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7"/>
  </p:notesMasterIdLst>
  <p:handoutMasterIdLst>
    <p:handoutMasterId r:id="rId138"/>
  </p:handoutMasterIdLst>
  <p:sldIdLst>
    <p:sldId id="382" r:id="rId2"/>
    <p:sldId id="426" r:id="rId3"/>
    <p:sldId id="443" r:id="rId4"/>
    <p:sldId id="446" r:id="rId5"/>
    <p:sldId id="444" r:id="rId6"/>
    <p:sldId id="445" r:id="rId7"/>
    <p:sldId id="535" r:id="rId8"/>
    <p:sldId id="447" r:id="rId9"/>
    <p:sldId id="450" r:id="rId10"/>
    <p:sldId id="448" r:id="rId11"/>
    <p:sldId id="262" r:id="rId12"/>
    <p:sldId id="442" r:id="rId13"/>
    <p:sldId id="260" r:id="rId14"/>
    <p:sldId id="427" r:id="rId15"/>
    <p:sldId id="428" r:id="rId16"/>
    <p:sldId id="429" r:id="rId17"/>
    <p:sldId id="430" r:id="rId18"/>
    <p:sldId id="432" r:id="rId19"/>
    <p:sldId id="433" r:id="rId20"/>
    <p:sldId id="431" r:id="rId21"/>
    <p:sldId id="434" r:id="rId22"/>
    <p:sldId id="536" r:id="rId23"/>
    <p:sldId id="537" r:id="rId24"/>
    <p:sldId id="435" r:id="rId25"/>
    <p:sldId id="278" r:id="rId26"/>
    <p:sldId id="436" r:id="rId27"/>
    <p:sldId id="437" r:id="rId28"/>
    <p:sldId id="438" r:id="rId29"/>
    <p:sldId id="281" r:id="rId30"/>
    <p:sldId id="439" r:id="rId31"/>
    <p:sldId id="440" r:id="rId32"/>
    <p:sldId id="441"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539"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 id="500" r:id="rId84"/>
    <p:sldId id="501" r:id="rId85"/>
    <p:sldId id="502" r:id="rId86"/>
    <p:sldId id="538" r:id="rId87"/>
    <p:sldId id="503" r:id="rId88"/>
    <p:sldId id="504" r:id="rId89"/>
    <p:sldId id="505" r:id="rId90"/>
    <p:sldId id="506" r:id="rId91"/>
    <p:sldId id="507" r:id="rId92"/>
    <p:sldId id="508" r:id="rId93"/>
    <p:sldId id="509" r:id="rId94"/>
    <p:sldId id="510" r:id="rId95"/>
    <p:sldId id="511" r:id="rId96"/>
    <p:sldId id="512" r:id="rId97"/>
    <p:sldId id="513" r:id="rId98"/>
    <p:sldId id="514" r:id="rId99"/>
    <p:sldId id="515" r:id="rId100"/>
    <p:sldId id="516" r:id="rId101"/>
    <p:sldId id="517" r:id="rId102"/>
    <p:sldId id="518" r:id="rId103"/>
    <p:sldId id="519" r:id="rId104"/>
    <p:sldId id="520" r:id="rId105"/>
    <p:sldId id="521" r:id="rId106"/>
    <p:sldId id="522" r:id="rId107"/>
    <p:sldId id="523" r:id="rId108"/>
    <p:sldId id="524" r:id="rId109"/>
    <p:sldId id="525" r:id="rId110"/>
    <p:sldId id="546" r:id="rId111"/>
    <p:sldId id="550" r:id="rId112"/>
    <p:sldId id="551" r:id="rId113"/>
    <p:sldId id="552" r:id="rId114"/>
    <p:sldId id="543" r:id="rId115"/>
    <p:sldId id="544" r:id="rId116"/>
    <p:sldId id="545" r:id="rId117"/>
    <p:sldId id="526" r:id="rId118"/>
    <p:sldId id="533" r:id="rId119"/>
    <p:sldId id="534" r:id="rId120"/>
    <p:sldId id="569" r:id="rId121"/>
    <p:sldId id="527" r:id="rId122"/>
    <p:sldId id="528" r:id="rId123"/>
    <p:sldId id="529" r:id="rId124"/>
    <p:sldId id="531" r:id="rId125"/>
    <p:sldId id="532" r:id="rId126"/>
    <p:sldId id="558" r:id="rId127"/>
    <p:sldId id="559" r:id="rId128"/>
    <p:sldId id="560" r:id="rId129"/>
    <p:sldId id="561" r:id="rId130"/>
    <p:sldId id="562" r:id="rId131"/>
    <p:sldId id="563" r:id="rId132"/>
    <p:sldId id="564" r:id="rId133"/>
    <p:sldId id="566" r:id="rId134"/>
    <p:sldId id="568" r:id="rId135"/>
    <p:sldId id="567" r:id="rId136"/>
  </p:sldIdLst>
  <p:sldSz cx="9144000" cy="6858000" type="screen4x3"/>
  <p:notesSz cx="6797675" cy="9874250"/>
  <p:defaultTextStyle>
    <a:defPPr>
      <a:defRPr lang="zh-CN"/>
    </a:defPPr>
    <a:lvl1pPr algn="l" rtl="0" fontAlgn="base">
      <a:spcBef>
        <a:spcPct val="0"/>
      </a:spcBef>
      <a:spcAft>
        <a:spcPct val="0"/>
      </a:spcAft>
      <a:defRPr kumimoji="1" sz="2400" b="1" kern="1200">
        <a:solidFill>
          <a:schemeClr val="tx1"/>
        </a:solidFill>
        <a:latin typeface="Arial" charset="0"/>
        <a:ea typeface="宋体" charset="-122"/>
        <a:cs typeface="+mn-cs"/>
      </a:defRPr>
    </a:lvl1pPr>
    <a:lvl2pPr marL="457200" algn="l" rtl="0" fontAlgn="base">
      <a:spcBef>
        <a:spcPct val="0"/>
      </a:spcBef>
      <a:spcAft>
        <a:spcPct val="0"/>
      </a:spcAft>
      <a:defRPr kumimoji="1" sz="2400" b="1" kern="1200">
        <a:solidFill>
          <a:schemeClr val="tx1"/>
        </a:solidFill>
        <a:latin typeface="Arial" charset="0"/>
        <a:ea typeface="宋体" charset="-122"/>
        <a:cs typeface="+mn-cs"/>
      </a:defRPr>
    </a:lvl2pPr>
    <a:lvl3pPr marL="914400" algn="l" rtl="0" fontAlgn="base">
      <a:spcBef>
        <a:spcPct val="0"/>
      </a:spcBef>
      <a:spcAft>
        <a:spcPct val="0"/>
      </a:spcAft>
      <a:defRPr kumimoji="1" sz="2400" b="1" kern="1200">
        <a:solidFill>
          <a:schemeClr val="tx1"/>
        </a:solidFill>
        <a:latin typeface="Arial" charset="0"/>
        <a:ea typeface="宋体" charset="-122"/>
        <a:cs typeface="+mn-cs"/>
      </a:defRPr>
    </a:lvl3pPr>
    <a:lvl4pPr marL="1371600" algn="l" rtl="0" fontAlgn="base">
      <a:spcBef>
        <a:spcPct val="0"/>
      </a:spcBef>
      <a:spcAft>
        <a:spcPct val="0"/>
      </a:spcAft>
      <a:defRPr kumimoji="1" sz="2400" b="1" kern="1200">
        <a:solidFill>
          <a:schemeClr val="tx1"/>
        </a:solidFill>
        <a:latin typeface="Arial" charset="0"/>
        <a:ea typeface="宋体" charset="-122"/>
        <a:cs typeface="+mn-cs"/>
      </a:defRPr>
    </a:lvl4pPr>
    <a:lvl5pPr marL="1828800" algn="l" rtl="0" fontAlgn="base">
      <a:spcBef>
        <a:spcPct val="0"/>
      </a:spcBef>
      <a:spcAft>
        <a:spcPct val="0"/>
      </a:spcAft>
      <a:defRPr kumimoji="1" sz="2400" b="1" kern="1200">
        <a:solidFill>
          <a:schemeClr val="tx1"/>
        </a:solidFill>
        <a:latin typeface="Arial" charset="0"/>
        <a:ea typeface="宋体" charset="-122"/>
        <a:cs typeface="+mn-cs"/>
      </a:defRPr>
    </a:lvl5pPr>
    <a:lvl6pPr marL="2286000" algn="l" defTabSz="914400" rtl="0" eaLnBrk="1" latinLnBrk="0" hangingPunct="1">
      <a:defRPr kumimoji="1" sz="2400" b="1" kern="1200">
        <a:solidFill>
          <a:schemeClr val="tx1"/>
        </a:solidFill>
        <a:latin typeface="Arial" charset="0"/>
        <a:ea typeface="宋体" charset="-122"/>
        <a:cs typeface="+mn-cs"/>
      </a:defRPr>
    </a:lvl6pPr>
    <a:lvl7pPr marL="2743200" algn="l" defTabSz="914400" rtl="0" eaLnBrk="1" latinLnBrk="0" hangingPunct="1">
      <a:defRPr kumimoji="1" sz="2400" b="1" kern="1200">
        <a:solidFill>
          <a:schemeClr val="tx1"/>
        </a:solidFill>
        <a:latin typeface="Arial" charset="0"/>
        <a:ea typeface="宋体" charset="-122"/>
        <a:cs typeface="+mn-cs"/>
      </a:defRPr>
    </a:lvl7pPr>
    <a:lvl8pPr marL="3200400" algn="l" defTabSz="914400" rtl="0" eaLnBrk="1" latinLnBrk="0" hangingPunct="1">
      <a:defRPr kumimoji="1" sz="2400" b="1" kern="1200">
        <a:solidFill>
          <a:schemeClr val="tx1"/>
        </a:solidFill>
        <a:latin typeface="Arial" charset="0"/>
        <a:ea typeface="宋体" charset="-122"/>
        <a:cs typeface="+mn-cs"/>
      </a:defRPr>
    </a:lvl8pPr>
    <a:lvl9pPr marL="3657600" algn="l" defTabSz="914400" rtl="0" eaLnBrk="1" latinLnBrk="0" hangingPunct="1">
      <a:defRPr kumimoji="1" sz="24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344">
          <p15:clr>
            <a:srgbClr val="A4A3A4"/>
          </p15:clr>
        </p15:guide>
        <p15:guide id="2" pos="144">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663300"/>
    <a:srgbClr val="660033"/>
    <a:srgbClr val="CCCCFF"/>
    <a:srgbClr val="FF0000"/>
    <a:srgbClr val="000099"/>
    <a:srgbClr val="FFFFB7"/>
    <a:srgbClr val="FF9933"/>
    <a:srgbClr val="99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874" autoAdjust="0"/>
  </p:normalViewPr>
  <p:slideViewPr>
    <p:cSldViewPr>
      <p:cViewPr>
        <p:scale>
          <a:sx n="66" d="100"/>
          <a:sy n="66" d="100"/>
        </p:scale>
        <p:origin x="780" y="144"/>
      </p:cViewPr>
      <p:guideLst>
        <p:guide orient="horz" pos="1344"/>
        <p:guide pos="1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10428"/>
    </p:cViewPr>
  </p:sorterViewPr>
  <p:notesViewPr>
    <p:cSldViewPr>
      <p:cViewPr varScale="1">
        <p:scale>
          <a:sx n="40" d="100"/>
          <a:sy n="40" d="100"/>
        </p:scale>
        <p:origin x="-1488"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8" Type="http://schemas.openxmlformats.org/officeDocument/2006/relationships/slide" Target="slides/slide71.xml"/><Relationship Id="rId3" Type="http://schemas.openxmlformats.org/officeDocument/2006/relationships/slide" Target="slides/slide60.xml"/><Relationship Id="rId7" Type="http://schemas.openxmlformats.org/officeDocument/2006/relationships/slide" Target="slides/slide68.xml"/><Relationship Id="rId2" Type="http://schemas.openxmlformats.org/officeDocument/2006/relationships/slide" Target="slides/slide58.xml"/><Relationship Id="rId1" Type="http://schemas.openxmlformats.org/officeDocument/2006/relationships/slide" Target="slides/slide57.xml"/><Relationship Id="rId6" Type="http://schemas.openxmlformats.org/officeDocument/2006/relationships/slide" Target="slides/slide67.xml"/><Relationship Id="rId11" Type="http://schemas.openxmlformats.org/officeDocument/2006/relationships/slide" Target="slides/slide78.xml"/><Relationship Id="rId5" Type="http://schemas.openxmlformats.org/officeDocument/2006/relationships/slide" Target="slides/slide66.xml"/><Relationship Id="rId10" Type="http://schemas.openxmlformats.org/officeDocument/2006/relationships/slide" Target="slides/slide76.xml"/><Relationship Id="rId4" Type="http://schemas.openxmlformats.org/officeDocument/2006/relationships/slide" Target="slides/slide64.xml"/><Relationship Id="rId9" Type="http://schemas.openxmlformats.org/officeDocument/2006/relationships/slide" Target="slides/slide7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4B484F-89D3-4E4A-AAC3-44EE1DB995A7}" type="doc">
      <dgm:prSet loTypeId="urn:microsoft.com/office/officeart/2005/8/layout/process1" loCatId="process" qsTypeId="urn:microsoft.com/office/officeart/2005/8/quickstyle/simple1" qsCatId="simple" csTypeId="urn:microsoft.com/office/officeart/2005/8/colors/accent2_2" csCatId="accent2" phldr="1"/>
      <dgm:spPr/>
    </dgm:pt>
    <dgm:pt modelId="{0789EBD1-A94A-4BA5-A44D-5F8E2135EA2E}">
      <dgm:prSet phldrT="[文本]"/>
      <dgm:spPr/>
      <dgm:t>
        <a:bodyPr/>
        <a:lstStyle/>
        <a:p>
          <a:r>
            <a:rPr lang="en-US" altLang="zh-CN" b="1" dirty="0" smtClean="0">
              <a:solidFill>
                <a:schemeClr val="tx1"/>
              </a:solidFill>
            </a:rPr>
            <a:t>O</a:t>
          </a:r>
          <a:endParaRPr lang="zh-CN" altLang="en-US" b="1" dirty="0">
            <a:solidFill>
              <a:schemeClr val="tx1"/>
            </a:solidFill>
          </a:endParaRPr>
        </a:p>
      </dgm:t>
    </dgm:pt>
    <dgm:pt modelId="{3541A37D-672A-4337-8CC2-062983D4E09B}" type="parTrans" cxnId="{2DCFF3F6-5C54-4EAC-9C51-B16A971275FB}">
      <dgm:prSet/>
      <dgm:spPr/>
      <dgm:t>
        <a:bodyPr/>
        <a:lstStyle/>
        <a:p>
          <a:endParaRPr lang="zh-CN" altLang="en-US" b="1">
            <a:solidFill>
              <a:schemeClr val="tx1"/>
            </a:solidFill>
          </a:endParaRPr>
        </a:p>
      </dgm:t>
    </dgm:pt>
    <dgm:pt modelId="{D36A73CD-E271-49A1-A1BE-F88C60DAF695}" type="sibTrans" cxnId="{2DCFF3F6-5C54-4EAC-9C51-B16A971275FB}">
      <dgm:prSet/>
      <dgm:spPr/>
      <dgm:t>
        <a:bodyPr/>
        <a:lstStyle/>
        <a:p>
          <a:endParaRPr lang="zh-CN" altLang="en-US" b="1">
            <a:solidFill>
              <a:schemeClr val="tx1"/>
            </a:solidFill>
          </a:endParaRPr>
        </a:p>
      </dgm:t>
    </dgm:pt>
    <dgm:pt modelId="{A6B42650-E953-4FB3-8178-AB0B0F7CE1A9}">
      <dgm:prSet phldrT="[文本]"/>
      <dgm:spPr/>
      <dgm:t>
        <a:bodyPr/>
        <a:lstStyle/>
        <a:p>
          <a:r>
            <a:rPr lang="en-US" altLang="zh-CN" b="1" dirty="0" smtClean="0">
              <a:solidFill>
                <a:schemeClr val="tx1"/>
              </a:solidFill>
            </a:rPr>
            <a:t>N</a:t>
          </a:r>
          <a:endParaRPr lang="zh-CN" altLang="en-US" b="1" dirty="0">
            <a:solidFill>
              <a:schemeClr val="tx1"/>
            </a:solidFill>
          </a:endParaRPr>
        </a:p>
      </dgm:t>
    </dgm:pt>
    <dgm:pt modelId="{94E705D5-2D6D-40EF-B816-8FB6CC4A2BA1}" type="parTrans" cxnId="{F2099B20-67C6-46E0-BEB5-EC42C6FDAFD7}">
      <dgm:prSet/>
      <dgm:spPr/>
      <dgm:t>
        <a:bodyPr/>
        <a:lstStyle/>
        <a:p>
          <a:endParaRPr lang="zh-CN" altLang="en-US" b="1">
            <a:solidFill>
              <a:schemeClr val="tx1"/>
            </a:solidFill>
          </a:endParaRPr>
        </a:p>
      </dgm:t>
    </dgm:pt>
    <dgm:pt modelId="{C460248B-A166-4273-A649-51508D6A556E}" type="sibTrans" cxnId="{F2099B20-67C6-46E0-BEB5-EC42C6FDAFD7}">
      <dgm:prSet/>
      <dgm:spPr/>
      <dgm:t>
        <a:bodyPr/>
        <a:lstStyle/>
        <a:p>
          <a:endParaRPr lang="zh-CN" altLang="en-US" b="1">
            <a:solidFill>
              <a:schemeClr val="tx1"/>
            </a:solidFill>
          </a:endParaRPr>
        </a:p>
      </dgm:t>
    </dgm:pt>
    <dgm:pt modelId="{E51BF16B-0AC0-42D9-A57D-6C67F4EA4729}">
      <dgm:prSet phldrT="[文本]"/>
      <dgm:spPr/>
      <dgm:t>
        <a:bodyPr/>
        <a:lstStyle/>
        <a:p>
          <a:r>
            <a:rPr lang="en-US" altLang="zh-CN" b="1" smtClean="0">
              <a:solidFill>
                <a:schemeClr val="tx1"/>
              </a:solidFill>
            </a:rPr>
            <a:t>O</a:t>
          </a:r>
          <a:endParaRPr lang="zh-CN" altLang="en-US" b="1" dirty="0">
            <a:solidFill>
              <a:schemeClr val="tx1"/>
            </a:solidFill>
          </a:endParaRPr>
        </a:p>
      </dgm:t>
    </dgm:pt>
    <dgm:pt modelId="{6C97D994-CAFC-47FC-8C62-80A2BFD542BB}" type="parTrans" cxnId="{9AC68B92-CDDB-42DA-ADD9-0CB3F3A49C8C}">
      <dgm:prSet/>
      <dgm:spPr/>
      <dgm:t>
        <a:bodyPr/>
        <a:lstStyle/>
        <a:p>
          <a:endParaRPr lang="zh-CN" altLang="en-US" b="1">
            <a:solidFill>
              <a:schemeClr val="tx1"/>
            </a:solidFill>
          </a:endParaRPr>
        </a:p>
      </dgm:t>
    </dgm:pt>
    <dgm:pt modelId="{768E010B-5D79-4BF6-9AFB-B8E1F613D86B}" type="sibTrans" cxnId="{9AC68B92-CDDB-42DA-ADD9-0CB3F3A49C8C}">
      <dgm:prSet/>
      <dgm:spPr/>
      <dgm:t>
        <a:bodyPr/>
        <a:lstStyle/>
        <a:p>
          <a:endParaRPr lang="zh-CN" altLang="en-US" b="1">
            <a:solidFill>
              <a:schemeClr val="tx1"/>
            </a:solidFill>
          </a:endParaRPr>
        </a:p>
      </dgm:t>
    </dgm:pt>
    <dgm:pt modelId="{033D8D2C-24CE-47BC-8D98-D8A9B10439C4}">
      <dgm:prSet phldrT="[文本]"/>
      <dgm:spPr/>
      <dgm:t>
        <a:bodyPr/>
        <a:lstStyle/>
        <a:p>
          <a:r>
            <a:rPr lang="en-US" altLang="zh-CN" b="1" dirty="0" smtClean="0">
              <a:solidFill>
                <a:schemeClr val="tx1"/>
              </a:solidFill>
            </a:rPr>
            <a:t>N</a:t>
          </a:r>
          <a:endParaRPr lang="zh-CN" altLang="en-US" b="1" dirty="0">
            <a:solidFill>
              <a:schemeClr val="tx1"/>
            </a:solidFill>
          </a:endParaRPr>
        </a:p>
      </dgm:t>
    </dgm:pt>
    <dgm:pt modelId="{9495D117-7CBC-4375-A4BA-C6D9F6F318CB}" type="parTrans" cxnId="{6A5895C8-8166-4B43-9C09-D1F18EC351DB}">
      <dgm:prSet/>
      <dgm:spPr/>
      <dgm:t>
        <a:bodyPr/>
        <a:lstStyle/>
        <a:p>
          <a:endParaRPr lang="zh-CN" altLang="en-US" b="1">
            <a:solidFill>
              <a:schemeClr val="tx1"/>
            </a:solidFill>
          </a:endParaRPr>
        </a:p>
      </dgm:t>
    </dgm:pt>
    <dgm:pt modelId="{2424B846-9274-4C99-AC82-0ED0E5355A86}" type="sibTrans" cxnId="{6A5895C8-8166-4B43-9C09-D1F18EC351DB}">
      <dgm:prSet/>
      <dgm:spPr/>
      <dgm:t>
        <a:bodyPr/>
        <a:lstStyle/>
        <a:p>
          <a:endParaRPr lang="zh-CN" altLang="en-US" b="1">
            <a:solidFill>
              <a:schemeClr val="tx1"/>
            </a:solidFill>
          </a:endParaRPr>
        </a:p>
      </dgm:t>
    </dgm:pt>
    <dgm:pt modelId="{98F734B0-9BE2-4568-9578-DF875D44C6C9}">
      <dgm:prSet phldrT="[文本]"/>
      <dgm:spPr/>
      <dgm:t>
        <a:bodyPr/>
        <a:lstStyle/>
        <a:p>
          <a:r>
            <a:rPr lang="en-US" altLang="zh-CN" b="1" smtClean="0">
              <a:solidFill>
                <a:schemeClr val="tx1"/>
              </a:solidFill>
            </a:rPr>
            <a:t>O</a:t>
          </a:r>
          <a:endParaRPr lang="zh-CN" altLang="en-US" b="1" dirty="0">
            <a:solidFill>
              <a:schemeClr val="tx1"/>
            </a:solidFill>
          </a:endParaRPr>
        </a:p>
      </dgm:t>
    </dgm:pt>
    <dgm:pt modelId="{7458532E-798B-4891-A5D5-BA5955397142}" type="parTrans" cxnId="{2AF3A0E1-3B08-4784-8761-48AB3B6AE7C8}">
      <dgm:prSet/>
      <dgm:spPr/>
      <dgm:t>
        <a:bodyPr/>
        <a:lstStyle/>
        <a:p>
          <a:endParaRPr lang="zh-CN" altLang="en-US" b="1">
            <a:solidFill>
              <a:schemeClr val="tx1"/>
            </a:solidFill>
          </a:endParaRPr>
        </a:p>
      </dgm:t>
    </dgm:pt>
    <dgm:pt modelId="{398992FD-5217-4ACC-B4A1-9350FDDFBE6D}" type="sibTrans" cxnId="{2AF3A0E1-3B08-4784-8761-48AB3B6AE7C8}">
      <dgm:prSet/>
      <dgm:spPr/>
      <dgm:t>
        <a:bodyPr/>
        <a:lstStyle/>
        <a:p>
          <a:endParaRPr lang="zh-CN" altLang="en-US" b="1">
            <a:solidFill>
              <a:schemeClr val="tx1"/>
            </a:solidFill>
          </a:endParaRPr>
        </a:p>
      </dgm:t>
    </dgm:pt>
    <dgm:pt modelId="{B8CA48AB-6072-4111-AE36-E578A56F6554}">
      <dgm:prSet phldrT="[文本]"/>
      <dgm:spPr/>
      <dgm:t>
        <a:bodyPr/>
        <a:lstStyle/>
        <a:p>
          <a:r>
            <a:rPr lang="en-US" altLang="zh-CN" b="1" dirty="0" smtClean="0">
              <a:solidFill>
                <a:schemeClr val="tx1"/>
              </a:solidFill>
            </a:rPr>
            <a:t>N</a:t>
          </a:r>
          <a:endParaRPr lang="zh-CN" altLang="en-US" b="1" dirty="0">
            <a:solidFill>
              <a:schemeClr val="tx1"/>
            </a:solidFill>
          </a:endParaRPr>
        </a:p>
      </dgm:t>
    </dgm:pt>
    <dgm:pt modelId="{6AF357EB-7681-43AE-93BC-2C1BA009E0B8}" type="parTrans" cxnId="{D28023C6-6722-4E5A-8E5D-F9F3BF984D10}">
      <dgm:prSet/>
      <dgm:spPr/>
      <dgm:t>
        <a:bodyPr/>
        <a:lstStyle/>
        <a:p>
          <a:endParaRPr lang="zh-CN" altLang="en-US" b="1">
            <a:solidFill>
              <a:schemeClr val="tx1"/>
            </a:solidFill>
          </a:endParaRPr>
        </a:p>
      </dgm:t>
    </dgm:pt>
    <dgm:pt modelId="{F1DB5526-6A08-4720-890E-DB2B2DE112DA}" type="sibTrans" cxnId="{D28023C6-6722-4E5A-8E5D-F9F3BF984D10}">
      <dgm:prSet/>
      <dgm:spPr/>
      <dgm:t>
        <a:bodyPr/>
        <a:lstStyle/>
        <a:p>
          <a:endParaRPr lang="zh-CN" altLang="en-US" b="1">
            <a:solidFill>
              <a:schemeClr val="tx1"/>
            </a:solidFill>
          </a:endParaRPr>
        </a:p>
      </dgm:t>
    </dgm:pt>
    <dgm:pt modelId="{24FF9656-75E6-4561-81EA-A0D8DAEBAA55}">
      <dgm:prSet phldrT="[文本]"/>
      <dgm:spPr/>
      <dgm:t>
        <a:bodyPr/>
        <a:lstStyle/>
        <a:p>
          <a:r>
            <a:rPr lang="en-US" altLang="zh-CN" b="1" smtClean="0">
              <a:solidFill>
                <a:schemeClr val="tx1"/>
              </a:solidFill>
            </a:rPr>
            <a:t>O</a:t>
          </a:r>
          <a:endParaRPr lang="zh-CN" altLang="en-US" b="1" dirty="0">
            <a:solidFill>
              <a:schemeClr val="tx1"/>
            </a:solidFill>
          </a:endParaRPr>
        </a:p>
      </dgm:t>
    </dgm:pt>
    <dgm:pt modelId="{3E938292-493D-4F3C-8E0B-368F4EAE87B4}" type="parTrans" cxnId="{03230410-0591-4E92-89D0-0598F350F9AF}">
      <dgm:prSet/>
      <dgm:spPr/>
      <dgm:t>
        <a:bodyPr/>
        <a:lstStyle/>
        <a:p>
          <a:endParaRPr lang="zh-CN" altLang="en-US" b="1">
            <a:solidFill>
              <a:schemeClr val="tx1"/>
            </a:solidFill>
          </a:endParaRPr>
        </a:p>
      </dgm:t>
    </dgm:pt>
    <dgm:pt modelId="{23D9B47C-8FB1-46E2-876B-310794A69F6E}" type="sibTrans" cxnId="{03230410-0591-4E92-89D0-0598F350F9AF}">
      <dgm:prSet/>
      <dgm:spPr/>
      <dgm:t>
        <a:bodyPr/>
        <a:lstStyle/>
        <a:p>
          <a:endParaRPr lang="zh-CN" altLang="en-US" b="1">
            <a:solidFill>
              <a:schemeClr val="tx1"/>
            </a:solidFill>
          </a:endParaRPr>
        </a:p>
      </dgm:t>
    </dgm:pt>
    <dgm:pt modelId="{BF03ECA4-055A-4384-B684-0F178F5BB7C8}">
      <dgm:prSet phldrT="[文本]"/>
      <dgm:spPr/>
      <dgm:t>
        <a:bodyPr/>
        <a:lstStyle/>
        <a:p>
          <a:r>
            <a:rPr lang="en-US" altLang="zh-CN" b="1" dirty="0" smtClean="0">
              <a:solidFill>
                <a:schemeClr val="tx1"/>
              </a:solidFill>
            </a:rPr>
            <a:t>N</a:t>
          </a:r>
          <a:endParaRPr lang="zh-CN" altLang="en-US" b="1" dirty="0">
            <a:solidFill>
              <a:schemeClr val="tx1"/>
            </a:solidFill>
          </a:endParaRPr>
        </a:p>
      </dgm:t>
    </dgm:pt>
    <dgm:pt modelId="{165EF5A4-AE7D-4407-A628-A51D855CD05F}" type="parTrans" cxnId="{CD45504D-0012-4E08-B427-8300B431CB35}">
      <dgm:prSet/>
      <dgm:spPr/>
      <dgm:t>
        <a:bodyPr/>
        <a:lstStyle/>
        <a:p>
          <a:endParaRPr lang="zh-CN" altLang="en-US" b="1">
            <a:solidFill>
              <a:schemeClr val="tx1"/>
            </a:solidFill>
          </a:endParaRPr>
        </a:p>
      </dgm:t>
    </dgm:pt>
    <dgm:pt modelId="{9157AF11-431A-4BAA-BFB8-F733795F5920}" type="sibTrans" cxnId="{CD45504D-0012-4E08-B427-8300B431CB35}">
      <dgm:prSet/>
      <dgm:spPr/>
      <dgm:t>
        <a:bodyPr/>
        <a:lstStyle/>
        <a:p>
          <a:endParaRPr lang="zh-CN" altLang="en-US" b="1">
            <a:solidFill>
              <a:schemeClr val="tx1"/>
            </a:solidFill>
          </a:endParaRPr>
        </a:p>
      </dgm:t>
    </dgm:pt>
    <dgm:pt modelId="{23769A6D-D1E1-49E1-BCD5-8B484929036F}">
      <dgm:prSet phldrT="[文本]"/>
      <dgm:spPr/>
      <dgm:t>
        <a:bodyPr/>
        <a:lstStyle/>
        <a:p>
          <a:r>
            <a:rPr lang="en-US" altLang="zh-CN" b="1" smtClean="0">
              <a:solidFill>
                <a:schemeClr val="tx1"/>
              </a:solidFill>
            </a:rPr>
            <a:t>O</a:t>
          </a:r>
          <a:endParaRPr lang="zh-CN" altLang="en-US" b="1" dirty="0">
            <a:solidFill>
              <a:schemeClr val="tx1"/>
            </a:solidFill>
          </a:endParaRPr>
        </a:p>
      </dgm:t>
    </dgm:pt>
    <dgm:pt modelId="{81624816-E3D5-4878-B3CB-CA650ABC53FB}" type="parTrans" cxnId="{28334B88-F026-42F7-AE64-59D53A1C304D}">
      <dgm:prSet/>
      <dgm:spPr/>
      <dgm:t>
        <a:bodyPr/>
        <a:lstStyle/>
        <a:p>
          <a:endParaRPr lang="zh-CN" altLang="en-US" b="1">
            <a:solidFill>
              <a:schemeClr val="tx1"/>
            </a:solidFill>
          </a:endParaRPr>
        </a:p>
      </dgm:t>
    </dgm:pt>
    <dgm:pt modelId="{36826A4A-9BA1-42D8-A233-AE3EFF30B750}" type="sibTrans" cxnId="{28334B88-F026-42F7-AE64-59D53A1C304D}">
      <dgm:prSet/>
      <dgm:spPr/>
      <dgm:t>
        <a:bodyPr/>
        <a:lstStyle/>
        <a:p>
          <a:endParaRPr lang="zh-CN" altLang="en-US" b="1">
            <a:solidFill>
              <a:schemeClr val="tx1"/>
            </a:solidFill>
          </a:endParaRPr>
        </a:p>
      </dgm:t>
    </dgm:pt>
    <dgm:pt modelId="{70ECECD4-AD77-4432-A772-CF30CF456487}">
      <dgm:prSet phldrT="[文本]"/>
      <dgm:spPr/>
      <dgm:t>
        <a:bodyPr/>
        <a:lstStyle/>
        <a:p>
          <a:r>
            <a:rPr lang="en-US" altLang="zh-CN" b="1" dirty="0" smtClean="0">
              <a:solidFill>
                <a:schemeClr val="tx1"/>
              </a:solidFill>
            </a:rPr>
            <a:t>N</a:t>
          </a:r>
          <a:endParaRPr lang="zh-CN" altLang="en-US" b="1" dirty="0">
            <a:solidFill>
              <a:schemeClr val="tx1"/>
            </a:solidFill>
          </a:endParaRPr>
        </a:p>
      </dgm:t>
    </dgm:pt>
    <dgm:pt modelId="{B2C1935A-2C15-40DC-825D-3906B9B79015}" type="parTrans" cxnId="{48F8F66F-4059-4C08-BF88-46E6D9F30C4D}">
      <dgm:prSet/>
      <dgm:spPr/>
      <dgm:t>
        <a:bodyPr/>
        <a:lstStyle/>
        <a:p>
          <a:endParaRPr lang="zh-CN" altLang="en-US" b="1">
            <a:solidFill>
              <a:schemeClr val="tx1"/>
            </a:solidFill>
          </a:endParaRPr>
        </a:p>
      </dgm:t>
    </dgm:pt>
    <dgm:pt modelId="{752EB6E8-9FE2-4251-9967-F2ABA82C5E6C}" type="sibTrans" cxnId="{48F8F66F-4059-4C08-BF88-46E6D9F30C4D}">
      <dgm:prSet/>
      <dgm:spPr/>
      <dgm:t>
        <a:bodyPr/>
        <a:lstStyle/>
        <a:p>
          <a:endParaRPr lang="zh-CN" altLang="en-US" b="1">
            <a:solidFill>
              <a:schemeClr val="tx1"/>
            </a:solidFill>
          </a:endParaRPr>
        </a:p>
      </dgm:t>
    </dgm:pt>
    <dgm:pt modelId="{F89832B5-4341-498B-92CB-CD83E90A14D6}">
      <dgm:prSet phldrT="[文本]"/>
      <dgm:spPr/>
      <dgm:t>
        <a:bodyPr/>
        <a:lstStyle/>
        <a:p>
          <a:r>
            <a:rPr lang="en-US" altLang="zh-CN" b="1" smtClean="0">
              <a:solidFill>
                <a:schemeClr val="tx1"/>
              </a:solidFill>
            </a:rPr>
            <a:t>O</a:t>
          </a:r>
          <a:endParaRPr lang="zh-CN" altLang="en-US" b="1" dirty="0">
            <a:solidFill>
              <a:schemeClr val="tx1"/>
            </a:solidFill>
          </a:endParaRPr>
        </a:p>
      </dgm:t>
    </dgm:pt>
    <dgm:pt modelId="{E9192F94-2B64-4A1F-AC53-400365213596}" type="parTrans" cxnId="{27041641-9A88-41E9-95B7-643753A52E57}">
      <dgm:prSet/>
      <dgm:spPr/>
      <dgm:t>
        <a:bodyPr/>
        <a:lstStyle/>
        <a:p>
          <a:endParaRPr lang="zh-CN" altLang="en-US" b="1">
            <a:solidFill>
              <a:schemeClr val="tx1"/>
            </a:solidFill>
          </a:endParaRPr>
        </a:p>
      </dgm:t>
    </dgm:pt>
    <dgm:pt modelId="{A96DA56D-20F4-466E-A34E-F033A6C34FDC}" type="sibTrans" cxnId="{27041641-9A88-41E9-95B7-643753A52E57}">
      <dgm:prSet/>
      <dgm:spPr/>
      <dgm:t>
        <a:bodyPr/>
        <a:lstStyle/>
        <a:p>
          <a:endParaRPr lang="zh-CN" altLang="en-US" b="1">
            <a:solidFill>
              <a:schemeClr val="tx1"/>
            </a:solidFill>
          </a:endParaRPr>
        </a:p>
      </dgm:t>
    </dgm:pt>
    <dgm:pt modelId="{B6B58A30-61B1-42F6-BB30-A7C9FEBA39AB}" type="pres">
      <dgm:prSet presAssocID="{194B484F-89D3-4E4A-AAC3-44EE1DB995A7}" presName="Name0" presStyleCnt="0">
        <dgm:presLayoutVars>
          <dgm:dir/>
          <dgm:resizeHandles val="exact"/>
        </dgm:presLayoutVars>
      </dgm:prSet>
      <dgm:spPr/>
    </dgm:pt>
    <dgm:pt modelId="{F1858C78-025F-419F-BDFD-FE2937DB8492}" type="pres">
      <dgm:prSet presAssocID="{0789EBD1-A94A-4BA5-A44D-5F8E2135EA2E}" presName="node" presStyleLbl="node1" presStyleIdx="0" presStyleCnt="11">
        <dgm:presLayoutVars>
          <dgm:bulletEnabled val="1"/>
        </dgm:presLayoutVars>
      </dgm:prSet>
      <dgm:spPr/>
      <dgm:t>
        <a:bodyPr/>
        <a:lstStyle/>
        <a:p>
          <a:endParaRPr lang="zh-CN" altLang="en-US"/>
        </a:p>
      </dgm:t>
    </dgm:pt>
    <dgm:pt modelId="{2026A7B8-107F-45A5-8D28-816DDE50E580}" type="pres">
      <dgm:prSet presAssocID="{D36A73CD-E271-49A1-A1BE-F88C60DAF695}" presName="sibTrans" presStyleLbl="sibTrans2D1" presStyleIdx="0" presStyleCnt="10"/>
      <dgm:spPr/>
      <dgm:t>
        <a:bodyPr/>
        <a:lstStyle/>
        <a:p>
          <a:endParaRPr lang="zh-CN" altLang="en-US"/>
        </a:p>
      </dgm:t>
    </dgm:pt>
    <dgm:pt modelId="{3C0CE4A2-8B53-439A-B491-4BDCA1B91B80}" type="pres">
      <dgm:prSet presAssocID="{D36A73CD-E271-49A1-A1BE-F88C60DAF695}" presName="connectorText" presStyleLbl="sibTrans2D1" presStyleIdx="0" presStyleCnt="10"/>
      <dgm:spPr/>
      <dgm:t>
        <a:bodyPr/>
        <a:lstStyle/>
        <a:p>
          <a:endParaRPr lang="zh-CN" altLang="en-US"/>
        </a:p>
      </dgm:t>
    </dgm:pt>
    <dgm:pt modelId="{9CA52A9B-8A2B-495A-97FD-9E8582F1F86D}" type="pres">
      <dgm:prSet presAssocID="{033D8D2C-24CE-47BC-8D98-D8A9B10439C4}" presName="node" presStyleLbl="node1" presStyleIdx="1" presStyleCnt="11">
        <dgm:presLayoutVars>
          <dgm:bulletEnabled val="1"/>
        </dgm:presLayoutVars>
      </dgm:prSet>
      <dgm:spPr/>
      <dgm:t>
        <a:bodyPr/>
        <a:lstStyle/>
        <a:p>
          <a:endParaRPr lang="zh-CN" altLang="en-US"/>
        </a:p>
      </dgm:t>
    </dgm:pt>
    <dgm:pt modelId="{11CF6186-674F-499B-87CF-9051B441AB06}" type="pres">
      <dgm:prSet presAssocID="{2424B846-9274-4C99-AC82-0ED0E5355A86}" presName="sibTrans" presStyleLbl="sibTrans2D1" presStyleIdx="1" presStyleCnt="10"/>
      <dgm:spPr/>
      <dgm:t>
        <a:bodyPr/>
        <a:lstStyle/>
        <a:p>
          <a:endParaRPr lang="zh-CN" altLang="en-US"/>
        </a:p>
      </dgm:t>
    </dgm:pt>
    <dgm:pt modelId="{791ABDA2-B2D6-41B6-86A1-F756D05F0E00}" type="pres">
      <dgm:prSet presAssocID="{2424B846-9274-4C99-AC82-0ED0E5355A86}" presName="connectorText" presStyleLbl="sibTrans2D1" presStyleIdx="1" presStyleCnt="10"/>
      <dgm:spPr/>
      <dgm:t>
        <a:bodyPr/>
        <a:lstStyle/>
        <a:p>
          <a:endParaRPr lang="zh-CN" altLang="en-US"/>
        </a:p>
      </dgm:t>
    </dgm:pt>
    <dgm:pt modelId="{ED7F0410-38BE-41E2-B2BC-856290503BDA}" type="pres">
      <dgm:prSet presAssocID="{98F734B0-9BE2-4568-9578-DF875D44C6C9}" presName="node" presStyleLbl="node1" presStyleIdx="2" presStyleCnt="11">
        <dgm:presLayoutVars>
          <dgm:bulletEnabled val="1"/>
        </dgm:presLayoutVars>
      </dgm:prSet>
      <dgm:spPr/>
      <dgm:t>
        <a:bodyPr/>
        <a:lstStyle/>
        <a:p>
          <a:endParaRPr lang="zh-CN" altLang="en-US"/>
        </a:p>
      </dgm:t>
    </dgm:pt>
    <dgm:pt modelId="{1E189F3A-DD50-474D-8054-C1F22F8AD7EA}" type="pres">
      <dgm:prSet presAssocID="{398992FD-5217-4ACC-B4A1-9350FDDFBE6D}" presName="sibTrans" presStyleLbl="sibTrans2D1" presStyleIdx="2" presStyleCnt="10"/>
      <dgm:spPr/>
      <dgm:t>
        <a:bodyPr/>
        <a:lstStyle/>
        <a:p>
          <a:endParaRPr lang="zh-CN" altLang="en-US"/>
        </a:p>
      </dgm:t>
    </dgm:pt>
    <dgm:pt modelId="{771D3CA4-12FD-4E55-9E63-0F278E194935}" type="pres">
      <dgm:prSet presAssocID="{398992FD-5217-4ACC-B4A1-9350FDDFBE6D}" presName="connectorText" presStyleLbl="sibTrans2D1" presStyleIdx="2" presStyleCnt="10"/>
      <dgm:spPr/>
      <dgm:t>
        <a:bodyPr/>
        <a:lstStyle/>
        <a:p>
          <a:endParaRPr lang="zh-CN" altLang="en-US"/>
        </a:p>
      </dgm:t>
    </dgm:pt>
    <dgm:pt modelId="{588CEF36-9AEC-4BEF-A2F1-3228EA840474}" type="pres">
      <dgm:prSet presAssocID="{B8CA48AB-6072-4111-AE36-E578A56F6554}" presName="node" presStyleLbl="node1" presStyleIdx="3" presStyleCnt="11">
        <dgm:presLayoutVars>
          <dgm:bulletEnabled val="1"/>
        </dgm:presLayoutVars>
      </dgm:prSet>
      <dgm:spPr/>
      <dgm:t>
        <a:bodyPr/>
        <a:lstStyle/>
        <a:p>
          <a:endParaRPr lang="zh-CN" altLang="en-US"/>
        </a:p>
      </dgm:t>
    </dgm:pt>
    <dgm:pt modelId="{E88A6F46-503F-4099-80FA-4ED8D0F7373C}" type="pres">
      <dgm:prSet presAssocID="{F1DB5526-6A08-4720-890E-DB2B2DE112DA}" presName="sibTrans" presStyleLbl="sibTrans2D1" presStyleIdx="3" presStyleCnt="10"/>
      <dgm:spPr/>
      <dgm:t>
        <a:bodyPr/>
        <a:lstStyle/>
        <a:p>
          <a:endParaRPr lang="zh-CN" altLang="en-US"/>
        </a:p>
      </dgm:t>
    </dgm:pt>
    <dgm:pt modelId="{7B1DDC4A-F4A7-4B42-8076-997748702808}" type="pres">
      <dgm:prSet presAssocID="{F1DB5526-6A08-4720-890E-DB2B2DE112DA}" presName="connectorText" presStyleLbl="sibTrans2D1" presStyleIdx="3" presStyleCnt="10"/>
      <dgm:spPr/>
      <dgm:t>
        <a:bodyPr/>
        <a:lstStyle/>
        <a:p>
          <a:endParaRPr lang="zh-CN" altLang="en-US"/>
        </a:p>
      </dgm:t>
    </dgm:pt>
    <dgm:pt modelId="{702CA76D-C7E8-4607-8186-C730D0E149A0}" type="pres">
      <dgm:prSet presAssocID="{24FF9656-75E6-4561-81EA-A0D8DAEBAA55}" presName="node" presStyleLbl="node1" presStyleIdx="4" presStyleCnt="11">
        <dgm:presLayoutVars>
          <dgm:bulletEnabled val="1"/>
        </dgm:presLayoutVars>
      </dgm:prSet>
      <dgm:spPr/>
      <dgm:t>
        <a:bodyPr/>
        <a:lstStyle/>
        <a:p>
          <a:endParaRPr lang="zh-CN" altLang="en-US"/>
        </a:p>
      </dgm:t>
    </dgm:pt>
    <dgm:pt modelId="{9A89F296-2090-433E-8193-D0B26CA18860}" type="pres">
      <dgm:prSet presAssocID="{23D9B47C-8FB1-46E2-876B-310794A69F6E}" presName="sibTrans" presStyleLbl="sibTrans2D1" presStyleIdx="4" presStyleCnt="10"/>
      <dgm:spPr/>
      <dgm:t>
        <a:bodyPr/>
        <a:lstStyle/>
        <a:p>
          <a:endParaRPr lang="zh-CN" altLang="en-US"/>
        </a:p>
      </dgm:t>
    </dgm:pt>
    <dgm:pt modelId="{EA0D0FE1-2DDE-466B-AC50-8F53CC751F11}" type="pres">
      <dgm:prSet presAssocID="{23D9B47C-8FB1-46E2-876B-310794A69F6E}" presName="connectorText" presStyleLbl="sibTrans2D1" presStyleIdx="4" presStyleCnt="10"/>
      <dgm:spPr/>
      <dgm:t>
        <a:bodyPr/>
        <a:lstStyle/>
        <a:p>
          <a:endParaRPr lang="zh-CN" altLang="en-US"/>
        </a:p>
      </dgm:t>
    </dgm:pt>
    <dgm:pt modelId="{30EE5174-81AB-4302-8013-FB0BD812CDDF}" type="pres">
      <dgm:prSet presAssocID="{BF03ECA4-055A-4384-B684-0F178F5BB7C8}" presName="node" presStyleLbl="node1" presStyleIdx="5" presStyleCnt="11">
        <dgm:presLayoutVars>
          <dgm:bulletEnabled val="1"/>
        </dgm:presLayoutVars>
      </dgm:prSet>
      <dgm:spPr/>
      <dgm:t>
        <a:bodyPr/>
        <a:lstStyle/>
        <a:p>
          <a:endParaRPr lang="zh-CN" altLang="en-US"/>
        </a:p>
      </dgm:t>
    </dgm:pt>
    <dgm:pt modelId="{FF5A2004-B594-4FBF-BA17-078CAB219309}" type="pres">
      <dgm:prSet presAssocID="{9157AF11-431A-4BAA-BFB8-F733795F5920}" presName="sibTrans" presStyleLbl="sibTrans2D1" presStyleIdx="5" presStyleCnt="10"/>
      <dgm:spPr/>
      <dgm:t>
        <a:bodyPr/>
        <a:lstStyle/>
        <a:p>
          <a:endParaRPr lang="zh-CN" altLang="en-US"/>
        </a:p>
      </dgm:t>
    </dgm:pt>
    <dgm:pt modelId="{02A78A94-B94B-43A3-8B19-A0E2C0357BC1}" type="pres">
      <dgm:prSet presAssocID="{9157AF11-431A-4BAA-BFB8-F733795F5920}" presName="connectorText" presStyleLbl="sibTrans2D1" presStyleIdx="5" presStyleCnt="10"/>
      <dgm:spPr/>
      <dgm:t>
        <a:bodyPr/>
        <a:lstStyle/>
        <a:p>
          <a:endParaRPr lang="zh-CN" altLang="en-US"/>
        </a:p>
      </dgm:t>
    </dgm:pt>
    <dgm:pt modelId="{F3984C61-AB67-4BEB-9889-980382E50901}" type="pres">
      <dgm:prSet presAssocID="{23769A6D-D1E1-49E1-BCD5-8B484929036F}" presName="node" presStyleLbl="node1" presStyleIdx="6" presStyleCnt="11">
        <dgm:presLayoutVars>
          <dgm:bulletEnabled val="1"/>
        </dgm:presLayoutVars>
      </dgm:prSet>
      <dgm:spPr/>
      <dgm:t>
        <a:bodyPr/>
        <a:lstStyle/>
        <a:p>
          <a:endParaRPr lang="zh-CN" altLang="en-US"/>
        </a:p>
      </dgm:t>
    </dgm:pt>
    <dgm:pt modelId="{71A12737-3A5A-42F1-BE33-C2CAA5E5A350}" type="pres">
      <dgm:prSet presAssocID="{36826A4A-9BA1-42D8-A233-AE3EFF30B750}" presName="sibTrans" presStyleLbl="sibTrans2D1" presStyleIdx="6" presStyleCnt="10"/>
      <dgm:spPr/>
      <dgm:t>
        <a:bodyPr/>
        <a:lstStyle/>
        <a:p>
          <a:endParaRPr lang="zh-CN" altLang="en-US"/>
        </a:p>
      </dgm:t>
    </dgm:pt>
    <dgm:pt modelId="{52B0ED9D-1E31-4FF2-8305-ECB7EFFEB83E}" type="pres">
      <dgm:prSet presAssocID="{36826A4A-9BA1-42D8-A233-AE3EFF30B750}" presName="connectorText" presStyleLbl="sibTrans2D1" presStyleIdx="6" presStyleCnt="10"/>
      <dgm:spPr/>
      <dgm:t>
        <a:bodyPr/>
        <a:lstStyle/>
        <a:p>
          <a:endParaRPr lang="zh-CN" altLang="en-US"/>
        </a:p>
      </dgm:t>
    </dgm:pt>
    <dgm:pt modelId="{230714F0-44BA-48AF-9D4B-5501F781B108}" type="pres">
      <dgm:prSet presAssocID="{70ECECD4-AD77-4432-A772-CF30CF456487}" presName="node" presStyleLbl="node1" presStyleIdx="7" presStyleCnt="11">
        <dgm:presLayoutVars>
          <dgm:bulletEnabled val="1"/>
        </dgm:presLayoutVars>
      </dgm:prSet>
      <dgm:spPr/>
      <dgm:t>
        <a:bodyPr/>
        <a:lstStyle/>
        <a:p>
          <a:endParaRPr lang="zh-CN" altLang="en-US"/>
        </a:p>
      </dgm:t>
    </dgm:pt>
    <dgm:pt modelId="{39543143-457B-4696-81BC-02867482277A}" type="pres">
      <dgm:prSet presAssocID="{752EB6E8-9FE2-4251-9967-F2ABA82C5E6C}" presName="sibTrans" presStyleLbl="sibTrans2D1" presStyleIdx="7" presStyleCnt="10"/>
      <dgm:spPr/>
      <dgm:t>
        <a:bodyPr/>
        <a:lstStyle/>
        <a:p>
          <a:endParaRPr lang="zh-CN" altLang="en-US"/>
        </a:p>
      </dgm:t>
    </dgm:pt>
    <dgm:pt modelId="{54782EA1-884C-491B-9DE7-BF376733DB87}" type="pres">
      <dgm:prSet presAssocID="{752EB6E8-9FE2-4251-9967-F2ABA82C5E6C}" presName="connectorText" presStyleLbl="sibTrans2D1" presStyleIdx="7" presStyleCnt="10"/>
      <dgm:spPr/>
      <dgm:t>
        <a:bodyPr/>
        <a:lstStyle/>
        <a:p>
          <a:endParaRPr lang="zh-CN" altLang="en-US"/>
        </a:p>
      </dgm:t>
    </dgm:pt>
    <dgm:pt modelId="{CC155907-8813-47BE-B598-0D31D5C1D64B}" type="pres">
      <dgm:prSet presAssocID="{F89832B5-4341-498B-92CB-CD83E90A14D6}" presName="node" presStyleLbl="node1" presStyleIdx="8" presStyleCnt="11">
        <dgm:presLayoutVars>
          <dgm:bulletEnabled val="1"/>
        </dgm:presLayoutVars>
      </dgm:prSet>
      <dgm:spPr/>
      <dgm:t>
        <a:bodyPr/>
        <a:lstStyle/>
        <a:p>
          <a:endParaRPr lang="zh-CN" altLang="en-US"/>
        </a:p>
      </dgm:t>
    </dgm:pt>
    <dgm:pt modelId="{92C39959-A22F-433B-A31D-26FF64AEAE55}" type="pres">
      <dgm:prSet presAssocID="{A96DA56D-20F4-466E-A34E-F033A6C34FDC}" presName="sibTrans" presStyleLbl="sibTrans2D1" presStyleIdx="8" presStyleCnt="10"/>
      <dgm:spPr/>
      <dgm:t>
        <a:bodyPr/>
        <a:lstStyle/>
        <a:p>
          <a:endParaRPr lang="zh-CN" altLang="en-US"/>
        </a:p>
      </dgm:t>
    </dgm:pt>
    <dgm:pt modelId="{EAD6C471-3C53-44D7-A3E2-650E5D9C2FA9}" type="pres">
      <dgm:prSet presAssocID="{A96DA56D-20F4-466E-A34E-F033A6C34FDC}" presName="connectorText" presStyleLbl="sibTrans2D1" presStyleIdx="8" presStyleCnt="10"/>
      <dgm:spPr/>
      <dgm:t>
        <a:bodyPr/>
        <a:lstStyle/>
        <a:p>
          <a:endParaRPr lang="zh-CN" altLang="en-US"/>
        </a:p>
      </dgm:t>
    </dgm:pt>
    <dgm:pt modelId="{19B8C429-B982-4276-8C49-C5DD93F7A780}" type="pres">
      <dgm:prSet presAssocID="{A6B42650-E953-4FB3-8178-AB0B0F7CE1A9}" presName="node" presStyleLbl="node1" presStyleIdx="9" presStyleCnt="11">
        <dgm:presLayoutVars>
          <dgm:bulletEnabled val="1"/>
        </dgm:presLayoutVars>
      </dgm:prSet>
      <dgm:spPr/>
      <dgm:t>
        <a:bodyPr/>
        <a:lstStyle/>
        <a:p>
          <a:endParaRPr lang="zh-CN" altLang="en-US"/>
        </a:p>
      </dgm:t>
    </dgm:pt>
    <dgm:pt modelId="{4D27100A-EF50-4F0B-A363-4A12936492CC}" type="pres">
      <dgm:prSet presAssocID="{C460248B-A166-4273-A649-51508D6A556E}" presName="sibTrans" presStyleLbl="sibTrans2D1" presStyleIdx="9" presStyleCnt="10"/>
      <dgm:spPr/>
      <dgm:t>
        <a:bodyPr/>
        <a:lstStyle/>
        <a:p>
          <a:endParaRPr lang="zh-CN" altLang="en-US"/>
        </a:p>
      </dgm:t>
    </dgm:pt>
    <dgm:pt modelId="{FA9D9847-0C5E-4A52-88DB-0150EC1D7227}" type="pres">
      <dgm:prSet presAssocID="{C460248B-A166-4273-A649-51508D6A556E}" presName="connectorText" presStyleLbl="sibTrans2D1" presStyleIdx="9" presStyleCnt="10"/>
      <dgm:spPr/>
      <dgm:t>
        <a:bodyPr/>
        <a:lstStyle/>
        <a:p>
          <a:endParaRPr lang="zh-CN" altLang="en-US"/>
        </a:p>
      </dgm:t>
    </dgm:pt>
    <dgm:pt modelId="{A9AD9915-AE9D-4684-83F5-EB24ADDF1B39}" type="pres">
      <dgm:prSet presAssocID="{E51BF16B-0AC0-42D9-A57D-6C67F4EA4729}" presName="node" presStyleLbl="node1" presStyleIdx="10" presStyleCnt="11">
        <dgm:presLayoutVars>
          <dgm:bulletEnabled val="1"/>
        </dgm:presLayoutVars>
      </dgm:prSet>
      <dgm:spPr/>
      <dgm:t>
        <a:bodyPr/>
        <a:lstStyle/>
        <a:p>
          <a:endParaRPr lang="zh-CN" altLang="en-US"/>
        </a:p>
      </dgm:t>
    </dgm:pt>
  </dgm:ptLst>
  <dgm:cxnLst>
    <dgm:cxn modelId="{5DFD171D-FFAB-45E4-852F-D26982C87266}" type="presOf" srcId="{BF03ECA4-055A-4384-B684-0F178F5BB7C8}" destId="{30EE5174-81AB-4302-8013-FB0BD812CDDF}" srcOrd="0" destOrd="0" presId="urn:microsoft.com/office/officeart/2005/8/layout/process1"/>
    <dgm:cxn modelId="{42DC1B21-1A56-4931-9CF1-FE1D04477B37}" type="presOf" srcId="{398992FD-5217-4ACC-B4A1-9350FDDFBE6D}" destId="{1E189F3A-DD50-474D-8054-C1F22F8AD7EA}" srcOrd="0" destOrd="0" presId="urn:microsoft.com/office/officeart/2005/8/layout/process1"/>
    <dgm:cxn modelId="{22B10652-368D-4211-8BBC-76CFFA3F301D}" type="presOf" srcId="{B8CA48AB-6072-4111-AE36-E578A56F6554}" destId="{588CEF36-9AEC-4BEF-A2F1-3228EA840474}" srcOrd="0" destOrd="0" presId="urn:microsoft.com/office/officeart/2005/8/layout/process1"/>
    <dgm:cxn modelId="{4E47017C-0943-4DDC-96EB-3F1729C4FA25}" type="presOf" srcId="{C460248B-A166-4273-A649-51508D6A556E}" destId="{4D27100A-EF50-4F0B-A363-4A12936492CC}" srcOrd="0" destOrd="0" presId="urn:microsoft.com/office/officeart/2005/8/layout/process1"/>
    <dgm:cxn modelId="{84618103-6CF7-4077-BFB2-161049D2DD8D}" type="presOf" srcId="{398992FD-5217-4ACC-B4A1-9350FDDFBE6D}" destId="{771D3CA4-12FD-4E55-9E63-0F278E194935}" srcOrd="1" destOrd="0" presId="urn:microsoft.com/office/officeart/2005/8/layout/process1"/>
    <dgm:cxn modelId="{53D7FEF1-72AD-4EAC-AA4A-C4B4BC7D1AFD}" type="presOf" srcId="{F1DB5526-6A08-4720-890E-DB2B2DE112DA}" destId="{7B1DDC4A-F4A7-4B42-8076-997748702808}" srcOrd="1" destOrd="0" presId="urn:microsoft.com/office/officeart/2005/8/layout/process1"/>
    <dgm:cxn modelId="{2DCFF3F6-5C54-4EAC-9C51-B16A971275FB}" srcId="{194B484F-89D3-4E4A-AAC3-44EE1DB995A7}" destId="{0789EBD1-A94A-4BA5-A44D-5F8E2135EA2E}" srcOrd="0" destOrd="0" parTransId="{3541A37D-672A-4337-8CC2-062983D4E09B}" sibTransId="{D36A73CD-E271-49A1-A1BE-F88C60DAF695}"/>
    <dgm:cxn modelId="{CCF309C6-3C08-48B1-887D-4675CA8A185E}" type="presOf" srcId="{194B484F-89D3-4E4A-AAC3-44EE1DB995A7}" destId="{B6B58A30-61B1-42F6-BB30-A7C9FEBA39AB}" srcOrd="0" destOrd="0" presId="urn:microsoft.com/office/officeart/2005/8/layout/process1"/>
    <dgm:cxn modelId="{28334B88-F026-42F7-AE64-59D53A1C304D}" srcId="{194B484F-89D3-4E4A-AAC3-44EE1DB995A7}" destId="{23769A6D-D1E1-49E1-BCD5-8B484929036F}" srcOrd="6" destOrd="0" parTransId="{81624816-E3D5-4878-B3CB-CA650ABC53FB}" sibTransId="{36826A4A-9BA1-42D8-A233-AE3EFF30B750}"/>
    <dgm:cxn modelId="{DCFEF70D-E6B6-4D9D-BF96-BAF49C69503B}" type="presOf" srcId="{033D8D2C-24CE-47BC-8D98-D8A9B10439C4}" destId="{9CA52A9B-8A2B-495A-97FD-9E8582F1F86D}" srcOrd="0" destOrd="0" presId="urn:microsoft.com/office/officeart/2005/8/layout/process1"/>
    <dgm:cxn modelId="{8A5A5D1A-90BD-4126-AF34-16D1A246A18E}" type="presOf" srcId="{D36A73CD-E271-49A1-A1BE-F88C60DAF695}" destId="{3C0CE4A2-8B53-439A-B491-4BDCA1B91B80}" srcOrd="1" destOrd="0" presId="urn:microsoft.com/office/officeart/2005/8/layout/process1"/>
    <dgm:cxn modelId="{91F8F925-4A73-4833-958E-FA451DC9AD7F}" type="presOf" srcId="{23D9B47C-8FB1-46E2-876B-310794A69F6E}" destId="{EA0D0FE1-2DDE-466B-AC50-8F53CC751F11}" srcOrd="1" destOrd="0" presId="urn:microsoft.com/office/officeart/2005/8/layout/process1"/>
    <dgm:cxn modelId="{584E22B1-0D31-445C-B582-A097287429C1}" type="presOf" srcId="{F89832B5-4341-498B-92CB-CD83E90A14D6}" destId="{CC155907-8813-47BE-B598-0D31D5C1D64B}" srcOrd="0" destOrd="0" presId="urn:microsoft.com/office/officeart/2005/8/layout/process1"/>
    <dgm:cxn modelId="{27041641-9A88-41E9-95B7-643753A52E57}" srcId="{194B484F-89D3-4E4A-AAC3-44EE1DB995A7}" destId="{F89832B5-4341-498B-92CB-CD83E90A14D6}" srcOrd="8" destOrd="0" parTransId="{E9192F94-2B64-4A1F-AC53-400365213596}" sibTransId="{A96DA56D-20F4-466E-A34E-F033A6C34FDC}"/>
    <dgm:cxn modelId="{99B00B9C-3F6D-4AA0-BC5A-CE9F6E812B29}" type="presOf" srcId="{23769A6D-D1E1-49E1-BCD5-8B484929036F}" destId="{F3984C61-AB67-4BEB-9889-980382E50901}" srcOrd="0" destOrd="0" presId="urn:microsoft.com/office/officeart/2005/8/layout/process1"/>
    <dgm:cxn modelId="{E30EB9A0-C456-4DAE-95BC-A836AE73C4B1}" type="presOf" srcId="{A6B42650-E953-4FB3-8178-AB0B0F7CE1A9}" destId="{19B8C429-B982-4276-8C49-C5DD93F7A780}" srcOrd="0" destOrd="0" presId="urn:microsoft.com/office/officeart/2005/8/layout/process1"/>
    <dgm:cxn modelId="{20D1FE26-A651-4EC2-84E0-5249F06CB063}" type="presOf" srcId="{C460248B-A166-4273-A649-51508D6A556E}" destId="{FA9D9847-0C5E-4A52-88DB-0150EC1D7227}" srcOrd="1" destOrd="0" presId="urn:microsoft.com/office/officeart/2005/8/layout/process1"/>
    <dgm:cxn modelId="{6A5895C8-8166-4B43-9C09-D1F18EC351DB}" srcId="{194B484F-89D3-4E4A-AAC3-44EE1DB995A7}" destId="{033D8D2C-24CE-47BC-8D98-D8A9B10439C4}" srcOrd="1" destOrd="0" parTransId="{9495D117-7CBC-4375-A4BA-C6D9F6F318CB}" sibTransId="{2424B846-9274-4C99-AC82-0ED0E5355A86}"/>
    <dgm:cxn modelId="{F2099B20-67C6-46E0-BEB5-EC42C6FDAFD7}" srcId="{194B484F-89D3-4E4A-AAC3-44EE1DB995A7}" destId="{A6B42650-E953-4FB3-8178-AB0B0F7CE1A9}" srcOrd="9" destOrd="0" parTransId="{94E705D5-2D6D-40EF-B816-8FB6CC4A2BA1}" sibTransId="{C460248B-A166-4273-A649-51508D6A556E}"/>
    <dgm:cxn modelId="{05ACD783-884C-4814-9CFB-D2F496F49F39}" type="presOf" srcId="{9157AF11-431A-4BAA-BFB8-F733795F5920}" destId="{02A78A94-B94B-43A3-8B19-A0E2C0357BC1}" srcOrd="1" destOrd="0" presId="urn:microsoft.com/office/officeart/2005/8/layout/process1"/>
    <dgm:cxn modelId="{9AC68B92-CDDB-42DA-ADD9-0CB3F3A49C8C}" srcId="{194B484F-89D3-4E4A-AAC3-44EE1DB995A7}" destId="{E51BF16B-0AC0-42D9-A57D-6C67F4EA4729}" srcOrd="10" destOrd="0" parTransId="{6C97D994-CAFC-47FC-8C62-80A2BFD542BB}" sibTransId="{768E010B-5D79-4BF6-9AFB-B8E1F613D86B}"/>
    <dgm:cxn modelId="{29916077-F7E0-4BD7-93E1-4BBDDE1C6618}" type="presOf" srcId="{36826A4A-9BA1-42D8-A233-AE3EFF30B750}" destId="{71A12737-3A5A-42F1-BE33-C2CAA5E5A350}" srcOrd="0" destOrd="0" presId="urn:microsoft.com/office/officeart/2005/8/layout/process1"/>
    <dgm:cxn modelId="{78833776-4CCA-45DB-83FF-D3864BCAA9E2}" type="presOf" srcId="{24FF9656-75E6-4561-81EA-A0D8DAEBAA55}" destId="{702CA76D-C7E8-4607-8186-C730D0E149A0}" srcOrd="0" destOrd="0" presId="urn:microsoft.com/office/officeart/2005/8/layout/process1"/>
    <dgm:cxn modelId="{DBBC9404-A451-4853-B895-B329E3EED545}" type="presOf" srcId="{E51BF16B-0AC0-42D9-A57D-6C67F4EA4729}" destId="{A9AD9915-AE9D-4684-83F5-EB24ADDF1B39}" srcOrd="0" destOrd="0" presId="urn:microsoft.com/office/officeart/2005/8/layout/process1"/>
    <dgm:cxn modelId="{1F254613-CB2A-4110-91B1-24CAE980529C}" type="presOf" srcId="{D36A73CD-E271-49A1-A1BE-F88C60DAF695}" destId="{2026A7B8-107F-45A5-8D28-816DDE50E580}" srcOrd="0" destOrd="0" presId="urn:microsoft.com/office/officeart/2005/8/layout/process1"/>
    <dgm:cxn modelId="{C538751D-B48C-4F3A-AC74-496CAF0064F4}" type="presOf" srcId="{2424B846-9274-4C99-AC82-0ED0E5355A86}" destId="{11CF6186-674F-499B-87CF-9051B441AB06}" srcOrd="0" destOrd="0" presId="urn:microsoft.com/office/officeart/2005/8/layout/process1"/>
    <dgm:cxn modelId="{D09BBFAC-A8E8-4921-AE2A-E51DCCFED0B4}" type="presOf" srcId="{A96DA56D-20F4-466E-A34E-F033A6C34FDC}" destId="{92C39959-A22F-433B-A31D-26FF64AEAE55}" srcOrd="0" destOrd="0" presId="urn:microsoft.com/office/officeart/2005/8/layout/process1"/>
    <dgm:cxn modelId="{D550F349-7465-4E8C-BCDA-5F83EE467ECC}" type="presOf" srcId="{36826A4A-9BA1-42D8-A233-AE3EFF30B750}" destId="{52B0ED9D-1E31-4FF2-8305-ECB7EFFEB83E}" srcOrd="1" destOrd="0" presId="urn:microsoft.com/office/officeart/2005/8/layout/process1"/>
    <dgm:cxn modelId="{03230410-0591-4E92-89D0-0598F350F9AF}" srcId="{194B484F-89D3-4E4A-AAC3-44EE1DB995A7}" destId="{24FF9656-75E6-4561-81EA-A0D8DAEBAA55}" srcOrd="4" destOrd="0" parTransId="{3E938292-493D-4F3C-8E0B-368F4EAE87B4}" sibTransId="{23D9B47C-8FB1-46E2-876B-310794A69F6E}"/>
    <dgm:cxn modelId="{0F0EF48D-2236-4A60-8651-653B10DA62FB}" type="presOf" srcId="{752EB6E8-9FE2-4251-9967-F2ABA82C5E6C}" destId="{39543143-457B-4696-81BC-02867482277A}" srcOrd="0" destOrd="0" presId="urn:microsoft.com/office/officeart/2005/8/layout/process1"/>
    <dgm:cxn modelId="{EFE16F2E-32CB-4748-8986-8EB0E8659B59}" type="presOf" srcId="{98F734B0-9BE2-4568-9578-DF875D44C6C9}" destId="{ED7F0410-38BE-41E2-B2BC-856290503BDA}" srcOrd="0" destOrd="0" presId="urn:microsoft.com/office/officeart/2005/8/layout/process1"/>
    <dgm:cxn modelId="{E5AA9509-A561-404F-83CD-7B64D2755881}" type="presOf" srcId="{2424B846-9274-4C99-AC82-0ED0E5355A86}" destId="{791ABDA2-B2D6-41B6-86A1-F756D05F0E00}" srcOrd="1" destOrd="0" presId="urn:microsoft.com/office/officeart/2005/8/layout/process1"/>
    <dgm:cxn modelId="{66542253-B67F-4854-BAA1-57DDD4EEC000}" type="presOf" srcId="{F1DB5526-6A08-4720-890E-DB2B2DE112DA}" destId="{E88A6F46-503F-4099-80FA-4ED8D0F7373C}" srcOrd="0" destOrd="0" presId="urn:microsoft.com/office/officeart/2005/8/layout/process1"/>
    <dgm:cxn modelId="{2AF3A0E1-3B08-4784-8761-48AB3B6AE7C8}" srcId="{194B484F-89D3-4E4A-AAC3-44EE1DB995A7}" destId="{98F734B0-9BE2-4568-9578-DF875D44C6C9}" srcOrd="2" destOrd="0" parTransId="{7458532E-798B-4891-A5D5-BA5955397142}" sibTransId="{398992FD-5217-4ACC-B4A1-9350FDDFBE6D}"/>
    <dgm:cxn modelId="{C9B6360C-3D96-4D39-BF52-777032FF63AD}" type="presOf" srcId="{A96DA56D-20F4-466E-A34E-F033A6C34FDC}" destId="{EAD6C471-3C53-44D7-A3E2-650E5D9C2FA9}" srcOrd="1" destOrd="0" presId="urn:microsoft.com/office/officeart/2005/8/layout/process1"/>
    <dgm:cxn modelId="{2021A440-CF2D-4EE9-AF95-5DF2C51D3642}" type="presOf" srcId="{0789EBD1-A94A-4BA5-A44D-5F8E2135EA2E}" destId="{F1858C78-025F-419F-BDFD-FE2937DB8492}" srcOrd="0" destOrd="0" presId="urn:microsoft.com/office/officeart/2005/8/layout/process1"/>
    <dgm:cxn modelId="{48F8F66F-4059-4C08-BF88-46E6D9F30C4D}" srcId="{194B484F-89D3-4E4A-AAC3-44EE1DB995A7}" destId="{70ECECD4-AD77-4432-A772-CF30CF456487}" srcOrd="7" destOrd="0" parTransId="{B2C1935A-2C15-40DC-825D-3906B9B79015}" sibTransId="{752EB6E8-9FE2-4251-9967-F2ABA82C5E6C}"/>
    <dgm:cxn modelId="{FB460849-7D30-4098-B0F2-A6ABE3E7E337}" type="presOf" srcId="{70ECECD4-AD77-4432-A772-CF30CF456487}" destId="{230714F0-44BA-48AF-9D4B-5501F781B108}" srcOrd="0" destOrd="0" presId="urn:microsoft.com/office/officeart/2005/8/layout/process1"/>
    <dgm:cxn modelId="{B56E4B44-4776-4FCB-A891-0557BAA118E3}" type="presOf" srcId="{9157AF11-431A-4BAA-BFB8-F733795F5920}" destId="{FF5A2004-B594-4FBF-BA17-078CAB219309}" srcOrd="0" destOrd="0" presId="urn:microsoft.com/office/officeart/2005/8/layout/process1"/>
    <dgm:cxn modelId="{CD45504D-0012-4E08-B427-8300B431CB35}" srcId="{194B484F-89D3-4E4A-AAC3-44EE1DB995A7}" destId="{BF03ECA4-055A-4384-B684-0F178F5BB7C8}" srcOrd="5" destOrd="0" parTransId="{165EF5A4-AE7D-4407-A628-A51D855CD05F}" sibTransId="{9157AF11-431A-4BAA-BFB8-F733795F5920}"/>
    <dgm:cxn modelId="{D28023C6-6722-4E5A-8E5D-F9F3BF984D10}" srcId="{194B484F-89D3-4E4A-AAC3-44EE1DB995A7}" destId="{B8CA48AB-6072-4111-AE36-E578A56F6554}" srcOrd="3" destOrd="0" parTransId="{6AF357EB-7681-43AE-93BC-2C1BA009E0B8}" sibTransId="{F1DB5526-6A08-4720-890E-DB2B2DE112DA}"/>
    <dgm:cxn modelId="{0B5797CA-EE8A-421B-949E-0699B1D67C14}" type="presOf" srcId="{752EB6E8-9FE2-4251-9967-F2ABA82C5E6C}" destId="{54782EA1-884C-491B-9DE7-BF376733DB87}" srcOrd="1" destOrd="0" presId="urn:microsoft.com/office/officeart/2005/8/layout/process1"/>
    <dgm:cxn modelId="{B5EC3666-4F6D-4974-9B34-789159FAB27F}" type="presOf" srcId="{23D9B47C-8FB1-46E2-876B-310794A69F6E}" destId="{9A89F296-2090-433E-8193-D0B26CA18860}" srcOrd="0" destOrd="0" presId="urn:microsoft.com/office/officeart/2005/8/layout/process1"/>
    <dgm:cxn modelId="{BDFB81BD-A672-43C4-98FD-B51465B250DC}" type="presParOf" srcId="{B6B58A30-61B1-42F6-BB30-A7C9FEBA39AB}" destId="{F1858C78-025F-419F-BDFD-FE2937DB8492}" srcOrd="0" destOrd="0" presId="urn:microsoft.com/office/officeart/2005/8/layout/process1"/>
    <dgm:cxn modelId="{B448E786-BEA2-468F-A149-81940CB8A0FD}" type="presParOf" srcId="{B6B58A30-61B1-42F6-BB30-A7C9FEBA39AB}" destId="{2026A7B8-107F-45A5-8D28-816DDE50E580}" srcOrd="1" destOrd="0" presId="urn:microsoft.com/office/officeart/2005/8/layout/process1"/>
    <dgm:cxn modelId="{717B8AF9-5322-47C8-ADFE-A62D77AB8AFD}" type="presParOf" srcId="{2026A7B8-107F-45A5-8D28-816DDE50E580}" destId="{3C0CE4A2-8B53-439A-B491-4BDCA1B91B80}" srcOrd="0" destOrd="0" presId="urn:microsoft.com/office/officeart/2005/8/layout/process1"/>
    <dgm:cxn modelId="{011F822D-4777-44BB-BC66-8A36CB8E7F15}" type="presParOf" srcId="{B6B58A30-61B1-42F6-BB30-A7C9FEBA39AB}" destId="{9CA52A9B-8A2B-495A-97FD-9E8582F1F86D}" srcOrd="2" destOrd="0" presId="urn:microsoft.com/office/officeart/2005/8/layout/process1"/>
    <dgm:cxn modelId="{0FC0CD8E-DC63-4BE8-A455-9AD918EB31F0}" type="presParOf" srcId="{B6B58A30-61B1-42F6-BB30-A7C9FEBA39AB}" destId="{11CF6186-674F-499B-87CF-9051B441AB06}" srcOrd="3" destOrd="0" presId="urn:microsoft.com/office/officeart/2005/8/layout/process1"/>
    <dgm:cxn modelId="{A57097B0-475C-48CF-ADE9-8F356053EB98}" type="presParOf" srcId="{11CF6186-674F-499B-87CF-9051B441AB06}" destId="{791ABDA2-B2D6-41B6-86A1-F756D05F0E00}" srcOrd="0" destOrd="0" presId="urn:microsoft.com/office/officeart/2005/8/layout/process1"/>
    <dgm:cxn modelId="{001D3DA3-DD21-4590-B6D1-D18BB06993CC}" type="presParOf" srcId="{B6B58A30-61B1-42F6-BB30-A7C9FEBA39AB}" destId="{ED7F0410-38BE-41E2-B2BC-856290503BDA}" srcOrd="4" destOrd="0" presId="urn:microsoft.com/office/officeart/2005/8/layout/process1"/>
    <dgm:cxn modelId="{586F5FFA-9C02-4927-9C93-5B19F7D6D964}" type="presParOf" srcId="{B6B58A30-61B1-42F6-BB30-A7C9FEBA39AB}" destId="{1E189F3A-DD50-474D-8054-C1F22F8AD7EA}" srcOrd="5" destOrd="0" presId="urn:microsoft.com/office/officeart/2005/8/layout/process1"/>
    <dgm:cxn modelId="{98AFF9F9-1950-4DB9-855E-BB237BBC38F4}" type="presParOf" srcId="{1E189F3A-DD50-474D-8054-C1F22F8AD7EA}" destId="{771D3CA4-12FD-4E55-9E63-0F278E194935}" srcOrd="0" destOrd="0" presId="urn:microsoft.com/office/officeart/2005/8/layout/process1"/>
    <dgm:cxn modelId="{EEEA8A47-E7D2-4F61-ABFF-3D9A47A4F3BE}" type="presParOf" srcId="{B6B58A30-61B1-42F6-BB30-A7C9FEBA39AB}" destId="{588CEF36-9AEC-4BEF-A2F1-3228EA840474}" srcOrd="6" destOrd="0" presId="urn:microsoft.com/office/officeart/2005/8/layout/process1"/>
    <dgm:cxn modelId="{D0DFC617-921B-470C-9AC2-F780C84E3382}" type="presParOf" srcId="{B6B58A30-61B1-42F6-BB30-A7C9FEBA39AB}" destId="{E88A6F46-503F-4099-80FA-4ED8D0F7373C}" srcOrd="7" destOrd="0" presId="urn:microsoft.com/office/officeart/2005/8/layout/process1"/>
    <dgm:cxn modelId="{31DB4FB4-8064-4D8A-9B87-8B909E2F7CBF}" type="presParOf" srcId="{E88A6F46-503F-4099-80FA-4ED8D0F7373C}" destId="{7B1DDC4A-F4A7-4B42-8076-997748702808}" srcOrd="0" destOrd="0" presId="urn:microsoft.com/office/officeart/2005/8/layout/process1"/>
    <dgm:cxn modelId="{8B490FCD-ADF9-4DC7-856C-8B96ED0B786E}" type="presParOf" srcId="{B6B58A30-61B1-42F6-BB30-A7C9FEBA39AB}" destId="{702CA76D-C7E8-4607-8186-C730D0E149A0}" srcOrd="8" destOrd="0" presId="urn:microsoft.com/office/officeart/2005/8/layout/process1"/>
    <dgm:cxn modelId="{785598FA-AD0E-431E-825A-18EC36AD469E}" type="presParOf" srcId="{B6B58A30-61B1-42F6-BB30-A7C9FEBA39AB}" destId="{9A89F296-2090-433E-8193-D0B26CA18860}" srcOrd="9" destOrd="0" presId="urn:microsoft.com/office/officeart/2005/8/layout/process1"/>
    <dgm:cxn modelId="{4620673E-7088-44A6-B11D-5E8F2506A761}" type="presParOf" srcId="{9A89F296-2090-433E-8193-D0B26CA18860}" destId="{EA0D0FE1-2DDE-466B-AC50-8F53CC751F11}" srcOrd="0" destOrd="0" presId="urn:microsoft.com/office/officeart/2005/8/layout/process1"/>
    <dgm:cxn modelId="{3A077748-F289-4C25-9EC4-089A0A66B85F}" type="presParOf" srcId="{B6B58A30-61B1-42F6-BB30-A7C9FEBA39AB}" destId="{30EE5174-81AB-4302-8013-FB0BD812CDDF}" srcOrd="10" destOrd="0" presId="urn:microsoft.com/office/officeart/2005/8/layout/process1"/>
    <dgm:cxn modelId="{FAAFFFE4-95CD-40B8-8576-4EEE19373FEF}" type="presParOf" srcId="{B6B58A30-61B1-42F6-BB30-A7C9FEBA39AB}" destId="{FF5A2004-B594-4FBF-BA17-078CAB219309}" srcOrd="11" destOrd="0" presId="urn:microsoft.com/office/officeart/2005/8/layout/process1"/>
    <dgm:cxn modelId="{06FE07B8-3A82-42FA-AE3B-FC2A4E4B9872}" type="presParOf" srcId="{FF5A2004-B594-4FBF-BA17-078CAB219309}" destId="{02A78A94-B94B-43A3-8B19-A0E2C0357BC1}" srcOrd="0" destOrd="0" presId="urn:microsoft.com/office/officeart/2005/8/layout/process1"/>
    <dgm:cxn modelId="{97C29AA4-8BBF-49AD-A810-D8BDDC95D18D}" type="presParOf" srcId="{B6B58A30-61B1-42F6-BB30-A7C9FEBA39AB}" destId="{F3984C61-AB67-4BEB-9889-980382E50901}" srcOrd="12" destOrd="0" presId="urn:microsoft.com/office/officeart/2005/8/layout/process1"/>
    <dgm:cxn modelId="{5BB32028-EB44-4C96-94E1-1919AC4F3026}" type="presParOf" srcId="{B6B58A30-61B1-42F6-BB30-A7C9FEBA39AB}" destId="{71A12737-3A5A-42F1-BE33-C2CAA5E5A350}" srcOrd="13" destOrd="0" presId="urn:microsoft.com/office/officeart/2005/8/layout/process1"/>
    <dgm:cxn modelId="{1BA109AF-B360-4E2D-ACE6-B14363310285}" type="presParOf" srcId="{71A12737-3A5A-42F1-BE33-C2CAA5E5A350}" destId="{52B0ED9D-1E31-4FF2-8305-ECB7EFFEB83E}" srcOrd="0" destOrd="0" presId="urn:microsoft.com/office/officeart/2005/8/layout/process1"/>
    <dgm:cxn modelId="{9BC41829-12B3-4039-9EC4-458713AA241A}" type="presParOf" srcId="{B6B58A30-61B1-42F6-BB30-A7C9FEBA39AB}" destId="{230714F0-44BA-48AF-9D4B-5501F781B108}" srcOrd="14" destOrd="0" presId="urn:microsoft.com/office/officeart/2005/8/layout/process1"/>
    <dgm:cxn modelId="{88983F0B-D45D-4EBD-A5C8-73DD09865C71}" type="presParOf" srcId="{B6B58A30-61B1-42F6-BB30-A7C9FEBA39AB}" destId="{39543143-457B-4696-81BC-02867482277A}" srcOrd="15" destOrd="0" presId="urn:microsoft.com/office/officeart/2005/8/layout/process1"/>
    <dgm:cxn modelId="{3D424655-93E1-4F3C-ADBD-B733AE2D5FC0}" type="presParOf" srcId="{39543143-457B-4696-81BC-02867482277A}" destId="{54782EA1-884C-491B-9DE7-BF376733DB87}" srcOrd="0" destOrd="0" presId="urn:microsoft.com/office/officeart/2005/8/layout/process1"/>
    <dgm:cxn modelId="{D36BCE94-B919-45DA-8891-48820150F6CE}" type="presParOf" srcId="{B6B58A30-61B1-42F6-BB30-A7C9FEBA39AB}" destId="{CC155907-8813-47BE-B598-0D31D5C1D64B}" srcOrd="16" destOrd="0" presId="urn:microsoft.com/office/officeart/2005/8/layout/process1"/>
    <dgm:cxn modelId="{BB57E5D4-13EC-4431-8701-36AAA0D88F05}" type="presParOf" srcId="{B6B58A30-61B1-42F6-BB30-A7C9FEBA39AB}" destId="{92C39959-A22F-433B-A31D-26FF64AEAE55}" srcOrd="17" destOrd="0" presId="urn:microsoft.com/office/officeart/2005/8/layout/process1"/>
    <dgm:cxn modelId="{134554F6-B5EE-452A-9CE8-8A242E6FE53B}" type="presParOf" srcId="{92C39959-A22F-433B-A31D-26FF64AEAE55}" destId="{EAD6C471-3C53-44D7-A3E2-650E5D9C2FA9}" srcOrd="0" destOrd="0" presId="urn:microsoft.com/office/officeart/2005/8/layout/process1"/>
    <dgm:cxn modelId="{7DE23C16-2502-4542-B979-DFFA5B0B9CAA}" type="presParOf" srcId="{B6B58A30-61B1-42F6-BB30-A7C9FEBA39AB}" destId="{19B8C429-B982-4276-8C49-C5DD93F7A780}" srcOrd="18" destOrd="0" presId="urn:microsoft.com/office/officeart/2005/8/layout/process1"/>
    <dgm:cxn modelId="{65722AFB-C81A-432C-B67A-455AF5FC605D}" type="presParOf" srcId="{B6B58A30-61B1-42F6-BB30-A7C9FEBA39AB}" destId="{4D27100A-EF50-4F0B-A363-4A12936492CC}" srcOrd="19" destOrd="0" presId="urn:microsoft.com/office/officeart/2005/8/layout/process1"/>
    <dgm:cxn modelId="{642DF696-68DE-4051-8865-C3317F04CCAC}" type="presParOf" srcId="{4D27100A-EF50-4F0B-A363-4A12936492CC}" destId="{FA9D9847-0C5E-4A52-88DB-0150EC1D7227}" srcOrd="0" destOrd="0" presId="urn:microsoft.com/office/officeart/2005/8/layout/process1"/>
    <dgm:cxn modelId="{DB04CD09-7DE6-479A-9153-662DAC3FE984}" type="presParOf" srcId="{B6B58A30-61B1-42F6-BB30-A7C9FEBA39AB}" destId="{A9AD9915-AE9D-4684-83F5-EB24ADDF1B39}" srcOrd="2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5E5CEF2-C3A1-425E-A37E-B08009FCC691}"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CN" altLang="en-US"/>
        </a:p>
      </dgm:t>
    </dgm:pt>
    <dgm:pt modelId="{0DC27E00-ACD8-4127-9407-0A5A86415DA5}">
      <dgm:prSet phldrT="[文本]"/>
      <dgm:spPr/>
      <dgm:t>
        <a:bodyPr/>
        <a:lstStyle/>
        <a:p>
          <a:r>
            <a:rPr lang="en-US" altLang="zh-CN" b="1" smtClean="0">
              <a:solidFill>
                <a:schemeClr val="tx1"/>
              </a:solidFill>
            </a:rPr>
            <a:t>1</a:t>
          </a:r>
          <a:endParaRPr lang="zh-CN" altLang="en-US" b="1" dirty="0">
            <a:solidFill>
              <a:schemeClr val="tx1"/>
            </a:solidFill>
          </a:endParaRPr>
        </a:p>
      </dgm:t>
    </dgm:pt>
    <dgm:pt modelId="{1E76DD9F-B21D-428B-AD46-90E373615464}" type="parTrans" cxnId="{81013199-AA85-42ED-A014-40CA182CC55B}">
      <dgm:prSet/>
      <dgm:spPr/>
      <dgm:t>
        <a:bodyPr/>
        <a:lstStyle/>
        <a:p>
          <a:endParaRPr lang="zh-CN" altLang="en-US" b="1">
            <a:solidFill>
              <a:schemeClr val="tx1"/>
            </a:solidFill>
          </a:endParaRPr>
        </a:p>
      </dgm:t>
    </dgm:pt>
    <dgm:pt modelId="{80C5BC3E-4C3A-4332-9607-7F908411638F}" type="sibTrans" cxnId="{81013199-AA85-42ED-A014-40CA182CC55B}">
      <dgm:prSet/>
      <dgm:spPr/>
      <dgm:t>
        <a:bodyPr/>
        <a:lstStyle/>
        <a:p>
          <a:endParaRPr lang="zh-CN" altLang="en-US" b="1">
            <a:solidFill>
              <a:schemeClr val="tx1"/>
            </a:solidFill>
          </a:endParaRPr>
        </a:p>
      </dgm:t>
    </dgm:pt>
    <dgm:pt modelId="{B02EB42B-DBD1-4642-B348-60238C3B1E1B}">
      <dgm:prSet phldrT="[文本]"/>
      <dgm:spPr/>
      <dgm:t>
        <a:bodyPr/>
        <a:lstStyle/>
        <a:p>
          <a:r>
            <a:rPr lang="en-US" altLang="zh-CN" b="1" smtClean="0">
              <a:solidFill>
                <a:schemeClr val="tx1"/>
              </a:solidFill>
            </a:rPr>
            <a:t>2</a:t>
          </a:r>
          <a:endParaRPr lang="zh-CN" altLang="en-US" b="1" dirty="0">
            <a:solidFill>
              <a:schemeClr val="tx1"/>
            </a:solidFill>
          </a:endParaRPr>
        </a:p>
      </dgm:t>
    </dgm:pt>
    <dgm:pt modelId="{907AAFFF-0257-4AA4-9456-42F6DF801412}" type="parTrans" cxnId="{CD46A080-1C3B-4B92-861F-D0896EFDF5A5}">
      <dgm:prSet/>
      <dgm:spPr/>
      <dgm:t>
        <a:bodyPr/>
        <a:lstStyle/>
        <a:p>
          <a:endParaRPr lang="zh-CN" altLang="en-US" b="1">
            <a:solidFill>
              <a:schemeClr val="tx1"/>
            </a:solidFill>
          </a:endParaRPr>
        </a:p>
      </dgm:t>
    </dgm:pt>
    <dgm:pt modelId="{AED703E5-4BC0-4175-BA58-F28B98C28D10}" type="sibTrans" cxnId="{CD46A080-1C3B-4B92-861F-D0896EFDF5A5}">
      <dgm:prSet/>
      <dgm:spPr/>
      <dgm:t>
        <a:bodyPr/>
        <a:lstStyle/>
        <a:p>
          <a:endParaRPr lang="zh-CN" altLang="en-US" b="1">
            <a:solidFill>
              <a:schemeClr val="tx1"/>
            </a:solidFill>
          </a:endParaRPr>
        </a:p>
      </dgm:t>
    </dgm:pt>
    <dgm:pt modelId="{298660EA-3726-4764-8886-46A24C718B82}">
      <dgm:prSet phldrT="[文本]"/>
      <dgm:spPr/>
      <dgm:t>
        <a:bodyPr/>
        <a:lstStyle/>
        <a:p>
          <a:r>
            <a:rPr lang="en-US" altLang="zh-CN" b="1" smtClean="0">
              <a:solidFill>
                <a:schemeClr val="tx1"/>
              </a:solidFill>
            </a:rPr>
            <a:t>3</a:t>
          </a:r>
          <a:endParaRPr lang="zh-CN" altLang="en-US" b="1" dirty="0">
            <a:solidFill>
              <a:schemeClr val="tx1"/>
            </a:solidFill>
          </a:endParaRPr>
        </a:p>
      </dgm:t>
    </dgm:pt>
    <dgm:pt modelId="{EA7A461C-2686-4E77-89BC-D1742A44C2D6}" type="parTrans" cxnId="{A796DB34-7525-46FF-BA3A-EDA0BEBA5F1D}">
      <dgm:prSet/>
      <dgm:spPr/>
      <dgm:t>
        <a:bodyPr/>
        <a:lstStyle/>
        <a:p>
          <a:endParaRPr lang="zh-CN" altLang="en-US" b="1">
            <a:solidFill>
              <a:schemeClr val="tx1"/>
            </a:solidFill>
          </a:endParaRPr>
        </a:p>
      </dgm:t>
    </dgm:pt>
    <dgm:pt modelId="{6019EA9A-0DF9-4BE5-A2F4-A5142341C482}" type="sibTrans" cxnId="{A796DB34-7525-46FF-BA3A-EDA0BEBA5F1D}">
      <dgm:prSet/>
      <dgm:spPr/>
      <dgm:t>
        <a:bodyPr/>
        <a:lstStyle/>
        <a:p>
          <a:endParaRPr lang="zh-CN" altLang="en-US" b="1">
            <a:solidFill>
              <a:schemeClr val="tx1"/>
            </a:solidFill>
          </a:endParaRPr>
        </a:p>
      </dgm:t>
    </dgm:pt>
    <dgm:pt modelId="{9E525C6E-8E40-4CEB-B8D2-BE836EDFEF64}">
      <dgm:prSet phldrT="[文本]"/>
      <dgm:spPr/>
      <dgm:t>
        <a:bodyPr/>
        <a:lstStyle/>
        <a:p>
          <a:r>
            <a:rPr lang="en-US" altLang="zh-CN" b="1" dirty="0" smtClean="0">
              <a:solidFill>
                <a:schemeClr val="tx1"/>
              </a:solidFill>
            </a:rPr>
            <a:t>4</a:t>
          </a:r>
          <a:endParaRPr lang="zh-CN" altLang="en-US" b="1" dirty="0">
            <a:solidFill>
              <a:schemeClr val="tx1"/>
            </a:solidFill>
          </a:endParaRPr>
        </a:p>
      </dgm:t>
    </dgm:pt>
    <dgm:pt modelId="{0C6FF5BC-B204-41DD-9B58-1F7B6675C38F}" type="parTrans" cxnId="{90B3D765-57A6-4344-BAAE-101FC69CBA71}">
      <dgm:prSet/>
      <dgm:spPr/>
      <dgm:t>
        <a:bodyPr/>
        <a:lstStyle/>
        <a:p>
          <a:endParaRPr lang="zh-CN" altLang="en-US" b="1">
            <a:solidFill>
              <a:schemeClr val="tx1"/>
            </a:solidFill>
          </a:endParaRPr>
        </a:p>
      </dgm:t>
    </dgm:pt>
    <dgm:pt modelId="{BF675986-E436-4A67-864A-82500457CCA6}" type="sibTrans" cxnId="{90B3D765-57A6-4344-BAAE-101FC69CBA71}">
      <dgm:prSet/>
      <dgm:spPr/>
      <dgm:t>
        <a:bodyPr/>
        <a:lstStyle/>
        <a:p>
          <a:endParaRPr lang="zh-CN" altLang="en-US" b="1">
            <a:solidFill>
              <a:schemeClr val="tx1"/>
            </a:solidFill>
          </a:endParaRPr>
        </a:p>
      </dgm:t>
    </dgm:pt>
    <dgm:pt modelId="{982E505B-E68B-47D5-908D-373C82AADC82}">
      <dgm:prSet phldrT="[文本]"/>
      <dgm:spPr/>
      <dgm:t>
        <a:bodyPr/>
        <a:lstStyle/>
        <a:p>
          <a:r>
            <a:rPr lang="en-US" altLang="zh-CN" b="1" smtClean="0">
              <a:solidFill>
                <a:schemeClr val="tx1"/>
              </a:solidFill>
            </a:rPr>
            <a:t>5</a:t>
          </a:r>
          <a:endParaRPr lang="zh-CN" altLang="en-US" b="1" dirty="0">
            <a:solidFill>
              <a:schemeClr val="tx1"/>
            </a:solidFill>
          </a:endParaRPr>
        </a:p>
      </dgm:t>
    </dgm:pt>
    <dgm:pt modelId="{5A21DC4E-4666-493E-B4BA-6A368606B256}" type="parTrans" cxnId="{6680F0CB-7457-4A1A-A443-EA8FBD38B765}">
      <dgm:prSet/>
      <dgm:spPr/>
      <dgm:t>
        <a:bodyPr/>
        <a:lstStyle/>
        <a:p>
          <a:endParaRPr lang="zh-CN" altLang="en-US" b="1">
            <a:solidFill>
              <a:schemeClr val="tx1"/>
            </a:solidFill>
          </a:endParaRPr>
        </a:p>
      </dgm:t>
    </dgm:pt>
    <dgm:pt modelId="{936DF94F-5FE8-475C-9282-3F4E9EC6E8E6}" type="sibTrans" cxnId="{6680F0CB-7457-4A1A-A443-EA8FBD38B765}">
      <dgm:prSet/>
      <dgm:spPr/>
      <dgm:t>
        <a:bodyPr/>
        <a:lstStyle/>
        <a:p>
          <a:endParaRPr lang="zh-CN" altLang="en-US" b="1">
            <a:solidFill>
              <a:schemeClr val="tx1"/>
            </a:solidFill>
          </a:endParaRPr>
        </a:p>
      </dgm:t>
    </dgm:pt>
    <dgm:pt modelId="{5F5D3A1C-C954-4C9F-98C0-4598EC5AA4B0}">
      <dgm:prSet phldrT="[文本]"/>
      <dgm:spPr/>
      <dgm:t>
        <a:bodyPr/>
        <a:lstStyle/>
        <a:p>
          <a:r>
            <a:rPr lang="en-US" altLang="zh-CN" b="1" smtClean="0">
              <a:solidFill>
                <a:schemeClr val="tx1"/>
              </a:solidFill>
            </a:rPr>
            <a:t>6</a:t>
          </a:r>
          <a:endParaRPr lang="zh-CN" altLang="en-US" b="1" dirty="0">
            <a:solidFill>
              <a:schemeClr val="tx1"/>
            </a:solidFill>
          </a:endParaRPr>
        </a:p>
      </dgm:t>
    </dgm:pt>
    <dgm:pt modelId="{8C5E8B73-8A4E-42B8-B2A8-47F0223291EA}" type="parTrans" cxnId="{A17CB0C4-BE3C-4E97-9BD8-5F3D273BF262}">
      <dgm:prSet/>
      <dgm:spPr/>
      <dgm:t>
        <a:bodyPr/>
        <a:lstStyle/>
        <a:p>
          <a:endParaRPr lang="zh-CN" altLang="en-US" b="1">
            <a:solidFill>
              <a:schemeClr val="tx1"/>
            </a:solidFill>
          </a:endParaRPr>
        </a:p>
      </dgm:t>
    </dgm:pt>
    <dgm:pt modelId="{563381DF-A84A-44C0-9635-36F354583163}" type="sibTrans" cxnId="{A17CB0C4-BE3C-4E97-9BD8-5F3D273BF262}">
      <dgm:prSet/>
      <dgm:spPr/>
      <dgm:t>
        <a:bodyPr/>
        <a:lstStyle/>
        <a:p>
          <a:endParaRPr lang="zh-CN" altLang="en-US" b="1">
            <a:solidFill>
              <a:schemeClr val="tx1"/>
            </a:solidFill>
          </a:endParaRPr>
        </a:p>
      </dgm:t>
    </dgm:pt>
    <dgm:pt modelId="{9C4D738D-669A-43DE-9DF1-E409DE90BC8E}">
      <dgm:prSet phldrT="[文本]"/>
      <dgm:spPr/>
      <dgm:t>
        <a:bodyPr/>
        <a:lstStyle/>
        <a:p>
          <a:r>
            <a:rPr lang="en-US" altLang="zh-CN" b="1" smtClean="0">
              <a:solidFill>
                <a:schemeClr val="tx1"/>
              </a:solidFill>
            </a:rPr>
            <a:t>7</a:t>
          </a:r>
          <a:endParaRPr lang="zh-CN" altLang="en-US" b="1" dirty="0">
            <a:solidFill>
              <a:schemeClr val="tx1"/>
            </a:solidFill>
          </a:endParaRPr>
        </a:p>
      </dgm:t>
    </dgm:pt>
    <dgm:pt modelId="{E05BC15E-13BE-42DD-8E56-3DF70F6D7B64}" type="parTrans" cxnId="{870201AE-2050-43CE-8DF2-21FF17797EFA}">
      <dgm:prSet/>
      <dgm:spPr/>
      <dgm:t>
        <a:bodyPr/>
        <a:lstStyle/>
        <a:p>
          <a:endParaRPr lang="zh-CN" altLang="en-US" b="1">
            <a:solidFill>
              <a:schemeClr val="tx1"/>
            </a:solidFill>
          </a:endParaRPr>
        </a:p>
      </dgm:t>
    </dgm:pt>
    <dgm:pt modelId="{31FB430D-85A0-47F3-9394-06172CB29148}" type="sibTrans" cxnId="{870201AE-2050-43CE-8DF2-21FF17797EFA}">
      <dgm:prSet/>
      <dgm:spPr/>
      <dgm:t>
        <a:bodyPr/>
        <a:lstStyle/>
        <a:p>
          <a:endParaRPr lang="zh-CN" altLang="en-US" b="1">
            <a:solidFill>
              <a:schemeClr val="tx1"/>
            </a:solidFill>
          </a:endParaRPr>
        </a:p>
      </dgm:t>
    </dgm:pt>
    <dgm:pt modelId="{C27044A9-7EBD-4D67-83E9-F6439EE88F6B}">
      <dgm:prSet phldrT="[文本]"/>
      <dgm:spPr/>
      <dgm:t>
        <a:bodyPr/>
        <a:lstStyle/>
        <a:p>
          <a:r>
            <a:rPr lang="en-US" altLang="zh-CN" b="1" dirty="0" smtClean="0">
              <a:solidFill>
                <a:schemeClr val="tx1"/>
              </a:solidFill>
            </a:rPr>
            <a:t>8</a:t>
          </a:r>
          <a:endParaRPr lang="zh-CN" altLang="en-US" b="1" dirty="0">
            <a:solidFill>
              <a:schemeClr val="tx1"/>
            </a:solidFill>
          </a:endParaRPr>
        </a:p>
      </dgm:t>
    </dgm:pt>
    <dgm:pt modelId="{5394F96F-1663-441D-AA16-2570A1A32BC2}" type="parTrans" cxnId="{B08B7E4F-D5FE-4937-B483-C5205627FF06}">
      <dgm:prSet/>
      <dgm:spPr/>
      <dgm:t>
        <a:bodyPr/>
        <a:lstStyle/>
        <a:p>
          <a:endParaRPr lang="zh-CN" altLang="en-US" b="1">
            <a:solidFill>
              <a:schemeClr val="tx1"/>
            </a:solidFill>
          </a:endParaRPr>
        </a:p>
      </dgm:t>
    </dgm:pt>
    <dgm:pt modelId="{EC3E5E4F-E5DB-4DDA-A32C-0D29E0BD7D66}" type="sibTrans" cxnId="{B08B7E4F-D5FE-4937-B483-C5205627FF06}">
      <dgm:prSet/>
      <dgm:spPr/>
      <dgm:t>
        <a:bodyPr/>
        <a:lstStyle/>
        <a:p>
          <a:endParaRPr lang="zh-CN" altLang="en-US" b="1">
            <a:solidFill>
              <a:schemeClr val="tx1"/>
            </a:solidFill>
          </a:endParaRPr>
        </a:p>
      </dgm:t>
    </dgm:pt>
    <dgm:pt modelId="{83B45E2B-54D3-4DCE-A324-279400D59BB9}">
      <dgm:prSet phldrT="[文本]"/>
      <dgm:spPr/>
      <dgm:t>
        <a:bodyPr/>
        <a:lstStyle/>
        <a:p>
          <a:r>
            <a:rPr lang="en-US" altLang="zh-CN" b="1" smtClean="0">
              <a:solidFill>
                <a:schemeClr val="tx1"/>
              </a:solidFill>
            </a:rPr>
            <a:t>9</a:t>
          </a:r>
          <a:endParaRPr lang="zh-CN" altLang="en-US" b="1" dirty="0">
            <a:solidFill>
              <a:schemeClr val="tx1"/>
            </a:solidFill>
          </a:endParaRPr>
        </a:p>
      </dgm:t>
    </dgm:pt>
    <dgm:pt modelId="{82052E2C-61E7-437C-9F42-7168A048945B}" type="parTrans" cxnId="{62D9F908-0A17-4EB5-892F-81ECBCA2B6B2}">
      <dgm:prSet/>
      <dgm:spPr/>
      <dgm:t>
        <a:bodyPr/>
        <a:lstStyle/>
        <a:p>
          <a:endParaRPr lang="zh-CN" altLang="en-US" b="1">
            <a:solidFill>
              <a:schemeClr val="tx1"/>
            </a:solidFill>
          </a:endParaRPr>
        </a:p>
      </dgm:t>
    </dgm:pt>
    <dgm:pt modelId="{FEAB4983-66C5-438F-9CF4-C07D1EF247B7}" type="sibTrans" cxnId="{62D9F908-0A17-4EB5-892F-81ECBCA2B6B2}">
      <dgm:prSet/>
      <dgm:spPr/>
      <dgm:t>
        <a:bodyPr/>
        <a:lstStyle/>
        <a:p>
          <a:endParaRPr lang="zh-CN" altLang="en-US" b="1">
            <a:solidFill>
              <a:schemeClr val="tx1"/>
            </a:solidFill>
          </a:endParaRPr>
        </a:p>
      </dgm:t>
    </dgm:pt>
    <dgm:pt modelId="{79E78002-F8DC-4E05-9265-6ADDB2FE7852}">
      <dgm:prSet phldrT="[文本]"/>
      <dgm:spPr/>
      <dgm:t>
        <a:bodyPr/>
        <a:lstStyle/>
        <a:p>
          <a:r>
            <a:rPr lang="en-US" altLang="zh-CN" b="1" smtClean="0">
              <a:solidFill>
                <a:schemeClr val="tx1"/>
              </a:solidFill>
            </a:rPr>
            <a:t>10</a:t>
          </a:r>
          <a:endParaRPr lang="zh-CN" altLang="en-US" b="1" dirty="0">
            <a:solidFill>
              <a:schemeClr val="tx1"/>
            </a:solidFill>
          </a:endParaRPr>
        </a:p>
      </dgm:t>
    </dgm:pt>
    <dgm:pt modelId="{1480AED9-3638-4F19-B6DA-EEA07D8A22CC}" type="parTrans" cxnId="{6A5F1FB1-6181-439D-A547-DA6654CC8F4D}">
      <dgm:prSet/>
      <dgm:spPr/>
      <dgm:t>
        <a:bodyPr/>
        <a:lstStyle/>
        <a:p>
          <a:endParaRPr lang="zh-CN" altLang="en-US" b="1">
            <a:solidFill>
              <a:schemeClr val="tx1"/>
            </a:solidFill>
          </a:endParaRPr>
        </a:p>
      </dgm:t>
    </dgm:pt>
    <dgm:pt modelId="{B057F2B7-DEF0-4C49-AB31-CB126DB4C831}" type="sibTrans" cxnId="{6A5F1FB1-6181-439D-A547-DA6654CC8F4D}">
      <dgm:prSet/>
      <dgm:spPr/>
      <dgm:t>
        <a:bodyPr/>
        <a:lstStyle/>
        <a:p>
          <a:endParaRPr lang="zh-CN" altLang="en-US" b="1">
            <a:solidFill>
              <a:schemeClr val="tx1"/>
            </a:solidFill>
          </a:endParaRPr>
        </a:p>
      </dgm:t>
    </dgm:pt>
    <dgm:pt modelId="{2675D7A2-97D3-405D-9192-6E770F78C08E}" type="pres">
      <dgm:prSet presAssocID="{A5E5CEF2-C3A1-425E-A37E-B08009FCC691}" presName="cycle" presStyleCnt="0">
        <dgm:presLayoutVars>
          <dgm:dir/>
          <dgm:resizeHandles val="exact"/>
        </dgm:presLayoutVars>
      </dgm:prSet>
      <dgm:spPr/>
      <dgm:t>
        <a:bodyPr/>
        <a:lstStyle/>
        <a:p>
          <a:endParaRPr lang="zh-CN" altLang="en-US"/>
        </a:p>
      </dgm:t>
    </dgm:pt>
    <dgm:pt modelId="{357430F6-D9D2-4A3C-B538-E8BFA8CD010F}" type="pres">
      <dgm:prSet presAssocID="{0DC27E00-ACD8-4127-9407-0A5A86415DA5}" presName="node" presStyleLbl="node1" presStyleIdx="0" presStyleCnt="10">
        <dgm:presLayoutVars>
          <dgm:bulletEnabled val="1"/>
        </dgm:presLayoutVars>
      </dgm:prSet>
      <dgm:spPr/>
      <dgm:t>
        <a:bodyPr/>
        <a:lstStyle/>
        <a:p>
          <a:endParaRPr lang="zh-CN" altLang="en-US"/>
        </a:p>
      </dgm:t>
    </dgm:pt>
    <dgm:pt modelId="{BB1847B6-A02B-40C8-B26B-702128428276}" type="pres">
      <dgm:prSet presAssocID="{80C5BC3E-4C3A-4332-9607-7F908411638F}" presName="sibTrans" presStyleLbl="sibTrans2D1" presStyleIdx="0" presStyleCnt="10"/>
      <dgm:spPr/>
      <dgm:t>
        <a:bodyPr/>
        <a:lstStyle/>
        <a:p>
          <a:endParaRPr lang="zh-CN" altLang="en-US"/>
        </a:p>
      </dgm:t>
    </dgm:pt>
    <dgm:pt modelId="{B01FA80C-2706-403A-8C8A-0B04644F9887}" type="pres">
      <dgm:prSet presAssocID="{80C5BC3E-4C3A-4332-9607-7F908411638F}" presName="connectorText" presStyleLbl="sibTrans2D1" presStyleIdx="0" presStyleCnt="10"/>
      <dgm:spPr/>
      <dgm:t>
        <a:bodyPr/>
        <a:lstStyle/>
        <a:p>
          <a:endParaRPr lang="zh-CN" altLang="en-US"/>
        </a:p>
      </dgm:t>
    </dgm:pt>
    <dgm:pt modelId="{9D311FEB-F4E8-428C-BD48-4DD9900B0C1E}" type="pres">
      <dgm:prSet presAssocID="{B02EB42B-DBD1-4642-B348-60238C3B1E1B}" presName="node" presStyleLbl="node1" presStyleIdx="1" presStyleCnt="10">
        <dgm:presLayoutVars>
          <dgm:bulletEnabled val="1"/>
        </dgm:presLayoutVars>
      </dgm:prSet>
      <dgm:spPr/>
      <dgm:t>
        <a:bodyPr/>
        <a:lstStyle/>
        <a:p>
          <a:endParaRPr lang="zh-CN" altLang="en-US"/>
        </a:p>
      </dgm:t>
    </dgm:pt>
    <dgm:pt modelId="{0438253E-097A-4A83-9DAA-503D0B15047D}" type="pres">
      <dgm:prSet presAssocID="{AED703E5-4BC0-4175-BA58-F28B98C28D10}" presName="sibTrans" presStyleLbl="sibTrans2D1" presStyleIdx="1" presStyleCnt="10"/>
      <dgm:spPr/>
      <dgm:t>
        <a:bodyPr/>
        <a:lstStyle/>
        <a:p>
          <a:endParaRPr lang="zh-CN" altLang="en-US"/>
        </a:p>
      </dgm:t>
    </dgm:pt>
    <dgm:pt modelId="{DDD2E68C-6F4B-44B0-81FD-D70626A45466}" type="pres">
      <dgm:prSet presAssocID="{AED703E5-4BC0-4175-BA58-F28B98C28D10}" presName="connectorText" presStyleLbl="sibTrans2D1" presStyleIdx="1" presStyleCnt="10"/>
      <dgm:spPr/>
      <dgm:t>
        <a:bodyPr/>
        <a:lstStyle/>
        <a:p>
          <a:endParaRPr lang="zh-CN" altLang="en-US"/>
        </a:p>
      </dgm:t>
    </dgm:pt>
    <dgm:pt modelId="{4A0A9322-F914-4770-A632-BD9B7128B580}" type="pres">
      <dgm:prSet presAssocID="{298660EA-3726-4764-8886-46A24C718B82}" presName="node" presStyleLbl="node1" presStyleIdx="2" presStyleCnt="10">
        <dgm:presLayoutVars>
          <dgm:bulletEnabled val="1"/>
        </dgm:presLayoutVars>
      </dgm:prSet>
      <dgm:spPr/>
      <dgm:t>
        <a:bodyPr/>
        <a:lstStyle/>
        <a:p>
          <a:endParaRPr lang="zh-CN" altLang="en-US"/>
        </a:p>
      </dgm:t>
    </dgm:pt>
    <dgm:pt modelId="{29C18A17-8FE2-4EE0-8CDE-583D214176C9}" type="pres">
      <dgm:prSet presAssocID="{6019EA9A-0DF9-4BE5-A2F4-A5142341C482}" presName="sibTrans" presStyleLbl="sibTrans2D1" presStyleIdx="2" presStyleCnt="10"/>
      <dgm:spPr/>
      <dgm:t>
        <a:bodyPr/>
        <a:lstStyle/>
        <a:p>
          <a:endParaRPr lang="zh-CN" altLang="en-US"/>
        </a:p>
      </dgm:t>
    </dgm:pt>
    <dgm:pt modelId="{2F945CA1-1F34-477B-9780-FC8756ABD8E2}" type="pres">
      <dgm:prSet presAssocID="{6019EA9A-0DF9-4BE5-A2F4-A5142341C482}" presName="connectorText" presStyleLbl="sibTrans2D1" presStyleIdx="2" presStyleCnt="10"/>
      <dgm:spPr/>
      <dgm:t>
        <a:bodyPr/>
        <a:lstStyle/>
        <a:p>
          <a:endParaRPr lang="zh-CN" altLang="en-US"/>
        </a:p>
      </dgm:t>
    </dgm:pt>
    <dgm:pt modelId="{5BBFFFC9-5EEE-4D13-B90A-5CB33924416A}" type="pres">
      <dgm:prSet presAssocID="{9E525C6E-8E40-4CEB-B8D2-BE836EDFEF64}" presName="node" presStyleLbl="node1" presStyleIdx="3" presStyleCnt="10">
        <dgm:presLayoutVars>
          <dgm:bulletEnabled val="1"/>
        </dgm:presLayoutVars>
      </dgm:prSet>
      <dgm:spPr/>
      <dgm:t>
        <a:bodyPr/>
        <a:lstStyle/>
        <a:p>
          <a:endParaRPr lang="zh-CN" altLang="en-US"/>
        </a:p>
      </dgm:t>
    </dgm:pt>
    <dgm:pt modelId="{00AA993D-49B0-4DBE-B357-8E0722332F1E}" type="pres">
      <dgm:prSet presAssocID="{BF675986-E436-4A67-864A-82500457CCA6}" presName="sibTrans" presStyleLbl="sibTrans2D1" presStyleIdx="3" presStyleCnt="10"/>
      <dgm:spPr/>
      <dgm:t>
        <a:bodyPr/>
        <a:lstStyle/>
        <a:p>
          <a:endParaRPr lang="zh-CN" altLang="en-US"/>
        </a:p>
      </dgm:t>
    </dgm:pt>
    <dgm:pt modelId="{4B902227-523A-46E8-A3BB-9F92D0643FD8}" type="pres">
      <dgm:prSet presAssocID="{BF675986-E436-4A67-864A-82500457CCA6}" presName="connectorText" presStyleLbl="sibTrans2D1" presStyleIdx="3" presStyleCnt="10"/>
      <dgm:spPr/>
      <dgm:t>
        <a:bodyPr/>
        <a:lstStyle/>
        <a:p>
          <a:endParaRPr lang="zh-CN" altLang="en-US"/>
        </a:p>
      </dgm:t>
    </dgm:pt>
    <dgm:pt modelId="{5575CBC4-8616-4136-B520-EEA176E1491D}" type="pres">
      <dgm:prSet presAssocID="{982E505B-E68B-47D5-908D-373C82AADC82}" presName="node" presStyleLbl="node1" presStyleIdx="4" presStyleCnt="10">
        <dgm:presLayoutVars>
          <dgm:bulletEnabled val="1"/>
        </dgm:presLayoutVars>
      </dgm:prSet>
      <dgm:spPr/>
      <dgm:t>
        <a:bodyPr/>
        <a:lstStyle/>
        <a:p>
          <a:endParaRPr lang="zh-CN" altLang="en-US"/>
        </a:p>
      </dgm:t>
    </dgm:pt>
    <dgm:pt modelId="{331B3EDF-09B5-4539-BC86-DA12AEC8DDE6}" type="pres">
      <dgm:prSet presAssocID="{936DF94F-5FE8-475C-9282-3F4E9EC6E8E6}" presName="sibTrans" presStyleLbl="sibTrans2D1" presStyleIdx="4" presStyleCnt="10"/>
      <dgm:spPr/>
      <dgm:t>
        <a:bodyPr/>
        <a:lstStyle/>
        <a:p>
          <a:endParaRPr lang="zh-CN" altLang="en-US"/>
        </a:p>
      </dgm:t>
    </dgm:pt>
    <dgm:pt modelId="{4009895C-B677-4F42-BF0B-1AAB74E470CF}" type="pres">
      <dgm:prSet presAssocID="{936DF94F-5FE8-475C-9282-3F4E9EC6E8E6}" presName="connectorText" presStyleLbl="sibTrans2D1" presStyleIdx="4" presStyleCnt="10"/>
      <dgm:spPr/>
      <dgm:t>
        <a:bodyPr/>
        <a:lstStyle/>
        <a:p>
          <a:endParaRPr lang="zh-CN" altLang="en-US"/>
        </a:p>
      </dgm:t>
    </dgm:pt>
    <dgm:pt modelId="{A768015E-782A-4D35-A14A-3F506EC6EE27}" type="pres">
      <dgm:prSet presAssocID="{5F5D3A1C-C954-4C9F-98C0-4598EC5AA4B0}" presName="node" presStyleLbl="node1" presStyleIdx="5" presStyleCnt="10">
        <dgm:presLayoutVars>
          <dgm:bulletEnabled val="1"/>
        </dgm:presLayoutVars>
      </dgm:prSet>
      <dgm:spPr/>
      <dgm:t>
        <a:bodyPr/>
        <a:lstStyle/>
        <a:p>
          <a:endParaRPr lang="zh-CN" altLang="en-US"/>
        </a:p>
      </dgm:t>
    </dgm:pt>
    <dgm:pt modelId="{292E3CEE-3AD2-441B-82DB-8A36EB296776}" type="pres">
      <dgm:prSet presAssocID="{563381DF-A84A-44C0-9635-36F354583163}" presName="sibTrans" presStyleLbl="sibTrans2D1" presStyleIdx="5" presStyleCnt="10"/>
      <dgm:spPr/>
      <dgm:t>
        <a:bodyPr/>
        <a:lstStyle/>
        <a:p>
          <a:endParaRPr lang="zh-CN" altLang="en-US"/>
        </a:p>
      </dgm:t>
    </dgm:pt>
    <dgm:pt modelId="{5435D977-F75E-444D-869E-FF677117D53D}" type="pres">
      <dgm:prSet presAssocID="{563381DF-A84A-44C0-9635-36F354583163}" presName="connectorText" presStyleLbl="sibTrans2D1" presStyleIdx="5" presStyleCnt="10"/>
      <dgm:spPr/>
      <dgm:t>
        <a:bodyPr/>
        <a:lstStyle/>
        <a:p>
          <a:endParaRPr lang="zh-CN" altLang="en-US"/>
        </a:p>
      </dgm:t>
    </dgm:pt>
    <dgm:pt modelId="{610A3790-131E-475E-9F2C-2AD231D16747}" type="pres">
      <dgm:prSet presAssocID="{9C4D738D-669A-43DE-9DF1-E409DE90BC8E}" presName="node" presStyleLbl="node1" presStyleIdx="6" presStyleCnt="10">
        <dgm:presLayoutVars>
          <dgm:bulletEnabled val="1"/>
        </dgm:presLayoutVars>
      </dgm:prSet>
      <dgm:spPr/>
      <dgm:t>
        <a:bodyPr/>
        <a:lstStyle/>
        <a:p>
          <a:endParaRPr lang="zh-CN" altLang="en-US"/>
        </a:p>
      </dgm:t>
    </dgm:pt>
    <dgm:pt modelId="{26034132-3BFF-4357-A1DB-79BD83BDFDD6}" type="pres">
      <dgm:prSet presAssocID="{31FB430D-85A0-47F3-9394-06172CB29148}" presName="sibTrans" presStyleLbl="sibTrans2D1" presStyleIdx="6" presStyleCnt="10"/>
      <dgm:spPr/>
      <dgm:t>
        <a:bodyPr/>
        <a:lstStyle/>
        <a:p>
          <a:endParaRPr lang="zh-CN" altLang="en-US"/>
        </a:p>
      </dgm:t>
    </dgm:pt>
    <dgm:pt modelId="{52FC9500-7D70-412D-8B2D-049FF98F59E5}" type="pres">
      <dgm:prSet presAssocID="{31FB430D-85A0-47F3-9394-06172CB29148}" presName="connectorText" presStyleLbl="sibTrans2D1" presStyleIdx="6" presStyleCnt="10"/>
      <dgm:spPr/>
      <dgm:t>
        <a:bodyPr/>
        <a:lstStyle/>
        <a:p>
          <a:endParaRPr lang="zh-CN" altLang="en-US"/>
        </a:p>
      </dgm:t>
    </dgm:pt>
    <dgm:pt modelId="{37E4949E-7447-491F-B310-D4BEE467ED83}" type="pres">
      <dgm:prSet presAssocID="{C27044A9-7EBD-4D67-83E9-F6439EE88F6B}" presName="node" presStyleLbl="node1" presStyleIdx="7" presStyleCnt="10">
        <dgm:presLayoutVars>
          <dgm:bulletEnabled val="1"/>
        </dgm:presLayoutVars>
      </dgm:prSet>
      <dgm:spPr/>
      <dgm:t>
        <a:bodyPr/>
        <a:lstStyle/>
        <a:p>
          <a:endParaRPr lang="zh-CN" altLang="en-US"/>
        </a:p>
      </dgm:t>
    </dgm:pt>
    <dgm:pt modelId="{9D962E21-4DFC-4219-8598-B4F940E3303A}" type="pres">
      <dgm:prSet presAssocID="{EC3E5E4F-E5DB-4DDA-A32C-0D29E0BD7D66}" presName="sibTrans" presStyleLbl="sibTrans2D1" presStyleIdx="7" presStyleCnt="10"/>
      <dgm:spPr/>
      <dgm:t>
        <a:bodyPr/>
        <a:lstStyle/>
        <a:p>
          <a:endParaRPr lang="zh-CN" altLang="en-US"/>
        </a:p>
      </dgm:t>
    </dgm:pt>
    <dgm:pt modelId="{1835CDA8-5628-4478-92C2-ED548C318E54}" type="pres">
      <dgm:prSet presAssocID="{EC3E5E4F-E5DB-4DDA-A32C-0D29E0BD7D66}" presName="connectorText" presStyleLbl="sibTrans2D1" presStyleIdx="7" presStyleCnt="10"/>
      <dgm:spPr/>
      <dgm:t>
        <a:bodyPr/>
        <a:lstStyle/>
        <a:p>
          <a:endParaRPr lang="zh-CN" altLang="en-US"/>
        </a:p>
      </dgm:t>
    </dgm:pt>
    <dgm:pt modelId="{E3AA0075-198E-44E1-A6C4-955862292A55}" type="pres">
      <dgm:prSet presAssocID="{83B45E2B-54D3-4DCE-A324-279400D59BB9}" presName="node" presStyleLbl="node1" presStyleIdx="8" presStyleCnt="10">
        <dgm:presLayoutVars>
          <dgm:bulletEnabled val="1"/>
        </dgm:presLayoutVars>
      </dgm:prSet>
      <dgm:spPr/>
      <dgm:t>
        <a:bodyPr/>
        <a:lstStyle/>
        <a:p>
          <a:endParaRPr lang="zh-CN" altLang="en-US"/>
        </a:p>
      </dgm:t>
    </dgm:pt>
    <dgm:pt modelId="{C0535E68-7539-4ED4-944C-822BC219FA0E}" type="pres">
      <dgm:prSet presAssocID="{FEAB4983-66C5-438F-9CF4-C07D1EF247B7}" presName="sibTrans" presStyleLbl="sibTrans2D1" presStyleIdx="8" presStyleCnt="10"/>
      <dgm:spPr/>
      <dgm:t>
        <a:bodyPr/>
        <a:lstStyle/>
        <a:p>
          <a:endParaRPr lang="zh-CN" altLang="en-US"/>
        </a:p>
      </dgm:t>
    </dgm:pt>
    <dgm:pt modelId="{0EEED7DA-F9AF-4EEF-84B7-6AF31E2A1EFA}" type="pres">
      <dgm:prSet presAssocID="{FEAB4983-66C5-438F-9CF4-C07D1EF247B7}" presName="connectorText" presStyleLbl="sibTrans2D1" presStyleIdx="8" presStyleCnt="10"/>
      <dgm:spPr/>
      <dgm:t>
        <a:bodyPr/>
        <a:lstStyle/>
        <a:p>
          <a:endParaRPr lang="zh-CN" altLang="en-US"/>
        </a:p>
      </dgm:t>
    </dgm:pt>
    <dgm:pt modelId="{2EC04542-13A9-41D5-9CDF-D417027D6F73}" type="pres">
      <dgm:prSet presAssocID="{79E78002-F8DC-4E05-9265-6ADDB2FE7852}" presName="node" presStyleLbl="node1" presStyleIdx="9" presStyleCnt="10">
        <dgm:presLayoutVars>
          <dgm:bulletEnabled val="1"/>
        </dgm:presLayoutVars>
      </dgm:prSet>
      <dgm:spPr/>
      <dgm:t>
        <a:bodyPr/>
        <a:lstStyle/>
        <a:p>
          <a:endParaRPr lang="zh-CN" altLang="en-US"/>
        </a:p>
      </dgm:t>
    </dgm:pt>
    <dgm:pt modelId="{4EBAAAD4-87B8-49A3-89DB-2C2F6725038B}" type="pres">
      <dgm:prSet presAssocID="{B057F2B7-DEF0-4C49-AB31-CB126DB4C831}" presName="sibTrans" presStyleLbl="sibTrans2D1" presStyleIdx="9" presStyleCnt="10"/>
      <dgm:spPr/>
      <dgm:t>
        <a:bodyPr/>
        <a:lstStyle/>
        <a:p>
          <a:endParaRPr lang="zh-CN" altLang="en-US"/>
        </a:p>
      </dgm:t>
    </dgm:pt>
    <dgm:pt modelId="{83CFD1AF-A139-4F0E-8C53-1BD62FBF4DC0}" type="pres">
      <dgm:prSet presAssocID="{B057F2B7-DEF0-4C49-AB31-CB126DB4C831}" presName="connectorText" presStyleLbl="sibTrans2D1" presStyleIdx="9" presStyleCnt="10"/>
      <dgm:spPr/>
      <dgm:t>
        <a:bodyPr/>
        <a:lstStyle/>
        <a:p>
          <a:endParaRPr lang="zh-CN" altLang="en-US"/>
        </a:p>
      </dgm:t>
    </dgm:pt>
  </dgm:ptLst>
  <dgm:cxnLst>
    <dgm:cxn modelId="{A796DB34-7525-46FF-BA3A-EDA0BEBA5F1D}" srcId="{A5E5CEF2-C3A1-425E-A37E-B08009FCC691}" destId="{298660EA-3726-4764-8886-46A24C718B82}" srcOrd="2" destOrd="0" parTransId="{EA7A461C-2686-4E77-89BC-D1742A44C2D6}" sibTransId="{6019EA9A-0DF9-4BE5-A2F4-A5142341C482}"/>
    <dgm:cxn modelId="{DB57E8AE-0701-476C-98D7-323584F07032}" type="presOf" srcId="{FEAB4983-66C5-438F-9CF4-C07D1EF247B7}" destId="{0EEED7DA-F9AF-4EEF-84B7-6AF31E2A1EFA}" srcOrd="1" destOrd="0" presId="urn:microsoft.com/office/officeart/2005/8/layout/cycle2"/>
    <dgm:cxn modelId="{E5A26175-08F5-4298-9417-BAB51025EA57}" type="presOf" srcId="{6019EA9A-0DF9-4BE5-A2F4-A5142341C482}" destId="{29C18A17-8FE2-4EE0-8CDE-583D214176C9}" srcOrd="0" destOrd="0" presId="urn:microsoft.com/office/officeart/2005/8/layout/cycle2"/>
    <dgm:cxn modelId="{E489F829-BF55-4059-AB49-8830438D135B}" type="presOf" srcId="{B057F2B7-DEF0-4C49-AB31-CB126DB4C831}" destId="{4EBAAAD4-87B8-49A3-89DB-2C2F6725038B}" srcOrd="0" destOrd="0" presId="urn:microsoft.com/office/officeart/2005/8/layout/cycle2"/>
    <dgm:cxn modelId="{79BB5A77-B828-428E-AF96-6491FCD30DDA}" type="presOf" srcId="{EC3E5E4F-E5DB-4DDA-A32C-0D29E0BD7D66}" destId="{1835CDA8-5628-4478-92C2-ED548C318E54}" srcOrd="1" destOrd="0" presId="urn:microsoft.com/office/officeart/2005/8/layout/cycle2"/>
    <dgm:cxn modelId="{DF05C89C-45A6-46C1-AC65-87C1EA7FDC54}" type="presOf" srcId="{AED703E5-4BC0-4175-BA58-F28B98C28D10}" destId="{0438253E-097A-4A83-9DAA-503D0B15047D}" srcOrd="0" destOrd="0" presId="urn:microsoft.com/office/officeart/2005/8/layout/cycle2"/>
    <dgm:cxn modelId="{B08B7E4F-D5FE-4937-B483-C5205627FF06}" srcId="{A5E5CEF2-C3A1-425E-A37E-B08009FCC691}" destId="{C27044A9-7EBD-4D67-83E9-F6439EE88F6B}" srcOrd="7" destOrd="0" parTransId="{5394F96F-1663-441D-AA16-2570A1A32BC2}" sibTransId="{EC3E5E4F-E5DB-4DDA-A32C-0D29E0BD7D66}"/>
    <dgm:cxn modelId="{AA2A1CC5-EDAD-4DED-A6B1-543BE9227C79}" type="presOf" srcId="{5F5D3A1C-C954-4C9F-98C0-4598EC5AA4B0}" destId="{A768015E-782A-4D35-A14A-3F506EC6EE27}" srcOrd="0" destOrd="0" presId="urn:microsoft.com/office/officeart/2005/8/layout/cycle2"/>
    <dgm:cxn modelId="{DC22D613-751D-4B7F-A4C5-9DD7ECE082F3}" type="presOf" srcId="{AED703E5-4BC0-4175-BA58-F28B98C28D10}" destId="{DDD2E68C-6F4B-44B0-81FD-D70626A45466}" srcOrd="1" destOrd="0" presId="urn:microsoft.com/office/officeart/2005/8/layout/cycle2"/>
    <dgm:cxn modelId="{81013199-AA85-42ED-A014-40CA182CC55B}" srcId="{A5E5CEF2-C3A1-425E-A37E-B08009FCC691}" destId="{0DC27E00-ACD8-4127-9407-0A5A86415DA5}" srcOrd="0" destOrd="0" parTransId="{1E76DD9F-B21D-428B-AD46-90E373615464}" sibTransId="{80C5BC3E-4C3A-4332-9607-7F908411638F}"/>
    <dgm:cxn modelId="{EC8FF60A-317E-4EF3-99E3-C2F00568BB6B}" type="presOf" srcId="{0DC27E00-ACD8-4127-9407-0A5A86415DA5}" destId="{357430F6-D9D2-4A3C-B538-E8BFA8CD010F}" srcOrd="0" destOrd="0" presId="urn:microsoft.com/office/officeart/2005/8/layout/cycle2"/>
    <dgm:cxn modelId="{5BC922BF-ED64-4BBD-AB6F-5743C4D795CB}" type="presOf" srcId="{9C4D738D-669A-43DE-9DF1-E409DE90BC8E}" destId="{610A3790-131E-475E-9F2C-2AD231D16747}" srcOrd="0" destOrd="0" presId="urn:microsoft.com/office/officeart/2005/8/layout/cycle2"/>
    <dgm:cxn modelId="{6680F0CB-7457-4A1A-A443-EA8FBD38B765}" srcId="{A5E5CEF2-C3A1-425E-A37E-B08009FCC691}" destId="{982E505B-E68B-47D5-908D-373C82AADC82}" srcOrd="4" destOrd="0" parTransId="{5A21DC4E-4666-493E-B4BA-6A368606B256}" sibTransId="{936DF94F-5FE8-475C-9282-3F4E9EC6E8E6}"/>
    <dgm:cxn modelId="{CD46A080-1C3B-4B92-861F-D0896EFDF5A5}" srcId="{A5E5CEF2-C3A1-425E-A37E-B08009FCC691}" destId="{B02EB42B-DBD1-4642-B348-60238C3B1E1B}" srcOrd="1" destOrd="0" parTransId="{907AAFFF-0257-4AA4-9456-42F6DF801412}" sibTransId="{AED703E5-4BC0-4175-BA58-F28B98C28D10}"/>
    <dgm:cxn modelId="{903068D1-43A0-42B3-9368-0F21E47D80F3}" type="presOf" srcId="{FEAB4983-66C5-438F-9CF4-C07D1EF247B7}" destId="{C0535E68-7539-4ED4-944C-822BC219FA0E}" srcOrd="0" destOrd="0" presId="urn:microsoft.com/office/officeart/2005/8/layout/cycle2"/>
    <dgm:cxn modelId="{325C0C90-DFF6-4E92-878F-6C307CF00CF4}" type="presOf" srcId="{B057F2B7-DEF0-4C49-AB31-CB126DB4C831}" destId="{83CFD1AF-A139-4F0E-8C53-1BD62FBF4DC0}" srcOrd="1" destOrd="0" presId="urn:microsoft.com/office/officeart/2005/8/layout/cycle2"/>
    <dgm:cxn modelId="{FB08EBD7-D6DD-40DC-962C-102BC1AF140E}" type="presOf" srcId="{83B45E2B-54D3-4DCE-A324-279400D59BB9}" destId="{E3AA0075-198E-44E1-A6C4-955862292A55}" srcOrd="0" destOrd="0" presId="urn:microsoft.com/office/officeart/2005/8/layout/cycle2"/>
    <dgm:cxn modelId="{A99049EF-E89C-437A-90C8-993E6EB996AB}" type="presOf" srcId="{982E505B-E68B-47D5-908D-373C82AADC82}" destId="{5575CBC4-8616-4136-B520-EEA176E1491D}" srcOrd="0" destOrd="0" presId="urn:microsoft.com/office/officeart/2005/8/layout/cycle2"/>
    <dgm:cxn modelId="{A17CB0C4-BE3C-4E97-9BD8-5F3D273BF262}" srcId="{A5E5CEF2-C3A1-425E-A37E-B08009FCC691}" destId="{5F5D3A1C-C954-4C9F-98C0-4598EC5AA4B0}" srcOrd="5" destOrd="0" parTransId="{8C5E8B73-8A4E-42B8-B2A8-47F0223291EA}" sibTransId="{563381DF-A84A-44C0-9635-36F354583163}"/>
    <dgm:cxn modelId="{10F39947-68B2-40FF-82B2-3FAEE58E251D}" type="presOf" srcId="{6019EA9A-0DF9-4BE5-A2F4-A5142341C482}" destId="{2F945CA1-1F34-477B-9780-FC8756ABD8E2}" srcOrd="1" destOrd="0" presId="urn:microsoft.com/office/officeart/2005/8/layout/cycle2"/>
    <dgm:cxn modelId="{6B3D47CE-7C87-4B5E-AEA4-102569076F18}" type="presOf" srcId="{31FB430D-85A0-47F3-9394-06172CB29148}" destId="{52FC9500-7D70-412D-8B2D-049FF98F59E5}" srcOrd="1" destOrd="0" presId="urn:microsoft.com/office/officeart/2005/8/layout/cycle2"/>
    <dgm:cxn modelId="{D6C26B14-E2B8-4145-A951-DBED95952994}" type="presOf" srcId="{EC3E5E4F-E5DB-4DDA-A32C-0D29E0BD7D66}" destId="{9D962E21-4DFC-4219-8598-B4F940E3303A}" srcOrd="0" destOrd="0" presId="urn:microsoft.com/office/officeart/2005/8/layout/cycle2"/>
    <dgm:cxn modelId="{9156A65F-B676-4BB9-987D-7E40EF36F711}" type="presOf" srcId="{563381DF-A84A-44C0-9635-36F354583163}" destId="{5435D977-F75E-444D-869E-FF677117D53D}" srcOrd="1" destOrd="0" presId="urn:microsoft.com/office/officeart/2005/8/layout/cycle2"/>
    <dgm:cxn modelId="{E31BD380-2289-4237-B24C-E51FEB25E3D0}" type="presOf" srcId="{936DF94F-5FE8-475C-9282-3F4E9EC6E8E6}" destId="{4009895C-B677-4F42-BF0B-1AAB74E470CF}" srcOrd="1" destOrd="0" presId="urn:microsoft.com/office/officeart/2005/8/layout/cycle2"/>
    <dgm:cxn modelId="{F5A225A0-BF05-40E3-A88C-8D46AF4D1E51}" type="presOf" srcId="{9E525C6E-8E40-4CEB-B8D2-BE836EDFEF64}" destId="{5BBFFFC9-5EEE-4D13-B90A-5CB33924416A}" srcOrd="0" destOrd="0" presId="urn:microsoft.com/office/officeart/2005/8/layout/cycle2"/>
    <dgm:cxn modelId="{B07134C0-6837-4959-A56A-268ABE14DB03}" type="presOf" srcId="{563381DF-A84A-44C0-9635-36F354583163}" destId="{292E3CEE-3AD2-441B-82DB-8A36EB296776}" srcOrd="0" destOrd="0" presId="urn:microsoft.com/office/officeart/2005/8/layout/cycle2"/>
    <dgm:cxn modelId="{870201AE-2050-43CE-8DF2-21FF17797EFA}" srcId="{A5E5CEF2-C3A1-425E-A37E-B08009FCC691}" destId="{9C4D738D-669A-43DE-9DF1-E409DE90BC8E}" srcOrd="6" destOrd="0" parTransId="{E05BC15E-13BE-42DD-8E56-3DF70F6D7B64}" sibTransId="{31FB430D-85A0-47F3-9394-06172CB29148}"/>
    <dgm:cxn modelId="{30B0D4DC-B82F-470A-ADCB-BA2FDCD64A27}" type="presOf" srcId="{298660EA-3726-4764-8886-46A24C718B82}" destId="{4A0A9322-F914-4770-A632-BD9B7128B580}" srcOrd="0" destOrd="0" presId="urn:microsoft.com/office/officeart/2005/8/layout/cycle2"/>
    <dgm:cxn modelId="{90B3D765-57A6-4344-BAAE-101FC69CBA71}" srcId="{A5E5CEF2-C3A1-425E-A37E-B08009FCC691}" destId="{9E525C6E-8E40-4CEB-B8D2-BE836EDFEF64}" srcOrd="3" destOrd="0" parTransId="{0C6FF5BC-B204-41DD-9B58-1F7B6675C38F}" sibTransId="{BF675986-E436-4A67-864A-82500457CCA6}"/>
    <dgm:cxn modelId="{1EC3992A-3397-49A1-A87F-9A1C2A240C3C}" type="presOf" srcId="{B02EB42B-DBD1-4642-B348-60238C3B1E1B}" destId="{9D311FEB-F4E8-428C-BD48-4DD9900B0C1E}" srcOrd="0" destOrd="0" presId="urn:microsoft.com/office/officeart/2005/8/layout/cycle2"/>
    <dgm:cxn modelId="{62D9F908-0A17-4EB5-892F-81ECBCA2B6B2}" srcId="{A5E5CEF2-C3A1-425E-A37E-B08009FCC691}" destId="{83B45E2B-54D3-4DCE-A324-279400D59BB9}" srcOrd="8" destOrd="0" parTransId="{82052E2C-61E7-437C-9F42-7168A048945B}" sibTransId="{FEAB4983-66C5-438F-9CF4-C07D1EF247B7}"/>
    <dgm:cxn modelId="{1CC4D4AA-FBE3-4BE4-ABB8-71FE2A644E1B}" type="presOf" srcId="{C27044A9-7EBD-4D67-83E9-F6439EE88F6B}" destId="{37E4949E-7447-491F-B310-D4BEE467ED83}" srcOrd="0" destOrd="0" presId="urn:microsoft.com/office/officeart/2005/8/layout/cycle2"/>
    <dgm:cxn modelId="{6A5F1FB1-6181-439D-A547-DA6654CC8F4D}" srcId="{A5E5CEF2-C3A1-425E-A37E-B08009FCC691}" destId="{79E78002-F8DC-4E05-9265-6ADDB2FE7852}" srcOrd="9" destOrd="0" parTransId="{1480AED9-3638-4F19-B6DA-EEA07D8A22CC}" sibTransId="{B057F2B7-DEF0-4C49-AB31-CB126DB4C831}"/>
    <dgm:cxn modelId="{7F196BEE-ED54-4136-9950-8EC31D8ED66B}" type="presOf" srcId="{80C5BC3E-4C3A-4332-9607-7F908411638F}" destId="{B01FA80C-2706-403A-8C8A-0B04644F9887}" srcOrd="1" destOrd="0" presId="urn:microsoft.com/office/officeart/2005/8/layout/cycle2"/>
    <dgm:cxn modelId="{1235EEE3-705E-446C-8E39-AD3CF8867A7D}" type="presOf" srcId="{BF675986-E436-4A67-864A-82500457CCA6}" destId="{4B902227-523A-46E8-A3BB-9F92D0643FD8}" srcOrd="1" destOrd="0" presId="urn:microsoft.com/office/officeart/2005/8/layout/cycle2"/>
    <dgm:cxn modelId="{734080EA-8E22-4CF5-AE79-ECB0491AAEC0}" type="presOf" srcId="{BF675986-E436-4A67-864A-82500457CCA6}" destId="{00AA993D-49B0-4DBE-B357-8E0722332F1E}" srcOrd="0" destOrd="0" presId="urn:microsoft.com/office/officeart/2005/8/layout/cycle2"/>
    <dgm:cxn modelId="{C7B6D3BA-6CF4-4EF4-8AF8-EB57C1843A94}" type="presOf" srcId="{79E78002-F8DC-4E05-9265-6ADDB2FE7852}" destId="{2EC04542-13A9-41D5-9CDF-D417027D6F73}" srcOrd="0" destOrd="0" presId="urn:microsoft.com/office/officeart/2005/8/layout/cycle2"/>
    <dgm:cxn modelId="{3C6A482E-EF05-4E56-9A82-78A2E7C9F0F5}" type="presOf" srcId="{936DF94F-5FE8-475C-9282-3F4E9EC6E8E6}" destId="{331B3EDF-09B5-4539-BC86-DA12AEC8DDE6}" srcOrd="0" destOrd="0" presId="urn:microsoft.com/office/officeart/2005/8/layout/cycle2"/>
    <dgm:cxn modelId="{47D9FC8C-B47D-4157-B257-1D682BB91888}" type="presOf" srcId="{A5E5CEF2-C3A1-425E-A37E-B08009FCC691}" destId="{2675D7A2-97D3-405D-9192-6E770F78C08E}" srcOrd="0" destOrd="0" presId="urn:microsoft.com/office/officeart/2005/8/layout/cycle2"/>
    <dgm:cxn modelId="{C7E47F9A-10CE-4590-8C64-13C6D275BB13}" type="presOf" srcId="{80C5BC3E-4C3A-4332-9607-7F908411638F}" destId="{BB1847B6-A02B-40C8-B26B-702128428276}" srcOrd="0" destOrd="0" presId="urn:microsoft.com/office/officeart/2005/8/layout/cycle2"/>
    <dgm:cxn modelId="{4C6C1495-7F6D-443A-B182-CE45104F9AB1}" type="presOf" srcId="{31FB430D-85A0-47F3-9394-06172CB29148}" destId="{26034132-3BFF-4357-A1DB-79BD83BDFDD6}" srcOrd="0" destOrd="0" presId="urn:microsoft.com/office/officeart/2005/8/layout/cycle2"/>
    <dgm:cxn modelId="{5FAF5A0D-5A7C-464F-821A-6738ABF7B781}" type="presParOf" srcId="{2675D7A2-97D3-405D-9192-6E770F78C08E}" destId="{357430F6-D9D2-4A3C-B538-E8BFA8CD010F}" srcOrd="0" destOrd="0" presId="urn:microsoft.com/office/officeart/2005/8/layout/cycle2"/>
    <dgm:cxn modelId="{411DB6EB-FEE7-43FA-BA5B-BBD148C596D5}" type="presParOf" srcId="{2675D7A2-97D3-405D-9192-6E770F78C08E}" destId="{BB1847B6-A02B-40C8-B26B-702128428276}" srcOrd="1" destOrd="0" presId="urn:microsoft.com/office/officeart/2005/8/layout/cycle2"/>
    <dgm:cxn modelId="{12D114F8-710D-4097-B2FD-94A538296819}" type="presParOf" srcId="{BB1847B6-A02B-40C8-B26B-702128428276}" destId="{B01FA80C-2706-403A-8C8A-0B04644F9887}" srcOrd="0" destOrd="0" presId="urn:microsoft.com/office/officeart/2005/8/layout/cycle2"/>
    <dgm:cxn modelId="{BB70B491-E789-40F6-8292-08BD8BCC64E5}" type="presParOf" srcId="{2675D7A2-97D3-405D-9192-6E770F78C08E}" destId="{9D311FEB-F4E8-428C-BD48-4DD9900B0C1E}" srcOrd="2" destOrd="0" presId="urn:microsoft.com/office/officeart/2005/8/layout/cycle2"/>
    <dgm:cxn modelId="{B18FCCD8-AB0D-45BD-8A77-47DF587755CF}" type="presParOf" srcId="{2675D7A2-97D3-405D-9192-6E770F78C08E}" destId="{0438253E-097A-4A83-9DAA-503D0B15047D}" srcOrd="3" destOrd="0" presId="urn:microsoft.com/office/officeart/2005/8/layout/cycle2"/>
    <dgm:cxn modelId="{3C368601-332E-4D4E-ABC8-954937FA8C5E}" type="presParOf" srcId="{0438253E-097A-4A83-9DAA-503D0B15047D}" destId="{DDD2E68C-6F4B-44B0-81FD-D70626A45466}" srcOrd="0" destOrd="0" presId="urn:microsoft.com/office/officeart/2005/8/layout/cycle2"/>
    <dgm:cxn modelId="{6CA55F48-DDC1-4955-97F5-143CAE434C57}" type="presParOf" srcId="{2675D7A2-97D3-405D-9192-6E770F78C08E}" destId="{4A0A9322-F914-4770-A632-BD9B7128B580}" srcOrd="4" destOrd="0" presId="urn:microsoft.com/office/officeart/2005/8/layout/cycle2"/>
    <dgm:cxn modelId="{507BEC04-D55E-4D2B-A9FB-5FD256AF793D}" type="presParOf" srcId="{2675D7A2-97D3-405D-9192-6E770F78C08E}" destId="{29C18A17-8FE2-4EE0-8CDE-583D214176C9}" srcOrd="5" destOrd="0" presId="urn:microsoft.com/office/officeart/2005/8/layout/cycle2"/>
    <dgm:cxn modelId="{2E59EE11-DEA7-4C54-9C5F-3F01164A7235}" type="presParOf" srcId="{29C18A17-8FE2-4EE0-8CDE-583D214176C9}" destId="{2F945CA1-1F34-477B-9780-FC8756ABD8E2}" srcOrd="0" destOrd="0" presId="urn:microsoft.com/office/officeart/2005/8/layout/cycle2"/>
    <dgm:cxn modelId="{AACA6166-1090-494A-BB68-86F199FA9179}" type="presParOf" srcId="{2675D7A2-97D3-405D-9192-6E770F78C08E}" destId="{5BBFFFC9-5EEE-4D13-B90A-5CB33924416A}" srcOrd="6" destOrd="0" presId="urn:microsoft.com/office/officeart/2005/8/layout/cycle2"/>
    <dgm:cxn modelId="{277B0727-0D3C-4E43-A48A-F0627C332E87}" type="presParOf" srcId="{2675D7A2-97D3-405D-9192-6E770F78C08E}" destId="{00AA993D-49B0-4DBE-B357-8E0722332F1E}" srcOrd="7" destOrd="0" presId="urn:microsoft.com/office/officeart/2005/8/layout/cycle2"/>
    <dgm:cxn modelId="{3E147EB8-A69D-4E1C-B4F0-16E1A5501ADF}" type="presParOf" srcId="{00AA993D-49B0-4DBE-B357-8E0722332F1E}" destId="{4B902227-523A-46E8-A3BB-9F92D0643FD8}" srcOrd="0" destOrd="0" presId="urn:microsoft.com/office/officeart/2005/8/layout/cycle2"/>
    <dgm:cxn modelId="{2914CC7B-0529-452B-8C44-AD354FDAC698}" type="presParOf" srcId="{2675D7A2-97D3-405D-9192-6E770F78C08E}" destId="{5575CBC4-8616-4136-B520-EEA176E1491D}" srcOrd="8" destOrd="0" presId="urn:microsoft.com/office/officeart/2005/8/layout/cycle2"/>
    <dgm:cxn modelId="{0B7FBDD3-3CBE-402E-8C5A-B85ECAD5F5F5}" type="presParOf" srcId="{2675D7A2-97D3-405D-9192-6E770F78C08E}" destId="{331B3EDF-09B5-4539-BC86-DA12AEC8DDE6}" srcOrd="9" destOrd="0" presId="urn:microsoft.com/office/officeart/2005/8/layout/cycle2"/>
    <dgm:cxn modelId="{3083AD48-D91F-4BC6-917A-C17B10D555C2}" type="presParOf" srcId="{331B3EDF-09B5-4539-BC86-DA12AEC8DDE6}" destId="{4009895C-B677-4F42-BF0B-1AAB74E470CF}" srcOrd="0" destOrd="0" presId="urn:microsoft.com/office/officeart/2005/8/layout/cycle2"/>
    <dgm:cxn modelId="{A3394014-36D1-4350-8B1B-551EF0B3D328}" type="presParOf" srcId="{2675D7A2-97D3-405D-9192-6E770F78C08E}" destId="{A768015E-782A-4D35-A14A-3F506EC6EE27}" srcOrd="10" destOrd="0" presId="urn:microsoft.com/office/officeart/2005/8/layout/cycle2"/>
    <dgm:cxn modelId="{300B5F15-B9C4-49E4-819A-11D451E64DB9}" type="presParOf" srcId="{2675D7A2-97D3-405D-9192-6E770F78C08E}" destId="{292E3CEE-3AD2-441B-82DB-8A36EB296776}" srcOrd="11" destOrd="0" presId="urn:microsoft.com/office/officeart/2005/8/layout/cycle2"/>
    <dgm:cxn modelId="{D6CA7467-8DEB-4F81-A61F-8B9EDF7192FF}" type="presParOf" srcId="{292E3CEE-3AD2-441B-82DB-8A36EB296776}" destId="{5435D977-F75E-444D-869E-FF677117D53D}" srcOrd="0" destOrd="0" presId="urn:microsoft.com/office/officeart/2005/8/layout/cycle2"/>
    <dgm:cxn modelId="{B4449BA6-D9C6-4E0C-B286-409FD8EBF32F}" type="presParOf" srcId="{2675D7A2-97D3-405D-9192-6E770F78C08E}" destId="{610A3790-131E-475E-9F2C-2AD231D16747}" srcOrd="12" destOrd="0" presId="urn:microsoft.com/office/officeart/2005/8/layout/cycle2"/>
    <dgm:cxn modelId="{E320A3F5-7F7C-4E1B-9BC8-725F5EC95B3C}" type="presParOf" srcId="{2675D7A2-97D3-405D-9192-6E770F78C08E}" destId="{26034132-3BFF-4357-A1DB-79BD83BDFDD6}" srcOrd="13" destOrd="0" presId="urn:microsoft.com/office/officeart/2005/8/layout/cycle2"/>
    <dgm:cxn modelId="{71FC5EAB-2D6E-4629-91F3-FC80B4437790}" type="presParOf" srcId="{26034132-3BFF-4357-A1DB-79BD83BDFDD6}" destId="{52FC9500-7D70-412D-8B2D-049FF98F59E5}" srcOrd="0" destOrd="0" presId="urn:microsoft.com/office/officeart/2005/8/layout/cycle2"/>
    <dgm:cxn modelId="{7202FB55-834D-4A2B-BED2-11A8FB9AB790}" type="presParOf" srcId="{2675D7A2-97D3-405D-9192-6E770F78C08E}" destId="{37E4949E-7447-491F-B310-D4BEE467ED83}" srcOrd="14" destOrd="0" presId="urn:microsoft.com/office/officeart/2005/8/layout/cycle2"/>
    <dgm:cxn modelId="{0D8E55A5-2E22-4B2E-9A03-E8046E711235}" type="presParOf" srcId="{2675D7A2-97D3-405D-9192-6E770F78C08E}" destId="{9D962E21-4DFC-4219-8598-B4F940E3303A}" srcOrd="15" destOrd="0" presId="urn:microsoft.com/office/officeart/2005/8/layout/cycle2"/>
    <dgm:cxn modelId="{E1699065-639B-4F83-8737-913674A12A97}" type="presParOf" srcId="{9D962E21-4DFC-4219-8598-B4F940E3303A}" destId="{1835CDA8-5628-4478-92C2-ED548C318E54}" srcOrd="0" destOrd="0" presId="urn:microsoft.com/office/officeart/2005/8/layout/cycle2"/>
    <dgm:cxn modelId="{D97F0F9A-BC96-42CD-9228-B2D9FBDA5D4C}" type="presParOf" srcId="{2675D7A2-97D3-405D-9192-6E770F78C08E}" destId="{E3AA0075-198E-44E1-A6C4-955862292A55}" srcOrd="16" destOrd="0" presId="urn:microsoft.com/office/officeart/2005/8/layout/cycle2"/>
    <dgm:cxn modelId="{68501C34-EE4F-4DC1-AA71-9DBBCD08D533}" type="presParOf" srcId="{2675D7A2-97D3-405D-9192-6E770F78C08E}" destId="{C0535E68-7539-4ED4-944C-822BC219FA0E}" srcOrd="17" destOrd="0" presId="urn:microsoft.com/office/officeart/2005/8/layout/cycle2"/>
    <dgm:cxn modelId="{97868C83-3B45-4980-ADF0-75B8BD811FCE}" type="presParOf" srcId="{C0535E68-7539-4ED4-944C-822BC219FA0E}" destId="{0EEED7DA-F9AF-4EEF-84B7-6AF31E2A1EFA}" srcOrd="0" destOrd="0" presId="urn:microsoft.com/office/officeart/2005/8/layout/cycle2"/>
    <dgm:cxn modelId="{3C84BE17-06C0-4F2B-BED7-76C2E4E3AB0F}" type="presParOf" srcId="{2675D7A2-97D3-405D-9192-6E770F78C08E}" destId="{2EC04542-13A9-41D5-9CDF-D417027D6F73}" srcOrd="18" destOrd="0" presId="urn:microsoft.com/office/officeart/2005/8/layout/cycle2"/>
    <dgm:cxn modelId="{8E27D316-1B7B-40BA-B347-977A5E2A802D}" type="presParOf" srcId="{2675D7A2-97D3-405D-9192-6E770F78C08E}" destId="{4EBAAAD4-87B8-49A3-89DB-2C2F6725038B}" srcOrd="19" destOrd="0" presId="urn:microsoft.com/office/officeart/2005/8/layout/cycle2"/>
    <dgm:cxn modelId="{9A7B4A7E-AA41-4588-8A95-52A0CE966195}" type="presParOf" srcId="{4EBAAAD4-87B8-49A3-89DB-2C2F6725038B}" destId="{83CFD1AF-A139-4F0E-8C53-1BD62FBF4DC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5CEF2-C3A1-425E-A37E-B08009FCC691}"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CN" altLang="en-US"/>
        </a:p>
      </dgm:t>
    </dgm:pt>
    <dgm:pt modelId="{0DC27E00-ACD8-4127-9407-0A5A86415DA5}">
      <dgm:prSet phldrT="[文本]"/>
      <dgm:spPr/>
      <dgm:t>
        <a:bodyPr/>
        <a:lstStyle/>
        <a:p>
          <a:r>
            <a:rPr lang="en-US" altLang="zh-CN" b="1" dirty="0" smtClean="0">
              <a:solidFill>
                <a:schemeClr val="tx1"/>
              </a:solidFill>
            </a:rPr>
            <a:t>2</a:t>
          </a:r>
          <a:endParaRPr lang="zh-CN" altLang="en-US" b="1" dirty="0">
            <a:solidFill>
              <a:schemeClr val="tx1"/>
            </a:solidFill>
          </a:endParaRPr>
        </a:p>
      </dgm:t>
    </dgm:pt>
    <dgm:pt modelId="{1E76DD9F-B21D-428B-AD46-90E373615464}" type="parTrans" cxnId="{81013199-AA85-42ED-A014-40CA182CC55B}">
      <dgm:prSet/>
      <dgm:spPr/>
      <dgm:t>
        <a:bodyPr/>
        <a:lstStyle/>
        <a:p>
          <a:endParaRPr lang="zh-CN" altLang="en-US" b="1">
            <a:solidFill>
              <a:schemeClr val="tx1"/>
            </a:solidFill>
          </a:endParaRPr>
        </a:p>
      </dgm:t>
    </dgm:pt>
    <dgm:pt modelId="{80C5BC3E-4C3A-4332-9607-7F908411638F}" type="sibTrans" cxnId="{81013199-AA85-42ED-A014-40CA182CC55B}">
      <dgm:prSet/>
      <dgm:spPr/>
      <dgm:t>
        <a:bodyPr/>
        <a:lstStyle/>
        <a:p>
          <a:endParaRPr lang="zh-CN" altLang="en-US" b="1">
            <a:solidFill>
              <a:schemeClr val="tx1"/>
            </a:solidFill>
          </a:endParaRPr>
        </a:p>
      </dgm:t>
    </dgm:pt>
    <dgm:pt modelId="{298660EA-3726-4764-8886-46A24C718B82}">
      <dgm:prSet phldrT="[文本]"/>
      <dgm:spPr/>
      <dgm:t>
        <a:bodyPr/>
        <a:lstStyle/>
        <a:p>
          <a:r>
            <a:rPr lang="en-US" altLang="zh-CN" b="1" smtClean="0">
              <a:solidFill>
                <a:schemeClr val="tx1"/>
              </a:solidFill>
            </a:rPr>
            <a:t>3</a:t>
          </a:r>
          <a:endParaRPr lang="zh-CN" altLang="en-US" b="1" dirty="0">
            <a:solidFill>
              <a:schemeClr val="tx1"/>
            </a:solidFill>
          </a:endParaRPr>
        </a:p>
      </dgm:t>
    </dgm:pt>
    <dgm:pt modelId="{EA7A461C-2686-4E77-89BC-D1742A44C2D6}" type="parTrans" cxnId="{A796DB34-7525-46FF-BA3A-EDA0BEBA5F1D}">
      <dgm:prSet/>
      <dgm:spPr/>
      <dgm:t>
        <a:bodyPr/>
        <a:lstStyle/>
        <a:p>
          <a:endParaRPr lang="zh-CN" altLang="en-US" b="1">
            <a:solidFill>
              <a:schemeClr val="tx1"/>
            </a:solidFill>
          </a:endParaRPr>
        </a:p>
      </dgm:t>
    </dgm:pt>
    <dgm:pt modelId="{6019EA9A-0DF9-4BE5-A2F4-A5142341C482}" type="sibTrans" cxnId="{A796DB34-7525-46FF-BA3A-EDA0BEBA5F1D}">
      <dgm:prSet/>
      <dgm:spPr/>
      <dgm:t>
        <a:bodyPr/>
        <a:lstStyle/>
        <a:p>
          <a:endParaRPr lang="zh-CN" altLang="en-US" b="1">
            <a:solidFill>
              <a:schemeClr val="tx1"/>
            </a:solidFill>
          </a:endParaRPr>
        </a:p>
      </dgm:t>
    </dgm:pt>
    <dgm:pt modelId="{9E525C6E-8E40-4CEB-B8D2-BE836EDFEF64}">
      <dgm:prSet phldrT="[文本]"/>
      <dgm:spPr/>
      <dgm:t>
        <a:bodyPr/>
        <a:lstStyle/>
        <a:p>
          <a:r>
            <a:rPr lang="en-US" altLang="zh-CN" b="1" dirty="0" smtClean="0">
              <a:solidFill>
                <a:schemeClr val="tx1"/>
              </a:solidFill>
            </a:rPr>
            <a:t>4</a:t>
          </a:r>
          <a:endParaRPr lang="zh-CN" altLang="en-US" b="1" dirty="0">
            <a:solidFill>
              <a:schemeClr val="tx1"/>
            </a:solidFill>
          </a:endParaRPr>
        </a:p>
      </dgm:t>
    </dgm:pt>
    <dgm:pt modelId="{0C6FF5BC-B204-41DD-9B58-1F7B6675C38F}" type="parTrans" cxnId="{90B3D765-57A6-4344-BAAE-101FC69CBA71}">
      <dgm:prSet/>
      <dgm:spPr/>
      <dgm:t>
        <a:bodyPr/>
        <a:lstStyle/>
        <a:p>
          <a:endParaRPr lang="zh-CN" altLang="en-US" b="1">
            <a:solidFill>
              <a:schemeClr val="tx1"/>
            </a:solidFill>
          </a:endParaRPr>
        </a:p>
      </dgm:t>
    </dgm:pt>
    <dgm:pt modelId="{BF675986-E436-4A67-864A-82500457CCA6}" type="sibTrans" cxnId="{90B3D765-57A6-4344-BAAE-101FC69CBA71}">
      <dgm:prSet/>
      <dgm:spPr/>
      <dgm:t>
        <a:bodyPr/>
        <a:lstStyle/>
        <a:p>
          <a:endParaRPr lang="zh-CN" altLang="en-US" b="1">
            <a:solidFill>
              <a:schemeClr val="tx1"/>
            </a:solidFill>
          </a:endParaRPr>
        </a:p>
      </dgm:t>
    </dgm:pt>
    <dgm:pt modelId="{982E505B-E68B-47D5-908D-373C82AADC82}">
      <dgm:prSet phldrT="[文本]"/>
      <dgm:spPr/>
      <dgm:t>
        <a:bodyPr/>
        <a:lstStyle/>
        <a:p>
          <a:r>
            <a:rPr lang="en-US" altLang="zh-CN" b="1" smtClean="0">
              <a:solidFill>
                <a:schemeClr val="tx1"/>
              </a:solidFill>
            </a:rPr>
            <a:t>5</a:t>
          </a:r>
          <a:endParaRPr lang="zh-CN" altLang="en-US" b="1" dirty="0">
            <a:solidFill>
              <a:schemeClr val="tx1"/>
            </a:solidFill>
          </a:endParaRPr>
        </a:p>
      </dgm:t>
    </dgm:pt>
    <dgm:pt modelId="{5A21DC4E-4666-493E-B4BA-6A368606B256}" type="parTrans" cxnId="{6680F0CB-7457-4A1A-A443-EA8FBD38B765}">
      <dgm:prSet/>
      <dgm:spPr/>
      <dgm:t>
        <a:bodyPr/>
        <a:lstStyle/>
        <a:p>
          <a:endParaRPr lang="zh-CN" altLang="en-US" b="1">
            <a:solidFill>
              <a:schemeClr val="tx1"/>
            </a:solidFill>
          </a:endParaRPr>
        </a:p>
      </dgm:t>
    </dgm:pt>
    <dgm:pt modelId="{936DF94F-5FE8-475C-9282-3F4E9EC6E8E6}" type="sibTrans" cxnId="{6680F0CB-7457-4A1A-A443-EA8FBD38B765}">
      <dgm:prSet/>
      <dgm:spPr/>
      <dgm:t>
        <a:bodyPr/>
        <a:lstStyle/>
        <a:p>
          <a:endParaRPr lang="zh-CN" altLang="en-US" b="1">
            <a:solidFill>
              <a:schemeClr val="tx1"/>
            </a:solidFill>
          </a:endParaRPr>
        </a:p>
      </dgm:t>
    </dgm:pt>
    <dgm:pt modelId="{5F5D3A1C-C954-4C9F-98C0-4598EC5AA4B0}">
      <dgm:prSet phldrT="[文本]"/>
      <dgm:spPr/>
      <dgm:t>
        <a:bodyPr/>
        <a:lstStyle/>
        <a:p>
          <a:r>
            <a:rPr lang="en-US" altLang="zh-CN" b="1" smtClean="0">
              <a:solidFill>
                <a:schemeClr val="tx1"/>
              </a:solidFill>
            </a:rPr>
            <a:t>6</a:t>
          </a:r>
          <a:endParaRPr lang="zh-CN" altLang="en-US" b="1" dirty="0">
            <a:solidFill>
              <a:schemeClr val="tx1"/>
            </a:solidFill>
          </a:endParaRPr>
        </a:p>
      </dgm:t>
    </dgm:pt>
    <dgm:pt modelId="{8C5E8B73-8A4E-42B8-B2A8-47F0223291EA}" type="parTrans" cxnId="{A17CB0C4-BE3C-4E97-9BD8-5F3D273BF262}">
      <dgm:prSet/>
      <dgm:spPr/>
      <dgm:t>
        <a:bodyPr/>
        <a:lstStyle/>
        <a:p>
          <a:endParaRPr lang="zh-CN" altLang="en-US" b="1">
            <a:solidFill>
              <a:schemeClr val="tx1"/>
            </a:solidFill>
          </a:endParaRPr>
        </a:p>
      </dgm:t>
    </dgm:pt>
    <dgm:pt modelId="{563381DF-A84A-44C0-9635-36F354583163}" type="sibTrans" cxnId="{A17CB0C4-BE3C-4E97-9BD8-5F3D273BF262}">
      <dgm:prSet/>
      <dgm:spPr/>
      <dgm:t>
        <a:bodyPr/>
        <a:lstStyle/>
        <a:p>
          <a:endParaRPr lang="zh-CN" altLang="en-US" b="1">
            <a:solidFill>
              <a:schemeClr val="tx1"/>
            </a:solidFill>
          </a:endParaRPr>
        </a:p>
      </dgm:t>
    </dgm:pt>
    <dgm:pt modelId="{9C4D738D-669A-43DE-9DF1-E409DE90BC8E}">
      <dgm:prSet phldrT="[文本]"/>
      <dgm:spPr/>
      <dgm:t>
        <a:bodyPr/>
        <a:lstStyle/>
        <a:p>
          <a:r>
            <a:rPr lang="en-US" altLang="zh-CN" b="1" smtClean="0">
              <a:solidFill>
                <a:schemeClr val="tx1"/>
              </a:solidFill>
            </a:rPr>
            <a:t>7</a:t>
          </a:r>
          <a:endParaRPr lang="zh-CN" altLang="en-US" b="1" dirty="0">
            <a:solidFill>
              <a:schemeClr val="tx1"/>
            </a:solidFill>
          </a:endParaRPr>
        </a:p>
      </dgm:t>
    </dgm:pt>
    <dgm:pt modelId="{E05BC15E-13BE-42DD-8E56-3DF70F6D7B64}" type="parTrans" cxnId="{870201AE-2050-43CE-8DF2-21FF17797EFA}">
      <dgm:prSet/>
      <dgm:spPr/>
      <dgm:t>
        <a:bodyPr/>
        <a:lstStyle/>
        <a:p>
          <a:endParaRPr lang="zh-CN" altLang="en-US" b="1">
            <a:solidFill>
              <a:schemeClr val="tx1"/>
            </a:solidFill>
          </a:endParaRPr>
        </a:p>
      </dgm:t>
    </dgm:pt>
    <dgm:pt modelId="{31FB430D-85A0-47F3-9394-06172CB29148}" type="sibTrans" cxnId="{870201AE-2050-43CE-8DF2-21FF17797EFA}">
      <dgm:prSet/>
      <dgm:spPr/>
      <dgm:t>
        <a:bodyPr/>
        <a:lstStyle/>
        <a:p>
          <a:endParaRPr lang="zh-CN" altLang="en-US" b="1">
            <a:solidFill>
              <a:schemeClr val="tx1"/>
            </a:solidFill>
          </a:endParaRPr>
        </a:p>
      </dgm:t>
    </dgm:pt>
    <dgm:pt modelId="{C27044A9-7EBD-4D67-83E9-F6439EE88F6B}">
      <dgm:prSet phldrT="[文本]"/>
      <dgm:spPr/>
      <dgm:t>
        <a:bodyPr/>
        <a:lstStyle/>
        <a:p>
          <a:r>
            <a:rPr lang="en-US" altLang="zh-CN" b="1" dirty="0" smtClean="0">
              <a:solidFill>
                <a:schemeClr val="tx1"/>
              </a:solidFill>
            </a:rPr>
            <a:t>9</a:t>
          </a:r>
          <a:endParaRPr lang="zh-CN" altLang="en-US" b="1" dirty="0">
            <a:solidFill>
              <a:schemeClr val="tx1"/>
            </a:solidFill>
          </a:endParaRPr>
        </a:p>
      </dgm:t>
    </dgm:pt>
    <dgm:pt modelId="{5394F96F-1663-441D-AA16-2570A1A32BC2}" type="parTrans" cxnId="{B08B7E4F-D5FE-4937-B483-C5205627FF06}">
      <dgm:prSet/>
      <dgm:spPr/>
      <dgm:t>
        <a:bodyPr/>
        <a:lstStyle/>
        <a:p>
          <a:endParaRPr lang="zh-CN" altLang="en-US" b="1">
            <a:solidFill>
              <a:schemeClr val="tx1"/>
            </a:solidFill>
          </a:endParaRPr>
        </a:p>
      </dgm:t>
    </dgm:pt>
    <dgm:pt modelId="{EC3E5E4F-E5DB-4DDA-A32C-0D29E0BD7D66}" type="sibTrans" cxnId="{B08B7E4F-D5FE-4937-B483-C5205627FF06}">
      <dgm:prSet/>
      <dgm:spPr/>
      <dgm:t>
        <a:bodyPr/>
        <a:lstStyle/>
        <a:p>
          <a:endParaRPr lang="zh-CN" altLang="en-US" b="1">
            <a:solidFill>
              <a:schemeClr val="tx1"/>
            </a:solidFill>
          </a:endParaRPr>
        </a:p>
      </dgm:t>
    </dgm:pt>
    <dgm:pt modelId="{83B45E2B-54D3-4DCE-A324-279400D59BB9}">
      <dgm:prSet phldrT="[文本]"/>
      <dgm:spPr/>
      <dgm:t>
        <a:bodyPr/>
        <a:lstStyle/>
        <a:p>
          <a:r>
            <a:rPr lang="en-US" altLang="zh-CN" b="1" dirty="0" smtClean="0">
              <a:solidFill>
                <a:schemeClr val="tx1"/>
              </a:solidFill>
            </a:rPr>
            <a:t>10</a:t>
          </a:r>
          <a:endParaRPr lang="zh-CN" altLang="en-US" b="1" dirty="0">
            <a:solidFill>
              <a:schemeClr val="tx1"/>
            </a:solidFill>
          </a:endParaRPr>
        </a:p>
      </dgm:t>
    </dgm:pt>
    <dgm:pt modelId="{82052E2C-61E7-437C-9F42-7168A048945B}" type="parTrans" cxnId="{62D9F908-0A17-4EB5-892F-81ECBCA2B6B2}">
      <dgm:prSet/>
      <dgm:spPr/>
      <dgm:t>
        <a:bodyPr/>
        <a:lstStyle/>
        <a:p>
          <a:endParaRPr lang="zh-CN" altLang="en-US" b="1">
            <a:solidFill>
              <a:schemeClr val="tx1"/>
            </a:solidFill>
          </a:endParaRPr>
        </a:p>
      </dgm:t>
    </dgm:pt>
    <dgm:pt modelId="{FEAB4983-66C5-438F-9CF4-C07D1EF247B7}" type="sibTrans" cxnId="{62D9F908-0A17-4EB5-892F-81ECBCA2B6B2}">
      <dgm:prSet/>
      <dgm:spPr/>
      <dgm:t>
        <a:bodyPr/>
        <a:lstStyle/>
        <a:p>
          <a:endParaRPr lang="zh-CN" altLang="en-US" b="1">
            <a:solidFill>
              <a:schemeClr val="tx1"/>
            </a:solidFill>
          </a:endParaRPr>
        </a:p>
      </dgm:t>
    </dgm:pt>
    <dgm:pt modelId="{BEA6C74C-8E6B-4A67-B8B6-6A6A196F5B64}">
      <dgm:prSet phldrT="[文本]"/>
      <dgm:spPr/>
      <dgm:t>
        <a:bodyPr/>
        <a:lstStyle/>
        <a:p>
          <a:r>
            <a:rPr lang="en-US" altLang="zh-CN" b="1" dirty="0" smtClean="0">
              <a:solidFill>
                <a:schemeClr val="tx1"/>
              </a:solidFill>
            </a:rPr>
            <a:t>1</a:t>
          </a:r>
          <a:endParaRPr lang="zh-CN" altLang="en-US" b="1" dirty="0">
            <a:solidFill>
              <a:schemeClr val="tx1"/>
            </a:solidFill>
          </a:endParaRPr>
        </a:p>
      </dgm:t>
    </dgm:pt>
    <dgm:pt modelId="{2A12206D-A27F-45B4-9524-DEED10EF9628}" type="parTrans" cxnId="{3EC49949-6046-4F89-84E6-1728A7210654}">
      <dgm:prSet/>
      <dgm:spPr/>
      <dgm:t>
        <a:bodyPr/>
        <a:lstStyle/>
        <a:p>
          <a:endParaRPr lang="zh-CN" altLang="en-US"/>
        </a:p>
      </dgm:t>
    </dgm:pt>
    <dgm:pt modelId="{FE6CF05D-651A-4020-BE3D-0A0F412E9A35}" type="sibTrans" cxnId="{3EC49949-6046-4F89-84E6-1728A7210654}">
      <dgm:prSet/>
      <dgm:spPr/>
      <dgm:t>
        <a:bodyPr/>
        <a:lstStyle/>
        <a:p>
          <a:endParaRPr lang="zh-CN" altLang="en-US"/>
        </a:p>
      </dgm:t>
    </dgm:pt>
    <dgm:pt modelId="{2675D7A2-97D3-405D-9192-6E770F78C08E}" type="pres">
      <dgm:prSet presAssocID="{A5E5CEF2-C3A1-425E-A37E-B08009FCC691}" presName="cycle" presStyleCnt="0">
        <dgm:presLayoutVars>
          <dgm:dir/>
          <dgm:resizeHandles val="exact"/>
        </dgm:presLayoutVars>
      </dgm:prSet>
      <dgm:spPr/>
      <dgm:t>
        <a:bodyPr/>
        <a:lstStyle/>
        <a:p>
          <a:endParaRPr lang="zh-CN" altLang="en-US"/>
        </a:p>
      </dgm:t>
    </dgm:pt>
    <dgm:pt modelId="{EEECE1EB-9D49-47E4-9698-C45C9BC57365}" type="pres">
      <dgm:prSet presAssocID="{BEA6C74C-8E6B-4A67-B8B6-6A6A196F5B64}" presName="node" presStyleLbl="node1" presStyleIdx="0" presStyleCnt="9">
        <dgm:presLayoutVars>
          <dgm:bulletEnabled val="1"/>
        </dgm:presLayoutVars>
      </dgm:prSet>
      <dgm:spPr/>
      <dgm:t>
        <a:bodyPr/>
        <a:lstStyle/>
        <a:p>
          <a:endParaRPr lang="zh-CN" altLang="en-US"/>
        </a:p>
      </dgm:t>
    </dgm:pt>
    <dgm:pt modelId="{45E92A4F-DCD6-45FB-9572-692A2E4E6786}" type="pres">
      <dgm:prSet presAssocID="{FE6CF05D-651A-4020-BE3D-0A0F412E9A35}" presName="sibTrans" presStyleLbl="sibTrans2D1" presStyleIdx="0" presStyleCnt="9"/>
      <dgm:spPr/>
      <dgm:t>
        <a:bodyPr/>
        <a:lstStyle/>
        <a:p>
          <a:endParaRPr lang="zh-CN" altLang="en-US"/>
        </a:p>
      </dgm:t>
    </dgm:pt>
    <dgm:pt modelId="{133ADBF7-EA8D-4D9A-BD70-989C12698FD9}" type="pres">
      <dgm:prSet presAssocID="{FE6CF05D-651A-4020-BE3D-0A0F412E9A35}" presName="connectorText" presStyleLbl="sibTrans2D1" presStyleIdx="0" presStyleCnt="9"/>
      <dgm:spPr/>
      <dgm:t>
        <a:bodyPr/>
        <a:lstStyle/>
        <a:p>
          <a:endParaRPr lang="zh-CN" altLang="en-US"/>
        </a:p>
      </dgm:t>
    </dgm:pt>
    <dgm:pt modelId="{357430F6-D9D2-4A3C-B538-E8BFA8CD010F}" type="pres">
      <dgm:prSet presAssocID="{0DC27E00-ACD8-4127-9407-0A5A86415DA5}" presName="node" presStyleLbl="node1" presStyleIdx="1" presStyleCnt="9">
        <dgm:presLayoutVars>
          <dgm:bulletEnabled val="1"/>
        </dgm:presLayoutVars>
      </dgm:prSet>
      <dgm:spPr/>
      <dgm:t>
        <a:bodyPr/>
        <a:lstStyle/>
        <a:p>
          <a:endParaRPr lang="zh-CN" altLang="en-US"/>
        </a:p>
      </dgm:t>
    </dgm:pt>
    <dgm:pt modelId="{BB1847B6-A02B-40C8-B26B-702128428276}" type="pres">
      <dgm:prSet presAssocID="{80C5BC3E-4C3A-4332-9607-7F908411638F}" presName="sibTrans" presStyleLbl="sibTrans2D1" presStyleIdx="1" presStyleCnt="9"/>
      <dgm:spPr/>
      <dgm:t>
        <a:bodyPr/>
        <a:lstStyle/>
        <a:p>
          <a:endParaRPr lang="zh-CN" altLang="en-US"/>
        </a:p>
      </dgm:t>
    </dgm:pt>
    <dgm:pt modelId="{B01FA80C-2706-403A-8C8A-0B04644F9887}" type="pres">
      <dgm:prSet presAssocID="{80C5BC3E-4C3A-4332-9607-7F908411638F}" presName="connectorText" presStyleLbl="sibTrans2D1" presStyleIdx="1" presStyleCnt="9"/>
      <dgm:spPr/>
      <dgm:t>
        <a:bodyPr/>
        <a:lstStyle/>
        <a:p>
          <a:endParaRPr lang="zh-CN" altLang="en-US"/>
        </a:p>
      </dgm:t>
    </dgm:pt>
    <dgm:pt modelId="{4A0A9322-F914-4770-A632-BD9B7128B580}" type="pres">
      <dgm:prSet presAssocID="{298660EA-3726-4764-8886-46A24C718B82}" presName="node" presStyleLbl="node1" presStyleIdx="2" presStyleCnt="9">
        <dgm:presLayoutVars>
          <dgm:bulletEnabled val="1"/>
        </dgm:presLayoutVars>
      </dgm:prSet>
      <dgm:spPr/>
      <dgm:t>
        <a:bodyPr/>
        <a:lstStyle/>
        <a:p>
          <a:endParaRPr lang="zh-CN" altLang="en-US"/>
        </a:p>
      </dgm:t>
    </dgm:pt>
    <dgm:pt modelId="{29C18A17-8FE2-4EE0-8CDE-583D214176C9}" type="pres">
      <dgm:prSet presAssocID="{6019EA9A-0DF9-4BE5-A2F4-A5142341C482}" presName="sibTrans" presStyleLbl="sibTrans2D1" presStyleIdx="2" presStyleCnt="9"/>
      <dgm:spPr/>
      <dgm:t>
        <a:bodyPr/>
        <a:lstStyle/>
        <a:p>
          <a:endParaRPr lang="zh-CN" altLang="en-US"/>
        </a:p>
      </dgm:t>
    </dgm:pt>
    <dgm:pt modelId="{2F945CA1-1F34-477B-9780-FC8756ABD8E2}" type="pres">
      <dgm:prSet presAssocID="{6019EA9A-0DF9-4BE5-A2F4-A5142341C482}" presName="connectorText" presStyleLbl="sibTrans2D1" presStyleIdx="2" presStyleCnt="9"/>
      <dgm:spPr/>
      <dgm:t>
        <a:bodyPr/>
        <a:lstStyle/>
        <a:p>
          <a:endParaRPr lang="zh-CN" altLang="en-US"/>
        </a:p>
      </dgm:t>
    </dgm:pt>
    <dgm:pt modelId="{5BBFFFC9-5EEE-4D13-B90A-5CB33924416A}" type="pres">
      <dgm:prSet presAssocID="{9E525C6E-8E40-4CEB-B8D2-BE836EDFEF64}" presName="node" presStyleLbl="node1" presStyleIdx="3" presStyleCnt="9">
        <dgm:presLayoutVars>
          <dgm:bulletEnabled val="1"/>
        </dgm:presLayoutVars>
      </dgm:prSet>
      <dgm:spPr/>
      <dgm:t>
        <a:bodyPr/>
        <a:lstStyle/>
        <a:p>
          <a:endParaRPr lang="zh-CN" altLang="en-US"/>
        </a:p>
      </dgm:t>
    </dgm:pt>
    <dgm:pt modelId="{00AA993D-49B0-4DBE-B357-8E0722332F1E}" type="pres">
      <dgm:prSet presAssocID="{BF675986-E436-4A67-864A-82500457CCA6}" presName="sibTrans" presStyleLbl="sibTrans2D1" presStyleIdx="3" presStyleCnt="9"/>
      <dgm:spPr/>
      <dgm:t>
        <a:bodyPr/>
        <a:lstStyle/>
        <a:p>
          <a:endParaRPr lang="zh-CN" altLang="en-US"/>
        </a:p>
      </dgm:t>
    </dgm:pt>
    <dgm:pt modelId="{4B902227-523A-46E8-A3BB-9F92D0643FD8}" type="pres">
      <dgm:prSet presAssocID="{BF675986-E436-4A67-864A-82500457CCA6}" presName="connectorText" presStyleLbl="sibTrans2D1" presStyleIdx="3" presStyleCnt="9"/>
      <dgm:spPr/>
      <dgm:t>
        <a:bodyPr/>
        <a:lstStyle/>
        <a:p>
          <a:endParaRPr lang="zh-CN" altLang="en-US"/>
        </a:p>
      </dgm:t>
    </dgm:pt>
    <dgm:pt modelId="{5575CBC4-8616-4136-B520-EEA176E1491D}" type="pres">
      <dgm:prSet presAssocID="{982E505B-E68B-47D5-908D-373C82AADC82}" presName="node" presStyleLbl="node1" presStyleIdx="4" presStyleCnt="9">
        <dgm:presLayoutVars>
          <dgm:bulletEnabled val="1"/>
        </dgm:presLayoutVars>
      </dgm:prSet>
      <dgm:spPr/>
      <dgm:t>
        <a:bodyPr/>
        <a:lstStyle/>
        <a:p>
          <a:endParaRPr lang="zh-CN" altLang="en-US"/>
        </a:p>
      </dgm:t>
    </dgm:pt>
    <dgm:pt modelId="{331B3EDF-09B5-4539-BC86-DA12AEC8DDE6}" type="pres">
      <dgm:prSet presAssocID="{936DF94F-5FE8-475C-9282-3F4E9EC6E8E6}" presName="sibTrans" presStyleLbl="sibTrans2D1" presStyleIdx="4" presStyleCnt="9"/>
      <dgm:spPr/>
      <dgm:t>
        <a:bodyPr/>
        <a:lstStyle/>
        <a:p>
          <a:endParaRPr lang="zh-CN" altLang="en-US"/>
        </a:p>
      </dgm:t>
    </dgm:pt>
    <dgm:pt modelId="{4009895C-B677-4F42-BF0B-1AAB74E470CF}" type="pres">
      <dgm:prSet presAssocID="{936DF94F-5FE8-475C-9282-3F4E9EC6E8E6}" presName="connectorText" presStyleLbl="sibTrans2D1" presStyleIdx="4" presStyleCnt="9"/>
      <dgm:spPr/>
      <dgm:t>
        <a:bodyPr/>
        <a:lstStyle/>
        <a:p>
          <a:endParaRPr lang="zh-CN" altLang="en-US"/>
        </a:p>
      </dgm:t>
    </dgm:pt>
    <dgm:pt modelId="{A768015E-782A-4D35-A14A-3F506EC6EE27}" type="pres">
      <dgm:prSet presAssocID="{5F5D3A1C-C954-4C9F-98C0-4598EC5AA4B0}" presName="node" presStyleLbl="node1" presStyleIdx="5" presStyleCnt="9">
        <dgm:presLayoutVars>
          <dgm:bulletEnabled val="1"/>
        </dgm:presLayoutVars>
      </dgm:prSet>
      <dgm:spPr/>
      <dgm:t>
        <a:bodyPr/>
        <a:lstStyle/>
        <a:p>
          <a:endParaRPr lang="zh-CN" altLang="en-US"/>
        </a:p>
      </dgm:t>
    </dgm:pt>
    <dgm:pt modelId="{292E3CEE-3AD2-441B-82DB-8A36EB296776}" type="pres">
      <dgm:prSet presAssocID="{563381DF-A84A-44C0-9635-36F354583163}" presName="sibTrans" presStyleLbl="sibTrans2D1" presStyleIdx="5" presStyleCnt="9"/>
      <dgm:spPr/>
      <dgm:t>
        <a:bodyPr/>
        <a:lstStyle/>
        <a:p>
          <a:endParaRPr lang="zh-CN" altLang="en-US"/>
        </a:p>
      </dgm:t>
    </dgm:pt>
    <dgm:pt modelId="{5435D977-F75E-444D-869E-FF677117D53D}" type="pres">
      <dgm:prSet presAssocID="{563381DF-A84A-44C0-9635-36F354583163}" presName="connectorText" presStyleLbl="sibTrans2D1" presStyleIdx="5" presStyleCnt="9"/>
      <dgm:spPr/>
      <dgm:t>
        <a:bodyPr/>
        <a:lstStyle/>
        <a:p>
          <a:endParaRPr lang="zh-CN" altLang="en-US"/>
        </a:p>
      </dgm:t>
    </dgm:pt>
    <dgm:pt modelId="{610A3790-131E-475E-9F2C-2AD231D16747}" type="pres">
      <dgm:prSet presAssocID="{9C4D738D-669A-43DE-9DF1-E409DE90BC8E}" presName="node" presStyleLbl="node1" presStyleIdx="6" presStyleCnt="9">
        <dgm:presLayoutVars>
          <dgm:bulletEnabled val="1"/>
        </dgm:presLayoutVars>
      </dgm:prSet>
      <dgm:spPr/>
      <dgm:t>
        <a:bodyPr/>
        <a:lstStyle/>
        <a:p>
          <a:endParaRPr lang="zh-CN" altLang="en-US"/>
        </a:p>
      </dgm:t>
    </dgm:pt>
    <dgm:pt modelId="{26034132-3BFF-4357-A1DB-79BD83BDFDD6}" type="pres">
      <dgm:prSet presAssocID="{31FB430D-85A0-47F3-9394-06172CB29148}" presName="sibTrans" presStyleLbl="sibTrans2D1" presStyleIdx="6" presStyleCnt="9"/>
      <dgm:spPr/>
      <dgm:t>
        <a:bodyPr/>
        <a:lstStyle/>
        <a:p>
          <a:endParaRPr lang="zh-CN" altLang="en-US"/>
        </a:p>
      </dgm:t>
    </dgm:pt>
    <dgm:pt modelId="{52FC9500-7D70-412D-8B2D-049FF98F59E5}" type="pres">
      <dgm:prSet presAssocID="{31FB430D-85A0-47F3-9394-06172CB29148}" presName="connectorText" presStyleLbl="sibTrans2D1" presStyleIdx="6" presStyleCnt="9"/>
      <dgm:spPr/>
      <dgm:t>
        <a:bodyPr/>
        <a:lstStyle/>
        <a:p>
          <a:endParaRPr lang="zh-CN" altLang="en-US"/>
        </a:p>
      </dgm:t>
    </dgm:pt>
    <dgm:pt modelId="{37E4949E-7447-491F-B310-D4BEE467ED83}" type="pres">
      <dgm:prSet presAssocID="{C27044A9-7EBD-4D67-83E9-F6439EE88F6B}" presName="node" presStyleLbl="node1" presStyleIdx="7" presStyleCnt="9">
        <dgm:presLayoutVars>
          <dgm:bulletEnabled val="1"/>
        </dgm:presLayoutVars>
      </dgm:prSet>
      <dgm:spPr/>
      <dgm:t>
        <a:bodyPr/>
        <a:lstStyle/>
        <a:p>
          <a:endParaRPr lang="zh-CN" altLang="en-US"/>
        </a:p>
      </dgm:t>
    </dgm:pt>
    <dgm:pt modelId="{9D962E21-4DFC-4219-8598-B4F940E3303A}" type="pres">
      <dgm:prSet presAssocID="{EC3E5E4F-E5DB-4DDA-A32C-0D29E0BD7D66}" presName="sibTrans" presStyleLbl="sibTrans2D1" presStyleIdx="7" presStyleCnt="9"/>
      <dgm:spPr/>
      <dgm:t>
        <a:bodyPr/>
        <a:lstStyle/>
        <a:p>
          <a:endParaRPr lang="zh-CN" altLang="en-US"/>
        </a:p>
      </dgm:t>
    </dgm:pt>
    <dgm:pt modelId="{1835CDA8-5628-4478-92C2-ED548C318E54}" type="pres">
      <dgm:prSet presAssocID="{EC3E5E4F-E5DB-4DDA-A32C-0D29E0BD7D66}" presName="connectorText" presStyleLbl="sibTrans2D1" presStyleIdx="7" presStyleCnt="9"/>
      <dgm:spPr/>
      <dgm:t>
        <a:bodyPr/>
        <a:lstStyle/>
        <a:p>
          <a:endParaRPr lang="zh-CN" altLang="en-US"/>
        </a:p>
      </dgm:t>
    </dgm:pt>
    <dgm:pt modelId="{E3AA0075-198E-44E1-A6C4-955862292A55}" type="pres">
      <dgm:prSet presAssocID="{83B45E2B-54D3-4DCE-A324-279400D59BB9}" presName="node" presStyleLbl="node1" presStyleIdx="8" presStyleCnt="9">
        <dgm:presLayoutVars>
          <dgm:bulletEnabled val="1"/>
        </dgm:presLayoutVars>
      </dgm:prSet>
      <dgm:spPr/>
      <dgm:t>
        <a:bodyPr/>
        <a:lstStyle/>
        <a:p>
          <a:endParaRPr lang="zh-CN" altLang="en-US"/>
        </a:p>
      </dgm:t>
    </dgm:pt>
    <dgm:pt modelId="{C0535E68-7539-4ED4-944C-822BC219FA0E}" type="pres">
      <dgm:prSet presAssocID="{FEAB4983-66C5-438F-9CF4-C07D1EF247B7}" presName="sibTrans" presStyleLbl="sibTrans2D1" presStyleIdx="8" presStyleCnt="9"/>
      <dgm:spPr/>
      <dgm:t>
        <a:bodyPr/>
        <a:lstStyle/>
        <a:p>
          <a:endParaRPr lang="zh-CN" altLang="en-US"/>
        </a:p>
      </dgm:t>
    </dgm:pt>
    <dgm:pt modelId="{0EEED7DA-F9AF-4EEF-84B7-6AF31E2A1EFA}" type="pres">
      <dgm:prSet presAssocID="{FEAB4983-66C5-438F-9CF4-C07D1EF247B7}" presName="connectorText" presStyleLbl="sibTrans2D1" presStyleIdx="8" presStyleCnt="9"/>
      <dgm:spPr/>
      <dgm:t>
        <a:bodyPr/>
        <a:lstStyle/>
        <a:p>
          <a:endParaRPr lang="zh-CN" altLang="en-US"/>
        </a:p>
      </dgm:t>
    </dgm:pt>
  </dgm:ptLst>
  <dgm:cxnLst>
    <dgm:cxn modelId="{A796DB34-7525-46FF-BA3A-EDA0BEBA5F1D}" srcId="{A5E5CEF2-C3A1-425E-A37E-B08009FCC691}" destId="{298660EA-3726-4764-8886-46A24C718B82}" srcOrd="2" destOrd="0" parTransId="{EA7A461C-2686-4E77-89BC-D1742A44C2D6}" sibTransId="{6019EA9A-0DF9-4BE5-A2F4-A5142341C482}"/>
    <dgm:cxn modelId="{A30B1096-B276-418F-B9B4-CCEEBFCB58CA}" type="presOf" srcId="{0DC27E00-ACD8-4127-9407-0A5A86415DA5}" destId="{357430F6-D9D2-4A3C-B538-E8BFA8CD010F}" srcOrd="0" destOrd="0" presId="urn:microsoft.com/office/officeart/2005/8/layout/cycle2"/>
    <dgm:cxn modelId="{B08B7E4F-D5FE-4937-B483-C5205627FF06}" srcId="{A5E5CEF2-C3A1-425E-A37E-B08009FCC691}" destId="{C27044A9-7EBD-4D67-83E9-F6439EE88F6B}" srcOrd="7" destOrd="0" parTransId="{5394F96F-1663-441D-AA16-2570A1A32BC2}" sibTransId="{EC3E5E4F-E5DB-4DDA-A32C-0D29E0BD7D66}"/>
    <dgm:cxn modelId="{9EBCD79A-16C5-41FC-8D6D-8A3B66BCF407}" type="presOf" srcId="{83B45E2B-54D3-4DCE-A324-279400D59BB9}" destId="{E3AA0075-198E-44E1-A6C4-955862292A55}" srcOrd="0" destOrd="0" presId="urn:microsoft.com/office/officeart/2005/8/layout/cycle2"/>
    <dgm:cxn modelId="{81013199-AA85-42ED-A014-40CA182CC55B}" srcId="{A5E5CEF2-C3A1-425E-A37E-B08009FCC691}" destId="{0DC27E00-ACD8-4127-9407-0A5A86415DA5}" srcOrd="1" destOrd="0" parTransId="{1E76DD9F-B21D-428B-AD46-90E373615464}" sibTransId="{80C5BC3E-4C3A-4332-9607-7F908411638F}"/>
    <dgm:cxn modelId="{95FC4026-93CE-4AEF-8819-8DAADE31B22C}" type="presOf" srcId="{EC3E5E4F-E5DB-4DDA-A32C-0D29E0BD7D66}" destId="{9D962E21-4DFC-4219-8598-B4F940E3303A}" srcOrd="0" destOrd="0" presId="urn:microsoft.com/office/officeart/2005/8/layout/cycle2"/>
    <dgm:cxn modelId="{B1AF6627-B6A1-4F85-8B4F-DEC4910B6F02}" type="presOf" srcId="{FE6CF05D-651A-4020-BE3D-0A0F412E9A35}" destId="{45E92A4F-DCD6-45FB-9572-692A2E4E6786}" srcOrd="0" destOrd="0" presId="urn:microsoft.com/office/officeart/2005/8/layout/cycle2"/>
    <dgm:cxn modelId="{6680F0CB-7457-4A1A-A443-EA8FBD38B765}" srcId="{A5E5CEF2-C3A1-425E-A37E-B08009FCC691}" destId="{982E505B-E68B-47D5-908D-373C82AADC82}" srcOrd="4" destOrd="0" parTransId="{5A21DC4E-4666-493E-B4BA-6A368606B256}" sibTransId="{936DF94F-5FE8-475C-9282-3F4E9EC6E8E6}"/>
    <dgm:cxn modelId="{D545834E-6228-420B-9C43-DEFCFE6FA365}" type="presOf" srcId="{936DF94F-5FE8-475C-9282-3F4E9EC6E8E6}" destId="{331B3EDF-09B5-4539-BC86-DA12AEC8DDE6}" srcOrd="0" destOrd="0" presId="urn:microsoft.com/office/officeart/2005/8/layout/cycle2"/>
    <dgm:cxn modelId="{6EB7D039-D549-498B-A718-AE8409FB1835}" type="presOf" srcId="{BEA6C74C-8E6B-4A67-B8B6-6A6A196F5B64}" destId="{EEECE1EB-9D49-47E4-9698-C45C9BC57365}" srcOrd="0" destOrd="0" presId="urn:microsoft.com/office/officeart/2005/8/layout/cycle2"/>
    <dgm:cxn modelId="{A17CB0C4-BE3C-4E97-9BD8-5F3D273BF262}" srcId="{A5E5CEF2-C3A1-425E-A37E-B08009FCC691}" destId="{5F5D3A1C-C954-4C9F-98C0-4598EC5AA4B0}" srcOrd="5" destOrd="0" parTransId="{8C5E8B73-8A4E-42B8-B2A8-47F0223291EA}" sibTransId="{563381DF-A84A-44C0-9635-36F354583163}"/>
    <dgm:cxn modelId="{2E127B31-DF5D-48D4-8FC6-2C16E685317C}" type="presOf" srcId="{FEAB4983-66C5-438F-9CF4-C07D1EF247B7}" destId="{0EEED7DA-F9AF-4EEF-84B7-6AF31E2A1EFA}" srcOrd="1" destOrd="0" presId="urn:microsoft.com/office/officeart/2005/8/layout/cycle2"/>
    <dgm:cxn modelId="{5FB9C578-62E5-455A-BA2A-9CF65822EC7C}" type="presOf" srcId="{A5E5CEF2-C3A1-425E-A37E-B08009FCC691}" destId="{2675D7A2-97D3-405D-9192-6E770F78C08E}" srcOrd="0" destOrd="0" presId="urn:microsoft.com/office/officeart/2005/8/layout/cycle2"/>
    <dgm:cxn modelId="{D9952AF6-7893-436B-8114-892F401AEFF2}" type="presOf" srcId="{5F5D3A1C-C954-4C9F-98C0-4598EC5AA4B0}" destId="{A768015E-782A-4D35-A14A-3F506EC6EE27}" srcOrd="0" destOrd="0" presId="urn:microsoft.com/office/officeart/2005/8/layout/cycle2"/>
    <dgm:cxn modelId="{2761A248-A32A-4C88-9BCE-B36970EC32C6}" type="presOf" srcId="{80C5BC3E-4C3A-4332-9607-7F908411638F}" destId="{B01FA80C-2706-403A-8C8A-0B04644F9887}" srcOrd="1" destOrd="0" presId="urn:microsoft.com/office/officeart/2005/8/layout/cycle2"/>
    <dgm:cxn modelId="{3EC49949-6046-4F89-84E6-1728A7210654}" srcId="{A5E5CEF2-C3A1-425E-A37E-B08009FCC691}" destId="{BEA6C74C-8E6B-4A67-B8B6-6A6A196F5B64}" srcOrd="0" destOrd="0" parTransId="{2A12206D-A27F-45B4-9524-DEED10EF9628}" sibTransId="{FE6CF05D-651A-4020-BE3D-0A0F412E9A35}"/>
    <dgm:cxn modelId="{870201AE-2050-43CE-8DF2-21FF17797EFA}" srcId="{A5E5CEF2-C3A1-425E-A37E-B08009FCC691}" destId="{9C4D738D-669A-43DE-9DF1-E409DE90BC8E}" srcOrd="6" destOrd="0" parTransId="{E05BC15E-13BE-42DD-8E56-3DF70F6D7B64}" sibTransId="{31FB430D-85A0-47F3-9394-06172CB29148}"/>
    <dgm:cxn modelId="{AA3B96DF-AF30-4952-BA66-50C8D7580343}" type="presOf" srcId="{31FB430D-85A0-47F3-9394-06172CB29148}" destId="{26034132-3BFF-4357-A1DB-79BD83BDFDD6}" srcOrd="0" destOrd="0" presId="urn:microsoft.com/office/officeart/2005/8/layout/cycle2"/>
    <dgm:cxn modelId="{90B3D765-57A6-4344-BAAE-101FC69CBA71}" srcId="{A5E5CEF2-C3A1-425E-A37E-B08009FCC691}" destId="{9E525C6E-8E40-4CEB-B8D2-BE836EDFEF64}" srcOrd="3" destOrd="0" parTransId="{0C6FF5BC-B204-41DD-9B58-1F7B6675C38F}" sibTransId="{BF675986-E436-4A67-864A-82500457CCA6}"/>
    <dgm:cxn modelId="{62D9F908-0A17-4EB5-892F-81ECBCA2B6B2}" srcId="{A5E5CEF2-C3A1-425E-A37E-B08009FCC691}" destId="{83B45E2B-54D3-4DCE-A324-279400D59BB9}" srcOrd="8" destOrd="0" parTransId="{82052E2C-61E7-437C-9F42-7168A048945B}" sibTransId="{FEAB4983-66C5-438F-9CF4-C07D1EF247B7}"/>
    <dgm:cxn modelId="{1E63D464-733A-48FE-9235-14627621985C}" type="presOf" srcId="{9C4D738D-669A-43DE-9DF1-E409DE90BC8E}" destId="{610A3790-131E-475E-9F2C-2AD231D16747}" srcOrd="0" destOrd="0" presId="urn:microsoft.com/office/officeart/2005/8/layout/cycle2"/>
    <dgm:cxn modelId="{C168B833-B3B3-4BCB-921C-A9553B14C8B8}" type="presOf" srcId="{298660EA-3726-4764-8886-46A24C718B82}" destId="{4A0A9322-F914-4770-A632-BD9B7128B580}" srcOrd="0" destOrd="0" presId="urn:microsoft.com/office/officeart/2005/8/layout/cycle2"/>
    <dgm:cxn modelId="{8E8247E9-D7F1-4E4C-902A-BA18B5ED564C}" type="presOf" srcId="{C27044A9-7EBD-4D67-83E9-F6439EE88F6B}" destId="{37E4949E-7447-491F-B310-D4BEE467ED83}" srcOrd="0" destOrd="0" presId="urn:microsoft.com/office/officeart/2005/8/layout/cycle2"/>
    <dgm:cxn modelId="{0ADD5C6D-8CC0-4CCF-9757-AF0201202812}" type="presOf" srcId="{982E505B-E68B-47D5-908D-373C82AADC82}" destId="{5575CBC4-8616-4136-B520-EEA176E1491D}" srcOrd="0" destOrd="0" presId="urn:microsoft.com/office/officeart/2005/8/layout/cycle2"/>
    <dgm:cxn modelId="{956729EF-06C8-48E4-A565-2F2D00DA00B7}" type="presOf" srcId="{563381DF-A84A-44C0-9635-36F354583163}" destId="{292E3CEE-3AD2-441B-82DB-8A36EB296776}" srcOrd="0" destOrd="0" presId="urn:microsoft.com/office/officeart/2005/8/layout/cycle2"/>
    <dgm:cxn modelId="{98BAE561-DD80-4158-8F86-78F445D33EFA}" type="presOf" srcId="{BF675986-E436-4A67-864A-82500457CCA6}" destId="{00AA993D-49B0-4DBE-B357-8E0722332F1E}" srcOrd="0" destOrd="0" presId="urn:microsoft.com/office/officeart/2005/8/layout/cycle2"/>
    <dgm:cxn modelId="{DC9F30E2-0245-42A5-8186-A6298714649D}" type="presOf" srcId="{FE6CF05D-651A-4020-BE3D-0A0F412E9A35}" destId="{133ADBF7-EA8D-4D9A-BD70-989C12698FD9}" srcOrd="1" destOrd="0" presId="urn:microsoft.com/office/officeart/2005/8/layout/cycle2"/>
    <dgm:cxn modelId="{159D44E5-F427-4C51-9E6C-29EE8774A225}" type="presOf" srcId="{80C5BC3E-4C3A-4332-9607-7F908411638F}" destId="{BB1847B6-A02B-40C8-B26B-702128428276}" srcOrd="0" destOrd="0" presId="urn:microsoft.com/office/officeart/2005/8/layout/cycle2"/>
    <dgm:cxn modelId="{B3D570B6-394F-4D6E-B614-F2F50809236C}" type="presOf" srcId="{936DF94F-5FE8-475C-9282-3F4E9EC6E8E6}" destId="{4009895C-B677-4F42-BF0B-1AAB74E470CF}" srcOrd="1" destOrd="0" presId="urn:microsoft.com/office/officeart/2005/8/layout/cycle2"/>
    <dgm:cxn modelId="{93DD45C7-C859-4483-82BA-F862A9B737F3}" type="presOf" srcId="{31FB430D-85A0-47F3-9394-06172CB29148}" destId="{52FC9500-7D70-412D-8B2D-049FF98F59E5}" srcOrd="1" destOrd="0" presId="urn:microsoft.com/office/officeart/2005/8/layout/cycle2"/>
    <dgm:cxn modelId="{EE91151E-80B2-4AA3-8104-65C45C1CA053}" type="presOf" srcId="{6019EA9A-0DF9-4BE5-A2F4-A5142341C482}" destId="{29C18A17-8FE2-4EE0-8CDE-583D214176C9}" srcOrd="0" destOrd="0" presId="urn:microsoft.com/office/officeart/2005/8/layout/cycle2"/>
    <dgm:cxn modelId="{B036CF00-4C8E-4A04-8C5C-58EC63BECC83}" type="presOf" srcId="{EC3E5E4F-E5DB-4DDA-A32C-0D29E0BD7D66}" destId="{1835CDA8-5628-4478-92C2-ED548C318E54}" srcOrd="1" destOrd="0" presId="urn:microsoft.com/office/officeart/2005/8/layout/cycle2"/>
    <dgm:cxn modelId="{C1F5ACD0-E92D-40EB-BDED-54FF411C157C}" type="presOf" srcId="{563381DF-A84A-44C0-9635-36F354583163}" destId="{5435D977-F75E-444D-869E-FF677117D53D}" srcOrd="1" destOrd="0" presId="urn:microsoft.com/office/officeart/2005/8/layout/cycle2"/>
    <dgm:cxn modelId="{0CC50DE6-35B4-4EBD-85FA-A2BC9D11DC34}" type="presOf" srcId="{6019EA9A-0DF9-4BE5-A2F4-A5142341C482}" destId="{2F945CA1-1F34-477B-9780-FC8756ABD8E2}" srcOrd="1" destOrd="0" presId="urn:microsoft.com/office/officeart/2005/8/layout/cycle2"/>
    <dgm:cxn modelId="{5F1E9F5E-0124-4AE6-BC41-71E1F834F254}" type="presOf" srcId="{9E525C6E-8E40-4CEB-B8D2-BE836EDFEF64}" destId="{5BBFFFC9-5EEE-4D13-B90A-5CB33924416A}" srcOrd="0" destOrd="0" presId="urn:microsoft.com/office/officeart/2005/8/layout/cycle2"/>
    <dgm:cxn modelId="{14473100-EF0E-4D11-9093-AC4377F5AD56}" type="presOf" srcId="{FEAB4983-66C5-438F-9CF4-C07D1EF247B7}" destId="{C0535E68-7539-4ED4-944C-822BC219FA0E}" srcOrd="0" destOrd="0" presId="urn:microsoft.com/office/officeart/2005/8/layout/cycle2"/>
    <dgm:cxn modelId="{A380F469-5D67-4552-8122-B1DF2C400B18}" type="presOf" srcId="{BF675986-E436-4A67-864A-82500457CCA6}" destId="{4B902227-523A-46E8-A3BB-9F92D0643FD8}" srcOrd="1" destOrd="0" presId="urn:microsoft.com/office/officeart/2005/8/layout/cycle2"/>
    <dgm:cxn modelId="{1CC1D745-C1EA-47EA-9D55-8F506BA573E3}" type="presParOf" srcId="{2675D7A2-97D3-405D-9192-6E770F78C08E}" destId="{EEECE1EB-9D49-47E4-9698-C45C9BC57365}" srcOrd="0" destOrd="0" presId="urn:microsoft.com/office/officeart/2005/8/layout/cycle2"/>
    <dgm:cxn modelId="{19681BB4-C24B-4E7F-A393-8E4FA18FDC78}" type="presParOf" srcId="{2675D7A2-97D3-405D-9192-6E770F78C08E}" destId="{45E92A4F-DCD6-45FB-9572-692A2E4E6786}" srcOrd="1" destOrd="0" presId="urn:microsoft.com/office/officeart/2005/8/layout/cycle2"/>
    <dgm:cxn modelId="{239C03A8-9014-414C-8EBD-A91A7F067B73}" type="presParOf" srcId="{45E92A4F-DCD6-45FB-9572-692A2E4E6786}" destId="{133ADBF7-EA8D-4D9A-BD70-989C12698FD9}" srcOrd="0" destOrd="0" presId="urn:microsoft.com/office/officeart/2005/8/layout/cycle2"/>
    <dgm:cxn modelId="{76CC71DA-2ABB-465E-AD3D-EDD6B7A24199}" type="presParOf" srcId="{2675D7A2-97D3-405D-9192-6E770F78C08E}" destId="{357430F6-D9D2-4A3C-B538-E8BFA8CD010F}" srcOrd="2" destOrd="0" presId="urn:microsoft.com/office/officeart/2005/8/layout/cycle2"/>
    <dgm:cxn modelId="{B7940222-48A1-4A88-B86F-4D3E9F693596}" type="presParOf" srcId="{2675D7A2-97D3-405D-9192-6E770F78C08E}" destId="{BB1847B6-A02B-40C8-B26B-702128428276}" srcOrd="3" destOrd="0" presId="urn:microsoft.com/office/officeart/2005/8/layout/cycle2"/>
    <dgm:cxn modelId="{AAE8684F-9CD8-4673-814E-7DB020D4ADFA}" type="presParOf" srcId="{BB1847B6-A02B-40C8-B26B-702128428276}" destId="{B01FA80C-2706-403A-8C8A-0B04644F9887}" srcOrd="0" destOrd="0" presId="urn:microsoft.com/office/officeart/2005/8/layout/cycle2"/>
    <dgm:cxn modelId="{2F155417-BDD6-4FBF-B7C5-D6D5A914F006}" type="presParOf" srcId="{2675D7A2-97D3-405D-9192-6E770F78C08E}" destId="{4A0A9322-F914-4770-A632-BD9B7128B580}" srcOrd="4" destOrd="0" presId="urn:microsoft.com/office/officeart/2005/8/layout/cycle2"/>
    <dgm:cxn modelId="{FCC9CFBA-0F54-45C4-B39B-06C099B97A3B}" type="presParOf" srcId="{2675D7A2-97D3-405D-9192-6E770F78C08E}" destId="{29C18A17-8FE2-4EE0-8CDE-583D214176C9}" srcOrd="5" destOrd="0" presId="urn:microsoft.com/office/officeart/2005/8/layout/cycle2"/>
    <dgm:cxn modelId="{C3B5D866-A37F-4989-AC70-93DAE8ACC062}" type="presParOf" srcId="{29C18A17-8FE2-4EE0-8CDE-583D214176C9}" destId="{2F945CA1-1F34-477B-9780-FC8756ABD8E2}" srcOrd="0" destOrd="0" presId="urn:microsoft.com/office/officeart/2005/8/layout/cycle2"/>
    <dgm:cxn modelId="{A86564EE-0F17-4DAE-A714-D0C9370A5DD1}" type="presParOf" srcId="{2675D7A2-97D3-405D-9192-6E770F78C08E}" destId="{5BBFFFC9-5EEE-4D13-B90A-5CB33924416A}" srcOrd="6" destOrd="0" presId="urn:microsoft.com/office/officeart/2005/8/layout/cycle2"/>
    <dgm:cxn modelId="{9EE07906-C32E-44A7-BF13-97822908F972}" type="presParOf" srcId="{2675D7A2-97D3-405D-9192-6E770F78C08E}" destId="{00AA993D-49B0-4DBE-B357-8E0722332F1E}" srcOrd="7" destOrd="0" presId="urn:microsoft.com/office/officeart/2005/8/layout/cycle2"/>
    <dgm:cxn modelId="{A89C0A03-034F-4836-AFC9-9E9740A6E677}" type="presParOf" srcId="{00AA993D-49B0-4DBE-B357-8E0722332F1E}" destId="{4B902227-523A-46E8-A3BB-9F92D0643FD8}" srcOrd="0" destOrd="0" presId="urn:microsoft.com/office/officeart/2005/8/layout/cycle2"/>
    <dgm:cxn modelId="{0E23D53E-5E8F-4893-8465-450B76ACC516}" type="presParOf" srcId="{2675D7A2-97D3-405D-9192-6E770F78C08E}" destId="{5575CBC4-8616-4136-B520-EEA176E1491D}" srcOrd="8" destOrd="0" presId="urn:microsoft.com/office/officeart/2005/8/layout/cycle2"/>
    <dgm:cxn modelId="{100279D5-A655-4541-9DD5-AFE887704386}" type="presParOf" srcId="{2675D7A2-97D3-405D-9192-6E770F78C08E}" destId="{331B3EDF-09B5-4539-BC86-DA12AEC8DDE6}" srcOrd="9" destOrd="0" presId="urn:microsoft.com/office/officeart/2005/8/layout/cycle2"/>
    <dgm:cxn modelId="{33D401EB-24ED-4832-969A-347FDD926E2D}" type="presParOf" srcId="{331B3EDF-09B5-4539-BC86-DA12AEC8DDE6}" destId="{4009895C-B677-4F42-BF0B-1AAB74E470CF}" srcOrd="0" destOrd="0" presId="urn:microsoft.com/office/officeart/2005/8/layout/cycle2"/>
    <dgm:cxn modelId="{BCD014E5-669A-4B3E-813D-FAECBA420777}" type="presParOf" srcId="{2675D7A2-97D3-405D-9192-6E770F78C08E}" destId="{A768015E-782A-4D35-A14A-3F506EC6EE27}" srcOrd="10" destOrd="0" presId="urn:microsoft.com/office/officeart/2005/8/layout/cycle2"/>
    <dgm:cxn modelId="{EA03EFDE-2373-446A-9523-C6917C57096B}" type="presParOf" srcId="{2675D7A2-97D3-405D-9192-6E770F78C08E}" destId="{292E3CEE-3AD2-441B-82DB-8A36EB296776}" srcOrd="11" destOrd="0" presId="urn:microsoft.com/office/officeart/2005/8/layout/cycle2"/>
    <dgm:cxn modelId="{E2C67A1D-6045-44B3-B75A-083C14D565ED}" type="presParOf" srcId="{292E3CEE-3AD2-441B-82DB-8A36EB296776}" destId="{5435D977-F75E-444D-869E-FF677117D53D}" srcOrd="0" destOrd="0" presId="urn:microsoft.com/office/officeart/2005/8/layout/cycle2"/>
    <dgm:cxn modelId="{C215A5BC-EA62-4EA3-BD69-F7E045229420}" type="presParOf" srcId="{2675D7A2-97D3-405D-9192-6E770F78C08E}" destId="{610A3790-131E-475E-9F2C-2AD231D16747}" srcOrd="12" destOrd="0" presId="urn:microsoft.com/office/officeart/2005/8/layout/cycle2"/>
    <dgm:cxn modelId="{51742C62-FDD6-4797-B420-757CB46760EA}" type="presParOf" srcId="{2675D7A2-97D3-405D-9192-6E770F78C08E}" destId="{26034132-3BFF-4357-A1DB-79BD83BDFDD6}" srcOrd="13" destOrd="0" presId="urn:microsoft.com/office/officeart/2005/8/layout/cycle2"/>
    <dgm:cxn modelId="{787B3DBC-4710-4368-A90B-1DEF992998DC}" type="presParOf" srcId="{26034132-3BFF-4357-A1DB-79BD83BDFDD6}" destId="{52FC9500-7D70-412D-8B2D-049FF98F59E5}" srcOrd="0" destOrd="0" presId="urn:microsoft.com/office/officeart/2005/8/layout/cycle2"/>
    <dgm:cxn modelId="{651781FD-A9E9-46D2-AABB-C85F892E8ED3}" type="presParOf" srcId="{2675D7A2-97D3-405D-9192-6E770F78C08E}" destId="{37E4949E-7447-491F-B310-D4BEE467ED83}" srcOrd="14" destOrd="0" presId="urn:microsoft.com/office/officeart/2005/8/layout/cycle2"/>
    <dgm:cxn modelId="{D8A20370-7E45-4B21-9476-8BE83AC515C7}" type="presParOf" srcId="{2675D7A2-97D3-405D-9192-6E770F78C08E}" destId="{9D962E21-4DFC-4219-8598-B4F940E3303A}" srcOrd="15" destOrd="0" presId="urn:microsoft.com/office/officeart/2005/8/layout/cycle2"/>
    <dgm:cxn modelId="{6E8A0C31-FC0B-40CC-B8A4-C56BCAC9BAC8}" type="presParOf" srcId="{9D962E21-4DFC-4219-8598-B4F940E3303A}" destId="{1835CDA8-5628-4478-92C2-ED548C318E54}" srcOrd="0" destOrd="0" presId="urn:microsoft.com/office/officeart/2005/8/layout/cycle2"/>
    <dgm:cxn modelId="{63BD5B70-5FFB-4A44-816D-F036AFF89C73}" type="presParOf" srcId="{2675D7A2-97D3-405D-9192-6E770F78C08E}" destId="{E3AA0075-198E-44E1-A6C4-955862292A55}" srcOrd="16" destOrd="0" presId="urn:microsoft.com/office/officeart/2005/8/layout/cycle2"/>
    <dgm:cxn modelId="{29EA34DF-9B45-46D3-B951-45B67B54A66C}" type="presParOf" srcId="{2675D7A2-97D3-405D-9192-6E770F78C08E}" destId="{C0535E68-7539-4ED4-944C-822BC219FA0E}" srcOrd="17" destOrd="0" presId="urn:microsoft.com/office/officeart/2005/8/layout/cycle2"/>
    <dgm:cxn modelId="{C949C687-3B7E-442B-8588-DA3DEEA88575}" type="presParOf" srcId="{C0535E68-7539-4ED4-944C-822BC219FA0E}" destId="{0EEED7DA-F9AF-4EEF-84B7-6AF31E2A1EFA}"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58C78-025F-419F-BDFD-FE2937DB8492}">
      <dsp:nvSpPr>
        <dsp:cNvPr id="0" name=""/>
        <dsp:cNvSpPr/>
      </dsp:nvSpPr>
      <dsp:spPr>
        <a:xfrm>
          <a:off x="879"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O</a:t>
          </a:r>
          <a:endParaRPr lang="zh-CN" altLang="en-US" sz="1800" b="1" kern="1200" dirty="0">
            <a:solidFill>
              <a:schemeClr val="tx1"/>
            </a:solidFill>
          </a:endParaRPr>
        </a:p>
      </dsp:txBody>
      <dsp:txXfrm>
        <a:off x="13267" y="376980"/>
        <a:ext cx="455160" cy="398167"/>
      </dsp:txXfrm>
    </dsp:sp>
    <dsp:sp modelId="{2026A7B8-107F-45A5-8D28-816DDE50E580}">
      <dsp:nvSpPr>
        <dsp:cNvPr id="0" name=""/>
        <dsp:cNvSpPr/>
      </dsp:nvSpPr>
      <dsp:spPr>
        <a:xfrm>
          <a:off x="528808"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528808" y="540356"/>
        <a:ext cx="71222" cy="71414"/>
      </dsp:txXfrm>
    </dsp:sp>
    <dsp:sp modelId="{9CA52A9B-8A2B-495A-97FD-9E8582F1F86D}">
      <dsp:nvSpPr>
        <dsp:cNvPr id="0" name=""/>
        <dsp:cNvSpPr/>
      </dsp:nvSpPr>
      <dsp:spPr>
        <a:xfrm>
          <a:off x="672789"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N</a:t>
          </a:r>
          <a:endParaRPr lang="zh-CN" altLang="en-US" sz="1800" b="1" kern="1200" dirty="0">
            <a:solidFill>
              <a:schemeClr val="tx1"/>
            </a:solidFill>
          </a:endParaRPr>
        </a:p>
      </dsp:txBody>
      <dsp:txXfrm>
        <a:off x="685177" y="376980"/>
        <a:ext cx="455160" cy="398167"/>
      </dsp:txXfrm>
    </dsp:sp>
    <dsp:sp modelId="{11CF6186-674F-499B-87CF-9051B441AB06}">
      <dsp:nvSpPr>
        <dsp:cNvPr id="0" name=""/>
        <dsp:cNvSpPr/>
      </dsp:nvSpPr>
      <dsp:spPr>
        <a:xfrm>
          <a:off x="1200719"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1200719" y="540356"/>
        <a:ext cx="71222" cy="71414"/>
      </dsp:txXfrm>
    </dsp:sp>
    <dsp:sp modelId="{ED7F0410-38BE-41E2-B2BC-856290503BDA}">
      <dsp:nvSpPr>
        <dsp:cNvPr id="0" name=""/>
        <dsp:cNvSpPr/>
      </dsp:nvSpPr>
      <dsp:spPr>
        <a:xfrm>
          <a:off x="1344700"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O</a:t>
          </a:r>
          <a:endParaRPr lang="zh-CN" altLang="en-US" sz="1800" b="1" kern="1200" dirty="0">
            <a:solidFill>
              <a:schemeClr val="tx1"/>
            </a:solidFill>
          </a:endParaRPr>
        </a:p>
      </dsp:txBody>
      <dsp:txXfrm>
        <a:off x="1357088" y="376980"/>
        <a:ext cx="455160" cy="398167"/>
      </dsp:txXfrm>
    </dsp:sp>
    <dsp:sp modelId="{1E189F3A-DD50-474D-8054-C1F22F8AD7EA}">
      <dsp:nvSpPr>
        <dsp:cNvPr id="0" name=""/>
        <dsp:cNvSpPr/>
      </dsp:nvSpPr>
      <dsp:spPr>
        <a:xfrm>
          <a:off x="1872629"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1872629" y="540356"/>
        <a:ext cx="71222" cy="71414"/>
      </dsp:txXfrm>
    </dsp:sp>
    <dsp:sp modelId="{588CEF36-9AEC-4BEF-A2F1-3228EA840474}">
      <dsp:nvSpPr>
        <dsp:cNvPr id="0" name=""/>
        <dsp:cNvSpPr/>
      </dsp:nvSpPr>
      <dsp:spPr>
        <a:xfrm>
          <a:off x="2016610"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N</a:t>
          </a:r>
          <a:endParaRPr lang="zh-CN" altLang="en-US" sz="1800" b="1" kern="1200" dirty="0">
            <a:solidFill>
              <a:schemeClr val="tx1"/>
            </a:solidFill>
          </a:endParaRPr>
        </a:p>
      </dsp:txBody>
      <dsp:txXfrm>
        <a:off x="2028998" y="376980"/>
        <a:ext cx="455160" cy="398167"/>
      </dsp:txXfrm>
    </dsp:sp>
    <dsp:sp modelId="{E88A6F46-503F-4099-80FA-4ED8D0F7373C}">
      <dsp:nvSpPr>
        <dsp:cNvPr id="0" name=""/>
        <dsp:cNvSpPr/>
      </dsp:nvSpPr>
      <dsp:spPr>
        <a:xfrm>
          <a:off x="2544540"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2544540" y="540356"/>
        <a:ext cx="71222" cy="71414"/>
      </dsp:txXfrm>
    </dsp:sp>
    <dsp:sp modelId="{702CA76D-C7E8-4607-8186-C730D0E149A0}">
      <dsp:nvSpPr>
        <dsp:cNvPr id="0" name=""/>
        <dsp:cNvSpPr/>
      </dsp:nvSpPr>
      <dsp:spPr>
        <a:xfrm>
          <a:off x="2688521"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O</a:t>
          </a:r>
          <a:endParaRPr lang="zh-CN" altLang="en-US" sz="1800" b="1" kern="1200" dirty="0">
            <a:solidFill>
              <a:schemeClr val="tx1"/>
            </a:solidFill>
          </a:endParaRPr>
        </a:p>
      </dsp:txBody>
      <dsp:txXfrm>
        <a:off x="2700909" y="376980"/>
        <a:ext cx="455160" cy="398167"/>
      </dsp:txXfrm>
    </dsp:sp>
    <dsp:sp modelId="{9A89F296-2090-433E-8193-D0B26CA18860}">
      <dsp:nvSpPr>
        <dsp:cNvPr id="0" name=""/>
        <dsp:cNvSpPr/>
      </dsp:nvSpPr>
      <dsp:spPr>
        <a:xfrm>
          <a:off x="3216451"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3216451" y="540356"/>
        <a:ext cx="71222" cy="71414"/>
      </dsp:txXfrm>
    </dsp:sp>
    <dsp:sp modelId="{30EE5174-81AB-4302-8013-FB0BD812CDDF}">
      <dsp:nvSpPr>
        <dsp:cNvPr id="0" name=""/>
        <dsp:cNvSpPr/>
      </dsp:nvSpPr>
      <dsp:spPr>
        <a:xfrm>
          <a:off x="3360431"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N</a:t>
          </a:r>
          <a:endParaRPr lang="zh-CN" altLang="en-US" sz="1800" b="1" kern="1200" dirty="0">
            <a:solidFill>
              <a:schemeClr val="tx1"/>
            </a:solidFill>
          </a:endParaRPr>
        </a:p>
      </dsp:txBody>
      <dsp:txXfrm>
        <a:off x="3372819" y="376980"/>
        <a:ext cx="455160" cy="398167"/>
      </dsp:txXfrm>
    </dsp:sp>
    <dsp:sp modelId="{FF5A2004-B594-4FBF-BA17-078CAB219309}">
      <dsp:nvSpPr>
        <dsp:cNvPr id="0" name=""/>
        <dsp:cNvSpPr/>
      </dsp:nvSpPr>
      <dsp:spPr>
        <a:xfrm>
          <a:off x="3888361"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3888361" y="540356"/>
        <a:ext cx="71222" cy="71414"/>
      </dsp:txXfrm>
    </dsp:sp>
    <dsp:sp modelId="{F3984C61-AB67-4BEB-9889-980382E50901}">
      <dsp:nvSpPr>
        <dsp:cNvPr id="0" name=""/>
        <dsp:cNvSpPr/>
      </dsp:nvSpPr>
      <dsp:spPr>
        <a:xfrm>
          <a:off x="4032342"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O</a:t>
          </a:r>
          <a:endParaRPr lang="zh-CN" altLang="en-US" sz="1800" b="1" kern="1200" dirty="0">
            <a:solidFill>
              <a:schemeClr val="tx1"/>
            </a:solidFill>
          </a:endParaRPr>
        </a:p>
      </dsp:txBody>
      <dsp:txXfrm>
        <a:off x="4044730" y="376980"/>
        <a:ext cx="455160" cy="398167"/>
      </dsp:txXfrm>
    </dsp:sp>
    <dsp:sp modelId="{71A12737-3A5A-42F1-BE33-C2CAA5E5A350}">
      <dsp:nvSpPr>
        <dsp:cNvPr id="0" name=""/>
        <dsp:cNvSpPr/>
      </dsp:nvSpPr>
      <dsp:spPr>
        <a:xfrm>
          <a:off x="4560272"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4560272" y="540356"/>
        <a:ext cx="71222" cy="71414"/>
      </dsp:txXfrm>
    </dsp:sp>
    <dsp:sp modelId="{230714F0-44BA-48AF-9D4B-5501F781B108}">
      <dsp:nvSpPr>
        <dsp:cNvPr id="0" name=""/>
        <dsp:cNvSpPr/>
      </dsp:nvSpPr>
      <dsp:spPr>
        <a:xfrm>
          <a:off x="4704253"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N</a:t>
          </a:r>
          <a:endParaRPr lang="zh-CN" altLang="en-US" sz="1800" b="1" kern="1200" dirty="0">
            <a:solidFill>
              <a:schemeClr val="tx1"/>
            </a:solidFill>
          </a:endParaRPr>
        </a:p>
      </dsp:txBody>
      <dsp:txXfrm>
        <a:off x="4716641" y="376980"/>
        <a:ext cx="455160" cy="398167"/>
      </dsp:txXfrm>
    </dsp:sp>
    <dsp:sp modelId="{39543143-457B-4696-81BC-02867482277A}">
      <dsp:nvSpPr>
        <dsp:cNvPr id="0" name=""/>
        <dsp:cNvSpPr/>
      </dsp:nvSpPr>
      <dsp:spPr>
        <a:xfrm>
          <a:off x="5232182"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5232182" y="540356"/>
        <a:ext cx="71222" cy="71414"/>
      </dsp:txXfrm>
    </dsp:sp>
    <dsp:sp modelId="{CC155907-8813-47BE-B598-0D31D5C1D64B}">
      <dsp:nvSpPr>
        <dsp:cNvPr id="0" name=""/>
        <dsp:cNvSpPr/>
      </dsp:nvSpPr>
      <dsp:spPr>
        <a:xfrm>
          <a:off x="5376163"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O</a:t>
          </a:r>
          <a:endParaRPr lang="zh-CN" altLang="en-US" sz="1800" b="1" kern="1200" dirty="0">
            <a:solidFill>
              <a:schemeClr val="tx1"/>
            </a:solidFill>
          </a:endParaRPr>
        </a:p>
      </dsp:txBody>
      <dsp:txXfrm>
        <a:off x="5388551" y="376980"/>
        <a:ext cx="455160" cy="398167"/>
      </dsp:txXfrm>
    </dsp:sp>
    <dsp:sp modelId="{92C39959-A22F-433B-A31D-26FF64AEAE55}">
      <dsp:nvSpPr>
        <dsp:cNvPr id="0" name=""/>
        <dsp:cNvSpPr/>
      </dsp:nvSpPr>
      <dsp:spPr>
        <a:xfrm>
          <a:off x="5904093"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5904093" y="540356"/>
        <a:ext cx="71222" cy="71414"/>
      </dsp:txXfrm>
    </dsp:sp>
    <dsp:sp modelId="{19B8C429-B982-4276-8C49-C5DD93F7A780}">
      <dsp:nvSpPr>
        <dsp:cNvPr id="0" name=""/>
        <dsp:cNvSpPr/>
      </dsp:nvSpPr>
      <dsp:spPr>
        <a:xfrm>
          <a:off x="6048074"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N</a:t>
          </a:r>
          <a:endParaRPr lang="zh-CN" altLang="en-US" sz="1800" b="1" kern="1200" dirty="0">
            <a:solidFill>
              <a:schemeClr val="tx1"/>
            </a:solidFill>
          </a:endParaRPr>
        </a:p>
      </dsp:txBody>
      <dsp:txXfrm>
        <a:off x="6060462" y="376980"/>
        <a:ext cx="455160" cy="398167"/>
      </dsp:txXfrm>
    </dsp:sp>
    <dsp:sp modelId="{4D27100A-EF50-4F0B-A363-4A12936492CC}">
      <dsp:nvSpPr>
        <dsp:cNvPr id="0" name=""/>
        <dsp:cNvSpPr/>
      </dsp:nvSpPr>
      <dsp:spPr>
        <a:xfrm>
          <a:off x="6576004" y="516551"/>
          <a:ext cx="101746" cy="11902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tx1"/>
            </a:solidFill>
          </a:endParaRPr>
        </a:p>
      </dsp:txBody>
      <dsp:txXfrm>
        <a:off x="6576004" y="540356"/>
        <a:ext cx="71222" cy="71414"/>
      </dsp:txXfrm>
    </dsp:sp>
    <dsp:sp modelId="{A9AD9915-AE9D-4684-83F5-EB24ADDF1B39}">
      <dsp:nvSpPr>
        <dsp:cNvPr id="0" name=""/>
        <dsp:cNvSpPr/>
      </dsp:nvSpPr>
      <dsp:spPr>
        <a:xfrm>
          <a:off x="6719984" y="364592"/>
          <a:ext cx="479936" cy="422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O</a:t>
          </a:r>
          <a:endParaRPr lang="zh-CN" altLang="en-US" sz="1800" b="1" kern="1200" dirty="0">
            <a:solidFill>
              <a:schemeClr val="tx1"/>
            </a:solidFill>
          </a:endParaRPr>
        </a:p>
      </dsp:txBody>
      <dsp:txXfrm>
        <a:off x="6732372" y="376980"/>
        <a:ext cx="455160" cy="398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430F6-D9D2-4A3C-B538-E8BFA8CD010F}">
      <dsp:nvSpPr>
        <dsp:cNvPr id="0" name=""/>
        <dsp:cNvSpPr/>
      </dsp:nvSpPr>
      <dsp:spPr>
        <a:xfrm>
          <a:off x="1487689" y="984"/>
          <a:ext cx="432661" cy="43266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1</a:t>
          </a:r>
          <a:endParaRPr lang="zh-CN" altLang="en-US" sz="1600" b="1" kern="1200" dirty="0">
            <a:solidFill>
              <a:schemeClr val="tx1"/>
            </a:solidFill>
          </a:endParaRPr>
        </a:p>
      </dsp:txBody>
      <dsp:txXfrm>
        <a:off x="1551051" y="64346"/>
        <a:ext cx="305937" cy="305937"/>
      </dsp:txXfrm>
    </dsp:sp>
    <dsp:sp modelId="{BB1847B6-A02B-40C8-B26B-702128428276}">
      <dsp:nvSpPr>
        <dsp:cNvPr id="0" name=""/>
        <dsp:cNvSpPr/>
      </dsp:nvSpPr>
      <dsp:spPr>
        <a:xfrm rot="1080000">
          <a:off x="1952295" y="243632"/>
          <a:ext cx="114859" cy="14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1953138" y="267513"/>
        <a:ext cx="80401" cy="87613"/>
      </dsp:txXfrm>
    </dsp:sp>
    <dsp:sp modelId="{9D311FEB-F4E8-428C-BD48-4DD9900B0C1E}">
      <dsp:nvSpPr>
        <dsp:cNvPr id="0" name=""/>
        <dsp:cNvSpPr/>
      </dsp:nvSpPr>
      <dsp:spPr>
        <a:xfrm>
          <a:off x="2105283" y="201652"/>
          <a:ext cx="432661" cy="432661"/>
        </a:xfrm>
        <a:prstGeom prst="ellipse">
          <a:avLst/>
        </a:prstGeom>
        <a:solidFill>
          <a:schemeClr val="accent5">
            <a:hueOff val="-702606"/>
            <a:satOff val="3426"/>
            <a:lumOff val="-3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2</a:t>
          </a:r>
          <a:endParaRPr lang="zh-CN" altLang="en-US" sz="1600" b="1" kern="1200" dirty="0">
            <a:solidFill>
              <a:schemeClr val="tx1"/>
            </a:solidFill>
          </a:endParaRPr>
        </a:p>
      </dsp:txBody>
      <dsp:txXfrm>
        <a:off x="2168645" y="265014"/>
        <a:ext cx="305937" cy="305937"/>
      </dsp:txXfrm>
    </dsp:sp>
    <dsp:sp modelId="{0438253E-097A-4A83-9DAA-503D0B15047D}">
      <dsp:nvSpPr>
        <dsp:cNvPr id="0" name=""/>
        <dsp:cNvSpPr/>
      </dsp:nvSpPr>
      <dsp:spPr>
        <a:xfrm rot="3240000">
          <a:off x="2453120" y="605019"/>
          <a:ext cx="114859" cy="146023"/>
        </a:xfrm>
        <a:prstGeom prst="rightArrow">
          <a:avLst>
            <a:gd name="adj1" fmla="val 60000"/>
            <a:gd name="adj2" fmla="val 50000"/>
          </a:avLst>
        </a:prstGeom>
        <a:solidFill>
          <a:schemeClr val="accent5">
            <a:hueOff val="-702606"/>
            <a:satOff val="3426"/>
            <a:lumOff val="-38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2460222" y="620285"/>
        <a:ext cx="80401" cy="87613"/>
      </dsp:txXfrm>
    </dsp:sp>
    <dsp:sp modelId="{4A0A9322-F914-4770-A632-BD9B7128B580}">
      <dsp:nvSpPr>
        <dsp:cNvPr id="0" name=""/>
        <dsp:cNvSpPr/>
      </dsp:nvSpPr>
      <dsp:spPr>
        <a:xfrm>
          <a:off x="2486977" y="727009"/>
          <a:ext cx="432661" cy="432661"/>
        </a:xfrm>
        <a:prstGeom prst="ellipse">
          <a:avLst/>
        </a:prstGeom>
        <a:solidFill>
          <a:schemeClr val="accent5">
            <a:hueOff val="-1405211"/>
            <a:satOff val="6851"/>
            <a:lumOff val="-77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3</a:t>
          </a:r>
          <a:endParaRPr lang="zh-CN" altLang="en-US" sz="1600" b="1" kern="1200" dirty="0">
            <a:solidFill>
              <a:schemeClr val="tx1"/>
            </a:solidFill>
          </a:endParaRPr>
        </a:p>
      </dsp:txBody>
      <dsp:txXfrm>
        <a:off x="2550339" y="790371"/>
        <a:ext cx="305937" cy="305937"/>
      </dsp:txXfrm>
    </dsp:sp>
    <dsp:sp modelId="{29C18A17-8FE2-4EE0-8CDE-583D214176C9}">
      <dsp:nvSpPr>
        <dsp:cNvPr id="0" name=""/>
        <dsp:cNvSpPr/>
      </dsp:nvSpPr>
      <dsp:spPr>
        <a:xfrm rot="5400000">
          <a:off x="2645878" y="1191765"/>
          <a:ext cx="114859" cy="146023"/>
        </a:xfrm>
        <a:prstGeom prst="rightArrow">
          <a:avLst>
            <a:gd name="adj1" fmla="val 60000"/>
            <a:gd name="adj2" fmla="val 50000"/>
          </a:avLst>
        </a:prstGeom>
        <a:solidFill>
          <a:schemeClr val="accent5">
            <a:hueOff val="-1405211"/>
            <a:satOff val="6851"/>
            <a:lumOff val="-771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2663107" y="1203741"/>
        <a:ext cx="80401" cy="87613"/>
      </dsp:txXfrm>
    </dsp:sp>
    <dsp:sp modelId="{5BBFFFC9-5EEE-4D13-B90A-5CB33924416A}">
      <dsp:nvSpPr>
        <dsp:cNvPr id="0" name=""/>
        <dsp:cNvSpPr/>
      </dsp:nvSpPr>
      <dsp:spPr>
        <a:xfrm>
          <a:off x="2486977" y="1376385"/>
          <a:ext cx="432661" cy="432661"/>
        </a:xfrm>
        <a:prstGeom prst="ellipse">
          <a:avLst/>
        </a:prstGeom>
        <a:solidFill>
          <a:schemeClr val="accent5">
            <a:hueOff val="-2107817"/>
            <a:satOff val="10277"/>
            <a:lumOff val="-1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4</a:t>
          </a:r>
          <a:endParaRPr lang="zh-CN" altLang="en-US" sz="1600" b="1" kern="1200" dirty="0">
            <a:solidFill>
              <a:schemeClr val="tx1"/>
            </a:solidFill>
          </a:endParaRPr>
        </a:p>
      </dsp:txBody>
      <dsp:txXfrm>
        <a:off x="2550339" y="1439747"/>
        <a:ext cx="305937" cy="305937"/>
      </dsp:txXfrm>
    </dsp:sp>
    <dsp:sp modelId="{00AA993D-49B0-4DBE-B357-8E0722332F1E}">
      <dsp:nvSpPr>
        <dsp:cNvPr id="0" name=""/>
        <dsp:cNvSpPr/>
      </dsp:nvSpPr>
      <dsp:spPr>
        <a:xfrm rot="7560000">
          <a:off x="2456941" y="1779753"/>
          <a:ext cx="114859" cy="146023"/>
        </a:xfrm>
        <a:prstGeom prst="rightArrow">
          <a:avLst>
            <a:gd name="adj1" fmla="val 60000"/>
            <a:gd name="adj2" fmla="val 50000"/>
          </a:avLst>
        </a:prstGeom>
        <a:solidFill>
          <a:schemeClr val="accent5">
            <a:hueOff val="-2107817"/>
            <a:satOff val="10277"/>
            <a:lumOff val="-1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rot="10800000">
        <a:off x="2484297" y="1795019"/>
        <a:ext cx="80401" cy="87613"/>
      </dsp:txXfrm>
    </dsp:sp>
    <dsp:sp modelId="{5575CBC4-8616-4136-B520-EEA176E1491D}">
      <dsp:nvSpPr>
        <dsp:cNvPr id="0" name=""/>
        <dsp:cNvSpPr/>
      </dsp:nvSpPr>
      <dsp:spPr>
        <a:xfrm>
          <a:off x="2105283" y="1901742"/>
          <a:ext cx="432661" cy="432661"/>
        </a:xfrm>
        <a:prstGeom prst="ellipse">
          <a:avLst/>
        </a:prstGeom>
        <a:solidFill>
          <a:schemeClr val="accent5">
            <a:hueOff val="-2810422"/>
            <a:satOff val="13703"/>
            <a:lumOff val="-154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5</a:t>
          </a:r>
          <a:endParaRPr lang="zh-CN" altLang="en-US" sz="1600" b="1" kern="1200" dirty="0">
            <a:solidFill>
              <a:schemeClr val="tx1"/>
            </a:solidFill>
          </a:endParaRPr>
        </a:p>
      </dsp:txBody>
      <dsp:txXfrm>
        <a:off x="2168645" y="1965104"/>
        <a:ext cx="305937" cy="305937"/>
      </dsp:txXfrm>
    </dsp:sp>
    <dsp:sp modelId="{331B3EDF-09B5-4539-BC86-DA12AEC8DDE6}">
      <dsp:nvSpPr>
        <dsp:cNvPr id="0" name=""/>
        <dsp:cNvSpPr/>
      </dsp:nvSpPr>
      <dsp:spPr>
        <a:xfrm rot="9720000">
          <a:off x="1958478" y="2144390"/>
          <a:ext cx="114859" cy="146023"/>
        </a:xfrm>
        <a:prstGeom prst="rightArrow">
          <a:avLst>
            <a:gd name="adj1" fmla="val 60000"/>
            <a:gd name="adj2" fmla="val 50000"/>
          </a:avLst>
        </a:prstGeom>
        <a:solidFill>
          <a:schemeClr val="accent5">
            <a:hueOff val="-2810422"/>
            <a:satOff val="13703"/>
            <a:lumOff val="-154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rot="10800000">
        <a:off x="1992093" y="2168271"/>
        <a:ext cx="80401" cy="87613"/>
      </dsp:txXfrm>
    </dsp:sp>
    <dsp:sp modelId="{A768015E-782A-4D35-A14A-3F506EC6EE27}">
      <dsp:nvSpPr>
        <dsp:cNvPr id="0" name=""/>
        <dsp:cNvSpPr/>
      </dsp:nvSpPr>
      <dsp:spPr>
        <a:xfrm>
          <a:off x="1487689" y="2102410"/>
          <a:ext cx="432661" cy="432661"/>
        </a:xfrm>
        <a:prstGeom prst="ellipse">
          <a:avLst/>
        </a:prstGeom>
        <a:solidFill>
          <a:schemeClr val="accent5">
            <a:hueOff val="-3513028"/>
            <a:satOff val="17128"/>
            <a:lumOff val="-192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6</a:t>
          </a:r>
          <a:endParaRPr lang="zh-CN" altLang="en-US" sz="1600" b="1" kern="1200" dirty="0">
            <a:solidFill>
              <a:schemeClr val="tx1"/>
            </a:solidFill>
          </a:endParaRPr>
        </a:p>
      </dsp:txBody>
      <dsp:txXfrm>
        <a:off x="1551051" y="2165772"/>
        <a:ext cx="305937" cy="305937"/>
      </dsp:txXfrm>
    </dsp:sp>
    <dsp:sp modelId="{292E3CEE-3AD2-441B-82DB-8A36EB296776}">
      <dsp:nvSpPr>
        <dsp:cNvPr id="0" name=""/>
        <dsp:cNvSpPr/>
      </dsp:nvSpPr>
      <dsp:spPr>
        <a:xfrm rot="11880000">
          <a:off x="1340885" y="2146400"/>
          <a:ext cx="114859" cy="146023"/>
        </a:xfrm>
        <a:prstGeom prst="rightArrow">
          <a:avLst>
            <a:gd name="adj1" fmla="val 60000"/>
            <a:gd name="adj2" fmla="val 50000"/>
          </a:avLst>
        </a:prstGeom>
        <a:solidFill>
          <a:schemeClr val="accent5">
            <a:hueOff val="-3513028"/>
            <a:satOff val="17128"/>
            <a:lumOff val="-192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rot="10800000">
        <a:off x="1374500" y="2180929"/>
        <a:ext cx="80401" cy="87613"/>
      </dsp:txXfrm>
    </dsp:sp>
    <dsp:sp modelId="{610A3790-131E-475E-9F2C-2AD231D16747}">
      <dsp:nvSpPr>
        <dsp:cNvPr id="0" name=""/>
        <dsp:cNvSpPr/>
      </dsp:nvSpPr>
      <dsp:spPr>
        <a:xfrm>
          <a:off x="870095" y="1901742"/>
          <a:ext cx="432661" cy="432661"/>
        </a:xfrm>
        <a:prstGeom prst="ellipse">
          <a:avLst/>
        </a:prstGeom>
        <a:solidFill>
          <a:schemeClr val="accent5">
            <a:hueOff val="-4215634"/>
            <a:satOff val="20554"/>
            <a:lumOff val="-231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7</a:t>
          </a:r>
          <a:endParaRPr lang="zh-CN" altLang="en-US" sz="1600" b="1" kern="1200" dirty="0">
            <a:solidFill>
              <a:schemeClr val="tx1"/>
            </a:solidFill>
          </a:endParaRPr>
        </a:p>
      </dsp:txBody>
      <dsp:txXfrm>
        <a:off x="933457" y="1965104"/>
        <a:ext cx="305937" cy="305937"/>
      </dsp:txXfrm>
    </dsp:sp>
    <dsp:sp modelId="{26034132-3BFF-4357-A1DB-79BD83BDFDD6}">
      <dsp:nvSpPr>
        <dsp:cNvPr id="0" name=""/>
        <dsp:cNvSpPr/>
      </dsp:nvSpPr>
      <dsp:spPr>
        <a:xfrm rot="14040000">
          <a:off x="840060" y="1785012"/>
          <a:ext cx="114859" cy="146023"/>
        </a:xfrm>
        <a:prstGeom prst="rightArrow">
          <a:avLst>
            <a:gd name="adj1" fmla="val 60000"/>
            <a:gd name="adj2" fmla="val 50000"/>
          </a:avLst>
        </a:prstGeom>
        <a:solidFill>
          <a:schemeClr val="accent5">
            <a:hueOff val="-4215634"/>
            <a:satOff val="20554"/>
            <a:lumOff val="-231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rot="10800000">
        <a:off x="867416" y="1828156"/>
        <a:ext cx="80401" cy="87613"/>
      </dsp:txXfrm>
    </dsp:sp>
    <dsp:sp modelId="{37E4949E-7447-491F-B310-D4BEE467ED83}">
      <dsp:nvSpPr>
        <dsp:cNvPr id="0" name=""/>
        <dsp:cNvSpPr/>
      </dsp:nvSpPr>
      <dsp:spPr>
        <a:xfrm>
          <a:off x="488401" y="1376385"/>
          <a:ext cx="432661" cy="432661"/>
        </a:xfrm>
        <a:prstGeom prst="ellipse">
          <a:avLst/>
        </a:prstGeom>
        <a:solidFill>
          <a:schemeClr val="accent5">
            <a:hueOff val="-4918239"/>
            <a:satOff val="23980"/>
            <a:lumOff val="-269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8</a:t>
          </a:r>
          <a:endParaRPr lang="zh-CN" altLang="en-US" sz="1600" b="1" kern="1200" dirty="0">
            <a:solidFill>
              <a:schemeClr val="tx1"/>
            </a:solidFill>
          </a:endParaRPr>
        </a:p>
      </dsp:txBody>
      <dsp:txXfrm>
        <a:off x="551763" y="1439747"/>
        <a:ext cx="305937" cy="305937"/>
      </dsp:txXfrm>
    </dsp:sp>
    <dsp:sp modelId="{9D962E21-4DFC-4219-8598-B4F940E3303A}">
      <dsp:nvSpPr>
        <dsp:cNvPr id="0" name=""/>
        <dsp:cNvSpPr/>
      </dsp:nvSpPr>
      <dsp:spPr>
        <a:xfrm rot="16200000">
          <a:off x="647302" y="1198267"/>
          <a:ext cx="114859" cy="146023"/>
        </a:xfrm>
        <a:prstGeom prst="rightArrow">
          <a:avLst>
            <a:gd name="adj1" fmla="val 60000"/>
            <a:gd name="adj2" fmla="val 50000"/>
          </a:avLst>
        </a:prstGeom>
        <a:solidFill>
          <a:schemeClr val="accent5">
            <a:hueOff val="-4918239"/>
            <a:satOff val="23980"/>
            <a:lumOff val="-269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664531" y="1244701"/>
        <a:ext cx="80401" cy="87613"/>
      </dsp:txXfrm>
    </dsp:sp>
    <dsp:sp modelId="{E3AA0075-198E-44E1-A6C4-955862292A55}">
      <dsp:nvSpPr>
        <dsp:cNvPr id="0" name=""/>
        <dsp:cNvSpPr/>
      </dsp:nvSpPr>
      <dsp:spPr>
        <a:xfrm>
          <a:off x="488401" y="727009"/>
          <a:ext cx="432661" cy="432661"/>
        </a:xfrm>
        <a:prstGeom prst="ellipse">
          <a:avLst/>
        </a:prstGeom>
        <a:solidFill>
          <a:schemeClr val="accent5">
            <a:hueOff val="-5620845"/>
            <a:satOff val="27405"/>
            <a:lumOff val="-308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9</a:t>
          </a:r>
          <a:endParaRPr lang="zh-CN" altLang="en-US" sz="1600" b="1" kern="1200" dirty="0">
            <a:solidFill>
              <a:schemeClr val="tx1"/>
            </a:solidFill>
          </a:endParaRPr>
        </a:p>
      </dsp:txBody>
      <dsp:txXfrm>
        <a:off x="551763" y="790371"/>
        <a:ext cx="305937" cy="305937"/>
      </dsp:txXfrm>
    </dsp:sp>
    <dsp:sp modelId="{C0535E68-7539-4ED4-944C-822BC219FA0E}">
      <dsp:nvSpPr>
        <dsp:cNvPr id="0" name=""/>
        <dsp:cNvSpPr/>
      </dsp:nvSpPr>
      <dsp:spPr>
        <a:xfrm rot="18360000">
          <a:off x="836238" y="610279"/>
          <a:ext cx="114859" cy="146023"/>
        </a:xfrm>
        <a:prstGeom prst="rightArrow">
          <a:avLst>
            <a:gd name="adj1" fmla="val 60000"/>
            <a:gd name="adj2" fmla="val 50000"/>
          </a:avLst>
        </a:prstGeom>
        <a:solidFill>
          <a:schemeClr val="accent5">
            <a:hueOff val="-5620845"/>
            <a:satOff val="27405"/>
            <a:lumOff val="-308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843340" y="653423"/>
        <a:ext cx="80401" cy="87613"/>
      </dsp:txXfrm>
    </dsp:sp>
    <dsp:sp modelId="{2EC04542-13A9-41D5-9CDF-D417027D6F73}">
      <dsp:nvSpPr>
        <dsp:cNvPr id="0" name=""/>
        <dsp:cNvSpPr/>
      </dsp:nvSpPr>
      <dsp:spPr>
        <a:xfrm>
          <a:off x="870095" y="201652"/>
          <a:ext cx="432661" cy="432661"/>
        </a:xfrm>
        <a:prstGeom prst="ellipse">
          <a:avLst/>
        </a:prstGeom>
        <a:solidFill>
          <a:schemeClr val="accent5">
            <a:hueOff val="-6323450"/>
            <a:satOff val="30831"/>
            <a:lumOff val="-347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smtClean="0">
              <a:solidFill>
                <a:schemeClr val="tx1"/>
              </a:solidFill>
            </a:rPr>
            <a:t>10</a:t>
          </a:r>
          <a:endParaRPr lang="zh-CN" altLang="en-US" sz="1600" b="1" kern="1200" dirty="0">
            <a:solidFill>
              <a:schemeClr val="tx1"/>
            </a:solidFill>
          </a:endParaRPr>
        </a:p>
      </dsp:txBody>
      <dsp:txXfrm>
        <a:off x="933457" y="265014"/>
        <a:ext cx="305937" cy="305937"/>
      </dsp:txXfrm>
    </dsp:sp>
    <dsp:sp modelId="{4EBAAAD4-87B8-49A3-89DB-2C2F6725038B}">
      <dsp:nvSpPr>
        <dsp:cNvPr id="0" name=""/>
        <dsp:cNvSpPr/>
      </dsp:nvSpPr>
      <dsp:spPr>
        <a:xfrm rot="20520000">
          <a:off x="1334701" y="245641"/>
          <a:ext cx="114859" cy="146023"/>
        </a:xfrm>
        <a:prstGeom prst="rightArrow">
          <a:avLst>
            <a:gd name="adj1" fmla="val 60000"/>
            <a:gd name="adj2" fmla="val 50000"/>
          </a:avLst>
        </a:prstGeom>
        <a:solidFill>
          <a:schemeClr val="accent5">
            <a:hueOff val="-6323450"/>
            <a:satOff val="30831"/>
            <a:lumOff val="-347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b="1" kern="1200">
            <a:solidFill>
              <a:schemeClr val="tx1"/>
            </a:solidFill>
          </a:endParaRPr>
        </a:p>
      </dsp:txBody>
      <dsp:txXfrm>
        <a:off x="1335544" y="280170"/>
        <a:ext cx="80401" cy="87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CE1EB-9D49-47E4-9698-C45C9BC57365}">
      <dsp:nvSpPr>
        <dsp:cNvPr id="0" name=""/>
        <dsp:cNvSpPr/>
      </dsp:nvSpPr>
      <dsp:spPr>
        <a:xfrm>
          <a:off x="1462728" y="62"/>
          <a:ext cx="482583" cy="48258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1</a:t>
          </a:r>
          <a:endParaRPr lang="zh-CN" altLang="en-US" sz="1800" b="1" kern="1200" dirty="0">
            <a:solidFill>
              <a:schemeClr val="tx1"/>
            </a:solidFill>
          </a:endParaRPr>
        </a:p>
      </dsp:txBody>
      <dsp:txXfrm>
        <a:off x="1533401" y="70735"/>
        <a:ext cx="341237" cy="341237"/>
      </dsp:txXfrm>
    </dsp:sp>
    <dsp:sp modelId="{45E92A4F-DCD6-45FB-9572-692A2E4E6786}">
      <dsp:nvSpPr>
        <dsp:cNvPr id="0" name=""/>
        <dsp:cNvSpPr/>
      </dsp:nvSpPr>
      <dsp:spPr>
        <a:xfrm rot="1200000">
          <a:off x="1976833" y="282510"/>
          <a:ext cx="128014" cy="16287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1977991" y="308517"/>
        <a:ext cx="89610" cy="97724"/>
      </dsp:txXfrm>
    </dsp:sp>
    <dsp:sp modelId="{357430F6-D9D2-4A3C-B538-E8BFA8CD010F}">
      <dsp:nvSpPr>
        <dsp:cNvPr id="0" name=""/>
        <dsp:cNvSpPr/>
      </dsp:nvSpPr>
      <dsp:spPr>
        <a:xfrm>
          <a:off x="2143179" y="247726"/>
          <a:ext cx="482583" cy="482583"/>
        </a:xfrm>
        <a:prstGeom prst="ellipse">
          <a:avLst/>
        </a:prstGeom>
        <a:solidFill>
          <a:schemeClr val="accent5">
            <a:hueOff val="-790431"/>
            <a:satOff val="3854"/>
            <a:lumOff val="-43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2</a:t>
          </a:r>
          <a:endParaRPr lang="zh-CN" altLang="en-US" sz="1800" b="1" kern="1200" dirty="0">
            <a:solidFill>
              <a:schemeClr val="tx1"/>
            </a:solidFill>
          </a:endParaRPr>
        </a:p>
      </dsp:txBody>
      <dsp:txXfrm>
        <a:off x="2213852" y="318399"/>
        <a:ext cx="341237" cy="341237"/>
      </dsp:txXfrm>
    </dsp:sp>
    <dsp:sp modelId="{BB1847B6-A02B-40C8-B26B-702128428276}">
      <dsp:nvSpPr>
        <dsp:cNvPr id="0" name=""/>
        <dsp:cNvSpPr/>
      </dsp:nvSpPr>
      <dsp:spPr>
        <a:xfrm rot="3600000">
          <a:off x="2499682" y="717998"/>
          <a:ext cx="128014" cy="162872"/>
        </a:xfrm>
        <a:prstGeom prst="rightArrow">
          <a:avLst>
            <a:gd name="adj1" fmla="val 60000"/>
            <a:gd name="adj2" fmla="val 50000"/>
          </a:avLst>
        </a:prstGeom>
        <a:solidFill>
          <a:schemeClr val="accent5">
            <a:hueOff val="-790431"/>
            <a:satOff val="3854"/>
            <a:lumOff val="-43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a:off x="2509283" y="733943"/>
        <a:ext cx="89610" cy="97724"/>
      </dsp:txXfrm>
    </dsp:sp>
    <dsp:sp modelId="{4A0A9322-F914-4770-A632-BD9B7128B580}">
      <dsp:nvSpPr>
        <dsp:cNvPr id="0" name=""/>
        <dsp:cNvSpPr/>
      </dsp:nvSpPr>
      <dsp:spPr>
        <a:xfrm>
          <a:off x="2505240" y="874833"/>
          <a:ext cx="482583" cy="482583"/>
        </a:xfrm>
        <a:prstGeom prst="ellipse">
          <a:avLst/>
        </a:prstGeom>
        <a:solidFill>
          <a:schemeClr val="accent5">
            <a:hueOff val="-1580863"/>
            <a:satOff val="7708"/>
            <a:lumOff val="-86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3</a:t>
          </a:r>
          <a:endParaRPr lang="zh-CN" altLang="en-US" sz="1800" b="1" kern="1200" dirty="0">
            <a:solidFill>
              <a:schemeClr val="tx1"/>
            </a:solidFill>
          </a:endParaRPr>
        </a:p>
      </dsp:txBody>
      <dsp:txXfrm>
        <a:off x="2575913" y="945506"/>
        <a:ext cx="341237" cy="341237"/>
      </dsp:txXfrm>
    </dsp:sp>
    <dsp:sp modelId="{29C18A17-8FE2-4EE0-8CDE-583D214176C9}">
      <dsp:nvSpPr>
        <dsp:cNvPr id="0" name=""/>
        <dsp:cNvSpPr/>
      </dsp:nvSpPr>
      <dsp:spPr>
        <a:xfrm rot="6000000">
          <a:off x="2620282" y="1387681"/>
          <a:ext cx="128014" cy="162872"/>
        </a:xfrm>
        <a:prstGeom prst="rightArrow">
          <a:avLst>
            <a:gd name="adj1" fmla="val 60000"/>
            <a:gd name="adj2" fmla="val 50000"/>
          </a:avLst>
        </a:prstGeom>
        <a:solidFill>
          <a:schemeClr val="accent5">
            <a:hueOff val="-1580863"/>
            <a:satOff val="7708"/>
            <a:lumOff val="-86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rot="10800000">
        <a:off x="2642818" y="1401345"/>
        <a:ext cx="89610" cy="97724"/>
      </dsp:txXfrm>
    </dsp:sp>
    <dsp:sp modelId="{5BBFFFC9-5EEE-4D13-B90A-5CB33924416A}">
      <dsp:nvSpPr>
        <dsp:cNvPr id="0" name=""/>
        <dsp:cNvSpPr/>
      </dsp:nvSpPr>
      <dsp:spPr>
        <a:xfrm>
          <a:off x="2379497" y="1587953"/>
          <a:ext cx="482583" cy="482583"/>
        </a:xfrm>
        <a:prstGeom prst="ellipse">
          <a:avLst/>
        </a:prstGeom>
        <a:solidFill>
          <a:schemeClr val="accent5">
            <a:hueOff val="-2371294"/>
            <a:satOff val="11562"/>
            <a:lumOff val="-130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4</a:t>
          </a:r>
          <a:endParaRPr lang="zh-CN" altLang="en-US" sz="1800" b="1" kern="1200" dirty="0">
            <a:solidFill>
              <a:schemeClr val="tx1"/>
            </a:solidFill>
          </a:endParaRPr>
        </a:p>
      </dsp:txBody>
      <dsp:txXfrm>
        <a:off x="2450170" y="1658626"/>
        <a:ext cx="341237" cy="341237"/>
      </dsp:txXfrm>
    </dsp:sp>
    <dsp:sp modelId="{00AA993D-49B0-4DBE-B357-8E0722332F1E}">
      <dsp:nvSpPr>
        <dsp:cNvPr id="0" name=""/>
        <dsp:cNvSpPr/>
      </dsp:nvSpPr>
      <dsp:spPr>
        <a:xfrm rot="8400000">
          <a:off x="2282203" y="1978209"/>
          <a:ext cx="128014" cy="162872"/>
        </a:xfrm>
        <a:prstGeom prst="rightArrow">
          <a:avLst>
            <a:gd name="adj1" fmla="val 60000"/>
            <a:gd name="adj2" fmla="val 50000"/>
          </a:avLst>
        </a:prstGeom>
        <a:solidFill>
          <a:schemeClr val="accent5">
            <a:hueOff val="-2371294"/>
            <a:satOff val="11562"/>
            <a:lumOff val="-130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rot="10800000">
        <a:off x="2316115" y="1998440"/>
        <a:ext cx="89610" cy="97724"/>
      </dsp:txXfrm>
    </dsp:sp>
    <dsp:sp modelId="{5575CBC4-8616-4136-B520-EEA176E1491D}">
      <dsp:nvSpPr>
        <dsp:cNvPr id="0" name=""/>
        <dsp:cNvSpPr/>
      </dsp:nvSpPr>
      <dsp:spPr>
        <a:xfrm>
          <a:off x="1824788" y="2053410"/>
          <a:ext cx="482583" cy="482583"/>
        </a:xfrm>
        <a:prstGeom prst="ellipse">
          <a:avLst/>
        </a:prstGeom>
        <a:solidFill>
          <a:schemeClr val="accent5">
            <a:hueOff val="-3161725"/>
            <a:satOff val="15415"/>
            <a:lumOff val="-173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5</a:t>
          </a:r>
          <a:endParaRPr lang="zh-CN" altLang="en-US" sz="1800" b="1" kern="1200" dirty="0">
            <a:solidFill>
              <a:schemeClr val="tx1"/>
            </a:solidFill>
          </a:endParaRPr>
        </a:p>
      </dsp:txBody>
      <dsp:txXfrm>
        <a:off x="1895461" y="2124083"/>
        <a:ext cx="341237" cy="341237"/>
      </dsp:txXfrm>
    </dsp:sp>
    <dsp:sp modelId="{331B3EDF-09B5-4539-BC86-DA12AEC8DDE6}">
      <dsp:nvSpPr>
        <dsp:cNvPr id="0" name=""/>
        <dsp:cNvSpPr/>
      </dsp:nvSpPr>
      <dsp:spPr>
        <a:xfrm rot="10800000">
          <a:off x="1643635" y="2213266"/>
          <a:ext cx="128014" cy="162872"/>
        </a:xfrm>
        <a:prstGeom prst="rightArrow">
          <a:avLst>
            <a:gd name="adj1" fmla="val 60000"/>
            <a:gd name="adj2" fmla="val 50000"/>
          </a:avLst>
        </a:prstGeom>
        <a:solidFill>
          <a:schemeClr val="accent5">
            <a:hueOff val="-3161725"/>
            <a:satOff val="15415"/>
            <a:lumOff val="-17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rot="10800000">
        <a:off x="1682039" y="2245840"/>
        <a:ext cx="89610" cy="97724"/>
      </dsp:txXfrm>
    </dsp:sp>
    <dsp:sp modelId="{A768015E-782A-4D35-A14A-3F506EC6EE27}">
      <dsp:nvSpPr>
        <dsp:cNvPr id="0" name=""/>
        <dsp:cNvSpPr/>
      </dsp:nvSpPr>
      <dsp:spPr>
        <a:xfrm>
          <a:off x="1100667" y="2053410"/>
          <a:ext cx="482583" cy="482583"/>
        </a:xfrm>
        <a:prstGeom prst="ellipse">
          <a:avLst/>
        </a:prstGeom>
        <a:solidFill>
          <a:schemeClr val="accent5">
            <a:hueOff val="-3952157"/>
            <a:satOff val="19269"/>
            <a:lumOff val="-216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6</a:t>
          </a:r>
          <a:endParaRPr lang="zh-CN" altLang="en-US" sz="1800" b="1" kern="1200" dirty="0">
            <a:solidFill>
              <a:schemeClr val="tx1"/>
            </a:solidFill>
          </a:endParaRPr>
        </a:p>
      </dsp:txBody>
      <dsp:txXfrm>
        <a:off x="1171340" y="2124083"/>
        <a:ext cx="341237" cy="341237"/>
      </dsp:txXfrm>
    </dsp:sp>
    <dsp:sp modelId="{292E3CEE-3AD2-441B-82DB-8A36EB296776}">
      <dsp:nvSpPr>
        <dsp:cNvPr id="0" name=""/>
        <dsp:cNvSpPr/>
      </dsp:nvSpPr>
      <dsp:spPr>
        <a:xfrm rot="13200000">
          <a:off x="1003372" y="1982866"/>
          <a:ext cx="128014" cy="162872"/>
        </a:xfrm>
        <a:prstGeom prst="rightArrow">
          <a:avLst>
            <a:gd name="adj1" fmla="val 60000"/>
            <a:gd name="adj2" fmla="val 50000"/>
          </a:avLst>
        </a:prstGeom>
        <a:solidFill>
          <a:schemeClr val="accent5">
            <a:hueOff val="-3952157"/>
            <a:satOff val="19269"/>
            <a:lumOff val="-216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rot="10800000">
        <a:off x="1037284" y="2027783"/>
        <a:ext cx="89610" cy="97724"/>
      </dsp:txXfrm>
    </dsp:sp>
    <dsp:sp modelId="{610A3790-131E-475E-9F2C-2AD231D16747}">
      <dsp:nvSpPr>
        <dsp:cNvPr id="0" name=""/>
        <dsp:cNvSpPr/>
      </dsp:nvSpPr>
      <dsp:spPr>
        <a:xfrm>
          <a:off x="545958" y="1587953"/>
          <a:ext cx="482583" cy="482583"/>
        </a:xfrm>
        <a:prstGeom prst="ellipse">
          <a:avLst/>
        </a:prstGeom>
        <a:solidFill>
          <a:schemeClr val="accent5">
            <a:hueOff val="-4742588"/>
            <a:satOff val="23123"/>
            <a:lumOff val="-260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smtClean="0">
              <a:solidFill>
                <a:schemeClr val="tx1"/>
              </a:solidFill>
            </a:rPr>
            <a:t>7</a:t>
          </a:r>
          <a:endParaRPr lang="zh-CN" altLang="en-US" sz="1800" b="1" kern="1200" dirty="0">
            <a:solidFill>
              <a:schemeClr val="tx1"/>
            </a:solidFill>
          </a:endParaRPr>
        </a:p>
      </dsp:txBody>
      <dsp:txXfrm>
        <a:off x="616631" y="1658626"/>
        <a:ext cx="341237" cy="341237"/>
      </dsp:txXfrm>
    </dsp:sp>
    <dsp:sp modelId="{26034132-3BFF-4357-A1DB-79BD83BDFDD6}">
      <dsp:nvSpPr>
        <dsp:cNvPr id="0" name=""/>
        <dsp:cNvSpPr/>
      </dsp:nvSpPr>
      <dsp:spPr>
        <a:xfrm rot="15600000">
          <a:off x="661000" y="1394817"/>
          <a:ext cx="128014" cy="162872"/>
        </a:xfrm>
        <a:prstGeom prst="rightArrow">
          <a:avLst>
            <a:gd name="adj1" fmla="val 60000"/>
            <a:gd name="adj2" fmla="val 50000"/>
          </a:avLst>
        </a:prstGeom>
        <a:solidFill>
          <a:schemeClr val="accent5">
            <a:hueOff val="-4742588"/>
            <a:satOff val="23123"/>
            <a:lumOff val="-260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rot="10800000">
        <a:off x="683536" y="1446301"/>
        <a:ext cx="89610" cy="97724"/>
      </dsp:txXfrm>
    </dsp:sp>
    <dsp:sp modelId="{37E4949E-7447-491F-B310-D4BEE467ED83}">
      <dsp:nvSpPr>
        <dsp:cNvPr id="0" name=""/>
        <dsp:cNvSpPr/>
      </dsp:nvSpPr>
      <dsp:spPr>
        <a:xfrm>
          <a:off x="420215" y="874833"/>
          <a:ext cx="482583" cy="482583"/>
        </a:xfrm>
        <a:prstGeom prst="ellipse">
          <a:avLst/>
        </a:prstGeom>
        <a:solidFill>
          <a:schemeClr val="accent5">
            <a:hueOff val="-5533019"/>
            <a:satOff val="26977"/>
            <a:lumOff val="-303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9</a:t>
          </a:r>
          <a:endParaRPr lang="zh-CN" altLang="en-US" sz="1800" b="1" kern="1200" dirty="0">
            <a:solidFill>
              <a:schemeClr val="tx1"/>
            </a:solidFill>
          </a:endParaRPr>
        </a:p>
      </dsp:txBody>
      <dsp:txXfrm>
        <a:off x="490888" y="945506"/>
        <a:ext cx="341237" cy="341237"/>
      </dsp:txXfrm>
    </dsp:sp>
    <dsp:sp modelId="{9D962E21-4DFC-4219-8598-B4F940E3303A}">
      <dsp:nvSpPr>
        <dsp:cNvPr id="0" name=""/>
        <dsp:cNvSpPr/>
      </dsp:nvSpPr>
      <dsp:spPr>
        <a:xfrm rot="18000000">
          <a:off x="776719" y="724273"/>
          <a:ext cx="128014" cy="162872"/>
        </a:xfrm>
        <a:prstGeom prst="rightArrow">
          <a:avLst>
            <a:gd name="adj1" fmla="val 60000"/>
            <a:gd name="adj2" fmla="val 50000"/>
          </a:avLst>
        </a:prstGeom>
        <a:solidFill>
          <a:schemeClr val="accent5">
            <a:hueOff val="-5533019"/>
            <a:satOff val="26977"/>
            <a:lumOff val="-303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a:off x="786320" y="773476"/>
        <a:ext cx="89610" cy="97724"/>
      </dsp:txXfrm>
    </dsp:sp>
    <dsp:sp modelId="{E3AA0075-198E-44E1-A6C4-955862292A55}">
      <dsp:nvSpPr>
        <dsp:cNvPr id="0" name=""/>
        <dsp:cNvSpPr/>
      </dsp:nvSpPr>
      <dsp:spPr>
        <a:xfrm>
          <a:off x="782276" y="247726"/>
          <a:ext cx="482583" cy="482583"/>
        </a:xfrm>
        <a:prstGeom prst="ellipse">
          <a:avLst/>
        </a:prstGeom>
        <a:solidFill>
          <a:schemeClr val="accent5">
            <a:hueOff val="-6323450"/>
            <a:satOff val="30831"/>
            <a:lumOff val="-347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chemeClr val="tx1"/>
              </a:solidFill>
            </a:rPr>
            <a:t>10</a:t>
          </a:r>
          <a:endParaRPr lang="zh-CN" altLang="en-US" sz="1800" b="1" kern="1200" dirty="0">
            <a:solidFill>
              <a:schemeClr val="tx1"/>
            </a:solidFill>
          </a:endParaRPr>
        </a:p>
      </dsp:txBody>
      <dsp:txXfrm>
        <a:off x="852949" y="318399"/>
        <a:ext cx="341237" cy="341237"/>
      </dsp:txXfrm>
    </dsp:sp>
    <dsp:sp modelId="{C0535E68-7539-4ED4-944C-822BC219FA0E}">
      <dsp:nvSpPr>
        <dsp:cNvPr id="0" name=""/>
        <dsp:cNvSpPr/>
      </dsp:nvSpPr>
      <dsp:spPr>
        <a:xfrm rot="20400000">
          <a:off x="1296382" y="284989"/>
          <a:ext cx="128014" cy="162872"/>
        </a:xfrm>
        <a:prstGeom prst="rightArrow">
          <a:avLst>
            <a:gd name="adj1" fmla="val 60000"/>
            <a:gd name="adj2" fmla="val 50000"/>
          </a:avLst>
        </a:prstGeom>
        <a:solidFill>
          <a:schemeClr val="accent5">
            <a:hueOff val="-6323450"/>
            <a:satOff val="30831"/>
            <a:lumOff val="-347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solidFill>
              <a:schemeClr val="tx1"/>
            </a:solidFill>
          </a:endParaRPr>
        </a:p>
      </dsp:txBody>
      <dsp:txXfrm>
        <a:off x="1297540" y="324130"/>
        <a:ext cx="89610" cy="977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133123" name="Rectangle 3"/>
          <p:cNvSpPr>
            <a:spLocks noGrp="1" noChangeArrowheads="1"/>
          </p:cNvSpPr>
          <p:nvPr>
            <p:ph type="dt" sz="quarter" idx="1"/>
          </p:nvPr>
        </p:nvSpPr>
        <p:spPr bwMode="auto">
          <a:xfrm>
            <a:off x="3852016"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pPr>
              <a:defRPr/>
            </a:pPr>
            <a:endParaRPr lang="en-US" altLang="zh-CN"/>
          </a:p>
        </p:txBody>
      </p:sp>
      <p:sp>
        <p:nvSpPr>
          <p:cNvPr id="133124" name="Rectangle 4"/>
          <p:cNvSpPr>
            <a:spLocks noGrp="1" noChangeArrowheads="1"/>
          </p:cNvSpPr>
          <p:nvPr>
            <p:ph type="ftr" sz="quarter" idx="2"/>
          </p:nvPr>
        </p:nvSpPr>
        <p:spPr bwMode="auto">
          <a:xfrm>
            <a:off x="0" y="9380537"/>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133125" name="Rectangle 5"/>
          <p:cNvSpPr>
            <a:spLocks noGrp="1" noChangeArrowheads="1"/>
          </p:cNvSpPr>
          <p:nvPr>
            <p:ph type="sldNum" sz="quarter" idx="3"/>
          </p:nvPr>
        </p:nvSpPr>
        <p:spPr bwMode="auto">
          <a:xfrm>
            <a:off x="3852016" y="9380537"/>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pitchFamily="2" charset="-122"/>
              </a:defRPr>
            </a:lvl1pPr>
          </a:lstStyle>
          <a:p>
            <a:pPr>
              <a:defRPr/>
            </a:pPr>
            <a:fld id="{A16328E8-6FAD-4B73-A89A-AC10BB2365DA}" type="slidenum">
              <a:rPr lang="en-US" altLang="zh-CN"/>
              <a:pPr>
                <a:defRPr/>
              </a:pPr>
              <a:t>‹#›</a:t>
            </a:fld>
            <a:endParaRPr lang="en-US" altLang="zh-CN"/>
          </a:p>
        </p:txBody>
      </p:sp>
    </p:spTree>
    <p:extLst>
      <p:ext uri="{BB962C8B-B14F-4D97-AF65-F5344CB8AC3E}">
        <p14:creationId xmlns:p14="http://schemas.microsoft.com/office/powerpoint/2010/main" val="260812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142339" name="Rectangle 3"/>
          <p:cNvSpPr>
            <a:spLocks noGrp="1" noChangeArrowheads="1"/>
          </p:cNvSpPr>
          <p:nvPr>
            <p:ph type="dt" idx="1"/>
          </p:nvPr>
        </p:nvSpPr>
        <p:spPr bwMode="auto">
          <a:xfrm>
            <a:off x="3852016"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906357" y="4690269"/>
            <a:ext cx="4984962"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380537"/>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52016" y="9380537"/>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pitchFamily="2" charset="-122"/>
              </a:defRPr>
            </a:lvl1pPr>
          </a:lstStyle>
          <a:p>
            <a:pPr>
              <a:defRPr/>
            </a:pPr>
            <a:fld id="{58442556-AFBF-4D8E-B348-E2314944EA0D}" type="slidenum">
              <a:rPr lang="en-US" altLang="zh-CN"/>
              <a:pPr>
                <a:defRPr/>
              </a:pPr>
              <a:t>‹#›</a:t>
            </a:fld>
            <a:endParaRPr lang="en-US" altLang="zh-CN"/>
          </a:p>
        </p:txBody>
      </p:sp>
    </p:spTree>
    <p:extLst>
      <p:ext uri="{BB962C8B-B14F-4D97-AF65-F5344CB8AC3E}">
        <p14:creationId xmlns:p14="http://schemas.microsoft.com/office/powerpoint/2010/main" val="1754429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442556-AFBF-4D8E-B348-E2314944EA0D}" type="slidenum">
              <a:rPr lang="en-US" altLang="zh-CN" smtClean="0"/>
              <a:pPr>
                <a:defRPr/>
              </a:pPr>
              <a:t>7</a:t>
            </a:fld>
            <a:endParaRPr lang="en-US" altLang="zh-CN"/>
          </a:p>
        </p:txBody>
      </p:sp>
    </p:spTree>
    <p:extLst>
      <p:ext uri="{BB962C8B-B14F-4D97-AF65-F5344CB8AC3E}">
        <p14:creationId xmlns:p14="http://schemas.microsoft.com/office/powerpoint/2010/main" val="177125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fld id="{9E87BC3D-DCE8-4AFB-8A2C-FFBC49123AE2}" type="slidenum">
              <a:rPr lang="en-US" altLang="zh-CN" sz="1200" b="0" smtClean="0">
                <a:latin typeface="Times New Roman" pitchFamily="18" charset="0"/>
              </a:rPr>
              <a:pPr eaLnBrk="1" hangingPunct="1"/>
              <a:t>11</a:t>
            </a:fld>
            <a:endParaRPr lang="en-US" altLang="zh-CN" sz="1200" b="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solidFill>
                  <a:srgbClr val="99FF66"/>
                </a:solidFill>
                <a:ea typeface="宋体" charset="-122"/>
              </a:rPr>
              <a:t>2.4  </a:t>
            </a:r>
            <a:r>
              <a:rPr lang="zh-CN" altLang="en-US" b="1" smtClean="0">
                <a:solidFill>
                  <a:srgbClr val="99FF66"/>
                </a:solidFill>
                <a:ea typeface="宋体" charset="-122"/>
              </a:rPr>
              <a:t>一元多项式的表示</a:t>
            </a:r>
          </a:p>
        </p:txBody>
      </p:sp>
    </p:spTree>
    <p:extLst>
      <p:ext uri="{BB962C8B-B14F-4D97-AF65-F5344CB8AC3E}">
        <p14:creationId xmlns:p14="http://schemas.microsoft.com/office/powerpoint/2010/main" val="132255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fld id="{77F36EC0-430E-4C25-A155-CF9F4BDC3C44}" type="slidenum">
              <a:rPr lang="en-US" altLang="zh-CN" sz="1200" b="0" smtClean="0">
                <a:latin typeface="Times New Roman" pitchFamily="18" charset="0"/>
              </a:rPr>
              <a:pPr eaLnBrk="1" hangingPunct="1"/>
              <a:t>29</a:t>
            </a:fld>
            <a:endParaRPr lang="en-US" altLang="zh-CN" sz="1200" b="0" smtClean="0">
              <a:latin typeface="Times New Roman" pitchFamily="18" charset="0"/>
            </a:endParaRPr>
          </a:p>
        </p:txBody>
      </p:sp>
    </p:spTree>
    <p:extLst>
      <p:ext uri="{BB962C8B-B14F-4D97-AF65-F5344CB8AC3E}">
        <p14:creationId xmlns:p14="http://schemas.microsoft.com/office/powerpoint/2010/main" val="114736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kumimoji="1" lang="en-US" altLang="zh-CN" sz="1200" b="1" i="0" u="none" strike="noStrike" kern="1200" dirty="0" smtClean="0">
                <a:solidFill>
                  <a:schemeClr val="tx1"/>
                </a:solidFill>
                <a:effectLst/>
                <a:latin typeface="Times New Roman" pitchFamily="18" charset="0"/>
                <a:ea typeface="宋体" pitchFamily="2" charset="-122"/>
                <a:cs typeface="+mn-cs"/>
              </a:rPr>
              <a:t>i	</a:t>
            </a:r>
            <a:r>
              <a:rPr kumimoji="1" lang="zh-CN" altLang="zh-CN" sz="1200" b="1" i="0" u="none" strike="noStrike" kern="1200" dirty="0" smtClean="0">
                <a:solidFill>
                  <a:schemeClr val="tx1"/>
                </a:solidFill>
                <a:effectLst/>
                <a:latin typeface="Times New Roman" pitchFamily="18" charset="0"/>
                <a:ea typeface="宋体" pitchFamily="2" charset="-122"/>
                <a:cs typeface="+mn-cs"/>
              </a:rPr>
              <a:t>移动次数</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1	n	n</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2	n-1	n-1</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	…	…</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I	n-(i-1)	n-i+1</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	…	…</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n	1	1</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pPr rtl="0" eaLnBrk="1" fontAlgn="t" latinLnBrk="0" hangingPunct="1"/>
            <a:r>
              <a:rPr kumimoji="1" lang="en-US" altLang="zh-CN" sz="1200" b="0" i="0" u="none" strike="noStrike" kern="1200" dirty="0" smtClean="0">
                <a:solidFill>
                  <a:schemeClr val="tx1"/>
                </a:solidFill>
                <a:effectLst/>
                <a:latin typeface="Times New Roman" pitchFamily="18" charset="0"/>
                <a:ea typeface="宋体" pitchFamily="2" charset="-122"/>
                <a:cs typeface="+mn-cs"/>
              </a:rPr>
              <a:t>n+1	0	0</a:t>
            </a:r>
            <a:endParaRPr kumimoji="1" lang="zh-CN" altLang="zh-CN" sz="1200" b="0" i="0" u="none" strike="noStrike"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8442556-AFBF-4D8E-B348-E2314944EA0D}" type="slidenum">
              <a:rPr lang="en-US" altLang="zh-CN" smtClean="0"/>
              <a:pPr>
                <a:defRPr/>
              </a:pPr>
              <a:t>45</a:t>
            </a:fld>
            <a:endParaRPr lang="en-US" altLang="zh-CN"/>
          </a:p>
        </p:txBody>
      </p:sp>
    </p:spTree>
    <p:extLst>
      <p:ext uri="{BB962C8B-B14F-4D97-AF65-F5344CB8AC3E}">
        <p14:creationId xmlns:p14="http://schemas.microsoft.com/office/powerpoint/2010/main" val="389226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B39F9A41-BD91-4B4D-873A-414376AFC254}" type="slidenum">
              <a:rPr lang="en-US" altLang="zh-CN" b="0" smtClean="0">
                <a:solidFill>
                  <a:prstClr val="black"/>
                </a:solidFill>
              </a:rPr>
              <a:pPr eaLnBrk="1" hangingPunct="1"/>
              <a:t>69</a:t>
            </a:fld>
            <a:endParaRPr lang="en-US" altLang="zh-CN" b="0" smtClean="0">
              <a:solidFill>
                <a:prstClr val="black"/>
              </a:solidFill>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ea typeface="宋体" charset="-122"/>
              </a:rPr>
              <a:t>NB. L is not reference, error in book</a:t>
            </a:r>
          </a:p>
        </p:txBody>
      </p:sp>
    </p:spTree>
    <p:extLst>
      <p:ext uri="{BB962C8B-B14F-4D97-AF65-F5344CB8AC3E}">
        <p14:creationId xmlns:p14="http://schemas.microsoft.com/office/powerpoint/2010/main" val="59357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62E7D72-AF77-4CB9-B251-D2467C0652E1}" type="slidenum">
              <a:rPr lang="en-US" altLang="zh-CN" b="0" smtClean="0">
                <a:solidFill>
                  <a:prstClr val="black"/>
                </a:solidFill>
              </a:rPr>
              <a:pPr eaLnBrk="1" hangingPunct="1"/>
              <a:t>79</a:t>
            </a:fld>
            <a:endParaRPr lang="en-US" altLang="zh-CN" b="0" smtClean="0">
              <a:solidFill>
                <a:prstClr val="black"/>
              </a:solidFill>
            </a:endParaRPr>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ea typeface="宋体" charset="-122"/>
              </a:rPr>
              <a:t>这里我们把线性链表看做是一个数据结构</a:t>
            </a:r>
          </a:p>
        </p:txBody>
      </p:sp>
    </p:spTree>
    <p:extLst>
      <p:ext uri="{BB962C8B-B14F-4D97-AF65-F5344CB8AC3E}">
        <p14:creationId xmlns:p14="http://schemas.microsoft.com/office/powerpoint/2010/main" val="324604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A447A166-2906-4A8C-9749-2B130BDF5C4E}" type="slidenum">
              <a:rPr lang="en-US" altLang="zh-CN" b="0" smtClean="0">
                <a:solidFill>
                  <a:prstClr val="black"/>
                </a:solidFill>
              </a:rPr>
              <a:pPr eaLnBrk="1" hangingPunct="1"/>
              <a:t>81</a:t>
            </a:fld>
            <a:endParaRPr lang="en-US" altLang="zh-CN" b="0" smtClean="0">
              <a:solidFill>
                <a:prstClr val="black"/>
              </a:solidFill>
            </a:endParaRPr>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b="1" u="sng" smtClean="0">
                <a:solidFill>
                  <a:schemeClr val="hlink"/>
                </a:solidFill>
                <a:ea typeface="宋体" charset="-122"/>
              </a:rPr>
              <a:t>（与书中描述不同）</a:t>
            </a:r>
          </a:p>
        </p:txBody>
      </p:sp>
    </p:spTree>
    <p:extLst>
      <p:ext uri="{BB962C8B-B14F-4D97-AF65-F5344CB8AC3E}">
        <p14:creationId xmlns:p14="http://schemas.microsoft.com/office/powerpoint/2010/main" val="256066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21607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160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b="0">
                <a:solidFill>
                  <a:schemeClr val="bg2"/>
                </a:solidFill>
                <a:latin typeface="+mn-lt"/>
                <a:ea typeface="宋体" pitchFamily="2" charset="-122"/>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a:prstGeom prst="rect">
            <a:avLst/>
          </a:prstGeo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lgn="r">
              <a:defRPr>
                <a:solidFill>
                  <a:schemeClr val="bg2"/>
                </a:solidFill>
              </a:defRPr>
            </a:lvl1pPr>
          </a:lstStyle>
          <a:p>
            <a:pPr>
              <a:defRPr/>
            </a:pPr>
            <a:fld id="{C4B039DC-D87D-43AA-94A1-7B4F227055FF}" type="slidenum">
              <a:rPr lang="en-US" altLang="zh-CN"/>
              <a:pPr>
                <a:defRPr/>
              </a:pPr>
              <a:t>‹#›</a:t>
            </a:fld>
            <a:endParaRPr lang="en-US" altLang="zh-CN"/>
          </a:p>
        </p:txBody>
      </p:sp>
    </p:spTree>
    <p:extLst>
      <p:ext uri="{BB962C8B-B14F-4D97-AF65-F5344CB8AC3E}">
        <p14:creationId xmlns:p14="http://schemas.microsoft.com/office/powerpoint/2010/main" val="192822960"/>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fld id="{47F52643-EE24-421C-BCD5-F0C0AB2DDC50}" type="slidenum">
              <a:rPr lang="en-US" altLang="zh-CN"/>
              <a:pPr>
                <a:defRPr/>
              </a:pPr>
              <a:t>‹#›</a:t>
            </a:fld>
            <a:endParaRPr lang="en-US" altLang="zh-CN"/>
          </a:p>
        </p:txBody>
      </p:sp>
    </p:spTree>
    <p:extLst>
      <p:ext uri="{BB962C8B-B14F-4D97-AF65-F5344CB8AC3E}">
        <p14:creationId xmlns:p14="http://schemas.microsoft.com/office/powerpoint/2010/main" val="7703287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2913" y="228600"/>
            <a:ext cx="2162175"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335713"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fld id="{D8E87778-1D92-4C62-A045-F3124080D5F4}" type="slidenum">
              <a:rPr lang="en-US" altLang="zh-CN"/>
              <a:pPr>
                <a:defRPr/>
              </a:pPr>
              <a:t>‹#›</a:t>
            </a:fld>
            <a:endParaRPr lang="en-US" altLang="zh-CN"/>
          </a:p>
        </p:txBody>
      </p:sp>
    </p:spTree>
    <p:extLst>
      <p:ext uri="{BB962C8B-B14F-4D97-AF65-F5344CB8AC3E}">
        <p14:creationId xmlns:p14="http://schemas.microsoft.com/office/powerpoint/2010/main" val="3717489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6632"/>
            <a:ext cx="7793037" cy="998984"/>
          </a:xfrm>
        </p:spPr>
        <p:txBody>
          <a:bodyPr/>
          <a:lstStyle>
            <a:lvl1pPr>
              <a:defRPr sz="4000" b="1">
                <a:latin typeface="Times New Roman" panose="02020603050405020304" pitchFamily="18" charset="0"/>
                <a:ea typeface="+mj-ea"/>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b="1">
                <a:latin typeface="Times New Roman" panose="02020603050405020304" pitchFamily="18" charset="0"/>
                <a:cs typeface="Times New Roman" panose="02020603050405020304" pitchFamily="18" charset="0"/>
              </a:defRPr>
            </a:lvl1pPr>
            <a:lvl2pPr>
              <a:defRPr sz="2800" b="1">
                <a:latin typeface="Times New Roman" panose="02020603050405020304" pitchFamily="18" charset="0"/>
                <a:cs typeface="Times New Roman" panose="02020603050405020304" pitchFamily="18" charset="0"/>
              </a:defRPr>
            </a:lvl2pPr>
            <a:lvl3pPr>
              <a:defRPr b="1">
                <a:latin typeface="Times New Roman" panose="02020603050405020304" pitchFamily="18" charset="0"/>
                <a:cs typeface="Times New Roman" panose="02020603050405020304" pitchFamily="18" charset="0"/>
              </a:defRPr>
            </a:lvl3pPr>
            <a:lvl4pPr>
              <a:defRPr b="1">
                <a:latin typeface="Times New Roman" panose="02020603050405020304" pitchFamily="18" charset="0"/>
                <a:cs typeface="Times New Roman" panose="02020603050405020304" pitchFamily="18" charset="0"/>
              </a:defRPr>
            </a:lvl4pPr>
            <a:lvl5pPr>
              <a:defRPr b="1">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fld id="{43DF1F4C-5A9F-41DD-AF4E-AEAD8B612BBC}" type="slidenum">
              <a:rPr lang="en-US" altLang="zh-CN"/>
              <a:pPr>
                <a:defRPr/>
              </a:pPr>
              <a:t>‹#›</a:t>
            </a:fld>
            <a:endParaRPr lang="en-US" altLang="zh-CN"/>
          </a:p>
        </p:txBody>
      </p:sp>
    </p:spTree>
    <p:extLst>
      <p:ext uri="{BB962C8B-B14F-4D97-AF65-F5344CB8AC3E}">
        <p14:creationId xmlns:p14="http://schemas.microsoft.com/office/powerpoint/2010/main" val="230633594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fld id="{7EFBC6F0-C48E-4A0E-8EDD-169B7DF1D3C3}" type="slidenum">
              <a:rPr lang="en-US" altLang="zh-CN"/>
              <a:pPr>
                <a:defRPr/>
              </a:pPr>
              <a:t>‹#›</a:t>
            </a:fld>
            <a:endParaRPr lang="en-US" altLang="zh-CN"/>
          </a:p>
        </p:txBody>
      </p:sp>
    </p:spTree>
    <p:extLst>
      <p:ext uri="{BB962C8B-B14F-4D97-AF65-F5344CB8AC3E}">
        <p14:creationId xmlns:p14="http://schemas.microsoft.com/office/powerpoint/2010/main" val="211833332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600200"/>
            <a:ext cx="42481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00200"/>
            <a:ext cx="42497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1"/>
          </p:nvPr>
        </p:nvSpPr>
        <p:spPr>
          <a:ln/>
        </p:spPr>
        <p:txBody>
          <a:bodyPr/>
          <a:lstStyle>
            <a:lvl1pPr>
              <a:defRPr/>
            </a:lvl1pPr>
          </a:lstStyle>
          <a:p>
            <a:pPr>
              <a:defRPr/>
            </a:pPr>
            <a:fld id="{95327BDB-AD58-42A7-89CC-59153266A627}" type="slidenum">
              <a:rPr lang="en-US" altLang="zh-CN"/>
              <a:pPr>
                <a:defRPr/>
              </a:pPr>
              <a:t>‹#›</a:t>
            </a:fld>
            <a:endParaRPr lang="en-US" altLang="zh-CN"/>
          </a:p>
        </p:txBody>
      </p:sp>
    </p:spTree>
    <p:extLst>
      <p:ext uri="{BB962C8B-B14F-4D97-AF65-F5344CB8AC3E}">
        <p14:creationId xmlns:p14="http://schemas.microsoft.com/office/powerpoint/2010/main" val="218086632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8" name="Rectangle 13"/>
          <p:cNvSpPr>
            <a:spLocks noGrp="1" noChangeArrowheads="1"/>
          </p:cNvSpPr>
          <p:nvPr>
            <p:ph type="sldNum" sz="quarter" idx="11"/>
          </p:nvPr>
        </p:nvSpPr>
        <p:spPr>
          <a:ln/>
        </p:spPr>
        <p:txBody>
          <a:bodyPr/>
          <a:lstStyle>
            <a:lvl1pPr>
              <a:defRPr/>
            </a:lvl1pPr>
          </a:lstStyle>
          <a:p>
            <a:pPr>
              <a:defRPr/>
            </a:pPr>
            <a:fld id="{D3AF2C63-574B-4DCD-82ED-E01E371FFF1A}" type="slidenum">
              <a:rPr lang="en-US" altLang="zh-CN"/>
              <a:pPr>
                <a:defRPr/>
              </a:pPr>
              <a:t>‹#›</a:t>
            </a:fld>
            <a:endParaRPr lang="en-US" altLang="zh-CN"/>
          </a:p>
        </p:txBody>
      </p:sp>
    </p:spTree>
    <p:extLst>
      <p:ext uri="{BB962C8B-B14F-4D97-AF65-F5344CB8AC3E}">
        <p14:creationId xmlns:p14="http://schemas.microsoft.com/office/powerpoint/2010/main" val="33961478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1"/>
          </p:nvPr>
        </p:nvSpPr>
        <p:spPr>
          <a:ln/>
        </p:spPr>
        <p:txBody>
          <a:bodyPr/>
          <a:lstStyle>
            <a:lvl1pPr>
              <a:defRPr/>
            </a:lvl1pPr>
          </a:lstStyle>
          <a:p>
            <a:pPr>
              <a:defRPr/>
            </a:pPr>
            <a:fld id="{C2244C45-01B3-4ABF-AFD3-849DB3ADD80D}" type="slidenum">
              <a:rPr lang="en-US" altLang="zh-CN"/>
              <a:pPr>
                <a:defRPr/>
              </a:pPr>
              <a:t>‹#›</a:t>
            </a:fld>
            <a:endParaRPr lang="en-US" altLang="zh-CN"/>
          </a:p>
        </p:txBody>
      </p:sp>
    </p:spTree>
    <p:extLst>
      <p:ext uri="{BB962C8B-B14F-4D97-AF65-F5344CB8AC3E}">
        <p14:creationId xmlns:p14="http://schemas.microsoft.com/office/powerpoint/2010/main" val="13631465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3" name="Rectangle 13"/>
          <p:cNvSpPr>
            <a:spLocks noGrp="1" noChangeArrowheads="1"/>
          </p:cNvSpPr>
          <p:nvPr>
            <p:ph type="sldNum" sz="quarter" idx="11"/>
          </p:nvPr>
        </p:nvSpPr>
        <p:spPr>
          <a:ln/>
        </p:spPr>
        <p:txBody>
          <a:bodyPr/>
          <a:lstStyle>
            <a:lvl1pPr>
              <a:defRPr/>
            </a:lvl1pPr>
          </a:lstStyle>
          <a:p>
            <a:pPr>
              <a:defRPr/>
            </a:pPr>
            <a:fld id="{99FCE640-CD40-4D54-A0DF-D7353982CD8C}" type="slidenum">
              <a:rPr lang="en-US" altLang="zh-CN"/>
              <a:pPr>
                <a:defRPr/>
              </a:pPr>
              <a:t>‹#›</a:t>
            </a:fld>
            <a:endParaRPr lang="en-US" altLang="zh-CN"/>
          </a:p>
        </p:txBody>
      </p:sp>
    </p:spTree>
    <p:extLst>
      <p:ext uri="{BB962C8B-B14F-4D97-AF65-F5344CB8AC3E}">
        <p14:creationId xmlns:p14="http://schemas.microsoft.com/office/powerpoint/2010/main" val="197289065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1"/>
          </p:nvPr>
        </p:nvSpPr>
        <p:spPr>
          <a:ln/>
        </p:spPr>
        <p:txBody>
          <a:bodyPr/>
          <a:lstStyle>
            <a:lvl1pPr>
              <a:defRPr/>
            </a:lvl1pPr>
          </a:lstStyle>
          <a:p>
            <a:pPr>
              <a:defRPr/>
            </a:pPr>
            <a:fld id="{11DE0603-A285-49B7-B09B-0AD6963D023F}" type="slidenum">
              <a:rPr lang="en-US" altLang="zh-CN"/>
              <a:pPr>
                <a:defRPr/>
              </a:pPr>
              <a:t>‹#›</a:t>
            </a:fld>
            <a:endParaRPr lang="en-US" altLang="zh-CN"/>
          </a:p>
        </p:txBody>
      </p:sp>
    </p:spTree>
    <p:extLst>
      <p:ext uri="{BB962C8B-B14F-4D97-AF65-F5344CB8AC3E}">
        <p14:creationId xmlns:p14="http://schemas.microsoft.com/office/powerpoint/2010/main" val="6550701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ftr" sz="quarter" idx="10"/>
          </p:nvPr>
        </p:nvSpPr>
        <p:spPr>
          <a:xfrm>
            <a:off x="899206" y="6399786"/>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1"/>
          </p:nvPr>
        </p:nvSpPr>
        <p:spPr>
          <a:ln/>
        </p:spPr>
        <p:txBody>
          <a:bodyPr/>
          <a:lstStyle>
            <a:lvl1pPr>
              <a:defRPr/>
            </a:lvl1pPr>
          </a:lstStyle>
          <a:p>
            <a:pPr>
              <a:defRPr/>
            </a:pPr>
            <a:fld id="{87F15B71-6849-4ECD-8CFD-3765D65C0C22}" type="slidenum">
              <a:rPr lang="en-US" altLang="zh-CN"/>
              <a:pPr>
                <a:defRPr/>
              </a:pPr>
              <a:t>‹#›</a:t>
            </a:fld>
            <a:endParaRPr lang="en-US" altLang="zh-CN"/>
          </a:p>
        </p:txBody>
      </p:sp>
    </p:spTree>
    <p:extLst>
      <p:ext uri="{BB962C8B-B14F-4D97-AF65-F5344CB8AC3E}">
        <p14:creationId xmlns:p14="http://schemas.microsoft.com/office/powerpoint/2010/main" val="49795461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252190"/>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27" name="Rectangle 3"/>
          <p:cNvSpPr>
            <a:spLocks noChangeArrowheads="1"/>
          </p:cNvSpPr>
          <p:nvPr/>
        </p:nvSpPr>
        <p:spPr bwMode="ltGray">
          <a:xfrm>
            <a:off x="800100" y="252190"/>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28" name="Rectangle 4"/>
          <p:cNvSpPr>
            <a:spLocks noChangeArrowheads="1"/>
          </p:cNvSpPr>
          <p:nvPr/>
        </p:nvSpPr>
        <p:spPr bwMode="ltGray">
          <a:xfrm>
            <a:off x="541338" y="674465"/>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29" name="Rectangle 5"/>
          <p:cNvSpPr>
            <a:spLocks noChangeArrowheads="1"/>
          </p:cNvSpPr>
          <p:nvPr/>
        </p:nvSpPr>
        <p:spPr bwMode="ltGray">
          <a:xfrm>
            <a:off x="911225" y="674465"/>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30" name="Rectangle 6"/>
          <p:cNvSpPr>
            <a:spLocks noChangeArrowheads="1"/>
          </p:cNvSpPr>
          <p:nvPr/>
        </p:nvSpPr>
        <p:spPr bwMode="ltGray">
          <a:xfrm>
            <a:off x="127000" y="60144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31" name="Rectangle 7"/>
          <p:cNvSpPr>
            <a:spLocks noChangeArrowheads="1"/>
          </p:cNvSpPr>
          <p:nvPr/>
        </p:nvSpPr>
        <p:spPr bwMode="gray">
          <a:xfrm>
            <a:off x="762000" y="144240"/>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32" name="Rectangle 8"/>
          <p:cNvSpPr>
            <a:spLocks noChangeArrowheads="1"/>
          </p:cNvSpPr>
          <p:nvPr/>
        </p:nvSpPr>
        <p:spPr bwMode="gray">
          <a:xfrm>
            <a:off x="442913" y="1136254"/>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b="0">
              <a:latin typeface="Tahoma" pitchFamily="34" charset="0"/>
            </a:endParaRPr>
          </a:p>
        </p:txBody>
      </p:sp>
      <p:sp>
        <p:nvSpPr>
          <p:cNvPr id="1033" name="Rectangle 9"/>
          <p:cNvSpPr>
            <a:spLocks noGrp="1" noChangeArrowheads="1"/>
          </p:cNvSpPr>
          <p:nvPr>
            <p:ph type="title"/>
          </p:nvPr>
        </p:nvSpPr>
        <p:spPr bwMode="auto">
          <a:xfrm>
            <a:off x="1150938" y="-27384"/>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15050" name="Rectangle 10"/>
          <p:cNvSpPr>
            <a:spLocks noGrp="1" noChangeArrowheads="1"/>
          </p:cNvSpPr>
          <p:nvPr>
            <p:ph type="body" idx="1"/>
          </p:nvPr>
        </p:nvSpPr>
        <p:spPr bwMode="auto">
          <a:xfrm>
            <a:off x="304800" y="1298179"/>
            <a:ext cx="8650288" cy="502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15053" name="Rectangle 13"/>
          <p:cNvSpPr>
            <a:spLocks noGrp="1" noChangeArrowheads="1"/>
          </p:cNvSpPr>
          <p:nvPr>
            <p:ph type="sldNum" sz="quarter" idx="4"/>
          </p:nvPr>
        </p:nvSpPr>
        <p:spPr bwMode="auto">
          <a:xfrm>
            <a:off x="36576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latin typeface="+mn-lt"/>
                <a:ea typeface="宋体" pitchFamily="2" charset="-122"/>
              </a:defRPr>
            </a:lvl1pPr>
          </a:lstStyle>
          <a:p>
            <a:pPr>
              <a:defRPr/>
            </a:pPr>
            <a:fld id="{A126A016-D451-436C-B1D0-C28CBAC99F82}" type="slidenum">
              <a:rPr lang="en-US" altLang="zh-CN"/>
              <a:pPr>
                <a:defRPr/>
              </a:pPr>
              <a:t>‹#›</a:t>
            </a:fld>
            <a:endParaRPr lang="en-US" altLang="zh-CN"/>
          </a:p>
        </p:txBody>
      </p:sp>
      <p:sp>
        <p:nvSpPr>
          <p:cNvPr id="1037" name="Text Box 14"/>
          <p:cNvSpPr txBox="1">
            <a:spLocks noChangeArrowheads="1"/>
          </p:cNvSpPr>
          <p:nvPr userDrawn="1"/>
        </p:nvSpPr>
        <p:spPr bwMode="auto">
          <a:xfrm>
            <a:off x="6705600" y="652145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zh-CN" altLang="en-US" sz="1600" b="0">
                <a:latin typeface="Tahoma" pitchFamily="34" charset="0"/>
              </a:rPr>
              <a:t>北京理工大学 高春晓</a:t>
            </a:r>
          </a:p>
        </p:txBody>
      </p:sp>
      <p:sp>
        <p:nvSpPr>
          <p:cNvPr id="1038" name="Text Box 15"/>
          <p:cNvSpPr txBox="1">
            <a:spLocks noChangeArrowheads="1"/>
          </p:cNvSpPr>
          <p:nvPr userDrawn="1"/>
        </p:nvSpPr>
        <p:spPr bwMode="auto">
          <a:xfrm>
            <a:off x="0" y="6477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spcBef>
                <a:spcPct val="50000"/>
              </a:spcBef>
            </a:pPr>
            <a:r>
              <a:rPr lang="zh-CN" altLang="en-US" sz="1600" b="0">
                <a:latin typeface="Tahoma" pitchFamily="34" charset="0"/>
              </a:rPr>
              <a:t>数据结构讲义</a:t>
            </a:r>
          </a:p>
        </p:txBody>
      </p:sp>
      <p:sp>
        <p:nvSpPr>
          <p:cNvPr id="1039" name="Rectangle 17"/>
          <p:cNvSpPr>
            <a:spLocks noChangeArrowheads="1"/>
          </p:cNvSpPr>
          <p:nvPr userDrawn="1"/>
        </p:nvSpPr>
        <p:spPr bwMode="gray">
          <a:xfrm flipV="1">
            <a:off x="0" y="6400800"/>
            <a:ext cx="9144000" cy="74613"/>
          </a:xfrm>
          <a:prstGeom prst="rect">
            <a:avLst/>
          </a:prstGeom>
          <a:gradFill rotWithShape="0">
            <a:gsLst>
              <a:gs pos="0">
                <a:schemeClr val="bg1"/>
              </a:gs>
              <a:gs pos="100000">
                <a:srgbClr val="FF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zh-CN" b="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50">
                                            <p:txEl>
                                              <p:pRg st="0" end="0"/>
                                            </p:txEl>
                                          </p:spTgt>
                                        </p:tgtEl>
                                        <p:attrNameLst>
                                          <p:attrName>style.visibility</p:attrName>
                                        </p:attrNameLst>
                                      </p:cBhvr>
                                      <p:to>
                                        <p:strVal val="visible"/>
                                      </p:to>
                                    </p:set>
                                    <p:animEffect transition="in" filter="wipe(left)">
                                      <p:cBhvr>
                                        <p:cTn id="7" dur="500"/>
                                        <p:tgtEl>
                                          <p:spTgt spid="2150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50">
                                            <p:txEl>
                                              <p:pRg st="1" end="1"/>
                                            </p:txEl>
                                          </p:spTgt>
                                        </p:tgtEl>
                                        <p:attrNameLst>
                                          <p:attrName>style.visibility</p:attrName>
                                        </p:attrNameLst>
                                      </p:cBhvr>
                                      <p:to>
                                        <p:strVal val="visible"/>
                                      </p:to>
                                    </p:set>
                                    <p:animEffect transition="in" filter="wipe(left)">
                                      <p:cBhvr>
                                        <p:cTn id="12" dur="500"/>
                                        <p:tgtEl>
                                          <p:spTgt spid="21505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5050">
                                            <p:txEl>
                                              <p:pRg st="2" end="2"/>
                                            </p:txEl>
                                          </p:spTgt>
                                        </p:tgtEl>
                                        <p:attrNameLst>
                                          <p:attrName>style.visibility</p:attrName>
                                        </p:attrNameLst>
                                      </p:cBhvr>
                                      <p:to>
                                        <p:strVal val="visible"/>
                                      </p:to>
                                    </p:set>
                                    <p:animEffect transition="in" filter="wipe(left)">
                                      <p:cBhvr>
                                        <p:cTn id="15" dur="500"/>
                                        <p:tgtEl>
                                          <p:spTgt spid="215050">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5050">
                                            <p:txEl>
                                              <p:pRg st="3" end="3"/>
                                            </p:txEl>
                                          </p:spTgt>
                                        </p:tgtEl>
                                        <p:attrNameLst>
                                          <p:attrName>style.visibility</p:attrName>
                                        </p:attrNameLst>
                                      </p:cBhvr>
                                      <p:to>
                                        <p:strVal val="visible"/>
                                      </p:to>
                                    </p:set>
                                    <p:animEffect transition="in" filter="wipe(left)">
                                      <p:cBhvr>
                                        <p:cTn id="18" dur="500"/>
                                        <p:tgtEl>
                                          <p:spTgt spid="21505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5050">
                                            <p:txEl>
                                              <p:pRg st="4" end="4"/>
                                            </p:txEl>
                                          </p:spTgt>
                                        </p:tgtEl>
                                        <p:attrNameLst>
                                          <p:attrName>style.visibility</p:attrName>
                                        </p:attrNameLst>
                                      </p:cBhvr>
                                      <p:to>
                                        <p:strVal val="visible"/>
                                      </p:to>
                                    </p:set>
                                    <p:animEffect transition="in" filter="wipe(left)">
                                      <p:cBhvr>
                                        <p:cTn id="21" dur="500"/>
                                        <p:tgtEl>
                                          <p:spTgt spid="2150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0"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215050"/>
                        </p:tgtEl>
                        <p:attrNameLst>
                          <p:attrName>style.visibility</p:attrName>
                        </p:attrNameLst>
                      </p:cBhvr>
                      <p:to>
                        <p:strVal val="visible"/>
                      </p:to>
                    </p:set>
                    <p:animEffect transition="in" filter="wipe(left)">
                      <p:cBhvr>
                        <p:cTn dur="500"/>
                        <p:tgtEl>
                          <p:spTgt spid="215050"/>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15050"/>
                        </p:tgtEl>
                        <p:attrNameLst>
                          <p:attrName>style.visibility</p:attrName>
                        </p:attrNameLst>
                      </p:cBhvr>
                      <p:to>
                        <p:strVal val="visible"/>
                      </p:to>
                    </p:set>
                    <p:animEffect transition="in" filter="wipe(left)">
                      <p:cBhvr>
                        <p:cTn dur="500"/>
                        <p:tgtEl>
                          <p:spTgt spid="21505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215050"/>
                        </p:tgtEl>
                        <p:attrNameLst>
                          <p:attrName>style.visibility</p:attrName>
                        </p:attrNameLst>
                      </p:cBhvr>
                      <p:to>
                        <p:strVal val="visible"/>
                      </p:to>
                    </p:set>
                    <p:animEffect transition="in" filter="wipe(left)">
                      <p:cBhvr>
                        <p:cTn dur="500"/>
                        <p:tgtEl>
                          <p:spTgt spid="21505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215050"/>
                        </p:tgtEl>
                        <p:attrNameLst>
                          <p:attrName>style.visibility</p:attrName>
                        </p:attrNameLst>
                      </p:cBhvr>
                      <p:to>
                        <p:strVal val="visible"/>
                      </p:to>
                    </p:set>
                    <p:animEffect transition="in" filter="wipe(left)">
                      <p:cBhvr>
                        <p:cTn dur="500"/>
                        <p:tgtEl>
                          <p:spTgt spid="21505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15050"/>
                        </p:tgtEl>
                        <p:attrNameLst>
                          <p:attrName>style.visibility</p:attrName>
                        </p:attrNameLst>
                      </p:cBhvr>
                      <p:to>
                        <p:strVal val="visible"/>
                      </p:to>
                    </p:set>
                    <p:animEffect transition="in" filter="wipe(left)">
                      <p:cBhvr>
                        <p:cTn dur="500"/>
                        <p:tgtEl>
                          <p:spTgt spid="215050"/>
                        </p:tgtEl>
                      </p:cBhvr>
                    </p:animEffect>
                  </p:childTnLst>
                </p:cTn>
              </p:par>
            </p:tnLst>
          </p:tmpl>
        </p:tmplLst>
      </p:bldP>
    </p:bldLst>
  </p:timing>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1.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6"/>
          <p:cNvSpPr>
            <a:spLocks noGrp="1" noChangeArrowheads="1"/>
          </p:cNvSpPr>
          <p:nvPr>
            <p:ph type="sldNum" sz="quarter" idx="12"/>
          </p:nvPr>
        </p:nvSpPr>
        <p:spPr/>
        <p:txBody>
          <a:bodyPr/>
          <a:lstStyle/>
          <a:p>
            <a:pPr>
              <a:defRPr/>
            </a:pPr>
            <a:fld id="{AFDBB4EB-0A19-446C-BEA2-582B522F2B7D}" type="slidenum">
              <a:rPr lang="en-US" altLang="zh-CN"/>
              <a:pPr>
                <a:defRPr/>
              </a:pPr>
              <a:t>1</a:t>
            </a:fld>
            <a:endParaRPr lang="en-US" altLang="zh-CN"/>
          </a:p>
        </p:txBody>
      </p:sp>
      <p:sp>
        <p:nvSpPr>
          <p:cNvPr id="3075" name="Rectangle 3"/>
          <p:cNvSpPr>
            <a:spLocks noGrp="1" noChangeArrowheads="1"/>
          </p:cNvSpPr>
          <p:nvPr>
            <p:ph type="ctrTitle"/>
          </p:nvPr>
        </p:nvSpPr>
        <p:spPr/>
        <p:txBody>
          <a:bodyPr/>
          <a:lstStyle/>
          <a:p>
            <a:pPr eaLnBrk="1" hangingPunct="1"/>
            <a:r>
              <a:rPr lang="zh-CN" altLang="en-US" b="1" smtClean="0">
                <a:latin typeface="Arial" charset="0"/>
              </a:rPr>
              <a:t>第二章 线性表</a:t>
            </a:r>
          </a:p>
        </p:txBody>
      </p:sp>
      <p:sp>
        <p:nvSpPr>
          <p:cNvPr id="3076" name="Rectangle 4"/>
          <p:cNvSpPr>
            <a:spLocks noGrp="1" noChangeArrowheads="1"/>
          </p:cNvSpPr>
          <p:nvPr>
            <p:ph type="subTitle" idx="1"/>
          </p:nvPr>
        </p:nvSpPr>
        <p:spPr/>
        <p:txBody>
          <a:bodyPr/>
          <a:lstStyle/>
          <a:p>
            <a:pPr eaLnBrk="1" hangingPunct="1"/>
            <a:endParaRPr lang="zh-CN" altLang="zh-CN" smtClean="0"/>
          </a:p>
        </p:txBody>
      </p:sp>
      <p:grpSp>
        <p:nvGrpSpPr>
          <p:cNvPr id="3077" name="Group 27"/>
          <p:cNvGrpSpPr>
            <a:grpSpLocks/>
          </p:cNvGrpSpPr>
          <p:nvPr/>
        </p:nvGrpSpPr>
        <p:grpSpPr bwMode="auto">
          <a:xfrm>
            <a:off x="611188" y="4652963"/>
            <a:ext cx="7920037" cy="576262"/>
            <a:chOff x="567" y="3430"/>
            <a:chExt cx="4989" cy="363"/>
          </a:xfrm>
        </p:grpSpPr>
        <p:sp>
          <p:nvSpPr>
            <p:cNvPr id="3078" name="Oval 28"/>
            <p:cNvSpPr>
              <a:spLocks noChangeArrowheads="1"/>
            </p:cNvSpPr>
            <p:nvPr/>
          </p:nvSpPr>
          <p:spPr bwMode="auto">
            <a:xfrm>
              <a:off x="567"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1</a:t>
              </a:r>
            </a:p>
          </p:txBody>
        </p:sp>
        <p:sp>
          <p:nvSpPr>
            <p:cNvPr id="3079" name="Oval 29"/>
            <p:cNvSpPr>
              <a:spLocks noChangeArrowheads="1"/>
            </p:cNvSpPr>
            <p:nvPr/>
          </p:nvSpPr>
          <p:spPr bwMode="auto">
            <a:xfrm>
              <a:off x="1145"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2</a:t>
              </a:r>
            </a:p>
          </p:txBody>
        </p:sp>
        <p:sp>
          <p:nvSpPr>
            <p:cNvPr id="3080" name="Oval 30"/>
            <p:cNvSpPr>
              <a:spLocks noChangeArrowheads="1"/>
            </p:cNvSpPr>
            <p:nvPr/>
          </p:nvSpPr>
          <p:spPr bwMode="auto">
            <a:xfrm>
              <a:off x="172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3</a:t>
              </a:r>
            </a:p>
          </p:txBody>
        </p:sp>
        <p:sp>
          <p:nvSpPr>
            <p:cNvPr id="3081" name="Oval 31"/>
            <p:cNvSpPr>
              <a:spLocks noChangeArrowheads="1"/>
            </p:cNvSpPr>
            <p:nvPr/>
          </p:nvSpPr>
          <p:spPr bwMode="auto">
            <a:xfrm>
              <a:off x="2301"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4</a:t>
              </a:r>
            </a:p>
          </p:txBody>
        </p:sp>
        <p:sp>
          <p:nvSpPr>
            <p:cNvPr id="3082" name="Oval 32"/>
            <p:cNvSpPr>
              <a:spLocks noChangeArrowheads="1"/>
            </p:cNvSpPr>
            <p:nvPr/>
          </p:nvSpPr>
          <p:spPr bwMode="auto">
            <a:xfrm>
              <a:off x="2880"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5</a:t>
              </a:r>
            </a:p>
          </p:txBody>
        </p:sp>
        <p:sp>
          <p:nvSpPr>
            <p:cNvPr id="3083" name="Oval 33"/>
            <p:cNvSpPr>
              <a:spLocks noChangeArrowheads="1"/>
            </p:cNvSpPr>
            <p:nvPr/>
          </p:nvSpPr>
          <p:spPr bwMode="auto">
            <a:xfrm>
              <a:off x="3458"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6</a:t>
              </a:r>
            </a:p>
          </p:txBody>
        </p:sp>
        <p:sp>
          <p:nvSpPr>
            <p:cNvPr id="3084" name="Oval 34"/>
            <p:cNvSpPr>
              <a:spLocks noChangeArrowheads="1"/>
            </p:cNvSpPr>
            <p:nvPr/>
          </p:nvSpPr>
          <p:spPr bwMode="auto">
            <a:xfrm>
              <a:off x="4036"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7</a:t>
              </a:r>
            </a:p>
          </p:txBody>
        </p:sp>
        <p:sp>
          <p:nvSpPr>
            <p:cNvPr id="3085" name="Oval 35"/>
            <p:cNvSpPr>
              <a:spLocks noChangeArrowheads="1"/>
            </p:cNvSpPr>
            <p:nvPr/>
          </p:nvSpPr>
          <p:spPr bwMode="auto">
            <a:xfrm>
              <a:off x="4614"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8</a:t>
              </a:r>
            </a:p>
          </p:txBody>
        </p:sp>
        <p:sp>
          <p:nvSpPr>
            <p:cNvPr id="3086" name="Oval 36"/>
            <p:cNvSpPr>
              <a:spLocks noChangeArrowheads="1"/>
            </p:cNvSpPr>
            <p:nvPr/>
          </p:nvSpPr>
          <p:spPr bwMode="auto">
            <a:xfrm>
              <a:off x="519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9</a:t>
              </a:r>
            </a:p>
          </p:txBody>
        </p:sp>
        <p:sp>
          <p:nvSpPr>
            <p:cNvPr id="3087" name="Line 37"/>
            <p:cNvSpPr>
              <a:spLocks noChangeShapeType="1"/>
            </p:cNvSpPr>
            <p:nvPr/>
          </p:nvSpPr>
          <p:spPr bwMode="auto">
            <a:xfrm>
              <a:off x="930"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88" name="Line 38"/>
            <p:cNvSpPr>
              <a:spLocks noChangeShapeType="1"/>
            </p:cNvSpPr>
            <p:nvPr/>
          </p:nvSpPr>
          <p:spPr bwMode="auto">
            <a:xfrm>
              <a:off x="151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89" name="Line 39"/>
            <p:cNvSpPr>
              <a:spLocks noChangeShapeType="1"/>
            </p:cNvSpPr>
            <p:nvPr/>
          </p:nvSpPr>
          <p:spPr bwMode="auto">
            <a:xfrm>
              <a:off x="210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90" name="Line 40"/>
            <p:cNvSpPr>
              <a:spLocks noChangeShapeType="1"/>
            </p:cNvSpPr>
            <p:nvPr/>
          </p:nvSpPr>
          <p:spPr bwMode="auto">
            <a:xfrm>
              <a:off x="265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91" name="Line 41"/>
            <p:cNvSpPr>
              <a:spLocks noChangeShapeType="1"/>
            </p:cNvSpPr>
            <p:nvPr/>
          </p:nvSpPr>
          <p:spPr bwMode="auto">
            <a:xfrm>
              <a:off x="324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92" name="Line 42"/>
            <p:cNvSpPr>
              <a:spLocks noChangeShapeType="1"/>
            </p:cNvSpPr>
            <p:nvPr/>
          </p:nvSpPr>
          <p:spPr bwMode="auto">
            <a:xfrm>
              <a:off x="383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93" name="Line 43"/>
            <p:cNvSpPr>
              <a:spLocks noChangeShapeType="1"/>
            </p:cNvSpPr>
            <p:nvPr/>
          </p:nvSpPr>
          <p:spPr bwMode="auto">
            <a:xfrm>
              <a:off x="437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94" name="Line 44"/>
            <p:cNvSpPr>
              <a:spLocks noChangeShapeType="1"/>
            </p:cNvSpPr>
            <p:nvPr/>
          </p:nvSpPr>
          <p:spPr bwMode="auto">
            <a:xfrm>
              <a:off x="496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线性表的实例</a:t>
            </a:r>
          </a:p>
        </p:txBody>
      </p:sp>
      <p:sp>
        <p:nvSpPr>
          <p:cNvPr id="11267" name="内容占位符 2"/>
          <p:cNvSpPr>
            <a:spLocks noGrp="1"/>
          </p:cNvSpPr>
          <p:nvPr>
            <p:ph idx="1"/>
          </p:nvPr>
        </p:nvSpPr>
        <p:spPr/>
        <p:txBody>
          <a:bodyPr/>
          <a:lstStyle/>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10</a:t>
            </a:r>
            <a:r>
              <a:rPr lang="zh-CN" altLang="en-US" smtClean="0">
                <a:latin typeface="楷体_GB2312" pitchFamily="49" charset="-122"/>
                <a:ea typeface="楷体_GB2312" pitchFamily="49" charset="-122"/>
              </a:rPr>
              <a:t>：</a:t>
            </a:r>
            <a:r>
              <a:rPr lang="zh-CN" altLang="en-US" smtClean="0"/>
              <a:t>飞机场调度</a:t>
            </a:r>
          </a:p>
        </p:txBody>
      </p:sp>
      <p:sp>
        <p:nvSpPr>
          <p:cNvPr id="4" name="灯片编号占位符 3"/>
          <p:cNvSpPr>
            <a:spLocks noGrp="1"/>
          </p:cNvSpPr>
          <p:nvPr>
            <p:ph type="sldNum" sz="quarter" idx="11"/>
          </p:nvPr>
        </p:nvSpPr>
        <p:spPr/>
        <p:txBody>
          <a:bodyPr/>
          <a:lstStyle/>
          <a:p>
            <a:pPr>
              <a:defRPr/>
            </a:pPr>
            <a:fld id="{4A9C73AC-BA7D-47BD-BB6C-9AA5FEAF3A4E}" type="slidenum">
              <a:rPr lang="en-US" altLang="zh-CN" smtClean="0"/>
              <a:pPr>
                <a:defRPr/>
              </a:pPr>
              <a:t>10</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692696"/>
            <a:ext cx="5680075"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mtClean="0"/>
              <a:t>双向链表的操作特点</a:t>
            </a:r>
          </a:p>
        </p:txBody>
      </p:sp>
      <p:sp>
        <p:nvSpPr>
          <p:cNvPr id="49156" name="Rectangle 3"/>
          <p:cNvSpPr>
            <a:spLocks noGrp="1" noChangeArrowheads="1"/>
          </p:cNvSpPr>
          <p:nvPr>
            <p:ph idx="1"/>
          </p:nvPr>
        </p:nvSpPr>
        <p:spPr/>
        <p:txBody>
          <a:bodyPr/>
          <a:lstStyle/>
          <a:p>
            <a:pPr eaLnBrk="1" hangingPunct="1"/>
            <a:r>
              <a:rPr lang="en-US" altLang="zh-CN" sz="2800" smtClean="0"/>
              <a:t>“</a:t>
            </a:r>
            <a:r>
              <a:rPr lang="zh-CN" altLang="en-US" sz="2800" smtClean="0"/>
              <a:t>查询” 和单链表相同。</a:t>
            </a:r>
          </a:p>
          <a:p>
            <a:pPr eaLnBrk="1" hangingPunct="1"/>
            <a:r>
              <a:rPr lang="zh-CN" altLang="en-US" sz="2800" smtClean="0"/>
              <a:t>“插入” 和“删除”时需要同时修改两个方向上的指针。</a:t>
            </a:r>
          </a:p>
          <a:p>
            <a:pPr eaLnBrk="1" hangingPunct="1"/>
            <a:endParaRPr lang="en-US" altLang="zh-CN" sz="2800" smtClean="0"/>
          </a:p>
        </p:txBody>
      </p:sp>
      <p:sp>
        <p:nvSpPr>
          <p:cNvPr id="4915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7511E6E6-3D62-4E0B-8DFE-6B00A8C06136}" type="slidenum">
              <a:rPr kumimoji="0" lang="en-US" altLang="zh-CN" b="0" smtClean="0">
                <a:solidFill>
                  <a:srgbClr val="393939"/>
                </a:solidFill>
              </a:rPr>
              <a:pPr eaLnBrk="1" hangingPunct="1"/>
              <a:t>100</a:t>
            </a:fld>
            <a:endParaRPr kumimoji="0" lang="en-US" altLang="zh-CN" b="0" smtClean="0">
              <a:solidFill>
                <a:srgbClr val="393939"/>
              </a:solidFill>
            </a:endParaRPr>
          </a:p>
        </p:txBody>
      </p:sp>
    </p:spTree>
    <p:extLst>
      <p:ext uri="{BB962C8B-B14F-4D97-AF65-F5344CB8AC3E}">
        <p14:creationId xmlns:p14="http://schemas.microsoft.com/office/powerpoint/2010/main" val="2050325367"/>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7BDB5310-5883-45D2-B4A4-7981E11A359C}" type="slidenum">
              <a:rPr kumimoji="0" lang="en-US" altLang="zh-CN" b="0" smtClean="0">
                <a:solidFill>
                  <a:srgbClr val="393939"/>
                </a:solidFill>
              </a:rPr>
              <a:pPr eaLnBrk="1" hangingPunct="1"/>
              <a:t>101</a:t>
            </a:fld>
            <a:endParaRPr kumimoji="0" lang="en-US" altLang="zh-CN" b="0" smtClean="0">
              <a:solidFill>
                <a:srgbClr val="393939"/>
              </a:solidFill>
            </a:endParaRPr>
          </a:p>
        </p:txBody>
      </p:sp>
      <p:grpSp>
        <p:nvGrpSpPr>
          <p:cNvPr id="2" name="Group 2"/>
          <p:cNvGrpSpPr>
            <a:grpSpLocks/>
          </p:cNvGrpSpPr>
          <p:nvPr/>
        </p:nvGrpSpPr>
        <p:grpSpPr bwMode="auto">
          <a:xfrm>
            <a:off x="1981200" y="1600200"/>
            <a:ext cx="1905000" cy="609600"/>
            <a:chOff x="1248" y="1008"/>
            <a:chExt cx="1200" cy="384"/>
          </a:xfrm>
        </p:grpSpPr>
        <p:grpSp>
          <p:nvGrpSpPr>
            <p:cNvPr id="50218" name="Group 3"/>
            <p:cNvGrpSpPr>
              <a:grpSpLocks/>
            </p:cNvGrpSpPr>
            <p:nvPr/>
          </p:nvGrpSpPr>
          <p:grpSpPr bwMode="auto">
            <a:xfrm>
              <a:off x="1680" y="1008"/>
              <a:ext cx="768" cy="384"/>
              <a:chOff x="1152" y="912"/>
              <a:chExt cx="768" cy="384"/>
            </a:xfrm>
          </p:grpSpPr>
          <p:sp>
            <p:nvSpPr>
              <p:cNvPr id="50220"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6600CC"/>
                    </a:solidFill>
                    <a:latin typeface="Times New Roman" pitchFamily="18" charset="0"/>
                  </a:rPr>
                  <a:t>a</a:t>
                </a:r>
                <a:r>
                  <a:rPr lang="en-US" altLang="zh-CN" sz="3600" baseline="-25000">
                    <a:solidFill>
                      <a:srgbClr val="6600CC"/>
                    </a:solidFill>
                    <a:latin typeface="Times New Roman" pitchFamily="18" charset="0"/>
                  </a:rPr>
                  <a:t>i-1</a:t>
                </a:r>
                <a:endParaRPr lang="en-US" altLang="zh-CN" sz="3600" b="0">
                  <a:solidFill>
                    <a:srgbClr val="393939"/>
                  </a:solidFill>
                  <a:latin typeface="Times New Roman" pitchFamily="18" charset="0"/>
                </a:endParaRPr>
              </a:p>
            </p:txBody>
          </p:sp>
          <p:sp>
            <p:nvSpPr>
              <p:cNvPr id="50221" name="Line 5"/>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22" name="Line 6"/>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0219" name="Line 7"/>
            <p:cNvSpPr>
              <a:spLocks noChangeShapeType="1"/>
            </p:cNvSpPr>
            <p:nvPr/>
          </p:nvSpPr>
          <p:spPr bwMode="auto">
            <a:xfrm>
              <a:off x="1248" y="1200"/>
              <a:ext cx="43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4" name="Group 8"/>
          <p:cNvGrpSpPr>
            <a:grpSpLocks/>
          </p:cNvGrpSpPr>
          <p:nvPr/>
        </p:nvGrpSpPr>
        <p:grpSpPr bwMode="auto">
          <a:xfrm>
            <a:off x="3733800" y="1600200"/>
            <a:ext cx="4038600" cy="609600"/>
            <a:chOff x="2352" y="1008"/>
            <a:chExt cx="2544" cy="384"/>
          </a:xfrm>
        </p:grpSpPr>
        <p:grpSp>
          <p:nvGrpSpPr>
            <p:cNvPr id="50212" name="Group 9"/>
            <p:cNvGrpSpPr>
              <a:grpSpLocks/>
            </p:cNvGrpSpPr>
            <p:nvPr/>
          </p:nvGrpSpPr>
          <p:grpSpPr bwMode="auto">
            <a:xfrm>
              <a:off x="3744" y="1008"/>
              <a:ext cx="768" cy="384"/>
              <a:chOff x="1152" y="912"/>
              <a:chExt cx="768" cy="384"/>
            </a:xfrm>
          </p:grpSpPr>
          <p:sp>
            <p:nvSpPr>
              <p:cNvPr id="50215" name="Rectangle 1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6600CC"/>
                    </a:solidFill>
                    <a:latin typeface="Times New Roman" pitchFamily="18" charset="0"/>
                  </a:rPr>
                  <a:t>a</a:t>
                </a:r>
                <a:r>
                  <a:rPr lang="en-US" altLang="zh-CN" sz="3600" baseline="-25000">
                    <a:solidFill>
                      <a:srgbClr val="6600CC"/>
                    </a:solidFill>
                    <a:latin typeface="Times New Roman" pitchFamily="18" charset="0"/>
                  </a:rPr>
                  <a:t>i</a:t>
                </a:r>
                <a:endParaRPr lang="en-US" altLang="zh-CN" sz="3600" b="0">
                  <a:solidFill>
                    <a:srgbClr val="393939"/>
                  </a:solidFill>
                  <a:latin typeface="Times New Roman" pitchFamily="18" charset="0"/>
                </a:endParaRPr>
              </a:p>
            </p:txBody>
          </p:sp>
          <p:sp>
            <p:nvSpPr>
              <p:cNvPr id="50216" name="Line 11"/>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17" name="Line 12"/>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0213" name="Line 13"/>
            <p:cNvSpPr>
              <a:spLocks noChangeShapeType="1"/>
            </p:cNvSpPr>
            <p:nvPr/>
          </p:nvSpPr>
          <p:spPr bwMode="auto">
            <a:xfrm>
              <a:off x="2352" y="1200"/>
              <a:ext cx="139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14" name="Line 14"/>
            <p:cNvSpPr>
              <a:spLocks noChangeShapeType="1"/>
            </p:cNvSpPr>
            <p:nvPr/>
          </p:nvSpPr>
          <p:spPr bwMode="auto">
            <a:xfrm>
              <a:off x="4416" y="1200"/>
              <a:ext cx="48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6" name="Group 15"/>
          <p:cNvGrpSpPr>
            <a:grpSpLocks/>
          </p:cNvGrpSpPr>
          <p:nvPr/>
        </p:nvGrpSpPr>
        <p:grpSpPr bwMode="auto">
          <a:xfrm>
            <a:off x="3276600" y="1295400"/>
            <a:ext cx="2819400" cy="609600"/>
            <a:chOff x="1872" y="720"/>
            <a:chExt cx="1776" cy="384"/>
          </a:xfrm>
        </p:grpSpPr>
        <p:sp>
          <p:nvSpPr>
            <p:cNvPr id="50209" name="Line 16"/>
            <p:cNvSpPr>
              <a:spLocks noChangeShapeType="1"/>
            </p:cNvSpPr>
            <p:nvPr/>
          </p:nvSpPr>
          <p:spPr bwMode="auto">
            <a:xfrm flipV="1">
              <a:off x="3648" y="720"/>
              <a:ext cx="0" cy="384"/>
            </a:xfrm>
            <a:prstGeom prst="line">
              <a:avLst/>
            </a:prstGeom>
            <a:noFill/>
            <a:ln w="31750">
              <a:solidFill>
                <a:srgbClr val="99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10" name="Line 17"/>
            <p:cNvSpPr>
              <a:spLocks noChangeShapeType="1"/>
            </p:cNvSpPr>
            <p:nvPr/>
          </p:nvSpPr>
          <p:spPr bwMode="auto">
            <a:xfrm flipH="1">
              <a:off x="1872" y="720"/>
              <a:ext cx="1776" cy="0"/>
            </a:xfrm>
            <a:prstGeom prst="line">
              <a:avLst/>
            </a:prstGeom>
            <a:noFill/>
            <a:ln w="31750">
              <a:solidFill>
                <a:srgbClr val="99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11" name="Line 18"/>
            <p:cNvSpPr>
              <a:spLocks noChangeShapeType="1"/>
            </p:cNvSpPr>
            <p:nvPr/>
          </p:nvSpPr>
          <p:spPr bwMode="auto">
            <a:xfrm>
              <a:off x="1872" y="720"/>
              <a:ext cx="0" cy="192"/>
            </a:xfrm>
            <a:prstGeom prst="line">
              <a:avLst/>
            </a:prstGeom>
            <a:noFill/>
            <a:ln w="31750">
              <a:solidFill>
                <a:srgbClr val="99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7" name="Group 19"/>
          <p:cNvGrpSpPr>
            <a:grpSpLocks/>
          </p:cNvGrpSpPr>
          <p:nvPr/>
        </p:nvGrpSpPr>
        <p:grpSpPr bwMode="auto">
          <a:xfrm>
            <a:off x="4343400" y="2667000"/>
            <a:ext cx="1219200" cy="609600"/>
            <a:chOff x="1152" y="912"/>
            <a:chExt cx="768" cy="384"/>
          </a:xfrm>
        </p:grpSpPr>
        <p:sp>
          <p:nvSpPr>
            <p:cNvPr id="50206" name="Rectangle 2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FF0000"/>
                  </a:solidFill>
                  <a:latin typeface="Times New Roman" pitchFamily="18" charset="0"/>
                </a:rPr>
                <a:t>e</a:t>
              </a:r>
              <a:endParaRPr lang="en-US" altLang="zh-CN" sz="3600" b="0">
                <a:solidFill>
                  <a:srgbClr val="FF0000"/>
                </a:solidFill>
                <a:latin typeface="Times New Roman" pitchFamily="18" charset="0"/>
              </a:endParaRPr>
            </a:p>
          </p:txBody>
        </p:sp>
        <p:sp>
          <p:nvSpPr>
            <p:cNvPr id="50207" name="Line 21"/>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08" name="Line 22"/>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6344" name="AutoShape 24"/>
          <p:cNvSpPr>
            <a:spLocks noChangeArrowheads="1"/>
          </p:cNvSpPr>
          <p:nvPr/>
        </p:nvSpPr>
        <p:spPr bwMode="auto">
          <a:xfrm>
            <a:off x="2819400" y="609600"/>
            <a:ext cx="457200" cy="990600"/>
          </a:xfrm>
          <a:prstGeom prst="downArrowCallout">
            <a:avLst>
              <a:gd name="adj1" fmla="val 15000"/>
              <a:gd name="adj2" fmla="val 25000"/>
              <a:gd name="adj3" fmla="val 39492"/>
              <a:gd name="adj4" fmla="val 43333"/>
            </a:avLst>
          </a:prstGeom>
          <a:solidFill>
            <a:srgbClr val="CCFFFF"/>
          </a:solidFill>
          <a:ln w="28575">
            <a:solidFill>
              <a:srgbClr val="003366"/>
            </a:solidFill>
            <a:miter lim="800000"/>
            <a:headEnd/>
            <a:tailEnd/>
          </a:ln>
        </p:spPr>
        <p:txBody>
          <a:bodyPr wrap="none" anchor="ctr"/>
          <a:lstStyle/>
          <a:p>
            <a:pPr algn="ctr"/>
            <a:r>
              <a:rPr lang="en-US" altLang="zh-CN" sz="3600">
                <a:solidFill>
                  <a:srgbClr val="000099"/>
                </a:solidFill>
                <a:latin typeface="Times New Roman" pitchFamily="18" charset="0"/>
              </a:rPr>
              <a:t>p</a:t>
            </a:r>
            <a:endParaRPr lang="en-US" altLang="zh-CN" sz="3600" b="0">
              <a:solidFill>
                <a:srgbClr val="393939"/>
              </a:solidFill>
              <a:latin typeface="Times New Roman" pitchFamily="18" charset="0"/>
            </a:endParaRPr>
          </a:p>
        </p:txBody>
      </p:sp>
      <p:sp>
        <p:nvSpPr>
          <p:cNvPr id="56345" name="AutoShape 25"/>
          <p:cNvSpPr>
            <a:spLocks noChangeArrowheads="1"/>
          </p:cNvSpPr>
          <p:nvPr/>
        </p:nvSpPr>
        <p:spPr bwMode="auto">
          <a:xfrm>
            <a:off x="4724400" y="3276600"/>
            <a:ext cx="457200" cy="838200"/>
          </a:xfrm>
          <a:prstGeom prst="upArrowCallout">
            <a:avLst>
              <a:gd name="adj1" fmla="val 16667"/>
              <a:gd name="adj2" fmla="val 25000"/>
              <a:gd name="adj3" fmla="val 43058"/>
              <a:gd name="adj4" fmla="val 43940"/>
            </a:avLst>
          </a:prstGeom>
          <a:solidFill>
            <a:srgbClr val="FFFF99">
              <a:alpha val="50195"/>
            </a:srgbClr>
          </a:solidFill>
          <a:ln w="28575">
            <a:solidFill>
              <a:srgbClr val="993300"/>
            </a:solidFill>
            <a:miter lim="800000"/>
            <a:headEnd/>
            <a:tailEnd/>
          </a:ln>
        </p:spPr>
        <p:txBody>
          <a:bodyPr wrap="none" anchor="ctr"/>
          <a:lstStyle/>
          <a:p>
            <a:pPr algn="ctr"/>
            <a:r>
              <a:rPr lang="en-US" altLang="zh-CN" sz="3600">
                <a:solidFill>
                  <a:srgbClr val="FF0000"/>
                </a:solidFill>
                <a:latin typeface="Times New Roman" pitchFamily="18" charset="0"/>
              </a:rPr>
              <a:t>s</a:t>
            </a:r>
            <a:endParaRPr lang="en-US" altLang="zh-CN" sz="3600" b="0">
              <a:solidFill>
                <a:srgbClr val="393939"/>
              </a:solidFill>
              <a:latin typeface="Times New Roman" pitchFamily="18" charset="0"/>
            </a:endParaRPr>
          </a:p>
        </p:txBody>
      </p:sp>
      <p:sp useBgFill="1">
        <p:nvSpPr>
          <p:cNvPr id="56347" name="Rectangle 27"/>
          <p:cNvSpPr>
            <a:spLocks noChangeArrowheads="1"/>
          </p:cNvSpPr>
          <p:nvPr/>
        </p:nvSpPr>
        <p:spPr bwMode="auto">
          <a:xfrm>
            <a:off x="3657600" y="1828800"/>
            <a:ext cx="2286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8" name="Group 28"/>
          <p:cNvGrpSpPr>
            <a:grpSpLocks/>
          </p:cNvGrpSpPr>
          <p:nvPr/>
        </p:nvGrpSpPr>
        <p:grpSpPr bwMode="auto">
          <a:xfrm>
            <a:off x="2667000" y="1600200"/>
            <a:ext cx="1219200" cy="609600"/>
            <a:chOff x="1152" y="912"/>
            <a:chExt cx="768" cy="384"/>
          </a:xfrm>
        </p:grpSpPr>
        <p:sp>
          <p:nvSpPr>
            <p:cNvPr id="50203" name="Rectangle 2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FF0000"/>
                  </a:solidFill>
                  <a:latin typeface="Times New Roman" pitchFamily="18" charset="0"/>
                </a:rPr>
                <a:t>a</a:t>
              </a:r>
              <a:r>
                <a:rPr lang="en-US" altLang="zh-CN" sz="3600" baseline="-25000">
                  <a:solidFill>
                    <a:srgbClr val="FF0000"/>
                  </a:solidFill>
                  <a:latin typeface="Times New Roman" pitchFamily="18" charset="0"/>
                </a:rPr>
                <a:t>i-1</a:t>
              </a:r>
              <a:endParaRPr lang="en-US" altLang="zh-CN" sz="3600" b="0">
                <a:solidFill>
                  <a:srgbClr val="FF0000"/>
                </a:solidFill>
                <a:latin typeface="Times New Roman" pitchFamily="18" charset="0"/>
              </a:endParaRPr>
            </a:p>
          </p:txBody>
        </p:sp>
        <p:sp>
          <p:nvSpPr>
            <p:cNvPr id="50204" name="Line 30"/>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05" name="Line 31"/>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cxnSp>
        <p:nvCxnSpPr>
          <p:cNvPr id="56352" name="AutoShape 32"/>
          <p:cNvCxnSpPr>
            <a:cxnSpLocks noChangeShapeType="1"/>
            <a:stCxn id="50206" idx="3"/>
            <a:endCxn id="50215" idx="2"/>
          </p:cNvCxnSpPr>
          <p:nvPr/>
        </p:nvCxnSpPr>
        <p:spPr bwMode="auto">
          <a:xfrm flipV="1">
            <a:off x="5562600" y="2209800"/>
            <a:ext cx="990600" cy="762000"/>
          </a:xfrm>
          <a:prstGeom prst="bentConnector2">
            <a:avLst/>
          </a:prstGeom>
          <a:noFill/>
          <a:ln w="31750">
            <a:solidFill>
              <a:schemeClr val="tx2"/>
            </a:solidFill>
            <a:miter lim="800000"/>
            <a:headEnd/>
            <a:tailEnd type="stealth" w="med" len="lg"/>
          </a:ln>
          <a:extLst>
            <a:ext uri="{909E8E84-426E-40DD-AFC4-6F175D3DCCD1}">
              <a14:hiddenFill xmlns:a14="http://schemas.microsoft.com/office/drawing/2010/main">
                <a:noFill/>
              </a14:hiddenFill>
            </a:ext>
          </a:extLst>
        </p:spPr>
      </p:cxnSp>
      <p:cxnSp>
        <p:nvCxnSpPr>
          <p:cNvPr id="56354" name="AutoShape 34"/>
          <p:cNvCxnSpPr>
            <a:cxnSpLocks noChangeShapeType="1"/>
            <a:stCxn id="50203" idx="3"/>
            <a:endCxn id="50206" idx="1"/>
          </p:cNvCxnSpPr>
          <p:nvPr/>
        </p:nvCxnSpPr>
        <p:spPr bwMode="auto">
          <a:xfrm>
            <a:off x="3886200" y="1905000"/>
            <a:ext cx="457200" cy="1066800"/>
          </a:xfrm>
          <a:prstGeom prst="bentConnector3">
            <a:avLst>
              <a:gd name="adj1" fmla="val 50000"/>
            </a:avLst>
          </a:prstGeom>
          <a:noFill/>
          <a:ln w="31750">
            <a:solidFill>
              <a:schemeClr val="tx2"/>
            </a:solidFill>
            <a:miter lim="800000"/>
            <a:headEnd/>
            <a:tailEnd type="stealth" w="med" len="lg"/>
          </a:ln>
          <a:extLst>
            <a:ext uri="{909E8E84-426E-40DD-AFC4-6F175D3DCCD1}">
              <a14:hiddenFill xmlns:a14="http://schemas.microsoft.com/office/drawing/2010/main">
                <a:noFill/>
              </a14:hiddenFill>
            </a:ext>
          </a:extLst>
        </p:spPr>
      </p:cxnSp>
      <p:sp useBgFill="1">
        <p:nvSpPr>
          <p:cNvPr id="56356" name="Rectangle 36"/>
          <p:cNvSpPr>
            <a:spLocks noChangeArrowheads="1"/>
          </p:cNvSpPr>
          <p:nvPr/>
        </p:nvSpPr>
        <p:spPr bwMode="auto">
          <a:xfrm>
            <a:off x="3200400" y="1066800"/>
            <a:ext cx="2971800" cy="533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useBgFill="1">
        <p:nvSpPr>
          <p:cNvPr id="56357" name="Rectangle 37"/>
          <p:cNvSpPr>
            <a:spLocks noChangeArrowheads="1"/>
          </p:cNvSpPr>
          <p:nvPr/>
        </p:nvSpPr>
        <p:spPr bwMode="auto">
          <a:xfrm>
            <a:off x="6019800" y="1524000"/>
            <a:ext cx="152400" cy="381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9" name="Group 38"/>
          <p:cNvGrpSpPr>
            <a:grpSpLocks/>
          </p:cNvGrpSpPr>
          <p:nvPr/>
        </p:nvGrpSpPr>
        <p:grpSpPr bwMode="auto">
          <a:xfrm>
            <a:off x="5943600" y="1600200"/>
            <a:ext cx="1219200" cy="609600"/>
            <a:chOff x="1152" y="912"/>
            <a:chExt cx="768" cy="384"/>
          </a:xfrm>
        </p:grpSpPr>
        <p:sp>
          <p:nvSpPr>
            <p:cNvPr id="50200" name="Rectangle 3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FF0000"/>
                  </a:solidFill>
                  <a:latin typeface="Times New Roman" pitchFamily="18" charset="0"/>
                </a:rPr>
                <a:t>a</a:t>
              </a:r>
              <a:r>
                <a:rPr lang="en-US" altLang="zh-CN" sz="3600" baseline="-25000">
                  <a:solidFill>
                    <a:srgbClr val="FF0000"/>
                  </a:solidFill>
                  <a:latin typeface="Times New Roman" pitchFamily="18" charset="0"/>
                </a:rPr>
                <a:t>i</a:t>
              </a:r>
              <a:endParaRPr lang="en-US" altLang="zh-CN" sz="3600" b="0">
                <a:solidFill>
                  <a:srgbClr val="FF0000"/>
                </a:solidFill>
                <a:latin typeface="Times New Roman" pitchFamily="18" charset="0"/>
              </a:endParaRPr>
            </a:p>
          </p:txBody>
        </p:sp>
        <p:sp>
          <p:nvSpPr>
            <p:cNvPr id="50201" name="Line 40"/>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202" name="Line 41"/>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cxnSp>
        <p:nvCxnSpPr>
          <p:cNvPr id="56362" name="AutoShape 42"/>
          <p:cNvCxnSpPr>
            <a:cxnSpLocks noChangeShapeType="1"/>
            <a:stCxn id="50200" idx="1"/>
            <a:endCxn id="50206" idx="0"/>
          </p:cNvCxnSpPr>
          <p:nvPr/>
        </p:nvCxnSpPr>
        <p:spPr bwMode="auto">
          <a:xfrm rot="10800000" flipV="1">
            <a:off x="4953000" y="1905000"/>
            <a:ext cx="990600" cy="762000"/>
          </a:xfrm>
          <a:prstGeom prst="bentConnector2">
            <a:avLst/>
          </a:prstGeom>
          <a:noFill/>
          <a:ln w="31750">
            <a:solidFill>
              <a:srgbClr val="990000"/>
            </a:solidFill>
            <a:miter lim="800000"/>
            <a:headEnd/>
            <a:tailEnd type="stealth" w="med" len="lg"/>
          </a:ln>
          <a:extLst>
            <a:ext uri="{909E8E84-426E-40DD-AFC4-6F175D3DCCD1}">
              <a14:hiddenFill xmlns:a14="http://schemas.microsoft.com/office/drawing/2010/main">
                <a:noFill/>
              </a14:hiddenFill>
            </a:ext>
          </a:extLst>
        </p:spPr>
      </p:cxnSp>
      <p:cxnSp>
        <p:nvCxnSpPr>
          <p:cNvPr id="56364" name="AutoShape 44"/>
          <p:cNvCxnSpPr>
            <a:cxnSpLocks noChangeShapeType="1"/>
            <a:endCxn id="50203" idx="2"/>
          </p:cNvCxnSpPr>
          <p:nvPr/>
        </p:nvCxnSpPr>
        <p:spPr bwMode="auto">
          <a:xfrm rot="10800000">
            <a:off x="3276600" y="2209800"/>
            <a:ext cx="1066800" cy="973138"/>
          </a:xfrm>
          <a:prstGeom prst="bentConnector2">
            <a:avLst/>
          </a:prstGeom>
          <a:noFill/>
          <a:ln w="31750">
            <a:solidFill>
              <a:srgbClr val="990000"/>
            </a:solidFill>
            <a:miter lim="800000"/>
            <a:headEnd/>
            <a:tailEnd type="stealth" w="med" len="lg"/>
          </a:ln>
          <a:extLst>
            <a:ext uri="{909E8E84-426E-40DD-AFC4-6F175D3DCCD1}">
              <a14:hiddenFill xmlns:a14="http://schemas.microsoft.com/office/drawing/2010/main">
                <a:noFill/>
              </a14:hiddenFill>
            </a:ext>
          </a:extLst>
        </p:spPr>
      </p:cxnSp>
      <p:sp>
        <p:nvSpPr>
          <p:cNvPr id="50194" name="Line 47"/>
          <p:cNvSpPr>
            <a:spLocks noChangeShapeType="1"/>
          </p:cNvSpPr>
          <p:nvPr/>
        </p:nvSpPr>
        <p:spPr bwMode="auto">
          <a:xfrm flipH="1">
            <a:off x="1905000" y="1773238"/>
            <a:ext cx="938213" cy="0"/>
          </a:xfrm>
          <a:prstGeom prst="line">
            <a:avLst/>
          </a:prstGeom>
          <a:noFill/>
          <a:ln w="317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0195" name="Text Box 48"/>
          <p:cNvSpPr txBox="1">
            <a:spLocks noChangeArrowheads="1"/>
          </p:cNvSpPr>
          <p:nvPr/>
        </p:nvSpPr>
        <p:spPr bwMode="auto">
          <a:xfrm>
            <a:off x="1272381" y="437768"/>
            <a:ext cx="110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600" dirty="0">
                <a:solidFill>
                  <a:srgbClr val="FF0000"/>
                </a:solidFill>
              </a:rPr>
              <a:t>插入</a:t>
            </a:r>
            <a:endParaRPr lang="zh-CN" altLang="en-US" sz="3600" b="0" dirty="0">
              <a:solidFill>
                <a:srgbClr val="FF0000"/>
              </a:solidFill>
            </a:endParaRPr>
          </a:p>
        </p:txBody>
      </p:sp>
      <p:sp>
        <p:nvSpPr>
          <p:cNvPr id="56370" name="Rectangle 50"/>
          <p:cNvSpPr>
            <a:spLocks noChangeArrowheads="1"/>
          </p:cNvSpPr>
          <p:nvPr/>
        </p:nvSpPr>
        <p:spPr bwMode="auto">
          <a:xfrm>
            <a:off x="1331913" y="4314825"/>
            <a:ext cx="382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600">
                <a:solidFill>
                  <a:srgbClr val="393939"/>
                </a:solidFill>
                <a:latin typeface="Times New Roman" pitchFamily="18" charset="0"/>
              </a:rPr>
              <a:t>s</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next = p</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next;</a:t>
            </a:r>
          </a:p>
        </p:txBody>
      </p:sp>
      <p:sp>
        <p:nvSpPr>
          <p:cNvPr id="56372" name="Rectangle 52"/>
          <p:cNvSpPr>
            <a:spLocks noChangeArrowheads="1"/>
          </p:cNvSpPr>
          <p:nvPr/>
        </p:nvSpPr>
        <p:spPr bwMode="auto">
          <a:xfrm>
            <a:off x="5292725" y="4314825"/>
            <a:ext cx="2543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600">
                <a:solidFill>
                  <a:srgbClr val="393939"/>
                </a:solidFill>
                <a:latin typeface="Times New Roman" pitchFamily="18" charset="0"/>
              </a:rPr>
              <a:t>p</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next = s;</a:t>
            </a:r>
          </a:p>
        </p:txBody>
      </p:sp>
      <p:sp>
        <p:nvSpPr>
          <p:cNvPr id="56374" name="Rectangle 54"/>
          <p:cNvSpPr>
            <a:spLocks noChangeArrowheads="1"/>
          </p:cNvSpPr>
          <p:nvPr/>
        </p:nvSpPr>
        <p:spPr bwMode="auto">
          <a:xfrm>
            <a:off x="1187450" y="5178425"/>
            <a:ext cx="393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600">
                <a:solidFill>
                  <a:srgbClr val="393939"/>
                </a:solidFill>
                <a:latin typeface="Times New Roman" pitchFamily="18" charset="0"/>
              </a:rPr>
              <a:t>s</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next</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prior = s;</a:t>
            </a:r>
          </a:p>
        </p:txBody>
      </p:sp>
      <p:sp>
        <p:nvSpPr>
          <p:cNvPr id="56376" name="Rectangle 56"/>
          <p:cNvSpPr>
            <a:spLocks noChangeArrowheads="1"/>
          </p:cNvSpPr>
          <p:nvPr/>
        </p:nvSpPr>
        <p:spPr bwMode="auto">
          <a:xfrm>
            <a:off x="5219700" y="5033963"/>
            <a:ext cx="27209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lnSpc>
                <a:spcPct val="150000"/>
              </a:lnSpc>
            </a:pPr>
            <a:r>
              <a:rPr lang="en-US" altLang="zh-CN" sz="3600">
                <a:solidFill>
                  <a:srgbClr val="393939"/>
                </a:solidFill>
                <a:latin typeface="Times New Roman" pitchFamily="18" charset="0"/>
              </a:rPr>
              <a:t>s</a:t>
            </a:r>
            <a:r>
              <a:rPr lang="en-US" altLang="zh-CN" sz="3600">
                <a:solidFill>
                  <a:srgbClr val="393939"/>
                </a:solidFill>
                <a:latin typeface="Times New Roman" pitchFamily="18" charset="0"/>
                <a:sym typeface="Wingdings" pitchFamily="2" charset="2"/>
              </a:rPr>
              <a:t></a:t>
            </a:r>
            <a:r>
              <a:rPr lang="en-US" altLang="zh-CN" sz="3600">
                <a:solidFill>
                  <a:srgbClr val="393939"/>
                </a:solidFill>
                <a:latin typeface="Times New Roman" pitchFamily="18" charset="0"/>
              </a:rPr>
              <a:t>prior = p;</a:t>
            </a:r>
          </a:p>
        </p:txBody>
      </p:sp>
    </p:spTree>
    <p:extLst>
      <p:ext uri="{BB962C8B-B14F-4D97-AF65-F5344CB8AC3E}">
        <p14:creationId xmlns:p14="http://schemas.microsoft.com/office/powerpoint/2010/main" val="1038152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6344"/>
                                        </p:tgtEl>
                                        <p:attrNameLst>
                                          <p:attrName>style.visibility</p:attrName>
                                        </p:attrNameLst>
                                      </p:cBhvr>
                                      <p:to>
                                        <p:strVal val="visible"/>
                                      </p:to>
                                    </p:set>
                                    <p:animEffect transition="in" filter="wipe(up)">
                                      <p:cBhvr>
                                        <p:cTn id="24" dur="500"/>
                                        <p:tgtEl>
                                          <p:spTgt spid="56344"/>
                                        </p:tgtEl>
                                      </p:cBhvr>
                                    </p:animEffect>
                                  </p:childTnLst>
                                </p:cTn>
                              </p:par>
                            </p:childTnLst>
                          </p:cTn>
                        </p:par>
                        <p:par>
                          <p:cTn id="25" fill="hold" nodeType="afterGroup">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6345"/>
                                        </p:tgtEl>
                                        <p:attrNameLst>
                                          <p:attrName>style.visibility</p:attrName>
                                        </p:attrNameLst>
                                      </p:cBhvr>
                                      <p:to>
                                        <p:strVal val="visible"/>
                                      </p:to>
                                    </p:set>
                                    <p:animEffect transition="in" filter="wipe(down)">
                                      <p:cBhvr>
                                        <p:cTn id="28" dur="500"/>
                                        <p:tgtEl>
                                          <p:spTgt spid="563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6352"/>
                                        </p:tgtEl>
                                        <p:attrNameLst>
                                          <p:attrName>style.visibility</p:attrName>
                                        </p:attrNameLst>
                                      </p:cBhvr>
                                      <p:to>
                                        <p:strVal val="visible"/>
                                      </p:to>
                                    </p:set>
                                    <p:animEffect transition="in" filter="wipe(left)">
                                      <p:cBhvr>
                                        <p:cTn id="33" dur="500"/>
                                        <p:tgtEl>
                                          <p:spTgt spid="563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370"/>
                                        </p:tgtEl>
                                        <p:attrNameLst>
                                          <p:attrName>style.visibility</p:attrName>
                                        </p:attrNameLst>
                                      </p:cBhvr>
                                      <p:to>
                                        <p:strVal val="visible"/>
                                      </p:to>
                                    </p:set>
                                    <p:animEffect transition="in" filter="wipe(left)">
                                      <p:cBhvr>
                                        <p:cTn id="38" dur="500"/>
                                        <p:tgtEl>
                                          <p:spTgt spid="563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6347"/>
                                        </p:tgtEl>
                                        <p:attrNameLst>
                                          <p:attrName>style.visibility</p:attrName>
                                        </p:attrNameLst>
                                      </p:cBhvr>
                                      <p:to>
                                        <p:strVal val="visible"/>
                                      </p:to>
                                    </p:set>
                                    <p:animEffect transition="in" filter="wipe(left)">
                                      <p:cBhvr>
                                        <p:cTn id="43" dur="500"/>
                                        <p:tgtEl>
                                          <p:spTgt spid="56347"/>
                                        </p:tgtEl>
                                      </p:cBhvr>
                                    </p:animEffec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8"/>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nodeType="afterEffect">
                                  <p:stCondLst>
                                    <p:cond delay="0"/>
                                  </p:stCondLst>
                                  <p:childTnLst>
                                    <p:set>
                                      <p:cBhvr>
                                        <p:cTn id="49" dur="1" fill="hold">
                                          <p:stCondLst>
                                            <p:cond delay="0"/>
                                          </p:stCondLst>
                                        </p:cTn>
                                        <p:tgtEl>
                                          <p:spTgt spid="56354"/>
                                        </p:tgtEl>
                                        <p:attrNameLst>
                                          <p:attrName>style.visibility</p:attrName>
                                        </p:attrNameLst>
                                      </p:cBhvr>
                                      <p:to>
                                        <p:strVal val="visible"/>
                                      </p:to>
                                    </p:set>
                                    <p:animEffect transition="in" filter="wipe(up)">
                                      <p:cBhvr>
                                        <p:cTn id="50" dur="500"/>
                                        <p:tgtEl>
                                          <p:spTgt spid="5635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6372"/>
                                        </p:tgtEl>
                                        <p:attrNameLst>
                                          <p:attrName>style.visibility</p:attrName>
                                        </p:attrNameLst>
                                      </p:cBhvr>
                                      <p:to>
                                        <p:strVal val="visible"/>
                                      </p:to>
                                    </p:set>
                                    <p:animEffect transition="in" filter="wipe(left)">
                                      <p:cBhvr>
                                        <p:cTn id="55" dur="500"/>
                                        <p:tgtEl>
                                          <p:spTgt spid="5637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56357"/>
                                        </p:tgtEl>
                                        <p:attrNameLst>
                                          <p:attrName>style.visibility</p:attrName>
                                        </p:attrNameLst>
                                      </p:cBhvr>
                                      <p:to>
                                        <p:strVal val="visible"/>
                                      </p:to>
                                    </p:set>
                                    <p:animEffect transition="in" filter="wipe(right)">
                                      <p:cBhvr>
                                        <p:cTn id="60" dur="500"/>
                                        <p:tgtEl>
                                          <p:spTgt spid="56357"/>
                                        </p:tgtEl>
                                      </p:cBhvr>
                                    </p:animEffect>
                                  </p:childTnLst>
                                </p:cTn>
                              </p:par>
                            </p:childTnLst>
                          </p:cTn>
                        </p:par>
                        <p:par>
                          <p:cTn id="61" fill="hold" nodeType="afterGroup">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56356"/>
                                        </p:tgtEl>
                                        <p:attrNameLst>
                                          <p:attrName>style.visibility</p:attrName>
                                        </p:attrNameLst>
                                      </p:cBhvr>
                                      <p:to>
                                        <p:strVal val="visible"/>
                                      </p:to>
                                    </p:set>
                                    <p:animEffect transition="in" filter="wipe(down)">
                                      <p:cBhvr>
                                        <p:cTn id="64" dur="500"/>
                                        <p:tgtEl>
                                          <p:spTgt spid="56356"/>
                                        </p:tgtEl>
                                      </p:cBhvr>
                                    </p:animEffect>
                                  </p:childTnLst>
                                </p:cTn>
                              </p:par>
                            </p:childTnLst>
                          </p:cTn>
                        </p:par>
                        <p:par>
                          <p:cTn id="65" fill="hold" nodeType="afterGroup">
                            <p:stCondLst>
                              <p:cond delay="1000"/>
                            </p:stCondLst>
                            <p:childTnLst>
                              <p:par>
                                <p:cTn id="66" presetID="1" presetClass="entr" presetSubtype="0" fill="hold" nodeType="afterEffect">
                                  <p:stCondLst>
                                    <p:cond delay="0"/>
                                  </p:stCondLst>
                                  <p:childTnLst>
                                    <p:set>
                                      <p:cBhvr>
                                        <p:cTn id="67" dur="1" fill="hold">
                                          <p:stCondLst>
                                            <p:cond delay="499"/>
                                          </p:stCondLst>
                                        </p:cTn>
                                        <p:tgtEl>
                                          <p:spTgt spid="9"/>
                                        </p:tgtEl>
                                        <p:attrNameLst>
                                          <p:attrName>style.visibility</p:attrName>
                                        </p:attrNameLst>
                                      </p:cBhvr>
                                      <p:to>
                                        <p:strVal val="visible"/>
                                      </p:to>
                                    </p:set>
                                  </p:childTnLst>
                                </p:cTn>
                              </p:par>
                            </p:childTnLst>
                          </p:cTn>
                        </p:par>
                        <p:par>
                          <p:cTn id="68" fill="hold" nodeType="afterGroup">
                            <p:stCondLst>
                              <p:cond delay="1500"/>
                            </p:stCondLst>
                            <p:childTnLst>
                              <p:par>
                                <p:cTn id="69" presetID="22" presetClass="entr" presetSubtype="2" fill="hold" nodeType="afterEffect">
                                  <p:stCondLst>
                                    <p:cond delay="0"/>
                                  </p:stCondLst>
                                  <p:childTnLst>
                                    <p:set>
                                      <p:cBhvr>
                                        <p:cTn id="70" dur="1" fill="hold">
                                          <p:stCondLst>
                                            <p:cond delay="0"/>
                                          </p:stCondLst>
                                        </p:cTn>
                                        <p:tgtEl>
                                          <p:spTgt spid="56362"/>
                                        </p:tgtEl>
                                        <p:attrNameLst>
                                          <p:attrName>style.visibility</p:attrName>
                                        </p:attrNameLst>
                                      </p:cBhvr>
                                      <p:to>
                                        <p:strVal val="visible"/>
                                      </p:to>
                                    </p:set>
                                    <p:animEffect transition="in" filter="wipe(right)">
                                      <p:cBhvr>
                                        <p:cTn id="71" dur="500"/>
                                        <p:tgtEl>
                                          <p:spTgt spid="5636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6374"/>
                                        </p:tgtEl>
                                        <p:attrNameLst>
                                          <p:attrName>style.visibility</p:attrName>
                                        </p:attrNameLst>
                                      </p:cBhvr>
                                      <p:to>
                                        <p:strVal val="visible"/>
                                      </p:to>
                                    </p:set>
                                    <p:animEffect transition="in" filter="wipe(left)">
                                      <p:cBhvr>
                                        <p:cTn id="76" dur="500"/>
                                        <p:tgtEl>
                                          <p:spTgt spid="5637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56364"/>
                                        </p:tgtEl>
                                        <p:attrNameLst>
                                          <p:attrName>style.visibility</p:attrName>
                                        </p:attrNameLst>
                                      </p:cBhvr>
                                      <p:to>
                                        <p:strVal val="visible"/>
                                      </p:to>
                                    </p:set>
                                    <p:animEffect transition="in" filter="wipe(right)">
                                      <p:cBhvr>
                                        <p:cTn id="81" dur="500"/>
                                        <p:tgtEl>
                                          <p:spTgt spid="563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6376"/>
                                        </p:tgtEl>
                                        <p:attrNameLst>
                                          <p:attrName>style.visibility</p:attrName>
                                        </p:attrNameLst>
                                      </p:cBhvr>
                                      <p:to>
                                        <p:strVal val="visible"/>
                                      </p:to>
                                    </p:set>
                                    <p:animEffect transition="in" filter="wipe(left)">
                                      <p:cBhvr>
                                        <p:cTn id="86" dur="500"/>
                                        <p:tgtEl>
                                          <p:spTgt spid="5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4" grpId="0" animBg="1" autoUpdateAnimBg="0"/>
      <p:bldP spid="56345" grpId="0" animBg="1" autoUpdateAnimBg="0"/>
      <p:bldP spid="56347" grpId="0" animBg="1"/>
      <p:bldP spid="56356" grpId="0" animBg="1"/>
      <p:bldP spid="56357" grpId="0" animBg="1"/>
      <p:bldP spid="56370" grpId="0"/>
      <p:bldP spid="56372" grpId="0"/>
      <p:bldP spid="56374" grpId="0"/>
      <p:bldP spid="5637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C39FBE0-977B-4DDA-81FA-CDDA1FC75947}" type="slidenum">
              <a:rPr kumimoji="0" lang="en-US" altLang="zh-CN" b="0" smtClean="0">
                <a:solidFill>
                  <a:srgbClr val="393939"/>
                </a:solidFill>
              </a:rPr>
              <a:pPr eaLnBrk="1" hangingPunct="1"/>
              <a:t>102</a:t>
            </a:fld>
            <a:endParaRPr kumimoji="0" lang="en-US" altLang="zh-CN" b="0" smtClean="0">
              <a:solidFill>
                <a:srgbClr val="393939"/>
              </a:solidFill>
            </a:endParaRPr>
          </a:p>
        </p:txBody>
      </p:sp>
      <p:grpSp>
        <p:nvGrpSpPr>
          <p:cNvPr id="2" name="Group 2"/>
          <p:cNvGrpSpPr>
            <a:grpSpLocks/>
          </p:cNvGrpSpPr>
          <p:nvPr/>
        </p:nvGrpSpPr>
        <p:grpSpPr bwMode="auto">
          <a:xfrm>
            <a:off x="914400" y="1447800"/>
            <a:ext cx="2133600" cy="609600"/>
            <a:chOff x="576" y="912"/>
            <a:chExt cx="1344" cy="384"/>
          </a:xfrm>
        </p:grpSpPr>
        <p:grpSp>
          <p:nvGrpSpPr>
            <p:cNvPr id="51243" name="Group 3"/>
            <p:cNvGrpSpPr>
              <a:grpSpLocks/>
            </p:cNvGrpSpPr>
            <p:nvPr/>
          </p:nvGrpSpPr>
          <p:grpSpPr bwMode="auto">
            <a:xfrm>
              <a:off x="1152" y="912"/>
              <a:ext cx="768" cy="384"/>
              <a:chOff x="1152" y="912"/>
              <a:chExt cx="768" cy="384"/>
            </a:xfrm>
          </p:grpSpPr>
          <p:sp>
            <p:nvSpPr>
              <p:cNvPr id="51245"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dirty="0">
                    <a:solidFill>
                      <a:srgbClr val="6600CC"/>
                    </a:solidFill>
                    <a:latin typeface="Times New Roman" pitchFamily="18" charset="0"/>
                  </a:rPr>
                  <a:t>a</a:t>
                </a:r>
                <a:r>
                  <a:rPr lang="en-US" altLang="zh-CN" sz="3600" baseline="-25000" dirty="0">
                    <a:solidFill>
                      <a:srgbClr val="6600CC"/>
                    </a:solidFill>
                    <a:latin typeface="Times New Roman" pitchFamily="18" charset="0"/>
                  </a:rPr>
                  <a:t>i-1</a:t>
                </a:r>
                <a:endParaRPr lang="en-US" altLang="zh-CN" sz="3600" b="0" dirty="0">
                  <a:solidFill>
                    <a:srgbClr val="393939"/>
                  </a:solidFill>
                  <a:latin typeface="Times New Roman" pitchFamily="18" charset="0"/>
                </a:endParaRPr>
              </a:p>
            </p:txBody>
          </p:sp>
          <p:sp>
            <p:nvSpPr>
              <p:cNvPr id="51246" name="Line 5"/>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47" name="Line 6"/>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1244" name="Line 7"/>
            <p:cNvSpPr>
              <a:spLocks noChangeShapeType="1"/>
            </p:cNvSpPr>
            <p:nvPr/>
          </p:nvSpPr>
          <p:spPr bwMode="auto">
            <a:xfrm>
              <a:off x="576" y="1104"/>
              <a:ext cx="576"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1204" name="Text Box 8"/>
          <p:cNvSpPr txBox="1">
            <a:spLocks noChangeArrowheads="1"/>
          </p:cNvSpPr>
          <p:nvPr/>
        </p:nvSpPr>
        <p:spPr bwMode="auto">
          <a:xfrm>
            <a:off x="1011238" y="500857"/>
            <a:ext cx="110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600" dirty="0">
                <a:solidFill>
                  <a:srgbClr val="FF0000"/>
                </a:solidFill>
              </a:rPr>
              <a:t>删除</a:t>
            </a:r>
            <a:endParaRPr lang="zh-CN" altLang="en-US" sz="3600" b="0" dirty="0">
              <a:solidFill>
                <a:srgbClr val="FF0000"/>
              </a:solidFill>
            </a:endParaRPr>
          </a:p>
        </p:txBody>
      </p:sp>
      <p:grpSp>
        <p:nvGrpSpPr>
          <p:cNvPr id="4" name="Group 9"/>
          <p:cNvGrpSpPr>
            <a:grpSpLocks/>
          </p:cNvGrpSpPr>
          <p:nvPr/>
        </p:nvGrpSpPr>
        <p:grpSpPr bwMode="auto">
          <a:xfrm>
            <a:off x="2895600" y="1447800"/>
            <a:ext cx="2438400" cy="609600"/>
            <a:chOff x="1824" y="912"/>
            <a:chExt cx="1536" cy="384"/>
          </a:xfrm>
        </p:grpSpPr>
        <p:grpSp>
          <p:nvGrpSpPr>
            <p:cNvPr id="51238" name="Group 10"/>
            <p:cNvGrpSpPr>
              <a:grpSpLocks/>
            </p:cNvGrpSpPr>
            <p:nvPr/>
          </p:nvGrpSpPr>
          <p:grpSpPr bwMode="auto">
            <a:xfrm>
              <a:off x="2592" y="912"/>
              <a:ext cx="768" cy="384"/>
              <a:chOff x="1152" y="912"/>
              <a:chExt cx="768" cy="384"/>
            </a:xfrm>
          </p:grpSpPr>
          <p:sp>
            <p:nvSpPr>
              <p:cNvPr id="51240" name="Rectangle 11"/>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6600CC"/>
                    </a:solidFill>
                    <a:latin typeface="Times New Roman" pitchFamily="18" charset="0"/>
                  </a:rPr>
                  <a:t>a</a:t>
                </a:r>
                <a:r>
                  <a:rPr lang="en-US" altLang="zh-CN" sz="3600" baseline="-25000">
                    <a:solidFill>
                      <a:srgbClr val="6600CC"/>
                    </a:solidFill>
                    <a:latin typeface="Times New Roman" pitchFamily="18" charset="0"/>
                  </a:rPr>
                  <a:t>i</a:t>
                </a:r>
                <a:endParaRPr lang="en-US" altLang="zh-CN" sz="3600" b="0">
                  <a:solidFill>
                    <a:srgbClr val="393939"/>
                  </a:solidFill>
                  <a:latin typeface="Times New Roman" pitchFamily="18" charset="0"/>
                </a:endParaRPr>
              </a:p>
            </p:txBody>
          </p:sp>
          <p:sp>
            <p:nvSpPr>
              <p:cNvPr id="51241" name="Line 12"/>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42" name="Line 13"/>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1239" name="Line 14"/>
            <p:cNvSpPr>
              <a:spLocks noChangeShapeType="1"/>
            </p:cNvSpPr>
            <p:nvPr/>
          </p:nvSpPr>
          <p:spPr bwMode="auto">
            <a:xfrm>
              <a:off x="1824" y="1104"/>
              <a:ext cx="72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6" name="Group 15"/>
          <p:cNvGrpSpPr>
            <a:grpSpLocks/>
          </p:cNvGrpSpPr>
          <p:nvPr/>
        </p:nvGrpSpPr>
        <p:grpSpPr bwMode="auto">
          <a:xfrm>
            <a:off x="5181600" y="1447800"/>
            <a:ext cx="2971800" cy="609600"/>
            <a:chOff x="3264" y="912"/>
            <a:chExt cx="1872" cy="384"/>
          </a:xfrm>
        </p:grpSpPr>
        <p:grpSp>
          <p:nvGrpSpPr>
            <p:cNvPr id="51232" name="Group 16"/>
            <p:cNvGrpSpPr>
              <a:grpSpLocks/>
            </p:cNvGrpSpPr>
            <p:nvPr/>
          </p:nvGrpSpPr>
          <p:grpSpPr bwMode="auto">
            <a:xfrm>
              <a:off x="3984" y="912"/>
              <a:ext cx="768" cy="384"/>
              <a:chOff x="1152" y="912"/>
              <a:chExt cx="768" cy="384"/>
            </a:xfrm>
          </p:grpSpPr>
          <p:sp>
            <p:nvSpPr>
              <p:cNvPr id="51235" name="Rectangle 17"/>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6600CC"/>
                    </a:solidFill>
                    <a:latin typeface="Times New Roman" pitchFamily="18" charset="0"/>
                  </a:rPr>
                  <a:t>a</a:t>
                </a:r>
                <a:r>
                  <a:rPr lang="en-US" altLang="zh-CN" sz="3600" baseline="-25000">
                    <a:solidFill>
                      <a:srgbClr val="6600CC"/>
                    </a:solidFill>
                    <a:latin typeface="Times New Roman" pitchFamily="18" charset="0"/>
                  </a:rPr>
                  <a:t>i+1</a:t>
                </a:r>
                <a:endParaRPr lang="en-US" altLang="zh-CN" sz="3600" b="0">
                  <a:solidFill>
                    <a:srgbClr val="393939"/>
                  </a:solidFill>
                  <a:latin typeface="Times New Roman" pitchFamily="18" charset="0"/>
                </a:endParaRPr>
              </a:p>
            </p:txBody>
          </p:sp>
          <p:sp>
            <p:nvSpPr>
              <p:cNvPr id="51236" name="Line 18"/>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37" name="Line 19"/>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1233" name="Line 20"/>
            <p:cNvSpPr>
              <a:spLocks noChangeShapeType="1"/>
            </p:cNvSpPr>
            <p:nvPr/>
          </p:nvSpPr>
          <p:spPr bwMode="auto">
            <a:xfrm>
              <a:off x="3264" y="1104"/>
              <a:ext cx="672"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34" name="Line 21"/>
            <p:cNvSpPr>
              <a:spLocks noChangeShapeType="1"/>
            </p:cNvSpPr>
            <p:nvPr/>
          </p:nvSpPr>
          <p:spPr bwMode="auto">
            <a:xfrm>
              <a:off x="4656" y="1104"/>
              <a:ext cx="480" cy="0"/>
            </a:xfrm>
            <a:prstGeom prst="line">
              <a:avLst/>
            </a:prstGeom>
            <a:noFill/>
            <a:ln w="3175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7366" name="Text Box 22"/>
          <p:cNvSpPr txBox="1">
            <a:spLocks noChangeArrowheads="1"/>
          </p:cNvSpPr>
          <p:nvPr/>
        </p:nvSpPr>
        <p:spPr bwMode="auto">
          <a:xfrm>
            <a:off x="1979613" y="3470275"/>
            <a:ext cx="22333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50000"/>
              </a:lnSpc>
            </a:pPr>
            <a:r>
              <a:rPr lang="en-US" altLang="zh-CN" sz="3200" dirty="0">
                <a:solidFill>
                  <a:srgbClr val="393939"/>
                </a:solidFill>
              </a:rPr>
              <a:t>q = </a:t>
            </a:r>
            <a:r>
              <a:rPr lang="en-US" altLang="zh-CN" sz="3200" dirty="0" err="1">
                <a:solidFill>
                  <a:srgbClr val="393939"/>
                </a:solidFill>
              </a:rPr>
              <a:t>p</a:t>
            </a:r>
            <a:r>
              <a:rPr lang="en-US" altLang="zh-CN" sz="3200" dirty="0" err="1">
                <a:solidFill>
                  <a:srgbClr val="393939"/>
                </a:solidFill>
                <a:sym typeface="Wingdings" pitchFamily="2" charset="2"/>
              </a:rPr>
              <a:t></a:t>
            </a:r>
            <a:r>
              <a:rPr lang="en-US" altLang="zh-CN" sz="3200" dirty="0" err="1">
                <a:solidFill>
                  <a:srgbClr val="393939"/>
                </a:solidFill>
              </a:rPr>
              <a:t>next</a:t>
            </a:r>
            <a:endParaRPr lang="en-US" altLang="zh-CN" sz="3200" dirty="0">
              <a:solidFill>
                <a:srgbClr val="393939"/>
              </a:solidFill>
            </a:endParaRPr>
          </a:p>
        </p:txBody>
      </p:sp>
      <p:grpSp>
        <p:nvGrpSpPr>
          <p:cNvPr id="8" name="Group 24"/>
          <p:cNvGrpSpPr>
            <a:grpSpLocks/>
          </p:cNvGrpSpPr>
          <p:nvPr/>
        </p:nvGrpSpPr>
        <p:grpSpPr bwMode="auto">
          <a:xfrm>
            <a:off x="4724400" y="990600"/>
            <a:ext cx="1752600" cy="762000"/>
            <a:chOff x="2976" y="624"/>
            <a:chExt cx="1104" cy="480"/>
          </a:xfrm>
        </p:grpSpPr>
        <p:sp>
          <p:nvSpPr>
            <p:cNvPr id="51229" name="Line 25"/>
            <p:cNvSpPr>
              <a:spLocks noChangeShapeType="1"/>
            </p:cNvSpPr>
            <p:nvPr/>
          </p:nvSpPr>
          <p:spPr bwMode="auto">
            <a:xfrm flipH="1">
              <a:off x="2976" y="624"/>
              <a:ext cx="1104"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30" name="Line 26"/>
            <p:cNvSpPr>
              <a:spLocks noChangeShapeType="1"/>
            </p:cNvSpPr>
            <p:nvPr/>
          </p:nvSpPr>
          <p:spPr bwMode="auto">
            <a:xfrm flipV="1">
              <a:off x="4080" y="624"/>
              <a:ext cx="0" cy="48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31" name="Line 27"/>
            <p:cNvSpPr>
              <a:spLocks noChangeShapeType="1"/>
            </p:cNvSpPr>
            <p:nvPr/>
          </p:nvSpPr>
          <p:spPr bwMode="auto">
            <a:xfrm>
              <a:off x="2976" y="624"/>
              <a:ext cx="0" cy="288"/>
            </a:xfrm>
            <a:prstGeom prst="line">
              <a:avLst/>
            </a:prstGeom>
            <a:noFill/>
            <a:ln w="3175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useBgFill="1">
        <p:nvSpPr>
          <p:cNvPr id="57372" name="Rectangle 28"/>
          <p:cNvSpPr>
            <a:spLocks noChangeArrowheads="1"/>
          </p:cNvSpPr>
          <p:nvPr/>
        </p:nvSpPr>
        <p:spPr bwMode="auto">
          <a:xfrm>
            <a:off x="2819400" y="1600200"/>
            <a:ext cx="12192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73" name="AutoShape 29"/>
          <p:cNvSpPr>
            <a:spLocks noChangeArrowheads="1"/>
          </p:cNvSpPr>
          <p:nvPr/>
        </p:nvSpPr>
        <p:spPr bwMode="auto">
          <a:xfrm>
            <a:off x="2286000" y="2057400"/>
            <a:ext cx="381000" cy="1295400"/>
          </a:xfrm>
          <a:prstGeom prst="upArrowCallout">
            <a:avLst>
              <a:gd name="adj1" fmla="val 15000"/>
              <a:gd name="adj2" fmla="val 20000"/>
              <a:gd name="adj3" fmla="val 61672"/>
              <a:gd name="adj4" fmla="val 37255"/>
            </a:avLst>
          </a:prstGeom>
          <a:solidFill>
            <a:srgbClr val="CCFFFF"/>
          </a:solidFill>
          <a:ln w="9525">
            <a:solidFill>
              <a:srgbClr val="003366"/>
            </a:solidFill>
            <a:miter lim="800000"/>
            <a:headEnd/>
            <a:tailEnd/>
          </a:ln>
        </p:spPr>
        <p:txBody>
          <a:bodyPr wrap="none" anchor="ctr"/>
          <a:lstStyle/>
          <a:p>
            <a:pPr algn="ctr"/>
            <a:r>
              <a:rPr lang="en-US" altLang="zh-CN" sz="3600">
                <a:solidFill>
                  <a:srgbClr val="000099"/>
                </a:solidFill>
                <a:latin typeface="Times New Roman" pitchFamily="18" charset="0"/>
              </a:rPr>
              <a:t>p</a:t>
            </a:r>
            <a:endParaRPr lang="en-US" altLang="zh-CN" sz="3600" b="0">
              <a:solidFill>
                <a:srgbClr val="393939"/>
              </a:solidFill>
              <a:latin typeface="Times New Roman" pitchFamily="18" charset="0"/>
            </a:endParaRPr>
          </a:p>
        </p:txBody>
      </p:sp>
      <p:grpSp>
        <p:nvGrpSpPr>
          <p:cNvPr id="9" name="Group 30"/>
          <p:cNvGrpSpPr>
            <a:grpSpLocks/>
          </p:cNvGrpSpPr>
          <p:nvPr/>
        </p:nvGrpSpPr>
        <p:grpSpPr bwMode="auto">
          <a:xfrm>
            <a:off x="2438400" y="990600"/>
            <a:ext cx="1828800" cy="762000"/>
            <a:chOff x="1536" y="624"/>
            <a:chExt cx="1152" cy="480"/>
          </a:xfrm>
        </p:grpSpPr>
        <p:sp>
          <p:nvSpPr>
            <p:cNvPr id="51226" name="Line 31"/>
            <p:cNvSpPr>
              <a:spLocks noChangeShapeType="1"/>
            </p:cNvSpPr>
            <p:nvPr/>
          </p:nvSpPr>
          <p:spPr bwMode="auto">
            <a:xfrm flipV="1">
              <a:off x="2688" y="624"/>
              <a:ext cx="0" cy="48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27" name="Line 32"/>
            <p:cNvSpPr>
              <a:spLocks noChangeShapeType="1"/>
            </p:cNvSpPr>
            <p:nvPr/>
          </p:nvSpPr>
          <p:spPr bwMode="auto">
            <a:xfrm flipH="1">
              <a:off x="1536" y="624"/>
              <a:ext cx="1152" cy="0"/>
            </a:xfrm>
            <a:prstGeom prst="line">
              <a:avLst/>
            </a:prstGeom>
            <a:noFill/>
            <a:ln w="31750">
              <a:solidFill>
                <a:srgbClr val="9933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28" name="Line 33"/>
            <p:cNvSpPr>
              <a:spLocks noChangeShapeType="1"/>
            </p:cNvSpPr>
            <p:nvPr/>
          </p:nvSpPr>
          <p:spPr bwMode="auto">
            <a:xfrm>
              <a:off x="1536" y="624"/>
              <a:ext cx="0" cy="288"/>
            </a:xfrm>
            <a:prstGeom prst="line">
              <a:avLst/>
            </a:prstGeom>
            <a:noFill/>
            <a:ln w="31750">
              <a:solidFill>
                <a:srgbClr val="9933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34"/>
          <p:cNvGrpSpPr>
            <a:grpSpLocks/>
          </p:cNvGrpSpPr>
          <p:nvPr/>
        </p:nvGrpSpPr>
        <p:grpSpPr bwMode="auto">
          <a:xfrm>
            <a:off x="1828800" y="1447800"/>
            <a:ext cx="1219200" cy="609600"/>
            <a:chOff x="1152" y="912"/>
            <a:chExt cx="768" cy="384"/>
          </a:xfrm>
        </p:grpSpPr>
        <p:sp>
          <p:nvSpPr>
            <p:cNvPr id="51223" name="Rectangle 35"/>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p:spPr>
          <p:txBody>
            <a:bodyPr wrap="none" anchor="ctr"/>
            <a:lstStyle/>
            <a:p>
              <a:pPr algn="ctr"/>
              <a:r>
                <a:rPr lang="en-US" altLang="zh-CN" sz="3600">
                  <a:solidFill>
                    <a:srgbClr val="6600CC"/>
                  </a:solidFill>
                  <a:latin typeface="Times New Roman" pitchFamily="18" charset="0"/>
                </a:rPr>
                <a:t>a</a:t>
              </a:r>
              <a:r>
                <a:rPr lang="en-US" altLang="zh-CN" sz="3600" baseline="-25000">
                  <a:solidFill>
                    <a:srgbClr val="6600CC"/>
                  </a:solidFill>
                  <a:latin typeface="Times New Roman" pitchFamily="18" charset="0"/>
                </a:rPr>
                <a:t>i-1</a:t>
              </a:r>
              <a:endParaRPr lang="en-US" altLang="zh-CN" sz="3600" b="0">
                <a:solidFill>
                  <a:srgbClr val="393939"/>
                </a:solidFill>
                <a:latin typeface="Times New Roman" pitchFamily="18" charset="0"/>
              </a:endParaRPr>
            </a:p>
          </p:txBody>
        </p:sp>
        <p:sp>
          <p:nvSpPr>
            <p:cNvPr id="51224" name="Line 36"/>
            <p:cNvSpPr>
              <a:spLocks noChangeShapeType="1"/>
            </p:cNvSpPr>
            <p:nvPr/>
          </p:nvSpPr>
          <p:spPr bwMode="auto">
            <a:xfrm>
              <a:off x="1344"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25" name="Line 37"/>
            <p:cNvSpPr>
              <a:spLocks noChangeShapeType="1"/>
            </p:cNvSpPr>
            <p:nvPr/>
          </p:nvSpPr>
          <p:spPr bwMode="auto">
            <a:xfrm>
              <a:off x="1728" y="912"/>
              <a:ext cx="0"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cxnSp>
        <p:nvCxnSpPr>
          <p:cNvPr id="57382" name="AutoShape 38"/>
          <p:cNvCxnSpPr>
            <a:cxnSpLocks noChangeShapeType="1"/>
            <a:stCxn id="51223" idx="3"/>
            <a:endCxn id="51235" idx="2"/>
          </p:cNvCxnSpPr>
          <p:nvPr/>
        </p:nvCxnSpPr>
        <p:spPr bwMode="auto">
          <a:xfrm>
            <a:off x="3048000" y="1752600"/>
            <a:ext cx="3886200" cy="304800"/>
          </a:xfrm>
          <a:prstGeom prst="bentConnector4">
            <a:avLst>
              <a:gd name="adj1" fmla="val 12745"/>
              <a:gd name="adj2" fmla="val 268750"/>
            </a:avLst>
          </a:prstGeom>
          <a:noFill/>
          <a:ln w="31750">
            <a:solidFill>
              <a:srgbClr val="008080"/>
            </a:solidFill>
            <a:miter lim="800000"/>
            <a:headEnd/>
            <a:tailEnd type="triangle" w="med" len="lg"/>
          </a:ln>
          <a:extLst>
            <a:ext uri="{909E8E84-426E-40DD-AFC4-6F175D3DCCD1}">
              <a14:hiddenFill xmlns:a14="http://schemas.microsoft.com/office/drawing/2010/main">
                <a:noFill/>
              </a14:hiddenFill>
            </a:ext>
          </a:extLst>
        </p:spPr>
      </p:cxnSp>
      <p:grpSp>
        <p:nvGrpSpPr>
          <p:cNvPr id="11" name="Group 40"/>
          <p:cNvGrpSpPr>
            <a:grpSpLocks/>
          </p:cNvGrpSpPr>
          <p:nvPr/>
        </p:nvGrpSpPr>
        <p:grpSpPr bwMode="auto">
          <a:xfrm>
            <a:off x="2339975" y="836613"/>
            <a:ext cx="4137025" cy="915987"/>
            <a:chOff x="1536" y="480"/>
            <a:chExt cx="2544" cy="624"/>
          </a:xfrm>
        </p:grpSpPr>
        <p:sp>
          <p:nvSpPr>
            <p:cNvPr id="51220" name="Line 41"/>
            <p:cNvSpPr>
              <a:spLocks noChangeShapeType="1"/>
            </p:cNvSpPr>
            <p:nvPr/>
          </p:nvSpPr>
          <p:spPr bwMode="auto">
            <a:xfrm flipH="1" flipV="1">
              <a:off x="4080" y="480"/>
              <a:ext cx="0" cy="624"/>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21" name="Line 42"/>
            <p:cNvSpPr>
              <a:spLocks noChangeShapeType="1"/>
            </p:cNvSpPr>
            <p:nvPr/>
          </p:nvSpPr>
          <p:spPr bwMode="auto">
            <a:xfrm flipH="1">
              <a:off x="1536" y="480"/>
              <a:ext cx="2544"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1222" name="Line 43"/>
            <p:cNvSpPr>
              <a:spLocks noChangeShapeType="1"/>
            </p:cNvSpPr>
            <p:nvPr/>
          </p:nvSpPr>
          <p:spPr bwMode="auto">
            <a:xfrm>
              <a:off x="1536" y="480"/>
              <a:ext cx="0" cy="432"/>
            </a:xfrm>
            <a:prstGeom prst="line">
              <a:avLst/>
            </a:prstGeom>
            <a:noFill/>
            <a:ln w="34925">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useBgFill="1">
        <p:nvSpPr>
          <p:cNvPr id="57388" name="Rectangle 44"/>
          <p:cNvSpPr>
            <a:spLocks noChangeArrowheads="1"/>
          </p:cNvSpPr>
          <p:nvPr/>
        </p:nvSpPr>
        <p:spPr bwMode="auto">
          <a:xfrm>
            <a:off x="4495800" y="908050"/>
            <a:ext cx="1905000" cy="533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90" name="AutoShape 46"/>
          <p:cNvSpPr>
            <a:spLocks noChangeArrowheads="1"/>
          </p:cNvSpPr>
          <p:nvPr/>
        </p:nvSpPr>
        <p:spPr bwMode="auto">
          <a:xfrm>
            <a:off x="4572000" y="2057400"/>
            <a:ext cx="381000" cy="1295400"/>
          </a:xfrm>
          <a:prstGeom prst="upArrowCallout">
            <a:avLst>
              <a:gd name="adj1" fmla="val 15000"/>
              <a:gd name="adj2" fmla="val 20000"/>
              <a:gd name="adj3" fmla="val 61672"/>
              <a:gd name="adj4" fmla="val 37255"/>
            </a:avLst>
          </a:prstGeom>
          <a:solidFill>
            <a:srgbClr val="CCFFFF"/>
          </a:solidFill>
          <a:ln w="9525">
            <a:solidFill>
              <a:srgbClr val="003366"/>
            </a:solidFill>
            <a:miter lim="800000"/>
            <a:headEnd/>
            <a:tailEnd/>
          </a:ln>
        </p:spPr>
        <p:txBody>
          <a:bodyPr wrap="none" anchor="ctr"/>
          <a:lstStyle/>
          <a:p>
            <a:pPr algn="ctr"/>
            <a:r>
              <a:rPr lang="en-US" altLang="zh-CN" sz="3600">
                <a:solidFill>
                  <a:srgbClr val="000099"/>
                </a:solidFill>
                <a:latin typeface="Times New Roman" pitchFamily="18" charset="0"/>
              </a:rPr>
              <a:t>q</a:t>
            </a:r>
            <a:endParaRPr lang="en-US" altLang="zh-CN" sz="3600" b="0">
              <a:solidFill>
                <a:srgbClr val="393939"/>
              </a:solidFill>
              <a:latin typeface="Times New Roman" pitchFamily="18" charset="0"/>
            </a:endParaRPr>
          </a:p>
        </p:txBody>
      </p:sp>
      <p:sp>
        <p:nvSpPr>
          <p:cNvPr id="57392" name="Rectangle 48"/>
          <p:cNvSpPr>
            <a:spLocks noChangeArrowheads="1"/>
          </p:cNvSpPr>
          <p:nvPr/>
        </p:nvSpPr>
        <p:spPr bwMode="auto">
          <a:xfrm>
            <a:off x="1979613" y="4197208"/>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a:lnSpc>
                <a:spcPct val="150000"/>
              </a:lnSpc>
            </a:pPr>
            <a:r>
              <a:rPr lang="en-US" altLang="zh-CN" sz="3200" dirty="0" err="1">
                <a:solidFill>
                  <a:srgbClr val="393939"/>
                </a:solidFill>
                <a:latin typeface="Times New Roman" pitchFamily="18" charset="0"/>
              </a:rPr>
              <a:t>p</a:t>
            </a:r>
            <a:r>
              <a:rPr lang="en-US" altLang="zh-CN" sz="3200" dirty="0" err="1">
                <a:solidFill>
                  <a:srgbClr val="393939"/>
                </a:solidFill>
                <a:latin typeface="Times New Roman" pitchFamily="18" charset="0"/>
                <a:sym typeface="Wingdings" pitchFamily="2" charset="2"/>
              </a:rPr>
              <a:t></a:t>
            </a:r>
            <a:r>
              <a:rPr lang="en-US" altLang="zh-CN" sz="3200" dirty="0" err="1">
                <a:solidFill>
                  <a:srgbClr val="393939"/>
                </a:solidFill>
                <a:latin typeface="Times New Roman" pitchFamily="18" charset="0"/>
              </a:rPr>
              <a:t>next</a:t>
            </a:r>
            <a:r>
              <a:rPr lang="en-US" altLang="zh-CN" sz="3200" dirty="0">
                <a:solidFill>
                  <a:srgbClr val="393939"/>
                </a:solidFill>
                <a:latin typeface="Times New Roman" pitchFamily="18" charset="0"/>
              </a:rPr>
              <a:t> = </a:t>
            </a:r>
            <a:r>
              <a:rPr lang="en-US" altLang="zh-CN" sz="3200" dirty="0" err="1">
                <a:solidFill>
                  <a:srgbClr val="393939"/>
                </a:solidFill>
                <a:latin typeface="Times New Roman" pitchFamily="18" charset="0"/>
              </a:rPr>
              <a:t>q</a:t>
            </a:r>
            <a:r>
              <a:rPr lang="en-US" altLang="zh-CN" sz="3200" dirty="0" err="1">
                <a:solidFill>
                  <a:srgbClr val="393939"/>
                </a:solidFill>
                <a:latin typeface="Times New Roman" pitchFamily="18" charset="0"/>
                <a:sym typeface="Wingdings" pitchFamily="2" charset="2"/>
              </a:rPr>
              <a:t></a:t>
            </a:r>
            <a:r>
              <a:rPr lang="en-US" altLang="zh-CN" sz="3200" dirty="0" err="1">
                <a:solidFill>
                  <a:srgbClr val="393939"/>
                </a:solidFill>
                <a:latin typeface="Times New Roman" pitchFamily="18" charset="0"/>
              </a:rPr>
              <a:t>next</a:t>
            </a:r>
            <a:r>
              <a:rPr lang="en-US" altLang="zh-CN" sz="3200" dirty="0">
                <a:solidFill>
                  <a:srgbClr val="393939"/>
                </a:solidFill>
                <a:latin typeface="Times New Roman" pitchFamily="18" charset="0"/>
              </a:rPr>
              <a:t>;</a:t>
            </a:r>
          </a:p>
        </p:txBody>
      </p:sp>
      <p:sp>
        <p:nvSpPr>
          <p:cNvPr id="57394" name="Rectangle 50"/>
          <p:cNvSpPr>
            <a:spLocks noChangeArrowheads="1"/>
          </p:cNvSpPr>
          <p:nvPr/>
        </p:nvSpPr>
        <p:spPr bwMode="auto">
          <a:xfrm>
            <a:off x="1979613" y="4924141"/>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a:lnSpc>
                <a:spcPct val="150000"/>
              </a:lnSpc>
            </a:pPr>
            <a:r>
              <a:rPr lang="en-US" altLang="zh-CN" sz="3200" dirty="0" err="1">
                <a:solidFill>
                  <a:srgbClr val="393939"/>
                </a:solidFill>
                <a:latin typeface="Times New Roman" pitchFamily="18" charset="0"/>
              </a:rPr>
              <a:t>p</a:t>
            </a:r>
            <a:r>
              <a:rPr lang="en-US" altLang="zh-CN" sz="3200" dirty="0" err="1">
                <a:solidFill>
                  <a:srgbClr val="393939"/>
                </a:solidFill>
                <a:latin typeface="Times New Roman" pitchFamily="18" charset="0"/>
                <a:sym typeface="Wingdings" pitchFamily="2" charset="2"/>
              </a:rPr>
              <a:t></a:t>
            </a:r>
            <a:r>
              <a:rPr lang="en-US" altLang="zh-CN" sz="3200" dirty="0" err="1">
                <a:solidFill>
                  <a:srgbClr val="393939"/>
                </a:solidFill>
                <a:latin typeface="Times New Roman" pitchFamily="18" charset="0"/>
              </a:rPr>
              <a:t>next</a:t>
            </a:r>
            <a:r>
              <a:rPr lang="en-US" altLang="zh-CN" sz="3200" dirty="0" err="1">
                <a:solidFill>
                  <a:srgbClr val="393939"/>
                </a:solidFill>
                <a:latin typeface="Times New Roman" pitchFamily="18" charset="0"/>
                <a:sym typeface="Wingdings" pitchFamily="2" charset="2"/>
              </a:rPr>
              <a:t></a:t>
            </a:r>
            <a:r>
              <a:rPr lang="en-US" altLang="zh-CN" sz="3200" dirty="0" err="1">
                <a:solidFill>
                  <a:srgbClr val="393939"/>
                </a:solidFill>
                <a:latin typeface="Times New Roman" pitchFamily="18" charset="0"/>
              </a:rPr>
              <a:t>prior</a:t>
            </a:r>
            <a:r>
              <a:rPr lang="en-US" altLang="zh-CN" sz="3200" dirty="0">
                <a:solidFill>
                  <a:srgbClr val="393939"/>
                </a:solidFill>
                <a:latin typeface="Times New Roman" pitchFamily="18" charset="0"/>
              </a:rPr>
              <a:t> = p;</a:t>
            </a:r>
          </a:p>
        </p:txBody>
      </p:sp>
      <p:sp>
        <p:nvSpPr>
          <p:cNvPr id="57396" name="Rectangle 52"/>
          <p:cNvSpPr>
            <a:spLocks noChangeArrowheads="1"/>
          </p:cNvSpPr>
          <p:nvPr/>
        </p:nvSpPr>
        <p:spPr bwMode="auto">
          <a:xfrm>
            <a:off x="1979613" y="5651074"/>
            <a:ext cx="14981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lnSpc>
                <a:spcPct val="150000"/>
              </a:lnSpc>
            </a:pPr>
            <a:r>
              <a:rPr lang="en-US" altLang="zh-CN" sz="3200" dirty="0">
                <a:solidFill>
                  <a:srgbClr val="393939"/>
                </a:solidFill>
                <a:latin typeface="Times New Roman" pitchFamily="18" charset="0"/>
              </a:rPr>
              <a:t>free(q);</a:t>
            </a:r>
          </a:p>
        </p:txBody>
      </p:sp>
    </p:spTree>
    <p:extLst>
      <p:ext uri="{BB962C8B-B14F-4D97-AF65-F5344CB8AC3E}">
        <p14:creationId xmlns:p14="http://schemas.microsoft.com/office/powerpoint/2010/main" val="21574013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7373"/>
                                        </p:tgtEl>
                                        <p:attrNameLst>
                                          <p:attrName>style.visibility</p:attrName>
                                        </p:attrNameLst>
                                      </p:cBhvr>
                                      <p:to>
                                        <p:strVal val="visible"/>
                                      </p:to>
                                    </p:set>
                                    <p:animEffect transition="in" filter="wipe(down)">
                                      <p:cBhvr>
                                        <p:cTn id="27" dur="500"/>
                                        <p:tgtEl>
                                          <p:spTgt spid="57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7390"/>
                                        </p:tgtEl>
                                        <p:attrNameLst>
                                          <p:attrName>style.visibility</p:attrName>
                                        </p:attrNameLst>
                                      </p:cBhvr>
                                      <p:to>
                                        <p:strVal val="visible"/>
                                      </p:to>
                                    </p:set>
                                    <p:animEffect transition="in" filter="wipe(down)">
                                      <p:cBhvr>
                                        <p:cTn id="32" dur="500"/>
                                        <p:tgtEl>
                                          <p:spTgt spid="573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366"/>
                                        </p:tgtEl>
                                        <p:attrNameLst>
                                          <p:attrName>style.visibility</p:attrName>
                                        </p:attrNameLst>
                                      </p:cBhvr>
                                      <p:to>
                                        <p:strVal val="visible"/>
                                      </p:to>
                                    </p:set>
                                    <p:animEffect transition="in" filter="wipe(left)">
                                      <p:cBhvr>
                                        <p:cTn id="37" dur="500"/>
                                        <p:tgtEl>
                                          <p:spTgt spid="57366"/>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7396"/>
                                        </p:tgtEl>
                                        <p:attrNameLst>
                                          <p:attrName>style.visibility</p:attrName>
                                        </p:attrNameLst>
                                      </p:cBhvr>
                                      <p:to>
                                        <p:strVal val="visible"/>
                                      </p:to>
                                    </p:set>
                                    <p:animEffect transition="in" filter="wipe(left)">
                                      <p:cBhvr>
                                        <p:cTn id="41" dur="500"/>
                                        <p:tgtEl>
                                          <p:spTgt spid="573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7372"/>
                                        </p:tgtEl>
                                        <p:attrNameLst>
                                          <p:attrName>style.visibility</p:attrName>
                                        </p:attrNameLst>
                                      </p:cBhvr>
                                      <p:to>
                                        <p:strVal val="visible"/>
                                      </p:to>
                                    </p:set>
                                    <p:animEffect transition="in" filter="wipe(up)">
                                      <p:cBhvr>
                                        <p:cTn id="46" dur="500"/>
                                        <p:tgtEl>
                                          <p:spTgt spid="57372"/>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0"/>
                                        </p:tgtEl>
                                        <p:attrNameLst>
                                          <p:attrName>style.visibility</p:attrName>
                                        </p:attrNameLst>
                                      </p:cBhvr>
                                      <p:to>
                                        <p:strVal val="visible"/>
                                      </p:to>
                                    </p:se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57382"/>
                                        </p:tgtEl>
                                        <p:attrNameLst>
                                          <p:attrName>style.visibility</p:attrName>
                                        </p:attrNameLst>
                                      </p:cBhvr>
                                      <p:to>
                                        <p:strVal val="visible"/>
                                      </p:to>
                                    </p:set>
                                    <p:animEffect transition="in" filter="wipe(left)">
                                      <p:cBhvr>
                                        <p:cTn id="53" dur="500"/>
                                        <p:tgtEl>
                                          <p:spTgt spid="5738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7392"/>
                                        </p:tgtEl>
                                        <p:attrNameLst>
                                          <p:attrName>style.visibility</p:attrName>
                                        </p:attrNameLst>
                                      </p:cBhvr>
                                      <p:to>
                                        <p:strVal val="visible"/>
                                      </p:to>
                                    </p:set>
                                    <p:animEffect transition="in" filter="wipe(left)">
                                      <p:cBhvr>
                                        <p:cTn id="58" dur="500"/>
                                        <p:tgtEl>
                                          <p:spTgt spid="5739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7388"/>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2"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7394"/>
                                        </p:tgtEl>
                                        <p:attrNameLst>
                                          <p:attrName>style.visibility</p:attrName>
                                        </p:attrNameLst>
                                      </p:cBhvr>
                                      <p:to>
                                        <p:strVal val="visible"/>
                                      </p:to>
                                    </p:set>
                                    <p:animEffect transition="in" filter="wipe(left)">
                                      <p:cBhvr>
                                        <p:cTn id="71" dur="500"/>
                                        <p:tgtEl>
                                          <p:spTgt spid="5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6" grpId="0" autoUpdateAnimBg="0"/>
      <p:bldP spid="57372" grpId="0" animBg="1"/>
      <p:bldP spid="57373" grpId="0" animBg="1" autoUpdateAnimBg="0"/>
      <p:bldP spid="57388" grpId="0" animBg="1"/>
      <p:bldP spid="57390" grpId="0" animBg="1" autoUpdateAnimBg="0"/>
      <p:bldP spid="57392" grpId="0"/>
      <p:bldP spid="57394" grpId="0"/>
      <p:bldP spid="5739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ctrTitle"/>
          </p:nvPr>
        </p:nvSpPr>
        <p:spPr/>
        <p:txBody>
          <a:bodyPr/>
          <a:lstStyle/>
          <a:p>
            <a:pPr eaLnBrk="1" hangingPunct="1"/>
            <a:r>
              <a:rPr lang="en-US" altLang="zh-CN" sz="4400" dirty="0" smtClean="0">
                <a:solidFill>
                  <a:schemeClr val="tx1"/>
                </a:solidFill>
                <a:latin typeface="楷体_GB2312" pitchFamily="49" charset="-122"/>
                <a:ea typeface="楷体_GB2312" pitchFamily="49" charset="-122"/>
              </a:rPr>
              <a:t>2.4 </a:t>
            </a:r>
            <a:r>
              <a:rPr lang="zh-CN" altLang="en-US" sz="4400" dirty="0" smtClean="0">
                <a:solidFill>
                  <a:schemeClr val="tx1"/>
                </a:solidFill>
                <a:latin typeface="楷体_GB2312" pitchFamily="49" charset="-122"/>
                <a:ea typeface="楷体_GB2312" pitchFamily="49" charset="-122"/>
              </a:rPr>
              <a:t>一元多项式的表示</a:t>
            </a:r>
          </a:p>
        </p:txBody>
      </p:sp>
      <p:sp>
        <p:nvSpPr>
          <p:cNvPr id="52228" name="Rectangle 4"/>
          <p:cNvSpPr>
            <a:spLocks noGrp="1" noChangeArrowheads="1"/>
          </p:cNvSpPr>
          <p:nvPr>
            <p:ph type="subTitle" idx="1"/>
          </p:nvPr>
        </p:nvSpPr>
        <p:spPr/>
        <p:txBody>
          <a:bodyPr/>
          <a:lstStyle/>
          <a:p>
            <a:pPr eaLnBrk="1" hangingPunct="1"/>
            <a:endParaRPr lang="zh-CN" altLang="zh-CN" smtClean="0"/>
          </a:p>
        </p:txBody>
      </p:sp>
      <p:sp>
        <p:nvSpPr>
          <p:cNvPr id="52226" name="Rectangle 9"/>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A428C7C3-639C-40C2-8737-5D10D2ED0338}" type="slidenum">
              <a:rPr kumimoji="0" lang="en-US" altLang="zh-CN" b="0" smtClean="0">
                <a:solidFill>
                  <a:srgbClr val="393939"/>
                </a:solidFill>
              </a:rPr>
              <a:pPr eaLnBrk="1" hangingPunct="1"/>
              <a:t>103</a:t>
            </a:fld>
            <a:endParaRPr kumimoji="0" lang="en-US" altLang="zh-CN" b="0" smtClean="0">
              <a:solidFill>
                <a:srgbClr val="393939"/>
              </a:solidFill>
            </a:endParaRPr>
          </a:p>
        </p:txBody>
      </p:sp>
    </p:spTree>
    <p:extLst>
      <p:ext uri="{BB962C8B-B14F-4D97-AF65-F5344CB8AC3E}">
        <p14:creationId xmlns:p14="http://schemas.microsoft.com/office/powerpoint/2010/main" val="1336885950"/>
      </p:ext>
    </p:extLst>
  </p:cSld>
  <p:clrMapOvr>
    <a:masterClrMapping/>
  </p:clrMapOvr>
  <p:transition spd="med">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p:txBody>
          <a:bodyPr/>
          <a:lstStyle/>
          <a:p>
            <a:pPr eaLnBrk="1" hangingPunct="1"/>
            <a:r>
              <a:rPr lang="zh-CN" altLang="en-US" dirty="0" smtClean="0"/>
              <a:t>一元多项式</a:t>
            </a:r>
          </a:p>
        </p:txBody>
      </p:sp>
      <p:sp>
        <p:nvSpPr>
          <p:cNvPr id="2053" name="Rectangle 7"/>
          <p:cNvSpPr>
            <a:spLocks noGrp="1" noChangeArrowheads="1"/>
          </p:cNvSpPr>
          <p:nvPr>
            <p:ph idx="1"/>
          </p:nvPr>
        </p:nvSpPr>
        <p:spPr>
          <a:xfrm>
            <a:off x="457200" y="1957388"/>
            <a:ext cx="8686800" cy="4032250"/>
          </a:xfrm>
        </p:spPr>
        <p:txBody>
          <a:bodyPr/>
          <a:lstStyle/>
          <a:p>
            <a:pPr eaLnBrk="1" hangingPunct="1"/>
            <a:r>
              <a:rPr lang="zh-CN" altLang="en-US" dirty="0" smtClean="0"/>
              <a:t>在计算机中，可以用一个</a:t>
            </a:r>
            <a:r>
              <a:rPr lang="zh-CN" altLang="en-US" dirty="0" smtClean="0">
                <a:solidFill>
                  <a:srgbClr val="FF0000"/>
                </a:solidFill>
              </a:rPr>
              <a:t>线性表</a:t>
            </a:r>
            <a:r>
              <a:rPr lang="zh-CN" altLang="en-US" dirty="0" smtClean="0"/>
              <a:t>来表示</a:t>
            </a:r>
            <a:r>
              <a:rPr lang="en-US" altLang="zh-CN" dirty="0" smtClean="0"/>
              <a:t>:</a:t>
            </a:r>
          </a:p>
          <a:p>
            <a:pPr lvl="1" eaLnBrk="1" hangingPunct="1"/>
            <a:r>
              <a:rPr lang="en-US" altLang="zh-CN" dirty="0" smtClean="0"/>
              <a:t>P = (p</a:t>
            </a:r>
            <a:r>
              <a:rPr lang="en-US" altLang="zh-CN" baseline="-25000" dirty="0" smtClean="0"/>
              <a:t>0</a:t>
            </a:r>
            <a:r>
              <a:rPr lang="en-US" altLang="zh-CN" dirty="0" smtClean="0"/>
              <a:t>, p</a:t>
            </a:r>
            <a:r>
              <a:rPr lang="en-US" altLang="zh-CN" baseline="-25000" dirty="0" smtClean="0"/>
              <a:t>1</a:t>
            </a:r>
            <a:r>
              <a:rPr lang="en-US" altLang="zh-CN" dirty="0" smtClean="0"/>
              <a:t>, …</a:t>
            </a:r>
            <a:r>
              <a:rPr lang="zh-CN" altLang="en-US" dirty="0" smtClean="0"/>
              <a:t>，</a:t>
            </a:r>
            <a:r>
              <a:rPr lang="en-US" altLang="zh-CN" dirty="0" err="1" smtClean="0"/>
              <a:t>p</a:t>
            </a:r>
            <a:r>
              <a:rPr lang="en-US" altLang="zh-CN" baseline="-25000" dirty="0" err="1" smtClean="0"/>
              <a:t>n</a:t>
            </a:r>
            <a:r>
              <a:rPr lang="en-US" altLang="zh-CN" dirty="0" smtClean="0"/>
              <a:t>)</a:t>
            </a:r>
          </a:p>
          <a:p>
            <a:pPr eaLnBrk="1" hangingPunct="1"/>
            <a:r>
              <a:rPr lang="zh-CN" altLang="en-US" dirty="0" smtClean="0">
                <a:solidFill>
                  <a:schemeClr val="tx1"/>
                </a:solidFill>
              </a:rPr>
              <a:t>但是对于</a:t>
            </a:r>
            <a:r>
              <a:rPr lang="zh-CN" altLang="en-US" b="0" dirty="0" smtClean="0">
                <a:solidFill>
                  <a:schemeClr val="accent2"/>
                </a:solidFill>
              </a:rPr>
              <a:t>  </a:t>
            </a:r>
            <a:r>
              <a:rPr lang="en-US" altLang="zh-CN" dirty="0" smtClean="0">
                <a:solidFill>
                  <a:srgbClr val="FF0000"/>
                </a:solidFill>
              </a:rPr>
              <a:t>S(x) = 1 + 3x</a:t>
            </a:r>
            <a:r>
              <a:rPr lang="en-US" altLang="zh-CN" baseline="30000" dirty="0" smtClean="0">
                <a:solidFill>
                  <a:srgbClr val="FF0000"/>
                </a:solidFill>
              </a:rPr>
              <a:t>10000</a:t>
            </a:r>
            <a:r>
              <a:rPr lang="en-US" altLang="zh-CN" dirty="0" smtClean="0">
                <a:solidFill>
                  <a:srgbClr val="FF0000"/>
                </a:solidFill>
              </a:rPr>
              <a:t> – 2x</a:t>
            </a:r>
            <a:r>
              <a:rPr lang="en-US" altLang="zh-CN" baseline="30000" dirty="0" smtClean="0">
                <a:solidFill>
                  <a:srgbClr val="FF0000"/>
                </a:solidFill>
              </a:rPr>
              <a:t>20000</a:t>
            </a:r>
            <a:r>
              <a:rPr lang="zh-CN" altLang="en-US" dirty="0" smtClean="0">
                <a:solidFill>
                  <a:schemeClr val="tx1"/>
                </a:solidFill>
              </a:rPr>
              <a:t>，该表示方法是否合适？</a:t>
            </a:r>
          </a:p>
          <a:p>
            <a:pPr eaLnBrk="1" hangingPunct="1"/>
            <a:r>
              <a:rPr lang="zh-CN" altLang="en-US" dirty="0" smtClean="0">
                <a:solidFill>
                  <a:schemeClr val="tx1"/>
                </a:solidFill>
              </a:rPr>
              <a:t>称为</a:t>
            </a:r>
            <a:r>
              <a:rPr lang="zh-CN" altLang="en-US" dirty="0" smtClean="0">
                <a:solidFill>
                  <a:schemeClr val="folHlink"/>
                </a:solidFill>
              </a:rPr>
              <a:t>一元稀疏多项式</a:t>
            </a:r>
          </a:p>
        </p:txBody>
      </p:sp>
      <p:sp>
        <p:nvSpPr>
          <p:cNvPr id="205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B58806F-0B32-4EFC-9B4F-12F97B5BB9BF}" type="slidenum">
              <a:rPr kumimoji="0" lang="en-US" altLang="zh-CN" b="0" smtClean="0">
                <a:solidFill>
                  <a:srgbClr val="393939"/>
                </a:solidFill>
              </a:rPr>
              <a:pPr eaLnBrk="1" hangingPunct="1"/>
              <a:t>104</a:t>
            </a:fld>
            <a:endParaRPr kumimoji="0" lang="en-US" altLang="zh-CN" b="0" smtClean="0">
              <a:solidFill>
                <a:srgbClr val="393939"/>
              </a:solidFill>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285662815"/>
              </p:ext>
            </p:extLst>
          </p:nvPr>
        </p:nvGraphicFramePr>
        <p:xfrm>
          <a:off x="596106" y="1227139"/>
          <a:ext cx="7383462" cy="788987"/>
        </p:xfrm>
        <a:graphic>
          <a:graphicData uri="http://schemas.openxmlformats.org/presentationml/2006/ole">
            <mc:AlternateContent xmlns:mc="http://schemas.openxmlformats.org/markup-compatibility/2006">
              <mc:Choice xmlns:v="urn:schemas-microsoft-com:vml" Requires="v">
                <p:oleObj spid="_x0000_s9416" name="Microsoft 公式 3.0" r:id="rId3" imgW="2247840" imgH="241200" progId="Equation.3">
                  <p:embed/>
                </p:oleObj>
              </mc:Choice>
              <mc:Fallback>
                <p:oleObj name="Microsoft 公式 3.0" r:id="rId3" imgW="22478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 y="1227139"/>
                        <a:ext cx="7383462" cy="788987"/>
                      </a:xfrm>
                      <a:prstGeom prst="rect">
                        <a:avLst/>
                      </a:prstGeom>
                      <a:noFill/>
                      <a:ln w="3175">
                        <a:solidFill>
                          <a:schemeClr val="accent1">
                            <a:lumMod val="75000"/>
                          </a:schemeClr>
                        </a:solidFill>
                        <a:miter lim="800000"/>
                        <a:headEnd/>
                        <a:tailEnd/>
                      </a:ln>
                      <a:effectLst/>
                      <a:extLst/>
                    </p:spPr>
                  </p:pic>
                </p:oleObj>
              </mc:Fallback>
            </mc:AlternateContent>
          </a:graphicData>
        </a:graphic>
      </p:graphicFrame>
      <p:graphicFrame>
        <p:nvGraphicFramePr>
          <p:cNvPr id="59400" name="Object 8"/>
          <p:cNvGraphicFramePr>
            <a:graphicFrameLocks noChangeAspect="1"/>
          </p:cNvGraphicFramePr>
          <p:nvPr>
            <p:extLst>
              <p:ext uri="{D42A27DB-BD31-4B8C-83A1-F6EECF244321}">
                <p14:modId xmlns:p14="http://schemas.microsoft.com/office/powerpoint/2010/main" val="2376009949"/>
              </p:ext>
            </p:extLst>
          </p:nvPr>
        </p:nvGraphicFramePr>
        <p:xfrm>
          <a:off x="608232" y="4435475"/>
          <a:ext cx="6632575" cy="788988"/>
        </p:xfrm>
        <a:graphic>
          <a:graphicData uri="http://schemas.openxmlformats.org/presentationml/2006/ole">
            <mc:AlternateContent xmlns:mc="http://schemas.openxmlformats.org/markup-compatibility/2006">
              <mc:Choice xmlns:v="urn:schemas-microsoft-com:vml" Requires="v">
                <p:oleObj spid="_x0000_s9417" name="公式" r:id="rId5" imgW="2019240" imgH="241200" progId="Equation.3">
                  <p:embed/>
                </p:oleObj>
              </mc:Choice>
              <mc:Fallback>
                <p:oleObj name="公式" r:id="rId5" imgW="20192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232" y="4435475"/>
                        <a:ext cx="6632575" cy="788988"/>
                      </a:xfrm>
                      <a:prstGeom prst="rect">
                        <a:avLst/>
                      </a:prstGeom>
                      <a:noFill/>
                      <a:ln w="3175">
                        <a:solidFill>
                          <a:schemeClr val="accent1">
                            <a:lumMod val="75000"/>
                          </a:schemeClr>
                        </a:solidFill>
                        <a:miter lim="800000"/>
                        <a:headEnd/>
                        <a:tailEnd/>
                      </a:ln>
                      <a:effectLst/>
                      <a:extLst/>
                    </p:spPr>
                  </p:pic>
                </p:oleObj>
              </mc:Fallback>
            </mc:AlternateContent>
          </a:graphicData>
        </a:graphic>
      </p:graphicFrame>
      <p:sp>
        <p:nvSpPr>
          <p:cNvPr id="59401" name="Text Box 9"/>
          <p:cNvSpPr txBox="1">
            <a:spLocks noChangeArrowheads="1"/>
          </p:cNvSpPr>
          <p:nvPr/>
        </p:nvSpPr>
        <p:spPr bwMode="auto">
          <a:xfrm>
            <a:off x="827088" y="5157788"/>
            <a:ext cx="8066087"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40000"/>
              </a:lnSpc>
            </a:pPr>
            <a:r>
              <a:rPr lang="zh-CN" altLang="en-US" sz="2800">
                <a:solidFill>
                  <a:srgbClr val="393939"/>
                </a:solidFill>
                <a:ea typeface="楷体_GB2312" pitchFamily="49" charset="-122"/>
              </a:rPr>
              <a:t>其中：</a:t>
            </a:r>
            <a:r>
              <a:rPr lang="en-US" altLang="zh-CN" sz="2800" i="1">
                <a:solidFill>
                  <a:srgbClr val="FF0000"/>
                </a:solidFill>
                <a:ea typeface="楷体_GB2312" pitchFamily="49" charset="-122"/>
              </a:rPr>
              <a:t>p</a:t>
            </a:r>
            <a:r>
              <a:rPr lang="en-US" altLang="zh-CN" sz="2800" i="1" baseline="-25000">
                <a:solidFill>
                  <a:srgbClr val="FF0000"/>
                </a:solidFill>
                <a:ea typeface="楷体_GB2312" pitchFamily="49" charset="-122"/>
              </a:rPr>
              <a:t>i</a:t>
            </a:r>
            <a:r>
              <a:rPr lang="en-US" altLang="zh-CN" sz="2800" i="1">
                <a:solidFill>
                  <a:srgbClr val="FF0000"/>
                </a:solidFill>
                <a:ea typeface="楷体_GB2312" pitchFamily="49" charset="-122"/>
              </a:rPr>
              <a:t> </a:t>
            </a:r>
            <a:r>
              <a:rPr lang="zh-CN" altLang="en-US" sz="2800">
                <a:solidFill>
                  <a:srgbClr val="393939"/>
                </a:solidFill>
                <a:ea typeface="楷体_GB2312" pitchFamily="49" charset="-122"/>
              </a:rPr>
              <a:t>是指数为</a:t>
            </a:r>
            <a:r>
              <a:rPr lang="en-US" altLang="zh-CN" sz="2800" i="1">
                <a:solidFill>
                  <a:srgbClr val="FF0000"/>
                </a:solidFill>
                <a:ea typeface="楷体_GB2312" pitchFamily="49" charset="-122"/>
              </a:rPr>
              <a:t>e</a:t>
            </a:r>
            <a:r>
              <a:rPr lang="en-US" altLang="zh-CN" sz="2800" i="1" baseline="-25000">
                <a:solidFill>
                  <a:srgbClr val="FF0000"/>
                </a:solidFill>
                <a:ea typeface="楷体_GB2312" pitchFamily="49" charset="-122"/>
              </a:rPr>
              <a:t>i</a:t>
            </a:r>
            <a:r>
              <a:rPr lang="en-US" altLang="zh-CN" sz="2800" i="1">
                <a:solidFill>
                  <a:srgbClr val="FF0000"/>
                </a:solidFill>
                <a:ea typeface="楷体_GB2312" pitchFamily="49" charset="-122"/>
              </a:rPr>
              <a:t> </a:t>
            </a:r>
            <a:r>
              <a:rPr lang="zh-CN" altLang="en-US" sz="2800">
                <a:solidFill>
                  <a:srgbClr val="393939"/>
                </a:solidFill>
                <a:ea typeface="楷体_GB2312" pitchFamily="49" charset="-122"/>
              </a:rPr>
              <a:t>的项的非零系数，</a:t>
            </a:r>
          </a:p>
          <a:p>
            <a:pPr eaLnBrk="1" hangingPunct="1">
              <a:lnSpc>
                <a:spcPct val="140000"/>
              </a:lnSpc>
            </a:pPr>
            <a:r>
              <a:rPr lang="zh-CN" altLang="en-US" sz="2800">
                <a:solidFill>
                  <a:srgbClr val="0000FF"/>
                </a:solidFill>
                <a:ea typeface="楷体_GB2312" pitchFamily="49" charset="-122"/>
              </a:rPr>
              <a:t>            </a:t>
            </a:r>
            <a:r>
              <a:rPr lang="en-US" altLang="zh-CN" sz="2800">
                <a:solidFill>
                  <a:srgbClr val="0000FF"/>
                </a:solidFill>
                <a:ea typeface="楷体_GB2312" pitchFamily="49" charset="-122"/>
              </a:rPr>
              <a:t>0≤ e</a:t>
            </a:r>
            <a:r>
              <a:rPr lang="en-US" altLang="zh-CN" sz="2800" baseline="-25000">
                <a:solidFill>
                  <a:srgbClr val="0000FF"/>
                </a:solidFill>
                <a:ea typeface="楷体_GB2312" pitchFamily="49" charset="-122"/>
              </a:rPr>
              <a:t>1</a:t>
            </a:r>
            <a:r>
              <a:rPr lang="en-US" altLang="zh-CN" sz="2800">
                <a:solidFill>
                  <a:srgbClr val="0000FF"/>
                </a:solidFill>
                <a:ea typeface="楷体_GB2312" pitchFamily="49" charset="-122"/>
              </a:rPr>
              <a:t> &lt; e</a:t>
            </a:r>
            <a:r>
              <a:rPr lang="en-US" altLang="zh-CN" sz="2800" baseline="-25000">
                <a:solidFill>
                  <a:srgbClr val="0000FF"/>
                </a:solidFill>
                <a:ea typeface="楷体_GB2312" pitchFamily="49" charset="-122"/>
              </a:rPr>
              <a:t>2</a:t>
            </a:r>
            <a:r>
              <a:rPr lang="en-US" altLang="zh-CN" sz="2800">
                <a:solidFill>
                  <a:srgbClr val="0000FF"/>
                </a:solidFill>
                <a:ea typeface="楷体_GB2312" pitchFamily="49" charset="-122"/>
              </a:rPr>
              <a:t> &lt; …… &lt; e</a:t>
            </a:r>
            <a:r>
              <a:rPr lang="en-US" altLang="zh-CN" sz="2800" baseline="-25000">
                <a:solidFill>
                  <a:srgbClr val="0000FF"/>
                </a:solidFill>
                <a:ea typeface="楷体_GB2312" pitchFamily="49" charset="-122"/>
              </a:rPr>
              <a:t>m</a:t>
            </a:r>
            <a:r>
              <a:rPr lang="en-US" altLang="zh-CN" sz="2800">
                <a:solidFill>
                  <a:srgbClr val="0000FF"/>
                </a:solidFill>
                <a:ea typeface="楷体_GB2312" pitchFamily="49" charset="-122"/>
              </a:rPr>
              <a:t> = n</a:t>
            </a:r>
            <a:endParaRPr lang="en-US" altLang="zh-CN" sz="2800">
              <a:solidFill>
                <a:srgbClr val="0000FF"/>
              </a:solidFill>
            </a:endParaRPr>
          </a:p>
        </p:txBody>
      </p:sp>
    </p:spTree>
    <p:extLst>
      <p:ext uri="{BB962C8B-B14F-4D97-AF65-F5344CB8AC3E}">
        <p14:creationId xmlns:p14="http://schemas.microsoft.com/office/powerpoint/2010/main" val="20018397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wipe(left)">
                                      <p:cBhvr>
                                        <p:cTn id="7" dur="500"/>
                                        <p:tgtEl>
                                          <p:spTgt spid="59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401"/>
                                        </p:tgtEl>
                                        <p:attrNameLst>
                                          <p:attrName>style.visibility</p:attrName>
                                        </p:attrNameLst>
                                      </p:cBhvr>
                                      <p:to>
                                        <p:strVal val="visible"/>
                                      </p:to>
                                    </p:set>
                                    <p:anim calcmode="lin" valueType="num">
                                      <p:cBhvr additive="base">
                                        <p:cTn id="12" dur="500" fill="hold"/>
                                        <p:tgtEl>
                                          <p:spTgt spid="59401"/>
                                        </p:tgtEl>
                                        <p:attrNameLst>
                                          <p:attrName>ppt_x</p:attrName>
                                        </p:attrNameLst>
                                      </p:cBhvr>
                                      <p:tavLst>
                                        <p:tav tm="0">
                                          <p:val>
                                            <p:strVal val="#ppt_x"/>
                                          </p:val>
                                        </p:tav>
                                        <p:tav tm="100000">
                                          <p:val>
                                            <p:strVal val="#ppt_x"/>
                                          </p:val>
                                        </p:tav>
                                      </p:tavLst>
                                    </p:anim>
                                    <p:anim calcmode="lin" valueType="num">
                                      <p:cBhvr additive="base">
                                        <p:cTn id="13" dur="500" fill="hold"/>
                                        <p:tgtEl>
                                          <p:spTgt spid="59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dirty="0"/>
              <a:t>一元多项式</a:t>
            </a:r>
            <a:endParaRPr lang="zh-CN" altLang="zh-CN" dirty="0" smtClean="0"/>
          </a:p>
        </p:txBody>
      </p:sp>
      <p:sp>
        <p:nvSpPr>
          <p:cNvPr id="3077" name="Rectangle 3"/>
          <p:cNvSpPr>
            <a:spLocks noGrp="1" noChangeArrowheads="1"/>
          </p:cNvSpPr>
          <p:nvPr>
            <p:ph idx="1"/>
          </p:nvPr>
        </p:nvSpPr>
        <p:spPr>
          <a:xfrm>
            <a:off x="457200" y="2205038"/>
            <a:ext cx="8686800" cy="4119562"/>
          </a:xfrm>
        </p:spPr>
        <p:txBody>
          <a:bodyPr/>
          <a:lstStyle/>
          <a:p>
            <a:pPr eaLnBrk="1" hangingPunct="1"/>
            <a:r>
              <a:rPr lang="zh-CN" altLang="en-US" sz="2800" dirty="0" smtClean="0">
                <a:solidFill>
                  <a:schemeClr val="tx1"/>
                </a:solidFill>
              </a:rPr>
              <a:t>可以下列线性表表示：</a:t>
            </a:r>
          </a:p>
          <a:p>
            <a:pPr lvl="1" eaLnBrk="1" hangingPunct="1"/>
            <a:r>
              <a:rPr lang="en-US" altLang="zh-CN" dirty="0" smtClean="0">
                <a:solidFill>
                  <a:srgbClr val="0000FF"/>
                </a:solidFill>
              </a:rPr>
              <a:t>((p</a:t>
            </a:r>
            <a:r>
              <a:rPr lang="en-US" altLang="zh-CN" baseline="-25000" dirty="0" smtClean="0">
                <a:solidFill>
                  <a:srgbClr val="0000FF"/>
                </a:solidFill>
              </a:rPr>
              <a:t>1</a:t>
            </a:r>
            <a:r>
              <a:rPr lang="en-US" altLang="zh-CN" dirty="0" smtClean="0">
                <a:solidFill>
                  <a:srgbClr val="0000FF"/>
                </a:solidFill>
              </a:rPr>
              <a:t>, e</a:t>
            </a:r>
            <a:r>
              <a:rPr lang="en-US" altLang="zh-CN" baseline="-25000" dirty="0" smtClean="0">
                <a:solidFill>
                  <a:srgbClr val="0000FF"/>
                </a:solidFill>
              </a:rPr>
              <a:t>1</a:t>
            </a:r>
            <a:r>
              <a:rPr lang="en-US" altLang="zh-CN" dirty="0" smtClean="0">
                <a:solidFill>
                  <a:srgbClr val="0000FF"/>
                </a:solidFill>
              </a:rPr>
              <a:t>), (p</a:t>
            </a:r>
            <a:r>
              <a:rPr lang="en-US" altLang="zh-CN" baseline="-25000" dirty="0" smtClean="0">
                <a:solidFill>
                  <a:srgbClr val="0000FF"/>
                </a:solidFill>
              </a:rPr>
              <a:t>2</a:t>
            </a:r>
            <a:r>
              <a:rPr lang="en-US" altLang="zh-CN" dirty="0" smtClean="0">
                <a:solidFill>
                  <a:srgbClr val="0000FF"/>
                </a:solidFill>
              </a:rPr>
              <a:t>, e</a:t>
            </a:r>
            <a:r>
              <a:rPr lang="en-US" altLang="zh-CN" baseline="-25000" dirty="0" smtClean="0">
                <a:solidFill>
                  <a:srgbClr val="0000FF"/>
                </a:solidFill>
              </a:rPr>
              <a:t>2</a:t>
            </a:r>
            <a:r>
              <a:rPr lang="en-US" altLang="zh-CN" dirty="0" smtClean="0">
                <a:solidFill>
                  <a:srgbClr val="0000FF"/>
                </a:solidFill>
              </a:rPr>
              <a:t>), ……, (</a:t>
            </a:r>
            <a:r>
              <a:rPr lang="en-US" altLang="zh-CN" dirty="0" err="1" smtClean="0">
                <a:solidFill>
                  <a:srgbClr val="0000FF"/>
                </a:solidFill>
              </a:rPr>
              <a:t>p</a:t>
            </a:r>
            <a:r>
              <a:rPr lang="en-US" altLang="zh-CN" baseline="-25000" dirty="0" err="1" smtClean="0">
                <a:solidFill>
                  <a:srgbClr val="0000FF"/>
                </a:solidFill>
              </a:rPr>
              <a:t>n</a:t>
            </a:r>
            <a:r>
              <a:rPr lang="en-US" altLang="zh-CN" dirty="0" err="1" smtClean="0">
                <a:solidFill>
                  <a:srgbClr val="0000FF"/>
                </a:solidFill>
              </a:rPr>
              <a:t>,e</a:t>
            </a:r>
            <a:r>
              <a:rPr lang="en-US" altLang="zh-CN" baseline="-25000" dirty="0" err="1" smtClean="0">
                <a:solidFill>
                  <a:srgbClr val="0000FF"/>
                </a:solidFill>
              </a:rPr>
              <a:t>n</a:t>
            </a:r>
            <a:r>
              <a:rPr lang="en-US" altLang="zh-CN" dirty="0" smtClean="0">
                <a:solidFill>
                  <a:srgbClr val="0000FF"/>
                </a:solidFill>
              </a:rPr>
              <a:t>) )</a:t>
            </a:r>
          </a:p>
          <a:p>
            <a:pPr eaLnBrk="1" hangingPunct="1"/>
            <a:r>
              <a:rPr lang="zh-CN" altLang="en-US" sz="2800" dirty="0" smtClean="0"/>
              <a:t>例如：</a:t>
            </a:r>
          </a:p>
          <a:p>
            <a:pPr lvl="1" eaLnBrk="1" hangingPunct="1"/>
            <a:r>
              <a:rPr lang="zh-CN" altLang="en-US" dirty="0" smtClean="0"/>
              <a:t> </a:t>
            </a:r>
            <a:r>
              <a:rPr lang="en-US" altLang="zh-CN" sz="2800" dirty="0" smtClean="0">
                <a:solidFill>
                  <a:srgbClr val="0000FF"/>
                </a:solidFill>
              </a:rPr>
              <a:t>P</a:t>
            </a:r>
            <a:r>
              <a:rPr lang="en-US" altLang="zh-CN" sz="2800" baseline="-25000" dirty="0" smtClean="0">
                <a:solidFill>
                  <a:srgbClr val="0000FF"/>
                </a:solidFill>
              </a:rPr>
              <a:t>999</a:t>
            </a:r>
            <a:r>
              <a:rPr lang="en-US" altLang="zh-CN" sz="2800" dirty="0" smtClean="0">
                <a:solidFill>
                  <a:srgbClr val="0000FF"/>
                </a:solidFill>
              </a:rPr>
              <a:t>(x) = 7x</a:t>
            </a:r>
            <a:r>
              <a:rPr lang="en-US" altLang="zh-CN" sz="2800" baseline="30000" dirty="0" smtClean="0">
                <a:solidFill>
                  <a:srgbClr val="0000FF"/>
                </a:solidFill>
              </a:rPr>
              <a:t>3</a:t>
            </a:r>
            <a:r>
              <a:rPr lang="en-US" altLang="zh-CN" sz="2800" dirty="0" smtClean="0">
                <a:solidFill>
                  <a:srgbClr val="0000FF"/>
                </a:solidFill>
              </a:rPr>
              <a:t> - 2x</a:t>
            </a:r>
            <a:r>
              <a:rPr lang="en-US" altLang="zh-CN" sz="2800" baseline="30000" dirty="0" smtClean="0">
                <a:solidFill>
                  <a:srgbClr val="0000FF"/>
                </a:solidFill>
              </a:rPr>
              <a:t>12</a:t>
            </a:r>
            <a:r>
              <a:rPr lang="en-US" altLang="zh-CN" sz="2800" dirty="0" smtClean="0">
                <a:solidFill>
                  <a:srgbClr val="0000FF"/>
                </a:solidFill>
              </a:rPr>
              <a:t> - 8x</a:t>
            </a:r>
            <a:r>
              <a:rPr lang="en-US" altLang="zh-CN" sz="2800" baseline="30000" dirty="0" smtClean="0">
                <a:solidFill>
                  <a:srgbClr val="0000FF"/>
                </a:solidFill>
              </a:rPr>
              <a:t>999</a:t>
            </a:r>
            <a:endParaRPr lang="en-US" altLang="zh-CN" sz="2800" dirty="0" smtClean="0">
              <a:solidFill>
                <a:srgbClr val="0000FF"/>
              </a:solidFill>
            </a:endParaRPr>
          </a:p>
          <a:p>
            <a:pPr lvl="1" eaLnBrk="1" hangingPunct="1"/>
            <a:r>
              <a:rPr lang="zh-CN" altLang="en-US" sz="2800" dirty="0" smtClean="0">
                <a:solidFill>
                  <a:schemeClr val="tx1"/>
                </a:solidFill>
              </a:rPr>
              <a:t>可用线性表</a:t>
            </a:r>
            <a:r>
              <a:rPr lang="en-US" altLang="zh-CN" dirty="0" smtClean="0">
                <a:solidFill>
                  <a:srgbClr val="0000FF"/>
                </a:solidFill>
              </a:rPr>
              <a:t>((7, 3), (-2, 12), (-8, 999) )</a:t>
            </a:r>
            <a:r>
              <a:rPr lang="zh-CN" altLang="en-US" dirty="0" smtClean="0">
                <a:solidFill>
                  <a:schemeClr val="tx1"/>
                </a:solidFill>
              </a:rPr>
              <a:t>表示</a:t>
            </a:r>
          </a:p>
        </p:txBody>
      </p:sp>
      <p:sp>
        <p:nvSpPr>
          <p:cNvPr id="3075"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B5B934D-6E1C-4D79-85B1-0D5DD4DE5C06}" type="slidenum">
              <a:rPr kumimoji="0" lang="en-US" altLang="zh-CN" b="0" smtClean="0">
                <a:solidFill>
                  <a:srgbClr val="393939"/>
                </a:solidFill>
              </a:rPr>
              <a:pPr eaLnBrk="1" hangingPunct="1"/>
              <a:t>105</a:t>
            </a:fld>
            <a:endParaRPr kumimoji="0" lang="en-US" altLang="zh-CN" b="0" smtClean="0">
              <a:solidFill>
                <a:srgbClr val="393939"/>
              </a:solidFill>
            </a:endParaRPr>
          </a:p>
        </p:txBody>
      </p:sp>
      <p:graphicFrame>
        <p:nvGraphicFramePr>
          <p:cNvPr id="3074" name="Object 5"/>
          <p:cNvGraphicFramePr>
            <a:graphicFrameLocks noChangeAspect="1"/>
          </p:cNvGraphicFramePr>
          <p:nvPr/>
        </p:nvGraphicFramePr>
        <p:xfrm>
          <a:off x="971550" y="1341438"/>
          <a:ext cx="6632575" cy="788987"/>
        </p:xfrm>
        <a:graphic>
          <a:graphicData uri="http://schemas.openxmlformats.org/presentationml/2006/ole">
            <mc:AlternateContent xmlns:mc="http://schemas.openxmlformats.org/markup-compatibility/2006">
              <mc:Choice xmlns:v="urn:schemas-microsoft-com:vml" Requires="v">
                <p:oleObj spid="_x0000_s10341" name="公式" r:id="rId3" imgW="2019240" imgH="241200" progId="Equation.3">
                  <p:embed/>
                </p:oleObj>
              </mc:Choice>
              <mc:Fallback>
                <p:oleObj name="公式" r:id="rId3" imgW="20192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6632575" cy="7889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4235492"/>
      </p:ext>
    </p:extLst>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mtClean="0"/>
              <a:t>一元多项式的</a:t>
            </a:r>
            <a:r>
              <a:rPr lang="en-US" altLang="zh-CN" smtClean="0"/>
              <a:t>ADT</a:t>
            </a:r>
          </a:p>
        </p:txBody>
      </p:sp>
      <p:sp>
        <p:nvSpPr>
          <p:cNvPr id="5325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0D87E6B-49D4-48CA-94C6-493B7334198B}" type="slidenum">
              <a:rPr kumimoji="0" lang="en-US" altLang="zh-CN" b="0" smtClean="0">
                <a:solidFill>
                  <a:srgbClr val="393939"/>
                </a:solidFill>
              </a:rPr>
              <a:pPr eaLnBrk="1" hangingPunct="1"/>
              <a:t>106</a:t>
            </a:fld>
            <a:endParaRPr kumimoji="0" lang="en-US" altLang="zh-CN" b="0" smtClean="0">
              <a:solidFill>
                <a:srgbClr val="393939"/>
              </a:solidFill>
            </a:endParaRPr>
          </a:p>
        </p:txBody>
      </p:sp>
      <p:sp>
        <p:nvSpPr>
          <p:cNvPr id="53252" name="Text Box 8"/>
          <p:cNvSpPr txBox="1">
            <a:spLocks noChangeArrowheads="1"/>
          </p:cNvSpPr>
          <p:nvPr/>
        </p:nvSpPr>
        <p:spPr bwMode="auto">
          <a:xfrm>
            <a:off x="685800" y="1371600"/>
            <a:ext cx="8153400" cy="5257800"/>
          </a:xfrm>
          <a:prstGeom prst="rect">
            <a:avLst/>
          </a:prstGeom>
          <a:gradFill rotWithShape="1">
            <a:gsLst>
              <a:gs pos="0">
                <a:schemeClr val="accent1"/>
              </a:gs>
              <a:gs pos="100000">
                <a:schemeClr val="bg1"/>
              </a:gs>
            </a:gsLst>
            <a:path path="rect">
              <a:fillToRect l="100000" t="100000"/>
            </a:path>
          </a:gradFill>
          <a:ln w="38100">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0000"/>
              </a:lnSpc>
            </a:pPr>
            <a:r>
              <a:rPr lang="en-US" altLang="zh-CN" sz="2800">
                <a:solidFill>
                  <a:srgbClr val="0000FF"/>
                </a:solidFill>
                <a:ea typeface="楷体_GB2312" pitchFamily="49" charset="-122"/>
              </a:rPr>
              <a:t>ADT Polynomial {</a:t>
            </a:r>
          </a:p>
          <a:p>
            <a:pPr eaLnBrk="1" hangingPunct="1">
              <a:lnSpc>
                <a:spcPct val="120000"/>
              </a:lnSpc>
            </a:pPr>
            <a:r>
              <a:rPr lang="en-US" altLang="zh-CN" sz="2800">
                <a:solidFill>
                  <a:srgbClr val="393939"/>
                </a:solidFill>
                <a:ea typeface="楷体_GB2312" pitchFamily="49" charset="-122"/>
              </a:rPr>
              <a:t>  </a:t>
            </a:r>
            <a:r>
              <a:rPr lang="zh-CN" altLang="en-US" sz="2800">
                <a:solidFill>
                  <a:srgbClr val="6600CC"/>
                </a:solidFill>
                <a:ea typeface="楷体_GB2312" pitchFamily="49" charset="-122"/>
              </a:rPr>
              <a:t>数据对象：</a:t>
            </a:r>
          </a:p>
          <a:p>
            <a:pPr eaLnBrk="1" hangingPunct="1">
              <a:lnSpc>
                <a:spcPct val="120000"/>
              </a:lnSpc>
            </a:pPr>
            <a:endParaRPr lang="zh-CN" altLang="en-US" sz="2800" u="sng">
              <a:solidFill>
                <a:srgbClr val="6600CC"/>
              </a:solidFill>
              <a:ea typeface="楷体_GB2312" pitchFamily="49" charset="-122"/>
            </a:endParaRPr>
          </a:p>
          <a:p>
            <a:pPr eaLnBrk="1" hangingPunct="1">
              <a:lnSpc>
                <a:spcPct val="120000"/>
              </a:lnSpc>
            </a:pPr>
            <a:endParaRPr lang="zh-CN" altLang="en-US" sz="2800" u="sng">
              <a:solidFill>
                <a:srgbClr val="6600CC"/>
              </a:solidFill>
              <a:ea typeface="楷体_GB2312" pitchFamily="49" charset="-122"/>
            </a:endParaRPr>
          </a:p>
          <a:p>
            <a:pPr eaLnBrk="1" hangingPunct="1">
              <a:lnSpc>
                <a:spcPct val="120000"/>
              </a:lnSpc>
            </a:pPr>
            <a:endParaRPr lang="zh-CN" altLang="en-US" sz="2800">
              <a:solidFill>
                <a:srgbClr val="6600CC"/>
              </a:solidFill>
              <a:ea typeface="楷体_GB2312" pitchFamily="49" charset="-122"/>
            </a:endParaRPr>
          </a:p>
          <a:p>
            <a:pPr eaLnBrk="1" hangingPunct="1">
              <a:lnSpc>
                <a:spcPct val="120000"/>
              </a:lnSpc>
            </a:pPr>
            <a:r>
              <a:rPr lang="zh-CN" altLang="en-US" sz="2800">
                <a:solidFill>
                  <a:srgbClr val="6600CC"/>
                </a:solidFill>
                <a:ea typeface="楷体_GB2312" pitchFamily="49" charset="-122"/>
              </a:rPr>
              <a:t> 数据关系：</a:t>
            </a:r>
          </a:p>
          <a:p>
            <a:pPr eaLnBrk="1" hangingPunct="1">
              <a:lnSpc>
                <a:spcPct val="120000"/>
              </a:lnSpc>
            </a:pPr>
            <a:r>
              <a:rPr lang="zh-CN" altLang="en-US" sz="2800">
                <a:solidFill>
                  <a:srgbClr val="393939"/>
                </a:solidFill>
                <a:ea typeface="楷体_GB2312" pitchFamily="49" charset="-122"/>
              </a:rPr>
              <a:t>      </a:t>
            </a:r>
          </a:p>
          <a:p>
            <a:pPr eaLnBrk="1" hangingPunct="1">
              <a:lnSpc>
                <a:spcPct val="120000"/>
              </a:lnSpc>
            </a:pPr>
            <a:endParaRPr lang="zh-CN" altLang="en-US" sz="2800">
              <a:solidFill>
                <a:srgbClr val="393939"/>
              </a:solidFill>
              <a:ea typeface="楷体_GB2312" pitchFamily="49" charset="-122"/>
            </a:endParaRPr>
          </a:p>
          <a:p>
            <a:pPr eaLnBrk="1" hangingPunct="1">
              <a:lnSpc>
                <a:spcPct val="120000"/>
              </a:lnSpc>
            </a:pPr>
            <a:r>
              <a:rPr lang="zh-CN" altLang="en-US" sz="2800">
                <a:solidFill>
                  <a:srgbClr val="6600CC"/>
                </a:solidFill>
                <a:ea typeface="楷体_GB2312" pitchFamily="49" charset="-122"/>
              </a:rPr>
              <a:t>  基本操作：</a:t>
            </a:r>
            <a:r>
              <a:rPr lang="en-US" altLang="zh-CN" sz="2800">
                <a:solidFill>
                  <a:srgbClr val="6600CC"/>
                </a:solidFill>
                <a:ea typeface="楷体_GB2312" pitchFamily="49" charset="-122"/>
              </a:rPr>
              <a:t>……</a:t>
            </a:r>
          </a:p>
          <a:p>
            <a:pPr eaLnBrk="1" hangingPunct="1">
              <a:lnSpc>
                <a:spcPct val="120000"/>
              </a:lnSpc>
            </a:pPr>
            <a:r>
              <a:rPr lang="en-US" altLang="zh-CN" sz="2800">
                <a:solidFill>
                  <a:srgbClr val="0000FF"/>
                </a:solidFill>
                <a:ea typeface="楷体_GB2312" pitchFamily="49" charset="-122"/>
              </a:rPr>
              <a:t>}// ADT Polynomial </a:t>
            </a:r>
          </a:p>
        </p:txBody>
      </p:sp>
      <p:sp>
        <p:nvSpPr>
          <p:cNvPr id="128009" name="Rectangle 9"/>
          <p:cNvSpPr>
            <a:spLocks noChangeArrowheads="1"/>
          </p:cNvSpPr>
          <p:nvPr/>
        </p:nvSpPr>
        <p:spPr bwMode="auto">
          <a:xfrm>
            <a:off x="1066800" y="2490788"/>
            <a:ext cx="7543800" cy="1487487"/>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20000"/>
              </a:spcBef>
            </a:pPr>
            <a:r>
              <a:rPr lang="en-US" altLang="zh-CN" sz="2800">
                <a:solidFill>
                  <a:srgbClr val="393939"/>
                </a:solidFill>
                <a:latin typeface="Times New Roman" pitchFamily="18" charset="0"/>
                <a:ea typeface="楷体_GB2312" pitchFamily="49" charset="-122"/>
              </a:rPr>
              <a:t>D</a:t>
            </a:r>
            <a:r>
              <a:rPr lang="zh-CN" altLang="en-US" sz="2800">
                <a:solidFill>
                  <a:srgbClr val="393939"/>
                </a:solidFill>
                <a:latin typeface="Times New Roman" pitchFamily="18" charset="0"/>
                <a:ea typeface="楷体_GB2312" pitchFamily="49" charset="-122"/>
              </a:rPr>
              <a:t>＝</a:t>
            </a:r>
            <a:r>
              <a:rPr lang="en-US" altLang="zh-CN" sz="2800">
                <a:solidFill>
                  <a:srgbClr val="393939"/>
                </a:solidFill>
                <a:latin typeface="Times New Roman" pitchFamily="18" charset="0"/>
                <a:ea typeface="楷体_GB2312" pitchFamily="49" charset="-122"/>
              </a:rPr>
              <a:t>{ a</a:t>
            </a:r>
            <a:r>
              <a:rPr lang="en-US" altLang="zh-CN" sz="2800" baseline="-25000">
                <a:solidFill>
                  <a:srgbClr val="393939"/>
                </a:solidFill>
                <a:latin typeface="Times New Roman" pitchFamily="18" charset="0"/>
                <a:ea typeface="楷体_GB2312" pitchFamily="49" charset="-122"/>
              </a:rPr>
              <a:t>i</a:t>
            </a:r>
            <a:r>
              <a:rPr lang="en-US" altLang="zh-CN" sz="2800">
                <a:solidFill>
                  <a:srgbClr val="393939"/>
                </a:solidFill>
                <a:latin typeface="Times New Roman" pitchFamily="18" charset="0"/>
                <a:ea typeface="楷体_GB2312" pitchFamily="49" charset="-122"/>
              </a:rPr>
              <a:t> | a</a:t>
            </a:r>
            <a:r>
              <a:rPr lang="en-US" altLang="zh-CN" sz="2800" baseline="-25000">
                <a:solidFill>
                  <a:srgbClr val="393939"/>
                </a:solidFill>
                <a:latin typeface="Times New Roman" pitchFamily="18" charset="0"/>
                <a:ea typeface="楷体_GB2312" pitchFamily="49" charset="-122"/>
              </a:rPr>
              <a:t>i</a:t>
            </a:r>
            <a:r>
              <a:rPr lang="en-US" altLang="zh-CN" sz="2800">
                <a:solidFill>
                  <a:srgbClr val="393939"/>
                </a:solidFill>
                <a:latin typeface="Times New Roman" pitchFamily="18" charset="0"/>
                <a:ea typeface="楷体_GB2312" pitchFamily="49" charset="-122"/>
              </a:rPr>
              <a:t> ∈TermSet, i=1,2,...,m,  m≥0</a:t>
            </a:r>
          </a:p>
          <a:p>
            <a:pPr>
              <a:spcBef>
                <a:spcPct val="20000"/>
              </a:spcBef>
            </a:pPr>
            <a:r>
              <a:rPr lang="en-US" altLang="zh-CN" sz="2800">
                <a:solidFill>
                  <a:srgbClr val="393939"/>
                </a:solidFill>
                <a:latin typeface="Times New Roman" pitchFamily="18" charset="0"/>
                <a:ea typeface="楷体_GB2312" pitchFamily="49" charset="-122"/>
              </a:rPr>
              <a:t>       TermSet </a:t>
            </a:r>
            <a:r>
              <a:rPr lang="zh-CN" altLang="en-US" sz="2800">
                <a:solidFill>
                  <a:srgbClr val="393939"/>
                </a:solidFill>
                <a:latin typeface="Times New Roman" pitchFamily="18" charset="0"/>
                <a:ea typeface="楷体_GB2312" pitchFamily="49" charset="-122"/>
              </a:rPr>
              <a:t>中的每个元素包含一个表示系数的实数和表示指数的整数</a:t>
            </a:r>
            <a:r>
              <a:rPr lang="en-US" altLang="zh-CN" sz="2800">
                <a:solidFill>
                  <a:srgbClr val="393939"/>
                </a:solidFill>
                <a:latin typeface="Times New Roman" pitchFamily="18" charset="0"/>
                <a:ea typeface="楷体_GB2312" pitchFamily="49" charset="-122"/>
              </a:rPr>
              <a:t>}</a:t>
            </a:r>
          </a:p>
        </p:txBody>
      </p:sp>
      <p:sp>
        <p:nvSpPr>
          <p:cNvPr id="128010" name="Rectangle 10"/>
          <p:cNvSpPr>
            <a:spLocks noChangeArrowheads="1"/>
          </p:cNvSpPr>
          <p:nvPr/>
        </p:nvSpPr>
        <p:spPr bwMode="auto">
          <a:xfrm>
            <a:off x="1066800" y="4429125"/>
            <a:ext cx="7543800" cy="1146175"/>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spcBef>
                <a:spcPct val="50000"/>
              </a:spcBef>
            </a:pPr>
            <a:r>
              <a:rPr lang="en-US" altLang="zh-CN" sz="2800">
                <a:solidFill>
                  <a:srgbClr val="393939"/>
                </a:solidFill>
                <a:latin typeface="Times New Roman" pitchFamily="18" charset="0"/>
                <a:ea typeface="楷体_GB2312" pitchFamily="49" charset="-122"/>
              </a:rPr>
              <a:t>R1</a:t>
            </a:r>
            <a:r>
              <a:rPr lang="zh-CN" altLang="en-US" sz="2800">
                <a:solidFill>
                  <a:srgbClr val="393939"/>
                </a:solidFill>
                <a:latin typeface="Times New Roman" pitchFamily="18" charset="0"/>
                <a:ea typeface="楷体_GB2312" pitchFamily="49" charset="-122"/>
              </a:rPr>
              <a:t>＝</a:t>
            </a:r>
            <a:r>
              <a:rPr lang="en-US" altLang="zh-CN" sz="2800">
                <a:solidFill>
                  <a:srgbClr val="393939"/>
                </a:solidFill>
                <a:latin typeface="Times New Roman" pitchFamily="18" charset="0"/>
                <a:ea typeface="楷体_GB2312" pitchFamily="49" charset="-122"/>
              </a:rPr>
              <a:t>{ &lt;a</a:t>
            </a:r>
            <a:r>
              <a:rPr lang="en-US" altLang="zh-CN" sz="2800" baseline="-25000">
                <a:solidFill>
                  <a:srgbClr val="393939"/>
                </a:solidFill>
                <a:latin typeface="Times New Roman" pitchFamily="18" charset="0"/>
                <a:ea typeface="楷体_GB2312" pitchFamily="49" charset="-122"/>
              </a:rPr>
              <a:t>i-1</a:t>
            </a:r>
            <a:r>
              <a:rPr lang="en-US" altLang="zh-CN" sz="2800">
                <a:solidFill>
                  <a:srgbClr val="393939"/>
                </a:solidFill>
                <a:latin typeface="Times New Roman" pitchFamily="18" charset="0"/>
                <a:ea typeface="楷体_GB2312" pitchFamily="49" charset="-122"/>
              </a:rPr>
              <a:t> ,a</a:t>
            </a:r>
            <a:r>
              <a:rPr lang="en-US" altLang="zh-CN" sz="2800" baseline="-25000">
                <a:solidFill>
                  <a:srgbClr val="393939"/>
                </a:solidFill>
                <a:latin typeface="Times New Roman" pitchFamily="18" charset="0"/>
                <a:ea typeface="楷体_GB2312" pitchFamily="49" charset="-122"/>
              </a:rPr>
              <a:t>i</a:t>
            </a:r>
            <a:r>
              <a:rPr lang="en-US" altLang="zh-CN" sz="2800">
                <a:solidFill>
                  <a:srgbClr val="393939"/>
                </a:solidFill>
                <a:latin typeface="Times New Roman" pitchFamily="18" charset="0"/>
                <a:ea typeface="楷体_GB2312" pitchFamily="49" charset="-122"/>
              </a:rPr>
              <a:t> &gt;|a</a:t>
            </a:r>
            <a:r>
              <a:rPr lang="en-US" altLang="zh-CN" sz="2800" baseline="-25000">
                <a:solidFill>
                  <a:srgbClr val="393939"/>
                </a:solidFill>
                <a:latin typeface="Times New Roman" pitchFamily="18" charset="0"/>
                <a:ea typeface="楷体_GB2312" pitchFamily="49" charset="-122"/>
              </a:rPr>
              <a:t>i-1</a:t>
            </a:r>
            <a:r>
              <a:rPr lang="en-US" altLang="zh-CN" sz="2800">
                <a:solidFill>
                  <a:srgbClr val="393939"/>
                </a:solidFill>
                <a:latin typeface="Times New Roman" pitchFamily="18" charset="0"/>
                <a:ea typeface="楷体_GB2312" pitchFamily="49" charset="-122"/>
              </a:rPr>
              <a:t> ,a</a:t>
            </a:r>
            <a:r>
              <a:rPr lang="en-US" altLang="zh-CN" sz="2800" baseline="-25000">
                <a:solidFill>
                  <a:srgbClr val="393939"/>
                </a:solidFill>
                <a:latin typeface="Times New Roman" pitchFamily="18" charset="0"/>
                <a:ea typeface="楷体_GB2312" pitchFamily="49" charset="-122"/>
              </a:rPr>
              <a:t>i</a:t>
            </a:r>
            <a:r>
              <a:rPr lang="en-US" altLang="zh-CN" sz="2800">
                <a:solidFill>
                  <a:srgbClr val="393939"/>
                </a:solidFill>
                <a:latin typeface="Times New Roman" pitchFamily="18" charset="0"/>
                <a:ea typeface="楷体_GB2312" pitchFamily="49" charset="-122"/>
              </a:rPr>
              <a:t>∈D,    i=2,...,n</a:t>
            </a:r>
          </a:p>
          <a:p>
            <a:pPr>
              <a:spcBef>
                <a:spcPct val="20000"/>
              </a:spcBef>
            </a:pPr>
            <a:r>
              <a:rPr lang="en-US" altLang="zh-CN" sz="2800">
                <a:solidFill>
                  <a:srgbClr val="393939"/>
                </a:solidFill>
                <a:latin typeface="Times New Roman" pitchFamily="18" charset="0"/>
                <a:ea typeface="楷体_GB2312" pitchFamily="49" charset="-122"/>
              </a:rPr>
              <a:t>            </a:t>
            </a:r>
            <a:r>
              <a:rPr lang="zh-CN" altLang="en-US" sz="2800">
                <a:solidFill>
                  <a:srgbClr val="393939"/>
                </a:solidFill>
                <a:latin typeface="Times New Roman" pitchFamily="18" charset="0"/>
                <a:ea typeface="楷体_GB2312" pitchFamily="49" charset="-122"/>
              </a:rPr>
              <a:t>且</a:t>
            </a:r>
            <a:r>
              <a:rPr lang="en-US" altLang="zh-CN" sz="2800">
                <a:solidFill>
                  <a:srgbClr val="393939"/>
                </a:solidFill>
                <a:latin typeface="Times New Roman" pitchFamily="18" charset="0"/>
                <a:ea typeface="楷体_GB2312" pitchFamily="49" charset="-122"/>
              </a:rPr>
              <a:t>a</a:t>
            </a:r>
            <a:r>
              <a:rPr lang="en-US" altLang="zh-CN" sz="2800" baseline="-25000">
                <a:solidFill>
                  <a:srgbClr val="393939"/>
                </a:solidFill>
                <a:latin typeface="Times New Roman" pitchFamily="18" charset="0"/>
                <a:ea typeface="楷体_GB2312" pitchFamily="49" charset="-122"/>
              </a:rPr>
              <a:t>i-1</a:t>
            </a:r>
            <a:r>
              <a:rPr lang="zh-CN" altLang="en-US" sz="2800">
                <a:solidFill>
                  <a:srgbClr val="393939"/>
                </a:solidFill>
                <a:latin typeface="Times New Roman" pitchFamily="18" charset="0"/>
                <a:ea typeface="楷体_GB2312" pitchFamily="49" charset="-122"/>
              </a:rPr>
              <a:t>中的指数值＜</a:t>
            </a:r>
            <a:r>
              <a:rPr lang="en-US" altLang="zh-CN" sz="2800">
                <a:solidFill>
                  <a:srgbClr val="393939"/>
                </a:solidFill>
                <a:latin typeface="Times New Roman" pitchFamily="18" charset="0"/>
                <a:ea typeface="楷体_GB2312" pitchFamily="49" charset="-122"/>
              </a:rPr>
              <a:t>a</a:t>
            </a:r>
            <a:r>
              <a:rPr lang="en-US" altLang="zh-CN" sz="2800" baseline="-25000">
                <a:solidFill>
                  <a:srgbClr val="393939"/>
                </a:solidFill>
                <a:latin typeface="Times New Roman" pitchFamily="18" charset="0"/>
                <a:ea typeface="楷体_GB2312" pitchFamily="49" charset="-122"/>
              </a:rPr>
              <a:t>i</a:t>
            </a:r>
            <a:r>
              <a:rPr lang="zh-CN" altLang="en-US" sz="2800">
                <a:solidFill>
                  <a:srgbClr val="393939"/>
                </a:solidFill>
                <a:latin typeface="Times New Roman" pitchFamily="18" charset="0"/>
                <a:ea typeface="楷体_GB2312" pitchFamily="49" charset="-122"/>
              </a:rPr>
              <a:t>中的指数值</a:t>
            </a:r>
            <a:r>
              <a:rPr lang="zh-CN" altLang="en-US" sz="2800">
                <a:solidFill>
                  <a:srgbClr val="996600"/>
                </a:solidFill>
                <a:latin typeface="Times New Roman" pitchFamily="18" charset="0"/>
                <a:ea typeface="楷体_GB2312" pitchFamily="49" charset="-122"/>
              </a:rPr>
              <a:t> </a:t>
            </a:r>
            <a:r>
              <a:rPr lang="en-US" altLang="zh-CN" sz="2800">
                <a:solidFill>
                  <a:srgbClr val="393939"/>
                </a:solidFill>
                <a:latin typeface="Times New Roman" pitchFamily="18" charset="0"/>
                <a:ea typeface="楷体_GB2312" pitchFamily="49" charset="-122"/>
              </a:rPr>
              <a:t>}</a:t>
            </a:r>
          </a:p>
        </p:txBody>
      </p:sp>
    </p:spTree>
    <p:extLst>
      <p:ext uri="{BB962C8B-B14F-4D97-AF65-F5344CB8AC3E}">
        <p14:creationId xmlns:p14="http://schemas.microsoft.com/office/powerpoint/2010/main" val="3633091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9"/>
                                        </p:tgtEl>
                                        <p:attrNameLst>
                                          <p:attrName>style.visibility</p:attrName>
                                        </p:attrNameLst>
                                      </p:cBhvr>
                                      <p:to>
                                        <p:strVal val="visible"/>
                                      </p:to>
                                    </p:set>
                                    <p:anim calcmode="lin" valueType="num">
                                      <p:cBhvr additive="base">
                                        <p:cTn id="7" dur="500" fill="hold"/>
                                        <p:tgtEl>
                                          <p:spTgt spid="128009"/>
                                        </p:tgtEl>
                                        <p:attrNameLst>
                                          <p:attrName>ppt_x</p:attrName>
                                        </p:attrNameLst>
                                      </p:cBhvr>
                                      <p:tavLst>
                                        <p:tav tm="0">
                                          <p:val>
                                            <p:strVal val="0-#ppt_w/2"/>
                                          </p:val>
                                        </p:tav>
                                        <p:tav tm="100000">
                                          <p:val>
                                            <p:strVal val="#ppt_x"/>
                                          </p:val>
                                        </p:tav>
                                      </p:tavLst>
                                    </p:anim>
                                    <p:anim calcmode="lin" valueType="num">
                                      <p:cBhvr additive="base">
                                        <p:cTn id="8" dur="500" fill="hold"/>
                                        <p:tgtEl>
                                          <p:spTgt spid="1280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10"/>
                                        </p:tgtEl>
                                        <p:attrNameLst>
                                          <p:attrName>style.visibility</p:attrName>
                                        </p:attrNameLst>
                                      </p:cBhvr>
                                      <p:to>
                                        <p:strVal val="visible"/>
                                      </p:to>
                                    </p:set>
                                    <p:anim calcmode="lin" valueType="num">
                                      <p:cBhvr additive="base">
                                        <p:cTn id="13" dur="500" fill="hold"/>
                                        <p:tgtEl>
                                          <p:spTgt spid="128010"/>
                                        </p:tgtEl>
                                        <p:attrNameLst>
                                          <p:attrName>ppt_x</p:attrName>
                                        </p:attrNameLst>
                                      </p:cBhvr>
                                      <p:tavLst>
                                        <p:tav tm="0">
                                          <p:val>
                                            <p:strVal val="0-#ppt_w/2"/>
                                          </p:val>
                                        </p:tav>
                                        <p:tav tm="100000">
                                          <p:val>
                                            <p:strVal val="#ppt_x"/>
                                          </p:val>
                                        </p:tav>
                                      </p:tavLst>
                                    </p:anim>
                                    <p:anim calcmode="lin" valueType="num">
                                      <p:cBhvr additive="base">
                                        <p:cTn id="14" dur="500" fill="hold"/>
                                        <p:tgtEl>
                                          <p:spTgt spid="128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animBg="1" autoUpdateAnimBg="0"/>
      <p:bldP spid="128010"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mtClean="0"/>
              <a:t>一元多项式的</a:t>
            </a:r>
            <a:r>
              <a:rPr lang="en-US" altLang="zh-CN" smtClean="0"/>
              <a:t>ADT—</a:t>
            </a:r>
            <a:r>
              <a:rPr lang="zh-CN" altLang="en-US" smtClean="0"/>
              <a:t>基本操作</a:t>
            </a:r>
          </a:p>
        </p:txBody>
      </p:sp>
      <p:sp>
        <p:nvSpPr>
          <p:cNvPr id="129028" name="Text Box 4"/>
          <p:cNvSpPr>
            <a:spLocks noGrp="1" noChangeArrowheads="1"/>
          </p:cNvSpPr>
          <p:nvPr>
            <p:ph idx="1"/>
          </p:nvPr>
        </p:nvSpPr>
        <p:spPr>
          <a:noFill/>
        </p:spPr>
        <p:txBody>
          <a:bodyPr/>
          <a:lstStyle/>
          <a:p>
            <a:pPr eaLnBrk="1" hangingPunct="1"/>
            <a:r>
              <a:rPr lang="en-US" altLang="zh-CN" sz="2800" dirty="0" err="1" smtClean="0"/>
              <a:t>CreatPolyn</a:t>
            </a:r>
            <a:r>
              <a:rPr lang="en-US" altLang="zh-CN" sz="2800" dirty="0" smtClean="0"/>
              <a:t> ( &amp;P, m )</a:t>
            </a:r>
          </a:p>
          <a:p>
            <a:pPr lvl="1" eaLnBrk="1" hangingPunct="1"/>
            <a:r>
              <a:rPr lang="zh-CN" altLang="en-US" sz="2800" dirty="0" smtClean="0">
                <a:solidFill>
                  <a:srgbClr val="FF0000"/>
                </a:solidFill>
              </a:rPr>
              <a:t>操作结果：</a:t>
            </a:r>
            <a:r>
              <a:rPr lang="zh-CN" altLang="en-US" sz="2800" dirty="0" smtClean="0">
                <a:solidFill>
                  <a:schemeClr val="tx1"/>
                </a:solidFill>
              </a:rPr>
              <a:t>输入 </a:t>
            </a:r>
            <a:r>
              <a:rPr lang="en-US" altLang="zh-CN" sz="2800" dirty="0" smtClean="0">
                <a:solidFill>
                  <a:schemeClr val="tx1"/>
                </a:solidFill>
              </a:rPr>
              <a:t>m </a:t>
            </a:r>
            <a:r>
              <a:rPr lang="zh-CN" altLang="en-US" sz="2800" dirty="0" smtClean="0">
                <a:solidFill>
                  <a:schemeClr val="tx1"/>
                </a:solidFill>
              </a:rPr>
              <a:t>项的系数和指数，建立一元多项式 </a:t>
            </a:r>
            <a:r>
              <a:rPr lang="en-US" altLang="zh-CN" sz="2800" dirty="0" smtClean="0">
                <a:solidFill>
                  <a:schemeClr val="tx1"/>
                </a:solidFill>
              </a:rPr>
              <a:t>P</a:t>
            </a:r>
            <a:r>
              <a:rPr lang="zh-CN" altLang="en-US" sz="2800" dirty="0" smtClean="0">
                <a:solidFill>
                  <a:schemeClr val="tx1"/>
                </a:solidFill>
              </a:rPr>
              <a:t>。</a:t>
            </a:r>
            <a:endParaRPr lang="zh-CN" altLang="en-US" sz="2800" b="0" dirty="0" smtClean="0"/>
          </a:p>
          <a:p>
            <a:pPr eaLnBrk="1" hangingPunct="1"/>
            <a:r>
              <a:rPr lang="en-US" altLang="zh-CN" sz="2800" dirty="0" err="1" smtClean="0"/>
              <a:t>DestroyPolyn</a:t>
            </a:r>
            <a:r>
              <a:rPr lang="en-US" altLang="zh-CN" sz="2800" dirty="0" smtClean="0"/>
              <a:t> ( &amp;P )</a:t>
            </a:r>
          </a:p>
          <a:p>
            <a:pPr lvl="1" eaLnBrk="1" hangingPunct="1"/>
            <a:r>
              <a:rPr lang="zh-CN" altLang="en-US" sz="2800" dirty="0" smtClean="0">
                <a:solidFill>
                  <a:schemeClr val="folHlink"/>
                </a:solidFill>
              </a:rPr>
              <a:t>初始条件</a:t>
            </a:r>
            <a:r>
              <a:rPr lang="zh-CN" altLang="en-US" sz="2800" dirty="0" smtClean="0">
                <a:solidFill>
                  <a:schemeClr val="tx1"/>
                </a:solidFill>
              </a:rPr>
              <a:t>：一元多项式 </a:t>
            </a:r>
            <a:r>
              <a:rPr lang="en-US" altLang="zh-CN" sz="2800" dirty="0" smtClean="0">
                <a:solidFill>
                  <a:schemeClr val="tx1"/>
                </a:solidFill>
              </a:rPr>
              <a:t>P </a:t>
            </a:r>
            <a:r>
              <a:rPr lang="zh-CN" altLang="en-US" sz="2800" dirty="0" smtClean="0">
                <a:solidFill>
                  <a:schemeClr val="tx1"/>
                </a:solidFill>
              </a:rPr>
              <a:t>已存在。</a:t>
            </a:r>
          </a:p>
          <a:p>
            <a:pPr lvl="1" eaLnBrk="1" hangingPunct="1"/>
            <a:r>
              <a:rPr lang="zh-CN" altLang="en-US" sz="2800" dirty="0" smtClean="0">
                <a:solidFill>
                  <a:schemeClr val="folHlink"/>
                </a:solidFill>
              </a:rPr>
              <a:t>操作结果</a:t>
            </a:r>
            <a:r>
              <a:rPr lang="zh-CN" altLang="en-US" sz="2800" dirty="0" smtClean="0">
                <a:solidFill>
                  <a:schemeClr val="tx1"/>
                </a:solidFill>
              </a:rPr>
              <a:t>：销毁一元多项式 </a:t>
            </a:r>
            <a:r>
              <a:rPr lang="en-US" altLang="zh-CN" sz="2800" dirty="0" smtClean="0">
                <a:solidFill>
                  <a:schemeClr val="tx1"/>
                </a:solidFill>
              </a:rPr>
              <a:t>P</a:t>
            </a:r>
            <a:r>
              <a:rPr lang="zh-CN" altLang="en-US" sz="2800" dirty="0" smtClean="0">
                <a:solidFill>
                  <a:schemeClr val="tx1"/>
                </a:solidFill>
              </a:rPr>
              <a:t>。</a:t>
            </a:r>
            <a:endParaRPr lang="zh-CN" altLang="en-US" sz="2800" b="0" dirty="0" smtClean="0"/>
          </a:p>
          <a:p>
            <a:pPr eaLnBrk="1" hangingPunct="1"/>
            <a:r>
              <a:rPr lang="en-US" altLang="zh-CN" sz="2800" dirty="0" err="1" smtClean="0"/>
              <a:t>PrintPolyn</a:t>
            </a:r>
            <a:r>
              <a:rPr lang="en-US" altLang="zh-CN" sz="2800" dirty="0" smtClean="0"/>
              <a:t> ( &amp;P )</a:t>
            </a:r>
          </a:p>
          <a:p>
            <a:pPr lvl="1" eaLnBrk="1" hangingPunct="1"/>
            <a:r>
              <a:rPr lang="zh-CN" altLang="en-US" sz="2800" dirty="0" smtClean="0">
                <a:solidFill>
                  <a:schemeClr val="folHlink"/>
                </a:solidFill>
              </a:rPr>
              <a:t>初始条件</a:t>
            </a:r>
            <a:r>
              <a:rPr lang="zh-CN" altLang="en-US" sz="2800" dirty="0" smtClean="0">
                <a:solidFill>
                  <a:schemeClr val="tx1"/>
                </a:solidFill>
              </a:rPr>
              <a:t>：一元多项式 </a:t>
            </a:r>
            <a:r>
              <a:rPr lang="en-US" altLang="zh-CN" sz="2800" dirty="0" smtClean="0">
                <a:solidFill>
                  <a:schemeClr val="tx1"/>
                </a:solidFill>
              </a:rPr>
              <a:t>P </a:t>
            </a:r>
            <a:r>
              <a:rPr lang="zh-CN" altLang="en-US" sz="2800" dirty="0" smtClean="0">
                <a:solidFill>
                  <a:schemeClr val="tx1"/>
                </a:solidFill>
              </a:rPr>
              <a:t>已存在。</a:t>
            </a:r>
          </a:p>
          <a:p>
            <a:pPr lvl="1" eaLnBrk="1" hangingPunct="1"/>
            <a:r>
              <a:rPr lang="zh-CN" altLang="en-US" sz="2800" dirty="0" smtClean="0">
                <a:solidFill>
                  <a:schemeClr val="folHlink"/>
                </a:solidFill>
              </a:rPr>
              <a:t>操作结果</a:t>
            </a:r>
            <a:r>
              <a:rPr lang="zh-CN" altLang="en-US" sz="2800" dirty="0" smtClean="0">
                <a:solidFill>
                  <a:schemeClr val="tx1"/>
                </a:solidFill>
              </a:rPr>
              <a:t>：打印输出一元多项式 </a:t>
            </a:r>
            <a:r>
              <a:rPr lang="en-US" altLang="zh-CN" sz="2800" dirty="0" smtClean="0">
                <a:solidFill>
                  <a:schemeClr val="tx1"/>
                </a:solidFill>
              </a:rPr>
              <a:t>P</a:t>
            </a:r>
            <a:r>
              <a:rPr lang="zh-CN" altLang="en-US" sz="2800" dirty="0" smtClean="0">
                <a:solidFill>
                  <a:schemeClr val="tx1"/>
                </a:solidFill>
              </a:rPr>
              <a:t>。</a:t>
            </a:r>
          </a:p>
        </p:txBody>
      </p:sp>
      <p:sp>
        <p:nvSpPr>
          <p:cNvPr id="5427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7DE26DB6-C154-4F27-89EE-026F7999B4F3}" type="slidenum">
              <a:rPr kumimoji="0" lang="en-US" altLang="zh-CN" b="0" smtClean="0">
                <a:solidFill>
                  <a:srgbClr val="393939"/>
                </a:solidFill>
              </a:rPr>
              <a:pPr eaLnBrk="1" hangingPunct="1"/>
              <a:t>107</a:t>
            </a:fld>
            <a:endParaRPr kumimoji="0" lang="en-US" altLang="zh-CN" b="0" smtClean="0">
              <a:solidFill>
                <a:srgbClr val="393939"/>
              </a:solidFill>
            </a:endParaRPr>
          </a:p>
        </p:txBody>
      </p:sp>
    </p:spTree>
    <p:extLst>
      <p:ext uri="{BB962C8B-B14F-4D97-AF65-F5344CB8AC3E}">
        <p14:creationId xmlns:p14="http://schemas.microsoft.com/office/powerpoint/2010/main" val="316569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animEffect transition="in" filter="wipe(left)">
                                      <p:cBhvr>
                                        <p:cTn id="7" dur="500"/>
                                        <p:tgtEl>
                                          <p:spTgt spid="12902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9028">
                                            <p:txEl>
                                              <p:pRg st="1" end="1"/>
                                            </p:txEl>
                                          </p:spTgt>
                                        </p:tgtEl>
                                        <p:attrNameLst>
                                          <p:attrName>style.visibility</p:attrName>
                                        </p:attrNameLst>
                                      </p:cBhvr>
                                      <p:to>
                                        <p:strVal val="visible"/>
                                      </p:to>
                                    </p:set>
                                    <p:animEffect transition="in" filter="wipe(left)">
                                      <p:cBhvr>
                                        <p:cTn id="10" dur="500"/>
                                        <p:tgtEl>
                                          <p:spTgt spid="12902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9028">
                                            <p:txEl>
                                              <p:pRg st="2" end="2"/>
                                            </p:txEl>
                                          </p:spTgt>
                                        </p:tgtEl>
                                        <p:attrNameLst>
                                          <p:attrName>style.visibility</p:attrName>
                                        </p:attrNameLst>
                                      </p:cBhvr>
                                      <p:to>
                                        <p:strVal val="visible"/>
                                      </p:to>
                                    </p:set>
                                    <p:animEffect transition="in" filter="wipe(left)">
                                      <p:cBhvr>
                                        <p:cTn id="15" dur="500"/>
                                        <p:tgtEl>
                                          <p:spTgt spid="12902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9028">
                                            <p:txEl>
                                              <p:pRg st="3" end="3"/>
                                            </p:txEl>
                                          </p:spTgt>
                                        </p:tgtEl>
                                        <p:attrNameLst>
                                          <p:attrName>style.visibility</p:attrName>
                                        </p:attrNameLst>
                                      </p:cBhvr>
                                      <p:to>
                                        <p:strVal val="visible"/>
                                      </p:to>
                                    </p:set>
                                    <p:animEffect transition="in" filter="wipe(left)">
                                      <p:cBhvr>
                                        <p:cTn id="18" dur="500"/>
                                        <p:tgtEl>
                                          <p:spTgt spid="12902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9028">
                                            <p:txEl>
                                              <p:pRg st="4" end="4"/>
                                            </p:txEl>
                                          </p:spTgt>
                                        </p:tgtEl>
                                        <p:attrNameLst>
                                          <p:attrName>style.visibility</p:attrName>
                                        </p:attrNameLst>
                                      </p:cBhvr>
                                      <p:to>
                                        <p:strVal val="visible"/>
                                      </p:to>
                                    </p:set>
                                    <p:animEffect transition="in" filter="wipe(left)">
                                      <p:cBhvr>
                                        <p:cTn id="21" dur="500"/>
                                        <p:tgtEl>
                                          <p:spTgt spid="129028">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9028">
                                            <p:txEl>
                                              <p:pRg st="5" end="5"/>
                                            </p:txEl>
                                          </p:spTgt>
                                        </p:tgtEl>
                                        <p:attrNameLst>
                                          <p:attrName>style.visibility</p:attrName>
                                        </p:attrNameLst>
                                      </p:cBhvr>
                                      <p:to>
                                        <p:strVal val="visible"/>
                                      </p:to>
                                    </p:set>
                                    <p:animEffect transition="in" filter="wipe(left)">
                                      <p:cBhvr>
                                        <p:cTn id="26" dur="500"/>
                                        <p:tgtEl>
                                          <p:spTgt spid="129028">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9028">
                                            <p:txEl>
                                              <p:pRg st="6" end="6"/>
                                            </p:txEl>
                                          </p:spTgt>
                                        </p:tgtEl>
                                        <p:attrNameLst>
                                          <p:attrName>style.visibility</p:attrName>
                                        </p:attrNameLst>
                                      </p:cBhvr>
                                      <p:to>
                                        <p:strVal val="visible"/>
                                      </p:to>
                                    </p:set>
                                    <p:animEffect transition="in" filter="wipe(left)">
                                      <p:cBhvr>
                                        <p:cTn id="29" dur="500"/>
                                        <p:tgtEl>
                                          <p:spTgt spid="129028">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9028">
                                            <p:txEl>
                                              <p:pRg st="7" end="7"/>
                                            </p:txEl>
                                          </p:spTgt>
                                        </p:tgtEl>
                                        <p:attrNameLst>
                                          <p:attrName>style.visibility</p:attrName>
                                        </p:attrNameLst>
                                      </p:cBhvr>
                                      <p:to>
                                        <p:strVal val="visible"/>
                                      </p:to>
                                    </p:set>
                                    <p:animEffect transition="in" filter="wipe(left)">
                                      <p:cBhvr>
                                        <p:cTn id="32" dur="500"/>
                                        <p:tgtEl>
                                          <p:spTgt spid="129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mtClean="0"/>
              <a:t>一元多项式的</a:t>
            </a:r>
            <a:r>
              <a:rPr lang="en-US" altLang="zh-CN" smtClean="0"/>
              <a:t>ADT—</a:t>
            </a:r>
            <a:r>
              <a:rPr lang="zh-CN" altLang="en-US" smtClean="0"/>
              <a:t>基本操作</a:t>
            </a:r>
          </a:p>
        </p:txBody>
      </p:sp>
      <p:sp>
        <p:nvSpPr>
          <p:cNvPr id="130051" name="Rectangle 3"/>
          <p:cNvSpPr>
            <a:spLocks noGrp="1" noChangeArrowheads="1"/>
          </p:cNvSpPr>
          <p:nvPr>
            <p:ph idx="1"/>
          </p:nvPr>
        </p:nvSpPr>
        <p:spPr/>
        <p:txBody>
          <a:bodyPr/>
          <a:lstStyle/>
          <a:p>
            <a:pPr eaLnBrk="1" hangingPunct="1"/>
            <a:r>
              <a:rPr lang="en-US" altLang="zh-CN" sz="2800" smtClean="0"/>
              <a:t>PolynLength( P )</a:t>
            </a:r>
          </a:p>
          <a:p>
            <a:pPr lvl="1" eaLnBrk="1" hangingPunct="1"/>
            <a:r>
              <a:rPr lang="zh-CN" altLang="en-US" sz="2800" smtClean="0">
                <a:solidFill>
                  <a:schemeClr val="folHlink"/>
                </a:solidFill>
              </a:rPr>
              <a:t>初始条件</a:t>
            </a:r>
            <a:r>
              <a:rPr lang="zh-CN" altLang="en-US" sz="2800" smtClean="0">
                <a:solidFill>
                  <a:schemeClr val="tx1"/>
                </a:solidFill>
              </a:rPr>
              <a:t>：一元多项式 </a:t>
            </a:r>
            <a:r>
              <a:rPr lang="en-US" altLang="zh-CN" sz="2800" smtClean="0">
                <a:solidFill>
                  <a:schemeClr val="tx1"/>
                </a:solidFill>
              </a:rPr>
              <a:t>P </a:t>
            </a:r>
            <a:r>
              <a:rPr lang="zh-CN" altLang="en-US" sz="2800" smtClean="0">
                <a:solidFill>
                  <a:schemeClr val="tx1"/>
                </a:solidFill>
              </a:rPr>
              <a:t>已存在。</a:t>
            </a:r>
          </a:p>
          <a:p>
            <a:pPr lvl="1" eaLnBrk="1" hangingPunct="1"/>
            <a:r>
              <a:rPr lang="zh-CN" altLang="en-US" sz="2800" smtClean="0">
                <a:solidFill>
                  <a:schemeClr val="folHlink"/>
                </a:solidFill>
              </a:rPr>
              <a:t>操作结果</a:t>
            </a:r>
            <a:r>
              <a:rPr lang="zh-CN" altLang="en-US" sz="2800" smtClean="0">
                <a:solidFill>
                  <a:schemeClr val="tx1"/>
                </a:solidFill>
              </a:rPr>
              <a:t>：返回一元多项式 </a:t>
            </a:r>
            <a:r>
              <a:rPr lang="en-US" altLang="zh-CN" sz="2800" smtClean="0">
                <a:solidFill>
                  <a:schemeClr val="tx1"/>
                </a:solidFill>
              </a:rPr>
              <a:t>P </a:t>
            </a:r>
            <a:r>
              <a:rPr lang="zh-CN" altLang="en-US" sz="2800" smtClean="0">
                <a:solidFill>
                  <a:schemeClr val="tx1"/>
                </a:solidFill>
              </a:rPr>
              <a:t>中的项数。</a:t>
            </a:r>
            <a:endParaRPr lang="zh-CN" altLang="en-US" sz="2800" smtClean="0"/>
          </a:p>
          <a:p>
            <a:pPr eaLnBrk="1" hangingPunct="1"/>
            <a:r>
              <a:rPr lang="en-US" altLang="zh-CN" sz="2800" smtClean="0"/>
              <a:t>AddPolyn ( &amp;Pa, &amp;Pb )</a:t>
            </a:r>
          </a:p>
          <a:p>
            <a:pPr lvl="1" eaLnBrk="1" hangingPunct="1"/>
            <a:r>
              <a:rPr lang="zh-CN" altLang="en-US" sz="2800" smtClean="0">
                <a:solidFill>
                  <a:schemeClr val="folHlink"/>
                </a:solidFill>
              </a:rPr>
              <a:t>初始条件</a:t>
            </a:r>
            <a:r>
              <a:rPr lang="zh-CN" altLang="en-US" sz="2800" smtClean="0">
                <a:solidFill>
                  <a:schemeClr val="tx1"/>
                </a:solidFill>
              </a:rPr>
              <a:t>：一元多项式 </a:t>
            </a:r>
            <a:r>
              <a:rPr lang="en-US" altLang="zh-CN" sz="2800" smtClean="0">
                <a:solidFill>
                  <a:schemeClr val="tx1"/>
                </a:solidFill>
              </a:rPr>
              <a:t>Pa </a:t>
            </a:r>
            <a:r>
              <a:rPr lang="zh-CN" altLang="en-US" sz="2800" smtClean="0">
                <a:solidFill>
                  <a:schemeClr val="tx1"/>
                </a:solidFill>
              </a:rPr>
              <a:t>和 </a:t>
            </a:r>
            <a:r>
              <a:rPr lang="en-US" altLang="zh-CN" sz="2800" smtClean="0">
                <a:solidFill>
                  <a:schemeClr val="tx1"/>
                </a:solidFill>
              </a:rPr>
              <a:t>Pb </a:t>
            </a:r>
            <a:r>
              <a:rPr lang="zh-CN" altLang="en-US" sz="2800" smtClean="0">
                <a:solidFill>
                  <a:schemeClr val="tx1"/>
                </a:solidFill>
              </a:rPr>
              <a:t>已存在。</a:t>
            </a:r>
          </a:p>
          <a:p>
            <a:pPr lvl="1" eaLnBrk="1" hangingPunct="1"/>
            <a:r>
              <a:rPr lang="zh-CN" altLang="en-US" sz="2800" smtClean="0">
                <a:solidFill>
                  <a:schemeClr val="folHlink"/>
                </a:solidFill>
              </a:rPr>
              <a:t>操作结果</a:t>
            </a:r>
            <a:r>
              <a:rPr lang="zh-CN" altLang="en-US" sz="2800" smtClean="0">
                <a:solidFill>
                  <a:schemeClr val="tx1"/>
                </a:solidFill>
              </a:rPr>
              <a:t>：完成多项式相加运算，即：</a:t>
            </a:r>
            <a:br>
              <a:rPr lang="zh-CN" altLang="en-US" sz="2800" smtClean="0">
                <a:solidFill>
                  <a:schemeClr val="tx1"/>
                </a:solidFill>
              </a:rPr>
            </a:br>
            <a:r>
              <a:rPr lang="zh-CN" altLang="en-US" sz="2800" smtClean="0">
                <a:solidFill>
                  <a:schemeClr val="tx1"/>
                </a:solidFill>
              </a:rPr>
              <a:t>                    </a:t>
            </a:r>
            <a:r>
              <a:rPr lang="en-US" altLang="zh-CN" sz="2800" smtClean="0">
                <a:solidFill>
                  <a:schemeClr val="tx1"/>
                </a:solidFill>
              </a:rPr>
              <a:t>Pa = Pa</a:t>
            </a:r>
            <a:r>
              <a:rPr lang="zh-CN" altLang="en-US" sz="2800" smtClean="0">
                <a:solidFill>
                  <a:schemeClr val="tx1"/>
                </a:solidFill>
              </a:rPr>
              <a:t>＋</a:t>
            </a:r>
            <a:r>
              <a:rPr lang="en-US" altLang="zh-CN" sz="2800" smtClean="0">
                <a:solidFill>
                  <a:schemeClr val="tx1"/>
                </a:solidFill>
              </a:rPr>
              <a:t>Pb</a:t>
            </a:r>
            <a:r>
              <a:rPr lang="zh-CN" altLang="en-US" sz="2800" smtClean="0">
                <a:solidFill>
                  <a:schemeClr val="tx1"/>
                </a:solidFill>
              </a:rPr>
              <a:t>。</a:t>
            </a:r>
            <a:endParaRPr lang="zh-CN" altLang="en-US" sz="2800" smtClean="0"/>
          </a:p>
          <a:p>
            <a:pPr eaLnBrk="1" hangingPunct="1"/>
            <a:r>
              <a:rPr lang="en-US" altLang="zh-CN" sz="2800" smtClean="0"/>
              <a:t>SubtractPolyn ( &amp;Pa, &amp;Pb )</a:t>
            </a:r>
          </a:p>
          <a:p>
            <a:pPr eaLnBrk="1" hangingPunct="1"/>
            <a:r>
              <a:rPr lang="en-US" altLang="zh-CN" sz="2800" smtClean="0"/>
              <a:t>MuliplyPolyn(&amp;Pa, &amp;Pb)</a:t>
            </a:r>
          </a:p>
        </p:txBody>
      </p:sp>
      <p:sp>
        <p:nvSpPr>
          <p:cNvPr id="5529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8995AC9E-2797-41A9-86E3-AEC6B342956D}" type="slidenum">
              <a:rPr kumimoji="0" lang="en-US" altLang="zh-CN" b="0" smtClean="0">
                <a:solidFill>
                  <a:srgbClr val="393939"/>
                </a:solidFill>
              </a:rPr>
              <a:pPr eaLnBrk="1" hangingPunct="1"/>
              <a:t>108</a:t>
            </a:fld>
            <a:endParaRPr kumimoji="0" lang="en-US" altLang="zh-CN" b="0" smtClean="0">
              <a:solidFill>
                <a:srgbClr val="393939"/>
              </a:solidFill>
            </a:endParaRPr>
          </a:p>
        </p:txBody>
      </p:sp>
    </p:spTree>
    <p:extLst>
      <p:ext uri="{BB962C8B-B14F-4D97-AF65-F5344CB8AC3E}">
        <p14:creationId xmlns:p14="http://schemas.microsoft.com/office/powerpoint/2010/main" val="4155200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anim calcmode="lin" valueType="num">
                                      <p:cBhvr additive="base">
                                        <p:cTn id="11"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00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 calcmode="lin" valueType="num">
                                      <p:cBhvr additive="base">
                                        <p:cTn id="15"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0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0051">
                                            <p:txEl>
                                              <p:pRg st="3" end="3"/>
                                            </p:txEl>
                                          </p:spTgt>
                                        </p:tgtEl>
                                        <p:attrNameLst>
                                          <p:attrName>style.visibility</p:attrName>
                                        </p:attrNameLst>
                                      </p:cBhvr>
                                      <p:to>
                                        <p:strVal val="visible"/>
                                      </p:to>
                                    </p:set>
                                    <p:anim calcmode="lin" valueType="num">
                                      <p:cBhvr additive="base">
                                        <p:cTn id="21"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00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0051">
                                            <p:txEl>
                                              <p:pRg st="4" end="4"/>
                                            </p:txEl>
                                          </p:spTgt>
                                        </p:tgtEl>
                                        <p:attrNameLst>
                                          <p:attrName>style.visibility</p:attrName>
                                        </p:attrNameLst>
                                      </p:cBhvr>
                                      <p:to>
                                        <p:strVal val="visible"/>
                                      </p:to>
                                    </p:set>
                                    <p:anim calcmode="lin" valueType="num">
                                      <p:cBhvr additive="base">
                                        <p:cTn id="25"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0051">
                                            <p:txEl>
                                              <p:pRg st="5" end="5"/>
                                            </p:txEl>
                                          </p:spTgt>
                                        </p:tgtEl>
                                        <p:attrNameLst>
                                          <p:attrName>style.visibility</p:attrName>
                                        </p:attrNameLst>
                                      </p:cBhvr>
                                      <p:to>
                                        <p:strVal val="visible"/>
                                      </p:to>
                                    </p:set>
                                    <p:anim calcmode="lin" valueType="num">
                                      <p:cBhvr additive="base">
                                        <p:cTn id="29" dur="500" fill="hold"/>
                                        <p:tgtEl>
                                          <p:spTgt spid="1300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00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0051">
                                            <p:txEl>
                                              <p:pRg st="6" end="6"/>
                                            </p:txEl>
                                          </p:spTgt>
                                        </p:tgtEl>
                                        <p:attrNameLst>
                                          <p:attrName>style.visibility</p:attrName>
                                        </p:attrNameLst>
                                      </p:cBhvr>
                                      <p:to>
                                        <p:strVal val="visible"/>
                                      </p:to>
                                    </p:set>
                                    <p:anim calcmode="lin" valueType="num">
                                      <p:cBhvr additive="base">
                                        <p:cTn id="35" dur="500" fill="hold"/>
                                        <p:tgtEl>
                                          <p:spTgt spid="1300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00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30051">
                                            <p:txEl>
                                              <p:pRg st="7" end="7"/>
                                            </p:txEl>
                                          </p:spTgt>
                                        </p:tgtEl>
                                        <p:attrNameLst>
                                          <p:attrName>style.visibility</p:attrName>
                                        </p:attrNameLst>
                                      </p:cBhvr>
                                      <p:to>
                                        <p:strVal val="visible"/>
                                      </p:to>
                                    </p:set>
                                    <p:anim calcmode="lin" valueType="num">
                                      <p:cBhvr additive="base">
                                        <p:cTn id="41" dur="500" fill="hold"/>
                                        <p:tgtEl>
                                          <p:spTgt spid="13005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300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3600" dirty="0" smtClean="0"/>
              <a:t>一元多项式的实现</a:t>
            </a:r>
          </a:p>
        </p:txBody>
      </p:sp>
      <p:sp>
        <p:nvSpPr>
          <p:cNvPr id="5632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D97E194-814B-4319-872A-040A54F56C22}" type="slidenum">
              <a:rPr kumimoji="0" lang="en-US" altLang="zh-CN" b="0" smtClean="0">
                <a:solidFill>
                  <a:srgbClr val="393939"/>
                </a:solidFill>
              </a:rPr>
              <a:pPr eaLnBrk="1" hangingPunct="1"/>
              <a:t>109</a:t>
            </a:fld>
            <a:endParaRPr kumimoji="0" lang="en-US" altLang="zh-CN" b="0" smtClean="0">
              <a:solidFill>
                <a:srgbClr val="393939"/>
              </a:solidFill>
            </a:endParaRPr>
          </a:p>
        </p:txBody>
      </p:sp>
      <p:sp>
        <p:nvSpPr>
          <p:cNvPr id="131076" name="Text Box 4"/>
          <p:cNvSpPr txBox="1">
            <a:spLocks noChangeArrowheads="1"/>
          </p:cNvSpPr>
          <p:nvPr/>
        </p:nvSpPr>
        <p:spPr bwMode="auto">
          <a:xfrm>
            <a:off x="612131" y="1471974"/>
            <a:ext cx="69310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5000"/>
              </a:lnSpc>
            </a:pPr>
            <a:r>
              <a:rPr lang="en-US" altLang="zh-CN" sz="2800" dirty="0" err="1">
                <a:solidFill>
                  <a:srgbClr val="393939"/>
                </a:solidFill>
              </a:rPr>
              <a:t>typedef</a:t>
            </a:r>
            <a:r>
              <a:rPr lang="en-US" altLang="zh-CN" sz="2800" dirty="0">
                <a:solidFill>
                  <a:srgbClr val="393939"/>
                </a:solidFill>
              </a:rPr>
              <a:t>  </a:t>
            </a:r>
            <a:r>
              <a:rPr lang="en-US" altLang="zh-CN" sz="2800" dirty="0" err="1">
                <a:solidFill>
                  <a:srgbClr val="393939"/>
                </a:solidFill>
              </a:rPr>
              <a:t>LinkList</a:t>
            </a:r>
            <a:r>
              <a:rPr lang="en-US" altLang="zh-CN" sz="2800" dirty="0">
                <a:solidFill>
                  <a:srgbClr val="393939"/>
                </a:solidFill>
              </a:rPr>
              <a:t>   </a:t>
            </a:r>
            <a:r>
              <a:rPr lang="en-US" altLang="zh-CN" sz="2800" dirty="0">
                <a:solidFill>
                  <a:srgbClr val="FF0000"/>
                </a:solidFill>
              </a:rPr>
              <a:t>polynomial</a:t>
            </a:r>
            <a:r>
              <a:rPr lang="en-US" altLang="zh-CN" sz="2800" dirty="0">
                <a:solidFill>
                  <a:srgbClr val="393939"/>
                </a:solidFill>
              </a:rPr>
              <a:t>; </a:t>
            </a:r>
          </a:p>
          <a:p>
            <a:pPr eaLnBrk="1" hangingPunct="1">
              <a:lnSpc>
                <a:spcPct val="125000"/>
              </a:lnSpc>
            </a:pPr>
            <a:r>
              <a:rPr lang="en-US" altLang="zh-CN" sz="2800" dirty="0">
                <a:solidFill>
                  <a:srgbClr val="393939"/>
                </a:solidFill>
              </a:rPr>
              <a:t>    </a:t>
            </a:r>
            <a:r>
              <a:rPr lang="en-US" altLang="zh-CN" sz="2800" dirty="0">
                <a:solidFill>
                  <a:srgbClr val="0000FF"/>
                </a:solidFill>
              </a:rPr>
              <a:t>// </a:t>
            </a:r>
            <a:r>
              <a:rPr lang="zh-CN" altLang="en-US" sz="2800" dirty="0">
                <a:solidFill>
                  <a:srgbClr val="0000FF"/>
                </a:solidFill>
                <a:ea typeface="楷体_GB2312" pitchFamily="49" charset="-122"/>
              </a:rPr>
              <a:t>用</a:t>
            </a:r>
            <a:r>
              <a:rPr lang="zh-CN" altLang="en-US" sz="2800" u="sng" dirty="0">
                <a:solidFill>
                  <a:srgbClr val="0000FF"/>
                </a:solidFill>
                <a:ea typeface="楷体_GB2312" pitchFamily="49" charset="-122"/>
              </a:rPr>
              <a:t>带表头结点的有序链表</a:t>
            </a:r>
            <a:r>
              <a:rPr lang="zh-CN" altLang="en-US" sz="2800" dirty="0">
                <a:solidFill>
                  <a:srgbClr val="0000FF"/>
                </a:solidFill>
                <a:ea typeface="楷体_GB2312" pitchFamily="49" charset="-122"/>
              </a:rPr>
              <a:t>表示多项式</a:t>
            </a:r>
            <a:endParaRPr lang="zh-CN" altLang="en-US" sz="2800" dirty="0">
              <a:solidFill>
                <a:srgbClr val="393939"/>
              </a:solidFill>
            </a:endParaRPr>
          </a:p>
        </p:txBody>
      </p:sp>
      <p:sp>
        <p:nvSpPr>
          <p:cNvPr id="131078" name="Rectangle 6"/>
          <p:cNvSpPr>
            <a:spLocks noChangeArrowheads="1"/>
          </p:cNvSpPr>
          <p:nvPr/>
        </p:nvSpPr>
        <p:spPr bwMode="auto">
          <a:xfrm>
            <a:off x="683568" y="2840399"/>
            <a:ext cx="6408738" cy="2693987"/>
          </a:xfrm>
          <a:prstGeom prst="rect">
            <a:avLst/>
          </a:prstGeom>
          <a:solidFill>
            <a:schemeClr val="accent1"/>
          </a:solidFill>
          <a:ln w="3175" cap="sq">
            <a:solidFill>
              <a:schemeClr val="bg2"/>
            </a:solidFill>
            <a:miter lim="800000"/>
            <a:headEnd/>
            <a:tailEnd/>
          </a:ln>
          <a:extLst/>
        </p:spPr>
        <p:txBody>
          <a:bodyPr>
            <a:spAutoFit/>
          </a:bodyPr>
          <a:lstStyle/>
          <a:p>
            <a:pPr>
              <a:lnSpc>
                <a:spcPct val="120000"/>
              </a:lnSpc>
            </a:pPr>
            <a:r>
              <a:rPr lang="en-US" altLang="zh-CN" sz="2800" dirty="0">
                <a:solidFill>
                  <a:srgbClr val="6600CC"/>
                </a:solidFill>
                <a:latin typeface="Times New Roman" pitchFamily="18" charset="0"/>
              </a:rPr>
              <a:t>//</a:t>
            </a:r>
            <a:r>
              <a:rPr lang="zh-CN" altLang="en-US" sz="2800" dirty="0">
                <a:solidFill>
                  <a:srgbClr val="6600CC"/>
                </a:solidFill>
                <a:latin typeface="楷体_GB2312" pitchFamily="49" charset="-122"/>
                <a:ea typeface="楷体_GB2312" pitchFamily="49" charset="-122"/>
              </a:rPr>
              <a:t>结点的数据元素类型定义</a:t>
            </a:r>
            <a:endParaRPr lang="zh-CN" altLang="en-US" sz="2800" dirty="0">
              <a:solidFill>
                <a:srgbClr val="6600CC"/>
              </a:solidFill>
              <a:latin typeface="Times New Roman" pitchFamily="18" charset="0"/>
            </a:endParaRPr>
          </a:p>
          <a:p>
            <a:pPr>
              <a:lnSpc>
                <a:spcPct val="120000"/>
              </a:lnSpc>
            </a:pPr>
            <a:r>
              <a:rPr lang="en-US" altLang="zh-CN" sz="2800" dirty="0" err="1">
                <a:solidFill>
                  <a:srgbClr val="393939"/>
                </a:solidFill>
                <a:latin typeface="Times New Roman" pitchFamily="18" charset="0"/>
              </a:rPr>
              <a:t>typedef</a:t>
            </a:r>
            <a:r>
              <a:rPr lang="en-US" altLang="zh-CN" sz="2800" dirty="0">
                <a:solidFill>
                  <a:srgbClr val="393939"/>
                </a:solidFill>
                <a:latin typeface="Times New Roman" pitchFamily="18" charset="0"/>
              </a:rPr>
              <a:t> </a:t>
            </a:r>
            <a:r>
              <a:rPr lang="en-US" altLang="zh-CN" sz="2800" dirty="0" err="1">
                <a:solidFill>
                  <a:srgbClr val="393939"/>
                </a:solidFill>
                <a:latin typeface="Times New Roman" pitchFamily="18" charset="0"/>
              </a:rPr>
              <a:t>struct</a:t>
            </a:r>
            <a:r>
              <a:rPr lang="en-US" altLang="zh-CN" sz="2800" dirty="0">
                <a:solidFill>
                  <a:srgbClr val="393939"/>
                </a:solidFill>
                <a:latin typeface="Times New Roman" pitchFamily="18" charset="0"/>
              </a:rPr>
              <a:t> {      </a:t>
            </a: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ea typeface="楷体_GB2312" pitchFamily="49" charset="-122"/>
              </a:rPr>
              <a:t>项的表示</a:t>
            </a:r>
            <a:endParaRPr lang="zh-CN" altLang="en-US" sz="2800" dirty="0">
              <a:solidFill>
                <a:srgbClr val="0000FF"/>
              </a:solidFill>
              <a:latin typeface="Times New Roman" pitchFamily="18" charset="0"/>
            </a:endParaRPr>
          </a:p>
          <a:p>
            <a:pPr>
              <a:lnSpc>
                <a:spcPct val="120000"/>
              </a:lnSpc>
            </a:pPr>
            <a:r>
              <a:rPr lang="zh-CN" altLang="en-US" sz="2800" dirty="0">
                <a:solidFill>
                  <a:srgbClr val="393939"/>
                </a:solidFill>
                <a:latin typeface="Times New Roman" pitchFamily="18" charset="0"/>
              </a:rPr>
              <a:t>    </a:t>
            </a:r>
            <a:r>
              <a:rPr lang="en-US" altLang="zh-CN" sz="2800" dirty="0">
                <a:solidFill>
                  <a:srgbClr val="393939"/>
                </a:solidFill>
                <a:latin typeface="Times New Roman" pitchFamily="18" charset="0"/>
              </a:rPr>
              <a:t>float  </a:t>
            </a:r>
            <a:r>
              <a:rPr lang="en-US" altLang="zh-CN" sz="2800" dirty="0" err="1">
                <a:solidFill>
                  <a:srgbClr val="393939"/>
                </a:solidFill>
                <a:latin typeface="Times New Roman" pitchFamily="18" charset="0"/>
              </a:rPr>
              <a:t>coef</a:t>
            </a:r>
            <a:r>
              <a:rPr lang="en-US" altLang="zh-CN" sz="2800" dirty="0">
                <a:solidFill>
                  <a:srgbClr val="393939"/>
                </a:solidFill>
                <a:latin typeface="Times New Roman" pitchFamily="18" charset="0"/>
              </a:rPr>
              <a:t>;          </a:t>
            </a: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ea typeface="楷体_GB2312" pitchFamily="49" charset="-122"/>
              </a:rPr>
              <a:t>系数</a:t>
            </a:r>
            <a:endParaRPr lang="zh-CN" altLang="en-US" sz="2800" dirty="0">
              <a:solidFill>
                <a:srgbClr val="0000FF"/>
              </a:solidFill>
              <a:latin typeface="Times New Roman" pitchFamily="18" charset="0"/>
            </a:endParaRPr>
          </a:p>
          <a:p>
            <a:pPr>
              <a:lnSpc>
                <a:spcPct val="120000"/>
              </a:lnSpc>
            </a:pPr>
            <a:r>
              <a:rPr lang="zh-CN" altLang="en-US" sz="2800" dirty="0">
                <a:solidFill>
                  <a:srgbClr val="393939"/>
                </a:solidFill>
                <a:latin typeface="Times New Roman" pitchFamily="18" charset="0"/>
              </a:rPr>
              <a:t>    </a:t>
            </a:r>
            <a:r>
              <a:rPr lang="en-US" altLang="zh-CN" sz="2800" dirty="0" err="1">
                <a:solidFill>
                  <a:srgbClr val="393939"/>
                </a:solidFill>
                <a:latin typeface="Times New Roman" pitchFamily="18" charset="0"/>
              </a:rPr>
              <a:t>int</a:t>
            </a:r>
            <a:r>
              <a:rPr lang="en-US" altLang="zh-CN" sz="2800" dirty="0">
                <a:solidFill>
                  <a:srgbClr val="393939"/>
                </a:solidFill>
                <a:latin typeface="Times New Roman" pitchFamily="18" charset="0"/>
              </a:rPr>
              <a:t>   </a:t>
            </a:r>
            <a:r>
              <a:rPr lang="en-US" altLang="zh-CN" sz="2800" dirty="0" err="1">
                <a:solidFill>
                  <a:srgbClr val="393939"/>
                </a:solidFill>
                <a:latin typeface="Times New Roman" pitchFamily="18" charset="0"/>
              </a:rPr>
              <a:t>expn</a:t>
            </a:r>
            <a:r>
              <a:rPr lang="en-US" altLang="zh-CN" sz="2800" dirty="0">
                <a:solidFill>
                  <a:srgbClr val="393939"/>
                </a:solidFill>
                <a:latin typeface="Times New Roman" pitchFamily="18" charset="0"/>
              </a:rPr>
              <a:t>;           </a:t>
            </a: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ea typeface="楷体_GB2312" pitchFamily="49" charset="-122"/>
              </a:rPr>
              <a:t>指数</a:t>
            </a:r>
            <a:endParaRPr lang="zh-CN" altLang="en-US" sz="2800" dirty="0">
              <a:solidFill>
                <a:srgbClr val="0000FF"/>
              </a:solidFill>
              <a:latin typeface="Times New Roman" pitchFamily="18" charset="0"/>
            </a:endParaRPr>
          </a:p>
          <a:p>
            <a:pPr>
              <a:lnSpc>
                <a:spcPct val="120000"/>
              </a:lnSpc>
            </a:pPr>
            <a:r>
              <a:rPr lang="en-US" altLang="zh-CN" sz="2800" dirty="0">
                <a:solidFill>
                  <a:srgbClr val="393939"/>
                </a:solidFill>
                <a:latin typeface="Times New Roman" pitchFamily="18" charset="0"/>
              </a:rPr>
              <a:t>} </a:t>
            </a:r>
            <a:r>
              <a:rPr lang="en-US" altLang="zh-CN" sz="2800" dirty="0">
                <a:solidFill>
                  <a:srgbClr val="FF0000"/>
                </a:solidFill>
                <a:latin typeface="Times New Roman" pitchFamily="18" charset="0"/>
              </a:rPr>
              <a:t>term, </a:t>
            </a:r>
            <a:r>
              <a:rPr lang="en-US" altLang="zh-CN" sz="2800" dirty="0" err="1">
                <a:solidFill>
                  <a:srgbClr val="FF0000"/>
                </a:solidFill>
                <a:latin typeface="Times New Roman" pitchFamily="18" charset="0"/>
              </a:rPr>
              <a:t>ElemType</a:t>
            </a:r>
            <a:r>
              <a:rPr lang="en-US" altLang="zh-CN" sz="2800" dirty="0">
                <a:solidFill>
                  <a:srgbClr val="393939"/>
                </a:solidFill>
                <a:latin typeface="Times New Roman" pitchFamily="18" charset="0"/>
              </a:rPr>
              <a:t>;</a:t>
            </a:r>
          </a:p>
        </p:txBody>
      </p:sp>
      <p:sp>
        <p:nvSpPr>
          <p:cNvPr id="7" name="矩形 6"/>
          <p:cNvSpPr/>
          <p:nvPr/>
        </p:nvSpPr>
        <p:spPr>
          <a:xfrm>
            <a:off x="4716016" y="188640"/>
            <a:ext cx="4188967" cy="523220"/>
          </a:xfrm>
          <a:prstGeom prst="rect">
            <a:avLst/>
          </a:prstGeom>
        </p:spPr>
        <p:txBody>
          <a:bodyPr wrap="none">
            <a:spAutoFit/>
          </a:bodyPr>
          <a:lstStyle/>
          <a:p>
            <a:pPr lvl="1" algn="ctr">
              <a:spcBef>
                <a:spcPct val="50000"/>
              </a:spcBef>
            </a:pPr>
            <a:r>
              <a:rPr lang="en-US" altLang="zh-CN" sz="2800" dirty="0" smtClean="0">
                <a:solidFill>
                  <a:srgbClr val="0000FF"/>
                </a:solidFill>
                <a:latin typeface="Times New Roman" pitchFamily="18" charset="0"/>
              </a:rPr>
              <a:t>P</a:t>
            </a:r>
            <a:r>
              <a:rPr lang="en-US" altLang="zh-CN" sz="2800" baseline="-25000" dirty="0" smtClean="0">
                <a:solidFill>
                  <a:srgbClr val="0000FF"/>
                </a:solidFill>
                <a:latin typeface="Times New Roman" pitchFamily="18" charset="0"/>
              </a:rPr>
              <a:t>1</a:t>
            </a:r>
            <a:r>
              <a:rPr lang="en-US" altLang="zh-CN" sz="2800" dirty="0" smtClean="0">
                <a:solidFill>
                  <a:srgbClr val="0000FF"/>
                </a:solidFill>
                <a:latin typeface="Times New Roman" pitchFamily="18" charset="0"/>
              </a:rPr>
              <a:t>(x</a:t>
            </a:r>
            <a:r>
              <a:rPr lang="en-US" altLang="zh-CN" sz="2800" dirty="0">
                <a:solidFill>
                  <a:srgbClr val="0000FF"/>
                </a:solidFill>
                <a:latin typeface="Times New Roman" pitchFamily="18" charset="0"/>
              </a:rPr>
              <a:t>) = 7x</a:t>
            </a:r>
            <a:r>
              <a:rPr lang="en-US" altLang="zh-CN" sz="2800" baseline="30000" dirty="0">
                <a:solidFill>
                  <a:srgbClr val="0000FF"/>
                </a:solidFill>
                <a:latin typeface="Times New Roman" pitchFamily="18" charset="0"/>
              </a:rPr>
              <a:t>3</a:t>
            </a:r>
            <a:r>
              <a:rPr lang="en-US" altLang="zh-CN" sz="2800" dirty="0">
                <a:solidFill>
                  <a:srgbClr val="0000FF"/>
                </a:solidFill>
                <a:latin typeface="Times New Roman" pitchFamily="18" charset="0"/>
              </a:rPr>
              <a:t> - 2x</a:t>
            </a:r>
            <a:r>
              <a:rPr lang="en-US" altLang="zh-CN" sz="2800" baseline="30000" dirty="0">
                <a:solidFill>
                  <a:srgbClr val="0000FF"/>
                </a:solidFill>
                <a:latin typeface="Times New Roman" pitchFamily="18" charset="0"/>
              </a:rPr>
              <a:t>12</a:t>
            </a:r>
            <a:r>
              <a:rPr lang="en-US" altLang="zh-CN" sz="2800" dirty="0">
                <a:solidFill>
                  <a:srgbClr val="0000FF"/>
                </a:solidFill>
                <a:latin typeface="Times New Roman" pitchFamily="18" charset="0"/>
              </a:rPr>
              <a:t> - 8x</a:t>
            </a:r>
            <a:r>
              <a:rPr lang="en-US" altLang="zh-CN" sz="2800" baseline="30000" dirty="0">
                <a:solidFill>
                  <a:srgbClr val="0000FF"/>
                </a:solidFill>
                <a:latin typeface="Times New Roman" pitchFamily="18" charset="0"/>
              </a:rPr>
              <a:t>999</a:t>
            </a:r>
            <a:endParaRPr lang="en-US" altLang="zh-CN" sz="2800" dirty="0">
              <a:solidFill>
                <a:srgbClr val="0000FF"/>
              </a:solidFill>
              <a:latin typeface="Times New Roman" pitchFamily="18" charset="0"/>
            </a:endParaRPr>
          </a:p>
        </p:txBody>
      </p:sp>
      <p:sp>
        <p:nvSpPr>
          <p:cNvPr id="8" name="矩形 7"/>
          <p:cNvSpPr/>
          <p:nvPr/>
        </p:nvSpPr>
        <p:spPr>
          <a:xfrm>
            <a:off x="4687736" y="726848"/>
            <a:ext cx="4213013" cy="523220"/>
          </a:xfrm>
          <a:prstGeom prst="rect">
            <a:avLst/>
          </a:prstGeom>
        </p:spPr>
        <p:txBody>
          <a:bodyPr wrap="none">
            <a:spAutoFit/>
          </a:bodyPr>
          <a:lstStyle/>
          <a:p>
            <a:pPr lvl="1" algn="ctr">
              <a:spcBef>
                <a:spcPct val="50000"/>
              </a:spcBef>
            </a:pPr>
            <a:r>
              <a:rPr lang="en-US" altLang="zh-CN" sz="2800" dirty="0" smtClean="0">
                <a:solidFill>
                  <a:srgbClr val="0000FF"/>
                </a:solidFill>
                <a:latin typeface="Times New Roman" pitchFamily="18" charset="0"/>
              </a:rPr>
              <a:t>P</a:t>
            </a:r>
            <a:r>
              <a:rPr lang="en-US" altLang="zh-CN" sz="2800" baseline="-25000" dirty="0" smtClean="0">
                <a:solidFill>
                  <a:srgbClr val="0000FF"/>
                </a:solidFill>
                <a:latin typeface="Times New Roman" pitchFamily="18" charset="0"/>
              </a:rPr>
              <a:t>2</a:t>
            </a:r>
            <a:r>
              <a:rPr lang="en-US" altLang="zh-CN" sz="2800" dirty="0" smtClean="0">
                <a:solidFill>
                  <a:srgbClr val="0000FF"/>
                </a:solidFill>
                <a:latin typeface="Times New Roman" pitchFamily="18" charset="0"/>
              </a:rPr>
              <a:t>(x</a:t>
            </a:r>
            <a:r>
              <a:rPr lang="en-US" altLang="zh-CN" sz="2800" dirty="0">
                <a:solidFill>
                  <a:srgbClr val="0000FF"/>
                </a:solidFill>
                <a:latin typeface="Times New Roman" pitchFamily="18" charset="0"/>
              </a:rPr>
              <a:t>) = </a:t>
            </a:r>
            <a:r>
              <a:rPr lang="en-US" altLang="zh-CN" sz="2800" dirty="0" smtClean="0">
                <a:solidFill>
                  <a:srgbClr val="0000FF"/>
                </a:solidFill>
                <a:latin typeface="Times New Roman" pitchFamily="18" charset="0"/>
              </a:rPr>
              <a:t>4x + 5x</a:t>
            </a:r>
            <a:r>
              <a:rPr lang="en-US" altLang="zh-CN" sz="2800" baseline="30000" dirty="0" smtClean="0">
                <a:solidFill>
                  <a:srgbClr val="0000FF"/>
                </a:solidFill>
                <a:latin typeface="Times New Roman" pitchFamily="18" charset="0"/>
              </a:rPr>
              <a:t>12</a:t>
            </a:r>
            <a:r>
              <a:rPr lang="en-US" altLang="zh-CN" sz="2800" dirty="0" smtClean="0">
                <a:solidFill>
                  <a:srgbClr val="0000FF"/>
                </a:solidFill>
                <a:latin typeface="Times New Roman" pitchFamily="18" charset="0"/>
              </a:rPr>
              <a:t> </a:t>
            </a:r>
            <a:r>
              <a:rPr lang="en-US" altLang="zh-CN" sz="2800" dirty="0">
                <a:solidFill>
                  <a:srgbClr val="0000FF"/>
                </a:solidFill>
                <a:latin typeface="Times New Roman" pitchFamily="18" charset="0"/>
              </a:rPr>
              <a:t>- </a:t>
            </a:r>
            <a:r>
              <a:rPr lang="en-US" altLang="zh-CN" sz="2800" dirty="0" smtClean="0">
                <a:solidFill>
                  <a:srgbClr val="0000FF"/>
                </a:solidFill>
                <a:latin typeface="Times New Roman" pitchFamily="18" charset="0"/>
              </a:rPr>
              <a:t>34x</a:t>
            </a:r>
            <a:r>
              <a:rPr lang="en-US" altLang="zh-CN" sz="2800" baseline="30000" dirty="0" smtClean="0">
                <a:solidFill>
                  <a:srgbClr val="0000FF"/>
                </a:solidFill>
                <a:latin typeface="Times New Roman" pitchFamily="18" charset="0"/>
              </a:rPr>
              <a:t>39</a:t>
            </a:r>
            <a:endParaRPr lang="en-US" altLang="zh-CN" sz="2800" dirty="0">
              <a:solidFill>
                <a:srgbClr val="0000FF"/>
              </a:solidFill>
              <a:latin typeface="Times New Roman" pitchFamily="18" charset="0"/>
            </a:endParaRPr>
          </a:p>
        </p:txBody>
      </p:sp>
    </p:spTree>
    <p:extLst>
      <p:ext uri="{BB962C8B-B14F-4D97-AF65-F5344CB8AC3E}">
        <p14:creationId xmlns:p14="http://schemas.microsoft.com/office/powerpoint/2010/main" val="3287846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slide(fromTop)">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 calcmode="lin" valueType="num">
                                      <p:cBhvr additive="base">
                                        <p:cTn id="12" dur="500" fill="hold"/>
                                        <p:tgtEl>
                                          <p:spTgt spid="131078"/>
                                        </p:tgtEl>
                                        <p:attrNameLst>
                                          <p:attrName>ppt_x</p:attrName>
                                        </p:attrNameLst>
                                      </p:cBhvr>
                                      <p:tavLst>
                                        <p:tav tm="0">
                                          <p:val>
                                            <p:strVal val="0-#ppt_w/2"/>
                                          </p:val>
                                        </p:tav>
                                        <p:tav tm="100000">
                                          <p:val>
                                            <p:strVal val="#ppt_x"/>
                                          </p:val>
                                        </p:tav>
                                      </p:tavLst>
                                    </p:anim>
                                    <p:anim calcmode="lin" valueType="num">
                                      <p:cBhvr additive="base">
                                        <p:cTn id="13" dur="500" fill="hold"/>
                                        <p:tgtEl>
                                          <p:spTgt spid="131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P spid="13107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B95EF4D-8E8A-4D57-A931-2548D45915B2}" type="slidenum">
              <a:rPr lang="en-US" altLang="zh-CN"/>
              <a:pPr>
                <a:defRPr/>
              </a:pPr>
              <a:t>11</a:t>
            </a:fld>
            <a:endParaRPr lang="en-US" altLang="zh-CN"/>
          </a:p>
        </p:txBody>
      </p:sp>
      <p:sp>
        <p:nvSpPr>
          <p:cNvPr id="12291" name="Rectangle 17"/>
          <p:cNvSpPr>
            <a:spLocks noGrp="1" noChangeArrowheads="1"/>
          </p:cNvSpPr>
          <p:nvPr>
            <p:ph type="title"/>
          </p:nvPr>
        </p:nvSpPr>
        <p:spPr/>
        <p:txBody>
          <a:bodyPr/>
          <a:lstStyle/>
          <a:p>
            <a:pPr eaLnBrk="1" hangingPunct="1"/>
            <a:r>
              <a:rPr lang="zh-CN" altLang="en-US" smtClean="0">
                <a:latin typeface="Arial" charset="0"/>
              </a:rPr>
              <a:t>本章内容</a:t>
            </a:r>
          </a:p>
        </p:txBody>
      </p:sp>
      <p:sp>
        <p:nvSpPr>
          <p:cNvPr id="12292" name="Rectangle 18"/>
          <p:cNvSpPr>
            <a:spLocks noGrp="1" noChangeArrowheads="1"/>
          </p:cNvSpPr>
          <p:nvPr>
            <p:ph type="body" idx="1"/>
          </p:nvPr>
        </p:nvSpPr>
        <p:spPr/>
        <p:txBody>
          <a:bodyPr/>
          <a:lstStyle/>
          <a:p>
            <a:pPr eaLnBrk="1" hangingPunct="1"/>
            <a:r>
              <a:rPr lang="en-US" altLang="zh-CN" b="1" smtClean="0">
                <a:latin typeface="Arial" charset="0"/>
              </a:rPr>
              <a:t>2.1  </a:t>
            </a:r>
            <a:r>
              <a:rPr lang="zh-CN" altLang="en-US" b="1" smtClean="0">
                <a:latin typeface="Arial" charset="0"/>
              </a:rPr>
              <a:t>线性表的类型定义</a:t>
            </a:r>
          </a:p>
          <a:p>
            <a:pPr eaLnBrk="1" hangingPunct="1"/>
            <a:r>
              <a:rPr lang="en-US" altLang="zh-CN" b="1" smtClean="0">
                <a:latin typeface="Arial" charset="0"/>
              </a:rPr>
              <a:t>2.2  </a:t>
            </a:r>
            <a:r>
              <a:rPr lang="zh-CN" altLang="en-US" b="1" smtClean="0">
                <a:latin typeface="Arial" charset="0"/>
              </a:rPr>
              <a:t>线性表类型的实现 </a:t>
            </a:r>
            <a:r>
              <a:rPr lang="zh-CN" altLang="en-US" b="1" smtClean="0">
                <a:latin typeface="Arial" charset="0"/>
                <a:sym typeface="Symbol" pitchFamily="18" charset="2"/>
              </a:rPr>
              <a:t></a:t>
            </a:r>
            <a:r>
              <a:rPr lang="zh-CN" altLang="en-US" b="1" smtClean="0">
                <a:latin typeface="Arial" charset="0"/>
              </a:rPr>
              <a:t> 顺序映象</a:t>
            </a:r>
          </a:p>
          <a:p>
            <a:pPr eaLnBrk="1" hangingPunct="1"/>
            <a:r>
              <a:rPr lang="en-US" altLang="zh-CN" b="1" smtClean="0">
                <a:latin typeface="Arial" charset="0"/>
              </a:rPr>
              <a:t>2.3  </a:t>
            </a:r>
            <a:r>
              <a:rPr lang="zh-CN" altLang="en-US" b="1" smtClean="0">
                <a:latin typeface="Arial" charset="0"/>
              </a:rPr>
              <a:t>线性表类型的实现 </a:t>
            </a:r>
            <a:r>
              <a:rPr lang="zh-CN" altLang="en-US" b="1" smtClean="0">
                <a:latin typeface="Arial" charset="0"/>
                <a:sym typeface="Symbol" pitchFamily="18" charset="2"/>
              </a:rPr>
              <a:t></a:t>
            </a:r>
            <a:r>
              <a:rPr lang="zh-CN" altLang="en-US" b="1" smtClean="0">
                <a:latin typeface="Arial" charset="0"/>
              </a:rPr>
              <a:t> 链式映象</a:t>
            </a:r>
          </a:p>
          <a:p>
            <a:pPr eaLnBrk="1" hangingPunct="1"/>
            <a:r>
              <a:rPr lang="en-US" altLang="zh-CN" b="1" smtClean="0">
                <a:latin typeface="Arial" charset="0"/>
              </a:rPr>
              <a:t>2.4 </a:t>
            </a:r>
            <a:r>
              <a:rPr lang="zh-CN" altLang="en-US" b="1" smtClean="0">
                <a:latin typeface="Arial" charset="0"/>
              </a:rPr>
              <a:t>一元多项式的表示和相加</a:t>
            </a:r>
          </a:p>
        </p:txBody>
      </p:sp>
    </p:spTree>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smtClean="0"/>
              <a:t>顺序表和链表的比较</a:t>
            </a:r>
          </a:p>
        </p:txBody>
      </p:sp>
      <p:sp>
        <p:nvSpPr>
          <p:cNvPr id="61443" name="内容占位符 2"/>
          <p:cNvSpPr>
            <a:spLocks noGrp="1"/>
          </p:cNvSpPr>
          <p:nvPr>
            <p:ph idx="1"/>
          </p:nvPr>
        </p:nvSpPr>
        <p:spPr/>
        <p:txBody>
          <a:bodyPr/>
          <a:lstStyle/>
          <a:p>
            <a:pPr>
              <a:lnSpc>
                <a:spcPct val="110000"/>
              </a:lnSpc>
              <a:spcBef>
                <a:spcPct val="0"/>
              </a:spcBef>
            </a:pPr>
            <a:r>
              <a:rPr lang="zh-CN" altLang="en-US" sz="2400" dirty="0" smtClean="0">
                <a:latin typeface="宋体" charset="-122"/>
              </a:rPr>
              <a:t>顺序表的主要特点</a:t>
            </a:r>
            <a:endParaRPr lang="zh-CN" altLang="en-US" sz="2400" dirty="0" smtClean="0"/>
          </a:p>
          <a:p>
            <a:pPr lvl="1">
              <a:lnSpc>
                <a:spcPct val="110000"/>
              </a:lnSpc>
              <a:spcBef>
                <a:spcPct val="0"/>
              </a:spcBef>
            </a:pPr>
            <a:r>
              <a:rPr lang="zh-CN" altLang="en-US" sz="2400" dirty="0" smtClean="0">
                <a:latin typeface="宋体" charset="-122"/>
              </a:rPr>
              <a:t>没有使用指针，不用花费额外开销</a:t>
            </a:r>
            <a:endParaRPr lang="zh-CN" altLang="en-US" sz="2400" dirty="0" smtClean="0"/>
          </a:p>
          <a:p>
            <a:pPr lvl="1">
              <a:lnSpc>
                <a:spcPct val="110000"/>
              </a:lnSpc>
              <a:spcBef>
                <a:spcPct val="0"/>
              </a:spcBef>
            </a:pPr>
            <a:r>
              <a:rPr lang="zh-CN" altLang="en-US" sz="2400" dirty="0" smtClean="0">
                <a:latin typeface="宋体" charset="-122"/>
              </a:rPr>
              <a:t>线性表元素的读访问非常简洁便利</a:t>
            </a:r>
            <a:endParaRPr lang="en-US" altLang="zh-CN" sz="2400" dirty="0" smtClean="0">
              <a:latin typeface="宋体" charset="-122"/>
            </a:endParaRPr>
          </a:p>
          <a:p>
            <a:pPr lvl="1">
              <a:lnSpc>
                <a:spcPct val="110000"/>
              </a:lnSpc>
              <a:spcBef>
                <a:spcPct val="0"/>
              </a:spcBef>
            </a:pPr>
            <a:r>
              <a:rPr lang="zh-CN" altLang="en-US" sz="2400" dirty="0" smtClean="0"/>
              <a:t>插入、删除运算时间代价</a:t>
            </a:r>
            <a:r>
              <a:rPr lang="en-US" altLang="zh-CN" sz="2400" dirty="0" smtClean="0"/>
              <a:t>O(n)</a:t>
            </a:r>
            <a:endParaRPr lang="zh-CN" altLang="en-US" sz="2400" dirty="0" smtClean="0"/>
          </a:p>
          <a:p>
            <a:pPr>
              <a:lnSpc>
                <a:spcPct val="110000"/>
              </a:lnSpc>
              <a:spcBef>
                <a:spcPct val="0"/>
              </a:spcBef>
            </a:pPr>
            <a:r>
              <a:rPr lang="zh-CN" altLang="en-US" sz="2400" dirty="0" smtClean="0">
                <a:latin typeface="宋体" charset="-122"/>
              </a:rPr>
              <a:t>链表的主要特点</a:t>
            </a:r>
            <a:endParaRPr lang="zh-CN" altLang="en-US" sz="2400" dirty="0" smtClean="0"/>
          </a:p>
          <a:p>
            <a:pPr lvl="1">
              <a:lnSpc>
                <a:spcPct val="110000"/>
              </a:lnSpc>
              <a:spcBef>
                <a:spcPct val="0"/>
              </a:spcBef>
            </a:pPr>
            <a:r>
              <a:rPr lang="zh-CN" altLang="en-US" sz="2400" dirty="0" smtClean="0">
                <a:latin typeface="宋体" charset="-122"/>
              </a:rPr>
              <a:t>无需事先了解线性表的长度，允许线性表的长度动态变化</a:t>
            </a:r>
            <a:endParaRPr lang="zh-CN" altLang="en-US" sz="2400" dirty="0" smtClean="0"/>
          </a:p>
          <a:p>
            <a:pPr lvl="1">
              <a:lnSpc>
                <a:spcPct val="110000"/>
              </a:lnSpc>
              <a:spcBef>
                <a:spcPct val="10000"/>
              </a:spcBef>
            </a:pPr>
            <a:r>
              <a:rPr lang="zh-CN" altLang="en-US" sz="2400" dirty="0" smtClean="0"/>
              <a:t>插入、删除运算时间代价</a:t>
            </a:r>
            <a:r>
              <a:rPr lang="en-US" altLang="zh-CN" sz="2400" b="0" dirty="0" smtClean="0"/>
              <a:t>O(1)</a:t>
            </a:r>
            <a:r>
              <a:rPr lang="zh-CN" altLang="en-US" sz="2400" b="0" dirty="0" smtClean="0"/>
              <a:t>，</a:t>
            </a:r>
            <a:r>
              <a:rPr lang="zh-CN" altLang="en-US" sz="2400" dirty="0" smtClean="0"/>
              <a:t>但找第 </a:t>
            </a:r>
            <a:r>
              <a:rPr lang="en-US" altLang="zh-CN" sz="2400" b="0" dirty="0" err="1" smtClean="0"/>
              <a:t>i</a:t>
            </a:r>
            <a:r>
              <a:rPr lang="en-US" altLang="zh-CN" sz="2400" b="0" dirty="0" smtClean="0"/>
              <a:t> </a:t>
            </a:r>
            <a:r>
              <a:rPr lang="zh-CN" altLang="en-US" sz="2400" dirty="0" smtClean="0"/>
              <a:t>个元素运算时间代价</a:t>
            </a:r>
            <a:r>
              <a:rPr lang="en-US" altLang="zh-CN" sz="2400" b="0" dirty="0" smtClean="0"/>
              <a:t>O(n)</a:t>
            </a:r>
          </a:p>
          <a:p>
            <a:pPr lvl="1">
              <a:lnSpc>
                <a:spcPct val="110000"/>
              </a:lnSpc>
              <a:spcBef>
                <a:spcPct val="10000"/>
              </a:spcBef>
            </a:pPr>
            <a:r>
              <a:rPr lang="zh-CN" altLang="en-US" sz="2400" dirty="0" smtClean="0"/>
              <a:t>每个元素都有结构性存储开销</a:t>
            </a:r>
            <a:endParaRPr lang="en-US" altLang="zh-CN" sz="2400" b="0" dirty="0" smtClean="0"/>
          </a:p>
          <a:p>
            <a:pPr>
              <a:lnSpc>
                <a:spcPct val="110000"/>
              </a:lnSpc>
              <a:spcBef>
                <a:spcPct val="0"/>
              </a:spcBef>
            </a:pPr>
            <a:r>
              <a:rPr lang="zh-CN" altLang="en-US" sz="2400" dirty="0" smtClean="0">
                <a:latin typeface="宋体" charset="-122"/>
              </a:rPr>
              <a:t>结论</a:t>
            </a:r>
          </a:p>
          <a:p>
            <a:pPr lvl="1">
              <a:lnSpc>
                <a:spcPct val="110000"/>
              </a:lnSpc>
              <a:spcBef>
                <a:spcPct val="0"/>
              </a:spcBef>
            </a:pPr>
            <a:r>
              <a:rPr kumimoji="0" lang="zh-CN" altLang="en-US" sz="2400" dirty="0" smtClean="0"/>
              <a:t>顺序表：适合存储静态数据</a:t>
            </a:r>
          </a:p>
          <a:p>
            <a:pPr lvl="1">
              <a:lnSpc>
                <a:spcPct val="110000"/>
              </a:lnSpc>
              <a:spcBef>
                <a:spcPct val="0"/>
              </a:spcBef>
            </a:pPr>
            <a:r>
              <a:rPr kumimoji="0" lang="zh-CN" altLang="en-US" sz="2400" dirty="0" smtClean="0"/>
              <a:t>链表：适合存储动态变化数据</a:t>
            </a:r>
            <a:endParaRPr lang="zh-CN" altLang="en-US" sz="2400" dirty="0" smtClean="0"/>
          </a:p>
        </p:txBody>
      </p:sp>
      <p:sp>
        <p:nvSpPr>
          <p:cNvPr id="61444"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0C79CB12-9D7A-426B-AD23-C9D8CF5C560B}" type="slidenum">
              <a:rPr kumimoji="0" lang="en-US" altLang="zh-CN" b="0" smtClean="0">
                <a:solidFill>
                  <a:srgbClr val="393939"/>
                </a:solidFill>
              </a:rPr>
              <a:pPr eaLnBrk="1" hangingPunct="1"/>
              <a:t>110</a:t>
            </a:fld>
            <a:endParaRPr kumimoji="0" lang="en-US" altLang="zh-CN" b="0" smtClean="0">
              <a:solidFill>
                <a:srgbClr val="393939"/>
              </a:solidFill>
            </a:endParaRPr>
          </a:p>
        </p:txBody>
      </p:sp>
    </p:spTree>
    <p:extLst>
      <p:ext uri="{BB962C8B-B14F-4D97-AF65-F5344CB8AC3E}">
        <p14:creationId xmlns:p14="http://schemas.microsoft.com/office/powerpoint/2010/main" val="962611775"/>
      </p:ext>
    </p:extLst>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线性表应用场合的选择</a:t>
            </a:r>
          </a:p>
        </p:txBody>
      </p:sp>
      <p:sp>
        <p:nvSpPr>
          <p:cNvPr id="3" name="内容占位符 2"/>
          <p:cNvSpPr>
            <a:spLocks noGrp="1"/>
          </p:cNvSpPr>
          <p:nvPr>
            <p:ph idx="1"/>
          </p:nvPr>
        </p:nvSpPr>
        <p:spPr/>
        <p:txBody>
          <a:bodyPr/>
          <a:lstStyle/>
          <a:p>
            <a:r>
              <a:rPr lang="zh-CN" altLang="en-US" dirty="0">
                <a:solidFill>
                  <a:srgbClr val="FF0000"/>
                </a:solidFill>
              </a:rPr>
              <a:t>顺序表不适用的场合</a:t>
            </a:r>
          </a:p>
          <a:p>
            <a:pPr lvl="1"/>
            <a:r>
              <a:rPr lang="zh-CN" altLang="en-US" dirty="0"/>
              <a:t>经常插入删除时，不宜使用顺序表  </a:t>
            </a:r>
          </a:p>
          <a:p>
            <a:pPr lvl="1"/>
            <a:r>
              <a:rPr lang="zh-CN" altLang="en-US" dirty="0"/>
              <a:t>线性表的最大长度也是一个重要因素 </a:t>
            </a:r>
          </a:p>
          <a:p>
            <a:r>
              <a:rPr lang="zh-CN" altLang="en-US" dirty="0">
                <a:solidFill>
                  <a:srgbClr val="FF0000"/>
                </a:solidFill>
              </a:rPr>
              <a:t>链表不适用的场合 </a:t>
            </a:r>
          </a:p>
          <a:p>
            <a:pPr lvl="1"/>
            <a:r>
              <a:rPr lang="zh-CN" altLang="en-US" dirty="0"/>
              <a:t>当读操作远多于插入、删除操作时，不应选择链表</a:t>
            </a:r>
          </a:p>
          <a:p>
            <a:pPr lvl="1"/>
            <a:r>
              <a:rPr lang="zh-CN" altLang="en-US" dirty="0"/>
              <a:t>当指针的存储开销远大于数据内容时，应该慎重选择</a:t>
            </a:r>
          </a:p>
          <a:p>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111</a:t>
            </a:fld>
            <a:endParaRPr lang="en-US" altLang="zh-CN"/>
          </a:p>
        </p:txBody>
      </p:sp>
    </p:spTree>
    <p:extLst>
      <p:ext uri="{BB962C8B-B14F-4D97-AF65-F5344CB8AC3E}">
        <p14:creationId xmlns:p14="http://schemas.microsoft.com/office/powerpoint/2010/main" val="192926231"/>
      </p:ext>
    </p:extLst>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线性表存储密度</a:t>
            </a:r>
          </a:p>
        </p:txBody>
      </p:sp>
      <p:sp>
        <p:nvSpPr>
          <p:cNvPr id="3" name="内容占位符 2"/>
          <p:cNvSpPr>
            <a:spLocks noGrp="1"/>
          </p:cNvSpPr>
          <p:nvPr>
            <p:ph idx="1"/>
          </p:nvPr>
        </p:nvSpPr>
        <p:spPr/>
        <p:txBody>
          <a:bodyPr/>
          <a:lstStyle/>
          <a:p>
            <a:pPr lvl="1"/>
            <a:r>
              <a:rPr lang="en-US" altLang="zh-CN" dirty="0">
                <a:solidFill>
                  <a:srgbClr val="FF0000"/>
                </a:solidFill>
              </a:rPr>
              <a:t>n</a:t>
            </a:r>
            <a:r>
              <a:rPr lang="zh-CN" altLang="en-US" dirty="0"/>
              <a:t>表示线性表中当前元素的</a:t>
            </a:r>
            <a:r>
              <a:rPr lang="zh-CN" altLang="en-US" dirty="0" smtClean="0"/>
              <a:t>数目</a:t>
            </a:r>
            <a:endParaRPr lang="zh-CN" altLang="en-US" dirty="0"/>
          </a:p>
          <a:p>
            <a:pPr lvl="1"/>
            <a:r>
              <a:rPr lang="en-US" altLang="zh-CN" dirty="0">
                <a:solidFill>
                  <a:srgbClr val="FF0000"/>
                </a:solidFill>
              </a:rPr>
              <a:t>P</a:t>
            </a:r>
            <a:r>
              <a:rPr lang="zh-CN" altLang="en-US" dirty="0"/>
              <a:t>表示指针存储单元大小（通常为</a:t>
            </a:r>
            <a:r>
              <a:rPr lang="en-US" altLang="zh-CN" dirty="0"/>
              <a:t>4bytes</a:t>
            </a:r>
            <a:r>
              <a:rPr lang="zh-CN" altLang="en-US" dirty="0"/>
              <a:t>）</a:t>
            </a:r>
          </a:p>
          <a:p>
            <a:pPr lvl="1"/>
            <a:r>
              <a:rPr lang="en-US" altLang="zh-CN" dirty="0">
                <a:solidFill>
                  <a:srgbClr val="FF0000"/>
                </a:solidFill>
              </a:rPr>
              <a:t>E</a:t>
            </a:r>
            <a:r>
              <a:rPr lang="zh-CN" altLang="en-US" dirty="0"/>
              <a:t>表示数据元素存储单元大小</a:t>
            </a:r>
          </a:p>
          <a:p>
            <a:pPr lvl="1"/>
            <a:r>
              <a:rPr lang="en-US" altLang="zh-CN" dirty="0">
                <a:solidFill>
                  <a:srgbClr val="FF0000"/>
                </a:solidFill>
              </a:rPr>
              <a:t>D</a:t>
            </a:r>
            <a:r>
              <a:rPr lang="zh-CN" altLang="en-US" dirty="0"/>
              <a:t>表示</a:t>
            </a:r>
            <a:r>
              <a:rPr lang="zh-CN" altLang="en-US" dirty="0" smtClean="0"/>
              <a:t>可在</a:t>
            </a:r>
            <a:r>
              <a:rPr lang="zh-CN" altLang="en-US" dirty="0"/>
              <a:t>数组中存储的线性表元素的最大数目</a:t>
            </a:r>
          </a:p>
          <a:p>
            <a:r>
              <a:rPr lang="zh-CN" altLang="en-US" dirty="0">
                <a:solidFill>
                  <a:srgbClr val="FF0000"/>
                </a:solidFill>
              </a:rPr>
              <a:t>空间需求</a:t>
            </a:r>
          </a:p>
          <a:p>
            <a:pPr lvl="1"/>
            <a:r>
              <a:rPr lang="zh-CN" altLang="en-US" dirty="0"/>
              <a:t>顺序表的空间需求为</a:t>
            </a:r>
            <a:r>
              <a:rPr lang="en-US" altLang="zh-CN" dirty="0" smtClean="0"/>
              <a:t>D*E</a:t>
            </a:r>
            <a:endParaRPr lang="en-US" altLang="zh-CN" dirty="0"/>
          </a:p>
          <a:p>
            <a:pPr lvl="1"/>
            <a:r>
              <a:rPr lang="zh-CN" altLang="en-US" dirty="0"/>
              <a:t>链表的空间需求为</a:t>
            </a:r>
            <a:r>
              <a:rPr lang="en-US" altLang="zh-CN" dirty="0"/>
              <a:t>n(P+E)</a:t>
            </a:r>
          </a:p>
          <a:p>
            <a:r>
              <a:rPr lang="en-US" altLang="zh-CN" dirty="0">
                <a:solidFill>
                  <a:srgbClr val="FF0000"/>
                </a:solidFill>
              </a:rPr>
              <a:t>n</a:t>
            </a:r>
            <a:r>
              <a:rPr lang="zh-CN" altLang="en-US" dirty="0">
                <a:solidFill>
                  <a:srgbClr val="FF0000"/>
                </a:solidFill>
              </a:rPr>
              <a:t>的临界值，使得 </a:t>
            </a:r>
            <a:r>
              <a:rPr lang="en-US" altLang="zh-CN" dirty="0">
                <a:solidFill>
                  <a:srgbClr val="FF0000"/>
                </a:solidFill>
              </a:rPr>
              <a:t>DE == n(P+E)</a:t>
            </a:r>
          </a:p>
          <a:p>
            <a:pPr lvl="1"/>
            <a:r>
              <a:rPr lang="en-US" altLang="zh-CN" dirty="0"/>
              <a:t>n</a:t>
            </a:r>
            <a:r>
              <a:rPr lang="zh-CN" altLang="en-US" dirty="0"/>
              <a:t>大于临界值，顺序表的空间效率就更高</a:t>
            </a:r>
          </a:p>
          <a:p>
            <a:pPr lvl="1"/>
            <a:r>
              <a:rPr lang="zh-CN" altLang="en-US" dirty="0"/>
              <a:t>如果</a:t>
            </a:r>
            <a:r>
              <a:rPr lang="en-US" altLang="zh-CN" dirty="0"/>
              <a:t>P = E</a:t>
            </a:r>
            <a:r>
              <a:rPr lang="zh-CN" altLang="en-US" dirty="0"/>
              <a:t>，则临界值为</a:t>
            </a:r>
            <a:r>
              <a:rPr lang="en-US" altLang="zh-CN" dirty="0"/>
              <a:t>D/2</a:t>
            </a:r>
          </a:p>
          <a:p>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112</a:t>
            </a:fld>
            <a:endParaRPr lang="en-US" altLang="zh-CN"/>
          </a:p>
        </p:txBody>
      </p:sp>
    </p:spTree>
    <p:extLst>
      <p:ext uri="{BB962C8B-B14F-4D97-AF65-F5344CB8AC3E}">
        <p14:creationId xmlns:p14="http://schemas.microsoft.com/office/powerpoint/2010/main" val="2990358117"/>
      </p:ext>
    </p:extLst>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线性表应用场合的选择</a:t>
            </a:r>
          </a:p>
        </p:txBody>
      </p:sp>
      <p:sp>
        <p:nvSpPr>
          <p:cNvPr id="3" name="内容占位符 2"/>
          <p:cNvSpPr>
            <a:spLocks noGrp="1"/>
          </p:cNvSpPr>
          <p:nvPr>
            <p:ph idx="1"/>
          </p:nvPr>
        </p:nvSpPr>
        <p:spPr/>
        <p:txBody>
          <a:bodyPr/>
          <a:lstStyle/>
          <a:p>
            <a:r>
              <a:rPr lang="zh-CN" altLang="en-US" dirty="0"/>
              <a:t>顺序表</a:t>
            </a:r>
          </a:p>
          <a:p>
            <a:pPr lvl="1"/>
            <a:r>
              <a:rPr lang="zh-CN" altLang="en-US" dirty="0"/>
              <a:t>结点总数目大概可以估计</a:t>
            </a:r>
          </a:p>
          <a:p>
            <a:pPr lvl="1"/>
            <a:r>
              <a:rPr lang="zh-CN" altLang="en-US" dirty="0"/>
              <a:t>线性表中结点比较稳定（插入删除少）</a:t>
            </a:r>
          </a:p>
          <a:p>
            <a:pPr lvl="1"/>
            <a:r>
              <a:rPr lang="en-US" altLang="zh-CN" b="0" dirty="0"/>
              <a:t>n &gt; DE/(P+E)</a:t>
            </a:r>
          </a:p>
          <a:p>
            <a:r>
              <a:rPr lang="zh-CN" altLang="en-US" dirty="0"/>
              <a:t>链表</a:t>
            </a:r>
          </a:p>
          <a:p>
            <a:pPr lvl="1"/>
            <a:r>
              <a:rPr lang="zh-CN" altLang="en-US" dirty="0"/>
              <a:t>结点数目无法预知</a:t>
            </a:r>
          </a:p>
          <a:p>
            <a:pPr lvl="1"/>
            <a:r>
              <a:rPr lang="zh-CN" altLang="en-US" dirty="0"/>
              <a:t>线性表中结点动态变化（插入删除多）</a:t>
            </a:r>
          </a:p>
          <a:p>
            <a:pPr lvl="1"/>
            <a:r>
              <a:rPr lang="en-US" altLang="zh-CN" b="0" dirty="0"/>
              <a:t>n &lt; DE/(P+E)</a:t>
            </a:r>
          </a:p>
          <a:p>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113</a:t>
            </a:fld>
            <a:endParaRPr lang="en-US" altLang="zh-CN"/>
          </a:p>
        </p:txBody>
      </p:sp>
    </p:spTree>
    <p:extLst>
      <p:ext uri="{BB962C8B-B14F-4D97-AF65-F5344CB8AC3E}">
        <p14:creationId xmlns:p14="http://schemas.microsoft.com/office/powerpoint/2010/main" val="1529133348"/>
      </p:ext>
    </p:extLst>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线性表习题</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en-US" sz="2400" dirty="0"/>
              <a:t>、线性表的顺序存储结构是通过何种方式表示元素之间的</a:t>
            </a:r>
            <a:r>
              <a:rPr lang="zh-CN" altLang="en-US" sz="2400" dirty="0" smtClean="0"/>
              <a:t>关系是（           ）。</a:t>
            </a:r>
            <a:endParaRPr lang="zh-CN" altLang="en-US" sz="2400" dirty="0"/>
          </a:p>
          <a:p>
            <a:pPr lvl="1"/>
            <a:r>
              <a:rPr lang="en-US" altLang="zh-CN" sz="2400" dirty="0" smtClean="0"/>
              <a:t>A</a:t>
            </a:r>
            <a:r>
              <a:rPr lang="en-US" altLang="zh-CN" sz="2400" dirty="0"/>
              <a:t>. </a:t>
            </a:r>
            <a:r>
              <a:rPr lang="zh-CN" altLang="en-US" sz="2400" dirty="0"/>
              <a:t>保存后继元素地址        </a:t>
            </a:r>
            <a:r>
              <a:rPr lang="en-US" altLang="zh-CN" sz="2400" dirty="0"/>
              <a:t>B. </a:t>
            </a:r>
            <a:r>
              <a:rPr lang="zh-CN" altLang="en-US" sz="2400" dirty="0"/>
              <a:t>元素的存储顺序      </a:t>
            </a:r>
          </a:p>
          <a:p>
            <a:pPr lvl="1"/>
            <a:r>
              <a:rPr lang="en-US" altLang="zh-CN" sz="2400" dirty="0" smtClean="0"/>
              <a:t>C</a:t>
            </a:r>
            <a:r>
              <a:rPr lang="en-US" altLang="zh-CN" sz="2400" dirty="0"/>
              <a:t>. </a:t>
            </a:r>
            <a:r>
              <a:rPr lang="zh-CN" altLang="en-US" sz="2400" dirty="0"/>
              <a:t>保存左、右孩子地址    </a:t>
            </a:r>
            <a:r>
              <a:rPr lang="en-US" altLang="zh-CN" sz="2400" dirty="0"/>
              <a:t>D. </a:t>
            </a:r>
            <a:r>
              <a:rPr lang="zh-CN" altLang="en-US" sz="2400" dirty="0"/>
              <a:t>后继元素的数组</a:t>
            </a:r>
            <a:r>
              <a:rPr lang="zh-CN" altLang="en-US" sz="2400" dirty="0" smtClean="0"/>
              <a:t>下标</a:t>
            </a:r>
            <a:endParaRPr lang="en-US" altLang="zh-CN" sz="2400" dirty="0" smtClean="0"/>
          </a:p>
          <a:p>
            <a:r>
              <a:rPr lang="en-US" altLang="zh-CN" sz="2400" dirty="0" smtClean="0"/>
              <a:t>2</a:t>
            </a:r>
            <a:r>
              <a:rPr lang="zh-CN" altLang="en-US" sz="2400" dirty="0"/>
              <a:t>、当一个线性表经常进行的是存取操作，很少进行插入和删除操作时，则</a:t>
            </a:r>
            <a:r>
              <a:rPr lang="zh-CN" altLang="en-US" sz="2400" dirty="0" smtClean="0"/>
              <a:t>采用（      ）存储</a:t>
            </a:r>
            <a:r>
              <a:rPr lang="zh-CN" altLang="en-US" sz="2400" dirty="0"/>
              <a:t>结构为宜，相反，当经常进行的是插入和删除操作时，则采用 </a:t>
            </a:r>
            <a:r>
              <a:rPr lang="zh-CN" altLang="en-US" sz="2400" dirty="0" smtClean="0"/>
              <a:t>（      ）存储</a:t>
            </a:r>
            <a:r>
              <a:rPr lang="zh-CN" altLang="en-US" sz="2400" dirty="0"/>
              <a:t>结构</a:t>
            </a:r>
            <a:r>
              <a:rPr lang="zh-CN" altLang="en-US" sz="2400" dirty="0" smtClean="0"/>
              <a:t>为宜。</a:t>
            </a:r>
            <a:endParaRPr lang="en-US" altLang="zh-CN" sz="2400" dirty="0" smtClean="0"/>
          </a:p>
          <a:p>
            <a:pPr lvl="1"/>
            <a:r>
              <a:rPr lang="en-US" altLang="zh-CN" sz="2400" dirty="0" smtClean="0"/>
              <a:t>A </a:t>
            </a:r>
            <a:r>
              <a:rPr lang="zh-CN" altLang="en-US" sz="2400" dirty="0" smtClean="0"/>
              <a:t>顺序      </a:t>
            </a:r>
            <a:r>
              <a:rPr lang="en-US" altLang="zh-CN" sz="2400" dirty="0" smtClean="0"/>
              <a:t>B </a:t>
            </a:r>
            <a:r>
              <a:rPr lang="zh-CN" altLang="en-US" sz="2400" dirty="0" smtClean="0"/>
              <a:t>链式</a:t>
            </a:r>
            <a:endParaRPr lang="zh-CN" altLang="en-US" sz="2400"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114</a:t>
            </a:fld>
            <a:endParaRPr lang="en-US" altLang="zh-CN"/>
          </a:p>
        </p:txBody>
      </p:sp>
      <p:sp>
        <p:nvSpPr>
          <p:cNvPr id="6" name="Rectangle 4"/>
          <p:cNvSpPr>
            <a:spLocks noChangeArrowheads="1"/>
          </p:cNvSpPr>
          <p:nvPr/>
        </p:nvSpPr>
        <p:spPr bwMode="auto">
          <a:xfrm>
            <a:off x="304800" y="5636295"/>
            <a:ext cx="835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10000"/>
              </a:lnSpc>
              <a:spcBef>
                <a:spcPct val="0"/>
              </a:spcBef>
              <a:spcAft>
                <a:spcPts val="0"/>
              </a:spcAft>
              <a:buClr>
                <a:srgbClr val="FFFF00"/>
              </a:buClr>
              <a:buSzPct val="70000"/>
              <a:buFont typeface="Wingdings" panose="05000000000000000000" pitchFamily="2" charset="2"/>
              <a:buNone/>
              <a:tabLst/>
              <a:defRPr/>
            </a:pPr>
            <a:r>
              <a:rPr kumimoji="1" lang="zh-CN" altLang="en-US"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答案：</a:t>
            </a:r>
            <a:r>
              <a:rPr kumimoji="1" lang="en-US" altLang="zh-CN"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1</a:t>
            </a:r>
            <a:r>
              <a:rPr kumimoji="1" lang="zh-CN" altLang="en-US"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a:t>
            </a:r>
            <a:r>
              <a:rPr kumimoji="1" lang="en-US" altLang="zh-CN"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B  2</a:t>
            </a:r>
            <a:r>
              <a:rPr kumimoji="1" lang="zh-CN" altLang="en-US"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a:t>
            </a:r>
            <a:r>
              <a:rPr kumimoji="1" lang="en-US" altLang="zh-CN" sz="2400" b="1" i="0" u="none" strike="noStrike" kern="0" cap="none" spc="0" normalizeH="0" baseline="0" noProof="0" dirty="0" smtClean="0">
                <a:ln>
                  <a:noFill/>
                </a:ln>
                <a:solidFill>
                  <a:schemeClr val="bg2"/>
                </a:solidFill>
                <a:effectLst/>
                <a:uLnTx/>
                <a:uFillTx/>
                <a:latin typeface="Arial" panose="020B0604020202020204" pitchFamily="34" charset="0"/>
                <a:ea typeface="宋体" panose="02010600030101010101" pitchFamily="2" charset="-122"/>
              </a:rPr>
              <a:t>AB</a:t>
            </a:r>
          </a:p>
        </p:txBody>
      </p:sp>
    </p:spTree>
    <p:extLst>
      <p:ext uri="{BB962C8B-B14F-4D97-AF65-F5344CB8AC3E}">
        <p14:creationId xmlns:p14="http://schemas.microsoft.com/office/powerpoint/2010/main" val="911748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线性表习题</a:t>
            </a:r>
          </a:p>
        </p:txBody>
      </p:sp>
      <p:sp>
        <p:nvSpPr>
          <p:cNvPr id="3" name="内容占位符 2"/>
          <p:cNvSpPr>
            <a:spLocks noGrp="1"/>
          </p:cNvSpPr>
          <p:nvPr>
            <p:ph idx="1"/>
          </p:nvPr>
        </p:nvSpPr>
        <p:spPr/>
        <p:txBody>
          <a:bodyPr/>
          <a:lstStyle/>
          <a:p>
            <a:r>
              <a:rPr lang="en-US" altLang="zh-CN" sz="2400" dirty="0"/>
              <a:t>3</a:t>
            </a:r>
            <a:r>
              <a:rPr lang="zh-CN" altLang="en-US" sz="2400" dirty="0"/>
              <a:t>、若线性表最常用的操作是存取第 </a:t>
            </a:r>
            <a:r>
              <a:rPr lang="en-US" altLang="zh-CN" sz="2400" dirty="0" err="1"/>
              <a:t>i</a:t>
            </a:r>
            <a:r>
              <a:rPr lang="en-US" altLang="zh-CN" sz="2400" dirty="0"/>
              <a:t> </a:t>
            </a:r>
            <a:r>
              <a:rPr lang="zh-CN" altLang="en-US" sz="2400" dirty="0"/>
              <a:t>个元素及其前趋和后继元素的值，为节省时间应采用的存储方式</a:t>
            </a:r>
            <a:r>
              <a:rPr lang="zh-CN" altLang="en-US" sz="2400" dirty="0" smtClean="0"/>
              <a:t>是（         ）。</a:t>
            </a:r>
            <a:endParaRPr lang="en-US" altLang="zh-CN" sz="2400" dirty="0" smtClean="0"/>
          </a:p>
          <a:p>
            <a:pPr marL="742950" lvl="2" indent="-342900">
              <a:buSzPct val="60000"/>
            </a:pPr>
            <a:r>
              <a:rPr lang="en-US" altLang="zh-CN" dirty="0">
                <a:solidFill>
                  <a:srgbClr val="FF0000"/>
                </a:solidFill>
              </a:rPr>
              <a:t>A </a:t>
            </a:r>
            <a:r>
              <a:rPr lang="zh-CN" altLang="en-US" dirty="0" smtClean="0"/>
              <a:t>顺序表      </a:t>
            </a:r>
            <a:r>
              <a:rPr lang="en-US" altLang="zh-CN" dirty="0">
                <a:solidFill>
                  <a:srgbClr val="FF0000"/>
                </a:solidFill>
              </a:rPr>
              <a:t>B </a:t>
            </a:r>
            <a:r>
              <a:rPr lang="zh-CN" altLang="en-US" dirty="0" smtClean="0"/>
              <a:t>单链表   </a:t>
            </a:r>
            <a:r>
              <a:rPr lang="en-US" altLang="zh-CN" dirty="0" smtClean="0">
                <a:solidFill>
                  <a:srgbClr val="FF0000"/>
                </a:solidFill>
              </a:rPr>
              <a:t>C</a:t>
            </a:r>
            <a:r>
              <a:rPr lang="zh-CN" altLang="en-US" dirty="0" smtClean="0"/>
              <a:t>双向链表   </a:t>
            </a:r>
            <a:r>
              <a:rPr lang="en-US" altLang="zh-CN" dirty="0" smtClean="0">
                <a:solidFill>
                  <a:srgbClr val="FF0000"/>
                </a:solidFill>
              </a:rPr>
              <a:t>D</a:t>
            </a:r>
            <a:r>
              <a:rPr lang="zh-CN" altLang="en-US" dirty="0" smtClean="0"/>
              <a:t>单向循环链表</a:t>
            </a:r>
            <a:endParaRPr lang="en-US" altLang="zh-CN" dirty="0" smtClean="0"/>
          </a:p>
          <a:p>
            <a:pPr marL="342900" lvl="1" indent="-342900">
              <a:buClr>
                <a:schemeClr val="folHlink"/>
              </a:buClr>
              <a:buSzPct val="60000"/>
            </a:pPr>
            <a:r>
              <a:rPr lang="en-US" altLang="zh-CN" sz="2400" dirty="0"/>
              <a:t>4</a:t>
            </a:r>
            <a:r>
              <a:rPr lang="zh-CN" altLang="en-US" sz="2400" dirty="0"/>
              <a:t>、在 </a:t>
            </a:r>
            <a:r>
              <a:rPr lang="en-US" altLang="zh-CN" sz="2400" dirty="0"/>
              <a:t>p </a:t>
            </a:r>
            <a:r>
              <a:rPr lang="zh-CN" altLang="en-US" sz="2400" dirty="0"/>
              <a:t>所指向的结点后插入由 </a:t>
            </a:r>
            <a:r>
              <a:rPr lang="en-US" altLang="zh-CN" sz="2400" dirty="0"/>
              <a:t>q </a:t>
            </a:r>
            <a:r>
              <a:rPr lang="zh-CN" altLang="en-US" sz="2400" dirty="0"/>
              <a:t>指向的新结点的语句序列</a:t>
            </a:r>
            <a:r>
              <a:rPr lang="zh-CN" altLang="en-US" sz="2400" dirty="0" smtClean="0"/>
              <a:t>是</a:t>
            </a:r>
            <a:endParaRPr lang="en-US" altLang="zh-CN" sz="2400" dirty="0"/>
          </a:p>
          <a:p>
            <a:pPr marL="742950" lvl="2" indent="-342900">
              <a:buSzPct val="60000"/>
            </a:pPr>
            <a:r>
              <a:rPr lang="en-US" altLang="zh-CN" dirty="0" smtClean="0">
                <a:solidFill>
                  <a:srgbClr val="FF0000"/>
                </a:solidFill>
              </a:rPr>
              <a:t>A </a:t>
            </a:r>
            <a:r>
              <a:rPr lang="en-US" altLang="zh-CN" dirty="0" smtClean="0"/>
              <a:t>p-</a:t>
            </a:r>
            <a:r>
              <a:rPr lang="en-US" altLang="zh-CN" dirty="0"/>
              <a:t>&gt;next = q;           	q-&gt;next = p-&gt;next</a:t>
            </a:r>
            <a:r>
              <a:rPr lang="en-US" altLang="zh-CN" dirty="0" smtClean="0"/>
              <a:t>;</a:t>
            </a:r>
          </a:p>
          <a:p>
            <a:pPr marL="742950" lvl="2" indent="-342900">
              <a:buSzPct val="60000"/>
            </a:pPr>
            <a:r>
              <a:rPr lang="en-US" altLang="zh-CN" sz="2400" dirty="0" smtClean="0">
                <a:solidFill>
                  <a:srgbClr val="FF0000"/>
                </a:solidFill>
              </a:rPr>
              <a:t>B </a:t>
            </a:r>
            <a:r>
              <a:rPr lang="en-US" altLang="zh-CN" sz="2400" dirty="0" smtClean="0"/>
              <a:t>q </a:t>
            </a:r>
            <a:r>
              <a:rPr lang="en-US" altLang="zh-CN" sz="2400" dirty="0"/>
              <a:t>= p-&gt;next;            p-&gt;next = q</a:t>
            </a:r>
            <a:r>
              <a:rPr lang="en-US" altLang="zh-CN" sz="2400" dirty="0" smtClean="0"/>
              <a:t>;</a:t>
            </a:r>
          </a:p>
          <a:p>
            <a:pPr marL="742950" lvl="2" indent="-342900">
              <a:buSzPct val="60000"/>
            </a:pPr>
            <a:r>
              <a:rPr lang="en-US" altLang="zh-CN" sz="2400" dirty="0" smtClean="0">
                <a:solidFill>
                  <a:srgbClr val="FF0000"/>
                </a:solidFill>
              </a:rPr>
              <a:t>C </a:t>
            </a:r>
            <a:r>
              <a:rPr lang="en-US" altLang="zh-CN" sz="2400" dirty="0"/>
              <a:t>q-&gt;next = p-&gt;next;	p-&gt;next = q</a:t>
            </a:r>
            <a:r>
              <a:rPr lang="en-US" altLang="zh-CN" sz="2400" dirty="0" smtClean="0"/>
              <a:t>;</a:t>
            </a:r>
          </a:p>
          <a:p>
            <a:pPr marL="742950" lvl="2" indent="-342900">
              <a:buSzPct val="60000"/>
            </a:pPr>
            <a:r>
              <a:rPr lang="en-US" altLang="zh-CN" sz="2400" dirty="0" smtClean="0">
                <a:solidFill>
                  <a:srgbClr val="FF0000"/>
                </a:solidFill>
              </a:rPr>
              <a:t>D </a:t>
            </a:r>
            <a:r>
              <a:rPr lang="en-US" altLang="zh-CN" sz="2400" dirty="0"/>
              <a:t>p = p-&gt;next;           	q-&gt;next = p</a:t>
            </a:r>
            <a:r>
              <a:rPr lang="en-US" altLang="zh-CN" sz="2400" dirty="0" smtClean="0"/>
              <a:t>;</a:t>
            </a:r>
            <a:endParaRPr lang="en-US" altLang="zh-CN" sz="2400"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115</a:t>
            </a:fld>
            <a:endParaRPr lang="en-US" altLang="zh-CN"/>
          </a:p>
        </p:txBody>
      </p:sp>
      <p:sp>
        <p:nvSpPr>
          <p:cNvPr id="5" name="矩形 4"/>
          <p:cNvSpPr/>
          <p:nvPr/>
        </p:nvSpPr>
        <p:spPr>
          <a:xfrm>
            <a:off x="1691680" y="5517232"/>
            <a:ext cx="1716945" cy="463781"/>
          </a:xfrm>
          <a:prstGeom prst="rect">
            <a:avLst/>
          </a:prstGeom>
        </p:spPr>
        <p:txBody>
          <a:bodyPr wrap="none">
            <a:spAutoFit/>
          </a:bodyPr>
          <a:lstStyle/>
          <a:p>
            <a:pPr>
              <a:lnSpc>
                <a:spcPct val="110000"/>
              </a:lnSpc>
            </a:pPr>
            <a:r>
              <a:rPr lang="zh-CN" altLang="en-US" dirty="0"/>
              <a:t>答案</a:t>
            </a:r>
            <a:r>
              <a:rPr lang="zh-CN" altLang="en-US" dirty="0" smtClean="0"/>
              <a:t>：</a:t>
            </a:r>
            <a:r>
              <a:rPr lang="en-US" altLang="zh-CN" dirty="0" smtClean="0"/>
              <a:t>A  C</a:t>
            </a:r>
            <a:endParaRPr lang="zh-CN" altLang="en-US" dirty="0"/>
          </a:p>
        </p:txBody>
      </p:sp>
    </p:spTree>
    <p:extLst>
      <p:ext uri="{BB962C8B-B14F-4D97-AF65-F5344CB8AC3E}">
        <p14:creationId xmlns:p14="http://schemas.microsoft.com/office/powerpoint/2010/main" val="2539629664"/>
      </p:ext>
    </p:extLst>
  </p:cSld>
  <p:clrMapOvr>
    <a:masterClrMapping/>
  </p:clrMapOvr>
  <p:transition spd="slow">
    <p:push di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线性表习题</a:t>
            </a:r>
          </a:p>
        </p:txBody>
      </p:sp>
      <p:sp>
        <p:nvSpPr>
          <p:cNvPr id="3" name="内容占位符 2"/>
          <p:cNvSpPr>
            <a:spLocks noGrp="1"/>
          </p:cNvSpPr>
          <p:nvPr>
            <p:ph idx="1"/>
          </p:nvPr>
        </p:nvSpPr>
        <p:spPr/>
        <p:txBody>
          <a:bodyPr/>
          <a:lstStyle/>
          <a:p>
            <a:r>
              <a:rPr lang="en-US" altLang="zh-CN" sz="2400" dirty="0" smtClean="0"/>
              <a:t>5</a:t>
            </a:r>
            <a:r>
              <a:rPr lang="zh-CN" altLang="en-US" sz="2400" dirty="0" smtClean="0"/>
              <a:t>、</a:t>
            </a:r>
            <a:r>
              <a:rPr lang="zh-CN" altLang="en-US" sz="2400" dirty="0"/>
              <a:t>若长度为</a:t>
            </a:r>
            <a:r>
              <a:rPr lang="en-US" altLang="zh-CN" sz="2400" dirty="0"/>
              <a:t>n</a:t>
            </a:r>
            <a:r>
              <a:rPr lang="zh-CN" altLang="en-US" sz="2400" dirty="0"/>
              <a:t>的线性表采用顺序存储结构，在</a:t>
            </a:r>
            <a:r>
              <a:rPr lang="zh-CN" altLang="en-US" sz="2400" dirty="0" smtClean="0"/>
              <a:t>其</a:t>
            </a:r>
            <a:endParaRPr lang="en-US" altLang="zh-CN" sz="2400" dirty="0" smtClean="0"/>
          </a:p>
          <a:p>
            <a:r>
              <a:rPr lang="zh-CN" altLang="en-US" sz="2400" dirty="0" smtClean="0"/>
              <a:t>第 </a:t>
            </a:r>
            <a:r>
              <a:rPr lang="en-US" altLang="zh-CN" sz="2400" dirty="0" err="1"/>
              <a:t>i</a:t>
            </a:r>
            <a:r>
              <a:rPr lang="en-US" altLang="zh-CN" sz="2400" dirty="0"/>
              <a:t> (1 ≤ </a:t>
            </a:r>
            <a:r>
              <a:rPr lang="en-US" altLang="zh-CN" sz="2400" dirty="0" err="1"/>
              <a:t>i</a:t>
            </a:r>
            <a:r>
              <a:rPr lang="en-US" altLang="zh-CN" sz="2400" dirty="0"/>
              <a:t> ≤ n+1) </a:t>
            </a:r>
            <a:r>
              <a:rPr lang="zh-CN" altLang="en-US" sz="2400" dirty="0"/>
              <a:t>个位置之前插入一个新元素的算法的时间复杂度</a:t>
            </a:r>
            <a:r>
              <a:rPr lang="zh-CN" altLang="en-US" sz="2400" dirty="0" smtClean="0"/>
              <a:t>为（     ）。</a:t>
            </a:r>
            <a:endParaRPr lang="en-US" altLang="zh-CN" sz="2400" dirty="0" smtClean="0"/>
          </a:p>
          <a:p>
            <a:pPr lvl="1"/>
            <a:r>
              <a:rPr lang="en-US" altLang="zh-CN" sz="2400" dirty="0"/>
              <a:t>A) O(n/2)      B)   O(n)    C) O(n</a:t>
            </a:r>
            <a:r>
              <a:rPr lang="en-US" altLang="zh-CN" sz="2400" baseline="30000" dirty="0"/>
              <a:t>2</a:t>
            </a:r>
            <a:r>
              <a:rPr lang="en-US" altLang="zh-CN" sz="2400" dirty="0"/>
              <a:t>)     D) O(log</a:t>
            </a:r>
            <a:r>
              <a:rPr lang="en-US" altLang="zh-CN" sz="2400" baseline="-25000" dirty="0"/>
              <a:t>2</a:t>
            </a:r>
            <a:r>
              <a:rPr lang="en-US" altLang="zh-CN" sz="2400" dirty="0"/>
              <a:t>n</a:t>
            </a:r>
            <a:r>
              <a:rPr lang="en-US" altLang="zh-CN" sz="2400" dirty="0" smtClean="0"/>
              <a:t>)</a:t>
            </a:r>
          </a:p>
          <a:p>
            <a:r>
              <a:rPr lang="en-US" altLang="zh-CN" sz="2400" dirty="0" smtClean="0"/>
              <a:t>6</a:t>
            </a:r>
            <a:r>
              <a:rPr lang="zh-CN" altLang="en-US" sz="2400" dirty="0" smtClean="0"/>
              <a:t>、若</a:t>
            </a:r>
            <a:r>
              <a:rPr lang="zh-CN" altLang="en-US" sz="2400" dirty="0"/>
              <a:t>某线性表最常用的操作是在最后一个结点之后插入一个结点或删除最后一个结点，则采用存储结构算法的时间效率最高的</a:t>
            </a:r>
            <a:r>
              <a:rPr lang="zh-CN" altLang="en-US" sz="2400" dirty="0" smtClean="0"/>
              <a:t>是（       ）。</a:t>
            </a:r>
            <a:endParaRPr lang="en-US" altLang="zh-CN" sz="2400" dirty="0" smtClean="0"/>
          </a:p>
          <a:p>
            <a:pPr lvl="1"/>
            <a:r>
              <a:rPr lang="en-US" altLang="zh-CN" sz="2400" dirty="0"/>
              <a:t>A) </a:t>
            </a:r>
            <a:r>
              <a:rPr lang="zh-CN" altLang="en-US" sz="2400" dirty="0"/>
              <a:t>单链表        </a:t>
            </a:r>
            <a:r>
              <a:rPr lang="en-US" altLang="zh-CN" sz="2400" dirty="0"/>
              <a:t>	B) </a:t>
            </a:r>
            <a:r>
              <a:rPr lang="zh-CN" altLang="en-US" sz="2400" dirty="0"/>
              <a:t>给出表尾指针的单循环链表 </a:t>
            </a:r>
            <a:endParaRPr lang="en-US" altLang="zh-CN" sz="2400" dirty="0" smtClean="0"/>
          </a:p>
          <a:p>
            <a:pPr lvl="1"/>
            <a:r>
              <a:rPr lang="en-US" altLang="zh-CN" sz="2400" dirty="0"/>
              <a:t>C) </a:t>
            </a:r>
            <a:r>
              <a:rPr lang="zh-CN" altLang="en-US" sz="2400" dirty="0"/>
              <a:t>双向链表    </a:t>
            </a:r>
            <a:r>
              <a:rPr lang="en-US" altLang="zh-CN" sz="2400" dirty="0"/>
              <a:t>	D) </a:t>
            </a:r>
            <a:r>
              <a:rPr lang="zh-CN" altLang="en-US" sz="2400" dirty="0"/>
              <a:t>给出表尾指针双向循环</a:t>
            </a:r>
            <a:r>
              <a:rPr lang="zh-CN" altLang="en-US" sz="2400" dirty="0" smtClean="0"/>
              <a:t>链表</a:t>
            </a:r>
            <a:endParaRPr lang="zh-CN" altLang="en-US" sz="2400"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116</a:t>
            </a:fld>
            <a:endParaRPr lang="en-US" altLang="zh-CN"/>
          </a:p>
        </p:txBody>
      </p:sp>
      <p:sp>
        <p:nvSpPr>
          <p:cNvPr id="5" name="矩形 4"/>
          <p:cNvSpPr/>
          <p:nvPr/>
        </p:nvSpPr>
        <p:spPr>
          <a:xfrm>
            <a:off x="755576" y="5670203"/>
            <a:ext cx="1867819" cy="461665"/>
          </a:xfrm>
          <a:prstGeom prst="rect">
            <a:avLst/>
          </a:prstGeom>
        </p:spPr>
        <p:txBody>
          <a:bodyPr wrap="none">
            <a:spAutoFit/>
          </a:bodyPr>
          <a:lstStyle/>
          <a:p>
            <a:r>
              <a:rPr lang="zh-CN" altLang="en-US" dirty="0"/>
              <a:t>答案：</a:t>
            </a:r>
            <a:r>
              <a:rPr lang="en-US" altLang="zh-CN" dirty="0" smtClean="0"/>
              <a:t>B</a:t>
            </a:r>
            <a:r>
              <a:rPr lang="zh-CN" altLang="en-US" dirty="0" smtClean="0"/>
              <a:t>、</a:t>
            </a:r>
            <a:r>
              <a:rPr lang="en-US" altLang="zh-CN" dirty="0" smtClean="0"/>
              <a:t>D</a:t>
            </a:r>
            <a:endParaRPr lang="zh-CN" altLang="en-US" dirty="0"/>
          </a:p>
        </p:txBody>
      </p:sp>
    </p:spTree>
    <p:extLst>
      <p:ext uri="{BB962C8B-B14F-4D97-AF65-F5344CB8AC3E}">
        <p14:creationId xmlns:p14="http://schemas.microsoft.com/office/powerpoint/2010/main" val="1439668057"/>
      </p:ext>
    </p:extLst>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dirty="0"/>
              <a:t>线性表</a:t>
            </a:r>
            <a:r>
              <a:rPr lang="zh-CN" altLang="en-US" dirty="0" smtClean="0"/>
              <a:t>习题</a:t>
            </a:r>
            <a:r>
              <a:rPr lang="en-US" altLang="zh-CN" dirty="0" smtClean="0"/>
              <a:t>-</a:t>
            </a:r>
            <a:r>
              <a:rPr lang="zh-CN" altLang="en-US" dirty="0" smtClean="0"/>
              <a:t>算法题</a:t>
            </a:r>
          </a:p>
        </p:txBody>
      </p:sp>
      <p:sp>
        <p:nvSpPr>
          <p:cNvPr id="57348" name="Rectangle 3"/>
          <p:cNvSpPr>
            <a:spLocks noGrp="1" noChangeArrowheads="1"/>
          </p:cNvSpPr>
          <p:nvPr>
            <p:ph idx="1"/>
          </p:nvPr>
        </p:nvSpPr>
        <p:spPr/>
        <p:txBody>
          <a:bodyPr/>
          <a:lstStyle/>
          <a:p>
            <a:pPr eaLnBrk="1" hangingPunct="1"/>
            <a:r>
              <a:rPr lang="en-US" altLang="zh-CN" sz="2400" dirty="0" smtClean="0"/>
              <a:t>1</a:t>
            </a:r>
            <a:r>
              <a:rPr lang="zh-CN" altLang="en-US" sz="2400" dirty="0" smtClean="0"/>
              <a:t>、给定一个带头节点的单链表，请将该链表置逆。</a:t>
            </a:r>
            <a:endParaRPr lang="en-US" altLang="zh-CN" sz="2400" dirty="0" smtClean="0"/>
          </a:p>
          <a:p>
            <a:pPr lvl="1" eaLnBrk="1" hangingPunct="1"/>
            <a:r>
              <a:rPr lang="zh-CN" altLang="en-US" sz="2400" dirty="0" smtClean="0"/>
              <a:t>思路</a:t>
            </a:r>
            <a:r>
              <a:rPr lang="en-US" altLang="zh-CN" sz="2400" dirty="0" smtClean="0"/>
              <a:t>1</a:t>
            </a:r>
            <a:r>
              <a:rPr lang="zh-CN" altLang="en-US" sz="2400" dirty="0" smtClean="0"/>
              <a:t>：原地置逆</a:t>
            </a:r>
            <a:endParaRPr lang="en-US" altLang="zh-CN" sz="2400" dirty="0" smtClean="0"/>
          </a:p>
          <a:p>
            <a:pPr lvl="1" eaLnBrk="1" hangingPunct="1"/>
            <a:r>
              <a:rPr lang="zh-CN" altLang="en-US" sz="2400" dirty="0" smtClean="0"/>
              <a:t>思路</a:t>
            </a:r>
            <a:r>
              <a:rPr lang="en-US" altLang="zh-CN" sz="2400" dirty="0" smtClean="0"/>
              <a:t>2</a:t>
            </a:r>
            <a:r>
              <a:rPr lang="zh-CN" altLang="en-US" sz="2400" dirty="0" smtClean="0"/>
              <a:t>：逆序插入新表</a:t>
            </a:r>
            <a:r>
              <a:rPr lang="zh-CN" altLang="en-US" sz="2400" dirty="0" smtClean="0"/>
              <a:t>中</a:t>
            </a:r>
            <a:endParaRPr lang="en-US" altLang="zh-CN" sz="2400" dirty="0" smtClean="0"/>
          </a:p>
        </p:txBody>
      </p:sp>
      <p:sp>
        <p:nvSpPr>
          <p:cNvPr id="5734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47A44F7E-129F-4235-A488-0C73B3C6E45A}" type="slidenum">
              <a:rPr kumimoji="0" lang="en-US" altLang="zh-CN" b="0" smtClean="0">
                <a:solidFill>
                  <a:srgbClr val="393939"/>
                </a:solidFill>
              </a:rPr>
              <a:pPr eaLnBrk="1" hangingPunct="1"/>
              <a:t>117</a:t>
            </a:fld>
            <a:endParaRPr kumimoji="0" lang="en-US" altLang="zh-CN" b="0" smtClean="0">
              <a:solidFill>
                <a:srgbClr val="393939"/>
              </a:solidFill>
            </a:endParaRPr>
          </a:p>
        </p:txBody>
      </p:sp>
      <p:grpSp>
        <p:nvGrpSpPr>
          <p:cNvPr id="2" name="组合 1"/>
          <p:cNvGrpSpPr/>
          <p:nvPr/>
        </p:nvGrpSpPr>
        <p:grpSpPr>
          <a:xfrm>
            <a:off x="304800" y="3804070"/>
            <a:ext cx="8443664" cy="732632"/>
            <a:chOff x="395536" y="5210968"/>
            <a:chExt cx="8443664" cy="732632"/>
          </a:xfrm>
        </p:grpSpPr>
        <p:sp>
          <p:nvSpPr>
            <p:cNvPr id="57374"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57350" name="Group 7"/>
            <p:cNvGrpSpPr>
              <a:grpSpLocks/>
            </p:cNvGrpSpPr>
            <p:nvPr/>
          </p:nvGrpSpPr>
          <p:grpSpPr bwMode="auto">
            <a:xfrm>
              <a:off x="1285875" y="5287963"/>
              <a:ext cx="1152525" cy="655637"/>
              <a:chOff x="1338" y="3475"/>
              <a:chExt cx="726" cy="413"/>
            </a:xfrm>
          </p:grpSpPr>
          <p:sp>
            <p:nvSpPr>
              <p:cNvPr id="57372"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73"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7351"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57352" name="Group 11"/>
            <p:cNvGrpSpPr>
              <a:grpSpLocks/>
            </p:cNvGrpSpPr>
            <p:nvPr/>
          </p:nvGrpSpPr>
          <p:grpSpPr bwMode="auto">
            <a:xfrm>
              <a:off x="7686675" y="5287963"/>
              <a:ext cx="1152525" cy="655637"/>
              <a:chOff x="1338" y="3475"/>
              <a:chExt cx="726" cy="413"/>
            </a:xfrm>
          </p:grpSpPr>
          <p:sp>
            <p:nvSpPr>
              <p:cNvPr id="57370"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71"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57353" name="Group 14"/>
            <p:cNvGrpSpPr>
              <a:grpSpLocks/>
            </p:cNvGrpSpPr>
            <p:nvPr/>
          </p:nvGrpSpPr>
          <p:grpSpPr bwMode="auto">
            <a:xfrm>
              <a:off x="2733675" y="5287963"/>
              <a:ext cx="1152525" cy="655637"/>
              <a:chOff x="1872" y="2688"/>
              <a:chExt cx="726" cy="413"/>
            </a:xfrm>
          </p:grpSpPr>
          <p:grpSp>
            <p:nvGrpSpPr>
              <p:cNvPr id="57366" name="Group 15"/>
              <p:cNvGrpSpPr>
                <a:grpSpLocks/>
              </p:cNvGrpSpPr>
              <p:nvPr/>
            </p:nvGrpSpPr>
            <p:grpSpPr bwMode="auto">
              <a:xfrm>
                <a:off x="1872" y="2688"/>
                <a:ext cx="726" cy="413"/>
                <a:chOff x="1338" y="3475"/>
                <a:chExt cx="726" cy="413"/>
              </a:xfrm>
            </p:grpSpPr>
            <p:sp>
              <p:nvSpPr>
                <p:cNvPr id="57368"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69"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7367"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57354"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57355" name="Text Box 20"/>
            <p:cNvSpPr txBox="1">
              <a:spLocks noChangeArrowheads="1"/>
            </p:cNvSpPr>
            <p:nvPr/>
          </p:nvSpPr>
          <p:spPr bwMode="auto">
            <a:xfrm>
              <a:off x="7762875" y="52879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57356"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57357"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57358" name="Group 23"/>
            <p:cNvGrpSpPr>
              <a:grpSpLocks/>
            </p:cNvGrpSpPr>
            <p:nvPr/>
          </p:nvGrpSpPr>
          <p:grpSpPr bwMode="auto">
            <a:xfrm>
              <a:off x="4181475" y="5287963"/>
              <a:ext cx="1152525" cy="655637"/>
              <a:chOff x="2592" y="2688"/>
              <a:chExt cx="726" cy="413"/>
            </a:xfrm>
          </p:grpSpPr>
          <p:grpSp>
            <p:nvGrpSpPr>
              <p:cNvPr id="57362" name="Group 24"/>
              <p:cNvGrpSpPr>
                <a:grpSpLocks/>
              </p:cNvGrpSpPr>
              <p:nvPr/>
            </p:nvGrpSpPr>
            <p:grpSpPr bwMode="auto">
              <a:xfrm>
                <a:off x="2592" y="2688"/>
                <a:ext cx="726" cy="413"/>
                <a:chOff x="1338" y="3475"/>
                <a:chExt cx="726" cy="413"/>
              </a:xfrm>
            </p:grpSpPr>
            <p:sp>
              <p:nvSpPr>
                <p:cNvPr id="57364"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365"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7363"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57359"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57360"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57361"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grpSp>
    </p:spTree>
    <p:extLst>
      <p:ext uri="{BB962C8B-B14F-4D97-AF65-F5344CB8AC3E}">
        <p14:creationId xmlns:p14="http://schemas.microsoft.com/office/powerpoint/2010/main" val="944067226"/>
      </p:ext>
    </p:extLst>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思路</a:t>
            </a:r>
            <a:r>
              <a:rPr lang="en-US" altLang="zh-CN" dirty="0"/>
              <a:t>1</a:t>
            </a:r>
            <a:r>
              <a:rPr lang="zh-CN" altLang="en-US" dirty="0"/>
              <a:t>：原地置</a:t>
            </a:r>
            <a:r>
              <a:rPr lang="zh-CN" altLang="en-US" dirty="0" smtClean="0"/>
              <a:t>逆</a:t>
            </a:r>
            <a:endParaRPr lang="zh-CN" altLang="en-US" dirty="0"/>
          </a:p>
        </p:txBody>
      </p:sp>
      <p:sp>
        <p:nvSpPr>
          <p:cNvPr id="4" name="灯片编号占位符 3"/>
          <p:cNvSpPr>
            <a:spLocks noGrp="1"/>
          </p:cNvSpPr>
          <p:nvPr>
            <p:ph type="sldNum" sz="quarter" idx="11"/>
          </p:nvPr>
        </p:nvSpPr>
        <p:spPr/>
        <p:txBody>
          <a:bodyPr/>
          <a:lstStyle/>
          <a:p>
            <a:pPr>
              <a:defRPr/>
            </a:pPr>
            <a:fld id="{4676A5C7-602A-4B30-A7D0-1DBD1CD4E650}" type="slidenum">
              <a:rPr lang="en-US" altLang="zh-CN" smtClean="0">
                <a:solidFill>
                  <a:srgbClr val="393939"/>
                </a:solidFill>
              </a:rPr>
              <a:pPr>
                <a:defRPr/>
              </a:pPr>
              <a:t>118</a:t>
            </a:fld>
            <a:endParaRPr lang="en-US" altLang="zh-CN">
              <a:solidFill>
                <a:srgbClr val="393939"/>
              </a:solidFill>
            </a:endParaRPr>
          </a:p>
        </p:txBody>
      </p:sp>
      <p:grpSp>
        <p:nvGrpSpPr>
          <p:cNvPr id="5" name="组合 4"/>
          <p:cNvGrpSpPr/>
          <p:nvPr/>
        </p:nvGrpSpPr>
        <p:grpSpPr>
          <a:xfrm>
            <a:off x="251520" y="1412776"/>
            <a:ext cx="8443664" cy="732632"/>
            <a:chOff x="395536" y="5210968"/>
            <a:chExt cx="8443664" cy="732632"/>
          </a:xfrm>
        </p:grpSpPr>
        <p:sp>
          <p:nvSpPr>
            <p:cNvPr id="6"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7" name="Group 7"/>
            <p:cNvGrpSpPr>
              <a:grpSpLocks/>
            </p:cNvGrpSpPr>
            <p:nvPr/>
          </p:nvGrpSpPr>
          <p:grpSpPr bwMode="auto">
            <a:xfrm>
              <a:off x="1285875" y="5287963"/>
              <a:ext cx="1152525" cy="655637"/>
              <a:chOff x="1338" y="3475"/>
              <a:chExt cx="726" cy="413"/>
            </a:xfrm>
          </p:grpSpPr>
          <p:sp>
            <p:nvSpPr>
              <p:cNvPr id="29"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0"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8"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9" name="Group 11"/>
            <p:cNvGrpSpPr>
              <a:grpSpLocks/>
            </p:cNvGrpSpPr>
            <p:nvPr/>
          </p:nvGrpSpPr>
          <p:grpSpPr bwMode="auto">
            <a:xfrm>
              <a:off x="7686675" y="5287963"/>
              <a:ext cx="1152525" cy="655637"/>
              <a:chOff x="1338" y="3475"/>
              <a:chExt cx="726" cy="413"/>
            </a:xfrm>
          </p:grpSpPr>
          <p:sp>
            <p:nvSpPr>
              <p:cNvPr id="27"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8"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14"/>
            <p:cNvGrpSpPr>
              <a:grpSpLocks/>
            </p:cNvGrpSpPr>
            <p:nvPr/>
          </p:nvGrpSpPr>
          <p:grpSpPr bwMode="auto">
            <a:xfrm>
              <a:off x="2733675" y="5287963"/>
              <a:ext cx="1152525" cy="655637"/>
              <a:chOff x="1872" y="2688"/>
              <a:chExt cx="726" cy="413"/>
            </a:xfrm>
          </p:grpSpPr>
          <p:grpSp>
            <p:nvGrpSpPr>
              <p:cNvPr id="23" name="Group 15"/>
              <p:cNvGrpSpPr>
                <a:grpSpLocks/>
              </p:cNvGrpSpPr>
              <p:nvPr/>
            </p:nvGrpSpPr>
            <p:grpSpPr bwMode="auto">
              <a:xfrm>
                <a:off x="1872" y="2688"/>
                <a:ext cx="726" cy="413"/>
                <a:chOff x="1338" y="3475"/>
                <a:chExt cx="726" cy="413"/>
              </a:xfrm>
            </p:grpSpPr>
            <p:sp>
              <p:nvSpPr>
                <p:cNvPr id="25"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6"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4"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11"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12" name="Text Box 20"/>
            <p:cNvSpPr txBox="1">
              <a:spLocks noChangeArrowheads="1"/>
            </p:cNvSpPr>
            <p:nvPr/>
          </p:nvSpPr>
          <p:spPr bwMode="auto">
            <a:xfrm>
              <a:off x="7762875" y="52879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13"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sp>
          <p:nvSpPr>
            <p:cNvPr id="14"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5" name="Group 23"/>
            <p:cNvGrpSpPr>
              <a:grpSpLocks/>
            </p:cNvGrpSpPr>
            <p:nvPr/>
          </p:nvGrpSpPr>
          <p:grpSpPr bwMode="auto">
            <a:xfrm>
              <a:off x="4181475" y="5287963"/>
              <a:ext cx="1152525" cy="655637"/>
              <a:chOff x="2592" y="2688"/>
              <a:chExt cx="726" cy="413"/>
            </a:xfrm>
          </p:grpSpPr>
          <p:grpSp>
            <p:nvGrpSpPr>
              <p:cNvPr id="19" name="Group 24"/>
              <p:cNvGrpSpPr>
                <a:grpSpLocks/>
              </p:cNvGrpSpPr>
              <p:nvPr/>
            </p:nvGrpSpPr>
            <p:grpSpPr bwMode="auto">
              <a:xfrm>
                <a:off x="2592" y="2688"/>
                <a:ext cx="726" cy="413"/>
                <a:chOff x="1338" y="3475"/>
                <a:chExt cx="726" cy="413"/>
              </a:xfrm>
            </p:grpSpPr>
            <p:sp>
              <p:nvSpPr>
                <p:cNvPr id="21"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2"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0"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16"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8"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grpSp>
      <p:grpSp>
        <p:nvGrpSpPr>
          <p:cNvPr id="143" name="组合 142"/>
          <p:cNvGrpSpPr/>
          <p:nvPr/>
        </p:nvGrpSpPr>
        <p:grpSpPr>
          <a:xfrm>
            <a:off x="457200" y="2204864"/>
            <a:ext cx="3961259" cy="1872208"/>
            <a:chOff x="457200" y="2204864"/>
            <a:chExt cx="3961259" cy="1872208"/>
          </a:xfrm>
        </p:grpSpPr>
        <p:sp>
          <p:nvSpPr>
            <p:cNvPr id="139" name="矩形 138"/>
            <p:cNvSpPr/>
            <p:nvPr/>
          </p:nvSpPr>
          <p:spPr bwMode="auto">
            <a:xfrm>
              <a:off x="457200" y="2204864"/>
              <a:ext cx="3961259" cy="1872208"/>
            </a:xfrm>
            <a:prstGeom prst="rect">
              <a:avLst/>
            </a:prstGeom>
            <a:solidFill>
              <a:schemeClr val="bg1">
                <a:lumMod val="95000"/>
              </a:schemeClr>
            </a:solidFill>
            <a:ln w="12700" cap="sq" cmpd="sng" algn="ctr">
              <a:solidFill>
                <a:srgbClr val="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grpSp>
          <p:nvGrpSpPr>
            <p:cNvPr id="41" name="Group 14"/>
            <p:cNvGrpSpPr>
              <a:grpSpLocks/>
            </p:cNvGrpSpPr>
            <p:nvPr/>
          </p:nvGrpSpPr>
          <p:grpSpPr bwMode="auto">
            <a:xfrm>
              <a:off x="1337121" y="2673997"/>
              <a:ext cx="1152525" cy="655637"/>
              <a:chOff x="1872" y="2688"/>
              <a:chExt cx="726" cy="413"/>
            </a:xfrm>
          </p:grpSpPr>
          <p:grpSp>
            <p:nvGrpSpPr>
              <p:cNvPr id="54" name="Group 15"/>
              <p:cNvGrpSpPr>
                <a:grpSpLocks/>
              </p:cNvGrpSpPr>
              <p:nvPr/>
            </p:nvGrpSpPr>
            <p:grpSpPr bwMode="auto">
              <a:xfrm>
                <a:off x="1872" y="2688"/>
                <a:ext cx="726" cy="413"/>
                <a:chOff x="1338" y="3475"/>
                <a:chExt cx="726" cy="413"/>
              </a:xfrm>
            </p:grpSpPr>
            <p:sp>
              <p:nvSpPr>
                <p:cNvPr id="56" name="Rectangle 16"/>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7"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5"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45" name="Line 22"/>
            <p:cNvSpPr>
              <a:spLocks noChangeShapeType="1"/>
            </p:cNvSpPr>
            <p:nvPr/>
          </p:nvSpPr>
          <p:spPr bwMode="auto">
            <a:xfrm>
              <a:off x="2327721" y="305499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46" name="Group 23"/>
            <p:cNvGrpSpPr>
              <a:grpSpLocks/>
            </p:cNvGrpSpPr>
            <p:nvPr/>
          </p:nvGrpSpPr>
          <p:grpSpPr bwMode="auto">
            <a:xfrm>
              <a:off x="2784921" y="2673997"/>
              <a:ext cx="1152525" cy="655637"/>
              <a:chOff x="2592" y="2688"/>
              <a:chExt cx="726" cy="413"/>
            </a:xfrm>
          </p:grpSpPr>
          <p:grpSp>
            <p:nvGrpSpPr>
              <p:cNvPr id="50" name="Group 24"/>
              <p:cNvGrpSpPr>
                <a:grpSpLocks/>
              </p:cNvGrpSpPr>
              <p:nvPr/>
            </p:nvGrpSpPr>
            <p:grpSpPr bwMode="auto">
              <a:xfrm>
                <a:off x="2592" y="2688"/>
                <a:ext cx="726" cy="413"/>
                <a:chOff x="1338" y="3475"/>
                <a:chExt cx="726" cy="413"/>
              </a:xfrm>
            </p:grpSpPr>
            <p:sp>
              <p:nvSpPr>
                <p:cNvPr id="52"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3"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1"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47" name="Line 28"/>
            <p:cNvSpPr>
              <a:spLocks noChangeShapeType="1"/>
            </p:cNvSpPr>
            <p:nvPr/>
          </p:nvSpPr>
          <p:spPr bwMode="auto">
            <a:xfrm>
              <a:off x="3775521" y="305499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cxnSp>
          <p:nvCxnSpPr>
            <p:cNvPr id="64" name="直接箭头连接符 63"/>
            <p:cNvCxnSpPr/>
            <p:nvPr/>
          </p:nvCxnSpPr>
          <p:spPr bwMode="auto">
            <a:xfrm flipV="1">
              <a:off x="1850350" y="3329634"/>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65" name="文本框 64"/>
            <p:cNvSpPr txBox="1"/>
            <p:nvPr/>
          </p:nvSpPr>
          <p:spPr>
            <a:xfrm>
              <a:off x="1542237" y="3310704"/>
              <a:ext cx="326112" cy="461665"/>
            </a:xfrm>
            <a:prstGeom prst="rect">
              <a:avLst/>
            </a:prstGeom>
            <a:noFill/>
          </p:spPr>
          <p:txBody>
            <a:bodyPr wrap="square" rtlCol="0">
              <a:spAutoFit/>
            </a:bodyPr>
            <a:lstStyle/>
            <a:p>
              <a:r>
                <a:rPr lang="en-US" altLang="zh-CN" dirty="0" smtClean="0"/>
                <a:t>p</a:t>
              </a:r>
              <a:endParaRPr lang="zh-CN" altLang="en-US" dirty="0"/>
            </a:p>
          </p:txBody>
        </p:sp>
        <p:cxnSp>
          <p:nvCxnSpPr>
            <p:cNvPr id="66" name="直接箭头连接符 65"/>
            <p:cNvCxnSpPr/>
            <p:nvPr/>
          </p:nvCxnSpPr>
          <p:spPr bwMode="auto">
            <a:xfrm flipV="1">
              <a:off x="3342437" y="3359567"/>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67" name="文本框 66"/>
            <p:cNvSpPr txBox="1"/>
            <p:nvPr/>
          </p:nvSpPr>
          <p:spPr>
            <a:xfrm>
              <a:off x="3016325" y="3340637"/>
              <a:ext cx="326112" cy="461665"/>
            </a:xfrm>
            <a:prstGeom prst="rect">
              <a:avLst/>
            </a:prstGeom>
            <a:noFill/>
          </p:spPr>
          <p:txBody>
            <a:bodyPr wrap="square" rtlCol="0">
              <a:spAutoFit/>
            </a:bodyPr>
            <a:lstStyle/>
            <a:p>
              <a:r>
                <a:rPr lang="en-US" altLang="zh-CN" dirty="0"/>
                <a:t>q</a:t>
              </a:r>
              <a:endParaRPr lang="zh-CN" altLang="en-US" dirty="0"/>
            </a:p>
          </p:txBody>
        </p:sp>
        <p:cxnSp>
          <p:nvCxnSpPr>
            <p:cNvPr id="68" name="直接箭头连接符 67"/>
            <p:cNvCxnSpPr/>
            <p:nvPr/>
          </p:nvCxnSpPr>
          <p:spPr bwMode="auto">
            <a:xfrm flipV="1">
              <a:off x="902941" y="3348564"/>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69" name="文本框 68"/>
            <p:cNvSpPr txBox="1"/>
            <p:nvPr/>
          </p:nvSpPr>
          <p:spPr>
            <a:xfrm>
              <a:off x="594828" y="3329634"/>
              <a:ext cx="326112" cy="461665"/>
            </a:xfrm>
            <a:prstGeom prst="rect">
              <a:avLst/>
            </a:prstGeom>
            <a:noFill/>
          </p:spPr>
          <p:txBody>
            <a:bodyPr wrap="square" rtlCol="0">
              <a:spAutoFit/>
            </a:bodyPr>
            <a:lstStyle/>
            <a:p>
              <a:r>
                <a:rPr lang="en-US" altLang="zh-CN" dirty="0" smtClean="0"/>
                <a:t>s</a:t>
              </a:r>
              <a:endParaRPr lang="zh-CN" altLang="en-US" dirty="0"/>
            </a:p>
          </p:txBody>
        </p:sp>
        <p:sp>
          <p:nvSpPr>
            <p:cNvPr id="70" name="Text Box 21"/>
            <p:cNvSpPr txBox="1">
              <a:spLocks noChangeArrowheads="1"/>
            </p:cNvSpPr>
            <p:nvPr/>
          </p:nvSpPr>
          <p:spPr bwMode="auto">
            <a:xfrm>
              <a:off x="694184" y="2663102"/>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grpSp>
      <p:grpSp>
        <p:nvGrpSpPr>
          <p:cNvPr id="144" name="组合 143"/>
          <p:cNvGrpSpPr/>
          <p:nvPr/>
        </p:nvGrpSpPr>
        <p:grpSpPr>
          <a:xfrm>
            <a:off x="4504184" y="2222561"/>
            <a:ext cx="3961259" cy="1872208"/>
            <a:chOff x="4504184" y="2222561"/>
            <a:chExt cx="3961259" cy="1872208"/>
          </a:xfrm>
        </p:grpSpPr>
        <p:sp>
          <p:nvSpPr>
            <p:cNvPr id="140" name="矩形 139"/>
            <p:cNvSpPr/>
            <p:nvPr/>
          </p:nvSpPr>
          <p:spPr bwMode="auto">
            <a:xfrm>
              <a:off x="4504184" y="2222561"/>
              <a:ext cx="3961259" cy="1872208"/>
            </a:xfrm>
            <a:prstGeom prst="rect">
              <a:avLst/>
            </a:prstGeom>
            <a:solidFill>
              <a:schemeClr val="bg1">
                <a:lumMod val="95000"/>
              </a:schemeClr>
            </a:solidFill>
            <a:ln w="12700" cap="sq" cmpd="sng" algn="ctr">
              <a:solidFill>
                <a:srgbClr val="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grpSp>
          <p:nvGrpSpPr>
            <p:cNvPr id="71" name="Group 14"/>
            <p:cNvGrpSpPr>
              <a:grpSpLocks/>
            </p:cNvGrpSpPr>
            <p:nvPr/>
          </p:nvGrpSpPr>
          <p:grpSpPr bwMode="auto">
            <a:xfrm>
              <a:off x="5376122" y="2698918"/>
              <a:ext cx="1152525" cy="655637"/>
              <a:chOff x="1872" y="2688"/>
              <a:chExt cx="726" cy="413"/>
            </a:xfrm>
          </p:grpSpPr>
          <p:grpSp>
            <p:nvGrpSpPr>
              <p:cNvPr id="72" name="Group 15"/>
              <p:cNvGrpSpPr>
                <a:grpSpLocks/>
              </p:cNvGrpSpPr>
              <p:nvPr/>
            </p:nvGrpSpPr>
            <p:grpSpPr bwMode="auto">
              <a:xfrm>
                <a:off x="1872" y="2688"/>
                <a:ext cx="726" cy="413"/>
                <a:chOff x="1338" y="3475"/>
                <a:chExt cx="726" cy="413"/>
              </a:xfrm>
            </p:grpSpPr>
            <p:sp>
              <p:nvSpPr>
                <p:cNvPr id="74" name="Rectangle 16"/>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75"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3"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grpSp>
          <p:nvGrpSpPr>
            <p:cNvPr id="77" name="Group 23"/>
            <p:cNvGrpSpPr>
              <a:grpSpLocks/>
            </p:cNvGrpSpPr>
            <p:nvPr/>
          </p:nvGrpSpPr>
          <p:grpSpPr bwMode="auto">
            <a:xfrm>
              <a:off x="6823922" y="2698918"/>
              <a:ext cx="1152525" cy="655637"/>
              <a:chOff x="2592" y="2688"/>
              <a:chExt cx="726" cy="413"/>
            </a:xfrm>
          </p:grpSpPr>
          <p:grpSp>
            <p:nvGrpSpPr>
              <p:cNvPr id="78" name="Group 24"/>
              <p:cNvGrpSpPr>
                <a:grpSpLocks/>
              </p:cNvGrpSpPr>
              <p:nvPr/>
            </p:nvGrpSpPr>
            <p:grpSpPr bwMode="auto">
              <a:xfrm>
                <a:off x="2592" y="2688"/>
                <a:ext cx="726" cy="413"/>
                <a:chOff x="1338" y="3475"/>
                <a:chExt cx="726" cy="413"/>
              </a:xfrm>
            </p:grpSpPr>
            <p:sp>
              <p:nvSpPr>
                <p:cNvPr id="80"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1"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9"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82" name="Line 28"/>
            <p:cNvSpPr>
              <a:spLocks noChangeShapeType="1"/>
            </p:cNvSpPr>
            <p:nvPr/>
          </p:nvSpPr>
          <p:spPr bwMode="auto">
            <a:xfrm>
              <a:off x="7814522" y="3079918"/>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cxnSp>
          <p:nvCxnSpPr>
            <p:cNvPr id="83" name="直接箭头连接符 82"/>
            <p:cNvCxnSpPr/>
            <p:nvPr/>
          </p:nvCxnSpPr>
          <p:spPr bwMode="auto">
            <a:xfrm flipV="1">
              <a:off x="5889351" y="3354555"/>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84" name="文本框 83"/>
            <p:cNvSpPr txBox="1"/>
            <p:nvPr/>
          </p:nvSpPr>
          <p:spPr>
            <a:xfrm>
              <a:off x="5581238" y="3335625"/>
              <a:ext cx="326112" cy="461665"/>
            </a:xfrm>
            <a:prstGeom prst="rect">
              <a:avLst/>
            </a:prstGeom>
            <a:noFill/>
          </p:spPr>
          <p:txBody>
            <a:bodyPr wrap="square" rtlCol="0">
              <a:spAutoFit/>
            </a:bodyPr>
            <a:lstStyle/>
            <a:p>
              <a:r>
                <a:rPr lang="en-US" altLang="zh-CN" dirty="0" smtClean="0"/>
                <a:t>p</a:t>
              </a:r>
              <a:endParaRPr lang="zh-CN" altLang="en-US" dirty="0"/>
            </a:p>
          </p:txBody>
        </p:sp>
        <p:cxnSp>
          <p:nvCxnSpPr>
            <p:cNvPr id="85" name="直接箭头连接符 84"/>
            <p:cNvCxnSpPr/>
            <p:nvPr/>
          </p:nvCxnSpPr>
          <p:spPr bwMode="auto">
            <a:xfrm flipV="1">
              <a:off x="7381438" y="3384488"/>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86" name="文本框 85"/>
            <p:cNvSpPr txBox="1"/>
            <p:nvPr/>
          </p:nvSpPr>
          <p:spPr>
            <a:xfrm>
              <a:off x="7055326" y="3365558"/>
              <a:ext cx="326112" cy="461665"/>
            </a:xfrm>
            <a:prstGeom prst="rect">
              <a:avLst/>
            </a:prstGeom>
            <a:noFill/>
          </p:spPr>
          <p:txBody>
            <a:bodyPr wrap="square" rtlCol="0">
              <a:spAutoFit/>
            </a:bodyPr>
            <a:lstStyle/>
            <a:p>
              <a:r>
                <a:rPr lang="en-US" altLang="zh-CN" dirty="0"/>
                <a:t>q</a:t>
              </a:r>
              <a:endParaRPr lang="zh-CN" altLang="en-US" dirty="0"/>
            </a:p>
          </p:txBody>
        </p:sp>
        <p:cxnSp>
          <p:nvCxnSpPr>
            <p:cNvPr id="87" name="直接箭头连接符 86"/>
            <p:cNvCxnSpPr/>
            <p:nvPr/>
          </p:nvCxnSpPr>
          <p:spPr bwMode="auto">
            <a:xfrm flipV="1">
              <a:off x="4941942" y="3373485"/>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88" name="文本框 87"/>
            <p:cNvSpPr txBox="1"/>
            <p:nvPr/>
          </p:nvSpPr>
          <p:spPr>
            <a:xfrm>
              <a:off x="4633829" y="3354555"/>
              <a:ext cx="326112" cy="461665"/>
            </a:xfrm>
            <a:prstGeom prst="rect">
              <a:avLst/>
            </a:prstGeom>
            <a:noFill/>
          </p:spPr>
          <p:txBody>
            <a:bodyPr wrap="square" rtlCol="0">
              <a:spAutoFit/>
            </a:bodyPr>
            <a:lstStyle/>
            <a:p>
              <a:r>
                <a:rPr lang="en-US" altLang="zh-CN" dirty="0" smtClean="0"/>
                <a:t>s</a:t>
              </a:r>
              <a:endParaRPr lang="zh-CN" altLang="en-US" dirty="0"/>
            </a:p>
          </p:txBody>
        </p:sp>
        <p:sp>
          <p:nvSpPr>
            <p:cNvPr id="89" name="Text Box 21"/>
            <p:cNvSpPr txBox="1">
              <a:spLocks noChangeArrowheads="1"/>
            </p:cNvSpPr>
            <p:nvPr/>
          </p:nvSpPr>
          <p:spPr bwMode="auto">
            <a:xfrm>
              <a:off x="4733185" y="2688023"/>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cxnSp>
          <p:nvCxnSpPr>
            <p:cNvPr id="93" name="直接连接符 92"/>
            <p:cNvCxnSpPr/>
            <p:nvPr/>
          </p:nvCxnSpPr>
          <p:spPr bwMode="auto">
            <a:xfrm flipV="1">
              <a:off x="6299231" y="2492896"/>
              <a:ext cx="0" cy="504056"/>
            </a:xfrm>
            <a:prstGeom prst="line">
              <a:avLst/>
            </a:prstGeom>
            <a:noFill/>
            <a:ln w="28575" cap="sq" cmpd="sng" algn="ctr">
              <a:solidFill>
                <a:srgbClr val="000000"/>
              </a:solidFill>
              <a:prstDash val="solid"/>
              <a:miter lim="800000"/>
              <a:headEnd type="none" w="med" len="med"/>
              <a:tailEnd type="none" w="med" len="med"/>
            </a:ln>
            <a:effectLst/>
          </p:spPr>
        </p:cxnSp>
        <p:cxnSp>
          <p:nvCxnSpPr>
            <p:cNvPr id="95" name="直接连接符 94"/>
            <p:cNvCxnSpPr/>
            <p:nvPr/>
          </p:nvCxnSpPr>
          <p:spPr bwMode="auto">
            <a:xfrm flipH="1">
              <a:off x="4918923" y="2492896"/>
              <a:ext cx="1371601" cy="0"/>
            </a:xfrm>
            <a:prstGeom prst="line">
              <a:avLst/>
            </a:prstGeom>
            <a:noFill/>
            <a:ln w="28575" cap="sq" cmpd="sng" algn="ctr">
              <a:solidFill>
                <a:srgbClr val="000000"/>
              </a:solidFill>
              <a:prstDash val="solid"/>
              <a:miter lim="800000"/>
              <a:headEnd type="none" w="med" len="med"/>
              <a:tailEnd type="none" w="med" len="med"/>
            </a:ln>
            <a:effectLst/>
          </p:spPr>
        </p:cxnSp>
        <p:cxnSp>
          <p:nvCxnSpPr>
            <p:cNvPr id="97" name="直接箭头连接符 96"/>
            <p:cNvCxnSpPr/>
            <p:nvPr/>
          </p:nvCxnSpPr>
          <p:spPr bwMode="auto">
            <a:xfrm>
              <a:off x="4918923" y="2492896"/>
              <a:ext cx="1" cy="312900"/>
            </a:xfrm>
            <a:prstGeom prst="straightConnector1">
              <a:avLst/>
            </a:prstGeom>
            <a:noFill/>
            <a:ln w="28575" cap="sq" cmpd="sng" algn="ctr">
              <a:solidFill>
                <a:srgbClr val="000000"/>
              </a:solidFill>
              <a:prstDash val="solid"/>
              <a:miter lim="800000"/>
              <a:headEnd type="none" w="med" len="med"/>
              <a:tailEnd type="triangle"/>
            </a:ln>
            <a:effectLst/>
          </p:spPr>
        </p:cxnSp>
      </p:grpSp>
      <p:grpSp>
        <p:nvGrpSpPr>
          <p:cNvPr id="145" name="组合 144"/>
          <p:cNvGrpSpPr/>
          <p:nvPr/>
        </p:nvGrpSpPr>
        <p:grpSpPr>
          <a:xfrm>
            <a:off x="467544" y="4149080"/>
            <a:ext cx="5113694" cy="1872208"/>
            <a:chOff x="467544" y="4149080"/>
            <a:chExt cx="5113694" cy="1872208"/>
          </a:xfrm>
        </p:grpSpPr>
        <p:sp>
          <p:nvSpPr>
            <p:cNvPr id="141" name="矩形 140"/>
            <p:cNvSpPr/>
            <p:nvPr/>
          </p:nvSpPr>
          <p:spPr bwMode="auto">
            <a:xfrm>
              <a:off x="467544" y="4149080"/>
              <a:ext cx="5113694" cy="1872208"/>
            </a:xfrm>
            <a:prstGeom prst="rect">
              <a:avLst/>
            </a:prstGeom>
            <a:solidFill>
              <a:schemeClr val="bg1">
                <a:lumMod val="95000"/>
              </a:schemeClr>
            </a:solidFill>
            <a:ln w="12700" cap="sq" cmpd="sng" algn="ctr">
              <a:solidFill>
                <a:srgbClr val="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grpSp>
          <p:nvGrpSpPr>
            <p:cNvPr id="104" name="Group 14"/>
            <p:cNvGrpSpPr>
              <a:grpSpLocks/>
            </p:cNvGrpSpPr>
            <p:nvPr/>
          </p:nvGrpSpPr>
          <p:grpSpPr bwMode="auto">
            <a:xfrm>
              <a:off x="1151930" y="4524077"/>
              <a:ext cx="1152525" cy="655637"/>
              <a:chOff x="1872" y="2688"/>
              <a:chExt cx="726" cy="413"/>
            </a:xfrm>
          </p:grpSpPr>
          <p:grpSp>
            <p:nvGrpSpPr>
              <p:cNvPr id="105" name="Group 15"/>
              <p:cNvGrpSpPr>
                <a:grpSpLocks/>
              </p:cNvGrpSpPr>
              <p:nvPr/>
            </p:nvGrpSpPr>
            <p:grpSpPr bwMode="auto">
              <a:xfrm>
                <a:off x="1872" y="2688"/>
                <a:ext cx="726" cy="413"/>
                <a:chOff x="1338" y="3475"/>
                <a:chExt cx="726" cy="413"/>
              </a:xfrm>
            </p:grpSpPr>
            <p:sp>
              <p:nvSpPr>
                <p:cNvPr id="107" name="Rectangle 16"/>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8"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6"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grpSp>
          <p:nvGrpSpPr>
            <p:cNvPr id="109" name="Group 23"/>
            <p:cNvGrpSpPr>
              <a:grpSpLocks/>
            </p:cNvGrpSpPr>
            <p:nvPr/>
          </p:nvGrpSpPr>
          <p:grpSpPr bwMode="auto">
            <a:xfrm>
              <a:off x="2599730" y="4524077"/>
              <a:ext cx="1152525" cy="655637"/>
              <a:chOff x="2592" y="2688"/>
              <a:chExt cx="726" cy="413"/>
            </a:xfrm>
          </p:grpSpPr>
          <p:grpSp>
            <p:nvGrpSpPr>
              <p:cNvPr id="110" name="Group 24"/>
              <p:cNvGrpSpPr>
                <a:grpSpLocks/>
              </p:cNvGrpSpPr>
              <p:nvPr/>
            </p:nvGrpSpPr>
            <p:grpSpPr bwMode="auto">
              <a:xfrm>
                <a:off x="2592" y="2688"/>
                <a:ext cx="726" cy="413"/>
                <a:chOff x="1338" y="3475"/>
                <a:chExt cx="726" cy="413"/>
              </a:xfrm>
            </p:grpSpPr>
            <p:sp>
              <p:nvSpPr>
                <p:cNvPr id="112" name="Rectangle 25"/>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13"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11"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cxnSp>
          <p:nvCxnSpPr>
            <p:cNvPr id="115" name="直接箭头连接符 114"/>
            <p:cNvCxnSpPr/>
            <p:nvPr/>
          </p:nvCxnSpPr>
          <p:spPr bwMode="auto">
            <a:xfrm flipV="1">
              <a:off x="3183499" y="5221880"/>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116" name="文本框 115"/>
            <p:cNvSpPr txBox="1"/>
            <p:nvPr/>
          </p:nvSpPr>
          <p:spPr>
            <a:xfrm>
              <a:off x="2875386" y="5202950"/>
              <a:ext cx="326112" cy="461665"/>
            </a:xfrm>
            <a:prstGeom prst="rect">
              <a:avLst/>
            </a:prstGeom>
            <a:noFill/>
          </p:spPr>
          <p:txBody>
            <a:bodyPr wrap="square" rtlCol="0">
              <a:spAutoFit/>
            </a:bodyPr>
            <a:lstStyle/>
            <a:p>
              <a:r>
                <a:rPr lang="en-US" altLang="zh-CN" dirty="0" smtClean="0"/>
                <a:t>p</a:t>
              </a:r>
              <a:endParaRPr lang="zh-CN" altLang="en-US" dirty="0"/>
            </a:p>
          </p:txBody>
        </p:sp>
        <p:cxnSp>
          <p:nvCxnSpPr>
            <p:cNvPr id="117" name="直接箭头连接符 116"/>
            <p:cNvCxnSpPr/>
            <p:nvPr/>
          </p:nvCxnSpPr>
          <p:spPr bwMode="auto">
            <a:xfrm flipV="1">
              <a:off x="4675586" y="5251813"/>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118" name="文本框 117"/>
            <p:cNvSpPr txBox="1"/>
            <p:nvPr/>
          </p:nvSpPr>
          <p:spPr>
            <a:xfrm>
              <a:off x="4349474" y="5232883"/>
              <a:ext cx="326112" cy="461665"/>
            </a:xfrm>
            <a:prstGeom prst="rect">
              <a:avLst/>
            </a:prstGeom>
            <a:noFill/>
          </p:spPr>
          <p:txBody>
            <a:bodyPr wrap="square" rtlCol="0">
              <a:spAutoFit/>
            </a:bodyPr>
            <a:lstStyle/>
            <a:p>
              <a:r>
                <a:rPr lang="en-US" altLang="zh-CN" dirty="0"/>
                <a:t>q</a:t>
              </a:r>
              <a:endParaRPr lang="zh-CN" altLang="en-US" dirty="0"/>
            </a:p>
          </p:txBody>
        </p:sp>
        <p:cxnSp>
          <p:nvCxnSpPr>
            <p:cNvPr id="119" name="直接箭头连接符 118"/>
            <p:cNvCxnSpPr/>
            <p:nvPr/>
          </p:nvCxnSpPr>
          <p:spPr bwMode="auto">
            <a:xfrm flipV="1">
              <a:off x="1731385" y="5214178"/>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120" name="文本框 119"/>
            <p:cNvSpPr txBox="1"/>
            <p:nvPr/>
          </p:nvSpPr>
          <p:spPr>
            <a:xfrm>
              <a:off x="1423272" y="5195248"/>
              <a:ext cx="326112" cy="461665"/>
            </a:xfrm>
            <a:prstGeom prst="rect">
              <a:avLst/>
            </a:prstGeom>
            <a:noFill/>
          </p:spPr>
          <p:txBody>
            <a:bodyPr wrap="square" rtlCol="0">
              <a:spAutoFit/>
            </a:bodyPr>
            <a:lstStyle/>
            <a:p>
              <a:r>
                <a:rPr lang="en-US" altLang="zh-CN" dirty="0" smtClean="0"/>
                <a:t>s</a:t>
              </a:r>
              <a:endParaRPr lang="zh-CN" altLang="en-US" dirty="0"/>
            </a:p>
          </p:txBody>
        </p:sp>
        <p:sp>
          <p:nvSpPr>
            <p:cNvPr id="121" name="Text Box 21"/>
            <p:cNvSpPr txBox="1">
              <a:spLocks noChangeArrowheads="1"/>
            </p:cNvSpPr>
            <p:nvPr/>
          </p:nvSpPr>
          <p:spPr bwMode="auto">
            <a:xfrm>
              <a:off x="508993" y="4513182"/>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grpSp>
          <p:nvGrpSpPr>
            <p:cNvPr id="132" name="组合 131"/>
            <p:cNvGrpSpPr/>
            <p:nvPr/>
          </p:nvGrpSpPr>
          <p:grpSpPr>
            <a:xfrm>
              <a:off x="694731" y="4321604"/>
              <a:ext cx="1380308" cy="504056"/>
              <a:chOff x="891163" y="4361555"/>
              <a:chExt cx="1380308" cy="504056"/>
            </a:xfrm>
          </p:grpSpPr>
          <p:cxnSp>
            <p:nvCxnSpPr>
              <p:cNvPr id="122" name="直接连接符 121"/>
              <p:cNvCxnSpPr/>
              <p:nvPr/>
            </p:nvCxnSpPr>
            <p:spPr bwMode="auto">
              <a:xfrm flipV="1">
                <a:off x="2271471" y="4361555"/>
                <a:ext cx="0" cy="504056"/>
              </a:xfrm>
              <a:prstGeom prst="line">
                <a:avLst/>
              </a:prstGeom>
              <a:noFill/>
              <a:ln w="28575" cap="sq" cmpd="sng" algn="ctr">
                <a:solidFill>
                  <a:srgbClr val="000000"/>
                </a:solidFill>
                <a:prstDash val="solid"/>
                <a:miter lim="800000"/>
                <a:headEnd type="none" w="med" len="med"/>
                <a:tailEnd type="none" w="med" len="med"/>
              </a:ln>
              <a:effectLst/>
            </p:spPr>
          </p:cxnSp>
          <p:cxnSp>
            <p:nvCxnSpPr>
              <p:cNvPr id="123" name="直接连接符 122"/>
              <p:cNvCxnSpPr/>
              <p:nvPr/>
            </p:nvCxnSpPr>
            <p:spPr bwMode="auto">
              <a:xfrm flipH="1">
                <a:off x="891163" y="4361555"/>
                <a:ext cx="1371601" cy="0"/>
              </a:xfrm>
              <a:prstGeom prst="line">
                <a:avLst/>
              </a:prstGeom>
              <a:noFill/>
              <a:ln w="28575" cap="sq" cmpd="sng" algn="ctr">
                <a:solidFill>
                  <a:srgbClr val="000000"/>
                </a:solidFill>
                <a:prstDash val="solid"/>
                <a:miter lim="800000"/>
                <a:headEnd type="none" w="med" len="med"/>
                <a:tailEnd type="none" w="med" len="med"/>
              </a:ln>
              <a:effectLst/>
            </p:spPr>
          </p:cxnSp>
          <p:cxnSp>
            <p:nvCxnSpPr>
              <p:cNvPr id="124" name="直接箭头连接符 123"/>
              <p:cNvCxnSpPr/>
              <p:nvPr/>
            </p:nvCxnSpPr>
            <p:spPr bwMode="auto">
              <a:xfrm>
                <a:off x="891163" y="4361555"/>
                <a:ext cx="1" cy="312900"/>
              </a:xfrm>
              <a:prstGeom prst="straightConnector1">
                <a:avLst/>
              </a:prstGeom>
              <a:noFill/>
              <a:ln w="28575" cap="sq" cmpd="sng" algn="ctr">
                <a:solidFill>
                  <a:srgbClr val="000000"/>
                </a:solidFill>
                <a:prstDash val="solid"/>
                <a:miter lim="800000"/>
                <a:headEnd type="none" w="med" len="med"/>
                <a:tailEnd type="triangle"/>
              </a:ln>
              <a:effectLst/>
            </p:spPr>
          </p:cxnSp>
        </p:grpSp>
        <p:grpSp>
          <p:nvGrpSpPr>
            <p:cNvPr id="125" name="Group 23"/>
            <p:cNvGrpSpPr>
              <a:grpSpLocks/>
            </p:cNvGrpSpPr>
            <p:nvPr/>
          </p:nvGrpSpPr>
          <p:grpSpPr bwMode="auto">
            <a:xfrm>
              <a:off x="4036690" y="4530063"/>
              <a:ext cx="1152525" cy="655637"/>
              <a:chOff x="2592" y="2688"/>
              <a:chExt cx="726" cy="413"/>
            </a:xfrm>
          </p:grpSpPr>
          <p:grpSp>
            <p:nvGrpSpPr>
              <p:cNvPr id="126" name="Group 24"/>
              <p:cNvGrpSpPr>
                <a:grpSpLocks/>
              </p:cNvGrpSpPr>
              <p:nvPr/>
            </p:nvGrpSpPr>
            <p:grpSpPr bwMode="auto">
              <a:xfrm>
                <a:off x="2592" y="2688"/>
                <a:ext cx="726" cy="413"/>
                <a:chOff x="1338" y="3475"/>
                <a:chExt cx="726" cy="413"/>
              </a:xfrm>
            </p:grpSpPr>
            <p:sp>
              <p:nvSpPr>
                <p:cNvPr id="128"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9"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27"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3</a:t>
                </a:r>
                <a:endParaRPr lang="en-US" altLang="zh-CN" sz="3200" baseline="-25000" dirty="0">
                  <a:solidFill>
                    <a:srgbClr val="393939"/>
                  </a:solidFill>
                  <a:ea typeface="楷体_GB2312" pitchFamily="49" charset="-122"/>
                </a:endParaRPr>
              </a:p>
            </p:txBody>
          </p:sp>
        </p:grpSp>
        <p:sp>
          <p:nvSpPr>
            <p:cNvPr id="130" name="Line 28"/>
            <p:cNvSpPr>
              <a:spLocks noChangeShapeType="1"/>
            </p:cNvSpPr>
            <p:nvPr/>
          </p:nvSpPr>
          <p:spPr bwMode="auto">
            <a:xfrm>
              <a:off x="5027290" y="49110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33" name="组合 132"/>
            <p:cNvGrpSpPr/>
            <p:nvPr/>
          </p:nvGrpSpPr>
          <p:grpSpPr>
            <a:xfrm>
              <a:off x="2203314" y="4321604"/>
              <a:ext cx="1380490" cy="504056"/>
              <a:chOff x="890981" y="4361555"/>
              <a:chExt cx="1380490" cy="504056"/>
            </a:xfrm>
          </p:grpSpPr>
          <p:cxnSp>
            <p:nvCxnSpPr>
              <p:cNvPr id="134" name="直接连接符 133"/>
              <p:cNvCxnSpPr/>
              <p:nvPr/>
            </p:nvCxnSpPr>
            <p:spPr bwMode="auto">
              <a:xfrm flipV="1">
                <a:off x="2271471" y="4361555"/>
                <a:ext cx="0" cy="504056"/>
              </a:xfrm>
              <a:prstGeom prst="line">
                <a:avLst/>
              </a:prstGeom>
              <a:noFill/>
              <a:ln w="28575" cap="sq" cmpd="sng" algn="ctr">
                <a:solidFill>
                  <a:srgbClr val="000000"/>
                </a:solidFill>
                <a:prstDash val="solid"/>
                <a:miter lim="800000"/>
                <a:headEnd type="none" w="med" len="med"/>
                <a:tailEnd type="none" w="med" len="med"/>
              </a:ln>
              <a:effectLst/>
            </p:spPr>
          </p:cxnSp>
          <p:cxnSp>
            <p:nvCxnSpPr>
              <p:cNvPr id="135" name="直接连接符 134"/>
              <p:cNvCxnSpPr/>
              <p:nvPr/>
            </p:nvCxnSpPr>
            <p:spPr bwMode="auto">
              <a:xfrm flipH="1">
                <a:off x="891163" y="4361555"/>
                <a:ext cx="1371601" cy="0"/>
              </a:xfrm>
              <a:prstGeom prst="line">
                <a:avLst/>
              </a:prstGeom>
              <a:noFill/>
              <a:ln w="28575" cap="sq" cmpd="sng" algn="ctr">
                <a:solidFill>
                  <a:srgbClr val="000000"/>
                </a:solidFill>
                <a:prstDash val="solid"/>
                <a:miter lim="800000"/>
                <a:headEnd type="none" w="med" len="med"/>
                <a:tailEnd type="none" w="med" len="med"/>
              </a:ln>
              <a:effectLst/>
            </p:spPr>
          </p:cxnSp>
          <p:cxnSp>
            <p:nvCxnSpPr>
              <p:cNvPr id="136" name="直接箭头连接符 135"/>
              <p:cNvCxnSpPr/>
              <p:nvPr/>
            </p:nvCxnSpPr>
            <p:spPr bwMode="auto">
              <a:xfrm flipH="1">
                <a:off x="890981" y="4361555"/>
                <a:ext cx="182" cy="156450"/>
              </a:xfrm>
              <a:prstGeom prst="straightConnector1">
                <a:avLst/>
              </a:prstGeom>
              <a:noFill/>
              <a:ln w="28575" cap="sq" cmpd="sng" algn="ctr">
                <a:solidFill>
                  <a:srgbClr val="000000"/>
                </a:solidFill>
                <a:prstDash val="solid"/>
                <a:miter lim="800000"/>
                <a:headEnd type="none" w="med" len="med"/>
                <a:tailEnd type="triangle"/>
              </a:ln>
              <a:effectLst/>
            </p:spPr>
          </p:cxnSp>
        </p:grpSp>
      </p:grpSp>
      <p:sp>
        <p:nvSpPr>
          <p:cNvPr id="142" name="文本框 141"/>
          <p:cNvSpPr txBox="1"/>
          <p:nvPr/>
        </p:nvSpPr>
        <p:spPr>
          <a:xfrm>
            <a:off x="5682300" y="3741877"/>
            <a:ext cx="3369533" cy="3046988"/>
          </a:xfrm>
          <a:prstGeom prst="rect">
            <a:avLst/>
          </a:prstGeom>
          <a:solidFill>
            <a:srgbClr val="CCFFFF"/>
          </a:solidFill>
          <a:ln>
            <a:solidFill>
              <a:srgbClr val="0070C0"/>
            </a:solidFill>
          </a:ln>
        </p:spPr>
        <p:txBody>
          <a:bodyPr wrap="square" rtlCol="0">
            <a:spAutoFit/>
          </a:bodyPr>
          <a:lstStyle/>
          <a:p>
            <a:r>
              <a:rPr lang="en-US" altLang="zh-CN" dirty="0" smtClean="0"/>
              <a:t>s=NULL; p=La-&gt;next;</a:t>
            </a:r>
          </a:p>
          <a:p>
            <a:r>
              <a:rPr lang="en-US" altLang="zh-CN" dirty="0"/>
              <a:t>w</a:t>
            </a:r>
            <a:r>
              <a:rPr lang="en-US" altLang="zh-CN" dirty="0" smtClean="0"/>
              <a:t>hile(p!=NULL){</a:t>
            </a:r>
          </a:p>
          <a:p>
            <a:r>
              <a:rPr lang="en-US" altLang="zh-CN" dirty="0"/>
              <a:t> </a:t>
            </a:r>
            <a:r>
              <a:rPr lang="en-US" altLang="zh-CN" dirty="0" smtClean="0"/>
              <a:t>   q = p-&gt;next;</a:t>
            </a:r>
          </a:p>
          <a:p>
            <a:r>
              <a:rPr lang="en-US" altLang="zh-CN" dirty="0"/>
              <a:t> </a:t>
            </a:r>
            <a:r>
              <a:rPr lang="en-US" altLang="zh-CN" dirty="0" smtClean="0"/>
              <a:t>   p-&gt;next = s;</a:t>
            </a:r>
          </a:p>
          <a:p>
            <a:r>
              <a:rPr lang="en-US" altLang="zh-CN" dirty="0"/>
              <a:t> </a:t>
            </a:r>
            <a:r>
              <a:rPr lang="en-US" altLang="zh-CN" dirty="0" smtClean="0"/>
              <a:t>   s=p; </a:t>
            </a:r>
          </a:p>
          <a:p>
            <a:r>
              <a:rPr lang="en-US" altLang="zh-CN" dirty="0"/>
              <a:t> </a:t>
            </a:r>
            <a:r>
              <a:rPr lang="en-US" altLang="zh-CN" dirty="0" smtClean="0"/>
              <a:t>   p=q;</a:t>
            </a:r>
          </a:p>
          <a:p>
            <a:r>
              <a:rPr lang="en-US" altLang="zh-CN" dirty="0" smtClean="0"/>
              <a:t>}</a:t>
            </a:r>
          </a:p>
          <a:p>
            <a:r>
              <a:rPr lang="en-US" altLang="zh-CN" dirty="0" smtClean="0"/>
              <a:t>La-&gt;next = s;</a:t>
            </a:r>
            <a:endParaRPr lang="zh-CN" altLang="en-US" dirty="0"/>
          </a:p>
        </p:txBody>
      </p:sp>
    </p:spTree>
    <p:extLst>
      <p:ext uri="{BB962C8B-B14F-4D97-AF65-F5344CB8AC3E}">
        <p14:creationId xmlns:p14="http://schemas.microsoft.com/office/powerpoint/2010/main" val="2033290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wipe(left)">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left)">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wipe(left)">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
                                            <p:bg/>
                                          </p:spTgt>
                                        </p:tgtEl>
                                        <p:attrNameLst>
                                          <p:attrName>style.visibility</p:attrName>
                                        </p:attrNameLst>
                                      </p:cBhvr>
                                      <p:to>
                                        <p:strVal val="visible"/>
                                      </p:to>
                                    </p:set>
                                    <p:animEffect transition="in" filter="wipe(left)">
                                      <p:cBhvr>
                                        <p:cTn id="22" dur="500"/>
                                        <p:tgtEl>
                                          <p:spTgt spid="14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
                                            <p:txEl>
                                              <p:pRg st="0" end="0"/>
                                            </p:txEl>
                                          </p:spTgt>
                                        </p:tgtEl>
                                        <p:attrNameLst>
                                          <p:attrName>style.visibility</p:attrName>
                                        </p:attrNameLst>
                                      </p:cBhvr>
                                      <p:to>
                                        <p:strVal val="visible"/>
                                      </p:to>
                                    </p:set>
                                    <p:animEffect transition="in" filter="wipe(left)">
                                      <p:cBhvr>
                                        <p:cTn id="27" dur="500"/>
                                        <p:tgtEl>
                                          <p:spTgt spid="14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
                                            <p:txEl>
                                              <p:pRg st="1" end="1"/>
                                            </p:txEl>
                                          </p:spTgt>
                                        </p:tgtEl>
                                        <p:attrNameLst>
                                          <p:attrName>style.visibility</p:attrName>
                                        </p:attrNameLst>
                                      </p:cBhvr>
                                      <p:to>
                                        <p:strVal val="visible"/>
                                      </p:to>
                                    </p:set>
                                    <p:animEffect transition="in" filter="wipe(left)">
                                      <p:cBhvr>
                                        <p:cTn id="32" dur="500"/>
                                        <p:tgtEl>
                                          <p:spTgt spid="14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animEffect transition="in" filter="wipe(left)">
                                      <p:cBhvr>
                                        <p:cTn id="37" dur="500"/>
                                        <p:tgtEl>
                                          <p:spTgt spid="14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2">
                                            <p:txEl>
                                              <p:pRg st="3" end="3"/>
                                            </p:txEl>
                                          </p:spTgt>
                                        </p:tgtEl>
                                        <p:attrNameLst>
                                          <p:attrName>style.visibility</p:attrName>
                                        </p:attrNameLst>
                                      </p:cBhvr>
                                      <p:to>
                                        <p:strVal val="visible"/>
                                      </p:to>
                                    </p:set>
                                    <p:animEffect transition="in" filter="wipe(left)">
                                      <p:cBhvr>
                                        <p:cTn id="42" dur="500"/>
                                        <p:tgtEl>
                                          <p:spTgt spid="14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2">
                                            <p:txEl>
                                              <p:pRg st="4" end="4"/>
                                            </p:txEl>
                                          </p:spTgt>
                                        </p:tgtEl>
                                        <p:attrNameLst>
                                          <p:attrName>style.visibility</p:attrName>
                                        </p:attrNameLst>
                                      </p:cBhvr>
                                      <p:to>
                                        <p:strVal val="visible"/>
                                      </p:to>
                                    </p:set>
                                    <p:animEffect transition="in" filter="wipe(left)">
                                      <p:cBhvr>
                                        <p:cTn id="47" dur="500"/>
                                        <p:tgtEl>
                                          <p:spTgt spid="14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2">
                                            <p:txEl>
                                              <p:pRg st="5" end="5"/>
                                            </p:txEl>
                                          </p:spTgt>
                                        </p:tgtEl>
                                        <p:attrNameLst>
                                          <p:attrName>style.visibility</p:attrName>
                                        </p:attrNameLst>
                                      </p:cBhvr>
                                      <p:to>
                                        <p:strVal val="visible"/>
                                      </p:to>
                                    </p:set>
                                    <p:animEffect transition="in" filter="wipe(left)">
                                      <p:cBhvr>
                                        <p:cTn id="52" dur="500"/>
                                        <p:tgtEl>
                                          <p:spTgt spid="14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2">
                                            <p:txEl>
                                              <p:pRg st="6" end="6"/>
                                            </p:txEl>
                                          </p:spTgt>
                                        </p:tgtEl>
                                        <p:attrNameLst>
                                          <p:attrName>style.visibility</p:attrName>
                                        </p:attrNameLst>
                                      </p:cBhvr>
                                      <p:to>
                                        <p:strVal val="visible"/>
                                      </p:to>
                                    </p:set>
                                    <p:animEffect transition="in" filter="wipe(left)">
                                      <p:cBhvr>
                                        <p:cTn id="57" dur="500"/>
                                        <p:tgtEl>
                                          <p:spTgt spid="142">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
                                            <p:txEl>
                                              <p:pRg st="7" end="7"/>
                                            </p:txEl>
                                          </p:spTgt>
                                        </p:tgtEl>
                                        <p:attrNameLst>
                                          <p:attrName>style.visibility</p:attrName>
                                        </p:attrNameLst>
                                      </p:cBhvr>
                                      <p:to>
                                        <p:strVal val="visible"/>
                                      </p:to>
                                    </p:set>
                                    <p:animEffect transition="in" filter="wipe(left)">
                                      <p:cBhvr>
                                        <p:cTn id="62" dur="500"/>
                                        <p:tgtEl>
                                          <p:spTgt spid="1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uild="p"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思路</a:t>
            </a:r>
            <a:r>
              <a:rPr lang="en-US" altLang="zh-CN" dirty="0"/>
              <a:t>2</a:t>
            </a:r>
            <a:r>
              <a:rPr lang="zh-CN" altLang="en-US" dirty="0"/>
              <a:t>：逆序插入新表</a:t>
            </a:r>
            <a:r>
              <a:rPr lang="zh-CN" altLang="en-US" dirty="0" smtClean="0"/>
              <a:t>中</a:t>
            </a:r>
            <a:endParaRPr lang="zh-CN" altLang="en-US" dirty="0"/>
          </a:p>
        </p:txBody>
      </p:sp>
      <p:sp>
        <p:nvSpPr>
          <p:cNvPr id="4" name="灯片编号占位符 3"/>
          <p:cNvSpPr>
            <a:spLocks noGrp="1"/>
          </p:cNvSpPr>
          <p:nvPr>
            <p:ph type="sldNum" sz="quarter" idx="11"/>
          </p:nvPr>
        </p:nvSpPr>
        <p:spPr/>
        <p:txBody>
          <a:bodyPr/>
          <a:lstStyle/>
          <a:p>
            <a:pPr>
              <a:defRPr/>
            </a:pPr>
            <a:fld id="{4676A5C7-602A-4B30-A7D0-1DBD1CD4E650}" type="slidenum">
              <a:rPr lang="en-US" altLang="zh-CN" smtClean="0">
                <a:solidFill>
                  <a:srgbClr val="393939"/>
                </a:solidFill>
              </a:rPr>
              <a:pPr>
                <a:defRPr/>
              </a:pPr>
              <a:t>119</a:t>
            </a:fld>
            <a:endParaRPr lang="en-US" altLang="zh-CN" dirty="0">
              <a:solidFill>
                <a:srgbClr val="393939"/>
              </a:solidFill>
            </a:endParaRPr>
          </a:p>
        </p:txBody>
      </p:sp>
      <p:grpSp>
        <p:nvGrpSpPr>
          <p:cNvPr id="5" name="组合 4"/>
          <p:cNvGrpSpPr/>
          <p:nvPr/>
        </p:nvGrpSpPr>
        <p:grpSpPr>
          <a:xfrm>
            <a:off x="251520" y="1412776"/>
            <a:ext cx="8443664" cy="732632"/>
            <a:chOff x="395536" y="5210968"/>
            <a:chExt cx="8443664" cy="732632"/>
          </a:xfrm>
        </p:grpSpPr>
        <p:sp>
          <p:nvSpPr>
            <p:cNvPr id="6"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7" name="Group 7"/>
            <p:cNvGrpSpPr>
              <a:grpSpLocks/>
            </p:cNvGrpSpPr>
            <p:nvPr/>
          </p:nvGrpSpPr>
          <p:grpSpPr bwMode="auto">
            <a:xfrm>
              <a:off x="1285875" y="5287963"/>
              <a:ext cx="1152525" cy="655637"/>
              <a:chOff x="1338" y="3475"/>
              <a:chExt cx="726" cy="413"/>
            </a:xfrm>
          </p:grpSpPr>
          <p:sp>
            <p:nvSpPr>
              <p:cNvPr id="29"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0"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8"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9" name="Group 11"/>
            <p:cNvGrpSpPr>
              <a:grpSpLocks/>
            </p:cNvGrpSpPr>
            <p:nvPr/>
          </p:nvGrpSpPr>
          <p:grpSpPr bwMode="auto">
            <a:xfrm>
              <a:off x="7686675" y="5287963"/>
              <a:ext cx="1152525" cy="655637"/>
              <a:chOff x="1338" y="3475"/>
              <a:chExt cx="726" cy="413"/>
            </a:xfrm>
          </p:grpSpPr>
          <p:sp>
            <p:nvSpPr>
              <p:cNvPr id="27"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8"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14"/>
            <p:cNvGrpSpPr>
              <a:grpSpLocks/>
            </p:cNvGrpSpPr>
            <p:nvPr/>
          </p:nvGrpSpPr>
          <p:grpSpPr bwMode="auto">
            <a:xfrm>
              <a:off x="2733675" y="5287963"/>
              <a:ext cx="1152525" cy="655637"/>
              <a:chOff x="1872" y="2688"/>
              <a:chExt cx="726" cy="413"/>
            </a:xfrm>
          </p:grpSpPr>
          <p:grpSp>
            <p:nvGrpSpPr>
              <p:cNvPr id="23" name="Group 15"/>
              <p:cNvGrpSpPr>
                <a:grpSpLocks/>
              </p:cNvGrpSpPr>
              <p:nvPr/>
            </p:nvGrpSpPr>
            <p:grpSpPr bwMode="auto">
              <a:xfrm>
                <a:off x="1872" y="2688"/>
                <a:ext cx="726" cy="413"/>
                <a:chOff x="1338" y="3475"/>
                <a:chExt cx="726" cy="413"/>
              </a:xfrm>
            </p:grpSpPr>
            <p:sp>
              <p:nvSpPr>
                <p:cNvPr id="25"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6"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4"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11"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12" name="Text Box 20"/>
            <p:cNvSpPr txBox="1">
              <a:spLocks noChangeArrowheads="1"/>
            </p:cNvSpPr>
            <p:nvPr/>
          </p:nvSpPr>
          <p:spPr bwMode="auto">
            <a:xfrm>
              <a:off x="7762875" y="52879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13"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sp>
          <p:nvSpPr>
            <p:cNvPr id="14"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5" name="Group 23"/>
            <p:cNvGrpSpPr>
              <a:grpSpLocks/>
            </p:cNvGrpSpPr>
            <p:nvPr/>
          </p:nvGrpSpPr>
          <p:grpSpPr bwMode="auto">
            <a:xfrm>
              <a:off x="4181475" y="5287963"/>
              <a:ext cx="1152525" cy="655637"/>
              <a:chOff x="2592" y="2688"/>
              <a:chExt cx="726" cy="413"/>
            </a:xfrm>
          </p:grpSpPr>
          <p:grpSp>
            <p:nvGrpSpPr>
              <p:cNvPr id="19" name="Group 24"/>
              <p:cNvGrpSpPr>
                <a:grpSpLocks/>
              </p:cNvGrpSpPr>
              <p:nvPr/>
            </p:nvGrpSpPr>
            <p:grpSpPr bwMode="auto">
              <a:xfrm>
                <a:off x="2592" y="2688"/>
                <a:ext cx="726" cy="413"/>
                <a:chOff x="1338" y="3475"/>
                <a:chExt cx="726" cy="413"/>
              </a:xfrm>
            </p:grpSpPr>
            <p:sp>
              <p:nvSpPr>
                <p:cNvPr id="21"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2"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0"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16"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8"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grpSp>
      <p:grpSp>
        <p:nvGrpSpPr>
          <p:cNvPr id="3" name="组合 2"/>
          <p:cNvGrpSpPr/>
          <p:nvPr/>
        </p:nvGrpSpPr>
        <p:grpSpPr>
          <a:xfrm>
            <a:off x="251520" y="2251772"/>
            <a:ext cx="2042864" cy="732632"/>
            <a:chOff x="251520" y="2251772"/>
            <a:chExt cx="2042864" cy="732632"/>
          </a:xfrm>
        </p:grpSpPr>
        <p:sp>
          <p:nvSpPr>
            <p:cNvPr id="36" name="Line 5"/>
            <p:cNvSpPr>
              <a:spLocks noChangeShapeType="1"/>
            </p:cNvSpPr>
            <p:nvPr/>
          </p:nvSpPr>
          <p:spPr bwMode="auto">
            <a:xfrm>
              <a:off x="379859" y="2709767"/>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37" name="Group 7"/>
            <p:cNvGrpSpPr>
              <a:grpSpLocks/>
            </p:cNvGrpSpPr>
            <p:nvPr/>
          </p:nvGrpSpPr>
          <p:grpSpPr bwMode="auto">
            <a:xfrm>
              <a:off x="1141859" y="2328767"/>
              <a:ext cx="1152525" cy="655637"/>
              <a:chOff x="1338" y="3475"/>
              <a:chExt cx="726" cy="413"/>
            </a:xfrm>
          </p:grpSpPr>
          <p:sp>
            <p:nvSpPr>
              <p:cNvPr id="59" name="Rectangle 8"/>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60"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48" name="Text Box 30"/>
            <p:cNvSpPr txBox="1">
              <a:spLocks noChangeArrowheads="1"/>
            </p:cNvSpPr>
            <p:nvPr/>
          </p:nvSpPr>
          <p:spPr bwMode="auto">
            <a:xfrm>
              <a:off x="251520" y="2251772"/>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sp>
          <p:nvSpPr>
            <p:cNvPr id="61" name="Text Box 21"/>
            <p:cNvSpPr txBox="1">
              <a:spLocks noChangeArrowheads="1"/>
            </p:cNvSpPr>
            <p:nvPr/>
          </p:nvSpPr>
          <p:spPr bwMode="auto">
            <a:xfrm>
              <a:off x="1890744" y="2328766"/>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grpSp>
      <p:grpSp>
        <p:nvGrpSpPr>
          <p:cNvPr id="31" name="组合 30"/>
          <p:cNvGrpSpPr/>
          <p:nvPr/>
        </p:nvGrpSpPr>
        <p:grpSpPr>
          <a:xfrm>
            <a:off x="2589659" y="2328767"/>
            <a:ext cx="6105525" cy="1186471"/>
            <a:chOff x="2589659" y="2328767"/>
            <a:chExt cx="6105525" cy="1186471"/>
          </a:xfrm>
        </p:grpSpPr>
        <p:grpSp>
          <p:nvGrpSpPr>
            <p:cNvPr id="39" name="Group 11"/>
            <p:cNvGrpSpPr>
              <a:grpSpLocks/>
            </p:cNvGrpSpPr>
            <p:nvPr/>
          </p:nvGrpSpPr>
          <p:grpSpPr bwMode="auto">
            <a:xfrm>
              <a:off x="7542659" y="2328767"/>
              <a:ext cx="1152525" cy="655637"/>
              <a:chOff x="1338" y="3475"/>
              <a:chExt cx="726" cy="413"/>
            </a:xfrm>
          </p:grpSpPr>
          <p:sp>
            <p:nvSpPr>
              <p:cNvPr id="57"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8"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40" name="Group 14"/>
            <p:cNvGrpSpPr>
              <a:grpSpLocks/>
            </p:cNvGrpSpPr>
            <p:nvPr/>
          </p:nvGrpSpPr>
          <p:grpSpPr bwMode="auto">
            <a:xfrm>
              <a:off x="2589659" y="2328767"/>
              <a:ext cx="1152525" cy="655637"/>
              <a:chOff x="1872" y="2688"/>
              <a:chExt cx="726" cy="413"/>
            </a:xfrm>
          </p:grpSpPr>
          <p:grpSp>
            <p:nvGrpSpPr>
              <p:cNvPr id="53" name="Group 15"/>
              <p:cNvGrpSpPr>
                <a:grpSpLocks/>
              </p:cNvGrpSpPr>
              <p:nvPr/>
            </p:nvGrpSpPr>
            <p:grpSpPr bwMode="auto">
              <a:xfrm>
                <a:off x="1872" y="2688"/>
                <a:ext cx="726" cy="413"/>
                <a:chOff x="1338" y="3475"/>
                <a:chExt cx="726" cy="413"/>
              </a:xfrm>
            </p:grpSpPr>
            <p:sp>
              <p:nvSpPr>
                <p:cNvPr id="55"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6"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4"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1</a:t>
                </a:r>
              </a:p>
            </p:txBody>
          </p:sp>
        </p:grpSp>
        <p:sp>
          <p:nvSpPr>
            <p:cNvPr id="41" name="Rectangle 19"/>
            <p:cNvSpPr>
              <a:spLocks noChangeArrowheads="1"/>
            </p:cNvSpPr>
            <p:nvPr/>
          </p:nvSpPr>
          <p:spPr bwMode="auto">
            <a:xfrm>
              <a:off x="5866259" y="2328767"/>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42" name="Text Box 20"/>
            <p:cNvSpPr txBox="1">
              <a:spLocks noChangeArrowheads="1"/>
            </p:cNvSpPr>
            <p:nvPr/>
          </p:nvSpPr>
          <p:spPr bwMode="auto">
            <a:xfrm>
              <a:off x="7618859" y="2328767"/>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43" name="Text Box 21"/>
            <p:cNvSpPr txBox="1">
              <a:spLocks noChangeArrowheads="1"/>
            </p:cNvSpPr>
            <p:nvPr/>
          </p:nvSpPr>
          <p:spPr bwMode="auto">
            <a:xfrm>
              <a:off x="8304659" y="2358929"/>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sp>
          <p:nvSpPr>
            <p:cNvPr id="44" name="Line 22"/>
            <p:cNvSpPr>
              <a:spLocks noChangeShapeType="1"/>
            </p:cNvSpPr>
            <p:nvPr/>
          </p:nvSpPr>
          <p:spPr bwMode="auto">
            <a:xfrm>
              <a:off x="3580259" y="270976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45" name="Group 23"/>
            <p:cNvGrpSpPr>
              <a:grpSpLocks/>
            </p:cNvGrpSpPr>
            <p:nvPr/>
          </p:nvGrpSpPr>
          <p:grpSpPr bwMode="auto">
            <a:xfrm>
              <a:off x="4037459" y="2328767"/>
              <a:ext cx="1152525" cy="655637"/>
              <a:chOff x="2592" y="2688"/>
              <a:chExt cx="726" cy="413"/>
            </a:xfrm>
          </p:grpSpPr>
          <p:grpSp>
            <p:nvGrpSpPr>
              <p:cNvPr id="49" name="Group 24"/>
              <p:cNvGrpSpPr>
                <a:grpSpLocks/>
              </p:cNvGrpSpPr>
              <p:nvPr/>
            </p:nvGrpSpPr>
            <p:grpSpPr bwMode="auto">
              <a:xfrm>
                <a:off x="2592" y="2688"/>
                <a:ext cx="726" cy="413"/>
                <a:chOff x="1338" y="3475"/>
                <a:chExt cx="726" cy="413"/>
              </a:xfrm>
            </p:grpSpPr>
            <p:sp>
              <p:nvSpPr>
                <p:cNvPr id="51"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2"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0"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46" name="Line 28"/>
            <p:cNvSpPr>
              <a:spLocks noChangeShapeType="1"/>
            </p:cNvSpPr>
            <p:nvPr/>
          </p:nvSpPr>
          <p:spPr bwMode="auto">
            <a:xfrm>
              <a:off x="5028059" y="270976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 name="Line 29"/>
            <p:cNvSpPr>
              <a:spLocks noChangeShapeType="1"/>
            </p:cNvSpPr>
            <p:nvPr/>
          </p:nvSpPr>
          <p:spPr bwMode="auto">
            <a:xfrm>
              <a:off x="7085459" y="270976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cxnSp>
          <p:nvCxnSpPr>
            <p:cNvPr id="62" name="直接箭头连接符 61"/>
            <p:cNvCxnSpPr/>
            <p:nvPr/>
          </p:nvCxnSpPr>
          <p:spPr bwMode="auto">
            <a:xfrm flipV="1">
              <a:off x="3076530" y="3007525"/>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63" name="文本框 62"/>
            <p:cNvSpPr txBox="1"/>
            <p:nvPr/>
          </p:nvSpPr>
          <p:spPr>
            <a:xfrm>
              <a:off x="2768417" y="2988595"/>
              <a:ext cx="326112" cy="461665"/>
            </a:xfrm>
            <a:prstGeom prst="rect">
              <a:avLst/>
            </a:prstGeom>
            <a:noFill/>
          </p:spPr>
          <p:txBody>
            <a:bodyPr wrap="square" rtlCol="0">
              <a:spAutoFit/>
            </a:bodyPr>
            <a:lstStyle/>
            <a:p>
              <a:r>
                <a:rPr lang="en-US" altLang="zh-CN" dirty="0" smtClean="0"/>
                <a:t>p</a:t>
              </a:r>
              <a:endParaRPr lang="zh-CN" altLang="en-US" dirty="0"/>
            </a:p>
          </p:txBody>
        </p:sp>
        <p:cxnSp>
          <p:nvCxnSpPr>
            <p:cNvPr id="64" name="直接箭头连接符 63"/>
            <p:cNvCxnSpPr/>
            <p:nvPr/>
          </p:nvCxnSpPr>
          <p:spPr bwMode="auto">
            <a:xfrm flipV="1">
              <a:off x="4568617" y="3037458"/>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65" name="文本框 64"/>
            <p:cNvSpPr txBox="1"/>
            <p:nvPr/>
          </p:nvSpPr>
          <p:spPr>
            <a:xfrm>
              <a:off x="4242505" y="3018528"/>
              <a:ext cx="326112" cy="461665"/>
            </a:xfrm>
            <a:prstGeom prst="rect">
              <a:avLst/>
            </a:prstGeom>
            <a:noFill/>
          </p:spPr>
          <p:txBody>
            <a:bodyPr wrap="square" rtlCol="0">
              <a:spAutoFit/>
            </a:bodyPr>
            <a:lstStyle/>
            <a:p>
              <a:r>
                <a:rPr lang="en-US" altLang="zh-CN" dirty="0"/>
                <a:t>q</a:t>
              </a:r>
              <a:endParaRPr lang="zh-CN" altLang="en-US" dirty="0"/>
            </a:p>
          </p:txBody>
        </p:sp>
      </p:grpSp>
      <p:grpSp>
        <p:nvGrpSpPr>
          <p:cNvPr id="32" name="组合 31"/>
          <p:cNvGrpSpPr/>
          <p:nvPr/>
        </p:nvGrpSpPr>
        <p:grpSpPr>
          <a:xfrm>
            <a:off x="309978" y="3670204"/>
            <a:ext cx="3493560" cy="732632"/>
            <a:chOff x="309978" y="3670204"/>
            <a:chExt cx="3493560" cy="732632"/>
          </a:xfrm>
        </p:grpSpPr>
        <p:sp>
          <p:nvSpPr>
            <p:cNvPr id="66" name="Line 5"/>
            <p:cNvSpPr>
              <a:spLocks noChangeShapeType="1"/>
            </p:cNvSpPr>
            <p:nvPr/>
          </p:nvSpPr>
          <p:spPr bwMode="auto">
            <a:xfrm>
              <a:off x="438317" y="4128199"/>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67" name="Group 7"/>
            <p:cNvGrpSpPr>
              <a:grpSpLocks/>
            </p:cNvGrpSpPr>
            <p:nvPr/>
          </p:nvGrpSpPr>
          <p:grpSpPr bwMode="auto">
            <a:xfrm>
              <a:off x="1200317" y="3747199"/>
              <a:ext cx="1152525" cy="655637"/>
              <a:chOff x="1338" y="3475"/>
              <a:chExt cx="726" cy="413"/>
            </a:xfrm>
          </p:grpSpPr>
          <p:sp>
            <p:nvSpPr>
              <p:cNvPr id="68" name="Rectangle 8"/>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69"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70" name="Group 14"/>
            <p:cNvGrpSpPr>
              <a:grpSpLocks/>
            </p:cNvGrpSpPr>
            <p:nvPr/>
          </p:nvGrpSpPr>
          <p:grpSpPr bwMode="auto">
            <a:xfrm>
              <a:off x="2648117" y="3747199"/>
              <a:ext cx="1152525" cy="655637"/>
              <a:chOff x="1872" y="2688"/>
              <a:chExt cx="726" cy="413"/>
            </a:xfrm>
          </p:grpSpPr>
          <p:grpSp>
            <p:nvGrpSpPr>
              <p:cNvPr id="71" name="Group 15"/>
              <p:cNvGrpSpPr>
                <a:grpSpLocks/>
              </p:cNvGrpSpPr>
              <p:nvPr/>
            </p:nvGrpSpPr>
            <p:grpSpPr bwMode="auto">
              <a:xfrm>
                <a:off x="1872" y="2688"/>
                <a:ext cx="726" cy="413"/>
                <a:chOff x="1338" y="3475"/>
                <a:chExt cx="726" cy="413"/>
              </a:xfrm>
            </p:grpSpPr>
            <p:sp>
              <p:nvSpPr>
                <p:cNvPr id="73" name="Rectangle 16"/>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74"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2"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81" name="Text Box 30"/>
            <p:cNvSpPr txBox="1">
              <a:spLocks noChangeArrowheads="1"/>
            </p:cNvSpPr>
            <p:nvPr/>
          </p:nvSpPr>
          <p:spPr bwMode="auto">
            <a:xfrm>
              <a:off x="309978" y="367020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sp>
          <p:nvSpPr>
            <p:cNvPr id="87" name="Line 22"/>
            <p:cNvSpPr>
              <a:spLocks noChangeShapeType="1"/>
            </p:cNvSpPr>
            <p:nvPr/>
          </p:nvSpPr>
          <p:spPr bwMode="auto">
            <a:xfrm>
              <a:off x="2208659" y="4137244"/>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88" name="Text Box 21"/>
            <p:cNvSpPr txBox="1">
              <a:spLocks noChangeArrowheads="1"/>
            </p:cNvSpPr>
            <p:nvPr/>
          </p:nvSpPr>
          <p:spPr bwMode="auto">
            <a:xfrm>
              <a:off x="3422538" y="3785666"/>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grpSp>
      <p:grpSp>
        <p:nvGrpSpPr>
          <p:cNvPr id="33" name="组合 32"/>
          <p:cNvGrpSpPr/>
          <p:nvPr/>
        </p:nvGrpSpPr>
        <p:grpSpPr>
          <a:xfrm>
            <a:off x="4095917" y="3747199"/>
            <a:ext cx="2864408" cy="1176974"/>
            <a:chOff x="4095917" y="3747199"/>
            <a:chExt cx="2864408" cy="1176974"/>
          </a:xfrm>
        </p:grpSpPr>
        <p:grpSp>
          <p:nvGrpSpPr>
            <p:cNvPr id="76" name="Group 23"/>
            <p:cNvGrpSpPr>
              <a:grpSpLocks/>
            </p:cNvGrpSpPr>
            <p:nvPr/>
          </p:nvGrpSpPr>
          <p:grpSpPr bwMode="auto">
            <a:xfrm>
              <a:off x="4095917" y="3747199"/>
              <a:ext cx="1152525" cy="655637"/>
              <a:chOff x="2592" y="2688"/>
              <a:chExt cx="726" cy="413"/>
            </a:xfrm>
          </p:grpSpPr>
          <p:grpSp>
            <p:nvGrpSpPr>
              <p:cNvPr id="77" name="Group 24"/>
              <p:cNvGrpSpPr>
                <a:grpSpLocks/>
              </p:cNvGrpSpPr>
              <p:nvPr/>
            </p:nvGrpSpPr>
            <p:grpSpPr bwMode="auto">
              <a:xfrm>
                <a:off x="2592" y="2688"/>
                <a:ext cx="726" cy="413"/>
                <a:chOff x="1338" y="3475"/>
                <a:chExt cx="726" cy="413"/>
              </a:xfrm>
            </p:grpSpPr>
            <p:sp>
              <p:nvSpPr>
                <p:cNvPr id="79"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0"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8"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cxnSp>
          <p:nvCxnSpPr>
            <p:cNvPr id="83" name="直接箭头连接符 82"/>
            <p:cNvCxnSpPr/>
            <p:nvPr/>
          </p:nvCxnSpPr>
          <p:spPr bwMode="auto">
            <a:xfrm flipV="1">
              <a:off x="4528842" y="4416460"/>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84" name="文本框 83"/>
            <p:cNvSpPr txBox="1"/>
            <p:nvPr/>
          </p:nvSpPr>
          <p:spPr>
            <a:xfrm>
              <a:off x="4220728" y="4397530"/>
              <a:ext cx="342885" cy="461665"/>
            </a:xfrm>
            <a:prstGeom prst="rect">
              <a:avLst/>
            </a:prstGeom>
            <a:noFill/>
          </p:spPr>
          <p:txBody>
            <a:bodyPr wrap="square" rtlCol="0">
              <a:spAutoFit/>
            </a:bodyPr>
            <a:lstStyle/>
            <a:p>
              <a:r>
                <a:rPr lang="en-US" altLang="zh-CN" dirty="0" smtClean="0"/>
                <a:t>p</a:t>
              </a:r>
              <a:endParaRPr lang="zh-CN" altLang="en-US" dirty="0"/>
            </a:p>
          </p:txBody>
        </p:sp>
        <p:cxnSp>
          <p:nvCxnSpPr>
            <p:cNvPr id="85" name="直接箭头连接符 84"/>
            <p:cNvCxnSpPr/>
            <p:nvPr/>
          </p:nvCxnSpPr>
          <p:spPr bwMode="auto">
            <a:xfrm flipV="1">
              <a:off x="6020929" y="4446393"/>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86" name="文本框 85"/>
            <p:cNvSpPr txBox="1"/>
            <p:nvPr/>
          </p:nvSpPr>
          <p:spPr>
            <a:xfrm>
              <a:off x="5694816" y="4427463"/>
              <a:ext cx="342885" cy="461665"/>
            </a:xfrm>
            <a:prstGeom prst="rect">
              <a:avLst/>
            </a:prstGeom>
            <a:noFill/>
          </p:spPr>
          <p:txBody>
            <a:bodyPr wrap="square" rtlCol="0">
              <a:spAutoFit/>
            </a:bodyPr>
            <a:lstStyle/>
            <a:p>
              <a:r>
                <a:rPr lang="en-US" altLang="zh-CN" dirty="0"/>
                <a:t>q</a:t>
              </a:r>
              <a:endParaRPr lang="zh-CN" altLang="en-US" dirty="0"/>
            </a:p>
          </p:txBody>
        </p:sp>
        <p:sp>
          <p:nvSpPr>
            <p:cNvPr id="111" name="Line 28"/>
            <p:cNvSpPr>
              <a:spLocks noChangeShapeType="1"/>
            </p:cNvSpPr>
            <p:nvPr/>
          </p:nvSpPr>
          <p:spPr bwMode="auto">
            <a:xfrm>
              <a:off x="5070921" y="4128199"/>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13" name="Group 23"/>
            <p:cNvGrpSpPr>
              <a:grpSpLocks/>
            </p:cNvGrpSpPr>
            <p:nvPr/>
          </p:nvGrpSpPr>
          <p:grpSpPr bwMode="auto">
            <a:xfrm>
              <a:off x="5528121" y="3770320"/>
              <a:ext cx="1152525" cy="655637"/>
              <a:chOff x="2592" y="2688"/>
              <a:chExt cx="726" cy="413"/>
            </a:xfrm>
          </p:grpSpPr>
          <p:grpSp>
            <p:nvGrpSpPr>
              <p:cNvPr id="114" name="Group 24"/>
              <p:cNvGrpSpPr>
                <a:grpSpLocks/>
              </p:cNvGrpSpPr>
              <p:nvPr/>
            </p:nvGrpSpPr>
            <p:grpSpPr bwMode="auto">
              <a:xfrm>
                <a:off x="2592" y="2688"/>
                <a:ext cx="726" cy="413"/>
                <a:chOff x="1338" y="3475"/>
                <a:chExt cx="726" cy="413"/>
              </a:xfrm>
            </p:grpSpPr>
            <p:sp>
              <p:nvSpPr>
                <p:cNvPr id="116"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17"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15"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3</a:t>
                </a:r>
                <a:endParaRPr lang="en-US" altLang="zh-CN" sz="3200" baseline="-25000" dirty="0">
                  <a:solidFill>
                    <a:srgbClr val="393939"/>
                  </a:solidFill>
                  <a:ea typeface="楷体_GB2312" pitchFamily="49" charset="-122"/>
                </a:endParaRPr>
              </a:p>
            </p:txBody>
          </p:sp>
        </p:grpSp>
        <p:sp>
          <p:nvSpPr>
            <p:cNvPr id="118" name="Line 28"/>
            <p:cNvSpPr>
              <a:spLocks noChangeShapeType="1"/>
            </p:cNvSpPr>
            <p:nvPr/>
          </p:nvSpPr>
          <p:spPr bwMode="auto">
            <a:xfrm>
              <a:off x="6503125" y="4151320"/>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grpSp>
        <p:nvGrpSpPr>
          <p:cNvPr id="34" name="组合 33"/>
          <p:cNvGrpSpPr/>
          <p:nvPr/>
        </p:nvGrpSpPr>
        <p:grpSpPr>
          <a:xfrm>
            <a:off x="361057" y="5139171"/>
            <a:ext cx="4938464" cy="732632"/>
            <a:chOff x="361057" y="5139171"/>
            <a:chExt cx="4938464" cy="732632"/>
          </a:xfrm>
        </p:grpSpPr>
        <p:sp>
          <p:nvSpPr>
            <p:cNvPr id="90" name="Line 5"/>
            <p:cNvSpPr>
              <a:spLocks noChangeShapeType="1"/>
            </p:cNvSpPr>
            <p:nvPr/>
          </p:nvSpPr>
          <p:spPr bwMode="auto">
            <a:xfrm>
              <a:off x="489396" y="5597166"/>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91" name="Group 7"/>
            <p:cNvGrpSpPr>
              <a:grpSpLocks/>
            </p:cNvGrpSpPr>
            <p:nvPr/>
          </p:nvGrpSpPr>
          <p:grpSpPr bwMode="auto">
            <a:xfrm>
              <a:off x="1251396" y="5216166"/>
              <a:ext cx="1152525" cy="655637"/>
              <a:chOff x="1338" y="3475"/>
              <a:chExt cx="726" cy="413"/>
            </a:xfrm>
          </p:grpSpPr>
          <p:sp>
            <p:nvSpPr>
              <p:cNvPr id="92" name="Rectangle 8"/>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3"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94" name="Group 14"/>
            <p:cNvGrpSpPr>
              <a:grpSpLocks/>
            </p:cNvGrpSpPr>
            <p:nvPr/>
          </p:nvGrpSpPr>
          <p:grpSpPr bwMode="auto">
            <a:xfrm>
              <a:off x="2699196" y="5216166"/>
              <a:ext cx="1152525" cy="655637"/>
              <a:chOff x="1872" y="2688"/>
              <a:chExt cx="726" cy="413"/>
            </a:xfrm>
          </p:grpSpPr>
          <p:grpSp>
            <p:nvGrpSpPr>
              <p:cNvPr id="95" name="Group 15"/>
              <p:cNvGrpSpPr>
                <a:grpSpLocks/>
              </p:cNvGrpSpPr>
              <p:nvPr/>
            </p:nvGrpSpPr>
            <p:grpSpPr bwMode="auto">
              <a:xfrm>
                <a:off x="1872" y="2688"/>
                <a:ext cx="726" cy="413"/>
                <a:chOff x="1338" y="3475"/>
                <a:chExt cx="726" cy="413"/>
              </a:xfrm>
            </p:grpSpPr>
            <p:sp>
              <p:nvSpPr>
                <p:cNvPr id="97" name="Rectangle 16"/>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8"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96" name="Text Box 18"/>
              <p:cNvSpPr txBox="1">
                <a:spLocks noChangeArrowheads="1"/>
              </p:cNvSpPr>
              <p:nvPr/>
            </p:nvSpPr>
            <p:spPr bwMode="auto">
              <a:xfrm>
                <a:off x="192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2</a:t>
                </a:r>
                <a:endParaRPr lang="en-US" altLang="zh-CN" sz="3200" baseline="-25000" dirty="0">
                  <a:solidFill>
                    <a:srgbClr val="393939"/>
                  </a:solidFill>
                  <a:ea typeface="楷体_GB2312" pitchFamily="49" charset="-122"/>
                </a:endParaRPr>
              </a:p>
            </p:txBody>
          </p:sp>
        </p:grpSp>
        <p:grpSp>
          <p:nvGrpSpPr>
            <p:cNvPr id="99" name="Group 23"/>
            <p:cNvGrpSpPr>
              <a:grpSpLocks/>
            </p:cNvGrpSpPr>
            <p:nvPr/>
          </p:nvGrpSpPr>
          <p:grpSpPr bwMode="auto">
            <a:xfrm>
              <a:off x="4146996" y="5216166"/>
              <a:ext cx="1152525" cy="655637"/>
              <a:chOff x="2592" y="2688"/>
              <a:chExt cx="726" cy="413"/>
            </a:xfrm>
          </p:grpSpPr>
          <p:grpSp>
            <p:nvGrpSpPr>
              <p:cNvPr id="100" name="Group 24"/>
              <p:cNvGrpSpPr>
                <a:grpSpLocks/>
              </p:cNvGrpSpPr>
              <p:nvPr/>
            </p:nvGrpSpPr>
            <p:grpSpPr bwMode="auto">
              <a:xfrm>
                <a:off x="2592" y="2688"/>
                <a:ext cx="726" cy="413"/>
                <a:chOff x="1338" y="3475"/>
                <a:chExt cx="726" cy="413"/>
              </a:xfrm>
            </p:grpSpPr>
            <p:sp>
              <p:nvSpPr>
                <p:cNvPr id="102" name="Rectangle 25"/>
                <p:cNvSpPr>
                  <a:spLocks noChangeArrowheads="1"/>
                </p:cNvSpPr>
                <p:nvPr/>
              </p:nvSpPr>
              <p:spPr bwMode="auto">
                <a:xfrm>
                  <a:off x="1338" y="3475"/>
                  <a:ext cx="726" cy="413"/>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3"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1"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1</a:t>
                </a:r>
                <a:endParaRPr lang="en-US" altLang="zh-CN" sz="3200" baseline="-25000" dirty="0">
                  <a:solidFill>
                    <a:srgbClr val="393939"/>
                  </a:solidFill>
                  <a:ea typeface="楷体_GB2312" pitchFamily="49" charset="-122"/>
                </a:endParaRPr>
              </a:p>
            </p:txBody>
          </p:sp>
        </p:grpSp>
        <p:sp>
          <p:nvSpPr>
            <p:cNvPr id="104" name="Text Box 30"/>
            <p:cNvSpPr txBox="1">
              <a:spLocks noChangeArrowheads="1"/>
            </p:cNvSpPr>
            <p:nvPr/>
          </p:nvSpPr>
          <p:spPr bwMode="auto">
            <a:xfrm>
              <a:off x="361057" y="513917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sp>
          <p:nvSpPr>
            <p:cNvPr id="109" name="Line 22"/>
            <p:cNvSpPr>
              <a:spLocks noChangeShapeType="1"/>
            </p:cNvSpPr>
            <p:nvPr/>
          </p:nvSpPr>
          <p:spPr bwMode="auto">
            <a:xfrm>
              <a:off x="2259738" y="560621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10" name="Text Box 21"/>
            <p:cNvSpPr txBox="1">
              <a:spLocks noChangeArrowheads="1"/>
            </p:cNvSpPr>
            <p:nvPr/>
          </p:nvSpPr>
          <p:spPr bwMode="auto">
            <a:xfrm>
              <a:off x="4918521" y="525426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dirty="0">
                  <a:solidFill>
                    <a:srgbClr val="393939"/>
                  </a:solidFill>
                  <a:ea typeface="楷体_GB2312" pitchFamily="49" charset="-122"/>
                </a:rPr>
                <a:t>^</a:t>
              </a:r>
            </a:p>
          </p:txBody>
        </p:sp>
        <p:sp>
          <p:nvSpPr>
            <p:cNvPr id="112" name="Line 28"/>
            <p:cNvSpPr>
              <a:spLocks noChangeShapeType="1"/>
            </p:cNvSpPr>
            <p:nvPr/>
          </p:nvSpPr>
          <p:spPr bwMode="auto">
            <a:xfrm>
              <a:off x="3656459" y="5606547"/>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grpSp>
        <p:nvGrpSpPr>
          <p:cNvPr id="35" name="组合 34"/>
          <p:cNvGrpSpPr/>
          <p:nvPr/>
        </p:nvGrpSpPr>
        <p:grpSpPr>
          <a:xfrm>
            <a:off x="5528121" y="5200383"/>
            <a:ext cx="2864408" cy="1184103"/>
            <a:chOff x="5528121" y="5200383"/>
            <a:chExt cx="2864408" cy="1184103"/>
          </a:xfrm>
        </p:grpSpPr>
        <p:grpSp>
          <p:nvGrpSpPr>
            <p:cNvPr id="119" name="Group 23"/>
            <p:cNvGrpSpPr>
              <a:grpSpLocks/>
            </p:cNvGrpSpPr>
            <p:nvPr/>
          </p:nvGrpSpPr>
          <p:grpSpPr bwMode="auto">
            <a:xfrm>
              <a:off x="5528121" y="5200383"/>
              <a:ext cx="1152525" cy="655637"/>
              <a:chOff x="2592" y="2688"/>
              <a:chExt cx="726" cy="413"/>
            </a:xfrm>
          </p:grpSpPr>
          <p:grpSp>
            <p:nvGrpSpPr>
              <p:cNvPr id="120" name="Group 24"/>
              <p:cNvGrpSpPr>
                <a:grpSpLocks/>
              </p:cNvGrpSpPr>
              <p:nvPr/>
            </p:nvGrpSpPr>
            <p:grpSpPr bwMode="auto">
              <a:xfrm>
                <a:off x="2592" y="2688"/>
                <a:ext cx="726" cy="413"/>
                <a:chOff x="1338" y="3475"/>
                <a:chExt cx="726" cy="413"/>
              </a:xfrm>
            </p:grpSpPr>
            <p:sp>
              <p:nvSpPr>
                <p:cNvPr id="122"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3"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21"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3</a:t>
                </a:r>
                <a:endParaRPr lang="en-US" altLang="zh-CN" sz="3200" baseline="-25000" dirty="0">
                  <a:solidFill>
                    <a:srgbClr val="393939"/>
                  </a:solidFill>
                  <a:ea typeface="楷体_GB2312" pitchFamily="49" charset="-122"/>
                </a:endParaRPr>
              </a:p>
            </p:txBody>
          </p:sp>
        </p:grpSp>
        <p:cxnSp>
          <p:nvCxnSpPr>
            <p:cNvPr id="124" name="直接箭头连接符 123"/>
            <p:cNvCxnSpPr/>
            <p:nvPr/>
          </p:nvCxnSpPr>
          <p:spPr bwMode="auto">
            <a:xfrm flipV="1">
              <a:off x="6001968" y="5877950"/>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125" name="文本框 124"/>
            <p:cNvSpPr txBox="1"/>
            <p:nvPr/>
          </p:nvSpPr>
          <p:spPr>
            <a:xfrm>
              <a:off x="5693855" y="5859020"/>
              <a:ext cx="326112" cy="461665"/>
            </a:xfrm>
            <a:prstGeom prst="rect">
              <a:avLst/>
            </a:prstGeom>
            <a:noFill/>
          </p:spPr>
          <p:txBody>
            <a:bodyPr wrap="square" rtlCol="0">
              <a:spAutoFit/>
            </a:bodyPr>
            <a:lstStyle/>
            <a:p>
              <a:r>
                <a:rPr lang="en-US" altLang="zh-CN" dirty="0" smtClean="0"/>
                <a:t>p</a:t>
              </a:r>
              <a:endParaRPr lang="zh-CN" altLang="en-US" dirty="0"/>
            </a:p>
          </p:txBody>
        </p:sp>
        <p:cxnSp>
          <p:nvCxnSpPr>
            <p:cNvPr id="126" name="直接箭头连接符 125"/>
            <p:cNvCxnSpPr/>
            <p:nvPr/>
          </p:nvCxnSpPr>
          <p:spPr bwMode="auto">
            <a:xfrm flipV="1">
              <a:off x="7413520" y="5906706"/>
              <a:ext cx="0" cy="477780"/>
            </a:xfrm>
            <a:prstGeom prst="straightConnector1">
              <a:avLst/>
            </a:prstGeom>
            <a:noFill/>
            <a:ln w="38100" cap="sq" cmpd="sng" algn="ctr">
              <a:solidFill>
                <a:srgbClr val="000000"/>
              </a:solidFill>
              <a:prstDash val="solid"/>
              <a:miter lim="800000"/>
              <a:headEnd type="none" w="med" len="med"/>
              <a:tailEnd type="triangle"/>
            </a:ln>
            <a:effectLst/>
          </p:spPr>
        </p:cxnSp>
        <p:sp>
          <p:nvSpPr>
            <p:cNvPr id="127" name="文本框 126"/>
            <p:cNvSpPr txBox="1"/>
            <p:nvPr/>
          </p:nvSpPr>
          <p:spPr>
            <a:xfrm>
              <a:off x="7087408" y="5887776"/>
              <a:ext cx="326112" cy="461665"/>
            </a:xfrm>
            <a:prstGeom prst="rect">
              <a:avLst/>
            </a:prstGeom>
            <a:noFill/>
          </p:spPr>
          <p:txBody>
            <a:bodyPr wrap="square" rtlCol="0">
              <a:spAutoFit/>
            </a:bodyPr>
            <a:lstStyle/>
            <a:p>
              <a:r>
                <a:rPr lang="en-US" altLang="zh-CN" dirty="0"/>
                <a:t>q</a:t>
              </a:r>
              <a:endParaRPr lang="zh-CN" altLang="en-US" dirty="0"/>
            </a:p>
          </p:txBody>
        </p:sp>
        <p:sp>
          <p:nvSpPr>
            <p:cNvPr id="128" name="Line 28"/>
            <p:cNvSpPr>
              <a:spLocks noChangeShapeType="1"/>
            </p:cNvSpPr>
            <p:nvPr/>
          </p:nvSpPr>
          <p:spPr bwMode="auto">
            <a:xfrm>
              <a:off x="6503125" y="558138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29" name="Group 23"/>
            <p:cNvGrpSpPr>
              <a:grpSpLocks/>
            </p:cNvGrpSpPr>
            <p:nvPr/>
          </p:nvGrpSpPr>
          <p:grpSpPr bwMode="auto">
            <a:xfrm>
              <a:off x="6960325" y="5223504"/>
              <a:ext cx="1152525" cy="655637"/>
              <a:chOff x="2592" y="2688"/>
              <a:chExt cx="726" cy="413"/>
            </a:xfrm>
          </p:grpSpPr>
          <p:grpSp>
            <p:nvGrpSpPr>
              <p:cNvPr id="130" name="Group 24"/>
              <p:cNvGrpSpPr>
                <a:grpSpLocks/>
              </p:cNvGrpSpPr>
              <p:nvPr/>
            </p:nvGrpSpPr>
            <p:grpSpPr bwMode="auto">
              <a:xfrm>
                <a:off x="2592" y="2688"/>
                <a:ext cx="726" cy="413"/>
                <a:chOff x="1338" y="3475"/>
                <a:chExt cx="726" cy="413"/>
              </a:xfrm>
            </p:grpSpPr>
            <p:sp>
              <p:nvSpPr>
                <p:cNvPr id="132"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31"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a</a:t>
                </a:r>
                <a:r>
                  <a:rPr lang="en-US" altLang="zh-CN" sz="3200" baseline="-25000" dirty="0" smtClean="0">
                    <a:solidFill>
                      <a:srgbClr val="393939"/>
                    </a:solidFill>
                    <a:ea typeface="楷体_GB2312" pitchFamily="49" charset="-122"/>
                  </a:rPr>
                  <a:t>4</a:t>
                </a:r>
                <a:endParaRPr lang="en-US" altLang="zh-CN" sz="3200" baseline="-25000" dirty="0">
                  <a:solidFill>
                    <a:srgbClr val="393939"/>
                  </a:solidFill>
                  <a:ea typeface="楷体_GB2312" pitchFamily="49" charset="-122"/>
                </a:endParaRPr>
              </a:p>
            </p:txBody>
          </p:sp>
        </p:grpSp>
        <p:sp>
          <p:nvSpPr>
            <p:cNvPr id="134" name="Line 28"/>
            <p:cNvSpPr>
              <a:spLocks noChangeShapeType="1"/>
            </p:cNvSpPr>
            <p:nvPr/>
          </p:nvSpPr>
          <p:spPr bwMode="auto">
            <a:xfrm>
              <a:off x="7935329" y="5604504"/>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sp>
        <p:nvSpPr>
          <p:cNvPr id="89" name="文本框 88"/>
          <p:cNvSpPr txBox="1"/>
          <p:nvPr/>
        </p:nvSpPr>
        <p:spPr>
          <a:xfrm>
            <a:off x="5415816" y="2555980"/>
            <a:ext cx="3369533" cy="3046988"/>
          </a:xfrm>
          <a:prstGeom prst="rect">
            <a:avLst/>
          </a:prstGeom>
          <a:solidFill>
            <a:srgbClr val="CCFFFF"/>
          </a:solidFill>
          <a:ln>
            <a:solidFill>
              <a:srgbClr val="0070C0"/>
            </a:solidFill>
          </a:ln>
        </p:spPr>
        <p:txBody>
          <a:bodyPr wrap="square" rtlCol="0">
            <a:spAutoFit/>
          </a:bodyPr>
          <a:lstStyle/>
          <a:p>
            <a:r>
              <a:rPr lang="en-US" altLang="zh-CN" dirty="0" smtClean="0"/>
              <a:t>p=La-&gt;next</a:t>
            </a:r>
            <a:r>
              <a:rPr lang="en-US" altLang="zh-CN" dirty="0"/>
              <a:t>; </a:t>
            </a:r>
            <a:endParaRPr lang="en-US" altLang="zh-CN" dirty="0" smtClean="0"/>
          </a:p>
          <a:p>
            <a:r>
              <a:rPr lang="en-US" altLang="zh-CN" dirty="0" smtClean="0"/>
              <a:t>La-</a:t>
            </a:r>
            <a:r>
              <a:rPr lang="en-US" altLang="zh-CN" dirty="0"/>
              <a:t>&gt;next </a:t>
            </a:r>
            <a:r>
              <a:rPr lang="en-US" altLang="zh-CN" dirty="0" smtClean="0"/>
              <a:t>= NULL;</a:t>
            </a:r>
          </a:p>
          <a:p>
            <a:r>
              <a:rPr lang="en-US" altLang="zh-CN" dirty="0"/>
              <a:t>w</a:t>
            </a:r>
            <a:r>
              <a:rPr lang="en-US" altLang="zh-CN" dirty="0" smtClean="0"/>
              <a:t>hile(p!=NULL){</a:t>
            </a:r>
          </a:p>
          <a:p>
            <a:r>
              <a:rPr lang="en-US" altLang="zh-CN" dirty="0"/>
              <a:t> </a:t>
            </a:r>
            <a:r>
              <a:rPr lang="en-US" altLang="zh-CN" dirty="0" smtClean="0"/>
              <a:t>   q = p-&gt;next;</a:t>
            </a:r>
          </a:p>
          <a:p>
            <a:r>
              <a:rPr lang="en-US" altLang="zh-CN" dirty="0"/>
              <a:t> </a:t>
            </a:r>
            <a:r>
              <a:rPr lang="en-US" altLang="zh-CN" dirty="0" smtClean="0"/>
              <a:t>   p-&gt;next = La-&gt;next;</a:t>
            </a:r>
          </a:p>
          <a:p>
            <a:r>
              <a:rPr lang="en-US" altLang="zh-CN" dirty="0" smtClean="0"/>
              <a:t>    </a:t>
            </a:r>
            <a:r>
              <a:rPr lang="en-US" altLang="zh-CN" dirty="0"/>
              <a:t>La-&gt;next </a:t>
            </a:r>
            <a:r>
              <a:rPr lang="en-US" altLang="zh-CN" dirty="0" smtClean="0"/>
              <a:t>=p; </a:t>
            </a:r>
          </a:p>
          <a:p>
            <a:r>
              <a:rPr lang="en-US" altLang="zh-CN" dirty="0"/>
              <a:t> </a:t>
            </a:r>
            <a:r>
              <a:rPr lang="en-US" altLang="zh-CN" dirty="0" smtClean="0"/>
              <a:t>   p=q;</a:t>
            </a:r>
          </a:p>
          <a:p>
            <a:r>
              <a:rPr lang="en-US" altLang="zh-CN" dirty="0" smtClean="0"/>
              <a:t>}</a:t>
            </a:r>
          </a:p>
        </p:txBody>
      </p:sp>
      <p:sp>
        <p:nvSpPr>
          <p:cNvPr id="135" name="文本框 134"/>
          <p:cNvSpPr txBox="1"/>
          <p:nvPr/>
        </p:nvSpPr>
        <p:spPr>
          <a:xfrm>
            <a:off x="1990483" y="2237665"/>
            <a:ext cx="3369533" cy="3416320"/>
          </a:xfrm>
          <a:prstGeom prst="rect">
            <a:avLst/>
          </a:prstGeom>
          <a:solidFill>
            <a:srgbClr val="CCFFFF"/>
          </a:solidFill>
          <a:ln>
            <a:solidFill>
              <a:srgbClr val="0070C0"/>
            </a:solidFill>
          </a:ln>
        </p:spPr>
        <p:txBody>
          <a:bodyPr wrap="square" rtlCol="0">
            <a:spAutoFit/>
          </a:bodyPr>
          <a:lstStyle/>
          <a:p>
            <a:r>
              <a:rPr lang="en-US" altLang="zh-CN" dirty="0" smtClean="0"/>
              <a:t>s=NULL; </a:t>
            </a:r>
          </a:p>
          <a:p>
            <a:r>
              <a:rPr lang="en-US" altLang="zh-CN" dirty="0" smtClean="0"/>
              <a:t>p=La-&gt;next;</a:t>
            </a:r>
          </a:p>
          <a:p>
            <a:r>
              <a:rPr lang="en-US" altLang="zh-CN" dirty="0"/>
              <a:t>w</a:t>
            </a:r>
            <a:r>
              <a:rPr lang="en-US" altLang="zh-CN" dirty="0" smtClean="0"/>
              <a:t>hile(p!=NULL){</a:t>
            </a:r>
          </a:p>
          <a:p>
            <a:r>
              <a:rPr lang="en-US" altLang="zh-CN" dirty="0"/>
              <a:t> </a:t>
            </a:r>
            <a:r>
              <a:rPr lang="en-US" altLang="zh-CN" dirty="0" smtClean="0"/>
              <a:t>   q = p-&gt;next;</a:t>
            </a:r>
          </a:p>
          <a:p>
            <a:r>
              <a:rPr lang="en-US" altLang="zh-CN" dirty="0"/>
              <a:t> </a:t>
            </a:r>
            <a:r>
              <a:rPr lang="en-US" altLang="zh-CN" dirty="0" smtClean="0"/>
              <a:t>   p-&gt;next = s;</a:t>
            </a:r>
          </a:p>
          <a:p>
            <a:r>
              <a:rPr lang="en-US" altLang="zh-CN" dirty="0"/>
              <a:t> </a:t>
            </a:r>
            <a:r>
              <a:rPr lang="en-US" altLang="zh-CN" dirty="0" smtClean="0"/>
              <a:t>   s=p; </a:t>
            </a:r>
          </a:p>
          <a:p>
            <a:r>
              <a:rPr lang="en-US" altLang="zh-CN" dirty="0"/>
              <a:t> </a:t>
            </a:r>
            <a:r>
              <a:rPr lang="en-US" altLang="zh-CN" dirty="0" smtClean="0"/>
              <a:t>   p=q;</a:t>
            </a:r>
          </a:p>
          <a:p>
            <a:r>
              <a:rPr lang="en-US" altLang="zh-CN" dirty="0" smtClean="0"/>
              <a:t>}</a:t>
            </a:r>
          </a:p>
          <a:p>
            <a:r>
              <a:rPr lang="en-US" altLang="zh-CN" dirty="0" smtClean="0"/>
              <a:t>La-&gt;next = s;</a:t>
            </a:r>
            <a:endParaRPr lang="zh-CN" altLang="en-US" dirty="0"/>
          </a:p>
        </p:txBody>
      </p:sp>
    </p:spTree>
    <p:extLst>
      <p:ext uri="{BB962C8B-B14F-4D97-AF65-F5344CB8AC3E}">
        <p14:creationId xmlns:p14="http://schemas.microsoft.com/office/powerpoint/2010/main" val="4204230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9">
                                            <p:bg/>
                                          </p:spTgt>
                                        </p:tgtEl>
                                        <p:attrNameLst>
                                          <p:attrName>style.visibility</p:attrName>
                                        </p:attrNameLst>
                                      </p:cBhvr>
                                      <p:to>
                                        <p:strVal val="visible"/>
                                      </p:to>
                                    </p:set>
                                    <p:animEffect transition="in" filter="wipe(left)">
                                      <p:cBhvr>
                                        <p:cTn id="37" dur="500"/>
                                        <p:tgtEl>
                                          <p:spTgt spid="89">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9">
                                            <p:txEl>
                                              <p:pRg st="0" end="0"/>
                                            </p:txEl>
                                          </p:spTgt>
                                        </p:tgtEl>
                                        <p:attrNameLst>
                                          <p:attrName>style.visibility</p:attrName>
                                        </p:attrNameLst>
                                      </p:cBhvr>
                                      <p:to>
                                        <p:strVal val="visible"/>
                                      </p:to>
                                    </p:set>
                                    <p:animEffect transition="in" filter="wipe(left)">
                                      <p:cBhvr>
                                        <p:cTn id="42" dur="500"/>
                                        <p:tgtEl>
                                          <p:spTgt spid="8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9">
                                            <p:txEl>
                                              <p:pRg st="1" end="1"/>
                                            </p:txEl>
                                          </p:spTgt>
                                        </p:tgtEl>
                                        <p:attrNameLst>
                                          <p:attrName>style.visibility</p:attrName>
                                        </p:attrNameLst>
                                      </p:cBhvr>
                                      <p:to>
                                        <p:strVal val="visible"/>
                                      </p:to>
                                    </p:set>
                                    <p:animEffect transition="in" filter="wipe(left)">
                                      <p:cBhvr>
                                        <p:cTn id="47" dur="500"/>
                                        <p:tgtEl>
                                          <p:spTgt spid="8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9">
                                            <p:txEl>
                                              <p:pRg st="2" end="2"/>
                                            </p:txEl>
                                          </p:spTgt>
                                        </p:tgtEl>
                                        <p:attrNameLst>
                                          <p:attrName>style.visibility</p:attrName>
                                        </p:attrNameLst>
                                      </p:cBhvr>
                                      <p:to>
                                        <p:strVal val="visible"/>
                                      </p:to>
                                    </p:set>
                                    <p:animEffect transition="in" filter="wipe(left)">
                                      <p:cBhvr>
                                        <p:cTn id="52" dur="500"/>
                                        <p:tgtEl>
                                          <p:spTgt spid="8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9">
                                            <p:txEl>
                                              <p:pRg st="3" end="3"/>
                                            </p:txEl>
                                          </p:spTgt>
                                        </p:tgtEl>
                                        <p:attrNameLst>
                                          <p:attrName>style.visibility</p:attrName>
                                        </p:attrNameLst>
                                      </p:cBhvr>
                                      <p:to>
                                        <p:strVal val="visible"/>
                                      </p:to>
                                    </p:set>
                                    <p:animEffect transition="in" filter="wipe(left)">
                                      <p:cBhvr>
                                        <p:cTn id="57" dur="500"/>
                                        <p:tgtEl>
                                          <p:spTgt spid="8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9">
                                            <p:txEl>
                                              <p:pRg st="4" end="4"/>
                                            </p:txEl>
                                          </p:spTgt>
                                        </p:tgtEl>
                                        <p:attrNameLst>
                                          <p:attrName>style.visibility</p:attrName>
                                        </p:attrNameLst>
                                      </p:cBhvr>
                                      <p:to>
                                        <p:strVal val="visible"/>
                                      </p:to>
                                    </p:set>
                                    <p:animEffect transition="in" filter="wipe(left)">
                                      <p:cBhvr>
                                        <p:cTn id="62" dur="500"/>
                                        <p:tgtEl>
                                          <p:spTgt spid="8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9">
                                            <p:txEl>
                                              <p:pRg st="5" end="5"/>
                                            </p:txEl>
                                          </p:spTgt>
                                        </p:tgtEl>
                                        <p:attrNameLst>
                                          <p:attrName>style.visibility</p:attrName>
                                        </p:attrNameLst>
                                      </p:cBhvr>
                                      <p:to>
                                        <p:strVal val="visible"/>
                                      </p:to>
                                    </p:set>
                                    <p:animEffect transition="in" filter="wipe(left)">
                                      <p:cBhvr>
                                        <p:cTn id="67" dur="500"/>
                                        <p:tgtEl>
                                          <p:spTgt spid="89">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9">
                                            <p:txEl>
                                              <p:pRg st="6" end="6"/>
                                            </p:txEl>
                                          </p:spTgt>
                                        </p:tgtEl>
                                        <p:attrNameLst>
                                          <p:attrName>style.visibility</p:attrName>
                                        </p:attrNameLst>
                                      </p:cBhvr>
                                      <p:to>
                                        <p:strVal val="visible"/>
                                      </p:to>
                                    </p:set>
                                    <p:animEffect transition="in" filter="wipe(left)">
                                      <p:cBhvr>
                                        <p:cTn id="72" dur="500"/>
                                        <p:tgtEl>
                                          <p:spTgt spid="89">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9">
                                            <p:txEl>
                                              <p:pRg st="7" end="7"/>
                                            </p:txEl>
                                          </p:spTgt>
                                        </p:tgtEl>
                                        <p:attrNameLst>
                                          <p:attrName>style.visibility</p:attrName>
                                        </p:attrNameLst>
                                      </p:cBhvr>
                                      <p:to>
                                        <p:strVal val="visible"/>
                                      </p:to>
                                    </p:set>
                                    <p:animEffect transition="in" filter="wipe(left)">
                                      <p:cBhvr>
                                        <p:cTn id="77" dur="500"/>
                                        <p:tgtEl>
                                          <p:spTgt spid="89">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5"/>
                                        </p:tgtEl>
                                        <p:attrNameLst>
                                          <p:attrName>style.visibility</p:attrName>
                                        </p:attrNameLst>
                                      </p:cBhvr>
                                      <p:to>
                                        <p:strVal val="visible"/>
                                      </p:to>
                                    </p:set>
                                    <p:animEffect transition="in" filter="wipe(left)">
                                      <p:cBhvr>
                                        <p:cTn id="8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animBg="1"/>
      <p:bldP spid="1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线性表</a:t>
            </a:r>
          </a:p>
        </p:txBody>
      </p:sp>
      <p:sp>
        <p:nvSpPr>
          <p:cNvPr id="4" name="灯片编号占位符 3"/>
          <p:cNvSpPr>
            <a:spLocks noGrp="1"/>
          </p:cNvSpPr>
          <p:nvPr>
            <p:ph type="sldNum" sz="quarter" idx="11"/>
          </p:nvPr>
        </p:nvSpPr>
        <p:spPr/>
        <p:txBody>
          <a:bodyPr/>
          <a:lstStyle/>
          <a:p>
            <a:pPr>
              <a:defRPr/>
            </a:pPr>
            <a:fld id="{4CC1F7B7-A933-450C-8902-6F609767ED7B}" type="slidenum">
              <a:rPr lang="en-US" altLang="zh-CN" smtClean="0"/>
              <a:pPr>
                <a:defRPr/>
              </a:pPr>
              <a:t>12</a:t>
            </a:fld>
            <a:endParaRPr lang="en-US" altLang="zh-CN"/>
          </a:p>
        </p:txBody>
      </p:sp>
      <p:pic>
        <p:nvPicPr>
          <p:cNvPr id="13316" name="内容占位符 5" descr="List1.png"/>
          <p:cNvPicPr>
            <a:picLocks noGrp="1" noChangeAspect="1"/>
          </p:cNvPicPr>
          <p:nvPr>
            <p:ph idx="1"/>
          </p:nvPr>
        </p:nvPicPr>
        <p:blipFill>
          <a:blip r:embed="rId2">
            <a:extLst>
              <a:ext uri="{28A0092B-C50C-407E-A947-70E740481C1C}">
                <a14:useLocalDpi xmlns:a14="http://schemas.microsoft.com/office/drawing/2010/main" val="0"/>
              </a:ext>
            </a:extLst>
          </a:blip>
          <a:srcRect l="8897" t="11491" r="8517" b="12903"/>
          <a:stretch>
            <a:fillRect/>
          </a:stretch>
        </p:blipFill>
        <p:spPr>
          <a:xfrm>
            <a:off x="425450" y="1428750"/>
            <a:ext cx="8318500" cy="5072063"/>
          </a:xfrm>
        </p:spPr>
      </p:pic>
    </p:spTree>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线性表习题</a:t>
            </a:r>
            <a:r>
              <a:rPr lang="en-US" altLang="zh-CN" dirty="0"/>
              <a:t>-</a:t>
            </a:r>
            <a:r>
              <a:rPr lang="zh-CN" altLang="en-US" dirty="0"/>
              <a:t>算法题</a:t>
            </a:r>
          </a:p>
        </p:txBody>
      </p:sp>
      <p:sp>
        <p:nvSpPr>
          <p:cNvPr id="3" name="内容占位符 2"/>
          <p:cNvSpPr>
            <a:spLocks noGrp="1"/>
          </p:cNvSpPr>
          <p:nvPr>
            <p:ph idx="1"/>
          </p:nvPr>
        </p:nvSpPr>
        <p:spPr/>
        <p:txBody>
          <a:bodyPr/>
          <a:lstStyle/>
          <a:p>
            <a:r>
              <a:rPr lang="en-US" altLang="zh-CN" dirty="0"/>
              <a:t>2</a:t>
            </a:r>
            <a:r>
              <a:rPr lang="zh-CN" altLang="en-US" dirty="0"/>
              <a:t>、将两个非递减有序链表归并为一个非递增的有序链表（利用原表结点）</a:t>
            </a:r>
            <a:r>
              <a:rPr lang="zh-CN" altLang="en-US" dirty="0" smtClean="0"/>
              <a:t>。</a:t>
            </a:r>
            <a:endParaRPr lang="en-US" altLang="zh-CN" dirty="0" smtClean="0"/>
          </a:p>
          <a:p>
            <a:r>
              <a:rPr lang="en-US" altLang="zh-CN" dirty="0">
                <a:solidFill>
                  <a:srgbClr val="000000"/>
                </a:solidFill>
                <a:ea typeface="楷体_GB2312"/>
              </a:rPr>
              <a:t>3</a:t>
            </a:r>
            <a:r>
              <a:rPr lang="zh-CN" altLang="en-US" dirty="0">
                <a:solidFill>
                  <a:srgbClr val="000000"/>
                </a:solidFill>
                <a:ea typeface="楷体_GB2312"/>
              </a:rPr>
              <a:t>、将两个非递减有序链表归并为一个非递减的有序链表（利用原表结点）。</a:t>
            </a:r>
            <a:endParaRPr lang="zh-CN" altLang="en-US" dirty="0">
              <a:solidFill>
                <a:srgbClr val="000000"/>
              </a:solidFill>
              <a:latin typeface="Times New Roman"/>
              <a:ea typeface="楷体_GB2312"/>
            </a:endParaRPr>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120</a:t>
            </a:fld>
            <a:endParaRPr lang="en-US" altLang="zh-CN"/>
          </a:p>
        </p:txBody>
      </p:sp>
      <p:grpSp>
        <p:nvGrpSpPr>
          <p:cNvPr id="5" name="组合 4"/>
          <p:cNvGrpSpPr/>
          <p:nvPr/>
        </p:nvGrpSpPr>
        <p:grpSpPr>
          <a:xfrm>
            <a:off x="304800" y="4005064"/>
            <a:ext cx="8443664" cy="732632"/>
            <a:chOff x="395536" y="5210968"/>
            <a:chExt cx="8443664" cy="732632"/>
          </a:xfrm>
        </p:grpSpPr>
        <p:sp>
          <p:nvSpPr>
            <p:cNvPr id="6"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7" name="Group 7"/>
            <p:cNvGrpSpPr>
              <a:grpSpLocks/>
            </p:cNvGrpSpPr>
            <p:nvPr/>
          </p:nvGrpSpPr>
          <p:grpSpPr bwMode="auto">
            <a:xfrm>
              <a:off x="1285875" y="5287963"/>
              <a:ext cx="1152525" cy="655637"/>
              <a:chOff x="1338" y="3475"/>
              <a:chExt cx="726" cy="413"/>
            </a:xfrm>
          </p:grpSpPr>
          <p:sp>
            <p:nvSpPr>
              <p:cNvPr id="29"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0"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8"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9" name="Group 11"/>
            <p:cNvGrpSpPr>
              <a:grpSpLocks/>
            </p:cNvGrpSpPr>
            <p:nvPr/>
          </p:nvGrpSpPr>
          <p:grpSpPr bwMode="auto">
            <a:xfrm>
              <a:off x="7686675" y="5287963"/>
              <a:ext cx="1152525" cy="655637"/>
              <a:chOff x="1338" y="3475"/>
              <a:chExt cx="726" cy="413"/>
            </a:xfrm>
          </p:grpSpPr>
          <p:sp>
            <p:nvSpPr>
              <p:cNvPr id="27"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8"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14"/>
            <p:cNvGrpSpPr>
              <a:grpSpLocks/>
            </p:cNvGrpSpPr>
            <p:nvPr/>
          </p:nvGrpSpPr>
          <p:grpSpPr bwMode="auto">
            <a:xfrm>
              <a:off x="2733675" y="5287963"/>
              <a:ext cx="1152525" cy="655637"/>
              <a:chOff x="1872" y="2688"/>
              <a:chExt cx="726" cy="413"/>
            </a:xfrm>
          </p:grpSpPr>
          <p:grpSp>
            <p:nvGrpSpPr>
              <p:cNvPr id="23" name="Group 15"/>
              <p:cNvGrpSpPr>
                <a:grpSpLocks/>
              </p:cNvGrpSpPr>
              <p:nvPr/>
            </p:nvGrpSpPr>
            <p:grpSpPr bwMode="auto">
              <a:xfrm>
                <a:off x="1872" y="2688"/>
                <a:ext cx="726" cy="413"/>
                <a:chOff x="1338" y="3475"/>
                <a:chExt cx="726" cy="413"/>
              </a:xfrm>
            </p:grpSpPr>
            <p:sp>
              <p:nvSpPr>
                <p:cNvPr id="25"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6"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4"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11"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12" name="Text Box 20"/>
            <p:cNvSpPr txBox="1">
              <a:spLocks noChangeArrowheads="1"/>
            </p:cNvSpPr>
            <p:nvPr/>
          </p:nvSpPr>
          <p:spPr bwMode="auto">
            <a:xfrm>
              <a:off x="7762875" y="52879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13"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14"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5" name="Group 23"/>
            <p:cNvGrpSpPr>
              <a:grpSpLocks/>
            </p:cNvGrpSpPr>
            <p:nvPr/>
          </p:nvGrpSpPr>
          <p:grpSpPr bwMode="auto">
            <a:xfrm>
              <a:off x="4181475" y="5287963"/>
              <a:ext cx="1152525" cy="655637"/>
              <a:chOff x="2592" y="2688"/>
              <a:chExt cx="726" cy="413"/>
            </a:xfrm>
          </p:grpSpPr>
          <p:grpSp>
            <p:nvGrpSpPr>
              <p:cNvPr id="19" name="Group 24"/>
              <p:cNvGrpSpPr>
                <a:grpSpLocks/>
              </p:cNvGrpSpPr>
              <p:nvPr/>
            </p:nvGrpSpPr>
            <p:grpSpPr bwMode="auto">
              <a:xfrm>
                <a:off x="2592" y="2688"/>
                <a:ext cx="726" cy="413"/>
                <a:chOff x="1338" y="3475"/>
                <a:chExt cx="726" cy="413"/>
              </a:xfrm>
            </p:grpSpPr>
            <p:sp>
              <p:nvSpPr>
                <p:cNvPr id="21"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2"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0"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16"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8"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grpSp>
      <p:grpSp>
        <p:nvGrpSpPr>
          <p:cNvPr id="31" name="组合 30"/>
          <p:cNvGrpSpPr/>
          <p:nvPr/>
        </p:nvGrpSpPr>
        <p:grpSpPr>
          <a:xfrm>
            <a:off x="315675" y="5035743"/>
            <a:ext cx="8443664" cy="732632"/>
            <a:chOff x="395536" y="5210968"/>
            <a:chExt cx="8443664" cy="732632"/>
          </a:xfrm>
        </p:grpSpPr>
        <p:sp>
          <p:nvSpPr>
            <p:cNvPr id="32"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33" name="Group 7"/>
            <p:cNvGrpSpPr>
              <a:grpSpLocks/>
            </p:cNvGrpSpPr>
            <p:nvPr/>
          </p:nvGrpSpPr>
          <p:grpSpPr bwMode="auto">
            <a:xfrm>
              <a:off x="1285875" y="5287963"/>
              <a:ext cx="1152525" cy="655637"/>
              <a:chOff x="1338" y="3475"/>
              <a:chExt cx="726" cy="413"/>
            </a:xfrm>
          </p:grpSpPr>
          <p:sp>
            <p:nvSpPr>
              <p:cNvPr id="55"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6"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34"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35" name="Group 11"/>
            <p:cNvGrpSpPr>
              <a:grpSpLocks/>
            </p:cNvGrpSpPr>
            <p:nvPr/>
          </p:nvGrpSpPr>
          <p:grpSpPr bwMode="auto">
            <a:xfrm>
              <a:off x="7686675" y="5287963"/>
              <a:ext cx="1152525" cy="655637"/>
              <a:chOff x="1338" y="3475"/>
              <a:chExt cx="726" cy="413"/>
            </a:xfrm>
          </p:grpSpPr>
          <p:sp>
            <p:nvSpPr>
              <p:cNvPr id="53"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4"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36" name="Group 14"/>
            <p:cNvGrpSpPr>
              <a:grpSpLocks/>
            </p:cNvGrpSpPr>
            <p:nvPr/>
          </p:nvGrpSpPr>
          <p:grpSpPr bwMode="auto">
            <a:xfrm>
              <a:off x="2733675" y="5287963"/>
              <a:ext cx="1152525" cy="655637"/>
              <a:chOff x="1872" y="2688"/>
              <a:chExt cx="726" cy="413"/>
            </a:xfrm>
          </p:grpSpPr>
          <p:grpSp>
            <p:nvGrpSpPr>
              <p:cNvPr id="49" name="Group 15"/>
              <p:cNvGrpSpPr>
                <a:grpSpLocks/>
              </p:cNvGrpSpPr>
              <p:nvPr/>
            </p:nvGrpSpPr>
            <p:grpSpPr bwMode="auto">
              <a:xfrm>
                <a:off x="1872" y="2688"/>
                <a:ext cx="726" cy="413"/>
                <a:chOff x="1338" y="3475"/>
                <a:chExt cx="726" cy="413"/>
              </a:xfrm>
            </p:grpSpPr>
            <p:sp>
              <p:nvSpPr>
                <p:cNvPr id="51"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2"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50" name="Text Box 18"/>
              <p:cNvSpPr txBox="1">
                <a:spLocks noChangeArrowheads="1"/>
              </p:cNvSpPr>
              <p:nvPr/>
            </p:nvSpPr>
            <p:spPr bwMode="auto">
              <a:xfrm>
                <a:off x="192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b</a:t>
                </a:r>
                <a:r>
                  <a:rPr lang="en-US" altLang="zh-CN" sz="3200" baseline="-25000" dirty="0" smtClean="0">
                    <a:solidFill>
                      <a:srgbClr val="393939"/>
                    </a:solidFill>
                    <a:ea typeface="楷体_GB2312" pitchFamily="49" charset="-122"/>
                  </a:rPr>
                  <a:t>1</a:t>
                </a:r>
                <a:endParaRPr lang="en-US" altLang="zh-CN" sz="3200" baseline="-25000" dirty="0">
                  <a:solidFill>
                    <a:srgbClr val="393939"/>
                  </a:solidFill>
                  <a:ea typeface="楷体_GB2312" pitchFamily="49" charset="-122"/>
                </a:endParaRPr>
              </a:p>
            </p:txBody>
          </p:sp>
        </p:grpSp>
        <p:sp>
          <p:nvSpPr>
            <p:cNvPr id="37"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38" name="Text Box 20"/>
            <p:cNvSpPr txBox="1">
              <a:spLocks noChangeArrowheads="1"/>
            </p:cNvSpPr>
            <p:nvPr/>
          </p:nvSpPr>
          <p:spPr bwMode="auto">
            <a:xfrm>
              <a:off x="7686675" y="5287963"/>
              <a:ext cx="68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err="1" smtClean="0">
                  <a:solidFill>
                    <a:srgbClr val="393939"/>
                  </a:solidFill>
                  <a:ea typeface="楷体_GB2312" pitchFamily="49" charset="-122"/>
                </a:rPr>
                <a:t>b</a:t>
              </a:r>
              <a:r>
                <a:rPr lang="en-US" altLang="zh-CN" sz="3200" baseline="-25000" dirty="0" err="1" smtClean="0">
                  <a:solidFill>
                    <a:srgbClr val="393939"/>
                  </a:solidFill>
                  <a:ea typeface="楷体_GB2312" pitchFamily="49" charset="-122"/>
                </a:rPr>
                <a:t>m</a:t>
              </a:r>
              <a:endParaRPr lang="en-US" altLang="zh-CN" sz="3200" baseline="-25000" dirty="0">
                <a:solidFill>
                  <a:srgbClr val="393939"/>
                </a:solidFill>
                <a:ea typeface="楷体_GB2312" pitchFamily="49" charset="-122"/>
              </a:endParaRPr>
            </a:p>
          </p:txBody>
        </p:sp>
        <p:sp>
          <p:nvSpPr>
            <p:cNvPr id="39"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40"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41" name="Group 23"/>
            <p:cNvGrpSpPr>
              <a:grpSpLocks/>
            </p:cNvGrpSpPr>
            <p:nvPr/>
          </p:nvGrpSpPr>
          <p:grpSpPr bwMode="auto">
            <a:xfrm>
              <a:off x="4181475" y="5287963"/>
              <a:ext cx="1152525" cy="655637"/>
              <a:chOff x="2592" y="2688"/>
              <a:chExt cx="726" cy="413"/>
            </a:xfrm>
          </p:grpSpPr>
          <p:grpSp>
            <p:nvGrpSpPr>
              <p:cNvPr id="45" name="Group 24"/>
              <p:cNvGrpSpPr>
                <a:grpSpLocks/>
              </p:cNvGrpSpPr>
              <p:nvPr/>
            </p:nvGrpSpPr>
            <p:grpSpPr bwMode="auto">
              <a:xfrm>
                <a:off x="2592" y="2688"/>
                <a:ext cx="726" cy="413"/>
                <a:chOff x="1338" y="3475"/>
                <a:chExt cx="726" cy="413"/>
              </a:xfrm>
            </p:grpSpPr>
            <p:sp>
              <p:nvSpPr>
                <p:cNvPr id="47"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46" name="Text Box 27"/>
              <p:cNvSpPr txBox="1">
                <a:spLocks noChangeArrowheads="1"/>
              </p:cNvSpPr>
              <p:nvPr/>
            </p:nvSpPr>
            <p:spPr bwMode="auto">
              <a:xfrm>
                <a:off x="2640" y="268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smtClean="0">
                    <a:solidFill>
                      <a:srgbClr val="393939"/>
                    </a:solidFill>
                    <a:ea typeface="楷体_GB2312" pitchFamily="49" charset="-122"/>
                  </a:rPr>
                  <a:t>b</a:t>
                </a:r>
                <a:r>
                  <a:rPr lang="en-US" altLang="zh-CN" sz="3200" baseline="-25000" dirty="0" smtClean="0">
                    <a:solidFill>
                      <a:srgbClr val="393939"/>
                    </a:solidFill>
                    <a:ea typeface="楷体_GB2312" pitchFamily="49" charset="-122"/>
                  </a:rPr>
                  <a:t>2</a:t>
                </a:r>
                <a:endParaRPr lang="en-US" altLang="zh-CN" sz="3200" baseline="-25000" dirty="0">
                  <a:solidFill>
                    <a:srgbClr val="393939"/>
                  </a:solidFill>
                  <a:ea typeface="楷体_GB2312" pitchFamily="49" charset="-122"/>
                </a:endParaRPr>
              </a:p>
            </p:txBody>
          </p:sp>
        </p:grpSp>
        <p:sp>
          <p:nvSpPr>
            <p:cNvPr id="42"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3"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4"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err="1" smtClean="0"/>
                <a:t>Lb</a:t>
              </a:r>
              <a:endParaRPr lang="en-US" altLang="zh-CN" sz="1800" dirty="0"/>
            </a:p>
          </p:txBody>
        </p:sp>
      </p:grpSp>
    </p:spTree>
    <p:extLst>
      <p:ext uri="{BB962C8B-B14F-4D97-AF65-F5344CB8AC3E}">
        <p14:creationId xmlns:p14="http://schemas.microsoft.com/office/powerpoint/2010/main" val="2496375260"/>
      </p:ext>
    </p:extLst>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线性表习题</a:t>
            </a:r>
            <a:r>
              <a:rPr lang="en-US" altLang="zh-CN" dirty="0"/>
              <a:t>-</a:t>
            </a:r>
            <a:r>
              <a:rPr lang="zh-CN" altLang="en-US" dirty="0"/>
              <a:t>算法题</a:t>
            </a:r>
          </a:p>
        </p:txBody>
      </p:sp>
      <p:sp>
        <p:nvSpPr>
          <p:cNvPr id="3" name="内容占位符 2"/>
          <p:cNvSpPr>
            <a:spLocks noGrp="1"/>
          </p:cNvSpPr>
          <p:nvPr>
            <p:ph idx="1"/>
          </p:nvPr>
        </p:nvSpPr>
        <p:spPr/>
        <p:txBody>
          <a:bodyPr/>
          <a:lstStyle/>
          <a:p>
            <a:r>
              <a:rPr lang="en-US" altLang="zh-CN" sz="2400" dirty="0" smtClean="0">
                <a:latin typeface="Times New Roman" pitchFamily="18" charset="0"/>
              </a:rPr>
              <a:t>4</a:t>
            </a:r>
            <a:r>
              <a:rPr lang="zh-CN" altLang="en-US" sz="2400" dirty="0" smtClean="0">
                <a:latin typeface="Times New Roman" pitchFamily="18" charset="0"/>
              </a:rPr>
              <a:t>、试</a:t>
            </a:r>
            <a:r>
              <a:rPr lang="zh-CN" altLang="en-US" sz="2400" dirty="0">
                <a:latin typeface="Times New Roman" pitchFamily="18" charset="0"/>
              </a:rPr>
              <a:t>设计一个对</a:t>
            </a:r>
            <a:r>
              <a:rPr lang="zh-CN" altLang="en-US" sz="2400" dirty="0">
                <a:solidFill>
                  <a:srgbClr val="FF0000"/>
                </a:solidFill>
                <a:latin typeface="Times New Roman" pitchFamily="18" charset="0"/>
              </a:rPr>
              <a:t>双向链表</a:t>
            </a:r>
            <a:r>
              <a:rPr lang="zh-CN" altLang="en-US" sz="2400" dirty="0">
                <a:latin typeface="Times New Roman" pitchFamily="18" charset="0"/>
              </a:rPr>
              <a:t>的进行查找的算法，要求在查找的同时，按访问频度重排链表（访问频度越高的结点越靠近链头）</a:t>
            </a:r>
            <a:r>
              <a:rPr lang="zh-CN" altLang="en-US" sz="2400" dirty="0" smtClean="0">
                <a:latin typeface="Times New Roman" pitchFamily="18" charset="0"/>
              </a:rPr>
              <a:t>。</a:t>
            </a:r>
            <a:endParaRPr lang="en-US" altLang="zh-CN" sz="2400" dirty="0" smtClean="0">
              <a:latin typeface="Times New Roman" pitchFamily="18" charset="0"/>
            </a:endParaRPr>
          </a:p>
          <a:p>
            <a:r>
              <a:rPr lang="en-US" altLang="zh-CN" sz="2400" dirty="0"/>
              <a:t>[</a:t>
            </a:r>
            <a:r>
              <a:rPr lang="zh-CN" altLang="en-US" sz="2400" dirty="0"/>
              <a:t>算法设计</a:t>
            </a:r>
            <a:r>
              <a:rPr lang="en-US" altLang="zh-CN" sz="2400" dirty="0"/>
              <a:t>]</a:t>
            </a:r>
            <a:r>
              <a:rPr lang="zh-CN" altLang="en-US" sz="2400" dirty="0"/>
              <a:t>先从左向右搜索需要查找的结点，如找到，则改变其访问频度，然后反向搜索其新的位置，最后从链中摘下此结点并将其插入到新的位置。为方便起见，在头结点</a:t>
            </a:r>
            <a:r>
              <a:rPr lang="zh-CN" altLang="en-US" sz="2400" dirty="0" smtClean="0"/>
              <a:t>的</a:t>
            </a:r>
            <a:r>
              <a:rPr lang="en-US" altLang="zh-CN" sz="2400" dirty="0" err="1" smtClean="0"/>
              <a:t>freq</a:t>
            </a:r>
            <a:r>
              <a:rPr lang="zh-CN" altLang="en-US" sz="2400" dirty="0"/>
              <a:t>域中存入一极大的值。链表结点的结构为：</a:t>
            </a:r>
          </a:p>
          <a:p>
            <a:endParaRPr lang="zh-CN" altLang="en-US" sz="2400"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4676A5C7-602A-4B30-A7D0-1DBD1CD4E650}" type="slidenum">
              <a:rPr lang="en-US" altLang="zh-CN" smtClean="0">
                <a:solidFill>
                  <a:srgbClr val="393939"/>
                </a:solidFill>
              </a:rPr>
              <a:pPr>
                <a:defRPr/>
              </a:pPr>
              <a:t>121</a:t>
            </a:fld>
            <a:endParaRPr lang="en-US" altLang="zh-CN">
              <a:solidFill>
                <a:srgbClr val="393939"/>
              </a:solidFill>
            </a:endParaRPr>
          </a:p>
        </p:txBody>
      </p:sp>
      <p:sp>
        <p:nvSpPr>
          <p:cNvPr id="8" name="Rectangle 2"/>
          <p:cNvSpPr>
            <a:spLocks noChangeArrowheads="1"/>
          </p:cNvSpPr>
          <p:nvPr/>
        </p:nvSpPr>
        <p:spPr bwMode="auto">
          <a:xfrm>
            <a:off x="755576" y="4221088"/>
            <a:ext cx="7705104" cy="2145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nchor="ctr">
            <a:spAutoFit/>
          </a:bodyPr>
          <a:lstStyle/>
          <a:p>
            <a:pPr>
              <a:spcBef>
                <a:spcPct val="50000"/>
              </a:spcBef>
            </a:pPr>
            <a:r>
              <a:rPr lang="en-US" altLang="zh-CN" dirty="0" err="1">
                <a:solidFill>
                  <a:srgbClr val="000000"/>
                </a:solidFill>
                <a:latin typeface="Times New Roman" pitchFamily="18" charset="0"/>
              </a:rPr>
              <a:t>typedef</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struct</a:t>
            </a:r>
            <a:r>
              <a:rPr lang="en-US" altLang="zh-CN" dirty="0">
                <a:solidFill>
                  <a:srgbClr val="000000"/>
                </a:solidFill>
                <a:latin typeface="Times New Roman" pitchFamily="18" charset="0"/>
              </a:rPr>
              <a:t> </a:t>
            </a:r>
            <a:r>
              <a:rPr lang="en-US" altLang="zh-CN" dirty="0" err="1" smtClean="0">
                <a:solidFill>
                  <a:srgbClr val="000000"/>
                </a:solidFill>
                <a:latin typeface="Times New Roman" pitchFamily="18" charset="0"/>
              </a:rPr>
              <a:t>DLinkNode</a:t>
            </a:r>
            <a:r>
              <a:rPr lang="en-US" altLang="zh-CN" dirty="0" smtClean="0">
                <a:solidFill>
                  <a:srgbClr val="000000"/>
                </a:solidFill>
                <a:latin typeface="Times New Roman" pitchFamily="18" charset="0"/>
              </a:rPr>
              <a:t> {</a:t>
            </a:r>
            <a:endParaRPr lang="en-US" altLang="zh-CN" dirty="0">
              <a:solidFill>
                <a:srgbClr val="000000"/>
              </a:solidFill>
              <a:latin typeface="Times New Roman" pitchFamily="18" charset="0"/>
            </a:endParaRPr>
          </a:p>
          <a:p>
            <a:pPr>
              <a:spcBef>
                <a:spcPct val="50000"/>
              </a:spcBef>
            </a:pP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     </a:t>
            </a:r>
            <a:r>
              <a:rPr lang="en-US" altLang="zh-CN" dirty="0" err="1" smtClean="0">
                <a:solidFill>
                  <a:srgbClr val="000000"/>
                </a:solidFill>
                <a:latin typeface="Times New Roman" pitchFamily="18" charset="0"/>
              </a:rPr>
              <a:t>int</a:t>
            </a:r>
            <a:r>
              <a:rPr lang="en-US" altLang="zh-CN" dirty="0" smtClean="0">
                <a:solidFill>
                  <a:srgbClr val="000000"/>
                </a:solidFill>
                <a:latin typeface="Times New Roman" pitchFamily="18" charset="0"/>
              </a:rPr>
              <a:t> </a:t>
            </a:r>
            <a:r>
              <a:rPr lang="en-US" altLang="zh-CN" dirty="0">
                <a:solidFill>
                  <a:srgbClr val="000000"/>
                </a:solidFill>
                <a:latin typeface="Times New Roman" pitchFamily="18" charset="0"/>
              </a:rPr>
              <a:t>data, </a:t>
            </a:r>
            <a:r>
              <a:rPr lang="en-US" altLang="zh-CN" dirty="0" err="1">
                <a:solidFill>
                  <a:srgbClr val="FF0000"/>
                </a:solidFill>
                <a:latin typeface="Times New Roman" pitchFamily="18" charset="0"/>
              </a:rPr>
              <a:t>freq</a:t>
            </a:r>
            <a:r>
              <a:rPr lang="en-US" altLang="zh-CN" dirty="0">
                <a:solidFill>
                  <a:srgbClr val="000000"/>
                </a:solidFill>
                <a:latin typeface="Times New Roman" pitchFamily="18" charset="0"/>
              </a:rPr>
              <a:t>;</a:t>
            </a:r>
          </a:p>
          <a:p>
            <a:pPr>
              <a:spcBef>
                <a:spcPct val="50000"/>
              </a:spcBef>
            </a:pP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     </a:t>
            </a:r>
            <a:r>
              <a:rPr lang="en-US" altLang="zh-CN" dirty="0" err="1" smtClean="0">
                <a:solidFill>
                  <a:srgbClr val="000000"/>
                </a:solidFill>
                <a:latin typeface="Times New Roman" pitchFamily="18" charset="0"/>
              </a:rPr>
              <a:t>struct</a:t>
            </a:r>
            <a:r>
              <a:rPr lang="en-US" altLang="zh-CN" dirty="0" smtClean="0">
                <a:solidFill>
                  <a:srgbClr val="000000"/>
                </a:solidFill>
                <a:latin typeface="Times New Roman" pitchFamily="18" charset="0"/>
              </a:rPr>
              <a:t> </a:t>
            </a:r>
            <a:r>
              <a:rPr lang="en-US" altLang="zh-CN" dirty="0" err="1">
                <a:solidFill>
                  <a:srgbClr val="000000"/>
                </a:solidFill>
                <a:latin typeface="Times New Roman" pitchFamily="18" charset="0"/>
              </a:rPr>
              <a:t>DLinkNode</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llink</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rlink</a:t>
            </a:r>
            <a:r>
              <a:rPr lang="en-US" altLang="zh-CN" dirty="0">
                <a:solidFill>
                  <a:srgbClr val="000000"/>
                </a:solidFill>
                <a:latin typeface="Times New Roman" pitchFamily="18" charset="0"/>
              </a:rPr>
              <a:t>;</a:t>
            </a:r>
          </a:p>
          <a:p>
            <a:pPr>
              <a:spcBef>
                <a:spcPct val="50000"/>
              </a:spcBef>
            </a:pP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DLinkNode</a:t>
            </a:r>
            <a:r>
              <a:rPr lang="en-US" altLang="zh-CN" dirty="0">
                <a:solidFill>
                  <a:srgbClr val="000000"/>
                </a:solidFill>
                <a:latin typeface="Times New Roman" pitchFamily="18" charset="0"/>
              </a:rPr>
              <a:t>; </a:t>
            </a:r>
          </a:p>
        </p:txBody>
      </p:sp>
    </p:spTree>
    <p:extLst>
      <p:ext uri="{BB962C8B-B14F-4D97-AF65-F5344CB8AC3E}">
        <p14:creationId xmlns:p14="http://schemas.microsoft.com/office/powerpoint/2010/main" val="1393251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线性表习题</a:t>
            </a:r>
            <a:r>
              <a:rPr lang="en-US" altLang="zh-CN" dirty="0"/>
              <a:t>-</a:t>
            </a:r>
            <a:r>
              <a:rPr lang="zh-CN" altLang="en-US" dirty="0"/>
              <a:t>算法题</a:t>
            </a:r>
          </a:p>
        </p:txBody>
      </p:sp>
      <p:sp>
        <p:nvSpPr>
          <p:cNvPr id="3" name="内容占位符 2"/>
          <p:cNvSpPr>
            <a:spLocks noGrp="1"/>
          </p:cNvSpPr>
          <p:nvPr>
            <p:ph idx="1"/>
          </p:nvPr>
        </p:nvSpPr>
        <p:spPr/>
        <p:txBody>
          <a:bodyPr/>
          <a:lstStyle/>
          <a:p>
            <a:pPr eaLnBrk="1" hangingPunct="1"/>
            <a:r>
              <a:rPr lang="en-US" altLang="zh-CN" dirty="0" smtClean="0"/>
              <a:t>5</a:t>
            </a:r>
            <a:r>
              <a:rPr lang="zh-CN" altLang="en-US" dirty="0" smtClean="0"/>
              <a:t>、</a:t>
            </a:r>
            <a:r>
              <a:rPr lang="zh-CN" altLang="en-US" dirty="0"/>
              <a:t>最频繁元素</a:t>
            </a:r>
          </a:p>
          <a:p>
            <a:pPr lvl="1" eaLnBrk="1" hangingPunct="1"/>
            <a:r>
              <a:rPr lang="zh-CN" altLang="en-US" dirty="0"/>
              <a:t>对于一个序列</a:t>
            </a:r>
            <a:r>
              <a:rPr lang="en-US" altLang="zh-CN" dirty="0"/>
              <a:t>A</a:t>
            </a:r>
            <a:r>
              <a:rPr lang="zh-CN" altLang="en-US" dirty="0"/>
              <a:t>，如果元素</a:t>
            </a:r>
            <a:r>
              <a:rPr lang="en-US" altLang="zh-CN" dirty="0"/>
              <a:t>X</a:t>
            </a:r>
            <a:r>
              <a:rPr lang="zh-CN" altLang="en-US" dirty="0"/>
              <a:t>在</a:t>
            </a:r>
            <a:r>
              <a:rPr lang="en-US" altLang="zh-CN" dirty="0"/>
              <a:t>A</a:t>
            </a:r>
            <a:r>
              <a:rPr lang="zh-CN" altLang="en-US" dirty="0"/>
              <a:t>中出现的次数最多，则称</a:t>
            </a:r>
            <a:r>
              <a:rPr lang="en-US" altLang="zh-CN" dirty="0"/>
              <a:t>X</a:t>
            </a:r>
            <a:r>
              <a:rPr lang="zh-CN" altLang="en-US" dirty="0"/>
              <a:t>是一个最频繁元素。求序列中的最频繁元素？</a:t>
            </a:r>
          </a:p>
          <a:p>
            <a:pPr lvl="1" eaLnBrk="1" hangingPunct="1"/>
            <a:r>
              <a:rPr lang="zh-CN" altLang="en-US" dirty="0"/>
              <a:t>分别给出</a:t>
            </a:r>
            <a:r>
              <a:rPr lang="zh-CN" altLang="en-US" u="sng" dirty="0">
                <a:solidFill>
                  <a:srgbClr val="FF0000"/>
                </a:solidFill>
              </a:rPr>
              <a:t>空间复杂度</a:t>
            </a:r>
            <a:r>
              <a:rPr lang="zh-CN" altLang="en-US" dirty="0"/>
              <a:t>为</a:t>
            </a:r>
            <a:r>
              <a:rPr lang="en-US" altLang="zh-CN" dirty="0"/>
              <a:t>O(n)</a:t>
            </a:r>
            <a:r>
              <a:rPr lang="zh-CN" altLang="en-US" dirty="0"/>
              <a:t>和</a:t>
            </a:r>
            <a:r>
              <a:rPr lang="en-US" altLang="zh-CN" dirty="0"/>
              <a:t>O(1)</a:t>
            </a:r>
            <a:r>
              <a:rPr lang="zh-CN" altLang="en-US" dirty="0"/>
              <a:t>的算法</a:t>
            </a:r>
          </a:p>
          <a:p>
            <a:endParaRPr lang="zh-CN" altLang="en-US" dirty="0"/>
          </a:p>
        </p:txBody>
      </p:sp>
      <p:sp>
        <p:nvSpPr>
          <p:cNvPr id="4" name="灯片编号占位符 3"/>
          <p:cNvSpPr>
            <a:spLocks noGrp="1"/>
          </p:cNvSpPr>
          <p:nvPr>
            <p:ph type="sldNum" sz="quarter" idx="11"/>
          </p:nvPr>
        </p:nvSpPr>
        <p:spPr/>
        <p:txBody>
          <a:bodyPr/>
          <a:lstStyle/>
          <a:p>
            <a:pPr>
              <a:defRPr/>
            </a:pPr>
            <a:fld id="{4676A5C7-602A-4B30-A7D0-1DBD1CD4E650}" type="slidenum">
              <a:rPr lang="en-US" altLang="zh-CN" smtClean="0">
                <a:solidFill>
                  <a:srgbClr val="393939"/>
                </a:solidFill>
              </a:rPr>
              <a:pPr>
                <a:defRPr/>
              </a:pPr>
              <a:t>122</a:t>
            </a:fld>
            <a:endParaRPr lang="en-US" altLang="zh-CN">
              <a:solidFill>
                <a:srgbClr val="393939"/>
              </a:solidFill>
            </a:endParaRPr>
          </a:p>
        </p:txBody>
      </p:sp>
      <p:grpSp>
        <p:nvGrpSpPr>
          <p:cNvPr id="5" name="组合 4"/>
          <p:cNvGrpSpPr/>
          <p:nvPr/>
        </p:nvGrpSpPr>
        <p:grpSpPr>
          <a:xfrm>
            <a:off x="340643" y="4486553"/>
            <a:ext cx="8443664" cy="732632"/>
            <a:chOff x="395536" y="5210968"/>
            <a:chExt cx="8443664" cy="732632"/>
          </a:xfrm>
        </p:grpSpPr>
        <p:sp>
          <p:nvSpPr>
            <p:cNvPr id="6" name="Line 5"/>
            <p:cNvSpPr>
              <a:spLocks noChangeShapeType="1"/>
            </p:cNvSpPr>
            <p:nvPr/>
          </p:nvSpPr>
          <p:spPr bwMode="auto">
            <a:xfrm>
              <a:off x="523875" y="5668963"/>
              <a:ext cx="7620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7" name="Group 7"/>
            <p:cNvGrpSpPr>
              <a:grpSpLocks/>
            </p:cNvGrpSpPr>
            <p:nvPr/>
          </p:nvGrpSpPr>
          <p:grpSpPr bwMode="auto">
            <a:xfrm>
              <a:off x="1285875" y="5287963"/>
              <a:ext cx="1152525" cy="655637"/>
              <a:chOff x="1338" y="3475"/>
              <a:chExt cx="726" cy="413"/>
            </a:xfrm>
          </p:grpSpPr>
          <p:sp>
            <p:nvSpPr>
              <p:cNvPr id="29" name="Rectangle 8"/>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0" name="Line 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8" name="Line 10"/>
            <p:cNvSpPr>
              <a:spLocks noChangeShapeType="1"/>
            </p:cNvSpPr>
            <p:nvPr/>
          </p:nvSpPr>
          <p:spPr bwMode="auto">
            <a:xfrm>
              <a:off x="2276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9" name="Group 11"/>
            <p:cNvGrpSpPr>
              <a:grpSpLocks/>
            </p:cNvGrpSpPr>
            <p:nvPr/>
          </p:nvGrpSpPr>
          <p:grpSpPr bwMode="auto">
            <a:xfrm>
              <a:off x="7686675" y="5287963"/>
              <a:ext cx="1152525" cy="655637"/>
              <a:chOff x="1338" y="3475"/>
              <a:chExt cx="726" cy="413"/>
            </a:xfrm>
          </p:grpSpPr>
          <p:sp>
            <p:nvSpPr>
              <p:cNvPr id="27" name="Rectangle 12"/>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8" name="Line 13"/>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14"/>
            <p:cNvGrpSpPr>
              <a:grpSpLocks/>
            </p:cNvGrpSpPr>
            <p:nvPr/>
          </p:nvGrpSpPr>
          <p:grpSpPr bwMode="auto">
            <a:xfrm>
              <a:off x="2733675" y="5287963"/>
              <a:ext cx="1152525" cy="655637"/>
              <a:chOff x="1872" y="2688"/>
              <a:chExt cx="726" cy="413"/>
            </a:xfrm>
          </p:grpSpPr>
          <p:grpSp>
            <p:nvGrpSpPr>
              <p:cNvPr id="23" name="Group 15"/>
              <p:cNvGrpSpPr>
                <a:grpSpLocks/>
              </p:cNvGrpSpPr>
              <p:nvPr/>
            </p:nvGrpSpPr>
            <p:grpSpPr bwMode="auto">
              <a:xfrm>
                <a:off x="1872" y="2688"/>
                <a:ext cx="726" cy="413"/>
                <a:chOff x="1338" y="3475"/>
                <a:chExt cx="726" cy="413"/>
              </a:xfrm>
            </p:grpSpPr>
            <p:sp>
              <p:nvSpPr>
                <p:cNvPr id="25" name="Rectangle 16"/>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6" name="Line 1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4" name="Text Box 18"/>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11" name="Rectangle 19"/>
            <p:cNvSpPr>
              <a:spLocks noChangeArrowheads="1"/>
            </p:cNvSpPr>
            <p:nvPr/>
          </p:nvSpPr>
          <p:spPr bwMode="auto">
            <a:xfrm>
              <a:off x="6010275" y="52879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12" name="Text Box 20"/>
            <p:cNvSpPr txBox="1">
              <a:spLocks noChangeArrowheads="1"/>
            </p:cNvSpPr>
            <p:nvPr/>
          </p:nvSpPr>
          <p:spPr bwMode="auto">
            <a:xfrm>
              <a:off x="7762875" y="52879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13" name="Text Box 21"/>
            <p:cNvSpPr txBox="1">
              <a:spLocks noChangeArrowheads="1"/>
            </p:cNvSpPr>
            <p:nvPr/>
          </p:nvSpPr>
          <p:spPr bwMode="auto">
            <a:xfrm>
              <a:off x="8448675" y="5318125"/>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14" name="Line 22"/>
            <p:cNvSpPr>
              <a:spLocks noChangeShapeType="1"/>
            </p:cNvSpPr>
            <p:nvPr/>
          </p:nvSpPr>
          <p:spPr bwMode="auto">
            <a:xfrm>
              <a:off x="37242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5" name="Group 23"/>
            <p:cNvGrpSpPr>
              <a:grpSpLocks/>
            </p:cNvGrpSpPr>
            <p:nvPr/>
          </p:nvGrpSpPr>
          <p:grpSpPr bwMode="auto">
            <a:xfrm>
              <a:off x="4181475" y="5287963"/>
              <a:ext cx="1152525" cy="655637"/>
              <a:chOff x="2592" y="2688"/>
              <a:chExt cx="726" cy="413"/>
            </a:xfrm>
          </p:grpSpPr>
          <p:grpSp>
            <p:nvGrpSpPr>
              <p:cNvPr id="19" name="Group 24"/>
              <p:cNvGrpSpPr>
                <a:grpSpLocks/>
              </p:cNvGrpSpPr>
              <p:nvPr/>
            </p:nvGrpSpPr>
            <p:grpSpPr bwMode="auto">
              <a:xfrm>
                <a:off x="2592" y="2688"/>
                <a:ext cx="726" cy="413"/>
                <a:chOff x="1338" y="3475"/>
                <a:chExt cx="726" cy="413"/>
              </a:xfrm>
            </p:grpSpPr>
            <p:sp>
              <p:nvSpPr>
                <p:cNvPr id="21" name="Rectangle 2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2" name="Line 2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0" name="Text Box 27"/>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16" name="Line 28"/>
            <p:cNvSpPr>
              <a:spLocks noChangeShapeType="1"/>
            </p:cNvSpPr>
            <p:nvPr/>
          </p:nvSpPr>
          <p:spPr bwMode="auto">
            <a:xfrm>
              <a:off x="51720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 name="Line 29"/>
            <p:cNvSpPr>
              <a:spLocks noChangeShapeType="1"/>
            </p:cNvSpPr>
            <p:nvPr/>
          </p:nvSpPr>
          <p:spPr bwMode="auto">
            <a:xfrm>
              <a:off x="7229475" y="5668963"/>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8" name="Text Box 30"/>
            <p:cNvSpPr txBox="1">
              <a:spLocks noChangeArrowheads="1"/>
            </p:cNvSpPr>
            <p:nvPr/>
          </p:nvSpPr>
          <p:spPr bwMode="auto">
            <a:xfrm>
              <a:off x="395536" y="521096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dirty="0" smtClean="0"/>
                <a:t>La</a:t>
              </a:r>
              <a:endParaRPr lang="en-US" altLang="zh-CN" sz="1800" dirty="0"/>
            </a:p>
          </p:txBody>
        </p:sp>
      </p:grpSp>
    </p:spTree>
    <p:extLst>
      <p:ext uri="{BB962C8B-B14F-4D97-AF65-F5344CB8AC3E}">
        <p14:creationId xmlns:p14="http://schemas.microsoft.com/office/powerpoint/2010/main" val="2969351723"/>
      </p:ext>
    </p:extLst>
  </p:cSld>
  <p:clrMapOvr>
    <a:masterClrMapping/>
  </p:clrMapOvr>
  <p:transition spd="slow">
    <p:push dir="u"/>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Review </a:t>
            </a:r>
            <a:endParaRPr lang="zh-CN" altLang="en-US" smtClean="0"/>
          </a:p>
        </p:txBody>
      </p:sp>
      <p:pic>
        <p:nvPicPr>
          <p:cNvPr id="60420" name="内容占位符 5" descr="List1.png"/>
          <p:cNvPicPr>
            <a:picLocks noGrp="1" noChangeAspect="1"/>
          </p:cNvPicPr>
          <p:nvPr>
            <p:ph idx="1"/>
          </p:nvPr>
        </p:nvPicPr>
        <p:blipFill>
          <a:blip r:embed="rId2" cstate="print">
            <a:extLst>
              <a:ext uri="{28A0092B-C50C-407E-A947-70E740481C1C}">
                <a14:useLocalDpi xmlns:a14="http://schemas.microsoft.com/office/drawing/2010/main" val="0"/>
              </a:ext>
            </a:extLst>
          </a:blip>
          <a:srcRect l="8464" t="9807" r="7829" b="10864"/>
          <a:stretch>
            <a:fillRect/>
          </a:stretch>
        </p:blipFill>
        <p:spPr>
          <a:xfrm>
            <a:off x="1206500" y="1428750"/>
            <a:ext cx="7080250" cy="4929188"/>
          </a:xfrm>
        </p:spPr>
      </p:pic>
      <p:sp>
        <p:nvSpPr>
          <p:cNvPr id="60419"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E365BED8-8CA3-41F1-82C2-D6EBF6FFBCFD}" type="slidenum">
              <a:rPr kumimoji="0" lang="en-US" altLang="zh-CN" b="0" smtClean="0">
                <a:solidFill>
                  <a:srgbClr val="393939"/>
                </a:solidFill>
              </a:rPr>
              <a:pPr eaLnBrk="1" hangingPunct="1"/>
              <a:t>123</a:t>
            </a:fld>
            <a:endParaRPr kumimoji="0" lang="en-US" altLang="zh-CN" b="0" smtClean="0">
              <a:solidFill>
                <a:srgbClr val="393939"/>
              </a:solidFill>
            </a:endParaRPr>
          </a:p>
        </p:txBody>
      </p:sp>
    </p:spTree>
    <p:extLst>
      <p:ext uri="{BB962C8B-B14F-4D97-AF65-F5344CB8AC3E}">
        <p14:creationId xmlns:p14="http://schemas.microsoft.com/office/powerpoint/2010/main" val="1599844260"/>
      </p:ext>
    </p:extLst>
  </p:cSld>
  <p:clrMapOvr>
    <a:masterClrMapping/>
  </p:clrMapOvr>
  <p:transition spd="slow">
    <p:push di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dirty="0"/>
              <a:t>本章学习要点</a:t>
            </a:r>
            <a:endParaRPr lang="zh-CN" altLang="en-US" dirty="0" smtClean="0"/>
          </a:p>
        </p:txBody>
      </p:sp>
      <p:sp>
        <p:nvSpPr>
          <p:cNvPr id="62468" name="Rectangle 3"/>
          <p:cNvSpPr>
            <a:spLocks noGrp="1" noChangeArrowheads="1"/>
          </p:cNvSpPr>
          <p:nvPr>
            <p:ph idx="1"/>
          </p:nvPr>
        </p:nvSpPr>
        <p:spPr/>
        <p:txBody>
          <a:bodyPr/>
          <a:lstStyle/>
          <a:p>
            <a:pPr marL="514350" indent="-514350" eaLnBrk="1" hangingPunct="1">
              <a:buSzPct val="100000"/>
              <a:buFont typeface="+mj-lt"/>
              <a:buAutoNum type="arabicPeriod"/>
            </a:pPr>
            <a:r>
              <a:rPr lang="zh-CN" altLang="en-US" dirty="0" smtClean="0"/>
              <a:t>了解线性表的逻辑结构特性是数据元素之间存在着线性关系，在计算机中表示这种关系的两类不同的存储结构是顺序存储结构和链式存储结构。用前者表示的线性表简称为顺序表，用后者表示的线性表简称为链表。</a:t>
            </a:r>
          </a:p>
          <a:p>
            <a:pPr marL="514350" indent="-514350" eaLnBrk="1" hangingPunct="1">
              <a:buSzPct val="100000"/>
              <a:buFont typeface="+mj-lt"/>
              <a:buAutoNum type="arabicPeriod"/>
            </a:pPr>
            <a:r>
              <a:rPr lang="zh-CN" altLang="en-US" dirty="0" smtClean="0">
                <a:solidFill>
                  <a:schemeClr val="tx2"/>
                </a:solidFill>
              </a:rPr>
              <a:t>熟练掌握这两类存储结构的描述方法，以及线性表的各种基本操作的实现。</a:t>
            </a:r>
          </a:p>
          <a:p>
            <a:pPr marL="514350" indent="-514350" eaLnBrk="1" hangingPunct="1">
              <a:buSzPct val="100000"/>
              <a:buFont typeface="+mj-lt"/>
              <a:buAutoNum type="arabicPeriod"/>
            </a:pPr>
            <a:r>
              <a:rPr lang="zh-CN" altLang="en-US" dirty="0" smtClean="0"/>
              <a:t>能够从时间和空间复杂度的角度综合比较线性表两种存储结构的不同特点及其适用场合。</a:t>
            </a:r>
          </a:p>
          <a:p>
            <a:pPr marL="514350" indent="-514350" eaLnBrk="1" hangingPunct="1">
              <a:buSzPct val="100000"/>
              <a:buFont typeface="+mj-lt"/>
              <a:buAutoNum type="arabicPeriod"/>
            </a:pPr>
            <a:endParaRPr lang="en-US" altLang="zh-CN" dirty="0" smtClean="0"/>
          </a:p>
        </p:txBody>
      </p:sp>
      <p:sp>
        <p:nvSpPr>
          <p:cNvPr id="6246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8DFEE82-70D8-45DB-99F6-52CAB5B0517B}" type="slidenum">
              <a:rPr kumimoji="0" lang="en-US" altLang="zh-CN" b="0" smtClean="0">
                <a:solidFill>
                  <a:srgbClr val="393939"/>
                </a:solidFill>
              </a:rPr>
              <a:pPr eaLnBrk="1" hangingPunct="1"/>
              <a:t>124</a:t>
            </a:fld>
            <a:endParaRPr kumimoji="0" lang="en-US" altLang="zh-CN" b="0" dirty="0" smtClean="0">
              <a:solidFill>
                <a:srgbClr val="393939"/>
              </a:solidFill>
            </a:endParaRPr>
          </a:p>
        </p:txBody>
      </p:sp>
    </p:spTree>
    <p:extLst>
      <p:ext uri="{BB962C8B-B14F-4D97-AF65-F5344CB8AC3E}">
        <p14:creationId xmlns:p14="http://schemas.microsoft.com/office/powerpoint/2010/main" val="2609984909"/>
      </p:ext>
    </p:extLst>
  </p:cSld>
  <p:clrMapOvr>
    <a:masterClrMapping/>
  </p:clrMapOvr>
  <p:transition spd="slow">
    <p:push dir="u"/>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type="ctrTitle"/>
          </p:nvPr>
        </p:nvSpPr>
        <p:spPr/>
        <p:txBody>
          <a:bodyPr/>
          <a:lstStyle/>
          <a:p>
            <a:pPr eaLnBrk="1" hangingPunct="1"/>
            <a:r>
              <a:rPr lang="zh-CN" altLang="en-US" dirty="0" smtClean="0"/>
              <a:t>思考题</a:t>
            </a:r>
            <a:endParaRPr lang="en-US" altLang="zh-CN" dirty="0" smtClean="0"/>
          </a:p>
        </p:txBody>
      </p:sp>
      <p:sp>
        <p:nvSpPr>
          <p:cNvPr id="63492" name="Rectangle 5"/>
          <p:cNvSpPr>
            <a:spLocks noGrp="1" noChangeArrowheads="1"/>
          </p:cNvSpPr>
          <p:nvPr>
            <p:ph type="subTitle" idx="1"/>
          </p:nvPr>
        </p:nvSpPr>
        <p:spPr/>
        <p:txBody>
          <a:bodyPr/>
          <a:lstStyle/>
          <a:p>
            <a:pPr eaLnBrk="1" hangingPunct="1"/>
            <a:endParaRPr lang="zh-CN" altLang="zh-CN" smtClean="0"/>
          </a:p>
        </p:txBody>
      </p:sp>
      <p:sp>
        <p:nvSpPr>
          <p:cNvPr id="2" name="日期占位符 1"/>
          <p:cNvSpPr>
            <a:spLocks noGrp="1"/>
          </p:cNvSpPr>
          <p:nvPr>
            <p:ph type="dt" sz="half" idx="10"/>
          </p:nvPr>
        </p:nvSpPr>
        <p:spPr/>
        <p:txBody>
          <a:bodyPr/>
          <a:lstStyle/>
          <a:p>
            <a:pPr>
              <a:defRPr/>
            </a:pPr>
            <a:fld id="{5D8A1385-5EFB-4C7A-BE31-D061DADA58CD}" type="datetime10">
              <a:rPr lang="zh-CN" altLang="en-US" smtClean="0">
                <a:solidFill>
                  <a:srgbClr val="393939"/>
                </a:solidFill>
              </a:rPr>
              <a:pPr>
                <a:defRPr/>
              </a:pPr>
              <a:t>16:43</a:t>
            </a:fld>
            <a:endParaRPr lang="en-US" altLang="zh-CN">
              <a:solidFill>
                <a:srgbClr val="393939"/>
              </a:solidFill>
            </a:endParaRPr>
          </a:p>
        </p:txBody>
      </p:sp>
      <p:sp>
        <p:nvSpPr>
          <p:cNvPr id="63490" name="Rectangle 9"/>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DA6D4244-978C-433B-A144-3153484C2FBB}" type="slidenum">
              <a:rPr kumimoji="0" lang="en-US" altLang="zh-CN" b="0" smtClean="0">
                <a:solidFill>
                  <a:srgbClr val="393939"/>
                </a:solidFill>
              </a:rPr>
              <a:pPr eaLnBrk="1" hangingPunct="1"/>
              <a:t>125</a:t>
            </a:fld>
            <a:endParaRPr kumimoji="0" lang="en-US" altLang="zh-CN" b="0" smtClean="0">
              <a:solidFill>
                <a:srgbClr val="393939"/>
              </a:solidFill>
            </a:endParaRPr>
          </a:p>
        </p:txBody>
      </p:sp>
    </p:spTree>
    <p:extLst>
      <p:ext uri="{BB962C8B-B14F-4D97-AF65-F5344CB8AC3E}">
        <p14:creationId xmlns:p14="http://schemas.microsoft.com/office/powerpoint/2010/main" val="409989900"/>
      </p:ext>
    </p:extLst>
  </p:cSld>
  <p:clrMapOvr>
    <a:masterClrMapping/>
  </p:clrMapOvr>
  <p:transition spd="slow">
    <p:push dir="u"/>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1.</a:t>
            </a:r>
            <a:r>
              <a:rPr lang="en-US" altLang="zh-CN" dirty="0"/>
              <a:t>	</a:t>
            </a:r>
            <a:r>
              <a:rPr lang="zh-CN" altLang="en-US" dirty="0"/>
              <a:t>若长度为 </a:t>
            </a:r>
            <a:r>
              <a:rPr lang="en-US" altLang="zh-CN" dirty="0"/>
              <a:t>n </a:t>
            </a:r>
            <a:r>
              <a:rPr lang="zh-CN" altLang="en-US" dirty="0"/>
              <a:t>的线性表采用顺序存储结构，在其第 </a:t>
            </a:r>
            <a:r>
              <a:rPr lang="en-US" altLang="zh-CN" dirty="0" err="1"/>
              <a:t>i</a:t>
            </a:r>
            <a:r>
              <a:rPr lang="en-US" altLang="zh-CN" dirty="0"/>
              <a:t> (1 ≤ </a:t>
            </a:r>
            <a:r>
              <a:rPr lang="en-US" altLang="zh-CN" dirty="0" err="1"/>
              <a:t>i</a:t>
            </a:r>
            <a:r>
              <a:rPr lang="en-US" altLang="zh-CN" dirty="0"/>
              <a:t> ≤ n+1) </a:t>
            </a:r>
            <a:r>
              <a:rPr lang="zh-CN" altLang="en-US" dirty="0"/>
              <a:t>个位置之后插入一个新元素的算法时间复杂度是多少</a:t>
            </a:r>
            <a:r>
              <a:rPr lang="zh-CN" altLang="en-US" dirty="0" smtClean="0"/>
              <a:t>？</a:t>
            </a:r>
            <a:endParaRPr lang="en-US" altLang="zh-CN" dirty="0" smtClean="0"/>
          </a:p>
          <a:p>
            <a:endParaRPr lang="en-US" altLang="zh-CN" dirty="0" smtClean="0"/>
          </a:p>
          <a:p>
            <a:r>
              <a:rPr lang="en-US" altLang="zh-CN" dirty="0" smtClean="0"/>
              <a:t>2. </a:t>
            </a:r>
            <a:r>
              <a:rPr lang="zh-CN" altLang="zh-CN" dirty="0"/>
              <a:t>若采用带尾指针的单链表结构，则删除最后一个节点和第一个节点的复杂度分别为多少</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126</a:t>
            </a:fld>
            <a:endParaRPr lang="en-US" altLang="zh-CN"/>
          </a:p>
        </p:txBody>
      </p:sp>
    </p:spTree>
    <p:extLst>
      <p:ext uri="{BB962C8B-B14F-4D97-AF65-F5344CB8AC3E}">
        <p14:creationId xmlns:p14="http://schemas.microsoft.com/office/powerpoint/2010/main" val="1122310408"/>
      </p:ext>
    </p:extLst>
  </p:cSld>
  <p:clrMapOvr>
    <a:masterClrMapping/>
  </p:clrMapOvr>
  <p:transition spd="slow">
    <p:push dir="u"/>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3.</a:t>
            </a:r>
            <a:r>
              <a:rPr lang="en-US" altLang="zh-CN" dirty="0"/>
              <a:t>	</a:t>
            </a:r>
            <a:r>
              <a:rPr lang="zh-CN" altLang="en-US" dirty="0"/>
              <a:t>已知长度为</a:t>
            </a:r>
            <a:r>
              <a:rPr lang="en-US" altLang="zh-CN" dirty="0"/>
              <a:t>n</a:t>
            </a:r>
            <a:r>
              <a:rPr lang="zh-CN" altLang="en-US" dirty="0"/>
              <a:t>的顺序表</a:t>
            </a:r>
            <a:r>
              <a:rPr lang="en-US" altLang="zh-CN" dirty="0"/>
              <a:t>A=(a1, a2, …, an)</a:t>
            </a:r>
            <a:r>
              <a:rPr lang="zh-CN" altLang="en-US" dirty="0"/>
              <a:t>。请将</a:t>
            </a:r>
            <a:r>
              <a:rPr lang="en-US" altLang="zh-CN" dirty="0"/>
              <a:t>A</a:t>
            </a:r>
            <a:r>
              <a:rPr lang="zh-CN" altLang="en-US" dirty="0"/>
              <a:t>转换</a:t>
            </a:r>
            <a:r>
              <a:rPr lang="zh-CN" altLang="en-US" dirty="0" smtClean="0"/>
              <a:t>为</a:t>
            </a:r>
            <a:r>
              <a:rPr lang="en-US" altLang="zh-CN" dirty="0" smtClean="0"/>
              <a:t>A</a:t>
            </a:r>
            <a:r>
              <a:rPr lang="en-US" altLang="zh-CN" dirty="0"/>
              <a:t>’=(an, an-1, …, a1)</a:t>
            </a:r>
            <a:r>
              <a:rPr lang="zh-CN" altLang="en-US" dirty="0" smtClean="0"/>
              <a:t>。</a:t>
            </a:r>
            <a:endParaRPr lang="en-US" altLang="zh-CN" dirty="0" smtClean="0"/>
          </a:p>
          <a:p>
            <a:r>
              <a:rPr lang="zh-CN" altLang="zh-CN" dirty="0" smtClean="0"/>
              <a:t>基本</a:t>
            </a:r>
            <a:r>
              <a:rPr lang="zh-CN" altLang="zh-CN" dirty="0"/>
              <a:t>思想：依次将</a:t>
            </a:r>
            <a:r>
              <a:rPr lang="en-US" altLang="zh-CN" dirty="0"/>
              <a:t>a1</a:t>
            </a:r>
            <a:r>
              <a:rPr lang="zh-CN" altLang="zh-CN" dirty="0"/>
              <a:t>和</a:t>
            </a:r>
            <a:r>
              <a:rPr lang="en-US" altLang="zh-CN" dirty="0"/>
              <a:t>an</a:t>
            </a:r>
            <a:r>
              <a:rPr lang="zh-CN" altLang="zh-CN" dirty="0"/>
              <a:t>，</a:t>
            </a:r>
            <a:r>
              <a:rPr lang="en-US" altLang="zh-CN" dirty="0"/>
              <a:t>a2</a:t>
            </a:r>
            <a:r>
              <a:rPr lang="zh-CN" altLang="zh-CN" dirty="0"/>
              <a:t>和</a:t>
            </a:r>
            <a:r>
              <a:rPr lang="en-US" altLang="zh-CN" dirty="0"/>
              <a:t>an-1</a:t>
            </a:r>
            <a:r>
              <a:rPr lang="zh-CN" altLang="zh-CN" dirty="0"/>
              <a:t>进行对换。</a:t>
            </a:r>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127</a:t>
            </a:fld>
            <a:endParaRPr lang="en-US" altLang="zh-CN"/>
          </a:p>
        </p:txBody>
      </p:sp>
    </p:spTree>
    <p:extLst>
      <p:ext uri="{BB962C8B-B14F-4D97-AF65-F5344CB8AC3E}">
        <p14:creationId xmlns:p14="http://schemas.microsoft.com/office/powerpoint/2010/main" val="1352870307"/>
      </p:ext>
    </p:extLst>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4.</a:t>
            </a:r>
            <a:r>
              <a:rPr lang="en-US" altLang="zh-CN" dirty="0"/>
              <a:t>	</a:t>
            </a:r>
            <a:r>
              <a:rPr lang="zh-CN" altLang="en-US" dirty="0"/>
              <a:t>已知长度为</a:t>
            </a:r>
            <a:r>
              <a:rPr lang="en-US" altLang="zh-CN" dirty="0"/>
              <a:t>n</a:t>
            </a:r>
            <a:r>
              <a:rPr lang="zh-CN" altLang="en-US" dirty="0"/>
              <a:t>的单链表表</a:t>
            </a:r>
            <a:r>
              <a:rPr lang="en-US" altLang="zh-CN" dirty="0"/>
              <a:t>A=(a1, a2, …, an)</a:t>
            </a:r>
            <a:r>
              <a:rPr lang="zh-CN" altLang="en-US" dirty="0"/>
              <a:t>。请将</a:t>
            </a:r>
            <a:r>
              <a:rPr lang="en-US" altLang="zh-CN" dirty="0"/>
              <a:t>A</a:t>
            </a:r>
            <a:r>
              <a:rPr lang="zh-CN" altLang="en-US" dirty="0"/>
              <a:t>转换为</a:t>
            </a:r>
            <a:r>
              <a:rPr lang="en-US" altLang="zh-CN" dirty="0"/>
              <a:t>A’=(an, an-1, …, a1)</a:t>
            </a:r>
            <a:r>
              <a:rPr lang="zh-CN" altLang="en-US" dirty="0" smtClean="0"/>
              <a:t>。</a:t>
            </a:r>
            <a:endParaRPr lang="en-US" altLang="zh-CN" dirty="0" smtClean="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128</a:t>
            </a:fld>
            <a:endParaRPr lang="en-US" altLang="zh-CN"/>
          </a:p>
        </p:txBody>
      </p:sp>
    </p:spTree>
    <p:extLst>
      <p:ext uri="{BB962C8B-B14F-4D97-AF65-F5344CB8AC3E}">
        <p14:creationId xmlns:p14="http://schemas.microsoft.com/office/powerpoint/2010/main" val="2079825619"/>
      </p:ext>
    </p:extLst>
  </p:cSld>
  <p:clrMapOvr>
    <a:masterClrMapping/>
  </p:clrMapOvr>
  <p:transition spd="slow">
    <p:push di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smtClean="0"/>
              <a:t>5.</a:t>
            </a:r>
            <a:r>
              <a:rPr lang="en-US" altLang="zh-CN" dirty="0"/>
              <a:t>	</a:t>
            </a:r>
            <a:r>
              <a:rPr lang="zh-CN" altLang="en-US" dirty="0"/>
              <a:t>已知线性表中的元素以</a:t>
            </a:r>
            <a:r>
              <a:rPr lang="zh-CN" altLang="en-US" dirty="0" smtClean="0"/>
              <a:t>值</a:t>
            </a:r>
            <a:r>
              <a:rPr lang="zh-CN" altLang="zh-CN" u="sng" dirty="0"/>
              <a:t>非递减</a:t>
            </a:r>
            <a:r>
              <a:rPr lang="zh-CN" altLang="en-US" u="sng" dirty="0" smtClean="0"/>
              <a:t>有序</a:t>
            </a:r>
            <a:r>
              <a:rPr lang="zh-CN" altLang="en-US" dirty="0"/>
              <a:t>排列，并以顺序表为存储结构。试写一高效算法，删除表中所有值大于</a:t>
            </a:r>
            <a:r>
              <a:rPr lang="en-US" altLang="zh-CN" dirty="0"/>
              <a:t>mink</a:t>
            </a:r>
            <a:r>
              <a:rPr lang="zh-CN" altLang="en-US" dirty="0"/>
              <a:t>且小于</a:t>
            </a:r>
            <a:r>
              <a:rPr lang="en-US" altLang="zh-CN" dirty="0" err="1"/>
              <a:t>maxk</a:t>
            </a:r>
            <a:r>
              <a:rPr lang="zh-CN" altLang="en-US" dirty="0"/>
              <a:t>的元素 </a:t>
            </a:r>
            <a:r>
              <a:rPr lang="zh-CN" altLang="en-US" dirty="0" smtClean="0"/>
              <a:t>。</a:t>
            </a:r>
            <a:endParaRPr lang="en-US" altLang="zh-CN" dirty="0" smtClean="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129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502564542"/>
              </p:ext>
            </p:extLst>
          </p:nvPr>
        </p:nvGraphicFramePr>
        <p:xfrm>
          <a:off x="1403648" y="3356992"/>
          <a:ext cx="6624740" cy="518160"/>
        </p:xfrm>
        <a:graphic>
          <a:graphicData uri="http://schemas.openxmlformats.org/drawingml/2006/table">
            <a:tbl>
              <a:tblPr firstRow="1" bandRow="1">
                <a:tableStyleId>{ED083AE6-46FA-4A59-8FB0-9F97EB10719F}</a:tableStyleId>
              </a:tblPr>
              <a:tblGrid>
                <a:gridCol w="662474"/>
                <a:gridCol w="662474"/>
                <a:gridCol w="662474"/>
                <a:gridCol w="662474"/>
                <a:gridCol w="662474"/>
                <a:gridCol w="662474"/>
                <a:gridCol w="662474"/>
                <a:gridCol w="662474"/>
                <a:gridCol w="662474"/>
                <a:gridCol w="662474"/>
              </a:tblGrid>
              <a:tr h="504056">
                <a:tc>
                  <a:txBody>
                    <a:bodyPr/>
                    <a:lstStyle/>
                    <a:p>
                      <a:pPr algn="ctr"/>
                      <a:r>
                        <a:rPr lang="en-US" altLang="zh-CN" sz="2800" dirty="0" smtClean="0"/>
                        <a:t>2</a:t>
                      </a:r>
                      <a:endParaRPr lang="zh-CN" altLang="en-US" sz="2800" dirty="0"/>
                    </a:p>
                  </a:txBody>
                  <a:tcPr/>
                </a:tc>
                <a:tc>
                  <a:txBody>
                    <a:bodyPr/>
                    <a:lstStyle/>
                    <a:p>
                      <a:pPr algn="ctr"/>
                      <a:r>
                        <a:rPr lang="en-US" altLang="zh-CN" sz="2800" dirty="0" smtClean="0"/>
                        <a:t>5</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7</a:t>
                      </a:r>
                      <a:endParaRPr lang="zh-CN" altLang="en-US" sz="2800" dirty="0"/>
                    </a:p>
                  </a:txBody>
                  <a:tcPr/>
                </a:tc>
                <a:tc>
                  <a:txBody>
                    <a:bodyPr/>
                    <a:lstStyle/>
                    <a:p>
                      <a:pPr algn="ctr"/>
                      <a:r>
                        <a:rPr lang="en-US" altLang="zh-CN" sz="2800" dirty="0" smtClean="0"/>
                        <a:t>9</a:t>
                      </a:r>
                      <a:endParaRPr lang="zh-CN" altLang="en-US" sz="2800" dirty="0"/>
                    </a:p>
                  </a:txBody>
                  <a:tcPr/>
                </a:tc>
                <a:tc>
                  <a:txBody>
                    <a:bodyPr/>
                    <a:lstStyle/>
                    <a:p>
                      <a:pPr algn="ctr"/>
                      <a:r>
                        <a:rPr lang="en-US" altLang="zh-CN" sz="2800" dirty="0" smtClean="0"/>
                        <a:t>11</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20</a:t>
                      </a:r>
                      <a:endParaRPr lang="zh-CN" altLang="en-US" sz="2800" dirty="0"/>
                    </a:p>
                  </a:txBody>
                  <a:tcPr/>
                </a:tc>
              </a:tr>
            </a:tbl>
          </a:graphicData>
        </a:graphic>
      </p:graphicFrame>
    </p:spTree>
    <p:extLst>
      <p:ext uri="{BB962C8B-B14F-4D97-AF65-F5344CB8AC3E}">
        <p14:creationId xmlns:p14="http://schemas.microsoft.com/office/powerpoint/2010/main" val="49395232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6"/>
          <p:cNvSpPr>
            <a:spLocks noGrp="1" noChangeArrowheads="1"/>
          </p:cNvSpPr>
          <p:nvPr>
            <p:ph type="sldNum" sz="quarter" idx="12"/>
          </p:nvPr>
        </p:nvSpPr>
        <p:spPr/>
        <p:txBody>
          <a:bodyPr/>
          <a:lstStyle/>
          <a:p>
            <a:pPr>
              <a:defRPr/>
            </a:pPr>
            <a:fld id="{200D4AC1-5179-4720-B8A1-17D28FC0E2D2}" type="slidenum">
              <a:rPr lang="en-US" altLang="zh-CN"/>
              <a:pPr>
                <a:defRPr/>
              </a:pPr>
              <a:t>13</a:t>
            </a:fld>
            <a:endParaRPr lang="en-US" altLang="zh-CN"/>
          </a:p>
        </p:txBody>
      </p:sp>
      <p:sp>
        <p:nvSpPr>
          <p:cNvPr id="14339" name="Rectangle 7"/>
          <p:cNvSpPr>
            <a:spLocks noGrp="1" noChangeArrowheads="1"/>
          </p:cNvSpPr>
          <p:nvPr>
            <p:ph type="ctrTitle"/>
          </p:nvPr>
        </p:nvSpPr>
        <p:spPr/>
        <p:txBody>
          <a:bodyPr/>
          <a:lstStyle/>
          <a:p>
            <a:pPr eaLnBrk="1" hangingPunct="1"/>
            <a:r>
              <a:rPr lang="en-US" altLang="zh-CN" b="1" smtClean="0">
                <a:solidFill>
                  <a:srgbClr val="000099"/>
                </a:solidFill>
                <a:latin typeface="Arial" charset="0"/>
                <a:ea typeface="楷体_GB2312" pitchFamily="49" charset="-122"/>
              </a:rPr>
              <a:t>2.1</a:t>
            </a:r>
            <a:r>
              <a:rPr lang="zh-CN" altLang="en-US" b="1" smtClean="0">
                <a:solidFill>
                  <a:srgbClr val="000099"/>
                </a:solidFill>
                <a:latin typeface="Arial" charset="0"/>
                <a:ea typeface="楷体_GB2312" pitchFamily="49" charset="-122"/>
              </a:rPr>
              <a:t>线性表的类型定义</a:t>
            </a:r>
          </a:p>
        </p:txBody>
      </p:sp>
      <p:sp>
        <p:nvSpPr>
          <p:cNvPr id="14340" name="Rectangle 8"/>
          <p:cNvSpPr>
            <a:spLocks noGrp="1" noChangeArrowheads="1"/>
          </p:cNvSpPr>
          <p:nvPr>
            <p:ph type="subTitle" idx="1"/>
          </p:nvPr>
        </p:nvSpPr>
        <p:spPr/>
        <p:txBody>
          <a:bodyPr/>
          <a:lstStyle/>
          <a:p>
            <a:pPr algn="l" eaLnBrk="1" hangingPunct="1">
              <a:spcBef>
                <a:spcPct val="0"/>
              </a:spcBef>
              <a:buClrTx/>
              <a:buSzTx/>
              <a:buFontTx/>
              <a:buNone/>
            </a:pPr>
            <a:r>
              <a:rPr lang="zh-CN" altLang="en-US" sz="2800" b="1" smtClean="0">
                <a:latin typeface="Arial" charset="0"/>
                <a:ea typeface="楷体_GB2312" pitchFamily="49" charset="-122"/>
              </a:rPr>
              <a:t>一个线性表是</a:t>
            </a:r>
            <a:r>
              <a:rPr lang="en-US" altLang="zh-CN" sz="2800" b="1" smtClean="0">
                <a:latin typeface="Arial" charset="0"/>
                <a:ea typeface="楷体_GB2312" pitchFamily="49" charset="-122"/>
              </a:rPr>
              <a:t>n</a:t>
            </a:r>
            <a:r>
              <a:rPr lang="zh-CN" altLang="en-US" sz="2800" b="1" smtClean="0">
                <a:latin typeface="Arial" charset="0"/>
                <a:ea typeface="楷体_GB2312" pitchFamily="49" charset="-122"/>
              </a:rPr>
              <a:t>个数据元素的有限序列</a:t>
            </a:r>
            <a:endParaRPr lang="zh-CN" altLang="en-US" sz="2800" smtClean="0">
              <a:latin typeface="Arial" charset="0"/>
            </a:endParaRPr>
          </a:p>
        </p:txBody>
      </p:sp>
      <p:grpSp>
        <p:nvGrpSpPr>
          <p:cNvPr id="14341" name="Group 26"/>
          <p:cNvGrpSpPr>
            <a:grpSpLocks/>
          </p:cNvGrpSpPr>
          <p:nvPr/>
        </p:nvGrpSpPr>
        <p:grpSpPr bwMode="auto">
          <a:xfrm>
            <a:off x="611188" y="5157788"/>
            <a:ext cx="7920037" cy="576262"/>
            <a:chOff x="567" y="3430"/>
            <a:chExt cx="4989" cy="363"/>
          </a:xfrm>
        </p:grpSpPr>
        <p:sp>
          <p:nvSpPr>
            <p:cNvPr id="14342" name="Oval 9"/>
            <p:cNvSpPr>
              <a:spLocks noChangeArrowheads="1"/>
            </p:cNvSpPr>
            <p:nvPr/>
          </p:nvSpPr>
          <p:spPr bwMode="auto">
            <a:xfrm>
              <a:off x="567"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1</a:t>
              </a:r>
            </a:p>
          </p:txBody>
        </p:sp>
        <p:sp>
          <p:nvSpPr>
            <p:cNvPr id="14343" name="Oval 10"/>
            <p:cNvSpPr>
              <a:spLocks noChangeArrowheads="1"/>
            </p:cNvSpPr>
            <p:nvPr/>
          </p:nvSpPr>
          <p:spPr bwMode="auto">
            <a:xfrm>
              <a:off x="1145"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2</a:t>
              </a:r>
            </a:p>
          </p:txBody>
        </p:sp>
        <p:sp>
          <p:nvSpPr>
            <p:cNvPr id="14344" name="Oval 11"/>
            <p:cNvSpPr>
              <a:spLocks noChangeArrowheads="1"/>
            </p:cNvSpPr>
            <p:nvPr/>
          </p:nvSpPr>
          <p:spPr bwMode="auto">
            <a:xfrm>
              <a:off x="172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3</a:t>
              </a:r>
            </a:p>
          </p:txBody>
        </p:sp>
        <p:sp>
          <p:nvSpPr>
            <p:cNvPr id="14345" name="Oval 12"/>
            <p:cNvSpPr>
              <a:spLocks noChangeArrowheads="1"/>
            </p:cNvSpPr>
            <p:nvPr/>
          </p:nvSpPr>
          <p:spPr bwMode="auto">
            <a:xfrm>
              <a:off x="2301"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4</a:t>
              </a:r>
            </a:p>
          </p:txBody>
        </p:sp>
        <p:sp>
          <p:nvSpPr>
            <p:cNvPr id="14346" name="Oval 13"/>
            <p:cNvSpPr>
              <a:spLocks noChangeArrowheads="1"/>
            </p:cNvSpPr>
            <p:nvPr/>
          </p:nvSpPr>
          <p:spPr bwMode="auto">
            <a:xfrm>
              <a:off x="2880"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5</a:t>
              </a:r>
            </a:p>
          </p:txBody>
        </p:sp>
        <p:sp>
          <p:nvSpPr>
            <p:cNvPr id="14347" name="Oval 14"/>
            <p:cNvSpPr>
              <a:spLocks noChangeArrowheads="1"/>
            </p:cNvSpPr>
            <p:nvPr/>
          </p:nvSpPr>
          <p:spPr bwMode="auto">
            <a:xfrm>
              <a:off x="3458"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6</a:t>
              </a:r>
            </a:p>
          </p:txBody>
        </p:sp>
        <p:sp>
          <p:nvSpPr>
            <p:cNvPr id="14348" name="Oval 15"/>
            <p:cNvSpPr>
              <a:spLocks noChangeArrowheads="1"/>
            </p:cNvSpPr>
            <p:nvPr/>
          </p:nvSpPr>
          <p:spPr bwMode="auto">
            <a:xfrm>
              <a:off x="4036"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7</a:t>
              </a:r>
            </a:p>
          </p:txBody>
        </p:sp>
        <p:sp>
          <p:nvSpPr>
            <p:cNvPr id="14349" name="Oval 16"/>
            <p:cNvSpPr>
              <a:spLocks noChangeArrowheads="1"/>
            </p:cNvSpPr>
            <p:nvPr/>
          </p:nvSpPr>
          <p:spPr bwMode="auto">
            <a:xfrm>
              <a:off x="4614"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8</a:t>
              </a:r>
            </a:p>
          </p:txBody>
        </p:sp>
        <p:sp>
          <p:nvSpPr>
            <p:cNvPr id="14350" name="Oval 17"/>
            <p:cNvSpPr>
              <a:spLocks noChangeArrowheads="1"/>
            </p:cNvSpPr>
            <p:nvPr/>
          </p:nvSpPr>
          <p:spPr bwMode="auto">
            <a:xfrm>
              <a:off x="519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9</a:t>
              </a:r>
            </a:p>
          </p:txBody>
        </p:sp>
        <p:sp>
          <p:nvSpPr>
            <p:cNvPr id="14351" name="Line 18"/>
            <p:cNvSpPr>
              <a:spLocks noChangeShapeType="1"/>
            </p:cNvSpPr>
            <p:nvPr/>
          </p:nvSpPr>
          <p:spPr bwMode="auto">
            <a:xfrm>
              <a:off x="930"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2" name="Line 19"/>
            <p:cNvSpPr>
              <a:spLocks noChangeShapeType="1"/>
            </p:cNvSpPr>
            <p:nvPr/>
          </p:nvSpPr>
          <p:spPr bwMode="auto">
            <a:xfrm>
              <a:off x="151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3" name="Line 20"/>
            <p:cNvSpPr>
              <a:spLocks noChangeShapeType="1"/>
            </p:cNvSpPr>
            <p:nvPr/>
          </p:nvSpPr>
          <p:spPr bwMode="auto">
            <a:xfrm>
              <a:off x="210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4" name="Line 21"/>
            <p:cNvSpPr>
              <a:spLocks noChangeShapeType="1"/>
            </p:cNvSpPr>
            <p:nvPr/>
          </p:nvSpPr>
          <p:spPr bwMode="auto">
            <a:xfrm>
              <a:off x="265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5" name="Line 22"/>
            <p:cNvSpPr>
              <a:spLocks noChangeShapeType="1"/>
            </p:cNvSpPr>
            <p:nvPr/>
          </p:nvSpPr>
          <p:spPr bwMode="auto">
            <a:xfrm>
              <a:off x="324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6" name="Line 23"/>
            <p:cNvSpPr>
              <a:spLocks noChangeShapeType="1"/>
            </p:cNvSpPr>
            <p:nvPr/>
          </p:nvSpPr>
          <p:spPr bwMode="auto">
            <a:xfrm>
              <a:off x="383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7" name="Line 24"/>
            <p:cNvSpPr>
              <a:spLocks noChangeShapeType="1"/>
            </p:cNvSpPr>
            <p:nvPr/>
          </p:nvSpPr>
          <p:spPr bwMode="auto">
            <a:xfrm>
              <a:off x="437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8" name="Line 25"/>
            <p:cNvSpPr>
              <a:spLocks noChangeShapeType="1"/>
            </p:cNvSpPr>
            <p:nvPr/>
          </p:nvSpPr>
          <p:spPr bwMode="auto">
            <a:xfrm>
              <a:off x="496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p:push dir="u"/>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pPr lvl="0"/>
            <a:r>
              <a:rPr lang="en-US" altLang="zh-CN" dirty="0" smtClean="0"/>
              <a:t>6. </a:t>
            </a:r>
            <a:r>
              <a:rPr lang="zh-CN" altLang="zh-CN" dirty="0"/>
              <a:t>已知一个顺序表的元素按元素值</a:t>
            </a:r>
            <a:r>
              <a:rPr lang="zh-CN" altLang="zh-CN" u="sng" dirty="0"/>
              <a:t>非递减有序</a:t>
            </a:r>
            <a:r>
              <a:rPr lang="zh-CN" altLang="zh-CN" dirty="0"/>
              <a:t>排列，编写一个函数删除向量中多余的值相同的元素。</a:t>
            </a:r>
          </a:p>
          <a:p>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130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787560221"/>
              </p:ext>
            </p:extLst>
          </p:nvPr>
        </p:nvGraphicFramePr>
        <p:xfrm>
          <a:off x="1162072" y="3356992"/>
          <a:ext cx="6624740" cy="518160"/>
        </p:xfrm>
        <a:graphic>
          <a:graphicData uri="http://schemas.openxmlformats.org/drawingml/2006/table">
            <a:tbl>
              <a:tblPr firstRow="1" bandRow="1">
                <a:tableStyleId>{ED083AE6-46FA-4A59-8FB0-9F97EB10719F}</a:tableStyleId>
              </a:tblPr>
              <a:tblGrid>
                <a:gridCol w="662474"/>
                <a:gridCol w="662474"/>
                <a:gridCol w="662474"/>
                <a:gridCol w="662474"/>
                <a:gridCol w="662474"/>
                <a:gridCol w="662474"/>
                <a:gridCol w="662474"/>
                <a:gridCol w="662474"/>
                <a:gridCol w="662474"/>
                <a:gridCol w="662474"/>
              </a:tblGrid>
              <a:tr h="504056">
                <a:tc>
                  <a:txBody>
                    <a:bodyPr/>
                    <a:lstStyle/>
                    <a:p>
                      <a:pPr algn="ctr"/>
                      <a:r>
                        <a:rPr lang="en-US" altLang="zh-CN" sz="2800" dirty="0" smtClean="0"/>
                        <a:t>2</a:t>
                      </a:r>
                      <a:endParaRPr lang="zh-CN" altLang="en-US" sz="2800" dirty="0"/>
                    </a:p>
                  </a:txBody>
                  <a:tcPr/>
                </a:tc>
                <a:tc>
                  <a:txBody>
                    <a:bodyPr/>
                    <a:lstStyle/>
                    <a:p>
                      <a:pPr algn="ctr"/>
                      <a:r>
                        <a:rPr lang="en-US" altLang="zh-CN" sz="2800" dirty="0" smtClean="0"/>
                        <a:t>5</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7</a:t>
                      </a:r>
                      <a:endParaRPr lang="zh-CN" altLang="en-US" sz="2800" dirty="0"/>
                    </a:p>
                  </a:txBody>
                  <a:tcPr/>
                </a:tc>
                <a:tc>
                  <a:txBody>
                    <a:bodyPr/>
                    <a:lstStyle/>
                    <a:p>
                      <a:pPr algn="ctr"/>
                      <a:r>
                        <a:rPr lang="en-US" altLang="zh-CN" sz="2800" dirty="0" smtClean="0"/>
                        <a:t>9</a:t>
                      </a:r>
                      <a:endParaRPr lang="zh-CN" altLang="en-US" sz="2800" dirty="0"/>
                    </a:p>
                  </a:txBody>
                  <a:tcPr/>
                </a:tc>
                <a:tc>
                  <a:txBody>
                    <a:bodyPr/>
                    <a:lstStyle/>
                    <a:p>
                      <a:pPr algn="ctr"/>
                      <a:r>
                        <a:rPr lang="en-US" altLang="zh-CN" sz="2800" dirty="0" smtClean="0"/>
                        <a:t>11</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20</a:t>
                      </a:r>
                      <a:endParaRPr lang="zh-CN" altLang="en-US" sz="2800" dirty="0"/>
                    </a:p>
                  </a:txBody>
                  <a:tcPr/>
                </a:tc>
              </a:tr>
            </a:tbl>
          </a:graphicData>
        </a:graphic>
      </p:graphicFrame>
    </p:spTree>
    <p:extLst>
      <p:ext uri="{BB962C8B-B14F-4D97-AF65-F5344CB8AC3E}">
        <p14:creationId xmlns:p14="http://schemas.microsoft.com/office/powerpoint/2010/main" val="2420758752"/>
      </p:ext>
    </p:extLst>
  </p:cSld>
  <p:clrMapOvr>
    <a:masterClrMapping/>
  </p:clrMapOvr>
  <p:transition spd="slow">
    <p:push dir="u"/>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7.</a:t>
            </a:r>
            <a:r>
              <a:rPr lang="en-US" altLang="zh-CN" dirty="0"/>
              <a:t>	</a:t>
            </a:r>
            <a:r>
              <a:rPr lang="zh-CN" altLang="en-US" dirty="0"/>
              <a:t>若线性表中的元素排列是随机的，并以顺序表为存储结构。试写一高效算法，删除表中所有值大于</a:t>
            </a:r>
            <a:r>
              <a:rPr lang="en-US" altLang="zh-CN" dirty="0"/>
              <a:t>mink</a:t>
            </a:r>
            <a:r>
              <a:rPr lang="zh-CN" altLang="en-US" dirty="0"/>
              <a:t>且小于</a:t>
            </a:r>
            <a:r>
              <a:rPr lang="en-US" altLang="zh-CN" dirty="0" err="1"/>
              <a:t>maxk</a:t>
            </a:r>
            <a:r>
              <a:rPr lang="zh-CN" altLang="en-US" dirty="0"/>
              <a:t>的</a:t>
            </a:r>
            <a:r>
              <a:rPr lang="zh-CN" altLang="en-US" dirty="0" smtClean="0"/>
              <a:t>元素。</a:t>
            </a:r>
            <a:endParaRPr lang="en-US" altLang="zh-CN" dirty="0" smtClean="0"/>
          </a:p>
          <a:p>
            <a:r>
              <a:rPr lang="zh-CN" altLang="en-US" dirty="0" smtClean="0"/>
              <a:t>方法同上题。</a:t>
            </a:r>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131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880603489"/>
              </p:ext>
            </p:extLst>
          </p:nvPr>
        </p:nvGraphicFramePr>
        <p:xfrm>
          <a:off x="1043608" y="3356992"/>
          <a:ext cx="6456040" cy="518160"/>
        </p:xfrm>
        <a:graphic>
          <a:graphicData uri="http://schemas.openxmlformats.org/drawingml/2006/table">
            <a:tbl>
              <a:tblPr firstRow="1" bandRow="1">
                <a:tableStyleId>{ED083AE6-46FA-4A59-8FB0-9F97EB10719F}</a:tableStyleId>
              </a:tblPr>
              <a:tblGrid>
                <a:gridCol w="645604"/>
                <a:gridCol w="645604"/>
                <a:gridCol w="645604"/>
                <a:gridCol w="645604"/>
                <a:gridCol w="645604"/>
                <a:gridCol w="645604"/>
                <a:gridCol w="645604"/>
                <a:gridCol w="645604"/>
                <a:gridCol w="645604"/>
                <a:gridCol w="645604"/>
              </a:tblGrid>
              <a:tr h="504056">
                <a:tc>
                  <a:txBody>
                    <a:bodyPr/>
                    <a:lstStyle/>
                    <a:p>
                      <a:pPr algn="ctr"/>
                      <a:r>
                        <a:rPr lang="en-US" altLang="zh-CN" sz="2800" dirty="0" smtClean="0"/>
                        <a:t>12</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6</a:t>
                      </a:r>
                      <a:endParaRPr lang="zh-CN" altLang="en-US" sz="2800" dirty="0"/>
                    </a:p>
                  </a:txBody>
                  <a:tcPr/>
                </a:tc>
                <a:tc>
                  <a:txBody>
                    <a:bodyPr/>
                    <a:lstStyle/>
                    <a:p>
                      <a:pPr algn="ctr"/>
                      <a:r>
                        <a:rPr lang="en-US" altLang="zh-CN" sz="2800" dirty="0" smtClean="0"/>
                        <a:t>7</a:t>
                      </a:r>
                      <a:endParaRPr lang="zh-CN" altLang="en-US" sz="2800" dirty="0"/>
                    </a:p>
                  </a:txBody>
                  <a:tcPr/>
                </a:tc>
                <a:tc>
                  <a:txBody>
                    <a:bodyPr/>
                    <a:lstStyle/>
                    <a:p>
                      <a:pPr algn="ctr"/>
                      <a:r>
                        <a:rPr lang="en-US" altLang="zh-CN" sz="2800" dirty="0" smtClean="0"/>
                        <a:t>9</a:t>
                      </a:r>
                      <a:endParaRPr lang="zh-CN" altLang="en-US" sz="2800" dirty="0"/>
                    </a:p>
                  </a:txBody>
                  <a:tcPr/>
                </a:tc>
                <a:tc>
                  <a:txBody>
                    <a:bodyPr/>
                    <a:lstStyle/>
                    <a:p>
                      <a:pPr algn="ctr"/>
                      <a:r>
                        <a:rPr lang="en-US" altLang="zh-CN" sz="2800" dirty="0" smtClean="0"/>
                        <a:t>11</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14</a:t>
                      </a:r>
                      <a:endParaRPr lang="zh-CN" altLang="en-US" sz="2800" dirty="0"/>
                    </a:p>
                  </a:txBody>
                  <a:tcPr/>
                </a:tc>
                <a:tc>
                  <a:txBody>
                    <a:bodyPr/>
                    <a:lstStyle/>
                    <a:p>
                      <a:pPr algn="ctr"/>
                      <a:r>
                        <a:rPr lang="en-US" altLang="zh-CN" sz="2800" dirty="0" smtClean="0"/>
                        <a:t>2</a:t>
                      </a:r>
                      <a:endParaRPr lang="zh-CN" altLang="en-US" sz="2800" dirty="0"/>
                    </a:p>
                  </a:txBody>
                  <a:tcPr/>
                </a:tc>
              </a:tr>
            </a:tbl>
          </a:graphicData>
        </a:graphic>
      </p:graphicFrame>
    </p:spTree>
    <p:extLst>
      <p:ext uri="{BB962C8B-B14F-4D97-AF65-F5344CB8AC3E}">
        <p14:creationId xmlns:p14="http://schemas.microsoft.com/office/powerpoint/2010/main" val="619820090"/>
      </p:ext>
    </p:extLst>
  </p:cSld>
  <p:clrMapOvr>
    <a:masterClrMapping/>
  </p:clrMapOvr>
  <p:transition spd="slow">
    <p:push dir="u"/>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pPr lvl="0"/>
            <a:r>
              <a:rPr lang="en-US" altLang="zh-CN" dirty="0" smtClean="0"/>
              <a:t>8. </a:t>
            </a:r>
            <a:r>
              <a:rPr lang="zh-CN" altLang="zh-CN" dirty="0" smtClean="0"/>
              <a:t>用</a:t>
            </a:r>
            <a:r>
              <a:rPr lang="zh-CN" altLang="zh-CN" dirty="0"/>
              <a:t>带头节点的双向循环链表表示线性表</a:t>
            </a:r>
            <a:r>
              <a:rPr lang="en-US" altLang="zh-CN" dirty="0"/>
              <a:t>L = (a</a:t>
            </a:r>
            <a:r>
              <a:rPr lang="en-US" altLang="zh-CN" baseline="-25000" dirty="0"/>
              <a:t>1</a:t>
            </a:r>
            <a:r>
              <a:rPr lang="en-US" altLang="zh-CN" dirty="0"/>
              <a:t>, a</a:t>
            </a:r>
            <a:r>
              <a:rPr lang="en-US" altLang="zh-CN" baseline="-25000" dirty="0"/>
              <a:t>2</a:t>
            </a:r>
            <a:r>
              <a:rPr lang="en-US" altLang="zh-CN" dirty="0"/>
              <a:t>, … , </a:t>
            </a:r>
            <a:r>
              <a:rPr lang="en-US" altLang="zh-CN" dirty="0" smtClean="0"/>
              <a:t>a</a:t>
            </a:r>
            <a:r>
              <a:rPr lang="en-US" altLang="zh-CN" baseline="-25000" dirty="0" smtClean="0"/>
              <a:t>n</a:t>
            </a:r>
            <a:r>
              <a:rPr lang="en-US" altLang="zh-CN" dirty="0" smtClean="0"/>
              <a:t>)</a:t>
            </a:r>
            <a:r>
              <a:rPr lang="zh-CN" altLang="zh-CN" dirty="0"/>
              <a:t>。请设计一个复杂度为</a:t>
            </a:r>
            <a:r>
              <a:rPr lang="en-US" altLang="zh-CN" dirty="0"/>
              <a:t>O(n)</a:t>
            </a:r>
            <a:r>
              <a:rPr lang="zh-CN" altLang="zh-CN" dirty="0"/>
              <a:t>的算法，将</a:t>
            </a:r>
            <a:r>
              <a:rPr lang="en-US" altLang="zh-CN" dirty="0"/>
              <a:t>L</a:t>
            </a:r>
            <a:r>
              <a:rPr lang="zh-CN" altLang="zh-CN" dirty="0"/>
              <a:t>中的节点按照下列</a:t>
            </a:r>
            <a:r>
              <a:rPr lang="zh-CN" altLang="zh-CN" dirty="0" smtClean="0"/>
              <a:t>顺序排列</a:t>
            </a:r>
            <a:endParaRPr lang="en-US" altLang="zh-CN" dirty="0" smtClean="0"/>
          </a:p>
          <a:p>
            <a:pPr lvl="0"/>
            <a:r>
              <a:rPr lang="en-US" altLang="zh-CN" dirty="0" smtClean="0"/>
              <a:t>L </a:t>
            </a:r>
            <a:r>
              <a:rPr lang="en-US" altLang="zh-CN" dirty="0"/>
              <a:t>= (a</a:t>
            </a:r>
            <a:r>
              <a:rPr lang="en-US" altLang="zh-CN" baseline="-25000" dirty="0"/>
              <a:t>1</a:t>
            </a:r>
            <a:r>
              <a:rPr lang="en-US" altLang="zh-CN" dirty="0"/>
              <a:t>, a</a:t>
            </a:r>
            <a:r>
              <a:rPr lang="en-US" altLang="zh-CN" baseline="-25000" dirty="0"/>
              <a:t>3</a:t>
            </a:r>
            <a:r>
              <a:rPr lang="en-US" altLang="zh-CN" dirty="0"/>
              <a:t>, a</a:t>
            </a:r>
            <a:r>
              <a:rPr lang="en-US" altLang="zh-CN" baseline="-25000" dirty="0"/>
              <a:t>5</a:t>
            </a:r>
            <a:r>
              <a:rPr lang="en-US" altLang="zh-CN" dirty="0"/>
              <a:t>, … , a</a:t>
            </a:r>
            <a:r>
              <a:rPr lang="en-US" altLang="zh-CN" baseline="-25000" dirty="0"/>
              <a:t>n</a:t>
            </a:r>
            <a:r>
              <a:rPr lang="en-US" altLang="zh-CN" dirty="0"/>
              <a:t>, …,a</a:t>
            </a:r>
            <a:r>
              <a:rPr lang="en-US" altLang="zh-CN" baseline="-25000" dirty="0"/>
              <a:t>6</a:t>
            </a:r>
            <a:r>
              <a:rPr lang="en-US" altLang="zh-CN" dirty="0"/>
              <a:t>,a</a:t>
            </a:r>
            <a:r>
              <a:rPr lang="en-US" altLang="zh-CN" baseline="-25000" dirty="0"/>
              <a:t>4</a:t>
            </a:r>
            <a:r>
              <a:rPr lang="en-US" altLang="zh-CN" dirty="0"/>
              <a:t>, a</a:t>
            </a:r>
            <a:r>
              <a:rPr lang="en-US" altLang="zh-CN" baseline="-25000" dirty="0"/>
              <a:t>2</a:t>
            </a:r>
            <a:r>
              <a:rPr lang="en-US" altLang="zh-CN" dirty="0"/>
              <a:t>)</a:t>
            </a:r>
            <a:r>
              <a:rPr lang="zh-CN" altLang="zh-CN" dirty="0" smtClean="0"/>
              <a:t>。</a:t>
            </a:r>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132</a:t>
            </a:fld>
            <a:endParaRPr lang="en-US" altLang="zh-CN"/>
          </a:p>
        </p:txBody>
      </p:sp>
    </p:spTree>
    <p:extLst>
      <p:ext uri="{BB962C8B-B14F-4D97-AF65-F5344CB8AC3E}">
        <p14:creationId xmlns:p14="http://schemas.microsoft.com/office/powerpoint/2010/main" val="3064920524"/>
      </p:ext>
    </p:extLst>
  </p:cSld>
  <p:clrMapOvr>
    <a:masterClrMapping/>
  </p:clrMapOvr>
  <p:transition spd="slow">
    <p:push dir="u"/>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9. void </a:t>
            </a:r>
            <a:r>
              <a:rPr lang="en-US" altLang="zh-CN" dirty="0" err="1"/>
              <a:t>RSh</a:t>
            </a:r>
            <a:r>
              <a:rPr lang="en-US" altLang="zh-CN" dirty="0"/>
              <a:t>(</a:t>
            </a:r>
            <a:r>
              <a:rPr lang="en-US" altLang="zh-CN" dirty="0" err="1"/>
              <a:t>int</a:t>
            </a:r>
            <a:r>
              <a:rPr lang="en-US" altLang="zh-CN" dirty="0"/>
              <a:t> A[n</a:t>
            </a:r>
            <a:r>
              <a:rPr lang="en-US" altLang="zh-CN" dirty="0" smtClean="0"/>
              <a:t>], </a:t>
            </a:r>
            <a:r>
              <a:rPr lang="en-US" altLang="zh-CN" dirty="0" err="1" smtClean="0"/>
              <a:t>int</a:t>
            </a:r>
            <a:r>
              <a:rPr lang="en-US" altLang="zh-CN" dirty="0" smtClean="0"/>
              <a:t> </a:t>
            </a:r>
            <a:r>
              <a:rPr lang="en-US" altLang="zh-CN" dirty="0"/>
              <a:t>k)//</a:t>
            </a:r>
            <a:r>
              <a:rPr lang="zh-CN" altLang="zh-CN" dirty="0"/>
              <a:t>把数组</a:t>
            </a:r>
            <a:r>
              <a:rPr lang="en-US" altLang="zh-CN" dirty="0"/>
              <a:t>A</a:t>
            </a:r>
            <a:r>
              <a:rPr lang="zh-CN" altLang="zh-CN" dirty="0"/>
              <a:t>的元素循环右移</a:t>
            </a:r>
            <a:r>
              <a:rPr lang="en-US" altLang="zh-CN" dirty="0"/>
              <a:t>k</a:t>
            </a:r>
            <a:r>
              <a:rPr lang="zh-CN" altLang="zh-CN" dirty="0" smtClean="0"/>
              <a:t>位</a:t>
            </a:r>
            <a:r>
              <a:rPr lang="zh-CN" altLang="en-US" dirty="0" smtClean="0"/>
              <a:t>，</a:t>
            </a:r>
            <a:r>
              <a:rPr lang="zh-CN" altLang="zh-CN" dirty="0" smtClean="0">
                <a:solidFill>
                  <a:srgbClr val="FF0000"/>
                </a:solidFill>
              </a:rPr>
              <a:t>只用</a:t>
            </a:r>
            <a:r>
              <a:rPr lang="zh-CN" altLang="zh-CN" dirty="0">
                <a:solidFill>
                  <a:srgbClr val="FF0000"/>
                </a:solidFill>
              </a:rPr>
              <a:t>一个辅助存储空间</a:t>
            </a:r>
            <a:r>
              <a:rPr lang="zh-CN" altLang="zh-CN" dirty="0"/>
              <a:t>。例如</a:t>
            </a:r>
            <a:r>
              <a:rPr lang="zh-CN" altLang="zh-CN" dirty="0" smtClean="0"/>
              <a:t>：</a:t>
            </a:r>
            <a:endParaRPr lang="en-US" altLang="zh-CN" dirty="0" smtClean="0"/>
          </a:p>
          <a:p>
            <a:r>
              <a:rPr lang="en-US" altLang="zh-CN" dirty="0"/>
              <a:t>n=15</a:t>
            </a:r>
            <a:r>
              <a:rPr lang="en-US" altLang="zh-CN" dirty="0" smtClean="0"/>
              <a:t>, k=6</a:t>
            </a:r>
            <a:endParaRPr lang="zh-CN" altLang="en-US" dirty="0"/>
          </a:p>
        </p:txBody>
      </p:sp>
      <p:sp>
        <p:nvSpPr>
          <p:cNvPr id="4" name="灯片编号占位符 3"/>
          <p:cNvSpPr>
            <a:spLocks noGrp="1"/>
          </p:cNvSpPr>
          <p:nvPr>
            <p:ph type="sldNum" sz="quarter" idx="11"/>
          </p:nvPr>
        </p:nvSpPr>
        <p:spPr>
          <a:prstGeom prst="rect">
            <a:avLst/>
          </a:prstGeom>
        </p:spPr>
        <p:txBody>
          <a:bodyPr/>
          <a:lstStyle/>
          <a:p>
            <a:pPr>
              <a:defRPr/>
            </a:pPr>
            <a:fld id="{613F2C4F-BE62-48C4-93E5-538EEABB1187}" type="slidenum">
              <a:rPr lang="en-US" altLang="zh-CN" smtClean="0"/>
              <a:pPr>
                <a:defRPr/>
              </a:pPr>
              <a:t>133</a:t>
            </a:fld>
            <a:endParaRPr lang="en-US" altLang="zh-CN"/>
          </a:p>
        </p:txBody>
      </p:sp>
      <p:grpSp>
        <p:nvGrpSpPr>
          <p:cNvPr id="34" name="组合 33"/>
          <p:cNvGrpSpPr/>
          <p:nvPr/>
        </p:nvGrpSpPr>
        <p:grpSpPr>
          <a:xfrm>
            <a:off x="900058" y="3284984"/>
            <a:ext cx="7786742" cy="2928958"/>
            <a:chOff x="685848" y="1241330"/>
            <a:chExt cx="7786742" cy="2928958"/>
          </a:xfrm>
          <a:solidFill>
            <a:schemeClr val="accent1">
              <a:lumMod val="90000"/>
            </a:schemeClr>
          </a:solidFill>
        </p:grpSpPr>
        <p:sp>
          <p:nvSpPr>
            <p:cNvPr id="6" name="矩形 5"/>
            <p:cNvSpPr/>
            <p:nvPr/>
          </p:nvSpPr>
          <p:spPr>
            <a:xfrm>
              <a:off x="685848" y="1241330"/>
              <a:ext cx="7786742" cy="2928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7" name="table"/>
            <p:cNvPicPr>
              <a:picLocks noChangeAspect="1"/>
            </p:cNvPicPr>
            <p:nvPr/>
          </p:nvPicPr>
          <p:blipFill>
            <a:blip r:embed="rId2"/>
            <a:stretch>
              <a:fillRect/>
            </a:stretch>
          </p:blipFill>
          <p:spPr>
            <a:xfrm>
              <a:off x="971600" y="1761464"/>
              <a:ext cx="7431668" cy="518205"/>
            </a:xfrm>
            <a:prstGeom prst="rect">
              <a:avLst/>
            </a:prstGeom>
            <a:grpFill/>
          </p:spPr>
        </p:pic>
        <p:pic>
          <p:nvPicPr>
            <p:cNvPr id="8" name="table"/>
            <p:cNvPicPr>
              <a:picLocks noChangeAspect="1"/>
            </p:cNvPicPr>
            <p:nvPr/>
          </p:nvPicPr>
          <p:blipFill>
            <a:blip r:embed="rId3"/>
            <a:stretch>
              <a:fillRect/>
            </a:stretch>
          </p:blipFill>
          <p:spPr>
            <a:xfrm>
              <a:off x="971600" y="3190224"/>
              <a:ext cx="7431668" cy="518205"/>
            </a:xfrm>
            <a:prstGeom prst="rect">
              <a:avLst/>
            </a:prstGeom>
            <a:grpFill/>
          </p:spPr>
        </p:pic>
        <p:cxnSp>
          <p:nvCxnSpPr>
            <p:cNvPr id="9" name="直接箭头连接符 8"/>
            <p:cNvCxnSpPr/>
            <p:nvPr/>
          </p:nvCxnSpPr>
          <p:spPr>
            <a:xfrm>
              <a:off x="1257352"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186442" y="2118654"/>
              <a:ext cx="2786082"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757418"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186046"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57550"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257616"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757682"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86310"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686376" y="2118654"/>
              <a:ext cx="2857520" cy="1071570"/>
            </a:xfrm>
            <a:prstGeom prst="straightConnector1">
              <a:avLst/>
            </a:prstGeom>
            <a:grpFill/>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flipV="1">
              <a:off x="1257352"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flipV="1">
              <a:off x="1757418"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flipV="1">
              <a:off x="2186046"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flipV="1">
              <a:off x="2614674"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0800000" flipV="1">
              <a:off x="3114740"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flipV="1">
              <a:off x="3686244" y="2118654"/>
              <a:ext cx="4429156" cy="1071570"/>
            </a:xfrm>
            <a:prstGeom prst="straightConnector1">
              <a:avLst/>
            </a:prstGeom>
            <a:grp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4" name="table"/>
            <p:cNvPicPr>
              <a:picLocks noChangeAspect="1"/>
            </p:cNvPicPr>
            <p:nvPr/>
          </p:nvPicPr>
          <p:blipFill>
            <a:blip r:embed="rId4"/>
            <a:stretch>
              <a:fillRect/>
            </a:stretch>
          </p:blipFill>
          <p:spPr>
            <a:xfrm>
              <a:off x="971600" y="1384206"/>
              <a:ext cx="7431668" cy="518205"/>
            </a:xfrm>
            <a:prstGeom prst="rect">
              <a:avLst/>
            </a:prstGeom>
            <a:grpFill/>
          </p:spPr>
        </p:pic>
        <p:pic>
          <p:nvPicPr>
            <p:cNvPr id="25" name="table"/>
            <p:cNvPicPr>
              <a:picLocks noChangeAspect="1"/>
            </p:cNvPicPr>
            <p:nvPr/>
          </p:nvPicPr>
          <p:blipFill>
            <a:blip r:embed="rId4"/>
            <a:stretch>
              <a:fillRect/>
            </a:stretch>
          </p:blipFill>
          <p:spPr>
            <a:xfrm>
              <a:off x="971600" y="3577756"/>
              <a:ext cx="7431668" cy="518205"/>
            </a:xfrm>
            <a:prstGeom prst="rect">
              <a:avLst/>
            </a:prstGeom>
            <a:grpFill/>
          </p:spPr>
        </p:pic>
      </p:grpSp>
    </p:spTree>
    <p:extLst>
      <p:ext uri="{BB962C8B-B14F-4D97-AF65-F5344CB8AC3E}">
        <p14:creationId xmlns:p14="http://schemas.microsoft.com/office/powerpoint/2010/main" val="1324501613"/>
      </p:ext>
    </p:extLst>
  </p:cSld>
  <p:clrMapOvr>
    <a:masterClrMapping/>
  </p:clrMapOvr>
  <p:transition spd="slow">
    <p:push dir="u"/>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2350" cy="5184775"/>
          </a:xfrm>
          <a:solidFill>
            <a:schemeClr val="bg1"/>
          </a:solidFill>
        </p:spPr>
        <p:txBody>
          <a:bodyPr/>
          <a:lstStyle/>
          <a:p>
            <a:pPr lvl="0"/>
            <a:r>
              <a:rPr lang="en-US" altLang="zh-CN" dirty="0" smtClean="0"/>
              <a:t>16.</a:t>
            </a:r>
            <a:r>
              <a:rPr lang="zh-CN" altLang="zh-CN" dirty="0" smtClean="0"/>
              <a:t>已知</a:t>
            </a:r>
            <a:r>
              <a:rPr lang="zh-CN" altLang="zh-CN" dirty="0"/>
              <a:t>指针</a:t>
            </a:r>
            <a:r>
              <a:rPr lang="en-US" altLang="zh-CN" dirty="0"/>
              <a:t>la</a:t>
            </a:r>
            <a:r>
              <a:rPr lang="zh-CN" altLang="zh-CN" dirty="0"/>
              <a:t>和</a:t>
            </a:r>
            <a:r>
              <a:rPr lang="en-US" altLang="zh-CN" dirty="0" err="1"/>
              <a:t>lb</a:t>
            </a:r>
            <a:r>
              <a:rPr lang="zh-CN" altLang="zh-CN" dirty="0"/>
              <a:t>分别指向两个</a:t>
            </a:r>
            <a:r>
              <a:rPr lang="zh-CN" altLang="zh-CN" u="sng" dirty="0"/>
              <a:t>无头节点</a:t>
            </a:r>
            <a:r>
              <a:rPr lang="zh-CN" altLang="zh-CN" dirty="0"/>
              <a:t>的单链表的第一个节点。下列算法是从表</a:t>
            </a:r>
            <a:r>
              <a:rPr lang="en-US" altLang="zh-CN" dirty="0"/>
              <a:t>la</a:t>
            </a:r>
            <a:r>
              <a:rPr lang="zh-CN" altLang="zh-CN" dirty="0"/>
              <a:t>中删除自第</a:t>
            </a:r>
            <a:r>
              <a:rPr lang="en-US" altLang="zh-CN" dirty="0" err="1"/>
              <a:t>i</a:t>
            </a:r>
            <a:r>
              <a:rPr lang="zh-CN" altLang="zh-CN" dirty="0"/>
              <a:t>个节点开始的</a:t>
            </a:r>
            <a:r>
              <a:rPr lang="en-US" altLang="zh-CN" dirty="0" err="1"/>
              <a:t>len</a:t>
            </a:r>
            <a:r>
              <a:rPr lang="zh-CN" altLang="zh-CN" dirty="0"/>
              <a:t>个节点，并将它们插入到表</a:t>
            </a:r>
            <a:r>
              <a:rPr lang="en-US" altLang="zh-CN" dirty="0" err="1"/>
              <a:t>lb</a:t>
            </a:r>
            <a:r>
              <a:rPr lang="zh-CN" altLang="zh-CN" dirty="0"/>
              <a:t>第</a:t>
            </a:r>
            <a:r>
              <a:rPr lang="en-US" altLang="zh-CN" dirty="0"/>
              <a:t>j</a:t>
            </a:r>
            <a:r>
              <a:rPr lang="zh-CN" altLang="zh-CN" dirty="0"/>
              <a:t>个节点之前。试分析下列算法是否正确？若有错误请</a:t>
            </a:r>
            <a:r>
              <a:rPr lang="zh-CN" altLang="zh-CN" dirty="0" smtClean="0"/>
              <a:t>改正</a:t>
            </a:r>
            <a:endParaRPr lang="zh-CN" altLang="zh-CN" dirty="0"/>
          </a:p>
          <a:p>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134</a:t>
            </a:fld>
            <a:endParaRPr lang="en-US" altLang="zh-CN"/>
          </a:p>
        </p:txBody>
      </p:sp>
      <p:sp>
        <p:nvSpPr>
          <p:cNvPr id="5" name="矩形 4"/>
          <p:cNvSpPr/>
          <p:nvPr/>
        </p:nvSpPr>
        <p:spPr>
          <a:xfrm>
            <a:off x="0" y="2132856"/>
            <a:ext cx="9144000" cy="4154984"/>
          </a:xfrm>
          <a:prstGeom prst="rect">
            <a:avLst/>
          </a:prstGeom>
          <a:solidFill>
            <a:schemeClr val="accent1"/>
          </a:solidFill>
          <a:ln>
            <a:solidFill>
              <a:schemeClr val="tx1">
                <a:lumMod val="75000"/>
                <a:lumOff val="25000"/>
              </a:schemeClr>
            </a:solidFill>
          </a:ln>
        </p:spPr>
        <p:txBody>
          <a:bodyPr wrap="square">
            <a:spAutoFit/>
          </a:bodyPr>
          <a:lstStyle/>
          <a:p>
            <a:pPr marL="622935" indent="-266700" algn="l">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Status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DeleteAndInsertSub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LinkList</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latin typeface="Calibri" panose="020F0502020204030204" pitchFamily="34" charset="0"/>
                <a:ea typeface="宋体" panose="02010600030101010101" pitchFamily="2" charset="-122"/>
                <a:cs typeface="Times New Roman" panose="02020603050405020304" pitchFamily="18" charset="0"/>
              </a:rPr>
              <a:t>la, </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LinkList</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&lt;0 ||j&lt;0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&lt;0) return INFEASIBLE;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 = la; k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 k&lt;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p = p-&gt;next; k++;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q = p;</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 k&lt;=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q = q-&gt;next; k++;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k=1;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(k&lt;j){ s = s-&gt;next; k++;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s-&gt;next = p; q-&gt;next = s-&gt;next;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OK;</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DeleteAndInsertSub</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7245824"/>
      </p:ext>
    </p:extLst>
  </p:cSld>
  <p:clrMapOvr>
    <a:masterClrMapping/>
  </p:clrMapOvr>
  <p:transition spd="slow">
    <p:push dir="u"/>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END of CHAPTER II</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3DF1F4C-5A9F-41DD-AF4E-AEAD8B612BBC}" type="slidenum">
              <a:rPr lang="en-US" altLang="zh-CN" smtClean="0"/>
              <a:pPr>
                <a:defRPr/>
              </a:pPr>
              <a:t>135</a:t>
            </a:fld>
            <a:endParaRPr lang="en-US" altLang="zh-CN"/>
          </a:p>
        </p:txBody>
      </p:sp>
    </p:spTree>
    <p:extLst>
      <p:ext uri="{BB962C8B-B14F-4D97-AF65-F5344CB8AC3E}">
        <p14:creationId xmlns:p14="http://schemas.microsoft.com/office/powerpoint/2010/main" val="407145678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88354013-56E3-4833-9724-6895074B45DF}" type="slidenum">
              <a:rPr lang="en-US" altLang="zh-CN"/>
              <a:pPr>
                <a:defRPr/>
              </a:pPr>
              <a:t>14</a:t>
            </a:fld>
            <a:endParaRPr lang="en-US" altLang="zh-CN"/>
          </a:p>
        </p:txBody>
      </p:sp>
      <p:sp>
        <p:nvSpPr>
          <p:cNvPr id="15363" name="Rectangle 2"/>
          <p:cNvSpPr>
            <a:spLocks noGrp="1" noChangeArrowheads="1"/>
          </p:cNvSpPr>
          <p:nvPr>
            <p:ph type="title"/>
          </p:nvPr>
        </p:nvSpPr>
        <p:spPr/>
        <p:txBody>
          <a:bodyPr/>
          <a:lstStyle/>
          <a:p>
            <a:pPr eaLnBrk="1" hangingPunct="1"/>
            <a:r>
              <a:rPr lang="en-US" altLang="zh-CN" sz="3600" b="1" smtClean="0">
                <a:solidFill>
                  <a:schemeClr val="folHlink"/>
                </a:solidFill>
                <a:latin typeface="Arial" charset="0"/>
                <a:ea typeface="楷体_GB2312" pitchFamily="49" charset="-122"/>
              </a:rPr>
              <a:t>2.1.1 </a:t>
            </a:r>
            <a:r>
              <a:rPr lang="zh-CN" altLang="en-US" sz="3600" b="1" smtClean="0">
                <a:solidFill>
                  <a:schemeClr val="folHlink"/>
                </a:solidFill>
                <a:latin typeface="Arial" charset="0"/>
                <a:ea typeface="楷体_GB2312" pitchFamily="49" charset="-122"/>
              </a:rPr>
              <a:t>抽象数据类型线性表的定义</a:t>
            </a:r>
          </a:p>
        </p:txBody>
      </p:sp>
      <p:sp>
        <p:nvSpPr>
          <p:cNvPr id="15364" name="Rectangle 3"/>
          <p:cNvSpPr>
            <a:spLocks noGrp="1" noChangeArrowheads="1"/>
          </p:cNvSpPr>
          <p:nvPr>
            <p:ph type="body" idx="1"/>
          </p:nvPr>
        </p:nvSpPr>
        <p:spPr/>
        <p:txBody>
          <a:bodyPr/>
          <a:lstStyle/>
          <a:p>
            <a:pPr eaLnBrk="1" hangingPunct="1"/>
            <a:endParaRPr lang="en-US" altLang="zh-CN" sz="2400" smtClean="0">
              <a:solidFill>
                <a:schemeClr val="folHlink"/>
              </a:solidFill>
              <a:latin typeface="Arial" charset="0"/>
            </a:endParaRPr>
          </a:p>
          <a:p>
            <a:pPr eaLnBrk="1" hangingPunct="1"/>
            <a:endParaRPr lang="en-US" altLang="zh-CN" sz="2400" smtClean="0">
              <a:solidFill>
                <a:schemeClr val="folHlink"/>
              </a:solidFill>
              <a:latin typeface="Arial" charset="0"/>
            </a:endParaRPr>
          </a:p>
        </p:txBody>
      </p:sp>
      <p:sp>
        <p:nvSpPr>
          <p:cNvPr id="222212" name="Rectangle 4"/>
          <p:cNvSpPr>
            <a:spLocks noChangeArrowheads="1"/>
          </p:cNvSpPr>
          <p:nvPr/>
        </p:nvSpPr>
        <p:spPr bwMode="auto">
          <a:xfrm>
            <a:off x="304800" y="1676400"/>
            <a:ext cx="8588375" cy="4401205"/>
          </a:xfrm>
          <a:prstGeom prst="rect">
            <a:avLst/>
          </a:prstGeom>
          <a:gradFill rotWithShape="0">
            <a:gsLst>
              <a:gs pos="0">
                <a:srgbClr val="FFFF99"/>
              </a:gs>
              <a:gs pos="50000">
                <a:schemeClr val="bg1"/>
              </a:gs>
              <a:gs pos="100000">
                <a:srgbClr val="FFFF99"/>
              </a:gs>
            </a:gsLst>
            <a:lin ang="5400000" scaled="1"/>
          </a:gradFill>
          <a:ln w="9525">
            <a:solidFill>
              <a:schemeClr val="tx1"/>
            </a:solidFill>
            <a:miter lim="800000"/>
            <a:headEnd/>
            <a:tailEnd/>
          </a:ln>
          <a:effectLst/>
        </p:spPr>
        <p:txBody>
          <a:bodyPr>
            <a:spAutoFit/>
          </a:bodyPr>
          <a:lstStyle/>
          <a:p>
            <a:pPr>
              <a:spcBef>
                <a:spcPct val="50000"/>
              </a:spcBef>
              <a:defRPr/>
            </a:pPr>
            <a:r>
              <a:rPr lang="en-US" altLang="zh-CN" sz="2800" dirty="0">
                <a:solidFill>
                  <a:schemeClr val="folHlink"/>
                </a:solidFill>
                <a:ea typeface="宋体" pitchFamily="2" charset="-122"/>
              </a:rPr>
              <a:t>ADT list {</a:t>
            </a:r>
          </a:p>
          <a:p>
            <a:pPr>
              <a:spcBef>
                <a:spcPct val="50000"/>
              </a:spcBef>
              <a:defRPr/>
            </a:pPr>
            <a:endParaRPr lang="en-US" altLang="zh-CN" sz="2800" dirty="0" smtClean="0">
              <a:solidFill>
                <a:schemeClr val="folHlink"/>
              </a:solidFill>
              <a:ea typeface="宋体" pitchFamily="2" charset="-122"/>
            </a:endParaRPr>
          </a:p>
          <a:p>
            <a:pPr>
              <a:spcBef>
                <a:spcPct val="50000"/>
              </a:spcBef>
              <a:defRPr/>
            </a:pPr>
            <a:endParaRPr lang="en-US" altLang="zh-CN" sz="2800" dirty="0">
              <a:solidFill>
                <a:schemeClr val="folHlink"/>
              </a:solidFill>
              <a:ea typeface="宋体" pitchFamily="2" charset="-122"/>
            </a:endParaRPr>
          </a:p>
          <a:p>
            <a:pPr>
              <a:spcBef>
                <a:spcPct val="50000"/>
              </a:spcBef>
              <a:defRPr/>
            </a:pPr>
            <a:endParaRPr lang="en-US" altLang="zh-CN" sz="2800" dirty="0" smtClean="0">
              <a:solidFill>
                <a:schemeClr val="folHlink"/>
              </a:solidFill>
              <a:ea typeface="宋体" pitchFamily="2" charset="-122"/>
            </a:endParaRPr>
          </a:p>
          <a:p>
            <a:pPr>
              <a:spcBef>
                <a:spcPct val="50000"/>
              </a:spcBef>
              <a:defRPr/>
            </a:pPr>
            <a:endParaRPr lang="en-US" altLang="zh-CN" sz="2800" dirty="0">
              <a:solidFill>
                <a:schemeClr val="folHlink"/>
              </a:solidFill>
              <a:ea typeface="宋体" pitchFamily="2" charset="-122"/>
            </a:endParaRPr>
          </a:p>
          <a:p>
            <a:pPr>
              <a:spcBef>
                <a:spcPct val="50000"/>
              </a:spcBef>
              <a:defRPr/>
            </a:pPr>
            <a:endParaRPr lang="en-US" altLang="zh-CN" sz="2800" dirty="0" smtClean="0">
              <a:solidFill>
                <a:schemeClr val="folHlink"/>
              </a:solidFill>
              <a:ea typeface="宋体" pitchFamily="2" charset="-122"/>
            </a:endParaRPr>
          </a:p>
          <a:p>
            <a:pPr>
              <a:spcBef>
                <a:spcPct val="50000"/>
              </a:spcBef>
              <a:defRPr/>
            </a:pPr>
            <a:r>
              <a:rPr lang="en-US" altLang="zh-CN" sz="2800" dirty="0" smtClean="0">
                <a:solidFill>
                  <a:schemeClr val="folHlink"/>
                </a:solidFill>
                <a:ea typeface="宋体" pitchFamily="2" charset="-122"/>
              </a:rPr>
              <a:t>}//ADT </a:t>
            </a:r>
            <a:r>
              <a:rPr lang="en-US" altLang="zh-CN" sz="2800" dirty="0">
                <a:solidFill>
                  <a:schemeClr val="folHlink"/>
                </a:solidFill>
                <a:ea typeface="宋体" pitchFamily="2" charset="-122"/>
              </a:rPr>
              <a:t>list</a:t>
            </a:r>
          </a:p>
        </p:txBody>
      </p:sp>
      <p:sp>
        <p:nvSpPr>
          <p:cNvPr id="2" name="矩形 1"/>
          <p:cNvSpPr/>
          <p:nvPr/>
        </p:nvSpPr>
        <p:spPr>
          <a:xfrm>
            <a:off x="304801" y="2348880"/>
            <a:ext cx="8588374" cy="3194721"/>
          </a:xfrm>
          <a:prstGeom prst="rect">
            <a:avLst/>
          </a:prstGeom>
        </p:spPr>
        <p:txBody>
          <a:bodyPr wrap="square">
            <a:spAutoFit/>
          </a:bodyPr>
          <a:lstStyle/>
          <a:p>
            <a:pPr>
              <a:spcBef>
                <a:spcPct val="50000"/>
              </a:spcBef>
              <a:defRPr/>
            </a:pPr>
            <a:r>
              <a:rPr lang="en-US" altLang="zh-CN" sz="2800" dirty="0" smtClean="0">
                <a:solidFill>
                  <a:schemeClr val="folHlink"/>
                </a:solidFill>
                <a:ea typeface="宋体" pitchFamily="2" charset="-122"/>
              </a:rPr>
              <a:t>                       D</a:t>
            </a:r>
            <a:r>
              <a:rPr lang="en-US" altLang="zh-CN" sz="2800" dirty="0">
                <a:solidFill>
                  <a:schemeClr val="folHlink"/>
                </a:solidFill>
                <a:ea typeface="宋体" pitchFamily="2" charset="-122"/>
              </a:rPr>
              <a:t>={</a:t>
            </a:r>
            <a:r>
              <a:rPr lang="en-US" altLang="zh-CN" sz="2800" dirty="0" err="1">
                <a:solidFill>
                  <a:schemeClr val="folHlink"/>
                </a:solidFill>
                <a:ea typeface="宋体" pitchFamily="2" charset="-122"/>
              </a:rPr>
              <a:t>a</a:t>
            </a:r>
            <a:r>
              <a:rPr lang="en-US" altLang="zh-CN" sz="2800" baseline="-30000" dirty="0" err="1">
                <a:solidFill>
                  <a:schemeClr val="folHlink"/>
                </a:solidFill>
                <a:ea typeface="宋体" pitchFamily="2" charset="-122"/>
              </a:rPr>
              <a:t>i</a:t>
            </a:r>
            <a:r>
              <a:rPr lang="en-US" altLang="zh-CN" sz="2800" dirty="0">
                <a:solidFill>
                  <a:schemeClr val="folHlink"/>
                </a:solidFill>
                <a:ea typeface="宋体" pitchFamily="2" charset="-122"/>
              </a:rPr>
              <a:t> | </a:t>
            </a:r>
            <a:r>
              <a:rPr lang="en-US" altLang="zh-CN" sz="2800" dirty="0" err="1">
                <a:solidFill>
                  <a:schemeClr val="folHlink"/>
                </a:solidFill>
                <a:ea typeface="宋体" pitchFamily="2" charset="-122"/>
              </a:rPr>
              <a:t>a</a:t>
            </a:r>
            <a:r>
              <a:rPr lang="en-US" altLang="zh-CN" sz="2800" baseline="-30000" dirty="0" err="1">
                <a:solidFill>
                  <a:schemeClr val="folHlink"/>
                </a:solidFill>
                <a:ea typeface="宋体" pitchFamily="2" charset="-122"/>
              </a:rPr>
              <a:t>i</a:t>
            </a:r>
            <a:r>
              <a:rPr lang="en-US" altLang="zh-CN" sz="2800" dirty="0" err="1">
                <a:solidFill>
                  <a:schemeClr val="folHlink"/>
                </a:solidFill>
                <a:ea typeface="宋体" pitchFamily="2" charset="-122"/>
              </a:rPr>
              <a:t>∈Elemset</a:t>
            </a:r>
            <a:r>
              <a:rPr lang="en-US" altLang="zh-CN" sz="2800" dirty="0">
                <a:solidFill>
                  <a:schemeClr val="folHlink"/>
                </a:solidFill>
                <a:ea typeface="宋体" pitchFamily="2" charset="-122"/>
              </a:rPr>
              <a:t>, </a:t>
            </a:r>
            <a:r>
              <a:rPr lang="en-US" altLang="zh-CN" sz="2800" dirty="0" err="1">
                <a:solidFill>
                  <a:schemeClr val="folHlink"/>
                </a:solidFill>
                <a:ea typeface="宋体" pitchFamily="2" charset="-122"/>
              </a:rPr>
              <a:t>i</a:t>
            </a:r>
            <a:r>
              <a:rPr lang="en-US" altLang="zh-CN" sz="2800" dirty="0">
                <a:solidFill>
                  <a:schemeClr val="folHlink"/>
                </a:solidFill>
                <a:ea typeface="宋体" pitchFamily="2" charset="-122"/>
              </a:rPr>
              <a:t>=1, 2,...,n,  n≥0}</a:t>
            </a:r>
          </a:p>
          <a:p>
            <a:pPr>
              <a:lnSpc>
                <a:spcPct val="120000"/>
              </a:lnSpc>
              <a:spcBef>
                <a:spcPct val="50000"/>
              </a:spcBef>
              <a:defRPr/>
            </a:pPr>
            <a:r>
              <a:rPr lang="en-US" altLang="zh-CN" sz="2800" dirty="0">
                <a:solidFill>
                  <a:srgbClr val="CC3300"/>
                </a:solidFill>
                <a:ea typeface="楷体_GB2312" pitchFamily="49" charset="-122"/>
              </a:rPr>
              <a:t>               //n</a:t>
            </a:r>
            <a:r>
              <a:rPr lang="en-US" altLang="zh-CN" sz="2800" dirty="0">
                <a:ea typeface="楷体_GB2312" pitchFamily="49" charset="-122"/>
              </a:rPr>
              <a:t> </a:t>
            </a:r>
            <a:r>
              <a:rPr lang="zh-CN" altLang="en-US" sz="2800" dirty="0">
                <a:ea typeface="楷体_GB2312" pitchFamily="49" charset="-122"/>
              </a:rPr>
              <a:t>为线性表的</a:t>
            </a:r>
            <a:r>
              <a:rPr lang="zh-CN" altLang="en-US" sz="2800" dirty="0">
                <a:solidFill>
                  <a:schemeClr val="hlink"/>
                </a:solidFill>
                <a:ea typeface="楷体_GB2312" pitchFamily="49" charset="-122"/>
              </a:rPr>
              <a:t>表长</a:t>
            </a:r>
            <a:r>
              <a:rPr lang="en-US" altLang="zh-CN" sz="2800" dirty="0">
                <a:ea typeface="楷体_GB2312" pitchFamily="49" charset="-122"/>
              </a:rPr>
              <a:t>; </a:t>
            </a:r>
            <a:r>
              <a:rPr lang="en-US" altLang="zh-CN" sz="2800" dirty="0">
                <a:solidFill>
                  <a:srgbClr val="CC3300"/>
                </a:solidFill>
                <a:ea typeface="楷体_GB2312" pitchFamily="49" charset="-122"/>
              </a:rPr>
              <a:t>n=0</a:t>
            </a:r>
            <a:r>
              <a:rPr lang="en-US" altLang="zh-CN" sz="2800" dirty="0">
                <a:ea typeface="楷体_GB2312" pitchFamily="49" charset="-122"/>
              </a:rPr>
              <a:t> </a:t>
            </a:r>
            <a:r>
              <a:rPr lang="zh-CN" altLang="en-US" sz="2800" dirty="0">
                <a:ea typeface="楷体_GB2312" pitchFamily="49" charset="-122"/>
              </a:rPr>
              <a:t>时的线性表为</a:t>
            </a:r>
            <a:r>
              <a:rPr lang="zh-CN" altLang="en-US" sz="2800" dirty="0">
                <a:solidFill>
                  <a:schemeClr val="hlink"/>
                </a:solidFill>
                <a:ea typeface="楷体_GB2312" pitchFamily="49" charset="-122"/>
              </a:rPr>
              <a:t>空表</a:t>
            </a:r>
            <a:endParaRPr lang="zh-CN" altLang="en-US" sz="2800" dirty="0">
              <a:solidFill>
                <a:schemeClr val="hlink"/>
              </a:solidFill>
              <a:ea typeface="宋体" pitchFamily="2" charset="-122"/>
            </a:endParaRPr>
          </a:p>
          <a:p>
            <a:pPr>
              <a:spcBef>
                <a:spcPct val="50000"/>
              </a:spcBef>
              <a:defRPr/>
            </a:pPr>
            <a:r>
              <a:rPr lang="en-US" altLang="zh-CN" sz="2800" dirty="0" smtClean="0">
                <a:solidFill>
                  <a:schemeClr val="folHlink"/>
                </a:solidFill>
                <a:ea typeface="宋体" pitchFamily="2" charset="-122"/>
              </a:rPr>
              <a:t>                       R1</a:t>
            </a:r>
            <a:r>
              <a:rPr lang="en-US" altLang="zh-CN" sz="2800" dirty="0">
                <a:solidFill>
                  <a:schemeClr val="folHlink"/>
                </a:solidFill>
                <a:ea typeface="宋体" pitchFamily="2" charset="-122"/>
              </a:rPr>
              <a:t>={&lt;a</a:t>
            </a:r>
            <a:r>
              <a:rPr lang="en-US" altLang="zh-CN" sz="2800" baseline="-30000" dirty="0">
                <a:solidFill>
                  <a:schemeClr val="folHlink"/>
                </a:solidFill>
                <a:ea typeface="宋体" pitchFamily="2" charset="-122"/>
              </a:rPr>
              <a:t>i-1,</a:t>
            </a:r>
            <a:r>
              <a:rPr lang="en-US" altLang="zh-CN" sz="2800" dirty="0">
                <a:solidFill>
                  <a:schemeClr val="folHlink"/>
                </a:solidFill>
                <a:ea typeface="宋体" pitchFamily="2" charset="-122"/>
              </a:rPr>
              <a:t> </a:t>
            </a:r>
            <a:r>
              <a:rPr lang="en-US" altLang="zh-CN" sz="2800" dirty="0" err="1">
                <a:solidFill>
                  <a:schemeClr val="folHlink"/>
                </a:solidFill>
                <a:ea typeface="宋体" pitchFamily="2" charset="-122"/>
              </a:rPr>
              <a:t>a</a:t>
            </a:r>
            <a:r>
              <a:rPr lang="en-US" altLang="zh-CN" sz="2800" baseline="-30000" dirty="0" err="1">
                <a:solidFill>
                  <a:schemeClr val="folHlink"/>
                </a:solidFill>
                <a:ea typeface="宋体" pitchFamily="2" charset="-122"/>
              </a:rPr>
              <a:t>i</a:t>
            </a:r>
            <a:r>
              <a:rPr lang="en-US" altLang="zh-CN" sz="2800" dirty="0">
                <a:solidFill>
                  <a:schemeClr val="folHlink"/>
                </a:solidFill>
                <a:ea typeface="宋体" pitchFamily="2" charset="-122"/>
              </a:rPr>
              <a:t>&gt;|a</a:t>
            </a:r>
            <a:r>
              <a:rPr lang="en-US" altLang="zh-CN" sz="2800" baseline="-30000" dirty="0">
                <a:solidFill>
                  <a:schemeClr val="folHlink"/>
                </a:solidFill>
                <a:ea typeface="宋体" pitchFamily="2" charset="-122"/>
              </a:rPr>
              <a:t>i-1,</a:t>
            </a:r>
            <a:r>
              <a:rPr lang="en-US" altLang="zh-CN" sz="2800" dirty="0">
                <a:solidFill>
                  <a:schemeClr val="folHlink"/>
                </a:solidFill>
                <a:ea typeface="宋体" pitchFamily="2" charset="-122"/>
              </a:rPr>
              <a:t> </a:t>
            </a:r>
            <a:r>
              <a:rPr lang="en-US" altLang="zh-CN" sz="2800" dirty="0" err="1">
                <a:solidFill>
                  <a:schemeClr val="folHlink"/>
                </a:solidFill>
                <a:ea typeface="宋体" pitchFamily="2" charset="-122"/>
              </a:rPr>
              <a:t>a</a:t>
            </a:r>
            <a:r>
              <a:rPr lang="en-US" altLang="zh-CN" sz="2800" baseline="-30000" dirty="0" err="1">
                <a:solidFill>
                  <a:schemeClr val="folHlink"/>
                </a:solidFill>
                <a:ea typeface="宋体" pitchFamily="2" charset="-122"/>
              </a:rPr>
              <a:t>i</a:t>
            </a:r>
            <a:r>
              <a:rPr lang="en-US" altLang="zh-CN" sz="2800" dirty="0" err="1">
                <a:solidFill>
                  <a:schemeClr val="folHlink"/>
                </a:solidFill>
                <a:ea typeface="宋体" pitchFamily="2" charset="-122"/>
              </a:rPr>
              <a:t>∈D,i</a:t>
            </a:r>
            <a:r>
              <a:rPr lang="en-US" altLang="zh-CN" sz="2800" dirty="0">
                <a:solidFill>
                  <a:schemeClr val="folHlink"/>
                </a:solidFill>
                <a:ea typeface="宋体" pitchFamily="2" charset="-122"/>
              </a:rPr>
              <a:t>=2,.....,n}</a:t>
            </a:r>
          </a:p>
          <a:p>
            <a:pPr>
              <a:spcBef>
                <a:spcPct val="50000"/>
              </a:spcBef>
              <a:defRPr/>
            </a:pPr>
            <a:r>
              <a:rPr lang="en-US" altLang="zh-CN" sz="2800" dirty="0">
                <a:solidFill>
                  <a:schemeClr val="folHlink"/>
                </a:solidFill>
                <a:ea typeface="宋体" pitchFamily="2" charset="-122"/>
              </a:rPr>
              <a:t>                // </a:t>
            </a:r>
            <a:r>
              <a:rPr lang="en-US" altLang="zh-CN" sz="2800" dirty="0" err="1">
                <a:ea typeface="楷体_GB2312" pitchFamily="49" charset="-122"/>
              </a:rPr>
              <a:t>i</a:t>
            </a:r>
            <a:r>
              <a:rPr lang="en-US" altLang="zh-CN" sz="2800" dirty="0">
                <a:ea typeface="楷体_GB2312" pitchFamily="49" charset="-122"/>
              </a:rPr>
              <a:t> </a:t>
            </a:r>
            <a:r>
              <a:rPr lang="zh-CN" altLang="en-US" sz="2800" dirty="0">
                <a:ea typeface="楷体_GB2312" pitchFamily="49" charset="-122"/>
              </a:rPr>
              <a:t>为 </a:t>
            </a:r>
            <a:r>
              <a:rPr lang="en-US" altLang="zh-CN" sz="2800" dirty="0" err="1">
                <a:ea typeface="楷体_GB2312" pitchFamily="49" charset="-122"/>
              </a:rPr>
              <a:t>a</a:t>
            </a:r>
            <a:r>
              <a:rPr lang="en-US" altLang="zh-CN" sz="2800" baseline="-25000" dirty="0" err="1">
                <a:ea typeface="楷体_GB2312" pitchFamily="49" charset="-122"/>
              </a:rPr>
              <a:t>i</a:t>
            </a:r>
            <a:r>
              <a:rPr lang="en-US" altLang="zh-CN" sz="2800" baseline="-25000" dirty="0">
                <a:ea typeface="楷体_GB2312" pitchFamily="49" charset="-122"/>
              </a:rPr>
              <a:t> </a:t>
            </a:r>
            <a:r>
              <a:rPr lang="zh-CN" altLang="en-US" sz="2800" dirty="0">
                <a:ea typeface="楷体_GB2312" pitchFamily="49" charset="-122"/>
              </a:rPr>
              <a:t>在线性表中的</a:t>
            </a:r>
            <a:r>
              <a:rPr lang="zh-CN" altLang="en-US" sz="2800" dirty="0">
                <a:solidFill>
                  <a:schemeClr val="hlink"/>
                </a:solidFill>
                <a:ea typeface="楷体_GB2312" pitchFamily="49" charset="-122"/>
              </a:rPr>
              <a:t>位序</a:t>
            </a:r>
          </a:p>
          <a:p>
            <a:pPr>
              <a:spcBef>
                <a:spcPct val="50000"/>
              </a:spcBef>
              <a:defRPr/>
            </a:pPr>
            <a:r>
              <a:rPr lang="en-US" altLang="zh-CN" sz="2800" dirty="0" smtClean="0">
                <a:solidFill>
                  <a:schemeClr val="hlink"/>
                </a:solidFill>
                <a:ea typeface="宋体" pitchFamily="2" charset="-122"/>
              </a:rPr>
              <a:t>                       ……</a:t>
            </a:r>
            <a:endParaRPr lang="en-US" altLang="zh-CN" sz="2800" dirty="0">
              <a:solidFill>
                <a:schemeClr val="folHlink"/>
              </a:solidFill>
              <a:ea typeface="宋体" pitchFamily="2" charset="-122"/>
            </a:endParaRPr>
          </a:p>
        </p:txBody>
      </p:sp>
      <p:sp>
        <p:nvSpPr>
          <p:cNvPr id="5" name="矩形 4"/>
          <p:cNvSpPr/>
          <p:nvPr/>
        </p:nvSpPr>
        <p:spPr>
          <a:xfrm>
            <a:off x="755576" y="2348880"/>
            <a:ext cx="1988045" cy="523220"/>
          </a:xfrm>
          <a:prstGeom prst="rect">
            <a:avLst/>
          </a:prstGeom>
        </p:spPr>
        <p:txBody>
          <a:bodyPr wrap="none">
            <a:spAutoFit/>
          </a:bodyPr>
          <a:lstStyle/>
          <a:p>
            <a:r>
              <a:rPr lang="zh-CN" altLang="en-US" sz="2800" dirty="0">
                <a:solidFill>
                  <a:srgbClr val="FF0000"/>
                </a:solidFill>
                <a:ea typeface="宋体" pitchFamily="2" charset="-122"/>
              </a:rPr>
              <a:t>数据对象</a:t>
            </a:r>
            <a:r>
              <a:rPr lang="zh-CN" altLang="en-US" sz="2800" dirty="0">
                <a:solidFill>
                  <a:srgbClr val="3333CC"/>
                </a:solidFill>
                <a:ea typeface="宋体" pitchFamily="2" charset="-122"/>
              </a:rPr>
              <a:t>：</a:t>
            </a:r>
            <a:endParaRPr lang="zh-CN" altLang="en-US" dirty="0"/>
          </a:p>
        </p:txBody>
      </p:sp>
      <p:sp>
        <p:nvSpPr>
          <p:cNvPr id="8" name="矩形 7"/>
          <p:cNvSpPr/>
          <p:nvPr/>
        </p:nvSpPr>
        <p:spPr>
          <a:xfrm>
            <a:off x="731139" y="3684630"/>
            <a:ext cx="1988045" cy="523220"/>
          </a:xfrm>
          <a:prstGeom prst="rect">
            <a:avLst/>
          </a:prstGeom>
        </p:spPr>
        <p:txBody>
          <a:bodyPr wrap="none">
            <a:spAutoFit/>
          </a:bodyPr>
          <a:lstStyle/>
          <a:p>
            <a:r>
              <a:rPr lang="zh-CN" altLang="en-US" sz="2800" dirty="0">
                <a:solidFill>
                  <a:srgbClr val="FF0000"/>
                </a:solidFill>
                <a:ea typeface="宋体" pitchFamily="2" charset="-122"/>
              </a:rPr>
              <a:t>数据关系</a:t>
            </a:r>
            <a:r>
              <a:rPr lang="zh-CN" altLang="en-US" sz="2800" dirty="0">
                <a:solidFill>
                  <a:srgbClr val="3333CC"/>
                </a:solidFill>
                <a:ea typeface="宋体" pitchFamily="2" charset="-122"/>
              </a:rPr>
              <a:t>：</a:t>
            </a:r>
            <a:endParaRPr lang="zh-CN" altLang="en-US" dirty="0"/>
          </a:p>
        </p:txBody>
      </p:sp>
      <p:sp>
        <p:nvSpPr>
          <p:cNvPr id="12" name="矩形 11"/>
          <p:cNvSpPr/>
          <p:nvPr/>
        </p:nvSpPr>
        <p:spPr>
          <a:xfrm>
            <a:off x="706702" y="5020380"/>
            <a:ext cx="1846980" cy="523220"/>
          </a:xfrm>
          <a:prstGeom prst="rect">
            <a:avLst/>
          </a:prstGeom>
        </p:spPr>
        <p:txBody>
          <a:bodyPr wrap="none">
            <a:spAutoFit/>
          </a:bodyPr>
          <a:lstStyle/>
          <a:p>
            <a:r>
              <a:rPr lang="zh-CN" altLang="en-US" sz="2800" dirty="0">
                <a:solidFill>
                  <a:srgbClr val="FF0000"/>
                </a:solidFill>
                <a:ea typeface="宋体" pitchFamily="2" charset="-122"/>
              </a:rPr>
              <a:t>基本操作</a:t>
            </a:r>
            <a:r>
              <a:rPr lang="en-US" altLang="zh-CN" sz="2800" dirty="0">
                <a:solidFill>
                  <a:srgbClr val="FF0000"/>
                </a:solidFill>
                <a:ea typeface="宋体" pitchFamily="2" charset="-122"/>
              </a:rPr>
              <a:t>: </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ipe(left)">
                                      <p:cBhvr>
                                        <p:cTn id="7" dur="500"/>
                                        <p:tgtEl>
                                          <p:spTgt spid="2222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5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wipe(left)">
                                      <p:cBhvr>
                                        <p:cTn id="4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autoUpdateAnimBg="0"/>
      <p:bldP spid="2" grpId="0" build="p"/>
      <p:bldP spid="5" grpId="0"/>
      <p:bldP spid="8"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6426A7C-DF1E-41B7-9676-E1EF700E3E44}" type="slidenum">
              <a:rPr lang="en-US" altLang="zh-CN"/>
              <a:pPr>
                <a:defRPr/>
              </a:pPr>
              <a:t>15</a:t>
            </a:fld>
            <a:endParaRPr lang="en-US" altLang="zh-CN"/>
          </a:p>
        </p:txBody>
      </p:sp>
      <p:sp>
        <p:nvSpPr>
          <p:cNvPr id="16387" name="Rectangle 2"/>
          <p:cNvSpPr>
            <a:spLocks noGrp="1" noChangeArrowheads="1"/>
          </p:cNvSpPr>
          <p:nvPr>
            <p:ph type="title"/>
          </p:nvPr>
        </p:nvSpPr>
        <p:spPr/>
        <p:txBody>
          <a:bodyPr/>
          <a:lstStyle/>
          <a:p>
            <a:pPr eaLnBrk="1" hangingPunct="1"/>
            <a:r>
              <a:rPr lang="zh-CN" altLang="en-US" sz="3600" b="1" smtClean="0">
                <a:latin typeface="Arial" charset="0"/>
              </a:rPr>
              <a:t>第一类操作：结构性操作</a:t>
            </a:r>
          </a:p>
        </p:txBody>
      </p:sp>
      <p:sp>
        <p:nvSpPr>
          <p:cNvPr id="16388" name="Rectangle 3"/>
          <p:cNvSpPr>
            <a:spLocks noGrp="1" noChangeArrowheads="1"/>
          </p:cNvSpPr>
          <p:nvPr>
            <p:ph type="body" idx="1"/>
          </p:nvPr>
        </p:nvSpPr>
        <p:spPr/>
        <p:txBody>
          <a:bodyPr/>
          <a:lstStyle/>
          <a:p>
            <a:pPr eaLnBrk="1" hangingPunct="1"/>
            <a:r>
              <a:rPr lang="en-US" altLang="zh-CN" sz="2800" b="1" dirty="0" err="1" smtClean="0">
                <a:solidFill>
                  <a:srgbClr val="FF3300"/>
                </a:solidFill>
                <a:latin typeface="Arial" charset="0"/>
              </a:rPr>
              <a:t>InitList</a:t>
            </a:r>
            <a:r>
              <a:rPr lang="en-US" altLang="zh-CN" sz="2800" b="1" dirty="0" smtClean="0">
                <a:solidFill>
                  <a:srgbClr val="FF3300"/>
                </a:solidFill>
                <a:latin typeface="Arial" charset="0"/>
              </a:rPr>
              <a:t>( &amp;L )</a:t>
            </a:r>
            <a:r>
              <a:rPr lang="en-US" altLang="zh-CN" sz="2800" b="1" dirty="0" smtClean="0">
                <a:latin typeface="Arial" charset="0"/>
              </a:rPr>
              <a:t>//</a:t>
            </a:r>
            <a:r>
              <a:rPr lang="zh-CN" altLang="en-US" sz="2800" b="1" dirty="0" smtClean="0">
                <a:latin typeface="Arial" charset="0"/>
              </a:rPr>
              <a:t>初始化一个线性表</a:t>
            </a:r>
            <a:endParaRPr lang="zh-CN" altLang="en-US" sz="2800" b="1" dirty="0" smtClean="0">
              <a:solidFill>
                <a:srgbClr val="FF3300"/>
              </a:solidFill>
              <a:latin typeface="Arial" charset="0"/>
            </a:endParaRPr>
          </a:p>
          <a:p>
            <a:pPr lvl="1" eaLnBrk="1" hangingPunct="1"/>
            <a:r>
              <a:rPr lang="zh-CN" altLang="en-US" b="1" dirty="0" smtClean="0">
                <a:solidFill>
                  <a:schemeClr val="folHlink"/>
                </a:solidFill>
                <a:latin typeface="Arial" charset="0"/>
              </a:rPr>
              <a:t>操作结果：构造一个空的线性表</a:t>
            </a:r>
            <a:r>
              <a:rPr lang="en-US" altLang="zh-CN" b="1" dirty="0" smtClean="0">
                <a:solidFill>
                  <a:schemeClr val="folHlink"/>
                </a:solidFill>
                <a:latin typeface="Arial" charset="0"/>
              </a:rPr>
              <a:t>L</a:t>
            </a:r>
          </a:p>
          <a:p>
            <a:pPr eaLnBrk="1" hangingPunct="1"/>
            <a:endParaRPr lang="en-US" altLang="zh-CN" sz="2800" b="1" dirty="0" smtClean="0">
              <a:solidFill>
                <a:srgbClr val="FF3300"/>
              </a:solidFill>
              <a:latin typeface="Arial" charset="0"/>
              <a:ea typeface="楷体_GB2312" pitchFamily="49" charset="-122"/>
            </a:endParaRPr>
          </a:p>
          <a:p>
            <a:pPr eaLnBrk="1" hangingPunct="1"/>
            <a:r>
              <a:rPr lang="en-US" altLang="zh-CN" sz="2800" b="1" dirty="0" err="1" smtClean="0">
                <a:solidFill>
                  <a:srgbClr val="FF3300"/>
                </a:solidFill>
                <a:latin typeface="Arial" charset="0"/>
                <a:ea typeface="楷体_GB2312" pitchFamily="49" charset="-122"/>
              </a:rPr>
              <a:t>DestroyList</a:t>
            </a:r>
            <a:r>
              <a:rPr lang="en-US" altLang="zh-CN" sz="2800" b="1" dirty="0" smtClean="0">
                <a:solidFill>
                  <a:srgbClr val="FF3300"/>
                </a:solidFill>
                <a:latin typeface="Arial" charset="0"/>
                <a:ea typeface="楷体_GB2312" pitchFamily="49" charset="-122"/>
              </a:rPr>
              <a:t>( &amp;L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删除线性表</a:t>
            </a:r>
          </a:p>
          <a:p>
            <a:pPr lvl="1" eaLnBrk="1" hangingPunct="1"/>
            <a:r>
              <a:rPr lang="zh-CN" altLang="en-US" b="1" dirty="0" smtClean="0">
                <a:solidFill>
                  <a:schemeClr val="folHlink"/>
                </a:solidFill>
                <a:latin typeface="Arial" charset="0"/>
              </a:rPr>
              <a:t>初始条件：线性表 </a:t>
            </a:r>
            <a:r>
              <a:rPr lang="en-US" altLang="zh-CN" b="1" dirty="0" smtClean="0">
                <a:solidFill>
                  <a:schemeClr val="folHlink"/>
                </a:solidFill>
                <a:latin typeface="Arial" charset="0"/>
              </a:rPr>
              <a:t>L </a:t>
            </a:r>
            <a:r>
              <a:rPr lang="zh-CN" altLang="en-US" b="1" dirty="0" smtClean="0">
                <a:solidFill>
                  <a:schemeClr val="folHlink"/>
                </a:solidFill>
                <a:latin typeface="Arial" charset="0"/>
              </a:rPr>
              <a:t>已存在</a:t>
            </a:r>
          </a:p>
          <a:p>
            <a:pPr lvl="1" eaLnBrk="1" hangingPunct="1"/>
            <a:r>
              <a:rPr lang="zh-CN" altLang="en-US" b="1" dirty="0" smtClean="0">
                <a:solidFill>
                  <a:schemeClr val="folHlink"/>
                </a:solidFill>
                <a:latin typeface="Arial" charset="0"/>
              </a:rPr>
              <a:t>操作结果：销毁线性表 </a:t>
            </a:r>
            <a:r>
              <a:rPr lang="en-US" altLang="zh-CN" b="1" dirty="0" smtClean="0">
                <a:solidFill>
                  <a:schemeClr val="folHlink"/>
                </a:solidFill>
                <a:latin typeface="Arial" charset="0"/>
              </a:rPr>
              <a:t>L</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9B5794D-F40A-489E-B7DB-E9233C71DBAB}" type="slidenum">
              <a:rPr lang="en-US" altLang="zh-CN"/>
              <a:pPr>
                <a:defRPr/>
              </a:pPr>
              <a:t>16</a:t>
            </a:fld>
            <a:endParaRPr lang="en-US" altLang="zh-CN"/>
          </a:p>
        </p:txBody>
      </p:sp>
      <p:sp>
        <p:nvSpPr>
          <p:cNvPr id="17411" name="Rectangle 2"/>
          <p:cNvSpPr>
            <a:spLocks noGrp="1" noChangeArrowheads="1"/>
          </p:cNvSpPr>
          <p:nvPr>
            <p:ph type="title"/>
          </p:nvPr>
        </p:nvSpPr>
        <p:spPr/>
        <p:txBody>
          <a:bodyPr/>
          <a:lstStyle/>
          <a:p>
            <a:pPr eaLnBrk="1" hangingPunct="1"/>
            <a:r>
              <a:rPr lang="zh-CN" altLang="en-US" sz="3600" b="1" smtClean="0">
                <a:latin typeface="Arial" charset="0"/>
              </a:rPr>
              <a:t>第二类操作：引用型操作</a:t>
            </a:r>
          </a:p>
        </p:txBody>
      </p:sp>
      <p:sp>
        <p:nvSpPr>
          <p:cNvPr id="17412" name="Rectangle 3"/>
          <p:cNvSpPr>
            <a:spLocks noGrp="1" noChangeArrowheads="1"/>
          </p:cNvSpPr>
          <p:nvPr>
            <p:ph type="body" idx="1"/>
          </p:nvPr>
        </p:nvSpPr>
        <p:spPr/>
        <p:txBody>
          <a:bodyPr/>
          <a:lstStyle/>
          <a:p>
            <a:pPr eaLnBrk="1" hangingPunct="1"/>
            <a:r>
              <a:rPr lang="en-US" altLang="zh-CN" sz="2800" b="1" dirty="0" err="1" smtClean="0">
                <a:solidFill>
                  <a:srgbClr val="FF3300"/>
                </a:solidFill>
                <a:latin typeface="Arial" charset="0"/>
                <a:ea typeface="楷体_GB2312" pitchFamily="49" charset="-122"/>
              </a:rPr>
              <a:t>ListEmpty</a:t>
            </a:r>
            <a:r>
              <a:rPr lang="en-US" altLang="zh-CN" sz="2800" b="1" dirty="0" smtClean="0">
                <a:solidFill>
                  <a:srgbClr val="FF3300"/>
                </a:solidFill>
                <a:latin typeface="Arial" charset="0"/>
                <a:ea typeface="楷体_GB2312" pitchFamily="49" charset="-122"/>
              </a:rPr>
              <a:t>( L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判断线性表是否为空</a:t>
            </a:r>
          </a:p>
          <a:p>
            <a:pPr lvl="1" eaLnBrk="1" hangingPunct="1"/>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p>
          <a:p>
            <a:pPr lvl="1" eaLnBrk="1" hangingPunct="1"/>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若</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为空表，则返回</a:t>
            </a:r>
            <a:r>
              <a:rPr lang="en-US" altLang="zh-CN" sz="2400" b="1" dirty="0" smtClean="0">
                <a:solidFill>
                  <a:srgbClr val="FF5555"/>
                </a:solidFill>
                <a:latin typeface="Arial" charset="0"/>
                <a:ea typeface="楷体_GB2312" pitchFamily="49" charset="-122"/>
              </a:rPr>
              <a:t>TRUE</a:t>
            </a:r>
            <a:r>
              <a:rPr lang="zh-CN" altLang="en-US" sz="2400" b="1" dirty="0" smtClean="0">
                <a:latin typeface="Arial" charset="0"/>
                <a:ea typeface="楷体_GB2312" pitchFamily="49" charset="-122"/>
              </a:rPr>
              <a:t>，否则</a:t>
            </a:r>
            <a:r>
              <a:rPr lang="en-US" altLang="zh-CN" sz="2400" b="1" dirty="0" smtClean="0">
                <a:solidFill>
                  <a:srgbClr val="FF5555"/>
                </a:solidFill>
                <a:latin typeface="Arial" charset="0"/>
                <a:ea typeface="楷体_GB2312" pitchFamily="49" charset="-122"/>
              </a:rPr>
              <a:t>FALSE</a:t>
            </a:r>
          </a:p>
          <a:p>
            <a:pPr eaLnBrk="1" hangingPunct="1"/>
            <a:endParaRPr lang="en-US" altLang="zh-CN" sz="2800" b="1" dirty="0" smtClean="0">
              <a:solidFill>
                <a:srgbClr val="FF3300"/>
              </a:solidFill>
              <a:latin typeface="Arial" charset="0"/>
              <a:ea typeface="楷体_GB2312" pitchFamily="49" charset="-122"/>
            </a:endParaRPr>
          </a:p>
          <a:p>
            <a:pPr eaLnBrk="1" hangingPunct="1"/>
            <a:r>
              <a:rPr lang="en-US" altLang="zh-CN" sz="2800" b="1" dirty="0" err="1" smtClean="0">
                <a:solidFill>
                  <a:srgbClr val="FF3300"/>
                </a:solidFill>
                <a:latin typeface="Arial" charset="0"/>
                <a:ea typeface="楷体_GB2312" pitchFamily="49" charset="-122"/>
              </a:rPr>
              <a:t>ListLength</a:t>
            </a:r>
            <a:r>
              <a:rPr lang="en-US" altLang="zh-CN" sz="2800" b="1" dirty="0" smtClean="0">
                <a:solidFill>
                  <a:srgbClr val="FF3300"/>
                </a:solidFill>
                <a:latin typeface="Arial" charset="0"/>
                <a:ea typeface="楷体_GB2312" pitchFamily="49" charset="-122"/>
              </a:rPr>
              <a:t>( L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求线性表的长度</a:t>
            </a:r>
          </a:p>
          <a:p>
            <a:pPr lvl="1" eaLnBrk="1" hangingPunct="1"/>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solidFill>
                  <a:schemeClr val="hlink"/>
                </a:solidFill>
                <a:latin typeface="Arial" charset="0"/>
                <a:ea typeface="楷体_GB2312" pitchFamily="49" charset="-122"/>
              </a:rPr>
              <a:t>L</a:t>
            </a:r>
            <a:r>
              <a:rPr lang="zh-CN" altLang="en-US" b="1" dirty="0" smtClean="0">
                <a:latin typeface="Arial" charset="0"/>
                <a:ea typeface="楷体_GB2312" pitchFamily="49" charset="-122"/>
              </a:rPr>
              <a:t>已存在</a:t>
            </a:r>
          </a:p>
          <a:p>
            <a:pPr lvl="1" eaLnBrk="1" hangingPunct="1"/>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返回</a:t>
            </a:r>
            <a:r>
              <a:rPr lang="en-US" altLang="zh-CN" b="1" dirty="0" smtClean="0">
                <a:solidFill>
                  <a:schemeClr val="hlink"/>
                </a:solidFill>
                <a:latin typeface="Arial" charset="0"/>
                <a:ea typeface="楷体_GB2312" pitchFamily="49" charset="-122"/>
              </a:rPr>
              <a:t>L</a:t>
            </a:r>
            <a:r>
              <a:rPr lang="zh-CN" altLang="en-US" b="1" dirty="0" smtClean="0">
                <a:latin typeface="Arial" charset="0"/>
                <a:ea typeface="楷体_GB2312" pitchFamily="49" charset="-122"/>
              </a:rPr>
              <a:t>中元素个数</a:t>
            </a:r>
            <a:endParaRPr lang="zh-CN" altLang="en-US" sz="2400" b="1" dirty="0" smtClean="0">
              <a:latin typeface="Arial" charset="0"/>
              <a:ea typeface="楷体_GB2312" pitchFamily="49" charset="-122"/>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8239C525-01E4-40CA-91D8-8DC1D40DD24B}" type="slidenum">
              <a:rPr lang="en-US" altLang="zh-CN"/>
              <a:pPr>
                <a:defRPr/>
              </a:pPr>
              <a:t>17</a:t>
            </a:fld>
            <a:endParaRPr lang="en-US" altLang="zh-CN"/>
          </a:p>
        </p:txBody>
      </p:sp>
      <p:sp>
        <p:nvSpPr>
          <p:cNvPr id="18435" name="Rectangle 2"/>
          <p:cNvSpPr>
            <a:spLocks noGrp="1" noChangeArrowheads="1"/>
          </p:cNvSpPr>
          <p:nvPr>
            <p:ph type="title"/>
          </p:nvPr>
        </p:nvSpPr>
        <p:spPr/>
        <p:txBody>
          <a:bodyPr/>
          <a:lstStyle/>
          <a:p>
            <a:pPr eaLnBrk="1" hangingPunct="1"/>
            <a:r>
              <a:rPr lang="zh-CN" altLang="en-US" sz="3600" b="1" smtClean="0">
                <a:latin typeface="Arial" charset="0"/>
              </a:rPr>
              <a:t>第二类操作：引用型操作（续）</a:t>
            </a:r>
          </a:p>
        </p:txBody>
      </p:sp>
      <p:sp>
        <p:nvSpPr>
          <p:cNvPr id="18436" name="Rectangle 3"/>
          <p:cNvSpPr>
            <a:spLocks noGrp="1" noChangeArrowheads="1"/>
          </p:cNvSpPr>
          <p:nvPr>
            <p:ph type="body" idx="1"/>
          </p:nvPr>
        </p:nvSpPr>
        <p:spPr/>
        <p:txBody>
          <a:bodyPr/>
          <a:lstStyle/>
          <a:p>
            <a:pPr eaLnBrk="1" hangingPunct="1">
              <a:lnSpc>
                <a:spcPct val="90000"/>
              </a:lnSpc>
            </a:pPr>
            <a:r>
              <a:rPr lang="en-US" altLang="zh-CN" sz="2800" b="1" dirty="0" err="1" smtClean="0">
                <a:solidFill>
                  <a:srgbClr val="FF3300"/>
                </a:solidFill>
                <a:latin typeface="Arial" charset="0"/>
                <a:ea typeface="楷体_GB2312" pitchFamily="49" charset="-122"/>
              </a:rPr>
              <a:t>PriorElem</a:t>
            </a:r>
            <a:r>
              <a:rPr lang="en-US" altLang="zh-CN" sz="2800" b="1" dirty="0" smtClean="0">
                <a:solidFill>
                  <a:srgbClr val="FF3300"/>
                </a:solidFill>
                <a:latin typeface="Arial" charset="0"/>
                <a:ea typeface="楷体_GB2312" pitchFamily="49" charset="-122"/>
              </a:rPr>
              <a:t>( L, </a:t>
            </a:r>
            <a:r>
              <a:rPr lang="en-US" altLang="zh-CN" sz="2800" b="1" dirty="0" err="1" smtClean="0">
                <a:solidFill>
                  <a:srgbClr val="FF3300"/>
                </a:solidFill>
                <a:latin typeface="Arial" charset="0"/>
                <a:ea typeface="楷体_GB2312" pitchFamily="49" charset="-122"/>
              </a:rPr>
              <a:t>cur_e</a:t>
            </a:r>
            <a:r>
              <a:rPr lang="en-US" altLang="zh-CN" sz="2800" b="1" dirty="0" smtClean="0">
                <a:solidFill>
                  <a:srgbClr val="FF3300"/>
                </a:solidFill>
                <a:latin typeface="Arial" charset="0"/>
                <a:ea typeface="楷体_GB2312" pitchFamily="49" charset="-122"/>
              </a:rPr>
              <a:t>, &amp;</a:t>
            </a:r>
            <a:r>
              <a:rPr lang="en-US" altLang="zh-CN" sz="2800" b="1" dirty="0" err="1" smtClean="0">
                <a:solidFill>
                  <a:srgbClr val="FF3300"/>
                </a:solidFill>
                <a:latin typeface="Arial" charset="0"/>
                <a:ea typeface="楷体_GB2312" pitchFamily="49" charset="-122"/>
              </a:rPr>
              <a:t>pre_e</a:t>
            </a:r>
            <a:r>
              <a:rPr lang="en-US" altLang="zh-CN" sz="2800" b="1" dirty="0" smtClean="0">
                <a:solidFill>
                  <a:srgbClr val="FF3300"/>
                </a:solidFill>
                <a:latin typeface="Arial" charset="0"/>
                <a:ea typeface="楷体_GB2312" pitchFamily="49" charset="-122"/>
              </a:rPr>
              <a:t>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获取当前元素的前驱元素</a:t>
            </a:r>
            <a:endParaRPr lang="en-US" altLang="zh-CN" sz="2800" b="1" dirty="0" smtClean="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若</a:t>
            </a:r>
            <a:r>
              <a:rPr lang="en-US" altLang="zh-CN" b="1" dirty="0" err="1" smtClean="0">
                <a:latin typeface="Arial" charset="0"/>
                <a:ea typeface="楷体_GB2312" pitchFamily="49" charset="-122"/>
              </a:rPr>
              <a:t>cur_e</a:t>
            </a:r>
            <a:r>
              <a:rPr lang="zh-CN" altLang="en-US" b="1" dirty="0" smtClean="0">
                <a:latin typeface="Arial" charset="0"/>
                <a:ea typeface="楷体_GB2312" pitchFamily="49" charset="-122"/>
              </a:rPr>
              <a:t>是</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的元素，但不是第一个，则用</a:t>
            </a:r>
            <a:r>
              <a:rPr lang="en-US" altLang="zh-CN" b="1" dirty="0" err="1" smtClean="0">
                <a:latin typeface="Arial" charset="0"/>
                <a:ea typeface="楷体_GB2312" pitchFamily="49" charset="-122"/>
              </a:rPr>
              <a:t>pre_e</a:t>
            </a:r>
            <a:r>
              <a:rPr lang="en-US" altLang="zh-CN" b="1" dirty="0" smtClean="0">
                <a:latin typeface="Arial" charset="0"/>
                <a:ea typeface="楷体_GB2312" pitchFamily="49" charset="-122"/>
              </a:rPr>
              <a:t> </a:t>
            </a:r>
            <a:r>
              <a:rPr lang="zh-CN" altLang="en-US" b="1" dirty="0" smtClean="0">
                <a:latin typeface="Arial" charset="0"/>
                <a:ea typeface="楷体_GB2312" pitchFamily="49" charset="-122"/>
              </a:rPr>
              <a:t>返回它的前驱，否则操作失败，</a:t>
            </a:r>
            <a:r>
              <a:rPr lang="en-US" altLang="zh-CN" b="1" dirty="0" err="1" smtClean="0">
                <a:latin typeface="Arial" charset="0"/>
                <a:ea typeface="楷体_GB2312" pitchFamily="49" charset="-122"/>
              </a:rPr>
              <a:t>pre_e</a:t>
            </a:r>
            <a:r>
              <a:rPr lang="zh-CN" altLang="en-US" b="1" dirty="0" smtClean="0">
                <a:latin typeface="Arial" charset="0"/>
                <a:ea typeface="楷体_GB2312" pitchFamily="49" charset="-122"/>
              </a:rPr>
              <a:t>无定义</a:t>
            </a:r>
            <a:endParaRPr lang="zh-CN" altLang="en-US" sz="2400" b="1" dirty="0" smtClean="0">
              <a:solidFill>
                <a:srgbClr val="FF3300"/>
              </a:solidFill>
              <a:latin typeface="Arial" charset="0"/>
              <a:ea typeface="楷体_GB2312" pitchFamily="49" charset="-122"/>
            </a:endParaRPr>
          </a:p>
          <a:p>
            <a:pPr eaLnBrk="1" hangingPunct="1">
              <a:lnSpc>
                <a:spcPct val="90000"/>
              </a:lnSpc>
            </a:pPr>
            <a:r>
              <a:rPr lang="en-US" altLang="zh-CN" sz="2800" b="1" dirty="0" err="1" smtClean="0">
                <a:solidFill>
                  <a:srgbClr val="FF3300"/>
                </a:solidFill>
                <a:latin typeface="Arial" charset="0"/>
                <a:ea typeface="楷体_GB2312" pitchFamily="49" charset="-122"/>
              </a:rPr>
              <a:t>NextElem</a:t>
            </a:r>
            <a:r>
              <a:rPr lang="en-US" altLang="zh-CN" sz="2800" b="1" dirty="0" smtClean="0">
                <a:solidFill>
                  <a:srgbClr val="FF3300"/>
                </a:solidFill>
                <a:latin typeface="Arial" charset="0"/>
                <a:ea typeface="楷体_GB2312" pitchFamily="49" charset="-122"/>
              </a:rPr>
              <a:t>( L, </a:t>
            </a:r>
            <a:r>
              <a:rPr lang="en-US" altLang="zh-CN" sz="2800" b="1" dirty="0" err="1" smtClean="0">
                <a:solidFill>
                  <a:srgbClr val="FF3300"/>
                </a:solidFill>
                <a:latin typeface="Arial" charset="0"/>
                <a:ea typeface="楷体_GB2312" pitchFamily="49" charset="-122"/>
              </a:rPr>
              <a:t>cur_e</a:t>
            </a:r>
            <a:r>
              <a:rPr lang="en-US" altLang="zh-CN" sz="2800" b="1" dirty="0" smtClean="0">
                <a:solidFill>
                  <a:srgbClr val="FF3300"/>
                </a:solidFill>
                <a:latin typeface="Arial" charset="0"/>
                <a:ea typeface="楷体_GB2312" pitchFamily="49" charset="-122"/>
              </a:rPr>
              <a:t>, &amp;</a:t>
            </a:r>
            <a:r>
              <a:rPr lang="en-US" altLang="zh-CN" sz="2800" b="1" dirty="0" err="1" smtClean="0">
                <a:solidFill>
                  <a:srgbClr val="FF3300"/>
                </a:solidFill>
                <a:latin typeface="Arial" charset="0"/>
                <a:ea typeface="楷体_GB2312" pitchFamily="49" charset="-122"/>
              </a:rPr>
              <a:t>next_e</a:t>
            </a:r>
            <a:r>
              <a:rPr lang="en-US" altLang="zh-CN" sz="2800" b="1" dirty="0" smtClean="0">
                <a:solidFill>
                  <a:srgbClr val="FF3300"/>
                </a:solidFill>
                <a:latin typeface="Arial" charset="0"/>
                <a:ea typeface="楷体_GB2312" pitchFamily="49" charset="-122"/>
              </a:rPr>
              <a:t> )</a:t>
            </a:r>
            <a:r>
              <a:rPr lang="en-US" altLang="zh-CN" sz="2800" b="1" dirty="0">
                <a:latin typeface="Arial" charset="0"/>
                <a:ea typeface="楷体_GB2312" pitchFamily="49" charset="-122"/>
              </a:rPr>
              <a:t> </a:t>
            </a:r>
            <a:r>
              <a:rPr lang="en-US" altLang="zh-CN" sz="2800" b="1" dirty="0" smtClean="0">
                <a:latin typeface="Arial" charset="0"/>
                <a:ea typeface="楷体_GB2312" pitchFamily="49" charset="-122"/>
              </a:rPr>
              <a:t>//</a:t>
            </a:r>
            <a:r>
              <a:rPr lang="zh-CN" altLang="en-US" sz="2800" b="1" dirty="0">
                <a:latin typeface="Arial" charset="0"/>
                <a:ea typeface="楷体_GB2312" pitchFamily="49" charset="-122"/>
              </a:rPr>
              <a:t>获取当前元素</a:t>
            </a:r>
            <a:r>
              <a:rPr lang="zh-CN" altLang="en-US" sz="2800" b="1" dirty="0" smtClean="0">
                <a:latin typeface="Arial" charset="0"/>
                <a:ea typeface="楷体_GB2312" pitchFamily="49" charset="-122"/>
              </a:rPr>
              <a:t>的</a:t>
            </a:r>
            <a:r>
              <a:rPr lang="zh-CN" altLang="en-US" sz="2800" b="1" dirty="0">
                <a:latin typeface="Arial" charset="0"/>
                <a:ea typeface="楷体_GB2312" pitchFamily="49" charset="-122"/>
              </a:rPr>
              <a:t>后继</a:t>
            </a:r>
            <a:r>
              <a:rPr lang="zh-CN" altLang="en-US" sz="2800" b="1" dirty="0" smtClean="0">
                <a:latin typeface="Arial" charset="0"/>
                <a:ea typeface="楷体_GB2312" pitchFamily="49" charset="-122"/>
              </a:rPr>
              <a:t>元素</a:t>
            </a:r>
            <a:endParaRPr lang="en-US" altLang="zh-CN" sz="2800" b="1" dirty="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若</a:t>
            </a:r>
            <a:r>
              <a:rPr lang="en-US" altLang="zh-CN" b="1" dirty="0" err="1" smtClean="0">
                <a:latin typeface="Arial" charset="0"/>
                <a:ea typeface="楷体_GB2312" pitchFamily="49" charset="-122"/>
              </a:rPr>
              <a:t>cur_e</a:t>
            </a:r>
            <a:r>
              <a:rPr lang="zh-CN" altLang="en-US" b="1" dirty="0" smtClean="0">
                <a:latin typeface="Arial" charset="0"/>
                <a:ea typeface="楷体_GB2312" pitchFamily="49" charset="-122"/>
              </a:rPr>
              <a:t>是</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的元素，但不是最后一个，则用</a:t>
            </a:r>
            <a:r>
              <a:rPr lang="en-US" altLang="zh-CN" b="1" dirty="0" err="1" smtClean="0">
                <a:latin typeface="Arial" charset="0"/>
                <a:ea typeface="楷体_GB2312" pitchFamily="49" charset="-122"/>
              </a:rPr>
              <a:t>next_e</a:t>
            </a:r>
            <a:r>
              <a:rPr lang="zh-CN" altLang="en-US" b="1" dirty="0" smtClean="0">
                <a:latin typeface="Arial" charset="0"/>
                <a:ea typeface="楷体_GB2312" pitchFamily="49" charset="-122"/>
              </a:rPr>
              <a:t>返回它的后继，否则操作失败，</a:t>
            </a:r>
            <a:r>
              <a:rPr lang="en-US" altLang="zh-CN" b="1" dirty="0" err="1" smtClean="0">
                <a:latin typeface="Arial" charset="0"/>
                <a:ea typeface="楷体_GB2312" pitchFamily="49" charset="-122"/>
              </a:rPr>
              <a:t>next_e</a:t>
            </a:r>
            <a:r>
              <a:rPr lang="zh-CN" altLang="en-US" b="1" dirty="0" smtClean="0">
                <a:latin typeface="Arial" charset="0"/>
                <a:ea typeface="楷体_GB2312" pitchFamily="49" charset="-122"/>
              </a:rPr>
              <a:t>无定义</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194C27C-D7CC-476C-8322-F6FC3AF1B592}" type="slidenum">
              <a:rPr lang="en-US" altLang="zh-CN"/>
              <a:pPr>
                <a:defRPr/>
              </a:pPr>
              <a:t>18</a:t>
            </a:fld>
            <a:endParaRPr lang="en-US" altLang="zh-CN"/>
          </a:p>
        </p:txBody>
      </p:sp>
      <p:sp>
        <p:nvSpPr>
          <p:cNvPr id="19459" name="Rectangle 2"/>
          <p:cNvSpPr>
            <a:spLocks noGrp="1" noChangeArrowheads="1"/>
          </p:cNvSpPr>
          <p:nvPr>
            <p:ph type="title"/>
          </p:nvPr>
        </p:nvSpPr>
        <p:spPr/>
        <p:txBody>
          <a:bodyPr/>
          <a:lstStyle/>
          <a:p>
            <a:pPr eaLnBrk="1" hangingPunct="1"/>
            <a:r>
              <a:rPr lang="zh-CN" altLang="en-US" sz="3600" b="1" smtClean="0">
                <a:latin typeface="Arial" charset="0"/>
              </a:rPr>
              <a:t>第二类操作：引用型操作（续）</a:t>
            </a:r>
          </a:p>
        </p:txBody>
      </p:sp>
      <p:sp>
        <p:nvSpPr>
          <p:cNvPr id="19460" name="Rectangle 3"/>
          <p:cNvSpPr>
            <a:spLocks noGrp="1" noChangeArrowheads="1"/>
          </p:cNvSpPr>
          <p:nvPr>
            <p:ph type="body" idx="1"/>
          </p:nvPr>
        </p:nvSpPr>
        <p:spPr/>
        <p:txBody>
          <a:bodyPr/>
          <a:lstStyle/>
          <a:p>
            <a:pPr eaLnBrk="1" hangingPunct="1">
              <a:lnSpc>
                <a:spcPct val="90000"/>
              </a:lnSpc>
            </a:pPr>
            <a:r>
              <a:rPr lang="en-US" altLang="zh-CN" sz="2800" b="1" dirty="0" err="1" smtClean="0">
                <a:solidFill>
                  <a:srgbClr val="FF3300"/>
                </a:solidFill>
                <a:latin typeface="Arial" charset="0"/>
                <a:ea typeface="楷体_GB2312" pitchFamily="49" charset="-122"/>
              </a:rPr>
              <a:t>GetElem</a:t>
            </a:r>
            <a:r>
              <a:rPr lang="en-US" altLang="zh-CN" sz="2800" b="1" dirty="0" smtClean="0">
                <a:solidFill>
                  <a:srgbClr val="FF3300"/>
                </a:solidFill>
                <a:latin typeface="Arial" charset="0"/>
                <a:ea typeface="楷体_GB2312" pitchFamily="49" charset="-122"/>
              </a:rPr>
              <a:t>( L, </a:t>
            </a:r>
            <a:r>
              <a:rPr lang="en-US" altLang="zh-CN" sz="2800" b="1" dirty="0" err="1" smtClean="0">
                <a:solidFill>
                  <a:srgbClr val="FF3300"/>
                </a:solidFill>
                <a:latin typeface="Arial" charset="0"/>
                <a:ea typeface="楷体_GB2312" pitchFamily="49" charset="-122"/>
              </a:rPr>
              <a:t>i</a:t>
            </a:r>
            <a:r>
              <a:rPr lang="en-US" altLang="zh-CN" sz="2800" b="1" dirty="0" smtClean="0">
                <a:solidFill>
                  <a:srgbClr val="FF3300"/>
                </a:solidFill>
                <a:latin typeface="Arial" charset="0"/>
                <a:ea typeface="楷体_GB2312" pitchFamily="49" charset="-122"/>
              </a:rPr>
              <a:t>, &amp;e )</a:t>
            </a:r>
            <a:r>
              <a:rPr lang="en-US" altLang="zh-CN" sz="2800" b="1" dirty="0">
                <a:latin typeface="Arial" charset="0"/>
                <a:ea typeface="楷体_GB2312" pitchFamily="49" charset="-122"/>
              </a:rPr>
              <a:t> )//</a:t>
            </a:r>
            <a:r>
              <a:rPr lang="zh-CN" altLang="en-US" sz="2800" b="1" dirty="0">
                <a:latin typeface="Arial" charset="0"/>
                <a:ea typeface="楷体_GB2312" pitchFamily="49" charset="-122"/>
              </a:rPr>
              <a:t>访问第</a:t>
            </a:r>
            <a:r>
              <a:rPr lang="en-US" altLang="zh-CN" sz="2800" b="1" dirty="0" err="1">
                <a:latin typeface="Arial" charset="0"/>
                <a:ea typeface="楷体_GB2312" pitchFamily="49" charset="-122"/>
              </a:rPr>
              <a:t>i</a:t>
            </a:r>
            <a:r>
              <a:rPr lang="zh-CN" altLang="en-US" sz="2800" b="1" dirty="0">
                <a:latin typeface="Arial" charset="0"/>
                <a:ea typeface="楷体_GB2312" pitchFamily="49" charset="-122"/>
              </a:rPr>
              <a:t>个元素</a:t>
            </a:r>
            <a:endParaRPr lang="en-US" altLang="zh-CN" sz="2800" b="1" dirty="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r>
              <a:rPr lang="en-US" altLang="zh-CN" b="1" dirty="0" smtClean="0">
                <a:latin typeface="Arial" charset="0"/>
                <a:ea typeface="楷体_GB2312" pitchFamily="49" charset="-122"/>
              </a:rPr>
              <a:t>;</a:t>
            </a:r>
            <a:br>
              <a:rPr lang="en-US" altLang="zh-CN" b="1" dirty="0" smtClean="0">
                <a:latin typeface="Arial" charset="0"/>
                <a:ea typeface="楷体_GB2312" pitchFamily="49" charset="-122"/>
              </a:rPr>
            </a:br>
            <a:r>
              <a:rPr lang="en-US" altLang="zh-CN" b="1" dirty="0" smtClean="0">
                <a:latin typeface="Arial" charset="0"/>
                <a:ea typeface="楷体_GB2312" pitchFamily="49" charset="-122"/>
              </a:rPr>
              <a:t>          1≤i≤LengthList(L);</a:t>
            </a: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用</a:t>
            </a:r>
            <a:r>
              <a:rPr lang="en-US" altLang="zh-CN" b="1" dirty="0" smtClean="0">
                <a:solidFill>
                  <a:srgbClr val="FF5555"/>
                </a:solidFill>
                <a:latin typeface="Arial" charset="0"/>
                <a:ea typeface="楷体_GB2312" pitchFamily="49" charset="-122"/>
              </a:rPr>
              <a:t>e</a:t>
            </a:r>
            <a:r>
              <a:rPr lang="en-US" altLang="zh-CN" b="1" dirty="0" smtClean="0">
                <a:solidFill>
                  <a:srgbClr val="660066"/>
                </a:solidFill>
                <a:latin typeface="Arial" charset="0"/>
                <a:ea typeface="楷体_GB2312" pitchFamily="49" charset="-122"/>
              </a:rPr>
              <a:t> </a:t>
            </a:r>
            <a:r>
              <a:rPr lang="zh-CN" altLang="en-US" b="1" dirty="0" smtClean="0">
                <a:latin typeface="Arial" charset="0"/>
                <a:ea typeface="楷体_GB2312" pitchFamily="49" charset="-122"/>
              </a:rPr>
              <a:t>返回</a:t>
            </a:r>
            <a:r>
              <a:rPr lang="en-US" altLang="zh-CN" b="1" dirty="0" smtClean="0">
                <a:solidFill>
                  <a:srgbClr val="FF5555"/>
                </a:solidFill>
                <a:latin typeface="Arial" charset="0"/>
                <a:ea typeface="楷体_GB2312" pitchFamily="49" charset="-122"/>
              </a:rPr>
              <a:t>L</a:t>
            </a:r>
            <a:r>
              <a:rPr lang="zh-CN" altLang="en-US" b="1" dirty="0" smtClean="0">
                <a:latin typeface="Arial" charset="0"/>
                <a:ea typeface="楷体_GB2312" pitchFamily="49" charset="-122"/>
              </a:rPr>
              <a:t>中第</a:t>
            </a:r>
            <a:r>
              <a:rPr lang="en-US" altLang="zh-CN" b="1" dirty="0" err="1" smtClean="0">
                <a:solidFill>
                  <a:srgbClr val="FF5555"/>
                </a:solidFill>
                <a:latin typeface="Arial" charset="0"/>
                <a:ea typeface="楷体_GB2312" pitchFamily="49" charset="-122"/>
              </a:rPr>
              <a:t>i</a:t>
            </a:r>
            <a:r>
              <a:rPr lang="en-US" altLang="zh-CN" b="1" dirty="0" smtClean="0">
                <a:latin typeface="Arial" charset="0"/>
                <a:ea typeface="楷体_GB2312" pitchFamily="49" charset="-122"/>
              </a:rPr>
              <a:t> </a:t>
            </a:r>
            <a:r>
              <a:rPr lang="zh-CN" altLang="en-US" b="1" dirty="0" smtClean="0">
                <a:latin typeface="Arial" charset="0"/>
                <a:ea typeface="楷体_GB2312" pitchFamily="49" charset="-122"/>
              </a:rPr>
              <a:t>个元素的值</a:t>
            </a:r>
            <a:endParaRPr lang="zh-CN" altLang="en-US" sz="2400" b="1" dirty="0" smtClean="0">
              <a:solidFill>
                <a:srgbClr val="FF3300"/>
              </a:solidFill>
              <a:latin typeface="Arial" charset="0"/>
              <a:ea typeface="楷体_GB2312" pitchFamily="49" charset="-122"/>
            </a:endParaRPr>
          </a:p>
          <a:p>
            <a:pPr eaLnBrk="1" hangingPunct="1">
              <a:lnSpc>
                <a:spcPct val="90000"/>
              </a:lnSpc>
            </a:pPr>
            <a:r>
              <a:rPr lang="en-US" altLang="zh-CN" sz="2800" b="1" dirty="0" err="1" smtClean="0">
                <a:solidFill>
                  <a:srgbClr val="FF3300"/>
                </a:solidFill>
                <a:latin typeface="Arial" charset="0"/>
                <a:ea typeface="楷体_GB2312" pitchFamily="49" charset="-122"/>
              </a:rPr>
              <a:t>LocateElem</a:t>
            </a:r>
            <a:r>
              <a:rPr lang="en-US" altLang="zh-CN" sz="2800" b="1" dirty="0" smtClean="0">
                <a:solidFill>
                  <a:srgbClr val="FF3300"/>
                </a:solidFill>
                <a:latin typeface="Arial" charset="0"/>
                <a:ea typeface="楷体_GB2312" pitchFamily="49" charset="-122"/>
              </a:rPr>
              <a:t>( L, e, compare( )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寻找是否有值与</a:t>
            </a:r>
            <a:r>
              <a:rPr lang="en-US" altLang="zh-CN" sz="2800" b="1" dirty="0" smtClean="0">
                <a:latin typeface="Arial" charset="0"/>
                <a:ea typeface="楷体_GB2312" pitchFamily="49" charset="-122"/>
              </a:rPr>
              <a:t>e</a:t>
            </a:r>
            <a:r>
              <a:rPr lang="zh-CN" altLang="en-US" sz="2800" b="1" dirty="0" smtClean="0">
                <a:latin typeface="Arial" charset="0"/>
                <a:ea typeface="楷体_GB2312" pitchFamily="49" charset="-122"/>
              </a:rPr>
              <a:t>相同的元素</a:t>
            </a:r>
            <a:endParaRPr lang="en-US" altLang="zh-CN" sz="2800" b="1" dirty="0" smtClean="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r>
              <a:rPr lang="zh-CN" altLang="en-US" sz="2400" b="1" dirty="0" smtClean="0">
                <a:latin typeface="Arial" charset="0"/>
                <a:ea typeface="楷体_GB2312" pitchFamily="49" charset="-122"/>
              </a:rPr>
              <a:t>，</a:t>
            </a:r>
            <a:br>
              <a:rPr lang="zh-CN" altLang="en-US" sz="2400" b="1" dirty="0" smtClean="0">
                <a:latin typeface="Arial" charset="0"/>
                <a:ea typeface="楷体_GB2312" pitchFamily="49" charset="-122"/>
              </a:rPr>
            </a:br>
            <a:r>
              <a:rPr lang="zh-CN" altLang="en-US" sz="2400" b="1" dirty="0" smtClean="0">
                <a:latin typeface="Arial" charset="0"/>
                <a:ea typeface="楷体_GB2312" pitchFamily="49" charset="-122"/>
              </a:rPr>
              <a:t>            </a:t>
            </a:r>
            <a:r>
              <a:rPr lang="en-US" altLang="zh-CN" b="1" dirty="0" smtClean="0">
                <a:latin typeface="Arial" charset="0"/>
                <a:ea typeface="楷体_GB2312" pitchFamily="49" charset="-122"/>
              </a:rPr>
              <a:t>compare( )</a:t>
            </a:r>
            <a:r>
              <a:rPr lang="zh-CN" altLang="en-US" b="1" dirty="0" smtClean="0">
                <a:latin typeface="Arial" charset="0"/>
                <a:ea typeface="楷体_GB2312" pitchFamily="49" charset="-122"/>
              </a:rPr>
              <a:t>是元素判定函数</a:t>
            </a:r>
            <a:r>
              <a:rPr lang="en-US" altLang="zh-CN" b="1" dirty="0" smtClean="0">
                <a:latin typeface="Arial" charset="0"/>
                <a:ea typeface="楷体_GB2312" pitchFamily="49" charset="-122"/>
              </a:rPr>
              <a:t>;</a:t>
            </a: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返回</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中</a:t>
            </a:r>
            <a:r>
              <a:rPr lang="zh-CN" altLang="en-US" b="1" dirty="0" smtClean="0">
                <a:solidFill>
                  <a:schemeClr val="hlink"/>
                </a:solidFill>
                <a:latin typeface="Arial" charset="0"/>
                <a:ea typeface="楷体_GB2312" pitchFamily="49" charset="-122"/>
              </a:rPr>
              <a:t>第</a:t>
            </a:r>
            <a:r>
              <a:rPr lang="en-US" altLang="zh-CN" b="1" dirty="0" smtClean="0">
                <a:solidFill>
                  <a:schemeClr val="hlink"/>
                </a:solidFill>
                <a:latin typeface="Arial" charset="0"/>
                <a:ea typeface="楷体_GB2312" pitchFamily="49" charset="-122"/>
              </a:rPr>
              <a:t>1</a:t>
            </a:r>
            <a:r>
              <a:rPr lang="zh-CN" altLang="en-US" b="1" dirty="0" smtClean="0">
                <a:solidFill>
                  <a:schemeClr val="hlink"/>
                </a:solidFill>
                <a:latin typeface="Arial" charset="0"/>
                <a:ea typeface="楷体_GB2312" pitchFamily="49" charset="-122"/>
              </a:rPr>
              <a:t>个</a:t>
            </a:r>
            <a:r>
              <a:rPr lang="zh-CN" altLang="en-US" b="1" dirty="0" smtClean="0">
                <a:latin typeface="Arial" charset="0"/>
                <a:ea typeface="楷体_GB2312" pitchFamily="49" charset="-122"/>
              </a:rPr>
              <a:t>与</a:t>
            </a:r>
            <a:r>
              <a:rPr lang="en-US" altLang="zh-CN" b="1" dirty="0" smtClean="0">
                <a:solidFill>
                  <a:schemeClr val="hlink"/>
                </a:solidFill>
                <a:latin typeface="Arial" charset="0"/>
                <a:ea typeface="楷体_GB2312" pitchFamily="49" charset="-122"/>
              </a:rPr>
              <a:t>e</a:t>
            </a:r>
            <a:r>
              <a:rPr lang="zh-CN" altLang="en-US" b="1" dirty="0" smtClean="0">
                <a:solidFill>
                  <a:schemeClr val="hlink"/>
                </a:solidFill>
                <a:latin typeface="Arial" charset="0"/>
                <a:ea typeface="楷体_GB2312" pitchFamily="49" charset="-122"/>
              </a:rPr>
              <a:t>满足关系</a:t>
            </a:r>
            <a:r>
              <a:rPr lang="en-US" altLang="zh-CN" b="1" dirty="0" smtClean="0">
                <a:latin typeface="Arial" charset="0"/>
                <a:ea typeface="楷体_GB2312" pitchFamily="49" charset="-122"/>
              </a:rPr>
              <a:t>compare( )</a:t>
            </a:r>
            <a:r>
              <a:rPr lang="zh-CN" altLang="en-US" b="1" dirty="0" smtClean="0">
                <a:latin typeface="Arial" charset="0"/>
                <a:ea typeface="楷体_GB2312" pitchFamily="49" charset="-122"/>
              </a:rPr>
              <a:t>的元素的位序。</a:t>
            </a:r>
            <a:br>
              <a:rPr lang="zh-CN" altLang="en-US" b="1" dirty="0" smtClean="0">
                <a:latin typeface="Arial" charset="0"/>
                <a:ea typeface="楷体_GB2312" pitchFamily="49" charset="-122"/>
              </a:rPr>
            </a:br>
            <a:r>
              <a:rPr lang="zh-CN" altLang="en-US" b="1" dirty="0" smtClean="0">
                <a:latin typeface="Arial" charset="0"/>
                <a:ea typeface="楷体_GB2312" pitchFamily="49" charset="-122"/>
              </a:rPr>
              <a:t>          若这样的元素不存在，则返回值为</a:t>
            </a:r>
            <a:r>
              <a:rPr lang="en-US" altLang="zh-CN" b="1" dirty="0" smtClean="0">
                <a:latin typeface="Arial" charset="0"/>
                <a:ea typeface="楷体_GB2312" pitchFamily="49" charset="-122"/>
              </a:rPr>
              <a:t>0</a:t>
            </a:r>
            <a:endParaRPr lang="en-US" altLang="zh-CN" dirty="0" smtClean="0">
              <a:latin typeface="Arial" charset="0"/>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DFCB613-8E27-494C-8A2D-5360F945FA78}" type="slidenum">
              <a:rPr lang="en-US" altLang="zh-CN"/>
              <a:pPr>
                <a:defRPr/>
              </a:pPr>
              <a:t>19</a:t>
            </a:fld>
            <a:endParaRPr lang="en-US" altLang="zh-CN"/>
          </a:p>
        </p:txBody>
      </p:sp>
      <p:sp>
        <p:nvSpPr>
          <p:cNvPr id="20483" name="Rectangle 2"/>
          <p:cNvSpPr>
            <a:spLocks noGrp="1" noChangeArrowheads="1"/>
          </p:cNvSpPr>
          <p:nvPr>
            <p:ph type="title"/>
          </p:nvPr>
        </p:nvSpPr>
        <p:spPr/>
        <p:txBody>
          <a:bodyPr/>
          <a:lstStyle/>
          <a:p>
            <a:pPr eaLnBrk="1" hangingPunct="1"/>
            <a:r>
              <a:rPr lang="zh-CN" altLang="en-US" sz="3600" b="1" smtClean="0">
                <a:latin typeface="Arial" charset="0"/>
              </a:rPr>
              <a:t>第二类操作：引用型操作（续）</a:t>
            </a:r>
          </a:p>
        </p:txBody>
      </p:sp>
      <p:sp>
        <p:nvSpPr>
          <p:cNvPr id="20484" name="Rectangle 3"/>
          <p:cNvSpPr>
            <a:spLocks noGrp="1" noChangeArrowheads="1"/>
          </p:cNvSpPr>
          <p:nvPr>
            <p:ph type="body" idx="1"/>
          </p:nvPr>
        </p:nvSpPr>
        <p:spPr/>
        <p:txBody>
          <a:bodyPr/>
          <a:lstStyle/>
          <a:p>
            <a:pPr eaLnBrk="1" hangingPunct="1"/>
            <a:r>
              <a:rPr lang="en-US" altLang="zh-CN" sz="2800" b="1" dirty="0" err="1" smtClean="0">
                <a:solidFill>
                  <a:srgbClr val="FF3300"/>
                </a:solidFill>
                <a:latin typeface="Arial" charset="0"/>
                <a:ea typeface="楷体_GB2312" pitchFamily="49" charset="-122"/>
              </a:rPr>
              <a:t>ListTraverse</a:t>
            </a:r>
            <a:r>
              <a:rPr lang="en-US" altLang="zh-CN" sz="2800" b="1" dirty="0" smtClean="0">
                <a:solidFill>
                  <a:srgbClr val="FF3300"/>
                </a:solidFill>
                <a:latin typeface="Arial" charset="0"/>
                <a:ea typeface="楷体_GB2312" pitchFamily="49" charset="-122"/>
              </a:rPr>
              <a:t> (L, visit(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遍历线性表</a:t>
            </a:r>
          </a:p>
          <a:p>
            <a:pPr lvl="1" eaLnBrk="1" hangingPunct="1"/>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br>
              <a:rPr lang="zh-CN" altLang="en-US" b="1" dirty="0" smtClean="0">
                <a:latin typeface="Arial" charset="0"/>
                <a:ea typeface="楷体_GB2312" pitchFamily="49" charset="-122"/>
              </a:rPr>
            </a:br>
            <a:r>
              <a:rPr lang="zh-CN" altLang="en-US" b="1" dirty="0" smtClean="0">
                <a:latin typeface="Arial" charset="0"/>
                <a:ea typeface="楷体_GB2312" pitchFamily="49" charset="-122"/>
              </a:rPr>
              <a:t>          </a:t>
            </a:r>
            <a:r>
              <a:rPr lang="en-US" altLang="zh-CN" b="1" dirty="0" smtClean="0">
                <a:latin typeface="Arial" charset="0"/>
                <a:ea typeface="楷体_GB2312" pitchFamily="49" charset="-122"/>
              </a:rPr>
              <a:t>Visit() </a:t>
            </a:r>
            <a:r>
              <a:rPr lang="zh-CN" altLang="en-US" b="1" dirty="0" smtClean="0">
                <a:latin typeface="Arial" charset="0"/>
                <a:ea typeface="楷体_GB2312" pitchFamily="49" charset="-122"/>
              </a:rPr>
              <a:t>为某个访问函数</a:t>
            </a:r>
          </a:p>
          <a:p>
            <a:pPr lvl="1" eaLnBrk="1" hangingPunct="1"/>
            <a:r>
              <a:rPr lang="zh-CN" altLang="en-US" b="1" dirty="0" smtClean="0">
                <a:solidFill>
                  <a:srgbClr val="000099"/>
                </a:solidFill>
                <a:latin typeface="Arial" charset="0"/>
                <a:ea typeface="楷体_GB2312" pitchFamily="49" charset="-122"/>
              </a:rPr>
              <a:t>操作结果：</a:t>
            </a:r>
            <a:r>
              <a:rPr lang="zh-CN" altLang="en-US" b="1" dirty="0" smtClean="0">
                <a:solidFill>
                  <a:schemeClr val="hlink"/>
                </a:solidFill>
                <a:latin typeface="Arial" charset="0"/>
                <a:ea typeface="楷体_GB2312" pitchFamily="49" charset="-122"/>
              </a:rPr>
              <a:t>依次</a:t>
            </a:r>
            <a:r>
              <a:rPr lang="zh-CN" altLang="en-US" b="1" dirty="0" smtClean="0">
                <a:latin typeface="Arial" charset="0"/>
                <a:ea typeface="楷体_GB2312" pitchFamily="49" charset="-122"/>
              </a:rPr>
              <a:t>对</a:t>
            </a:r>
            <a:r>
              <a:rPr lang="en-US" altLang="zh-CN" b="1" dirty="0" smtClean="0">
                <a:solidFill>
                  <a:schemeClr val="hlink"/>
                </a:solidFill>
                <a:latin typeface="Arial" charset="0"/>
                <a:ea typeface="楷体_GB2312" pitchFamily="49" charset="-122"/>
              </a:rPr>
              <a:t>L</a:t>
            </a:r>
            <a:r>
              <a:rPr lang="zh-CN" altLang="en-US" b="1" dirty="0" smtClean="0">
                <a:latin typeface="Arial" charset="0"/>
                <a:ea typeface="楷体_GB2312" pitchFamily="49" charset="-122"/>
              </a:rPr>
              <a:t>的每个元素调用函数</a:t>
            </a:r>
            <a:r>
              <a:rPr lang="en-US" altLang="zh-CN" b="1" dirty="0" smtClean="0">
                <a:latin typeface="Arial" charset="0"/>
                <a:ea typeface="楷体_GB2312" pitchFamily="49" charset="-122"/>
              </a:rPr>
              <a:t>visit( )</a:t>
            </a:r>
            <a:r>
              <a:rPr lang="zh-CN" altLang="en-US" b="1" dirty="0" smtClean="0">
                <a:latin typeface="Arial" charset="0"/>
                <a:ea typeface="楷体_GB2312" pitchFamily="49" charset="-122"/>
              </a:rPr>
              <a:t>。一旦</a:t>
            </a:r>
            <a:r>
              <a:rPr lang="en-US" altLang="zh-CN" b="1" dirty="0" smtClean="0">
                <a:latin typeface="Arial" charset="0"/>
                <a:ea typeface="楷体_GB2312" pitchFamily="49" charset="-122"/>
              </a:rPr>
              <a:t>visit( )</a:t>
            </a:r>
            <a:r>
              <a:rPr lang="zh-CN" altLang="en-US" b="1" dirty="0" smtClean="0">
                <a:latin typeface="Arial" charset="0"/>
                <a:ea typeface="楷体_GB2312" pitchFamily="49" charset="-122"/>
              </a:rPr>
              <a:t>失败，则操作失败</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1"/>
          </p:nvPr>
        </p:nvSpPr>
        <p:spPr/>
        <p:txBody>
          <a:bodyPr/>
          <a:lstStyle/>
          <a:p>
            <a:pPr>
              <a:defRPr/>
            </a:pPr>
            <a:fld id="{9FCF54CC-383F-4AC5-AC22-30D4CA64B9F0}" type="slidenum">
              <a:rPr lang="en-US" altLang="zh-CN"/>
              <a:pPr>
                <a:defRPr/>
              </a:pPr>
              <a:t>2</a:t>
            </a:fld>
            <a:endParaRPr lang="en-US" altLang="zh-CN"/>
          </a:p>
        </p:txBody>
      </p:sp>
      <p:sp>
        <p:nvSpPr>
          <p:cNvPr id="4099" name="Rectangle 2"/>
          <p:cNvSpPr>
            <a:spLocks noGrp="1" noChangeArrowheads="1"/>
          </p:cNvSpPr>
          <p:nvPr>
            <p:ph type="title"/>
          </p:nvPr>
        </p:nvSpPr>
        <p:spPr/>
        <p:txBody>
          <a:bodyPr/>
          <a:lstStyle/>
          <a:p>
            <a:pPr eaLnBrk="1" hangingPunct="1"/>
            <a:r>
              <a:rPr lang="zh-CN" altLang="en-US" smtClean="0">
                <a:latin typeface="Arial" charset="0"/>
              </a:rPr>
              <a:t>线性表及其特征</a:t>
            </a:r>
          </a:p>
        </p:txBody>
      </p:sp>
      <p:sp>
        <p:nvSpPr>
          <p:cNvPr id="4100" name="Rectangle 3"/>
          <p:cNvSpPr>
            <a:spLocks noGrp="1" noChangeArrowheads="1"/>
          </p:cNvSpPr>
          <p:nvPr>
            <p:ph type="body" idx="1"/>
          </p:nvPr>
        </p:nvSpPr>
        <p:spPr/>
        <p:txBody>
          <a:bodyPr/>
          <a:lstStyle/>
          <a:p>
            <a:pPr eaLnBrk="1" hangingPunct="1"/>
            <a:r>
              <a:rPr lang="zh-CN" altLang="en-US" sz="2800" b="1" smtClean="0">
                <a:solidFill>
                  <a:schemeClr val="folHlink"/>
                </a:solidFill>
                <a:latin typeface="Arial" charset="0"/>
                <a:ea typeface="楷体_GB2312" pitchFamily="49" charset="-122"/>
              </a:rPr>
              <a:t>线性表</a:t>
            </a:r>
            <a:r>
              <a:rPr lang="zh-CN" altLang="en-US" sz="2800" b="1" smtClean="0">
                <a:latin typeface="Arial" charset="0"/>
                <a:ea typeface="楷体_GB2312" pitchFamily="49" charset="-122"/>
              </a:rPr>
              <a:t>是一种最简单的</a:t>
            </a:r>
            <a:r>
              <a:rPr lang="zh-CN" altLang="en-US" sz="2800" b="1" smtClean="0">
                <a:solidFill>
                  <a:schemeClr val="hlink"/>
                </a:solidFill>
                <a:latin typeface="Arial" charset="0"/>
                <a:ea typeface="楷体_GB2312" pitchFamily="49" charset="-122"/>
              </a:rPr>
              <a:t>线性结构</a:t>
            </a:r>
            <a:endParaRPr lang="zh-CN" altLang="en-US" sz="2800" b="1" smtClean="0">
              <a:solidFill>
                <a:schemeClr val="folHlink"/>
              </a:solidFill>
              <a:latin typeface="Arial" charset="0"/>
              <a:ea typeface="楷体_GB2312" pitchFamily="49" charset="-122"/>
            </a:endParaRPr>
          </a:p>
          <a:p>
            <a:pPr eaLnBrk="1" hangingPunct="1"/>
            <a:r>
              <a:rPr lang="zh-CN" altLang="en-US" sz="2800" b="1" smtClean="0">
                <a:solidFill>
                  <a:schemeClr val="folHlink"/>
                </a:solidFill>
                <a:latin typeface="Arial" charset="0"/>
                <a:ea typeface="楷体_GB2312" pitchFamily="49" charset="-122"/>
              </a:rPr>
              <a:t>线性结构</a:t>
            </a:r>
            <a:r>
              <a:rPr lang="en-US" altLang="zh-CN" sz="2800" b="1" smtClean="0">
                <a:latin typeface="Arial" charset="0"/>
                <a:ea typeface="楷体_GB2312" pitchFamily="49" charset="-122"/>
              </a:rPr>
              <a:t>:</a:t>
            </a:r>
            <a:r>
              <a:rPr lang="zh-CN" altLang="en-US" sz="2800" b="1" smtClean="0">
                <a:latin typeface="Arial" charset="0"/>
                <a:ea typeface="楷体_GB2312" pitchFamily="49" charset="-122"/>
              </a:rPr>
              <a:t>一个数据元素的</a:t>
            </a:r>
            <a:r>
              <a:rPr lang="zh-CN" altLang="en-US" sz="2800" b="1" smtClean="0">
                <a:solidFill>
                  <a:srgbClr val="FF0000"/>
                </a:solidFill>
                <a:latin typeface="Arial" charset="0"/>
                <a:ea typeface="楷体_GB2312" pitchFamily="49" charset="-122"/>
              </a:rPr>
              <a:t>有序集</a:t>
            </a:r>
            <a:endParaRPr lang="en-US" altLang="zh-CN" sz="2800" b="1" smtClean="0">
              <a:latin typeface="Arial" charset="0"/>
              <a:ea typeface="楷体_GB2312" pitchFamily="49" charset="-122"/>
            </a:endParaRPr>
          </a:p>
          <a:p>
            <a:pPr eaLnBrk="1" hangingPunct="1"/>
            <a:r>
              <a:rPr lang="zh-CN" altLang="en-US" sz="2800" b="1" smtClean="0">
                <a:solidFill>
                  <a:srgbClr val="FF0000"/>
                </a:solidFill>
                <a:latin typeface="Arial" charset="0"/>
                <a:ea typeface="楷体_GB2312" pitchFamily="49" charset="-122"/>
              </a:rPr>
              <a:t>线性表的</a:t>
            </a:r>
            <a:r>
              <a:rPr lang="zh-CN" altLang="en-US" sz="2800" b="1" u="sng" smtClean="0">
                <a:solidFill>
                  <a:srgbClr val="FF0000"/>
                </a:solidFill>
                <a:latin typeface="Arial" charset="0"/>
                <a:ea typeface="楷体_GB2312" pitchFamily="49" charset="-122"/>
              </a:rPr>
              <a:t>特征</a:t>
            </a:r>
            <a:r>
              <a:rPr lang="zh-CN" altLang="en-US" sz="2800" b="1" smtClean="0">
                <a:solidFill>
                  <a:srgbClr val="FF0000"/>
                </a:solidFill>
                <a:latin typeface="Arial" charset="0"/>
                <a:ea typeface="楷体_GB2312" pitchFamily="49" charset="-122"/>
              </a:rPr>
              <a:t>为：</a:t>
            </a:r>
          </a:p>
          <a:p>
            <a:pPr lvl="1" eaLnBrk="1" hangingPunct="1"/>
            <a:r>
              <a:rPr lang="en-US" altLang="zh-CN" b="1" smtClean="0">
                <a:latin typeface="Arial" charset="0"/>
                <a:ea typeface="楷体_GB2312" pitchFamily="49" charset="-122"/>
              </a:rPr>
              <a:t>1</a:t>
            </a:r>
            <a:r>
              <a:rPr lang="zh-CN" altLang="en-US" b="1" smtClean="0">
                <a:latin typeface="Arial" charset="0"/>
                <a:ea typeface="楷体_GB2312" pitchFamily="49" charset="-122"/>
              </a:rPr>
              <a:t>）存在唯一的 </a:t>
            </a:r>
            <a:r>
              <a:rPr lang="zh-CN" altLang="en-US" b="1" smtClean="0">
                <a:solidFill>
                  <a:srgbClr val="FF0000"/>
                </a:solidFill>
                <a:latin typeface="Arial" charset="0"/>
                <a:ea typeface="楷体_GB2312" pitchFamily="49" charset="-122"/>
              </a:rPr>
              <a:t>第一元素</a:t>
            </a:r>
            <a:r>
              <a:rPr lang="zh-CN" altLang="en-US" b="1" smtClean="0">
                <a:latin typeface="Arial" charset="0"/>
                <a:ea typeface="楷体_GB2312" pitchFamily="49" charset="-122"/>
              </a:rPr>
              <a:t>；</a:t>
            </a:r>
          </a:p>
          <a:p>
            <a:pPr lvl="1" eaLnBrk="1" hangingPunct="1"/>
            <a:r>
              <a:rPr lang="en-US" altLang="zh-CN" b="1" smtClean="0">
                <a:latin typeface="Arial" charset="0"/>
                <a:ea typeface="楷体_GB2312" pitchFamily="49" charset="-122"/>
              </a:rPr>
              <a:t>2</a:t>
            </a:r>
            <a:r>
              <a:rPr lang="zh-CN" altLang="en-US" b="1" smtClean="0">
                <a:latin typeface="Arial" charset="0"/>
                <a:ea typeface="楷体_GB2312" pitchFamily="49" charset="-122"/>
              </a:rPr>
              <a:t>）存在唯一的</a:t>
            </a:r>
            <a:r>
              <a:rPr lang="zh-CN" altLang="en-US" b="1" smtClean="0">
                <a:solidFill>
                  <a:srgbClr val="FF3300"/>
                </a:solidFill>
                <a:latin typeface="Arial" charset="0"/>
                <a:ea typeface="楷体_GB2312" pitchFamily="49" charset="-122"/>
              </a:rPr>
              <a:t>最后元素</a:t>
            </a:r>
            <a:r>
              <a:rPr lang="zh-CN" altLang="en-US" b="1" smtClean="0">
                <a:latin typeface="Arial" charset="0"/>
                <a:ea typeface="楷体_GB2312" pitchFamily="49" charset="-122"/>
              </a:rPr>
              <a:t>；</a:t>
            </a:r>
          </a:p>
          <a:p>
            <a:pPr lvl="1" eaLnBrk="1" hangingPunct="1"/>
            <a:r>
              <a:rPr lang="en-US" altLang="zh-CN" b="1" smtClean="0">
                <a:latin typeface="Arial" charset="0"/>
                <a:ea typeface="楷体_GB2312" pitchFamily="49" charset="-122"/>
              </a:rPr>
              <a:t>3</a:t>
            </a:r>
            <a:r>
              <a:rPr lang="zh-CN" altLang="en-US" b="1" smtClean="0">
                <a:latin typeface="Arial" charset="0"/>
                <a:ea typeface="楷体_GB2312" pitchFamily="49" charset="-122"/>
              </a:rPr>
              <a:t>）除第一个元素外，每个元素均有</a:t>
            </a:r>
            <a:r>
              <a:rPr lang="zh-CN" altLang="en-US" b="1" smtClean="0">
                <a:solidFill>
                  <a:srgbClr val="FF3300"/>
                </a:solidFill>
                <a:latin typeface="Arial" charset="0"/>
                <a:ea typeface="楷体_GB2312" pitchFamily="49" charset="-122"/>
              </a:rPr>
              <a:t>唯一的前驱</a:t>
            </a:r>
            <a:r>
              <a:rPr lang="zh-CN" altLang="en-US" b="1" smtClean="0">
                <a:latin typeface="Arial" charset="0"/>
                <a:ea typeface="楷体_GB2312" pitchFamily="49" charset="-122"/>
              </a:rPr>
              <a:t>；</a:t>
            </a:r>
          </a:p>
          <a:p>
            <a:pPr lvl="1" eaLnBrk="1" hangingPunct="1"/>
            <a:r>
              <a:rPr lang="en-US" altLang="zh-CN" b="1" smtClean="0">
                <a:latin typeface="Arial" charset="0"/>
                <a:ea typeface="楷体_GB2312" pitchFamily="49" charset="-122"/>
              </a:rPr>
              <a:t>4</a:t>
            </a:r>
            <a:r>
              <a:rPr lang="zh-CN" altLang="en-US" b="1" smtClean="0">
                <a:latin typeface="Arial" charset="0"/>
                <a:ea typeface="楷体_GB2312" pitchFamily="49" charset="-122"/>
              </a:rPr>
              <a:t>）除最后一个元素外，每个元素均有</a:t>
            </a:r>
            <a:r>
              <a:rPr lang="zh-CN" altLang="en-US" b="1" smtClean="0">
                <a:solidFill>
                  <a:srgbClr val="FF3300"/>
                </a:solidFill>
                <a:latin typeface="Arial" charset="0"/>
                <a:ea typeface="楷体_GB2312" pitchFamily="49" charset="-122"/>
              </a:rPr>
              <a:t>唯一的后继</a:t>
            </a:r>
            <a:r>
              <a:rPr lang="zh-CN" altLang="en-US" b="1" smtClean="0">
                <a:latin typeface="Arial" charset="0"/>
                <a:ea typeface="楷体_GB2312" pitchFamily="49" charset="-122"/>
              </a:rPr>
              <a:t>；</a:t>
            </a:r>
          </a:p>
          <a:p>
            <a:pPr lvl="1" eaLnBrk="1" hangingPunct="1"/>
            <a:r>
              <a:rPr lang="en-US" altLang="zh-CN" b="1" smtClean="0">
                <a:latin typeface="Arial" charset="0"/>
                <a:ea typeface="楷体_GB2312" pitchFamily="49" charset="-122"/>
              </a:rPr>
              <a:t>5</a:t>
            </a:r>
            <a:r>
              <a:rPr lang="zh-CN" altLang="en-US" b="1" smtClean="0">
                <a:latin typeface="Arial" charset="0"/>
                <a:ea typeface="楷体_GB2312" pitchFamily="49" charset="-122"/>
              </a:rPr>
              <a:t>）同一线性表的元素具有</a:t>
            </a:r>
            <a:r>
              <a:rPr lang="zh-CN" altLang="en-US" b="1" smtClean="0">
                <a:solidFill>
                  <a:schemeClr val="hlink"/>
                </a:solidFill>
                <a:latin typeface="Arial" charset="0"/>
                <a:ea typeface="楷体_GB2312" pitchFamily="49" charset="-122"/>
              </a:rPr>
              <a:t>相同的特性</a:t>
            </a:r>
          </a:p>
        </p:txBody>
      </p:sp>
      <p:grpSp>
        <p:nvGrpSpPr>
          <p:cNvPr id="4101" name="Group 24"/>
          <p:cNvGrpSpPr>
            <a:grpSpLocks/>
          </p:cNvGrpSpPr>
          <p:nvPr/>
        </p:nvGrpSpPr>
        <p:grpSpPr bwMode="auto">
          <a:xfrm>
            <a:off x="684213" y="5876925"/>
            <a:ext cx="7920037" cy="576263"/>
            <a:chOff x="567" y="3430"/>
            <a:chExt cx="4989" cy="363"/>
          </a:xfrm>
        </p:grpSpPr>
        <p:sp>
          <p:nvSpPr>
            <p:cNvPr id="4102" name="Oval 25"/>
            <p:cNvSpPr>
              <a:spLocks noChangeArrowheads="1"/>
            </p:cNvSpPr>
            <p:nvPr/>
          </p:nvSpPr>
          <p:spPr bwMode="auto">
            <a:xfrm>
              <a:off x="567"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1</a:t>
              </a:r>
            </a:p>
          </p:txBody>
        </p:sp>
        <p:sp>
          <p:nvSpPr>
            <p:cNvPr id="4103" name="Oval 26"/>
            <p:cNvSpPr>
              <a:spLocks noChangeArrowheads="1"/>
            </p:cNvSpPr>
            <p:nvPr/>
          </p:nvSpPr>
          <p:spPr bwMode="auto">
            <a:xfrm>
              <a:off x="1145"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2</a:t>
              </a:r>
            </a:p>
          </p:txBody>
        </p:sp>
        <p:sp>
          <p:nvSpPr>
            <p:cNvPr id="4104" name="Oval 27"/>
            <p:cNvSpPr>
              <a:spLocks noChangeArrowheads="1"/>
            </p:cNvSpPr>
            <p:nvPr/>
          </p:nvSpPr>
          <p:spPr bwMode="auto">
            <a:xfrm>
              <a:off x="172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3</a:t>
              </a:r>
            </a:p>
          </p:txBody>
        </p:sp>
        <p:sp>
          <p:nvSpPr>
            <p:cNvPr id="4105" name="Oval 28"/>
            <p:cNvSpPr>
              <a:spLocks noChangeArrowheads="1"/>
            </p:cNvSpPr>
            <p:nvPr/>
          </p:nvSpPr>
          <p:spPr bwMode="auto">
            <a:xfrm>
              <a:off x="2301"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4</a:t>
              </a:r>
            </a:p>
          </p:txBody>
        </p:sp>
        <p:sp>
          <p:nvSpPr>
            <p:cNvPr id="4106" name="Oval 29"/>
            <p:cNvSpPr>
              <a:spLocks noChangeArrowheads="1"/>
            </p:cNvSpPr>
            <p:nvPr/>
          </p:nvSpPr>
          <p:spPr bwMode="auto">
            <a:xfrm>
              <a:off x="2880"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5</a:t>
              </a:r>
            </a:p>
          </p:txBody>
        </p:sp>
        <p:sp>
          <p:nvSpPr>
            <p:cNvPr id="4107" name="Oval 30"/>
            <p:cNvSpPr>
              <a:spLocks noChangeArrowheads="1"/>
            </p:cNvSpPr>
            <p:nvPr/>
          </p:nvSpPr>
          <p:spPr bwMode="auto">
            <a:xfrm>
              <a:off x="3458"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6</a:t>
              </a:r>
            </a:p>
          </p:txBody>
        </p:sp>
        <p:sp>
          <p:nvSpPr>
            <p:cNvPr id="4108" name="Oval 31"/>
            <p:cNvSpPr>
              <a:spLocks noChangeArrowheads="1"/>
            </p:cNvSpPr>
            <p:nvPr/>
          </p:nvSpPr>
          <p:spPr bwMode="auto">
            <a:xfrm>
              <a:off x="4036"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7</a:t>
              </a:r>
            </a:p>
          </p:txBody>
        </p:sp>
        <p:sp>
          <p:nvSpPr>
            <p:cNvPr id="4109" name="Oval 32"/>
            <p:cNvSpPr>
              <a:spLocks noChangeArrowheads="1"/>
            </p:cNvSpPr>
            <p:nvPr/>
          </p:nvSpPr>
          <p:spPr bwMode="auto">
            <a:xfrm>
              <a:off x="4614"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8</a:t>
              </a:r>
            </a:p>
          </p:txBody>
        </p:sp>
        <p:sp>
          <p:nvSpPr>
            <p:cNvPr id="4110" name="Oval 33"/>
            <p:cNvSpPr>
              <a:spLocks noChangeArrowheads="1"/>
            </p:cNvSpPr>
            <p:nvPr/>
          </p:nvSpPr>
          <p:spPr bwMode="auto">
            <a:xfrm>
              <a:off x="519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9</a:t>
              </a:r>
            </a:p>
          </p:txBody>
        </p:sp>
        <p:sp>
          <p:nvSpPr>
            <p:cNvPr id="4111" name="Line 34"/>
            <p:cNvSpPr>
              <a:spLocks noChangeShapeType="1"/>
            </p:cNvSpPr>
            <p:nvPr/>
          </p:nvSpPr>
          <p:spPr bwMode="auto">
            <a:xfrm>
              <a:off x="930"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2" name="Line 35"/>
            <p:cNvSpPr>
              <a:spLocks noChangeShapeType="1"/>
            </p:cNvSpPr>
            <p:nvPr/>
          </p:nvSpPr>
          <p:spPr bwMode="auto">
            <a:xfrm>
              <a:off x="151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3" name="Line 36"/>
            <p:cNvSpPr>
              <a:spLocks noChangeShapeType="1"/>
            </p:cNvSpPr>
            <p:nvPr/>
          </p:nvSpPr>
          <p:spPr bwMode="auto">
            <a:xfrm>
              <a:off x="210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4" name="Line 37"/>
            <p:cNvSpPr>
              <a:spLocks noChangeShapeType="1"/>
            </p:cNvSpPr>
            <p:nvPr/>
          </p:nvSpPr>
          <p:spPr bwMode="auto">
            <a:xfrm>
              <a:off x="265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5" name="Line 38"/>
            <p:cNvSpPr>
              <a:spLocks noChangeShapeType="1"/>
            </p:cNvSpPr>
            <p:nvPr/>
          </p:nvSpPr>
          <p:spPr bwMode="auto">
            <a:xfrm>
              <a:off x="324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6" name="Line 39"/>
            <p:cNvSpPr>
              <a:spLocks noChangeShapeType="1"/>
            </p:cNvSpPr>
            <p:nvPr/>
          </p:nvSpPr>
          <p:spPr bwMode="auto">
            <a:xfrm>
              <a:off x="383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7" name="Line 40"/>
            <p:cNvSpPr>
              <a:spLocks noChangeShapeType="1"/>
            </p:cNvSpPr>
            <p:nvPr/>
          </p:nvSpPr>
          <p:spPr bwMode="auto">
            <a:xfrm>
              <a:off x="437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8" name="Line 41"/>
            <p:cNvSpPr>
              <a:spLocks noChangeShapeType="1"/>
            </p:cNvSpPr>
            <p:nvPr/>
          </p:nvSpPr>
          <p:spPr bwMode="auto">
            <a:xfrm>
              <a:off x="496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3BD72516-18D9-4D96-949B-79D0F9C2C132}" type="slidenum">
              <a:rPr lang="en-US" altLang="zh-CN"/>
              <a:pPr>
                <a:defRPr/>
              </a:pPr>
              <a:t>20</a:t>
            </a:fld>
            <a:endParaRPr lang="en-US" altLang="zh-CN"/>
          </a:p>
        </p:txBody>
      </p:sp>
      <p:sp>
        <p:nvSpPr>
          <p:cNvPr id="21507" name="Rectangle 2"/>
          <p:cNvSpPr>
            <a:spLocks noGrp="1" noChangeArrowheads="1"/>
          </p:cNvSpPr>
          <p:nvPr>
            <p:ph type="title"/>
          </p:nvPr>
        </p:nvSpPr>
        <p:spPr/>
        <p:txBody>
          <a:bodyPr/>
          <a:lstStyle/>
          <a:p>
            <a:pPr eaLnBrk="1" hangingPunct="1"/>
            <a:r>
              <a:rPr lang="zh-CN" altLang="en-US" sz="3600" b="1" smtClean="0">
                <a:latin typeface="Arial" charset="0"/>
              </a:rPr>
              <a:t>第三类操作：加工型操作</a:t>
            </a:r>
          </a:p>
        </p:txBody>
      </p:sp>
      <p:sp>
        <p:nvSpPr>
          <p:cNvPr id="21508" name="Rectangle 3"/>
          <p:cNvSpPr>
            <a:spLocks noGrp="1" noChangeArrowheads="1"/>
          </p:cNvSpPr>
          <p:nvPr>
            <p:ph type="body" idx="1"/>
          </p:nvPr>
        </p:nvSpPr>
        <p:spPr/>
        <p:txBody>
          <a:bodyPr/>
          <a:lstStyle/>
          <a:p>
            <a:pPr eaLnBrk="1" hangingPunct="1"/>
            <a:r>
              <a:rPr lang="en-US" altLang="zh-CN" sz="2800" b="1" dirty="0" err="1" smtClean="0">
                <a:solidFill>
                  <a:schemeClr val="hlink"/>
                </a:solidFill>
                <a:latin typeface="Arial" charset="0"/>
                <a:ea typeface="楷体_GB2312" pitchFamily="49" charset="-122"/>
              </a:rPr>
              <a:t>ClearList</a:t>
            </a:r>
            <a:r>
              <a:rPr lang="en-US" altLang="zh-CN" sz="2800" b="1" dirty="0" smtClean="0">
                <a:solidFill>
                  <a:schemeClr val="hlink"/>
                </a:solidFill>
                <a:latin typeface="Arial" charset="0"/>
                <a:ea typeface="楷体_GB2312" pitchFamily="49" charset="-122"/>
              </a:rPr>
              <a:t>( &amp;L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将线性表重置为空表</a:t>
            </a:r>
          </a:p>
          <a:p>
            <a:pPr lvl="1" eaLnBrk="1" hangingPunct="1"/>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p>
          <a:p>
            <a:pPr lvl="1" eaLnBrk="1" hangingPunct="1"/>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将</a:t>
            </a:r>
            <a:r>
              <a:rPr lang="en-US" altLang="zh-CN" b="1" dirty="0" smtClean="0">
                <a:solidFill>
                  <a:srgbClr val="FF5555"/>
                </a:solidFill>
                <a:latin typeface="Arial" charset="0"/>
                <a:ea typeface="楷体_GB2312" pitchFamily="49" charset="-122"/>
              </a:rPr>
              <a:t>L</a:t>
            </a:r>
            <a:r>
              <a:rPr lang="zh-CN" altLang="en-US" b="1" dirty="0" smtClean="0">
                <a:latin typeface="Arial" charset="0"/>
                <a:ea typeface="楷体_GB2312" pitchFamily="49" charset="-122"/>
              </a:rPr>
              <a:t>重置为空表</a:t>
            </a:r>
            <a:endParaRPr lang="zh-CN" altLang="en-US" sz="2400" b="1" dirty="0" smtClean="0">
              <a:solidFill>
                <a:schemeClr val="hlink"/>
              </a:solidFill>
              <a:latin typeface="Arial" charset="0"/>
              <a:ea typeface="楷体_GB2312" pitchFamily="49" charset="-122"/>
            </a:endParaRPr>
          </a:p>
          <a:p>
            <a:pPr eaLnBrk="1" hangingPunct="1"/>
            <a:endParaRPr lang="zh-CN" altLang="en-US" sz="2800" b="1" dirty="0" smtClean="0">
              <a:solidFill>
                <a:schemeClr val="hlink"/>
              </a:solidFill>
              <a:latin typeface="Arial" charset="0"/>
              <a:ea typeface="楷体_GB2312" pitchFamily="49" charset="-122"/>
            </a:endParaRPr>
          </a:p>
          <a:p>
            <a:pPr eaLnBrk="1" hangingPunct="1"/>
            <a:r>
              <a:rPr lang="en-US" altLang="zh-CN" sz="2800" b="1" dirty="0" err="1" smtClean="0">
                <a:solidFill>
                  <a:schemeClr val="hlink"/>
                </a:solidFill>
                <a:latin typeface="Arial" charset="0"/>
                <a:ea typeface="楷体_GB2312" pitchFamily="49" charset="-122"/>
              </a:rPr>
              <a:t>PutElem</a:t>
            </a:r>
            <a:r>
              <a:rPr lang="en-US" altLang="zh-CN" sz="2800" b="1" dirty="0" smtClean="0">
                <a:solidFill>
                  <a:schemeClr val="hlink"/>
                </a:solidFill>
                <a:latin typeface="Arial" charset="0"/>
                <a:ea typeface="楷体_GB2312" pitchFamily="49" charset="-122"/>
              </a:rPr>
              <a:t>( &amp;L, </a:t>
            </a:r>
            <a:r>
              <a:rPr lang="en-US" altLang="zh-CN" sz="2800" b="1" dirty="0" err="1" smtClean="0">
                <a:solidFill>
                  <a:schemeClr val="hlink"/>
                </a:solidFill>
                <a:latin typeface="Arial" charset="0"/>
                <a:ea typeface="楷体_GB2312" pitchFamily="49" charset="-122"/>
              </a:rPr>
              <a:t>i</a:t>
            </a:r>
            <a:r>
              <a:rPr lang="en-US" altLang="zh-CN" sz="2800" b="1" dirty="0" smtClean="0">
                <a:solidFill>
                  <a:schemeClr val="hlink"/>
                </a:solidFill>
                <a:latin typeface="Arial" charset="0"/>
                <a:ea typeface="楷体_GB2312" pitchFamily="49" charset="-122"/>
              </a:rPr>
              <a:t>, e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改变数据元素的值</a:t>
            </a:r>
          </a:p>
          <a:p>
            <a:pPr lvl="1" eaLnBrk="1" hangingPunct="1"/>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r>
              <a:rPr lang="en-US" altLang="zh-CN" b="1" dirty="0" smtClean="0">
                <a:latin typeface="Arial" charset="0"/>
                <a:ea typeface="楷体_GB2312" pitchFamily="49" charset="-122"/>
              </a:rPr>
              <a:t>;</a:t>
            </a:r>
            <a:r>
              <a:rPr lang="en-US" altLang="zh-CN" sz="2400" b="1" dirty="0" smtClean="0">
                <a:latin typeface="Arial" charset="0"/>
                <a:ea typeface="楷体_GB2312" pitchFamily="49" charset="-122"/>
              </a:rPr>
              <a:t/>
            </a:r>
            <a:br>
              <a:rPr lang="en-US" altLang="zh-CN" sz="2400" b="1" dirty="0" smtClean="0">
                <a:latin typeface="Arial" charset="0"/>
                <a:ea typeface="楷体_GB2312" pitchFamily="49" charset="-122"/>
              </a:rPr>
            </a:br>
            <a:r>
              <a:rPr lang="en-US" altLang="zh-CN" sz="2400" b="1" dirty="0" smtClean="0">
                <a:latin typeface="Arial" charset="0"/>
                <a:ea typeface="楷体_GB2312" pitchFamily="49" charset="-122"/>
              </a:rPr>
              <a:t>            </a:t>
            </a:r>
            <a:r>
              <a:rPr lang="en-US" altLang="zh-CN" sz="2400" b="1" dirty="0" smtClean="0">
                <a:solidFill>
                  <a:schemeClr val="folHlink"/>
                </a:solidFill>
                <a:latin typeface="Arial" charset="0"/>
                <a:ea typeface="楷体_GB2312" pitchFamily="49" charset="-122"/>
              </a:rPr>
              <a:t>1≤i≤LengthList(L);</a:t>
            </a:r>
            <a:endParaRPr lang="en-US" altLang="zh-CN" b="1" dirty="0" smtClean="0">
              <a:latin typeface="Arial" charset="0"/>
              <a:ea typeface="楷体_GB2312" pitchFamily="49" charset="-122"/>
            </a:endParaRPr>
          </a:p>
          <a:p>
            <a:pPr lvl="1" eaLnBrk="1" hangingPunct="1"/>
            <a:r>
              <a:rPr lang="zh-CN" altLang="en-US" b="1" dirty="0" smtClean="0">
                <a:solidFill>
                  <a:srgbClr val="000099"/>
                </a:solidFill>
                <a:latin typeface="Arial" charset="0"/>
                <a:ea typeface="楷体_GB2312" pitchFamily="49" charset="-122"/>
              </a:rPr>
              <a:t>操作结果：</a:t>
            </a:r>
            <a:r>
              <a:rPr lang="en-US" altLang="zh-CN" b="1" dirty="0" smtClean="0">
                <a:solidFill>
                  <a:srgbClr val="FF5555"/>
                </a:solidFill>
                <a:latin typeface="Arial" charset="0"/>
                <a:ea typeface="楷体_GB2312" pitchFamily="49" charset="-122"/>
              </a:rPr>
              <a:t>L</a:t>
            </a:r>
            <a:r>
              <a:rPr lang="zh-CN" altLang="en-US" b="1" dirty="0" smtClean="0">
                <a:latin typeface="Arial" charset="0"/>
                <a:ea typeface="楷体_GB2312" pitchFamily="49" charset="-122"/>
              </a:rPr>
              <a:t>中第</a:t>
            </a:r>
            <a:r>
              <a:rPr lang="en-US" altLang="zh-CN" b="1" dirty="0" err="1" smtClean="0">
                <a:solidFill>
                  <a:srgbClr val="FF5555"/>
                </a:solidFill>
                <a:latin typeface="Arial" charset="0"/>
                <a:ea typeface="楷体_GB2312" pitchFamily="49" charset="-122"/>
              </a:rPr>
              <a:t>i</a:t>
            </a:r>
            <a:r>
              <a:rPr lang="zh-CN" altLang="en-US" b="1" dirty="0" smtClean="0">
                <a:latin typeface="Arial" charset="0"/>
                <a:ea typeface="楷体_GB2312" pitchFamily="49" charset="-122"/>
              </a:rPr>
              <a:t>个元素赋值同</a:t>
            </a:r>
            <a:r>
              <a:rPr lang="en-US" altLang="zh-CN" b="1" dirty="0" smtClean="0">
                <a:latin typeface="Arial" charset="0"/>
                <a:ea typeface="楷体_GB2312" pitchFamily="49" charset="-122"/>
              </a:rPr>
              <a:t>e</a:t>
            </a:r>
            <a:r>
              <a:rPr lang="zh-CN" altLang="en-US" b="1" dirty="0" smtClean="0">
                <a:latin typeface="Arial" charset="0"/>
                <a:ea typeface="楷体_GB2312" pitchFamily="49" charset="-122"/>
              </a:rPr>
              <a:t>的值</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96BF011-F0D0-49D8-9224-572088A73631}" type="slidenum">
              <a:rPr lang="en-US" altLang="zh-CN"/>
              <a:pPr>
                <a:defRPr/>
              </a:pPr>
              <a:t>21</a:t>
            </a:fld>
            <a:endParaRPr lang="en-US" altLang="zh-CN"/>
          </a:p>
        </p:txBody>
      </p:sp>
      <p:sp>
        <p:nvSpPr>
          <p:cNvPr id="22531" name="Rectangle 2"/>
          <p:cNvSpPr>
            <a:spLocks noGrp="1" noChangeArrowheads="1"/>
          </p:cNvSpPr>
          <p:nvPr>
            <p:ph type="title"/>
          </p:nvPr>
        </p:nvSpPr>
        <p:spPr/>
        <p:txBody>
          <a:bodyPr/>
          <a:lstStyle/>
          <a:p>
            <a:pPr eaLnBrk="1" hangingPunct="1"/>
            <a:r>
              <a:rPr lang="zh-CN" altLang="en-US" sz="3600" b="1" dirty="0" smtClean="0">
                <a:latin typeface="Arial" charset="0"/>
              </a:rPr>
              <a:t>第三类操作：加工型操作</a:t>
            </a:r>
          </a:p>
        </p:txBody>
      </p:sp>
      <p:sp>
        <p:nvSpPr>
          <p:cNvPr id="22532" name="Rectangle 3"/>
          <p:cNvSpPr>
            <a:spLocks noGrp="1" noChangeArrowheads="1"/>
          </p:cNvSpPr>
          <p:nvPr>
            <p:ph type="body" idx="1"/>
          </p:nvPr>
        </p:nvSpPr>
        <p:spPr/>
        <p:txBody>
          <a:bodyPr/>
          <a:lstStyle/>
          <a:p>
            <a:pPr eaLnBrk="1" hangingPunct="1">
              <a:lnSpc>
                <a:spcPct val="90000"/>
              </a:lnSpc>
            </a:pPr>
            <a:r>
              <a:rPr lang="en-US" altLang="zh-CN" sz="2800" b="1" dirty="0" err="1" smtClean="0">
                <a:solidFill>
                  <a:schemeClr val="hlink"/>
                </a:solidFill>
                <a:latin typeface="Arial" charset="0"/>
                <a:ea typeface="楷体_GB2312" pitchFamily="49" charset="-122"/>
              </a:rPr>
              <a:t>ListInsert</a:t>
            </a:r>
            <a:r>
              <a:rPr lang="en-US" altLang="zh-CN" sz="2800" b="1" dirty="0" smtClean="0">
                <a:solidFill>
                  <a:schemeClr val="hlink"/>
                </a:solidFill>
                <a:latin typeface="Arial" charset="0"/>
                <a:ea typeface="楷体_GB2312" pitchFamily="49" charset="-122"/>
              </a:rPr>
              <a:t>( &amp;L, </a:t>
            </a:r>
            <a:r>
              <a:rPr lang="en-US" altLang="zh-CN" sz="2800" b="1" dirty="0" err="1" smtClean="0">
                <a:solidFill>
                  <a:schemeClr val="hlink"/>
                </a:solidFill>
                <a:latin typeface="Arial" charset="0"/>
                <a:ea typeface="楷体_GB2312" pitchFamily="49" charset="-122"/>
              </a:rPr>
              <a:t>i</a:t>
            </a:r>
            <a:r>
              <a:rPr lang="en-US" altLang="zh-CN" sz="2800" b="1" dirty="0" smtClean="0">
                <a:solidFill>
                  <a:schemeClr val="hlink"/>
                </a:solidFill>
                <a:latin typeface="Arial" charset="0"/>
                <a:ea typeface="楷体_GB2312" pitchFamily="49" charset="-122"/>
              </a:rPr>
              <a:t>, e )</a:t>
            </a:r>
            <a:r>
              <a:rPr lang="en-US" altLang="zh-CN" sz="2800" b="1" dirty="0" smtClean="0">
                <a:latin typeface="Arial" charset="0"/>
                <a:ea typeface="楷体_GB2312" pitchFamily="49" charset="-122"/>
              </a:rPr>
              <a:t>//</a:t>
            </a:r>
            <a:r>
              <a:rPr lang="zh-CN" altLang="en-US" sz="2800" b="1" dirty="0" smtClean="0">
                <a:latin typeface="Arial" charset="0"/>
                <a:ea typeface="楷体_GB2312" pitchFamily="49" charset="-122"/>
              </a:rPr>
              <a:t>插入数据元素</a:t>
            </a:r>
            <a:endParaRPr lang="zh-CN" altLang="en-US" sz="2800" b="1" dirty="0" smtClean="0">
              <a:solidFill>
                <a:schemeClr val="hlink"/>
              </a:solidFill>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r>
              <a:rPr lang="en-US" altLang="zh-CN" b="1" dirty="0" smtClean="0">
                <a:latin typeface="Arial" charset="0"/>
                <a:ea typeface="楷体_GB2312" pitchFamily="49" charset="-122"/>
              </a:rPr>
              <a:t>;</a:t>
            </a:r>
            <a:br>
              <a:rPr lang="en-US" altLang="zh-CN" b="1" dirty="0" smtClean="0">
                <a:latin typeface="Arial" charset="0"/>
                <a:ea typeface="楷体_GB2312" pitchFamily="49" charset="-122"/>
              </a:rPr>
            </a:br>
            <a:r>
              <a:rPr lang="en-US" altLang="zh-CN" b="1" dirty="0" smtClean="0">
                <a:latin typeface="Arial" charset="0"/>
                <a:ea typeface="楷体_GB2312" pitchFamily="49" charset="-122"/>
              </a:rPr>
              <a:t>          </a:t>
            </a:r>
            <a:r>
              <a:rPr lang="en-US" altLang="zh-CN" b="1" dirty="0" smtClean="0">
                <a:solidFill>
                  <a:schemeClr val="folHlink"/>
                </a:solidFill>
                <a:latin typeface="Arial" charset="0"/>
                <a:ea typeface="楷体_GB2312" pitchFamily="49" charset="-122"/>
              </a:rPr>
              <a:t>1≤i≤LengthList(L)+1;</a:t>
            </a:r>
            <a:endParaRPr lang="en-US" altLang="zh-CN" b="1" dirty="0" smtClean="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在</a:t>
            </a:r>
            <a:r>
              <a:rPr lang="en-US" altLang="zh-CN" b="1" dirty="0" smtClean="0">
                <a:solidFill>
                  <a:srgbClr val="FF0000"/>
                </a:solidFill>
                <a:latin typeface="Arial" charset="0"/>
                <a:ea typeface="楷体_GB2312" pitchFamily="49" charset="-122"/>
              </a:rPr>
              <a:t>L</a:t>
            </a:r>
            <a:r>
              <a:rPr lang="zh-CN" altLang="en-US" b="1" dirty="0" smtClean="0">
                <a:latin typeface="Arial" charset="0"/>
                <a:ea typeface="楷体_GB2312" pitchFamily="49" charset="-122"/>
              </a:rPr>
              <a:t>的第</a:t>
            </a:r>
            <a:r>
              <a:rPr lang="en-US" altLang="zh-CN" b="1" dirty="0" err="1" smtClean="0">
                <a:solidFill>
                  <a:srgbClr val="FF0000"/>
                </a:solidFill>
                <a:latin typeface="Arial" charset="0"/>
                <a:ea typeface="楷体_GB2312" pitchFamily="49" charset="-122"/>
              </a:rPr>
              <a:t>i</a:t>
            </a:r>
            <a:r>
              <a:rPr lang="zh-CN" altLang="en-US" b="1" dirty="0" smtClean="0">
                <a:latin typeface="Arial" charset="0"/>
                <a:ea typeface="楷体_GB2312" pitchFamily="49" charset="-122"/>
              </a:rPr>
              <a:t>个元素之前</a:t>
            </a:r>
            <a:r>
              <a:rPr lang="zh-CN" altLang="en-US" b="1" dirty="0" smtClean="0">
                <a:solidFill>
                  <a:schemeClr val="folHlink"/>
                </a:solidFill>
                <a:latin typeface="Arial" charset="0"/>
                <a:ea typeface="楷体_GB2312" pitchFamily="49" charset="-122"/>
              </a:rPr>
              <a:t>插入新的元素</a:t>
            </a:r>
            <a:r>
              <a:rPr lang="en-US" altLang="zh-CN" b="1" dirty="0" smtClean="0">
                <a:solidFill>
                  <a:schemeClr val="folHlink"/>
                </a:solidFill>
                <a:latin typeface="Arial" charset="0"/>
                <a:ea typeface="楷体_GB2312" pitchFamily="49" charset="-122"/>
              </a:rPr>
              <a:t>e</a:t>
            </a:r>
            <a:r>
              <a:rPr lang="zh-CN" altLang="en-US" b="1" dirty="0" smtClean="0">
                <a:solidFill>
                  <a:schemeClr val="folHlink"/>
                </a:solidFill>
                <a:latin typeface="Arial" charset="0"/>
                <a:ea typeface="楷体_GB2312" pitchFamily="49" charset="-122"/>
              </a:rPr>
              <a:t>，</a:t>
            </a:r>
            <a:r>
              <a:rPr lang="en-US" altLang="zh-CN" b="1" dirty="0" smtClean="0">
                <a:solidFill>
                  <a:srgbClr val="FF0000"/>
                </a:solidFill>
                <a:latin typeface="Arial" charset="0"/>
                <a:ea typeface="楷体_GB2312" pitchFamily="49" charset="-122"/>
              </a:rPr>
              <a:t>L</a:t>
            </a:r>
            <a:r>
              <a:rPr lang="zh-CN" altLang="en-US" b="1" dirty="0" smtClean="0">
                <a:solidFill>
                  <a:schemeClr val="folHlink"/>
                </a:solidFill>
                <a:latin typeface="Arial" charset="0"/>
                <a:ea typeface="楷体_GB2312" pitchFamily="49" charset="-122"/>
              </a:rPr>
              <a:t>的长度增</a:t>
            </a:r>
            <a:r>
              <a:rPr lang="en-US" altLang="zh-CN" b="1" dirty="0" smtClean="0">
                <a:solidFill>
                  <a:srgbClr val="FF0000"/>
                </a:solidFill>
                <a:latin typeface="Arial" charset="0"/>
                <a:ea typeface="楷体_GB2312" pitchFamily="49" charset="-122"/>
              </a:rPr>
              <a:t>1</a:t>
            </a:r>
          </a:p>
          <a:p>
            <a:pPr eaLnBrk="1" hangingPunct="1">
              <a:lnSpc>
                <a:spcPct val="90000"/>
              </a:lnSpc>
            </a:pPr>
            <a:r>
              <a:rPr lang="en-US" altLang="zh-CN" sz="2800" b="1" dirty="0" err="1" smtClean="0">
                <a:solidFill>
                  <a:schemeClr val="hlink"/>
                </a:solidFill>
                <a:latin typeface="Arial" charset="0"/>
                <a:ea typeface="楷体_GB2312" pitchFamily="49" charset="-122"/>
              </a:rPr>
              <a:t>ListDelete</a:t>
            </a:r>
            <a:r>
              <a:rPr lang="en-US" altLang="zh-CN" sz="2800" b="1" dirty="0" smtClean="0">
                <a:solidFill>
                  <a:schemeClr val="hlink"/>
                </a:solidFill>
                <a:latin typeface="Arial" charset="0"/>
                <a:ea typeface="楷体_GB2312" pitchFamily="49" charset="-122"/>
              </a:rPr>
              <a:t>(&amp;L, </a:t>
            </a:r>
            <a:r>
              <a:rPr lang="en-US" altLang="zh-CN" sz="2800" b="1" dirty="0" err="1" smtClean="0">
                <a:solidFill>
                  <a:schemeClr val="hlink"/>
                </a:solidFill>
                <a:latin typeface="Arial" charset="0"/>
                <a:ea typeface="楷体_GB2312" pitchFamily="49" charset="-122"/>
              </a:rPr>
              <a:t>i</a:t>
            </a:r>
            <a:r>
              <a:rPr lang="en-US" altLang="zh-CN" sz="2800" b="1" dirty="0" smtClean="0">
                <a:solidFill>
                  <a:schemeClr val="hlink"/>
                </a:solidFill>
                <a:latin typeface="Arial" charset="0"/>
                <a:ea typeface="楷体_GB2312" pitchFamily="49" charset="-122"/>
              </a:rPr>
              <a:t>, &amp;e</a:t>
            </a:r>
            <a:r>
              <a:rPr lang="en-US" altLang="zh-CN" sz="2800" b="1" dirty="0">
                <a:solidFill>
                  <a:schemeClr val="hlink"/>
                </a:solidFill>
                <a:latin typeface="Arial" charset="0"/>
                <a:ea typeface="楷体_GB2312" pitchFamily="49" charset="-122"/>
              </a:rPr>
              <a:t>) </a:t>
            </a:r>
            <a:r>
              <a:rPr lang="en-US" altLang="zh-CN" sz="2800" b="1" dirty="0" smtClean="0">
                <a:solidFill>
                  <a:schemeClr val="hlink"/>
                </a:solidFill>
                <a:latin typeface="Arial" charset="0"/>
                <a:ea typeface="楷体_GB2312" pitchFamily="49" charset="-122"/>
              </a:rPr>
              <a:t>)</a:t>
            </a:r>
            <a:r>
              <a:rPr lang="en-US" altLang="zh-CN" sz="2800" b="1" dirty="0" smtClean="0">
                <a:latin typeface="Arial" charset="0"/>
                <a:ea typeface="楷体_GB2312" pitchFamily="49" charset="-122"/>
              </a:rPr>
              <a:t>//</a:t>
            </a:r>
            <a:r>
              <a:rPr lang="zh-CN" altLang="en-US" sz="2800" b="1" dirty="0">
                <a:latin typeface="Arial" charset="0"/>
                <a:ea typeface="楷体_GB2312" pitchFamily="49" charset="-122"/>
              </a:rPr>
              <a:t>删除</a:t>
            </a:r>
            <a:r>
              <a:rPr lang="zh-CN" altLang="en-US" sz="2800" b="1" dirty="0" smtClean="0">
                <a:latin typeface="Arial" charset="0"/>
                <a:ea typeface="楷体_GB2312" pitchFamily="49" charset="-122"/>
              </a:rPr>
              <a:t>数据</a:t>
            </a:r>
            <a:r>
              <a:rPr lang="zh-CN" altLang="en-US" sz="2800" b="1" dirty="0">
                <a:latin typeface="Arial" charset="0"/>
                <a:ea typeface="楷体_GB2312" pitchFamily="49" charset="-122"/>
              </a:rPr>
              <a:t>元素</a:t>
            </a:r>
            <a:endParaRPr lang="en-US" altLang="zh-CN" sz="2800" b="1" dirty="0" smtClean="0">
              <a:solidFill>
                <a:schemeClr val="hlink"/>
              </a:solidFill>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初始条件：</a:t>
            </a:r>
            <a:r>
              <a:rPr lang="zh-CN" altLang="en-US" b="1" dirty="0" smtClean="0">
                <a:latin typeface="Arial" charset="0"/>
                <a:ea typeface="楷体_GB2312" pitchFamily="49" charset="-122"/>
              </a:rPr>
              <a:t>线性表</a:t>
            </a:r>
            <a:r>
              <a:rPr lang="en-US" altLang="zh-CN" b="1" dirty="0" smtClean="0">
                <a:latin typeface="Arial" charset="0"/>
                <a:ea typeface="楷体_GB2312" pitchFamily="49" charset="-122"/>
              </a:rPr>
              <a:t>L</a:t>
            </a:r>
            <a:r>
              <a:rPr lang="zh-CN" altLang="en-US" b="1" dirty="0" smtClean="0">
                <a:latin typeface="Arial" charset="0"/>
                <a:ea typeface="楷体_GB2312" pitchFamily="49" charset="-122"/>
              </a:rPr>
              <a:t>已存在</a:t>
            </a:r>
            <a:r>
              <a:rPr lang="en-US" altLang="zh-CN" b="1" dirty="0" smtClean="0">
                <a:latin typeface="Arial" charset="0"/>
                <a:ea typeface="楷体_GB2312" pitchFamily="49" charset="-122"/>
              </a:rPr>
              <a:t>;</a:t>
            </a:r>
            <a:br>
              <a:rPr lang="en-US" altLang="zh-CN" b="1" dirty="0" smtClean="0">
                <a:latin typeface="Arial" charset="0"/>
                <a:ea typeface="楷体_GB2312" pitchFamily="49" charset="-122"/>
              </a:rPr>
            </a:br>
            <a:r>
              <a:rPr lang="en-US" altLang="zh-CN" b="1" dirty="0" smtClean="0">
                <a:latin typeface="Arial" charset="0"/>
                <a:ea typeface="楷体_GB2312" pitchFamily="49" charset="-122"/>
              </a:rPr>
              <a:t>          </a:t>
            </a:r>
            <a:r>
              <a:rPr lang="en-US" altLang="zh-CN" b="1" dirty="0" smtClean="0">
                <a:solidFill>
                  <a:schemeClr val="folHlink"/>
                </a:solidFill>
                <a:latin typeface="Arial" charset="0"/>
                <a:ea typeface="楷体_GB2312" pitchFamily="49" charset="-122"/>
              </a:rPr>
              <a:t>1≤i≤LengthList(L);</a:t>
            </a:r>
            <a:endParaRPr lang="en-US" altLang="zh-CN" b="1" dirty="0" smtClean="0">
              <a:latin typeface="Arial" charset="0"/>
              <a:ea typeface="楷体_GB2312" pitchFamily="49" charset="-122"/>
            </a:endParaRPr>
          </a:p>
          <a:p>
            <a:pPr lvl="1" eaLnBrk="1" hangingPunct="1">
              <a:lnSpc>
                <a:spcPct val="90000"/>
              </a:lnSpc>
            </a:pPr>
            <a:r>
              <a:rPr lang="zh-CN" altLang="en-US" b="1" dirty="0" smtClean="0">
                <a:solidFill>
                  <a:srgbClr val="000099"/>
                </a:solidFill>
                <a:latin typeface="Arial" charset="0"/>
                <a:ea typeface="楷体_GB2312" pitchFamily="49" charset="-122"/>
              </a:rPr>
              <a:t>操作结果：</a:t>
            </a:r>
            <a:r>
              <a:rPr lang="zh-CN" altLang="en-US" b="1" dirty="0" smtClean="0">
                <a:latin typeface="Arial" charset="0"/>
                <a:ea typeface="楷体_GB2312" pitchFamily="49" charset="-122"/>
              </a:rPr>
              <a:t>删除</a:t>
            </a:r>
            <a:r>
              <a:rPr lang="en-US" altLang="zh-CN" b="1" dirty="0" smtClean="0">
                <a:solidFill>
                  <a:srgbClr val="FF0000"/>
                </a:solidFill>
                <a:latin typeface="Arial" charset="0"/>
                <a:ea typeface="楷体_GB2312" pitchFamily="49" charset="-122"/>
              </a:rPr>
              <a:t>L</a:t>
            </a:r>
            <a:r>
              <a:rPr lang="zh-CN" altLang="en-US" b="1" dirty="0" smtClean="0">
                <a:latin typeface="Arial" charset="0"/>
                <a:ea typeface="楷体_GB2312" pitchFamily="49" charset="-122"/>
              </a:rPr>
              <a:t>的第</a:t>
            </a:r>
            <a:r>
              <a:rPr lang="en-US" altLang="zh-CN" b="1" dirty="0" err="1" smtClean="0">
                <a:solidFill>
                  <a:srgbClr val="FF0000"/>
                </a:solidFill>
                <a:latin typeface="Arial" charset="0"/>
                <a:ea typeface="楷体_GB2312" pitchFamily="49" charset="-122"/>
              </a:rPr>
              <a:t>i</a:t>
            </a:r>
            <a:r>
              <a:rPr lang="zh-CN" altLang="en-US" b="1" dirty="0" smtClean="0">
                <a:latin typeface="Arial" charset="0"/>
                <a:ea typeface="楷体_GB2312" pitchFamily="49" charset="-122"/>
              </a:rPr>
              <a:t>个元素，并用</a:t>
            </a:r>
            <a:r>
              <a:rPr lang="en-US" altLang="zh-CN" b="1" dirty="0" smtClean="0">
                <a:solidFill>
                  <a:srgbClr val="FF0000"/>
                </a:solidFill>
                <a:latin typeface="Arial" charset="0"/>
                <a:ea typeface="楷体_GB2312" pitchFamily="49" charset="-122"/>
              </a:rPr>
              <a:t>e</a:t>
            </a:r>
            <a:r>
              <a:rPr lang="zh-CN" altLang="en-US" b="1" dirty="0" smtClean="0">
                <a:latin typeface="Arial" charset="0"/>
                <a:ea typeface="楷体_GB2312" pitchFamily="49" charset="-122"/>
              </a:rPr>
              <a:t>返回其值，</a:t>
            </a:r>
            <a:r>
              <a:rPr lang="en-US" altLang="zh-CN" b="1" dirty="0" smtClean="0">
                <a:solidFill>
                  <a:srgbClr val="FF0000"/>
                </a:solidFill>
                <a:latin typeface="Arial" charset="0"/>
                <a:ea typeface="楷体_GB2312" pitchFamily="49" charset="-122"/>
              </a:rPr>
              <a:t>L</a:t>
            </a:r>
            <a:r>
              <a:rPr lang="zh-CN" altLang="en-US" b="1" dirty="0" smtClean="0">
                <a:latin typeface="Arial" charset="0"/>
                <a:ea typeface="楷体_GB2312" pitchFamily="49" charset="-122"/>
              </a:rPr>
              <a:t>的长度减</a:t>
            </a:r>
            <a:r>
              <a:rPr lang="en-US" altLang="zh-CN" b="1" dirty="0" smtClean="0">
                <a:solidFill>
                  <a:srgbClr val="FF0000"/>
                </a:solidFill>
                <a:latin typeface="Arial" charset="0"/>
                <a:ea typeface="楷体_GB2312" pitchFamily="49" charset="-122"/>
              </a:rPr>
              <a:t>1</a:t>
            </a:r>
            <a:endParaRPr lang="en-US" altLang="zh-CN" sz="2400" dirty="0" smtClean="0">
              <a:solidFill>
                <a:srgbClr val="FF0000"/>
              </a:solidFill>
              <a:latin typeface="Arial" charset="0"/>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Arial" charset="0"/>
              </a:rPr>
              <a:t>线性表的</a:t>
            </a:r>
            <a:r>
              <a:rPr lang="en-US" altLang="zh-CN" b="1" dirty="0" smtClean="0">
                <a:latin typeface="Arial" charset="0"/>
              </a:rPr>
              <a:t>ADT-</a:t>
            </a:r>
            <a:r>
              <a:rPr lang="zh-CN" altLang="en-US" b="1" dirty="0" smtClean="0">
                <a:latin typeface="Arial" charset="0"/>
              </a:rPr>
              <a:t>操作</a:t>
            </a:r>
            <a:endParaRPr lang="zh-CN" altLang="en-US" dirty="0"/>
          </a:p>
        </p:txBody>
      </p:sp>
      <p:sp>
        <p:nvSpPr>
          <p:cNvPr id="3" name="内容占位符 2"/>
          <p:cNvSpPr>
            <a:spLocks noGrp="1"/>
          </p:cNvSpPr>
          <p:nvPr>
            <p:ph idx="1"/>
          </p:nvPr>
        </p:nvSpPr>
        <p:spPr/>
        <p:txBody>
          <a:bodyPr/>
          <a:lstStyle/>
          <a:p>
            <a:endParaRPr lang="zh-CN" altLang="en-US" sz="2800" b="1" dirty="0">
              <a:latin typeface="Arial" charset="0"/>
              <a:ea typeface="楷体_GB2312" pitchFamily="49" charset="-122"/>
            </a:endParaRPr>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22</a:t>
            </a:fld>
            <a:endParaRPr lang="en-US" altLang="zh-CN"/>
          </a:p>
        </p:txBody>
      </p:sp>
      <p:sp>
        <p:nvSpPr>
          <p:cNvPr id="6" name="矩形 5"/>
          <p:cNvSpPr/>
          <p:nvPr/>
        </p:nvSpPr>
        <p:spPr>
          <a:xfrm>
            <a:off x="284956" y="1916832"/>
            <a:ext cx="8650288" cy="3884140"/>
          </a:xfrm>
          <a:prstGeom prst="rect">
            <a:avLst/>
          </a:prstGeom>
        </p:spPr>
        <p:txBody>
          <a:bodyPr wrap="square">
            <a:spAutoFit/>
          </a:bodyPr>
          <a:lstStyle/>
          <a:p>
            <a:pPr marL="342900" lvl="0" indent="-342900" eaLnBrk="0" hangingPunct="0">
              <a:spcBef>
                <a:spcPct val="20000"/>
              </a:spcBef>
              <a:buClr>
                <a:srgbClr val="3333CC"/>
              </a:buClr>
              <a:buSzPct val="60000"/>
              <a:buFont typeface="Wingdings" pitchFamily="2" charset="2"/>
              <a:buChar char="n"/>
            </a:pPr>
            <a:r>
              <a:rPr lang="en-US" altLang="zh-CN" sz="2800" kern="0" dirty="0" err="1">
                <a:solidFill>
                  <a:srgbClr val="FF3300"/>
                </a:solidFill>
                <a:ea typeface="宋体"/>
              </a:rPr>
              <a:t>InitList</a:t>
            </a:r>
            <a:r>
              <a:rPr lang="en-US" altLang="zh-CN" sz="2800" kern="0" dirty="0">
                <a:solidFill>
                  <a:srgbClr val="FF3300"/>
                </a:solidFill>
                <a:ea typeface="宋体"/>
              </a:rPr>
              <a:t>( &amp;L )</a:t>
            </a:r>
            <a:r>
              <a:rPr lang="en-US" altLang="zh-CN" sz="2800" kern="0" dirty="0">
                <a:solidFill>
                  <a:srgbClr val="000000"/>
                </a:solidFill>
                <a:ea typeface="宋体"/>
              </a:rPr>
              <a:t>//</a:t>
            </a:r>
            <a:r>
              <a:rPr lang="zh-CN" altLang="en-US" sz="2800" kern="0" dirty="0">
                <a:solidFill>
                  <a:srgbClr val="000000"/>
                </a:solidFill>
                <a:ea typeface="宋体"/>
              </a:rPr>
              <a:t>初始化一个线性表</a:t>
            </a:r>
            <a:endParaRPr lang="zh-CN" altLang="en-US" sz="2800" kern="0" dirty="0">
              <a:solidFill>
                <a:srgbClr val="FF3300"/>
              </a:solidFill>
              <a:ea typeface="宋体"/>
            </a:endParaRPr>
          </a:p>
          <a:p>
            <a:pPr marL="342900" lvl="0" indent="-342900" eaLnBrk="0" hangingPunct="0">
              <a:spcBef>
                <a:spcPct val="20000"/>
              </a:spcBef>
              <a:buClr>
                <a:srgbClr val="3333CC"/>
              </a:buClr>
              <a:buSzPct val="60000"/>
              <a:buFont typeface="Wingdings" pitchFamily="2" charset="2"/>
              <a:buChar char="n"/>
            </a:pPr>
            <a:r>
              <a:rPr lang="en-US" altLang="zh-CN" sz="2800" kern="0" dirty="0" err="1">
                <a:solidFill>
                  <a:srgbClr val="FF3300"/>
                </a:solidFill>
                <a:ea typeface="楷体_GB2312" pitchFamily="49" charset="-122"/>
              </a:rPr>
              <a:t>DestroyList</a:t>
            </a:r>
            <a:r>
              <a:rPr lang="en-US" altLang="zh-CN" sz="2800" kern="0" dirty="0">
                <a:solidFill>
                  <a:srgbClr val="FF3300"/>
                </a:solidFill>
                <a:ea typeface="楷体_GB2312" pitchFamily="49" charset="-122"/>
              </a:rPr>
              <a:t>( &amp;L )</a:t>
            </a:r>
            <a:r>
              <a:rPr lang="en-US" altLang="zh-CN" sz="2800" kern="0" dirty="0">
                <a:solidFill>
                  <a:srgbClr val="000000"/>
                </a:solidFill>
                <a:ea typeface="楷体_GB2312" pitchFamily="49" charset="-122"/>
              </a:rPr>
              <a:t>//</a:t>
            </a:r>
            <a:r>
              <a:rPr lang="zh-CN" altLang="en-US" sz="2800" kern="0" dirty="0">
                <a:solidFill>
                  <a:srgbClr val="000000"/>
                </a:solidFill>
                <a:ea typeface="楷体_GB2312" pitchFamily="49" charset="-122"/>
              </a:rPr>
              <a:t>删除线性表</a:t>
            </a:r>
          </a:p>
          <a:p>
            <a:pPr marL="342900" lvl="0" indent="-342900" eaLnBrk="0" hangingPunct="0">
              <a:spcBef>
                <a:spcPct val="20000"/>
              </a:spcBef>
              <a:buClr>
                <a:srgbClr val="3333CC"/>
              </a:buClr>
              <a:buSzPct val="60000"/>
              <a:buFont typeface="Wingdings" pitchFamily="2" charset="2"/>
              <a:buChar char="n"/>
            </a:pPr>
            <a:r>
              <a:rPr lang="en-US" altLang="zh-CN" sz="2800" kern="0" dirty="0" err="1">
                <a:solidFill>
                  <a:srgbClr val="FF3300"/>
                </a:solidFill>
                <a:ea typeface="楷体_GB2312" pitchFamily="49" charset="-122"/>
              </a:rPr>
              <a:t>ListEmpty</a:t>
            </a:r>
            <a:r>
              <a:rPr lang="en-US" altLang="zh-CN" sz="2800" kern="0" dirty="0">
                <a:solidFill>
                  <a:srgbClr val="FF3300"/>
                </a:solidFill>
                <a:ea typeface="楷体_GB2312" pitchFamily="49" charset="-122"/>
              </a:rPr>
              <a:t>( L )</a:t>
            </a:r>
            <a:r>
              <a:rPr lang="en-US" altLang="zh-CN" sz="2800" kern="0" dirty="0">
                <a:solidFill>
                  <a:srgbClr val="000000"/>
                </a:solidFill>
                <a:ea typeface="楷体_GB2312" pitchFamily="49" charset="-122"/>
              </a:rPr>
              <a:t>//</a:t>
            </a:r>
            <a:r>
              <a:rPr lang="zh-CN" altLang="en-US" sz="2800" kern="0" dirty="0">
                <a:solidFill>
                  <a:srgbClr val="000000"/>
                </a:solidFill>
                <a:ea typeface="楷体_GB2312" pitchFamily="49" charset="-122"/>
              </a:rPr>
              <a:t>判断线性表是否为空</a:t>
            </a:r>
          </a:p>
          <a:p>
            <a:pPr marL="342900" lvl="0" indent="-342900" eaLnBrk="0" hangingPunct="0">
              <a:spcBef>
                <a:spcPct val="20000"/>
              </a:spcBef>
              <a:buClr>
                <a:srgbClr val="3333CC"/>
              </a:buClr>
              <a:buSzPct val="60000"/>
              <a:buFont typeface="Wingdings" pitchFamily="2" charset="2"/>
              <a:buChar char="n"/>
            </a:pPr>
            <a:r>
              <a:rPr lang="en-US" altLang="zh-CN" sz="2800" kern="0" dirty="0" err="1">
                <a:solidFill>
                  <a:srgbClr val="FF3300"/>
                </a:solidFill>
                <a:ea typeface="楷体_GB2312" pitchFamily="49" charset="-122"/>
              </a:rPr>
              <a:t>ListLength</a:t>
            </a:r>
            <a:r>
              <a:rPr lang="en-US" altLang="zh-CN" sz="2800" kern="0" dirty="0">
                <a:solidFill>
                  <a:srgbClr val="FF3300"/>
                </a:solidFill>
                <a:ea typeface="楷体_GB2312" pitchFamily="49" charset="-122"/>
              </a:rPr>
              <a:t>( L )</a:t>
            </a:r>
            <a:r>
              <a:rPr lang="en-US" altLang="zh-CN" sz="2800" kern="0" dirty="0">
                <a:solidFill>
                  <a:srgbClr val="000000"/>
                </a:solidFill>
                <a:ea typeface="楷体_GB2312" pitchFamily="49" charset="-122"/>
              </a:rPr>
              <a:t>//</a:t>
            </a:r>
            <a:r>
              <a:rPr lang="zh-CN" altLang="en-US" sz="2800" kern="0" dirty="0">
                <a:solidFill>
                  <a:srgbClr val="000000"/>
                </a:solidFill>
                <a:ea typeface="楷体_GB2312" pitchFamily="49" charset="-122"/>
              </a:rPr>
              <a:t>求线性表的长度</a:t>
            </a:r>
            <a:endParaRPr lang="en-US" altLang="zh-CN" sz="2800" kern="0" dirty="0">
              <a:solidFill>
                <a:srgbClr val="000000"/>
              </a:solidFill>
              <a:ea typeface="楷体_GB2312" pitchFamily="49" charset="-122"/>
            </a:endParaRPr>
          </a:p>
          <a:p>
            <a:pPr marL="342900" lvl="0" indent="-342900">
              <a:lnSpc>
                <a:spcPct val="90000"/>
              </a:lnSpc>
              <a:spcBef>
                <a:spcPct val="20000"/>
              </a:spcBef>
              <a:buClr>
                <a:srgbClr val="3333CC"/>
              </a:buClr>
              <a:buSzPct val="60000"/>
              <a:buFont typeface="Wingdings" pitchFamily="2" charset="2"/>
              <a:buChar char="n"/>
            </a:pPr>
            <a:r>
              <a:rPr lang="en-US" altLang="zh-CN" sz="2800" kern="0" dirty="0" err="1">
                <a:solidFill>
                  <a:srgbClr val="FF3300"/>
                </a:solidFill>
                <a:ea typeface="楷体_GB2312" pitchFamily="49" charset="-122"/>
              </a:rPr>
              <a:t>PriorElem</a:t>
            </a:r>
            <a:r>
              <a:rPr lang="en-US" altLang="zh-CN" sz="2800" kern="0" dirty="0">
                <a:solidFill>
                  <a:srgbClr val="FF3300"/>
                </a:solidFill>
                <a:ea typeface="楷体_GB2312" pitchFamily="49" charset="-122"/>
              </a:rPr>
              <a:t>( L, </a:t>
            </a:r>
            <a:r>
              <a:rPr lang="en-US" altLang="zh-CN" sz="2800" kern="0" dirty="0" err="1">
                <a:solidFill>
                  <a:srgbClr val="FF3300"/>
                </a:solidFill>
                <a:ea typeface="楷体_GB2312" pitchFamily="49" charset="-122"/>
              </a:rPr>
              <a:t>cur_e</a:t>
            </a:r>
            <a:r>
              <a:rPr lang="en-US" altLang="zh-CN" sz="2800" kern="0" dirty="0">
                <a:solidFill>
                  <a:srgbClr val="FF3300"/>
                </a:solidFill>
                <a:ea typeface="楷体_GB2312" pitchFamily="49" charset="-122"/>
              </a:rPr>
              <a:t>, &amp;</a:t>
            </a:r>
            <a:r>
              <a:rPr lang="en-US" altLang="zh-CN" sz="2800" kern="0" dirty="0" err="1">
                <a:solidFill>
                  <a:srgbClr val="FF3300"/>
                </a:solidFill>
                <a:ea typeface="楷体_GB2312" pitchFamily="49" charset="-122"/>
              </a:rPr>
              <a:t>pre_e</a:t>
            </a:r>
            <a:r>
              <a:rPr lang="en-US" altLang="zh-CN" sz="2800" kern="0" dirty="0">
                <a:solidFill>
                  <a:srgbClr val="FF3300"/>
                </a:solidFill>
                <a:ea typeface="楷体_GB2312" pitchFamily="49" charset="-122"/>
              </a:rPr>
              <a:t> </a:t>
            </a:r>
            <a:r>
              <a:rPr lang="en-US" altLang="zh-CN" sz="2800" kern="0" dirty="0">
                <a:solidFill>
                  <a:srgbClr val="000000"/>
                </a:solidFill>
                <a:ea typeface="楷体_GB2312" pitchFamily="49" charset="-122"/>
              </a:rPr>
              <a:t>)//</a:t>
            </a:r>
            <a:r>
              <a:rPr lang="zh-CN" altLang="en-US" sz="2800" kern="0" dirty="0">
                <a:solidFill>
                  <a:srgbClr val="000000"/>
                </a:solidFill>
                <a:ea typeface="楷体_GB2312" pitchFamily="49" charset="-122"/>
              </a:rPr>
              <a:t>获取当前元素的前驱元素</a:t>
            </a:r>
            <a:endParaRPr lang="en-US" altLang="zh-CN" sz="2800" kern="0" dirty="0">
              <a:solidFill>
                <a:srgbClr val="000000"/>
              </a:solidFill>
              <a:ea typeface="楷体_GB2312" pitchFamily="49" charset="-122"/>
            </a:endParaRPr>
          </a:p>
          <a:p>
            <a:pPr marL="342900" lvl="0" indent="-342900" eaLnBrk="0" hangingPunct="0">
              <a:spcBef>
                <a:spcPct val="20000"/>
              </a:spcBef>
              <a:buClr>
                <a:srgbClr val="3333CC"/>
              </a:buClr>
              <a:buSzPct val="60000"/>
              <a:buFont typeface="Wingdings" pitchFamily="2" charset="2"/>
              <a:buChar char="n"/>
            </a:pPr>
            <a:r>
              <a:rPr lang="en-US" altLang="zh-CN" sz="2800" kern="0" dirty="0" err="1">
                <a:solidFill>
                  <a:srgbClr val="FF3300"/>
                </a:solidFill>
                <a:ea typeface="楷体_GB2312" pitchFamily="49" charset="-122"/>
              </a:rPr>
              <a:t>NextElem</a:t>
            </a:r>
            <a:r>
              <a:rPr lang="en-US" altLang="zh-CN" sz="2800" kern="0" dirty="0">
                <a:solidFill>
                  <a:srgbClr val="FF3300"/>
                </a:solidFill>
                <a:ea typeface="楷体_GB2312" pitchFamily="49" charset="-122"/>
              </a:rPr>
              <a:t>( L, </a:t>
            </a:r>
            <a:r>
              <a:rPr lang="en-US" altLang="zh-CN" sz="2800" kern="0" dirty="0" err="1">
                <a:solidFill>
                  <a:srgbClr val="FF3300"/>
                </a:solidFill>
                <a:ea typeface="楷体_GB2312" pitchFamily="49" charset="-122"/>
              </a:rPr>
              <a:t>cur_e</a:t>
            </a:r>
            <a:r>
              <a:rPr lang="en-US" altLang="zh-CN" sz="2800" kern="0" dirty="0">
                <a:solidFill>
                  <a:srgbClr val="FF3300"/>
                </a:solidFill>
                <a:ea typeface="楷体_GB2312" pitchFamily="49" charset="-122"/>
              </a:rPr>
              <a:t>, &amp;</a:t>
            </a:r>
            <a:r>
              <a:rPr lang="en-US" altLang="zh-CN" sz="2800" kern="0" dirty="0" err="1">
                <a:solidFill>
                  <a:srgbClr val="FF3300"/>
                </a:solidFill>
                <a:ea typeface="楷体_GB2312" pitchFamily="49" charset="-122"/>
              </a:rPr>
              <a:t>next_e</a:t>
            </a:r>
            <a:r>
              <a:rPr lang="en-US" altLang="zh-CN" sz="2800" kern="0" dirty="0">
                <a:solidFill>
                  <a:srgbClr val="FF3300"/>
                </a:solidFill>
                <a:ea typeface="楷体_GB2312" pitchFamily="49" charset="-122"/>
              </a:rPr>
              <a:t> )</a:t>
            </a:r>
            <a:r>
              <a:rPr lang="en-US" altLang="zh-CN" sz="2800" kern="0" dirty="0">
                <a:solidFill>
                  <a:srgbClr val="000000"/>
                </a:solidFill>
                <a:ea typeface="楷体_GB2312" pitchFamily="49" charset="-122"/>
              </a:rPr>
              <a:t> //</a:t>
            </a:r>
            <a:r>
              <a:rPr lang="zh-CN" altLang="en-US" sz="2800" kern="0" dirty="0">
                <a:solidFill>
                  <a:srgbClr val="000000"/>
                </a:solidFill>
                <a:ea typeface="楷体_GB2312" pitchFamily="49" charset="-122"/>
              </a:rPr>
              <a:t>获取当前元素的后继元素</a:t>
            </a:r>
            <a:endParaRPr lang="en-US" altLang="zh-CN" sz="2800" kern="0" dirty="0">
              <a:solidFill>
                <a:srgbClr val="000000"/>
              </a:solidFill>
              <a:ea typeface="楷体_GB2312" pitchFamily="49" charset="-122"/>
            </a:endParaRPr>
          </a:p>
        </p:txBody>
      </p:sp>
    </p:spTree>
    <p:extLst>
      <p:ext uri="{BB962C8B-B14F-4D97-AF65-F5344CB8AC3E}">
        <p14:creationId xmlns:p14="http://schemas.microsoft.com/office/powerpoint/2010/main" val="204415564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Arial" charset="0"/>
              </a:rPr>
              <a:t>线性表的</a:t>
            </a:r>
            <a:r>
              <a:rPr lang="en-US" altLang="zh-CN" b="1">
                <a:latin typeface="Arial" charset="0"/>
              </a:rPr>
              <a:t>ADT-</a:t>
            </a:r>
            <a:r>
              <a:rPr lang="zh-CN" altLang="en-US" b="1">
                <a:latin typeface="Arial" charset="0"/>
              </a:rPr>
              <a:t>操作</a:t>
            </a:r>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23</a:t>
            </a:fld>
            <a:endParaRPr lang="en-US" altLang="zh-CN"/>
          </a:p>
        </p:txBody>
      </p:sp>
      <p:sp>
        <p:nvSpPr>
          <p:cNvPr id="6" name="矩形 5"/>
          <p:cNvSpPr/>
          <p:nvPr/>
        </p:nvSpPr>
        <p:spPr>
          <a:xfrm>
            <a:off x="284956" y="1650998"/>
            <a:ext cx="8650288" cy="4622804"/>
          </a:xfrm>
          <a:prstGeom prst="rect">
            <a:avLst/>
          </a:prstGeom>
        </p:spPr>
        <p:txBody>
          <a:bodyPr wrap="square">
            <a:spAutoFit/>
          </a:bodyPr>
          <a:lstStyle/>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3300"/>
                </a:solidFill>
                <a:ea typeface="楷体_GB2312" pitchFamily="49" charset="-122"/>
              </a:rPr>
              <a:t>GetElem</a:t>
            </a:r>
            <a:r>
              <a:rPr lang="en-US" altLang="zh-CN" sz="3200" kern="0" dirty="0" smtClean="0">
                <a:solidFill>
                  <a:srgbClr val="FF3300"/>
                </a:solidFill>
                <a:ea typeface="楷体_GB2312" pitchFamily="49" charset="-122"/>
              </a:rPr>
              <a:t>( L, </a:t>
            </a:r>
            <a:r>
              <a:rPr lang="en-US" altLang="zh-CN" sz="3200" kern="0" dirty="0" err="1" smtClean="0">
                <a:solidFill>
                  <a:srgbClr val="FF3300"/>
                </a:solidFill>
                <a:ea typeface="楷体_GB2312" pitchFamily="49" charset="-122"/>
              </a:rPr>
              <a:t>i</a:t>
            </a:r>
            <a:r>
              <a:rPr lang="en-US" altLang="zh-CN" sz="3200" kern="0" dirty="0" smtClean="0">
                <a:solidFill>
                  <a:srgbClr val="FF3300"/>
                </a:solidFill>
                <a:ea typeface="楷体_GB2312" pitchFamily="49" charset="-122"/>
              </a:rPr>
              <a:t>, &amp;e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访问第</a:t>
            </a:r>
            <a:r>
              <a:rPr lang="en-US" altLang="zh-CN" sz="3200" kern="0" dirty="0" err="1" smtClean="0">
                <a:solidFill>
                  <a:srgbClr val="000000"/>
                </a:solidFill>
                <a:ea typeface="楷体_GB2312" pitchFamily="49" charset="-122"/>
              </a:rPr>
              <a:t>i</a:t>
            </a:r>
            <a:r>
              <a:rPr lang="zh-CN" altLang="en-US" sz="3200" kern="0" dirty="0" smtClean="0">
                <a:solidFill>
                  <a:srgbClr val="000000"/>
                </a:solidFill>
                <a:ea typeface="楷体_GB2312" pitchFamily="49" charset="-122"/>
              </a:rPr>
              <a:t>个元素</a:t>
            </a:r>
            <a:endParaRPr lang="en-US" altLang="zh-CN" sz="3200" kern="0" dirty="0" smtClean="0">
              <a:solidFill>
                <a:srgbClr val="000000"/>
              </a:solidFill>
              <a:ea typeface="楷体_GB2312" pitchFamily="49" charset="-122"/>
            </a:endParaRP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LocateElem</a:t>
            </a:r>
            <a:r>
              <a:rPr lang="en-US" altLang="zh-CN" sz="3200" kern="0" dirty="0" smtClean="0">
                <a:solidFill>
                  <a:srgbClr val="FF0000"/>
                </a:solidFill>
                <a:ea typeface="楷体_GB2312" pitchFamily="49" charset="-122"/>
              </a:rPr>
              <a:t>( L, e, compare( )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寻找是否有值与</a:t>
            </a:r>
            <a:r>
              <a:rPr lang="en-US" altLang="zh-CN" sz="3200" kern="0" dirty="0" smtClean="0">
                <a:solidFill>
                  <a:srgbClr val="000000"/>
                </a:solidFill>
                <a:ea typeface="楷体_GB2312" pitchFamily="49" charset="-122"/>
              </a:rPr>
              <a:t>e</a:t>
            </a:r>
            <a:r>
              <a:rPr lang="zh-CN" altLang="en-US" sz="3200" kern="0" dirty="0" smtClean="0">
                <a:solidFill>
                  <a:srgbClr val="000000"/>
                </a:solidFill>
                <a:ea typeface="楷体_GB2312" pitchFamily="49" charset="-122"/>
              </a:rPr>
              <a:t>相同的元素</a:t>
            </a:r>
            <a:endParaRPr lang="en-US" altLang="zh-CN" sz="3200" kern="0" dirty="0" smtClean="0">
              <a:solidFill>
                <a:srgbClr val="000000"/>
              </a:solidFill>
              <a:ea typeface="楷体_GB2312" pitchFamily="49" charset="-122"/>
            </a:endParaRP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ListTraverse</a:t>
            </a:r>
            <a:r>
              <a:rPr lang="en-US" altLang="zh-CN" sz="3200" kern="0" dirty="0" smtClean="0">
                <a:solidFill>
                  <a:srgbClr val="FF0000"/>
                </a:solidFill>
                <a:ea typeface="楷体_GB2312" pitchFamily="49" charset="-122"/>
              </a:rPr>
              <a:t> (L, visit(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遍历线性表</a:t>
            </a: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ClearList</a:t>
            </a:r>
            <a:r>
              <a:rPr lang="en-US" altLang="zh-CN" sz="3200" kern="0" dirty="0" smtClean="0">
                <a:solidFill>
                  <a:srgbClr val="FF0000"/>
                </a:solidFill>
                <a:ea typeface="楷体_GB2312" pitchFamily="49" charset="-122"/>
              </a:rPr>
              <a:t>( &amp;L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将线性表重置为空表</a:t>
            </a: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PutElem</a:t>
            </a:r>
            <a:r>
              <a:rPr lang="en-US" altLang="zh-CN" sz="3200" kern="0" dirty="0" smtClean="0">
                <a:solidFill>
                  <a:srgbClr val="FF0000"/>
                </a:solidFill>
                <a:ea typeface="楷体_GB2312" pitchFamily="49" charset="-122"/>
              </a:rPr>
              <a:t>( &amp;L, </a:t>
            </a:r>
            <a:r>
              <a:rPr lang="en-US" altLang="zh-CN" sz="3200" kern="0" dirty="0" err="1" smtClean="0">
                <a:solidFill>
                  <a:srgbClr val="FF0000"/>
                </a:solidFill>
                <a:ea typeface="楷体_GB2312" pitchFamily="49" charset="-122"/>
              </a:rPr>
              <a:t>i</a:t>
            </a:r>
            <a:r>
              <a:rPr lang="en-US" altLang="zh-CN" sz="3200" kern="0" dirty="0" smtClean="0">
                <a:solidFill>
                  <a:srgbClr val="FF0000"/>
                </a:solidFill>
                <a:ea typeface="楷体_GB2312" pitchFamily="49" charset="-122"/>
              </a:rPr>
              <a:t>, e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改变数据元素的值</a:t>
            </a: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ListInsert</a:t>
            </a:r>
            <a:r>
              <a:rPr lang="en-US" altLang="zh-CN" sz="3200" kern="0" dirty="0" smtClean="0">
                <a:solidFill>
                  <a:srgbClr val="FF0000"/>
                </a:solidFill>
                <a:ea typeface="楷体_GB2312" pitchFamily="49" charset="-122"/>
              </a:rPr>
              <a:t>( &amp;L, </a:t>
            </a:r>
            <a:r>
              <a:rPr lang="en-US" altLang="zh-CN" sz="3200" kern="0" dirty="0" err="1" smtClean="0">
                <a:solidFill>
                  <a:srgbClr val="FF0000"/>
                </a:solidFill>
                <a:ea typeface="楷体_GB2312" pitchFamily="49" charset="-122"/>
              </a:rPr>
              <a:t>i</a:t>
            </a:r>
            <a:r>
              <a:rPr lang="en-US" altLang="zh-CN" sz="3200" kern="0" dirty="0" smtClean="0">
                <a:solidFill>
                  <a:srgbClr val="FF0000"/>
                </a:solidFill>
                <a:ea typeface="楷体_GB2312" pitchFamily="49" charset="-122"/>
              </a:rPr>
              <a:t>, e )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插入数据元素</a:t>
            </a:r>
            <a:endParaRPr lang="en-US" altLang="zh-CN" sz="3200" kern="0" dirty="0" smtClean="0">
              <a:solidFill>
                <a:srgbClr val="FF0000"/>
              </a:solidFill>
              <a:ea typeface="楷体_GB2312" pitchFamily="49" charset="-122"/>
            </a:endParaRPr>
          </a:p>
          <a:p>
            <a:pPr marL="342900" lvl="0" indent="-342900" eaLnBrk="0" hangingPunct="0">
              <a:spcBef>
                <a:spcPct val="20000"/>
              </a:spcBef>
              <a:buClr>
                <a:srgbClr val="3333CC"/>
              </a:buClr>
              <a:buSzPct val="60000"/>
              <a:buFont typeface="Wingdings" pitchFamily="2" charset="2"/>
              <a:buChar char="n"/>
            </a:pPr>
            <a:r>
              <a:rPr lang="en-US" altLang="zh-CN" sz="3200" kern="0" dirty="0" err="1" smtClean="0">
                <a:solidFill>
                  <a:srgbClr val="FF0000"/>
                </a:solidFill>
                <a:ea typeface="楷体_GB2312" pitchFamily="49" charset="-122"/>
              </a:rPr>
              <a:t>ListDelete</a:t>
            </a:r>
            <a:r>
              <a:rPr lang="en-US" altLang="zh-CN" sz="3200" kern="0" dirty="0" smtClean="0">
                <a:solidFill>
                  <a:srgbClr val="FF0000"/>
                </a:solidFill>
                <a:ea typeface="楷体_GB2312" pitchFamily="49" charset="-122"/>
              </a:rPr>
              <a:t>(&amp;L, </a:t>
            </a:r>
            <a:r>
              <a:rPr lang="en-US" altLang="zh-CN" sz="3200" kern="0" dirty="0" err="1" smtClean="0">
                <a:solidFill>
                  <a:srgbClr val="FF0000"/>
                </a:solidFill>
                <a:ea typeface="楷体_GB2312" pitchFamily="49" charset="-122"/>
              </a:rPr>
              <a:t>i</a:t>
            </a:r>
            <a:r>
              <a:rPr lang="en-US" altLang="zh-CN" sz="3200" kern="0" dirty="0" smtClean="0">
                <a:solidFill>
                  <a:srgbClr val="FF0000"/>
                </a:solidFill>
                <a:ea typeface="楷体_GB2312" pitchFamily="49" charset="-122"/>
              </a:rPr>
              <a:t>, &amp;e) )</a:t>
            </a:r>
            <a:r>
              <a:rPr lang="en-US" altLang="zh-CN" sz="3200" kern="0" dirty="0" smtClean="0">
                <a:solidFill>
                  <a:srgbClr val="000000"/>
                </a:solidFill>
                <a:ea typeface="楷体_GB2312" pitchFamily="49" charset="-122"/>
              </a:rPr>
              <a:t>//</a:t>
            </a:r>
            <a:r>
              <a:rPr lang="zh-CN" altLang="en-US" sz="3200" kern="0" dirty="0" smtClean="0">
                <a:solidFill>
                  <a:srgbClr val="000000"/>
                </a:solidFill>
                <a:ea typeface="楷体_GB2312" pitchFamily="49" charset="-122"/>
              </a:rPr>
              <a:t>删除数据元素</a:t>
            </a:r>
            <a:endParaRPr lang="zh-CN" altLang="en-US" sz="3200" b="0" kern="0" dirty="0">
              <a:solidFill>
                <a:srgbClr val="000000"/>
              </a:solidFill>
              <a:latin typeface="Tahoma"/>
              <a:ea typeface="宋体"/>
            </a:endParaRPr>
          </a:p>
        </p:txBody>
      </p:sp>
    </p:spTree>
    <p:extLst>
      <p:ext uri="{BB962C8B-B14F-4D97-AF65-F5344CB8AC3E}">
        <p14:creationId xmlns:p14="http://schemas.microsoft.com/office/powerpoint/2010/main" val="231939569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4"/>
          <p:cNvSpPr>
            <a:spLocks noGrp="1"/>
          </p:cNvSpPr>
          <p:nvPr>
            <p:ph type="sldNum" sz="quarter" idx="11"/>
          </p:nvPr>
        </p:nvSpPr>
        <p:spPr/>
        <p:txBody>
          <a:bodyPr/>
          <a:lstStyle/>
          <a:p>
            <a:pPr>
              <a:defRPr/>
            </a:pPr>
            <a:fld id="{F82F060C-0A7F-4DE4-97F2-817A4A9B128E}" type="slidenum">
              <a:rPr lang="en-US" altLang="zh-CN"/>
              <a:pPr>
                <a:defRPr/>
              </a:pPr>
              <a:t>24</a:t>
            </a:fld>
            <a:endParaRPr lang="en-US" altLang="zh-CN"/>
          </a:p>
        </p:txBody>
      </p:sp>
      <p:sp>
        <p:nvSpPr>
          <p:cNvPr id="23555" name="Rectangle 2"/>
          <p:cNvSpPr>
            <a:spLocks noGrp="1" noChangeArrowheads="1"/>
          </p:cNvSpPr>
          <p:nvPr>
            <p:ph type="title"/>
          </p:nvPr>
        </p:nvSpPr>
        <p:spPr/>
        <p:txBody>
          <a:bodyPr/>
          <a:lstStyle/>
          <a:p>
            <a:pPr eaLnBrk="1" hangingPunct="1"/>
            <a:r>
              <a:rPr lang="en-US" altLang="zh-CN" sz="3600" smtClean="0">
                <a:solidFill>
                  <a:srgbClr val="000099"/>
                </a:solidFill>
                <a:latin typeface="Arial" charset="0"/>
              </a:rPr>
              <a:t>2.1.2 </a:t>
            </a:r>
            <a:r>
              <a:rPr lang="zh-CN" altLang="en-US" sz="4000" b="1" smtClean="0">
                <a:solidFill>
                  <a:srgbClr val="000099"/>
                </a:solidFill>
                <a:latin typeface="Arial" charset="0"/>
                <a:ea typeface="楷体_GB2312" pitchFamily="49" charset="-122"/>
              </a:rPr>
              <a:t>用线性表实现其它复杂操作</a:t>
            </a:r>
          </a:p>
        </p:txBody>
      </p:sp>
      <p:sp>
        <p:nvSpPr>
          <p:cNvPr id="23556" name="Rectangle 3"/>
          <p:cNvSpPr>
            <a:spLocks noGrp="1" noChangeArrowheads="1"/>
          </p:cNvSpPr>
          <p:nvPr>
            <p:ph type="body" idx="1"/>
          </p:nvPr>
        </p:nvSpPr>
        <p:spPr/>
        <p:txBody>
          <a:bodyPr/>
          <a:lstStyle/>
          <a:p>
            <a:pPr eaLnBrk="1" hangingPunct="1"/>
            <a:r>
              <a:rPr lang="zh-CN" altLang="en-US" sz="2800" b="1" smtClean="0">
                <a:solidFill>
                  <a:schemeClr val="hlink"/>
                </a:solidFill>
                <a:latin typeface="Arial" charset="0"/>
                <a:ea typeface="楷体_GB2312" pitchFamily="49" charset="-122"/>
              </a:rPr>
              <a:t>例</a:t>
            </a:r>
            <a:r>
              <a:rPr lang="en-US" altLang="zh-CN" sz="2800" b="1" smtClean="0">
                <a:solidFill>
                  <a:schemeClr val="hlink"/>
                </a:solidFill>
                <a:latin typeface="Arial" charset="0"/>
                <a:ea typeface="楷体_GB2312" pitchFamily="49" charset="-122"/>
              </a:rPr>
              <a:t>1</a:t>
            </a:r>
            <a:r>
              <a:rPr lang="zh-CN" altLang="en-US" sz="2800" b="1" smtClean="0">
                <a:solidFill>
                  <a:schemeClr val="hlink"/>
                </a:solidFill>
                <a:latin typeface="Arial" charset="0"/>
                <a:ea typeface="楷体_GB2312" pitchFamily="49" charset="-122"/>
              </a:rPr>
              <a:t>、线性表的合并</a:t>
            </a:r>
            <a:r>
              <a:rPr lang="en-US" altLang="zh-CN" sz="2800" b="1" smtClean="0">
                <a:solidFill>
                  <a:schemeClr val="hlink"/>
                </a:solidFill>
                <a:latin typeface="Arial" charset="0"/>
                <a:ea typeface="楷体_GB2312" pitchFamily="49" charset="-122"/>
              </a:rPr>
              <a:t>A</a:t>
            </a:r>
            <a:r>
              <a:rPr lang="zh-CN" altLang="en-US" sz="2800" b="1" smtClean="0">
                <a:solidFill>
                  <a:schemeClr val="hlink"/>
                </a:solidFill>
                <a:latin typeface="Arial" charset="0"/>
                <a:ea typeface="楷体_GB2312" pitchFamily="49" charset="-122"/>
              </a:rPr>
              <a:t>＝</a:t>
            </a:r>
            <a:r>
              <a:rPr lang="en-US" altLang="zh-CN" sz="2800" b="1" smtClean="0">
                <a:solidFill>
                  <a:schemeClr val="hlink"/>
                </a:solidFill>
                <a:latin typeface="Arial" charset="0"/>
                <a:ea typeface="楷体_GB2312" pitchFamily="49" charset="-122"/>
              </a:rPr>
              <a:t>A∪B</a:t>
            </a:r>
          </a:p>
          <a:p>
            <a:pPr eaLnBrk="1" hangingPunct="1"/>
            <a:r>
              <a:rPr lang="zh-CN" altLang="en-US" sz="2800" b="1" smtClean="0">
                <a:latin typeface="Arial" charset="0"/>
                <a:ea typeface="楷体_GB2312" pitchFamily="49" charset="-122"/>
              </a:rPr>
              <a:t>设</a:t>
            </a:r>
            <a:r>
              <a:rPr lang="en-US" altLang="zh-CN" sz="2800" b="1" smtClean="0">
                <a:latin typeface="Arial" charset="0"/>
                <a:ea typeface="楷体_GB2312" pitchFamily="49" charset="-122"/>
              </a:rPr>
              <a:t>:</a:t>
            </a:r>
            <a:r>
              <a:rPr lang="zh-CN" altLang="en-US" sz="2800" b="1" smtClean="0">
                <a:latin typeface="Arial" charset="0"/>
                <a:ea typeface="楷体_GB2312" pitchFamily="49" charset="-122"/>
              </a:rPr>
              <a:t>有两个</a:t>
            </a:r>
            <a:r>
              <a:rPr lang="zh-CN" altLang="en-US" sz="2800" b="1" smtClean="0">
                <a:solidFill>
                  <a:schemeClr val="hlink"/>
                </a:solidFill>
                <a:latin typeface="Arial" charset="0"/>
                <a:ea typeface="楷体_GB2312" pitchFamily="49" charset="-122"/>
              </a:rPr>
              <a:t>集合</a:t>
            </a:r>
            <a:r>
              <a:rPr lang="zh-CN" altLang="en-US" sz="2800" b="1" smtClean="0">
                <a:latin typeface="Arial" charset="0"/>
                <a:ea typeface="楷体_GB2312" pitchFamily="49" charset="-122"/>
              </a:rPr>
              <a:t> </a:t>
            </a:r>
            <a:r>
              <a:rPr lang="en-US" altLang="zh-CN" sz="2800" b="1" smtClean="0">
                <a:latin typeface="Arial" charset="0"/>
                <a:ea typeface="楷体_GB2312" pitchFamily="49" charset="-122"/>
              </a:rPr>
              <a:t>A </a:t>
            </a:r>
            <a:r>
              <a:rPr lang="zh-CN" altLang="en-US" sz="2800" b="1" smtClean="0">
                <a:latin typeface="Arial" charset="0"/>
                <a:ea typeface="楷体_GB2312" pitchFamily="49" charset="-122"/>
              </a:rPr>
              <a:t>和 </a:t>
            </a:r>
            <a:r>
              <a:rPr lang="en-US" altLang="zh-CN" sz="2800" b="1" smtClean="0">
                <a:latin typeface="Arial" charset="0"/>
                <a:ea typeface="楷体_GB2312" pitchFamily="49" charset="-122"/>
              </a:rPr>
              <a:t>B </a:t>
            </a:r>
            <a:r>
              <a:rPr lang="zh-CN" altLang="en-US" sz="2800" b="1" smtClean="0">
                <a:latin typeface="Arial" charset="0"/>
                <a:ea typeface="楷体_GB2312" pitchFamily="49" charset="-122"/>
              </a:rPr>
              <a:t>分别用两个线性表 </a:t>
            </a:r>
            <a:r>
              <a:rPr lang="en-US" altLang="zh-CN" sz="2800" b="1" smtClean="0">
                <a:latin typeface="Arial" charset="0"/>
                <a:ea typeface="楷体_GB2312" pitchFamily="49" charset="-122"/>
              </a:rPr>
              <a:t>LA </a:t>
            </a:r>
            <a:r>
              <a:rPr lang="zh-CN" altLang="en-US" sz="2800" b="1" smtClean="0">
                <a:latin typeface="Arial" charset="0"/>
                <a:ea typeface="楷体_GB2312" pitchFamily="49" charset="-122"/>
              </a:rPr>
              <a:t>和 </a:t>
            </a:r>
            <a:r>
              <a:rPr lang="en-US" altLang="zh-CN" sz="2800" b="1" smtClean="0">
                <a:latin typeface="Arial" charset="0"/>
                <a:ea typeface="楷体_GB2312" pitchFamily="49" charset="-122"/>
              </a:rPr>
              <a:t>LB </a:t>
            </a:r>
            <a:r>
              <a:rPr lang="zh-CN" altLang="en-US" sz="2800" b="1" smtClean="0">
                <a:latin typeface="Arial" charset="0"/>
                <a:ea typeface="楷体_GB2312" pitchFamily="49" charset="-122"/>
              </a:rPr>
              <a:t>表示。</a:t>
            </a:r>
          </a:p>
          <a:p>
            <a:pPr eaLnBrk="1" hangingPunct="1"/>
            <a:r>
              <a:rPr lang="zh-CN" altLang="en-US" sz="2800" b="1" smtClean="0">
                <a:latin typeface="Arial" charset="0"/>
                <a:ea typeface="楷体_GB2312" pitchFamily="49" charset="-122"/>
              </a:rPr>
              <a:t>求一个新的集合</a:t>
            </a:r>
            <a:r>
              <a:rPr lang="en-US" altLang="zh-CN" sz="2800" b="1" smtClean="0">
                <a:latin typeface="Arial" charset="0"/>
                <a:ea typeface="楷体_GB2312" pitchFamily="49" charset="-122"/>
              </a:rPr>
              <a:t>A</a:t>
            </a:r>
            <a:r>
              <a:rPr lang="zh-CN" altLang="en-US" sz="2800" b="1" smtClean="0">
                <a:latin typeface="Arial" charset="0"/>
                <a:ea typeface="楷体_GB2312" pitchFamily="49" charset="-122"/>
              </a:rPr>
              <a:t>＝</a:t>
            </a:r>
            <a:r>
              <a:rPr lang="en-US" altLang="zh-CN" sz="2800" b="1" smtClean="0">
                <a:latin typeface="Arial" charset="0"/>
                <a:ea typeface="楷体_GB2312" pitchFamily="49" charset="-122"/>
              </a:rPr>
              <a:t>A∪B</a:t>
            </a:r>
            <a:r>
              <a:rPr lang="zh-CN" altLang="en-US" sz="2800" b="1" smtClean="0">
                <a:latin typeface="Arial" charset="0"/>
                <a:ea typeface="楷体_GB2312" pitchFamily="49" charset="-122"/>
              </a:rPr>
              <a:t>。</a:t>
            </a:r>
            <a:endParaRPr lang="zh-CN" altLang="en-US" sz="2800" b="1" smtClean="0">
              <a:latin typeface="Arial" charset="0"/>
            </a:endParaRPr>
          </a:p>
          <a:p>
            <a:pPr eaLnBrk="1" hangingPunct="1"/>
            <a:endParaRPr lang="zh-CN" altLang="en-US" sz="2800" b="1" smtClean="0">
              <a:solidFill>
                <a:schemeClr val="hlink"/>
              </a:solidFill>
              <a:latin typeface="Arial" charset="0"/>
              <a:ea typeface="楷体_GB2312" pitchFamily="49" charset="-122"/>
            </a:endParaRPr>
          </a:p>
          <a:p>
            <a:pPr eaLnBrk="1" hangingPunct="1"/>
            <a:endParaRPr lang="en-US" altLang="zh-CN" sz="2800" b="1" smtClean="0">
              <a:solidFill>
                <a:schemeClr val="folHlink"/>
              </a:solidFill>
              <a:latin typeface="Arial" charset="0"/>
              <a:ea typeface="楷体_GB2312" pitchFamily="49" charset="-122"/>
            </a:endParaRPr>
          </a:p>
        </p:txBody>
      </p:sp>
      <p:graphicFrame>
        <p:nvGraphicFramePr>
          <p:cNvPr id="230404" name="Group 4"/>
          <p:cNvGraphicFramePr>
            <a:graphicFrameLocks noGrp="1"/>
          </p:cNvGraphicFramePr>
          <p:nvPr/>
        </p:nvGraphicFramePr>
        <p:xfrm>
          <a:off x="1219200" y="4724400"/>
          <a:ext cx="4479925" cy="518048"/>
        </p:xfrm>
        <a:graphic>
          <a:graphicData uri="http://schemas.openxmlformats.org/drawingml/2006/table">
            <a:tbl>
              <a:tblPr/>
              <a:tblGrid>
                <a:gridCol w="746125"/>
                <a:gridCol w="747713"/>
                <a:gridCol w="746125"/>
                <a:gridCol w="747712"/>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10</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0420" name="Group 20"/>
          <p:cNvGraphicFramePr>
            <a:graphicFrameLocks noGrp="1"/>
          </p:cNvGraphicFramePr>
          <p:nvPr/>
        </p:nvGraphicFramePr>
        <p:xfrm>
          <a:off x="1219200" y="4038600"/>
          <a:ext cx="5226050" cy="518048"/>
        </p:xfrm>
        <a:graphic>
          <a:graphicData uri="http://schemas.openxmlformats.org/drawingml/2006/table">
            <a:tbl>
              <a:tblPr/>
              <a:tblGrid>
                <a:gridCol w="746125"/>
                <a:gridCol w="747713"/>
                <a:gridCol w="746125"/>
                <a:gridCol w="747712"/>
                <a:gridCol w="746125"/>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591" name="Text Box 38"/>
          <p:cNvSpPr txBox="1">
            <a:spLocks noChangeArrowheads="1"/>
          </p:cNvSpPr>
          <p:nvPr/>
        </p:nvSpPr>
        <p:spPr bwMode="auto">
          <a:xfrm>
            <a:off x="304800" y="4038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LA</a:t>
            </a:r>
          </a:p>
        </p:txBody>
      </p:sp>
      <p:sp>
        <p:nvSpPr>
          <p:cNvPr id="23592" name="Text Box 39"/>
          <p:cNvSpPr txBox="1">
            <a:spLocks noChangeArrowheads="1"/>
          </p:cNvSpPr>
          <p:nvPr/>
        </p:nvSpPr>
        <p:spPr bwMode="auto">
          <a:xfrm>
            <a:off x="304800" y="472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LB</a:t>
            </a:r>
          </a:p>
        </p:txBody>
      </p:sp>
      <p:graphicFrame>
        <p:nvGraphicFramePr>
          <p:cNvPr id="230470" name="Group 70"/>
          <p:cNvGraphicFramePr>
            <a:graphicFrameLocks noGrp="1"/>
          </p:cNvGraphicFramePr>
          <p:nvPr/>
        </p:nvGraphicFramePr>
        <p:xfrm>
          <a:off x="1219200" y="5502275"/>
          <a:ext cx="7464425" cy="518048"/>
        </p:xfrm>
        <a:graphic>
          <a:graphicData uri="http://schemas.openxmlformats.org/drawingml/2006/table">
            <a:tbl>
              <a:tblPr/>
              <a:tblGrid>
                <a:gridCol w="746125"/>
                <a:gridCol w="747713"/>
                <a:gridCol w="746125"/>
                <a:gridCol w="747712"/>
                <a:gridCol w="746125"/>
                <a:gridCol w="746125"/>
                <a:gridCol w="746125"/>
                <a:gridCol w="746125"/>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10</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33"/>
                    </a:solidFill>
                  </a:tcPr>
                </a:tc>
              </a:tr>
            </a:tbl>
          </a:graphicData>
        </a:graphic>
      </p:graphicFrame>
      <p:sp>
        <p:nvSpPr>
          <p:cNvPr id="23617" name="Text Box 67"/>
          <p:cNvSpPr txBox="1">
            <a:spLocks noChangeArrowheads="1"/>
          </p:cNvSpPr>
          <p:nvPr/>
        </p:nvSpPr>
        <p:spPr bwMode="auto">
          <a:xfrm>
            <a:off x="304800" y="5486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70"/>
                                        </p:tgtEl>
                                        <p:attrNameLst>
                                          <p:attrName>style.visibility</p:attrName>
                                        </p:attrNameLst>
                                      </p:cBhvr>
                                      <p:to>
                                        <p:strVal val="visible"/>
                                      </p:to>
                                    </p:set>
                                    <p:animEffect transition="in" filter="wipe(left)">
                                      <p:cBhvr>
                                        <p:cTn id="7" dur="500"/>
                                        <p:tgtEl>
                                          <p:spTgt spid="23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4"/>
          <p:cNvSpPr>
            <a:spLocks noGrp="1"/>
          </p:cNvSpPr>
          <p:nvPr>
            <p:ph type="sldNum" sz="quarter" idx="11"/>
          </p:nvPr>
        </p:nvSpPr>
        <p:spPr/>
        <p:txBody>
          <a:bodyPr/>
          <a:lstStyle/>
          <a:p>
            <a:pPr>
              <a:defRPr/>
            </a:pPr>
            <a:fld id="{53F656BA-62A0-469A-93BE-77983A890DC9}" type="slidenum">
              <a:rPr lang="en-US" altLang="zh-CN"/>
              <a:pPr>
                <a:defRPr/>
              </a:pPr>
              <a:t>25</a:t>
            </a:fld>
            <a:endParaRPr lang="en-US" altLang="zh-CN"/>
          </a:p>
        </p:txBody>
      </p:sp>
      <p:sp>
        <p:nvSpPr>
          <p:cNvPr id="24579" name="Rectangle 63"/>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1</a:t>
            </a:r>
            <a:r>
              <a:rPr lang="zh-CN" altLang="en-US" sz="4000" b="1" smtClean="0">
                <a:solidFill>
                  <a:schemeClr val="hlink"/>
                </a:solidFill>
                <a:latin typeface="Arial" charset="0"/>
                <a:ea typeface="楷体_GB2312" pitchFamily="49" charset="-122"/>
              </a:rPr>
              <a:t>、线性表的合并</a:t>
            </a:r>
            <a:r>
              <a:rPr lang="en-US" altLang="zh-CN" sz="4000" b="1" smtClean="0">
                <a:solidFill>
                  <a:schemeClr val="hlink"/>
                </a:solidFill>
                <a:latin typeface="Arial" charset="0"/>
                <a:ea typeface="楷体_GB2312" pitchFamily="49" charset="-122"/>
              </a:rPr>
              <a:t>A</a:t>
            </a:r>
            <a:r>
              <a:rPr lang="zh-CN" altLang="en-US" sz="4000" b="1" smtClean="0">
                <a:solidFill>
                  <a:schemeClr val="hlink"/>
                </a:solidFill>
                <a:latin typeface="Arial" charset="0"/>
                <a:ea typeface="楷体_GB2312" pitchFamily="49" charset="-122"/>
              </a:rPr>
              <a:t>＝</a:t>
            </a:r>
            <a:r>
              <a:rPr lang="en-US" altLang="zh-CN" sz="4000" b="1" smtClean="0">
                <a:solidFill>
                  <a:schemeClr val="hlink"/>
                </a:solidFill>
                <a:latin typeface="Arial" charset="0"/>
                <a:ea typeface="楷体_GB2312" pitchFamily="49" charset="-122"/>
              </a:rPr>
              <a:t>A∪B</a:t>
            </a:r>
          </a:p>
        </p:txBody>
      </p:sp>
      <p:sp>
        <p:nvSpPr>
          <p:cNvPr id="24580" name="Rectangle 64"/>
          <p:cNvSpPr>
            <a:spLocks noGrp="1" noChangeArrowheads="1"/>
          </p:cNvSpPr>
          <p:nvPr>
            <p:ph type="body" idx="1"/>
          </p:nvPr>
        </p:nvSpPr>
        <p:spPr/>
        <p:txBody>
          <a:bodyPr/>
          <a:lstStyle/>
          <a:p>
            <a:pPr eaLnBrk="1" hangingPunct="1"/>
            <a:r>
              <a:rPr lang="zh-CN" altLang="en-US" sz="2800" b="1" dirty="0" smtClean="0">
                <a:solidFill>
                  <a:schemeClr val="hlink"/>
                </a:solidFill>
                <a:latin typeface="Arial" charset="0"/>
                <a:ea typeface="楷体_GB2312" pitchFamily="49" charset="-122"/>
              </a:rPr>
              <a:t>基本操作：</a:t>
            </a:r>
            <a:r>
              <a:rPr lang="zh-CN" altLang="en-US" sz="2800" b="1" dirty="0" smtClean="0">
                <a:solidFill>
                  <a:schemeClr val="folHlink"/>
                </a:solidFill>
                <a:latin typeface="Arial" charset="0"/>
                <a:ea typeface="楷体_GB2312" pitchFamily="49" charset="-122"/>
              </a:rPr>
              <a:t>将存在于线性表</a:t>
            </a:r>
            <a:r>
              <a:rPr lang="en-US" altLang="zh-CN" sz="2800" b="1" dirty="0" smtClean="0">
                <a:solidFill>
                  <a:schemeClr val="folHlink"/>
                </a:solidFill>
                <a:latin typeface="Arial" charset="0"/>
                <a:ea typeface="楷体_GB2312" pitchFamily="49" charset="-122"/>
              </a:rPr>
              <a:t>LB </a:t>
            </a:r>
            <a:r>
              <a:rPr lang="zh-CN" altLang="en-US" sz="2800" b="1" dirty="0" smtClean="0">
                <a:solidFill>
                  <a:schemeClr val="folHlink"/>
                </a:solidFill>
                <a:latin typeface="Arial" charset="0"/>
                <a:ea typeface="楷体_GB2312" pitchFamily="49" charset="-122"/>
              </a:rPr>
              <a:t>中而不存在于线性表 </a:t>
            </a:r>
            <a:r>
              <a:rPr lang="en-US" altLang="zh-CN" sz="2800" b="1" dirty="0" smtClean="0">
                <a:solidFill>
                  <a:schemeClr val="folHlink"/>
                </a:solidFill>
                <a:latin typeface="Arial" charset="0"/>
                <a:ea typeface="楷体_GB2312" pitchFamily="49" charset="-122"/>
              </a:rPr>
              <a:t>LA </a:t>
            </a:r>
            <a:r>
              <a:rPr lang="zh-CN" altLang="en-US" sz="2800" b="1" dirty="0" smtClean="0">
                <a:solidFill>
                  <a:schemeClr val="folHlink"/>
                </a:solidFill>
                <a:latin typeface="Arial" charset="0"/>
                <a:ea typeface="楷体_GB2312" pitchFamily="49" charset="-122"/>
              </a:rPr>
              <a:t>中的数据元素插入到线性表 </a:t>
            </a:r>
            <a:r>
              <a:rPr lang="en-US" altLang="zh-CN" sz="2800" b="1" dirty="0" smtClean="0">
                <a:solidFill>
                  <a:schemeClr val="folHlink"/>
                </a:solidFill>
                <a:latin typeface="Arial" charset="0"/>
                <a:ea typeface="楷体_GB2312" pitchFamily="49" charset="-122"/>
              </a:rPr>
              <a:t>LA </a:t>
            </a:r>
            <a:r>
              <a:rPr lang="zh-CN" altLang="en-US" sz="2800" b="1" dirty="0" smtClean="0">
                <a:solidFill>
                  <a:schemeClr val="folHlink"/>
                </a:solidFill>
                <a:latin typeface="Arial" charset="0"/>
                <a:ea typeface="楷体_GB2312" pitchFamily="49" charset="-122"/>
              </a:rPr>
              <a:t>中</a:t>
            </a:r>
            <a:r>
              <a:rPr lang="zh-CN" altLang="en-US" dirty="0">
                <a:solidFill>
                  <a:schemeClr val="folHlink"/>
                </a:solidFill>
                <a:latin typeface="Arial" charset="0"/>
                <a:ea typeface="楷体_GB2312" pitchFamily="49" charset="-122"/>
              </a:rPr>
              <a:t>去，必要时扩大线性表 </a:t>
            </a:r>
            <a:r>
              <a:rPr lang="en-US" altLang="zh-CN" dirty="0" smtClean="0">
                <a:solidFill>
                  <a:schemeClr val="folHlink"/>
                </a:solidFill>
                <a:latin typeface="Arial" charset="0"/>
                <a:ea typeface="楷体_GB2312" pitchFamily="49" charset="-122"/>
              </a:rPr>
              <a:t>LA</a:t>
            </a:r>
            <a:r>
              <a:rPr lang="zh-CN" altLang="en-US" dirty="0" smtClean="0">
                <a:solidFill>
                  <a:schemeClr val="folHlink"/>
                </a:solidFill>
                <a:latin typeface="Arial" charset="0"/>
                <a:ea typeface="楷体_GB2312" pitchFamily="49" charset="-122"/>
              </a:rPr>
              <a:t>。</a:t>
            </a:r>
            <a:endParaRPr lang="zh-CN" altLang="en-US" sz="2800" b="1" dirty="0" smtClean="0">
              <a:solidFill>
                <a:schemeClr val="folHlink"/>
              </a:solidFill>
              <a:latin typeface="Arial" charset="0"/>
              <a:ea typeface="楷体_GB2312" pitchFamily="49" charset="-122"/>
            </a:endParaRPr>
          </a:p>
          <a:p>
            <a:pPr eaLnBrk="1" hangingPunct="1"/>
            <a:r>
              <a:rPr lang="zh-CN" altLang="en-US" sz="2800" b="1" dirty="0" smtClean="0">
                <a:solidFill>
                  <a:srgbClr val="FF0000"/>
                </a:solidFill>
                <a:latin typeface="Arial" charset="0"/>
                <a:ea typeface="楷体_GB2312" pitchFamily="49" charset="-122"/>
              </a:rPr>
              <a:t>控制程序：</a:t>
            </a:r>
            <a:r>
              <a:rPr lang="en-US" altLang="zh-CN" sz="2800" b="1" dirty="0" smtClean="0">
                <a:solidFill>
                  <a:srgbClr val="FF0000"/>
                </a:solidFill>
                <a:latin typeface="Arial" charset="0"/>
                <a:ea typeface="楷体_GB2312" pitchFamily="49" charset="-122"/>
              </a:rPr>
              <a:t>for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 = 1;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 &lt;= </a:t>
            </a:r>
            <a:r>
              <a:rPr lang="en-US" altLang="zh-CN" sz="2800" b="1" dirty="0" err="1" smtClean="0">
                <a:solidFill>
                  <a:srgbClr val="FF0000"/>
                </a:solidFill>
                <a:latin typeface="Arial" charset="0"/>
                <a:ea typeface="楷体_GB2312" pitchFamily="49" charset="-122"/>
              </a:rPr>
              <a:t>Lb_len</a:t>
            </a:r>
            <a:r>
              <a:rPr lang="en-US" altLang="zh-CN" sz="2800" b="1" dirty="0" smtClean="0">
                <a:solidFill>
                  <a:srgbClr val="FF0000"/>
                </a:solidFill>
                <a:latin typeface="Arial" charset="0"/>
                <a:ea typeface="楷体_GB2312" pitchFamily="49" charset="-122"/>
              </a:rPr>
              <a:t>;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a:t>
            </a:r>
            <a:r>
              <a:rPr lang="en-US" altLang="zh-CN" sz="2400" b="1" dirty="0" smtClean="0">
                <a:solidFill>
                  <a:srgbClr val="FF0000"/>
                </a:solidFill>
                <a:latin typeface="Arial" charset="0"/>
                <a:ea typeface="楷体_GB2312" pitchFamily="49" charset="-122"/>
              </a:rPr>
              <a:t> </a:t>
            </a:r>
          </a:p>
        </p:txBody>
      </p:sp>
      <p:graphicFrame>
        <p:nvGraphicFramePr>
          <p:cNvPr id="26689" name="Group 65"/>
          <p:cNvGraphicFramePr>
            <a:graphicFrameLocks noGrp="1"/>
          </p:cNvGraphicFramePr>
          <p:nvPr>
            <p:extLst>
              <p:ext uri="{D42A27DB-BD31-4B8C-83A1-F6EECF244321}">
                <p14:modId xmlns:p14="http://schemas.microsoft.com/office/powerpoint/2010/main" val="2992929669"/>
              </p:ext>
            </p:extLst>
          </p:nvPr>
        </p:nvGraphicFramePr>
        <p:xfrm>
          <a:off x="1259632" y="4330824"/>
          <a:ext cx="4479925" cy="518048"/>
        </p:xfrm>
        <a:graphic>
          <a:graphicData uri="http://schemas.openxmlformats.org/drawingml/2006/table">
            <a:tbl>
              <a:tblPr/>
              <a:tblGrid>
                <a:gridCol w="746125"/>
                <a:gridCol w="747713"/>
                <a:gridCol w="746125"/>
                <a:gridCol w="747712"/>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10</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6705" name="Group 81"/>
          <p:cNvGraphicFramePr>
            <a:graphicFrameLocks noGrp="1"/>
          </p:cNvGraphicFramePr>
          <p:nvPr>
            <p:extLst>
              <p:ext uri="{D42A27DB-BD31-4B8C-83A1-F6EECF244321}">
                <p14:modId xmlns:p14="http://schemas.microsoft.com/office/powerpoint/2010/main" val="399674664"/>
              </p:ext>
            </p:extLst>
          </p:nvPr>
        </p:nvGraphicFramePr>
        <p:xfrm>
          <a:off x="1259632" y="3645024"/>
          <a:ext cx="5226050" cy="518048"/>
        </p:xfrm>
        <a:graphic>
          <a:graphicData uri="http://schemas.openxmlformats.org/drawingml/2006/table">
            <a:tbl>
              <a:tblPr/>
              <a:tblGrid>
                <a:gridCol w="746125"/>
                <a:gridCol w="747713"/>
                <a:gridCol w="746125"/>
                <a:gridCol w="747712"/>
                <a:gridCol w="746125"/>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615" name="Text Box 99"/>
          <p:cNvSpPr txBox="1">
            <a:spLocks noChangeArrowheads="1"/>
          </p:cNvSpPr>
          <p:nvPr/>
        </p:nvSpPr>
        <p:spPr bwMode="auto">
          <a:xfrm>
            <a:off x="345232" y="364502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LA</a:t>
            </a:r>
          </a:p>
        </p:txBody>
      </p:sp>
      <p:sp>
        <p:nvSpPr>
          <p:cNvPr id="24616" name="Text Box 100"/>
          <p:cNvSpPr txBox="1">
            <a:spLocks noChangeArrowheads="1"/>
          </p:cNvSpPr>
          <p:nvPr/>
        </p:nvSpPr>
        <p:spPr bwMode="auto">
          <a:xfrm>
            <a:off x="345232" y="433082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LB</a:t>
            </a:r>
          </a:p>
        </p:txBody>
      </p:sp>
      <p:graphicFrame>
        <p:nvGraphicFramePr>
          <p:cNvPr id="26725" name="Group 101"/>
          <p:cNvGraphicFramePr>
            <a:graphicFrameLocks noGrp="1"/>
          </p:cNvGraphicFramePr>
          <p:nvPr>
            <p:extLst>
              <p:ext uri="{D42A27DB-BD31-4B8C-83A1-F6EECF244321}">
                <p14:modId xmlns:p14="http://schemas.microsoft.com/office/powerpoint/2010/main" val="3887814871"/>
              </p:ext>
            </p:extLst>
          </p:nvPr>
        </p:nvGraphicFramePr>
        <p:xfrm>
          <a:off x="1259632" y="5108699"/>
          <a:ext cx="7464425" cy="518048"/>
        </p:xfrm>
        <a:graphic>
          <a:graphicData uri="http://schemas.openxmlformats.org/drawingml/2006/table">
            <a:tbl>
              <a:tblPr/>
              <a:tblGrid>
                <a:gridCol w="746125"/>
                <a:gridCol w="747713"/>
                <a:gridCol w="746125"/>
                <a:gridCol w="747712"/>
                <a:gridCol w="746125"/>
                <a:gridCol w="746125"/>
                <a:gridCol w="746125"/>
                <a:gridCol w="746125"/>
                <a:gridCol w="746125"/>
                <a:gridCol w="7461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10</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641" name="Text Box 125"/>
          <p:cNvSpPr txBox="1">
            <a:spLocks noChangeArrowheads="1"/>
          </p:cNvSpPr>
          <p:nvPr/>
        </p:nvSpPr>
        <p:spPr bwMode="auto">
          <a:xfrm>
            <a:off x="345232" y="509282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algn="r" eaLnBrk="1" hangingPunct="1">
              <a:spcBef>
                <a:spcPct val="50000"/>
              </a:spcBef>
            </a:pPr>
            <a:r>
              <a:rPr lang="en-US" altLang="zh-CN">
                <a:latin typeface="Tahoma" pitchFamily="34" charset="0"/>
              </a:rPr>
              <a:t>LA</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684A937-F1E8-4529-9918-CB39F050FC68}" type="slidenum">
              <a:rPr lang="en-US" altLang="zh-CN"/>
              <a:pPr>
                <a:defRPr/>
              </a:pPr>
              <a:t>26</a:t>
            </a:fld>
            <a:endParaRPr lang="en-US" altLang="zh-CN"/>
          </a:p>
        </p:txBody>
      </p:sp>
      <p:sp>
        <p:nvSpPr>
          <p:cNvPr id="25603" name="Rectangle 2"/>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1</a:t>
            </a:r>
            <a:r>
              <a:rPr lang="zh-CN" altLang="en-US" sz="4000" b="1" smtClean="0">
                <a:solidFill>
                  <a:schemeClr val="hlink"/>
                </a:solidFill>
                <a:latin typeface="Arial" charset="0"/>
                <a:ea typeface="楷体_GB2312" pitchFamily="49" charset="-122"/>
              </a:rPr>
              <a:t>、线性表的合并</a:t>
            </a:r>
            <a:r>
              <a:rPr lang="en-US" altLang="zh-CN" sz="4000" b="1" smtClean="0">
                <a:solidFill>
                  <a:schemeClr val="hlink"/>
                </a:solidFill>
                <a:latin typeface="Arial" charset="0"/>
                <a:ea typeface="楷体_GB2312" pitchFamily="49" charset="-122"/>
              </a:rPr>
              <a:t>A</a:t>
            </a:r>
            <a:r>
              <a:rPr lang="zh-CN" altLang="en-US" sz="4000" b="1" smtClean="0">
                <a:solidFill>
                  <a:schemeClr val="hlink"/>
                </a:solidFill>
                <a:latin typeface="Arial" charset="0"/>
                <a:ea typeface="楷体_GB2312" pitchFamily="49" charset="-122"/>
              </a:rPr>
              <a:t>＝</a:t>
            </a:r>
            <a:r>
              <a:rPr lang="en-US" altLang="zh-CN" sz="4000" b="1" smtClean="0">
                <a:solidFill>
                  <a:schemeClr val="hlink"/>
                </a:solidFill>
                <a:latin typeface="Arial" charset="0"/>
                <a:ea typeface="楷体_GB2312" pitchFamily="49" charset="-122"/>
              </a:rPr>
              <a:t>A∪B</a:t>
            </a:r>
          </a:p>
        </p:txBody>
      </p:sp>
      <p:sp>
        <p:nvSpPr>
          <p:cNvPr id="25604" name="Rectangle 3"/>
          <p:cNvSpPr>
            <a:spLocks noGrp="1" noChangeArrowheads="1"/>
          </p:cNvSpPr>
          <p:nvPr>
            <p:ph type="body" idx="1"/>
          </p:nvPr>
        </p:nvSpPr>
        <p:spPr>
          <a:xfrm>
            <a:off x="293687" y="1186022"/>
            <a:ext cx="8650288" cy="5153025"/>
          </a:xfrm>
          <a:solidFill>
            <a:schemeClr val="bg1"/>
          </a:solidFill>
        </p:spPr>
        <p:txBody>
          <a:bodyPr/>
          <a:lstStyle/>
          <a:p>
            <a:pPr eaLnBrk="1" hangingPunct="1">
              <a:lnSpc>
                <a:spcPct val="90000"/>
              </a:lnSpc>
            </a:pPr>
            <a:r>
              <a:rPr lang="zh-CN" altLang="en-US" sz="2800" b="1" dirty="0" smtClean="0">
                <a:latin typeface="Arial" charset="0"/>
                <a:ea typeface="楷体_GB2312" pitchFamily="49" charset="-122"/>
              </a:rPr>
              <a:t>操作步骤：</a:t>
            </a:r>
          </a:p>
          <a:p>
            <a:pPr eaLnBrk="1" hangingPunct="1">
              <a:lnSpc>
                <a:spcPct val="90000"/>
              </a:lnSpc>
            </a:pPr>
            <a:r>
              <a:rPr lang="en-US" altLang="zh-CN" sz="2800" b="1" dirty="0" smtClean="0">
                <a:latin typeface="Arial" charset="0"/>
                <a:ea typeface="楷体_GB2312" pitchFamily="49" charset="-122"/>
              </a:rPr>
              <a:t>1. </a:t>
            </a:r>
            <a:r>
              <a:rPr lang="zh-CN" altLang="en-US" sz="2800" b="1" dirty="0" smtClean="0">
                <a:latin typeface="Arial" charset="0"/>
                <a:ea typeface="楷体_GB2312" pitchFamily="49" charset="-122"/>
              </a:rPr>
              <a:t>初始化参数</a:t>
            </a:r>
          </a:p>
          <a:p>
            <a:pPr lvl="1" eaLnBrk="1" hangingPunct="1">
              <a:lnSpc>
                <a:spcPct val="90000"/>
              </a:lnSpc>
            </a:pPr>
            <a:r>
              <a:rPr lang="en-US" altLang="zh-CN" b="1" dirty="0" err="1" smtClean="0">
                <a:solidFill>
                  <a:schemeClr val="folHlink"/>
                </a:solidFill>
                <a:latin typeface="Arial" charset="0"/>
                <a:ea typeface="楷体_GB2312" pitchFamily="49" charset="-122"/>
              </a:rPr>
              <a:t>La_len</a:t>
            </a:r>
            <a:r>
              <a:rPr lang="en-US" altLang="zh-CN" b="1" dirty="0" smtClean="0">
                <a:solidFill>
                  <a:schemeClr val="folHlink"/>
                </a:solidFill>
                <a:latin typeface="Arial" charset="0"/>
                <a:ea typeface="楷体_GB2312" pitchFamily="49" charset="-122"/>
              </a:rPr>
              <a:t> = </a:t>
            </a:r>
            <a:r>
              <a:rPr lang="en-US" altLang="zh-CN" b="1" dirty="0" err="1" smtClean="0">
                <a:solidFill>
                  <a:schemeClr val="folHlink"/>
                </a:solidFill>
                <a:latin typeface="Arial" charset="0"/>
                <a:ea typeface="楷体_GB2312" pitchFamily="49" charset="-122"/>
              </a:rPr>
              <a:t>ListLength</a:t>
            </a:r>
            <a:r>
              <a:rPr lang="en-US" altLang="zh-CN" b="1" dirty="0" smtClean="0">
                <a:solidFill>
                  <a:schemeClr val="folHlink"/>
                </a:solidFill>
                <a:latin typeface="Arial" charset="0"/>
                <a:ea typeface="楷体_GB2312" pitchFamily="49" charset="-122"/>
              </a:rPr>
              <a:t>(LA)</a:t>
            </a:r>
          </a:p>
          <a:p>
            <a:pPr lvl="1" eaLnBrk="1" hangingPunct="1">
              <a:lnSpc>
                <a:spcPct val="90000"/>
              </a:lnSpc>
            </a:pPr>
            <a:r>
              <a:rPr lang="en-US" altLang="zh-CN" b="1" dirty="0" err="1" smtClean="0">
                <a:solidFill>
                  <a:schemeClr val="folHlink"/>
                </a:solidFill>
                <a:latin typeface="Arial" charset="0"/>
                <a:ea typeface="楷体_GB2312" pitchFamily="49" charset="-122"/>
              </a:rPr>
              <a:t>Lb_len</a:t>
            </a:r>
            <a:r>
              <a:rPr lang="en-US" altLang="zh-CN" b="1" dirty="0" smtClean="0">
                <a:solidFill>
                  <a:schemeClr val="folHlink"/>
                </a:solidFill>
                <a:latin typeface="Arial" charset="0"/>
                <a:ea typeface="楷体_GB2312" pitchFamily="49" charset="-122"/>
              </a:rPr>
              <a:t> = </a:t>
            </a:r>
            <a:r>
              <a:rPr lang="en-US" altLang="zh-CN" b="1" dirty="0" err="1" smtClean="0">
                <a:solidFill>
                  <a:schemeClr val="folHlink"/>
                </a:solidFill>
                <a:latin typeface="Arial" charset="0"/>
                <a:ea typeface="楷体_GB2312" pitchFamily="49" charset="-122"/>
              </a:rPr>
              <a:t>ListLength</a:t>
            </a:r>
            <a:r>
              <a:rPr lang="en-US" altLang="zh-CN" b="1" dirty="0" smtClean="0">
                <a:solidFill>
                  <a:schemeClr val="folHlink"/>
                </a:solidFill>
                <a:latin typeface="Arial" charset="0"/>
                <a:ea typeface="楷体_GB2312" pitchFamily="49" charset="-122"/>
              </a:rPr>
              <a:t>(LB)</a:t>
            </a:r>
            <a:endParaRPr lang="en-US" altLang="zh-CN" sz="2400" b="1" dirty="0" smtClean="0">
              <a:latin typeface="Arial" charset="0"/>
              <a:ea typeface="楷体_GB2312" pitchFamily="49" charset="-122"/>
            </a:endParaRPr>
          </a:p>
          <a:p>
            <a:pPr eaLnBrk="1" hangingPunct="1">
              <a:lnSpc>
                <a:spcPct val="90000"/>
              </a:lnSpc>
            </a:pPr>
            <a:r>
              <a:rPr lang="en-US" altLang="zh-CN" sz="2800" b="1" dirty="0" smtClean="0">
                <a:latin typeface="Arial" charset="0"/>
                <a:ea typeface="楷体_GB2312" pitchFamily="49" charset="-122"/>
              </a:rPr>
              <a:t>2</a:t>
            </a:r>
            <a:r>
              <a:rPr lang="zh-CN" altLang="en-US" sz="2800" b="1" dirty="0" smtClean="0">
                <a:latin typeface="Arial" charset="0"/>
                <a:ea typeface="楷体_GB2312" pitchFamily="49" charset="-122"/>
              </a:rPr>
              <a:t>．从线性表</a:t>
            </a:r>
            <a:r>
              <a:rPr lang="en-US" altLang="zh-CN" sz="2800" b="1" dirty="0" smtClean="0">
                <a:latin typeface="Arial" charset="0"/>
                <a:ea typeface="楷体_GB2312" pitchFamily="49" charset="-122"/>
              </a:rPr>
              <a:t>LB</a:t>
            </a:r>
            <a:r>
              <a:rPr lang="zh-CN" altLang="en-US" sz="2800" b="1" dirty="0" smtClean="0">
                <a:latin typeface="Arial" charset="0"/>
                <a:ea typeface="楷体_GB2312" pitchFamily="49" charset="-122"/>
              </a:rPr>
              <a:t>中依次察看每个数据元素</a:t>
            </a:r>
            <a:r>
              <a:rPr lang="en-US" altLang="zh-CN" sz="2800" b="1" dirty="0" smtClean="0">
                <a:latin typeface="Arial" charset="0"/>
                <a:ea typeface="楷体_GB2312" pitchFamily="49" charset="-122"/>
              </a:rPr>
              <a:t>;</a:t>
            </a:r>
          </a:p>
          <a:p>
            <a:pPr eaLnBrk="1" hangingPunct="1">
              <a:lnSpc>
                <a:spcPct val="90000"/>
              </a:lnSpc>
            </a:pPr>
            <a:r>
              <a:rPr lang="en-US" altLang="zh-CN" sz="2800" b="1" dirty="0" smtClean="0">
                <a:solidFill>
                  <a:srgbClr val="FF0000"/>
                </a:solidFill>
                <a:latin typeface="Arial" charset="0"/>
                <a:ea typeface="楷体_GB2312" pitchFamily="49" charset="-122"/>
              </a:rPr>
              <a:t>for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 = 1;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 &lt;= </a:t>
            </a:r>
            <a:r>
              <a:rPr lang="en-US" altLang="zh-CN" sz="2800" b="1" dirty="0" err="1" smtClean="0">
                <a:solidFill>
                  <a:srgbClr val="FF0000"/>
                </a:solidFill>
                <a:latin typeface="Arial" charset="0"/>
                <a:ea typeface="楷体_GB2312" pitchFamily="49" charset="-122"/>
              </a:rPr>
              <a:t>Lb_len</a:t>
            </a:r>
            <a:r>
              <a:rPr lang="en-US" altLang="zh-CN" sz="2800" b="1" dirty="0" smtClean="0">
                <a:solidFill>
                  <a:srgbClr val="FF0000"/>
                </a:solidFill>
                <a:latin typeface="Arial" charset="0"/>
                <a:ea typeface="楷体_GB2312" pitchFamily="49" charset="-122"/>
              </a:rPr>
              <a:t>;  </a:t>
            </a:r>
            <a:r>
              <a:rPr lang="en-US" altLang="zh-CN" sz="2800" b="1" dirty="0" err="1" smtClean="0">
                <a:solidFill>
                  <a:srgbClr val="FF0000"/>
                </a:solidFill>
                <a:latin typeface="Arial" charset="0"/>
                <a:ea typeface="楷体_GB2312" pitchFamily="49" charset="-122"/>
              </a:rPr>
              <a:t>i</a:t>
            </a:r>
            <a:r>
              <a:rPr lang="en-US" altLang="zh-CN" sz="2800" b="1" dirty="0" smtClean="0">
                <a:solidFill>
                  <a:srgbClr val="FF0000"/>
                </a:solidFill>
                <a:latin typeface="Arial" charset="0"/>
                <a:ea typeface="楷体_GB2312" pitchFamily="49" charset="-122"/>
              </a:rPr>
              <a:t>++)</a:t>
            </a:r>
            <a:endParaRPr lang="en-US" altLang="zh-CN" sz="2800" b="1" dirty="0" smtClean="0">
              <a:latin typeface="Arial" charset="0"/>
              <a:ea typeface="楷体_GB2312" pitchFamily="49" charset="-122"/>
            </a:endParaRPr>
          </a:p>
          <a:p>
            <a:pPr lvl="1" eaLnBrk="1" hangingPunct="1">
              <a:lnSpc>
                <a:spcPct val="90000"/>
              </a:lnSpc>
            </a:pPr>
            <a:r>
              <a:rPr lang="en-US" altLang="zh-CN" b="1" dirty="0" err="1" smtClean="0">
                <a:solidFill>
                  <a:schemeClr val="folHlink"/>
                </a:solidFill>
                <a:latin typeface="Arial" charset="0"/>
                <a:ea typeface="楷体_GB2312" pitchFamily="49" charset="-122"/>
              </a:rPr>
              <a:t>GetElem</a:t>
            </a:r>
            <a:r>
              <a:rPr lang="en-US" altLang="zh-CN" b="1" dirty="0" smtClean="0">
                <a:solidFill>
                  <a:schemeClr val="folHlink"/>
                </a:solidFill>
                <a:latin typeface="Arial" charset="0"/>
                <a:ea typeface="楷体_GB2312" pitchFamily="49" charset="-122"/>
              </a:rPr>
              <a:t>(LB , </a:t>
            </a:r>
            <a:r>
              <a:rPr lang="en-US" altLang="zh-CN" b="1" dirty="0" err="1" smtClean="0">
                <a:solidFill>
                  <a:schemeClr val="folHlink"/>
                </a:solidFill>
                <a:latin typeface="Arial" charset="0"/>
                <a:ea typeface="楷体_GB2312" pitchFamily="49" charset="-122"/>
              </a:rPr>
              <a:t>i</a:t>
            </a:r>
            <a:r>
              <a:rPr lang="en-US" altLang="zh-CN" b="1" dirty="0" smtClean="0">
                <a:solidFill>
                  <a:schemeClr val="folHlink"/>
                </a:solidFill>
                <a:latin typeface="Arial" charset="0"/>
                <a:ea typeface="楷体_GB2312" pitchFamily="49" charset="-122"/>
              </a:rPr>
              <a:t> , e)</a:t>
            </a:r>
          </a:p>
          <a:p>
            <a:pPr eaLnBrk="1" hangingPunct="1">
              <a:lnSpc>
                <a:spcPct val="90000"/>
              </a:lnSpc>
            </a:pPr>
            <a:r>
              <a:rPr lang="en-US" altLang="zh-CN" sz="2800" b="1" dirty="0" smtClean="0">
                <a:latin typeface="Arial" charset="0"/>
                <a:ea typeface="楷体_GB2312" pitchFamily="49" charset="-122"/>
              </a:rPr>
              <a:t>2.1</a:t>
            </a:r>
            <a:r>
              <a:rPr lang="zh-CN" altLang="en-US" sz="2800" b="1" dirty="0" smtClean="0">
                <a:latin typeface="Arial" charset="0"/>
                <a:ea typeface="楷体_GB2312" pitchFamily="49" charset="-122"/>
              </a:rPr>
              <a:t>依值在线性表</a:t>
            </a:r>
            <a:r>
              <a:rPr lang="en-US" altLang="zh-CN" sz="2800" b="1" dirty="0" smtClean="0">
                <a:latin typeface="Arial" charset="0"/>
                <a:ea typeface="楷体_GB2312" pitchFamily="49" charset="-122"/>
              </a:rPr>
              <a:t>LA</a:t>
            </a:r>
            <a:r>
              <a:rPr lang="zh-CN" altLang="en-US" sz="2800" b="1" dirty="0" smtClean="0">
                <a:latin typeface="Arial" charset="0"/>
                <a:ea typeface="楷体_GB2312" pitchFamily="49" charset="-122"/>
              </a:rPr>
              <a:t>中进行查访；</a:t>
            </a:r>
          </a:p>
          <a:p>
            <a:pPr lvl="1" eaLnBrk="1" hangingPunct="1">
              <a:lnSpc>
                <a:spcPct val="90000"/>
              </a:lnSpc>
            </a:pPr>
            <a:r>
              <a:rPr lang="en-US" altLang="zh-CN" b="1" dirty="0" err="1" smtClean="0">
                <a:solidFill>
                  <a:schemeClr val="folHlink"/>
                </a:solidFill>
                <a:latin typeface="Arial" charset="0"/>
                <a:ea typeface="楷体_GB2312" pitchFamily="49" charset="-122"/>
              </a:rPr>
              <a:t>LocateElem</a:t>
            </a:r>
            <a:r>
              <a:rPr lang="en-US" altLang="zh-CN" b="1" dirty="0" smtClean="0">
                <a:solidFill>
                  <a:schemeClr val="folHlink"/>
                </a:solidFill>
                <a:latin typeface="Arial" charset="0"/>
                <a:ea typeface="楷体_GB2312" pitchFamily="49" charset="-122"/>
              </a:rPr>
              <a:t>(LA, e, equal( ))</a:t>
            </a:r>
          </a:p>
          <a:p>
            <a:pPr eaLnBrk="1" hangingPunct="1">
              <a:lnSpc>
                <a:spcPct val="90000"/>
              </a:lnSpc>
            </a:pPr>
            <a:r>
              <a:rPr lang="en-US" altLang="zh-CN" sz="2800" b="1" dirty="0" smtClean="0">
                <a:latin typeface="Arial" charset="0"/>
                <a:ea typeface="楷体_GB2312" pitchFamily="49" charset="-122"/>
              </a:rPr>
              <a:t>2.2 </a:t>
            </a:r>
            <a:r>
              <a:rPr lang="zh-CN" altLang="en-US" sz="2800" b="1" dirty="0" smtClean="0">
                <a:latin typeface="Arial" charset="0"/>
                <a:ea typeface="楷体_GB2312" pitchFamily="49" charset="-122"/>
              </a:rPr>
              <a:t>若不存在，则插入到</a:t>
            </a:r>
            <a:r>
              <a:rPr lang="en-US" altLang="zh-CN" sz="2800" b="1" dirty="0" smtClean="0">
                <a:latin typeface="Arial" charset="0"/>
                <a:ea typeface="楷体_GB2312" pitchFamily="49" charset="-122"/>
              </a:rPr>
              <a:t>LA</a:t>
            </a:r>
            <a:r>
              <a:rPr lang="zh-CN" altLang="en-US" sz="2800" b="1" dirty="0" smtClean="0">
                <a:latin typeface="Arial" charset="0"/>
                <a:ea typeface="楷体_GB2312" pitchFamily="49" charset="-122"/>
              </a:rPr>
              <a:t>后面</a:t>
            </a:r>
          </a:p>
          <a:p>
            <a:pPr lvl="1" eaLnBrk="1" hangingPunct="1">
              <a:lnSpc>
                <a:spcPct val="90000"/>
              </a:lnSpc>
            </a:pPr>
            <a:r>
              <a:rPr lang="en-US" altLang="zh-CN" b="1" dirty="0" err="1" smtClean="0">
                <a:solidFill>
                  <a:schemeClr val="folHlink"/>
                </a:solidFill>
                <a:latin typeface="Arial" charset="0"/>
                <a:ea typeface="楷体_GB2312" pitchFamily="49" charset="-122"/>
              </a:rPr>
              <a:t>ListInsert</a:t>
            </a:r>
            <a:r>
              <a:rPr lang="en-US" altLang="zh-CN" b="1" dirty="0" smtClean="0">
                <a:solidFill>
                  <a:schemeClr val="folHlink"/>
                </a:solidFill>
                <a:latin typeface="Arial" charset="0"/>
                <a:ea typeface="楷体_GB2312" pitchFamily="49" charset="-122"/>
              </a:rPr>
              <a:t>(LA, n+1, e)</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E58FC216-F2DD-468B-8CAB-6666AE1E5FE8}" type="slidenum">
              <a:rPr lang="en-US" altLang="zh-CN"/>
              <a:pPr>
                <a:defRPr/>
              </a:pPr>
              <a:t>27</a:t>
            </a:fld>
            <a:endParaRPr lang="en-US" altLang="zh-CN"/>
          </a:p>
        </p:txBody>
      </p:sp>
      <p:sp>
        <p:nvSpPr>
          <p:cNvPr id="233476" name="Rectangle 4"/>
          <p:cNvSpPr>
            <a:spLocks noChangeArrowheads="1"/>
          </p:cNvSpPr>
          <p:nvPr/>
        </p:nvSpPr>
        <p:spPr bwMode="auto">
          <a:xfrm>
            <a:off x="533400" y="1524000"/>
            <a:ext cx="7924800" cy="4702175"/>
          </a:xfrm>
          <a:prstGeom prst="rect">
            <a:avLst/>
          </a:prstGeom>
          <a:gradFill rotWithShape="0">
            <a:gsLst>
              <a:gs pos="0">
                <a:srgbClr val="CCCCFF"/>
              </a:gs>
              <a:gs pos="50000">
                <a:schemeClr val="bg1"/>
              </a:gs>
              <a:gs pos="100000">
                <a:srgbClr val="CCCCFF"/>
              </a:gs>
            </a:gsLst>
            <a:lin ang="5400000" scaled="1"/>
          </a:gradFill>
          <a:ln w="9525">
            <a:solidFill>
              <a:schemeClr val="tx1"/>
            </a:solidFill>
            <a:miter lim="800000"/>
            <a:headEnd/>
            <a:tailEnd/>
          </a:ln>
          <a:effectLst/>
        </p:spPr>
        <p:txBody>
          <a:bodyPr>
            <a:spAutoFit/>
          </a:bodyPr>
          <a:lstStyle/>
          <a:p>
            <a:pPr>
              <a:lnSpc>
                <a:spcPct val="120000"/>
              </a:lnSpc>
              <a:spcBef>
                <a:spcPct val="50000"/>
              </a:spcBef>
              <a:defRPr/>
            </a:pPr>
            <a:r>
              <a:rPr lang="en-US" altLang="zh-CN" dirty="0">
                <a:solidFill>
                  <a:schemeClr val="tx2"/>
                </a:solidFill>
                <a:ea typeface="楷体_GB2312" pitchFamily="49" charset="-122"/>
              </a:rPr>
              <a:t>void union(List &amp;La, List Lb) {</a:t>
            </a:r>
            <a:endParaRPr lang="en-US" altLang="zh-CN" dirty="0">
              <a:ea typeface="楷体_GB2312" pitchFamily="49" charset="-122"/>
            </a:endParaRPr>
          </a:p>
          <a:p>
            <a:pPr>
              <a:lnSpc>
                <a:spcPct val="120000"/>
              </a:lnSpc>
              <a:spcBef>
                <a:spcPct val="30000"/>
              </a:spcBef>
              <a:defRPr/>
            </a:pPr>
            <a:r>
              <a:rPr lang="en-US" altLang="zh-CN" dirty="0">
                <a:ea typeface="楷体_GB2312" pitchFamily="49" charset="-122"/>
              </a:rPr>
              <a:t>    </a:t>
            </a:r>
            <a:r>
              <a:rPr lang="en-US" altLang="zh-CN" dirty="0" err="1">
                <a:ea typeface="楷体_GB2312" pitchFamily="49" charset="-122"/>
              </a:rPr>
              <a:t>La_len</a:t>
            </a:r>
            <a:r>
              <a:rPr lang="en-US" altLang="zh-CN" dirty="0">
                <a:ea typeface="楷体_GB2312" pitchFamily="49" charset="-122"/>
              </a:rPr>
              <a:t> = </a:t>
            </a:r>
            <a:r>
              <a:rPr lang="en-US" altLang="zh-CN" dirty="0" err="1">
                <a:solidFill>
                  <a:srgbClr val="000099"/>
                </a:solidFill>
                <a:ea typeface="楷体_GB2312" pitchFamily="49" charset="-122"/>
              </a:rPr>
              <a:t>ListLength</a:t>
            </a:r>
            <a:r>
              <a:rPr lang="en-US" altLang="zh-CN" dirty="0">
                <a:solidFill>
                  <a:srgbClr val="000099"/>
                </a:solidFill>
                <a:ea typeface="楷体_GB2312" pitchFamily="49" charset="-122"/>
              </a:rPr>
              <a:t>(La)</a:t>
            </a:r>
            <a:r>
              <a:rPr lang="en-US" altLang="zh-CN" dirty="0">
                <a:ea typeface="楷体_GB2312" pitchFamily="49" charset="-122"/>
              </a:rPr>
              <a:t>;    // </a:t>
            </a:r>
            <a:r>
              <a:rPr lang="zh-CN" altLang="en-US" dirty="0">
                <a:ea typeface="楷体_GB2312" pitchFamily="49" charset="-122"/>
              </a:rPr>
              <a:t>求线性表的长度</a:t>
            </a:r>
          </a:p>
          <a:p>
            <a:pPr>
              <a:lnSpc>
                <a:spcPct val="120000"/>
              </a:lnSpc>
              <a:defRPr/>
            </a:pPr>
            <a:r>
              <a:rPr lang="zh-CN" altLang="en-US" dirty="0">
                <a:ea typeface="楷体_GB2312" pitchFamily="49" charset="-122"/>
              </a:rPr>
              <a:t>    </a:t>
            </a:r>
            <a:r>
              <a:rPr lang="en-US" altLang="zh-CN" dirty="0" err="1">
                <a:ea typeface="楷体_GB2312" pitchFamily="49" charset="-122"/>
              </a:rPr>
              <a:t>Lb_len</a:t>
            </a:r>
            <a:r>
              <a:rPr lang="en-US" altLang="zh-CN" dirty="0">
                <a:ea typeface="楷体_GB2312" pitchFamily="49" charset="-122"/>
              </a:rPr>
              <a:t> = </a:t>
            </a:r>
            <a:r>
              <a:rPr lang="en-US" altLang="zh-CN" dirty="0" err="1">
                <a:solidFill>
                  <a:srgbClr val="000099"/>
                </a:solidFill>
                <a:ea typeface="楷体_GB2312" pitchFamily="49" charset="-122"/>
              </a:rPr>
              <a:t>ListLength</a:t>
            </a:r>
            <a:r>
              <a:rPr lang="en-US" altLang="zh-CN" dirty="0">
                <a:solidFill>
                  <a:srgbClr val="000099"/>
                </a:solidFill>
                <a:ea typeface="楷体_GB2312" pitchFamily="49" charset="-122"/>
              </a:rPr>
              <a:t>(Lb)</a:t>
            </a:r>
            <a:r>
              <a:rPr lang="en-US" altLang="zh-CN" dirty="0">
                <a:ea typeface="楷体_GB2312" pitchFamily="49" charset="-122"/>
              </a:rPr>
              <a:t>;   </a:t>
            </a:r>
          </a:p>
          <a:p>
            <a:pPr>
              <a:lnSpc>
                <a:spcPct val="120000"/>
              </a:lnSpc>
              <a:spcBef>
                <a:spcPct val="30000"/>
              </a:spcBef>
              <a:defRPr/>
            </a:pPr>
            <a:r>
              <a:rPr lang="en-US" altLang="zh-CN" dirty="0">
                <a:solidFill>
                  <a:srgbClr val="FF5555"/>
                </a:solidFill>
                <a:ea typeface="楷体_GB2312" pitchFamily="49" charset="-122"/>
              </a:rPr>
              <a:t>    </a:t>
            </a:r>
            <a:r>
              <a:rPr lang="en-US" altLang="zh-CN" dirty="0">
                <a:solidFill>
                  <a:srgbClr val="FF0000"/>
                </a:solidFill>
                <a:ea typeface="楷体_GB2312" pitchFamily="49" charset="-122"/>
              </a:rPr>
              <a:t>for (</a:t>
            </a:r>
            <a:r>
              <a:rPr lang="en-US" altLang="zh-CN" dirty="0" err="1">
                <a:solidFill>
                  <a:srgbClr val="FF0000"/>
                </a:solidFill>
                <a:ea typeface="楷体_GB2312" pitchFamily="49" charset="-122"/>
              </a:rPr>
              <a:t>i</a:t>
            </a:r>
            <a:r>
              <a:rPr lang="en-US" altLang="zh-CN" dirty="0">
                <a:solidFill>
                  <a:srgbClr val="FF0000"/>
                </a:solidFill>
                <a:ea typeface="楷体_GB2312" pitchFamily="49" charset="-122"/>
              </a:rPr>
              <a:t> = 1;  </a:t>
            </a:r>
            <a:r>
              <a:rPr lang="en-US" altLang="zh-CN" dirty="0" err="1">
                <a:solidFill>
                  <a:srgbClr val="FF0000"/>
                </a:solidFill>
                <a:ea typeface="楷体_GB2312" pitchFamily="49" charset="-122"/>
              </a:rPr>
              <a:t>i</a:t>
            </a:r>
            <a:r>
              <a:rPr lang="en-US" altLang="zh-CN" dirty="0">
                <a:solidFill>
                  <a:srgbClr val="FF0000"/>
                </a:solidFill>
                <a:ea typeface="楷体_GB2312" pitchFamily="49" charset="-122"/>
              </a:rPr>
              <a:t> &lt;= </a:t>
            </a:r>
            <a:r>
              <a:rPr lang="en-US" altLang="zh-CN" dirty="0" err="1">
                <a:solidFill>
                  <a:srgbClr val="FF0000"/>
                </a:solidFill>
                <a:ea typeface="楷体_GB2312" pitchFamily="49" charset="-122"/>
              </a:rPr>
              <a:t>Lb_len</a:t>
            </a:r>
            <a:r>
              <a:rPr lang="en-US" altLang="zh-CN" dirty="0">
                <a:solidFill>
                  <a:srgbClr val="FF0000"/>
                </a:solidFill>
                <a:ea typeface="楷体_GB2312" pitchFamily="49" charset="-122"/>
              </a:rPr>
              <a:t>;  </a:t>
            </a:r>
            <a:r>
              <a:rPr lang="en-US" altLang="zh-CN" dirty="0" err="1">
                <a:solidFill>
                  <a:srgbClr val="FF0000"/>
                </a:solidFill>
                <a:ea typeface="楷体_GB2312" pitchFamily="49" charset="-122"/>
              </a:rPr>
              <a:t>i</a:t>
            </a:r>
            <a:r>
              <a:rPr lang="en-US" altLang="zh-CN" dirty="0">
                <a:solidFill>
                  <a:srgbClr val="FF0000"/>
                </a:solidFill>
                <a:ea typeface="楷体_GB2312" pitchFamily="49" charset="-122"/>
              </a:rPr>
              <a:t>++) {</a:t>
            </a:r>
            <a:endParaRPr lang="en-US" altLang="zh-CN" dirty="0">
              <a:solidFill>
                <a:srgbClr val="FF0000"/>
              </a:solidFill>
              <a:ea typeface="宋体" pitchFamily="2" charset="-122"/>
            </a:endParaRPr>
          </a:p>
          <a:p>
            <a:pPr>
              <a:lnSpc>
                <a:spcPct val="120000"/>
              </a:lnSpc>
              <a:defRPr/>
            </a:pPr>
            <a:r>
              <a:rPr lang="en-US" altLang="zh-CN" dirty="0">
                <a:solidFill>
                  <a:srgbClr val="99FF66"/>
                </a:solidFill>
                <a:ea typeface="楷体_GB2312" pitchFamily="49" charset="-122"/>
              </a:rPr>
              <a:t>    	</a:t>
            </a:r>
            <a:r>
              <a:rPr lang="en-US" altLang="zh-CN" dirty="0" err="1">
                <a:solidFill>
                  <a:srgbClr val="000099"/>
                </a:solidFill>
                <a:ea typeface="楷体_GB2312" pitchFamily="49" charset="-122"/>
              </a:rPr>
              <a:t>GetElem</a:t>
            </a:r>
            <a:r>
              <a:rPr lang="en-US" altLang="zh-CN" dirty="0">
                <a:solidFill>
                  <a:srgbClr val="000099"/>
                </a:solidFill>
                <a:ea typeface="楷体_GB2312" pitchFamily="49" charset="-122"/>
              </a:rPr>
              <a:t>(Lb, </a:t>
            </a:r>
            <a:r>
              <a:rPr lang="en-US" altLang="zh-CN" dirty="0" err="1">
                <a:solidFill>
                  <a:srgbClr val="000099"/>
                </a:solidFill>
                <a:ea typeface="楷体_GB2312" pitchFamily="49" charset="-122"/>
              </a:rPr>
              <a:t>i</a:t>
            </a:r>
            <a:r>
              <a:rPr lang="en-US" altLang="zh-CN" dirty="0">
                <a:solidFill>
                  <a:srgbClr val="000099"/>
                </a:solidFill>
                <a:ea typeface="楷体_GB2312" pitchFamily="49" charset="-122"/>
              </a:rPr>
              <a:t>, e)</a:t>
            </a:r>
            <a:r>
              <a:rPr lang="en-US" altLang="zh-CN" dirty="0">
                <a:ea typeface="楷体_GB2312" pitchFamily="49" charset="-122"/>
              </a:rPr>
              <a:t>; // </a:t>
            </a:r>
            <a:r>
              <a:rPr lang="zh-CN" altLang="en-US" dirty="0">
                <a:ea typeface="楷体_GB2312" pitchFamily="49" charset="-122"/>
              </a:rPr>
              <a:t>取</a:t>
            </a:r>
            <a:r>
              <a:rPr lang="en-US" altLang="zh-CN" dirty="0">
                <a:ea typeface="楷体_GB2312" pitchFamily="49" charset="-122"/>
              </a:rPr>
              <a:t>Lb</a:t>
            </a:r>
            <a:r>
              <a:rPr lang="zh-CN" altLang="en-US" dirty="0">
                <a:ea typeface="楷体_GB2312" pitchFamily="49" charset="-122"/>
              </a:rPr>
              <a:t>中第</a:t>
            </a:r>
            <a:r>
              <a:rPr lang="en-US" altLang="zh-CN" dirty="0" err="1">
                <a:ea typeface="楷体_GB2312" pitchFamily="49" charset="-122"/>
              </a:rPr>
              <a:t>i</a:t>
            </a:r>
            <a:r>
              <a:rPr lang="zh-CN" altLang="en-US" dirty="0">
                <a:ea typeface="楷体_GB2312" pitchFamily="49" charset="-122"/>
              </a:rPr>
              <a:t>个数据元素赋给</a:t>
            </a:r>
            <a:r>
              <a:rPr lang="en-US" altLang="zh-CN" dirty="0">
                <a:ea typeface="楷体_GB2312" pitchFamily="49" charset="-122"/>
              </a:rPr>
              <a:t>e</a:t>
            </a:r>
          </a:p>
          <a:p>
            <a:pPr>
              <a:lnSpc>
                <a:spcPct val="120000"/>
              </a:lnSpc>
              <a:defRPr/>
            </a:pPr>
            <a:r>
              <a:rPr lang="en-US" altLang="zh-CN" dirty="0">
                <a:ea typeface="楷体_GB2312" pitchFamily="49" charset="-122"/>
              </a:rPr>
              <a:t>    	if (!</a:t>
            </a:r>
            <a:r>
              <a:rPr lang="en-US" altLang="zh-CN" dirty="0" err="1">
                <a:solidFill>
                  <a:srgbClr val="000099"/>
                </a:solidFill>
                <a:ea typeface="楷体_GB2312" pitchFamily="49" charset="-122"/>
              </a:rPr>
              <a:t>LocateElem</a:t>
            </a:r>
            <a:r>
              <a:rPr lang="en-US" altLang="zh-CN" dirty="0">
                <a:solidFill>
                  <a:srgbClr val="000099"/>
                </a:solidFill>
                <a:ea typeface="楷体_GB2312" pitchFamily="49" charset="-122"/>
              </a:rPr>
              <a:t>(La, e, equal( ))</a:t>
            </a:r>
            <a:r>
              <a:rPr lang="en-US" altLang="zh-CN" dirty="0">
                <a:solidFill>
                  <a:srgbClr val="333399"/>
                </a:solidFill>
                <a:ea typeface="楷体_GB2312" pitchFamily="49" charset="-122"/>
              </a:rPr>
              <a:t> </a:t>
            </a:r>
            <a:r>
              <a:rPr lang="en-US" altLang="zh-CN" dirty="0">
                <a:ea typeface="楷体_GB2312" pitchFamily="49" charset="-122"/>
              </a:rPr>
              <a:t>)</a:t>
            </a:r>
            <a:r>
              <a:rPr lang="en-US" altLang="zh-CN" dirty="0">
                <a:solidFill>
                  <a:srgbClr val="333399"/>
                </a:solidFill>
                <a:ea typeface="楷体_GB2312" pitchFamily="49" charset="-122"/>
              </a:rPr>
              <a:t> </a:t>
            </a:r>
            <a:endParaRPr lang="en-US" altLang="zh-CN" dirty="0">
              <a:ea typeface="楷体_GB2312" pitchFamily="49" charset="-122"/>
            </a:endParaRPr>
          </a:p>
          <a:p>
            <a:pPr>
              <a:lnSpc>
                <a:spcPct val="120000"/>
              </a:lnSpc>
              <a:defRPr/>
            </a:pPr>
            <a:r>
              <a:rPr lang="en-US" altLang="zh-CN" dirty="0">
                <a:ea typeface="楷体_GB2312" pitchFamily="49" charset="-122"/>
              </a:rPr>
              <a:t>      	 	</a:t>
            </a:r>
            <a:r>
              <a:rPr lang="en-US" altLang="zh-CN" dirty="0" err="1">
                <a:solidFill>
                  <a:srgbClr val="000099"/>
                </a:solidFill>
                <a:ea typeface="楷体_GB2312" pitchFamily="49" charset="-122"/>
              </a:rPr>
              <a:t>ListInsert</a:t>
            </a:r>
            <a:r>
              <a:rPr lang="en-US" altLang="zh-CN" dirty="0">
                <a:solidFill>
                  <a:srgbClr val="000099"/>
                </a:solidFill>
                <a:ea typeface="楷体_GB2312" pitchFamily="49" charset="-122"/>
              </a:rPr>
              <a:t>(La, ++</a:t>
            </a:r>
            <a:r>
              <a:rPr lang="en-US" altLang="zh-CN" dirty="0" err="1">
                <a:solidFill>
                  <a:srgbClr val="000099"/>
                </a:solidFill>
                <a:ea typeface="楷体_GB2312" pitchFamily="49" charset="-122"/>
              </a:rPr>
              <a:t>La_len</a:t>
            </a:r>
            <a:r>
              <a:rPr lang="en-US" altLang="zh-CN" dirty="0">
                <a:solidFill>
                  <a:srgbClr val="000099"/>
                </a:solidFill>
                <a:ea typeface="楷体_GB2312" pitchFamily="49" charset="-122"/>
              </a:rPr>
              <a:t>, e)</a:t>
            </a:r>
            <a:r>
              <a:rPr lang="en-US" altLang="zh-CN" dirty="0">
                <a:ea typeface="楷体_GB2312" pitchFamily="49" charset="-122"/>
              </a:rPr>
              <a:t>;</a:t>
            </a:r>
          </a:p>
          <a:p>
            <a:pPr>
              <a:lnSpc>
                <a:spcPct val="120000"/>
              </a:lnSpc>
              <a:defRPr/>
            </a:pPr>
            <a:r>
              <a:rPr lang="en-US" altLang="zh-CN" dirty="0">
                <a:ea typeface="楷体_GB2312" pitchFamily="49" charset="-122"/>
              </a:rPr>
              <a:t>      	// La</a:t>
            </a:r>
            <a:r>
              <a:rPr lang="zh-CN" altLang="en-US" dirty="0">
                <a:ea typeface="楷体_GB2312" pitchFamily="49" charset="-122"/>
              </a:rPr>
              <a:t>中不存在和 </a:t>
            </a:r>
            <a:r>
              <a:rPr lang="en-US" altLang="zh-CN" dirty="0">
                <a:ea typeface="楷体_GB2312" pitchFamily="49" charset="-122"/>
              </a:rPr>
              <a:t>e </a:t>
            </a:r>
            <a:r>
              <a:rPr lang="zh-CN" altLang="en-US" dirty="0">
                <a:ea typeface="楷体_GB2312" pitchFamily="49" charset="-122"/>
              </a:rPr>
              <a:t>相同的数据元素，则插入之</a:t>
            </a:r>
          </a:p>
          <a:p>
            <a:pPr>
              <a:lnSpc>
                <a:spcPct val="120000"/>
              </a:lnSpc>
              <a:defRPr/>
            </a:pPr>
            <a:r>
              <a:rPr lang="zh-CN" altLang="en-US" dirty="0">
                <a:solidFill>
                  <a:srgbClr val="FF0000"/>
                </a:solidFill>
                <a:ea typeface="楷体_GB2312" pitchFamily="49" charset="-122"/>
              </a:rPr>
              <a:t>     </a:t>
            </a:r>
            <a:r>
              <a:rPr lang="en-US" altLang="zh-CN" dirty="0">
                <a:solidFill>
                  <a:srgbClr val="FF0000"/>
                </a:solidFill>
                <a:ea typeface="楷体_GB2312" pitchFamily="49" charset="-122"/>
              </a:rPr>
              <a:t>}</a:t>
            </a:r>
          </a:p>
          <a:p>
            <a:pPr>
              <a:lnSpc>
                <a:spcPct val="120000"/>
              </a:lnSpc>
              <a:defRPr/>
            </a:pPr>
            <a:r>
              <a:rPr lang="en-US" altLang="zh-CN" dirty="0">
                <a:solidFill>
                  <a:schemeClr val="tx2"/>
                </a:solidFill>
                <a:ea typeface="楷体_GB2312" pitchFamily="49" charset="-122"/>
              </a:rPr>
              <a:t>} // union</a:t>
            </a:r>
          </a:p>
        </p:txBody>
      </p:sp>
      <p:sp>
        <p:nvSpPr>
          <p:cNvPr id="26628" name="Rectangle 5"/>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1</a:t>
            </a:r>
            <a:r>
              <a:rPr lang="zh-CN" altLang="en-US" sz="4000" b="1" smtClean="0">
                <a:solidFill>
                  <a:schemeClr val="hlink"/>
                </a:solidFill>
                <a:latin typeface="Arial" charset="0"/>
                <a:ea typeface="楷体_GB2312" pitchFamily="49" charset="-122"/>
              </a:rPr>
              <a:t>、线性表的合并</a:t>
            </a:r>
            <a:r>
              <a:rPr lang="en-US" altLang="zh-CN" sz="4000" b="1" smtClean="0">
                <a:solidFill>
                  <a:schemeClr val="hlink"/>
                </a:solidFill>
                <a:latin typeface="Arial" charset="0"/>
                <a:ea typeface="楷体_GB2312" pitchFamily="49" charset="-122"/>
              </a:rPr>
              <a:t>A</a:t>
            </a:r>
            <a:r>
              <a:rPr lang="zh-CN" altLang="en-US" sz="4000" b="1" smtClean="0">
                <a:solidFill>
                  <a:schemeClr val="hlink"/>
                </a:solidFill>
                <a:latin typeface="Arial" charset="0"/>
                <a:ea typeface="楷体_GB2312" pitchFamily="49" charset="-122"/>
              </a:rPr>
              <a:t>＝</a:t>
            </a:r>
            <a:r>
              <a:rPr lang="en-US" altLang="zh-CN" sz="4000" b="1" smtClean="0">
                <a:solidFill>
                  <a:schemeClr val="hlink"/>
                </a:solidFill>
                <a:latin typeface="Arial" charset="0"/>
                <a:ea typeface="楷体_GB2312" pitchFamily="49" charset="-122"/>
              </a:rPr>
              <a:t>A∪B</a:t>
            </a:r>
          </a:p>
        </p:txBody>
      </p:sp>
      <p:sp>
        <p:nvSpPr>
          <p:cNvPr id="26629" name="Line 7"/>
          <p:cNvSpPr>
            <a:spLocks noChangeShapeType="1"/>
          </p:cNvSpPr>
          <p:nvPr/>
        </p:nvSpPr>
        <p:spPr bwMode="auto">
          <a:xfrm>
            <a:off x="533400" y="3048000"/>
            <a:ext cx="792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3476">
                                            <p:bg/>
                                          </p:spTgt>
                                        </p:tgtEl>
                                        <p:attrNameLst>
                                          <p:attrName>style.visibility</p:attrName>
                                        </p:attrNameLst>
                                      </p:cBhvr>
                                      <p:to>
                                        <p:strVal val="visible"/>
                                      </p:to>
                                    </p:set>
                                    <p:animEffect transition="in" filter="wipe(up)">
                                      <p:cBhvr>
                                        <p:cTn id="7" dur="500"/>
                                        <p:tgtEl>
                                          <p:spTgt spid="23347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3476">
                                            <p:txEl>
                                              <p:pRg st="0" end="0"/>
                                            </p:txEl>
                                          </p:spTgt>
                                        </p:tgtEl>
                                        <p:attrNameLst>
                                          <p:attrName>style.visibility</p:attrName>
                                        </p:attrNameLst>
                                      </p:cBhvr>
                                      <p:to>
                                        <p:strVal val="visible"/>
                                      </p:to>
                                    </p:set>
                                    <p:animEffect transition="in" filter="wipe(up)">
                                      <p:cBhvr>
                                        <p:cTn id="12" dur="500"/>
                                        <p:tgtEl>
                                          <p:spTgt spid="2334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3476">
                                            <p:txEl>
                                              <p:pRg st="1" end="1"/>
                                            </p:txEl>
                                          </p:spTgt>
                                        </p:tgtEl>
                                        <p:attrNameLst>
                                          <p:attrName>style.visibility</p:attrName>
                                        </p:attrNameLst>
                                      </p:cBhvr>
                                      <p:to>
                                        <p:strVal val="visible"/>
                                      </p:to>
                                    </p:set>
                                    <p:animEffect transition="in" filter="wipe(up)">
                                      <p:cBhvr>
                                        <p:cTn id="17" dur="500"/>
                                        <p:tgtEl>
                                          <p:spTgt spid="2334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3476">
                                            <p:txEl>
                                              <p:pRg st="2" end="2"/>
                                            </p:txEl>
                                          </p:spTgt>
                                        </p:tgtEl>
                                        <p:attrNameLst>
                                          <p:attrName>style.visibility</p:attrName>
                                        </p:attrNameLst>
                                      </p:cBhvr>
                                      <p:to>
                                        <p:strVal val="visible"/>
                                      </p:to>
                                    </p:set>
                                    <p:animEffect transition="in" filter="wipe(up)">
                                      <p:cBhvr>
                                        <p:cTn id="22" dur="500"/>
                                        <p:tgtEl>
                                          <p:spTgt spid="2334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3476">
                                            <p:txEl>
                                              <p:pRg st="3" end="3"/>
                                            </p:txEl>
                                          </p:spTgt>
                                        </p:tgtEl>
                                        <p:attrNameLst>
                                          <p:attrName>style.visibility</p:attrName>
                                        </p:attrNameLst>
                                      </p:cBhvr>
                                      <p:to>
                                        <p:strVal val="visible"/>
                                      </p:to>
                                    </p:set>
                                    <p:animEffect transition="in" filter="wipe(up)">
                                      <p:cBhvr>
                                        <p:cTn id="27" dur="500"/>
                                        <p:tgtEl>
                                          <p:spTgt spid="23347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3476">
                                            <p:txEl>
                                              <p:pRg st="4" end="4"/>
                                            </p:txEl>
                                          </p:spTgt>
                                        </p:tgtEl>
                                        <p:attrNameLst>
                                          <p:attrName>style.visibility</p:attrName>
                                        </p:attrNameLst>
                                      </p:cBhvr>
                                      <p:to>
                                        <p:strVal val="visible"/>
                                      </p:to>
                                    </p:set>
                                    <p:animEffect transition="in" filter="wipe(up)">
                                      <p:cBhvr>
                                        <p:cTn id="32" dur="500"/>
                                        <p:tgtEl>
                                          <p:spTgt spid="23347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3476">
                                            <p:txEl>
                                              <p:pRg st="5" end="5"/>
                                            </p:txEl>
                                          </p:spTgt>
                                        </p:tgtEl>
                                        <p:attrNameLst>
                                          <p:attrName>style.visibility</p:attrName>
                                        </p:attrNameLst>
                                      </p:cBhvr>
                                      <p:to>
                                        <p:strVal val="visible"/>
                                      </p:to>
                                    </p:set>
                                    <p:animEffect transition="in" filter="wipe(up)">
                                      <p:cBhvr>
                                        <p:cTn id="37" dur="500"/>
                                        <p:tgtEl>
                                          <p:spTgt spid="23347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3476">
                                            <p:txEl>
                                              <p:pRg st="6" end="6"/>
                                            </p:txEl>
                                          </p:spTgt>
                                        </p:tgtEl>
                                        <p:attrNameLst>
                                          <p:attrName>style.visibility</p:attrName>
                                        </p:attrNameLst>
                                      </p:cBhvr>
                                      <p:to>
                                        <p:strVal val="visible"/>
                                      </p:to>
                                    </p:set>
                                    <p:animEffect transition="in" filter="wipe(up)">
                                      <p:cBhvr>
                                        <p:cTn id="42" dur="500"/>
                                        <p:tgtEl>
                                          <p:spTgt spid="23347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3476">
                                            <p:txEl>
                                              <p:pRg st="7" end="7"/>
                                            </p:txEl>
                                          </p:spTgt>
                                        </p:tgtEl>
                                        <p:attrNameLst>
                                          <p:attrName>style.visibility</p:attrName>
                                        </p:attrNameLst>
                                      </p:cBhvr>
                                      <p:to>
                                        <p:strVal val="visible"/>
                                      </p:to>
                                    </p:set>
                                    <p:animEffect transition="in" filter="wipe(up)">
                                      <p:cBhvr>
                                        <p:cTn id="47" dur="500"/>
                                        <p:tgtEl>
                                          <p:spTgt spid="233476">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3476">
                                            <p:txEl>
                                              <p:pRg st="8" end="8"/>
                                            </p:txEl>
                                          </p:spTgt>
                                        </p:tgtEl>
                                        <p:attrNameLst>
                                          <p:attrName>style.visibility</p:attrName>
                                        </p:attrNameLst>
                                      </p:cBhvr>
                                      <p:to>
                                        <p:strVal val="visible"/>
                                      </p:to>
                                    </p:set>
                                    <p:animEffect transition="in" filter="wipe(up)">
                                      <p:cBhvr>
                                        <p:cTn id="52" dur="500"/>
                                        <p:tgtEl>
                                          <p:spTgt spid="233476">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3476">
                                            <p:txEl>
                                              <p:pRg st="9" end="9"/>
                                            </p:txEl>
                                          </p:spTgt>
                                        </p:tgtEl>
                                        <p:attrNameLst>
                                          <p:attrName>style.visibility</p:attrName>
                                        </p:attrNameLst>
                                      </p:cBhvr>
                                      <p:to>
                                        <p:strVal val="visible"/>
                                      </p:to>
                                    </p:set>
                                    <p:animEffect transition="in" filter="wipe(up)">
                                      <p:cBhvr>
                                        <p:cTn id="57" dur="500"/>
                                        <p:tgtEl>
                                          <p:spTgt spid="23347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pPr>
              <a:defRPr/>
            </a:pPr>
            <a:fld id="{3A60FDD7-83F9-437D-98CE-1BA73ED4C0FC}" type="slidenum">
              <a:rPr lang="en-US" altLang="zh-CN"/>
              <a:pPr>
                <a:defRPr/>
              </a:pPr>
              <a:t>28</a:t>
            </a:fld>
            <a:endParaRPr lang="en-US" altLang="zh-CN"/>
          </a:p>
        </p:txBody>
      </p:sp>
      <p:sp>
        <p:nvSpPr>
          <p:cNvPr id="27651" name="Rectangle 2"/>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2</a:t>
            </a:r>
            <a:r>
              <a:rPr lang="zh-CN" altLang="en-US" sz="4000" b="1" smtClean="0">
                <a:solidFill>
                  <a:schemeClr val="hlink"/>
                </a:solidFill>
                <a:latin typeface="Arial" charset="0"/>
                <a:ea typeface="楷体_GB2312" pitchFamily="49" charset="-122"/>
              </a:rPr>
              <a:t>、有序线性表的合并</a:t>
            </a:r>
          </a:p>
        </p:txBody>
      </p:sp>
      <p:sp>
        <p:nvSpPr>
          <p:cNvPr id="27652" name="Rectangle 3"/>
          <p:cNvSpPr>
            <a:spLocks noGrp="1" noChangeArrowheads="1"/>
          </p:cNvSpPr>
          <p:nvPr>
            <p:ph type="body" idx="1"/>
          </p:nvPr>
        </p:nvSpPr>
        <p:spPr/>
        <p:txBody>
          <a:bodyPr/>
          <a:lstStyle/>
          <a:p>
            <a:pPr eaLnBrk="1" hangingPunct="1"/>
            <a:r>
              <a:rPr lang="zh-CN" altLang="en-US" sz="2800" b="1" smtClean="0">
                <a:latin typeface="Arial" charset="0"/>
                <a:ea typeface="楷体_GB2312" pitchFamily="49" charset="-122"/>
              </a:rPr>
              <a:t>巳知线性表</a:t>
            </a:r>
            <a:r>
              <a:rPr lang="en-US" altLang="zh-CN" sz="2800" b="1" smtClean="0">
                <a:latin typeface="Arial" charset="0"/>
                <a:ea typeface="楷体_GB2312" pitchFamily="49" charset="-122"/>
              </a:rPr>
              <a:t>LA</a:t>
            </a:r>
            <a:r>
              <a:rPr lang="zh-CN" altLang="en-US" sz="2800" b="1" smtClean="0">
                <a:latin typeface="Arial" charset="0"/>
                <a:ea typeface="楷体_GB2312" pitchFamily="49" charset="-122"/>
              </a:rPr>
              <a:t>和线性表</a:t>
            </a:r>
            <a:r>
              <a:rPr lang="en-US" altLang="zh-CN" sz="2800" b="1" smtClean="0">
                <a:latin typeface="Arial" charset="0"/>
                <a:ea typeface="楷体_GB2312" pitchFamily="49" charset="-122"/>
              </a:rPr>
              <a:t>LB</a:t>
            </a:r>
            <a:r>
              <a:rPr lang="zh-CN" altLang="en-US" sz="2800" b="1" smtClean="0">
                <a:latin typeface="Arial" charset="0"/>
                <a:ea typeface="楷体_GB2312" pitchFamily="49" charset="-122"/>
              </a:rPr>
              <a:t>中的数据元素按值</a:t>
            </a:r>
            <a:r>
              <a:rPr lang="zh-CN" altLang="en-US" sz="2800" b="1" u="sng" smtClean="0">
                <a:solidFill>
                  <a:schemeClr val="hlink"/>
                </a:solidFill>
                <a:latin typeface="Arial" charset="0"/>
                <a:ea typeface="楷体_GB2312" pitchFamily="49" charset="-122"/>
              </a:rPr>
              <a:t>非递减有序</a:t>
            </a:r>
            <a:r>
              <a:rPr lang="zh-CN" altLang="en-US" sz="2800" b="1" smtClean="0">
                <a:latin typeface="Arial" charset="0"/>
                <a:ea typeface="楷体_GB2312" pitchFamily="49" charset="-122"/>
              </a:rPr>
              <a:t>排列</a:t>
            </a:r>
          </a:p>
          <a:p>
            <a:pPr eaLnBrk="1" hangingPunct="1"/>
            <a:r>
              <a:rPr lang="zh-CN" altLang="en-US" sz="2800" b="1" smtClean="0">
                <a:latin typeface="Arial" charset="0"/>
                <a:ea typeface="楷体_GB2312" pitchFamily="49" charset="-122"/>
              </a:rPr>
              <a:t>要求将</a:t>
            </a:r>
            <a:r>
              <a:rPr lang="en-US" altLang="zh-CN" sz="2800" b="1" smtClean="0">
                <a:latin typeface="Arial" charset="0"/>
                <a:ea typeface="楷体_GB2312" pitchFamily="49" charset="-122"/>
              </a:rPr>
              <a:t>LA</a:t>
            </a:r>
            <a:r>
              <a:rPr lang="zh-CN" altLang="en-US" sz="2800" b="1" smtClean="0">
                <a:latin typeface="Arial" charset="0"/>
                <a:ea typeface="楷体_GB2312" pitchFamily="49" charset="-122"/>
              </a:rPr>
              <a:t>和</a:t>
            </a:r>
            <a:r>
              <a:rPr lang="en-US" altLang="zh-CN" sz="2800" b="1" smtClean="0">
                <a:latin typeface="Arial" charset="0"/>
                <a:ea typeface="楷体_GB2312" pitchFamily="49" charset="-122"/>
              </a:rPr>
              <a:t>LB</a:t>
            </a:r>
            <a:r>
              <a:rPr lang="zh-CN" altLang="en-US" sz="2800" b="1" smtClean="0">
                <a:latin typeface="Arial" charset="0"/>
                <a:ea typeface="楷体_GB2312" pitchFamily="49" charset="-122"/>
              </a:rPr>
              <a:t>归并为一个新的线性表</a:t>
            </a:r>
            <a:r>
              <a:rPr lang="en-US" altLang="zh-CN" sz="2800" b="1" smtClean="0">
                <a:latin typeface="Arial" charset="0"/>
                <a:ea typeface="楷体_GB2312" pitchFamily="49" charset="-122"/>
              </a:rPr>
              <a:t>LC</a:t>
            </a:r>
            <a:r>
              <a:rPr lang="zh-CN" altLang="en-US" sz="2800" b="1" smtClean="0">
                <a:latin typeface="Arial" charset="0"/>
                <a:ea typeface="楷体_GB2312" pitchFamily="49" charset="-122"/>
              </a:rPr>
              <a:t>，且</a:t>
            </a:r>
            <a:r>
              <a:rPr lang="en-US" altLang="zh-CN" sz="2800" b="1" smtClean="0">
                <a:latin typeface="Arial" charset="0"/>
                <a:ea typeface="楷体_GB2312" pitchFamily="49" charset="-122"/>
              </a:rPr>
              <a:t>LC</a:t>
            </a:r>
            <a:r>
              <a:rPr lang="zh-CN" altLang="en-US" sz="2800" b="1" smtClean="0">
                <a:latin typeface="Arial" charset="0"/>
                <a:ea typeface="楷体_GB2312" pitchFamily="49" charset="-122"/>
              </a:rPr>
              <a:t>中的元素仍按值非递减有序排列，</a:t>
            </a:r>
            <a:r>
              <a:rPr lang="en-US" altLang="zh-CN" sz="2800" b="1" smtClean="0">
                <a:solidFill>
                  <a:schemeClr val="hlink"/>
                </a:solidFill>
                <a:latin typeface="Arial" charset="0"/>
                <a:ea typeface="楷体_GB2312" pitchFamily="49" charset="-122"/>
              </a:rPr>
              <a:t>LC</a:t>
            </a:r>
            <a:r>
              <a:rPr lang="zh-CN" altLang="en-US" sz="2800" b="1" smtClean="0">
                <a:solidFill>
                  <a:schemeClr val="hlink"/>
                </a:solidFill>
                <a:latin typeface="Arial" charset="0"/>
                <a:ea typeface="楷体_GB2312" pitchFamily="49" charset="-122"/>
              </a:rPr>
              <a:t>＝</a:t>
            </a:r>
            <a:r>
              <a:rPr lang="en-US" altLang="zh-CN" sz="2800" b="1" smtClean="0">
                <a:solidFill>
                  <a:schemeClr val="hlink"/>
                </a:solidFill>
                <a:latin typeface="Arial" charset="0"/>
                <a:ea typeface="楷体_GB2312" pitchFamily="49" charset="-122"/>
              </a:rPr>
              <a:t>LA + LB</a:t>
            </a:r>
          </a:p>
        </p:txBody>
      </p:sp>
      <p:sp>
        <p:nvSpPr>
          <p:cNvPr id="27653" name="Rectangle 31"/>
          <p:cNvSpPr>
            <a:spLocks noChangeArrowheads="1"/>
          </p:cNvSpPr>
          <p:nvPr/>
        </p:nvSpPr>
        <p:spPr bwMode="auto">
          <a:xfrm>
            <a:off x="823118" y="4981501"/>
            <a:ext cx="658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LC</a:t>
            </a:r>
          </a:p>
        </p:txBody>
      </p:sp>
      <p:graphicFrame>
        <p:nvGraphicFramePr>
          <p:cNvPr id="236588" name="Group 44"/>
          <p:cNvGraphicFramePr>
            <a:graphicFrameLocks noGrp="1"/>
          </p:cNvGraphicFramePr>
          <p:nvPr>
            <p:extLst>
              <p:ext uri="{D42A27DB-BD31-4B8C-83A1-F6EECF244321}">
                <p14:modId xmlns:p14="http://schemas.microsoft.com/office/powerpoint/2010/main" val="1809496310"/>
              </p:ext>
            </p:extLst>
          </p:nvPr>
        </p:nvGraphicFramePr>
        <p:xfrm>
          <a:off x="1577181" y="3459088"/>
          <a:ext cx="2379662" cy="518048"/>
        </p:xfrm>
        <a:graphic>
          <a:graphicData uri="http://schemas.openxmlformats.org/drawingml/2006/table">
            <a:tbl>
              <a:tblPr/>
              <a:tblGrid>
                <a:gridCol w="593725"/>
                <a:gridCol w="595312"/>
                <a:gridCol w="595313"/>
                <a:gridCol w="595312"/>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6607" name="Group 63"/>
          <p:cNvGraphicFramePr>
            <a:graphicFrameLocks noGrp="1"/>
          </p:cNvGraphicFramePr>
          <p:nvPr>
            <p:extLst>
              <p:ext uri="{D42A27DB-BD31-4B8C-83A1-F6EECF244321}">
                <p14:modId xmlns:p14="http://schemas.microsoft.com/office/powerpoint/2010/main" val="3127729988"/>
              </p:ext>
            </p:extLst>
          </p:nvPr>
        </p:nvGraphicFramePr>
        <p:xfrm>
          <a:off x="1577181" y="4221088"/>
          <a:ext cx="4160837" cy="518048"/>
        </p:xfrm>
        <a:graphic>
          <a:graphicData uri="http://schemas.openxmlformats.org/drawingml/2006/table">
            <a:tbl>
              <a:tblPr/>
              <a:tblGrid>
                <a:gridCol w="593725"/>
                <a:gridCol w="595312"/>
                <a:gridCol w="595313"/>
                <a:gridCol w="595312"/>
                <a:gridCol w="593725"/>
                <a:gridCol w="593725"/>
                <a:gridCol w="5937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20</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684" name="Rectangle 64"/>
          <p:cNvSpPr>
            <a:spLocks noChangeArrowheads="1"/>
          </p:cNvSpPr>
          <p:nvPr/>
        </p:nvSpPr>
        <p:spPr bwMode="auto">
          <a:xfrm>
            <a:off x="823118" y="4221088"/>
            <a:ext cx="657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LB</a:t>
            </a:r>
          </a:p>
        </p:txBody>
      </p:sp>
      <p:sp>
        <p:nvSpPr>
          <p:cNvPr id="27685" name="Rectangle 65"/>
          <p:cNvSpPr>
            <a:spLocks noChangeArrowheads="1"/>
          </p:cNvSpPr>
          <p:nvPr/>
        </p:nvSpPr>
        <p:spPr bwMode="auto">
          <a:xfrm>
            <a:off x="823118" y="3457501"/>
            <a:ext cx="658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LA</a:t>
            </a:r>
          </a:p>
        </p:txBody>
      </p:sp>
      <p:sp>
        <p:nvSpPr>
          <p:cNvPr id="236611" name="Rectangle 67"/>
          <p:cNvSpPr>
            <a:spLocks noChangeArrowheads="1"/>
          </p:cNvSpPr>
          <p:nvPr/>
        </p:nvSpPr>
        <p:spPr bwMode="auto">
          <a:xfrm>
            <a:off x="6901656"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15</a:t>
            </a:r>
          </a:p>
        </p:txBody>
      </p:sp>
      <p:sp>
        <p:nvSpPr>
          <p:cNvPr id="236612" name="Rectangle 68"/>
          <p:cNvSpPr>
            <a:spLocks noChangeArrowheads="1"/>
          </p:cNvSpPr>
          <p:nvPr/>
        </p:nvSpPr>
        <p:spPr bwMode="auto">
          <a:xfrm>
            <a:off x="6307931"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solidFill>
                  <a:schemeClr val="hlink"/>
                </a:solidFill>
                <a:latin typeface="Tahoma" pitchFamily="34" charset="0"/>
              </a:rPr>
              <a:t>11</a:t>
            </a:r>
          </a:p>
        </p:txBody>
      </p:sp>
      <p:sp>
        <p:nvSpPr>
          <p:cNvPr id="236613" name="Rectangle 69"/>
          <p:cNvSpPr>
            <a:spLocks noChangeArrowheads="1"/>
          </p:cNvSpPr>
          <p:nvPr/>
        </p:nvSpPr>
        <p:spPr bwMode="auto">
          <a:xfrm>
            <a:off x="5712618" y="5081513"/>
            <a:ext cx="595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solidFill>
                  <a:schemeClr val="hlink"/>
                </a:solidFill>
                <a:latin typeface="Tahoma" pitchFamily="34" charset="0"/>
              </a:rPr>
              <a:t>11</a:t>
            </a:r>
          </a:p>
        </p:txBody>
      </p:sp>
      <p:sp>
        <p:nvSpPr>
          <p:cNvPr id="236614" name="Rectangle 70"/>
          <p:cNvSpPr>
            <a:spLocks noChangeArrowheads="1"/>
          </p:cNvSpPr>
          <p:nvPr/>
        </p:nvSpPr>
        <p:spPr bwMode="auto">
          <a:xfrm>
            <a:off x="5118893"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9</a:t>
            </a:r>
          </a:p>
        </p:txBody>
      </p:sp>
      <p:sp>
        <p:nvSpPr>
          <p:cNvPr id="236615" name="Rectangle 71"/>
          <p:cNvSpPr>
            <a:spLocks noChangeArrowheads="1"/>
          </p:cNvSpPr>
          <p:nvPr/>
        </p:nvSpPr>
        <p:spPr bwMode="auto">
          <a:xfrm>
            <a:off x="4525168"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solidFill>
                  <a:schemeClr val="hlink"/>
                </a:solidFill>
                <a:latin typeface="Tahoma" pitchFamily="34" charset="0"/>
              </a:rPr>
              <a:t>8</a:t>
            </a:r>
          </a:p>
        </p:txBody>
      </p:sp>
      <p:sp>
        <p:nvSpPr>
          <p:cNvPr id="236616" name="Rectangle 72"/>
          <p:cNvSpPr>
            <a:spLocks noChangeArrowheads="1"/>
          </p:cNvSpPr>
          <p:nvPr/>
        </p:nvSpPr>
        <p:spPr bwMode="auto">
          <a:xfrm>
            <a:off x="3931443"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solidFill>
                  <a:schemeClr val="hlink"/>
                </a:solidFill>
                <a:latin typeface="Tahoma" pitchFamily="34" charset="0"/>
              </a:rPr>
              <a:t>8</a:t>
            </a:r>
          </a:p>
        </p:txBody>
      </p:sp>
      <p:sp>
        <p:nvSpPr>
          <p:cNvPr id="236617" name="Rectangle 73"/>
          <p:cNvSpPr>
            <a:spLocks noChangeArrowheads="1"/>
          </p:cNvSpPr>
          <p:nvPr/>
        </p:nvSpPr>
        <p:spPr bwMode="auto">
          <a:xfrm>
            <a:off x="7495381"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20</a:t>
            </a:r>
          </a:p>
        </p:txBody>
      </p:sp>
      <p:sp>
        <p:nvSpPr>
          <p:cNvPr id="236618" name="Rectangle 74"/>
          <p:cNvSpPr>
            <a:spLocks noChangeArrowheads="1"/>
          </p:cNvSpPr>
          <p:nvPr/>
        </p:nvSpPr>
        <p:spPr bwMode="auto">
          <a:xfrm>
            <a:off x="3336131" y="5081513"/>
            <a:ext cx="595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6</a:t>
            </a:r>
          </a:p>
        </p:txBody>
      </p:sp>
      <p:sp>
        <p:nvSpPr>
          <p:cNvPr id="236619" name="Rectangle 75"/>
          <p:cNvSpPr>
            <a:spLocks noChangeArrowheads="1"/>
          </p:cNvSpPr>
          <p:nvPr/>
        </p:nvSpPr>
        <p:spPr bwMode="auto">
          <a:xfrm>
            <a:off x="2740818" y="5081513"/>
            <a:ext cx="595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5</a:t>
            </a:r>
          </a:p>
        </p:txBody>
      </p:sp>
      <p:sp>
        <p:nvSpPr>
          <p:cNvPr id="236620" name="Rectangle 76"/>
          <p:cNvSpPr>
            <a:spLocks noChangeArrowheads="1"/>
          </p:cNvSpPr>
          <p:nvPr/>
        </p:nvSpPr>
        <p:spPr bwMode="auto">
          <a:xfrm>
            <a:off x="2145506" y="5081513"/>
            <a:ext cx="595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3</a:t>
            </a:r>
          </a:p>
        </p:txBody>
      </p:sp>
      <p:sp>
        <p:nvSpPr>
          <p:cNvPr id="236621" name="Rectangle 77"/>
          <p:cNvSpPr>
            <a:spLocks noChangeArrowheads="1"/>
          </p:cNvSpPr>
          <p:nvPr/>
        </p:nvSpPr>
        <p:spPr bwMode="auto">
          <a:xfrm>
            <a:off x="1551781" y="5081513"/>
            <a:ext cx="593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800" b="0">
                <a:latin typeface="Tahoma" pitchFamily="34" charset="0"/>
              </a:rPr>
              <a:t>2</a:t>
            </a:r>
          </a:p>
        </p:txBody>
      </p:sp>
      <p:sp>
        <p:nvSpPr>
          <p:cNvPr id="27697" name="Line 78"/>
          <p:cNvSpPr>
            <a:spLocks noChangeShapeType="1"/>
          </p:cNvSpPr>
          <p:nvPr/>
        </p:nvSpPr>
        <p:spPr bwMode="auto">
          <a:xfrm>
            <a:off x="1551781" y="5081513"/>
            <a:ext cx="65373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98" name="Line 79"/>
          <p:cNvSpPr>
            <a:spLocks noChangeShapeType="1"/>
          </p:cNvSpPr>
          <p:nvPr/>
        </p:nvSpPr>
        <p:spPr bwMode="auto">
          <a:xfrm>
            <a:off x="1551781" y="5599038"/>
            <a:ext cx="65373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99" name="Line 80"/>
          <p:cNvSpPr>
            <a:spLocks noChangeShapeType="1"/>
          </p:cNvSpPr>
          <p:nvPr/>
        </p:nvSpPr>
        <p:spPr bwMode="auto">
          <a:xfrm>
            <a:off x="1551781" y="5081513"/>
            <a:ext cx="0" cy="5175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0" name="Line 81"/>
          <p:cNvSpPr>
            <a:spLocks noChangeShapeType="1"/>
          </p:cNvSpPr>
          <p:nvPr/>
        </p:nvSpPr>
        <p:spPr bwMode="auto">
          <a:xfrm>
            <a:off x="2145506"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1" name="Line 82"/>
          <p:cNvSpPr>
            <a:spLocks noChangeShapeType="1"/>
          </p:cNvSpPr>
          <p:nvPr/>
        </p:nvSpPr>
        <p:spPr bwMode="auto">
          <a:xfrm>
            <a:off x="2740818"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2" name="Line 83"/>
          <p:cNvSpPr>
            <a:spLocks noChangeShapeType="1"/>
          </p:cNvSpPr>
          <p:nvPr/>
        </p:nvSpPr>
        <p:spPr bwMode="auto">
          <a:xfrm>
            <a:off x="3336131"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3" name="Line 84"/>
          <p:cNvSpPr>
            <a:spLocks noChangeShapeType="1"/>
          </p:cNvSpPr>
          <p:nvPr/>
        </p:nvSpPr>
        <p:spPr bwMode="auto">
          <a:xfrm>
            <a:off x="3931443"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4" name="Line 85"/>
          <p:cNvSpPr>
            <a:spLocks noChangeShapeType="1"/>
          </p:cNvSpPr>
          <p:nvPr/>
        </p:nvSpPr>
        <p:spPr bwMode="auto">
          <a:xfrm>
            <a:off x="8089106" y="5081513"/>
            <a:ext cx="0" cy="5175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5" name="Line 86"/>
          <p:cNvSpPr>
            <a:spLocks noChangeShapeType="1"/>
          </p:cNvSpPr>
          <p:nvPr/>
        </p:nvSpPr>
        <p:spPr bwMode="auto">
          <a:xfrm>
            <a:off x="4525168"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6" name="Line 87"/>
          <p:cNvSpPr>
            <a:spLocks noChangeShapeType="1"/>
          </p:cNvSpPr>
          <p:nvPr/>
        </p:nvSpPr>
        <p:spPr bwMode="auto">
          <a:xfrm>
            <a:off x="5118893"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7" name="Line 88"/>
          <p:cNvSpPr>
            <a:spLocks noChangeShapeType="1"/>
          </p:cNvSpPr>
          <p:nvPr/>
        </p:nvSpPr>
        <p:spPr bwMode="auto">
          <a:xfrm>
            <a:off x="5712618"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8" name="Line 89"/>
          <p:cNvSpPr>
            <a:spLocks noChangeShapeType="1"/>
          </p:cNvSpPr>
          <p:nvPr/>
        </p:nvSpPr>
        <p:spPr bwMode="auto">
          <a:xfrm>
            <a:off x="6307931"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9" name="Line 90"/>
          <p:cNvSpPr>
            <a:spLocks noChangeShapeType="1"/>
          </p:cNvSpPr>
          <p:nvPr/>
        </p:nvSpPr>
        <p:spPr bwMode="auto">
          <a:xfrm>
            <a:off x="6901656"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10" name="Line 91"/>
          <p:cNvSpPr>
            <a:spLocks noChangeShapeType="1"/>
          </p:cNvSpPr>
          <p:nvPr/>
        </p:nvSpPr>
        <p:spPr bwMode="auto">
          <a:xfrm>
            <a:off x="7495381" y="5081513"/>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7" name="表格 36"/>
          <p:cNvGraphicFramePr>
            <a:graphicFrameLocks noGrp="1"/>
          </p:cNvGraphicFramePr>
          <p:nvPr>
            <p:extLst>
              <p:ext uri="{D42A27DB-BD31-4B8C-83A1-F6EECF244321}">
                <p14:modId xmlns:p14="http://schemas.microsoft.com/office/powerpoint/2010/main" val="833576895"/>
              </p:ext>
            </p:extLst>
          </p:nvPr>
        </p:nvGraphicFramePr>
        <p:xfrm>
          <a:off x="1561306" y="5706988"/>
          <a:ext cx="6572247" cy="371475"/>
        </p:xfrm>
        <a:graphic>
          <a:graphicData uri="http://schemas.openxmlformats.org/drawingml/2006/table">
            <a:tbl>
              <a:tblPr firstRow="1" bandRow="1">
                <a:tableStyleId>{5C22544A-7EE6-4342-B048-85BDC9FD1C3A}</a:tableStyleId>
              </a:tblPr>
              <a:tblGrid>
                <a:gridCol w="597477"/>
                <a:gridCol w="597477"/>
                <a:gridCol w="597477"/>
                <a:gridCol w="597477"/>
                <a:gridCol w="597477"/>
                <a:gridCol w="597477"/>
                <a:gridCol w="597477"/>
                <a:gridCol w="597477"/>
                <a:gridCol w="597477"/>
                <a:gridCol w="597477"/>
                <a:gridCol w="597477"/>
              </a:tblGrid>
              <a:tr h="371475">
                <a:tc>
                  <a:txBody>
                    <a:bodyPr/>
                    <a:lstStyle/>
                    <a:p>
                      <a:pPr algn="ctr"/>
                      <a:r>
                        <a:rPr lang="en-US" altLang="zh-CN" sz="1800" dirty="0" smtClean="0">
                          <a:solidFill>
                            <a:srgbClr val="C00000"/>
                          </a:solidFill>
                        </a:rPr>
                        <a:t>1</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2</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3</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4</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5</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6</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7</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8</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9</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10</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dirty="0" smtClean="0">
                          <a:solidFill>
                            <a:srgbClr val="C00000"/>
                          </a:solidFill>
                        </a:rPr>
                        <a:t>11</a:t>
                      </a:r>
                      <a:endParaRPr lang="zh-CN" altLang="en-US" sz="1800" dirty="0">
                        <a:solidFill>
                          <a:srgbClr val="C00000"/>
                        </a:solidFill>
                      </a:endParaRPr>
                    </a:p>
                  </a:txBody>
                  <a:tcPr marL="91439" marR="91439"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621"/>
                                        </p:tgtEl>
                                        <p:attrNameLst>
                                          <p:attrName>style.visibility</p:attrName>
                                        </p:attrNameLst>
                                      </p:cBhvr>
                                      <p:to>
                                        <p:strVal val="visible"/>
                                      </p:to>
                                    </p:set>
                                    <p:animEffect transition="in" filter="wipe(up)">
                                      <p:cBhvr>
                                        <p:cTn id="7" dur="500"/>
                                        <p:tgtEl>
                                          <p:spTgt spid="236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6620"/>
                                        </p:tgtEl>
                                        <p:attrNameLst>
                                          <p:attrName>style.visibility</p:attrName>
                                        </p:attrNameLst>
                                      </p:cBhvr>
                                      <p:to>
                                        <p:strVal val="visible"/>
                                      </p:to>
                                    </p:set>
                                    <p:animEffect transition="in" filter="wipe(up)">
                                      <p:cBhvr>
                                        <p:cTn id="12" dur="500"/>
                                        <p:tgtEl>
                                          <p:spTgt spid="236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6619"/>
                                        </p:tgtEl>
                                        <p:attrNameLst>
                                          <p:attrName>style.visibility</p:attrName>
                                        </p:attrNameLst>
                                      </p:cBhvr>
                                      <p:to>
                                        <p:strVal val="visible"/>
                                      </p:to>
                                    </p:set>
                                    <p:animEffect transition="in" filter="wipe(up)">
                                      <p:cBhvr>
                                        <p:cTn id="17" dur="500"/>
                                        <p:tgtEl>
                                          <p:spTgt spid="236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618"/>
                                        </p:tgtEl>
                                        <p:attrNameLst>
                                          <p:attrName>style.visibility</p:attrName>
                                        </p:attrNameLst>
                                      </p:cBhvr>
                                      <p:to>
                                        <p:strVal val="visible"/>
                                      </p:to>
                                    </p:set>
                                    <p:animEffect transition="in" filter="wipe(up)">
                                      <p:cBhvr>
                                        <p:cTn id="22" dur="500"/>
                                        <p:tgtEl>
                                          <p:spTgt spid="236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6616"/>
                                        </p:tgtEl>
                                        <p:attrNameLst>
                                          <p:attrName>style.visibility</p:attrName>
                                        </p:attrNameLst>
                                      </p:cBhvr>
                                      <p:to>
                                        <p:strVal val="visible"/>
                                      </p:to>
                                    </p:set>
                                    <p:animEffect transition="in" filter="wipe(up)">
                                      <p:cBhvr>
                                        <p:cTn id="27" dur="500"/>
                                        <p:tgtEl>
                                          <p:spTgt spid="2366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6615"/>
                                        </p:tgtEl>
                                        <p:attrNameLst>
                                          <p:attrName>style.visibility</p:attrName>
                                        </p:attrNameLst>
                                      </p:cBhvr>
                                      <p:to>
                                        <p:strVal val="visible"/>
                                      </p:to>
                                    </p:set>
                                    <p:animEffect transition="in" filter="wipe(up)">
                                      <p:cBhvr>
                                        <p:cTn id="32" dur="500"/>
                                        <p:tgtEl>
                                          <p:spTgt spid="2366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6614"/>
                                        </p:tgtEl>
                                        <p:attrNameLst>
                                          <p:attrName>style.visibility</p:attrName>
                                        </p:attrNameLst>
                                      </p:cBhvr>
                                      <p:to>
                                        <p:strVal val="visible"/>
                                      </p:to>
                                    </p:set>
                                    <p:animEffect transition="in" filter="wipe(up)">
                                      <p:cBhvr>
                                        <p:cTn id="37" dur="500"/>
                                        <p:tgtEl>
                                          <p:spTgt spid="2366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6613"/>
                                        </p:tgtEl>
                                        <p:attrNameLst>
                                          <p:attrName>style.visibility</p:attrName>
                                        </p:attrNameLst>
                                      </p:cBhvr>
                                      <p:to>
                                        <p:strVal val="visible"/>
                                      </p:to>
                                    </p:set>
                                    <p:animEffect transition="in" filter="wipe(up)">
                                      <p:cBhvr>
                                        <p:cTn id="42" dur="500"/>
                                        <p:tgtEl>
                                          <p:spTgt spid="2366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6612"/>
                                        </p:tgtEl>
                                        <p:attrNameLst>
                                          <p:attrName>style.visibility</p:attrName>
                                        </p:attrNameLst>
                                      </p:cBhvr>
                                      <p:to>
                                        <p:strVal val="visible"/>
                                      </p:to>
                                    </p:set>
                                    <p:animEffect transition="in" filter="wipe(up)">
                                      <p:cBhvr>
                                        <p:cTn id="47" dur="500"/>
                                        <p:tgtEl>
                                          <p:spTgt spid="2366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6611"/>
                                        </p:tgtEl>
                                        <p:attrNameLst>
                                          <p:attrName>style.visibility</p:attrName>
                                        </p:attrNameLst>
                                      </p:cBhvr>
                                      <p:to>
                                        <p:strVal val="visible"/>
                                      </p:to>
                                    </p:set>
                                    <p:animEffect transition="in" filter="wipe(up)">
                                      <p:cBhvr>
                                        <p:cTn id="52" dur="500"/>
                                        <p:tgtEl>
                                          <p:spTgt spid="2366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6617"/>
                                        </p:tgtEl>
                                        <p:attrNameLst>
                                          <p:attrName>style.visibility</p:attrName>
                                        </p:attrNameLst>
                                      </p:cBhvr>
                                      <p:to>
                                        <p:strVal val="visible"/>
                                      </p:to>
                                    </p:set>
                                    <p:animEffect transition="in" filter="wipe(up)">
                                      <p:cBhvr>
                                        <p:cTn id="57" dur="500"/>
                                        <p:tgtEl>
                                          <p:spTgt spid="23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1" grpId="0"/>
      <p:bldP spid="236612" grpId="0"/>
      <p:bldP spid="236613" grpId="0"/>
      <p:bldP spid="236614" grpId="0"/>
      <p:bldP spid="236615" grpId="0"/>
      <p:bldP spid="236616" grpId="0"/>
      <p:bldP spid="236617" grpId="0"/>
      <p:bldP spid="236618" grpId="0"/>
      <p:bldP spid="236619" grpId="0"/>
      <p:bldP spid="236620" grpId="0"/>
      <p:bldP spid="2366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a:xfrm>
            <a:off x="7072313" y="5500688"/>
            <a:ext cx="1905000" cy="457200"/>
          </a:xfrm>
        </p:spPr>
        <p:txBody>
          <a:bodyPr/>
          <a:lstStyle/>
          <a:p>
            <a:pPr>
              <a:defRPr/>
            </a:pPr>
            <a:fld id="{D3A6562D-A3C3-4E41-B2A3-446A283E469D}" type="slidenum">
              <a:rPr lang="en-US" altLang="zh-CN"/>
              <a:pPr>
                <a:defRPr/>
              </a:pPr>
              <a:t>29</a:t>
            </a:fld>
            <a:endParaRPr lang="en-US" altLang="zh-CN" dirty="0"/>
          </a:p>
        </p:txBody>
      </p:sp>
      <p:sp>
        <p:nvSpPr>
          <p:cNvPr id="28675" name="Rectangle 66"/>
          <p:cNvSpPr>
            <a:spLocks noGrp="1" noChangeArrowheads="1"/>
          </p:cNvSpPr>
          <p:nvPr>
            <p:ph type="body" idx="1"/>
          </p:nvPr>
        </p:nvSpPr>
        <p:spPr/>
        <p:txBody>
          <a:bodyPr/>
          <a:lstStyle/>
          <a:p>
            <a:pPr eaLnBrk="1" hangingPunct="1"/>
            <a:r>
              <a:rPr lang="zh-CN" altLang="en-US" sz="2800" b="1" smtClean="0">
                <a:solidFill>
                  <a:schemeClr val="hlink"/>
                </a:solidFill>
                <a:latin typeface="Arial" charset="0"/>
                <a:ea typeface="楷体_GB2312" pitchFamily="49" charset="-122"/>
              </a:rPr>
              <a:t>基本操作</a:t>
            </a:r>
            <a:r>
              <a:rPr lang="zh-CN" altLang="en-US" sz="2800" b="1" smtClean="0">
                <a:latin typeface="Arial" charset="0"/>
                <a:ea typeface="楷体_GB2312" pitchFamily="49" charset="-122"/>
              </a:rPr>
              <a:t>：构造线性表</a:t>
            </a:r>
            <a:r>
              <a:rPr lang="en-US" altLang="zh-CN" sz="2800" b="1" smtClean="0">
                <a:latin typeface="Arial" charset="0"/>
                <a:ea typeface="楷体_GB2312" pitchFamily="49" charset="-122"/>
              </a:rPr>
              <a:t>LC</a:t>
            </a:r>
            <a:r>
              <a:rPr lang="zh-CN" altLang="en-US" sz="2800" b="1" smtClean="0">
                <a:latin typeface="Arial" charset="0"/>
                <a:ea typeface="楷体_GB2312" pitchFamily="49" charset="-122"/>
              </a:rPr>
              <a:t>，从</a:t>
            </a:r>
            <a:r>
              <a:rPr lang="en-US" altLang="zh-CN" sz="2800" b="1" smtClean="0">
                <a:latin typeface="Arial" charset="0"/>
                <a:ea typeface="楷体_GB2312" pitchFamily="49" charset="-122"/>
              </a:rPr>
              <a:t>LA</a:t>
            </a:r>
            <a:r>
              <a:rPr lang="zh-CN" altLang="en-US" sz="2800" b="1" smtClean="0">
                <a:latin typeface="Arial" charset="0"/>
                <a:ea typeface="楷体_GB2312" pitchFamily="49" charset="-122"/>
              </a:rPr>
              <a:t>和</a:t>
            </a:r>
            <a:r>
              <a:rPr lang="en-US" altLang="zh-CN" sz="2800" b="1" smtClean="0">
                <a:latin typeface="Arial" charset="0"/>
                <a:ea typeface="楷体_GB2312" pitchFamily="49" charset="-122"/>
              </a:rPr>
              <a:t>LB</a:t>
            </a:r>
            <a:r>
              <a:rPr lang="zh-CN" altLang="en-US" sz="2800" b="1" smtClean="0">
                <a:latin typeface="Arial" charset="0"/>
                <a:ea typeface="楷体_GB2312" pitchFamily="49" charset="-122"/>
              </a:rPr>
              <a:t>中依次取出元素，按照非递减的顺序依次插入到表尾</a:t>
            </a:r>
          </a:p>
          <a:p>
            <a:pPr eaLnBrk="1" hangingPunct="1"/>
            <a:r>
              <a:rPr lang="zh-CN" altLang="en-US" sz="2800" b="1" smtClean="0">
                <a:solidFill>
                  <a:schemeClr val="hlink"/>
                </a:solidFill>
                <a:latin typeface="Arial" charset="0"/>
                <a:ea typeface="楷体_GB2312" pitchFamily="49" charset="-122"/>
              </a:rPr>
              <a:t>如何确定插入顺序？</a:t>
            </a:r>
          </a:p>
          <a:p>
            <a:pPr lvl="1" eaLnBrk="1" hangingPunct="1"/>
            <a:r>
              <a:rPr lang="zh-CN" altLang="en-US" b="1" smtClean="0">
                <a:latin typeface="Arial" charset="0"/>
                <a:ea typeface="楷体_GB2312" pitchFamily="49" charset="-122"/>
              </a:rPr>
              <a:t>取出</a:t>
            </a:r>
            <a:r>
              <a:rPr lang="en-US" altLang="zh-CN" b="1" smtClean="0">
                <a:latin typeface="Arial" charset="0"/>
                <a:ea typeface="楷体_GB2312" pitchFamily="49" charset="-122"/>
              </a:rPr>
              <a:t>LA</a:t>
            </a:r>
            <a:r>
              <a:rPr lang="zh-CN" altLang="en-US" b="1" smtClean="0">
                <a:latin typeface="Arial" charset="0"/>
                <a:ea typeface="楷体_GB2312" pitchFamily="49" charset="-122"/>
              </a:rPr>
              <a:t>中当前的元素</a:t>
            </a:r>
            <a:r>
              <a:rPr lang="en-US" altLang="zh-CN" b="1" smtClean="0">
                <a:latin typeface="Arial" charset="0"/>
                <a:ea typeface="楷体_GB2312" pitchFamily="49" charset="-122"/>
              </a:rPr>
              <a:t>a</a:t>
            </a:r>
            <a:r>
              <a:rPr lang="zh-CN" altLang="en-US" b="1" smtClean="0">
                <a:latin typeface="Arial" charset="0"/>
                <a:ea typeface="楷体_GB2312" pitchFamily="49" charset="-122"/>
              </a:rPr>
              <a:t>和</a:t>
            </a:r>
            <a:r>
              <a:rPr lang="en-US" altLang="zh-CN" b="1" smtClean="0">
                <a:latin typeface="Arial" charset="0"/>
                <a:ea typeface="楷体_GB2312" pitchFamily="49" charset="-122"/>
              </a:rPr>
              <a:t>LB</a:t>
            </a:r>
            <a:r>
              <a:rPr lang="zh-CN" altLang="en-US" b="1" smtClean="0">
                <a:latin typeface="Arial" charset="0"/>
                <a:ea typeface="楷体_GB2312" pitchFamily="49" charset="-122"/>
              </a:rPr>
              <a:t>中当前的元素</a:t>
            </a:r>
            <a:r>
              <a:rPr lang="en-US" altLang="zh-CN" b="1" smtClean="0">
                <a:latin typeface="Arial" charset="0"/>
                <a:ea typeface="楷体_GB2312" pitchFamily="49" charset="-122"/>
              </a:rPr>
              <a:t>b</a:t>
            </a:r>
          </a:p>
          <a:p>
            <a:pPr lvl="1" eaLnBrk="1" hangingPunct="1"/>
            <a:r>
              <a:rPr lang="zh-CN" altLang="en-US" b="1" smtClean="0">
                <a:latin typeface="Arial" charset="0"/>
                <a:ea typeface="楷体_GB2312" pitchFamily="49" charset="-122"/>
              </a:rPr>
              <a:t>若</a:t>
            </a:r>
            <a:r>
              <a:rPr lang="en-US" altLang="zh-CN" b="1" smtClean="0">
                <a:latin typeface="Arial" charset="0"/>
                <a:ea typeface="楷体_GB2312" pitchFamily="49" charset="-122"/>
              </a:rPr>
              <a:t>a&lt;=b</a:t>
            </a:r>
            <a:r>
              <a:rPr lang="zh-CN" altLang="en-US" b="1" smtClean="0">
                <a:latin typeface="Arial" charset="0"/>
                <a:ea typeface="楷体_GB2312" pitchFamily="49" charset="-122"/>
              </a:rPr>
              <a:t>则先插入</a:t>
            </a:r>
            <a:r>
              <a:rPr lang="en-US" altLang="zh-CN" b="1" smtClean="0">
                <a:latin typeface="Arial" charset="0"/>
                <a:ea typeface="楷体_GB2312" pitchFamily="49" charset="-122"/>
              </a:rPr>
              <a:t>a</a:t>
            </a:r>
            <a:r>
              <a:rPr lang="zh-CN" altLang="en-US" b="1" smtClean="0">
                <a:latin typeface="Arial" charset="0"/>
                <a:ea typeface="楷体_GB2312" pitchFamily="49" charset="-122"/>
              </a:rPr>
              <a:t>，并将</a:t>
            </a:r>
            <a:r>
              <a:rPr lang="en-US" altLang="zh-CN" b="1" smtClean="0">
                <a:latin typeface="Arial" charset="0"/>
                <a:ea typeface="楷体_GB2312" pitchFamily="49" charset="-122"/>
              </a:rPr>
              <a:t>a</a:t>
            </a:r>
            <a:r>
              <a:rPr lang="zh-CN" altLang="en-US" b="1" smtClean="0">
                <a:latin typeface="Arial" charset="0"/>
                <a:ea typeface="楷体_GB2312" pitchFamily="49" charset="-122"/>
              </a:rPr>
              <a:t>的指针后移一位</a:t>
            </a:r>
            <a:endParaRPr lang="en-US" altLang="zh-CN" b="1" smtClean="0">
              <a:latin typeface="Arial" charset="0"/>
              <a:ea typeface="楷体_GB2312" pitchFamily="49" charset="-122"/>
            </a:endParaRPr>
          </a:p>
          <a:p>
            <a:pPr lvl="1" eaLnBrk="1" hangingPunct="1"/>
            <a:r>
              <a:rPr lang="zh-CN" altLang="en-US" b="1" smtClean="0">
                <a:latin typeface="Arial" charset="0"/>
                <a:ea typeface="楷体_GB2312" pitchFamily="49" charset="-122"/>
              </a:rPr>
              <a:t>否则先插入</a:t>
            </a:r>
            <a:r>
              <a:rPr lang="en-US" altLang="zh-CN" b="1" smtClean="0">
                <a:latin typeface="Arial" charset="0"/>
                <a:ea typeface="楷体_GB2312" pitchFamily="49" charset="-122"/>
              </a:rPr>
              <a:t>b</a:t>
            </a:r>
            <a:r>
              <a:rPr lang="zh-CN" altLang="en-US" b="1" smtClean="0">
                <a:latin typeface="Arial" charset="0"/>
                <a:ea typeface="楷体_GB2312" pitchFamily="49" charset="-122"/>
              </a:rPr>
              <a:t>，并将</a:t>
            </a:r>
            <a:r>
              <a:rPr lang="en-US" altLang="zh-CN" b="1" smtClean="0">
                <a:latin typeface="Arial" charset="0"/>
                <a:ea typeface="楷体_GB2312" pitchFamily="49" charset="-122"/>
              </a:rPr>
              <a:t>b</a:t>
            </a:r>
            <a:r>
              <a:rPr lang="zh-CN" altLang="en-US" b="1" smtClean="0">
                <a:latin typeface="Arial" charset="0"/>
                <a:ea typeface="楷体_GB2312" pitchFamily="49" charset="-122"/>
              </a:rPr>
              <a:t>的指针后移一位</a:t>
            </a:r>
            <a:endParaRPr lang="en-US" altLang="zh-CN" b="1" smtClean="0">
              <a:latin typeface="Arial" charset="0"/>
              <a:ea typeface="楷体_GB2312" pitchFamily="49" charset="-122"/>
            </a:endParaRPr>
          </a:p>
          <a:p>
            <a:pPr eaLnBrk="1" hangingPunct="1"/>
            <a:r>
              <a:rPr lang="zh-CN" altLang="en-US" sz="2800" b="1" smtClean="0">
                <a:solidFill>
                  <a:srgbClr val="FF3300"/>
                </a:solidFill>
                <a:latin typeface="Arial" charset="0"/>
                <a:ea typeface="楷体_GB2312" pitchFamily="49" charset="-122"/>
              </a:rPr>
              <a:t>控制程序</a:t>
            </a:r>
            <a:r>
              <a:rPr lang="zh-CN" altLang="en-US" sz="2800" b="1" smtClean="0">
                <a:solidFill>
                  <a:schemeClr val="folHlink"/>
                </a:solidFill>
                <a:latin typeface="Arial" charset="0"/>
                <a:ea typeface="楷体_GB2312" pitchFamily="49" charset="-122"/>
              </a:rPr>
              <a:t>：</a:t>
            </a:r>
            <a:r>
              <a:rPr lang="en-US" altLang="zh-CN" sz="2800" b="1" smtClean="0">
                <a:solidFill>
                  <a:schemeClr val="hlink"/>
                </a:solidFill>
                <a:latin typeface="Arial" charset="0"/>
              </a:rPr>
              <a:t>while((i&lt;=la-len)&amp;&amp;(j&lt;=lb-len))</a:t>
            </a:r>
          </a:p>
        </p:txBody>
      </p:sp>
      <p:graphicFrame>
        <p:nvGraphicFramePr>
          <p:cNvPr id="29702" name="Group 6"/>
          <p:cNvGraphicFramePr>
            <a:graphicFrameLocks noGrp="1"/>
          </p:cNvGraphicFramePr>
          <p:nvPr/>
        </p:nvGraphicFramePr>
        <p:xfrm>
          <a:off x="1373188" y="6291263"/>
          <a:ext cx="6537325" cy="518048"/>
        </p:xfrm>
        <a:graphic>
          <a:graphicData uri="http://schemas.openxmlformats.org/drawingml/2006/table">
            <a:tbl>
              <a:tblPr/>
              <a:tblGrid>
                <a:gridCol w="593725"/>
                <a:gridCol w="595312"/>
                <a:gridCol w="595313"/>
                <a:gridCol w="595312"/>
                <a:gridCol w="593725"/>
                <a:gridCol w="593725"/>
                <a:gridCol w="593725"/>
                <a:gridCol w="595313"/>
                <a:gridCol w="593725"/>
                <a:gridCol w="593725"/>
                <a:gridCol w="5937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20</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8702" name="Rectangle 32"/>
          <p:cNvSpPr>
            <a:spLocks noChangeArrowheads="1"/>
          </p:cNvSpPr>
          <p:nvPr/>
        </p:nvSpPr>
        <p:spPr bwMode="auto">
          <a:xfrm>
            <a:off x="603250" y="6289675"/>
            <a:ext cx="6588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LC</a:t>
            </a:r>
          </a:p>
        </p:txBody>
      </p:sp>
      <p:graphicFrame>
        <p:nvGraphicFramePr>
          <p:cNvPr id="29729" name="Group 33"/>
          <p:cNvGraphicFramePr>
            <a:graphicFrameLocks noGrp="1"/>
          </p:cNvGraphicFramePr>
          <p:nvPr/>
        </p:nvGraphicFramePr>
        <p:xfrm>
          <a:off x="1357313" y="5072063"/>
          <a:ext cx="2379662" cy="518048"/>
        </p:xfrm>
        <a:graphic>
          <a:graphicData uri="http://schemas.openxmlformats.org/drawingml/2006/table">
            <a:tbl>
              <a:tblPr/>
              <a:tblGrid>
                <a:gridCol w="593725"/>
                <a:gridCol w="595312"/>
                <a:gridCol w="595313"/>
                <a:gridCol w="595312"/>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41" name="Group 45"/>
          <p:cNvGraphicFramePr>
            <a:graphicFrameLocks noGrp="1"/>
          </p:cNvGraphicFramePr>
          <p:nvPr/>
        </p:nvGraphicFramePr>
        <p:xfrm>
          <a:off x="1357313" y="5681663"/>
          <a:ext cx="4160837" cy="518048"/>
        </p:xfrm>
        <a:graphic>
          <a:graphicData uri="http://schemas.openxmlformats.org/drawingml/2006/table">
            <a:tbl>
              <a:tblPr/>
              <a:tblGrid>
                <a:gridCol w="593725"/>
                <a:gridCol w="595312"/>
                <a:gridCol w="595313"/>
                <a:gridCol w="595312"/>
                <a:gridCol w="593725"/>
                <a:gridCol w="593725"/>
                <a:gridCol w="593725"/>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15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20</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733" name="Rectangle 63"/>
          <p:cNvSpPr>
            <a:spLocks noChangeArrowheads="1"/>
          </p:cNvSpPr>
          <p:nvPr/>
        </p:nvSpPr>
        <p:spPr bwMode="auto">
          <a:xfrm>
            <a:off x="603250" y="5681663"/>
            <a:ext cx="657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LB</a:t>
            </a:r>
          </a:p>
        </p:txBody>
      </p:sp>
      <p:sp>
        <p:nvSpPr>
          <p:cNvPr id="28734" name="Rectangle 64"/>
          <p:cNvSpPr>
            <a:spLocks noChangeArrowheads="1"/>
          </p:cNvSpPr>
          <p:nvPr/>
        </p:nvSpPr>
        <p:spPr bwMode="auto">
          <a:xfrm>
            <a:off x="603250" y="5070475"/>
            <a:ext cx="658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folHlink"/>
                </a:solidFill>
                <a:ea typeface="楷体_GB2312" pitchFamily="49" charset="-122"/>
              </a:rPr>
              <a:t>LA</a:t>
            </a:r>
          </a:p>
        </p:txBody>
      </p:sp>
      <p:sp>
        <p:nvSpPr>
          <p:cNvPr id="28735" name="Rectangle 65"/>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2</a:t>
            </a:r>
            <a:r>
              <a:rPr lang="zh-CN" altLang="en-US" sz="4000" b="1" smtClean="0">
                <a:solidFill>
                  <a:schemeClr val="hlink"/>
                </a:solidFill>
                <a:latin typeface="Arial" charset="0"/>
                <a:ea typeface="楷体_GB2312" pitchFamily="49" charset="-122"/>
              </a:rPr>
              <a:t>、有序线性表的合并</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线性表的实例</a:t>
            </a:r>
          </a:p>
        </p:txBody>
      </p:sp>
      <p:sp>
        <p:nvSpPr>
          <p:cNvPr id="5123" name="内容占位符 2"/>
          <p:cNvSpPr>
            <a:spLocks noGrp="1"/>
          </p:cNvSpPr>
          <p:nvPr>
            <p:ph idx="1"/>
          </p:nvPr>
        </p:nvSpPr>
        <p:spPr/>
        <p:txBody>
          <a:bodyPr/>
          <a:lstStyle/>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：通讯录、电话簿</a:t>
            </a:r>
            <a:endParaRPr lang="en-US" altLang="zh-CN" smtClean="0">
              <a:latin typeface="楷体_GB2312" pitchFamily="49" charset="-122"/>
              <a:ea typeface="楷体_GB2312" pitchFamily="49" charset="-122"/>
            </a:endParaRPr>
          </a:p>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：图书管理</a:t>
            </a:r>
            <a:endParaRPr lang="en-US" altLang="zh-CN" smtClean="0">
              <a:latin typeface="楷体_GB2312" pitchFamily="49" charset="-122"/>
              <a:ea typeface="楷体_GB2312" pitchFamily="49" charset="-122"/>
            </a:endParaRPr>
          </a:p>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：学生成绩管理</a:t>
            </a:r>
            <a:endParaRPr lang="en-US" altLang="zh-CN" smtClean="0">
              <a:latin typeface="楷体_GB2312" pitchFamily="49" charset="-122"/>
              <a:ea typeface="楷体_GB2312" pitchFamily="49" charset="-122"/>
            </a:endParaRPr>
          </a:p>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：一元多项式的表示及运算</a:t>
            </a:r>
            <a:endParaRPr lang="en-US" altLang="zh-CN" smtClean="0">
              <a:latin typeface="楷体_GB2312" pitchFamily="49" charset="-122"/>
              <a:ea typeface="楷体_GB2312" pitchFamily="49" charset="-122"/>
            </a:endParaRPr>
          </a:p>
          <a:p>
            <a:endParaRPr lang="en-US" altLang="zh-CN" smtClean="0">
              <a:latin typeface="楷体_GB2312" pitchFamily="49" charset="-122"/>
              <a:ea typeface="楷体_GB2312" pitchFamily="49" charset="-122"/>
            </a:endParaRPr>
          </a:p>
          <a:p>
            <a:endParaRPr lang="zh-CN" altLang="en-US" smtClean="0"/>
          </a:p>
        </p:txBody>
      </p:sp>
      <p:sp>
        <p:nvSpPr>
          <p:cNvPr id="4" name="灯片编号占位符 3"/>
          <p:cNvSpPr>
            <a:spLocks noGrp="1"/>
          </p:cNvSpPr>
          <p:nvPr>
            <p:ph type="sldNum" sz="quarter" idx="11"/>
          </p:nvPr>
        </p:nvSpPr>
        <p:spPr/>
        <p:txBody>
          <a:bodyPr/>
          <a:lstStyle/>
          <a:p>
            <a:pPr>
              <a:defRPr/>
            </a:pPr>
            <a:fld id="{DFBD5CFA-559B-403D-BD92-A8B656251FB5}" type="slidenum">
              <a:rPr lang="en-US" altLang="zh-CN" smtClean="0"/>
              <a:pPr>
                <a:defRPr/>
              </a:pPr>
              <a:t>3</a:t>
            </a:fld>
            <a:endParaRPr lang="en-US" altLang="zh-CN"/>
          </a:p>
        </p:txBody>
      </p:sp>
      <p:graphicFrame>
        <p:nvGraphicFramePr>
          <p:cNvPr id="5" name="对象 4"/>
          <p:cNvGraphicFramePr>
            <a:graphicFrameLocks noChangeAspect="1"/>
          </p:cNvGraphicFramePr>
          <p:nvPr/>
        </p:nvGraphicFramePr>
        <p:xfrm>
          <a:off x="684213" y="4508500"/>
          <a:ext cx="7383462" cy="788988"/>
        </p:xfrm>
        <a:graphic>
          <a:graphicData uri="http://schemas.openxmlformats.org/presentationml/2006/ole">
            <mc:AlternateContent xmlns:mc="http://schemas.openxmlformats.org/markup-compatibility/2006">
              <mc:Choice xmlns:v="urn:schemas-microsoft-com:vml" Requires="v">
                <p:oleObj spid="_x0000_s5229" name="Microsoft 公式 3.0" r:id="rId3" imgW="2247900" imgH="241300" progId="Equation.3">
                  <p:embed/>
                </p:oleObj>
              </mc:Choice>
              <mc:Fallback>
                <p:oleObj name="Microsoft 公式 3.0" r:id="rId3" imgW="2247900" imgH="2413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508500"/>
                        <a:ext cx="7383462" cy="788988"/>
                      </a:xfrm>
                      <a:prstGeom prst="rect">
                        <a:avLst/>
                      </a:prstGeom>
                      <a:noFill/>
                      <a:ln w="38100">
                        <a:solidFill>
                          <a:srgbClr val="D1D1F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C019E46-600D-43CD-AD33-51388EF34136}" type="slidenum">
              <a:rPr lang="en-US" altLang="zh-CN"/>
              <a:pPr>
                <a:defRPr/>
              </a:pPr>
              <a:t>30</a:t>
            </a:fld>
            <a:endParaRPr lang="en-US" altLang="zh-CN"/>
          </a:p>
        </p:txBody>
      </p:sp>
      <p:sp>
        <p:nvSpPr>
          <p:cNvPr id="29699" name="Rectangle 2"/>
          <p:cNvSpPr>
            <a:spLocks noGrp="1" noChangeArrowheads="1"/>
          </p:cNvSpPr>
          <p:nvPr>
            <p:ph type="title"/>
          </p:nvPr>
        </p:nvSpPr>
        <p:spPr/>
        <p:txBody>
          <a:bodyPr/>
          <a:lstStyle/>
          <a:p>
            <a:pPr eaLnBrk="1" hangingPunct="1"/>
            <a:r>
              <a:rPr lang="zh-CN" altLang="en-US" sz="4000" b="1" smtClean="0">
                <a:solidFill>
                  <a:schemeClr val="hlink"/>
                </a:solidFill>
                <a:latin typeface="Arial" charset="0"/>
                <a:ea typeface="楷体_GB2312" pitchFamily="49" charset="-122"/>
              </a:rPr>
              <a:t>例</a:t>
            </a:r>
            <a:r>
              <a:rPr lang="en-US" altLang="zh-CN" sz="4000" b="1" smtClean="0">
                <a:solidFill>
                  <a:schemeClr val="hlink"/>
                </a:solidFill>
                <a:latin typeface="Arial" charset="0"/>
                <a:ea typeface="楷体_GB2312" pitchFamily="49" charset="-122"/>
              </a:rPr>
              <a:t>2</a:t>
            </a:r>
            <a:r>
              <a:rPr lang="zh-CN" altLang="en-US" sz="4000" b="1" smtClean="0">
                <a:solidFill>
                  <a:schemeClr val="hlink"/>
                </a:solidFill>
                <a:latin typeface="Arial" charset="0"/>
                <a:ea typeface="楷体_GB2312" pitchFamily="49" charset="-122"/>
              </a:rPr>
              <a:t>、有序线性表的合并</a:t>
            </a:r>
          </a:p>
        </p:txBody>
      </p:sp>
      <p:sp>
        <p:nvSpPr>
          <p:cNvPr id="29700" name="Rectangle 3"/>
          <p:cNvSpPr>
            <a:spLocks noGrp="1" noChangeArrowheads="1"/>
          </p:cNvSpPr>
          <p:nvPr>
            <p:ph type="body" idx="1"/>
          </p:nvPr>
        </p:nvSpPr>
        <p:spPr/>
        <p:txBody>
          <a:bodyPr/>
          <a:lstStyle/>
          <a:p>
            <a:pPr eaLnBrk="1" hangingPunct="1"/>
            <a:r>
              <a:rPr lang="zh-CN" altLang="en-US" sz="2800" b="1" dirty="0" smtClean="0">
                <a:latin typeface="Arial" charset="0"/>
                <a:ea typeface="楷体_GB2312" pitchFamily="49" charset="-122"/>
              </a:rPr>
              <a:t>操作步骤：</a:t>
            </a:r>
          </a:p>
          <a:p>
            <a:pPr eaLnBrk="1" hangingPunct="1"/>
            <a:r>
              <a:rPr lang="en-US" altLang="zh-CN" sz="2800" b="1" dirty="0" smtClean="0">
                <a:latin typeface="Arial" charset="0"/>
                <a:ea typeface="楷体_GB2312" pitchFamily="49" charset="-122"/>
              </a:rPr>
              <a:t>1. </a:t>
            </a:r>
            <a:r>
              <a:rPr lang="zh-CN" altLang="en-US" sz="2800" b="1" dirty="0" smtClean="0">
                <a:latin typeface="Arial" charset="0"/>
                <a:ea typeface="楷体_GB2312" pitchFamily="49" charset="-122"/>
              </a:rPr>
              <a:t>初始化</a:t>
            </a:r>
            <a:r>
              <a:rPr lang="en-US" altLang="zh-CN" sz="2800" b="1" dirty="0" smtClean="0">
                <a:latin typeface="Arial" charset="0"/>
                <a:ea typeface="楷体_GB2312" pitchFamily="49" charset="-122"/>
              </a:rPr>
              <a:t>LC</a:t>
            </a:r>
            <a:r>
              <a:rPr lang="zh-CN" altLang="en-US" sz="2800" b="1" dirty="0" smtClean="0">
                <a:latin typeface="Arial" charset="0"/>
                <a:ea typeface="楷体_GB2312" pitchFamily="49" charset="-122"/>
              </a:rPr>
              <a:t>： </a:t>
            </a:r>
            <a:r>
              <a:rPr lang="en-US" altLang="zh-CN" sz="2800" b="1" dirty="0" err="1" smtClean="0">
                <a:latin typeface="Arial" charset="0"/>
              </a:rPr>
              <a:t>InitList</a:t>
            </a:r>
            <a:r>
              <a:rPr lang="en-US" altLang="zh-CN" sz="2800" b="1" dirty="0" smtClean="0">
                <a:latin typeface="Arial" charset="0"/>
              </a:rPr>
              <a:t>(LC);</a:t>
            </a:r>
            <a:r>
              <a:rPr lang="en-US" altLang="zh-CN" sz="3600" b="1" dirty="0" smtClean="0">
                <a:latin typeface="Arial" charset="0"/>
              </a:rPr>
              <a:t> </a:t>
            </a:r>
            <a:endParaRPr lang="en-US" altLang="zh-CN" sz="2800" b="1" dirty="0" smtClean="0">
              <a:latin typeface="Arial" charset="0"/>
              <a:ea typeface="楷体_GB2312" pitchFamily="49" charset="-122"/>
            </a:endParaRPr>
          </a:p>
          <a:p>
            <a:pPr eaLnBrk="1" hangingPunct="1"/>
            <a:r>
              <a:rPr lang="en-US" altLang="zh-CN" sz="2800" b="1" dirty="0" smtClean="0">
                <a:latin typeface="Arial" charset="0"/>
                <a:ea typeface="楷体_GB2312" pitchFamily="49" charset="-122"/>
              </a:rPr>
              <a:t>2. </a:t>
            </a:r>
            <a:r>
              <a:rPr lang="zh-CN" altLang="en-US" sz="2800" b="1" dirty="0" smtClean="0">
                <a:latin typeface="Arial" charset="0"/>
                <a:ea typeface="楷体_GB2312" pitchFamily="49" charset="-122"/>
              </a:rPr>
              <a:t>设置</a:t>
            </a:r>
            <a:r>
              <a:rPr lang="en-US" altLang="zh-CN" sz="2800" b="1" dirty="0" smtClean="0">
                <a:latin typeface="Arial" charset="0"/>
                <a:ea typeface="楷体_GB2312" pitchFamily="49" charset="-122"/>
              </a:rPr>
              <a:t>LA</a:t>
            </a:r>
            <a:r>
              <a:rPr lang="zh-CN" altLang="en-US" sz="2800" b="1" dirty="0" smtClean="0">
                <a:latin typeface="Arial" charset="0"/>
                <a:ea typeface="楷体_GB2312" pitchFamily="49" charset="-122"/>
              </a:rPr>
              <a:t>和</a:t>
            </a:r>
            <a:r>
              <a:rPr lang="en-US" altLang="zh-CN" sz="2800" b="1" dirty="0" smtClean="0">
                <a:latin typeface="Arial" charset="0"/>
                <a:ea typeface="楷体_GB2312" pitchFamily="49" charset="-122"/>
              </a:rPr>
              <a:t>LB</a:t>
            </a:r>
            <a:r>
              <a:rPr lang="zh-CN" altLang="en-US" sz="2800" b="1" dirty="0" smtClean="0">
                <a:latin typeface="Arial" charset="0"/>
                <a:ea typeface="楷体_GB2312" pitchFamily="49" charset="-122"/>
              </a:rPr>
              <a:t>的当前指示</a:t>
            </a:r>
            <a:r>
              <a:rPr lang="en-US" altLang="zh-CN" sz="2800" b="1" dirty="0" smtClean="0">
                <a:latin typeface="Arial" charset="0"/>
                <a:ea typeface="楷体_GB2312" pitchFamily="49" charset="-122"/>
              </a:rPr>
              <a:t>: i=j=1</a:t>
            </a:r>
            <a:r>
              <a:rPr lang="zh-CN" altLang="en-US" sz="2800" b="1" dirty="0" smtClean="0">
                <a:latin typeface="Arial" charset="0"/>
                <a:ea typeface="楷体_GB2312" pitchFamily="49" charset="-122"/>
              </a:rPr>
              <a:t>；</a:t>
            </a:r>
          </a:p>
          <a:p>
            <a:pPr eaLnBrk="1" hangingPunct="1"/>
            <a:r>
              <a:rPr lang="en-US" altLang="zh-CN" sz="2800" b="1" dirty="0" smtClean="0">
                <a:latin typeface="Arial" charset="0"/>
                <a:ea typeface="楷体_GB2312" pitchFamily="49" charset="-122"/>
              </a:rPr>
              <a:t>3. </a:t>
            </a:r>
            <a:r>
              <a:rPr lang="zh-CN" altLang="en-US" sz="2800" b="1" dirty="0" smtClean="0">
                <a:latin typeface="Arial" charset="0"/>
                <a:ea typeface="楷体_GB2312" pitchFamily="49" charset="-122"/>
              </a:rPr>
              <a:t>计算</a:t>
            </a:r>
            <a:r>
              <a:rPr lang="en-US" altLang="zh-CN" sz="2800" b="1" dirty="0" smtClean="0">
                <a:latin typeface="Arial" charset="0"/>
                <a:ea typeface="楷体_GB2312" pitchFamily="49" charset="-122"/>
              </a:rPr>
              <a:t>LA</a:t>
            </a:r>
            <a:r>
              <a:rPr lang="zh-CN" altLang="en-US" sz="2800" b="1" dirty="0" smtClean="0">
                <a:latin typeface="Arial" charset="0"/>
                <a:ea typeface="楷体_GB2312" pitchFamily="49" charset="-122"/>
              </a:rPr>
              <a:t>和</a:t>
            </a:r>
            <a:r>
              <a:rPr lang="en-US" altLang="zh-CN" sz="2800" b="1" dirty="0" smtClean="0">
                <a:latin typeface="Arial" charset="0"/>
                <a:ea typeface="楷体_GB2312" pitchFamily="49" charset="-122"/>
              </a:rPr>
              <a:t>LB</a:t>
            </a:r>
            <a:r>
              <a:rPr lang="zh-CN" altLang="en-US" sz="2800" b="1" dirty="0" smtClean="0">
                <a:latin typeface="Arial" charset="0"/>
                <a:ea typeface="楷体_GB2312" pitchFamily="49" charset="-122"/>
              </a:rPr>
              <a:t>的长度</a:t>
            </a:r>
          </a:p>
          <a:p>
            <a:pPr eaLnBrk="1" hangingPunct="1"/>
            <a:r>
              <a:rPr lang="en-US" altLang="zh-CN" sz="2800" b="1" dirty="0" smtClean="0">
                <a:latin typeface="Arial" charset="0"/>
                <a:ea typeface="楷体_GB2312" pitchFamily="49" charset="-122"/>
              </a:rPr>
              <a:t>4. </a:t>
            </a:r>
            <a:r>
              <a:rPr lang="zh-CN" altLang="en-US" sz="2800" b="1" dirty="0" smtClean="0">
                <a:latin typeface="Arial" charset="0"/>
                <a:ea typeface="楷体_GB2312" pitchFamily="49" charset="-122"/>
              </a:rPr>
              <a:t>依次从线性表</a:t>
            </a:r>
            <a:r>
              <a:rPr lang="en-US" altLang="zh-CN" sz="2800" b="1" dirty="0" smtClean="0">
                <a:latin typeface="Arial" charset="0"/>
                <a:ea typeface="楷体_GB2312" pitchFamily="49" charset="-122"/>
              </a:rPr>
              <a:t>LA</a:t>
            </a:r>
            <a:r>
              <a:rPr lang="zh-CN" altLang="en-US" sz="2800" b="1" dirty="0" smtClean="0">
                <a:latin typeface="Arial" charset="0"/>
                <a:ea typeface="楷体_GB2312" pitchFamily="49" charset="-122"/>
              </a:rPr>
              <a:t>和</a:t>
            </a:r>
            <a:r>
              <a:rPr lang="en-US" altLang="zh-CN" sz="2800" b="1" dirty="0" smtClean="0">
                <a:latin typeface="Arial" charset="0"/>
                <a:ea typeface="楷体_GB2312" pitchFamily="49" charset="-122"/>
              </a:rPr>
              <a:t>LB</a:t>
            </a:r>
            <a:r>
              <a:rPr lang="zh-CN" altLang="en-US" sz="2800" b="1" dirty="0" smtClean="0">
                <a:latin typeface="Arial" charset="0"/>
                <a:ea typeface="楷体_GB2312" pitchFamily="49" charset="-122"/>
              </a:rPr>
              <a:t>中取出当前元素，根据上述标准判断需要插入</a:t>
            </a:r>
            <a:r>
              <a:rPr lang="en-US" altLang="zh-CN" sz="2800" b="1" dirty="0" smtClean="0">
                <a:latin typeface="Arial" charset="0"/>
                <a:ea typeface="楷体_GB2312" pitchFamily="49" charset="-122"/>
              </a:rPr>
              <a:t>a</a:t>
            </a:r>
            <a:r>
              <a:rPr lang="zh-CN" altLang="en-US" sz="2800" b="1" dirty="0" smtClean="0">
                <a:latin typeface="Arial" charset="0"/>
                <a:ea typeface="楷体_GB2312" pitchFamily="49" charset="-122"/>
              </a:rPr>
              <a:t>或</a:t>
            </a:r>
            <a:r>
              <a:rPr lang="en-US" altLang="zh-CN" sz="2800" b="1" dirty="0" smtClean="0">
                <a:latin typeface="Arial" charset="0"/>
                <a:ea typeface="楷体_GB2312" pitchFamily="49" charset="-122"/>
              </a:rPr>
              <a:t>b</a:t>
            </a:r>
            <a:r>
              <a:rPr lang="zh-CN" altLang="en-US" sz="2800" b="1" dirty="0" smtClean="0">
                <a:latin typeface="Arial" charset="0"/>
                <a:ea typeface="楷体_GB2312" pitchFamily="49" charset="-122"/>
              </a:rPr>
              <a:t>，插入后将相应线性表的指示加</a:t>
            </a:r>
            <a:r>
              <a:rPr lang="en-US" altLang="zh-CN" sz="2800" b="1" dirty="0" smtClean="0">
                <a:latin typeface="Arial" charset="0"/>
                <a:ea typeface="楷体_GB2312" pitchFamily="49" charset="-122"/>
              </a:rPr>
              <a:t>1;</a:t>
            </a:r>
          </a:p>
          <a:p>
            <a:pPr eaLnBrk="1" hangingPunct="1"/>
            <a:r>
              <a:rPr lang="en-US" altLang="zh-CN" sz="2800" b="1" dirty="0" smtClean="0">
                <a:latin typeface="Arial" charset="0"/>
                <a:ea typeface="楷体_GB2312" pitchFamily="49" charset="-122"/>
              </a:rPr>
              <a:t>5. </a:t>
            </a:r>
            <a:r>
              <a:rPr lang="zh-CN" altLang="en-US" sz="2800" b="1" dirty="0" smtClean="0">
                <a:latin typeface="Arial" charset="0"/>
                <a:ea typeface="楷体_GB2312" pitchFamily="49" charset="-122"/>
              </a:rPr>
              <a:t>如果某一个表中的元素取完了，则将另外一个表的剩余元素之间插入到</a:t>
            </a:r>
            <a:r>
              <a:rPr lang="en-US" altLang="zh-CN" sz="2800" b="1" dirty="0" smtClean="0">
                <a:latin typeface="Arial" charset="0"/>
                <a:ea typeface="楷体_GB2312" pitchFamily="49" charset="-122"/>
              </a:rPr>
              <a:t>LC</a:t>
            </a:r>
            <a:r>
              <a:rPr lang="zh-CN" altLang="en-US" sz="2800" b="1" dirty="0" smtClean="0">
                <a:latin typeface="Arial" charset="0"/>
                <a:ea typeface="楷体_GB2312" pitchFamily="49" charset="-122"/>
              </a:rPr>
              <a:t>中</a:t>
            </a:r>
            <a:endParaRPr lang="zh-CN" altLang="en-US" dirty="0" smtClean="0">
              <a:latin typeface="Arial" charset="0"/>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pPr>
              <a:defRPr/>
            </a:pPr>
            <a:fld id="{2D7383CE-9C6A-4A1F-A33A-B290D362F6B0}" type="slidenum">
              <a:rPr lang="en-US" altLang="zh-CN"/>
              <a:pPr>
                <a:defRPr/>
              </a:pPr>
              <a:t>31</a:t>
            </a:fld>
            <a:endParaRPr lang="en-US" altLang="zh-CN"/>
          </a:p>
        </p:txBody>
      </p:sp>
      <p:sp>
        <p:nvSpPr>
          <p:cNvPr id="30723" name="Rectangle 4"/>
          <p:cNvSpPr>
            <a:spLocks noChangeArrowheads="1"/>
          </p:cNvSpPr>
          <p:nvPr/>
        </p:nvSpPr>
        <p:spPr bwMode="auto">
          <a:xfrm>
            <a:off x="395288" y="161925"/>
            <a:ext cx="8424862" cy="6491288"/>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a:solidFill>
              <a:schemeClr val="tx1"/>
            </a:solidFill>
            <a:miter lim="800000"/>
            <a:headEnd/>
            <a:tailEnd/>
          </a:ln>
        </p:spPr>
        <p:txBody>
          <a:bodyPr>
            <a:spAutoFit/>
          </a:bodyPr>
          <a:lstStyle/>
          <a:p>
            <a:pPr>
              <a:spcBef>
                <a:spcPct val="50000"/>
              </a:spcBef>
              <a:buClr>
                <a:schemeClr val="accent2"/>
              </a:buClr>
              <a:buSzPct val="80000"/>
              <a:buFont typeface="Wingdings" pitchFamily="2" charset="2"/>
              <a:buNone/>
            </a:pPr>
            <a:r>
              <a:rPr lang="en-US" altLang="zh-CN"/>
              <a:t>void  mergelist(list la, list lb, list &amp;lc){</a:t>
            </a:r>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endParaRPr lang="en-US" altLang="zh-CN"/>
          </a:p>
          <a:p>
            <a:pPr>
              <a:spcBef>
                <a:spcPct val="50000"/>
              </a:spcBef>
              <a:buClr>
                <a:schemeClr val="accent2"/>
              </a:buClr>
              <a:buSzPct val="80000"/>
              <a:buFont typeface="Wingdings" pitchFamily="2" charset="2"/>
              <a:buNone/>
            </a:pPr>
            <a:r>
              <a:rPr lang="en-US" altLang="zh-CN"/>
              <a:t>}//mergelist</a:t>
            </a:r>
          </a:p>
        </p:txBody>
      </p:sp>
      <p:sp>
        <p:nvSpPr>
          <p:cNvPr id="239622" name="Rectangle 6"/>
          <p:cNvSpPr>
            <a:spLocks noChangeArrowheads="1"/>
          </p:cNvSpPr>
          <p:nvPr/>
        </p:nvSpPr>
        <p:spPr bwMode="auto">
          <a:xfrm>
            <a:off x="395288" y="4398963"/>
            <a:ext cx="8424862" cy="17811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20000"/>
              </a:spcBef>
            </a:pPr>
            <a:r>
              <a:rPr lang="en-US" altLang="zh-CN"/>
              <a:t>     while(i&lt;=la-len){</a:t>
            </a:r>
            <a:r>
              <a:rPr lang="en-US" altLang="zh-CN">
                <a:solidFill>
                  <a:srgbClr val="000099"/>
                </a:solidFill>
              </a:rPr>
              <a:t>//</a:t>
            </a:r>
            <a:r>
              <a:rPr lang="zh-CN" altLang="en-US"/>
              <a:t>步骤</a:t>
            </a:r>
            <a:r>
              <a:rPr lang="en-US" altLang="zh-CN"/>
              <a:t>5</a:t>
            </a:r>
          </a:p>
          <a:p>
            <a:pPr>
              <a:spcBef>
                <a:spcPct val="20000"/>
              </a:spcBef>
            </a:pPr>
            <a:r>
              <a:rPr lang="en-US" altLang="zh-CN"/>
              <a:t>                getelem((la, i++, ai); listinsert(lc, ++k, ai); }</a:t>
            </a:r>
          </a:p>
          <a:p>
            <a:pPr>
              <a:spcBef>
                <a:spcPct val="20000"/>
              </a:spcBef>
            </a:pPr>
            <a:r>
              <a:rPr lang="en-US" altLang="zh-CN"/>
              <a:t>      while(j&lt;=lb-len){</a:t>
            </a:r>
          </a:p>
          <a:p>
            <a:pPr>
              <a:spcBef>
                <a:spcPct val="20000"/>
              </a:spcBef>
            </a:pPr>
            <a:r>
              <a:rPr lang="en-US" altLang="zh-CN"/>
              <a:t>                getelem((lb, j++, bj); listinsert(lc, ++k, bi);}</a:t>
            </a:r>
          </a:p>
        </p:txBody>
      </p:sp>
      <p:sp>
        <p:nvSpPr>
          <p:cNvPr id="239623" name="Rectangle 7"/>
          <p:cNvSpPr>
            <a:spLocks noChangeArrowheads="1"/>
          </p:cNvSpPr>
          <p:nvPr/>
        </p:nvSpPr>
        <p:spPr bwMode="auto">
          <a:xfrm>
            <a:off x="395288" y="765175"/>
            <a:ext cx="8424862" cy="4667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       </a:t>
            </a:r>
            <a:r>
              <a:rPr lang="en-US" altLang="zh-CN">
                <a:solidFill>
                  <a:srgbClr val="000099"/>
                </a:solidFill>
              </a:rPr>
              <a:t>initlist(lc);//</a:t>
            </a:r>
            <a:r>
              <a:rPr lang="zh-CN" altLang="en-US"/>
              <a:t>步骤</a:t>
            </a:r>
            <a:r>
              <a:rPr lang="en-US" altLang="zh-CN"/>
              <a:t>1</a:t>
            </a:r>
          </a:p>
        </p:txBody>
      </p:sp>
      <p:sp>
        <p:nvSpPr>
          <p:cNvPr id="239624" name="Rectangle 8"/>
          <p:cNvSpPr>
            <a:spLocks noChangeArrowheads="1"/>
          </p:cNvSpPr>
          <p:nvPr/>
        </p:nvSpPr>
        <p:spPr bwMode="auto">
          <a:xfrm>
            <a:off x="395288" y="1225550"/>
            <a:ext cx="8424862" cy="4667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       </a:t>
            </a:r>
            <a:r>
              <a:rPr lang="en-US" altLang="zh-CN">
                <a:solidFill>
                  <a:srgbClr val="660033"/>
                </a:solidFill>
              </a:rPr>
              <a:t>i=j=1;k=0; </a:t>
            </a:r>
            <a:r>
              <a:rPr lang="en-US" altLang="zh-CN">
                <a:solidFill>
                  <a:srgbClr val="000099"/>
                </a:solidFill>
              </a:rPr>
              <a:t>//</a:t>
            </a:r>
            <a:r>
              <a:rPr lang="zh-CN" altLang="en-US"/>
              <a:t>步骤</a:t>
            </a:r>
            <a:r>
              <a:rPr lang="en-US" altLang="zh-CN"/>
              <a:t>2</a:t>
            </a:r>
          </a:p>
        </p:txBody>
      </p:sp>
      <p:sp>
        <p:nvSpPr>
          <p:cNvPr id="239625" name="Rectangle 9"/>
          <p:cNvSpPr>
            <a:spLocks noChangeArrowheads="1"/>
          </p:cNvSpPr>
          <p:nvPr/>
        </p:nvSpPr>
        <p:spPr bwMode="auto">
          <a:xfrm>
            <a:off x="395288" y="1700213"/>
            <a:ext cx="8424862" cy="4667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solidFill>
                  <a:srgbClr val="660033"/>
                </a:solidFill>
              </a:rPr>
              <a:t>       la-len=listlength(la);     lb-len=listlength(lb); </a:t>
            </a:r>
            <a:r>
              <a:rPr lang="en-US" altLang="zh-CN">
                <a:solidFill>
                  <a:srgbClr val="000099"/>
                </a:solidFill>
              </a:rPr>
              <a:t>//</a:t>
            </a:r>
            <a:r>
              <a:rPr lang="zh-CN" altLang="en-US"/>
              <a:t>步骤</a:t>
            </a:r>
            <a:r>
              <a:rPr lang="en-US" altLang="zh-CN"/>
              <a:t>3</a:t>
            </a:r>
          </a:p>
        </p:txBody>
      </p:sp>
      <p:sp>
        <p:nvSpPr>
          <p:cNvPr id="239626" name="Rectangle 10"/>
          <p:cNvSpPr>
            <a:spLocks noChangeArrowheads="1"/>
          </p:cNvSpPr>
          <p:nvPr/>
        </p:nvSpPr>
        <p:spPr bwMode="auto">
          <a:xfrm>
            <a:off x="395288" y="2176463"/>
            <a:ext cx="8424862" cy="22193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20000"/>
              </a:spcBef>
            </a:pPr>
            <a:r>
              <a:rPr lang="en-US" altLang="zh-CN" dirty="0">
                <a:solidFill>
                  <a:schemeClr val="hlink"/>
                </a:solidFill>
              </a:rPr>
              <a:t>      while((</a:t>
            </a:r>
            <a:r>
              <a:rPr lang="en-US" altLang="zh-CN" dirty="0" err="1">
                <a:solidFill>
                  <a:schemeClr val="hlink"/>
                </a:solidFill>
              </a:rPr>
              <a:t>i</a:t>
            </a:r>
            <a:r>
              <a:rPr lang="en-US" altLang="zh-CN" dirty="0">
                <a:solidFill>
                  <a:schemeClr val="hlink"/>
                </a:solidFill>
              </a:rPr>
              <a:t>&lt;=la-</a:t>
            </a:r>
            <a:r>
              <a:rPr lang="en-US" altLang="zh-CN" dirty="0" err="1">
                <a:solidFill>
                  <a:schemeClr val="hlink"/>
                </a:solidFill>
              </a:rPr>
              <a:t>len</a:t>
            </a:r>
            <a:r>
              <a:rPr lang="en-US" altLang="zh-CN" dirty="0">
                <a:solidFill>
                  <a:schemeClr val="hlink"/>
                </a:solidFill>
              </a:rPr>
              <a:t>)&amp;&amp;(j&lt;=</a:t>
            </a:r>
            <a:r>
              <a:rPr lang="en-US" altLang="zh-CN" dirty="0" err="1">
                <a:solidFill>
                  <a:schemeClr val="hlink"/>
                </a:solidFill>
              </a:rPr>
              <a:t>lb-len</a:t>
            </a:r>
            <a:r>
              <a:rPr lang="en-US" altLang="zh-CN" dirty="0">
                <a:solidFill>
                  <a:schemeClr val="hlink"/>
                </a:solidFill>
              </a:rPr>
              <a:t>)){</a:t>
            </a:r>
            <a:r>
              <a:rPr lang="en-US" altLang="zh-CN" dirty="0">
                <a:solidFill>
                  <a:schemeClr val="tx2"/>
                </a:solidFill>
              </a:rPr>
              <a:t>//</a:t>
            </a:r>
            <a:r>
              <a:rPr lang="zh-CN" altLang="en-US" dirty="0">
                <a:solidFill>
                  <a:schemeClr val="tx2"/>
                </a:solidFill>
              </a:rPr>
              <a:t>步骤</a:t>
            </a:r>
            <a:r>
              <a:rPr lang="en-US" altLang="zh-CN" dirty="0">
                <a:solidFill>
                  <a:schemeClr val="tx2"/>
                </a:solidFill>
              </a:rPr>
              <a:t>4</a:t>
            </a:r>
          </a:p>
          <a:p>
            <a:pPr>
              <a:spcBef>
                <a:spcPct val="20000"/>
              </a:spcBef>
            </a:pPr>
            <a:r>
              <a:rPr lang="en-US" altLang="zh-CN" dirty="0">
                <a:solidFill>
                  <a:schemeClr val="hlink"/>
                </a:solidFill>
              </a:rPr>
              <a:t>                </a:t>
            </a:r>
            <a:r>
              <a:rPr lang="en-US" altLang="zh-CN" dirty="0" err="1">
                <a:solidFill>
                  <a:schemeClr val="hlink"/>
                </a:solidFill>
              </a:rPr>
              <a:t>getelem</a:t>
            </a:r>
            <a:r>
              <a:rPr lang="en-US" altLang="zh-CN" dirty="0">
                <a:solidFill>
                  <a:schemeClr val="hlink"/>
                </a:solidFill>
              </a:rPr>
              <a:t>(la,  </a:t>
            </a:r>
            <a:r>
              <a:rPr lang="en-US" altLang="zh-CN" dirty="0" err="1">
                <a:solidFill>
                  <a:schemeClr val="hlink"/>
                </a:solidFill>
              </a:rPr>
              <a:t>i</a:t>
            </a:r>
            <a:r>
              <a:rPr lang="en-US" altLang="zh-CN" dirty="0">
                <a:solidFill>
                  <a:schemeClr val="hlink"/>
                </a:solidFill>
              </a:rPr>
              <a:t>, </a:t>
            </a:r>
            <a:r>
              <a:rPr lang="en-US" altLang="zh-CN" dirty="0" err="1">
                <a:solidFill>
                  <a:schemeClr val="hlink"/>
                </a:solidFill>
              </a:rPr>
              <a:t>ai</a:t>
            </a:r>
            <a:r>
              <a:rPr lang="en-US" altLang="zh-CN" dirty="0">
                <a:solidFill>
                  <a:schemeClr val="hlink"/>
                </a:solidFill>
              </a:rPr>
              <a:t>); </a:t>
            </a:r>
            <a:r>
              <a:rPr lang="en-US" altLang="zh-CN" dirty="0" err="1">
                <a:solidFill>
                  <a:schemeClr val="hlink"/>
                </a:solidFill>
              </a:rPr>
              <a:t>getelem</a:t>
            </a:r>
            <a:r>
              <a:rPr lang="en-US" altLang="zh-CN" dirty="0">
                <a:solidFill>
                  <a:schemeClr val="hlink"/>
                </a:solidFill>
              </a:rPr>
              <a:t>(</a:t>
            </a:r>
            <a:r>
              <a:rPr lang="en-US" altLang="zh-CN" dirty="0" err="1">
                <a:solidFill>
                  <a:schemeClr val="hlink"/>
                </a:solidFill>
              </a:rPr>
              <a:t>lb</a:t>
            </a:r>
            <a:r>
              <a:rPr lang="en-US" altLang="zh-CN" dirty="0">
                <a:solidFill>
                  <a:schemeClr val="hlink"/>
                </a:solidFill>
              </a:rPr>
              <a:t>, j, </a:t>
            </a:r>
            <a:r>
              <a:rPr lang="en-US" altLang="zh-CN" dirty="0" err="1">
                <a:solidFill>
                  <a:schemeClr val="hlink"/>
                </a:solidFill>
              </a:rPr>
              <a:t>bj</a:t>
            </a:r>
            <a:r>
              <a:rPr lang="en-US" altLang="zh-CN" dirty="0">
                <a:solidFill>
                  <a:schemeClr val="hlink"/>
                </a:solidFill>
              </a:rPr>
              <a:t>);</a:t>
            </a:r>
          </a:p>
          <a:p>
            <a:pPr>
              <a:spcBef>
                <a:spcPct val="20000"/>
              </a:spcBef>
            </a:pPr>
            <a:r>
              <a:rPr lang="en-US" altLang="zh-CN" dirty="0">
                <a:solidFill>
                  <a:schemeClr val="hlink"/>
                </a:solidFill>
              </a:rPr>
              <a:t>                if(</a:t>
            </a:r>
            <a:r>
              <a:rPr lang="en-US" altLang="zh-CN" dirty="0" err="1">
                <a:solidFill>
                  <a:schemeClr val="hlink"/>
                </a:solidFill>
              </a:rPr>
              <a:t>ai</a:t>
            </a:r>
            <a:r>
              <a:rPr lang="en-US" altLang="zh-CN" dirty="0">
                <a:solidFill>
                  <a:schemeClr val="hlink"/>
                </a:solidFill>
              </a:rPr>
              <a:t>&lt;=</a:t>
            </a:r>
            <a:r>
              <a:rPr lang="en-US" altLang="zh-CN" dirty="0" err="1">
                <a:solidFill>
                  <a:schemeClr val="hlink"/>
                </a:solidFill>
              </a:rPr>
              <a:t>bj</a:t>
            </a:r>
            <a:r>
              <a:rPr lang="en-US" altLang="zh-CN" dirty="0">
                <a:solidFill>
                  <a:schemeClr val="hlink"/>
                </a:solidFill>
              </a:rPr>
              <a:t>) { </a:t>
            </a:r>
            <a:r>
              <a:rPr lang="en-US" altLang="zh-CN" dirty="0" err="1">
                <a:solidFill>
                  <a:schemeClr val="hlink"/>
                </a:solidFill>
              </a:rPr>
              <a:t>listinsert</a:t>
            </a:r>
            <a:r>
              <a:rPr lang="en-US" altLang="zh-CN" dirty="0">
                <a:solidFill>
                  <a:schemeClr val="hlink"/>
                </a:solidFill>
              </a:rPr>
              <a:t>(</a:t>
            </a:r>
            <a:r>
              <a:rPr lang="en-US" altLang="zh-CN" dirty="0" err="1">
                <a:solidFill>
                  <a:schemeClr val="hlink"/>
                </a:solidFill>
              </a:rPr>
              <a:t>lc</a:t>
            </a:r>
            <a:r>
              <a:rPr lang="en-US" altLang="zh-CN" dirty="0">
                <a:solidFill>
                  <a:schemeClr val="hlink"/>
                </a:solidFill>
              </a:rPr>
              <a:t>, ++k, </a:t>
            </a:r>
            <a:r>
              <a:rPr lang="en-US" altLang="zh-CN" dirty="0" err="1">
                <a:solidFill>
                  <a:schemeClr val="hlink"/>
                </a:solidFill>
              </a:rPr>
              <a:t>ai</a:t>
            </a:r>
            <a:r>
              <a:rPr lang="en-US" altLang="zh-CN" dirty="0">
                <a:solidFill>
                  <a:schemeClr val="hlink"/>
                </a:solidFill>
              </a:rPr>
              <a:t>); ++</a:t>
            </a:r>
            <a:r>
              <a:rPr lang="en-US" altLang="zh-CN" dirty="0" err="1">
                <a:solidFill>
                  <a:schemeClr val="hlink"/>
                </a:solidFill>
              </a:rPr>
              <a:t>i</a:t>
            </a:r>
            <a:r>
              <a:rPr lang="en-US" altLang="zh-CN" dirty="0">
                <a:solidFill>
                  <a:schemeClr val="hlink"/>
                </a:solidFill>
              </a:rPr>
              <a:t>;}</a:t>
            </a:r>
          </a:p>
          <a:p>
            <a:pPr>
              <a:spcBef>
                <a:spcPct val="20000"/>
              </a:spcBef>
            </a:pPr>
            <a:r>
              <a:rPr lang="en-US" altLang="zh-CN" dirty="0">
                <a:solidFill>
                  <a:schemeClr val="hlink"/>
                </a:solidFill>
              </a:rPr>
              <a:t>                else { </a:t>
            </a:r>
            <a:r>
              <a:rPr lang="en-US" altLang="zh-CN" dirty="0" err="1">
                <a:solidFill>
                  <a:schemeClr val="hlink"/>
                </a:solidFill>
              </a:rPr>
              <a:t>listinsert</a:t>
            </a:r>
            <a:r>
              <a:rPr lang="en-US" altLang="zh-CN" dirty="0">
                <a:solidFill>
                  <a:schemeClr val="hlink"/>
                </a:solidFill>
              </a:rPr>
              <a:t>(</a:t>
            </a:r>
            <a:r>
              <a:rPr lang="en-US" altLang="zh-CN" dirty="0" err="1">
                <a:solidFill>
                  <a:schemeClr val="hlink"/>
                </a:solidFill>
              </a:rPr>
              <a:t>lc</a:t>
            </a:r>
            <a:r>
              <a:rPr lang="en-US" altLang="zh-CN" dirty="0">
                <a:solidFill>
                  <a:schemeClr val="hlink"/>
                </a:solidFill>
              </a:rPr>
              <a:t>, ++k, </a:t>
            </a:r>
            <a:r>
              <a:rPr lang="en-US" altLang="zh-CN" dirty="0" err="1">
                <a:solidFill>
                  <a:schemeClr val="hlink"/>
                </a:solidFill>
              </a:rPr>
              <a:t>bj</a:t>
            </a:r>
            <a:r>
              <a:rPr lang="en-US" altLang="zh-CN" dirty="0">
                <a:solidFill>
                  <a:schemeClr val="hlink"/>
                </a:solidFill>
              </a:rPr>
              <a:t>); ++j; }</a:t>
            </a:r>
          </a:p>
          <a:p>
            <a:pPr>
              <a:spcBef>
                <a:spcPct val="20000"/>
              </a:spcBef>
            </a:pPr>
            <a:r>
              <a:rPr lang="en-US" altLang="zh-CN" dirty="0">
                <a:solidFill>
                  <a:schemeClr val="hlink"/>
                </a:solidFill>
              </a:rPr>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9623"/>
                                        </p:tgtEl>
                                        <p:attrNameLst>
                                          <p:attrName>style.visibility</p:attrName>
                                        </p:attrNameLst>
                                      </p:cBhvr>
                                      <p:to>
                                        <p:strVal val="visible"/>
                                      </p:to>
                                    </p:set>
                                    <p:animEffect transition="in" filter="wipe(up)">
                                      <p:cBhvr>
                                        <p:cTn id="7" dur="500"/>
                                        <p:tgtEl>
                                          <p:spTgt spid="239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9624"/>
                                        </p:tgtEl>
                                        <p:attrNameLst>
                                          <p:attrName>style.visibility</p:attrName>
                                        </p:attrNameLst>
                                      </p:cBhvr>
                                      <p:to>
                                        <p:strVal val="visible"/>
                                      </p:to>
                                    </p:set>
                                    <p:animEffect transition="in" filter="wipe(up)">
                                      <p:cBhvr>
                                        <p:cTn id="12" dur="500"/>
                                        <p:tgtEl>
                                          <p:spTgt spid="239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9625"/>
                                        </p:tgtEl>
                                        <p:attrNameLst>
                                          <p:attrName>style.visibility</p:attrName>
                                        </p:attrNameLst>
                                      </p:cBhvr>
                                      <p:to>
                                        <p:strVal val="visible"/>
                                      </p:to>
                                    </p:set>
                                    <p:animEffect transition="in" filter="wipe(up)">
                                      <p:cBhvr>
                                        <p:cTn id="17" dur="500"/>
                                        <p:tgtEl>
                                          <p:spTgt spid="2396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9626">
                                            <p:bg/>
                                          </p:spTgt>
                                        </p:tgtEl>
                                        <p:attrNameLst>
                                          <p:attrName>style.visibility</p:attrName>
                                        </p:attrNameLst>
                                      </p:cBhvr>
                                      <p:to>
                                        <p:strVal val="visible"/>
                                      </p:to>
                                    </p:set>
                                    <p:animEffect transition="in" filter="wipe(up)">
                                      <p:cBhvr>
                                        <p:cTn id="22" dur="500"/>
                                        <p:tgtEl>
                                          <p:spTgt spid="239626">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9626">
                                            <p:txEl>
                                              <p:pRg st="0" end="0"/>
                                            </p:txEl>
                                          </p:spTgt>
                                        </p:tgtEl>
                                        <p:attrNameLst>
                                          <p:attrName>style.visibility</p:attrName>
                                        </p:attrNameLst>
                                      </p:cBhvr>
                                      <p:to>
                                        <p:strVal val="visible"/>
                                      </p:to>
                                    </p:set>
                                    <p:animEffect transition="in" filter="wipe(up)">
                                      <p:cBhvr>
                                        <p:cTn id="27" dur="500"/>
                                        <p:tgtEl>
                                          <p:spTgt spid="23962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9626">
                                            <p:txEl>
                                              <p:pRg st="1" end="1"/>
                                            </p:txEl>
                                          </p:spTgt>
                                        </p:tgtEl>
                                        <p:attrNameLst>
                                          <p:attrName>style.visibility</p:attrName>
                                        </p:attrNameLst>
                                      </p:cBhvr>
                                      <p:to>
                                        <p:strVal val="visible"/>
                                      </p:to>
                                    </p:set>
                                    <p:animEffect transition="in" filter="wipe(up)">
                                      <p:cBhvr>
                                        <p:cTn id="32" dur="500"/>
                                        <p:tgtEl>
                                          <p:spTgt spid="23962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9626">
                                            <p:txEl>
                                              <p:pRg st="2" end="2"/>
                                            </p:txEl>
                                          </p:spTgt>
                                        </p:tgtEl>
                                        <p:attrNameLst>
                                          <p:attrName>style.visibility</p:attrName>
                                        </p:attrNameLst>
                                      </p:cBhvr>
                                      <p:to>
                                        <p:strVal val="visible"/>
                                      </p:to>
                                    </p:set>
                                    <p:animEffect transition="in" filter="wipe(up)">
                                      <p:cBhvr>
                                        <p:cTn id="37" dur="500"/>
                                        <p:tgtEl>
                                          <p:spTgt spid="23962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9626">
                                            <p:txEl>
                                              <p:pRg st="3" end="3"/>
                                            </p:txEl>
                                          </p:spTgt>
                                        </p:tgtEl>
                                        <p:attrNameLst>
                                          <p:attrName>style.visibility</p:attrName>
                                        </p:attrNameLst>
                                      </p:cBhvr>
                                      <p:to>
                                        <p:strVal val="visible"/>
                                      </p:to>
                                    </p:set>
                                    <p:animEffect transition="in" filter="wipe(up)">
                                      <p:cBhvr>
                                        <p:cTn id="42" dur="500"/>
                                        <p:tgtEl>
                                          <p:spTgt spid="23962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9626">
                                            <p:txEl>
                                              <p:pRg st="4" end="4"/>
                                            </p:txEl>
                                          </p:spTgt>
                                        </p:tgtEl>
                                        <p:attrNameLst>
                                          <p:attrName>style.visibility</p:attrName>
                                        </p:attrNameLst>
                                      </p:cBhvr>
                                      <p:to>
                                        <p:strVal val="visible"/>
                                      </p:to>
                                    </p:set>
                                    <p:animEffect transition="in" filter="wipe(up)">
                                      <p:cBhvr>
                                        <p:cTn id="47" dur="500"/>
                                        <p:tgtEl>
                                          <p:spTgt spid="23962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9622">
                                            <p:bg/>
                                          </p:spTgt>
                                        </p:tgtEl>
                                        <p:attrNameLst>
                                          <p:attrName>style.visibility</p:attrName>
                                        </p:attrNameLst>
                                      </p:cBhvr>
                                      <p:to>
                                        <p:strVal val="visible"/>
                                      </p:to>
                                    </p:set>
                                    <p:animEffect transition="in" filter="wipe(up)">
                                      <p:cBhvr>
                                        <p:cTn id="52" dur="500"/>
                                        <p:tgtEl>
                                          <p:spTgt spid="239622">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9622">
                                            <p:txEl>
                                              <p:pRg st="0" end="0"/>
                                            </p:txEl>
                                          </p:spTgt>
                                        </p:tgtEl>
                                        <p:attrNameLst>
                                          <p:attrName>style.visibility</p:attrName>
                                        </p:attrNameLst>
                                      </p:cBhvr>
                                      <p:to>
                                        <p:strVal val="visible"/>
                                      </p:to>
                                    </p:set>
                                    <p:animEffect transition="in" filter="wipe(up)">
                                      <p:cBhvr>
                                        <p:cTn id="57" dur="500"/>
                                        <p:tgtEl>
                                          <p:spTgt spid="23962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9622">
                                            <p:txEl>
                                              <p:pRg st="1" end="1"/>
                                            </p:txEl>
                                          </p:spTgt>
                                        </p:tgtEl>
                                        <p:attrNameLst>
                                          <p:attrName>style.visibility</p:attrName>
                                        </p:attrNameLst>
                                      </p:cBhvr>
                                      <p:to>
                                        <p:strVal val="visible"/>
                                      </p:to>
                                    </p:set>
                                    <p:animEffect transition="in" filter="wipe(up)">
                                      <p:cBhvr>
                                        <p:cTn id="62" dur="500"/>
                                        <p:tgtEl>
                                          <p:spTgt spid="239622">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9622">
                                            <p:txEl>
                                              <p:pRg st="2" end="2"/>
                                            </p:txEl>
                                          </p:spTgt>
                                        </p:tgtEl>
                                        <p:attrNameLst>
                                          <p:attrName>style.visibility</p:attrName>
                                        </p:attrNameLst>
                                      </p:cBhvr>
                                      <p:to>
                                        <p:strVal val="visible"/>
                                      </p:to>
                                    </p:set>
                                    <p:animEffect transition="in" filter="wipe(up)">
                                      <p:cBhvr>
                                        <p:cTn id="67" dur="500"/>
                                        <p:tgtEl>
                                          <p:spTgt spid="239622">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9622">
                                            <p:txEl>
                                              <p:pRg st="3" end="3"/>
                                            </p:txEl>
                                          </p:spTgt>
                                        </p:tgtEl>
                                        <p:attrNameLst>
                                          <p:attrName>style.visibility</p:attrName>
                                        </p:attrNameLst>
                                      </p:cBhvr>
                                      <p:to>
                                        <p:strVal val="visible"/>
                                      </p:to>
                                    </p:set>
                                    <p:animEffect transition="in" filter="wipe(up)">
                                      <p:cBhvr>
                                        <p:cTn id="72" dur="500"/>
                                        <p:tgtEl>
                                          <p:spTgt spid="2396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build="p" animBg="1"/>
      <p:bldP spid="239623" grpId="0" animBg="1"/>
      <p:bldP spid="239624" grpId="0" animBg="1"/>
      <p:bldP spid="239625" grpId="0" animBg="1"/>
      <p:bldP spid="239626"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481253F7-A941-4B2F-BB02-128D9F7D5CF8}" type="slidenum">
              <a:rPr lang="en-US" altLang="zh-CN"/>
              <a:pPr>
                <a:defRPr/>
              </a:pPr>
              <a:t>32</a:t>
            </a:fld>
            <a:endParaRPr lang="en-US" altLang="zh-CN"/>
          </a:p>
        </p:txBody>
      </p:sp>
      <p:sp>
        <p:nvSpPr>
          <p:cNvPr id="31747" name="Rectangle 2"/>
          <p:cNvSpPr>
            <a:spLocks noGrp="1" noChangeArrowheads="1"/>
          </p:cNvSpPr>
          <p:nvPr>
            <p:ph type="title"/>
          </p:nvPr>
        </p:nvSpPr>
        <p:spPr/>
        <p:txBody>
          <a:bodyPr/>
          <a:lstStyle/>
          <a:p>
            <a:pPr eaLnBrk="1" hangingPunct="1"/>
            <a:endParaRPr lang="zh-CN" altLang="zh-CN" smtClean="0">
              <a:latin typeface="Arial" charset="0"/>
            </a:endParaRPr>
          </a:p>
        </p:txBody>
      </p:sp>
      <p:sp>
        <p:nvSpPr>
          <p:cNvPr id="31748" name="Rectangle 3"/>
          <p:cNvSpPr>
            <a:spLocks noGrp="1" noChangeArrowheads="1"/>
          </p:cNvSpPr>
          <p:nvPr>
            <p:ph type="body" idx="1"/>
          </p:nvPr>
        </p:nvSpPr>
        <p:spPr/>
        <p:txBody>
          <a:bodyPr/>
          <a:lstStyle/>
          <a:p>
            <a:pPr eaLnBrk="1" hangingPunct="1"/>
            <a:endParaRPr lang="en-US" altLang="zh-CN" dirty="0" smtClean="0">
              <a:latin typeface="楷体_GB2312" pitchFamily="49" charset="-122"/>
              <a:ea typeface="楷体_GB2312" pitchFamily="49" charset="-122"/>
            </a:endParaRPr>
          </a:p>
          <a:p>
            <a:pPr eaLnBrk="1" hangingPunct="1"/>
            <a:r>
              <a:rPr lang="zh-CN" altLang="en-US" dirty="0" smtClean="0">
                <a:latin typeface="楷体_GB2312" pitchFamily="49" charset="-122"/>
                <a:ea typeface="楷体_GB2312" pitchFamily="49" charset="-122"/>
              </a:rPr>
              <a:t>思考：例</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中，如果</a:t>
            </a:r>
            <a:r>
              <a:rPr lang="en-US" altLang="zh-CN" dirty="0" smtClean="0">
                <a:latin typeface="楷体_GB2312" pitchFamily="49" charset="-122"/>
                <a:ea typeface="楷体_GB2312" pitchFamily="49" charset="-122"/>
              </a:rPr>
              <a:t>LC</a:t>
            </a:r>
            <a:r>
              <a:rPr lang="zh-CN" altLang="en-US" dirty="0" smtClean="0">
                <a:latin typeface="楷体_GB2312" pitchFamily="49" charset="-122"/>
                <a:ea typeface="楷体_GB2312" pitchFamily="49" charset="-122"/>
              </a:rPr>
              <a:t>中不允许有重复的元素，如何修改上述程序？</a:t>
            </a: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a:t>2.2  </a:t>
            </a:r>
            <a:r>
              <a:rPr lang="zh-CN" altLang="en-US" dirty="0" smtClean="0"/>
              <a:t>顺序表</a:t>
            </a:r>
          </a:p>
        </p:txBody>
      </p:sp>
      <p:sp>
        <p:nvSpPr>
          <p:cNvPr id="7172" name="Rectangle 3"/>
          <p:cNvSpPr>
            <a:spLocks noGrp="1" noChangeArrowheads="1"/>
          </p:cNvSpPr>
          <p:nvPr>
            <p:ph idx="1"/>
          </p:nvPr>
        </p:nvSpPr>
        <p:spPr/>
        <p:txBody>
          <a:bodyPr/>
          <a:lstStyle/>
          <a:p>
            <a:pPr eaLnBrk="1" hangingPunct="1"/>
            <a:r>
              <a:rPr lang="en-US" altLang="zh-CN" dirty="0"/>
              <a:t>2.2.1 </a:t>
            </a:r>
            <a:r>
              <a:rPr lang="zh-CN" altLang="en-US" dirty="0"/>
              <a:t>顺序表示及其特点</a:t>
            </a:r>
            <a:endParaRPr lang="en-US" altLang="zh-CN" dirty="0" smtClean="0"/>
          </a:p>
          <a:p>
            <a:pPr eaLnBrk="1" hangingPunct="1"/>
            <a:r>
              <a:rPr lang="en-US" altLang="zh-CN" dirty="0" smtClean="0"/>
              <a:t>2.2.2 </a:t>
            </a:r>
            <a:r>
              <a:rPr lang="zh-CN" altLang="en-US" dirty="0" smtClean="0"/>
              <a:t>数据结构定义</a:t>
            </a:r>
          </a:p>
          <a:p>
            <a:pPr eaLnBrk="1" hangingPunct="1"/>
            <a:r>
              <a:rPr lang="en-US" altLang="zh-CN" dirty="0" smtClean="0"/>
              <a:t>2.2.3 </a:t>
            </a:r>
            <a:r>
              <a:rPr lang="zh-CN" altLang="en-US" dirty="0" smtClean="0"/>
              <a:t>顺序表的初始化操作</a:t>
            </a:r>
          </a:p>
          <a:p>
            <a:pPr eaLnBrk="1" hangingPunct="1"/>
            <a:r>
              <a:rPr lang="en-US" altLang="zh-CN" dirty="0" smtClean="0"/>
              <a:t>2.2.4 </a:t>
            </a:r>
            <a:r>
              <a:rPr lang="zh-CN" altLang="en-US" dirty="0" smtClean="0"/>
              <a:t>顺序表的插入操作</a:t>
            </a:r>
          </a:p>
          <a:p>
            <a:pPr eaLnBrk="1" hangingPunct="1"/>
            <a:r>
              <a:rPr lang="en-US" altLang="zh-CN" dirty="0" smtClean="0"/>
              <a:t>2.2.5 </a:t>
            </a:r>
            <a:r>
              <a:rPr lang="zh-CN" altLang="en-US" dirty="0" smtClean="0"/>
              <a:t>顺序表的删除操作</a:t>
            </a:r>
          </a:p>
          <a:p>
            <a:pPr eaLnBrk="1" hangingPunct="1"/>
            <a:r>
              <a:rPr lang="en-US" altLang="zh-CN" dirty="0" smtClean="0"/>
              <a:t>2.2.6 </a:t>
            </a:r>
            <a:r>
              <a:rPr lang="zh-CN" altLang="en-US" dirty="0" smtClean="0"/>
              <a:t>用顺序表实现合并操作</a:t>
            </a:r>
            <a:r>
              <a:rPr lang="en-US" altLang="zh-CN" dirty="0" smtClean="0"/>
              <a:t>LC</a:t>
            </a:r>
            <a:r>
              <a:rPr lang="zh-CN" altLang="en-US" dirty="0" smtClean="0"/>
              <a:t>＝</a:t>
            </a:r>
            <a:r>
              <a:rPr lang="en-US" altLang="zh-CN" dirty="0" smtClean="0"/>
              <a:t>LA + LB</a:t>
            </a:r>
          </a:p>
        </p:txBody>
      </p:sp>
      <p:sp>
        <p:nvSpPr>
          <p:cNvPr id="71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86941C91-6082-403F-9FFF-BBF1F4067F2B}" type="slidenum">
              <a:rPr kumimoji="0" lang="en-US" altLang="zh-CN" sz="1400" smtClean="0">
                <a:solidFill>
                  <a:srgbClr val="000000"/>
                </a:solidFill>
              </a:rPr>
              <a:pPr eaLnBrk="1" hangingPunct="1"/>
              <a:t>33</a:t>
            </a:fld>
            <a:endParaRPr kumimoji="0" lang="en-US" altLang="zh-CN" sz="1400" smtClean="0">
              <a:solidFill>
                <a:srgbClr val="000000"/>
              </a:solidFill>
            </a:endParaRPr>
          </a:p>
        </p:txBody>
      </p:sp>
      <p:grpSp>
        <p:nvGrpSpPr>
          <p:cNvPr id="5" name="Group 27"/>
          <p:cNvGrpSpPr>
            <a:grpSpLocks/>
          </p:cNvGrpSpPr>
          <p:nvPr/>
        </p:nvGrpSpPr>
        <p:grpSpPr bwMode="auto">
          <a:xfrm>
            <a:off x="467544" y="5242165"/>
            <a:ext cx="7920037" cy="576262"/>
            <a:chOff x="567" y="3430"/>
            <a:chExt cx="4989" cy="363"/>
          </a:xfrm>
        </p:grpSpPr>
        <p:sp>
          <p:nvSpPr>
            <p:cNvPr id="6" name="Oval 28"/>
            <p:cNvSpPr>
              <a:spLocks noChangeArrowheads="1"/>
            </p:cNvSpPr>
            <p:nvPr/>
          </p:nvSpPr>
          <p:spPr bwMode="auto">
            <a:xfrm>
              <a:off x="567"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1</a:t>
              </a:r>
            </a:p>
          </p:txBody>
        </p:sp>
        <p:sp>
          <p:nvSpPr>
            <p:cNvPr id="7" name="Oval 29"/>
            <p:cNvSpPr>
              <a:spLocks noChangeArrowheads="1"/>
            </p:cNvSpPr>
            <p:nvPr/>
          </p:nvSpPr>
          <p:spPr bwMode="auto">
            <a:xfrm>
              <a:off x="1145"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2</a:t>
              </a:r>
            </a:p>
          </p:txBody>
        </p:sp>
        <p:sp>
          <p:nvSpPr>
            <p:cNvPr id="8" name="Oval 30"/>
            <p:cNvSpPr>
              <a:spLocks noChangeArrowheads="1"/>
            </p:cNvSpPr>
            <p:nvPr/>
          </p:nvSpPr>
          <p:spPr bwMode="auto">
            <a:xfrm>
              <a:off x="172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3</a:t>
              </a:r>
            </a:p>
          </p:txBody>
        </p:sp>
        <p:sp>
          <p:nvSpPr>
            <p:cNvPr id="9" name="Oval 31"/>
            <p:cNvSpPr>
              <a:spLocks noChangeArrowheads="1"/>
            </p:cNvSpPr>
            <p:nvPr/>
          </p:nvSpPr>
          <p:spPr bwMode="auto">
            <a:xfrm>
              <a:off x="2301"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4</a:t>
              </a:r>
            </a:p>
          </p:txBody>
        </p:sp>
        <p:sp>
          <p:nvSpPr>
            <p:cNvPr id="10" name="Oval 32"/>
            <p:cNvSpPr>
              <a:spLocks noChangeArrowheads="1"/>
            </p:cNvSpPr>
            <p:nvPr/>
          </p:nvSpPr>
          <p:spPr bwMode="auto">
            <a:xfrm>
              <a:off x="2880"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5</a:t>
              </a:r>
            </a:p>
          </p:txBody>
        </p:sp>
        <p:sp>
          <p:nvSpPr>
            <p:cNvPr id="11" name="Oval 33"/>
            <p:cNvSpPr>
              <a:spLocks noChangeArrowheads="1"/>
            </p:cNvSpPr>
            <p:nvPr/>
          </p:nvSpPr>
          <p:spPr bwMode="auto">
            <a:xfrm>
              <a:off x="3458"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6</a:t>
              </a:r>
            </a:p>
          </p:txBody>
        </p:sp>
        <p:sp>
          <p:nvSpPr>
            <p:cNvPr id="12" name="Oval 34"/>
            <p:cNvSpPr>
              <a:spLocks noChangeArrowheads="1"/>
            </p:cNvSpPr>
            <p:nvPr/>
          </p:nvSpPr>
          <p:spPr bwMode="auto">
            <a:xfrm>
              <a:off x="4036"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7</a:t>
              </a:r>
            </a:p>
          </p:txBody>
        </p:sp>
        <p:sp>
          <p:nvSpPr>
            <p:cNvPr id="13" name="Oval 35"/>
            <p:cNvSpPr>
              <a:spLocks noChangeArrowheads="1"/>
            </p:cNvSpPr>
            <p:nvPr/>
          </p:nvSpPr>
          <p:spPr bwMode="auto">
            <a:xfrm>
              <a:off x="4614"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8</a:t>
              </a:r>
            </a:p>
          </p:txBody>
        </p:sp>
        <p:sp>
          <p:nvSpPr>
            <p:cNvPr id="14" name="Oval 36"/>
            <p:cNvSpPr>
              <a:spLocks noChangeArrowheads="1"/>
            </p:cNvSpPr>
            <p:nvPr/>
          </p:nvSpPr>
          <p:spPr bwMode="auto">
            <a:xfrm>
              <a:off x="5193" y="3430"/>
              <a:ext cx="363" cy="363"/>
            </a:xfrm>
            <a:prstGeom prst="ellipse">
              <a:avLst/>
            </a:prstGeom>
            <a:solidFill>
              <a:srgbClr val="FFCCCC"/>
            </a:solidFill>
            <a:ln w="9525">
              <a:solidFill>
                <a:schemeClr val="tx1"/>
              </a:solidFill>
              <a:miter lim="800000"/>
              <a:headEnd/>
              <a:tailEnd/>
            </a:ln>
          </p:spPr>
          <p:txBody>
            <a:bodyPr wrap="none" anchor="ctr"/>
            <a:lstStyle/>
            <a:p>
              <a:pPr algn="ctr"/>
              <a:r>
                <a:rPr lang="en-US" altLang="zh-CN"/>
                <a:t>9</a:t>
              </a:r>
            </a:p>
          </p:txBody>
        </p:sp>
        <p:sp>
          <p:nvSpPr>
            <p:cNvPr id="15" name="Line 37"/>
            <p:cNvSpPr>
              <a:spLocks noChangeShapeType="1"/>
            </p:cNvSpPr>
            <p:nvPr/>
          </p:nvSpPr>
          <p:spPr bwMode="auto">
            <a:xfrm>
              <a:off x="930"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38"/>
            <p:cNvSpPr>
              <a:spLocks noChangeShapeType="1"/>
            </p:cNvSpPr>
            <p:nvPr/>
          </p:nvSpPr>
          <p:spPr bwMode="auto">
            <a:xfrm>
              <a:off x="151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39"/>
            <p:cNvSpPr>
              <a:spLocks noChangeShapeType="1"/>
            </p:cNvSpPr>
            <p:nvPr/>
          </p:nvSpPr>
          <p:spPr bwMode="auto">
            <a:xfrm>
              <a:off x="2109"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40"/>
            <p:cNvSpPr>
              <a:spLocks noChangeShapeType="1"/>
            </p:cNvSpPr>
            <p:nvPr/>
          </p:nvSpPr>
          <p:spPr bwMode="auto">
            <a:xfrm>
              <a:off x="265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41"/>
            <p:cNvSpPr>
              <a:spLocks noChangeShapeType="1"/>
            </p:cNvSpPr>
            <p:nvPr/>
          </p:nvSpPr>
          <p:spPr bwMode="auto">
            <a:xfrm>
              <a:off x="324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42"/>
            <p:cNvSpPr>
              <a:spLocks noChangeShapeType="1"/>
            </p:cNvSpPr>
            <p:nvPr/>
          </p:nvSpPr>
          <p:spPr bwMode="auto">
            <a:xfrm>
              <a:off x="3833"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43"/>
            <p:cNvSpPr>
              <a:spLocks noChangeShapeType="1"/>
            </p:cNvSpPr>
            <p:nvPr/>
          </p:nvSpPr>
          <p:spPr bwMode="auto">
            <a:xfrm>
              <a:off x="437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44"/>
            <p:cNvSpPr>
              <a:spLocks noChangeShapeType="1"/>
            </p:cNvSpPr>
            <p:nvPr/>
          </p:nvSpPr>
          <p:spPr bwMode="auto">
            <a:xfrm>
              <a:off x="4967" y="3612"/>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42463351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t>2.2.1 </a:t>
            </a:r>
            <a:r>
              <a:rPr lang="zh-CN" altLang="en-US" smtClean="0"/>
              <a:t>顺序表示及其特点</a:t>
            </a:r>
          </a:p>
        </p:txBody>
      </p:sp>
      <p:sp>
        <p:nvSpPr>
          <p:cNvPr id="8196" name="Rectangle 3"/>
          <p:cNvSpPr>
            <a:spLocks noGrp="1" noChangeArrowheads="1"/>
          </p:cNvSpPr>
          <p:nvPr>
            <p:ph idx="1"/>
          </p:nvPr>
        </p:nvSpPr>
        <p:spPr/>
        <p:txBody>
          <a:bodyPr/>
          <a:lstStyle/>
          <a:p>
            <a:pPr eaLnBrk="1" hangingPunct="1"/>
            <a:r>
              <a:rPr lang="zh-CN" altLang="en-US" smtClean="0">
                <a:latin typeface="Arial" charset="0"/>
              </a:rPr>
              <a:t>顺序映象</a:t>
            </a:r>
            <a:r>
              <a:rPr lang="en-US" altLang="zh-CN" smtClean="0">
                <a:solidFill>
                  <a:schemeClr val="folHlink"/>
                </a:solidFill>
                <a:latin typeface="Arial" charset="0"/>
              </a:rPr>
              <a:t>—— </a:t>
            </a:r>
            <a:r>
              <a:rPr lang="zh-CN" altLang="en-US" smtClean="0">
                <a:solidFill>
                  <a:schemeClr val="folHlink"/>
                </a:solidFill>
                <a:latin typeface="Arial" charset="0"/>
              </a:rPr>
              <a:t>以 </a:t>
            </a:r>
            <a:r>
              <a:rPr lang="en-US" altLang="zh-CN" smtClean="0">
                <a:solidFill>
                  <a:schemeClr val="folHlink"/>
                </a:solidFill>
                <a:latin typeface="Arial" charset="0"/>
              </a:rPr>
              <a:t>x </a:t>
            </a:r>
            <a:r>
              <a:rPr lang="zh-CN" altLang="en-US" smtClean="0">
                <a:solidFill>
                  <a:schemeClr val="folHlink"/>
                </a:solidFill>
                <a:latin typeface="Arial" charset="0"/>
              </a:rPr>
              <a:t>的存储位置和 </a:t>
            </a:r>
            <a:r>
              <a:rPr lang="en-US" altLang="zh-CN" smtClean="0">
                <a:solidFill>
                  <a:schemeClr val="folHlink"/>
                </a:solidFill>
                <a:latin typeface="Arial" charset="0"/>
              </a:rPr>
              <a:t>y </a:t>
            </a:r>
            <a:r>
              <a:rPr lang="zh-CN" altLang="en-US" smtClean="0">
                <a:solidFill>
                  <a:schemeClr val="folHlink"/>
                </a:solidFill>
                <a:latin typeface="Arial" charset="0"/>
              </a:rPr>
              <a:t>的存储位置之间某种关系表示逻辑关系</a:t>
            </a:r>
            <a:r>
              <a:rPr lang="en-US" altLang="zh-CN" smtClean="0">
                <a:solidFill>
                  <a:schemeClr val="folHlink"/>
                </a:solidFill>
                <a:latin typeface="Arial" charset="0"/>
              </a:rPr>
              <a:t>&lt;x, y&gt;</a:t>
            </a:r>
            <a:r>
              <a:rPr lang="zh-CN" altLang="en-US" smtClean="0">
                <a:solidFill>
                  <a:schemeClr val="folHlink"/>
                </a:solidFill>
                <a:latin typeface="Arial" charset="0"/>
              </a:rPr>
              <a:t>。</a:t>
            </a:r>
            <a:endParaRPr lang="zh-CN" altLang="en-US" smtClean="0">
              <a:latin typeface="Arial" charset="0"/>
            </a:endParaRPr>
          </a:p>
          <a:p>
            <a:pPr eaLnBrk="1" hangingPunct="1"/>
            <a:r>
              <a:rPr lang="zh-CN" altLang="en-US" smtClean="0">
                <a:solidFill>
                  <a:schemeClr val="hlink"/>
                </a:solidFill>
                <a:latin typeface="Arial" charset="0"/>
              </a:rPr>
              <a:t>最简单的一种顺序映象方法是</a:t>
            </a:r>
            <a:r>
              <a:rPr lang="zh-CN" altLang="en-US" smtClean="0">
                <a:solidFill>
                  <a:srgbClr val="FF5555"/>
                </a:solidFill>
                <a:latin typeface="Arial" charset="0"/>
              </a:rPr>
              <a:t>：</a:t>
            </a:r>
          </a:p>
          <a:p>
            <a:pPr lvl="1" eaLnBrk="1" hangingPunct="1"/>
            <a:r>
              <a:rPr lang="zh-CN" altLang="en-US" smtClean="0">
                <a:solidFill>
                  <a:schemeClr val="tx2"/>
                </a:solidFill>
                <a:latin typeface="Arial" charset="0"/>
              </a:rPr>
              <a:t>用一组</a:t>
            </a:r>
            <a:r>
              <a:rPr lang="zh-CN" altLang="en-US" smtClean="0">
                <a:solidFill>
                  <a:schemeClr val="hlink"/>
                </a:solidFill>
                <a:latin typeface="Arial" charset="0"/>
              </a:rPr>
              <a:t>地址连续</a:t>
            </a:r>
            <a:r>
              <a:rPr lang="zh-CN" altLang="en-US" smtClean="0">
                <a:solidFill>
                  <a:schemeClr val="tx2"/>
                </a:solidFill>
                <a:latin typeface="Arial" charset="0"/>
              </a:rPr>
              <a:t>的存储单元</a:t>
            </a:r>
            <a:r>
              <a:rPr lang="zh-CN" altLang="en-US" smtClean="0">
                <a:solidFill>
                  <a:schemeClr val="hlink"/>
                </a:solidFill>
                <a:latin typeface="Arial" charset="0"/>
              </a:rPr>
              <a:t>依次存放</a:t>
            </a:r>
            <a:r>
              <a:rPr lang="zh-CN" altLang="en-US" smtClean="0">
                <a:solidFill>
                  <a:schemeClr val="tx2"/>
                </a:solidFill>
                <a:latin typeface="Arial" charset="0"/>
              </a:rPr>
              <a:t>线性表中的数据元素</a:t>
            </a:r>
            <a:r>
              <a:rPr lang="zh-CN" altLang="en-US" smtClean="0">
                <a:solidFill>
                  <a:schemeClr val="folHlink"/>
                </a:solidFill>
                <a:latin typeface="Arial" charset="0"/>
              </a:rPr>
              <a:t>。</a:t>
            </a:r>
            <a:endParaRPr lang="zh-CN" altLang="en-US" smtClean="0">
              <a:latin typeface="Arial" charset="0"/>
            </a:endParaRPr>
          </a:p>
        </p:txBody>
      </p:sp>
      <p:sp>
        <p:nvSpPr>
          <p:cNvPr id="8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03155DE-5C30-4943-9C5B-40F0F7C88D4D}" type="slidenum">
              <a:rPr kumimoji="0" lang="en-US" altLang="zh-CN" sz="1400" smtClean="0">
                <a:solidFill>
                  <a:srgbClr val="000000"/>
                </a:solidFill>
              </a:rPr>
              <a:pPr eaLnBrk="1" hangingPunct="1"/>
              <a:t>34</a:t>
            </a:fld>
            <a:endParaRPr kumimoji="0" lang="en-US" altLang="zh-CN" sz="1400" smtClean="0">
              <a:solidFill>
                <a:srgbClr val="000000"/>
              </a:solidFill>
            </a:endParaRPr>
          </a:p>
        </p:txBody>
      </p:sp>
      <p:grpSp>
        <p:nvGrpSpPr>
          <p:cNvPr id="2" name="Group 20"/>
          <p:cNvGrpSpPr>
            <a:grpSpLocks/>
          </p:cNvGrpSpPr>
          <p:nvPr/>
        </p:nvGrpSpPr>
        <p:grpSpPr bwMode="auto">
          <a:xfrm>
            <a:off x="468313" y="4078288"/>
            <a:ext cx="8064500" cy="2303462"/>
            <a:chOff x="295" y="2569"/>
            <a:chExt cx="5080" cy="1451"/>
          </a:xfrm>
        </p:grpSpPr>
        <p:sp>
          <p:nvSpPr>
            <p:cNvPr id="8198" name="Rectangle 19"/>
            <p:cNvSpPr>
              <a:spLocks noChangeArrowheads="1"/>
            </p:cNvSpPr>
            <p:nvPr/>
          </p:nvSpPr>
          <p:spPr bwMode="auto">
            <a:xfrm>
              <a:off x="295" y="2569"/>
              <a:ext cx="5080" cy="1451"/>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wrap="none" anchor="ctr"/>
            <a:lstStyle/>
            <a:p>
              <a:endParaRPr lang="zh-CN" altLang="en-US" b="0">
                <a:solidFill>
                  <a:srgbClr val="000000"/>
                </a:solidFill>
                <a:latin typeface="Tahoma" pitchFamily="34" charset="0"/>
              </a:endParaRPr>
            </a:p>
          </p:txBody>
        </p:sp>
        <p:grpSp>
          <p:nvGrpSpPr>
            <p:cNvPr id="8199" name="Group 18"/>
            <p:cNvGrpSpPr>
              <a:grpSpLocks/>
            </p:cNvGrpSpPr>
            <p:nvPr/>
          </p:nvGrpSpPr>
          <p:grpSpPr bwMode="auto">
            <a:xfrm>
              <a:off x="460" y="2705"/>
              <a:ext cx="4752" cy="1292"/>
              <a:chOff x="460" y="2614"/>
              <a:chExt cx="4752" cy="1292"/>
            </a:xfrm>
          </p:grpSpPr>
          <p:sp>
            <p:nvSpPr>
              <p:cNvPr id="8200" name="Text Box 4"/>
              <p:cNvSpPr txBox="1">
                <a:spLocks noChangeArrowheads="1"/>
              </p:cNvSpPr>
              <p:nvPr/>
            </p:nvSpPr>
            <p:spPr bwMode="auto">
              <a:xfrm>
                <a:off x="748" y="2614"/>
                <a:ext cx="39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a:solidFill>
                      <a:srgbClr val="000000"/>
                    </a:solidFill>
                    <a:latin typeface="Times New Roman" pitchFamily="18" charset="0"/>
                    <a:ea typeface="楷体_GB2312" pitchFamily="49" charset="-122"/>
                  </a:rPr>
                  <a:t> </a:t>
                </a:r>
                <a:r>
                  <a:rPr lang="en-US" altLang="zh-CN" sz="2800">
                    <a:solidFill>
                      <a:srgbClr val="990000"/>
                    </a:solidFill>
                    <a:latin typeface="Times New Roman" pitchFamily="18" charset="0"/>
                    <a:ea typeface="楷体_GB2312" pitchFamily="49" charset="-122"/>
                  </a:rPr>
                  <a:t>a</a:t>
                </a:r>
                <a:r>
                  <a:rPr lang="en-US" altLang="zh-CN" sz="2800" baseline="-25000">
                    <a:solidFill>
                      <a:srgbClr val="990000"/>
                    </a:solidFill>
                    <a:latin typeface="Times New Roman" pitchFamily="18" charset="0"/>
                    <a:ea typeface="楷体_GB2312" pitchFamily="49" charset="-122"/>
                  </a:rPr>
                  <a:t>1</a:t>
                </a:r>
                <a:r>
                  <a:rPr lang="en-US" altLang="zh-CN" sz="2800">
                    <a:solidFill>
                      <a:srgbClr val="990000"/>
                    </a:solidFill>
                    <a:latin typeface="Times New Roman" pitchFamily="18" charset="0"/>
                    <a:ea typeface="楷体_GB2312" pitchFamily="49" charset="-122"/>
                  </a:rPr>
                  <a:t>     a</a:t>
                </a:r>
                <a:r>
                  <a:rPr lang="en-US" altLang="zh-CN" sz="2800" baseline="-25000">
                    <a:solidFill>
                      <a:srgbClr val="990000"/>
                    </a:solidFill>
                    <a:latin typeface="Times New Roman" pitchFamily="18" charset="0"/>
                    <a:ea typeface="楷体_GB2312" pitchFamily="49" charset="-122"/>
                  </a:rPr>
                  <a:t>2</a:t>
                </a:r>
                <a:r>
                  <a:rPr lang="en-US" altLang="zh-CN" sz="2800">
                    <a:solidFill>
                      <a:srgbClr val="990000"/>
                    </a:solidFill>
                    <a:latin typeface="Times New Roman" pitchFamily="18" charset="0"/>
                    <a:ea typeface="楷体_GB2312" pitchFamily="49" charset="-122"/>
                  </a:rPr>
                  <a:t>     …           a</a:t>
                </a:r>
                <a:r>
                  <a:rPr lang="en-US" altLang="zh-CN" sz="2800" baseline="-25000">
                    <a:solidFill>
                      <a:srgbClr val="990000"/>
                    </a:solidFill>
                    <a:latin typeface="Times New Roman" pitchFamily="18" charset="0"/>
                    <a:ea typeface="楷体_GB2312" pitchFamily="49" charset="-122"/>
                  </a:rPr>
                  <a:t>i-1</a:t>
                </a:r>
                <a:r>
                  <a:rPr lang="en-US" altLang="zh-CN" sz="2800">
                    <a:solidFill>
                      <a:srgbClr val="990000"/>
                    </a:solidFill>
                    <a:latin typeface="Times New Roman" pitchFamily="18" charset="0"/>
                    <a:ea typeface="楷体_GB2312" pitchFamily="49" charset="-122"/>
                  </a:rPr>
                  <a:t>     a</a:t>
                </a:r>
                <a:r>
                  <a:rPr lang="en-US" altLang="zh-CN" sz="2800" baseline="-25000">
                    <a:solidFill>
                      <a:srgbClr val="990000"/>
                    </a:solidFill>
                    <a:latin typeface="Times New Roman" pitchFamily="18" charset="0"/>
                    <a:ea typeface="楷体_GB2312" pitchFamily="49" charset="-122"/>
                  </a:rPr>
                  <a:t>i</a:t>
                </a:r>
                <a:r>
                  <a:rPr lang="en-US" altLang="zh-CN" sz="2800">
                    <a:solidFill>
                      <a:srgbClr val="990000"/>
                    </a:solidFill>
                    <a:latin typeface="Times New Roman" pitchFamily="18" charset="0"/>
                    <a:ea typeface="楷体_GB2312" pitchFamily="49" charset="-122"/>
                  </a:rPr>
                  <a:t>     …           a</a:t>
                </a:r>
                <a:r>
                  <a:rPr lang="en-US" altLang="zh-CN" sz="2800" baseline="-25000">
                    <a:solidFill>
                      <a:srgbClr val="990000"/>
                    </a:solidFill>
                    <a:latin typeface="Times New Roman" pitchFamily="18" charset="0"/>
                    <a:ea typeface="楷体_GB2312" pitchFamily="49" charset="-122"/>
                  </a:rPr>
                  <a:t>n</a:t>
                </a:r>
              </a:p>
              <a:p>
                <a:pPr eaLnBrk="1" hangingPunct="1"/>
                <a:endParaRPr lang="en-US" altLang="zh-CN" sz="2800">
                  <a:solidFill>
                    <a:srgbClr val="000000"/>
                  </a:solidFill>
                  <a:latin typeface="Times New Roman" pitchFamily="18" charset="0"/>
                </a:endParaRPr>
              </a:p>
            </p:txBody>
          </p:sp>
          <p:sp>
            <p:nvSpPr>
              <p:cNvPr id="8201" name="Text Box 5"/>
              <p:cNvSpPr txBox="1">
                <a:spLocks noChangeArrowheads="1"/>
              </p:cNvSpPr>
              <p:nvPr/>
            </p:nvSpPr>
            <p:spPr bwMode="auto">
              <a:xfrm>
                <a:off x="975" y="3202"/>
                <a:ext cx="214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20000"/>
                  </a:lnSpc>
                </a:pPr>
                <a:r>
                  <a:rPr lang="zh-CN" altLang="en-US" sz="2800">
                    <a:solidFill>
                      <a:srgbClr val="000000"/>
                    </a:solidFill>
                    <a:latin typeface="Times New Roman" pitchFamily="18" charset="0"/>
                    <a:ea typeface="楷体_GB2312" pitchFamily="49" charset="-122"/>
                  </a:rPr>
                  <a:t>线性表的</a:t>
                </a:r>
                <a:r>
                  <a:rPr lang="zh-CN" altLang="en-US" sz="2800">
                    <a:solidFill>
                      <a:srgbClr val="FF0000"/>
                    </a:solidFill>
                    <a:latin typeface="Times New Roman" pitchFamily="18" charset="0"/>
                    <a:ea typeface="楷体_GB2312" pitchFamily="49" charset="-122"/>
                  </a:rPr>
                  <a:t>起始地址</a:t>
                </a:r>
              </a:p>
              <a:p>
                <a:pPr eaLnBrk="1" hangingPunct="1">
                  <a:lnSpc>
                    <a:spcPct val="120000"/>
                  </a:lnSpc>
                </a:pPr>
                <a:r>
                  <a:rPr lang="zh-CN" altLang="en-US" sz="2800">
                    <a:solidFill>
                      <a:srgbClr val="000000"/>
                    </a:solidFill>
                    <a:latin typeface="Times New Roman" pitchFamily="18" charset="0"/>
                    <a:ea typeface="楷体_GB2312" pitchFamily="49" charset="-122"/>
                  </a:rPr>
                  <a:t>称作线性表的基地址</a:t>
                </a:r>
                <a:endParaRPr lang="zh-CN" altLang="en-US" sz="2800">
                  <a:solidFill>
                    <a:srgbClr val="000000"/>
                  </a:solidFill>
                  <a:latin typeface="Times New Roman" pitchFamily="18" charset="0"/>
                </a:endParaRPr>
              </a:p>
            </p:txBody>
          </p:sp>
          <p:sp>
            <p:nvSpPr>
              <p:cNvPr id="8202" name="Line 6"/>
              <p:cNvSpPr>
                <a:spLocks noChangeShapeType="1"/>
              </p:cNvSpPr>
              <p:nvPr/>
            </p:nvSpPr>
            <p:spPr bwMode="auto">
              <a:xfrm>
                <a:off x="508" y="2618"/>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3" name="Line 7"/>
              <p:cNvSpPr>
                <a:spLocks noChangeShapeType="1"/>
              </p:cNvSpPr>
              <p:nvPr/>
            </p:nvSpPr>
            <p:spPr bwMode="auto">
              <a:xfrm>
                <a:off x="460" y="2954"/>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4" name="Line 8"/>
              <p:cNvSpPr>
                <a:spLocks noChangeShapeType="1"/>
              </p:cNvSpPr>
              <p:nvPr/>
            </p:nvSpPr>
            <p:spPr bwMode="auto">
              <a:xfrm>
                <a:off x="74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5" name="Line 9"/>
              <p:cNvSpPr>
                <a:spLocks noChangeShapeType="1"/>
              </p:cNvSpPr>
              <p:nvPr/>
            </p:nvSpPr>
            <p:spPr bwMode="auto">
              <a:xfrm>
                <a:off x="113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6" name="Line 10"/>
              <p:cNvSpPr>
                <a:spLocks noChangeShapeType="1"/>
              </p:cNvSpPr>
              <p:nvPr/>
            </p:nvSpPr>
            <p:spPr bwMode="auto">
              <a:xfrm>
                <a:off x="156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7" name="Line 11"/>
              <p:cNvSpPr>
                <a:spLocks noChangeShapeType="1"/>
              </p:cNvSpPr>
              <p:nvPr/>
            </p:nvSpPr>
            <p:spPr bwMode="auto">
              <a:xfrm>
                <a:off x="247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8" name="Line 12"/>
              <p:cNvSpPr>
                <a:spLocks noChangeShapeType="1"/>
              </p:cNvSpPr>
              <p:nvPr/>
            </p:nvSpPr>
            <p:spPr bwMode="auto">
              <a:xfrm>
                <a:off x="295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09" name="Line 13"/>
              <p:cNvSpPr>
                <a:spLocks noChangeShapeType="1"/>
              </p:cNvSpPr>
              <p:nvPr/>
            </p:nvSpPr>
            <p:spPr bwMode="auto">
              <a:xfrm>
                <a:off x="338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10" name="Line 14"/>
              <p:cNvSpPr>
                <a:spLocks noChangeShapeType="1"/>
              </p:cNvSpPr>
              <p:nvPr/>
            </p:nvSpPr>
            <p:spPr bwMode="auto">
              <a:xfrm>
                <a:off x="425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11" name="Line 15"/>
              <p:cNvSpPr>
                <a:spLocks noChangeShapeType="1"/>
              </p:cNvSpPr>
              <p:nvPr/>
            </p:nvSpPr>
            <p:spPr bwMode="auto">
              <a:xfrm>
                <a:off x="468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12" name="Line 16"/>
              <p:cNvSpPr>
                <a:spLocks noChangeShapeType="1"/>
              </p:cNvSpPr>
              <p:nvPr/>
            </p:nvSpPr>
            <p:spPr bwMode="auto">
              <a:xfrm flipH="1">
                <a:off x="700" y="2954"/>
                <a:ext cx="9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8213" name="Line 17"/>
              <p:cNvSpPr>
                <a:spLocks noChangeShapeType="1"/>
              </p:cNvSpPr>
              <p:nvPr/>
            </p:nvSpPr>
            <p:spPr bwMode="auto">
              <a:xfrm flipV="1">
                <a:off x="975" y="2954"/>
                <a:ext cx="13" cy="793"/>
              </a:xfrm>
              <a:prstGeom prst="line">
                <a:avLst/>
              </a:prstGeom>
              <a:noFill/>
              <a:ln w="31750">
                <a:solidFill>
                  <a:srgbClr val="6600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grpSp>
      </p:grpSp>
    </p:spTree>
    <p:extLst>
      <p:ext uri="{BB962C8B-B14F-4D97-AF65-F5344CB8AC3E}">
        <p14:creationId xmlns:p14="http://schemas.microsoft.com/office/powerpoint/2010/main" val="3568678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2.2.1 </a:t>
            </a:r>
            <a:r>
              <a:rPr lang="zh-CN" altLang="en-US" smtClean="0"/>
              <a:t>顺序表示及其特点</a:t>
            </a:r>
            <a:endParaRPr lang="zh-CN" altLang="zh-CN" smtClean="0"/>
          </a:p>
        </p:txBody>
      </p:sp>
      <p:sp>
        <p:nvSpPr>
          <p:cNvPr id="9220" name="Rectangle 3"/>
          <p:cNvSpPr>
            <a:spLocks noGrp="1" noChangeArrowheads="1"/>
          </p:cNvSpPr>
          <p:nvPr>
            <p:ph idx="1"/>
          </p:nvPr>
        </p:nvSpPr>
        <p:spPr/>
        <p:txBody>
          <a:bodyPr/>
          <a:lstStyle/>
          <a:p>
            <a:pPr eaLnBrk="1" hangingPunct="1"/>
            <a:r>
              <a:rPr lang="zh-CN" altLang="en-US" dirty="0" smtClean="0">
                <a:latin typeface="Arial" charset="0"/>
              </a:rPr>
              <a:t>以“</a:t>
            </a:r>
            <a:r>
              <a:rPr lang="zh-CN" altLang="en-US" dirty="0" smtClean="0">
                <a:solidFill>
                  <a:schemeClr val="hlink"/>
                </a:solidFill>
                <a:latin typeface="Arial" charset="0"/>
              </a:rPr>
              <a:t>存储位置相邻</a:t>
            </a:r>
            <a:r>
              <a:rPr lang="zh-CN" altLang="en-US" dirty="0" smtClean="0">
                <a:latin typeface="Arial" charset="0"/>
              </a:rPr>
              <a:t>”表示有序对</a:t>
            </a:r>
            <a:r>
              <a:rPr lang="en-US" altLang="zh-CN" dirty="0" smtClean="0">
                <a:solidFill>
                  <a:schemeClr val="hlink"/>
                </a:solidFill>
                <a:latin typeface="Arial" charset="0"/>
              </a:rPr>
              <a:t>&lt;a</a:t>
            </a:r>
            <a:r>
              <a:rPr lang="en-US" altLang="zh-CN" baseline="-25000" dirty="0" smtClean="0">
                <a:solidFill>
                  <a:schemeClr val="hlink"/>
                </a:solidFill>
                <a:latin typeface="Arial" charset="0"/>
              </a:rPr>
              <a:t>i-1</a:t>
            </a:r>
            <a:r>
              <a:rPr lang="zh-CN" altLang="en-US" dirty="0" smtClean="0">
                <a:solidFill>
                  <a:schemeClr val="hlink"/>
                </a:solidFill>
                <a:latin typeface="Arial" charset="0"/>
              </a:rPr>
              <a:t>，</a:t>
            </a:r>
            <a:r>
              <a:rPr lang="en-US" altLang="zh-CN" dirty="0" err="1" smtClean="0">
                <a:solidFill>
                  <a:schemeClr val="hlink"/>
                </a:solidFill>
                <a:latin typeface="Arial" charset="0"/>
              </a:rPr>
              <a:t>a</a:t>
            </a:r>
            <a:r>
              <a:rPr lang="en-US" altLang="zh-CN" baseline="-25000" dirty="0" err="1" smtClean="0">
                <a:solidFill>
                  <a:schemeClr val="hlink"/>
                </a:solidFill>
                <a:latin typeface="Arial" charset="0"/>
              </a:rPr>
              <a:t>i</a:t>
            </a:r>
            <a:r>
              <a:rPr lang="en-US" altLang="zh-CN" dirty="0" smtClean="0">
                <a:solidFill>
                  <a:schemeClr val="hlink"/>
                </a:solidFill>
                <a:latin typeface="Arial" charset="0"/>
              </a:rPr>
              <a:t>&gt;</a:t>
            </a:r>
          </a:p>
          <a:p>
            <a:pPr lvl="1" eaLnBrk="1" hangingPunct="1"/>
            <a:r>
              <a:rPr lang="zh-CN" altLang="en-US" dirty="0" smtClean="0">
                <a:solidFill>
                  <a:schemeClr val="folHlink"/>
                </a:solidFill>
                <a:latin typeface="Arial" charset="0"/>
              </a:rPr>
              <a:t>即：</a:t>
            </a:r>
            <a:r>
              <a:rPr lang="en-US" altLang="zh-CN" dirty="0" smtClean="0">
                <a:solidFill>
                  <a:schemeClr val="hlink"/>
                </a:solidFill>
                <a:latin typeface="Arial" charset="0"/>
              </a:rPr>
              <a:t>LOC(</a:t>
            </a:r>
            <a:r>
              <a:rPr lang="en-US" altLang="zh-CN" dirty="0" err="1" smtClean="0">
                <a:solidFill>
                  <a:schemeClr val="hlink"/>
                </a:solidFill>
                <a:latin typeface="Arial" charset="0"/>
              </a:rPr>
              <a:t>a</a:t>
            </a:r>
            <a:r>
              <a:rPr lang="en-US" altLang="zh-CN" baseline="-25000" dirty="0" err="1" smtClean="0">
                <a:solidFill>
                  <a:schemeClr val="hlink"/>
                </a:solidFill>
                <a:latin typeface="Arial" charset="0"/>
              </a:rPr>
              <a:t>i</a:t>
            </a:r>
            <a:r>
              <a:rPr lang="en-US" altLang="zh-CN" dirty="0" smtClean="0">
                <a:solidFill>
                  <a:schemeClr val="hlink"/>
                </a:solidFill>
                <a:latin typeface="Arial" charset="0"/>
              </a:rPr>
              <a:t>) = LOC(a</a:t>
            </a:r>
            <a:r>
              <a:rPr lang="en-US" altLang="zh-CN" baseline="-25000" dirty="0" smtClean="0">
                <a:solidFill>
                  <a:schemeClr val="hlink"/>
                </a:solidFill>
                <a:latin typeface="Arial" charset="0"/>
              </a:rPr>
              <a:t>i-1</a:t>
            </a:r>
            <a:r>
              <a:rPr lang="en-US" altLang="zh-CN" dirty="0" smtClean="0">
                <a:solidFill>
                  <a:schemeClr val="hlink"/>
                </a:solidFill>
                <a:latin typeface="Arial" charset="0"/>
              </a:rPr>
              <a:t>) + C</a:t>
            </a:r>
          </a:p>
          <a:p>
            <a:pPr lvl="1" eaLnBrk="1" hangingPunct="1"/>
            <a:r>
              <a:rPr lang="en-US" altLang="zh-CN" dirty="0" smtClean="0">
                <a:solidFill>
                  <a:srgbClr val="000099"/>
                </a:solidFill>
                <a:latin typeface="Arial" charset="0"/>
              </a:rPr>
              <a:t>C</a:t>
            </a:r>
            <a:r>
              <a:rPr lang="zh-CN" altLang="en-US" dirty="0" smtClean="0">
                <a:solidFill>
                  <a:srgbClr val="000099"/>
                </a:solidFill>
                <a:latin typeface="Arial" charset="0"/>
              </a:rPr>
              <a:t>是一个数据元素所占存储量</a:t>
            </a:r>
          </a:p>
          <a:p>
            <a:pPr eaLnBrk="1" hangingPunct="1"/>
            <a:r>
              <a:rPr lang="zh-CN" altLang="en-US" dirty="0" smtClean="0">
                <a:latin typeface="Arial" charset="0"/>
              </a:rPr>
              <a:t>所有数据元素的存储位置均取决于第一个数据元素的存储位置  </a:t>
            </a:r>
          </a:p>
          <a:p>
            <a:pPr lvl="1" eaLnBrk="1" hangingPunct="1"/>
            <a:r>
              <a:rPr lang="en-US" altLang="zh-CN" dirty="0" smtClean="0">
                <a:solidFill>
                  <a:srgbClr val="000099"/>
                </a:solidFill>
                <a:latin typeface="Arial" charset="0"/>
              </a:rPr>
              <a:t>LOC(</a:t>
            </a:r>
            <a:r>
              <a:rPr lang="en-US" altLang="zh-CN" dirty="0" err="1" smtClean="0">
                <a:solidFill>
                  <a:srgbClr val="000099"/>
                </a:solidFill>
                <a:latin typeface="Arial" charset="0"/>
              </a:rPr>
              <a:t>ai</a:t>
            </a:r>
            <a:r>
              <a:rPr lang="en-US" altLang="zh-CN" dirty="0" smtClean="0">
                <a:solidFill>
                  <a:srgbClr val="000099"/>
                </a:solidFill>
                <a:latin typeface="Arial" charset="0"/>
              </a:rPr>
              <a:t>) = </a:t>
            </a:r>
            <a:r>
              <a:rPr lang="en-US" altLang="zh-CN" u="sng" dirty="0" smtClean="0">
                <a:solidFill>
                  <a:srgbClr val="000099"/>
                </a:solidFill>
                <a:latin typeface="Arial" charset="0"/>
              </a:rPr>
              <a:t>LOC(a1)</a:t>
            </a:r>
            <a:r>
              <a:rPr lang="en-US" altLang="zh-CN" dirty="0" smtClean="0">
                <a:solidFill>
                  <a:srgbClr val="000099"/>
                </a:solidFill>
                <a:latin typeface="Arial" charset="0"/>
              </a:rPr>
              <a:t> + (i-1)×C</a:t>
            </a:r>
            <a:r>
              <a:rPr lang="en-US" altLang="zh-CN" dirty="0" smtClean="0">
                <a:solidFill>
                  <a:srgbClr val="FF5555"/>
                </a:solidFill>
                <a:latin typeface="Arial" charset="0"/>
              </a:rPr>
              <a:t>                       </a:t>
            </a:r>
            <a:endParaRPr lang="en-US" altLang="zh-CN" dirty="0" smtClean="0">
              <a:solidFill>
                <a:schemeClr val="folHlink"/>
              </a:solidFill>
              <a:latin typeface="Arial" charset="0"/>
            </a:endParaRPr>
          </a:p>
        </p:txBody>
      </p:sp>
      <p:sp>
        <p:nvSpPr>
          <p:cNvPr id="92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6637B0E-AF80-41C3-854A-27B7780F5933}" type="slidenum">
              <a:rPr kumimoji="0" lang="en-US" altLang="zh-CN" sz="1400" smtClean="0">
                <a:solidFill>
                  <a:srgbClr val="000000"/>
                </a:solidFill>
              </a:rPr>
              <a:pPr eaLnBrk="1" hangingPunct="1"/>
              <a:t>35</a:t>
            </a:fld>
            <a:endParaRPr kumimoji="0" lang="en-US" altLang="zh-CN" sz="1400" smtClean="0">
              <a:solidFill>
                <a:srgbClr val="000000"/>
              </a:solidFill>
            </a:endParaRPr>
          </a:p>
        </p:txBody>
      </p:sp>
      <p:grpSp>
        <p:nvGrpSpPr>
          <p:cNvPr id="5" name="Group 20"/>
          <p:cNvGrpSpPr>
            <a:grpSpLocks/>
          </p:cNvGrpSpPr>
          <p:nvPr/>
        </p:nvGrpSpPr>
        <p:grpSpPr bwMode="auto">
          <a:xfrm>
            <a:off x="577850" y="4554538"/>
            <a:ext cx="8064500" cy="2303462"/>
            <a:chOff x="295" y="2569"/>
            <a:chExt cx="5080" cy="1451"/>
          </a:xfrm>
        </p:grpSpPr>
        <p:sp>
          <p:nvSpPr>
            <p:cNvPr id="6" name="Rectangle 19"/>
            <p:cNvSpPr>
              <a:spLocks noChangeArrowheads="1"/>
            </p:cNvSpPr>
            <p:nvPr/>
          </p:nvSpPr>
          <p:spPr bwMode="auto">
            <a:xfrm>
              <a:off x="295" y="2569"/>
              <a:ext cx="5080" cy="1451"/>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wrap="none" anchor="ctr"/>
            <a:lstStyle/>
            <a:p>
              <a:endParaRPr lang="zh-CN" altLang="en-US" b="0">
                <a:solidFill>
                  <a:srgbClr val="000000"/>
                </a:solidFill>
                <a:latin typeface="Tahoma" pitchFamily="34" charset="0"/>
              </a:endParaRPr>
            </a:p>
          </p:txBody>
        </p:sp>
        <p:grpSp>
          <p:nvGrpSpPr>
            <p:cNvPr id="7" name="Group 18"/>
            <p:cNvGrpSpPr>
              <a:grpSpLocks/>
            </p:cNvGrpSpPr>
            <p:nvPr/>
          </p:nvGrpSpPr>
          <p:grpSpPr bwMode="auto">
            <a:xfrm>
              <a:off x="460" y="2705"/>
              <a:ext cx="4752" cy="1292"/>
              <a:chOff x="460" y="2614"/>
              <a:chExt cx="4752" cy="1292"/>
            </a:xfrm>
          </p:grpSpPr>
          <p:sp>
            <p:nvSpPr>
              <p:cNvPr id="8" name="Text Box 4"/>
              <p:cNvSpPr txBox="1">
                <a:spLocks noChangeArrowheads="1"/>
              </p:cNvSpPr>
              <p:nvPr/>
            </p:nvSpPr>
            <p:spPr bwMode="auto">
              <a:xfrm>
                <a:off x="748" y="2614"/>
                <a:ext cx="39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dirty="0">
                    <a:solidFill>
                      <a:srgbClr val="000000"/>
                    </a:solidFill>
                    <a:latin typeface="Times New Roman" pitchFamily="18" charset="0"/>
                    <a:ea typeface="楷体_GB2312" pitchFamily="49" charset="-122"/>
                  </a:rPr>
                  <a:t> </a:t>
                </a:r>
                <a:r>
                  <a:rPr lang="en-US" altLang="zh-CN" sz="2800" dirty="0">
                    <a:solidFill>
                      <a:srgbClr val="990000"/>
                    </a:solidFill>
                    <a:latin typeface="Times New Roman" pitchFamily="18" charset="0"/>
                    <a:ea typeface="楷体_GB2312" pitchFamily="49" charset="-122"/>
                  </a:rPr>
                  <a:t>a</a:t>
                </a:r>
                <a:r>
                  <a:rPr lang="en-US" altLang="zh-CN" sz="2800" baseline="-25000" dirty="0">
                    <a:solidFill>
                      <a:srgbClr val="990000"/>
                    </a:solidFill>
                    <a:latin typeface="Times New Roman" pitchFamily="18" charset="0"/>
                    <a:ea typeface="楷体_GB2312" pitchFamily="49" charset="-122"/>
                  </a:rPr>
                  <a:t>1</a:t>
                </a:r>
                <a:r>
                  <a:rPr lang="en-US" altLang="zh-CN" sz="2800" dirty="0">
                    <a:solidFill>
                      <a:srgbClr val="990000"/>
                    </a:solidFill>
                    <a:latin typeface="Times New Roman" pitchFamily="18" charset="0"/>
                    <a:ea typeface="楷体_GB2312" pitchFamily="49" charset="-122"/>
                  </a:rPr>
                  <a:t>     a</a:t>
                </a:r>
                <a:r>
                  <a:rPr lang="en-US" altLang="zh-CN" sz="2800" baseline="-25000" dirty="0">
                    <a:solidFill>
                      <a:srgbClr val="990000"/>
                    </a:solidFill>
                    <a:latin typeface="Times New Roman" pitchFamily="18" charset="0"/>
                    <a:ea typeface="楷体_GB2312" pitchFamily="49" charset="-122"/>
                  </a:rPr>
                  <a:t>2</a:t>
                </a:r>
                <a:r>
                  <a:rPr lang="en-US" altLang="zh-CN" sz="2800" dirty="0">
                    <a:solidFill>
                      <a:srgbClr val="990000"/>
                    </a:solidFill>
                    <a:latin typeface="Times New Roman" pitchFamily="18" charset="0"/>
                    <a:ea typeface="楷体_GB2312" pitchFamily="49" charset="-122"/>
                  </a:rPr>
                  <a:t>     …           a</a:t>
                </a:r>
                <a:r>
                  <a:rPr lang="en-US" altLang="zh-CN" sz="2800" baseline="-25000" dirty="0">
                    <a:solidFill>
                      <a:srgbClr val="990000"/>
                    </a:solidFill>
                    <a:latin typeface="Times New Roman" pitchFamily="18" charset="0"/>
                    <a:ea typeface="楷体_GB2312" pitchFamily="49" charset="-122"/>
                  </a:rPr>
                  <a:t>i-1</a:t>
                </a:r>
                <a:r>
                  <a:rPr lang="en-US" altLang="zh-CN" sz="2800" dirty="0">
                    <a:solidFill>
                      <a:srgbClr val="990000"/>
                    </a:solidFill>
                    <a:latin typeface="Times New Roman" pitchFamily="18" charset="0"/>
                    <a:ea typeface="楷体_GB2312" pitchFamily="49" charset="-122"/>
                  </a:rPr>
                  <a:t>     </a:t>
                </a:r>
                <a:r>
                  <a:rPr lang="en-US" altLang="zh-CN" sz="2800" dirty="0" err="1">
                    <a:solidFill>
                      <a:srgbClr val="990000"/>
                    </a:solidFill>
                    <a:latin typeface="Times New Roman" pitchFamily="18" charset="0"/>
                    <a:ea typeface="楷体_GB2312" pitchFamily="49" charset="-122"/>
                  </a:rPr>
                  <a:t>a</a:t>
                </a:r>
                <a:r>
                  <a:rPr lang="en-US" altLang="zh-CN" sz="2800" baseline="-25000" dirty="0" err="1">
                    <a:solidFill>
                      <a:srgbClr val="990000"/>
                    </a:solidFill>
                    <a:latin typeface="Times New Roman" pitchFamily="18" charset="0"/>
                    <a:ea typeface="楷体_GB2312" pitchFamily="49" charset="-122"/>
                  </a:rPr>
                  <a:t>i</a:t>
                </a:r>
                <a:r>
                  <a:rPr lang="en-US" altLang="zh-CN" sz="2800" dirty="0">
                    <a:solidFill>
                      <a:srgbClr val="990000"/>
                    </a:solidFill>
                    <a:latin typeface="Times New Roman" pitchFamily="18" charset="0"/>
                    <a:ea typeface="楷体_GB2312" pitchFamily="49" charset="-122"/>
                  </a:rPr>
                  <a:t>     …           a</a:t>
                </a:r>
                <a:r>
                  <a:rPr lang="en-US" altLang="zh-CN" sz="2800" baseline="-25000" dirty="0">
                    <a:solidFill>
                      <a:srgbClr val="990000"/>
                    </a:solidFill>
                    <a:latin typeface="Times New Roman" pitchFamily="18" charset="0"/>
                    <a:ea typeface="楷体_GB2312" pitchFamily="49" charset="-122"/>
                  </a:rPr>
                  <a:t>n</a:t>
                </a:r>
              </a:p>
              <a:p>
                <a:pPr eaLnBrk="1" hangingPunct="1"/>
                <a:endParaRPr lang="en-US" altLang="zh-CN" sz="2800" dirty="0">
                  <a:solidFill>
                    <a:srgbClr val="000000"/>
                  </a:solidFill>
                  <a:latin typeface="Times New Roman" pitchFamily="18" charset="0"/>
                </a:endParaRPr>
              </a:p>
            </p:txBody>
          </p:sp>
          <p:sp>
            <p:nvSpPr>
              <p:cNvPr id="9" name="Text Box 5"/>
              <p:cNvSpPr txBox="1">
                <a:spLocks noChangeArrowheads="1"/>
              </p:cNvSpPr>
              <p:nvPr/>
            </p:nvSpPr>
            <p:spPr bwMode="auto">
              <a:xfrm>
                <a:off x="975" y="3202"/>
                <a:ext cx="214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20000"/>
                  </a:lnSpc>
                </a:pPr>
                <a:r>
                  <a:rPr lang="zh-CN" altLang="en-US" sz="2800">
                    <a:solidFill>
                      <a:srgbClr val="000000"/>
                    </a:solidFill>
                    <a:latin typeface="Times New Roman" pitchFamily="18" charset="0"/>
                    <a:ea typeface="楷体_GB2312" pitchFamily="49" charset="-122"/>
                  </a:rPr>
                  <a:t>线性表的</a:t>
                </a:r>
                <a:r>
                  <a:rPr lang="zh-CN" altLang="en-US" sz="2800">
                    <a:solidFill>
                      <a:srgbClr val="FF0000"/>
                    </a:solidFill>
                    <a:latin typeface="Times New Roman" pitchFamily="18" charset="0"/>
                    <a:ea typeface="楷体_GB2312" pitchFamily="49" charset="-122"/>
                  </a:rPr>
                  <a:t>起始地址</a:t>
                </a:r>
              </a:p>
              <a:p>
                <a:pPr eaLnBrk="1" hangingPunct="1">
                  <a:lnSpc>
                    <a:spcPct val="120000"/>
                  </a:lnSpc>
                </a:pPr>
                <a:r>
                  <a:rPr lang="zh-CN" altLang="en-US" sz="2800">
                    <a:solidFill>
                      <a:srgbClr val="000000"/>
                    </a:solidFill>
                    <a:latin typeface="Times New Roman" pitchFamily="18" charset="0"/>
                    <a:ea typeface="楷体_GB2312" pitchFamily="49" charset="-122"/>
                  </a:rPr>
                  <a:t>称作线性表的基地址</a:t>
                </a:r>
                <a:endParaRPr lang="zh-CN" altLang="en-US" sz="2800">
                  <a:solidFill>
                    <a:srgbClr val="000000"/>
                  </a:solidFill>
                  <a:latin typeface="Times New Roman" pitchFamily="18" charset="0"/>
                </a:endParaRPr>
              </a:p>
            </p:txBody>
          </p:sp>
          <p:sp>
            <p:nvSpPr>
              <p:cNvPr id="10" name="Line 6"/>
              <p:cNvSpPr>
                <a:spLocks noChangeShapeType="1"/>
              </p:cNvSpPr>
              <p:nvPr/>
            </p:nvSpPr>
            <p:spPr bwMode="auto">
              <a:xfrm>
                <a:off x="508" y="2618"/>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1" name="Line 7"/>
              <p:cNvSpPr>
                <a:spLocks noChangeShapeType="1"/>
              </p:cNvSpPr>
              <p:nvPr/>
            </p:nvSpPr>
            <p:spPr bwMode="auto">
              <a:xfrm>
                <a:off x="460" y="2954"/>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2" name="Line 8"/>
              <p:cNvSpPr>
                <a:spLocks noChangeShapeType="1"/>
              </p:cNvSpPr>
              <p:nvPr/>
            </p:nvSpPr>
            <p:spPr bwMode="auto">
              <a:xfrm>
                <a:off x="74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3" name="Line 9"/>
              <p:cNvSpPr>
                <a:spLocks noChangeShapeType="1"/>
              </p:cNvSpPr>
              <p:nvPr/>
            </p:nvSpPr>
            <p:spPr bwMode="auto">
              <a:xfrm>
                <a:off x="113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4" name="Line 10"/>
              <p:cNvSpPr>
                <a:spLocks noChangeShapeType="1"/>
              </p:cNvSpPr>
              <p:nvPr/>
            </p:nvSpPr>
            <p:spPr bwMode="auto">
              <a:xfrm>
                <a:off x="156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5" name="Line 11"/>
              <p:cNvSpPr>
                <a:spLocks noChangeShapeType="1"/>
              </p:cNvSpPr>
              <p:nvPr/>
            </p:nvSpPr>
            <p:spPr bwMode="auto">
              <a:xfrm>
                <a:off x="247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6" name="Line 12"/>
              <p:cNvSpPr>
                <a:spLocks noChangeShapeType="1"/>
              </p:cNvSpPr>
              <p:nvPr/>
            </p:nvSpPr>
            <p:spPr bwMode="auto">
              <a:xfrm>
                <a:off x="295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7" name="Line 13"/>
              <p:cNvSpPr>
                <a:spLocks noChangeShapeType="1"/>
              </p:cNvSpPr>
              <p:nvPr/>
            </p:nvSpPr>
            <p:spPr bwMode="auto">
              <a:xfrm>
                <a:off x="338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8" name="Line 14"/>
              <p:cNvSpPr>
                <a:spLocks noChangeShapeType="1"/>
              </p:cNvSpPr>
              <p:nvPr/>
            </p:nvSpPr>
            <p:spPr bwMode="auto">
              <a:xfrm>
                <a:off x="425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9" name="Line 15"/>
              <p:cNvSpPr>
                <a:spLocks noChangeShapeType="1"/>
              </p:cNvSpPr>
              <p:nvPr/>
            </p:nvSpPr>
            <p:spPr bwMode="auto">
              <a:xfrm>
                <a:off x="468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0" name="Line 16"/>
              <p:cNvSpPr>
                <a:spLocks noChangeShapeType="1"/>
              </p:cNvSpPr>
              <p:nvPr/>
            </p:nvSpPr>
            <p:spPr bwMode="auto">
              <a:xfrm flipH="1">
                <a:off x="700" y="2954"/>
                <a:ext cx="9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1" name="Line 17"/>
              <p:cNvSpPr>
                <a:spLocks noChangeShapeType="1"/>
              </p:cNvSpPr>
              <p:nvPr/>
            </p:nvSpPr>
            <p:spPr bwMode="auto">
              <a:xfrm flipV="1">
                <a:off x="975" y="2954"/>
                <a:ext cx="13" cy="793"/>
              </a:xfrm>
              <a:prstGeom prst="line">
                <a:avLst/>
              </a:prstGeom>
              <a:noFill/>
              <a:ln w="31750">
                <a:solidFill>
                  <a:srgbClr val="6600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grpSp>
      </p:grpSp>
    </p:spTree>
    <p:extLst>
      <p:ext uri="{BB962C8B-B14F-4D97-AF65-F5344CB8AC3E}">
        <p14:creationId xmlns:p14="http://schemas.microsoft.com/office/powerpoint/2010/main" val="172769936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小结：顺序表的特点</a:t>
            </a:r>
          </a:p>
        </p:txBody>
      </p:sp>
      <p:sp>
        <p:nvSpPr>
          <p:cNvPr id="10243" name="内容占位符 2"/>
          <p:cNvSpPr>
            <a:spLocks noGrp="1"/>
          </p:cNvSpPr>
          <p:nvPr>
            <p:ph idx="1"/>
          </p:nvPr>
        </p:nvSpPr>
        <p:spPr/>
        <p:txBody>
          <a:bodyPr/>
          <a:lstStyle/>
          <a:p>
            <a:r>
              <a:rPr lang="zh-CN" altLang="en-US" smtClean="0"/>
              <a:t>用连续的存储单元存放线性表的元素</a:t>
            </a:r>
            <a:r>
              <a:rPr lang="en-US" altLang="zh-CN" smtClean="0"/>
              <a:t>(</a:t>
            </a:r>
            <a:r>
              <a:rPr lang="zh-CN" altLang="en-US" smtClean="0"/>
              <a:t>采用一维数组存放</a:t>
            </a:r>
            <a:r>
              <a:rPr lang="en-US" altLang="zh-CN" smtClean="0"/>
              <a:t>)</a:t>
            </a:r>
            <a:r>
              <a:rPr lang="zh-CN" altLang="en-US" smtClean="0"/>
              <a:t>。</a:t>
            </a:r>
          </a:p>
          <a:p>
            <a:r>
              <a:rPr lang="zh-CN" altLang="en-US" smtClean="0"/>
              <a:t>元素存储顺序与元素的逻辑顺序一致。</a:t>
            </a:r>
          </a:p>
          <a:p>
            <a:r>
              <a:rPr lang="zh-CN" altLang="en-US" smtClean="0"/>
              <a:t>读写元素方便 ，通过下标即可指定位置。</a:t>
            </a:r>
          </a:p>
        </p:txBody>
      </p:sp>
      <p:sp>
        <p:nvSpPr>
          <p:cNvPr id="102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D72419F-374D-4147-8460-C105D630B77F}" type="slidenum">
              <a:rPr kumimoji="0" lang="en-US" altLang="zh-CN" sz="1400" smtClean="0">
                <a:solidFill>
                  <a:srgbClr val="000000"/>
                </a:solidFill>
              </a:rPr>
              <a:pPr eaLnBrk="1" hangingPunct="1"/>
              <a:t>36</a:t>
            </a:fld>
            <a:endParaRPr kumimoji="0" lang="en-US" altLang="zh-CN" sz="1400" smtClean="0">
              <a:solidFill>
                <a:srgbClr val="000000"/>
              </a:solidFill>
            </a:endParaRPr>
          </a:p>
        </p:txBody>
      </p:sp>
      <p:grpSp>
        <p:nvGrpSpPr>
          <p:cNvPr id="10245" name="Group 20"/>
          <p:cNvGrpSpPr>
            <a:grpSpLocks/>
          </p:cNvGrpSpPr>
          <p:nvPr/>
        </p:nvGrpSpPr>
        <p:grpSpPr bwMode="auto">
          <a:xfrm>
            <a:off x="468313" y="4078288"/>
            <a:ext cx="8064500" cy="2303462"/>
            <a:chOff x="295" y="2569"/>
            <a:chExt cx="5080" cy="1451"/>
          </a:xfrm>
        </p:grpSpPr>
        <p:sp>
          <p:nvSpPr>
            <p:cNvPr id="10246" name="Rectangle 19"/>
            <p:cNvSpPr>
              <a:spLocks noChangeArrowheads="1"/>
            </p:cNvSpPr>
            <p:nvPr/>
          </p:nvSpPr>
          <p:spPr bwMode="auto">
            <a:xfrm>
              <a:off x="295" y="2569"/>
              <a:ext cx="5080" cy="1451"/>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wrap="none" anchor="ctr"/>
            <a:lstStyle/>
            <a:p>
              <a:endParaRPr lang="zh-CN" altLang="en-US" b="0">
                <a:solidFill>
                  <a:srgbClr val="000000"/>
                </a:solidFill>
                <a:latin typeface="Tahoma" pitchFamily="34" charset="0"/>
              </a:endParaRPr>
            </a:p>
          </p:txBody>
        </p:sp>
        <p:grpSp>
          <p:nvGrpSpPr>
            <p:cNvPr id="10247" name="Group 18"/>
            <p:cNvGrpSpPr>
              <a:grpSpLocks/>
            </p:cNvGrpSpPr>
            <p:nvPr/>
          </p:nvGrpSpPr>
          <p:grpSpPr bwMode="auto">
            <a:xfrm>
              <a:off x="460" y="2705"/>
              <a:ext cx="4752" cy="1292"/>
              <a:chOff x="460" y="2614"/>
              <a:chExt cx="4752" cy="1292"/>
            </a:xfrm>
          </p:grpSpPr>
          <p:sp>
            <p:nvSpPr>
              <p:cNvPr id="10248" name="Text Box 4"/>
              <p:cNvSpPr txBox="1">
                <a:spLocks noChangeArrowheads="1"/>
              </p:cNvSpPr>
              <p:nvPr/>
            </p:nvSpPr>
            <p:spPr bwMode="auto">
              <a:xfrm>
                <a:off x="748" y="2614"/>
                <a:ext cx="39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dirty="0">
                    <a:solidFill>
                      <a:srgbClr val="000000"/>
                    </a:solidFill>
                    <a:latin typeface="Times New Roman" pitchFamily="18" charset="0"/>
                    <a:ea typeface="楷体_GB2312" pitchFamily="49" charset="-122"/>
                  </a:rPr>
                  <a:t> </a:t>
                </a:r>
                <a:r>
                  <a:rPr lang="en-US" altLang="zh-CN" sz="2800" dirty="0">
                    <a:solidFill>
                      <a:srgbClr val="990000"/>
                    </a:solidFill>
                    <a:latin typeface="Times New Roman" pitchFamily="18" charset="0"/>
                    <a:ea typeface="楷体_GB2312" pitchFamily="49" charset="-122"/>
                  </a:rPr>
                  <a:t>a</a:t>
                </a:r>
                <a:r>
                  <a:rPr lang="en-US" altLang="zh-CN" sz="2800" baseline="-25000" dirty="0">
                    <a:solidFill>
                      <a:srgbClr val="990000"/>
                    </a:solidFill>
                    <a:latin typeface="Times New Roman" pitchFamily="18" charset="0"/>
                    <a:ea typeface="楷体_GB2312" pitchFamily="49" charset="-122"/>
                  </a:rPr>
                  <a:t>1</a:t>
                </a:r>
                <a:r>
                  <a:rPr lang="en-US" altLang="zh-CN" sz="2800" dirty="0">
                    <a:solidFill>
                      <a:srgbClr val="990000"/>
                    </a:solidFill>
                    <a:latin typeface="Times New Roman" pitchFamily="18" charset="0"/>
                    <a:ea typeface="楷体_GB2312" pitchFamily="49" charset="-122"/>
                  </a:rPr>
                  <a:t>     a</a:t>
                </a:r>
                <a:r>
                  <a:rPr lang="en-US" altLang="zh-CN" sz="2800" baseline="-25000" dirty="0">
                    <a:solidFill>
                      <a:srgbClr val="990000"/>
                    </a:solidFill>
                    <a:latin typeface="Times New Roman" pitchFamily="18" charset="0"/>
                    <a:ea typeface="楷体_GB2312" pitchFamily="49" charset="-122"/>
                  </a:rPr>
                  <a:t>2</a:t>
                </a:r>
                <a:r>
                  <a:rPr lang="en-US" altLang="zh-CN" sz="2800" dirty="0">
                    <a:solidFill>
                      <a:srgbClr val="990000"/>
                    </a:solidFill>
                    <a:latin typeface="Times New Roman" pitchFamily="18" charset="0"/>
                    <a:ea typeface="楷体_GB2312" pitchFamily="49" charset="-122"/>
                  </a:rPr>
                  <a:t>     …           a</a:t>
                </a:r>
                <a:r>
                  <a:rPr lang="en-US" altLang="zh-CN" sz="2800" baseline="-25000" dirty="0">
                    <a:solidFill>
                      <a:srgbClr val="990000"/>
                    </a:solidFill>
                    <a:latin typeface="Times New Roman" pitchFamily="18" charset="0"/>
                    <a:ea typeface="楷体_GB2312" pitchFamily="49" charset="-122"/>
                  </a:rPr>
                  <a:t>i-1</a:t>
                </a:r>
                <a:r>
                  <a:rPr lang="en-US" altLang="zh-CN" sz="2800" dirty="0">
                    <a:solidFill>
                      <a:srgbClr val="990000"/>
                    </a:solidFill>
                    <a:latin typeface="Times New Roman" pitchFamily="18" charset="0"/>
                    <a:ea typeface="楷体_GB2312" pitchFamily="49" charset="-122"/>
                  </a:rPr>
                  <a:t>     </a:t>
                </a:r>
                <a:r>
                  <a:rPr lang="en-US" altLang="zh-CN" sz="2800" dirty="0" err="1">
                    <a:solidFill>
                      <a:srgbClr val="990000"/>
                    </a:solidFill>
                    <a:latin typeface="Times New Roman" pitchFamily="18" charset="0"/>
                    <a:ea typeface="楷体_GB2312" pitchFamily="49" charset="-122"/>
                  </a:rPr>
                  <a:t>a</a:t>
                </a:r>
                <a:r>
                  <a:rPr lang="en-US" altLang="zh-CN" sz="2800" baseline="-25000" dirty="0" err="1">
                    <a:solidFill>
                      <a:srgbClr val="990000"/>
                    </a:solidFill>
                    <a:latin typeface="Times New Roman" pitchFamily="18" charset="0"/>
                    <a:ea typeface="楷体_GB2312" pitchFamily="49" charset="-122"/>
                  </a:rPr>
                  <a:t>i</a:t>
                </a:r>
                <a:r>
                  <a:rPr lang="en-US" altLang="zh-CN" sz="2800" dirty="0">
                    <a:solidFill>
                      <a:srgbClr val="990000"/>
                    </a:solidFill>
                    <a:latin typeface="Times New Roman" pitchFamily="18" charset="0"/>
                    <a:ea typeface="楷体_GB2312" pitchFamily="49" charset="-122"/>
                  </a:rPr>
                  <a:t>     …           a</a:t>
                </a:r>
                <a:r>
                  <a:rPr lang="en-US" altLang="zh-CN" sz="2800" baseline="-25000" dirty="0">
                    <a:solidFill>
                      <a:srgbClr val="990000"/>
                    </a:solidFill>
                    <a:latin typeface="Times New Roman" pitchFamily="18" charset="0"/>
                    <a:ea typeface="楷体_GB2312" pitchFamily="49" charset="-122"/>
                  </a:rPr>
                  <a:t>n</a:t>
                </a:r>
              </a:p>
              <a:p>
                <a:pPr eaLnBrk="1" hangingPunct="1"/>
                <a:endParaRPr lang="en-US" altLang="zh-CN" sz="2800" dirty="0">
                  <a:solidFill>
                    <a:srgbClr val="000000"/>
                  </a:solidFill>
                  <a:latin typeface="Times New Roman" pitchFamily="18" charset="0"/>
                </a:endParaRPr>
              </a:p>
            </p:txBody>
          </p:sp>
          <p:sp>
            <p:nvSpPr>
              <p:cNvPr id="10249" name="Text Box 5"/>
              <p:cNvSpPr txBox="1">
                <a:spLocks noChangeArrowheads="1"/>
              </p:cNvSpPr>
              <p:nvPr/>
            </p:nvSpPr>
            <p:spPr bwMode="auto">
              <a:xfrm>
                <a:off x="975" y="3202"/>
                <a:ext cx="214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20000"/>
                  </a:lnSpc>
                </a:pPr>
                <a:r>
                  <a:rPr lang="zh-CN" altLang="en-US" sz="2800">
                    <a:solidFill>
                      <a:srgbClr val="000000"/>
                    </a:solidFill>
                    <a:latin typeface="Times New Roman" pitchFamily="18" charset="0"/>
                    <a:ea typeface="楷体_GB2312" pitchFamily="49" charset="-122"/>
                  </a:rPr>
                  <a:t>线性表的</a:t>
                </a:r>
                <a:r>
                  <a:rPr lang="zh-CN" altLang="en-US" sz="2800">
                    <a:solidFill>
                      <a:srgbClr val="FF0000"/>
                    </a:solidFill>
                    <a:latin typeface="Times New Roman" pitchFamily="18" charset="0"/>
                    <a:ea typeface="楷体_GB2312" pitchFamily="49" charset="-122"/>
                  </a:rPr>
                  <a:t>起始地址</a:t>
                </a:r>
              </a:p>
              <a:p>
                <a:pPr eaLnBrk="1" hangingPunct="1">
                  <a:lnSpc>
                    <a:spcPct val="120000"/>
                  </a:lnSpc>
                </a:pPr>
                <a:r>
                  <a:rPr lang="zh-CN" altLang="en-US" sz="2800">
                    <a:solidFill>
                      <a:srgbClr val="000000"/>
                    </a:solidFill>
                    <a:latin typeface="Times New Roman" pitchFamily="18" charset="0"/>
                    <a:ea typeface="楷体_GB2312" pitchFamily="49" charset="-122"/>
                  </a:rPr>
                  <a:t>称作线性表的基地址</a:t>
                </a:r>
                <a:endParaRPr lang="zh-CN" altLang="en-US" sz="2800">
                  <a:solidFill>
                    <a:srgbClr val="000000"/>
                  </a:solidFill>
                  <a:latin typeface="Times New Roman" pitchFamily="18" charset="0"/>
                </a:endParaRPr>
              </a:p>
            </p:txBody>
          </p:sp>
          <p:sp>
            <p:nvSpPr>
              <p:cNvPr id="10250" name="Line 6"/>
              <p:cNvSpPr>
                <a:spLocks noChangeShapeType="1"/>
              </p:cNvSpPr>
              <p:nvPr/>
            </p:nvSpPr>
            <p:spPr bwMode="auto">
              <a:xfrm>
                <a:off x="508" y="2618"/>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1" name="Line 7"/>
              <p:cNvSpPr>
                <a:spLocks noChangeShapeType="1"/>
              </p:cNvSpPr>
              <p:nvPr/>
            </p:nvSpPr>
            <p:spPr bwMode="auto">
              <a:xfrm>
                <a:off x="460" y="2954"/>
                <a:ext cx="470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2" name="Line 8"/>
              <p:cNvSpPr>
                <a:spLocks noChangeShapeType="1"/>
              </p:cNvSpPr>
              <p:nvPr/>
            </p:nvSpPr>
            <p:spPr bwMode="auto">
              <a:xfrm>
                <a:off x="74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3" name="Line 9"/>
              <p:cNvSpPr>
                <a:spLocks noChangeShapeType="1"/>
              </p:cNvSpPr>
              <p:nvPr/>
            </p:nvSpPr>
            <p:spPr bwMode="auto">
              <a:xfrm>
                <a:off x="113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4" name="Line 10"/>
              <p:cNvSpPr>
                <a:spLocks noChangeShapeType="1"/>
              </p:cNvSpPr>
              <p:nvPr/>
            </p:nvSpPr>
            <p:spPr bwMode="auto">
              <a:xfrm>
                <a:off x="156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5" name="Line 11"/>
              <p:cNvSpPr>
                <a:spLocks noChangeShapeType="1"/>
              </p:cNvSpPr>
              <p:nvPr/>
            </p:nvSpPr>
            <p:spPr bwMode="auto">
              <a:xfrm>
                <a:off x="247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6" name="Line 12"/>
              <p:cNvSpPr>
                <a:spLocks noChangeShapeType="1"/>
              </p:cNvSpPr>
              <p:nvPr/>
            </p:nvSpPr>
            <p:spPr bwMode="auto">
              <a:xfrm>
                <a:off x="2956"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7" name="Line 13"/>
              <p:cNvSpPr>
                <a:spLocks noChangeShapeType="1"/>
              </p:cNvSpPr>
              <p:nvPr/>
            </p:nvSpPr>
            <p:spPr bwMode="auto">
              <a:xfrm>
                <a:off x="3388"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8" name="Line 14"/>
              <p:cNvSpPr>
                <a:spLocks noChangeShapeType="1"/>
              </p:cNvSpPr>
              <p:nvPr/>
            </p:nvSpPr>
            <p:spPr bwMode="auto">
              <a:xfrm>
                <a:off x="4252"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59" name="Line 15"/>
              <p:cNvSpPr>
                <a:spLocks noChangeShapeType="1"/>
              </p:cNvSpPr>
              <p:nvPr/>
            </p:nvSpPr>
            <p:spPr bwMode="auto">
              <a:xfrm>
                <a:off x="4684" y="2618"/>
                <a:ext cx="0" cy="33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60" name="Line 16"/>
              <p:cNvSpPr>
                <a:spLocks noChangeShapeType="1"/>
              </p:cNvSpPr>
              <p:nvPr/>
            </p:nvSpPr>
            <p:spPr bwMode="auto">
              <a:xfrm flipH="1">
                <a:off x="700" y="2954"/>
                <a:ext cx="9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10261" name="Line 17"/>
              <p:cNvSpPr>
                <a:spLocks noChangeShapeType="1"/>
              </p:cNvSpPr>
              <p:nvPr/>
            </p:nvSpPr>
            <p:spPr bwMode="auto">
              <a:xfrm flipV="1">
                <a:off x="975" y="2954"/>
                <a:ext cx="13" cy="793"/>
              </a:xfrm>
              <a:prstGeom prst="line">
                <a:avLst/>
              </a:prstGeom>
              <a:noFill/>
              <a:ln w="31750">
                <a:solidFill>
                  <a:srgbClr val="6600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grpSp>
      </p:grpSp>
    </p:spTree>
    <p:extLst>
      <p:ext uri="{BB962C8B-B14F-4D97-AF65-F5344CB8AC3E}">
        <p14:creationId xmlns:p14="http://schemas.microsoft.com/office/powerpoint/2010/main" val="412550976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latin typeface="Arial" charset="0"/>
              </a:rPr>
              <a:t>2.2.2 </a:t>
            </a:r>
            <a:r>
              <a:rPr lang="zh-CN" altLang="en-US" smtClean="0"/>
              <a:t>顺序表</a:t>
            </a:r>
            <a:r>
              <a:rPr lang="zh-CN" altLang="en-US" smtClean="0">
                <a:latin typeface="Arial" charset="0"/>
              </a:rPr>
              <a:t>数据结构定义</a:t>
            </a:r>
          </a:p>
        </p:txBody>
      </p:sp>
      <p:sp>
        <p:nvSpPr>
          <p:cNvPr id="112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5B21E51-363D-4B29-8D39-2914B7C0E61C}" type="slidenum">
              <a:rPr kumimoji="0" lang="en-US" altLang="zh-CN" sz="1400" smtClean="0">
                <a:solidFill>
                  <a:srgbClr val="000000"/>
                </a:solidFill>
              </a:rPr>
              <a:pPr eaLnBrk="1" hangingPunct="1"/>
              <a:t>37</a:t>
            </a:fld>
            <a:endParaRPr kumimoji="0" lang="en-US" altLang="zh-CN" sz="1400" smtClean="0">
              <a:solidFill>
                <a:srgbClr val="000000"/>
              </a:solidFill>
            </a:endParaRPr>
          </a:p>
        </p:txBody>
      </p:sp>
      <p:sp>
        <p:nvSpPr>
          <p:cNvPr id="225284" name="Rectangle 4"/>
          <p:cNvSpPr>
            <a:spLocks noChangeArrowheads="1"/>
          </p:cNvSpPr>
          <p:nvPr/>
        </p:nvSpPr>
        <p:spPr bwMode="auto">
          <a:xfrm>
            <a:off x="539750" y="1627188"/>
            <a:ext cx="63071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r>
              <a:rPr lang="en-US" altLang="zh-CN">
                <a:solidFill>
                  <a:srgbClr val="000099"/>
                </a:solidFill>
              </a:rPr>
              <a:t>#define  LIST_INIT_SIZE     80</a:t>
            </a:r>
            <a:r>
              <a:rPr lang="en-US" altLang="zh-CN">
                <a:solidFill>
                  <a:srgbClr val="99FF66"/>
                </a:solidFill>
              </a:rPr>
              <a:t>  </a:t>
            </a:r>
          </a:p>
          <a:p>
            <a:pPr lvl="1"/>
            <a:r>
              <a:rPr lang="en-US" altLang="zh-CN">
                <a:solidFill>
                  <a:srgbClr val="FF5555"/>
                </a:solidFill>
              </a:rPr>
              <a:t>                </a:t>
            </a:r>
            <a:r>
              <a:rPr lang="en-US" altLang="zh-CN">
                <a:solidFill>
                  <a:srgbClr val="000000"/>
                </a:solidFill>
              </a:rPr>
              <a:t> </a:t>
            </a:r>
            <a:r>
              <a:rPr lang="en-US" altLang="zh-CN">
                <a:solidFill>
                  <a:srgbClr val="000000"/>
                </a:solidFill>
                <a:ea typeface="楷体_GB2312" pitchFamily="49" charset="-122"/>
              </a:rPr>
              <a:t>// </a:t>
            </a:r>
            <a:r>
              <a:rPr lang="zh-CN" altLang="en-US">
                <a:solidFill>
                  <a:srgbClr val="000000"/>
                </a:solidFill>
                <a:ea typeface="楷体_GB2312" pitchFamily="49" charset="-122"/>
              </a:rPr>
              <a:t>线性表存储空间的初始分配量</a:t>
            </a:r>
          </a:p>
          <a:p>
            <a:pPr lvl="1"/>
            <a:r>
              <a:rPr lang="en-US" altLang="zh-CN">
                <a:solidFill>
                  <a:srgbClr val="000099"/>
                </a:solidFill>
              </a:rPr>
              <a:t>#define  LISTINCREMENT    10</a:t>
            </a:r>
            <a:r>
              <a:rPr lang="en-US" altLang="zh-CN">
                <a:solidFill>
                  <a:srgbClr val="99FF66"/>
                </a:solidFill>
              </a:rPr>
              <a:t> </a:t>
            </a:r>
          </a:p>
          <a:p>
            <a:pPr lvl="1"/>
            <a:r>
              <a:rPr lang="en-US" altLang="zh-CN">
                <a:solidFill>
                  <a:srgbClr val="FF5555"/>
                </a:solidFill>
              </a:rPr>
              <a:t>               </a:t>
            </a:r>
            <a:r>
              <a:rPr lang="en-US" altLang="zh-CN">
                <a:solidFill>
                  <a:srgbClr val="000000"/>
                </a:solidFill>
              </a:rPr>
              <a:t> </a:t>
            </a:r>
            <a:r>
              <a:rPr lang="en-US" altLang="zh-CN">
                <a:solidFill>
                  <a:srgbClr val="000000"/>
                </a:solidFill>
                <a:ea typeface="楷体_GB2312" pitchFamily="49" charset="-122"/>
              </a:rPr>
              <a:t>// </a:t>
            </a:r>
            <a:r>
              <a:rPr lang="zh-CN" altLang="en-US">
                <a:solidFill>
                  <a:srgbClr val="000000"/>
                </a:solidFill>
                <a:ea typeface="楷体_GB2312" pitchFamily="49" charset="-122"/>
              </a:rPr>
              <a:t>线性表存储空间的分配增量</a:t>
            </a:r>
          </a:p>
        </p:txBody>
      </p:sp>
      <p:sp>
        <p:nvSpPr>
          <p:cNvPr id="225285" name="Rectangle 5"/>
          <p:cNvSpPr>
            <a:spLocks noChangeArrowheads="1"/>
          </p:cNvSpPr>
          <p:nvPr/>
        </p:nvSpPr>
        <p:spPr bwMode="auto">
          <a:xfrm>
            <a:off x="971550" y="3284538"/>
            <a:ext cx="6624638" cy="2730500"/>
          </a:xfrm>
          <a:prstGeom prst="rect">
            <a:avLst/>
          </a:prstGeom>
          <a:gradFill rotWithShape="1">
            <a:gsLst>
              <a:gs pos="0">
                <a:schemeClr val="bg1"/>
              </a:gs>
              <a:gs pos="100000">
                <a:srgbClr val="CCECFF"/>
              </a:gs>
            </a:gsLst>
            <a:lin ang="5400000" scaled="1"/>
          </a:gradFill>
          <a:ln w="9525">
            <a:solidFill>
              <a:schemeClr val="tx1"/>
            </a:solidFill>
            <a:miter lim="800000"/>
            <a:headEnd/>
            <a:tailEnd/>
          </a:ln>
        </p:spPr>
        <p:txBody>
          <a:bodyPr>
            <a:spAutoFit/>
          </a:bodyPr>
          <a:lstStyle/>
          <a:p>
            <a:pPr>
              <a:lnSpc>
                <a:spcPct val="120000"/>
              </a:lnSpc>
            </a:pPr>
            <a:r>
              <a:rPr lang="en-US" altLang="zh-CN">
                <a:solidFill>
                  <a:srgbClr val="FF0000"/>
                </a:solidFill>
              </a:rPr>
              <a:t>typedef  struct {</a:t>
            </a:r>
          </a:p>
          <a:p>
            <a:pPr>
              <a:lnSpc>
                <a:spcPct val="120000"/>
              </a:lnSpc>
            </a:pPr>
            <a:r>
              <a:rPr lang="en-US" altLang="zh-CN">
                <a:solidFill>
                  <a:srgbClr val="FF0000"/>
                </a:solidFill>
              </a:rPr>
              <a:t>     ElemType *elem;</a:t>
            </a:r>
            <a:r>
              <a:rPr lang="en-US" altLang="zh-CN">
                <a:solidFill>
                  <a:srgbClr val="000099"/>
                </a:solidFill>
              </a:rPr>
              <a:t>    // </a:t>
            </a:r>
            <a:r>
              <a:rPr lang="zh-CN" altLang="en-US">
                <a:solidFill>
                  <a:srgbClr val="000099"/>
                </a:solidFill>
              </a:rPr>
              <a:t>存储空间基址</a:t>
            </a:r>
          </a:p>
          <a:p>
            <a:pPr>
              <a:lnSpc>
                <a:spcPct val="120000"/>
              </a:lnSpc>
            </a:pPr>
            <a:r>
              <a:rPr lang="zh-CN" altLang="en-US">
                <a:solidFill>
                  <a:srgbClr val="000099"/>
                </a:solidFill>
              </a:rPr>
              <a:t>     </a:t>
            </a:r>
            <a:r>
              <a:rPr lang="en-US" altLang="zh-CN">
                <a:solidFill>
                  <a:srgbClr val="FF0000"/>
                </a:solidFill>
              </a:rPr>
              <a:t>int      length;</a:t>
            </a:r>
            <a:r>
              <a:rPr lang="en-US" altLang="zh-CN">
                <a:solidFill>
                  <a:srgbClr val="000099"/>
                </a:solidFill>
              </a:rPr>
              <a:t>   // </a:t>
            </a:r>
            <a:r>
              <a:rPr lang="zh-CN" altLang="en-US">
                <a:solidFill>
                  <a:srgbClr val="000099"/>
                </a:solidFill>
              </a:rPr>
              <a:t>当前长度</a:t>
            </a:r>
          </a:p>
          <a:p>
            <a:pPr>
              <a:lnSpc>
                <a:spcPct val="120000"/>
              </a:lnSpc>
            </a:pPr>
            <a:r>
              <a:rPr lang="zh-CN" altLang="en-US">
                <a:solidFill>
                  <a:srgbClr val="000099"/>
                </a:solidFill>
              </a:rPr>
              <a:t>     </a:t>
            </a:r>
            <a:r>
              <a:rPr lang="en-US" altLang="zh-CN">
                <a:solidFill>
                  <a:srgbClr val="FF0000"/>
                </a:solidFill>
              </a:rPr>
              <a:t>int      listsize;</a:t>
            </a:r>
            <a:r>
              <a:rPr lang="en-US" altLang="zh-CN">
                <a:solidFill>
                  <a:srgbClr val="000099"/>
                </a:solidFill>
              </a:rPr>
              <a:t>  // </a:t>
            </a:r>
            <a:r>
              <a:rPr lang="zh-CN" altLang="en-US">
                <a:solidFill>
                  <a:srgbClr val="000099"/>
                </a:solidFill>
              </a:rPr>
              <a:t>当前分配的存储容量  </a:t>
            </a:r>
          </a:p>
          <a:p>
            <a:pPr>
              <a:lnSpc>
                <a:spcPct val="120000"/>
              </a:lnSpc>
            </a:pPr>
            <a:r>
              <a:rPr lang="zh-CN" altLang="en-US">
                <a:solidFill>
                  <a:srgbClr val="000099"/>
                </a:solidFill>
              </a:rPr>
              <a:t>                         </a:t>
            </a:r>
            <a:r>
              <a:rPr lang="en-US" altLang="zh-CN">
                <a:solidFill>
                  <a:srgbClr val="000099"/>
                </a:solidFill>
              </a:rPr>
              <a:t>// (</a:t>
            </a:r>
            <a:r>
              <a:rPr lang="zh-CN" altLang="en-US">
                <a:solidFill>
                  <a:srgbClr val="000099"/>
                </a:solidFill>
              </a:rPr>
              <a:t>以</a:t>
            </a:r>
            <a:r>
              <a:rPr lang="en-US" altLang="zh-CN">
                <a:solidFill>
                  <a:srgbClr val="000099"/>
                </a:solidFill>
              </a:rPr>
              <a:t>sizeof(ElemType)</a:t>
            </a:r>
            <a:r>
              <a:rPr lang="zh-CN" altLang="en-US">
                <a:solidFill>
                  <a:srgbClr val="000099"/>
                </a:solidFill>
              </a:rPr>
              <a:t>为单位</a:t>
            </a:r>
            <a:r>
              <a:rPr lang="en-US" altLang="zh-CN">
                <a:solidFill>
                  <a:srgbClr val="000099"/>
                </a:solidFill>
              </a:rPr>
              <a:t>)</a:t>
            </a:r>
          </a:p>
          <a:p>
            <a:pPr>
              <a:lnSpc>
                <a:spcPct val="120000"/>
              </a:lnSpc>
            </a:pPr>
            <a:r>
              <a:rPr lang="en-US" altLang="zh-CN">
                <a:solidFill>
                  <a:srgbClr val="FF0000"/>
                </a:solidFill>
              </a:rPr>
              <a:t>} SqList;</a:t>
            </a:r>
            <a:r>
              <a:rPr lang="en-US" altLang="zh-CN">
                <a:solidFill>
                  <a:srgbClr val="000099"/>
                </a:solidFill>
              </a:rPr>
              <a:t>  // </a:t>
            </a:r>
            <a:r>
              <a:rPr lang="zh-CN" altLang="en-US">
                <a:solidFill>
                  <a:srgbClr val="000099"/>
                </a:solidFill>
                <a:ea typeface="楷体_GB2312" pitchFamily="49" charset="-122"/>
              </a:rPr>
              <a:t>俗称顺序表</a:t>
            </a:r>
          </a:p>
        </p:txBody>
      </p:sp>
      <p:graphicFrame>
        <p:nvGraphicFramePr>
          <p:cNvPr id="6" name="Group 94"/>
          <p:cNvGraphicFramePr>
            <a:graphicFrameLocks noGrp="1"/>
          </p:cNvGraphicFramePr>
          <p:nvPr>
            <p:extLst>
              <p:ext uri="{D42A27DB-BD31-4B8C-83A1-F6EECF244321}">
                <p14:modId xmlns:p14="http://schemas.microsoft.com/office/powerpoint/2010/main" val="1781699340"/>
              </p:ext>
            </p:extLst>
          </p:nvPr>
        </p:nvGraphicFramePr>
        <p:xfrm>
          <a:off x="5226844" y="116632"/>
          <a:ext cx="3240087" cy="431800"/>
        </p:xfrm>
        <a:graphic>
          <a:graphicData uri="http://schemas.openxmlformats.org/drawingml/2006/table">
            <a:tbl>
              <a:tblPr/>
              <a:tblGrid>
                <a:gridCol w="1079500"/>
                <a:gridCol w="1081087"/>
                <a:gridCol w="107950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chemeClr val="tx1"/>
                          </a:solidFill>
                          <a:effectLst/>
                          <a:latin typeface="Tahoma" pitchFamily="34" charset="0"/>
                          <a:ea typeface="楷体_GB2312" pitchFamily="49" charset="-122"/>
                        </a:rPr>
                        <a:t>elem</a:t>
                      </a:r>
                      <a:endPar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length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chemeClr val="tx1"/>
                          </a:solidFill>
                          <a:effectLst/>
                          <a:latin typeface="Tahoma" pitchFamily="34" charset="0"/>
                          <a:ea typeface="楷体_GB2312" pitchFamily="49" charset="-122"/>
                        </a:rPr>
                        <a:t>listsize</a:t>
                      </a:r>
                      <a:endPar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bl>
          </a:graphicData>
        </a:graphic>
      </p:graphicFrame>
    </p:spTree>
    <p:extLst>
      <p:ext uri="{BB962C8B-B14F-4D97-AF65-F5344CB8AC3E}">
        <p14:creationId xmlns:p14="http://schemas.microsoft.com/office/powerpoint/2010/main" val="3714379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1+#ppt_w/2"/>
                                          </p:val>
                                        </p:tav>
                                        <p:tav tm="100000">
                                          <p:val>
                                            <p:strVal val="#ppt_x"/>
                                          </p:val>
                                        </p:tav>
                                      </p:tavLst>
                                    </p:anim>
                                    <p:anim calcmode="lin" valueType="num">
                                      <p:cBhvr additive="base">
                                        <p:cTn id="8" dur="500" fill="hold"/>
                                        <p:tgtEl>
                                          <p:spTgt spid="2252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5285">
                                            <p:bg/>
                                          </p:spTgt>
                                        </p:tgtEl>
                                        <p:attrNameLst>
                                          <p:attrName>style.visibility</p:attrName>
                                        </p:attrNameLst>
                                      </p:cBhvr>
                                      <p:to>
                                        <p:strVal val="visible"/>
                                      </p:to>
                                    </p:set>
                                    <p:animEffect transition="in" filter="wipe(left)">
                                      <p:cBhvr>
                                        <p:cTn id="13" dur="500"/>
                                        <p:tgtEl>
                                          <p:spTgt spid="22528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5285">
                                            <p:txEl>
                                              <p:pRg st="0" end="0"/>
                                            </p:txEl>
                                          </p:spTgt>
                                        </p:tgtEl>
                                        <p:attrNameLst>
                                          <p:attrName>style.visibility</p:attrName>
                                        </p:attrNameLst>
                                      </p:cBhvr>
                                      <p:to>
                                        <p:strVal val="visible"/>
                                      </p:to>
                                    </p:set>
                                    <p:animEffect transition="in" filter="wipe(left)">
                                      <p:cBhvr>
                                        <p:cTn id="18" dur="500"/>
                                        <p:tgtEl>
                                          <p:spTgt spid="22528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5285">
                                            <p:txEl>
                                              <p:pRg st="1" end="1"/>
                                            </p:txEl>
                                          </p:spTgt>
                                        </p:tgtEl>
                                        <p:attrNameLst>
                                          <p:attrName>style.visibility</p:attrName>
                                        </p:attrNameLst>
                                      </p:cBhvr>
                                      <p:to>
                                        <p:strVal val="visible"/>
                                      </p:to>
                                    </p:set>
                                    <p:animEffect transition="in" filter="wipe(left)">
                                      <p:cBhvr>
                                        <p:cTn id="23" dur="500"/>
                                        <p:tgtEl>
                                          <p:spTgt spid="22528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5285">
                                            <p:txEl>
                                              <p:pRg st="2" end="2"/>
                                            </p:txEl>
                                          </p:spTgt>
                                        </p:tgtEl>
                                        <p:attrNameLst>
                                          <p:attrName>style.visibility</p:attrName>
                                        </p:attrNameLst>
                                      </p:cBhvr>
                                      <p:to>
                                        <p:strVal val="visible"/>
                                      </p:to>
                                    </p:set>
                                    <p:animEffect transition="in" filter="wipe(left)">
                                      <p:cBhvr>
                                        <p:cTn id="28" dur="500"/>
                                        <p:tgtEl>
                                          <p:spTgt spid="22528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5285">
                                            <p:txEl>
                                              <p:pRg st="3" end="3"/>
                                            </p:txEl>
                                          </p:spTgt>
                                        </p:tgtEl>
                                        <p:attrNameLst>
                                          <p:attrName>style.visibility</p:attrName>
                                        </p:attrNameLst>
                                      </p:cBhvr>
                                      <p:to>
                                        <p:strVal val="visible"/>
                                      </p:to>
                                    </p:set>
                                    <p:animEffect transition="in" filter="wipe(left)">
                                      <p:cBhvr>
                                        <p:cTn id="33" dur="500"/>
                                        <p:tgtEl>
                                          <p:spTgt spid="22528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5285">
                                            <p:txEl>
                                              <p:pRg st="4" end="4"/>
                                            </p:txEl>
                                          </p:spTgt>
                                        </p:tgtEl>
                                        <p:attrNameLst>
                                          <p:attrName>style.visibility</p:attrName>
                                        </p:attrNameLst>
                                      </p:cBhvr>
                                      <p:to>
                                        <p:strVal val="visible"/>
                                      </p:to>
                                    </p:set>
                                    <p:animEffect transition="in" filter="wipe(left)">
                                      <p:cBhvr>
                                        <p:cTn id="38" dur="500"/>
                                        <p:tgtEl>
                                          <p:spTgt spid="22528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5285">
                                            <p:txEl>
                                              <p:pRg st="5" end="5"/>
                                            </p:txEl>
                                          </p:spTgt>
                                        </p:tgtEl>
                                        <p:attrNameLst>
                                          <p:attrName>style.visibility</p:attrName>
                                        </p:attrNameLst>
                                      </p:cBhvr>
                                      <p:to>
                                        <p:strVal val="visible"/>
                                      </p:to>
                                    </p:set>
                                    <p:animEffect transition="in" filter="wipe(left)">
                                      <p:cBhvr>
                                        <p:cTn id="43" dur="500"/>
                                        <p:tgtEl>
                                          <p:spTgt spid="2252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utoUpdateAnimBg="0"/>
      <p:bldP spid="225285" grpId="0" build="p"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8"/>
          <p:cNvSpPr>
            <a:spLocks noGrp="1" noChangeArrowheads="1"/>
          </p:cNvSpPr>
          <p:nvPr>
            <p:ph type="title"/>
          </p:nvPr>
        </p:nvSpPr>
        <p:spPr/>
        <p:txBody>
          <a:bodyPr/>
          <a:lstStyle/>
          <a:p>
            <a:pPr eaLnBrk="1" hangingPunct="1"/>
            <a:r>
              <a:rPr lang="zh-CN" altLang="en-US" smtClean="0">
                <a:solidFill>
                  <a:srgbClr val="000099"/>
                </a:solidFill>
              </a:rPr>
              <a:t>顺序表</a:t>
            </a:r>
          </a:p>
        </p:txBody>
      </p:sp>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0B1C430E-D241-47C7-8916-E6E6D8CCD08C}" type="slidenum">
              <a:rPr kumimoji="0" lang="en-US" altLang="zh-CN" sz="1400" smtClean="0">
                <a:solidFill>
                  <a:srgbClr val="000000"/>
                </a:solidFill>
              </a:rPr>
              <a:pPr eaLnBrk="1" hangingPunct="1"/>
              <a:t>38</a:t>
            </a:fld>
            <a:endParaRPr kumimoji="0" lang="en-US" altLang="zh-CN" sz="1400" smtClean="0">
              <a:solidFill>
                <a:srgbClr val="000000"/>
              </a:solidFill>
            </a:endParaRPr>
          </a:p>
        </p:txBody>
      </p:sp>
      <p:sp>
        <p:nvSpPr>
          <p:cNvPr id="165903" name="Text Box 15"/>
          <p:cNvSpPr txBox="1">
            <a:spLocks noChangeArrowheads="1"/>
          </p:cNvSpPr>
          <p:nvPr/>
        </p:nvSpPr>
        <p:spPr bwMode="auto">
          <a:xfrm>
            <a:off x="541338" y="5564188"/>
            <a:ext cx="776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solidFill>
                  <a:srgbClr val="000099"/>
                </a:solidFill>
                <a:latin typeface="Times New Roman" pitchFamily="18" charset="0"/>
                <a:ea typeface="楷体_GB2312" pitchFamily="49" charset="-122"/>
              </a:rPr>
              <a:t> 0       1               ….              i-2     i-1              ….    n-1   ……</a:t>
            </a:r>
            <a:endParaRPr lang="en-US" altLang="zh-CN">
              <a:solidFill>
                <a:srgbClr val="000099"/>
              </a:solidFill>
              <a:latin typeface="Times New Roman" pitchFamily="18" charset="0"/>
            </a:endParaRPr>
          </a:p>
        </p:txBody>
      </p:sp>
      <p:graphicFrame>
        <p:nvGraphicFramePr>
          <p:cNvPr id="165953" name="Group 65"/>
          <p:cNvGraphicFramePr>
            <a:graphicFrameLocks noGrp="1"/>
          </p:cNvGraphicFramePr>
          <p:nvPr/>
        </p:nvGraphicFramePr>
        <p:xfrm>
          <a:off x="468313" y="5060950"/>
          <a:ext cx="8424862" cy="504825"/>
        </p:xfrm>
        <a:graphic>
          <a:graphicData uri="http://schemas.openxmlformats.org/drawingml/2006/table">
            <a:tbl>
              <a:tblPr/>
              <a:tblGrid>
                <a:gridCol w="703262"/>
                <a:gridCol w="698500"/>
                <a:gridCol w="701675"/>
                <a:gridCol w="701675"/>
                <a:gridCol w="701675"/>
                <a:gridCol w="703263"/>
                <a:gridCol w="703262"/>
                <a:gridCol w="701675"/>
                <a:gridCol w="703263"/>
                <a:gridCol w="700087"/>
                <a:gridCol w="703263"/>
                <a:gridCol w="703262"/>
              </a:tblGrid>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楷体_GB2312" pitchFamily="49" charset="-122"/>
                        </a:rPr>
                        <a:t>a</a:t>
                      </a:r>
                      <a:r>
                        <a:rPr kumimoji="1" lang="en-US" altLang="zh-CN" sz="2400" b="1" i="0" u="none" strike="noStrike" cap="none" normalizeH="0" baseline="-25000" dirty="0" smtClean="0">
                          <a:ln>
                            <a:noFill/>
                          </a:ln>
                          <a:solidFill>
                            <a:schemeClr val="tx1"/>
                          </a:solidFill>
                          <a:effectLst/>
                          <a:latin typeface="Arial"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a:t>
                      </a:r>
                      <a:r>
                        <a:rPr kumimoji="1" lang="en-US" altLang="zh-CN" sz="2400" b="1" i="0" u="none" strike="noStrike" cap="none" normalizeH="0" baseline="-25000" smtClean="0">
                          <a:ln>
                            <a:noFill/>
                          </a:ln>
                          <a:solidFill>
                            <a:schemeClr val="tx1"/>
                          </a:solidFill>
                          <a:effectLst/>
                          <a:latin typeface="Arial"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2500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a:t>
                      </a:r>
                      <a:r>
                        <a:rPr kumimoji="1" lang="en-US" altLang="zh-CN" sz="2400" b="1" i="0" u="none" strike="noStrike" cap="none" normalizeH="0" baseline="-25000" smtClean="0">
                          <a:ln>
                            <a:noFill/>
                          </a:ln>
                          <a:solidFill>
                            <a:schemeClr val="tx1"/>
                          </a:solidFill>
                          <a:effectLst/>
                          <a:latin typeface="Arial" charset="0"/>
                          <a:ea typeface="楷体_GB2312" pitchFamily="49" charset="-122"/>
                        </a:rPr>
                        <a:t>i-1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a:t>
                      </a:r>
                      <a:r>
                        <a:rPr kumimoji="1" lang="en-US" altLang="zh-CN" sz="2400" b="1" i="0" u="none" strike="noStrike" cap="none" normalizeH="0" baseline="-25000" smtClean="0">
                          <a:ln>
                            <a:noFill/>
                          </a:ln>
                          <a:solidFill>
                            <a:schemeClr val="tx1"/>
                          </a:solidFill>
                          <a:effectLst/>
                          <a:latin typeface="Arial" charset="0"/>
                          <a:ea typeface="楷体_GB2312" pitchFamily="49"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a</a:t>
                      </a:r>
                      <a:r>
                        <a:rPr kumimoji="1" lang="en-US" altLang="zh-CN" sz="2400" b="1" i="0" u="none" strike="noStrike" cap="none" normalizeH="0" baseline="-25000" smtClean="0">
                          <a:ln>
                            <a:noFill/>
                          </a:ln>
                          <a:solidFill>
                            <a:schemeClr val="tx1"/>
                          </a:solidFill>
                          <a:effectLst/>
                          <a:latin typeface="Arial" charset="0"/>
                          <a:ea typeface="楷体_GB2312" pitchFamily="49"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25000" dirty="0" smtClean="0">
                          <a:ln>
                            <a:noFill/>
                          </a:ln>
                          <a:solidFill>
                            <a:schemeClr val="tx1"/>
                          </a:solidFill>
                          <a:effectLst/>
                          <a:latin typeface="Arial" charset="0"/>
                          <a:ea typeface="楷体_GB2312" pitchFamily="49" charset="-122"/>
                        </a:rPr>
                        <a:t>...</a:t>
                      </a:r>
                      <a:endParaRPr kumimoji="1" lang="zh-CN" altLang="zh-CN" sz="2400" b="1" i="0" u="none" strike="noStrike" cap="none" normalizeH="0" baseline="-2500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2500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101"/>
          <p:cNvGrpSpPr>
            <a:grpSpLocks/>
          </p:cNvGrpSpPr>
          <p:nvPr/>
        </p:nvGrpSpPr>
        <p:grpSpPr bwMode="auto">
          <a:xfrm>
            <a:off x="4716463" y="4113213"/>
            <a:ext cx="2871787" cy="936625"/>
            <a:chOff x="2925" y="2205"/>
            <a:chExt cx="1809" cy="590"/>
          </a:xfrm>
        </p:grpSpPr>
        <p:sp>
          <p:nvSpPr>
            <p:cNvPr id="12341" name="Rectangle 69"/>
            <p:cNvSpPr>
              <a:spLocks noChangeArrowheads="1"/>
            </p:cNvSpPr>
            <p:nvPr/>
          </p:nvSpPr>
          <p:spPr bwMode="auto">
            <a:xfrm>
              <a:off x="2925" y="2205"/>
              <a:ext cx="18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lgn="ctr"/>
              <a:r>
                <a:rPr lang="en-US" altLang="zh-CN">
                  <a:solidFill>
                    <a:srgbClr val="000099"/>
                  </a:solidFill>
                  <a:latin typeface="Times New Roman" pitchFamily="18" charset="0"/>
                  <a:ea typeface="隶书" pitchFamily="49" charset="-122"/>
                </a:rPr>
                <a:t>L.elem+L. length</a:t>
              </a:r>
              <a:r>
                <a:rPr lang="zh-CN" altLang="en-US">
                  <a:solidFill>
                    <a:srgbClr val="000099"/>
                  </a:solidFill>
                  <a:latin typeface="Times New Roman" pitchFamily="18" charset="0"/>
                  <a:ea typeface="隶书" pitchFamily="49" charset="-122"/>
                </a:rPr>
                <a:t>－</a:t>
              </a:r>
              <a:r>
                <a:rPr lang="en-US" altLang="zh-CN">
                  <a:solidFill>
                    <a:srgbClr val="000099"/>
                  </a:solidFill>
                  <a:latin typeface="Times New Roman" pitchFamily="18" charset="0"/>
                  <a:ea typeface="隶书" pitchFamily="49" charset="-122"/>
                </a:rPr>
                <a:t>1</a:t>
              </a:r>
            </a:p>
          </p:txBody>
        </p:sp>
        <p:sp>
          <p:nvSpPr>
            <p:cNvPr id="12342" name="Line 72"/>
            <p:cNvSpPr>
              <a:spLocks noChangeShapeType="1"/>
            </p:cNvSpPr>
            <p:nvPr/>
          </p:nvSpPr>
          <p:spPr bwMode="auto">
            <a:xfrm flipV="1">
              <a:off x="4377" y="2478"/>
              <a:ext cx="0" cy="317"/>
            </a:xfrm>
            <a:prstGeom prst="line">
              <a:avLst/>
            </a:prstGeom>
            <a:noFill/>
            <a:ln w="57150">
              <a:solidFill>
                <a:schemeClr val="hlink"/>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pSp>
        <p:nvGrpSpPr>
          <p:cNvPr id="3" name="Group 100"/>
          <p:cNvGrpSpPr>
            <a:grpSpLocks/>
          </p:cNvGrpSpPr>
          <p:nvPr/>
        </p:nvGrpSpPr>
        <p:grpSpPr bwMode="auto">
          <a:xfrm>
            <a:off x="5797550" y="3536950"/>
            <a:ext cx="2921000" cy="1512888"/>
            <a:chOff x="3606" y="1842"/>
            <a:chExt cx="1840" cy="953"/>
          </a:xfrm>
        </p:grpSpPr>
        <p:sp>
          <p:nvSpPr>
            <p:cNvPr id="12339" name="Rectangle 70"/>
            <p:cNvSpPr>
              <a:spLocks noChangeArrowheads="1"/>
            </p:cNvSpPr>
            <p:nvPr/>
          </p:nvSpPr>
          <p:spPr bwMode="auto">
            <a:xfrm>
              <a:off x="3606" y="1842"/>
              <a:ext cx="18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lgn="ctr"/>
              <a:r>
                <a:rPr lang="en-US" altLang="zh-CN">
                  <a:solidFill>
                    <a:srgbClr val="000099"/>
                  </a:solidFill>
                  <a:latin typeface="Times New Roman" pitchFamily="18" charset="0"/>
                  <a:ea typeface="隶书" pitchFamily="49" charset="-122"/>
                </a:rPr>
                <a:t>L.elem+L. listsize</a:t>
              </a:r>
              <a:r>
                <a:rPr lang="zh-CN" altLang="en-US">
                  <a:solidFill>
                    <a:srgbClr val="000099"/>
                  </a:solidFill>
                  <a:latin typeface="Times New Roman" pitchFamily="18" charset="0"/>
                  <a:ea typeface="隶书" pitchFamily="49" charset="-122"/>
                </a:rPr>
                <a:t>－</a:t>
              </a:r>
              <a:r>
                <a:rPr lang="en-US" altLang="zh-CN">
                  <a:solidFill>
                    <a:srgbClr val="000099"/>
                  </a:solidFill>
                  <a:latin typeface="Times New Roman" pitchFamily="18" charset="0"/>
                  <a:ea typeface="隶书" pitchFamily="49" charset="-122"/>
                </a:rPr>
                <a:t>1</a:t>
              </a:r>
            </a:p>
          </p:txBody>
        </p:sp>
        <p:sp>
          <p:nvSpPr>
            <p:cNvPr id="12340" name="Line 73"/>
            <p:cNvSpPr>
              <a:spLocks noChangeShapeType="1"/>
            </p:cNvSpPr>
            <p:nvPr/>
          </p:nvSpPr>
          <p:spPr bwMode="auto">
            <a:xfrm flipV="1">
              <a:off x="5284" y="2115"/>
              <a:ext cx="0" cy="680"/>
            </a:xfrm>
            <a:prstGeom prst="line">
              <a:avLst/>
            </a:prstGeom>
            <a:noFill/>
            <a:ln w="57150">
              <a:solidFill>
                <a:schemeClr val="hlink"/>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aphicFrame>
        <p:nvGraphicFramePr>
          <p:cNvPr id="165982" name="Group 94"/>
          <p:cNvGraphicFramePr>
            <a:graphicFrameLocks noGrp="1"/>
          </p:cNvGraphicFramePr>
          <p:nvPr>
            <p:extLst>
              <p:ext uri="{D42A27DB-BD31-4B8C-83A1-F6EECF244321}">
                <p14:modId xmlns:p14="http://schemas.microsoft.com/office/powerpoint/2010/main" val="507323460"/>
              </p:ext>
            </p:extLst>
          </p:nvPr>
        </p:nvGraphicFramePr>
        <p:xfrm>
          <a:off x="468313" y="4041775"/>
          <a:ext cx="3240087" cy="431800"/>
        </p:xfrm>
        <a:graphic>
          <a:graphicData uri="http://schemas.openxmlformats.org/drawingml/2006/table">
            <a:tbl>
              <a:tblPr/>
              <a:tblGrid>
                <a:gridCol w="1079500"/>
                <a:gridCol w="1081087"/>
                <a:gridCol w="107950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chemeClr val="tx1"/>
                          </a:solidFill>
                          <a:effectLst/>
                          <a:latin typeface="Tahoma" pitchFamily="34" charset="0"/>
                          <a:ea typeface="楷体_GB2312" pitchFamily="49" charset="-122"/>
                        </a:rPr>
                        <a:t>elem</a:t>
                      </a:r>
                      <a:endPar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length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chemeClr val="tx1"/>
                          </a:solidFill>
                          <a:effectLst/>
                          <a:latin typeface="Tahoma" pitchFamily="34" charset="0"/>
                          <a:ea typeface="楷体_GB2312" pitchFamily="49" charset="-122"/>
                        </a:rPr>
                        <a:t>listsize</a:t>
                      </a:r>
                      <a:endPar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bl>
          </a:graphicData>
        </a:graphic>
      </p:graphicFrame>
      <p:sp>
        <p:nvSpPr>
          <p:cNvPr id="12333" name="Rectangle 96"/>
          <p:cNvSpPr>
            <a:spLocks noChangeArrowheads="1"/>
          </p:cNvSpPr>
          <p:nvPr/>
        </p:nvSpPr>
        <p:spPr bwMode="auto">
          <a:xfrm>
            <a:off x="650875" y="3249613"/>
            <a:ext cx="358775"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solidFill>
                  <a:srgbClr val="FF0000"/>
                </a:solidFill>
                <a:latin typeface="Tahoma" pitchFamily="34" charset="0"/>
              </a:rPr>
              <a:t>L</a:t>
            </a:r>
          </a:p>
        </p:txBody>
      </p:sp>
      <p:sp>
        <p:nvSpPr>
          <p:cNvPr id="165986" name="AutoShape 98"/>
          <p:cNvSpPr>
            <a:spLocks noChangeArrowheads="1"/>
          </p:cNvSpPr>
          <p:nvPr/>
        </p:nvSpPr>
        <p:spPr bwMode="auto">
          <a:xfrm>
            <a:off x="684213" y="3754438"/>
            <a:ext cx="288925" cy="287337"/>
          </a:xfrm>
          <a:prstGeom prst="downArrow">
            <a:avLst>
              <a:gd name="adj1" fmla="val 50000"/>
              <a:gd name="adj2" fmla="val 25000"/>
            </a:avLst>
          </a:prstGeom>
          <a:solidFill>
            <a:srgbClr val="FF9933"/>
          </a:solidFill>
          <a:ln w="9525">
            <a:solidFill>
              <a:srgbClr val="FF9933"/>
            </a:solidFill>
            <a:miter lim="800000"/>
            <a:headEnd/>
            <a:tailEnd/>
          </a:ln>
        </p:spPr>
        <p:txBody>
          <a:bodyPr wrap="none" anchor="ctr"/>
          <a:lstStyle/>
          <a:p>
            <a:endParaRPr lang="zh-CN" altLang="en-US" b="0">
              <a:solidFill>
                <a:srgbClr val="000000"/>
              </a:solidFill>
              <a:latin typeface="Tahoma" pitchFamily="34" charset="0"/>
            </a:endParaRPr>
          </a:p>
        </p:txBody>
      </p:sp>
      <p:sp>
        <p:nvSpPr>
          <p:cNvPr id="165987" name="AutoShape 99"/>
          <p:cNvSpPr>
            <a:spLocks noChangeArrowheads="1"/>
          </p:cNvSpPr>
          <p:nvPr/>
        </p:nvSpPr>
        <p:spPr bwMode="auto">
          <a:xfrm>
            <a:off x="684213" y="4473575"/>
            <a:ext cx="288925" cy="576263"/>
          </a:xfrm>
          <a:prstGeom prst="downArrow">
            <a:avLst>
              <a:gd name="adj1" fmla="val 50000"/>
              <a:gd name="adj2" fmla="val 49863"/>
            </a:avLst>
          </a:prstGeom>
          <a:solidFill>
            <a:srgbClr val="FF9933"/>
          </a:solidFill>
          <a:ln w="9525">
            <a:solidFill>
              <a:srgbClr val="FF9933"/>
            </a:solidFill>
            <a:miter lim="800000"/>
            <a:headEnd/>
            <a:tailEnd/>
          </a:ln>
        </p:spPr>
        <p:txBody>
          <a:bodyPr wrap="none" anchor="ctr"/>
          <a:lstStyle/>
          <a:p>
            <a:endParaRPr lang="zh-CN" altLang="en-US" b="0">
              <a:solidFill>
                <a:srgbClr val="000000"/>
              </a:solidFill>
              <a:latin typeface="Tahoma" pitchFamily="34" charset="0"/>
            </a:endParaRPr>
          </a:p>
        </p:txBody>
      </p:sp>
      <p:sp>
        <p:nvSpPr>
          <p:cNvPr id="165990" name="Rectangle 102"/>
          <p:cNvSpPr>
            <a:spLocks noChangeArrowheads="1"/>
          </p:cNvSpPr>
          <p:nvPr/>
        </p:nvSpPr>
        <p:spPr bwMode="auto">
          <a:xfrm>
            <a:off x="396875" y="2205038"/>
            <a:ext cx="84597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000000"/>
                </a:solidFill>
                <a:latin typeface="Tahoma" pitchFamily="34" charset="0"/>
              </a:rPr>
              <a:t>注意：</a:t>
            </a:r>
            <a:r>
              <a:rPr lang="zh-CN" altLang="en-US" dirty="0" smtClean="0">
                <a:solidFill>
                  <a:srgbClr val="000000"/>
                </a:solidFill>
                <a:latin typeface="Tahoma" pitchFamily="34" charset="0"/>
              </a:rPr>
              <a:t>由于</a:t>
            </a:r>
            <a:r>
              <a:rPr lang="en-US" altLang="zh-CN" dirty="0" smtClean="0">
                <a:solidFill>
                  <a:srgbClr val="000000"/>
                </a:solidFill>
                <a:latin typeface="Tahoma" pitchFamily="34" charset="0"/>
              </a:rPr>
              <a:t>C</a:t>
            </a:r>
            <a:r>
              <a:rPr lang="zh-CN" altLang="en-US" dirty="0" smtClean="0">
                <a:solidFill>
                  <a:srgbClr val="000000"/>
                </a:solidFill>
                <a:latin typeface="Tahoma" pitchFamily="34" charset="0"/>
              </a:rPr>
              <a:t>语言中数组</a:t>
            </a:r>
            <a:r>
              <a:rPr lang="zh-CN" altLang="en-US" dirty="0">
                <a:solidFill>
                  <a:srgbClr val="000000"/>
                </a:solidFill>
                <a:latin typeface="Tahoma" pitchFamily="34" charset="0"/>
              </a:rPr>
              <a:t>的下标从</a:t>
            </a:r>
            <a:r>
              <a:rPr lang="zh-CN" altLang="en-US" dirty="0">
                <a:solidFill>
                  <a:srgbClr val="000000"/>
                </a:solidFill>
                <a:latin typeface="Times New Roman" pitchFamily="18" charset="0"/>
              </a:rPr>
              <a:t>“</a:t>
            </a:r>
            <a:r>
              <a:rPr lang="en-US" altLang="zh-CN" dirty="0">
                <a:solidFill>
                  <a:srgbClr val="000000"/>
                </a:solidFill>
                <a:latin typeface="Tahoma" pitchFamily="34" charset="0"/>
              </a:rPr>
              <a:t>0</a:t>
            </a:r>
            <a:r>
              <a:rPr lang="en-US" altLang="zh-CN" dirty="0">
                <a:solidFill>
                  <a:srgbClr val="000000"/>
                </a:solidFill>
                <a:latin typeface="Times New Roman" pitchFamily="18" charset="0"/>
              </a:rPr>
              <a:t>”</a:t>
            </a:r>
            <a:r>
              <a:rPr lang="zh-CN" altLang="en-US" dirty="0">
                <a:solidFill>
                  <a:srgbClr val="000000"/>
                </a:solidFill>
                <a:latin typeface="Tahoma" pitchFamily="34" charset="0"/>
              </a:rPr>
              <a:t>开始，表中第 </a:t>
            </a:r>
            <a:r>
              <a:rPr lang="en-US" altLang="zh-CN" dirty="0">
                <a:solidFill>
                  <a:srgbClr val="000000"/>
                </a:solidFill>
                <a:latin typeface="Tahoma" pitchFamily="34" charset="0"/>
              </a:rPr>
              <a:t>i </a:t>
            </a:r>
            <a:r>
              <a:rPr lang="zh-CN" altLang="en-US" dirty="0">
                <a:solidFill>
                  <a:srgbClr val="000000"/>
                </a:solidFill>
                <a:latin typeface="Tahoma" pitchFamily="34" charset="0"/>
              </a:rPr>
              <a:t>个元素是 </a:t>
            </a:r>
            <a:r>
              <a:rPr lang="en-US" altLang="zh-CN" dirty="0" err="1">
                <a:solidFill>
                  <a:srgbClr val="000000"/>
                </a:solidFill>
                <a:latin typeface="Tahoma" pitchFamily="34" charset="0"/>
              </a:rPr>
              <a:t>L.elem</a:t>
            </a:r>
            <a:r>
              <a:rPr lang="en-US" altLang="zh-CN" dirty="0">
                <a:solidFill>
                  <a:srgbClr val="000000"/>
                </a:solidFill>
                <a:latin typeface="Tahoma" pitchFamily="34" charset="0"/>
              </a:rPr>
              <a:t>[i - 1].</a:t>
            </a:r>
          </a:p>
        </p:txBody>
      </p:sp>
      <p:sp>
        <p:nvSpPr>
          <p:cNvPr id="12337" name="Rectangle 103"/>
          <p:cNvSpPr>
            <a:spLocks noChangeArrowheads="1"/>
          </p:cNvSpPr>
          <p:nvPr/>
        </p:nvSpPr>
        <p:spPr bwMode="auto">
          <a:xfrm>
            <a:off x="5148263" y="188913"/>
            <a:ext cx="3240087" cy="1927225"/>
          </a:xfrm>
          <a:prstGeom prst="rect">
            <a:avLst/>
          </a:prstGeom>
          <a:gradFill rotWithShape="1">
            <a:gsLst>
              <a:gs pos="0">
                <a:schemeClr val="bg1"/>
              </a:gs>
              <a:gs pos="100000">
                <a:srgbClr val="CCECFF"/>
              </a:gs>
            </a:gsLst>
            <a:lin ang="5400000" scaled="1"/>
          </a:gradFill>
          <a:ln w="9525">
            <a:solidFill>
              <a:schemeClr val="tx1"/>
            </a:solidFill>
            <a:miter lim="800000"/>
            <a:headEnd/>
            <a:tailEnd/>
          </a:ln>
        </p:spPr>
        <p:txBody>
          <a:bodyPr>
            <a:spAutoFit/>
          </a:bodyPr>
          <a:lstStyle/>
          <a:p>
            <a:r>
              <a:rPr lang="en-US" altLang="zh-CN">
                <a:solidFill>
                  <a:srgbClr val="FF0000"/>
                </a:solidFill>
              </a:rPr>
              <a:t>typedef  struct {</a:t>
            </a:r>
          </a:p>
          <a:p>
            <a:r>
              <a:rPr lang="en-US" altLang="zh-CN">
                <a:solidFill>
                  <a:srgbClr val="FF0000"/>
                </a:solidFill>
              </a:rPr>
              <a:t>     ElemType *elem;</a:t>
            </a:r>
            <a:r>
              <a:rPr lang="en-US" altLang="zh-CN">
                <a:solidFill>
                  <a:srgbClr val="000099"/>
                </a:solidFill>
              </a:rPr>
              <a:t>    </a:t>
            </a:r>
          </a:p>
          <a:p>
            <a:r>
              <a:rPr lang="en-US" altLang="zh-CN">
                <a:solidFill>
                  <a:srgbClr val="000099"/>
                </a:solidFill>
              </a:rPr>
              <a:t>     </a:t>
            </a:r>
            <a:r>
              <a:rPr lang="en-US" altLang="zh-CN">
                <a:solidFill>
                  <a:srgbClr val="FF0000"/>
                </a:solidFill>
              </a:rPr>
              <a:t>int      length;</a:t>
            </a:r>
            <a:r>
              <a:rPr lang="en-US" altLang="zh-CN">
                <a:solidFill>
                  <a:srgbClr val="000099"/>
                </a:solidFill>
              </a:rPr>
              <a:t>   </a:t>
            </a:r>
          </a:p>
          <a:p>
            <a:r>
              <a:rPr lang="en-US" altLang="zh-CN">
                <a:solidFill>
                  <a:srgbClr val="000099"/>
                </a:solidFill>
              </a:rPr>
              <a:t>     </a:t>
            </a:r>
            <a:r>
              <a:rPr lang="en-US" altLang="zh-CN">
                <a:solidFill>
                  <a:srgbClr val="FF0000"/>
                </a:solidFill>
              </a:rPr>
              <a:t>int      listsize;</a:t>
            </a:r>
            <a:r>
              <a:rPr lang="en-US" altLang="zh-CN">
                <a:solidFill>
                  <a:srgbClr val="000099"/>
                </a:solidFill>
              </a:rPr>
              <a:t>                           </a:t>
            </a:r>
          </a:p>
          <a:p>
            <a:r>
              <a:rPr lang="en-US" altLang="zh-CN">
                <a:solidFill>
                  <a:srgbClr val="FF0000"/>
                </a:solidFill>
              </a:rPr>
              <a:t>} SqList;</a:t>
            </a:r>
            <a:r>
              <a:rPr lang="en-US" altLang="zh-CN">
                <a:solidFill>
                  <a:srgbClr val="000099"/>
                </a:solidFill>
              </a:rPr>
              <a:t>  // </a:t>
            </a:r>
            <a:r>
              <a:rPr lang="zh-CN" altLang="en-US">
                <a:solidFill>
                  <a:srgbClr val="000099"/>
                </a:solidFill>
                <a:ea typeface="楷体_GB2312" pitchFamily="49" charset="-122"/>
              </a:rPr>
              <a:t>顺序表</a:t>
            </a:r>
          </a:p>
        </p:txBody>
      </p:sp>
      <p:sp>
        <p:nvSpPr>
          <p:cNvPr id="12338" name="TextBox 54"/>
          <p:cNvSpPr txBox="1">
            <a:spLocks noChangeArrowheads="1"/>
          </p:cNvSpPr>
          <p:nvPr/>
        </p:nvSpPr>
        <p:spPr bwMode="auto">
          <a:xfrm>
            <a:off x="714375" y="1643063"/>
            <a:ext cx="3143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b="0">
                <a:solidFill>
                  <a:srgbClr val="000000"/>
                </a:solidFill>
              </a:rPr>
              <a:t>SqList L;</a:t>
            </a:r>
            <a:endParaRPr lang="zh-CN" altLang="en-US" b="0">
              <a:solidFill>
                <a:srgbClr val="000000"/>
              </a:solidFill>
            </a:endParaRPr>
          </a:p>
        </p:txBody>
      </p:sp>
    </p:spTree>
    <p:extLst>
      <p:ext uri="{BB962C8B-B14F-4D97-AF65-F5344CB8AC3E}">
        <p14:creationId xmlns:p14="http://schemas.microsoft.com/office/powerpoint/2010/main" val="4220022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5986"/>
                                        </p:tgtEl>
                                        <p:attrNameLst>
                                          <p:attrName>style.visibility</p:attrName>
                                        </p:attrNameLst>
                                      </p:cBhvr>
                                      <p:to>
                                        <p:strVal val="visible"/>
                                      </p:to>
                                    </p:set>
                                    <p:animEffect transition="in" filter="wipe(up)">
                                      <p:cBhvr>
                                        <p:cTn id="7" dur="500"/>
                                        <p:tgtEl>
                                          <p:spTgt spid="16598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65982"/>
                                        </p:tgtEl>
                                        <p:attrNameLst>
                                          <p:attrName>style.visibility</p:attrName>
                                        </p:attrNameLst>
                                      </p:cBhvr>
                                      <p:to>
                                        <p:strVal val="visible"/>
                                      </p:to>
                                    </p:set>
                                    <p:animEffect transition="in" filter="wipe(up)">
                                      <p:cBhvr>
                                        <p:cTn id="11" dur="500"/>
                                        <p:tgtEl>
                                          <p:spTgt spid="1659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5987"/>
                                        </p:tgtEl>
                                        <p:attrNameLst>
                                          <p:attrName>style.visibility</p:attrName>
                                        </p:attrNameLst>
                                      </p:cBhvr>
                                      <p:to>
                                        <p:strVal val="visible"/>
                                      </p:to>
                                    </p:set>
                                    <p:animEffect transition="in" filter="wipe(up)">
                                      <p:cBhvr>
                                        <p:cTn id="16" dur="500"/>
                                        <p:tgtEl>
                                          <p:spTgt spid="1659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65953"/>
                                        </p:tgtEl>
                                        <p:attrNameLst>
                                          <p:attrName>style.visibility</p:attrName>
                                        </p:attrNameLst>
                                      </p:cBhvr>
                                      <p:to>
                                        <p:strVal val="visible"/>
                                      </p:to>
                                    </p:set>
                                    <p:animEffect transition="in" filter="wipe(up)">
                                      <p:cBhvr>
                                        <p:cTn id="20" dur="500"/>
                                        <p:tgtEl>
                                          <p:spTgt spid="1659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65990"/>
                                        </p:tgtEl>
                                        <p:attrNameLst>
                                          <p:attrName>style.visibility</p:attrName>
                                        </p:attrNameLst>
                                      </p:cBhvr>
                                      <p:to>
                                        <p:strVal val="visible"/>
                                      </p:to>
                                    </p:set>
                                    <p:anim calcmode="lin" valueType="num">
                                      <p:cBhvr additive="base">
                                        <p:cTn id="25" dur="500" fill="hold"/>
                                        <p:tgtEl>
                                          <p:spTgt spid="165990"/>
                                        </p:tgtEl>
                                        <p:attrNameLst>
                                          <p:attrName>ppt_x</p:attrName>
                                        </p:attrNameLst>
                                      </p:cBhvr>
                                      <p:tavLst>
                                        <p:tav tm="0">
                                          <p:val>
                                            <p:strVal val="#ppt_x"/>
                                          </p:val>
                                        </p:tav>
                                        <p:tav tm="100000">
                                          <p:val>
                                            <p:strVal val="#ppt_x"/>
                                          </p:val>
                                        </p:tav>
                                      </p:tavLst>
                                    </p:anim>
                                    <p:anim calcmode="lin" valueType="num">
                                      <p:cBhvr additive="base">
                                        <p:cTn id="26" dur="500" fill="hold"/>
                                        <p:tgtEl>
                                          <p:spTgt spid="16599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65903"/>
                                        </p:tgtEl>
                                        <p:attrNameLst>
                                          <p:attrName>style.visibility</p:attrName>
                                        </p:attrNameLst>
                                      </p:cBhvr>
                                      <p:to>
                                        <p:strVal val="visible"/>
                                      </p:to>
                                    </p:set>
                                    <p:animEffect transition="in" filter="wipe(down)">
                                      <p:cBhvr>
                                        <p:cTn id="31" dur="580">
                                          <p:stCondLst>
                                            <p:cond delay="0"/>
                                          </p:stCondLst>
                                        </p:cTn>
                                        <p:tgtEl>
                                          <p:spTgt spid="165903"/>
                                        </p:tgtEl>
                                      </p:cBhvr>
                                    </p:animEffect>
                                    <p:anim calcmode="lin" valueType="num">
                                      <p:cBhvr>
                                        <p:cTn id="32" dur="1822" tmFilter="0,0; 0.14,0.36; 0.43,0.73; 0.71,0.91; 1.0,1.0">
                                          <p:stCondLst>
                                            <p:cond delay="0"/>
                                          </p:stCondLst>
                                        </p:cTn>
                                        <p:tgtEl>
                                          <p:spTgt spid="165903"/>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65903"/>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65903"/>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65903"/>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65903"/>
                                        </p:tgtEl>
                                        <p:attrNameLst>
                                          <p:attrName>ppt_y</p:attrName>
                                        </p:attrNameLst>
                                      </p:cBhvr>
                                      <p:tavLst>
                                        <p:tav tm="0" fmla="#ppt_y-sin(pi*$)/81">
                                          <p:val>
                                            <p:fltVal val="0"/>
                                          </p:val>
                                        </p:tav>
                                        <p:tav tm="100000">
                                          <p:val>
                                            <p:fltVal val="1"/>
                                          </p:val>
                                        </p:tav>
                                      </p:tavLst>
                                    </p:anim>
                                    <p:animScale>
                                      <p:cBhvr>
                                        <p:cTn id="37" dur="26">
                                          <p:stCondLst>
                                            <p:cond delay="650"/>
                                          </p:stCondLst>
                                        </p:cTn>
                                        <p:tgtEl>
                                          <p:spTgt spid="165903"/>
                                        </p:tgtEl>
                                      </p:cBhvr>
                                      <p:to x="100000" y="60000"/>
                                    </p:animScale>
                                    <p:animScale>
                                      <p:cBhvr>
                                        <p:cTn id="38" dur="166" decel="50000">
                                          <p:stCondLst>
                                            <p:cond delay="676"/>
                                          </p:stCondLst>
                                        </p:cTn>
                                        <p:tgtEl>
                                          <p:spTgt spid="165903"/>
                                        </p:tgtEl>
                                      </p:cBhvr>
                                      <p:to x="100000" y="100000"/>
                                    </p:animScale>
                                    <p:animScale>
                                      <p:cBhvr>
                                        <p:cTn id="39" dur="26">
                                          <p:stCondLst>
                                            <p:cond delay="1312"/>
                                          </p:stCondLst>
                                        </p:cTn>
                                        <p:tgtEl>
                                          <p:spTgt spid="165903"/>
                                        </p:tgtEl>
                                      </p:cBhvr>
                                      <p:to x="100000" y="80000"/>
                                    </p:animScale>
                                    <p:animScale>
                                      <p:cBhvr>
                                        <p:cTn id="40" dur="166" decel="50000">
                                          <p:stCondLst>
                                            <p:cond delay="1338"/>
                                          </p:stCondLst>
                                        </p:cTn>
                                        <p:tgtEl>
                                          <p:spTgt spid="165903"/>
                                        </p:tgtEl>
                                      </p:cBhvr>
                                      <p:to x="100000" y="100000"/>
                                    </p:animScale>
                                    <p:animScale>
                                      <p:cBhvr>
                                        <p:cTn id="41" dur="26">
                                          <p:stCondLst>
                                            <p:cond delay="1642"/>
                                          </p:stCondLst>
                                        </p:cTn>
                                        <p:tgtEl>
                                          <p:spTgt spid="165903"/>
                                        </p:tgtEl>
                                      </p:cBhvr>
                                      <p:to x="100000" y="90000"/>
                                    </p:animScale>
                                    <p:animScale>
                                      <p:cBhvr>
                                        <p:cTn id="42" dur="166" decel="50000">
                                          <p:stCondLst>
                                            <p:cond delay="1668"/>
                                          </p:stCondLst>
                                        </p:cTn>
                                        <p:tgtEl>
                                          <p:spTgt spid="165903"/>
                                        </p:tgtEl>
                                      </p:cBhvr>
                                      <p:to x="100000" y="100000"/>
                                    </p:animScale>
                                    <p:animScale>
                                      <p:cBhvr>
                                        <p:cTn id="43" dur="26">
                                          <p:stCondLst>
                                            <p:cond delay="1808"/>
                                          </p:stCondLst>
                                        </p:cTn>
                                        <p:tgtEl>
                                          <p:spTgt spid="165903"/>
                                        </p:tgtEl>
                                      </p:cBhvr>
                                      <p:to x="100000" y="95000"/>
                                    </p:animScale>
                                    <p:animScale>
                                      <p:cBhvr>
                                        <p:cTn id="44" dur="166" decel="50000">
                                          <p:stCondLst>
                                            <p:cond delay="1834"/>
                                          </p:stCondLst>
                                        </p:cTn>
                                        <p:tgtEl>
                                          <p:spTgt spid="165903"/>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up)">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3" grpId="0"/>
      <p:bldP spid="165986" grpId="0" animBg="1"/>
      <p:bldP spid="165987" grpId="0" animBg="1"/>
      <p:bldP spid="1659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mtClean="0"/>
              <a:t>2.2.3 </a:t>
            </a:r>
            <a:r>
              <a:rPr lang="zh-CN" altLang="en-US" smtClean="0"/>
              <a:t>顺序表的初始化操作</a:t>
            </a:r>
          </a:p>
        </p:txBody>
      </p:sp>
      <p:sp>
        <p:nvSpPr>
          <p:cNvPr id="133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02817CD7-CCDF-46FA-BA63-5C487332668A}" type="slidenum">
              <a:rPr kumimoji="0" lang="en-US" altLang="zh-CN" sz="1400" smtClean="0">
                <a:solidFill>
                  <a:srgbClr val="000000"/>
                </a:solidFill>
              </a:rPr>
              <a:pPr eaLnBrk="1" hangingPunct="1"/>
              <a:t>39</a:t>
            </a:fld>
            <a:endParaRPr kumimoji="0" lang="en-US" altLang="zh-CN" sz="1400" smtClean="0">
              <a:solidFill>
                <a:srgbClr val="000000"/>
              </a:solidFill>
            </a:endParaRPr>
          </a:p>
        </p:txBody>
      </p:sp>
      <p:sp>
        <p:nvSpPr>
          <p:cNvPr id="227332" name="Rectangle 4"/>
          <p:cNvSpPr>
            <a:spLocks noChangeArrowheads="1"/>
          </p:cNvSpPr>
          <p:nvPr/>
        </p:nvSpPr>
        <p:spPr bwMode="auto">
          <a:xfrm>
            <a:off x="755576" y="1422400"/>
            <a:ext cx="7416800" cy="4410075"/>
          </a:xfrm>
          <a:prstGeom prst="rect">
            <a:avLst/>
          </a:prstGeom>
          <a:gradFill rotWithShape="1">
            <a:gsLst>
              <a:gs pos="0">
                <a:srgbClr val="FFFFE5"/>
              </a:gs>
              <a:gs pos="50000">
                <a:schemeClr val="bg1"/>
              </a:gs>
              <a:gs pos="100000">
                <a:srgbClr val="FFFFE5"/>
              </a:gs>
            </a:gsLst>
            <a:lin ang="5400000" scaled="1"/>
          </a:gradFill>
          <a:ln w="9525">
            <a:solidFill>
              <a:schemeClr val="tx1"/>
            </a:solidFill>
            <a:miter lim="800000"/>
            <a:headEnd/>
            <a:tailEnd/>
          </a:ln>
          <a:effectLst/>
        </p:spPr>
        <p:txBody>
          <a:bodyPr>
            <a:spAutoFit/>
          </a:bodyPr>
          <a:lstStyle/>
          <a:p>
            <a:pPr>
              <a:spcBef>
                <a:spcPct val="20000"/>
              </a:spcBef>
              <a:defRPr/>
            </a:pPr>
            <a:r>
              <a:rPr lang="en-US" altLang="zh-CN" dirty="0">
                <a:solidFill>
                  <a:srgbClr val="FF0000"/>
                </a:solidFill>
                <a:ea typeface="宋体" pitchFamily="2" charset="-122"/>
              </a:rPr>
              <a:t>Status </a:t>
            </a:r>
            <a:r>
              <a:rPr lang="en-US" altLang="zh-CN" dirty="0" err="1">
                <a:solidFill>
                  <a:srgbClr val="FF0000"/>
                </a:solidFill>
                <a:ea typeface="宋体" pitchFamily="2" charset="-122"/>
              </a:rPr>
              <a:t>InitList_Sq</a:t>
            </a:r>
            <a:r>
              <a:rPr lang="en-US" altLang="zh-CN" dirty="0">
                <a:solidFill>
                  <a:srgbClr val="FF0000"/>
                </a:solidFill>
                <a:ea typeface="宋体" pitchFamily="2" charset="-122"/>
              </a:rPr>
              <a:t>( </a:t>
            </a:r>
            <a:r>
              <a:rPr lang="en-US" altLang="zh-CN" dirty="0" err="1">
                <a:solidFill>
                  <a:srgbClr val="FF0000"/>
                </a:solidFill>
                <a:ea typeface="宋体" pitchFamily="2" charset="-122"/>
              </a:rPr>
              <a:t>SqList</a:t>
            </a:r>
            <a:r>
              <a:rPr lang="en-US" altLang="zh-CN" dirty="0">
                <a:solidFill>
                  <a:srgbClr val="FF0000"/>
                </a:solidFill>
                <a:ea typeface="宋体" pitchFamily="2" charset="-122"/>
              </a:rPr>
              <a:t>&amp; L ) {</a:t>
            </a:r>
          </a:p>
          <a:p>
            <a:pPr>
              <a:spcBef>
                <a:spcPct val="20000"/>
              </a:spcBef>
              <a:defRPr/>
            </a:pPr>
            <a:r>
              <a:rPr lang="en-US" altLang="zh-CN" dirty="0">
                <a:solidFill>
                  <a:srgbClr val="000000"/>
                </a:solidFill>
                <a:ea typeface="宋体" pitchFamily="2" charset="-122"/>
              </a:rPr>
              <a:t>  // </a:t>
            </a:r>
            <a:r>
              <a:rPr lang="zh-CN" altLang="en-US" dirty="0">
                <a:solidFill>
                  <a:srgbClr val="000000"/>
                </a:solidFill>
                <a:ea typeface="宋体" pitchFamily="2" charset="-122"/>
              </a:rPr>
              <a:t>构造一个空的线性表 </a:t>
            </a:r>
          </a:p>
          <a:p>
            <a:pPr>
              <a:spcBef>
                <a:spcPct val="20000"/>
              </a:spcBef>
              <a:defRPr/>
            </a:pPr>
            <a:r>
              <a:rPr lang="zh-CN" altLang="en-US" dirty="0">
                <a:solidFill>
                  <a:srgbClr val="3333CC"/>
                </a:solidFill>
                <a:ea typeface="宋体" pitchFamily="2" charset="-122"/>
              </a:rPr>
              <a:t>    </a:t>
            </a:r>
            <a:r>
              <a:rPr lang="en-US" altLang="zh-CN" dirty="0" err="1">
                <a:solidFill>
                  <a:srgbClr val="3333CC"/>
                </a:solidFill>
                <a:ea typeface="宋体" pitchFamily="2" charset="-122"/>
              </a:rPr>
              <a:t>L.elem</a:t>
            </a:r>
            <a:r>
              <a:rPr lang="en-US" altLang="zh-CN" dirty="0">
                <a:solidFill>
                  <a:srgbClr val="3333CC"/>
                </a:solidFill>
                <a:ea typeface="宋体" pitchFamily="2" charset="-122"/>
              </a:rPr>
              <a:t> = (</a:t>
            </a:r>
            <a:r>
              <a:rPr lang="en-US" altLang="zh-CN" dirty="0" err="1">
                <a:solidFill>
                  <a:srgbClr val="3333CC"/>
                </a:solidFill>
                <a:ea typeface="宋体" pitchFamily="2" charset="-122"/>
              </a:rPr>
              <a:t>ElemType</a:t>
            </a:r>
            <a:r>
              <a:rPr lang="en-US" altLang="zh-CN" dirty="0">
                <a:solidFill>
                  <a:srgbClr val="3333CC"/>
                </a:solidFill>
                <a:ea typeface="宋体" pitchFamily="2" charset="-122"/>
              </a:rPr>
              <a:t>*) </a:t>
            </a:r>
            <a:r>
              <a:rPr lang="en-US" altLang="zh-CN" u="sng" dirty="0" err="1">
                <a:solidFill>
                  <a:srgbClr val="FF0000"/>
                </a:solidFill>
                <a:ea typeface="宋体" pitchFamily="2" charset="-122"/>
              </a:rPr>
              <a:t>malloc</a:t>
            </a:r>
            <a:r>
              <a:rPr lang="en-US" altLang="zh-CN" dirty="0">
                <a:solidFill>
                  <a:srgbClr val="3333CC"/>
                </a:solidFill>
                <a:ea typeface="宋体" pitchFamily="2" charset="-122"/>
              </a:rPr>
              <a:t> </a:t>
            </a:r>
          </a:p>
          <a:p>
            <a:pPr>
              <a:spcBef>
                <a:spcPct val="20000"/>
              </a:spcBef>
              <a:defRPr/>
            </a:pPr>
            <a:r>
              <a:rPr lang="en-US" altLang="zh-CN" dirty="0">
                <a:solidFill>
                  <a:srgbClr val="3333CC"/>
                </a:solidFill>
                <a:ea typeface="宋体" pitchFamily="2" charset="-122"/>
              </a:rPr>
              <a:t>	(LIST_INIT_SIZE </a:t>
            </a:r>
            <a:r>
              <a:rPr lang="en-US" altLang="zh-CN" dirty="0">
                <a:solidFill>
                  <a:srgbClr val="3333CC"/>
                </a:solidFill>
                <a:ea typeface="宋体" pitchFamily="2" charset="-122"/>
                <a:sym typeface="Symbol" pitchFamily="18" charset="2"/>
              </a:rPr>
              <a:t> </a:t>
            </a:r>
            <a:r>
              <a:rPr lang="en-US" altLang="zh-CN" dirty="0" err="1">
                <a:solidFill>
                  <a:srgbClr val="3333CC"/>
                </a:solidFill>
                <a:ea typeface="宋体" pitchFamily="2" charset="-122"/>
              </a:rPr>
              <a:t>sizeof</a:t>
            </a:r>
            <a:r>
              <a:rPr lang="en-US" altLang="zh-CN" dirty="0">
                <a:solidFill>
                  <a:srgbClr val="3333CC"/>
                </a:solidFill>
                <a:ea typeface="宋体" pitchFamily="2" charset="-122"/>
              </a:rPr>
              <a:t> (</a:t>
            </a:r>
            <a:r>
              <a:rPr lang="en-US" altLang="zh-CN" dirty="0" err="1">
                <a:solidFill>
                  <a:srgbClr val="3333CC"/>
                </a:solidFill>
                <a:ea typeface="宋体" pitchFamily="2" charset="-122"/>
              </a:rPr>
              <a:t>ElemType</a:t>
            </a:r>
            <a:r>
              <a:rPr lang="en-US" altLang="zh-CN" dirty="0">
                <a:solidFill>
                  <a:srgbClr val="3333CC"/>
                </a:solidFill>
                <a:ea typeface="宋体" pitchFamily="2" charset="-122"/>
              </a:rPr>
              <a:t>));</a:t>
            </a:r>
          </a:p>
          <a:p>
            <a:pPr>
              <a:spcBef>
                <a:spcPct val="20000"/>
              </a:spcBef>
              <a:defRPr/>
            </a:pPr>
            <a:r>
              <a:rPr lang="en-US" altLang="zh-CN" dirty="0">
                <a:solidFill>
                  <a:srgbClr val="3333CC"/>
                </a:solidFill>
                <a:ea typeface="宋体" pitchFamily="2" charset="-122"/>
              </a:rPr>
              <a:t>    </a:t>
            </a:r>
            <a:r>
              <a:rPr lang="en-US" altLang="zh-CN" u="sng" dirty="0">
                <a:solidFill>
                  <a:srgbClr val="3333CC"/>
                </a:solidFill>
                <a:ea typeface="宋体" pitchFamily="2" charset="-122"/>
              </a:rPr>
              <a:t>if (!</a:t>
            </a:r>
            <a:r>
              <a:rPr lang="en-US" altLang="zh-CN" u="sng" dirty="0" err="1">
                <a:solidFill>
                  <a:srgbClr val="3333CC"/>
                </a:solidFill>
                <a:ea typeface="宋体" pitchFamily="2" charset="-122"/>
              </a:rPr>
              <a:t>L.elem</a:t>
            </a:r>
            <a:r>
              <a:rPr lang="en-US" altLang="zh-CN" u="sng" dirty="0">
                <a:solidFill>
                  <a:srgbClr val="3333CC"/>
                </a:solidFill>
                <a:ea typeface="宋体" pitchFamily="2" charset="-122"/>
              </a:rPr>
              <a:t>) exit(OVERFLOW);</a:t>
            </a:r>
          </a:p>
          <a:p>
            <a:pPr>
              <a:spcBef>
                <a:spcPct val="20000"/>
              </a:spcBef>
              <a:defRPr/>
            </a:pPr>
            <a:endParaRPr lang="en-US" altLang="zh-CN" dirty="0">
              <a:solidFill>
                <a:srgbClr val="3333CC"/>
              </a:solidFill>
              <a:ea typeface="宋体" pitchFamily="2" charset="-122"/>
            </a:endParaRPr>
          </a:p>
          <a:p>
            <a:pPr>
              <a:spcBef>
                <a:spcPct val="20000"/>
              </a:spcBef>
              <a:defRPr/>
            </a:pPr>
            <a:r>
              <a:rPr lang="en-US" altLang="zh-CN" dirty="0">
                <a:solidFill>
                  <a:srgbClr val="000000"/>
                </a:solidFill>
                <a:ea typeface="宋体" pitchFamily="2" charset="-122"/>
              </a:rPr>
              <a:t>    </a:t>
            </a:r>
            <a:r>
              <a:rPr lang="en-US" altLang="zh-CN" dirty="0" err="1">
                <a:solidFill>
                  <a:srgbClr val="000000"/>
                </a:solidFill>
                <a:ea typeface="宋体" pitchFamily="2" charset="-122"/>
              </a:rPr>
              <a:t>L.length</a:t>
            </a:r>
            <a:r>
              <a:rPr lang="en-US" altLang="zh-CN" dirty="0">
                <a:solidFill>
                  <a:srgbClr val="000000"/>
                </a:solidFill>
                <a:ea typeface="宋体" pitchFamily="2" charset="-122"/>
              </a:rPr>
              <a:t> = 0;</a:t>
            </a:r>
          </a:p>
          <a:p>
            <a:pPr>
              <a:spcBef>
                <a:spcPct val="20000"/>
              </a:spcBef>
              <a:defRPr/>
            </a:pPr>
            <a:r>
              <a:rPr lang="en-US" altLang="zh-CN" dirty="0">
                <a:solidFill>
                  <a:srgbClr val="000000"/>
                </a:solidFill>
                <a:ea typeface="宋体" pitchFamily="2" charset="-122"/>
              </a:rPr>
              <a:t>    </a:t>
            </a:r>
            <a:r>
              <a:rPr lang="en-US" altLang="zh-CN" dirty="0" err="1">
                <a:solidFill>
                  <a:srgbClr val="000000"/>
                </a:solidFill>
                <a:ea typeface="宋体" pitchFamily="2" charset="-122"/>
              </a:rPr>
              <a:t>L.listsize</a:t>
            </a:r>
            <a:r>
              <a:rPr lang="en-US" altLang="zh-CN" dirty="0">
                <a:solidFill>
                  <a:srgbClr val="000000"/>
                </a:solidFill>
                <a:ea typeface="宋体" pitchFamily="2" charset="-122"/>
              </a:rPr>
              <a:t> = LIST_INIT_SIZE;</a:t>
            </a:r>
          </a:p>
          <a:p>
            <a:pPr>
              <a:spcBef>
                <a:spcPct val="20000"/>
              </a:spcBef>
              <a:defRPr/>
            </a:pPr>
            <a:r>
              <a:rPr lang="en-US" altLang="zh-CN" dirty="0">
                <a:solidFill>
                  <a:srgbClr val="000000"/>
                </a:solidFill>
                <a:ea typeface="宋体" pitchFamily="2" charset="-122"/>
              </a:rPr>
              <a:t>    return OK;</a:t>
            </a:r>
          </a:p>
          <a:p>
            <a:pPr>
              <a:spcBef>
                <a:spcPct val="20000"/>
              </a:spcBef>
              <a:defRPr/>
            </a:pPr>
            <a:r>
              <a:rPr lang="en-US" altLang="zh-CN" dirty="0">
                <a:solidFill>
                  <a:srgbClr val="FF0000"/>
                </a:solidFill>
                <a:ea typeface="宋体" pitchFamily="2" charset="-122"/>
              </a:rPr>
              <a:t>} // </a:t>
            </a:r>
            <a:r>
              <a:rPr lang="en-US" altLang="zh-CN" dirty="0" err="1">
                <a:solidFill>
                  <a:srgbClr val="FF0000"/>
                </a:solidFill>
                <a:ea typeface="宋体" pitchFamily="2" charset="-122"/>
              </a:rPr>
              <a:t>InitList_Sq</a:t>
            </a:r>
            <a:endParaRPr lang="en-US" altLang="zh-CN" dirty="0">
              <a:solidFill>
                <a:srgbClr val="FF0000"/>
              </a:solidFill>
              <a:ea typeface="宋体" pitchFamily="2" charset="-122"/>
            </a:endParaRPr>
          </a:p>
        </p:txBody>
      </p:sp>
      <p:sp>
        <p:nvSpPr>
          <p:cNvPr id="13317" name="Rectangle 5"/>
          <p:cNvSpPr>
            <a:spLocks noChangeArrowheads="1"/>
          </p:cNvSpPr>
          <p:nvPr/>
        </p:nvSpPr>
        <p:spPr bwMode="auto">
          <a:xfrm>
            <a:off x="5867400" y="4868863"/>
            <a:ext cx="3240088" cy="1927225"/>
          </a:xfrm>
          <a:prstGeom prst="rect">
            <a:avLst/>
          </a:prstGeom>
          <a:gradFill rotWithShape="1">
            <a:gsLst>
              <a:gs pos="0">
                <a:schemeClr val="bg1"/>
              </a:gs>
              <a:gs pos="100000">
                <a:srgbClr val="CCECFF"/>
              </a:gs>
            </a:gsLst>
            <a:lin ang="5400000" scaled="1"/>
          </a:gradFill>
          <a:ln w="9525">
            <a:solidFill>
              <a:schemeClr val="tx1"/>
            </a:solidFill>
            <a:miter lim="800000"/>
            <a:headEnd/>
            <a:tailEnd/>
          </a:ln>
        </p:spPr>
        <p:txBody>
          <a:bodyPr>
            <a:spAutoFit/>
          </a:bodyPr>
          <a:lstStyle/>
          <a:p>
            <a:r>
              <a:rPr lang="en-US" altLang="zh-CN">
                <a:solidFill>
                  <a:srgbClr val="FF0000"/>
                </a:solidFill>
              </a:rPr>
              <a:t>typedef  struct {</a:t>
            </a:r>
          </a:p>
          <a:p>
            <a:r>
              <a:rPr lang="en-US" altLang="zh-CN">
                <a:solidFill>
                  <a:srgbClr val="FF0000"/>
                </a:solidFill>
              </a:rPr>
              <a:t>     ElemType *elem;</a:t>
            </a:r>
            <a:r>
              <a:rPr lang="en-US" altLang="zh-CN">
                <a:solidFill>
                  <a:srgbClr val="000099"/>
                </a:solidFill>
              </a:rPr>
              <a:t>    </a:t>
            </a:r>
          </a:p>
          <a:p>
            <a:r>
              <a:rPr lang="en-US" altLang="zh-CN">
                <a:solidFill>
                  <a:srgbClr val="000099"/>
                </a:solidFill>
              </a:rPr>
              <a:t>     </a:t>
            </a:r>
            <a:r>
              <a:rPr lang="en-US" altLang="zh-CN">
                <a:solidFill>
                  <a:srgbClr val="FF0000"/>
                </a:solidFill>
              </a:rPr>
              <a:t>int      length;</a:t>
            </a:r>
            <a:r>
              <a:rPr lang="en-US" altLang="zh-CN">
                <a:solidFill>
                  <a:srgbClr val="000099"/>
                </a:solidFill>
              </a:rPr>
              <a:t>   </a:t>
            </a:r>
          </a:p>
          <a:p>
            <a:r>
              <a:rPr lang="en-US" altLang="zh-CN">
                <a:solidFill>
                  <a:srgbClr val="000099"/>
                </a:solidFill>
              </a:rPr>
              <a:t>     </a:t>
            </a:r>
            <a:r>
              <a:rPr lang="en-US" altLang="zh-CN">
                <a:solidFill>
                  <a:srgbClr val="FF0000"/>
                </a:solidFill>
              </a:rPr>
              <a:t>int      listsize;</a:t>
            </a:r>
            <a:r>
              <a:rPr lang="en-US" altLang="zh-CN">
                <a:solidFill>
                  <a:srgbClr val="000099"/>
                </a:solidFill>
              </a:rPr>
              <a:t>                           </a:t>
            </a:r>
          </a:p>
          <a:p>
            <a:r>
              <a:rPr lang="en-US" altLang="zh-CN">
                <a:solidFill>
                  <a:srgbClr val="FF0000"/>
                </a:solidFill>
              </a:rPr>
              <a:t>} SqList;</a:t>
            </a:r>
            <a:r>
              <a:rPr lang="en-US" altLang="zh-CN">
                <a:solidFill>
                  <a:srgbClr val="000099"/>
                </a:solidFill>
              </a:rPr>
              <a:t>  // </a:t>
            </a:r>
            <a:r>
              <a:rPr lang="zh-CN" altLang="en-US">
                <a:solidFill>
                  <a:srgbClr val="000099"/>
                </a:solidFill>
                <a:ea typeface="楷体_GB2312" pitchFamily="49" charset="-122"/>
              </a:rPr>
              <a:t>顺序表</a:t>
            </a:r>
          </a:p>
        </p:txBody>
      </p:sp>
    </p:spTree>
    <p:extLst>
      <p:ext uri="{BB962C8B-B14F-4D97-AF65-F5344CB8AC3E}">
        <p14:creationId xmlns:p14="http://schemas.microsoft.com/office/powerpoint/2010/main" val="2957848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7332">
                                            <p:bg/>
                                          </p:spTgt>
                                        </p:tgtEl>
                                        <p:attrNameLst>
                                          <p:attrName>style.visibility</p:attrName>
                                        </p:attrNameLst>
                                      </p:cBhvr>
                                      <p:to>
                                        <p:strVal val="visible"/>
                                      </p:to>
                                    </p:set>
                                    <p:animEffect transition="in" filter="wipe(left)">
                                      <p:cBhvr>
                                        <p:cTn id="7" dur="500"/>
                                        <p:tgtEl>
                                          <p:spTgt spid="22733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2">
                                            <p:txEl>
                                              <p:pRg st="0" end="0"/>
                                            </p:txEl>
                                          </p:spTgt>
                                        </p:tgtEl>
                                        <p:attrNameLst>
                                          <p:attrName>style.visibility</p:attrName>
                                        </p:attrNameLst>
                                      </p:cBhvr>
                                      <p:to>
                                        <p:strVal val="visible"/>
                                      </p:to>
                                    </p:set>
                                    <p:animEffect transition="in" filter="wipe(left)">
                                      <p:cBhvr>
                                        <p:cTn id="12" dur="500"/>
                                        <p:tgtEl>
                                          <p:spTgt spid="2273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2">
                                            <p:txEl>
                                              <p:pRg st="1" end="1"/>
                                            </p:txEl>
                                          </p:spTgt>
                                        </p:tgtEl>
                                        <p:attrNameLst>
                                          <p:attrName>style.visibility</p:attrName>
                                        </p:attrNameLst>
                                      </p:cBhvr>
                                      <p:to>
                                        <p:strVal val="visible"/>
                                      </p:to>
                                    </p:set>
                                    <p:animEffect transition="in" filter="wipe(left)">
                                      <p:cBhvr>
                                        <p:cTn id="17" dur="500"/>
                                        <p:tgtEl>
                                          <p:spTgt spid="2273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2">
                                            <p:txEl>
                                              <p:pRg st="2" end="2"/>
                                            </p:txEl>
                                          </p:spTgt>
                                        </p:tgtEl>
                                        <p:attrNameLst>
                                          <p:attrName>style.visibility</p:attrName>
                                        </p:attrNameLst>
                                      </p:cBhvr>
                                      <p:to>
                                        <p:strVal val="visible"/>
                                      </p:to>
                                    </p:set>
                                    <p:animEffect transition="in" filter="wipe(left)">
                                      <p:cBhvr>
                                        <p:cTn id="22" dur="500"/>
                                        <p:tgtEl>
                                          <p:spTgt spid="22733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2">
                                            <p:txEl>
                                              <p:pRg st="3" end="3"/>
                                            </p:txEl>
                                          </p:spTgt>
                                        </p:tgtEl>
                                        <p:attrNameLst>
                                          <p:attrName>style.visibility</p:attrName>
                                        </p:attrNameLst>
                                      </p:cBhvr>
                                      <p:to>
                                        <p:strVal val="visible"/>
                                      </p:to>
                                    </p:set>
                                    <p:animEffect transition="in" filter="wipe(left)">
                                      <p:cBhvr>
                                        <p:cTn id="27" dur="500"/>
                                        <p:tgtEl>
                                          <p:spTgt spid="22733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7332">
                                            <p:txEl>
                                              <p:pRg st="4" end="4"/>
                                            </p:txEl>
                                          </p:spTgt>
                                        </p:tgtEl>
                                        <p:attrNameLst>
                                          <p:attrName>style.visibility</p:attrName>
                                        </p:attrNameLst>
                                      </p:cBhvr>
                                      <p:to>
                                        <p:strVal val="visible"/>
                                      </p:to>
                                    </p:set>
                                    <p:animEffect transition="in" filter="wipe(left)">
                                      <p:cBhvr>
                                        <p:cTn id="32" dur="500"/>
                                        <p:tgtEl>
                                          <p:spTgt spid="22733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7332">
                                            <p:txEl>
                                              <p:pRg st="6" end="6"/>
                                            </p:txEl>
                                          </p:spTgt>
                                        </p:tgtEl>
                                        <p:attrNameLst>
                                          <p:attrName>style.visibility</p:attrName>
                                        </p:attrNameLst>
                                      </p:cBhvr>
                                      <p:to>
                                        <p:strVal val="visible"/>
                                      </p:to>
                                    </p:set>
                                    <p:animEffect transition="in" filter="wipe(left)">
                                      <p:cBhvr>
                                        <p:cTn id="37" dur="500"/>
                                        <p:tgtEl>
                                          <p:spTgt spid="22733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7332">
                                            <p:txEl>
                                              <p:pRg st="7" end="7"/>
                                            </p:txEl>
                                          </p:spTgt>
                                        </p:tgtEl>
                                        <p:attrNameLst>
                                          <p:attrName>style.visibility</p:attrName>
                                        </p:attrNameLst>
                                      </p:cBhvr>
                                      <p:to>
                                        <p:strVal val="visible"/>
                                      </p:to>
                                    </p:set>
                                    <p:animEffect transition="in" filter="wipe(left)">
                                      <p:cBhvr>
                                        <p:cTn id="42" dur="500"/>
                                        <p:tgtEl>
                                          <p:spTgt spid="22733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7332">
                                            <p:txEl>
                                              <p:pRg st="8" end="8"/>
                                            </p:txEl>
                                          </p:spTgt>
                                        </p:tgtEl>
                                        <p:attrNameLst>
                                          <p:attrName>style.visibility</p:attrName>
                                        </p:attrNameLst>
                                      </p:cBhvr>
                                      <p:to>
                                        <p:strVal val="visible"/>
                                      </p:to>
                                    </p:set>
                                    <p:animEffect transition="in" filter="wipe(left)">
                                      <p:cBhvr>
                                        <p:cTn id="47" dur="500"/>
                                        <p:tgtEl>
                                          <p:spTgt spid="22733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7332">
                                            <p:txEl>
                                              <p:pRg st="9" end="9"/>
                                            </p:txEl>
                                          </p:spTgt>
                                        </p:tgtEl>
                                        <p:attrNameLst>
                                          <p:attrName>style.visibility</p:attrName>
                                        </p:attrNameLst>
                                      </p:cBhvr>
                                      <p:to>
                                        <p:strVal val="visible"/>
                                      </p:to>
                                    </p:set>
                                    <p:animEffect transition="in" filter="wipe(left)">
                                      <p:cBhvr>
                                        <p:cTn id="52" dur="500"/>
                                        <p:tgtEl>
                                          <p:spTgt spid="2273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线性表的实例</a:t>
            </a:r>
          </a:p>
        </p:txBody>
      </p:sp>
      <p:sp>
        <p:nvSpPr>
          <p:cNvPr id="6147" name="内容占位符 2"/>
          <p:cNvSpPr>
            <a:spLocks noGrp="1"/>
          </p:cNvSpPr>
          <p:nvPr>
            <p:ph idx="1"/>
          </p:nvPr>
        </p:nvSpPr>
        <p:spPr/>
        <p:txBody>
          <a:bodyPr/>
          <a:lstStyle/>
          <a:p>
            <a:r>
              <a:rPr lang="zh-CN" altLang="en-US" sz="2400" dirty="0" smtClean="0">
                <a:latin typeface="楷体_GB2312" pitchFamily="49" charset="-122"/>
                <a:ea typeface="楷体_GB2312" pitchFamily="49" charset="-122"/>
              </a:rPr>
              <a:t>实例</a:t>
            </a:r>
            <a:r>
              <a:rPr lang="en-US" altLang="zh-CN" sz="2400" dirty="0" smtClean="0">
                <a:latin typeface="楷体_GB2312" pitchFamily="49" charset="-122"/>
                <a:ea typeface="楷体_GB2312" pitchFamily="49" charset="-122"/>
              </a:rPr>
              <a:t>5</a:t>
            </a:r>
            <a:r>
              <a:rPr lang="zh-CN" altLang="en-US" sz="2400" dirty="0" smtClean="0">
                <a:latin typeface="楷体_GB2312" pitchFamily="49" charset="-122"/>
                <a:ea typeface="楷体_GB2312" pitchFamily="49" charset="-122"/>
              </a:rPr>
              <a:t>：有一个班的战士，由</a:t>
            </a:r>
            <a:r>
              <a:rPr lang="en-US" altLang="zh-CN" sz="2400" dirty="0" smtClean="0">
                <a:latin typeface="楷体_GB2312" pitchFamily="49" charset="-122"/>
                <a:ea typeface="楷体_GB2312" pitchFamily="49" charset="-122"/>
              </a:rPr>
              <a:t>11</a:t>
            </a:r>
            <a:r>
              <a:rPr lang="zh-CN" altLang="en-US" sz="2400" dirty="0" smtClean="0">
                <a:latin typeface="楷体_GB2312" pitchFamily="49" charset="-122"/>
                <a:ea typeface="楷体_GB2312" pitchFamily="49" charset="-122"/>
              </a:rPr>
              <a:t>人组成，其中</a:t>
            </a:r>
            <a:r>
              <a:rPr lang="en-US" altLang="zh-CN" sz="2400" dirty="0" smtClean="0">
                <a:latin typeface="楷体_GB2312" pitchFamily="49" charset="-122"/>
                <a:ea typeface="楷体_GB2312" pitchFamily="49" charset="-122"/>
              </a:rPr>
              <a:t>6</a:t>
            </a:r>
            <a:r>
              <a:rPr lang="zh-CN" altLang="en-US" sz="2400" dirty="0" smtClean="0">
                <a:latin typeface="楷体_GB2312" pitchFamily="49" charset="-122"/>
                <a:ea typeface="楷体_GB2312" pitchFamily="49" charset="-122"/>
              </a:rPr>
              <a:t>名是老战士，</a:t>
            </a:r>
            <a:r>
              <a:rPr lang="en-US" altLang="zh-CN" sz="2400" dirty="0" smtClean="0">
                <a:latin typeface="楷体_GB2312" pitchFamily="49" charset="-122"/>
                <a:ea typeface="楷体_GB2312" pitchFamily="49" charset="-122"/>
              </a:rPr>
              <a:t>5</a:t>
            </a:r>
            <a:r>
              <a:rPr lang="zh-CN" altLang="en-US" sz="2400" dirty="0" smtClean="0">
                <a:latin typeface="楷体_GB2312" pitchFamily="49" charset="-122"/>
                <a:ea typeface="楷体_GB2312" pitchFamily="49" charset="-122"/>
              </a:rPr>
              <a:t>名新战士。现在必需单线纵向排列穿过敌人的一道封锁线，并且第一、二人越过后，第三人要返回报告情况，然后该队员编排到队伍的末尾。接着第四、第五人越过，第六人返回报告并排到末尾。依次类推，最后三人一起顺次过去。当越过封锁线后，队伍便形成老、新交替的形式。编程求穿越前队伍的排列情况（</a:t>
            </a:r>
            <a:r>
              <a:rPr lang="en-US" altLang="zh-CN" sz="2400" dirty="0" smtClean="0">
                <a:latin typeface="楷体_GB2312" pitchFamily="49" charset="-122"/>
                <a:ea typeface="楷体_GB2312" pitchFamily="49" charset="-122"/>
              </a:rPr>
              <a:t>O</a:t>
            </a:r>
            <a:r>
              <a:rPr lang="zh-CN" altLang="en-US" sz="2400" dirty="0" smtClean="0">
                <a:latin typeface="楷体_GB2312" pitchFamily="49" charset="-122"/>
                <a:ea typeface="楷体_GB2312" pitchFamily="49" charset="-122"/>
              </a:rPr>
              <a:t>为老战士，</a:t>
            </a:r>
            <a:r>
              <a:rPr lang="en-US" altLang="zh-CN" sz="2400" dirty="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为新战士）</a:t>
            </a:r>
            <a:endParaRPr lang="en-US" altLang="zh-CN" sz="2400" dirty="0" smtClean="0">
              <a:latin typeface="楷体_GB2312" pitchFamily="49" charset="-122"/>
              <a:ea typeface="楷体_GB2312" pitchFamily="49" charset="-122"/>
            </a:endParaRPr>
          </a:p>
          <a:p>
            <a:endParaRPr lang="zh-CN" altLang="en-US" sz="2400" dirty="0" smtClean="0">
              <a:latin typeface="楷体_GB2312" pitchFamily="49" charset="-122"/>
              <a:ea typeface="楷体_GB2312" pitchFamily="49" charset="-122"/>
            </a:endParaRPr>
          </a:p>
        </p:txBody>
      </p:sp>
      <p:sp>
        <p:nvSpPr>
          <p:cNvPr id="4" name="灯片编号占位符 3"/>
          <p:cNvSpPr>
            <a:spLocks noGrp="1"/>
          </p:cNvSpPr>
          <p:nvPr>
            <p:ph type="sldNum" sz="quarter" idx="11"/>
          </p:nvPr>
        </p:nvSpPr>
        <p:spPr/>
        <p:txBody>
          <a:bodyPr/>
          <a:lstStyle/>
          <a:p>
            <a:pPr>
              <a:defRPr/>
            </a:pPr>
            <a:fld id="{32F8097C-1923-4676-9617-92588E3DE7B2}" type="slidenum">
              <a:rPr lang="en-US" altLang="zh-CN" smtClean="0"/>
              <a:pPr>
                <a:defRPr/>
              </a:pPr>
              <a:t>4</a:t>
            </a:fld>
            <a:endParaRPr lang="en-US" altLang="zh-CN"/>
          </a:p>
        </p:txBody>
      </p:sp>
      <p:graphicFrame>
        <p:nvGraphicFramePr>
          <p:cNvPr id="5" name="图示 4"/>
          <p:cNvGraphicFramePr/>
          <p:nvPr>
            <p:extLst>
              <p:ext uri="{D42A27DB-BD31-4B8C-83A1-F6EECF244321}">
                <p14:modId xmlns:p14="http://schemas.microsoft.com/office/powerpoint/2010/main" val="3946501244"/>
              </p:ext>
            </p:extLst>
          </p:nvPr>
        </p:nvGraphicFramePr>
        <p:xfrm>
          <a:off x="1187624" y="4653136"/>
          <a:ext cx="720080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dirty="0" smtClean="0"/>
              <a:t>2.2.4 </a:t>
            </a:r>
            <a:r>
              <a:rPr lang="zh-CN" altLang="en-US" dirty="0" smtClean="0"/>
              <a:t>顺序表的插入操作</a:t>
            </a:r>
          </a:p>
        </p:txBody>
      </p:sp>
      <p:sp>
        <p:nvSpPr>
          <p:cNvPr id="14340" name="Rectangle 3"/>
          <p:cNvSpPr>
            <a:spLocks noGrp="1" noChangeArrowheads="1"/>
          </p:cNvSpPr>
          <p:nvPr>
            <p:ph idx="1"/>
          </p:nvPr>
        </p:nvSpPr>
        <p:spPr/>
        <p:txBody>
          <a:bodyPr/>
          <a:lstStyle/>
          <a:p>
            <a:pPr eaLnBrk="1" hangingPunct="1"/>
            <a:r>
              <a:rPr lang="en-US" altLang="zh-CN" dirty="0" err="1" smtClean="0">
                <a:solidFill>
                  <a:schemeClr val="hlink"/>
                </a:solidFill>
                <a:latin typeface="Times New Roman" pitchFamily="18" charset="0"/>
              </a:rPr>
              <a:t>ListInsert</a:t>
            </a:r>
            <a:r>
              <a:rPr lang="en-US" altLang="zh-CN" dirty="0" smtClean="0">
                <a:solidFill>
                  <a:schemeClr val="hlink"/>
                </a:solidFill>
                <a:latin typeface="Times New Roman" pitchFamily="18" charset="0"/>
              </a:rPr>
              <a:t>(&amp;L, </a:t>
            </a:r>
            <a:r>
              <a:rPr lang="en-US" altLang="zh-CN" dirty="0" err="1" smtClean="0">
                <a:solidFill>
                  <a:schemeClr val="hlink"/>
                </a:solidFill>
                <a:latin typeface="Times New Roman" pitchFamily="18" charset="0"/>
              </a:rPr>
              <a:t>i</a:t>
            </a:r>
            <a:r>
              <a:rPr lang="en-US" altLang="zh-CN" dirty="0" smtClean="0">
                <a:solidFill>
                  <a:schemeClr val="hlink"/>
                </a:solidFill>
                <a:latin typeface="Times New Roman" pitchFamily="18" charset="0"/>
              </a:rPr>
              <a:t>, e)</a:t>
            </a:r>
            <a:r>
              <a:rPr lang="en-US" altLang="zh-CN" dirty="0" smtClean="0">
                <a:solidFill>
                  <a:srgbClr val="FF5555"/>
                </a:solidFill>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插入元素</a:t>
            </a:r>
          </a:p>
          <a:p>
            <a:pPr eaLnBrk="1" hangingPunct="1"/>
            <a:r>
              <a:rPr lang="zh-CN" altLang="en-US" dirty="0" smtClean="0">
                <a:latin typeface="Times New Roman" pitchFamily="18" charset="0"/>
              </a:rPr>
              <a:t>在顺序表</a:t>
            </a:r>
            <a:r>
              <a:rPr lang="en-US" altLang="zh-CN" dirty="0" smtClean="0">
                <a:latin typeface="Times New Roman" pitchFamily="18" charset="0"/>
              </a:rPr>
              <a:t>L</a:t>
            </a:r>
            <a:r>
              <a:rPr lang="zh-CN" altLang="en-US" dirty="0" smtClean="0">
                <a:latin typeface="Times New Roman" pitchFamily="18" charset="0"/>
              </a:rPr>
              <a:t>的第 </a:t>
            </a:r>
            <a:r>
              <a:rPr lang="en-US" altLang="zh-CN" dirty="0" err="1" smtClean="0">
                <a:latin typeface="Times New Roman" pitchFamily="18" charset="0"/>
              </a:rPr>
              <a:t>i</a:t>
            </a:r>
            <a:r>
              <a:rPr lang="en-US" altLang="zh-CN" dirty="0" smtClean="0">
                <a:latin typeface="Times New Roman" pitchFamily="18" charset="0"/>
              </a:rPr>
              <a:t> </a:t>
            </a:r>
            <a:r>
              <a:rPr lang="zh-CN" altLang="en-US" dirty="0" smtClean="0">
                <a:latin typeface="Times New Roman" pitchFamily="18" charset="0"/>
              </a:rPr>
              <a:t>个元素之前插入新的元素</a:t>
            </a:r>
            <a:r>
              <a:rPr lang="en-US" altLang="zh-CN" dirty="0" smtClean="0">
                <a:latin typeface="Times New Roman" pitchFamily="18" charset="0"/>
              </a:rPr>
              <a:t>e,</a:t>
            </a:r>
          </a:p>
          <a:p>
            <a:pPr eaLnBrk="1" hangingPunct="1"/>
            <a:r>
              <a:rPr lang="zh-CN" altLang="en-US" dirty="0" smtClean="0">
                <a:latin typeface="Times New Roman" pitchFamily="18" charset="0"/>
              </a:rPr>
              <a:t>把</a:t>
            </a:r>
            <a:r>
              <a:rPr lang="en-US" altLang="zh-CN" dirty="0" smtClean="0">
                <a:latin typeface="Times New Roman" pitchFamily="18" charset="0"/>
              </a:rPr>
              <a:t>e</a:t>
            </a:r>
            <a:r>
              <a:rPr lang="zh-CN" altLang="en-US" dirty="0" smtClean="0">
                <a:latin typeface="Times New Roman" pitchFamily="18" charset="0"/>
              </a:rPr>
              <a:t>插入到第 </a:t>
            </a:r>
            <a:r>
              <a:rPr lang="en-US" altLang="zh-CN" dirty="0" err="1" smtClean="0">
                <a:latin typeface="Times New Roman" pitchFamily="18" charset="0"/>
              </a:rPr>
              <a:t>i</a:t>
            </a:r>
            <a:r>
              <a:rPr lang="en-US" altLang="zh-CN" dirty="0" smtClean="0">
                <a:latin typeface="Times New Roman" pitchFamily="18" charset="0"/>
              </a:rPr>
              <a:t> </a:t>
            </a:r>
            <a:r>
              <a:rPr lang="zh-CN" altLang="en-US" dirty="0" smtClean="0">
                <a:latin typeface="Times New Roman" pitchFamily="18" charset="0"/>
              </a:rPr>
              <a:t>个元素的位置</a:t>
            </a:r>
          </a:p>
          <a:p>
            <a:pPr eaLnBrk="1" hangingPunct="1"/>
            <a:r>
              <a:rPr lang="zh-CN" altLang="en-US" dirty="0" smtClean="0">
                <a:latin typeface="Times New Roman" pitchFamily="18" charset="0"/>
              </a:rPr>
              <a:t> </a:t>
            </a:r>
            <a:r>
              <a:rPr lang="en-US" altLang="zh-CN" dirty="0" err="1" smtClean="0">
                <a:solidFill>
                  <a:schemeClr val="hlink"/>
                </a:solidFill>
                <a:latin typeface="Times New Roman" pitchFamily="18" charset="0"/>
              </a:rPr>
              <a:t>i</a:t>
            </a:r>
            <a:r>
              <a:rPr lang="en-US" altLang="zh-CN" dirty="0" smtClean="0">
                <a:solidFill>
                  <a:schemeClr val="hlink"/>
                </a:solidFill>
                <a:latin typeface="Times New Roman" pitchFamily="18" charset="0"/>
              </a:rPr>
              <a:t> </a:t>
            </a:r>
            <a:r>
              <a:rPr lang="zh-CN" altLang="en-US" dirty="0" smtClean="0">
                <a:solidFill>
                  <a:schemeClr val="hlink"/>
                </a:solidFill>
                <a:latin typeface="Times New Roman" pitchFamily="18" charset="0"/>
              </a:rPr>
              <a:t>的合法范围为  </a:t>
            </a:r>
            <a:r>
              <a:rPr lang="en-US" altLang="zh-CN" dirty="0" smtClean="0">
                <a:solidFill>
                  <a:schemeClr val="hlink"/>
                </a:solidFill>
                <a:latin typeface="Times New Roman" pitchFamily="18" charset="0"/>
              </a:rPr>
              <a:t>1≤i≤L.length+1</a:t>
            </a:r>
          </a:p>
        </p:txBody>
      </p:sp>
      <p:sp>
        <p:nvSpPr>
          <p:cNvPr id="143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3A0C22CA-DCCC-48D3-8132-12209AED85B1}" type="slidenum">
              <a:rPr kumimoji="0" lang="en-US" altLang="zh-CN" sz="1400" smtClean="0">
                <a:solidFill>
                  <a:srgbClr val="000000"/>
                </a:solidFill>
              </a:rPr>
              <a:pPr eaLnBrk="1" hangingPunct="1"/>
              <a:t>40</a:t>
            </a:fld>
            <a:endParaRPr kumimoji="0" lang="en-US" altLang="zh-CN" sz="1400" smtClean="0">
              <a:solidFill>
                <a:srgbClr val="000000"/>
              </a:solidFill>
            </a:endParaRPr>
          </a:p>
        </p:txBody>
      </p:sp>
      <p:sp>
        <p:nvSpPr>
          <p:cNvPr id="14341" name="Text Box 173"/>
          <p:cNvSpPr txBox="1">
            <a:spLocks noChangeArrowheads="1"/>
          </p:cNvSpPr>
          <p:nvPr/>
        </p:nvSpPr>
        <p:spPr bwMode="auto">
          <a:xfrm>
            <a:off x="536575" y="4448175"/>
            <a:ext cx="677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solidFill>
                  <a:srgbClr val="000099"/>
                </a:solidFill>
                <a:latin typeface="Times New Roman" pitchFamily="18" charset="0"/>
                <a:ea typeface="楷体_GB2312" pitchFamily="49" charset="-122"/>
              </a:rPr>
              <a:t> 0       1              ….              i-2     i-1             ….    n-1</a:t>
            </a:r>
            <a:endParaRPr lang="en-US" altLang="zh-CN">
              <a:solidFill>
                <a:srgbClr val="000099"/>
              </a:solidFill>
              <a:latin typeface="Times New Roman" pitchFamily="18" charset="0"/>
            </a:endParaRPr>
          </a:p>
        </p:txBody>
      </p:sp>
      <p:graphicFrame>
        <p:nvGraphicFramePr>
          <p:cNvPr id="228526" name="Group 174"/>
          <p:cNvGraphicFramePr>
            <a:graphicFrameLocks noGrp="1"/>
          </p:cNvGraphicFramePr>
          <p:nvPr/>
        </p:nvGraphicFramePr>
        <p:xfrm>
          <a:off x="395288" y="4916488"/>
          <a:ext cx="8424862" cy="504825"/>
        </p:xfrm>
        <a:graphic>
          <a:graphicData uri="http://schemas.openxmlformats.org/drawingml/2006/table">
            <a:tbl>
              <a:tblPr/>
              <a:tblGrid>
                <a:gridCol w="703262"/>
                <a:gridCol w="698500"/>
                <a:gridCol w="701675"/>
                <a:gridCol w="701675"/>
                <a:gridCol w="701675"/>
                <a:gridCol w="703263"/>
                <a:gridCol w="703262"/>
                <a:gridCol w="701675"/>
                <a:gridCol w="703263"/>
                <a:gridCol w="700087"/>
                <a:gridCol w="703263"/>
                <a:gridCol w="703262"/>
              </a:tblGrid>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a:t>
                      </a:r>
                      <a:r>
                        <a:rPr kumimoji="1" lang="en-US" altLang="zh-CN" sz="2400" b="1" i="0" u="none" strike="noStrike" cap="none" normalizeH="0" baseline="-2500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a:t>
                      </a:r>
                      <a:r>
                        <a:rPr kumimoji="1" lang="en-US" altLang="zh-CN" sz="2400" b="1" i="0" u="none" strike="noStrike" cap="none" normalizeH="0" baseline="-25000" smtClean="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2500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a:t>
                      </a:r>
                      <a:r>
                        <a:rPr kumimoji="1" lang="en-US" altLang="zh-CN" sz="2400" b="1" i="0" u="none" strike="noStrike" cap="none" normalizeH="0" baseline="-25000" smtClean="0">
                          <a:ln>
                            <a:noFill/>
                          </a:ln>
                          <a:solidFill>
                            <a:schemeClr val="tx1"/>
                          </a:solidFill>
                          <a:effectLst/>
                          <a:latin typeface="Tahoma" pitchFamily="34" charset="0"/>
                          <a:ea typeface="楷体_GB2312" pitchFamily="49" charset="-122"/>
                        </a:rPr>
                        <a:t>i-1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a:t>
                      </a:r>
                      <a:r>
                        <a:rPr kumimoji="1" lang="en-US" altLang="zh-CN" sz="2400" b="1" i="0" u="none" strike="noStrike" cap="none" normalizeH="0" baseline="-25000" smtClean="0">
                          <a:ln>
                            <a:noFill/>
                          </a:ln>
                          <a:solidFill>
                            <a:schemeClr val="tx1"/>
                          </a:solidFill>
                          <a:effectLst/>
                          <a:latin typeface="Tahoma" pitchFamily="34" charset="0"/>
                          <a:ea typeface="楷体_GB2312" pitchFamily="49"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a</a:t>
                      </a:r>
                      <a:r>
                        <a:rPr kumimoji="1" lang="en-US" altLang="zh-CN" sz="2400" b="1" i="0" u="none" strike="noStrike" cap="none" normalizeH="0" baseline="-25000" smtClean="0">
                          <a:ln>
                            <a:noFill/>
                          </a:ln>
                          <a:solidFill>
                            <a:schemeClr val="tx1"/>
                          </a:solidFill>
                          <a:effectLst/>
                          <a:latin typeface="Tahoma" pitchFamily="34" charset="0"/>
                          <a:ea typeface="楷体_GB2312" pitchFamily="49"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2500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25000" smtClean="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4370" name="Group 206"/>
          <p:cNvGrpSpPr>
            <a:grpSpLocks/>
          </p:cNvGrpSpPr>
          <p:nvPr/>
        </p:nvGrpSpPr>
        <p:grpSpPr bwMode="auto">
          <a:xfrm>
            <a:off x="4643438" y="5419725"/>
            <a:ext cx="576262" cy="962025"/>
            <a:chOff x="2744" y="3203"/>
            <a:chExt cx="363" cy="606"/>
          </a:xfrm>
        </p:grpSpPr>
        <p:sp>
          <p:nvSpPr>
            <p:cNvPr id="14373" name="Line 202"/>
            <p:cNvSpPr>
              <a:spLocks noChangeShapeType="1"/>
            </p:cNvSpPr>
            <p:nvPr/>
          </p:nvSpPr>
          <p:spPr bwMode="auto">
            <a:xfrm flipV="1">
              <a:off x="2925" y="3203"/>
              <a:ext cx="0" cy="363"/>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4374" name="Text Box 203"/>
            <p:cNvSpPr txBox="1">
              <a:spLocks noChangeArrowheads="1"/>
            </p:cNvSpPr>
            <p:nvPr/>
          </p:nvSpPr>
          <p:spPr bwMode="auto">
            <a:xfrm>
              <a:off x="2744" y="3521"/>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e</a:t>
              </a:r>
            </a:p>
          </p:txBody>
        </p:sp>
      </p:grpSp>
      <p:sp>
        <p:nvSpPr>
          <p:cNvPr id="14371" name="Line 207"/>
          <p:cNvSpPr>
            <a:spLocks noChangeShapeType="1"/>
          </p:cNvSpPr>
          <p:nvPr/>
        </p:nvSpPr>
        <p:spPr bwMode="auto">
          <a:xfrm>
            <a:off x="4572000" y="4268788"/>
            <a:ext cx="0" cy="64770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4372" name="Text Box 208"/>
          <p:cNvSpPr txBox="1">
            <a:spLocks noChangeArrowheads="1"/>
          </p:cNvSpPr>
          <p:nvPr/>
        </p:nvSpPr>
        <p:spPr bwMode="auto">
          <a:xfrm>
            <a:off x="4330700" y="383540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e</a:t>
            </a:r>
          </a:p>
        </p:txBody>
      </p:sp>
    </p:spTree>
    <p:extLst>
      <p:ext uri="{BB962C8B-B14F-4D97-AF65-F5344CB8AC3E}">
        <p14:creationId xmlns:p14="http://schemas.microsoft.com/office/powerpoint/2010/main" val="151577265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endParaRPr lang="zh-CN" altLang="zh-CN" smtClean="0"/>
          </a:p>
        </p:txBody>
      </p:sp>
      <p:sp>
        <p:nvSpPr>
          <p:cNvPr id="15364" name="Rectangle 3"/>
          <p:cNvSpPr>
            <a:spLocks noGrp="1" noChangeArrowheads="1"/>
          </p:cNvSpPr>
          <p:nvPr>
            <p:ph idx="1"/>
          </p:nvPr>
        </p:nvSpPr>
        <p:spPr/>
        <p:txBody>
          <a:bodyPr/>
          <a:lstStyle/>
          <a:p>
            <a:pPr eaLnBrk="1" hangingPunct="1"/>
            <a:r>
              <a:rPr lang="zh-CN" altLang="en-US" smtClean="0"/>
              <a:t>操作的过程： </a:t>
            </a:r>
            <a:r>
              <a:rPr lang="en-US" altLang="zh-CN" smtClean="0">
                <a:solidFill>
                  <a:srgbClr val="000099"/>
                </a:solidFill>
                <a:latin typeface="Times New Roman" pitchFamily="18" charset="0"/>
              </a:rPr>
              <a:t>ListInsert(&amp;L, 6, 30)</a:t>
            </a:r>
            <a:endParaRPr lang="en-US" altLang="zh-CN" smtClean="0"/>
          </a:p>
        </p:txBody>
      </p:sp>
      <p:sp>
        <p:nvSpPr>
          <p:cNvPr id="153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484B0BF-5690-4794-9FBA-C15BC4840945}" type="slidenum">
              <a:rPr kumimoji="0" lang="en-US" altLang="zh-CN" sz="1400" smtClean="0">
                <a:solidFill>
                  <a:srgbClr val="000000"/>
                </a:solidFill>
              </a:rPr>
              <a:pPr eaLnBrk="1" hangingPunct="1"/>
              <a:t>41</a:t>
            </a:fld>
            <a:endParaRPr kumimoji="0" lang="en-US" altLang="zh-CN" sz="1400" smtClean="0">
              <a:solidFill>
                <a:srgbClr val="000000"/>
              </a:solidFill>
            </a:endParaRPr>
          </a:p>
        </p:txBody>
      </p:sp>
      <p:graphicFrame>
        <p:nvGraphicFramePr>
          <p:cNvPr id="232474" name="Group 26"/>
          <p:cNvGraphicFramePr>
            <a:graphicFrameLocks noGrp="1"/>
          </p:cNvGraphicFramePr>
          <p:nvPr>
            <p:extLst>
              <p:ext uri="{D42A27DB-BD31-4B8C-83A1-F6EECF244321}">
                <p14:modId xmlns:p14="http://schemas.microsoft.com/office/powerpoint/2010/main" val="142665207"/>
              </p:ext>
            </p:extLst>
          </p:nvPr>
        </p:nvGraphicFramePr>
        <p:xfrm>
          <a:off x="4283075" y="2435225"/>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31</a:t>
                      </a: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48"/>
          <p:cNvGrpSpPr>
            <a:grpSpLocks/>
          </p:cNvGrpSpPr>
          <p:nvPr/>
        </p:nvGrpSpPr>
        <p:grpSpPr bwMode="auto">
          <a:xfrm>
            <a:off x="323852" y="4486275"/>
            <a:ext cx="935832" cy="396875"/>
            <a:chOff x="189" y="2024"/>
            <a:chExt cx="786" cy="250"/>
          </a:xfrm>
        </p:grpSpPr>
        <p:sp>
          <p:nvSpPr>
            <p:cNvPr id="15476" name="Line 49"/>
            <p:cNvSpPr>
              <a:spLocks noChangeShapeType="1"/>
            </p:cNvSpPr>
            <p:nvPr/>
          </p:nvSpPr>
          <p:spPr bwMode="auto">
            <a:xfrm>
              <a:off x="612" y="2168"/>
              <a:ext cx="363"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5477" name="Text Box 50"/>
            <p:cNvSpPr txBox="1">
              <a:spLocks noChangeArrowheads="1"/>
            </p:cNvSpPr>
            <p:nvPr/>
          </p:nvSpPr>
          <p:spPr bwMode="auto">
            <a:xfrm>
              <a:off x="189" y="2024"/>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sz="2000" dirty="0">
                  <a:solidFill>
                    <a:srgbClr val="000000"/>
                  </a:solidFill>
                </a:rPr>
                <a:t>30</a:t>
              </a:r>
            </a:p>
          </p:txBody>
        </p:sp>
      </p:grpSp>
      <p:graphicFrame>
        <p:nvGraphicFramePr>
          <p:cNvPr id="232499" name="Group 51"/>
          <p:cNvGraphicFramePr>
            <a:graphicFrameLocks noGrp="1"/>
          </p:cNvGraphicFramePr>
          <p:nvPr/>
        </p:nvGraphicFramePr>
        <p:xfrm>
          <a:off x="5148263" y="2435225"/>
          <a:ext cx="576262" cy="3759204"/>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25</a:t>
                      </a: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2521" name="Group 73"/>
          <p:cNvGraphicFramePr>
            <a:graphicFrameLocks noGrp="1"/>
          </p:cNvGraphicFramePr>
          <p:nvPr/>
        </p:nvGraphicFramePr>
        <p:xfrm>
          <a:off x="6013450" y="2420938"/>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2543" name="Group 95"/>
          <p:cNvGraphicFramePr>
            <a:graphicFrameLocks noGrp="1"/>
          </p:cNvGraphicFramePr>
          <p:nvPr/>
        </p:nvGraphicFramePr>
        <p:xfrm>
          <a:off x="2627313" y="2435225"/>
          <a:ext cx="576262" cy="3759204"/>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 name="Group 70"/>
          <p:cNvGraphicFramePr>
            <a:graphicFrameLocks noGrp="1"/>
          </p:cNvGraphicFramePr>
          <p:nvPr>
            <p:extLst>
              <p:ext uri="{D42A27DB-BD31-4B8C-83A1-F6EECF244321}">
                <p14:modId xmlns:p14="http://schemas.microsoft.com/office/powerpoint/2010/main" val="2234741968"/>
              </p:ext>
            </p:extLst>
          </p:nvPr>
        </p:nvGraphicFramePr>
        <p:xfrm>
          <a:off x="1187450" y="2416698"/>
          <a:ext cx="1080294" cy="3744414"/>
        </p:xfrm>
        <a:graphic>
          <a:graphicData uri="http://schemas.openxmlformats.org/drawingml/2006/table">
            <a:tbl>
              <a:tblPr/>
              <a:tblGrid>
                <a:gridCol w="540147"/>
                <a:gridCol w="540147"/>
              </a:tblGrid>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0</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1</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2</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4</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5</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6</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7</a:t>
                      </a:r>
                      <a:endParaRPr kumimoji="1" lang="zh-CN" altLang="zh-CN" sz="2000" b="0"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60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8</a:t>
                      </a:r>
                      <a:endParaRPr kumimoji="1" lang="zh-CN" altLang="zh-CN" sz="2000" b="0"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9023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25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24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2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195736" y="1484784"/>
            <a:ext cx="4968652" cy="4031779"/>
          </a:xfrm>
          <a:prstGeom prst="rect">
            <a:avLst/>
          </a:prstGeom>
          <a:solidFill>
            <a:schemeClr val="accent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387" name="Rectangle 2"/>
          <p:cNvSpPr>
            <a:spLocks noGrp="1" noChangeArrowheads="1"/>
          </p:cNvSpPr>
          <p:nvPr>
            <p:ph type="title"/>
          </p:nvPr>
        </p:nvSpPr>
        <p:spPr/>
        <p:txBody>
          <a:bodyPr/>
          <a:lstStyle/>
          <a:p>
            <a:pPr eaLnBrk="1" hangingPunct="1"/>
            <a:r>
              <a:rPr lang="zh-CN" altLang="en-US" sz="3200" smtClean="0"/>
              <a:t>操作的过程： </a:t>
            </a:r>
            <a:r>
              <a:rPr lang="en-US" altLang="zh-CN" sz="3200" smtClean="0">
                <a:solidFill>
                  <a:srgbClr val="000099"/>
                </a:solidFill>
                <a:latin typeface="Times New Roman" pitchFamily="18" charset="0"/>
              </a:rPr>
              <a:t>ListInsert(&amp;L, 6, 30)</a:t>
            </a:r>
          </a:p>
        </p:txBody>
      </p:sp>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DD237BFC-E3E3-4EBD-8BD9-8EB09DE79434}" type="slidenum">
              <a:rPr kumimoji="0" lang="en-US" altLang="zh-CN" sz="1400" smtClean="0">
                <a:solidFill>
                  <a:srgbClr val="000000"/>
                </a:solidFill>
              </a:rPr>
              <a:pPr eaLnBrk="1" hangingPunct="1"/>
              <a:t>42</a:t>
            </a:fld>
            <a:endParaRPr kumimoji="0" lang="en-US" altLang="zh-CN" sz="1400" smtClean="0">
              <a:solidFill>
                <a:srgbClr val="000000"/>
              </a:solidFill>
            </a:endParaRPr>
          </a:p>
        </p:txBody>
      </p:sp>
      <p:graphicFrame>
        <p:nvGraphicFramePr>
          <p:cNvPr id="231450" name="Group 26"/>
          <p:cNvGraphicFramePr>
            <a:graphicFrameLocks noGrp="1"/>
          </p:cNvGraphicFramePr>
          <p:nvPr>
            <p:extLst>
              <p:ext uri="{D42A27DB-BD31-4B8C-83A1-F6EECF244321}">
                <p14:modId xmlns:p14="http://schemas.microsoft.com/office/powerpoint/2010/main" val="231712495"/>
              </p:ext>
            </p:extLst>
          </p:nvPr>
        </p:nvGraphicFramePr>
        <p:xfrm>
          <a:off x="3059113" y="1630363"/>
          <a:ext cx="576262" cy="3759204"/>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31</a:t>
                      </a: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1586" name="Group 162"/>
          <p:cNvGraphicFramePr>
            <a:graphicFrameLocks noGrp="1"/>
          </p:cNvGraphicFramePr>
          <p:nvPr>
            <p:extLst>
              <p:ext uri="{D42A27DB-BD31-4B8C-83A1-F6EECF244321}">
                <p14:modId xmlns:p14="http://schemas.microsoft.com/office/powerpoint/2010/main" val="2573209898"/>
              </p:ext>
            </p:extLst>
          </p:nvPr>
        </p:nvGraphicFramePr>
        <p:xfrm>
          <a:off x="7620000" y="1627365"/>
          <a:ext cx="576262" cy="3737931"/>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1494" name="Group 70"/>
          <p:cNvGraphicFramePr>
            <a:graphicFrameLocks noGrp="1"/>
          </p:cNvGraphicFramePr>
          <p:nvPr>
            <p:extLst>
              <p:ext uri="{D42A27DB-BD31-4B8C-83A1-F6EECF244321}">
                <p14:modId xmlns:p14="http://schemas.microsoft.com/office/powerpoint/2010/main" val="1766111622"/>
              </p:ext>
            </p:extLst>
          </p:nvPr>
        </p:nvGraphicFramePr>
        <p:xfrm>
          <a:off x="971550" y="1630363"/>
          <a:ext cx="1080294" cy="3759204"/>
        </p:xfrm>
        <a:graphic>
          <a:graphicData uri="http://schemas.openxmlformats.org/drawingml/2006/table">
            <a:tbl>
              <a:tblPr/>
              <a:tblGrid>
                <a:gridCol w="540147"/>
                <a:gridCol w="540147"/>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0</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1</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2</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4</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5</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6</a:t>
                      </a: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7</a:t>
                      </a:r>
                      <a:endParaRPr kumimoji="1" lang="zh-CN" altLang="zh-CN" sz="2000" b="0"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tx1"/>
                          </a:solidFill>
                          <a:effectLst/>
                          <a:latin typeface="Tahoma" pitchFamily="34" charset="0"/>
                          <a:ea typeface="楷体_GB2312" pitchFamily="49" charset="-122"/>
                        </a:rPr>
                        <a:t>8</a:t>
                      </a:r>
                      <a:endParaRPr kumimoji="1" lang="zh-CN" altLang="zh-CN" sz="2000" b="0"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97"/>
          <p:cNvGrpSpPr>
            <a:grpSpLocks/>
          </p:cNvGrpSpPr>
          <p:nvPr/>
        </p:nvGrpSpPr>
        <p:grpSpPr bwMode="auto">
          <a:xfrm>
            <a:off x="-36512" y="4078288"/>
            <a:ext cx="1008062" cy="457200"/>
            <a:chOff x="113" y="3022"/>
            <a:chExt cx="635" cy="288"/>
          </a:xfrm>
        </p:grpSpPr>
        <p:sp>
          <p:nvSpPr>
            <p:cNvPr id="16518" name="Text Box 92"/>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dirty="0">
                  <a:solidFill>
                    <a:srgbClr val="000000"/>
                  </a:solidFill>
                </a:rPr>
                <a:t>p</a:t>
              </a:r>
            </a:p>
          </p:txBody>
        </p:sp>
        <p:sp>
          <p:nvSpPr>
            <p:cNvPr id="16519" name="Line 93"/>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pSp>
        <p:nvGrpSpPr>
          <p:cNvPr id="3" name="Group 98"/>
          <p:cNvGrpSpPr>
            <a:grpSpLocks/>
          </p:cNvGrpSpPr>
          <p:nvPr/>
        </p:nvGrpSpPr>
        <p:grpSpPr bwMode="auto">
          <a:xfrm>
            <a:off x="-36512" y="3646488"/>
            <a:ext cx="1008062" cy="457200"/>
            <a:chOff x="113" y="2734"/>
            <a:chExt cx="635" cy="288"/>
          </a:xfrm>
        </p:grpSpPr>
        <p:sp>
          <p:nvSpPr>
            <p:cNvPr id="16516" name="Text Box 99"/>
            <p:cNvSpPr txBox="1">
              <a:spLocks noChangeArrowheads="1"/>
            </p:cNvSpPr>
            <p:nvPr/>
          </p:nvSpPr>
          <p:spPr bwMode="auto">
            <a:xfrm>
              <a:off x="113" y="273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q</a:t>
              </a:r>
            </a:p>
          </p:txBody>
        </p:sp>
        <p:sp>
          <p:nvSpPr>
            <p:cNvPr id="16517" name="Line 100"/>
            <p:cNvSpPr>
              <a:spLocks noChangeShapeType="1"/>
            </p:cNvSpPr>
            <p:nvPr/>
          </p:nvSpPr>
          <p:spPr bwMode="auto">
            <a:xfrm>
              <a:off x="430" y="2916"/>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pSp>
        <p:nvGrpSpPr>
          <p:cNvPr id="4" name="Group 101"/>
          <p:cNvGrpSpPr>
            <a:grpSpLocks/>
          </p:cNvGrpSpPr>
          <p:nvPr/>
        </p:nvGrpSpPr>
        <p:grpSpPr bwMode="auto">
          <a:xfrm>
            <a:off x="2051050" y="4078288"/>
            <a:ext cx="1008063" cy="457200"/>
            <a:chOff x="113" y="3022"/>
            <a:chExt cx="635" cy="288"/>
          </a:xfrm>
        </p:grpSpPr>
        <p:sp>
          <p:nvSpPr>
            <p:cNvPr id="16514" name="Text Box 102"/>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16515" name="Line 103"/>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aphicFrame>
        <p:nvGraphicFramePr>
          <p:cNvPr id="231584" name="Group 160"/>
          <p:cNvGraphicFramePr>
            <a:graphicFrameLocks noGrp="1"/>
          </p:cNvGraphicFramePr>
          <p:nvPr/>
        </p:nvGraphicFramePr>
        <p:xfrm>
          <a:off x="4718050" y="1614488"/>
          <a:ext cx="576263" cy="3787779"/>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31</a:t>
                      </a: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5" name="Group 126"/>
          <p:cNvGrpSpPr>
            <a:grpSpLocks/>
          </p:cNvGrpSpPr>
          <p:nvPr/>
        </p:nvGrpSpPr>
        <p:grpSpPr bwMode="auto">
          <a:xfrm>
            <a:off x="3708400" y="3573463"/>
            <a:ext cx="1008063" cy="457200"/>
            <a:chOff x="113" y="3022"/>
            <a:chExt cx="635" cy="288"/>
          </a:xfrm>
        </p:grpSpPr>
        <p:sp>
          <p:nvSpPr>
            <p:cNvPr id="16512" name="Text Box 127"/>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16513" name="Line 128"/>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31553" name="Text Box 129"/>
          <p:cNvSpPr txBox="1">
            <a:spLocks noChangeArrowheads="1"/>
          </p:cNvSpPr>
          <p:nvPr/>
        </p:nvSpPr>
        <p:spPr bwMode="auto">
          <a:xfrm>
            <a:off x="0" y="5516563"/>
            <a:ext cx="3744913" cy="1004887"/>
          </a:xfrm>
          <a:prstGeom prst="rect">
            <a:avLst/>
          </a:prstGeom>
          <a:solidFill>
            <a:srgbClr val="FF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q = &amp;(L.elem[i-1]);</a:t>
            </a:r>
          </a:p>
          <a:p>
            <a:pPr eaLnBrk="1" hangingPunct="1">
              <a:spcBef>
                <a:spcPct val="50000"/>
              </a:spcBef>
            </a:pPr>
            <a:r>
              <a:rPr lang="en-US" altLang="zh-CN">
                <a:solidFill>
                  <a:srgbClr val="000000"/>
                </a:solidFill>
                <a:latin typeface="Times New Roman" pitchFamily="18" charset="0"/>
              </a:rPr>
              <a:t>p = &amp;(L.elem[L.length-1]);  </a:t>
            </a:r>
          </a:p>
        </p:txBody>
      </p:sp>
      <p:sp>
        <p:nvSpPr>
          <p:cNvPr id="231554" name="Text Box 130"/>
          <p:cNvSpPr txBox="1">
            <a:spLocks noChangeArrowheads="1"/>
          </p:cNvSpPr>
          <p:nvPr/>
        </p:nvSpPr>
        <p:spPr bwMode="auto">
          <a:xfrm>
            <a:off x="2771775" y="5589588"/>
            <a:ext cx="1728788"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*(p+1) = *p;</a:t>
            </a:r>
          </a:p>
        </p:txBody>
      </p:sp>
      <p:sp>
        <p:nvSpPr>
          <p:cNvPr id="231555" name="Text Box 131"/>
          <p:cNvSpPr txBox="1">
            <a:spLocks noChangeArrowheads="1"/>
          </p:cNvSpPr>
          <p:nvPr/>
        </p:nvSpPr>
        <p:spPr bwMode="auto">
          <a:xfrm>
            <a:off x="4645025" y="5589588"/>
            <a:ext cx="720725"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 </a:t>
            </a:r>
          </a:p>
        </p:txBody>
      </p:sp>
      <p:graphicFrame>
        <p:nvGraphicFramePr>
          <p:cNvPr id="231556" name="Group 132"/>
          <p:cNvGraphicFramePr>
            <a:graphicFrameLocks noGrp="1"/>
          </p:cNvGraphicFramePr>
          <p:nvPr>
            <p:extLst>
              <p:ext uri="{D42A27DB-BD31-4B8C-83A1-F6EECF244321}">
                <p14:modId xmlns:p14="http://schemas.microsoft.com/office/powerpoint/2010/main" val="567088067"/>
              </p:ext>
            </p:extLst>
          </p:nvPr>
        </p:nvGraphicFramePr>
        <p:xfrm>
          <a:off x="6227763" y="1628775"/>
          <a:ext cx="576262" cy="3759204"/>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25</a:t>
                      </a: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6" name="Group 154"/>
          <p:cNvGrpSpPr>
            <a:grpSpLocks/>
          </p:cNvGrpSpPr>
          <p:nvPr/>
        </p:nvGrpSpPr>
        <p:grpSpPr bwMode="auto">
          <a:xfrm>
            <a:off x="5219700" y="3573463"/>
            <a:ext cx="1008063" cy="457200"/>
            <a:chOff x="113" y="3022"/>
            <a:chExt cx="635" cy="288"/>
          </a:xfrm>
        </p:grpSpPr>
        <p:sp>
          <p:nvSpPr>
            <p:cNvPr id="16510" name="Text Box 155"/>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16511" name="Line 156"/>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31581" name="Text Box 157"/>
          <p:cNvSpPr txBox="1">
            <a:spLocks noChangeArrowheads="1"/>
          </p:cNvSpPr>
          <p:nvPr/>
        </p:nvSpPr>
        <p:spPr bwMode="auto">
          <a:xfrm>
            <a:off x="5435600" y="5589588"/>
            <a:ext cx="1728788"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*(p+1) = *p;</a:t>
            </a:r>
          </a:p>
        </p:txBody>
      </p:sp>
      <p:sp>
        <p:nvSpPr>
          <p:cNvPr id="231582" name="Text Box 158"/>
          <p:cNvSpPr txBox="1">
            <a:spLocks noChangeArrowheads="1"/>
          </p:cNvSpPr>
          <p:nvPr/>
        </p:nvSpPr>
        <p:spPr bwMode="auto">
          <a:xfrm>
            <a:off x="7475537" y="5586590"/>
            <a:ext cx="936625"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*q=e;</a:t>
            </a:r>
          </a:p>
        </p:txBody>
      </p:sp>
      <p:sp>
        <p:nvSpPr>
          <p:cNvPr id="231583" name="Text Box 159"/>
          <p:cNvSpPr txBox="1">
            <a:spLocks noChangeArrowheads="1"/>
          </p:cNvSpPr>
          <p:nvPr/>
        </p:nvSpPr>
        <p:spPr bwMode="auto">
          <a:xfrm>
            <a:off x="4701814" y="6106318"/>
            <a:ext cx="1368425" cy="588963"/>
          </a:xfrm>
          <a:prstGeom prst="rect">
            <a:avLst/>
          </a:prstGeom>
          <a:solidFill>
            <a:srgbClr val="FF9933"/>
          </a:solidFill>
          <a:ln w="9525">
            <a:solidFill>
              <a:schemeClr val="hlink"/>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sz="3200" dirty="0">
                <a:solidFill>
                  <a:srgbClr val="000000"/>
                </a:solidFill>
                <a:latin typeface="Times New Roman" pitchFamily="18" charset="0"/>
              </a:rPr>
              <a:t>p&gt;=q; </a:t>
            </a:r>
          </a:p>
        </p:txBody>
      </p:sp>
      <p:sp>
        <p:nvSpPr>
          <p:cNvPr id="16509" name="AutoShape 161">
            <a:hlinkClick r:id="rId2" action="ppaction://hlinksldjump" highlightClick="1"/>
          </p:cNvPr>
          <p:cNvSpPr>
            <a:spLocks noChangeArrowheads="1"/>
          </p:cNvSpPr>
          <p:nvPr/>
        </p:nvSpPr>
        <p:spPr bwMode="auto">
          <a:xfrm>
            <a:off x="7620000" y="6248400"/>
            <a:ext cx="1371600" cy="457200"/>
          </a:xfrm>
          <a:prstGeom prst="actionButtonBlank">
            <a:avLst/>
          </a:prstGeom>
          <a:solidFill>
            <a:srgbClr val="FF9933"/>
          </a:solidFill>
          <a:ln w="9525">
            <a:solidFill>
              <a:schemeClr val="tx1"/>
            </a:solidFill>
            <a:miter lim="800000"/>
            <a:headEnd/>
            <a:tailEnd/>
          </a:ln>
        </p:spPr>
        <p:txBody>
          <a:bodyPr wrap="none" anchor="ctr"/>
          <a:lstStyle/>
          <a:p>
            <a:pPr algn="ctr"/>
            <a:r>
              <a:rPr lang="zh-CN" altLang="en-US">
                <a:solidFill>
                  <a:srgbClr val="000000"/>
                </a:solidFill>
                <a:latin typeface="Tahoma" pitchFamily="34" charset="0"/>
                <a:ea typeface="楷体_GB2312" pitchFamily="49" charset="-122"/>
              </a:rPr>
              <a:t>插入操作</a:t>
            </a:r>
          </a:p>
        </p:txBody>
      </p:sp>
    </p:spTree>
    <p:extLst>
      <p:ext uri="{BB962C8B-B14F-4D97-AF65-F5344CB8AC3E}">
        <p14:creationId xmlns:p14="http://schemas.microsoft.com/office/powerpoint/2010/main" val="260869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553"/>
                                        </p:tgtEl>
                                        <p:attrNameLst>
                                          <p:attrName>style.visibility</p:attrName>
                                        </p:attrNameLst>
                                      </p:cBhvr>
                                      <p:to>
                                        <p:strVal val="visible"/>
                                      </p:to>
                                    </p:set>
                                    <p:anim calcmode="lin" valueType="num">
                                      <p:cBhvr additive="base">
                                        <p:cTn id="19" dur="500" fill="hold"/>
                                        <p:tgtEl>
                                          <p:spTgt spid="231553"/>
                                        </p:tgtEl>
                                        <p:attrNameLst>
                                          <p:attrName>ppt_x</p:attrName>
                                        </p:attrNameLst>
                                      </p:cBhvr>
                                      <p:tavLst>
                                        <p:tav tm="0">
                                          <p:val>
                                            <p:strVal val="#ppt_x"/>
                                          </p:val>
                                        </p:tav>
                                        <p:tav tm="100000">
                                          <p:val>
                                            <p:strVal val="#ppt_x"/>
                                          </p:val>
                                        </p:tav>
                                      </p:tavLst>
                                    </p:anim>
                                    <p:anim calcmode="lin" valueType="num">
                                      <p:cBhvr additive="base">
                                        <p:cTn id="20" dur="500" fill="hold"/>
                                        <p:tgtEl>
                                          <p:spTgt spid="2315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1450"/>
                                        </p:tgtEl>
                                        <p:attrNameLst>
                                          <p:attrName>style.visibility</p:attrName>
                                        </p:attrNameLst>
                                      </p:cBhvr>
                                      <p:to>
                                        <p:strVal val="visible"/>
                                      </p:to>
                                    </p:set>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1554"/>
                                        </p:tgtEl>
                                        <p:attrNameLst>
                                          <p:attrName>style.visibility</p:attrName>
                                        </p:attrNameLst>
                                      </p:cBhvr>
                                      <p:to>
                                        <p:strVal val="visible"/>
                                      </p:to>
                                    </p:set>
                                    <p:anim calcmode="lin" valueType="num">
                                      <p:cBhvr additive="base">
                                        <p:cTn id="33" dur="500" fill="hold"/>
                                        <p:tgtEl>
                                          <p:spTgt spid="231554"/>
                                        </p:tgtEl>
                                        <p:attrNameLst>
                                          <p:attrName>ppt_x</p:attrName>
                                        </p:attrNameLst>
                                      </p:cBhvr>
                                      <p:tavLst>
                                        <p:tav tm="0">
                                          <p:val>
                                            <p:strVal val="#ppt_x"/>
                                          </p:val>
                                        </p:tav>
                                        <p:tav tm="100000">
                                          <p:val>
                                            <p:strVal val="#ppt_x"/>
                                          </p:val>
                                        </p:tav>
                                      </p:tavLst>
                                    </p:anim>
                                    <p:anim calcmode="lin" valueType="num">
                                      <p:cBhvr additive="base">
                                        <p:cTn id="34" dur="500" fill="hold"/>
                                        <p:tgtEl>
                                          <p:spTgt spid="23155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1584"/>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1555"/>
                                        </p:tgtEl>
                                        <p:attrNameLst>
                                          <p:attrName>style.visibility</p:attrName>
                                        </p:attrNameLst>
                                      </p:cBhvr>
                                      <p:to>
                                        <p:strVal val="visible"/>
                                      </p:to>
                                    </p:set>
                                    <p:anim calcmode="lin" valueType="num">
                                      <p:cBhvr additive="base">
                                        <p:cTn id="47" dur="500" fill="hold"/>
                                        <p:tgtEl>
                                          <p:spTgt spid="231555"/>
                                        </p:tgtEl>
                                        <p:attrNameLst>
                                          <p:attrName>ppt_x</p:attrName>
                                        </p:attrNameLst>
                                      </p:cBhvr>
                                      <p:tavLst>
                                        <p:tav tm="0">
                                          <p:val>
                                            <p:strVal val="#ppt_x"/>
                                          </p:val>
                                        </p:tav>
                                        <p:tav tm="100000">
                                          <p:val>
                                            <p:strVal val="#ppt_x"/>
                                          </p:val>
                                        </p:tav>
                                      </p:tavLst>
                                    </p:anim>
                                    <p:anim calcmode="lin" valueType="num">
                                      <p:cBhvr additive="base">
                                        <p:cTn id="48" dur="500" fill="hold"/>
                                        <p:tgtEl>
                                          <p:spTgt spid="23155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31556"/>
                                        </p:tgtEl>
                                        <p:attrNameLst>
                                          <p:attrName>style.visibility</p:attrName>
                                        </p:attrNameLst>
                                      </p:cBhvr>
                                      <p:to>
                                        <p:strVal val="visible"/>
                                      </p:to>
                                    </p:set>
                                  </p:childTnLst>
                                </p:cTn>
                              </p:par>
                              <p:par>
                                <p:cTn id="53" presetID="2" presetClass="entr" presetSubtype="4"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1581"/>
                                        </p:tgtEl>
                                        <p:attrNameLst>
                                          <p:attrName>style.visibility</p:attrName>
                                        </p:attrNameLst>
                                      </p:cBhvr>
                                      <p:to>
                                        <p:strVal val="visible"/>
                                      </p:to>
                                    </p:set>
                                    <p:anim calcmode="lin" valueType="num">
                                      <p:cBhvr additive="base">
                                        <p:cTn id="61" dur="500" fill="hold"/>
                                        <p:tgtEl>
                                          <p:spTgt spid="231581"/>
                                        </p:tgtEl>
                                        <p:attrNameLst>
                                          <p:attrName>ppt_x</p:attrName>
                                        </p:attrNameLst>
                                      </p:cBhvr>
                                      <p:tavLst>
                                        <p:tav tm="0">
                                          <p:val>
                                            <p:strVal val="#ppt_x"/>
                                          </p:val>
                                        </p:tav>
                                        <p:tav tm="100000">
                                          <p:val>
                                            <p:strVal val="#ppt_x"/>
                                          </p:val>
                                        </p:tav>
                                      </p:tavLst>
                                    </p:anim>
                                    <p:anim calcmode="lin" valueType="num">
                                      <p:cBhvr additive="base">
                                        <p:cTn id="62" dur="500" fill="hold"/>
                                        <p:tgtEl>
                                          <p:spTgt spid="23158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3158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31582"/>
                                        </p:tgtEl>
                                        <p:attrNameLst>
                                          <p:attrName>style.visibility</p:attrName>
                                        </p:attrNameLst>
                                      </p:cBhvr>
                                      <p:to>
                                        <p:strVal val="visible"/>
                                      </p:to>
                                    </p:set>
                                    <p:anim calcmode="lin" valueType="num">
                                      <p:cBhvr additive="base">
                                        <p:cTn id="71" dur="500" fill="hold"/>
                                        <p:tgtEl>
                                          <p:spTgt spid="231582"/>
                                        </p:tgtEl>
                                        <p:attrNameLst>
                                          <p:attrName>ppt_x</p:attrName>
                                        </p:attrNameLst>
                                      </p:cBhvr>
                                      <p:tavLst>
                                        <p:tav tm="0">
                                          <p:val>
                                            <p:strVal val="#ppt_x"/>
                                          </p:val>
                                        </p:tav>
                                        <p:tav tm="100000">
                                          <p:val>
                                            <p:strVal val="#ppt_x"/>
                                          </p:val>
                                        </p:tav>
                                      </p:tavLst>
                                    </p:anim>
                                    <p:anim calcmode="lin" valueType="num">
                                      <p:cBhvr additive="base">
                                        <p:cTn id="72" dur="500" fill="hold"/>
                                        <p:tgtEl>
                                          <p:spTgt spid="231582"/>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56" presetClass="entr" presetSubtype="0" fill="hold" grpId="0" nodeType="clickEffect">
                                  <p:stCondLst>
                                    <p:cond delay="0"/>
                                  </p:stCondLst>
                                  <p:iterate type="lt">
                                    <p:tmPct val="10000"/>
                                  </p:iterate>
                                  <p:childTnLst>
                                    <p:set>
                                      <p:cBhvr>
                                        <p:cTn id="76" dur="1" fill="hold">
                                          <p:stCondLst>
                                            <p:cond delay="0"/>
                                          </p:stCondLst>
                                        </p:cTn>
                                        <p:tgtEl>
                                          <p:spTgt spid="231583"/>
                                        </p:tgtEl>
                                        <p:attrNameLst>
                                          <p:attrName>style.visibility</p:attrName>
                                        </p:attrNameLst>
                                      </p:cBhvr>
                                      <p:to>
                                        <p:strVal val="visible"/>
                                      </p:to>
                                    </p:set>
                                    <p:anim by="(-#ppt_w*2)" calcmode="lin" valueType="num">
                                      <p:cBhvr rctx="PPT">
                                        <p:cTn id="77" dur="500" autoRev="1" fill="hold">
                                          <p:stCondLst>
                                            <p:cond delay="0"/>
                                          </p:stCondLst>
                                        </p:cTn>
                                        <p:tgtEl>
                                          <p:spTgt spid="231583"/>
                                        </p:tgtEl>
                                        <p:attrNameLst>
                                          <p:attrName>ppt_w</p:attrName>
                                        </p:attrNameLst>
                                      </p:cBhvr>
                                    </p:anim>
                                    <p:anim by="(#ppt_w*0.50)" calcmode="lin" valueType="num">
                                      <p:cBhvr>
                                        <p:cTn id="78" dur="500" decel="50000" autoRev="1" fill="hold">
                                          <p:stCondLst>
                                            <p:cond delay="0"/>
                                          </p:stCondLst>
                                        </p:cTn>
                                        <p:tgtEl>
                                          <p:spTgt spid="231583"/>
                                        </p:tgtEl>
                                        <p:attrNameLst>
                                          <p:attrName>ppt_x</p:attrName>
                                        </p:attrNameLst>
                                      </p:cBhvr>
                                    </p:anim>
                                    <p:anim from="(-#ppt_h/2)" to="(#ppt_y)" calcmode="lin" valueType="num">
                                      <p:cBhvr>
                                        <p:cTn id="79" dur="1000" fill="hold">
                                          <p:stCondLst>
                                            <p:cond delay="0"/>
                                          </p:stCondLst>
                                        </p:cTn>
                                        <p:tgtEl>
                                          <p:spTgt spid="231583"/>
                                        </p:tgtEl>
                                        <p:attrNameLst>
                                          <p:attrName>ppt_y</p:attrName>
                                        </p:attrNameLst>
                                      </p:cBhvr>
                                    </p:anim>
                                    <p:animRot by="21600000">
                                      <p:cBhvr>
                                        <p:cTn id="80" dur="1000" fill="hold">
                                          <p:stCondLst>
                                            <p:cond delay="0"/>
                                          </p:stCondLst>
                                        </p:cTn>
                                        <p:tgtEl>
                                          <p:spTgt spid="2315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553" grpId="0" animBg="1"/>
      <p:bldP spid="231554" grpId="0" animBg="1"/>
      <p:bldP spid="231555" grpId="0" animBg="1"/>
      <p:bldP spid="231581" grpId="0" animBg="1"/>
      <p:bldP spid="231582" grpId="0" animBg="1"/>
      <p:bldP spid="23158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endParaRPr lang="zh-CN" altLang="zh-CN" smtClean="0"/>
          </a:p>
        </p:txBody>
      </p:sp>
      <p:sp>
        <p:nvSpPr>
          <p:cNvPr id="17412" name="Rectangle 3"/>
          <p:cNvSpPr>
            <a:spLocks noGrp="1" noChangeArrowheads="1"/>
          </p:cNvSpPr>
          <p:nvPr>
            <p:ph idx="1"/>
          </p:nvPr>
        </p:nvSpPr>
        <p:spPr/>
        <p:txBody>
          <a:bodyPr/>
          <a:lstStyle/>
          <a:p>
            <a:pPr marL="533400" indent="-533400" eaLnBrk="1" hangingPunct="1"/>
            <a:r>
              <a:rPr lang="zh-CN" altLang="en-US" dirty="0" smtClean="0"/>
              <a:t>操作步骤</a:t>
            </a:r>
          </a:p>
          <a:p>
            <a:pPr marL="990600" lvl="1" indent="-533400" eaLnBrk="1" hangingPunct="1">
              <a:buSzPct val="70000"/>
              <a:buFont typeface="Wingdings" pitchFamily="2" charset="2"/>
              <a:buAutoNum type="arabicPeriod"/>
            </a:pPr>
            <a:r>
              <a:rPr lang="zh-CN" altLang="en-US" dirty="0" smtClean="0">
                <a:solidFill>
                  <a:srgbClr val="000099"/>
                </a:solidFill>
              </a:rPr>
              <a:t>判断插入位置是否合法： </a:t>
            </a:r>
            <a:r>
              <a:rPr lang="en-US" altLang="zh-CN" dirty="0" smtClean="0">
                <a:solidFill>
                  <a:schemeClr val="hlink"/>
                </a:solidFill>
                <a:latin typeface="Times New Roman" pitchFamily="18" charset="0"/>
              </a:rPr>
              <a:t>1≤i≤L.length+1</a:t>
            </a:r>
            <a:endParaRPr lang="en-US" altLang="zh-CN" dirty="0" smtClean="0">
              <a:solidFill>
                <a:srgbClr val="000099"/>
              </a:solidFill>
            </a:endParaRPr>
          </a:p>
          <a:p>
            <a:pPr marL="990600" lvl="1" indent="-533400" eaLnBrk="1" hangingPunct="1">
              <a:buSzPct val="70000"/>
              <a:buFont typeface="Wingdings" pitchFamily="2" charset="2"/>
              <a:buAutoNum type="arabicPeriod"/>
            </a:pPr>
            <a:r>
              <a:rPr lang="zh-CN" altLang="en-US" dirty="0" smtClean="0">
                <a:solidFill>
                  <a:srgbClr val="000099"/>
                </a:solidFill>
              </a:rPr>
              <a:t>初始化指针</a:t>
            </a:r>
            <a:r>
              <a:rPr lang="en-US" altLang="zh-CN" dirty="0" smtClean="0">
                <a:solidFill>
                  <a:srgbClr val="000099"/>
                </a:solidFill>
              </a:rPr>
              <a:t>p</a:t>
            </a:r>
            <a:r>
              <a:rPr lang="zh-CN" altLang="en-US" dirty="0" smtClean="0">
                <a:solidFill>
                  <a:srgbClr val="000099"/>
                </a:solidFill>
              </a:rPr>
              <a:t>和</a:t>
            </a:r>
            <a:r>
              <a:rPr lang="en-US" altLang="zh-CN" dirty="0" smtClean="0">
                <a:solidFill>
                  <a:srgbClr val="000099"/>
                </a:solidFill>
              </a:rPr>
              <a:t>q</a:t>
            </a:r>
            <a:r>
              <a:rPr lang="zh-CN" altLang="en-US" dirty="0" smtClean="0">
                <a:solidFill>
                  <a:srgbClr val="000099"/>
                </a:solidFill>
              </a:rPr>
              <a:t>；</a:t>
            </a:r>
          </a:p>
          <a:p>
            <a:pPr marL="990600" lvl="1" indent="-533400" eaLnBrk="1" hangingPunct="1">
              <a:buSzPct val="70000"/>
              <a:buFont typeface="Wingdings" pitchFamily="2" charset="2"/>
              <a:buAutoNum type="arabicPeriod"/>
            </a:pPr>
            <a:r>
              <a:rPr lang="zh-CN" altLang="en-US" dirty="0" smtClean="0">
                <a:solidFill>
                  <a:srgbClr val="000099"/>
                </a:solidFill>
              </a:rPr>
              <a:t>循环：从表尾开始，依次将第</a:t>
            </a:r>
            <a:r>
              <a:rPr lang="en-US" altLang="zh-CN" dirty="0" smtClean="0">
                <a:solidFill>
                  <a:srgbClr val="000099"/>
                </a:solidFill>
              </a:rPr>
              <a:t>i-1</a:t>
            </a:r>
            <a:r>
              <a:rPr lang="zh-CN" altLang="en-US" dirty="0" smtClean="0">
                <a:solidFill>
                  <a:srgbClr val="000099"/>
                </a:solidFill>
              </a:rPr>
              <a:t>个元素之后的元素顺序后移一位</a:t>
            </a:r>
          </a:p>
          <a:p>
            <a:pPr marL="990600" lvl="1" indent="-533400" eaLnBrk="1" hangingPunct="1">
              <a:buSzPct val="70000"/>
              <a:buFont typeface="Wingdings" pitchFamily="2" charset="2"/>
              <a:buAutoNum type="arabicPeriod"/>
            </a:pPr>
            <a:r>
              <a:rPr lang="zh-CN" altLang="en-US" dirty="0" smtClean="0">
                <a:solidFill>
                  <a:srgbClr val="000099"/>
                </a:solidFill>
              </a:rPr>
              <a:t>将新元素</a:t>
            </a:r>
            <a:r>
              <a:rPr lang="en-US" altLang="zh-CN" dirty="0" smtClean="0">
                <a:solidFill>
                  <a:srgbClr val="000099"/>
                </a:solidFill>
              </a:rPr>
              <a:t>e</a:t>
            </a:r>
            <a:r>
              <a:rPr lang="zh-CN" altLang="en-US" dirty="0" smtClean="0">
                <a:solidFill>
                  <a:srgbClr val="000099"/>
                </a:solidFill>
              </a:rPr>
              <a:t>写入到第</a:t>
            </a:r>
            <a:r>
              <a:rPr lang="en-US" altLang="zh-CN" dirty="0" smtClean="0">
                <a:solidFill>
                  <a:srgbClr val="000099"/>
                </a:solidFill>
              </a:rPr>
              <a:t>i</a:t>
            </a:r>
            <a:r>
              <a:rPr lang="zh-CN" altLang="en-US" dirty="0" smtClean="0">
                <a:solidFill>
                  <a:srgbClr val="000099"/>
                </a:solidFill>
              </a:rPr>
              <a:t>个位置</a:t>
            </a:r>
          </a:p>
          <a:p>
            <a:pPr marL="990600" lvl="1" indent="-533400" eaLnBrk="1" hangingPunct="1">
              <a:buSzPct val="70000"/>
              <a:buFont typeface="Wingdings" pitchFamily="2" charset="2"/>
              <a:buAutoNum type="arabicPeriod"/>
            </a:pPr>
            <a:r>
              <a:rPr lang="zh-CN" altLang="en-US" dirty="0" smtClean="0">
                <a:solidFill>
                  <a:srgbClr val="FF0000"/>
                </a:solidFill>
              </a:rPr>
              <a:t>将表的长度加</a:t>
            </a:r>
            <a:r>
              <a:rPr lang="en-US" altLang="zh-CN" dirty="0" smtClean="0">
                <a:solidFill>
                  <a:srgbClr val="FF0000"/>
                </a:solidFill>
              </a:rPr>
              <a:t>1</a:t>
            </a:r>
          </a:p>
        </p:txBody>
      </p:sp>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7623442C-2ABA-4FCF-B3CB-63016D253A3D}" type="slidenum">
              <a:rPr kumimoji="0" lang="en-US" altLang="zh-CN" sz="1400" smtClean="0">
                <a:solidFill>
                  <a:srgbClr val="000000"/>
                </a:solidFill>
              </a:rPr>
              <a:pPr eaLnBrk="1" hangingPunct="1"/>
              <a:t>43</a:t>
            </a:fld>
            <a:endParaRPr kumimoji="0" lang="en-US" altLang="zh-CN" sz="1400" smtClean="0">
              <a:solidFill>
                <a:srgbClr val="000000"/>
              </a:solidFill>
            </a:endParaRPr>
          </a:p>
        </p:txBody>
      </p:sp>
    </p:spTree>
    <p:extLst>
      <p:ext uri="{BB962C8B-B14F-4D97-AF65-F5344CB8AC3E}">
        <p14:creationId xmlns:p14="http://schemas.microsoft.com/office/powerpoint/2010/main" val="222867172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endParaRPr lang="zh-CN" altLang="zh-CN" smtClean="0"/>
          </a:p>
        </p:txBody>
      </p:sp>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89AE7623-1459-4FCA-A957-B6689D6678DB}" type="slidenum">
              <a:rPr kumimoji="0" lang="en-US" altLang="zh-CN" sz="1400" smtClean="0">
                <a:solidFill>
                  <a:srgbClr val="000000"/>
                </a:solidFill>
              </a:rPr>
              <a:pPr eaLnBrk="1" hangingPunct="1"/>
              <a:t>44</a:t>
            </a:fld>
            <a:endParaRPr kumimoji="0" lang="en-US" altLang="zh-CN" sz="1400" smtClean="0">
              <a:solidFill>
                <a:srgbClr val="000000"/>
              </a:solidFill>
            </a:endParaRPr>
          </a:p>
        </p:txBody>
      </p:sp>
      <p:sp>
        <p:nvSpPr>
          <p:cNvPr id="234500" name="Rectangle 4"/>
          <p:cNvSpPr>
            <a:spLocks noChangeArrowheads="1"/>
          </p:cNvSpPr>
          <p:nvPr/>
        </p:nvSpPr>
        <p:spPr bwMode="auto">
          <a:xfrm>
            <a:off x="611188" y="188913"/>
            <a:ext cx="8192243" cy="5693866"/>
          </a:xfrm>
          <a:prstGeom prst="rect">
            <a:avLst/>
          </a:prstGeom>
          <a:gradFill rotWithShape="1">
            <a:gsLst>
              <a:gs pos="0">
                <a:schemeClr val="bg1"/>
              </a:gs>
              <a:gs pos="50000">
                <a:srgbClr val="CCECFF"/>
              </a:gs>
              <a:gs pos="100000">
                <a:schemeClr val="bg1"/>
              </a:gs>
            </a:gsLst>
            <a:lin ang="5400000" scaled="1"/>
          </a:gradFill>
          <a:ln w="9525">
            <a:solidFill>
              <a:schemeClr val="tx1"/>
            </a:solidFill>
            <a:miter lim="800000"/>
            <a:headEnd/>
            <a:tailEnd/>
          </a:ln>
          <a:effectLst/>
        </p:spPr>
        <p:txBody>
          <a:bodyPr wrap="none">
            <a:spAutoFit/>
          </a:bodyPr>
          <a:lstStyle/>
          <a:p>
            <a:pPr>
              <a:defRPr/>
            </a:pPr>
            <a:r>
              <a:rPr lang="en-US" altLang="zh-CN" sz="2800" dirty="0">
                <a:solidFill>
                  <a:srgbClr val="000099"/>
                </a:solidFill>
                <a:latin typeface="Times New Roman" pitchFamily="18" charset="0"/>
                <a:ea typeface="宋体" pitchFamily="2" charset="-122"/>
              </a:rPr>
              <a:t>Status </a:t>
            </a:r>
            <a:r>
              <a:rPr lang="en-US" altLang="zh-CN" sz="2800" dirty="0" err="1">
                <a:solidFill>
                  <a:srgbClr val="000099"/>
                </a:solidFill>
                <a:latin typeface="Times New Roman" pitchFamily="18" charset="0"/>
                <a:ea typeface="宋体" pitchFamily="2" charset="-122"/>
              </a:rPr>
              <a:t>ListInsert_Sq</a:t>
            </a:r>
            <a:r>
              <a:rPr lang="en-US" altLang="zh-CN" sz="2800" dirty="0">
                <a:solidFill>
                  <a:srgbClr val="000099"/>
                </a:solidFill>
                <a:latin typeface="Times New Roman" pitchFamily="18" charset="0"/>
                <a:ea typeface="宋体" pitchFamily="2" charset="-122"/>
              </a:rPr>
              <a:t>(</a:t>
            </a:r>
            <a:r>
              <a:rPr lang="en-US" altLang="zh-CN" sz="2800" dirty="0" err="1">
                <a:solidFill>
                  <a:srgbClr val="000099"/>
                </a:solidFill>
                <a:latin typeface="Times New Roman" pitchFamily="18" charset="0"/>
                <a:ea typeface="宋体" pitchFamily="2" charset="-122"/>
              </a:rPr>
              <a:t>SqList</a:t>
            </a:r>
            <a:r>
              <a:rPr lang="en-US" altLang="zh-CN" sz="2800" dirty="0">
                <a:solidFill>
                  <a:srgbClr val="000099"/>
                </a:solidFill>
                <a:latin typeface="Times New Roman" pitchFamily="18" charset="0"/>
                <a:ea typeface="宋体" pitchFamily="2" charset="-122"/>
              </a:rPr>
              <a:t> &amp;L, </a:t>
            </a:r>
            <a:r>
              <a:rPr lang="en-US" altLang="zh-CN" sz="2800" dirty="0" err="1">
                <a:solidFill>
                  <a:srgbClr val="000099"/>
                </a:solidFill>
                <a:latin typeface="Times New Roman" pitchFamily="18" charset="0"/>
                <a:ea typeface="宋体" pitchFamily="2" charset="-122"/>
              </a:rPr>
              <a:t>int</a:t>
            </a:r>
            <a:r>
              <a:rPr lang="en-US" altLang="zh-CN" sz="2800" dirty="0">
                <a:solidFill>
                  <a:srgbClr val="000099"/>
                </a:solidFill>
                <a:latin typeface="Times New Roman" pitchFamily="18" charset="0"/>
                <a:ea typeface="宋体" pitchFamily="2" charset="-122"/>
              </a:rPr>
              <a:t> </a:t>
            </a:r>
            <a:r>
              <a:rPr lang="en-US" altLang="zh-CN" sz="2800" dirty="0" err="1">
                <a:solidFill>
                  <a:srgbClr val="000099"/>
                </a:solidFill>
                <a:latin typeface="Times New Roman" pitchFamily="18" charset="0"/>
                <a:ea typeface="宋体" pitchFamily="2" charset="-122"/>
              </a:rPr>
              <a:t>i</a:t>
            </a:r>
            <a:r>
              <a:rPr lang="en-US" altLang="zh-CN" sz="2800" dirty="0">
                <a:solidFill>
                  <a:srgbClr val="000099"/>
                </a:solidFill>
                <a:latin typeface="Times New Roman" pitchFamily="18" charset="0"/>
                <a:ea typeface="宋体" pitchFamily="2" charset="-122"/>
              </a:rPr>
              <a:t>, </a:t>
            </a:r>
            <a:r>
              <a:rPr lang="en-US" altLang="zh-CN" sz="2800" dirty="0" err="1">
                <a:solidFill>
                  <a:srgbClr val="000099"/>
                </a:solidFill>
                <a:latin typeface="Times New Roman" pitchFamily="18" charset="0"/>
                <a:ea typeface="宋体" pitchFamily="2" charset="-122"/>
              </a:rPr>
              <a:t>ElemType</a:t>
            </a:r>
            <a:r>
              <a:rPr lang="en-US" altLang="zh-CN" sz="2800" dirty="0">
                <a:solidFill>
                  <a:srgbClr val="000099"/>
                </a:solidFill>
                <a:latin typeface="Times New Roman" pitchFamily="18" charset="0"/>
                <a:ea typeface="宋体" pitchFamily="2" charset="-122"/>
              </a:rPr>
              <a:t> e) {</a:t>
            </a:r>
          </a:p>
          <a:p>
            <a:pPr>
              <a:defRPr/>
            </a:pPr>
            <a:endParaRPr lang="en-US" altLang="zh-CN" sz="2800" dirty="0" smtClean="0">
              <a:solidFill>
                <a:srgbClr val="000099"/>
              </a:solidFill>
              <a:latin typeface="Times New Roman" pitchFamily="18" charset="0"/>
              <a:ea typeface="宋体" pitchFamily="2" charset="-122"/>
            </a:endParaRPr>
          </a:p>
          <a:p>
            <a:pPr>
              <a:defRPr/>
            </a:pPr>
            <a:endParaRPr lang="en-US" altLang="zh-CN" sz="2800" dirty="0">
              <a:solidFill>
                <a:srgbClr val="000099"/>
              </a:solidFill>
              <a:latin typeface="Times New Roman" pitchFamily="18" charset="0"/>
              <a:ea typeface="宋体" pitchFamily="2" charset="-122"/>
            </a:endParaRPr>
          </a:p>
          <a:p>
            <a:pPr>
              <a:defRPr/>
            </a:pPr>
            <a:endParaRPr lang="en-US" altLang="zh-CN" sz="2800" dirty="0" smtClean="0">
              <a:solidFill>
                <a:srgbClr val="000099"/>
              </a:solidFill>
              <a:latin typeface="Times New Roman" pitchFamily="18" charset="0"/>
              <a:ea typeface="宋体" pitchFamily="2" charset="-122"/>
            </a:endParaRPr>
          </a:p>
          <a:p>
            <a:pPr>
              <a:defRPr/>
            </a:pPr>
            <a:endParaRPr lang="en-US" altLang="zh-CN" sz="2800" dirty="0">
              <a:solidFill>
                <a:srgbClr val="000099"/>
              </a:solidFill>
              <a:latin typeface="Times New Roman" pitchFamily="18" charset="0"/>
              <a:ea typeface="宋体" pitchFamily="2" charset="-122"/>
            </a:endParaRPr>
          </a:p>
          <a:p>
            <a:pPr>
              <a:defRPr/>
            </a:pPr>
            <a:endParaRPr lang="en-US" altLang="zh-CN" sz="2800" dirty="0" smtClean="0">
              <a:solidFill>
                <a:srgbClr val="000099"/>
              </a:solidFill>
              <a:latin typeface="Times New Roman" pitchFamily="18" charset="0"/>
              <a:ea typeface="宋体" pitchFamily="2" charset="-122"/>
            </a:endParaRPr>
          </a:p>
          <a:p>
            <a:pPr>
              <a:defRPr/>
            </a:pPr>
            <a:endParaRPr lang="en-US" altLang="zh-CN" sz="2800" dirty="0">
              <a:solidFill>
                <a:srgbClr val="000099"/>
              </a:solidFill>
              <a:latin typeface="Times New Roman" pitchFamily="18" charset="0"/>
              <a:ea typeface="宋体" pitchFamily="2" charset="-122"/>
            </a:endParaRPr>
          </a:p>
          <a:p>
            <a:pPr>
              <a:defRPr/>
            </a:pPr>
            <a:endParaRPr lang="en-US" altLang="zh-CN" sz="2800" dirty="0" smtClean="0">
              <a:solidFill>
                <a:srgbClr val="000099"/>
              </a:solidFill>
              <a:latin typeface="Times New Roman" pitchFamily="18" charset="0"/>
              <a:ea typeface="宋体" pitchFamily="2" charset="-122"/>
            </a:endParaRPr>
          </a:p>
          <a:p>
            <a:pPr>
              <a:defRPr/>
            </a:pPr>
            <a:endParaRPr lang="en-US" altLang="zh-CN" sz="2800" dirty="0">
              <a:solidFill>
                <a:srgbClr val="000099"/>
              </a:solidFill>
              <a:latin typeface="Times New Roman" pitchFamily="18" charset="0"/>
              <a:ea typeface="宋体" pitchFamily="2" charset="-122"/>
            </a:endParaRPr>
          </a:p>
          <a:p>
            <a:pPr>
              <a:defRPr/>
            </a:pPr>
            <a:endParaRPr lang="en-US" altLang="zh-CN" sz="2800" dirty="0" smtClean="0">
              <a:solidFill>
                <a:srgbClr val="000099"/>
              </a:solidFill>
              <a:latin typeface="Times New Roman" pitchFamily="18" charset="0"/>
              <a:ea typeface="宋体" pitchFamily="2" charset="-122"/>
            </a:endParaRPr>
          </a:p>
          <a:p>
            <a:pPr>
              <a:defRPr/>
            </a:pPr>
            <a:endParaRPr lang="en-US" altLang="zh-CN" sz="2800" dirty="0">
              <a:solidFill>
                <a:srgbClr val="000099"/>
              </a:solidFill>
              <a:latin typeface="Times New Roman" pitchFamily="18" charset="0"/>
              <a:ea typeface="宋体" pitchFamily="2" charset="-122"/>
            </a:endParaRPr>
          </a:p>
          <a:p>
            <a:pPr>
              <a:defRPr/>
            </a:pPr>
            <a:endParaRPr lang="en-US" altLang="zh-CN" sz="2800" dirty="0" smtClean="0">
              <a:solidFill>
                <a:srgbClr val="000099"/>
              </a:solidFill>
              <a:latin typeface="Times New Roman" pitchFamily="18" charset="0"/>
              <a:ea typeface="宋体" pitchFamily="2" charset="-122"/>
            </a:endParaRPr>
          </a:p>
          <a:p>
            <a:pPr>
              <a:defRPr/>
            </a:pPr>
            <a:r>
              <a:rPr lang="en-US" altLang="zh-CN" sz="2800" dirty="0" smtClean="0">
                <a:solidFill>
                  <a:srgbClr val="000099"/>
                </a:solidFill>
                <a:latin typeface="Times New Roman" pitchFamily="18" charset="0"/>
                <a:ea typeface="宋体" pitchFamily="2" charset="-122"/>
              </a:rPr>
              <a:t>} </a:t>
            </a:r>
            <a:r>
              <a:rPr lang="en-US" altLang="zh-CN" sz="2800" dirty="0">
                <a:solidFill>
                  <a:srgbClr val="000099"/>
                </a:solidFill>
                <a:latin typeface="Times New Roman" pitchFamily="18" charset="0"/>
                <a:ea typeface="宋体" pitchFamily="2" charset="-122"/>
              </a:rPr>
              <a:t>// </a:t>
            </a:r>
            <a:r>
              <a:rPr lang="en-US" altLang="zh-CN" sz="2800" dirty="0" err="1">
                <a:solidFill>
                  <a:srgbClr val="000099"/>
                </a:solidFill>
                <a:latin typeface="Times New Roman" pitchFamily="18" charset="0"/>
                <a:ea typeface="宋体" pitchFamily="2" charset="-122"/>
              </a:rPr>
              <a:t>ListInsert_Sq</a:t>
            </a:r>
            <a:r>
              <a:rPr lang="en-US" altLang="zh-CN" sz="2800" dirty="0">
                <a:solidFill>
                  <a:srgbClr val="000099"/>
                </a:solidFill>
                <a:latin typeface="Times New Roman" pitchFamily="18" charset="0"/>
                <a:ea typeface="宋体" pitchFamily="2" charset="-122"/>
              </a:rPr>
              <a:t> </a:t>
            </a:r>
          </a:p>
        </p:txBody>
      </p:sp>
      <p:sp>
        <p:nvSpPr>
          <p:cNvPr id="18437" name="Line 8"/>
          <p:cNvSpPr>
            <a:spLocks noChangeShapeType="1"/>
          </p:cNvSpPr>
          <p:nvPr/>
        </p:nvSpPr>
        <p:spPr bwMode="auto">
          <a:xfrm>
            <a:off x="611188" y="692150"/>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8438" name="Line 9"/>
          <p:cNvSpPr>
            <a:spLocks noChangeShapeType="1"/>
          </p:cNvSpPr>
          <p:nvPr/>
        </p:nvSpPr>
        <p:spPr bwMode="auto">
          <a:xfrm>
            <a:off x="611188" y="1484313"/>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8439" name="Line 10"/>
          <p:cNvSpPr>
            <a:spLocks noChangeShapeType="1"/>
          </p:cNvSpPr>
          <p:nvPr/>
        </p:nvSpPr>
        <p:spPr bwMode="auto">
          <a:xfrm>
            <a:off x="611188" y="2133600"/>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8440" name="Line 11"/>
          <p:cNvSpPr>
            <a:spLocks noChangeShapeType="1"/>
          </p:cNvSpPr>
          <p:nvPr/>
        </p:nvSpPr>
        <p:spPr bwMode="auto">
          <a:xfrm>
            <a:off x="611188" y="3429000"/>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8441" name="Line 12"/>
          <p:cNvSpPr>
            <a:spLocks noChangeShapeType="1"/>
          </p:cNvSpPr>
          <p:nvPr/>
        </p:nvSpPr>
        <p:spPr bwMode="auto">
          <a:xfrm>
            <a:off x="611188" y="4221163"/>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8442" name="Line 13"/>
          <p:cNvSpPr>
            <a:spLocks noChangeShapeType="1"/>
          </p:cNvSpPr>
          <p:nvPr/>
        </p:nvSpPr>
        <p:spPr bwMode="auto">
          <a:xfrm>
            <a:off x="611188" y="5373216"/>
            <a:ext cx="8137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3" name="Text Box 5"/>
          <p:cNvSpPr txBox="1">
            <a:spLocks noChangeArrowheads="1"/>
          </p:cNvSpPr>
          <p:nvPr/>
        </p:nvSpPr>
        <p:spPr bwMode="auto">
          <a:xfrm>
            <a:off x="785813" y="5929461"/>
            <a:ext cx="39719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dirty="0">
                <a:solidFill>
                  <a:srgbClr val="FF0000"/>
                </a:solidFill>
                <a:latin typeface="隶书" pitchFamily="49" charset="-122"/>
                <a:ea typeface="隶书" pitchFamily="49" charset="-122"/>
              </a:rPr>
              <a:t>算法时间复杂度取决于</a:t>
            </a:r>
            <a:r>
              <a:rPr lang="en-US" altLang="zh-CN" sz="2800" dirty="0">
                <a:solidFill>
                  <a:srgbClr val="000000"/>
                </a:solidFill>
                <a:latin typeface="隶书" pitchFamily="49" charset="-122"/>
                <a:ea typeface="隶书" pitchFamily="49" charset="-122"/>
              </a:rPr>
              <a:t>:</a:t>
            </a:r>
            <a:endParaRPr lang="en-US" altLang="zh-CN" sz="2800" dirty="0">
              <a:solidFill>
                <a:srgbClr val="000000"/>
              </a:solidFill>
              <a:latin typeface="Times New Roman" pitchFamily="18" charset="0"/>
            </a:endParaRPr>
          </a:p>
        </p:txBody>
      </p:sp>
      <p:sp>
        <p:nvSpPr>
          <p:cNvPr id="14" name="Text Box 6"/>
          <p:cNvSpPr txBox="1">
            <a:spLocks noChangeArrowheads="1"/>
          </p:cNvSpPr>
          <p:nvPr/>
        </p:nvSpPr>
        <p:spPr bwMode="auto">
          <a:xfrm>
            <a:off x="4786313" y="5929461"/>
            <a:ext cx="270986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a:solidFill>
                  <a:srgbClr val="333399"/>
                </a:solidFill>
                <a:latin typeface="Times New Roman" pitchFamily="18" charset="0"/>
              </a:rPr>
              <a:t>移动元素的次数</a:t>
            </a:r>
            <a:endParaRPr lang="en-US" altLang="zh-CN" sz="2800">
              <a:solidFill>
                <a:srgbClr val="333399"/>
              </a:solidFill>
              <a:latin typeface="Times New Roman" pitchFamily="18" charset="0"/>
            </a:endParaRPr>
          </a:p>
        </p:txBody>
      </p:sp>
      <p:sp>
        <p:nvSpPr>
          <p:cNvPr id="3" name="矩形 2"/>
          <p:cNvSpPr/>
          <p:nvPr/>
        </p:nvSpPr>
        <p:spPr>
          <a:xfrm>
            <a:off x="580539" y="620688"/>
            <a:ext cx="8137524" cy="4832092"/>
          </a:xfrm>
          <a:prstGeom prst="rect">
            <a:avLst/>
          </a:prstGeom>
        </p:spPr>
        <p:txBody>
          <a:bodyPr wrap="square">
            <a:spAutoFit/>
          </a:bodyPr>
          <a:lstStyle/>
          <a:p>
            <a:pPr>
              <a:defRPr/>
            </a:pPr>
            <a:r>
              <a:rPr lang="en-US" altLang="zh-CN" sz="2800" dirty="0">
                <a:solidFill>
                  <a:srgbClr val="000099"/>
                </a:solidFill>
                <a:latin typeface="Times New Roman" pitchFamily="18" charset="0"/>
                <a:ea typeface="宋体" pitchFamily="2" charset="-122"/>
              </a:rPr>
              <a:t> </a:t>
            </a:r>
            <a:r>
              <a:rPr lang="en-US" altLang="zh-CN" sz="2800" dirty="0" smtClean="0">
                <a:solidFill>
                  <a:srgbClr val="000099"/>
                </a:solidFill>
                <a:latin typeface="Times New Roman" pitchFamily="18" charset="0"/>
                <a:ea typeface="宋体" pitchFamily="2" charset="-122"/>
              </a:rPr>
              <a:t>     </a:t>
            </a:r>
            <a:r>
              <a:rPr lang="en-US" altLang="zh-CN" sz="2800" dirty="0" smtClean="0">
                <a:solidFill>
                  <a:srgbClr val="006600"/>
                </a:solidFill>
                <a:latin typeface="Times New Roman" pitchFamily="18" charset="0"/>
                <a:ea typeface="宋体" pitchFamily="2" charset="-122"/>
              </a:rPr>
              <a:t>if </a:t>
            </a:r>
            <a:r>
              <a:rPr lang="en-US" altLang="zh-CN" sz="2800" dirty="0">
                <a:solidFill>
                  <a:srgbClr val="006600"/>
                </a:solidFill>
                <a:latin typeface="Times New Roman" pitchFamily="18" charset="0"/>
                <a:ea typeface="宋体" pitchFamily="2" charset="-122"/>
              </a:rPr>
              <a:t>(i &lt; 1 || i &gt; L.length+1) </a:t>
            </a:r>
          </a:p>
          <a:p>
            <a:pPr>
              <a:defRPr/>
            </a:pPr>
            <a:r>
              <a:rPr lang="en-US" altLang="zh-CN" sz="2800" dirty="0">
                <a:solidFill>
                  <a:srgbClr val="006600"/>
                </a:solidFill>
                <a:latin typeface="Times New Roman" pitchFamily="18" charset="0"/>
                <a:ea typeface="宋体" pitchFamily="2" charset="-122"/>
              </a:rPr>
              <a:t>                 return ERROR; </a:t>
            </a:r>
            <a:endParaRPr lang="zh-CN" altLang="en-US" sz="2800" dirty="0" smtClean="0">
              <a:solidFill>
                <a:srgbClr val="006600"/>
              </a:solidFill>
              <a:latin typeface="Times New Roman" pitchFamily="18" charset="0"/>
              <a:ea typeface="宋体" pitchFamily="2" charset="-122"/>
            </a:endParaRPr>
          </a:p>
          <a:p>
            <a:pPr>
              <a:defRPr/>
            </a:pPr>
            <a:r>
              <a:rPr lang="zh-CN" altLang="en-US" sz="2800" dirty="0" smtClean="0">
                <a:solidFill>
                  <a:srgbClr val="000099"/>
                </a:solidFill>
                <a:latin typeface="Times New Roman" pitchFamily="18" charset="0"/>
                <a:ea typeface="宋体" pitchFamily="2" charset="-122"/>
              </a:rPr>
              <a:t>      </a:t>
            </a:r>
            <a:r>
              <a:rPr lang="en-US" altLang="zh-CN" sz="2800" dirty="0" smtClean="0">
                <a:solidFill>
                  <a:srgbClr val="990000"/>
                </a:solidFill>
                <a:latin typeface="Times New Roman" pitchFamily="18" charset="0"/>
                <a:ea typeface="宋体" pitchFamily="2" charset="-122"/>
              </a:rPr>
              <a:t>q = &amp;(</a:t>
            </a:r>
            <a:r>
              <a:rPr lang="en-US" altLang="zh-CN" sz="2800" dirty="0" err="1" smtClean="0">
                <a:solidFill>
                  <a:srgbClr val="990000"/>
                </a:solidFill>
                <a:latin typeface="Times New Roman" pitchFamily="18" charset="0"/>
                <a:ea typeface="宋体" pitchFamily="2" charset="-122"/>
              </a:rPr>
              <a:t>L.elem</a:t>
            </a:r>
            <a:r>
              <a:rPr lang="en-US" altLang="zh-CN" sz="2800" dirty="0" smtClean="0">
                <a:solidFill>
                  <a:srgbClr val="990000"/>
                </a:solidFill>
                <a:latin typeface="Times New Roman" pitchFamily="18" charset="0"/>
                <a:ea typeface="宋体" pitchFamily="2" charset="-122"/>
              </a:rPr>
              <a:t>[i-1]);    </a:t>
            </a:r>
            <a:endParaRPr lang="zh-CN" altLang="en-US" sz="2800" dirty="0" smtClean="0">
              <a:solidFill>
                <a:srgbClr val="990000"/>
              </a:solidFill>
              <a:latin typeface="Times New Roman" pitchFamily="18" charset="0"/>
              <a:ea typeface="宋体" pitchFamily="2" charset="-122"/>
            </a:endParaRPr>
          </a:p>
          <a:p>
            <a:pPr>
              <a:defRPr/>
            </a:pPr>
            <a:endParaRPr lang="zh-CN" altLang="en-US" sz="2800" dirty="0">
              <a:solidFill>
                <a:srgbClr val="990000"/>
              </a:solidFill>
              <a:latin typeface="Times New Roman" pitchFamily="18" charset="0"/>
              <a:ea typeface="宋体" pitchFamily="2" charset="-122"/>
            </a:endParaRPr>
          </a:p>
          <a:p>
            <a:pPr>
              <a:defRPr/>
            </a:pPr>
            <a:r>
              <a:rPr lang="zh-CN" altLang="en-US" sz="2800" dirty="0">
                <a:solidFill>
                  <a:srgbClr val="000099"/>
                </a:solidFill>
                <a:latin typeface="Times New Roman" pitchFamily="18" charset="0"/>
                <a:ea typeface="宋体" pitchFamily="2" charset="-122"/>
              </a:rPr>
              <a:t>      </a:t>
            </a:r>
            <a:r>
              <a:rPr lang="en-US" altLang="zh-CN" sz="2800" dirty="0">
                <a:solidFill>
                  <a:srgbClr val="FF0000"/>
                </a:solidFill>
                <a:latin typeface="Times New Roman" pitchFamily="18" charset="0"/>
                <a:ea typeface="宋体" pitchFamily="2" charset="-122"/>
              </a:rPr>
              <a:t>for (p = &amp;(</a:t>
            </a:r>
            <a:r>
              <a:rPr lang="en-US" altLang="zh-CN" sz="2800" dirty="0" err="1">
                <a:solidFill>
                  <a:srgbClr val="FF0000"/>
                </a:solidFill>
                <a:latin typeface="Times New Roman" pitchFamily="18" charset="0"/>
                <a:ea typeface="宋体" pitchFamily="2" charset="-122"/>
              </a:rPr>
              <a:t>L.elem</a:t>
            </a:r>
            <a:r>
              <a:rPr lang="en-US" altLang="zh-CN" sz="2800" dirty="0">
                <a:solidFill>
                  <a:srgbClr val="FF0000"/>
                </a:solidFill>
                <a:latin typeface="Times New Roman" pitchFamily="18" charset="0"/>
                <a:ea typeface="宋体" pitchFamily="2" charset="-122"/>
              </a:rPr>
              <a:t>[L.length-1]); p &gt;= q;  p--)  </a:t>
            </a:r>
          </a:p>
          <a:p>
            <a:pPr>
              <a:defRPr/>
            </a:pPr>
            <a:r>
              <a:rPr lang="en-US" altLang="zh-CN" sz="2800" dirty="0">
                <a:solidFill>
                  <a:srgbClr val="FF0000"/>
                </a:solidFill>
                <a:latin typeface="Times New Roman" pitchFamily="18" charset="0"/>
                <a:ea typeface="宋体" pitchFamily="2" charset="-122"/>
              </a:rPr>
              <a:t>                *(p+1) = *p;     </a:t>
            </a:r>
            <a:endParaRPr lang="zh-CN" altLang="en-US" sz="2800" dirty="0">
              <a:solidFill>
                <a:srgbClr val="FF0000"/>
              </a:solidFill>
              <a:latin typeface="Times New Roman" pitchFamily="18" charset="0"/>
              <a:ea typeface="宋体" pitchFamily="2" charset="-122"/>
            </a:endParaRPr>
          </a:p>
          <a:p>
            <a:pPr>
              <a:defRPr/>
            </a:pPr>
            <a:endParaRPr lang="zh-CN" altLang="en-US" sz="2800" dirty="0">
              <a:solidFill>
                <a:srgbClr val="FF0000"/>
              </a:solidFill>
              <a:latin typeface="Times New Roman" pitchFamily="18" charset="0"/>
              <a:ea typeface="宋体" pitchFamily="2" charset="-122"/>
            </a:endParaRPr>
          </a:p>
          <a:p>
            <a:pPr>
              <a:defRPr/>
            </a:pPr>
            <a:r>
              <a:rPr lang="zh-CN" altLang="en-US" sz="2800" dirty="0">
                <a:solidFill>
                  <a:srgbClr val="000099"/>
                </a:solidFill>
                <a:latin typeface="Times New Roman" pitchFamily="18" charset="0"/>
                <a:ea typeface="宋体" pitchFamily="2" charset="-122"/>
              </a:rPr>
              <a:t>      *</a:t>
            </a:r>
            <a:r>
              <a:rPr lang="en-US" altLang="zh-CN" sz="2800" dirty="0">
                <a:solidFill>
                  <a:srgbClr val="000099"/>
                </a:solidFill>
                <a:latin typeface="Times New Roman" pitchFamily="18" charset="0"/>
                <a:ea typeface="宋体" pitchFamily="2" charset="-122"/>
              </a:rPr>
              <a:t>q = e;       </a:t>
            </a:r>
          </a:p>
          <a:p>
            <a:pPr>
              <a:defRPr/>
            </a:pPr>
            <a:endParaRPr lang="en-US" altLang="zh-CN" sz="2800" dirty="0">
              <a:solidFill>
                <a:srgbClr val="000099"/>
              </a:solidFill>
              <a:latin typeface="Times New Roman" pitchFamily="18" charset="0"/>
              <a:ea typeface="宋体" pitchFamily="2" charset="-122"/>
            </a:endParaRPr>
          </a:p>
          <a:p>
            <a:pPr>
              <a:defRPr/>
            </a:pPr>
            <a:r>
              <a:rPr lang="en-US" altLang="zh-CN" sz="2800" dirty="0">
                <a:solidFill>
                  <a:srgbClr val="000099"/>
                </a:solidFill>
                <a:latin typeface="Times New Roman" pitchFamily="18" charset="0"/>
                <a:ea typeface="宋体" pitchFamily="2" charset="-122"/>
              </a:rPr>
              <a:t>     </a:t>
            </a:r>
            <a:r>
              <a:rPr lang="en-US" altLang="zh-CN" sz="2800" dirty="0">
                <a:solidFill>
                  <a:srgbClr val="006600"/>
                </a:solidFill>
                <a:latin typeface="Times New Roman" pitchFamily="18" charset="0"/>
                <a:ea typeface="宋体" pitchFamily="2" charset="-122"/>
              </a:rPr>
              <a:t>++</a:t>
            </a:r>
            <a:r>
              <a:rPr lang="en-US" altLang="zh-CN" sz="2800" dirty="0" err="1">
                <a:solidFill>
                  <a:srgbClr val="006600"/>
                </a:solidFill>
                <a:latin typeface="Times New Roman" pitchFamily="18" charset="0"/>
                <a:ea typeface="宋体" pitchFamily="2" charset="-122"/>
              </a:rPr>
              <a:t>L.length</a:t>
            </a:r>
            <a:r>
              <a:rPr lang="en-US" altLang="zh-CN" sz="2800" dirty="0">
                <a:solidFill>
                  <a:srgbClr val="006600"/>
                </a:solidFill>
                <a:latin typeface="Times New Roman" pitchFamily="18" charset="0"/>
                <a:ea typeface="宋体" pitchFamily="2" charset="-122"/>
              </a:rPr>
              <a:t>;   </a:t>
            </a:r>
          </a:p>
          <a:p>
            <a:pPr>
              <a:defRPr/>
            </a:pPr>
            <a:r>
              <a:rPr lang="en-US" altLang="zh-CN" sz="2800" dirty="0">
                <a:solidFill>
                  <a:srgbClr val="000099"/>
                </a:solidFill>
                <a:latin typeface="Times New Roman" pitchFamily="18" charset="0"/>
                <a:ea typeface="宋体" pitchFamily="2" charset="-122"/>
              </a:rPr>
              <a:t>     </a:t>
            </a:r>
            <a:r>
              <a:rPr lang="en-US" altLang="zh-CN" sz="2800" dirty="0">
                <a:solidFill>
                  <a:srgbClr val="000000"/>
                </a:solidFill>
                <a:latin typeface="Times New Roman" pitchFamily="18" charset="0"/>
                <a:ea typeface="宋体" pitchFamily="2" charset="-122"/>
              </a:rPr>
              <a:t>return OK;</a:t>
            </a:r>
          </a:p>
        </p:txBody>
      </p:sp>
      <p:sp>
        <p:nvSpPr>
          <p:cNvPr id="5" name="矩形 4"/>
          <p:cNvSpPr/>
          <p:nvPr/>
        </p:nvSpPr>
        <p:spPr>
          <a:xfrm>
            <a:off x="5066300" y="817548"/>
            <a:ext cx="3538148" cy="523220"/>
          </a:xfrm>
          <a:prstGeom prst="rect">
            <a:avLst/>
          </a:prstGeom>
        </p:spPr>
        <p:txBody>
          <a:bodyPr wrap="none">
            <a:spAutoFit/>
          </a:bodyPr>
          <a:lstStyle/>
          <a:p>
            <a:r>
              <a:rPr lang="en-US" altLang="zh-CN" sz="2800" dirty="0">
                <a:solidFill>
                  <a:srgbClr val="006600"/>
                </a:solidFill>
                <a:latin typeface="Times New Roman" pitchFamily="18" charset="0"/>
                <a:ea typeface="宋体" pitchFamily="2" charset="-122"/>
              </a:rPr>
              <a:t>// </a:t>
            </a:r>
            <a:r>
              <a:rPr lang="zh-CN" altLang="en-US" sz="2800" dirty="0">
                <a:solidFill>
                  <a:srgbClr val="006600"/>
                </a:solidFill>
                <a:latin typeface="Times New Roman" pitchFamily="18" charset="0"/>
                <a:ea typeface="宋体" pitchFamily="2" charset="-122"/>
              </a:rPr>
              <a:t>步骤</a:t>
            </a:r>
            <a:r>
              <a:rPr lang="en-US" altLang="zh-CN" sz="2800" dirty="0">
                <a:solidFill>
                  <a:srgbClr val="006600"/>
                </a:solidFill>
                <a:latin typeface="Times New Roman" pitchFamily="18" charset="0"/>
                <a:ea typeface="宋体" pitchFamily="2" charset="-122"/>
              </a:rPr>
              <a:t>1</a:t>
            </a:r>
            <a:r>
              <a:rPr lang="zh-CN" altLang="en-US" sz="2800" dirty="0">
                <a:solidFill>
                  <a:srgbClr val="006600"/>
                </a:solidFill>
                <a:latin typeface="Times New Roman" pitchFamily="18" charset="0"/>
                <a:ea typeface="宋体" pitchFamily="2" charset="-122"/>
              </a:rPr>
              <a:t>：位置不合法</a:t>
            </a:r>
            <a:endParaRPr lang="zh-CN" altLang="en-US" b="0" dirty="0">
              <a:solidFill>
                <a:srgbClr val="000000"/>
              </a:solidFill>
              <a:latin typeface="Tahoma" pitchFamily="34" charset="0"/>
            </a:endParaRPr>
          </a:p>
        </p:txBody>
      </p:sp>
      <p:sp>
        <p:nvSpPr>
          <p:cNvPr id="7" name="矩形 6"/>
          <p:cNvSpPr/>
          <p:nvPr/>
        </p:nvSpPr>
        <p:spPr>
          <a:xfrm>
            <a:off x="4508855" y="1484784"/>
            <a:ext cx="4099199" cy="523220"/>
          </a:xfrm>
          <a:prstGeom prst="rect">
            <a:avLst/>
          </a:prstGeom>
        </p:spPr>
        <p:txBody>
          <a:bodyPr wrap="none">
            <a:spAutoFit/>
          </a:bodyPr>
          <a:lstStyle/>
          <a:p>
            <a:r>
              <a:rPr lang="en-US" altLang="zh-CN" sz="2800" dirty="0">
                <a:solidFill>
                  <a:srgbClr val="990000"/>
                </a:solidFill>
                <a:latin typeface="Times New Roman" pitchFamily="18" charset="0"/>
                <a:ea typeface="宋体" pitchFamily="2" charset="-122"/>
              </a:rPr>
              <a:t>//</a:t>
            </a:r>
            <a:r>
              <a:rPr lang="zh-CN" altLang="en-US" sz="2800" dirty="0">
                <a:solidFill>
                  <a:srgbClr val="990000"/>
                </a:solidFill>
                <a:latin typeface="Times New Roman" pitchFamily="18" charset="0"/>
                <a:ea typeface="宋体" pitchFamily="2" charset="-122"/>
              </a:rPr>
              <a:t>步骤</a:t>
            </a:r>
            <a:r>
              <a:rPr lang="en-US" altLang="zh-CN" sz="2800" dirty="0">
                <a:solidFill>
                  <a:srgbClr val="990000"/>
                </a:solidFill>
                <a:latin typeface="Times New Roman" pitchFamily="18" charset="0"/>
                <a:ea typeface="宋体" pitchFamily="2" charset="-122"/>
              </a:rPr>
              <a:t>2</a:t>
            </a:r>
            <a:r>
              <a:rPr lang="zh-CN" altLang="en-US" sz="2800" dirty="0">
                <a:solidFill>
                  <a:srgbClr val="990000"/>
                </a:solidFill>
                <a:latin typeface="Times New Roman" pitchFamily="18" charset="0"/>
                <a:ea typeface="宋体" pitchFamily="2" charset="-122"/>
              </a:rPr>
              <a:t>：</a:t>
            </a:r>
            <a:r>
              <a:rPr lang="en-US" altLang="zh-CN" sz="2800" dirty="0">
                <a:solidFill>
                  <a:srgbClr val="990000"/>
                </a:solidFill>
                <a:latin typeface="Times New Roman" pitchFamily="18" charset="0"/>
                <a:ea typeface="宋体" pitchFamily="2" charset="-122"/>
              </a:rPr>
              <a:t>q </a:t>
            </a:r>
            <a:r>
              <a:rPr lang="zh-CN" altLang="en-US" sz="2800" dirty="0">
                <a:solidFill>
                  <a:srgbClr val="990000"/>
                </a:solidFill>
                <a:latin typeface="Times New Roman" pitchFamily="18" charset="0"/>
                <a:ea typeface="宋体" pitchFamily="2" charset="-122"/>
              </a:rPr>
              <a:t>指示插入位置</a:t>
            </a:r>
            <a:endParaRPr lang="zh-CN" altLang="en-US" b="0" dirty="0">
              <a:solidFill>
                <a:srgbClr val="000000"/>
              </a:solidFill>
              <a:latin typeface="Tahoma" pitchFamily="34" charset="0"/>
            </a:endParaRPr>
          </a:p>
        </p:txBody>
      </p:sp>
      <p:sp>
        <p:nvSpPr>
          <p:cNvPr id="9" name="矩形 8"/>
          <p:cNvSpPr/>
          <p:nvPr/>
        </p:nvSpPr>
        <p:spPr>
          <a:xfrm>
            <a:off x="4493013" y="2833772"/>
            <a:ext cx="3809056" cy="523220"/>
          </a:xfrm>
          <a:prstGeom prst="rect">
            <a:avLst/>
          </a:prstGeom>
        </p:spPr>
        <p:txBody>
          <a:bodyPr wrap="none">
            <a:spAutoFit/>
          </a:bodyPr>
          <a:lstStyle/>
          <a:p>
            <a:r>
              <a:rPr lang="en-US" altLang="zh-CN" sz="2800" dirty="0">
                <a:solidFill>
                  <a:srgbClr val="FF0000"/>
                </a:solidFill>
                <a:latin typeface="Times New Roman" pitchFamily="18" charset="0"/>
                <a:ea typeface="宋体" pitchFamily="2" charset="-122"/>
              </a:rPr>
              <a:t>//</a:t>
            </a:r>
            <a:r>
              <a:rPr lang="zh-CN" altLang="en-US" sz="2800" dirty="0">
                <a:solidFill>
                  <a:srgbClr val="FF0000"/>
                </a:solidFill>
                <a:latin typeface="Times New Roman" pitchFamily="18" charset="0"/>
                <a:ea typeface="宋体" pitchFamily="2" charset="-122"/>
              </a:rPr>
              <a:t>步骤</a:t>
            </a:r>
            <a:r>
              <a:rPr lang="en-US" altLang="zh-CN" sz="2800" dirty="0">
                <a:solidFill>
                  <a:srgbClr val="FF0000"/>
                </a:solidFill>
                <a:latin typeface="Times New Roman" pitchFamily="18" charset="0"/>
                <a:ea typeface="宋体" pitchFamily="2" charset="-122"/>
              </a:rPr>
              <a:t>3</a:t>
            </a:r>
            <a:r>
              <a:rPr lang="zh-CN" altLang="en-US" sz="2800" dirty="0">
                <a:solidFill>
                  <a:srgbClr val="FF0000"/>
                </a:solidFill>
                <a:latin typeface="Times New Roman" pitchFamily="18" charset="0"/>
                <a:ea typeface="宋体" pitchFamily="2" charset="-122"/>
              </a:rPr>
              <a:t>：元素依次后移</a:t>
            </a:r>
            <a:endParaRPr lang="zh-CN" altLang="en-US" b="0" dirty="0">
              <a:solidFill>
                <a:srgbClr val="000000"/>
              </a:solidFill>
              <a:latin typeface="Tahoma" pitchFamily="34" charset="0"/>
            </a:endParaRPr>
          </a:p>
        </p:txBody>
      </p:sp>
      <p:sp>
        <p:nvSpPr>
          <p:cNvPr id="11" name="矩形 10"/>
          <p:cNvSpPr/>
          <p:nvPr/>
        </p:nvSpPr>
        <p:spPr>
          <a:xfrm>
            <a:off x="4513994" y="3625860"/>
            <a:ext cx="2614818" cy="523220"/>
          </a:xfrm>
          <a:prstGeom prst="rect">
            <a:avLst/>
          </a:prstGeom>
        </p:spPr>
        <p:txBody>
          <a:bodyPr wrap="none">
            <a:spAutoFit/>
          </a:bodyPr>
          <a:lstStyle/>
          <a:p>
            <a:r>
              <a:rPr lang="en-US" altLang="zh-CN" sz="2800" dirty="0">
                <a:solidFill>
                  <a:srgbClr val="000099"/>
                </a:solidFill>
                <a:latin typeface="Times New Roman" pitchFamily="18" charset="0"/>
                <a:ea typeface="宋体" pitchFamily="2" charset="-122"/>
              </a:rPr>
              <a:t>// </a:t>
            </a:r>
            <a:r>
              <a:rPr lang="zh-CN" altLang="en-US" sz="2800" dirty="0">
                <a:solidFill>
                  <a:srgbClr val="000099"/>
                </a:solidFill>
                <a:latin typeface="Times New Roman" pitchFamily="18" charset="0"/>
                <a:ea typeface="宋体" pitchFamily="2" charset="-122"/>
              </a:rPr>
              <a:t>步骤</a:t>
            </a:r>
            <a:r>
              <a:rPr lang="en-US" altLang="zh-CN" sz="2800" dirty="0">
                <a:solidFill>
                  <a:srgbClr val="000099"/>
                </a:solidFill>
                <a:latin typeface="Times New Roman" pitchFamily="18" charset="0"/>
                <a:ea typeface="宋体" pitchFamily="2" charset="-122"/>
              </a:rPr>
              <a:t>4</a:t>
            </a:r>
            <a:r>
              <a:rPr lang="zh-CN" altLang="en-US" sz="2800" dirty="0">
                <a:solidFill>
                  <a:srgbClr val="000099"/>
                </a:solidFill>
                <a:latin typeface="Times New Roman" pitchFamily="18" charset="0"/>
                <a:ea typeface="宋体" pitchFamily="2" charset="-122"/>
              </a:rPr>
              <a:t>：插入</a:t>
            </a:r>
            <a:r>
              <a:rPr lang="en-US" altLang="zh-CN" sz="2800" dirty="0">
                <a:solidFill>
                  <a:srgbClr val="000099"/>
                </a:solidFill>
                <a:latin typeface="Times New Roman" pitchFamily="18" charset="0"/>
                <a:ea typeface="宋体" pitchFamily="2" charset="-122"/>
              </a:rPr>
              <a:t>e</a:t>
            </a:r>
            <a:endParaRPr lang="zh-CN" altLang="en-US" b="0" dirty="0">
              <a:solidFill>
                <a:srgbClr val="000000"/>
              </a:solidFill>
              <a:latin typeface="Tahoma" pitchFamily="34" charset="0"/>
            </a:endParaRPr>
          </a:p>
        </p:txBody>
      </p:sp>
      <p:sp>
        <p:nvSpPr>
          <p:cNvPr id="15" name="矩形 14"/>
          <p:cNvSpPr/>
          <p:nvPr/>
        </p:nvSpPr>
        <p:spPr>
          <a:xfrm>
            <a:off x="4455987" y="4417948"/>
            <a:ext cx="2996333" cy="523220"/>
          </a:xfrm>
          <a:prstGeom prst="rect">
            <a:avLst/>
          </a:prstGeom>
        </p:spPr>
        <p:txBody>
          <a:bodyPr wrap="none">
            <a:spAutoFit/>
          </a:bodyPr>
          <a:lstStyle/>
          <a:p>
            <a:r>
              <a:rPr lang="en-US" altLang="zh-CN" sz="2800" dirty="0">
                <a:solidFill>
                  <a:srgbClr val="006600"/>
                </a:solidFill>
                <a:latin typeface="Times New Roman" pitchFamily="18" charset="0"/>
                <a:ea typeface="宋体" pitchFamily="2" charset="-122"/>
              </a:rPr>
              <a:t>// </a:t>
            </a:r>
            <a:r>
              <a:rPr lang="zh-CN" altLang="en-US" sz="2800" dirty="0">
                <a:solidFill>
                  <a:srgbClr val="006600"/>
                </a:solidFill>
                <a:latin typeface="Times New Roman" pitchFamily="18" charset="0"/>
                <a:ea typeface="宋体" pitchFamily="2" charset="-122"/>
              </a:rPr>
              <a:t>步骤</a:t>
            </a:r>
            <a:r>
              <a:rPr lang="en-US" altLang="zh-CN" sz="2800" dirty="0">
                <a:solidFill>
                  <a:srgbClr val="006600"/>
                </a:solidFill>
                <a:latin typeface="Times New Roman" pitchFamily="18" charset="0"/>
                <a:ea typeface="宋体" pitchFamily="2" charset="-122"/>
              </a:rPr>
              <a:t>5</a:t>
            </a:r>
            <a:r>
              <a:rPr lang="zh-CN" altLang="en-US" sz="2800" dirty="0">
                <a:solidFill>
                  <a:srgbClr val="006600"/>
                </a:solidFill>
                <a:latin typeface="Times New Roman" pitchFamily="18" charset="0"/>
                <a:ea typeface="宋体" pitchFamily="2" charset="-122"/>
              </a:rPr>
              <a:t>：表长加</a:t>
            </a:r>
            <a:r>
              <a:rPr lang="en-US" altLang="zh-CN" sz="2800" dirty="0">
                <a:solidFill>
                  <a:srgbClr val="006600"/>
                </a:solidFill>
                <a:latin typeface="Times New Roman" pitchFamily="18" charset="0"/>
                <a:ea typeface="宋体" pitchFamily="2" charset="-122"/>
              </a:rPr>
              <a:t>1</a:t>
            </a:r>
            <a:endParaRPr lang="zh-CN" altLang="en-US" b="0" dirty="0">
              <a:solidFill>
                <a:srgbClr val="000000"/>
              </a:solidFill>
              <a:latin typeface="Tahoma" pitchFamily="34" charset="0"/>
            </a:endParaRPr>
          </a:p>
        </p:txBody>
      </p:sp>
    </p:spTree>
    <p:extLst>
      <p:ext uri="{BB962C8B-B14F-4D97-AF65-F5344CB8AC3E}">
        <p14:creationId xmlns:p14="http://schemas.microsoft.com/office/powerpoint/2010/main" val="18435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1+#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14"/>
                                        </p:tgtEl>
                                        <p:attrNameLst>
                                          <p:attrName>style.visibility</p:attrName>
                                        </p:attrNameLst>
                                      </p:cBhvr>
                                      <p:to>
                                        <p:strVal val="visible"/>
                                      </p:to>
                                    </p:set>
                                    <p:animEffect transition="in" filter="wipe(left)">
                                      <p:cBhvr>
                                        <p:cTn id="53"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smtClean="0"/>
              <a:t>插入操作的算法复杂度</a:t>
            </a:r>
          </a:p>
        </p:txBody>
      </p:sp>
      <p:sp>
        <p:nvSpPr>
          <p:cNvPr id="1030" name="Rectangle 3"/>
          <p:cNvSpPr>
            <a:spLocks noGrp="1" noChangeArrowheads="1"/>
          </p:cNvSpPr>
          <p:nvPr>
            <p:ph idx="1"/>
          </p:nvPr>
        </p:nvSpPr>
        <p:spPr/>
        <p:txBody>
          <a:bodyPr/>
          <a:lstStyle/>
          <a:p>
            <a:pPr eaLnBrk="1" hangingPunct="1"/>
            <a:r>
              <a:rPr lang="zh-CN" altLang="en-US" b="1" dirty="0" smtClean="0"/>
              <a:t>考虑移动元素的平均情况：</a:t>
            </a:r>
          </a:p>
          <a:p>
            <a:pPr eaLnBrk="1" hangingPunct="1"/>
            <a:r>
              <a:rPr lang="zh-CN" altLang="en-US" b="1" dirty="0" smtClean="0"/>
              <a:t> 假设在第</a:t>
            </a:r>
            <a:r>
              <a:rPr lang="zh-CN" altLang="en-US" b="1" dirty="0" smtClean="0">
                <a:solidFill>
                  <a:srgbClr val="6600CC"/>
                </a:solidFill>
              </a:rPr>
              <a:t> </a:t>
            </a:r>
            <a:r>
              <a:rPr lang="en-US" altLang="zh-CN" b="1" dirty="0" smtClean="0">
                <a:solidFill>
                  <a:schemeClr val="folHlink"/>
                </a:solidFill>
              </a:rPr>
              <a:t>i</a:t>
            </a:r>
            <a:r>
              <a:rPr lang="en-US" altLang="zh-CN" b="1" dirty="0" smtClean="0">
                <a:solidFill>
                  <a:srgbClr val="6600CC"/>
                </a:solidFill>
              </a:rPr>
              <a:t> </a:t>
            </a:r>
            <a:r>
              <a:rPr lang="zh-CN" altLang="en-US" b="1" dirty="0" smtClean="0"/>
              <a:t>个元素之前插入的概率为</a:t>
            </a:r>
            <a:r>
              <a:rPr lang="en-US" altLang="zh-CN" b="1" i="1" dirty="0" smtClean="0"/>
              <a:t>p</a:t>
            </a:r>
            <a:r>
              <a:rPr lang="en-US" altLang="zh-CN" b="1" i="1" baseline="-25000" dirty="0" smtClean="0"/>
              <a:t>i</a:t>
            </a:r>
            <a:r>
              <a:rPr lang="zh-CN" altLang="en-US" b="1" dirty="0" smtClean="0"/>
              <a:t>，则在长度为</a:t>
            </a:r>
            <a:r>
              <a:rPr lang="en-US" altLang="zh-CN" b="1" i="1" dirty="0" smtClean="0">
                <a:solidFill>
                  <a:schemeClr val="folHlink"/>
                </a:solidFill>
              </a:rPr>
              <a:t>n</a:t>
            </a:r>
            <a:r>
              <a:rPr lang="en-US" altLang="zh-CN" b="1" i="1" dirty="0" smtClean="0">
                <a:solidFill>
                  <a:srgbClr val="6600CC"/>
                </a:solidFill>
              </a:rPr>
              <a:t> </a:t>
            </a:r>
            <a:r>
              <a:rPr lang="zh-CN" altLang="en-US" b="1" dirty="0" smtClean="0"/>
              <a:t>的线性表中</a:t>
            </a:r>
            <a:r>
              <a:rPr lang="zh-CN" altLang="en-US" b="1" dirty="0" smtClean="0">
                <a:solidFill>
                  <a:schemeClr val="hlink"/>
                </a:solidFill>
              </a:rPr>
              <a:t>插入一个元素所需移动元素次数的期望值</a:t>
            </a:r>
            <a:r>
              <a:rPr lang="zh-CN" altLang="en-US" b="1" dirty="0" smtClean="0"/>
              <a:t>为：</a:t>
            </a:r>
          </a:p>
          <a:p>
            <a:pPr eaLnBrk="1" hangingPunct="1"/>
            <a:endParaRPr lang="zh-CN" altLang="en-US" b="1" dirty="0" smtClean="0"/>
          </a:p>
          <a:p>
            <a:pPr eaLnBrk="1" hangingPunct="1"/>
            <a:endParaRPr lang="en-US" altLang="zh-CN" b="1" dirty="0" smtClean="0"/>
          </a:p>
        </p:txBody>
      </p:sp>
      <p:sp>
        <p:nvSpPr>
          <p:cNvPr id="102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084D6C2-0C18-49E2-AD13-12C63A884A5C}" type="slidenum">
              <a:rPr kumimoji="0" lang="en-US" altLang="zh-CN" sz="1400" smtClean="0">
                <a:solidFill>
                  <a:srgbClr val="000000"/>
                </a:solidFill>
              </a:rPr>
              <a:pPr eaLnBrk="1" hangingPunct="1"/>
              <a:t>45</a:t>
            </a:fld>
            <a:endParaRPr kumimoji="0" lang="en-US" altLang="zh-CN" sz="1400" smtClean="0">
              <a:solidFill>
                <a:srgbClr val="000000"/>
              </a:solidFill>
            </a:endParaRPr>
          </a:p>
        </p:txBody>
      </p:sp>
      <p:graphicFrame>
        <p:nvGraphicFramePr>
          <p:cNvPr id="236548" name="Object 4"/>
          <p:cNvGraphicFramePr>
            <a:graphicFrameLocks noChangeAspect="1"/>
          </p:cNvGraphicFramePr>
          <p:nvPr>
            <p:extLst>
              <p:ext uri="{D42A27DB-BD31-4B8C-83A1-F6EECF244321}">
                <p14:modId xmlns:p14="http://schemas.microsoft.com/office/powerpoint/2010/main" val="841319305"/>
              </p:ext>
            </p:extLst>
          </p:nvPr>
        </p:nvGraphicFramePr>
        <p:xfrm>
          <a:off x="2482850" y="2854573"/>
          <a:ext cx="3530600" cy="990600"/>
        </p:xfrm>
        <a:graphic>
          <a:graphicData uri="http://schemas.openxmlformats.org/presentationml/2006/ole">
            <mc:AlternateContent xmlns:mc="http://schemas.openxmlformats.org/markup-compatibility/2006">
              <mc:Choice xmlns:v="urn:schemas-microsoft-com:vml" Requires="v">
                <p:oleObj spid="_x0000_s7369" name="Equation" r:id="rId4" imgW="3530520" imgH="990360" progId="Equation.3">
                  <p:embed/>
                </p:oleObj>
              </mc:Choice>
              <mc:Fallback>
                <p:oleObj name="Equation" r:id="rId4" imgW="3530520" imgH="990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850" y="2854573"/>
                        <a:ext cx="3530600" cy="990600"/>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410127457"/>
              </p:ext>
            </p:extLst>
          </p:nvPr>
        </p:nvGraphicFramePr>
        <p:xfrm>
          <a:off x="2195512" y="4961007"/>
          <a:ext cx="4105275" cy="1065212"/>
        </p:xfrm>
        <a:graphic>
          <a:graphicData uri="http://schemas.openxmlformats.org/presentationml/2006/ole">
            <mc:AlternateContent xmlns:mc="http://schemas.openxmlformats.org/markup-compatibility/2006">
              <mc:Choice xmlns:v="urn:schemas-microsoft-com:vml" Requires="v">
                <p:oleObj spid="_x0000_s7370" name="公式" r:id="rId6" imgW="1663560" imgH="431640" progId="Equation.3">
                  <p:embed/>
                </p:oleObj>
              </mc:Choice>
              <mc:Fallback>
                <p:oleObj name="公式" r:id="rId6" imgW="16635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2" y="4961007"/>
                        <a:ext cx="4105275"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6"/>
          <p:cNvSpPr txBox="1">
            <a:spLocks noChangeArrowheads="1"/>
          </p:cNvSpPr>
          <p:nvPr/>
        </p:nvSpPr>
        <p:spPr bwMode="auto">
          <a:xfrm>
            <a:off x="304800" y="3992773"/>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20000"/>
              </a:spcBef>
              <a:buClr>
                <a:srgbClr val="3333CC"/>
              </a:buClr>
              <a:buSzPct val="60000"/>
              <a:buFont typeface="Wingdings" pitchFamily="2" charset="2"/>
              <a:buChar char="n"/>
            </a:pPr>
            <a:r>
              <a:rPr lang="zh-CN" altLang="en-US" sz="2800" dirty="0">
                <a:solidFill>
                  <a:srgbClr val="000000"/>
                </a:solidFill>
                <a:latin typeface="Times New Roman" pitchFamily="18" charset="0"/>
                <a:ea typeface="楷体_GB2312" pitchFamily="49" charset="-122"/>
              </a:rPr>
              <a:t>若假定在线性表中任何一个位置上进行</a:t>
            </a:r>
            <a:r>
              <a:rPr lang="zh-CN" altLang="en-US" sz="2800" dirty="0">
                <a:solidFill>
                  <a:srgbClr val="FF0000"/>
                </a:solidFill>
                <a:latin typeface="Times New Roman" pitchFamily="18" charset="0"/>
                <a:ea typeface="楷体_GB2312" pitchFamily="49" charset="-122"/>
              </a:rPr>
              <a:t>插入的概率</a:t>
            </a:r>
            <a:r>
              <a:rPr lang="zh-CN" altLang="en-US" sz="2800" dirty="0">
                <a:solidFill>
                  <a:srgbClr val="000000"/>
                </a:solidFill>
                <a:latin typeface="Times New Roman" pitchFamily="18" charset="0"/>
                <a:ea typeface="楷体_GB2312" pitchFamily="49" charset="-122"/>
              </a:rPr>
              <a:t>都是</a:t>
            </a:r>
            <a:r>
              <a:rPr lang="zh-CN" altLang="en-US" sz="2800" dirty="0">
                <a:solidFill>
                  <a:srgbClr val="FF0000"/>
                </a:solidFill>
                <a:latin typeface="Times New Roman" pitchFamily="18" charset="0"/>
                <a:ea typeface="楷体_GB2312" pitchFamily="49" charset="-122"/>
              </a:rPr>
              <a:t>相等</a:t>
            </a:r>
            <a:r>
              <a:rPr lang="zh-CN" altLang="en-US" sz="2800" dirty="0">
                <a:solidFill>
                  <a:srgbClr val="000000"/>
                </a:solidFill>
                <a:latin typeface="Times New Roman" pitchFamily="18" charset="0"/>
                <a:ea typeface="楷体_GB2312" pitchFamily="49" charset="-122"/>
              </a:rPr>
              <a:t>的，则</a:t>
            </a:r>
            <a:r>
              <a:rPr lang="zh-CN" altLang="en-US" sz="2800" dirty="0">
                <a:solidFill>
                  <a:srgbClr val="FF0000"/>
                </a:solidFill>
                <a:latin typeface="Times New Roman" pitchFamily="18" charset="0"/>
                <a:ea typeface="楷体_GB2312" pitchFamily="49" charset="-122"/>
              </a:rPr>
              <a:t>移动元素的期望值</a:t>
            </a:r>
            <a:r>
              <a:rPr lang="zh-CN" altLang="en-US" sz="2800" dirty="0">
                <a:solidFill>
                  <a:srgbClr val="000000"/>
                </a:solidFill>
                <a:latin typeface="Times New Roman" pitchFamily="18" charset="0"/>
                <a:ea typeface="楷体_GB2312" pitchFamily="49" charset="-122"/>
              </a:rPr>
              <a:t>为</a:t>
            </a:r>
            <a:r>
              <a:rPr lang="zh-CN" altLang="en-US" sz="2800" dirty="0">
                <a:solidFill>
                  <a:srgbClr val="000000"/>
                </a:solidFill>
                <a:latin typeface="Times New Roman" pitchFamily="18" charset="0"/>
              </a:rPr>
              <a:t>：</a:t>
            </a:r>
          </a:p>
        </p:txBody>
      </p:sp>
      <p:sp>
        <p:nvSpPr>
          <p:cNvPr id="13" name="Text Box 5"/>
          <p:cNvSpPr txBox="1">
            <a:spLocks noChangeArrowheads="1"/>
          </p:cNvSpPr>
          <p:nvPr/>
        </p:nvSpPr>
        <p:spPr bwMode="auto">
          <a:xfrm>
            <a:off x="1885723" y="6048303"/>
            <a:ext cx="3221038" cy="525600"/>
          </a:xfrm>
          <a:prstGeom prst="rect">
            <a:avLst/>
          </a:prstGeom>
          <a:solidFill>
            <a:schemeClr val="bg1"/>
          </a:solidFill>
          <a:ln w="9525">
            <a:solidFill>
              <a:schemeClr val="tx2">
                <a:lumMod val="75000"/>
              </a:schemeClr>
            </a:solidFill>
            <a:miter lim="800000"/>
            <a:headEnd/>
            <a:tailEnd/>
          </a:ln>
        </p:spPr>
        <p:txBody>
          <a:bodyPr wrap="none">
            <a:spAutoFit/>
          </a:bodyPr>
          <a:lstStyle/>
          <a:p>
            <a:pPr>
              <a:defRPr/>
            </a:pPr>
            <a:r>
              <a:rPr lang="zh-CN" altLang="en-US" sz="2800" dirty="0">
                <a:solidFill>
                  <a:srgbClr val="FF0000"/>
                </a:solidFill>
                <a:latin typeface="隶书" pitchFamily="49" charset="-122"/>
                <a:ea typeface="隶书" pitchFamily="49" charset="-122"/>
              </a:rPr>
              <a:t>算法时间复杂度</a:t>
            </a:r>
            <a:r>
              <a:rPr lang="zh-CN" altLang="en-US" sz="2800" dirty="0">
                <a:solidFill>
                  <a:srgbClr val="000000"/>
                </a:solidFill>
                <a:latin typeface="隶书" pitchFamily="49" charset="-122"/>
                <a:ea typeface="隶书" pitchFamily="49" charset="-122"/>
              </a:rPr>
              <a:t>为</a:t>
            </a:r>
            <a:r>
              <a:rPr lang="en-US" altLang="zh-CN" sz="2800" dirty="0">
                <a:solidFill>
                  <a:srgbClr val="000000"/>
                </a:solidFill>
                <a:latin typeface="隶书" pitchFamily="49" charset="-122"/>
                <a:ea typeface="隶书" pitchFamily="49" charset="-122"/>
              </a:rPr>
              <a:t>:</a:t>
            </a:r>
            <a:endParaRPr lang="en-US" altLang="zh-CN" sz="2800" dirty="0">
              <a:solidFill>
                <a:srgbClr val="000000"/>
              </a:solidFill>
              <a:latin typeface="Times New Roman" pitchFamily="18" charset="0"/>
              <a:ea typeface="宋体" pitchFamily="2" charset="-122"/>
            </a:endParaRPr>
          </a:p>
        </p:txBody>
      </p:sp>
      <p:sp>
        <p:nvSpPr>
          <p:cNvPr id="14" name="Text Box 6"/>
          <p:cNvSpPr txBox="1">
            <a:spLocks noChangeArrowheads="1"/>
          </p:cNvSpPr>
          <p:nvPr/>
        </p:nvSpPr>
        <p:spPr bwMode="auto">
          <a:xfrm>
            <a:off x="5054373" y="6048304"/>
            <a:ext cx="904875" cy="523875"/>
          </a:xfrm>
          <a:prstGeom prst="rect">
            <a:avLst/>
          </a:prstGeom>
          <a:solidFill>
            <a:schemeClr val="bg1"/>
          </a:solidFill>
          <a:ln w="9525">
            <a:solidFill>
              <a:schemeClr val="tx2">
                <a:lumMod val="75000"/>
              </a:schemeClr>
            </a:solidFill>
            <a:miter lim="800000"/>
            <a:headEnd/>
            <a:tailEnd/>
          </a:ln>
        </p:spPr>
        <p:txBody>
          <a:bodyPr wrap="none">
            <a:spAutoFit/>
          </a:bodyPr>
          <a:lstStyle/>
          <a:p>
            <a:pPr>
              <a:defRPr/>
            </a:pPr>
            <a:r>
              <a:rPr lang="en-US" altLang="zh-CN" sz="2800" dirty="0">
                <a:solidFill>
                  <a:srgbClr val="333399"/>
                </a:solidFill>
                <a:latin typeface="Times New Roman" pitchFamily="18" charset="0"/>
                <a:ea typeface="宋体" pitchFamily="2" charset="-122"/>
              </a:rPr>
              <a:t>O(n)</a:t>
            </a:r>
          </a:p>
        </p:txBody>
      </p:sp>
    </p:spTree>
    <p:extLst>
      <p:ext uri="{BB962C8B-B14F-4D97-AF65-F5344CB8AC3E}">
        <p14:creationId xmlns:p14="http://schemas.microsoft.com/office/powerpoint/2010/main" val="2286758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checkerboard(across)">
                                      <p:cBhvr>
                                        <p:cTn id="7" dur="500"/>
                                        <p:tgtEl>
                                          <p:spTgt spid="23654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14"/>
                                        </p:tgtEl>
                                        <p:attrNameLst>
                                          <p:attrName>style.visibility</p:attrName>
                                        </p:attrNameLst>
                                      </p:cBhvr>
                                      <p:to>
                                        <p:strVal val="visible"/>
                                      </p:to>
                                    </p:set>
                                    <p:animEffect transition="in" filter="wipe(left)">
                                      <p:cBhvr>
                                        <p:cTn id="28"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autoUpdateAnimBg="0"/>
      <p:bldP spid="1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zh-CN" altLang="en-US" smtClean="0"/>
              <a:t>如果存储空间已满怎么办？</a:t>
            </a:r>
          </a:p>
        </p:txBody>
      </p:sp>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6EA529F-7663-44CA-B7C9-AAC55D6DD7AD}" type="slidenum">
              <a:rPr kumimoji="0" lang="en-US" altLang="zh-CN" sz="1400" smtClean="0">
                <a:solidFill>
                  <a:srgbClr val="000000"/>
                </a:solidFill>
              </a:rPr>
              <a:pPr eaLnBrk="1" hangingPunct="1"/>
              <a:t>46</a:t>
            </a:fld>
            <a:endParaRPr kumimoji="0" lang="en-US" altLang="zh-CN" sz="1400" smtClean="0">
              <a:solidFill>
                <a:srgbClr val="000000"/>
              </a:solidFill>
            </a:endParaRPr>
          </a:p>
        </p:txBody>
      </p:sp>
      <p:sp>
        <p:nvSpPr>
          <p:cNvPr id="240644" name="Text Box 4"/>
          <p:cNvSpPr txBox="1">
            <a:spLocks noChangeArrowheads="1"/>
          </p:cNvSpPr>
          <p:nvPr/>
        </p:nvSpPr>
        <p:spPr bwMode="auto">
          <a:xfrm>
            <a:off x="76200" y="1579563"/>
            <a:ext cx="8888413" cy="4716462"/>
          </a:xfrm>
          <a:prstGeom prst="rect">
            <a:avLst/>
          </a:prstGeom>
          <a:solidFill>
            <a:srgbClr val="FFFFE5"/>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20000"/>
              </a:lnSpc>
            </a:pPr>
            <a:r>
              <a:rPr lang="en-US" altLang="zh-CN" sz="2800" dirty="0">
                <a:solidFill>
                  <a:srgbClr val="660033"/>
                </a:solidFill>
                <a:latin typeface="Times New Roman" pitchFamily="18" charset="0"/>
              </a:rPr>
              <a:t>if (</a:t>
            </a:r>
            <a:r>
              <a:rPr lang="en-US" altLang="zh-CN" sz="2800" dirty="0" err="1">
                <a:solidFill>
                  <a:srgbClr val="660033"/>
                </a:solidFill>
                <a:latin typeface="Times New Roman" pitchFamily="18" charset="0"/>
              </a:rPr>
              <a:t>L.length</a:t>
            </a:r>
            <a:r>
              <a:rPr lang="en-US" altLang="zh-CN" sz="2800" dirty="0">
                <a:solidFill>
                  <a:srgbClr val="660033"/>
                </a:solidFill>
                <a:latin typeface="Times New Roman" pitchFamily="18" charset="0"/>
              </a:rPr>
              <a:t> &gt;= </a:t>
            </a:r>
            <a:r>
              <a:rPr lang="en-US" altLang="zh-CN" sz="2800" dirty="0" err="1">
                <a:solidFill>
                  <a:srgbClr val="660033"/>
                </a:solidFill>
                <a:latin typeface="Times New Roman" pitchFamily="18" charset="0"/>
              </a:rPr>
              <a:t>L.listsize</a:t>
            </a:r>
            <a:r>
              <a:rPr lang="en-US" altLang="zh-CN" sz="2800" dirty="0">
                <a:solidFill>
                  <a:srgbClr val="660033"/>
                </a:solidFill>
                <a:latin typeface="Times New Roman" pitchFamily="18" charset="0"/>
              </a:rPr>
              <a:t>) {</a:t>
            </a:r>
            <a:r>
              <a:rPr lang="en-US" altLang="zh-CN" sz="2800" dirty="0">
                <a:solidFill>
                  <a:srgbClr val="000000"/>
                </a:solidFill>
                <a:latin typeface="Times New Roman" pitchFamily="18" charset="0"/>
              </a:rPr>
              <a:t> </a:t>
            </a:r>
          </a:p>
          <a:p>
            <a:pPr eaLnBrk="1" hangingPunct="1">
              <a:lnSpc>
                <a:spcPct val="120000"/>
              </a:lnSpc>
            </a:pPr>
            <a:r>
              <a:rPr lang="en-US" altLang="zh-CN" sz="2800" dirty="0">
                <a:solidFill>
                  <a:srgbClr val="000000"/>
                </a:solidFill>
                <a:latin typeface="Times New Roman" pitchFamily="18" charset="0"/>
              </a:rPr>
              <a:t>                          // </a:t>
            </a:r>
            <a:r>
              <a:rPr lang="zh-CN" altLang="en-US" sz="2800" dirty="0">
                <a:solidFill>
                  <a:srgbClr val="000000"/>
                </a:solidFill>
                <a:latin typeface="Times New Roman" pitchFamily="18" charset="0"/>
                <a:ea typeface="隶书" pitchFamily="49" charset="-122"/>
              </a:rPr>
              <a:t>当前存储空间已满，增加分配</a:t>
            </a:r>
            <a:endParaRPr lang="zh-CN" altLang="en-US" sz="2800" dirty="0">
              <a:solidFill>
                <a:srgbClr val="000000"/>
              </a:solidFill>
              <a:latin typeface="Times New Roman" pitchFamily="18" charset="0"/>
            </a:endParaRPr>
          </a:p>
          <a:p>
            <a:pPr eaLnBrk="1" hangingPunct="1">
              <a:lnSpc>
                <a:spcPct val="120000"/>
              </a:lnSpc>
            </a:pPr>
            <a:r>
              <a:rPr lang="zh-CN" altLang="en-US" sz="2800" dirty="0">
                <a:solidFill>
                  <a:srgbClr val="000000"/>
                </a:solidFill>
                <a:latin typeface="Times New Roman" pitchFamily="18" charset="0"/>
              </a:rPr>
              <a:t>    </a:t>
            </a:r>
            <a:r>
              <a:rPr lang="en-US" altLang="zh-CN" sz="2800" dirty="0" err="1">
                <a:solidFill>
                  <a:srgbClr val="3333CC"/>
                </a:solidFill>
                <a:latin typeface="Times New Roman" pitchFamily="18" charset="0"/>
              </a:rPr>
              <a:t>newbase</a:t>
            </a:r>
            <a:r>
              <a:rPr lang="en-US" altLang="zh-CN" sz="2800" dirty="0">
                <a:solidFill>
                  <a:srgbClr val="3333CC"/>
                </a:solidFill>
                <a:latin typeface="Times New Roman" pitchFamily="18" charset="0"/>
              </a:rPr>
              <a:t> = (</a:t>
            </a:r>
            <a:r>
              <a:rPr lang="en-US" altLang="zh-CN" sz="2800" dirty="0" err="1">
                <a:solidFill>
                  <a:srgbClr val="3333CC"/>
                </a:solidFill>
                <a:latin typeface="Times New Roman" pitchFamily="18" charset="0"/>
              </a:rPr>
              <a:t>ElemType</a:t>
            </a:r>
            <a:r>
              <a:rPr lang="en-US" altLang="zh-CN" sz="2800" dirty="0">
                <a:solidFill>
                  <a:srgbClr val="3333CC"/>
                </a:solidFill>
                <a:latin typeface="Times New Roman" pitchFamily="18" charset="0"/>
              </a:rPr>
              <a:t> *)</a:t>
            </a:r>
            <a:r>
              <a:rPr lang="en-US" altLang="zh-CN" sz="2800" dirty="0" err="1">
                <a:solidFill>
                  <a:srgbClr val="FF0000"/>
                </a:solidFill>
                <a:latin typeface="Times New Roman" pitchFamily="18" charset="0"/>
              </a:rPr>
              <a:t>realloc</a:t>
            </a:r>
            <a:r>
              <a:rPr lang="en-US" altLang="zh-CN" sz="2800" dirty="0">
                <a:solidFill>
                  <a:srgbClr val="3333CC"/>
                </a:solidFill>
                <a:latin typeface="Times New Roman" pitchFamily="18" charset="0"/>
              </a:rPr>
              <a:t>(</a:t>
            </a:r>
            <a:r>
              <a:rPr lang="en-US" altLang="zh-CN" sz="2800" dirty="0" err="1">
                <a:solidFill>
                  <a:srgbClr val="3333CC"/>
                </a:solidFill>
                <a:latin typeface="Times New Roman" pitchFamily="18" charset="0"/>
              </a:rPr>
              <a:t>L.elem</a:t>
            </a:r>
            <a:r>
              <a:rPr lang="en-US" altLang="zh-CN" sz="2800" dirty="0">
                <a:solidFill>
                  <a:srgbClr val="3333CC"/>
                </a:solidFill>
                <a:latin typeface="Times New Roman" pitchFamily="18" charset="0"/>
              </a:rPr>
              <a:t>,       </a:t>
            </a:r>
            <a:r>
              <a:rPr lang="en-US" altLang="zh-CN" sz="2800" dirty="0" smtClean="0">
                <a:solidFill>
                  <a:srgbClr val="3333CC"/>
                </a:solidFill>
                <a:latin typeface="Times New Roman" pitchFamily="18" charset="0"/>
              </a:rPr>
              <a:t>       </a:t>
            </a:r>
            <a:endParaRPr lang="en-US" altLang="zh-CN" sz="2800" dirty="0">
              <a:solidFill>
                <a:srgbClr val="3333CC"/>
              </a:solidFill>
              <a:latin typeface="Times New Roman" pitchFamily="18" charset="0"/>
            </a:endParaRPr>
          </a:p>
          <a:p>
            <a:pPr eaLnBrk="1" hangingPunct="1">
              <a:lnSpc>
                <a:spcPct val="120000"/>
              </a:lnSpc>
            </a:pPr>
            <a:r>
              <a:rPr lang="en-US" altLang="zh-CN" sz="2800" dirty="0">
                <a:solidFill>
                  <a:srgbClr val="3333CC"/>
                </a:solidFill>
                <a:latin typeface="Times New Roman" pitchFamily="18" charset="0"/>
              </a:rPr>
              <a:t>         (</a:t>
            </a:r>
            <a:r>
              <a:rPr lang="en-US" altLang="zh-CN" sz="2800" dirty="0" err="1">
                <a:solidFill>
                  <a:srgbClr val="3333CC"/>
                </a:solidFill>
                <a:latin typeface="Times New Roman" pitchFamily="18" charset="0"/>
              </a:rPr>
              <a:t>L.listsize+LISTINCREMENT</a:t>
            </a:r>
            <a:r>
              <a:rPr lang="en-US" altLang="zh-CN" sz="2800" dirty="0">
                <a:solidFill>
                  <a:srgbClr val="3333CC"/>
                </a:solidFill>
                <a:latin typeface="Times New Roman" pitchFamily="18" charset="0"/>
              </a:rPr>
              <a:t>)*</a:t>
            </a:r>
            <a:r>
              <a:rPr lang="en-US" altLang="zh-CN" sz="2800" dirty="0" err="1">
                <a:solidFill>
                  <a:srgbClr val="3333CC"/>
                </a:solidFill>
                <a:latin typeface="Times New Roman" pitchFamily="18" charset="0"/>
              </a:rPr>
              <a:t>sizeof</a:t>
            </a:r>
            <a:r>
              <a:rPr lang="en-US" altLang="zh-CN" sz="2800" dirty="0">
                <a:solidFill>
                  <a:srgbClr val="3333CC"/>
                </a:solidFill>
                <a:latin typeface="Times New Roman" pitchFamily="18" charset="0"/>
              </a:rPr>
              <a:t> (</a:t>
            </a:r>
            <a:r>
              <a:rPr lang="en-US" altLang="zh-CN" sz="2800" dirty="0" err="1">
                <a:solidFill>
                  <a:srgbClr val="3333CC"/>
                </a:solidFill>
                <a:latin typeface="Times New Roman" pitchFamily="18" charset="0"/>
              </a:rPr>
              <a:t>ElemType</a:t>
            </a:r>
            <a:r>
              <a:rPr lang="en-US" altLang="zh-CN" sz="2800" dirty="0">
                <a:solidFill>
                  <a:srgbClr val="3333CC"/>
                </a:solidFill>
                <a:latin typeface="Times New Roman" pitchFamily="18" charset="0"/>
              </a:rPr>
              <a:t>));</a:t>
            </a:r>
          </a:p>
          <a:p>
            <a:pPr eaLnBrk="1" hangingPunct="1">
              <a:lnSpc>
                <a:spcPct val="120000"/>
              </a:lnSpc>
            </a:pPr>
            <a:r>
              <a:rPr lang="en-US" altLang="zh-CN" sz="2800" dirty="0">
                <a:solidFill>
                  <a:srgbClr val="000000"/>
                </a:solidFill>
                <a:latin typeface="Times New Roman" pitchFamily="18" charset="0"/>
              </a:rPr>
              <a:t>    </a:t>
            </a:r>
            <a:r>
              <a:rPr lang="en-US" altLang="zh-CN" sz="2800" dirty="0">
                <a:solidFill>
                  <a:srgbClr val="FF0000"/>
                </a:solidFill>
                <a:latin typeface="Times New Roman" pitchFamily="18" charset="0"/>
              </a:rPr>
              <a:t>if (!</a:t>
            </a:r>
            <a:r>
              <a:rPr lang="en-US" altLang="zh-CN" sz="2800" dirty="0" err="1">
                <a:solidFill>
                  <a:srgbClr val="FF0000"/>
                </a:solidFill>
                <a:latin typeface="Times New Roman" pitchFamily="18" charset="0"/>
              </a:rPr>
              <a:t>newbase</a:t>
            </a:r>
            <a:r>
              <a:rPr lang="en-US" altLang="zh-CN" sz="2800" dirty="0">
                <a:solidFill>
                  <a:srgbClr val="FF0000"/>
                </a:solidFill>
                <a:latin typeface="Times New Roman" pitchFamily="18" charset="0"/>
              </a:rPr>
              <a:t>) exit(OVERFLOW);  </a:t>
            </a:r>
          </a:p>
          <a:p>
            <a:pPr eaLnBrk="1" hangingPunct="1">
              <a:lnSpc>
                <a:spcPct val="120000"/>
              </a:lnSpc>
            </a:pPr>
            <a:r>
              <a:rPr lang="en-US" altLang="zh-CN" sz="2800" dirty="0">
                <a:solidFill>
                  <a:srgbClr val="000000"/>
                </a:solidFill>
                <a:latin typeface="Times New Roman" pitchFamily="18" charset="0"/>
              </a:rPr>
              <a:t>                           // </a:t>
            </a:r>
            <a:r>
              <a:rPr lang="zh-CN" altLang="en-US" sz="2800" dirty="0">
                <a:solidFill>
                  <a:srgbClr val="000000"/>
                </a:solidFill>
                <a:latin typeface="Times New Roman" pitchFamily="18" charset="0"/>
                <a:ea typeface="隶书" pitchFamily="49" charset="-122"/>
              </a:rPr>
              <a:t>存储分配失败</a:t>
            </a:r>
          </a:p>
          <a:p>
            <a:pPr eaLnBrk="1" hangingPunct="1">
              <a:lnSpc>
                <a:spcPct val="120000"/>
              </a:lnSpc>
            </a:pPr>
            <a:r>
              <a:rPr lang="zh-CN" altLang="en-US" sz="2800" dirty="0">
                <a:solidFill>
                  <a:srgbClr val="000000"/>
                </a:solidFill>
                <a:latin typeface="Times New Roman" pitchFamily="18" charset="0"/>
              </a:rPr>
              <a:t>    </a:t>
            </a:r>
            <a:r>
              <a:rPr lang="en-US" altLang="zh-CN" sz="2800" dirty="0" err="1">
                <a:solidFill>
                  <a:srgbClr val="3333CC"/>
                </a:solidFill>
                <a:latin typeface="Times New Roman" pitchFamily="18" charset="0"/>
              </a:rPr>
              <a:t>L.elem</a:t>
            </a:r>
            <a:r>
              <a:rPr lang="en-US" altLang="zh-CN" sz="2800" dirty="0">
                <a:solidFill>
                  <a:srgbClr val="3333CC"/>
                </a:solidFill>
                <a:latin typeface="Times New Roman" pitchFamily="18" charset="0"/>
              </a:rPr>
              <a:t> = </a:t>
            </a:r>
            <a:r>
              <a:rPr lang="en-US" altLang="zh-CN" sz="2800" dirty="0" err="1">
                <a:solidFill>
                  <a:srgbClr val="3333CC"/>
                </a:solidFill>
                <a:latin typeface="Times New Roman" pitchFamily="18" charset="0"/>
              </a:rPr>
              <a:t>newbase</a:t>
            </a:r>
            <a:r>
              <a:rPr lang="en-US" altLang="zh-CN" sz="2800" dirty="0">
                <a:solidFill>
                  <a:srgbClr val="3333CC"/>
                </a:solidFill>
                <a:latin typeface="Times New Roman" pitchFamily="18" charset="0"/>
              </a:rPr>
              <a:t>;                </a:t>
            </a: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ea typeface="隶书" pitchFamily="49" charset="-122"/>
              </a:rPr>
              <a:t>新基址</a:t>
            </a:r>
            <a:endParaRPr lang="zh-CN" altLang="en-US" sz="2800" dirty="0">
              <a:solidFill>
                <a:srgbClr val="000000"/>
              </a:solidFill>
              <a:latin typeface="Times New Roman" pitchFamily="18" charset="0"/>
            </a:endParaRPr>
          </a:p>
          <a:p>
            <a:pPr eaLnBrk="1" hangingPunct="1">
              <a:lnSpc>
                <a:spcPct val="120000"/>
              </a:lnSpc>
            </a:pPr>
            <a:r>
              <a:rPr lang="zh-CN" altLang="en-US" sz="2800" dirty="0">
                <a:solidFill>
                  <a:srgbClr val="3333CC"/>
                </a:solidFill>
                <a:latin typeface="Times New Roman" pitchFamily="18" charset="0"/>
              </a:rPr>
              <a:t>    </a:t>
            </a:r>
            <a:r>
              <a:rPr lang="en-US" altLang="zh-CN" sz="2800" dirty="0" err="1">
                <a:solidFill>
                  <a:srgbClr val="3333CC"/>
                </a:solidFill>
                <a:latin typeface="Times New Roman" pitchFamily="18" charset="0"/>
              </a:rPr>
              <a:t>L.listsize</a:t>
            </a:r>
            <a:r>
              <a:rPr lang="en-US" altLang="zh-CN" sz="2800" dirty="0">
                <a:solidFill>
                  <a:srgbClr val="3333CC"/>
                </a:solidFill>
                <a:latin typeface="Times New Roman" pitchFamily="18" charset="0"/>
              </a:rPr>
              <a:t> += LISTINCREMENT; </a:t>
            </a: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ea typeface="隶书" pitchFamily="49" charset="-122"/>
              </a:rPr>
              <a:t>增加存储容量</a:t>
            </a:r>
            <a:endParaRPr lang="zh-CN" altLang="en-US" sz="2800" dirty="0">
              <a:solidFill>
                <a:srgbClr val="000000"/>
              </a:solidFill>
              <a:latin typeface="Times New Roman" pitchFamily="18" charset="0"/>
            </a:endParaRPr>
          </a:p>
          <a:p>
            <a:pPr eaLnBrk="1" hangingPunct="1">
              <a:lnSpc>
                <a:spcPct val="120000"/>
              </a:lnSpc>
            </a:pPr>
            <a:r>
              <a:rPr lang="en-US" altLang="zh-CN" sz="2800" dirty="0">
                <a:solidFill>
                  <a:srgbClr val="660033"/>
                </a:solidFill>
                <a:latin typeface="Times New Roman" pitchFamily="18" charset="0"/>
              </a:rPr>
              <a:t>}</a:t>
            </a:r>
          </a:p>
        </p:txBody>
      </p:sp>
    </p:spTree>
    <p:extLst>
      <p:ext uri="{BB962C8B-B14F-4D97-AF65-F5344CB8AC3E}">
        <p14:creationId xmlns:p14="http://schemas.microsoft.com/office/powerpoint/2010/main" val="1550096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240644">
                                            <p:txEl>
                                              <p:charRg st="4294967295" end="4294967295"/>
                                            </p:txEl>
                                          </p:spTgt>
                                        </p:tgtEl>
                                        <p:attrNameLst>
                                          <p:attrName>style.visibility</p:attrName>
                                        </p:attrNameLst>
                                      </p:cBhvr>
                                      <p:to>
                                        <p:strVal val="visible"/>
                                      </p:to>
                                    </p:set>
                                    <p:animEffect transition="in" filter="strips(downRight)">
                                      <p:cBhvr>
                                        <p:cTn id="7" dur="300"/>
                                        <p:tgtEl>
                                          <p:spTgt spid="24064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mtClean="0"/>
              <a:t>程序设计方法的两点说明</a:t>
            </a:r>
          </a:p>
        </p:txBody>
      </p:sp>
      <p:sp>
        <p:nvSpPr>
          <p:cNvPr id="20484" name="Rectangle 3"/>
          <p:cNvSpPr>
            <a:spLocks noGrp="1" noChangeArrowheads="1"/>
          </p:cNvSpPr>
          <p:nvPr>
            <p:ph idx="1"/>
          </p:nvPr>
        </p:nvSpPr>
        <p:spPr>
          <a:xfrm>
            <a:off x="533400" y="1995488"/>
            <a:ext cx="8305800" cy="2274887"/>
          </a:xfrm>
        </p:spPr>
        <p:txBody>
          <a:bodyPr/>
          <a:lstStyle/>
          <a:p>
            <a:pPr eaLnBrk="1" hangingPunct="1"/>
            <a:r>
              <a:rPr lang="zh-CN" altLang="en-US" sz="3600" b="0" smtClean="0">
                <a:solidFill>
                  <a:schemeClr val="tx2"/>
                </a:solidFill>
                <a:ea typeface="隶书" pitchFamily="49" charset="-122"/>
              </a:rPr>
              <a:t>先考虑</a:t>
            </a:r>
            <a:r>
              <a:rPr lang="zh-CN" altLang="en-US" sz="3600" b="0" smtClean="0">
                <a:solidFill>
                  <a:schemeClr val="hlink"/>
                </a:solidFill>
                <a:ea typeface="隶书" pitchFamily="49" charset="-122"/>
              </a:rPr>
              <a:t>一般</a:t>
            </a:r>
            <a:r>
              <a:rPr lang="zh-CN" altLang="en-US" sz="3600" b="0" smtClean="0">
                <a:solidFill>
                  <a:schemeClr val="tx2"/>
                </a:solidFill>
                <a:ea typeface="隶书" pitchFamily="49" charset="-122"/>
              </a:rPr>
              <a:t>情况，后考虑</a:t>
            </a:r>
            <a:r>
              <a:rPr lang="zh-CN" altLang="en-US" sz="3600" b="0" smtClean="0">
                <a:solidFill>
                  <a:schemeClr val="hlink"/>
                </a:solidFill>
                <a:ea typeface="隶书" pitchFamily="49" charset="-122"/>
              </a:rPr>
              <a:t>特殊</a:t>
            </a:r>
            <a:r>
              <a:rPr lang="zh-CN" altLang="en-US" sz="3600" b="0" smtClean="0">
                <a:solidFill>
                  <a:schemeClr val="tx2"/>
                </a:solidFill>
                <a:ea typeface="隶书" pitchFamily="49" charset="-122"/>
              </a:rPr>
              <a:t>情况</a:t>
            </a:r>
          </a:p>
          <a:p>
            <a:pPr eaLnBrk="1" hangingPunct="1"/>
            <a:r>
              <a:rPr lang="zh-CN" altLang="en-US" sz="3600" b="0" smtClean="0">
                <a:solidFill>
                  <a:schemeClr val="tx2"/>
                </a:solidFill>
                <a:ea typeface="隶书" pitchFamily="49" charset="-122"/>
              </a:rPr>
              <a:t>一般</a:t>
            </a:r>
            <a:r>
              <a:rPr lang="zh-CN" altLang="en-US" sz="3600" b="0" smtClean="0">
                <a:solidFill>
                  <a:schemeClr val="hlink"/>
                </a:solidFill>
                <a:ea typeface="隶书" pitchFamily="49" charset="-122"/>
              </a:rPr>
              <a:t>不用</a:t>
            </a:r>
            <a:r>
              <a:rPr lang="zh-CN" altLang="en-US" sz="3600" b="0" smtClean="0">
                <a:solidFill>
                  <a:schemeClr val="tx2"/>
                </a:solidFill>
                <a:ea typeface="隶书" pitchFamily="49" charset="-122"/>
              </a:rPr>
              <a:t>基本操作实现其他基本操作</a:t>
            </a:r>
          </a:p>
        </p:txBody>
      </p:sp>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590A189-FD55-4B26-9F66-02405CEBF6E9}" type="slidenum">
              <a:rPr kumimoji="0" lang="en-US" altLang="zh-CN" sz="1400" smtClean="0">
                <a:solidFill>
                  <a:srgbClr val="000000"/>
                </a:solidFill>
              </a:rPr>
              <a:pPr eaLnBrk="1" hangingPunct="1"/>
              <a:t>47</a:t>
            </a:fld>
            <a:endParaRPr kumimoji="0" lang="en-US" altLang="zh-CN" sz="1400" smtClean="0">
              <a:solidFill>
                <a:srgbClr val="000000"/>
              </a:solidFill>
            </a:endParaRPr>
          </a:p>
        </p:txBody>
      </p:sp>
    </p:spTree>
    <p:extLst>
      <p:ext uri="{BB962C8B-B14F-4D97-AF65-F5344CB8AC3E}">
        <p14:creationId xmlns:p14="http://schemas.microsoft.com/office/powerpoint/2010/main" val="331809398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mtClean="0"/>
              <a:t>两个实际问题</a:t>
            </a:r>
          </a:p>
        </p:txBody>
      </p:sp>
      <p:sp>
        <p:nvSpPr>
          <p:cNvPr id="21508" name="Rectangle 3"/>
          <p:cNvSpPr>
            <a:spLocks noGrp="1" noChangeArrowheads="1"/>
          </p:cNvSpPr>
          <p:nvPr>
            <p:ph idx="1"/>
          </p:nvPr>
        </p:nvSpPr>
        <p:spPr/>
        <p:txBody>
          <a:bodyPr/>
          <a:lstStyle/>
          <a:p>
            <a:pPr eaLnBrk="1" hangingPunct="1"/>
            <a:r>
              <a:rPr lang="zh-CN" altLang="en-US" smtClean="0">
                <a:latin typeface="楷体_GB2312" pitchFamily="49" charset="-122"/>
              </a:rPr>
              <a:t>错误的类型：</a:t>
            </a:r>
          </a:p>
          <a:p>
            <a:pPr lvl="1" eaLnBrk="1" hangingPunct="1"/>
            <a:r>
              <a:rPr lang="zh-CN" altLang="en-US" smtClean="0">
                <a:solidFill>
                  <a:schemeClr val="hlink"/>
                </a:solidFill>
                <a:latin typeface="楷体_GB2312" pitchFamily="49" charset="-122"/>
              </a:rPr>
              <a:t>正常处理的错误</a:t>
            </a:r>
            <a:r>
              <a:rPr lang="zh-CN" altLang="en-US" smtClean="0">
                <a:latin typeface="楷体_GB2312" pitchFamily="49" charset="-122"/>
              </a:rPr>
              <a:t>：是一些</a:t>
            </a:r>
            <a:r>
              <a:rPr lang="zh-CN" altLang="en-US" smtClean="0">
                <a:solidFill>
                  <a:schemeClr val="folHlink"/>
                </a:solidFill>
                <a:latin typeface="楷体_GB2312" pitchFamily="49" charset="-122"/>
              </a:rPr>
              <a:t>常见、合理</a:t>
            </a:r>
            <a:r>
              <a:rPr lang="zh-CN" altLang="en-US" smtClean="0">
                <a:latin typeface="楷体_GB2312" pitchFamily="49" charset="-122"/>
              </a:rPr>
              <a:t>的错误（如：用户输入的错误），通过</a:t>
            </a:r>
            <a:r>
              <a:rPr lang="zh-CN" altLang="en-US" smtClean="0">
                <a:solidFill>
                  <a:schemeClr val="folHlink"/>
                </a:solidFill>
                <a:latin typeface="楷体_GB2312" pitchFamily="49" charset="-122"/>
              </a:rPr>
              <a:t>错误代码</a:t>
            </a:r>
            <a:r>
              <a:rPr lang="zh-CN" altLang="en-US" smtClean="0">
                <a:latin typeface="楷体_GB2312" pitchFamily="49" charset="-122"/>
              </a:rPr>
              <a:t>返回。</a:t>
            </a:r>
          </a:p>
          <a:p>
            <a:pPr lvl="1" eaLnBrk="1" hangingPunct="1"/>
            <a:r>
              <a:rPr lang="zh-CN" altLang="en-US" smtClean="0">
                <a:solidFill>
                  <a:schemeClr val="hlink"/>
                </a:solidFill>
                <a:latin typeface="楷体_GB2312" pitchFamily="49" charset="-122"/>
              </a:rPr>
              <a:t>意外错误</a:t>
            </a:r>
            <a:r>
              <a:rPr lang="zh-CN" altLang="en-US" smtClean="0">
                <a:latin typeface="楷体_GB2312" pitchFamily="49" charset="-122"/>
              </a:rPr>
              <a:t>：抛出</a:t>
            </a:r>
            <a:r>
              <a:rPr lang="en-US" altLang="zh-CN" smtClean="0">
                <a:solidFill>
                  <a:schemeClr val="folHlink"/>
                </a:solidFill>
                <a:latin typeface="楷体_GB2312" pitchFamily="49" charset="-122"/>
              </a:rPr>
              <a:t>Exception</a:t>
            </a:r>
            <a:r>
              <a:rPr lang="zh-CN" altLang="en-US" smtClean="0">
                <a:latin typeface="楷体_GB2312" pitchFamily="49" charset="-122"/>
              </a:rPr>
              <a:t>，通过</a:t>
            </a:r>
            <a:r>
              <a:rPr lang="en-US" altLang="zh-CN" smtClean="0">
                <a:solidFill>
                  <a:schemeClr val="folHlink"/>
                </a:solidFill>
                <a:latin typeface="楷体_GB2312" pitchFamily="49" charset="-122"/>
              </a:rPr>
              <a:t>try</a:t>
            </a:r>
            <a:r>
              <a:rPr lang="zh-CN" altLang="en-US" smtClean="0">
                <a:solidFill>
                  <a:schemeClr val="folHlink"/>
                </a:solidFill>
                <a:latin typeface="楷体_GB2312" pitchFamily="49" charset="-122"/>
              </a:rPr>
              <a:t>－</a:t>
            </a:r>
            <a:r>
              <a:rPr lang="en-US" altLang="zh-CN" smtClean="0">
                <a:solidFill>
                  <a:schemeClr val="folHlink"/>
                </a:solidFill>
                <a:latin typeface="楷体_GB2312" pitchFamily="49" charset="-122"/>
              </a:rPr>
              <a:t>catch</a:t>
            </a:r>
            <a:r>
              <a:rPr lang="zh-CN" altLang="en-US" smtClean="0">
                <a:latin typeface="楷体_GB2312" pitchFamily="49" charset="-122"/>
              </a:rPr>
              <a:t>扑捉。</a:t>
            </a:r>
          </a:p>
          <a:p>
            <a:pPr eaLnBrk="1" hangingPunct="1"/>
            <a:r>
              <a:rPr lang="zh-CN" altLang="en-US" smtClean="0">
                <a:latin typeface="楷体_GB2312" pitchFamily="49" charset="-122"/>
              </a:rPr>
              <a:t>初始化问题：数据结构</a:t>
            </a:r>
            <a:r>
              <a:rPr lang="zh-CN" altLang="en-US" smtClean="0">
                <a:solidFill>
                  <a:schemeClr val="folHlink"/>
                </a:solidFill>
                <a:latin typeface="楷体_GB2312" pitchFamily="49" charset="-122"/>
              </a:rPr>
              <a:t>没有初始化就使用</a:t>
            </a:r>
            <a:r>
              <a:rPr lang="zh-CN" altLang="en-US" smtClean="0">
                <a:latin typeface="楷体_GB2312" pitchFamily="49" charset="-122"/>
              </a:rPr>
              <a:t>往往也是错误，但无法判定。在</a:t>
            </a:r>
            <a:r>
              <a:rPr lang="en-US" altLang="zh-CN" smtClean="0">
                <a:latin typeface="楷体_GB2312" pitchFamily="49" charset="-122"/>
              </a:rPr>
              <a:t>C++</a:t>
            </a:r>
            <a:r>
              <a:rPr lang="zh-CN" altLang="en-US" smtClean="0">
                <a:latin typeface="楷体_GB2312" pitchFamily="49" charset="-122"/>
              </a:rPr>
              <a:t>和</a:t>
            </a:r>
            <a:r>
              <a:rPr lang="en-US" altLang="zh-CN" smtClean="0">
                <a:latin typeface="楷体_GB2312" pitchFamily="49" charset="-122"/>
              </a:rPr>
              <a:t>Java</a:t>
            </a:r>
            <a:r>
              <a:rPr lang="zh-CN" altLang="en-US" smtClean="0">
                <a:latin typeface="楷体_GB2312" pitchFamily="49" charset="-122"/>
              </a:rPr>
              <a:t>中通过</a:t>
            </a:r>
            <a:r>
              <a:rPr lang="zh-CN" altLang="en-US" smtClean="0">
                <a:solidFill>
                  <a:schemeClr val="folHlink"/>
                </a:solidFill>
                <a:latin typeface="楷体_GB2312" pitchFamily="49" charset="-122"/>
              </a:rPr>
              <a:t>构造函数</a:t>
            </a:r>
            <a:r>
              <a:rPr lang="zh-CN" altLang="en-US" smtClean="0">
                <a:latin typeface="楷体_GB2312" pitchFamily="49" charset="-122"/>
              </a:rPr>
              <a:t>解决。</a:t>
            </a:r>
          </a:p>
        </p:txBody>
      </p:sp>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28DCAAF6-9489-4A5E-9F9F-4FD9D3A5179B}" type="slidenum">
              <a:rPr kumimoji="0" lang="en-US" altLang="zh-CN" sz="1400" smtClean="0">
                <a:solidFill>
                  <a:srgbClr val="000000"/>
                </a:solidFill>
              </a:rPr>
              <a:pPr eaLnBrk="1" hangingPunct="1"/>
              <a:t>48</a:t>
            </a:fld>
            <a:endParaRPr kumimoji="0" lang="en-US" altLang="zh-CN" sz="1400" smtClean="0">
              <a:solidFill>
                <a:srgbClr val="000000"/>
              </a:solidFill>
            </a:endParaRPr>
          </a:p>
        </p:txBody>
      </p:sp>
    </p:spTree>
    <p:extLst>
      <p:ext uri="{BB962C8B-B14F-4D97-AF65-F5344CB8AC3E}">
        <p14:creationId xmlns:p14="http://schemas.microsoft.com/office/powerpoint/2010/main" val="160450548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mtClean="0"/>
              <a:t>2.2.5 </a:t>
            </a:r>
            <a:r>
              <a:rPr lang="zh-CN" altLang="en-US" smtClean="0"/>
              <a:t>顺序表的删除操作</a:t>
            </a:r>
          </a:p>
        </p:txBody>
      </p:sp>
      <p:sp>
        <p:nvSpPr>
          <p:cNvPr id="22532" name="Rectangle 3"/>
          <p:cNvSpPr>
            <a:spLocks noGrp="1" noChangeArrowheads="1"/>
          </p:cNvSpPr>
          <p:nvPr>
            <p:ph idx="1"/>
          </p:nvPr>
        </p:nvSpPr>
        <p:spPr/>
        <p:txBody>
          <a:bodyPr/>
          <a:lstStyle/>
          <a:p>
            <a:pPr eaLnBrk="1" hangingPunct="1"/>
            <a:r>
              <a:rPr lang="en-US" altLang="zh-CN" smtClean="0">
                <a:latin typeface="Times New Roman" pitchFamily="18" charset="0"/>
              </a:rPr>
              <a:t>ListDelete(&amp;L, i, </a:t>
            </a:r>
            <a:r>
              <a:rPr lang="en-US" altLang="en-US" smtClean="0">
                <a:latin typeface="Times New Roman" pitchFamily="18" charset="0"/>
              </a:rPr>
              <a:t>&amp;e</a:t>
            </a:r>
            <a:r>
              <a:rPr lang="en-US" altLang="zh-CN" smtClean="0">
                <a:latin typeface="Times New Roman" pitchFamily="18" charset="0"/>
              </a:rPr>
              <a:t>)   // </a:t>
            </a:r>
            <a:r>
              <a:rPr lang="zh-CN" altLang="en-US" smtClean="0">
                <a:latin typeface="Times New Roman" pitchFamily="18" charset="0"/>
              </a:rPr>
              <a:t>删除元素</a:t>
            </a:r>
          </a:p>
          <a:p>
            <a:pPr eaLnBrk="1" hangingPunct="1"/>
            <a:r>
              <a:rPr lang="zh-CN" altLang="en-US" smtClean="0">
                <a:latin typeface="Times New Roman" pitchFamily="18" charset="0"/>
              </a:rPr>
              <a:t>删除线性表中第</a:t>
            </a:r>
            <a:r>
              <a:rPr lang="en-US" altLang="zh-CN" smtClean="0">
                <a:latin typeface="Times New Roman" pitchFamily="18" charset="0"/>
              </a:rPr>
              <a:t>i</a:t>
            </a:r>
            <a:r>
              <a:rPr lang="zh-CN" altLang="en-US" smtClean="0">
                <a:latin typeface="Times New Roman" pitchFamily="18" charset="0"/>
              </a:rPr>
              <a:t>个元素，并将删除的元素方在</a:t>
            </a:r>
            <a:r>
              <a:rPr lang="en-US" altLang="zh-CN" smtClean="0">
                <a:latin typeface="Times New Roman" pitchFamily="18" charset="0"/>
              </a:rPr>
              <a:t>e</a:t>
            </a:r>
            <a:r>
              <a:rPr lang="zh-CN" altLang="en-US" smtClean="0">
                <a:latin typeface="Times New Roman" pitchFamily="18" charset="0"/>
              </a:rPr>
              <a:t>中</a:t>
            </a:r>
          </a:p>
          <a:p>
            <a:pPr eaLnBrk="1" hangingPunct="1"/>
            <a:r>
              <a:rPr lang="en-US" altLang="zh-CN" smtClean="0">
                <a:solidFill>
                  <a:schemeClr val="hlink"/>
                </a:solidFill>
                <a:latin typeface="Times New Roman" pitchFamily="18" charset="0"/>
              </a:rPr>
              <a:t>i </a:t>
            </a:r>
            <a:r>
              <a:rPr lang="zh-CN" altLang="en-US" smtClean="0">
                <a:solidFill>
                  <a:schemeClr val="hlink"/>
                </a:solidFill>
                <a:latin typeface="Times New Roman" pitchFamily="18" charset="0"/>
              </a:rPr>
              <a:t>的合法范围为  </a:t>
            </a:r>
            <a:r>
              <a:rPr lang="en-US" altLang="zh-CN" smtClean="0">
                <a:solidFill>
                  <a:schemeClr val="hlink"/>
                </a:solidFill>
                <a:latin typeface="Times New Roman" pitchFamily="18" charset="0"/>
              </a:rPr>
              <a:t>1≤i≤L.length</a:t>
            </a:r>
          </a:p>
        </p:txBody>
      </p:sp>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1912C86D-42CB-40CD-8E6C-4815CEF59DAD}" type="slidenum">
              <a:rPr kumimoji="0" lang="en-US" altLang="zh-CN" sz="1400" smtClean="0">
                <a:solidFill>
                  <a:srgbClr val="000000"/>
                </a:solidFill>
              </a:rPr>
              <a:pPr eaLnBrk="1" hangingPunct="1"/>
              <a:t>49</a:t>
            </a:fld>
            <a:endParaRPr kumimoji="0" lang="en-US" altLang="zh-CN" sz="1400" smtClean="0">
              <a:solidFill>
                <a:srgbClr val="000000"/>
              </a:solidFill>
            </a:endParaRPr>
          </a:p>
        </p:txBody>
      </p:sp>
      <p:sp>
        <p:nvSpPr>
          <p:cNvPr id="22533" name="AutoShape 5">
            <a:hlinkClick r:id="rId2" action="ppaction://hlinksldjump" highlightClick="1"/>
          </p:cNvPr>
          <p:cNvSpPr>
            <a:spLocks noChangeArrowheads="1"/>
          </p:cNvSpPr>
          <p:nvPr/>
        </p:nvSpPr>
        <p:spPr bwMode="auto">
          <a:xfrm>
            <a:off x="7086600" y="5562600"/>
            <a:ext cx="1447800" cy="457200"/>
          </a:xfrm>
          <a:prstGeom prst="actionButtonBlank">
            <a:avLst/>
          </a:prstGeom>
          <a:solidFill>
            <a:srgbClr val="FF9933"/>
          </a:solidFill>
          <a:ln w="9525">
            <a:solidFill>
              <a:schemeClr val="tx1"/>
            </a:solidFill>
            <a:miter lim="800000"/>
            <a:headEnd/>
            <a:tailEnd/>
          </a:ln>
        </p:spPr>
        <p:txBody>
          <a:bodyPr wrap="none" anchor="ctr"/>
          <a:lstStyle/>
          <a:p>
            <a:pPr algn="ctr"/>
            <a:r>
              <a:rPr lang="zh-CN" altLang="en-US">
                <a:solidFill>
                  <a:srgbClr val="000000"/>
                </a:solidFill>
                <a:latin typeface="Tahoma" pitchFamily="34" charset="0"/>
                <a:ea typeface="楷体_GB2312" pitchFamily="49" charset="-122"/>
              </a:rPr>
              <a:t>删除操作</a:t>
            </a:r>
          </a:p>
        </p:txBody>
      </p:sp>
    </p:spTree>
    <p:extLst>
      <p:ext uri="{BB962C8B-B14F-4D97-AF65-F5344CB8AC3E}">
        <p14:creationId xmlns:p14="http://schemas.microsoft.com/office/powerpoint/2010/main" val="16919509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线性表的实例</a:t>
            </a:r>
          </a:p>
        </p:txBody>
      </p:sp>
      <p:sp>
        <p:nvSpPr>
          <p:cNvPr id="7171" name="内容占位符 2"/>
          <p:cNvSpPr>
            <a:spLocks noGrp="1"/>
          </p:cNvSpPr>
          <p:nvPr>
            <p:ph idx="1"/>
          </p:nvPr>
        </p:nvSpPr>
        <p:spPr/>
        <p:txBody>
          <a:bodyPr/>
          <a:lstStyle/>
          <a:p>
            <a:r>
              <a:rPr lang="zh-CN" altLang="en-US" dirty="0" smtClean="0">
                <a:latin typeface="楷体_GB2312" pitchFamily="49" charset="-122"/>
                <a:ea typeface="楷体_GB2312" pitchFamily="49" charset="-122"/>
              </a:rPr>
              <a:t>实例</a:t>
            </a:r>
            <a:r>
              <a:rPr lang="en-US" altLang="zh-CN" dirty="0" smtClean="0">
                <a:latin typeface="楷体_GB2312" pitchFamily="49" charset="-122"/>
                <a:ea typeface="楷体_GB2312" pitchFamily="49" charset="-122"/>
              </a:rPr>
              <a:t>6</a:t>
            </a:r>
            <a:r>
              <a:rPr lang="zh-CN" altLang="en-US" dirty="0" smtClean="0">
                <a:latin typeface="楷体_GB2312" pitchFamily="49" charset="-122"/>
                <a:ea typeface="楷体_GB2312" pitchFamily="49" charset="-122"/>
              </a:rPr>
              <a:t>：约瑟夫环问题：</a:t>
            </a:r>
            <a:r>
              <a:rPr lang="zh-CN" altLang="en-US" sz="2400" dirty="0" smtClean="0">
                <a:latin typeface="楷体_GB2312" pitchFamily="49" charset="-122"/>
                <a:ea typeface="楷体_GB2312" pitchFamily="49" charset="-122"/>
              </a:rPr>
              <a:t>已知</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个人（以编号</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3...n</a:t>
            </a:r>
            <a:r>
              <a:rPr lang="zh-CN" altLang="en-US" sz="2400" dirty="0" smtClean="0">
                <a:latin typeface="楷体_GB2312" pitchFamily="49" charset="-122"/>
                <a:ea typeface="楷体_GB2312" pitchFamily="49" charset="-122"/>
              </a:rPr>
              <a:t>分别表示）围坐在一张圆桌周围。从编号为</a:t>
            </a:r>
            <a:r>
              <a:rPr lang="en-US" altLang="zh-CN" sz="2400" dirty="0" smtClean="0">
                <a:latin typeface="楷体_GB2312" pitchFamily="49" charset="-122"/>
                <a:ea typeface="楷体_GB2312" pitchFamily="49" charset="-122"/>
              </a:rPr>
              <a:t>k</a:t>
            </a:r>
            <a:r>
              <a:rPr lang="zh-CN" altLang="en-US" sz="2400" dirty="0" smtClean="0">
                <a:latin typeface="楷体_GB2312" pitchFamily="49" charset="-122"/>
                <a:ea typeface="楷体_GB2312" pitchFamily="49" charset="-122"/>
              </a:rPr>
              <a:t>的人开始报数，数到</a:t>
            </a:r>
            <a:r>
              <a:rPr lang="en-US" altLang="zh-CN" sz="2400" dirty="0" smtClean="0">
                <a:latin typeface="楷体_GB2312" pitchFamily="49" charset="-122"/>
                <a:ea typeface="楷体_GB2312" pitchFamily="49" charset="-122"/>
              </a:rPr>
              <a:t>m</a:t>
            </a:r>
            <a:r>
              <a:rPr lang="zh-CN" altLang="en-US" sz="2400" dirty="0" smtClean="0">
                <a:latin typeface="楷体_GB2312" pitchFamily="49" charset="-122"/>
                <a:ea typeface="楷体_GB2312" pitchFamily="49" charset="-122"/>
              </a:rPr>
              <a:t>的那个人出列；他的下一个人又从</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开始报数，数到</a:t>
            </a:r>
            <a:r>
              <a:rPr lang="en-US" altLang="zh-CN" sz="2400" dirty="0" smtClean="0">
                <a:latin typeface="楷体_GB2312" pitchFamily="49" charset="-122"/>
                <a:ea typeface="楷体_GB2312" pitchFamily="49" charset="-122"/>
              </a:rPr>
              <a:t>m</a:t>
            </a:r>
            <a:r>
              <a:rPr lang="zh-CN" altLang="en-US" sz="2400" dirty="0" smtClean="0">
                <a:latin typeface="楷体_GB2312" pitchFamily="49" charset="-122"/>
                <a:ea typeface="楷体_GB2312" pitchFamily="49" charset="-122"/>
              </a:rPr>
              <a:t>的那个人又出列；依此规律重复下去，直到圆桌周围的人全部出列</a:t>
            </a:r>
            <a:endParaRPr lang="en-US" altLang="zh-CN" sz="2400" dirty="0" smtClean="0">
              <a:latin typeface="楷体_GB2312" pitchFamily="49" charset="-122"/>
              <a:ea typeface="楷体_GB2312" pitchFamily="49" charset="-122"/>
            </a:endParaRPr>
          </a:p>
          <a:p>
            <a:r>
              <a:rPr lang="en-US" altLang="zh-CN" sz="2400" dirty="0" smtClean="0">
                <a:latin typeface="楷体_GB2312" pitchFamily="49" charset="-122"/>
                <a:ea typeface="楷体_GB2312" pitchFamily="49" charset="-122"/>
              </a:rPr>
              <a:t>n=10;k=6;m=3;</a:t>
            </a:r>
          </a:p>
          <a:p>
            <a:endParaRPr lang="zh-CN" altLang="en-US" sz="2400" dirty="0" smtClean="0"/>
          </a:p>
        </p:txBody>
      </p:sp>
      <p:sp>
        <p:nvSpPr>
          <p:cNvPr id="4" name="灯片编号占位符 3"/>
          <p:cNvSpPr>
            <a:spLocks noGrp="1"/>
          </p:cNvSpPr>
          <p:nvPr>
            <p:ph type="sldNum" sz="quarter" idx="11"/>
          </p:nvPr>
        </p:nvSpPr>
        <p:spPr/>
        <p:txBody>
          <a:bodyPr/>
          <a:lstStyle/>
          <a:p>
            <a:pPr>
              <a:defRPr/>
            </a:pPr>
            <a:fld id="{D0640D4B-E310-45A4-9980-933072CE8A1C}" type="slidenum">
              <a:rPr lang="en-US" altLang="zh-CN" smtClean="0"/>
              <a:pPr>
                <a:defRPr/>
              </a:pPr>
              <a:t>5</a:t>
            </a:fld>
            <a:endParaRPr lang="en-US" altLang="zh-CN"/>
          </a:p>
        </p:txBody>
      </p:sp>
      <p:graphicFrame>
        <p:nvGraphicFramePr>
          <p:cNvPr id="5" name="图示 4"/>
          <p:cNvGraphicFramePr/>
          <p:nvPr/>
        </p:nvGraphicFramePr>
        <p:xfrm>
          <a:off x="1115616" y="4288492"/>
          <a:ext cx="3408040"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451786058"/>
              </p:ext>
            </p:extLst>
          </p:nvPr>
        </p:nvGraphicFramePr>
        <p:xfrm>
          <a:off x="4644008" y="4149080"/>
          <a:ext cx="3408040" cy="25360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z="3200" smtClean="0"/>
              <a:t>操作的过程： </a:t>
            </a:r>
            <a:r>
              <a:rPr lang="en-US" altLang="zh-CN" sz="3200" smtClean="0">
                <a:solidFill>
                  <a:srgbClr val="000099"/>
                </a:solidFill>
                <a:latin typeface="Times New Roman" pitchFamily="18" charset="0"/>
              </a:rPr>
              <a:t>List</a:t>
            </a:r>
            <a:r>
              <a:rPr lang="en-US" altLang="en-US" sz="3200" smtClean="0">
                <a:solidFill>
                  <a:srgbClr val="000099"/>
                </a:solidFill>
                <a:latin typeface="Times New Roman" pitchFamily="18" charset="0"/>
              </a:rPr>
              <a:t>Delete</a:t>
            </a:r>
            <a:r>
              <a:rPr lang="en-US" altLang="zh-CN" sz="3200" smtClean="0">
                <a:solidFill>
                  <a:srgbClr val="000099"/>
                </a:solidFill>
                <a:latin typeface="Times New Roman" pitchFamily="18" charset="0"/>
              </a:rPr>
              <a:t> (&amp;L, 5, </a:t>
            </a:r>
            <a:r>
              <a:rPr lang="en-US" altLang="en-US" sz="3200" smtClean="0">
                <a:solidFill>
                  <a:srgbClr val="000099"/>
                </a:solidFill>
                <a:latin typeface="Times New Roman" pitchFamily="18" charset="0"/>
              </a:rPr>
              <a:t>&amp;e</a:t>
            </a:r>
            <a:r>
              <a:rPr lang="en-US" altLang="zh-CN" sz="3200" smtClean="0">
                <a:solidFill>
                  <a:srgbClr val="000099"/>
                </a:solidFill>
                <a:latin typeface="Times New Roman" pitchFamily="18" charset="0"/>
              </a:rPr>
              <a:t>)</a:t>
            </a:r>
          </a:p>
        </p:txBody>
      </p:sp>
      <p:sp>
        <p:nvSpPr>
          <p:cNvPr id="235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8CBCE26-69B7-4D9E-981F-EDA54A2BE513}" type="slidenum">
              <a:rPr kumimoji="0" lang="en-US" altLang="zh-CN" sz="1400" smtClean="0">
                <a:solidFill>
                  <a:srgbClr val="000000"/>
                </a:solidFill>
              </a:rPr>
              <a:pPr eaLnBrk="1" hangingPunct="1"/>
              <a:t>50</a:t>
            </a:fld>
            <a:endParaRPr kumimoji="0" lang="en-US" altLang="zh-CN" sz="1400" smtClean="0">
              <a:solidFill>
                <a:srgbClr val="000000"/>
              </a:solidFill>
            </a:endParaRPr>
          </a:p>
        </p:txBody>
      </p:sp>
      <p:graphicFrame>
        <p:nvGraphicFramePr>
          <p:cNvPr id="241667" name="Group 3"/>
          <p:cNvGraphicFramePr>
            <a:graphicFrameLocks noGrp="1"/>
          </p:cNvGraphicFramePr>
          <p:nvPr>
            <p:extLst>
              <p:ext uri="{D42A27DB-BD31-4B8C-83A1-F6EECF244321}">
                <p14:modId xmlns:p14="http://schemas.microsoft.com/office/powerpoint/2010/main" val="1823269761"/>
              </p:ext>
            </p:extLst>
          </p:nvPr>
        </p:nvGraphicFramePr>
        <p:xfrm>
          <a:off x="2771775" y="1630363"/>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楷体_GB2312" pitchFamily="49" charset="-122"/>
                        </a:rPr>
                        <a:t>18</a:t>
                      </a:r>
                      <a:endParaRPr kumimoji="1" lang="zh-CN" altLang="zh-CN" sz="2000" b="1" i="0" u="none" strike="noStrike" cap="none" normalizeH="0" baseline="0" dirty="0" smtClean="0">
                        <a:ln>
                          <a:noFill/>
                        </a:ln>
                        <a:solidFill>
                          <a:srgbClr val="FF0000"/>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41689" name="Group 25"/>
          <p:cNvGraphicFramePr>
            <a:graphicFrameLocks noGrp="1"/>
          </p:cNvGraphicFramePr>
          <p:nvPr/>
        </p:nvGraphicFramePr>
        <p:xfrm>
          <a:off x="7092950" y="1628775"/>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25</a:t>
                      </a: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41711" name="Group 47"/>
          <p:cNvGraphicFramePr>
            <a:graphicFrameLocks noGrp="1"/>
          </p:cNvGraphicFramePr>
          <p:nvPr/>
        </p:nvGraphicFramePr>
        <p:xfrm>
          <a:off x="900113" y="1630363"/>
          <a:ext cx="576262" cy="3759204"/>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18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72"/>
          <p:cNvGrpSpPr>
            <a:grpSpLocks/>
          </p:cNvGrpSpPr>
          <p:nvPr/>
        </p:nvGrpSpPr>
        <p:grpSpPr bwMode="auto">
          <a:xfrm>
            <a:off x="-107950" y="3213100"/>
            <a:ext cx="1008063" cy="457200"/>
            <a:chOff x="113" y="2734"/>
            <a:chExt cx="635" cy="288"/>
          </a:xfrm>
        </p:grpSpPr>
        <p:sp>
          <p:nvSpPr>
            <p:cNvPr id="23711" name="Text Box 73"/>
            <p:cNvSpPr txBox="1">
              <a:spLocks noChangeArrowheads="1"/>
            </p:cNvSpPr>
            <p:nvPr/>
          </p:nvSpPr>
          <p:spPr bwMode="auto">
            <a:xfrm>
              <a:off x="113" y="273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12" name="Line 74"/>
            <p:cNvSpPr>
              <a:spLocks noChangeShapeType="1"/>
            </p:cNvSpPr>
            <p:nvPr/>
          </p:nvSpPr>
          <p:spPr bwMode="auto">
            <a:xfrm>
              <a:off x="430" y="2916"/>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pSp>
        <p:nvGrpSpPr>
          <p:cNvPr id="3" name="Group 75"/>
          <p:cNvGrpSpPr>
            <a:grpSpLocks/>
          </p:cNvGrpSpPr>
          <p:nvPr/>
        </p:nvGrpSpPr>
        <p:grpSpPr bwMode="auto">
          <a:xfrm>
            <a:off x="1763713" y="3213100"/>
            <a:ext cx="1008062" cy="457200"/>
            <a:chOff x="113" y="3022"/>
            <a:chExt cx="635" cy="288"/>
          </a:xfrm>
        </p:grpSpPr>
        <p:sp>
          <p:nvSpPr>
            <p:cNvPr id="23709" name="Text Box 76"/>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10" name="Line 77"/>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graphicFrame>
        <p:nvGraphicFramePr>
          <p:cNvPr id="241742" name="Group 78"/>
          <p:cNvGraphicFramePr>
            <a:graphicFrameLocks noGrp="1"/>
          </p:cNvGraphicFramePr>
          <p:nvPr/>
        </p:nvGraphicFramePr>
        <p:xfrm>
          <a:off x="4141788" y="1614488"/>
          <a:ext cx="576262" cy="3787779"/>
        </p:xfrm>
        <a:graphic>
          <a:graphicData uri="http://schemas.openxmlformats.org/drawingml/2006/table">
            <a:tbl>
              <a:tblPr/>
              <a:tblGrid>
                <a:gridCol w="576262"/>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18</a:t>
                      </a: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 name="Group 100"/>
          <p:cNvGrpSpPr>
            <a:grpSpLocks/>
          </p:cNvGrpSpPr>
          <p:nvPr/>
        </p:nvGrpSpPr>
        <p:grpSpPr bwMode="auto">
          <a:xfrm>
            <a:off x="3132138" y="3573463"/>
            <a:ext cx="1008062" cy="457200"/>
            <a:chOff x="113" y="3022"/>
            <a:chExt cx="635" cy="288"/>
          </a:xfrm>
        </p:grpSpPr>
        <p:sp>
          <p:nvSpPr>
            <p:cNvPr id="23707" name="Text Box 101"/>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08" name="Line 102"/>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41767" name="Text Box 103"/>
          <p:cNvSpPr txBox="1">
            <a:spLocks noChangeArrowheads="1"/>
          </p:cNvSpPr>
          <p:nvPr/>
        </p:nvSpPr>
        <p:spPr bwMode="auto">
          <a:xfrm>
            <a:off x="73025" y="5589588"/>
            <a:ext cx="2627313"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 = &amp;(L.elem[i-1]);</a:t>
            </a:r>
          </a:p>
        </p:txBody>
      </p:sp>
      <p:sp>
        <p:nvSpPr>
          <p:cNvPr id="241768" name="Text Box 104"/>
          <p:cNvSpPr txBox="1">
            <a:spLocks noChangeArrowheads="1"/>
          </p:cNvSpPr>
          <p:nvPr/>
        </p:nvSpPr>
        <p:spPr bwMode="auto">
          <a:xfrm>
            <a:off x="2700338" y="5589588"/>
            <a:ext cx="1223962"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dirty="0" smtClean="0">
                <a:solidFill>
                  <a:srgbClr val="000000"/>
                </a:solidFill>
                <a:latin typeface="Times New Roman" pitchFamily="18" charset="0"/>
              </a:rPr>
              <a:t>e </a:t>
            </a:r>
            <a:r>
              <a:rPr lang="en-US" altLang="zh-CN" dirty="0">
                <a:solidFill>
                  <a:srgbClr val="000000"/>
                </a:solidFill>
                <a:latin typeface="Times New Roman" pitchFamily="18" charset="0"/>
              </a:rPr>
              <a:t>= *p;</a:t>
            </a:r>
          </a:p>
        </p:txBody>
      </p:sp>
      <p:sp>
        <p:nvSpPr>
          <p:cNvPr id="241769" name="Text Box 105"/>
          <p:cNvSpPr txBox="1">
            <a:spLocks noChangeArrowheads="1"/>
          </p:cNvSpPr>
          <p:nvPr/>
        </p:nvSpPr>
        <p:spPr bwMode="auto">
          <a:xfrm>
            <a:off x="4067175" y="5589588"/>
            <a:ext cx="938213"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 </a:t>
            </a:r>
          </a:p>
        </p:txBody>
      </p:sp>
      <p:graphicFrame>
        <p:nvGraphicFramePr>
          <p:cNvPr id="241770" name="Group 106"/>
          <p:cNvGraphicFramePr>
            <a:graphicFrameLocks noGrp="1"/>
          </p:cNvGraphicFramePr>
          <p:nvPr>
            <p:extLst>
              <p:ext uri="{D42A27DB-BD31-4B8C-83A1-F6EECF244321}">
                <p14:modId xmlns:p14="http://schemas.microsoft.com/office/powerpoint/2010/main" val="2041117042"/>
              </p:ext>
            </p:extLst>
          </p:nvPr>
        </p:nvGraphicFramePr>
        <p:xfrm>
          <a:off x="5651500" y="1628775"/>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25</a:t>
                      </a:r>
                      <a:endParaRPr kumimoji="1" lang="zh-CN"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5" name="Group 128"/>
          <p:cNvGrpSpPr>
            <a:grpSpLocks/>
          </p:cNvGrpSpPr>
          <p:nvPr/>
        </p:nvGrpSpPr>
        <p:grpSpPr bwMode="auto">
          <a:xfrm>
            <a:off x="4643438" y="3573463"/>
            <a:ext cx="1008062" cy="457200"/>
            <a:chOff x="113" y="3022"/>
            <a:chExt cx="635" cy="288"/>
          </a:xfrm>
        </p:grpSpPr>
        <p:sp>
          <p:nvSpPr>
            <p:cNvPr id="23705" name="Text Box 129"/>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06" name="Line 130"/>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41795" name="Text Box 131"/>
          <p:cNvSpPr txBox="1">
            <a:spLocks noChangeArrowheads="1"/>
          </p:cNvSpPr>
          <p:nvPr/>
        </p:nvSpPr>
        <p:spPr bwMode="auto">
          <a:xfrm>
            <a:off x="5075238" y="5589588"/>
            <a:ext cx="1728787"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*(p-1) = *p;</a:t>
            </a:r>
          </a:p>
        </p:txBody>
      </p:sp>
      <p:sp>
        <p:nvSpPr>
          <p:cNvPr id="241797" name="Text Box 133"/>
          <p:cNvSpPr txBox="1">
            <a:spLocks noChangeArrowheads="1"/>
          </p:cNvSpPr>
          <p:nvPr/>
        </p:nvSpPr>
        <p:spPr bwMode="auto">
          <a:xfrm>
            <a:off x="1547813" y="6153150"/>
            <a:ext cx="4824412" cy="588963"/>
          </a:xfrm>
          <a:prstGeom prst="rect">
            <a:avLst/>
          </a:prstGeom>
          <a:solidFill>
            <a:srgbClr val="FF9933"/>
          </a:solidFill>
          <a:ln w="9525">
            <a:solidFill>
              <a:schemeClr val="hlink"/>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sz="3200" dirty="0">
                <a:solidFill>
                  <a:srgbClr val="000000"/>
                </a:solidFill>
                <a:latin typeface="Times New Roman" pitchFamily="18" charset="0"/>
              </a:rPr>
              <a:t>p</a:t>
            </a:r>
            <a:r>
              <a:rPr lang="en-US" altLang="zh-CN" sz="3200" dirty="0" smtClean="0">
                <a:solidFill>
                  <a:srgbClr val="000000"/>
                </a:solidFill>
                <a:latin typeface="Times New Roman" pitchFamily="18" charset="0"/>
              </a:rPr>
              <a:t>&lt;=</a:t>
            </a:r>
            <a:r>
              <a:rPr lang="en-US" altLang="en-US" sz="3200" dirty="0" smtClean="0">
                <a:solidFill>
                  <a:srgbClr val="000000"/>
                </a:solidFill>
                <a:latin typeface="Times New Roman" pitchFamily="18" charset="0"/>
              </a:rPr>
              <a:t>L.elem+L.length-1</a:t>
            </a:r>
            <a:r>
              <a:rPr lang="en-US" altLang="en-US" sz="3200" dirty="0">
                <a:solidFill>
                  <a:srgbClr val="000000"/>
                </a:solidFill>
                <a:latin typeface="Times New Roman" pitchFamily="18" charset="0"/>
              </a:rPr>
              <a:t>; </a:t>
            </a:r>
            <a:endParaRPr lang="en-US" altLang="zh-CN" sz="3200" dirty="0">
              <a:solidFill>
                <a:srgbClr val="000000"/>
              </a:solidFill>
              <a:latin typeface="Times New Roman" pitchFamily="18" charset="0"/>
            </a:endParaRPr>
          </a:p>
        </p:txBody>
      </p:sp>
      <p:grpSp>
        <p:nvGrpSpPr>
          <p:cNvPr id="6" name="Group 134"/>
          <p:cNvGrpSpPr>
            <a:grpSpLocks/>
          </p:cNvGrpSpPr>
          <p:nvPr/>
        </p:nvGrpSpPr>
        <p:grpSpPr bwMode="auto">
          <a:xfrm>
            <a:off x="6084888" y="4076700"/>
            <a:ext cx="1008062" cy="457200"/>
            <a:chOff x="113" y="3022"/>
            <a:chExt cx="635" cy="288"/>
          </a:xfrm>
        </p:grpSpPr>
        <p:sp>
          <p:nvSpPr>
            <p:cNvPr id="23703" name="Text Box 135"/>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04" name="Line 136"/>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41801" name="Text Box 137"/>
          <p:cNvSpPr txBox="1">
            <a:spLocks noChangeArrowheads="1"/>
          </p:cNvSpPr>
          <p:nvPr/>
        </p:nvSpPr>
        <p:spPr bwMode="auto">
          <a:xfrm>
            <a:off x="6948488" y="5589588"/>
            <a:ext cx="792162" cy="4667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 </a:t>
            </a:r>
          </a:p>
        </p:txBody>
      </p:sp>
      <p:graphicFrame>
        <p:nvGraphicFramePr>
          <p:cNvPr id="241802" name="Group 138"/>
          <p:cNvGraphicFramePr>
            <a:graphicFrameLocks noGrp="1"/>
          </p:cNvGraphicFramePr>
          <p:nvPr>
            <p:extLst>
              <p:ext uri="{D42A27DB-BD31-4B8C-83A1-F6EECF244321}">
                <p14:modId xmlns:p14="http://schemas.microsoft.com/office/powerpoint/2010/main" val="2045451967"/>
              </p:ext>
            </p:extLst>
          </p:nvPr>
        </p:nvGraphicFramePr>
        <p:xfrm>
          <a:off x="8461375" y="1685925"/>
          <a:ext cx="576263" cy="3759204"/>
        </p:xfrm>
        <a:graphic>
          <a:graphicData uri="http://schemas.openxmlformats.org/drawingml/2006/table">
            <a:tbl>
              <a:tblPr/>
              <a:tblGrid>
                <a:gridCol w="576263"/>
              </a:tblGrid>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41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25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hlink"/>
                          </a:solidFill>
                          <a:effectLst/>
                          <a:latin typeface="Tahoma" pitchFamily="34" charset="0"/>
                          <a:ea typeface="楷体_GB2312" pitchFamily="49" charset="-122"/>
                        </a:rPr>
                        <a:t>31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2">
                              <a:lumMod val="20000"/>
                              <a:lumOff val="80000"/>
                            </a:schemeClr>
                          </a:solidFill>
                          <a:effectLst/>
                          <a:latin typeface="Tahoma" pitchFamily="34" charset="0"/>
                          <a:ea typeface="楷体_GB2312" pitchFamily="49" charset="-122"/>
                        </a:rPr>
                        <a:t>31</a:t>
                      </a:r>
                      <a:endParaRPr kumimoji="1" lang="zh-CN" altLang="zh-CN" sz="2000" b="1" i="0" u="none" strike="noStrike" cap="none" normalizeH="0" baseline="0" dirty="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hlink"/>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7" name="Group 160"/>
          <p:cNvGrpSpPr>
            <a:grpSpLocks/>
          </p:cNvGrpSpPr>
          <p:nvPr/>
        </p:nvGrpSpPr>
        <p:grpSpPr bwMode="auto">
          <a:xfrm>
            <a:off x="7524750" y="4149725"/>
            <a:ext cx="1008063" cy="457200"/>
            <a:chOff x="113" y="3022"/>
            <a:chExt cx="635" cy="288"/>
          </a:xfrm>
        </p:grpSpPr>
        <p:sp>
          <p:nvSpPr>
            <p:cNvPr id="23701" name="Text Box 161"/>
            <p:cNvSpPr txBox="1">
              <a:spLocks noChangeArrowheads="1"/>
            </p:cNvSpPr>
            <p:nvPr/>
          </p:nvSpPr>
          <p:spPr bwMode="auto">
            <a:xfrm>
              <a:off x="113" y="302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spcBef>
                  <a:spcPct val="50000"/>
                </a:spcBef>
              </a:pPr>
              <a:r>
                <a:rPr lang="en-US" altLang="zh-CN">
                  <a:solidFill>
                    <a:srgbClr val="000000"/>
                  </a:solidFill>
                </a:rPr>
                <a:t>p</a:t>
              </a:r>
            </a:p>
          </p:txBody>
        </p:sp>
        <p:sp>
          <p:nvSpPr>
            <p:cNvPr id="23702" name="Line 162"/>
            <p:cNvSpPr>
              <a:spLocks noChangeShapeType="1"/>
            </p:cNvSpPr>
            <p:nvPr/>
          </p:nvSpPr>
          <p:spPr bwMode="auto">
            <a:xfrm>
              <a:off x="430" y="3204"/>
              <a:ext cx="31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grpSp>
      <p:sp>
        <p:nvSpPr>
          <p:cNvPr id="241827" name="Text Box 163"/>
          <p:cNvSpPr txBox="1">
            <a:spLocks noChangeArrowheads="1"/>
          </p:cNvSpPr>
          <p:nvPr/>
        </p:nvSpPr>
        <p:spPr bwMode="auto">
          <a:xfrm>
            <a:off x="7415213" y="6092825"/>
            <a:ext cx="1728787" cy="466725"/>
          </a:xfrm>
          <a:prstGeom prst="rect">
            <a:avLst/>
          </a:prstGeom>
          <a:solidFill>
            <a:schemeClr val="bg1"/>
          </a:solidFill>
          <a:ln w="9525">
            <a:solidFill>
              <a:srgbClr val="000099"/>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a:solidFill>
                  <a:srgbClr val="000000"/>
                </a:solidFill>
                <a:latin typeface="Times New Roman" pitchFamily="18" charset="0"/>
              </a:rPr>
              <a:t>*(p-1) = *p;</a:t>
            </a:r>
          </a:p>
        </p:txBody>
      </p:sp>
      <p:sp>
        <p:nvSpPr>
          <p:cNvPr id="35" name="Text Box 104"/>
          <p:cNvSpPr txBox="1">
            <a:spLocks noChangeArrowheads="1"/>
          </p:cNvSpPr>
          <p:nvPr/>
        </p:nvSpPr>
        <p:spPr bwMode="auto">
          <a:xfrm>
            <a:off x="1620838" y="3767250"/>
            <a:ext cx="1223962" cy="4667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dirty="0" smtClean="0">
                <a:solidFill>
                  <a:srgbClr val="000000"/>
                </a:solidFill>
                <a:latin typeface="Times New Roman" pitchFamily="18" charset="0"/>
              </a:rPr>
              <a:t>e </a:t>
            </a: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18</a:t>
            </a:r>
            <a:endParaRPr lang="en-US" altLang="zh-CN" dirty="0">
              <a:solidFill>
                <a:srgbClr val="000000"/>
              </a:solidFill>
              <a:latin typeface="Times New Roman" pitchFamily="18" charset="0"/>
            </a:endParaRPr>
          </a:p>
        </p:txBody>
      </p:sp>
    </p:spTree>
    <p:extLst>
      <p:ext uri="{BB962C8B-B14F-4D97-AF65-F5344CB8AC3E}">
        <p14:creationId xmlns:p14="http://schemas.microsoft.com/office/powerpoint/2010/main" val="2602491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7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767"/>
                                        </p:tgtEl>
                                        <p:attrNameLst>
                                          <p:attrName>style.visibility</p:attrName>
                                        </p:attrNameLst>
                                      </p:cBhvr>
                                      <p:to>
                                        <p:strVal val="visible"/>
                                      </p:to>
                                    </p:set>
                                    <p:anim calcmode="lin" valueType="num">
                                      <p:cBhvr additive="base">
                                        <p:cTn id="13" dur="500" fill="hold"/>
                                        <p:tgtEl>
                                          <p:spTgt spid="241767"/>
                                        </p:tgtEl>
                                        <p:attrNameLst>
                                          <p:attrName>ppt_x</p:attrName>
                                        </p:attrNameLst>
                                      </p:cBhvr>
                                      <p:tavLst>
                                        <p:tav tm="0">
                                          <p:val>
                                            <p:strVal val="#ppt_x"/>
                                          </p:val>
                                        </p:tav>
                                        <p:tav tm="100000">
                                          <p:val>
                                            <p:strVal val="#ppt_x"/>
                                          </p:val>
                                        </p:tav>
                                      </p:tavLst>
                                    </p:anim>
                                    <p:anim calcmode="lin" valueType="num">
                                      <p:cBhvr additive="base">
                                        <p:cTn id="14" dur="500" fill="hold"/>
                                        <p:tgtEl>
                                          <p:spTgt spid="2417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gtEl>
                                        <p:attrNameLst>
                                          <p:attrName>style.visibility</p:attrName>
                                        </p:attrNameLst>
                                      </p:cBhvr>
                                      <p:to>
                                        <p:strVal val="visible"/>
                                      </p:to>
                                    </p:set>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1768"/>
                                        </p:tgtEl>
                                        <p:attrNameLst>
                                          <p:attrName>style.visibility</p:attrName>
                                        </p:attrNameLst>
                                      </p:cBhvr>
                                      <p:to>
                                        <p:strVal val="visible"/>
                                      </p:to>
                                    </p:set>
                                    <p:anim calcmode="lin" valueType="num">
                                      <p:cBhvr additive="base">
                                        <p:cTn id="33" dur="500" fill="hold"/>
                                        <p:tgtEl>
                                          <p:spTgt spid="241768"/>
                                        </p:tgtEl>
                                        <p:attrNameLst>
                                          <p:attrName>ppt_x</p:attrName>
                                        </p:attrNameLst>
                                      </p:cBhvr>
                                      <p:tavLst>
                                        <p:tav tm="0">
                                          <p:val>
                                            <p:strVal val="#ppt_x"/>
                                          </p:val>
                                        </p:tav>
                                        <p:tav tm="100000">
                                          <p:val>
                                            <p:strVal val="#ppt_x"/>
                                          </p:val>
                                        </p:tav>
                                      </p:tavLst>
                                    </p:anim>
                                    <p:anim calcmode="lin" valueType="num">
                                      <p:cBhvr additive="base">
                                        <p:cTn id="34" dur="500" fill="hold"/>
                                        <p:tgtEl>
                                          <p:spTgt spid="24176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1742"/>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1769"/>
                                        </p:tgtEl>
                                        <p:attrNameLst>
                                          <p:attrName>style.visibility</p:attrName>
                                        </p:attrNameLst>
                                      </p:cBhvr>
                                      <p:to>
                                        <p:strVal val="visible"/>
                                      </p:to>
                                    </p:set>
                                    <p:anim calcmode="lin" valueType="num">
                                      <p:cBhvr additive="base">
                                        <p:cTn id="47" dur="500" fill="hold"/>
                                        <p:tgtEl>
                                          <p:spTgt spid="241769"/>
                                        </p:tgtEl>
                                        <p:attrNameLst>
                                          <p:attrName>ppt_x</p:attrName>
                                        </p:attrNameLst>
                                      </p:cBhvr>
                                      <p:tavLst>
                                        <p:tav tm="0">
                                          <p:val>
                                            <p:strVal val="#ppt_x"/>
                                          </p:val>
                                        </p:tav>
                                        <p:tav tm="100000">
                                          <p:val>
                                            <p:strVal val="#ppt_x"/>
                                          </p:val>
                                        </p:tav>
                                      </p:tavLst>
                                    </p:anim>
                                    <p:anim calcmode="lin" valueType="num">
                                      <p:cBhvr additive="base">
                                        <p:cTn id="48" dur="500" fill="hold"/>
                                        <p:tgtEl>
                                          <p:spTgt spid="24176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41770"/>
                                        </p:tgtEl>
                                        <p:attrNameLst>
                                          <p:attrName>style.visibility</p:attrName>
                                        </p:attrNameLst>
                                      </p:cBhvr>
                                      <p:to>
                                        <p:strVal val="visible"/>
                                      </p:to>
                                    </p:set>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1795"/>
                                        </p:tgtEl>
                                        <p:attrNameLst>
                                          <p:attrName>style.visibility</p:attrName>
                                        </p:attrNameLst>
                                      </p:cBhvr>
                                      <p:to>
                                        <p:strVal val="visible"/>
                                      </p:to>
                                    </p:set>
                                    <p:anim calcmode="lin" valueType="num">
                                      <p:cBhvr additive="base">
                                        <p:cTn id="61" dur="500" fill="hold"/>
                                        <p:tgtEl>
                                          <p:spTgt spid="241795"/>
                                        </p:tgtEl>
                                        <p:attrNameLst>
                                          <p:attrName>ppt_x</p:attrName>
                                        </p:attrNameLst>
                                      </p:cBhvr>
                                      <p:tavLst>
                                        <p:tav tm="0">
                                          <p:val>
                                            <p:strVal val="#ppt_x"/>
                                          </p:val>
                                        </p:tav>
                                        <p:tav tm="100000">
                                          <p:val>
                                            <p:strVal val="#ppt_x"/>
                                          </p:val>
                                        </p:tav>
                                      </p:tavLst>
                                    </p:anim>
                                    <p:anim calcmode="lin" valueType="num">
                                      <p:cBhvr additive="base">
                                        <p:cTn id="62" dur="500" fill="hold"/>
                                        <p:tgtEl>
                                          <p:spTgt spid="24179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41689"/>
                                        </p:tgtEl>
                                        <p:attrNameLst>
                                          <p:attrName>style.visibility</p:attrName>
                                        </p:attrNameLst>
                                      </p:cBhvr>
                                      <p:to>
                                        <p:strVal val="visible"/>
                                      </p:to>
                                    </p:set>
                                  </p:childTnLst>
                                </p:cTn>
                              </p:par>
                              <p:par>
                                <p:cTn id="67" presetID="2" presetClass="entr" presetSubtype="4"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41801"/>
                                        </p:tgtEl>
                                        <p:attrNameLst>
                                          <p:attrName>style.visibility</p:attrName>
                                        </p:attrNameLst>
                                      </p:cBhvr>
                                      <p:to>
                                        <p:strVal val="visible"/>
                                      </p:to>
                                    </p:set>
                                    <p:anim calcmode="lin" valueType="num">
                                      <p:cBhvr additive="base">
                                        <p:cTn id="75" dur="500" fill="hold"/>
                                        <p:tgtEl>
                                          <p:spTgt spid="241801"/>
                                        </p:tgtEl>
                                        <p:attrNameLst>
                                          <p:attrName>ppt_x</p:attrName>
                                        </p:attrNameLst>
                                      </p:cBhvr>
                                      <p:tavLst>
                                        <p:tav tm="0">
                                          <p:val>
                                            <p:strVal val="#ppt_x"/>
                                          </p:val>
                                        </p:tav>
                                        <p:tav tm="100000">
                                          <p:val>
                                            <p:strVal val="#ppt_x"/>
                                          </p:val>
                                        </p:tav>
                                      </p:tavLst>
                                    </p:anim>
                                    <p:anim calcmode="lin" valueType="num">
                                      <p:cBhvr additive="base">
                                        <p:cTn id="76" dur="500" fill="hold"/>
                                        <p:tgtEl>
                                          <p:spTgt spid="241801"/>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241802"/>
                                        </p:tgtEl>
                                        <p:attrNameLst>
                                          <p:attrName>style.visibility</p:attrName>
                                        </p:attrNameLst>
                                      </p:cBhvr>
                                      <p:to>
                                        <p:strVal val="visible"/>
                                      </p:to>
                                    </p:set>
                                  </p:childTnLst>
                                </p:cTn>
                              </p:par>
                              <p:par>
                                <p:cTn id="81" presetID="2" presetClass="entr" presetSubtype="4"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ppt_x"/>
                                          </p:val>
                                        </p:tav>
                                        <p:tav tm="100000">
                                          <p:val>
                                            <p:strVal val="#ppt_x"/>
                                          </p:val>
                                        </p:tav>
                                      </p:tavLst>
                                    </p:anim>
                                    <p:anim calcmode="lin" valueType="num">
                                      <p:cBhvr additive="base">
                                        <p:cTn id="8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41827"/>
                                        </p:tgtEl>
                                        <p:attrNameLst>
                                          <p:attrName>style.visibility</p:attrName>
                                        </p:attrNameLst>
                                      </p:cBhvr>
                                      <p:to>
                                        <p:strVal val="visible"/>
                                      </p:to>
                                    </p:set>
                                    <p:anim calcmode="lin" valueType="num">
                                      <p:cBhvr additive="base">
                                        <p:cTn id="89" dur="500" fill="hold"/>
                                        <p:tgtEl>
                                          <p:spTgt spid="241827"/>
                                        </p:tgtEl>
                                        <p:attrNameLst>
                                          <p:attrName>ppt_x</p:attrName>
                                        </p:attrNameLst>
                                      </p:cBhvr>
                                      <p:tavLst>
                                        <p:tav tm="0">
                                          <p:val>
                                            <p:strVal val="#ppt_x"/>
                                          </p:val>
                                        </p:tav>
                                        <p:tav tm="100000">
                                          <p:val>
                                            <p:strVal val="#ppt_x"/>
                                          </p:val>
                                        </p:tav>
                                      </p:tavLst>
                                    </p:anim>
                                    <p:anim calcmode="lin" valueType="num">
                                      <p:cBhvr additive="base">
                                        <p:cTn id="90" dur="500" fill="hold"/>
                                        <p:tgtEl>
                                          <p:spTgt spid="241827"/>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56" presetClass="entr" presetSubtype="0" fill="hold" grpId="0" nodeType="clickEffect">
                                  <p:stCondLst>
                                    <p:cond delay="0"/>
                                  </p:stCondLst>
                                  <p:iterate type="lt">
                                    <p:tmPct val="10000"/>
                                  </p:iterate>
                                  <p:childTnLst>
                                    <p:set>
                                      <p:cBhvr>
                                        <p:cTn id="94" dur="1" fill="hold">
                                          <p:stCondLst>
                                            <p:cond delay="0"/>
                                          </p:stCondLst>
                                        </p:cTn>
                                        <p:tgtEl>
                                          <p:spTgt spid="241797"/>
                                        </p:tgtEl>
                                        <p:attrNameLst>
                                          <p:attrName>style.visibility</p:attrName>
                                        </p:attrNameLst>
                                      </p:cBhvr>
                                      <p:to>
                                        <p:strVal val="visible"/>
                                      </p:to>
                                    </p:set>
                                    <p:anim by="(-#ppt_w*2)" calcmode="lin" valueType="num">
                                      <p:cBhvr rctx="PPT">
                                        <p:cTn id="95" dur="500" autoRev="1" fill="hold">
                                          <p:stCondLst>
                                            <p:cond delay="0"/>
                                          </p:stCondLst>
                                        </p:cTn>
                                        <p:tgtEl>
                                          <p:spTgt spid="241797"/>
                                        </p:tgtEl>
                                        <p:attrNameLst>
                                          <p:attrName>ppt_w</p:attrName>
                                        </p:attrNameLst>
                                      </p:cBhvr>
                                    </p:anim>
                                    <p:anim by="(#ppt_w*0.50)" calcmode="lin" valueType="num">
                                      <p:cBhvr>
                                        <p:cTn id="96" dur="500" decel="50000" autoRev="1" fill="hold">
                                          <p:stCondLst>
                                            <p:cond delay="0"/>
                                          </p:stCondLst>
                                        </p:cTn>
                                        <p:tgtEl>
                                          <p:spTgt spid="241797"/>
                                        </p:tgtEl>
                                        <p:attrNameLst>
                                          <p:attrName>ppt_x</p:attrName>
                                        </p:attrNameLst>
                                      </p:cBhvr>
                                    </p:anim>
                                    <p:anim from="(-#ppt_h/2)" to="(#ppt_y)" calcmode="lin" valueType="num">
                                      <p:cBhvr>
                                        <p:cTn id="97" dur="1000" fill="hold">
                                          <p:stCondLst>
                                            <p:cond delay="0"/>
                                          </p:stCondLst>
                                        </p:cTn>
                                        <p:tgtEl>
                                          <p:spTgt spid="241797"/>
                                        </p:tgtEl>
                                        <p:attrNameLst>
                                          <p:attrName>ppt_y</p:attrName>
                                        </p:attrNameLst>
                                      </p:cBhvr>
                                    </p:anim>
                                    <p:animRot by="21600000">
                                      <p:cBhvr>
                                        <p:cTn id="98" dur="1000" fill="hold">
                                          <p:stCondLst>
                                            <p:cond delay="0"/>
                                          </p:stCondLst>
                                        </p:cTn>
                                        <p:tgtEl>
                                          <p:spTgt spid="24179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67" grpId="0" animBg="1"/>
      <p:bldP spid="241768" grpId="0" animBg="1"/>
      <p:bldP spid="241769" grpId="0" animBg="1"/>
      <p:bldP spid="241795" grpId="0" animBg="1"/>
      <p:bldP spid="241797" grpId="0" animBg="1"/>
      <p:bldP spid="241801" grpId="0" animBg="1"/>
      <p:bldP spid="241827" grpId="0" animBg="1"/>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endParaRPr lang="zh-CN" altLang="zh-CN" smtClean="0"/>
          </a:p>
        </p:txBody>
      </p:sp>
      <p:sp>
        <p:nvSpPr>
          <p:cNvPr id="24580" name="Rectangle 3"/>
          <p:cNvSpPr>
            <a:spLocks noGrp="1" noChangeArrowheads="1"/>
          </p:cNvSpPr>
          <p:nvPr>
            <p:ph idx="1"/>
          </p:nvPr>
        </p:nvSpPr>
        <p:spPr/>
        <p:txBody>
          <a:bodyPr/>
          <a:lstStyle/>
          <a:p>
            <a:pPr eaLnBrk="1" hangingPunct="1"/>
            <a:r>
              <a:rPr lang="zh-CN" altLang="en-US" dirty="0" smtClean="0"/>
              <a:t>操作步骤</a:t>
            </a:r>
          </a:p>
          <a:p>
            <a:pPr lvl="1" eaLnBrk="1" hangingPunct="1">
              <a:buSzPct val="70000"/>
              <a:buFont typeface="Wingdings" pitchFamily="2" charset="2"/>
              <a:buAutoNum type="arabicPeriod"/>
            </a:pPr>
            <a:r>
              <a:rPr lang="zh-CN" altLang="en-US" dirty="0" smtClean="0">
                <a:solidFill>
                  <a:srgbClr val="000099"/>
                </a:solidFill>
              </a:rPr>
              <a:t>判断插入位置是否合法： </a:t>
            </a:r>
            <a:r>
              <a:rPr lang="en-US" altLang="zh-CN" dirty="0" smtClean="0">
                <a:solidFill>
                  <a:schemeClr val="hlink"/>
                </a:solidFill>
                <a:latin typeface="Times New Roman" pitchFamily="18" charset="0"/>
              </a:rPr>
              <a:t>1≤i≤L.length</a:t>
            </a:r>
            <a:endParaRPr lang="en-US" altLang="zh-CN" dirty="0" smtClean="0">
              <a:solidFill>
                <a:srgbClr val="000099"/>
              </a:solidFill>
            </a:endParaRPr>
          </a:p>
          <a:p>
            <a:pPr lvl="1" eaLnBrk="1" hangingPunct="1">
              <a:buSzPct val="70000"/>
              <a:buFont typeface="Wingdings" pitchFamily="2" charset="2"/>
              <a:buAutoNum type="arabicPeriod"/>
            </a:pPr>
            <a:r>
              <a:rPr lang="zh-CN" altLang="en-US" dirty="0" smtClean="0">
                <a:solidFill>
                  <a:srgbClr val="000099"/>
                </a:solidFill>
              </a:rPr>
              <a:t>初始化指针</a:t>
            </a:r>
            <a:r>
              <a:rPr lang="en-US" altLang="zh-CN" dirty="0" smtClean="0">
                <a:solidFill>
                  <a:srgbClr val="000099"/>
                </a:solidFill>
              </a:rPr>
              <a:t>p</a:t>
            </a:r>
            <a:r>
              <a:rPr lang="zh-CN" altLang="en-US" dirty="0" smtClean="0">
                <a:solidFill>
                  <a:srgbClr val="000099"/>
                </a:solidFill>
              </a:rPr>
              <a:t>；</a:t>
            </a:r>
          </a:p>
          <a:p>
            <a:pPr lvl="1" eaLnBrk="1" hangingPunct="1">
              <a:buSzPct val="70000"/>
              <a:buFont typeface="Wingdings" pitchFamily="2" charset="2"/>
              <a:buAutoNum type="arabicPeriod"/>
            </a:pPr>
            <a:r>
              <a:rPr lang="zh-CN" altLang="en-US" dirty="0" smtClean="0">
                <a:solidFill>
                  <a:srgbClr val="000099"/>
                </a:solidFill>
              </a:rPr>
              <a:t>将第</a:t>
            </a:r>
            <a:r>
              <a:rPr lang="en-US" altLang="zh-CN" dirty="0" smtClean="0">
                <a:solidFill>
                  <a:srgbClr val="000099"/>
                </a:solidFill>
              </a:rPr>
              <a:t>i</a:t>
            </a:r>
            <a:r>
              <a:rPr lang="zh-CN" altLang="en-US" dirty="0" smtClean="0">
                <a:solidFill>
                  <a:srgbClr val="000099"/>
                </a:solidFill>
              </a:rPr>
              <a:t>个元素的值赋给变量</a:t>
            </a:r>
            <a:r>
              <a:rPr lang="en-US" altLang="zh-CN" dirty="0" smtClean="0">
                <a:solidFill>
                  <a:srgbClr val="000099"/>
                </a:solidFill>
              </a:rPr>
              <a:t>e</a:t>
            </a:r>
            <a:r>
              <a:rPr lang="zh-CN" altLang="en-US" dirty="0" smtClean="0">
                <a:solidFill>
                  <a:srgbClr val="000099"/>
                </a:solidFill>
              </a:rPr>
              <a:t>；</a:t>
            </a:r>
            <a:endParaRPr lang="en-US" altLang="zh-CN" dirty="0" smtClean="0">
              <a:solidFill>
                <a:srgbClr val="000099"/>
              </a:solidFill>
            </a:endParaRPr>
          </a:p>
          <a:p>
            <a:pPr lvl="1" eaLnBrk="1" hangingPunct="1">
              <a:buSzPct val="70000"/>
              <a:buFont typeface="Wingdings" pitchFamily="2" charset="2"/>
              <a:buAutoNum type="arabicPeriod"/>
            </a:pPr>
            <a:r>
              <a:rPr lang="zh-CN" altLang="en-US" dirty="0" smtClean="0">
                <a:solidFill>
                  <a:srgbClr val="000099"/>
                </a:solidFill>
              </a:rPr>
              <a:t>循环：从第</a:t>
            </a:r>
            <a:r>
              <a:rPr lang="en-US" altLang="zh-CN" dirty="0" smtClean="0">
                <a:solidFill>
                  <a:srgbClr val="000099"/>
                </a:solidFill>
              </a:rPr>
              <a:t>i+1</a:t>
            </a:r>
            <a:r>
              <a:rPr lang="zh-CN" altLang="en-US" dirty="0" smtClean="0">
                <a:solidFill>
                  <a:srgbClr val="000099"/>
                </a:solidFill>
              </a:rPr>
              <a:t>个元素开始，依次将后面的元素顺序前移一位；</a:t>
            </a:r>
          </a:p>
          <a:p>
            <a:pPr lvl="1" eaLnBrk="1" hangingPunct="1">
              <a:buSzPct val="70000"/>
              <a:buFont typeface="Wingdings" pitchFamily="2" charset="2"/>
              <a:buAutoNum type="arabicPeriod"/>
            </a:pPr>
            <a:r>
              <a:rPr lang="zh-CN" altLang="en-US" u="sng" dirty="0" smtClean="0">
                <a:solidFill>
                  <a:srgbClr val="FF0000"/>
                </a:solidFill>
              </a:rPr>
              <a:t>将表的长度减</a:t>
            </a:r>
            <a:r>
              <a:rPr lang="en-US" altLang="zh-CN" u="sng" dirty="0" smtClean="0">
                <a:solidFill>
                  <a:srgbClr val="FF0000"/>
                </a:solidFill>
              </a:rPr>
              <a:t>1</a:t>
            </a:r>
            <a:r>
              <a:rPr lang="zh-CN" altLang="en-US" u="sng" dirty="0" smtClean="0">
                <a:solidFill>
                  <a:srgbClr val="FF0000"/>
                </a:solidFill>
              </a:rPr>
              <a:t>；</a:t>
            </a:r>
            <a:endParaRPr lang="en-US" altLang="zh-CN" u="sng" dirty="0" smtClean="0">
              <a:solidFill>
                <a:srgbClr val="FF0000"/>
              </a:solidFill>
            </a:endParaRPr>
          </a:p>
          <a:p>
            <a:pPr eaLnBrk="1" hangingPunct="1"/>
            <a:endParaRPr lang="en-US" altLang="zh-CN" dirty="0" smtClean="0"/>
          </a:p>
        </p:txBody>
      </p:sp>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361E9802-D703-4E03-B6FA-DD715E4AA2B0}" type="slidenum">
              <a:rPr kumimoji="0" lang="en-US" altLang="zh-CN" sz="1400" smtClean="0">
                <a:solidFill>
                  <a:srgbClr val="000000"/>
                </a:solidFill>
              </a:rPr>
              <a:pPr eaLnBrk="1" hangingPunct="1"/>
              <a:t>51</a:t>
            </a:fld>
            <a:endParaRPr kumimoji="0" lang="en-US" altLang="zh-CN" sz="1400" smtClean="0">
              <a:solidFill>
                <a:srgbClr val="000000"/>
              </a:solidFill>
            </a:endParaRPr>
          </a:p>
        </p:txBody>
      </p:sp>
    </p:spTree>
    <p:extLst>
      <p:ext uri="{BB962C8B-B14F-4D97-AF65-F5344CB8AC3E}">
        <p14:creationId xmlns:p14="http://schemas.microsoft.com/office/powerpoint/2010/main" val="3336728150"/>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54114778-8E6B-4644-8E61-1BCC7A688357}" type="slidenum">
              <a:rPr kumimoji="0" lang="en-US" altLang="zh-CN" sz="1400" smtClean="0">
                <a:solidFill>
                  <a:srgbClr val="000000"/>
                </a:solidFill>
              </a:rPr>
              <a:pPr eaLnBrk="1" hangingPunct="1"/>
              <a:t>52</a:t>
            </a:fld>
            <a:endParaRPr kumimoji="0" lang="en-US" altLang="zh-CN" sz="1400" smtClean="0">
              <a:solidFill>
                <a:srgbClr val="000000"/>
              </a:solidFill>
            </a:endParaRPr>
          </a:p>
        </p:txBody>
      </p:sp>
      <p:sp>
        <p:nvSpPr>
          <p:cNvPr id="243716" name="Text Box 4"/>
          <p:cNvSpPr txBox="1">
            <a:spLocks noChangeArrowheads="1"/>
          </p:cNvSpPr>
          <p:nvPr/>
        </p:nvSpPr>
        <p:spPr bwMode="auto">
          <a:xfrm>
            <a:off x="395288" y="188913"/>
            <a:ext cx="8278812" cy="5780044"/>
          </a:xfrm>
          <a:prstGeom prst="rect">
            <a:avLst/>
          </a:prstGeom>
          <a:gradFill rotWithShape="1">
            <a:gsLst>
              <a:gs pos="0">
                <a:srgbClr val="FFFFE5"/>
              </a:gs>
              <a:gs pos="100000">
                <a:schemeClr val="bg1"/>
              </a:gs>
            </a:gsLst>
            <a:lin ang="5400000" scaled="1"/>
          </a:gra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10000"/>
              </a:lnSpc>
            </a:pPr>
            <a:r>
              <a:rPr lang="en-US" altLang="zh-CN" sz="2800" dirty="0">
                <a:solidFill>
                  <a:srgbClr val="000000"/>
                </a:solidFill>
                <a:latin typeface="Times New Roman" pitchFamily="18" charset="0"/>
              </a:rPr>
              <a:t>Status </a:t>
            </a:r>
            <a:r>
              <a:rPr lang="en-US" altLang="zh-CN" sz="2800" dirty="0" err="1">
                <a:solidFill>
                  <a:srgbClr val="000000"/>
                </a:solidFill>
                <a:latin typeface="Times New Roman" pitchFamily="18" charset="0"/>
              </a:rPr>
              <a:t>ListDelete_Sq</a:t>
            </a:r>
            <a:endParaRPr lang="en-US" altLang="zh-CN" sz="2800" dirty="0">
              <a:solidFill>
                <a:srgbClr val="000000"/>
              </a:solidFill>
              <a:latin typeface="Times New Roman" pitchFamily="18" charset="0"/>
            </a:endParaRPr>
          </a:p>
          <a:p>
            <a:pPr eaLnBrk="1" hangingPunct="1">
              <a:lnSpc>
                <a:spcPct val="110000"/>
              </a:lnSpc>
            </a:pPr>
            <a:r>
              <a:rPr lang="en-US" altLang="zh-CN" sz="2800" dirty="0">
                <a:solidFill>
                  <a:srgbClr val="000000"/>
                </a:solidFill>
                <a:latin typeface="Times New Roman" pitchFamily="18" charset="0"/>
              </a:rPr>
              <a:t>                         (</a:t>
            </a:r>
            <a:r>
              <a:rPr lang="en-US" altLang="zh-CN" sz="2800" dirty="0" err="1">
                <a:solidFill>
                  <a:srgbClr val="000000"/>
                </a:solidFill>
                <a:latin typeface="Times New Roman" pitchFamily="18" charset="0"/>
              </a:rPr>
              <a:t>SqList</a:t>
            </a:r>
            <a:r>
              <a:rPr lang="en-US" altLang="zh-CN" sz="2800" dirty="0">
                <a:solidFill>
                  <a:srgbClr val="000000"/>
                </a:solidFill>
                <a:latin typeface="Times New Roman" pitchFamily="18" charset="0"/>
              </a:rPr>
              <a:t> &amp;L, </a:t>
            </a:r>
            <a:r>
              <a:rPr lang="en-US" altLang="zh-CN" sz="2800" dirty="0" err="1">
                <a:solidFill>
                  <a:srgbClr val="000000"/>
                </a:solidFill>
                <a:latin typeface="Times New Roman" pitchFamily="18" charset="0"/>
              </a:rPr>
              <a:t>int</a:t>
            </a:r>
            <a:r>
              <a:rPr lang="en-US" altLang="zh-CN" sz="2800" dirty="0">
                <a:solidFill>
                  <a:srgbClr val="000000"/>
                </a:solidFill>
                <a:latin typeface="Times New Roman" pitchFamily="18" charset="0"/>
              </a:rPr>
              <a:t> i, </a:t>
            </a:r>
            <a:r>
              <a:rPr lang="en-US" altLang="zh-CN" sz="2800" dirty="0" err="1">
                <a:solidFill>
                  <a:srgbClr val="000000"/>
                </a:solidFill>
                <a:latin typeface="Times New Roman" pitchFamily="18" charset="0"/>
              </a:rPr>
              <a:t>ElemType</a:t>
            </a:r>
            <a:r>
              <a:rPr lang="en-US" altLang="zh-CN" sz="2800" dirty="0">
                <a:solidFill>
                  <a:srgbClr val="000000"/>
                </a:solidFill>
                <a:latin typeface="Times New Roman" pitchFamily="18" charset="0"/>
              </a:rPr>
              <a:t> &amp;e) {</a:t>
            </a:r>
          </a:p>
          <a:p>
            <a:pPr eaLnBrk="1" hangingPunct="1">
              <a:lnSpc>
                <a:spcPct val="110000"/>
              </a:lnSpc>
            </a:pPr>
            <a:endParaRPr lang="en-US" altLang="zh-CN" sz="2800" dirty="0" smtClean="0">
              <a:solidFill>
                <a:srgbClr val="000000"/>
              </a:solidFill>
              <a:latin typeface="Times New Roman" pitchFamily="18" charset="0"/>
            </a:endParaRPr>
          </a:p>
          <a:p>
            <a:pPr eaLnBrk="1" hangingPunct="1">
              <a:lnSpc>
                <a:spcPct val="110000"/>
              </a:lnSpc>
            </a:pPr>
            <a:endParaRPr lang="en-US" altLang="zh-CN" sz="2800" dirty="0">
              <a:solidFill>
                <a:srgbClr val="000000"/>
              </a:solidFill>
              <a:latin typeface="Times New Roman" pitchFamily="18" charset="0"/>
            </a:endParaRPr>
          </a:p>
          <a:p>
            <a:pPr eaLnBrk="1" hangingPunct="1">
              <a:lnSpc>
                <a:spcPct val="110000"/>
              </a:lnSpc>
            </a:pPr>
            <a:endParaRPr lang="en-US" altLang="zh-CN" sz="2800" dirty="0" smtClean="0">
              <a:solidFill>
                <a:srgbClr val="000000"/>
              </a:solidFill>
              <a:latin typeface="Times New Roman" pitchFamily="18" charset="0"/>
            </a:endParaRPr>
          </a:p>
          <a:p>
            <a:pPr eaLnBrk="1" hangingPunct="1">
              <a:lnSpc>
                <a:spcPct val="110000"/>
              </a:lnSpc>
            </a:pPr>
            <a:endParaRPr lang="en-US" altLang="zh-CN" sz="2800" dirty="0">
              <a:solidFill>
                <a:srgbClr val="000000"/>
              </a:solidFill>
              <a:latin typeface="Times New Roman" pitchFamily="18" charset="0"/>
            </a:endParaRPr>
          </a:p>
          <a:p>
            <a:pPr eaLnBrk="1" hangingPunct="1">
              <a:lnSpc>
                <a:spcPct val="110000"/>
              </a:lnSpc>
            </a:pPr>
            <a:endParaRPr lang="en-US" altLang="zh-CN" sz="2800" dirty="0" smtClean="0">
              <a:solidFill>
                <a:srgbClr val="000000"/>
              </a:solidFill>
              <a:latin typeface="Times New Roman" pitchFamily="18" charset="0"/>
            </a:endParaRPr>
          </a:p>
          <a:p>
            <a:pPr eaLnBrk="1" hangingPunct="1">
              <a:lnSpc>
                <a:spcPct val="110000"/>
              </a:lnSpc>
            </a:pPr>
            <a:endParaRPr lang="en-US" altLang="zh-CN" sz="2800" dirty="0">
              <a:solidFill>
                <a:srgbClr val="000000"/>
              </a:solidFill>
              <a:latin typeface="Times New Roman" pitchFamily="18" charset="0"/>
            </a:endParaRPr>
          </a:p>
          <a:p>
            <a:pPr eaLnBrk="1" hangingPunct="1">
              <a:lnSpc>
                <a:spcPct val="110000"/>
              </a:lnSpc>
            </a:pPr>
            <a:endParaRPr lang="en-US" altLang="zh-CN" sz="2800" dirty="0" smtClean="0">
              <a:solidFill>
                <a:srgbClr val="000000"/>
              </a:solidFill>
              <a:latin typeface="Times New Roman" pitchFamily="18" charset="0"/>
            </a:endParaRPr>
          </a:p>
          <a:p>
            <a:pPr eaLnBrk="1" hangingPunct="1">
              <a:lnSpc>
                <a:spcPct val="110000"/>
              </a:lnSpc>
            </a:pPr>
            <a:endParaRPr lang="en-US" altLang="zh-CN" sz="2800" dirty="0">
              <a:solidFill>
                <a:srgbClr val="000000"/>
              </a:solidFill>
              <a:latin typeface="Times New Roman" pitchFamily="18" charset="0"/>
            </a:endParaRPr>
          </a:p>
          <a:p>
            <a:pPr eaLnBrk="1" hangingPunct="1">
              <a:lnSpc>
                <a:spcPct val="110000"/>
              </a:lnSpc>
            </a:pPr>
            <a:endParaRPr lang="en-US" altLang="zh-CN" sz="2800" dirty="0" smtClean="0">
              <a:solidFill>
                <a:srgbClr val="000000"/>
              </a:solidFill>
              <a:latin typeface="Times New Roman" pitchFamily="18" charset="0"/>
            </a:endParaRPr>
          </a:p>
          <a:p>
            <a:pPr eaLnBrk="1" hangingPunct="1">
              <a:lnSpc>
                <a:spcPct val="110000"/>
              </a:lnSpc>
            </a:pPr>
            <a:r>
              <a:rPr lang="en-US" altLang="zh-CN" sz="2800" dirty="0" smtClean="0">
                <a:solidFill>
                  <a:srgbClr val="000000"/>
                </a:solidFill>
                <a:latin typeface="Times New Roman" pitchFamily="18" charset="0"/>
              </a:rPr>
              <a:t>} </a:t>
            </a:r>
            <a:r>
              <a:rPr lang="en-US" altLang="zh-CN" sz="2800" dirty="0">
                <a:solidFill>
                  <a:srgbClr val="000000"/>
                </a:solidFill>
                <a:latin typeface="Times New Roman" pitchFamily="18" charset="0"/>
              </a:rPr>
              <a:t>// </a:t>
            </a:r>
            <a:r>
              <a:rPr lang="en-US" altLang="zh-CN" sz="2800" dirty="0" err="1">
                <a:solidFill>
                  <a:srgbClr val="000000"/>
                </a:solidFill>
                <a:latin typeface="Times New Roman" pitchFamily="18" charset="0"/>
              </a:rPr>
              <a:t>ListDelete_Sq</a:t>
            </a:r>
            <a:endParaRPr lang="en-US" altLang="zh-CN" sz="2800" dirty="0">
              <a:solidFill>
                <a:srgbClr val="000000"/>
              </a:solidFill>
              <a:latin typeface="Times New Roman" pitchFamily="18" charset="0"/>
            </a:endParaRPr>
          </a:p>
        </p:txBody>
      </p:sp>
      <p:sp>
        <p:nvSpPr>
          <p:cNvPr id="25604" name="Line 7"/>
          <p:cNvSpPr>
            <a:spLocks noChangeShapeType="1"/>
          </p:cNvSpPr>
          <p:nvPr/>
        </p:nvSpPr>
        <p:spPr bwMode="auto">
          <a:xfrm>
            <a:off x="395288" y="2133600"/>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25605" name="Line 8"/>
          <p:cNvSpPr>
            <a:spLocks noChangeShapeType="1"/>
          </p:cNvSpPr>
          <p:nvPr/>
        </p:nvSpPr>
        <p:spPr bwMode="auto">
          <a:xfrm>
            <a:off x="395288" y="2636838"/>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25606" name="Line 9"/>
          <p:cNvSpPr>
            <a:spLocks noChangeShapeType="1"/>
          </p:cNvSpPr>
          <p:nvPr/>
        </p:nvSpPr>
        <p:spPr bwMode="auto">
          <a:xfrm>
            <a:off x="395288" y="3068638"/>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25607" name="Line 10"/>
          <p:cNvSpPr>
            <a:spLocks noChangeShapeType="1"/>
          </p:cNvSpPr>
          <p:nvPr/>
        </p:nvSpPr>
        <p:spPr bwMode="auto">
          <a:xfrm>
            <a:off x="395288" y="4508500"/>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25608" name="Line 11"/>
          <p:cNvSpPr>
            <a:spLocks noChangeShapeType="1"/>
          </p:cNvSpPr>
          <p:nvPr/>
        </p:nvSpPr>
        <p:spPr bwMode="auto">
          <a:xfrm>
            <a:off x="395288" y="5445224"/>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25609" name="Line 13"/>
          <p:cNvSpPr>
            <a:spLocks noChangeShapeType="1"/>
          </p:cNvSpPr>
          <p:nvPr/>
        </p:nvSpPr>
        <p:spPr bwMode="auto">
          <a:xfrm>
            <a:off x="395288" y="1196975"/>
            <a:ext cx="8280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0">
              <a:solidFill>
                <a:srgbClr val="000000"/>
              </a:solidFill>
              <a:latin typeface="Tahoma" pitchFamily="34" charset="0"/>
            </a:endParaRPr>
          </a:p>
        </p:txBody>
      </p:sp>
      <p:sp>
        <p:nvSpPr>
          <p:cNvPr id="12" name="Text Box 5"/>
          <p:cNvSpPr txBox="1">
            <a:spLocks noChangeArrowheads="1"/>
          </p:cNvSpPr>
          <p:nvPr/>
        </p:nvSpPr>
        <p:spPr bwMode="auto">
          <a:xfrm>
            <a:off x="785813" y="6021288"/>
            <a:ext cx="39719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dirty="0">
                <a:solidFill>
                  <a:srgbClr val="FF0000"/>
                </a:solidFill>
                <a:latin typeface="隶书" pitchFamily="49" charset="-122"/>
                <a:ea typeface="隶书" pitchFamily="49" charset="-122"/>
              </a:rPr>
              <a:t>算法时间复杂度取决于</a:t>
            </a:r>
            <a:r>
              <a:rPr lang="en-US" altLang="zh-CN" sz="2800" dirty="0">
                <a:solidFill>
                  <a:srgbClr val="000000"/>
                </a:solidFill>
                <a:latin typeface="隶书" pitchFamily="49" charset="-122"/>
                <a:ea typeface="隶书" pitchFamily="49" charset="-122"/>
              </a:rPr>
              <a:t>:</a:t>
            </a:r>
            <a:endParaRPr lang="en-US" altLang="zh-CN" sz="2800" dirty="0">
              <a:solidFill>
                <a:srgbClr val="000000"/>
              </a:solidFill>
              <a:latin typeface="Times New Roman" pitchFamily="18" charset="0"/>
            </a:endParaRPr>
          </a:p>
        </p:txBody>
      </p:sp>
      <p:sp>
        <p:nvSpPr>
          <p:cNvPr id="13" name="Text Box 6"/>
          <p:cNvSpPr txBox="1">
            <a:spLocks noChangeArrowheads="1"/>
          </p:cNvSpPr>
          <p:nvPr/>
        </p:nvSpPr>
        <p:spPr bwMode="auto">
          <a:xfrm>
            <a:off x="4786313" y="6021288"/>
            <a:ext cx="270986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a:solidFill>
                  <a:srgbClr val="333399"/>
                </a:solidFill>
                <a:latin typeface="Times New Roman" pitchFamily="18" charset="0"/>
              </a:rPr>
              <a:t>移动元素的次数</a:t>
            </a:r>
            <a:endParaRPr lang="en-US" altLang="zh-CN" sz="2800">
              <a:solidFill>
                <a:srgbClr val="333399"/>
              </a:solidFill>
              <a:latin typeface="Times New Roman" pitchFamily="18" charset="0"/>
            </a:endParaRPr>
          </a:p>
        </p:txBody>
      </p:sp>
      <p:sp>
        <p:nvSpPr>
          <p:cNvPr id="3" name="矩形 2"/>
          <p:cNvSpPr/>
          <p:nvPr/>
        </p:nvSpPr>
        <p:spPr>
          <a:xfrm>
            <a:off x="395289" y="1231124"/>
            <a:ext cx="8278812" cy="4358116"/>
          </a:xfrm>
          <a:prstGeom prst="rect">
            <a:avLst/>
          </a:prstGeom>
        </p:spPr>
        <p:txBody>
          <a:bodyPr wrap="square">
            <a:spAutoFit/>
          </a:bodyPr>
          <a:lstStyle/>
          <a:p>
            <a:pPr>
              <a:lnSpc>
                <a:spcPct val="110000"/>
              </a:lnSpc>
            </a:pPr>
            <a:r>
              <a:rPr lang="en-US" altLang="zh-CN" sz="2800" dirty="0">
                <a:solidFill>
                  <a:srgbClr val="000000"/>
                </a:solidFill>
                <a:latin typeface="Times New Roman" pitchFamily="18" charset="0"/>
              </a:rPr>
              <a:t> </a:t>
            </a:r>
            <a:endParaRPr lang="zh-CN" altLang="en-US" sz="2800" dirty="0">
              <a:solidFill>
                <a:srgbClr val="333399"/>
              </a:solidFill>
              <a:latin typeface="Times New Roman" pitchFamily="18" charset="0"/>
            </a:endParaRPr>
          </a:p>
          <a:p>
            <a:pPr>
              <a:lnSpc>
                <a:spcPct val="110000"/>
              </a:lnSpc>
            </a:pPr>
            <a:r>
              <a:rPr lang="zh-CN" altLang="en-US" sz="2800" dirty="0">
                <a:solidFill>
                  <a:srgbClr val="333399"/>
                </a:solidFill>
                <a:latin typeface="Times New Roman" pitchFamily="18" charset="0"/>
              </a:rPr>
              <a:t>        </a:t>
            </a:r>
            <a:r>
              <a:rPr lang="en-US" altLang="zh-CN" sz="2800" dirty="0">
                <a:solidFill>
                  <a:srgbClr val="333399"/>
                </a:solidFill>
                <a:latin typeface="Times New Roman" pitchFamily="18" charset="0"/>
              </a:rPr>
              <a:t>if ((i &lt; 1) || (i &gt; </a:t>
            </a:r>
            <a:r>
              <a:rPr lang="en-US" altLang="zh-CN" sz="2800" dirty="0" err="1">
                <a:solidFill>
                  <a:srgbClr val="333399"/>
                </a:solidFill>
                <a:latin typeface="Times New Roman" pitchFamily="18" charset="0"/>
              </a:rPr>
              <a:t>L.length</a:t>
            </a:r>
            <a:r>
              <a:rPr lang="en-US" altLang="zh-CN" sz="2800" dirty="0">
                <a:solidFill>
                  <a:srgbClr val="333399"/>
                </a:solidFill>
                <a:latin typeface="Times New Roman" pitchFamily="18" charset="0"/>
              </a:rPr>
              <a:t>))  return ERROR;     </a:t>
            </a:r>
            <a:r>
              <a:rPr lang="en-US" altLang="zh-CN" sz="2800" dirty="0" smtClean="0">
                <a:solidFill>
                  <a:srgbClr val="333399"/>
                </a:solidFill>
                <a:latin typeface="Times New Roman" pitchFamily="18" charset="0"/>
              </a:rPr>
              <a:t>                   </a:t>
            </a:r>
            <a:endParaRPr lang="en-US" altLang="zh-CN" sz="2800" dirty="0">
              <a:solidFill>
                <a:srgbClr val="333399"/>
              </a:solidFill>
              <a:latin typeface="Times New Roman" pitchFamily="18" charset="0"/>
            </a:endParaRPr>
          </a:p>
          <a:p>
            <a:pPr>
              <a:lnSpc>
                <a:spcPct val="110000"/>
              </a:lnSpc>
            </a:pPr>
            <a:r>
              <a:rPr lang="en-US" altLang="zh-CN" sz="2800" dirty="0">
                <a:solidFill>
                  <a:srgbClr val="000000"/>
                </a:solidFill>
                <a:latin typeface="Times New Roman" pitchFamily="18" charset="0"/>
              </a:rPr>
              <a:t>        </a:t>
            </a:r>
            <a:r>
              <a:rPr lang="en-US" altLang="zh-CN" sz="2800" dirty="0">
                <a:solidFill>
                  <a:srgbClr val="660033"/>
                </a:solidFill>
                <a:latin typeface="Times New Roman" pitchFamily="18" charset="0"/>
              </a:rPr>
              <a:t>p = &amp;(</a:t>
            </a:r>
            <a:r>
              <a:rPr lang="en-US" altLang="zh-CN" sz="2800" dirty="0" err="1">
                <a:solidFill>
                  <a:srgbClr val="660033"/>
                </a:solidFill>
                <a:latin typeface="Times New Roman" pitchFamily="18" charset="0"/>
              </a:rPr>
              <a:t>L.elem</a:t>
            </a:r>
            <a:r>
              <a:rPr lang="en-US" altLang="zh-CN" sz="2800" dirty="0">
                <a:solidFill>
                  <a:srgbClr val="660033"/>
                </a:solidFill>
                <a:latin typeface="Times New Roman" pitchFamily="18" charset="0"/>
              </a:rPr>
              <a:t>[i-1]);      </a:t>
            </a:r>
            <a:endParaRPr lang="zh-CN" altLang="en-US" sz="2800" dirty="0">
              <a:solidFill>
                <a:srgbClr val="660033"/>
              </a:solidFill>
              <a:latin typeface="楷体_GB2312" pitchFamily="49" charset="-122"/>
              <a:ea typeface="楷体_GB2312" pitchFamily="49" charset="-122"/>
            </a:endParaRPr>
          </a:p>
          <a:p>
            <a:pPr>
              <a:lnSpc>
                <a:spcPct val="110000"/>
              </a:lnSpc>
            </a:pPr>
            <a:r>
              <a:rPr lang="zh-CN" altLang="en-US" sz="2800" dirty="0">
                <a:solidFill>
                  <a:srgbClr val="000000"/>
                </a:solidFill>
                <a:latin typeface="Times New Roman" pitchFamily="18" charset="0"/>
              </a:rPr>
              <a:t>        </a:t>
            </a:r>
            <a:r>
              <a:rPr lang="en-US" altLang="zh-CN" sz="2800" dirty="0">
                <a:solidFill>
                  <a:srgbClr val="006600"/>
                </a:solidFill>
                <a:latin typeface="Times New Roman" pitchFamily="18" charset="0"/>
              </a:rPr>
              <a:t>e = *p;                           </a:t>
            </a:r>
          </a:p>
          <a:p>
            <a:pPr>
              <a:lnSpc>
                <a:spcPct val="110000"/>
              </a:lnSpc>
            </a:pPr>
            <a:endParaRPr lang="en-US" altLang="zh-CN" sz="2800" dirty="0" smtClean="0">
              <a:solidFill>
                <a:srgbClr val="000000"/>
              </a:solidFill>
              <a:latin typeface="Times New Roman" pitchFamily="18" charset="0"/>
            </a:endParaRPr>
          </a:p>
          <a:p>
            <a:pPr>
              <a:lnSpc>
                <a:spcPct val="110000"/>
              </a:lnSpc>
            </a:pPr>
            <a:r>
              <a:rPr lang="en-US" altLang="zh-CN" sz="2800" dirty="0" smtClean="0">
                <a:solidFill>
                  <a:srgbClr val="000000"/>
                </a:solidFill>
                <a:latin typeface="Times New Roman" pitchFamily="18" charset="0"/>
              </a:rPr>
              <a:t>        tail </a:t>
            </a:r>
            <a:r>
              <a:rPr lang="en-US" altLang="zh-CN" sz="2800" dirty="0">
                <a:solidFill>
                  <a:srgbClr val="000000"/>
                </a:solidFill>
                <a:latin typeface="Times New Roman" pitchFamily="18" charset="0"/>
              </a:rPr>
              <a:t>= L.elem+L.length-1;  // </a:t>
            </a:r>
            <a:r>
              <a:rPr lang="zh-CN" altLang="en-US" sz="2800" dirty="0">
                <a:solidFill>
                  <a:srgbClr val="000000"/>
                </a:solidFill>
                <a:latin typeface="Times New Roman" pitchFamily="18" charset="0"/>
              </a:rPr>
              <a:t>表尾的位置</a:t>
            </a:r>
          </a:p>
          <a:p>
            <a:pPr>
              <a:lnSpc>
                <a:spcPct val="110000"/>
              </a:lnSpc>
            </a:pPr>
            <a:r>
              <a:rPr lang="zh-CN" altLang="en-US" sz="2800" dirty="0">
                <a:solidFill>
                  <a:srgbClr val="000000"/>
                </a:solidFill>
                <a:latin typeface="Times New Roman" pitchFamily="18" charset="0"/>
              </a:rPr>
              <a:t>        </a:t>
            </a:r>
            <a:r>
              <a:rPr lang="en-US" altLang="zh-CN" sz="2800" dirty="0">
                <a:solidFill>
                  <a:srgbClr val="FF0000"/>
                </a:solidFill>
                <a:latin typeface="Times New Roman" pitchFamily="18" charset="0"/>
              </a:rPr>
              <a:t>for (++p; p &lt;= </a:t>
            </a:r>
            <a:r>
              <a:rPr lang="en-US" altLang="zh-CN" sz="2800" dirty="0" smtClean="0">
                <a:solidFill>
                  <a:srgbClr val="FF0000"/>
                </a:solidFill>
                <a:latin typeface="Times New Roman" pitchFamily="18" charset="0"/>
              </a:rPr>
              <a:t>tail; </a:t>
            </a:r>
            <a:r>
              <a:rPr lang="en-US" altLang="zh-CN" sz="2800" dirty="0">
                <a:solidFill>
                  <a:srgbClr val="FF0000"/>
                </a:solidFill>
                <a:latin typeface="Times New Roman" pitchFamily="18" charset="0"/>
              </a:rPr>
              <a:t>++p)  *(p-1) = *p;  </a:t>
            </a:r>
          </a:p>
          <a:p>
            <a:pPr>
              <a:lnSpc>
                <a:spcPct val="110000"/>
              </a:lnSpc>
            </a:pPr>
            <a:r>
              <a:rPr lang="en-US" altLang="zh-CN" sz="2800" dirty="0">
                <a:solidFill>
                  <a:srgbClr val="000099"/>
                </a:solidFill>
                <a:latin typeface="Times New Roman" pitchFamily="18" charset="0"/>
              </a:rPr>
              <a:t> </a:t>
            </a:r>
            <a:r>
              <a:rPr lang="en-US" altLang="zh-CN" sz="2800" dirty="0" smtClean="0">
                <a:solidFill>
                  <a:srgbClr val="000099"/>
                </a:solidFill>
                <a:latin typeface="Times New Roman" pitchFamily="18" charset="0"/>
              </a:rPr>
              <a:t>       --</a:t>
            </a:r>
            <a:r>
              <a:rPr lang="en-US" altLang="zh-CN" sz="2800" dirty="0" err="1">
                <a:solidFill>
                  <a:srgbClr val="000099"/>
                </a:solidFill>
                <a:latin typeface="Times New Roman" pitchFamily="18" charset="0"/>
              </a:rPr>
              <a:t>L.length</a:t>
            </a:r>
            <a:r>
              <a:rPr lang="en-US" altLang="zh-CN" sz="2800" dirty="0">
                <a:solidFill>
                  <a:srgbClr val="000099"/>
                </a:solidFill>
                <a:latin typeface="Times New Roman" pitchFamily="18" charset="0"/>
              </a:rPr>
              <a:t>;       </a:t>
            </a:r>
          </a:p>
          <a:p>
            <a:pPr>
              <a:lnSpc>
                <a:spcPct val="110000"/>
              </a:lnSpc>
            </a:pPr>
            <a:r>
              <a:rPr lang="en-US" altLang="zh-CN" sz="2800" dirty="0">
                <a:solidFill>
                  <a:srgbClr val="000000"/>
                </a:solidFill>
                <a:latin typeface="Times New Roman" pitchFamily="18" charset="0"/>
              </a:rPr>
              <a:t>       return OK;</a:t>
            </a:r>
            <a:endParaRPr lang="zh-CN" altLang="en-US" b="0" dirty="0">
              <a:solidFill>
                <a:srgbClr val="000000"/>
              </a:solidFill>
              <a:latin typeface="Tahoma" pitchFamily="34" charset="0"/>
            </a:endParaRPr>
          </a:p>
        </p:txBody>
      </p:sp>
      <p:sp>
        <p:nvSpPr>
          <p:cNvPr id="5" name="矩形 4"/>
          <p:cNvSpPr/>
          <p:nvPr/>
        </p:nvSpPr>
        <p:spPr>
          <a:xfrm>
            <a:off x="4427984" y="1232538"/>
            <a:ext cx="3972562" cy="523220"/>
          </a:xfrm>
          <a:prstGeom prst="rect">
            <a:avLst/>
          </a:prstGeom>
        </p:spPr>
        <p:txBody>
          <a:bodyPr wrap="none">
            <a:spAutoFit/>
          </a:bodyPr>
          <a:lstStyle/>
          <a:p>
            <a:r>
              <a:rPr lang="en-US" altLang="zh-CN" sz="2800" dirty="0">
                <a:solidFill>
                  <a:srgbClr val="660033"/>
                </a:solidFill>
                <a:latin typeface="楷体_GB2312" pitchFamily="49" charset="-122"/>
                <a:ea typeface="楷体_GB2312" pitchFamily="49" charset="-122"/>
                <a:cs typeface="Times New Roman" pitchFamily="18" charset="0"/>
              </a:rPr>
              <a:t>//</a:t>
            </a:r>
            <a:r>
              <a:rPr lang="zh-CN" altLang="en-US" sz="2800" dirty="0" smtClean="0">
                <a:solidFill>
                  <a:srgbClr val="333399"/>
                </a:solidFill>
                <a:latin typeface="Times New Roman" pitchFamily="18" charset="0"/>
                <a:ea typeface="楷体_GB2312" pitchFamily="49" charset="-122"/>
                <a:cs typeface="Times New Roman" pitchFamily="18" charset="0"/>
              </a:rPr>
              <a:t>步骤</a:t>
            </a:r>
            <a:r>
              <a:rPr lang="en-US" altLang="zh-CN" sz="2800" dirty="0">
                <a:solidFill>
                  <a:srgbClr val="333399"/>
                </a:solidFill>
                <a:latin typeface="Times New Roman" pitchFamily="18" charset="0"/>
                <a:ea typeface="楷体_GB2312" pitchFamily="49" charset="-122"/>
                <a:cs typeface="Times New Roman" pitchFamily="18" charset="0"/>
              </a:rPr>
              <a:t>1</a:t>
            </a:r>
            <a:r>
              <a:rPr lang="zh-CN" altLang="en-US" sz="2800" dirty="0">
                <a:solidFill>
                  <a:srgbClr val="333399"/>
                </a:solidFill>
                <a:latin typeface="Times New Roman" pitchFamily="18" charset="0"/>
                <a:ea typeface="楷体_GB2312" pitchFamily="49" charset="-122"/>
                <a:cs typeface="Times New Roman" pitchFamily="18" charset="0"/>
              </a:rPr>
              <a:t>：位置是否合法</a:t>
            </a:r>
            <a:endParaRPr lang="zh-CN" altLang="en-US" b="0" dirty="0">
              <a:solidFill>
                <a:srgbClr val="000000"/>
              </a:solidFill>
              <a:latin typeface="Times New Roman" pitchFamily="18" charset="0"/>
              <a:ea typeface="楷体_GB2312" pitchFamily="49" charset="-122"/>
              <a:cs typeface="Times New Roman" pitchFamily="18" charset="0"/>
            </a:endParaRPr>
          </a:p>
        </p:txBody>
      </p:sp>
      <p:sp>
        <p:nvSpPr>
          <p:cNvPr id="7" name="矩形 6"/>
          <p:cNvSpPr/>
          <p:nvPr/>
        </p:nvSpPr>
        <p:spPr>
          <a:xfrm>
            <a:off x="4362377" y="2204864"/>
            <a:ext cx="3613490" cy="523220"/>
          </a:xfrm>
          <a:prstGeom prst="rect">
            <a:avLst/>
          </a:prstGeom>
        </p:spPr>
        <p:txBody>
          <a:bodyPr wrap="none">
            <a:spAutoFit/>
          </a:bodyPr>
          <a:lstStyle/>
          <a:p>
            <a:r>
              <a:rPr lang="en-US" altLang="zh-CN" sz="2800" dirty="0" smtClean="0">
                <a:solidFill>
                  <a:srgbClr val="660033"/>
                </a:solidFill>
                <a:latin typeface="楷体_GB2312" pitchFamily="49" charset="-122"/>
                <a:ea typeface="楷体_GB2312" pitchFamily="49" charset="-122"/>
                <a:cs typeface="Times New Roman" pitchFamily="18" charset="0"/>
              </a:rPr>
              <a:t>//</a:t>
            </a:r>
            <a:r>
              <a:rPr lang="zh-CN" altLang="en-US" sz="2800" dirty="0" smtClean="0">
                <a:solidFill>
                  <a:srgbClr val="660033"/>
                </a:solidFill>
                <a:latin typeface="楷体_GB2312" pitchFamily="49" charset="-122"/>
                <a:ea typeface="楷体_GB2312" pitchFamily="49" charset="-122"/>
                <a:cs typeface="Times New Roman" pitchFamily="18" charset="0"/>
              </a:rPr>
              <a:t>步骤</a:t>
            </a:r>
            <a:r>
              <a:rPr lang="en-US" altLang="zh-CN" sz="2800" dirty="0">
                <a:solidFill>
                  <a:srgbClr val="660033"/>
                </a:solidFill>
                <a:latin typeface="楷体_GB2312" pitchFamily="49" charset="-122"/>
                <a:ea typeface="楷体_GB2312" pitchFamily="49" charset="-122"/>
                <a:cs typeface="Times New Roman" pitchFamily="18" charset="0"/>
              </a:rPr>
              <a:t>2</a:t>
            </a:r>
            <a:r>
              <a:rPr lang="zh-CN" altLang="en-US" sz="2800" dirty="0">
                <a:solidFill>
                  <a:srgbClr val="660033"/>
                </a:solidFill>
                <a:latin typeface="楷体_GB2312" pitchFamily="49" charset="-122"/>
                <a:ea typeface="楷体_GB2312" pitchFamily="49" charset="-122"/>
                <a:cs typeface="Times New Roman" pitchFamily="18" charset="0"/>
              </a:rPr>
              <a:t>：初始化指针</a:t>
            </a:r>
            <a:endParaRPr lang="zh-CN" altLang="en-US" sz="2800" b="0" dirty="0">
              <a:solidFill>
                <a:srgbClr val="000000"/>
              </a:solidFill>
              <a:latin typeface="楷体_GB2312" pitchFamily="49" charset="-122"/>
              <a:ea typeface="楷体_GB2312" pitchFamily="49" charset="-122"/>
              <a:cs typeface="Times New Roman" pitchFamily="18" charset="0"/>
            </a:endParaRPr>
          </a:p>
        </p:txBody>
      </p:sp>
      <p:sp>
        <p:nvSpPr>
          <p:cNvPr id="9" name="矩形 8"/>
          <p:cNvSpPr/>
          <p:nvPr/>
        </p:nvSpPr>
        <p:spPr>
          <a:xfrm>
            <a:off x="4308433" y="2636912"/>
            <a:ext cx="2714205" cy="523220"/>
          </a:xfrm>
          <a:prstGeom prst="rect">
            <a:avLst/>
          </a:prstGeom>
        </p:spPr>
        <p:txBody>
          <a:bodyPr wrap="none">
            <a:spAutoFit/>
          </a:bodyPr>
          <a:lstStyle/>
          <a:p>
            <a:r>
              <a:rPr lang="en-US" altLang="zh-CN" sz="2800" dirty="0">
                <a:solidFill>
                  <a:srgbClr val="006600"/>
                </a:solidFill>
                <a:latin typeface="楷体_GB2312" pitchFamily="49" charset="-122"/>
                <a:ea typeface="楷体_GB2312" pitchFamily="49" charset="-122"/>
                <a:cs typeface="Times New Roman" pitchFamily="18" charset="0"/>
              </a:rPr>
              <a:t>//</a:t>
            </a:r>
            <a:r>
              <a:rPr lang="zh-CN" altLang="en-US" sz="2800" dirty="0">
                <a:solidFill>
                  <a:srgbClr val="006600"/>
                </a:solidFill>
                <a:latin typeface="楷体_GB2312" pitchFamily="49" charset="-122"/>
                <a:ea typeface="楷体_GB2312" pitchFamily="49" charset="-122"/>
                <a:cs typeface="Times New Roman" pitchFamily="18" charset="0"/>
              </a:rPr>
              <a:t>步骤</a:t>
            </a:r>
            <a:r>
              <a:rPr lang="en-US" altLang="zh-CN" sz="2800" dirty="0">
                <a:solidFill>
                  <a:srgbClr val="006600"/>
                </a:solidFill>
                <a:latin typeface="楷体_GB2312" pitchFamily="49" charset="-122"/>
                <a:ea typeface="楷体_GB2312" pitchFamily="49" charset="-122"/>
                <a:cs typeface="Times New Roman" pitchFamily="18" charset="0"/>
              </a:rPr>
              <a:t>3:</a:t>
            </a:r>
            <a:r>
              <a:rPr lang="zh-CN" altLang="en-US" sz="2800" dirty="0">
                <a:solidFill>
                  <a:srgbClr val="006600"/>
                </a:solidFill>
                <a:latin typeface="楷体_GB2312" pitchFamily="49" charset="-122"/>
                <a:ea typeface="楷体_GB2312" pitchFamily="49" charset="-122"/>
                <a:cs typeface="Times New Roman" pitchFamily="18" charset="0"/>
              </a:rPr>
              <a:t>赋给 </a:t>
            </a:r>
            <a:r>
              <a:rPr lang="en-US" altLang="zh-CN" sz="2800" dirty="0">
                <a:solidFill>
                  <a:srgbClr val="006600"/>
                </a:solidFill>
                <a:latin typeface="楷体_GB2312" pitchFamily="49" charset="-122"/>
                <a:ea typeface="楷体_GB2312" pitchFamily="49" charset="-122"/>
                <a:cs typeface="Times New Roman" pitchFamily="18" charset="0"/>
              </a:rPr>
              <a:t>e</a:t>
            </a:r>
            <a:endParaRPr lang="zh-CN" altLang="en-US" sz="2800" b="0" dirty="0">
              <a:solidFill>
                <a:srgbClr val="000000"/>
              </a:solidFill>
              <a:latin typeface="楷体_GB2312" pitchFamily="49" charset="-122"/>
              <a:ea typeface="楷体_GB2312" pitchFamily="49" charset="-122"/>
              <a:cs typeface="Times New Roman" pitchFamily="18" charset="0"/>
            </a:endParaRPr>
          </a:p>
        </p:txBody>
      </p:sp>
      <p:sp>
        <p:nvSpPr>
          <p:cNvPr id="10" name="矩形 9"/>
          <p:cNvSpPr/>
          <p:nvPr/>
        </p:nvSpPr>
        <p:spPr>
          <a:xfrm>
            <a:off x="1115616" y="3121804"/>
            <a:ext cx="7486476" cy="523220"/>
          </a:xfrm>
          <a:prstGeom prst="rect">
            <a:avLst/>
          </a:prstGeom>
        </p:spPr>
        <p:txBody>
          <a:bodyPr wrap="square">
            <a:spAutoFit/>
          </a:bodyPr>
          <a:lstStyle/>
          <a:p>
            <a:r>
              <a:rPr lang="en-US" altLang="zh-CN" sz="2800" dirty="0">
                <a:solidFill>
                  <a:srgbClr val="FF0000"/>
                </a:solidFill>
                <a:latin typeface="楷体_GB2312" pitchFamily="49" charset="-122"/>
                <a:ea typeface="楷体_GB2312" pitchFamily="49" charset="-122"/>
                <a:cs typeface="Times New Roman" pitchFamily="18" charset="0"/>
              </a:rPr>
              <a:t>// </a:t>
            </a:r>
            <a:r>
              <a:rPr lang="zh-CN" altLang="en-US" sz="2800" dirty="0">
                <a:solidFill>
                  <a:srgbClr val="FF0000"/>
                </a:solidFill>
                <a:latin typeface="楷体_GB2312" pitchFamily="49" charset="-122"/>
                <a:ea typeface="楷体_GB2312" pitchFamily="49" charset="-122"/>
                <a:cs typeface="Times New Roman" pitchFamily="18" charset="0"/>
              </a:rPr>
              <a:t>步骤</a:t>
            </a:r>
            <a:r>
              <a:rPr lang="en-US" altLang="zh-CN" sz="2800" dirty="0">
                <a:solidFill>
                  <a:srgbClr val="FF0000"/>
                </a:solidFill>
                <a:latin typeface="楷体_GB2312" pitchFamily="49" charset="-122"/>
                <a:ea typeface="楷体_GB2312" pitchFamily="49" charset="-122"/>
                <a:cs typeface="Times New Roman" pitchFamily="18" charset="0"/>
              </a:rPr>
              <a:t>4</a:t>
            </a:r>
            <a:r>
              <a:rPr lang="zh-CN" altLang="en-US" sz="2800" dirty="0">
                <a:solidFill>
                  <a:srgbClr val="FF0000"/>
                </a:solidFill>
                <a:latin typeface="楷体_GB2312" pitchFamily="49" charset="-122"/>
                <a:ea typeface="楷体_GB2312" pitchFamily="49" charset="-122"/>
                <a:cs typeface="Times New Roman" pitchFamily="18" charset="0"/>
              </a:rPr>
              <a:t>：被删除元素之后的</a:t>
            </a:r>
            <a:r>
              <a:rPr lang="zh-CN" altLang="en-US" sz="2800" dirty="0" smtClean="0">
                <a:solidFill>
                  <a:srgbClr val="FF0000"/>
                </a:solidFill>
                <a:latin typeface="楷体_GB2312" pitchFamily="49" charset="-122"/>
                <a:ea typeface="楷体_GB2312" pitchFamily="49" charset="-122"/>
                <a:cs typeface="Times New Roman" pitchFamily="18" charset="0"/>
              </a:rPr>
              <a:t>元素</a:t>
            </a:r>
            <a:r>
              <a:rPr lang="zh-CN" altLang="en-US" sz="2800" dirty="0">
                <a:solidFill>
                  <a:srgbClr val="FF0000"/>
                </a:solidFill>
                <a:latin typeface="楷体_GB2312" pitchFamily="49" charset="-122"/>
                <a:ea typeface="楷体_GB2312" pitchFamily="49" charset="-122"/>
                <a:cs typeface="Times New Roman" pitchFamily="18" charset="0"/>
              </a:rPr>
              <a:t>前</a:t>
            </a:r>
            <a:r>
              <a:rPr lang="zh-CN" altLang="en-US" sz="2800" dirty="0" smtClean="0">
                <a:solidFill>
                  <a:srgbClr val="FF0000"/>
                </a:solidFill>
                <a:latin typeface="楷体_GB2312" pitchFamily="49" charset="-122"/>
                <a:ea typeface="楷体_GB2312" pitchFamily="49" charset="-122"/>
                <a:cs typeface="Times New Roman" pitchFamily="18" charset="0"/>
              </a:rPr>
              <a:t>移</a:t>
            </a:r>
            <a:endParaRPr lang="zh-CN" altLang="en-US" sz="2800" b="0" dirty="0">
              <a:solidFill>
                <a:srgbClr val="000000"/>
              </a:solidFill>
              <a:latin typeface="楷体_GB2312" pitchFamily="49" charset="-122"/>
              <a:ea typeface="楷体_GB2312" pitchFamily="49" charset="-122"/>
              <a:cs typeface="Times New Roman" pitchFamily="18" charset="0"/>
            </a:endParaRPr>
          </a:p>
        </p:txBody>
      </p:sp>
      <p:sp>
        <p:nvSpPr>
          <p:cNvPr id="14" name="矩形 13"/>
          <p:cNvSpPr/>
          <p:nvPr/>
        </p:nvSpPr>
        <p:spPr>
          <a:xfrm>
            <a:off x="4239963" y="4561964"/>
            <a:ext cx="2996333" cy="523220"/>
          </a:xfrm>
          <a:prstGeom prst="rect">
            <a:avLst/>
          </a:prstGeom>
        </p:spPr>
        <p:txBody>
          <a:bodyPr wrap="none">
            <a:spAutoFit/>
          </a:bodyPr>
          <a:lstStyle/>
          <a:p>
            <a:r>
              <a:rPr lang="en-US" altLang="zh-CN" sz="2800" dirty="0">
                <a:solidFill>
                  <a:srgbClr val="000099"/>
                </a:solidFill>
                <a:latin typeface="Times New Roman" pitchFamily="18" charset="0"/>
                <a:ea typeface="楷体_GB2312" pitchFamily="49" charset="-122"/>
                <a:cs typeface="Times New Roman" pitchFamily="18" charset="0"/>
              </a:rPr>
              <a:t>// </a:t>
            </a:r>
            <a:r>
              <a:rPr lang="zh-CN" altLang="en-US" sz="2800" dirty="0">
                <a:solidFill>
                  <a:srgbClr val="000099"/>
                </a:solidFill>
                <a:latin typeface="Times New Roman" pitchFamily="18" charset="0"/>
                <a:ea typeface="楷体_GB2312" pitchFamily="49" charset="-122"/>
                <a:cs typeface="Times New Roman" pitchFamily="18" charset="0"/>
              </a:rPr>
              <a:t>步骤</a:t>
            </a:r>
            <a:r>
              <a:rPr lang="en-US" altLang="zh-CN" sz="2800" dirty="0">
                <a:solidFill>
                  <a:srgbClr val="000099"/>
                </a:solidFill>
                <a:latin typeface="Times New Roman" pitchFamily="18" charset="0"/>
                <a:ea typeface="楷体_GB2312" pitchFamily="49" charset="-122"/>
                <a:cs typeface="Times New Roman" pitchFamily="18" charset="0"/>
              </a:rPr>
              <a:t>5</a:t>
            </a:r>
            <a:r>
              <a:rPr lang="zh-CN" altLang="en-US" sz="2800" dirty="0">
                <a:solidFill>
                  <a:srgbClr val="000099"/>
                </a:solidFill>
                <a:latin typeface="Times New Roman" pitchFamily="18" charset="0"/>
                <a:ea typeface="楷体_GB2312" pitchFamily="49" charset="-122"/>
                <a:cs typeface="Times New Roman" pitchFamily="18" charset="0"/>
              </a:rPr>
              <a:t>：表长减</a:t>
            </a:r>
            <a:r>
              <a:rPr lang="en-US" altLang="zh-CN" sz="2800" dirty="0">
                <a:solidFill>
                  <a:srgbClr val="000099"/>
                </a:solidFill>
                <a:latin typeface="Times New Roman" pitchFamily="18" charset="0"/>
                <a:ea typeface="楷体_GB2312" pitchFamily="49" charset="-122"/>
                <a:cs typeface="Times New Roman" pitchFamily="18" charset="0"/>
              </a:rPr>
              <a:t>1</a:t>
            </a:r>
            <a:endParaRPr lang="zh-CN" altLang="en-US" b="0"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485319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13"/>
                                        </p:tgtEl>
                                        <p:attrNameLst>
                                          <p:attrName>style.visibility</p:attrName>
                                        </p:attrNameLst>
                                      </p:cBhvr>
                                      <p:to>
                                        <p:strVal val="visible"/>
                                      </p:to>
                                    </p:set>
                                    <p:animEffect transition="in" filter="wipe(left)">
                                      <p:cBhvr>
                                        <p:cTn id="53"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zh-CN" altLang="en-US" smtClean="0"/>
              <a:t>删除操作的算法复杂度</a:t>
            </a:r>
          </a:p>
        </p:txBody>
      </p:sp>
      <p:sp>
        <p:nvSpPr>
          <p:cNvPr id="2054" name="Rectangle 3"/>
          <p:cNvSpPr>
            <a:spLocks noGrp="1" noChangeArrowheads="1"/>
          </p:cNvSpPr>
          <p:nvPr>
            <p:ph idx="1"/>
          </p:nvPr>
        </p:nvSpPr>
        <p:spPr/>
        <p:txBody>
          <a:bodyPr/>
          <a:lstStyle/>
          <a:p>
            <a:pPr eaLnBrk="1" hangingPunct="1"/>
            <a:r>
              <a:rPr lang="zh-CN" altLang="en-US" smtClean="0"/>
              <a:t>考虑移动元素的</a:t>
            </a:r>
            <a:r>
              <a:rPr lang="zh-CN" altLang="en-US" smtClean="0">
                <a:solidFill>
                  <a:schemeClr val="hlink"/>
                </a:solidFill>
              </a:rPr>
              <a:t>平均情况</a:t>
            </a:r>
            <a:r>
              <a:rPr lang="zh-CN" altLang="en-US" smtClean="0"/>
              <a:t>：</a:t>
            </a:r>
          </a:p>
          <a:p>
            <a:pPr eaLnBrk="1" hangingPunct="1"/>
            <a:r>
              <a:rPr lang="zh-CN" altLang="en-US" smtClean="0"/>
              <a:t> 假设在删除第</a:t>
            </a:r>
            <a:r>
              <a:rPr lang="zh-CN" altLang="en-US" smtClean="0">
                <a:solidFill>
                  <a:srgbClr val="6600CC"/>
                </a:solidFill>
              </a:rPr>
              <a:t> </a:t>
            </a:r>
            <a:r>
              <a:rPr lang="en-US" altLang="zh-CN" i="1" smtClean="0">
                <a:solidFill>
                  <a:schemeClr val="folHlink"/>
                </a:solidFill>
              </a:rPr>
              <a:t>i</a:t>
            </a:r>
            <a:r>
              <a:rPr lang="en-US" altLang="zh-CN" i="1" smtClean="0">
                <a:solidFill>
                  <a:srgbClr val="6600CC"/>
                </a:solidFill>
              </a:rPr>
              <a:t> </a:t>
            </a:r>
            <a:r>
              <a:rPr lang="zh-CN" altLang="en-US" smtClean="0"/>
              <a:t>个元素的概率为</a:t>
            </a:r>
            <a:r>
              <a:rPr lang="en-US" altLang="zh-CN" i="1" smtClean="0"/>
              <a:t>p</a:t>
            </a:r>
            <a:r>
              <a:rPr lang="en-US" altLang="zh-CN" i="1" baseline="-25000" smtClean="0"/>
              <a:t>i</a:t>
            </a:r>
            <a:r>
              <a:rPr lang="zh-CN" altLang="en-US" smtClean="0"/>
              <a:t>，则在长度为</a:t>
            </a:r>
            <a:r>
              <a:rPr lang="en-US" altLang="zh-CN" i="1" smtClean="0">
                <a:solidFill>
                  <a:schemeClr val="folHlink"/>
                </a:solidFill>
              </a:rPr>
              <a:t>n</a:t>
            </a:r>
            <a:r>
              <a:rPr lang="en-US" altLang="zh-CN" i="1" smtClean="0">
                <a:solidFill>
                  <a:srgbClr val="6600CC"/>
                </a:solidFill>
              </a:rPr>
              <a:t> </a:t>
            </a:r>
            <a:r>
              <a:rPr lang="zh-CN" altLang="en-US" smtClean="0"/>
              <a:t>的线性表中</a:t>
            </a:r>
            <a:r>
              <a:rPr lang="zh-CN" altLang="en-US" smtClean="0">
                <a:solidFill>
                  <a:schemeClr val="hlink"/>
                </a:solidFill>
              </a:rPr>
              <a:t>删除一个元素所需移动元素次数的期望值为</a:t>
            </a:r>
            <a:r>
              <a:rPr lang="zh-CN" altLang="en-US" smtClean="0"/>
              <a:t>：</a:t>
            </a:r>
          </a:p>
        </p:txBody>
      </p:sp>
      <p:sp>
        <p:nvSpPr>
          <p:cNvPr id="205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1469CDE1-7855-4DEA-92B0-5EADFDBF7660}" type="slidenum">
              <a:rPr kumimoji="0" lang="en-US" altLang="zh-CN" sz="1400" smtClean="0">
                <a:solidFill>
                  <a:srgbClr val="000000"/>
                </a:solidFill>
              </a:rPr>
              <a:pPr eaLnBrk="1" hangingPunct="1"/>
              <a:t>53</a:t>
            </a:fld>
            <a:endParaRPr kumimoji="0" lang="en-US" altLang="zh-CN" sz="1400" smtClean="0">
              <a:solidFill>
                <a:srgbClr val="000000"/>
              </a:solidFill>
            </a:endParaRPr>
          </a:p>
        </p:txBody>
      </p:sp>
      <p:graphicFrame>
        <p:nvGraphicFramePr>
          <p:cNvPr id="244740" name="Object 4"/>
          <p:cNvGraphicFramePr>
            <a:graphicFrameLocks noChangeAspect="1"/>
          </p:cNvGraphicFramePr>
          <p:nvPr/>
        </p:nvGraphicFramePr>
        <p:xfrm>
          <a:off x="2743200" y="3048000"/>
          <a:ext cx="2895600" cy="1158875"/>
        </p:xfrm>
        <a:graphic>
          <a:graphicData uri="http://schemas.openxmlformats.org/presentationml/2006/ole">
            <mc:AlternateContent xmlns:mc="http://schemas.openxmlformats.org/markup-compatibility/2006">
              <mc:Choice xmlns:v="urn:schemas-microsoft-com:vml" Requires="v">
                <p:oleObj spid="_x0000_s8392" name="Equation" r:id="rId3" imgW="1079280" imgH="431640" progId="Equation.3">
                  <p:embed/>
                </p:oleObj>
              </mc:Choice>
              <mc:Fallback>
                <p:oleObj name="Equation" r:id="rId3" imgW="1079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48000"/>
                        <a:ext cx="2895600" cy="1158875"/>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2" name="Text Box 6"/>
          <p:cNvSpPr txBox="1">
            <a:spLocks noChangeArrowheads="1"/>
          </p:cNvSpPr>
          <p:nvPr/>
        </p:nvSpPr>
        <p:spPr bwMode="auto">
          <a:xfrm>
            <a:off x="250825" y="4221163"/>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20000"/>
              </a:spcBef>
              <a:buClr>
                <a:srgbClr val="3333CC"/>
              </a:buClr>
              <a:buSzPct val="60000"/>
              <a:buFont typeface="Wingdings" pitchFamily="2" charset="2"/>
              <a:buChar char="n"/>
            </a:pPr>
            <a:r>
              <a:rPr lang="zh-CN" altLang="en-US" sz="2800">
                <a:solidFill>
                  <a:srgbClr val="000000"/>
                </a:solidFill>
                <a:latin typeface="Times New Roman" pitchFamily="18" charset="0"/>
                <a:ea typeface="楷体_GB2312" pitchFamily="49" charset="-122"/>
              </a:rPr>
              <a:t>若假定在线性表中任何一个位置上进行</a:t>
            </a:r>
            <a:r>
              <a:rPr lang="zh-CN" altLang="en-US" sz="2800">
                <a:solidFill>
                  <a:srgbClr val="FF0000"/>
                </a:solidFill>
                <a:latin typeface="Times New Roman" pitchFamily="18" charset="0"/>
                <a:ea typeface="楷体_GB2312" pitchFamily="49" charset="-122"/>
              </a:rPr>
              <a:t>删除的概率</a:t>
            </a:r>
            <a:r>
              <a:rPr lang="zh-CN" altLang="en-US" sz="2800">
                <a:solidFill>
                  <a:srgbClr val="000000"/>
                </a:solidFill>
                <a:latin typeface="Times New Roman" pitchFamily="18" charset="0"/>
                <a:ea typeface="楷体_GB2312" pitchFamily="49" charset="-122"/>
              </a:rPr>
              <a:t>都是</a:t>
            </a:r>
            <a:r>
              <a:rPr lang="zh-CN" altLang="en-US" sz="2800">
                <a:solidFill>
                  <a:srgbClr val="FF0000"/>
                </a:solidFill>
                <a:latin typeface="Times New Roman" pitchFamily="18" charset="0"/>
                <a:ea typeface="楷体_GB2312" pitchFamily="49" charset="-122"/>
              </a:rPr>
              <a:t>相等</a:t>
            </a:r>
            <a:r>
              <a:rPr lang="zh-CN" altLang="en-US" sz="2800">
                <a:solidFill>
                  <a:srgbClr val="000000"/>
                </a:solidFill>
                <a:latin typeface="Times New Roman" pitchFamily="18" charset="0"/>
                <a:ea typeface="楷体_GB2312" pitchFamily="49" charset="-122"/>
              </a:rPr>
              <a:t>的，则</a:t>
            </a:r>
            <a:r>
              <a:rPr lang="zh-CN" altLang="en-US" sz="2800">
                <a:solidFill>
                  <a:srgbClr val="FF0000"/>
                </a:solidFill>
                <a:latin typeface="Times New Roman" pitchFamily="18" charset="0"/>
                <a:ea typeface="楷体_GB2312" pitchFamily="49" charset="-122"/>
              </a:rPr>
              <a:t>移动元素的期望值</a:t>
            </a:r>
            <a:r>
              <a:rPr lang="zh-CN" altLang="en-US" sz="2800">
                <a:solidFill>
                  <a:srgbClr val="000000"/>
                </a:solidFill>
                <a:latin typeface="Times New Roman" pitchFamily="18" charset="0"/>
                <a:ea typeface="楷体_GB2312" pitchFamily="49" charset="-122"/>
              </a:rPr>
              <a:t>为</a:t>
            </a:r>
            <a:r>
              <a:rPr lang="zh-CN" altLang="en-US" sz="2800">
                <a:solidFill>
                  <a:srgbClr val="000000"/>
                </a:solidFill>
                <a:latin typeface="Times New Roman" pitchFamily="18" charset="0"/>
              </a:rPr>
              <a:t>：</a:t>
            </a:r>
          </a:p>
        </p:txBody>
      </p:sp>
      <p:graphicFrame>
        <p:nvGraphicFramePr>
          <p:cNvPr id="244743" name="Object 7"/>
          <p:cNvGraphicFramePr>
            <a:graphicFrameLocks noChangeAspect="1"/>
          </p:cNvGraphicFramePr>
          <p:nvPr/>
        </p:nvGraphicFramePr>
        <p:xfrm>
          <a:off x="2268538" y="5229225"/>
          <a:ext cx="3887787" cy="1119188"/>
        </p:xfrm>
        <a:graphic>
          <a:graphicData uri="http://schemas.openxmlformats.org/presentationml/2006/ole">
            <mc:AlternateContent xmlns:mc="http://schemas.openxmlformats.org/markup-compatibility/2006">
              <mc:Choice xmlns:v="urn:schemas-microsoft-com:vml" Requires="v">
                <p:oleObj spid="_x0000_s8393" name="公式" r:id="rId5" imgW="1498320" imgH="431640" progId="Equation.3">
                  <p:embed/>
                </p:oleObj>
              </mc:Choice>
              <mc:Fallback>
                <p:oleObj name="公式" r:id="rId5" imgW="14983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229225"/>
                        <a:ext cx="3887787" cy="1119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p:cNvSpPr txBox="1">
            <a:spLocks noChangeArrowheads="1"/>
          </p:cNvSpPr>
          <p:nvPr/>
        </p:nvSpPr>
        <p:spPr bwMode="auto">
          <a:xfrm>
            <a:off x="2284413" y="6334125"/>
            <a:ext cx="3221037" cy="519113"/>
          </a:xfrm>
          <a:prstGeom prst="rect">
            <a:avLst/>
          </a:prstGeom>
          <a:solidFill>
            <a:schemeClr val="bg1"/>
          </a:solidFill>
          <a:ln w="9525">
            <a:solidFill>
              <a:schemeClr val="tx2">
                <a:lumMod val="75000"/>
              </a:schemeClr>
            </a:solidFill>
            <a:miter lim="800000"/>
            <a:headEnd/>
            <a:tailEnd/>
          </a:ln>
        </p:spPr>
        <p:txBody>
          <a:bodyPr wrap="none">
            <a:spAutoFit/>
          </a:bodyPr>
          <a:lstStyle/>
          <a:p>
            <a:pPr>
              <a:defRPr/>
            </a:pPr>
            <a:r>
              <a:rPr lang="zh-CN" altLang="en-US" sz="2800" dirty="0">
                <a:solidFill>
                  <a:srgbClr val="FF0000"/>
                </a:solidFill>
                <a:latin typeface="隶书" pitchFamily="49" charset="-122"/>
                <a:ea typeface="隶书" pitchFamily="49" charset="-122"/>
              </a:rPr>
              <a:t>算法时间复杂度</a:t>
            </a:r>
            <a:r>
              <a:rPr lang="zh-CN" altLang="en-US" sz="2800" dirty="0">
                <a:solidFill>
                  <a:srgbClr val="000000"/>
                </a:solidFill>
                <a:latin typeface="隶书" pitchFamily="49" charset="-122"/>
                <a:ea typeface="隶书" pitchFamily="49" charset="-122"/>
              </a:rPr>
              <a:t>为</a:t>
            </a:r>
            <a:r>
              <a:rPr lang="en-US" altLang="zh-CN" sz="2800" dirty="0">
                <a:solidFill>
                  <a:srgbClr val="000000"/>
                </a:solidFill>
                <a:latin typeface="隶书" pitchFamily="49" charset="-122"/>
                <a:ea typeface="隶书" pitchFamily="49" charset="-122"/>
              </a:rPr>
              <a:t>:</a:t>
            </a:r>
            <a:endParaRPr lang="en-US" altLang="zh-CN" sz="2800" dirty="0">
              <a:solidFill>
                <a:srgbClr val="000000"/>
              </a:solidFill>
              <a:latin typeface="Times New Roman" pitchFamily="18" charset="0"/>
              <a:ea typeface="宋体" pitchFamily="2" charset="-122"/>
            </a:endParaRPr>
          </a:p>
        </p:txBody>
      </p:sp>
      <p:sp>
        <p:nvSpPr>
          <p:cNvPr id="9" name="Text Box 6"/>
          <p:cNvSpPr txBox="1">
            <a:spLocks noChangeArrowheads="1"/>
          </p:cNvSpPr>
          <p:nvPr/>
        </p:nvSpPr>
        <p:spPr bwMode="auto">
          <a:xfrm>
            <a:off x="5453063" y="6334125"/>
            <a:ext cx="904875" cy="523875"/>
          </a:xfrm>
          <a:prstGeom prst="rect">
            <a:avLst/>
          </a:prstGeom>
          <a:solidFill>
            <a:schemeClr val="bg1"/>
          </a:solidFill>
          <a:ln w="9525">
            <a:solidFill>
              <a:schemeClr val="tx2">
                <a:lumMod val="75000"/>
              </a:schemeClr>
            </a:solidFill>
            <a:miter lim="800000"/>
            <a:headEnd/>
            <a:tailEnd/>
          </a:ln>
        </p:spPr>
        <p:txBody>
          <a:bodyPr wrap="none">
            <a:spAutoFit/>
          </a:bodyPr>
          <a:lstStyle/>
          <a:p>
            <a:pPr>
              <a:defRPr/>
            </a:pPr>
            <a:r>
              <a:rPr lang="en-US" altLang="zh-CN" sz="2800" dirty="0">
                <a:solidFill>
                  <a:srgbClr val="333399"/>
                </a:solidFill>
                <a:latin typeface="Times New Roman" pitchFamily="18" charset="0"/>
                <a:ea typeface="宋体" pitchFamily="2" charset="-122"/>
              </a:rPr>
              <a:t>O(n)</a:t>
            </a:r>
          </a:p>
        </p:txBody>
      </p:sp>
    </p:spTree>
    <p:extLst>
      <p:ext uri="{BB962C8B-B14F-4D97-AF65-F5344CB8AC3E}">
        <p14:creationId xmlns:p14="http://schemas.microsoft.com/office/powerpoint/2010/main" val="2213649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checkerboard(across)">
                                      <p:cBhvr>
                                        <p:cTn id="7" dur="500"/>
                                        <p:tgtEl>
                                          <p:spTgt spid="244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42"/>
                                        </p:tgtEl>
                                        <p:attrNameLst>
                                          <p:attrName>style.visibility</p:attrName>
                                        </p:attrNameLst>
                                      </p:cBhvr>
                                      <p:to>
                                        <p:strVal val="visible"/>
                                      </p:to>
                                    </p:set>
                                    <p:animEffect transition="in" filter="strips(downRight)">
                                      <p:cBhvr>
                                        <p:cTn id="12" dur="500"/>
                                        <p:tgtEl>
                                          <p:spTgt spid="244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4743"/>
                                        </p:tgtEl>
                                        <p:attrNameLst>
                                          <p:attrName>style.visibility</p:attrName>
                                        </p:attrNameLst>
                                      </p:cBhvr>
                                      <p:to>
                                        <p:strVal val="visible"/>
                                      </p:to>
                                    </p:set>
                                    <p:animEffect transition="in" filter="wipe(left)">
                                      <p:cBhvr>
                                        <p:cTn id="17" dur="500"/>
                                        <p:tgtEl>
                                          <p:spTgt spid="244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9"/>
                                        </p:tgtEl>
                                        <p:attrNameLst>
                                          <p:attrName>style.visibility</p:attrName>
                                        </p:attrNameLst>
                                      </p:cBhvr>
                                      <p:to>
                                        <p:strVal val="visible"/>
                                      </p:to>
                                    </p:set>
                                    <p:animEffect transition="in" filter="wipe(left)">
                                      <p:cBhvr>
                                        <p:cTn id="28"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autoUpdateAnimBg="0"/>
      <p:bldP spid="8" grpId="0" animBg="1" autoUpdateAnimBg="0"/>
      <p:bldP spid="9"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3" name="Rectangle 58"/>
          <p:cNvSpPr>
            <a:spLocks noGrp="1" noChangeArrowheads="1"/>
          </p:cNvSpPr>
          <p:nvPr>
            <p:ph type="title"/>
          </p:nvPr>
        </p:nvSpPr>
        <p:spPr/>
        <p:txBody>
          <a:bodyPr/>
          <a:lstStyle/>
          <a:p>
            <a:pPr eaLnBrk="1" hangingPunct="1"/>
            <a:r>
              <a:rPr lang="en-US" altLang="zh-CN" smtClean="0"/>
              <a:t>2.2.6 </a:t>
            </a:r>
            <a:r>
              <a:rPr lang="zh-CN" altLang="en-US" smtClean="0"/>
              <a:t>定位操作</a:t>
            </a:r>
          </a:p>
        </p:txBody>
      </p:sp>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9628FAA5-84C8-4254-AABF-B21163F7F1D3}" type="slidenum">
              <a:rPr kumimoji="0" lang="en-US" altLang="zh-CN" sz="1400" smtClean="0">
                <a:solidFill>
                  <a:srgbClr val="000000"/>
                </a:solidFill>
              </a:rPr>
              <a:pPr eaLnBrk="1" hangingPunct="1"/>
              <a:t>54</a:t>
            </a:fld>
            <a:endParaRPr kumimoji="0" lang="en-US" altLang="zh-CN" sz="1400" smtClean="0">
              <a:solidFill>
                <a:srgbClr val="000000"/>
              </a:solidFill>
            </a:endParaRPr>
          </a:p>
        </p:txBody>
      </p:sp>
      <p:sp>
        <p:nvSpPr>
          <p:cNvPr id="26627" name="Text Box 2"/>
          <p:cNvSpPr txBox="1">
            <a:spLocks noChangeArrowheads="1"/>
          </p:cNvSpPr>
          <p:nvPr/>
        </p:nvSpPr>
        <p:spPr bwMode="auto">
          <a:xfrm>
            <a:off x="685800" y="1447800"/>
            <a:ext cx="7620000" cy="955675"/>
          </a:xfrm>
          <a:prstGeom prst="rect">
            <a:avLst/>
          </a:prstGeom>
          <a:solidFill>
            <a:schemeClr val="bg1"/>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a:solidFill>
                  <a:srgbClr val="FF0000"/>
                </a:solidFill>
                <a:latin typeface="Times New Roman" pitchFamily="18" charset="0"/>
              </a:rPr>
              <a:t>LocateElem_Sq(SqList L, ElemType e,</a:t>
            </a:r>
          </a:p>
          <a:p>
            <a:pPr eaLnBrk="1" hangingPunct="1"/>
            <a:r>
              <a:rPr lang="en-US" altLang="zh-CN" sz="2800">
                <a:solidFill>
                  <a:srgbClr val="FF0000"/>
                </a:solidFill>
                <a:latin typeface="Times New Roman" pitchFamily="18" charset="0"/>
              </a:rPr>
              <a:t>   Status (*compare)(ElemType, ElemType))</a:t>
            </a:r>
          </a:p>
        </p:txBody>
      </p:sp>
      <p:grpSp>
        <p:nvGrpSpPr>
          <p:cNvPr id="2" name="Group 3"/>
          <p:cNvGrpSpPr>
            <a:grpSpLocks/>
          </p:cNvGrpSpPr>
          <p:nvPr/>
        </p:nvGrpSpPr>
        <p:grpSpPr bwMode="auto">
          <a:xfrm>
            <a:off x="593725" y="2438400"/>
            <a:ext cx="7712075" cy="1000125"/>
            <a:chOff x="374" y="906"/>
            <a:chExt cx="4858" cy="630"/>
          </a:xfrm>
        </p:grpSpPr>
        <p:sp>
          <p:nvSpPr>
            <p:cNvPr id="26671" name="Text Box 4"/>
            <p:cNvSpPr txBox="1">
              <a:spLocks noChangeArrowheads="1"/>
            </p:cNvSpPr>
            <p:nvPr/>
          </p:nvSpPr>
          <p:spPr bwMode="auto">
            <a:xfrm>
              <a:off x="460" y="1132"/>
              <a:ext cx="32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3333CC"/>
                  </a:solidFill>
                  <a:latin typeface="Times New Roman" pitchFamily="18" charset="0"/>
                </a:rPr>
                <a:t>23   75   41  38   54   62  17</a:t>
              </a:r>
              <a:endParaRPr lang="en-US" altLang="zh-CN" sz="3600" b="0">
                <a:solidFill>
                  <a:srgbClr val="3333CC"/>
                </a:solidFill>
                <a:latin typeface="Times New Roman" pitchFamily="18" charset="0"/>
              </a:endParaRPr>
            </a:p>
          </p:txBody>
        </p:sp>
        <p:grpSp>
          <p:nvGrpSpPr>
            <p:cNvPr id="26672" name="Group 5"/>
            <p:cNvGrpSpPr>
              <a:grpSpLocks/>
            </p:cNvGrpSpPr>
            <p:nvPr/>
          </p:nvGrpSpPr>
          <p:grpSpPr bwMode="auto">
            <a:xfrm>
              <a:off x="374" y="906"/>
              <a:ext cx="4858" cy="582"/>
              <a:chOff x="374" y="906"/>
              <a:chExt cx="4858" cy="582"/>
            </a:xfrm>
          </p:grpSpPr>
          <p:grpSp>
            <p:nvGrpSpPr>
              <p:cNvPr id="26673" name="Group 6"/>
              <p:cNvGrpSpPr>
                <a:grpSpLocks/>
              </p:cNvGrpSpPr>
              <p:nvPr/>
            </p:nvGrpSpPr>
            <p:grpSpPr bwMode="auto">
              <a:xfrm>
                <a:off x="432" y="1200"/>
                <a:ext cx="4800" cy="288"/>
                <a:chOff x="432" y="1200"/>
                <a:chExt cx="4800" cy="288"/>
              </a:xfrm>
            </p:grpSpPr>
            <p:sp>
              <p:nvSpPr>
                <p:cNvPr id="26675" name="Rectangle 7"/>
                <p:cNvSpPr>
                  <a:spLocks noChangeArrowheads="1"/>
                </p:cNvSpPr>
                <p:nvPr/>
              </p:nvSpPr>
              <p:spPr bwMode="auto">
                <a:xfrm>
                  <a:off x="432" y="1200"/>
                  <a:ext cx="4800" cy="28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0">
                    <a:solidFill>
                      <a:srgbClr val="000000"/>
                    </a:solidFill>
                    <a:latin typeface="Tahoma" pitchFamily="34" charset="0"/>
                  </a:endParaRPr>
                </a:p>
              </p:txBody>
            </p:sp>
            <p:sp>
              <p:nvSpPr>
                <p:cNvPr id="26676" name="Line 8"/>
                <p:cNvSpPr>
                  <a:spLocks noChangeShapeType="1"/>
                </p:cNvSpPr>
                <p:nvPr/>
              </p:nvSpPr>
              <p:spPr bwMode="auto">
                <a:xfrm>
                  <a:off x="91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77" name="Line 9"/>
                <p:cNvSpPr>
                  <a:spLocks noChangeShapeType="1"/>
                </p:cNvSpPr>
                <p:nvPr/>
              </p:nvSpPr>
              <p:spPr bwMode="auto">
                <a:xfrm>
                  <a:off x="139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78" name="Line 10"/>
                <p:cNvSpPr>
                  <a:spLocks noChangeShapeType="1"/>
                </p:cNvSpPr>
                <p:nvPr/>
              </p:nvSpPr>
              <p:spPr bwMode="auto">
                <a:xfrm>
                  <a:off x="187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79" name="Line 11"/>
                <p:cNvSpPr>
                  <a:spLocks noChangeShapeType="1"/>
                </p:cNvSpPr>
                <p:nvPr/>
              </p:nvSpPr>
              <p:spPr bwMode="auto">
                <a:xfrm>
                  <a:off x="235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80" name="Line 12"/>
                <p:cNvSpPr>
                  <a:spLocks noChangeShapeType="1"/>
                </p:cNvSpPr>
                <p:nvPr/>
              </p:nvSpPr>
              <p:spPr bwMode="auto">
                <a:xfrm>
                  <a:off x="283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81" name="Line 13"/>
                <p:cNvSpPr>
                  <a:spLocks noChangeShapeType="1"/>
                </p:cNvSpPr>
                <p:nvPr/>
              </p:nvSpPr>
              <p:spPr bwMode="auto">
                <a:xfrm>
                  <a:off x="331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82" name="Line 14"/>
                <p:cNvSpPr>
                  <a:spLocks noChangeShapeType="1"/>
                </p:cNvSpPr>
                <p:nvPr/>
              </p:nvSpPr>
              <p:spPr bwMode="auto">
                <a:xfrm>
                  <a:off x="379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83" name="Line 15"/>
                <p:cNvSpPr>
                  <a:spLocks noChangeShapeType="1"/>
                </p:cNvSpPr>
                <p:nvPr/>
              </p:nvSpPr>
              <p:spPr bwMode="auto">
                <a:xfrm>
                  <a:off x="4752" y="1200"/>
                  <a:ext cx="0" cy="288"/>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grpSp>
          <p:sp>
            <p:nvSpPr>
              <p:cNvPr id="26674" name="Text Box 16"/>
              <p:cNvSpPr txBox="1">
                <a:spLocks noChangeArrowheads="1"/>
              </p:cNvSpPr>
              <p:nvPr/>
            </p:nvSpPr>
            <p:spPr bwMode="auto">
              <a:xfrm>
                <a:off x="374" y="90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a:solidFill>
                      <a:srgbClr val="3333CC"/>
                    </a:solidFill>
                    <a:latin typeface="Times New Roman" pitchFamily="18" charset="0"/>
                  </a:rPr>
                  <a:t>L.elem</a:t>
                </a:r>
                <a:endParaRPr lang="en-US" altLang="zh-CN" sz="3600" b="0">
                  <a:solidFill>
                    <a:srgbClr val="3333CC"/>
                  </a:solidFill>
                  <a:latin typeface="Times New Roman" pitchFamily="18" charset="0"/>
                </a:endParaRPr>
              </a:p>
            </p:txBody>
          </p:sp>
        </p:grpSp>
      </p:grpSp>
      <p:grpSp>
        <p:nvGrpSpPr>
          <p:cNvPr id="5" name="Group 17"/>
          <p:cNvGrpSpPr>
            <a:grpSpLocks/>
          </p:cNvGrpSpPr>
          <p:nvPr/>
        </p:nvGrpSpPr>
        <p:grpSpPr bwMode="auto">
          <a:xfrm>
            <a:off x="5638803" y="3429000"/>
            <a:ext cx="1749426" cy="838200"/>
            <a:chOff x="3552" y="1536"/>
            <a:chExt cx="1102" cy="528"/>
          </a:xfrm>
        </p:grpSpPr>
        <p:sp>
          <p:nvSpPr>
            <p:cNvPr id="26669" name="Line 18"/>
            <p:cNvSpPr>
              <a:spLocks noChangeShapeType="1"/>
            </p:cNvSpPr>
            <p:nvPr/>
          </p:nvSpPr>
          <p:spPr bwMode="auto">
            <a:xfrm>
              <a:off x="3552" y="1536"/>
              <a:ext cx="0" cy="528"/>
            </a:xfrm>
            <a:prstGeom prst="line">
              <a:avLst/>
            </a:prstGeom>
            <a:noFill/>
            <a:ln w="31750">
              <a:solidFill>
                <a:schemeClr val="tx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70" name="Text Box 19"/>
            <p:cNvSpPr txBox="1">
              <a:spLocks noChangeArrowheads="1"/>
            </p:cNvSpPr>
            <p:nvPr/>
          </p:nvSpPr>
          <p:spPr bwMode="auto">
            <a:xfrm>
              <a:off x="3590" y="1722"/>
              <a:ext cx="10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b="0" dirty="0" smtClean="0">
                  <a:solidFill>
                    <a:srgbClr val="3333CC"/>
                  </a:solidFill>
                  <a:latin typeface="Times New Roman" pitchFamily="18" charset="0"/>
                </a:rPr>
                <a:t>L.length-1</a:t>
              </a:r>
              <a:endParaRPr lang="en-US" altLang="zh-CN" sz="3600" b="0" dirty="0">
                <a:solidFill>
                  <a:srgbClr val="3333CC"/>
                </a:solidFill>
                <a:latin typeface="Times New Roman" pitchFamily="18" charset="0"/>
              </a:endParaRPr>
            </a:p>
          </p:txBody>
        </p:sp>
      </p:grpSp>
      <p:grpSp>
        <p:nvGrpSpPr>
          <p:cNvPr id="6" name="Group 57"/>
          <p:cNvGrpSpPr>
            <a:grpSpLocks/>
          </p:cNvGrpSpPr>
          <p:nvPr/>
        </p:nvGrpSpPr>
        <p:grpSpPr bwMode="auto">
          <a:xfrm>
            <a:off x="7391402" y="3352801"/>
            <a:ext cx="1827213" cy="1285876"/>
            <a:chOff x="4656" y="2064"/>
            <a:chExt cx="1151" cy="810"/>
          </a:xfrm>
        </p:grpSpPr>
        <p:sp>
          <p:nvSpPr>
            <p:cNvPr id="26667" name="Text Box 21"/>
            <p:cNvSpPr txBox="1">
              <a:spLocks noChangeArrowheads="1"/>
            </p:cNvSpPr>
            <p:nvPr/>
          </p:nvSpPr>
          <p:spPr bwMode="auto">
            <a:xfrm>
              <a:off x="4656" y="2544"/>
              <a:ext cx="11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dirty="0" smtClean="0">
                  <a:solidFill>
                    <a:srgbClr val="3333CC"/>
                  </a:solidFill>
                  <a:latin typeface="Times New Roman" pitchFamily="18" charset="0"/>
                </a:rPr>
                <a:t>L.listsize-1</a:t>
              </a:r>
              <a:endParaRPr lang="en-US" altLang="zh-CN" sz="3600" dirty="0">
                <a:solidFill>
                  <a:srgbClr val="3333CC"/>
                </a:solidFill>
                <a:latin typeface="Times New Roman" pitchFamily="18" charset="0"/>
              </a:endParaRPr>
            </a:p>
          </p:txBody>
        </p:sp>
        <p:sp>
          <p:nvSpPr>
            <p:cNvPr id="26668" name="Line 22"/>
            <p:cNvSpPr>
              <a:spLocks noChangeShapeType="1"/>
            </p:cNvSpPr>
            <p:nvPr/>
          </p:nvSpPr>
          <p:spPr bwMode="auto">
            <a:xfrm>
              <a:off x="4944" y="2064"/>
              <a:ext cx="0" cy="528"/>
            </a:xfrm>
            <a:prstGeom prst="line">
              <a:avLst/>
            </a:prstGeom>
            <a:noFill/>
            <a:ln w="3175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grpSp>
      <p:sp>
        <p:nvSpPr>
          <p:cNvPr id="239639" name="Text Box 23"/>
          <p:cNvSpPr txBox="1">
            <a:spLocks noChangeArrowheads="1"/>
          </p:cNvSpPr>
          <p:nvPr/>
        </p:nvSpPr>
        <p:spPr bwMode="auto">
          <a:xfrm>
            <a:off x="669925" y="5105400"/>
            <a:ext cx="890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4400">
                <a:solidFill>
                  <a:srgbClr val="660033"/>
                </a:solidFill>
                <a:latin typeface="Times New Roman" pitchFamily="18" charset="0"/>
              </a:rPr>
              <a:t>e =</a:t>
            </a:r>
            <a:endParaRPr lang="en-US" altLang="zh-CN" sz="3600" b="0">
              <a:solidFill>
                <a:srgbClr val="000000"/>
              </a:solidFill>
              <a:latin typeface="Times New Roman" pitchFamily="18" charset="0"/>
            </a:endParaRPr>
          </a:p>
        </p:txBody>
      </p:sp>
      <p:sp>
        <p:nvSpPr>
          <p:cNvPr id="239640" name="Text Box 24"/>
          <p:cNvSpPr txBox="1">
            <a:spLocks noChangeArrowheads="1"/>
          </p:cNvSpPr>
          <p:nvPr/>
        </p:nvSpPr>
        <p:spPr bwMode="auto">
          <a:xfrm>
            <a:off x="1644650" y="52260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38</a:t>
            </a:r>
            <a:endParaRPr lang="en-US" altLang="zh-CN" sz="3600" b="0">
              <a:solidFill>
                <a:srgbClr val="000000"/>
              </a:solidFill>
              <a:latin typeface="Times New Roman" pitchFamily="18" charset="0"/>
            </a:endParaRPr>
          </a:p>
        </p:txBody>
      </p:sp>
      <p:grpSp>
        <p:nvGrpSpPr>
          <p:cNvPr id="7" name="Group 25"/>
          <p:cNvGrpSpPr>
            <a:grpSpLocks/>
          </p:cNvGrpSpPr>
          <p:nvPr/>
        </p:nvGrpSpPr>
        <p:grpSpPr bwMode="auto">
          <a:xfrm>
            <a:off x="1066800" y="3429000"/>
            <a:ext cx="457200" cy="838200"/>
            <a:chOff x="672" y="1488"/>
            <a:chExt cx="288" cy="528"/>
          </a:xfrm>
        </p:grpSpPr>
        <p:sp>
          <p:nvSpPr>
            <p:cNvPr id="26665" name="Line 26"/>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66" name="Text Box 27"/>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grpSp>
        <p:nvGrpSpPr>
          <p:cNvPr id="8" name="Group 28"/>
          <p:cNvGrpSpPr>
            <a:grpSpLocks/>
          </p:cNvGrpSpPr>
          <p:nvPr/>
        </p:nvGrpSpPr>
        <p:grpSpPr bwMode="auto">
          <a:xfrm>
            <a:off x="1828800" y="3429000"/>
            <a:ext cx="457200" cy="838200"/>
            <a:chOff x="672" y="1488"/>
            <a:chExt cx="288" cy="528"/>
          </a:xfrm>
        </p:grpSpPr>
        <p:sp>
          <p:nvSpPr>
            <p:cNvPr id="26663" name="Line 29"/>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64" name="Text Box 30"/>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grpSp>
        <p:nvGrpSpPr>
          <p:cNvPr id="9" name="Group 31"/>
          <p:cNvGrpSpPr>
            <a:grpSpLocks/>
          </p:cNvGrpSpPr>
          <p:nvPr/>
        </p:nvGrpSpPr>
        <p:grpSpPr bwMode="auto">
          <a:xfrm>
            <a:off x="2590800" y="3429000"/>
            <a:ext cx="457200" cy="838200"/>
            <a:chOff x="672" y="1488"/>
            <a:chExt cx="288" cy="528"/>
          </a:xfrm>
        </p:grpSpPr>
        <p:sp>
          <p:nvSpPr>
            <p:cNvPr id="26661" name="Line 32"/>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62" name="Text Box 33"/>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grpSp>
        <p:nvGrpSpPr>
          <p:cNvPr id="10" name="Group 34"/>
          <p:cNvGrpSpPr>
            <a:grpSpLocks/>
          </p:cNvGrpSpPr>
          <p:nvPr/>
        </p:nvGrpSpPr>
        <p:grpSpPr bwMode="auto">
          <a:xfrm>
            <a:off x="3352800" y="3429000"/>
            <a:ext cx="457200" cy="838200"/>
            <a:chOff x="672" y="1488"/>
            <a:chExt cx="288" cy="528"/>
          </a:xfrm>
        </p:grpSpPr>
        <p:sp>
          <p:nvSpPr>
            <p:cNvPr id="26659" name="Line 35"/>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60" name="Text Box 36"/>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grpSp>
        <p:nvGrpSpPr>
          <p:cNvPr id="11" name="Group 37"/>
          <p:cNvGrpSpPr>
            <a:grpSpLocks/>
          </p:cNvGrpSpPr>
          <p:nvPr/>
        </p:nvGrpSpPr>
        <p:grpSpPr bwMode="auto">
          <a:xfrm>
            <a:off x="6324600" y="3429000"/>
            <a:ext cx="457200" cy="838200"/>
            <a:chOff x="672" y="1488"/>
            <a:chExt cx="288" cy="528"/>
          </a:xfrm>
        </p:grpSpPr>
        <p:sp>
          <p:nvSpPr>
            <p:cNvPr id="26657" name="Line 38"/>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58" name="Text Box 39"/>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sp>
        <p:nvSpPr>
          <p:cNvPr id="239656" name="Text Box 40"/>
          <p:cNvSpPr txBox="1">
            <a:spLocks noChangeArrowheads="1"/>
          </p:cNvSpPr>
          <p:nvPr/>
        </p:nvSpPr>
        <p:spPr bwMode="auto">
          <a:xfrm>
            <a:off x="1828800" y="4302125"/>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009999"/>
                </a:solidFill>
                <a:latin typeface="Times New Roman" pitchFamily="18" charset="0"/>
              </a:rPr>
              <a:t>i</a:t>
            </a:r>
            <a:endParaRPr lang="en-US" altLang="zh-CN" sz="3600" b="0">
              <a:solidFill>
                <a:srgbClr val="000000"/>
              </a:solidFill>
              <a:latin typeface="Times New Roman" pitchFamily="18" charset="0"/>
            </a:endParaRPr>
          </a:p>
        </p:txBody>
      </p:sp>
      <p:sp>
        <p:nvSpPr>
          <p:cNvPr id="239657" name="Text Box 41"/>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3600">
                <a:solidFill>
                  <a:srgbClr val="009999"/>
                </a:solidFill>
                <a:latin typeface="Times New Roman" pitchFamily="18" charset="0"/>
              </a:rPr>
              <a:t>1</a:t>
            </a:r>
            <a:endParaRPr lang="en-US" altLang="zh-CN" sz="3600" b="0">
              <a:solidFill>
                <a:srgbClr val="000000"/>
              </a:solidFill>
              <a:latin typeface="Times New Roman" pitchFamily="18" charset="0"/>
            </a:endParaRPr>
          </a:p>
        </p:txBody>
      </p:sp>
      <p:sp>
        <p:nvSpPr>
          <p:cNvPr id="239658" name="Text Box 42"/>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3600">
                <a:solidFill>
                  <a:srgbClr val="009999"/>
                </a:solidFill>
                <a:latin typeface="Times New Roman" pitchFamily="18" charset="0"/>
              </a:rPr>
              <a:t>2</a:t>
            </a:r>
            <a:endParaRPr lang="en-US" altLang="zh-CN" sz="3600" b="0">
              <a:solidFill>
                <a:srgbClr val="000000"/>
              </a:solidFill>
              <a:latin typeface="Times New Roman" pitchFamily="18" charset="0"/>
            </a:endParaRPr>
          </a:p>
        </p:txBody>
      </p:sp>
      <p:sp>
        <p:nvSpPr>
          <p:cNvPr id="239659" name="Text Box 43"/>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3600">
                <a:solidFill>
                  <a:srgbClr val="009999"/>
                </a:solidFill>
                <a:latin typeface="Times New Roman" pitchFamily="18" charset="0"/>
              </a:rPr>
              <a:t>3</a:t>
            </a:r>
            <a:endParaRPr lang="en-US" altLang="zh-CN" sz="3600" b="0">
              <a:solidFill>
                <a:srgbClr val="000000"/>
              </a:solidFill>
              <a:latin typeface="Times New Roman" pitchFamily="18" charset="0"/>
            </a:endParaRPr>
          </a:p>
        </p:txBody>
      </p:sp>
      <p:sp>
        <p:nvSpPr>
          <p:cNvPr id="239660" name="Text Box 44"/>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3600">
                <a:solidFill>
                  <a:srgbClr val="009999"/>
                </a:solidFill>
                <a:latin typeface="Times New Roman" pitchFamily="18" charset="0"/>
              </a:rPr>
              <a:t>4</a:t>
            </a:r>
            <a:endParaRPr lang="en-US" altLang="zh-CN" sz="3600" b="0">
              <a:solidFill>
                <a:srgbClr val="000000"/>
              </a:solidFill>
              <a:latin typeface="Times New Roman" pitchFamily="18" charset="0"/>
            </a:endParaRPr>
          </a:p>
        </p:txBody>
      </p:sp>
      <p:sp>
        <p:nvSpPr>
          <p:cNvPr id="239661" name="Text Box 45"/>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3600">
                <a:solidFill>
                  <a:srgbClr val="009999"/>
                </a:solidFill>
                <a:latin typeface="Times New Roman" pitchFamily="18" charset="0"/>
              </a:rPr>
              <a:t>1</a:t>
            </a:r>
            <a:endParaRPr lang="en-US" altLang="zh-CN" sz="3600" b="0">
              <a:solidFill>
                <a:srgbClr val="000000"/>
              </a:solidFill>
              <a:latin typeface="Times New Roman" pitchFamily="18" charset="0"/>
            </a:endParaRPr>
          </a:p>
        </p:txBody>
      </p:sp>
      <p:sp>
        <p:nvSpPr>
          <p:cNvPr id="239662" name="Text Box 46"/>
          <p:cNvSpPr txBox="1">
            <a:spLocks noChangeArrowheads="1"/>
          </p:cNvSpPr>
          <p:nvPr/>
        </p:nvSpPr>
        <p:spPr bwMode="auto">
          <a:xfrm>
            <a:off x="2149475" y="4302125"/>
            <a:ext cx="685800" cy="650875"/>
          </a:xfrm>
          <a:prstGeom prst="rect">
            <a:avLst/>
          </a:prstGeom>
          <a:solidFill>
            <a:srgbClr val="CCFFCC"/>
          </a:solidFill>
          <a:ln w="9525">
            <a:solidFill>
              <a:srgbClr val="008080"/>
            </a:solidFill>
            <a:miter lim="800000"/>
            <a:headEnd/>
            <a:tailEnd/>
          </a:ln>
        </p:spPr>
        <p:txBody>
          <a:bodyPr>
            <a:spAutoFit/>
          </a:bodyPr>
          <a:lstStyle/>
          <a:p>
            <a:pPr algn="ctr">
              <a:defRPr/>
            </a:pPr>
            <a:r>
              <a:rPr lang="en-US" altLang="zh-CN" sz="3600" dirty="0">
                <a:solidFill>
                  <a:srgbClr val="00E4A8">
                    <a:lumMod val="50000"/>
                  </a:srgbClr>
                </a:solidFill>
                <a:latin typeface="Times New Roman" pitchFamily="18" charset="0"/>
                <a:ea typeface="宋体" pitchFamily="2" charset="-122"/>
              </a:rPr>
              <a:t>8</a:t>
            </a:r>
            <a:endParaRPr lang="en-US" altLang="zh-CN" sz="3600" b="0" dirty="0">
              <a:solidFill>
                <a:srgbClr val="00E4A8">
                  <a:lumMod val="50000"/>
                </a:srgbClr>
              </a:solidFill>
              <a:latin typeface="Times New Roman" pitchFamily="18" charset="0"/>
              <a:ea typeface="宋体" pitchFamily="2" charset="-122"/>
            </a:endParaRPr>
          </a:p>
        </p:txBody>
      </p:sp>
      <p:sp>
        <p:nvSpPr>
          <p:cNvPr id="239663" name="Text Box 47"/>
          <p:cNvSpPr txBox="1">
            <a:spLocks noChangeArrowheads="1"/>
          </p:cNvSpPr>
          <p:nvPr/>
        </p:nvSpPr>
        <p:spPr bwMode="auto">
          <a:xfrm>
            <a:off x="2406650" y="52260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333399"/>
                </a:solidFill>
                <a:latin typeface="Times New Roman" pitchFamily="18" charset="0"/>
              </a:rPr>
              <a:t>50</a:t>
            </a:r>
            <a:endParaRPr lang="en-US" altLang="zh-CN" sz="3600" b="0">
              <a:solidFill>
                <a:srgbClr val="000000"/>
              </a:solidFill>
              <a:latin typeface="Times New Roman" pitchFamily="18" charset="0"/>
            </a:endParaRPr>
          </a:p>
        </p:txBody>
      </p:sp>
      <p:sp useBgFill="1">
        <p:nvSpPr>
          <p:cNvPr id="239664" name="Rectangle 48"/>
          <p:cNvSpPr>
            <a:spLocks noChangeArrowheads="1"/>
          </p:cNvSpPr>
          <p:nvPr/>
        </p:nvSpPr>
        <p:spPr bwMode="auto">
          <a:xfrm>
            <a:off x="838200" y="34290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solidFill>
                <a:srgbClr val="000000"/>
              </a:solidFill>
              <a:latin typeface="Tahoma" pitchFamily="34" charset="0"/>
            </a:endParaRPr>
          </a:p>
        </p:txBody>
      </p:sp>
      <p:sp useBgFill="1">
        <p:nvSpPr>
          <p:cNvPr id="239665" name="Rectangle 49"/>
          <p:cNvSpPr>
            <a:spLocks noChangeArrowheads="1"/>
          </p:cNvSpPr>
          <p:nvPr/>
        </p:nvSpPr>
        <p:spPr bwMode="auto">
          <a:xfrm>
            <a:off x="1600200" y="34290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solidFill>
                <a:srgbClr val="000000"/>
              </a:solidFill>
              <a:latin typeface="Tahoma" pitchFamily="34" charset="0"/>
            </a:endParaRPr>
          </a:p>
        </p:txBody>
      </p:sp>
      <p:sp useBgFill="1">
        <p:nvSpPr>
          <p:cNvPr id="239666" name="Rectangle 50"/>
          <p:cNvSpPr>
            <a:spLocks noChangeArrowheads="1"/>
          </p:cNvSpPr>
          <p:nvPr/>
        </p:nvSpPr>
        <p:spPr bwMode="auto">
          <a:xfrm>
            <a:off x="2362200" y="34290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solidFill>
                <a:srgbClr val="000000"/>
              </a:solidFill>
              <a:latin typeface="Tahoma" pitchFamily="34" charset="0"/>
            </a:endParaRPr>
          </a:p>
        </p:txBody>
      </p:sp>
      <p:sp useBgFill="1">
        <p:nvSpPr>
          <p:cNvPr id="239667" name="Rectangle 51"/>
          <p:cNvSpPr>
            <a:spLocks noChangeArrowheads="1"/>
          </p:cNvSpPr>
          <p:nvPr/>
        </p:nvSpPr>
        <p:spPr bwMode="auto">
          <a:xfrm>
            <a:off x="3124200" y="34290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solidFill>
                <a:srgbClr val="000000"/>
              </a:solidFill>
              <a:latin typeface="Tahoma" pitchFamily="34" charset="0"/>
            </a:endParaRPr>
          </a:p>
        </p:txBody>
      </p:sp>
      <p:grpSp>
        <p:nvGrpSpPr>
          <p:cNvPr id="12" name="Group 52"/>
          <p:cNvGrpSpPr>
            <a:grpSpLocks/>
          </p:cNvGrpSpPr>
          <p:nvPr/>
        </p:nvGrpSpPr>
        <p:grpSpPr bwMode="auto">
          <a:xfrm>
            <a:off x="990600" y="3429000"/>
            <a:ext cx="457200" cy="838200"/>
            <a:chOff x="672" y="1488"/>
            <a:chExt cx="288" cy="528"/>
          </a:xfrm>
        </p:grpSpPr>
        <p:sp>
          <p:nvSpPr>
            <p:cNvPr id="26655" name="Line 53"/>
            <p:cNvSpPr>
              <a:spLocks noChangeShapeType="1"/>
            </p:cNvSpPr>
            <p:nvPr/>
          </p:nvSpPr>
          <p:spPr bwMode="auto">
            <a:xfrm>
              <a:off x="672" y="1488"/>
              <a:ext cx="0" cy="480"/>
            </a:xfrm>
            <a:prstGeom prst="line">
              <a:avLst/>
            </a:prstGeom>
            <a:noFill/>
            <a:ln w="38100">
              <a:solidFill>
                <a:srgbClr val="CC0000"/>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b="0">
                <a:solidFill>
                  <a:srgbClr val="000000"/>
                </a:solidFill>
                <a:latin typeface="Tahoma" pitchFamily="34" charset="0"/>
              </a:endParaRPr>
            </a:p>
          </p:txBody>
        </p:sp>
        <p:sp>
          <p:nvSpPr>
            <p:cNvPr id="26656" name="Text Box 54"/>
            <p:cNvSpPr txBox="1">
              <a:spLocks noChangeArrowheads="1"/>
            </p:cNvSpPr>
            <p:nvPr/>
          </p:nvSpPr>
          <p:spPr bwMode="auto">
            <a:xfrm>
              <a:off x="684" y="16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3600">
                  <a:solidFill>
                    <a:srgbClr val="CC0000"/>
                  </a:solidFill>
                  <a:latin typeface="Times New Roman" pitchFamily="18" charset="0"/>
                </a:rPr>
                <a:t>p</a:t>
              </a:r>
              <a:endParaRPr lang="en-US" altLang="zh-CN" sz="3600" b="0">
                <a:solidFill>
                  <a:srgbClr val="000000"/>
                </a:solidFill>
                <a:latin typeface="Times New Roman" pitchFamily="18" charset="0"/>
              </a:endParaRPr>
            </a:p>
          </p:txBody>
        </p:sp>
      </p:grpSp>
      <p:sp useBgFill="1">
        <p:nvSpPr>
          <p:cNvPr id="239671" name="Rectangle 55"/>
          <p:cNvSpPr>
            <a:spLocks noChangeArrowheads="1"/>
          </p:cNvSpPr>
          <p:nvPr/>
        </p:nvSpPr>
        <p:spPr bwMode="auto">
          <a:xfrm>
            <a:off x="838200" y="34290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solidFill>
                <a:srgbClr val="000000"/>
              </a:solidFill>
              <a:latin typeface="Tahoma" pitchFamily="34" charset="0"/>
            </a:endParaRPr>
          </a:p>
        </p:txBody>
      </p:sp>
      <p:sp>
        <p:nvSpPr>
          <p:cNvPr id="239672" name="Text Box 56"/>
          <p:cNvSpPr txBox="1">
            <a:spLocks noChangeArrowheads="1"/>
          </p:cNvSpPr>
          <p:nvPr/>
        </p:nvSpPr>
        <p:spPr bwMode="auto">
          <a:xfrm>
            <a:off x="3276600" y="4495800"/>
            <a:ext cx="4724400" cy="1041400"/>
          </a:xfrm>
          <a:prstGeom prst="rect">
            <a:avLst/>
          </a:prstGeom>
          <a:gradFill rotWithShape="0">
            <a:gsLst>
              <a:gs pos="0">
                <a:schemeClr val="accent2"/>
              </a:gs>
              <a:gs pos="100000">
                <a:srgbClr val="FFFFFF"/>
              </a:gs>
            </a:gsLst>
            <a:lin ang="5400000" scaled="1"/>
          </a:gra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10000"/>
              </a:lnSpc>
            </a:pPr>
            <a:r>
              <a:rPr lang="zh-CN" altLang="en-US" sz="2800">
                <a:solidFill>
                  <a:srgbClr val="FF0000"/>
                </a:solidFill>
                <a:latin typeface="楷体_GB2312" pitchFamily="49" charset="-122"/>
                <a:ea typeface="楷体_GB2312" pitchFamily="49" charset="-122"/>
              </a:rPr>
              <a:t>基本操作</a:t>
            </a:r>
            <a:r>
              <a:rPr lang="zh-CN" altLang="en-US" sz="2800">
                <a:solidFill>
                  <a:srgbClr val="000000"/>
                </a:solidFill>
                <a:latin typeface="楷体_GB2312" pitchFamily="49" charset="-122"/>
                <a:ea typeface="楷体_GB2312" pitchFamily="49" charset="-122"/>
              </a:rPr>
              <a:t>：将顺序表中的元素逐个和给定值 </a:t>
            </a:r>
            <a:r>
              <a:rPr lang="en-US" altLang="zh-CN" sz="2800">
                <a:solidFill>
                  <a:srgbClr val="000000"/>
                </a:solidFill>
                <a:latin typeface="楷体_GB2312" pitchFamily="49" charset="-122"/>
                <a:ea typeface="楷体_GB2312" pitchFamily="49" charset="-122"/>
              </a:rPr>
              <a:t>e </a:t>
            </a:r>
            <a:r>
              <a:rPr lang="zh-CN" altLang="en-US" sz="2800">
                <a:solidFill>
                  <a:srgbClr val="000000"/>
                </a:solidFill>
                <a:latin typeface="楷体_GB2312" pitchFamily="49" charset="-122"/>
                <a:ea typeface="楷体_GB2312" pitchFamily="49" charset="-122"/>
              </a:rPr>
              <a:t>相比较。</a:t>
            </a:r>
          </a:p>
        </p:txBody>
      </p:sp>
      <p:sp>
        <p:nvSpPr>
          <p:cNvPr id="239676" name="Text Box 60"/>
          <p:cNvSpPr txBox="1">
            <a:spLocks noChangeArrowheads="1"/>
          </p:cNvSpPr>
          <p:nvPr/>
        </p:nvSpPr>
        <p:spPr bwMode="auto">
          <a:xfrm>
            <a:off x="3276600" y="5486400"/>
            <a:ext cx="4724400" cy="1041400"/>
          </a:xfrm>
          <a:prstGeom prst="rect">
            <a:avLst/>
          </a:prstGeom>
          <a:solidFill>
            <a:schemeClr val="bg1"/>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10000"/>
              </a:lnSpc>
            </a:pPr>
            <a:r>
              <a:rPr lang="zh-CN" altLang="en-US" sz="2800">
                <a:solidFill>
                  <a:srgbClr val="FF0000"/>
                </a:solidFill>
                <a:latin typeface="楷体_GB2312" pitchFamily="49" charset="-122"/>
                <a:ea typeface="楷体_GB2312" pitchFamily="49" charset="-122"/>
              </a:rPr>
              <a:t>循环结束标志：</a:t>
            </a:r>
            <a:r>
              <a:rPr lang="zh-CN" altLang="en-US" sz="2800">
                <a:solidFill>
                  <a:srgbClr val="000000"/>
                </a:solidFill>
                <a:latin typeface="楷体_GB2312" pitchFamily="49" charset="-122"/>
                <a:ea typeface="楷体_GB2312" pitchFamily="49" charset="-122"/>
              </a:rPr>
              <a:t>找到</a:t>
            </a:r>
            <a:r>
              <a:rPr lang="en-US" altLang="zh-CN" sz="2800">
                <a:solidFill>
                  <a:srgbClr val="000000"/>
                </a:solidFill>
                <a:latin typeface="楷体_GB2312" pitchFamily="49" charset="-122"/>
                <a:ea typeface="楷体_GB2312" pitchFamily="49" charset="-122"/>
              </a:rPr>
              <a:t>e</a:t>
            </a:r>
            <a:r>
              <a:rPr lang="zh-CN" altLang="en-US" sz="2800">
                <a:solidFill>
                  <a:srgbClr val="000000"/>
                </a:solidFill>
                <a:latin typeface="楷体_GB2312" pitchFamily="49" charset="-122"/>
                <a:ea typeface="楷体_GB2312" pitchFamily="49" charset="-122"/>
              </a:rPr>
              <a:t>或者</a:t>
            </a:r>
            <a:r>
              <a:rPr lang="en-US" altLang="zh-CN" sz="2800">
                <a:solidFill>
                  <a:srgbClr val="000000"/>
                </a:solidFill>
                <a:latin typeface="楷体_GB2312" pitchFamily="49" charset="-122"/>
                <a:ea typeface="楷体_GB2312" pitchFamily="49" charset="-122"/>
              </a:rPr>
              <a:t>p</a:t>
            </a:r>
            <a:r>
              <a:rPr lang="zh-CN" altLang="en-US" sz="2800">
                <a:solidFill>
                  <a:srgbClr val="000000"/>
                </a:solidFill>
                <a:latin typeface="楷体_GB2312" pitchFamily="49" charset="-122"/>
                <a:ea typeface="楷体_GB2312" pitchFamily="49" charset="-122"/>
              </a:rPr>
              <a:t>超过表尾的地址</a:t>
            </a:r>
            <a:endParaRPr lang="zh-CN" altLang="en-US" sz="280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180743656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9639"/>
                                        </p:tgtEl>
                                        <p:attrNameLst>
                                          <p:attrName>style.visibility</p:attrName>
                                        </p:attrNameLst>
                                      </p:cBhvr>
                                      <p:to>
                                        <p:strVal val="visible"/>
                                      </p:to>
                                    </p:set>
                                    <p:animEffect transition="in" filter="wipe(left)">
                                      <p:cBhvr>
                                        <p:cTn id="23" dur="500"/>
                                        <p:tgtEl>
                                          <p:spTgt spid="239639"/>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9640"/>
                                        </p:tgtEl>
                                        <p:attrNameLst>
                                          <p:attrName>style.visibility</p:attrName>
                                        </p:attrNameLst>
                                      </p:cBhvr>
                                      <p:to>
                                        <p:strVal val="visible"/>
                                      </p:to>
                                    </p:set>
                                    <p:animEffect transition="in" filter="wipe(left)">
                                      <p:cBhvr>
                                        <p:cTn id="27" dur="500"/>
                                        <p:tgtEl>
                                          <p:spTgt spid="239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9656"/>
                                        </p:tgtEl>
                                        <p:attrNameLst>
                                          <p:attrName>style.visibility</p:attrName>
                                        </p:attrNameLst>
                                      </p:cBhvr>
                                      <p:to>
                                        <p:strVal val="visible"/>
                                      </p:to>
                                    </p:set>
                                    <p:animEffect transition="in" filter="wipe(left)">
                                      <p:cBhvr>
                                        <p:cTn id="37" dur="500"/>
                                        <p:tgtEl>
                                          <p:spTgt spid="239656"/>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39657"/>
                                        </p:tgtEl>
                                        <p:attrNameLst>
                                          <p:attrName>style.visibility</p:attrName>
                                        </p:attrNameLst>
                                      </p:cBhvr>
                                      <p:to>
                                        <p:strVal val="visible"/>
                                      </p:to>
                                    </p:set>
                                    <p:animEffect transition="in" filter="wipe(left)">
                                      <p:cBhvr>
                                        <p:cTn id="41" dur="500"/>
                                        <p:tgtEl>
                                          <p:spTgt spid="2396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9664"/>
                                        </p:tgtEl>
                                        <p:attrNameLst>
                                          <p:attrName>style.visibility</p:attrName>
                                        </p:attrNameLst>
                                      </p:cBhvr>
                                      <p:to>
                                        <p:strVal val="visible"/>
                                      </p:to>
                                    </p:set>
                                    <p:animEffect transition="in" filter="wipe(left)">
                                      <p:cBhvr>
                                        <p:cTn id="46" dur="500"/>
                                        <p:tgtEl>
                                          <p:spTgt spid="239664"/>
                                        </p:tgtEl>
                                      </p:cBhvr>
                                    </p:animEffect>
                                  </p:childTnLst>
                                </p:cTn>
                              </p:par>
                            </p:childTnLst>
                          </p:cTn>
                        </p:par>
                        <p:par>
                          <p:cTn id="47" fill="hold" nodeType="afterGroup">
                            <p:stCondLst>
                              <p:cond delay="500"/>
                            </p:stCondLst>
                            <p:childTnLst>
                              <p:par>
                                <p:cTn id="48" presetID="12" presetClass="entr" presetSubtype="8"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slide(fromLeft)">
                                      <p:cBhvr>
                                        <p:cTn id="50" dur="500"/>
                                        <p:tgtEl>
                                          <p:spTgt spid="8"/>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239658"/>
                                        </p:tgtEl>
                                        <p:attrNameLst>
                                          <p:attrName>style.visibility</p:attrName>
                                        </p:attrNameLst>
                                      </p:cBhvr>
                                      <p:to>
                                        <p:strVal val="visible"/>
                                      </p:to>
                                    </p:set>
                                    <p:animEffect transition="in" filter="wipe(left)">
                                      <p:cBhvr>
                                        <p:cTn id="54" dur="500"/>
                                        <p:tgtEl>
                                          <p:spTgt spid="23965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9665"/>
                                        </p:tgtEl>
                                        <p:attrNameLst>
                                          <p:attrName>style.visibility</p:attrName>
                                        </p:attrNameLst>
                                      </p:cBhvr>
                                      <p:to>
                                        <p:strVal val="visible"/>
                                      </p:to>
                                    </p:set>
                                    <p:animEffect transition="in" filter="wipe(left)">
                                      <p:cBhvr>
                                        <p:cTn id="59" dur="500"/>
                                        <p:tgtEl>
                                          <p:spTgt spid="239665"/>
                                        </p:tgtEl>
                                      </p:cBhvr>
                                    </p:animEffect>
                                  </p:childTnLst>
                                </p:cTn>
                              </p:par>
                            </p:childTnLst>
                          </p:cTn>
                        </p:par>
                        <p:par>
                          <p:cTn id="60" fill="hold" nodeType="afterGroup">
                            <p:stCondLst>
                              <p:cond delay="500"/>
                            </p:stCondLst>
                            <p:childTnLst>
                              <p:par>
                                <p:cTn id="61" presetID="12" presetClass="entr" presetSubtype="8"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slide(fromLeft)">
                                      <p:cBhvr>
                                        <p:cTn id="63" dur="500"/>
                                        <p:tgtEl>
                                          <p:spTgt spid="9"/>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39659"/>
                                        </p:tgtEl>
                                        <p:attrNameLst>
                                          <p:attrName>style.visibility</p:attrName>
                                        </p:attrNameLst>
                                      </p:cBhvr>
                                      <p:to>
                                        <p:strVal val="visible"/>
                                      </p:to>
                                    </p:set>
                                    <p:animEffect transition="in" filter="wipe(left)">
                                      <p:cBhvr>
                                        <p:cTn id="67" dur="500"/>
                                        <p:tgtEl>
                                          <p:spTgt spid="23965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9666"/>
                                        </p:tgtEl>
                                        <p:attrNameLst>
                                          <p:attrName>style.visibility</p:attrName>
                                        </p:attrNameLst>
                                      </p:cBhvr>
                                      <p:to>
                                        <p:strVal val="visible"/>
                                      </p:to>
                                    </p:set>
                                    <p:animEffect transition="in" filter="wipe(left)">
                                      <p:cBhvr>
                                        <p:cTn id="72" dur="500"/>
                                        <p:tgtEl>
                                          <p:spTgt spid="239666"/>
                                        </p:tgtEl>
                                      </p:cBhvr>
                                    </p:animEffect>
                                  </p:childTnLst>
                                </p:cTn>
                              </p:par>
                            </p:childTnLst>
                          </p:cTn>
                        </p:par>
                        <p:par>
                          <p:cTn id="73" fill="hold" nodeType="afterGroup">
                            <p:stCondLst>
                              <p:cond delay="500"/>
                            </p:stCondLst>
                            <p:childTnLst>
                              <p:par>
                                <p:cTn id="74" presetID="12" presetClass="entr" presetSubtype="8"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slide(fromLeft)">
                                      <p:cBhvr>
                                        <p:cTn id="76" dur="500"/>
                                        <p:tgtEl>
                                          <p:spTgt spid="10"/>
                                        </p:tgtEl>
                                      </p:cBhvr>
                                    </p:animEffect>
                                  </p:childTnLst>
                                </p:cTn>
                              </p:par>
                            </p:childTnLst>
                          </p:cTn>
                        </p:par>
                        <p:par>
                          <p:cTn id="77" fill="hold" nodeType="afterGroup">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239660"/>
                                        </p:tgtEl>
                                        <p:attrNameLst>
                                          <p:attrName>style.visibility</p:attrName>
                                        </p:attrNameLst>
                                      </p:cBhvr>
                                      <p:to>
                                        <p:strVal val="visible"/>
                                      </p:to>
                                    </p:set>
                                    <p:animEffect transition="in" filter="wipe(left)">
                                      <p:cBhvr>
                                        <p:cTn id="80" dur="500"/>
                                        <p:tgtEl>
                                          <p:spTgt spid="23966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39663"/>
                                        </p:tgtEl>
                                        <p:attrNameLst>
                                          <p:attrName>style.visibility</p:attrName>
                                        </p:attrNameLst>
                                      </p:cBhvr>
                                      <p:to>
                                        <p:strVal val="visible"/>
                                      </p:to>
                                    </p:set>
                                    <p:animEffect transition="in" filter="wipe(left)">
                                      <p:cBhvr>
                                        <p:cTn id="85" dur="500"/>
                                        <p:tgtEl>
                                          <p:spTgt spid="23966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39667"/>
                                        </p:tgtEl>
                                        <p:attrNameLst>
                                          <p:attrName>style.visibility</p:attrName>
                                        </p:attrNameLst>
                                      </p:cBhvr>
                                      <p:to>
                                        <p:strVal val="visible"/>
                                      </p:to>
                                    </p:set>
                                    <p:animEffect transition="in" filter="wipe(left)">
                                      <p:cBhvr>
                                        <p:cTn id="90" dur="500"/>
                                        <p:tgtEl>
                                          <p:spTgt spid="239667"/>
                                        </p:tgtEl>
                                      </p:cBhvr>
                                    </p:animEffect>
                                  </p:childTnLst>
                                </p:cTn>
                              </p:par>
                            </p:childTnLst>
                          </p:cTn>
                        </p:par>
                        <p:par>
                          <p:cTn id="91" fill="hold" nodeType="afterGroup">
                            <p:stCondLst>
                              <p:cond delay="500"/>
                            </p:stCondLst>
                            <p:childTnLst>
                              <p:par>
                                <p:cTn id="92" presetID="12" presetClass="entr" presetSubtype="8"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slide(fromLeft)">
                                      <p:cBhvr>
                                        <p:cTn id="94" dur="500"/>
                                        <p:tgtEl>
                                          <p:spTgt spid="12"/>
                                        </p:tgtEl>
                                      </p:cBhvr>
                                    </p:animEffect>
                                  </p:childTnLst>
                                </p:cTn>
                              </p:par>
                            </p:childTnLst>
                          </p:cTn>
                        </p:par>
                        <p:par>
                          <p:cTn id="95" fill="hold" nodeType="afterGroup">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239661"/>
                                        </p:tgtEl>
                                        <p:attrNameLst>
                                          <p:attrName>style.visibility</p:attrName>
                                        </p:attrNameLst>
                                      </p:cBhvr>
                                      <p:to>
                                        <p:strVal val="visible"/>
                                      </p:to>
                                    </p:set>
                                    <p:animEffect transition="in" filter="wipe(left)">
                                      <p:cBhvr>
                                        <p:cTn id="98" dur="500"/>
                                        <p:tgtEl>
                                          <p:spTgt spid="23966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39671"/>
                                        </p:tgtEl>
                                        <p:attrNameLst>
                                          <p:attrName>style.visibility</p:attrName>
                                        </p:attrNameLst>
                                      </p:cBhvr>
                                      <p:to>
                                        <p:strVal val="visible"/>
                                      </p:to>
                                    </p:set>
                                    <p:animEffect transition="in" filter="wipe(left)">
                                      <p:cBhvr>
                                        <p:cTn id="103" dur="500"/>
                                        <p:tgtEl>
                                          <p:spTgt spid="239671"/>
                                        </p:tgtEl>
                                      </p:cBhvr>
                                    </p:animEffect>
                                  </p:childTnLst>
                                </p:cTn>
                              </p:par>
                            </p:childTnLst>
                          </p:cTn>
                        </p:par>
                        <p:par>
                          <p:cTn id="104" fill="hold" nodeType="afterGroup">
                            <p:stCondLst>
                              <p:cond delay="500"/>
                            </p:stCondLst>
                            <p:childTnLst>
                              <p:par>
                                <p:cTn id="105" presetID="12" presetClass="entr" presetSubtype="8" fill="hold" nodeType="after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slide(fromLeft)">
                                      <p:cBhvr>
                                        <p:cTn id="107" dur="500"/>
                                        <p:tgtEl>
                                          <p:spTgt spid="11"/>
                                        </p:tgtEl>
                                      </p:cBhvr>
                                    </p:animEffect>
                                  </p:childTnLst>
                                </p:cTn>
                              </p:par>
                            </p:childTnLst>
                          </p:cTn>
                        </p:par>
                        <p:par>
                          <p:cTn id="108" fill="hold" nodeType="afterGroup">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239662"/>
                                        </p:tgtEl>
                                        <p:attrNameLst>
                                          <p:attrName>style.visibility</p:attrName>
                                        </p:attrNameLst>
                                      </p:cBhvr>
                                      <p:to>
                                        <p:strVal val="visible"/>
                                      </p:to>
                                    </p:set>
                                    <p:animEffect transition="in" filter="wipe(left)">
                                      <p:cBhvr>
                                        <p:cTn id="111" dur="500"/>
                                        <p:tgtEl>
                                          <p:spTgt spid="23966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iterate type="lt">
                                    <p:tmPct val="100000"/>
                                  </p:iterate>
                                  <p:childTnLst>
                                    <p:set>
                                      <p:cBhvr>
                                        <p:cTn id="115" dur="1" fill="hold">
                                          <p:stCondLst>
                                            <p:cond delay="0"/>
                                          </p:stCondLst>
                                        </p:cTn>
                                        <p:tgtEl>
                                          <p:spTgt spid="239672"/>
                                        </p:tgtEl>
                                        <p:attrNameLst>
                                          <p:attrName>style.visibility</p:attrName>
                                        </p:attrNameLst>
                                      </p:cBhvr>
                                      <p:to>
                                        <p:strVal val="visible"/>
                                      </p:to>
                                    </p:set>
                                    <p:animEffect transition="in" filter="wipe(left)">
                                      <p:cBhvr>
                                        <p:cTn id="116" dur="75"/>
                                        <p:tgtEl>
                                          <p:spTgt spid="23967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iterate type="lt">
                                    <p:tmPct val="100000"/>
                                  </p:iterate>
                                  <p:childTnLst>
                                    <p:set>
                                      <p:cBhvr>
                                        <p:cTn id="120" dur="1" fill="hold">
                                          <p:stCondLst>
                                            <p:cond delay="0"/>
                                          </p:stCondLst>
                                        </p:cTn>
                                        <p:tgtEl>
                                          <p:spTgt spid="239676"/>
                                        </p:tgtEl>
                                        <p:attrNameLst>
                                          <p:attrName>style.visibility</p:attrName>
                                        </p:attrNameLst>
                                      </p:cBhvr>
                                      <p:to>
                                        <p:strVal val="visible"/>
                                      </p:to>
                                    </p:set>
                                    <p:animEffect transition="in" filter="wipe(left)">
                                      <p:cBhvr>
                                        <p:cTn id="121" dur="75"/>
                                        <p:tgtEl>
                                          <p:spTgt spid="239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9" grpId="0" autoUpdateAnimBg="0"/>
      <p:bldP spid="239640" grpId="0" autoUpdateAnimBg="0"/>
      <p:bldP spid="239656" grpId="0" autoUpdateAnimBg="0"/>
      <p:bldP spid="239657" grpId="0" animBg="1" autoUpdateAnimBg="0"/>
      <p:bldP spid="239658" grpId="0" animBg="1" autoUpdateAnimBg="0"/>
      <p:bldP spid="239659" grpId="0" animBg="1" autoUpdateAnimBg="0"/>
      <p:bldP spid="239660" grpId="0" animBg="1" autoUpdateAnimBg="0"/>
      <p:bldP spid="239661" grpId="0" animBg="1" autoUpdateAnimBg="0"/>
      <p:bldP spid="239662" grpId="0" animBg="1" autoUpdateAnimBg="0"/>
      <p:bldP spid="239663" grpId="0" autoUpdateAnimBg="0"/>
      <p:bldP spid="239664" grpId="0" animBg="1"/>
      <p:bldP spid="239665" grpId="0" animBg="1"/>
      <p:bldP spid="239666" grpId="0" animBg="1"/>
      <p:bldP spid="239667" grpId="0" animBg="1"/>
      <p:bldP spid="239671" grpId="0" animBg="1"/>
      <p:bldP spid="239672" grpId="0" animBg="1" autoUpdateAnimBg="0"/>
      <p:bldP spid="239676"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smtClean="0"/>
              <a:t>2.2.6 </a:t>
            </a:r>
            <a:r>
              <a:rPr lang="zh-CN" altLang="en-US" smtClean="0"/>
              <a:t>定位操作</a:t>
            </a:r>
            <a:endParaRPr lang="zh-CN" altLang="zh-CN" smtClean="0"/>
          </a:p>
        </p:txBody>
      </p:sp>
      <p:sp>
        <p:nvSpPr>
          <p:cNvPr id="27652" name="Rectangle 3"/>
          <p:cNvSpPr>
            <a:spLocks noGrp="1" noChangeArrowheads="1"/>
          </p:cNvSpPr>
          <p:nvPr>
            <p:ph idx="1"/>
          </p:nvPr>
        </p:nvSpPr>
        <p:spPr/>
        <p:txBody>
          <a:bodyPr/>
          <a:lstStyle/>
          <a:p>
            <a:pPr eaLnBrk="1" hangingPunct="1"/>
            <a:r>
              <a:rPr lang="zh-CN" altLang="en-US" smtClean="0"/>
              <a:t>请大家写出顺序表的定位操作的</a:t>
            </a:r>
          </a:p>
          <a:p>
            <a:pPr lvl="1" eaLnBrk="1" hangingPunct="1"/>
            <a:r>
              <a:rPr lang="zh-CN" altLang="en-US" smtClean="0"/>
              <a:t>操作步骤和程序</a:t>
            </a:r>
          </a:p>
          <a:p>
            <a:pPr lvl="1" eaLnBrk="1" hangingPunct="1"/>
            <a:r>
              <a:rPr lang="zh-CN" altLang="en-US" smtClean="0"/>
              <a:t>要求：在顺序表中查询第一个满足判定条件的数据元素，若存在，则返回它的位序，否则返回 </a:t>
            </a:r>
            <a:r>
              <a:rPr lang="en-US" altLang="zh-CN" smtClean="0"/>
              <a:t>0</a:t>
            </a:r>
          </a:p>
        </p:txBody>
      </p:sp>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C16D0561-B2DD-4DC2-B621-BBB3E6A37D07}" type="slidenum">
              <a:rPr kumimoji="0" lang="en-US" altLang="zh-CN" sz="1400" smtClean="0">
                <a:solidFill>
                  <a:srgbClr val="000000"/>
                </a:solidFill>
              </a:rPr>
              <a:pPr eaLnBrk="1" hangingPunct="1"/>
              <a:t>55</a:t>
            </a:fld>
            <a:endParaRPr kumimoji="0" lang="en-US" altLang="zh-CN" sz="1400" smtClean="0">
              <a:solidFill>
                <a:srgbClr val="000000"/>
              </a:solidFill>
            </a:endParaRPr>
          </a:p>
        </p:txBody>
      </p:sp>
      <p:sp>
        <p:nvSpPr>
          <p:cNvPr id="5" name="Text Box 5"/>
          <p:cNvSpPr txBox="1">
            <a:spLocks noChangeArrowheads="1"/>
          </p:cNvSpPr>
          <p:nvPr/>
        </p:nvSpPr>
        <p:spPr bwMode="auto">
          <a:xfrm>
            <a:off x="1928813" y="5643563"/>
            <a:ext cx="3221037"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a:solidFill>
                  <a:srgbClr val="FF0000"/>
                </a:solidFill>
                <a:latin typeface="隶书" pitchFamily="49" charset="-122"/>
                <a:ea typeface="隶书" pitchFamily="49" charset="-122"/>
              </a:rPr>
              <a:t>算法时间复杂度</a:t>
            </a:r>
            <a:r>
              <a:rPr lang="zh-CN" altLang="en-US" sz="2800">
                <a:solidFill>
                  <a:srgbClr val="000000"/>
                </a:solidFill>
                <a:latin typeface="隶书" pitchFamily="49" charset="-122"/>
                <a:ea typeface="隶书" pitchFamily="49" charset="-122"/>
              </a:rPr>
              <a:t>为</a:t>
            </a:r>
            <a:r>
              <a:rPr lang="en-US" altLang="zh-CN" sz="2800">
                <a:solidFill>
                  <a:srgbClr val="000000"/>
                </a:solidFill>
                <a:latin typeface="隶书" pitchFamily="49" charset="-122"/>
                <a:ea typeface="隶书" pitchFamily="49" charset="-122"/>
              </a:rPr>
              <a:t>:</a:t>
            </a:r>
            <a:endParaRPr lang="en-US" altLang="zh-CN" sz="2800">
              <a:solidFill>
                <a:srgbClr val="000000"/>
              </a:solidFill>
              <a:latin typeface="Times New Roman" pitchFamily="18" charset="0"/>
            </a:endParaRPr>
          </a:p>
        </p:txBody>
      </p:sp>
      <p:sp>
        <p:nvSpPr>
          <p:cNvPr id="6" name="Text Box 6"/>
          <p:cNvSpPr txBox="1">
            <a:spLocks noChangeArrowheads="1"/>
          </p:cNvSpPr>
          <p:nvPr/>
        </p:nvSpPr>
        <p:spPr bwMode="auto">
          <a:xfrm>
            <a:off x="5097463" y="5643563"/>
            <a:ext cx="90487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2800" dirty="0">
                <a:solidFill>
                  <a:srgbClr val="333399"/>
                </a:solidFill>
                <a:latin typeface="Times New Roman" pitchFamily="18" charset="0"/>
              </a:rPr>
              <a:t>O(n)</a:t>
            </a:r>
          </a:p>
        </p:txBody>
      </p:sp>
    </p:spTree>
    <p:extLst>
      <p:ext uri="{BB962C8B-B14F-4D97-AF65-F5344CB8AC3E}">
        <p14:creationId xmlns:p14="http://schemas.microsoft.com/office/powerpoint/2010/main" val="3469788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solidFill>
                  <a:schemeClr val="tx1"/>
                </a:solidFill>
              </a:rPr>
              <a:t>小结：顺序表的优缺点</a:t>
            </a:r>
            <a:endParaRPr lang="zh-CN" altLang="en-US" dirty="0" smtClean="0"/>
          </a:p>
        </p:txBody>
      </p:sp>
      <p:sp>
        <p:nvSpPr>
          <p:cNvPr id="28675" name="内容占位符 2"/>
          <p:cNvSpPr>
            <a:spLocks noGrp="1"/>
          </p:cNvSpPr>
          <p:nvPr>
            <p:ph idx="1"/>
          </p:nvPr>
        </p:nvSpPr>
        <p:spPr/>
        <p:txBody>
          <a:bodyPr/>
          <a:lstStyle/>
          <a:p>
            <a:r>
              <a:rPr lang="zh-CN" altLang="en-US" dirty="0" smtClean="0">
                <a:solidFill>
                  <a:srgbClr val="FF0000"/>
                </a:solidFill>
                <a:latin typeface="宋体" charset="-122"/>
              </a:rPr>
              <a:t>优点</a:t>
            </a:r>
          </a:p>
          <a:p>
            <a:pPr marL="750888" lvl="1"/>
            <a:r>
              <a:rPr lang="zh-CN" altLang="en-US" dirty="0" smtClean="0">
                <a:latin typeface="宋体" charset="-122"/>
              </a:rPr>
              <a:t>不需要附加空间</a:t>
            </a:r>
          </a:p>
          <a:p>
            <a:pPr marL="750888" lvl="1"/>
            <a:r>
              <a:rPr lang="zh-CN" altLang="en-US" dirty="0" smtClean="0">
                <a:latin typeface="宋体" charset="-122"/>
              </a:rPr>
              <a:t>随机存取任一个元素（根据下标）</a:t>
            </a:r>
          </a:p>
          <a:p>
            <a:r>
              <a:rPr lang="zh-CN" altLang="en-US" dirty="0" smtClean="0">
                <a:solidFill>
                  <a:srgbClr val="FF0000"/>
                </a:solidFill>
                <a:latin typeface="宋体" charset="-122"/>
              </a:rPr>
              <a:t>缺点</a:t>
            </a:r>
          </a:p>
          <a:p>
            <a:pPr marL="750888" lvl="1"/>
            <a:r>
              <a:rPr lang="zh-CN" altLang="en-US" dirty="0" smtClean="0">
                <a:latin typeface="宋体" charset="-122"/>
              </a:rPr>
              <a:t>很难估计所需空间的大小</a:t>
            </a:r>
          </a:p>
          <a:p>
            <a:pPr marL="750888" lvl="1"/>
            <a:r>
              <a:rPr lang="zh-CN" altLang="en-US" dirty="0" smtClean="0">
                <a:latin typeface="宋体" charset="-122"/>
              </a:rPr>
              <a:t>开始就要分配足够大的一片连续的内存空间</a:t>
            </a:r>
          </a:p>
          <a:p>
            <a:pPr marL="750888" lvl="1"/>
            <a:r>
              <a:rPr lang="zh-CN" altLang="en-US" dirty="0" smtClean="0">
                <a:latin typeface="宋体" charset="-122"/>
              </a:rPr>
              <a:t>更新操作代价大</a:t>
            </a:r>
            <a:endParaRPr lang="zh-CN" altLang="en-US" dirty="0" smtClean="0"/>
          </a:p>
        </p:txBody>
      </p:sp>
      <p:sp>
        <p:nvSpPr>
          <p:cNvPr id="286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3566D24-BAB2-4965-A54A-14A1D43361D3}" type="slidenum">
              <a:rPr kumimoji="0" lang="en-US" altLang="zh-CN" sz="1400" smtClean="0">
                <a:solidFill>
                  <a:srgbClr val="000000"/>
                </a:solidFill>
              </a:rPr>
              <a:pPr eaLnBrk="1" hangingPunct="1"/>
              <a:t>56</a:t>
            </a:fld>
            <a:endParaRPr kumimoji="0" lang="en-US" altLang="zh-CN" sz="1400" smtClean="0">
              <a:solidFill>
                <a:srgbClr val="000000"/>
              </a:solidFill>
            </a:endParaRPr>
          </a:p>
        </p:txBody>
      </p:sp>
    </p:spTree>
    <p:extLst>
      <p:ext uri="{BB962C8B-B14F-4D97-AF65-F5344CB8AC3E}">
        <p14:creationId xmlns:p14="http://schemas.microsoft.com/office/powerpoint/2010/main" val="3408584887"/>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a:t>2.3 </a:t>
            </a:r>
            <a:r>
              <a:rPr lang="zh-CN" altLang="en-US" dirty="0"/>
              <a:t>线性表的链式表示和实现</a:t>
            </a:r>
            <a:endParaRPr lang="en-US" altLang="zh-CN" dirty="0" smtClean="0"/>
          </a:p>
        </p:txBody>
      </p:sp>
      <p:sp>
        <p:nvSpPr>
          <p:cNvPr id="7172" name="Rectangle 3"/>
          <p:cNvSpPr>
            <a:spLocks noGrp="1" noChangeArrowheads="1"/>
          </p:cNvSpPr>
          <p:nvPr>
            <p:ph idx="1"/>
          </p:nvPr>
        </p:nvSpPr>
        <p:spPr/>
        <p:txBody>
          <a:bodyPr/>
          <a:lstStyle/>
          <a:p>
            <a:pPr eaLnBrk="1" hangingPunct="1"/>
            <a:r>
              <a:rPr lang="en-US" altLang="zh-CN" sz="2800" smtClean="0"/>
              <a:t>2.3.1  </a:t>
            </a:r>
            <a:r>
              <a:rPr lang="zh-CN" altLang="en-US" sz="2800" smtClean="0"/>
              <a:t>什么是线性链表</a:t>
            </a:r>
          </a:p>
          <a:p>
            <a:pPr eaLnBrk="1" hangingPunct="1"/>
            <a:r>
              <a:rPr lang="en-US" altLang="zh-CN" sz="2800" smtClean="0"/>
              <a:t>2.3.2  </a:t>
            </a:r>
            <a:r>
              <a:rPr lang="zh-CN" altLang="en-US" sz="2800" smtClean="0"/>
              <a:t>线性链表的定义</a:t>
            </a:r>
          </a:p>
          <a:p>
            <a:pPr eaLnBrk="1" hangingPunct="1"/>
            <a:r>
              <a:rPr lang="en-US" altLang="zh-CN" sz="2800" smtClean="0"/>
              <a:t>2.3.3  </a:t>
            </a:r>
            <a:r>
              <a:rPr lang="zh-CN" altLang="en-US" sz="2800" smtClean="0"/>
              <a:t>线性表的操作在链表中的实现</a:t>
            </a:r>
          </a:p>
          <a:p>
            <a:pPr eaLnBrk="1" hangingPunct="1"/>
            <a:r>
              <a:rPr lang="en-US" altLang="zh-CN" sz="2800" smtClean="0"/>
              <a:t>2.3.4  </a:t>
            </a:r>
            <a:r>
              <a:rPr lang="zh-CN" altLang="en-US" sz="2800" smtClean="0"/>
              <a:t>线性链表数据结构</a:t>
            </a:r>
          </a:p>
          <a:p>
            <a:pPr eaLnBrk="1" hangingPunct="1"/>
            <a:r>
              <a:rPr lang="en-US" altLang="zh-CN" sz="2800" smtClean="0"/>
              <a:t>2.3.5  </a:t>
            </a:r>
            <a:r>
              <a:rPr lang="zh-CN" altLang="en-US" sz="2800" smtClean="0"/>
              <a:t>静态链表</a:t>
            </a:r>
          </a:p>
          <a:p>
            <a:pPr eaLnBrk="1" hangingPunct="1"/>
            <a:r>
              <a:rPr lang="en-US" altLang="zh-CN" sz="2800" smtClean="0"/>
              <a:t>2.3.6  </a:t>
            </a:r>
            <a:r>
              <a:rPr lang="zh-CN" altLang="en-US" sz="2800" smtClean="0"/>
              <a:t>其它链表</a:t>
            </a:r>
          </a:p>
        </p:txBody>
      </p:sp>
      <p:sp>
        <p:nvSpPr>
          <p:cNvPr id="717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FE68EEEB-44E0-4EEA-AEC4-04DE261788D5}" type="slidenum">
              <a:rPr kumimoji="0" lang="en-US" altLang="zh-CN" b="0" smtClean="0">
                <a:solidFill>
                  <a:srgbClr val="393939"/>
                </a:solidFill>
              </a:rPr>
              <a:pPr eaLnBrk="1" hangingPunct="1"/>
              <a:t>57</a:t>
            </a:fld>
            <a:endParaRPr kumimoji="0" lang="en-US" altLang="zh-CN" b="0" smtClean="0">
              <a:solidFill>
                <a:srgbClr val="393939"/>
              </a:solidFill>
            </a:endParaRPr>
          </a:p>
        </p:txBody>
      </p:sp>
    </p:spTree>
    <p:extLst>
      <p:ext uri="{BB962C8B-B14F-4D97-AF65-F5344CB8AC3E}">
        <p14:creationId xmlns:p14="http://schemas.microsoft.com/office/powerpoint/2010/main" val="3449737320"/>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z="4000" smtClean="0"/>
              <a:t>2.3.1  </a:t>
            </a:r>
            <a:r>
              <a:rPr lang="zh-CN" altLang="en-US" sz="4000" smtClean="0"/>
              <a:t>什么是线性链表</a:t>
            </a:r>
          </a:p>
        </p:txBody>
      </p:sp>
      <p:sp>
        <p:nvSpPr>
          <p:cNvPr id="8196" name="Rectangle 3"/>
          <p:cNvSpPr>
            <a:spLocks noGrp="1" noChangeArrowheads="1"/>
          </p:cNvSpPr>
          <p:nvPr>
            <p:ph idx="1"/>
          </p:nvPr>
        </p:nvSpPr>
        <p:spPr/>
        <p:txBody>
          <a:bodyPr/>
          <a:lstStyle/>
          <a:p>
            <a:pPr eaLnBrk="1" hangingPunct="1"/>
            <a:r>
              <a:rPr lang="zh-CN" altLang="en-US" sz="2800" smtClean="0"/>
              <a:t>用一组</a:t>
            </a:r>
            <a:r>
              <a:rPr lang="zh-CN" altLang="en-US" sz="2800" smtClean="0">
                <a:solidFill>
                  <a:srgbClr val="FF0000"/>
                </a:solidFill>
              </a:rPr>
              <a:t>地址任意</a:t>
            </a:r>
            <a:r>
              <a:rPr lang="zh-CN" altLang="en-US" sz="2800" smtClean="0"/>
              <a:t>的存储单元</a:t>
            </a:r>
            <a:r>
              <a:rPr lang="zh-CN" altLang="en-US" sz="2800" smtClean="0">
                <a:solidFill>
                  <a:srgbClr val="FF0000"/>
                </a:solidFill>
              </a:rPr>
              <a:t>存放</a:t>
            </a:r>
            <a:r>
              <a:rPr lang="zh-CN" altLang="en-US" sz="2800" smtClean="0"/>
              <a:t>线性表中的</a:t>
            </a:r>
            <a:r>
              <a:rPr lang="zh-CN" altLang="en-US" sz="2800" smtClean="0">
                <a:solidFill>
                  <a:schemeClr val="folHlink"/>
                </a:solidFill>
              </a:rPr>
              <a:t>数据元素</a:t>
            </a:r>
            <a:r>
              <a:rPr lang="zh-CN" altLang="en-US" sz="2800" smtClean="0"/>
              <a:t>。</a:t>
            </a:r>
          </a:p>
          <a:p>
            <a:pPr eaLnBrk="1" hangingPunct="1"/>
            <a:r>
              <a:rPr lang="zh-CN" altLang="en-US" sz="2800" smtClean="0">
                <a:solidFill>
                  <a:srgbClr val="0000FF"/>
                </a:solidFill>
              </a:rPr>
              <a:t>元素</a:t>
            </a:r>
            <a:r>
              <a:rPr lang="zh-CN" altLang="en-US" smtClean="0"/>
              <a:t> </a:t>
            </a:r>
            <a:r>
              <a:rPr lang="en-US" altLang="zh-CN" sz="2800" smtClean="0"/>
              <a:t>+ </a:t>
            </a:r>
            <a:r>
              <a:rPr lang="zh-CN" altLang="en-US" sz="2800" smtClean="0">
                <a:solidFill>
                  <a:srgbClr val="0000FF"/>
                </a:solidFill>
              </a:rPr>
              <a:t>指针</a:t>
            </a:r>
            <a:r>
              <a:rPr lang="en-US" altLang="zh-CN" smtClean="0"/>
              <a:t>(</a:t>
            </a:r>
            <a:r>
              <a:rPr lang="zh-CN" altLang="en-US" smtClean="0"/>
              <a:t>指示后继元素存储位置</a:t>
            </a:r>
            <a:r>
              <a:rPr lang="en-US" altLang="zh-CN" smtClean="0"/>
              <a:t>)</a:t>
            </a:r>
            <a:r>
              <a:rPr lang="en-US" altLang="zh-CN" sz="2000" smtClean="0"/>
              <a:t>     =  </a:t>
            </a:r>
            <a:r>
              <a:rPr lang="zh-CN" altLang="en-US" sz="2800" smtClean="0">
                <a:solidFill>
                  <a:srgbClr val="0000FF"/>
                </a:solidFill>
              </a:rPr>
              <a:t>结点</a:t>
            </a:r>
            <a:r>
              <a:rPr lang="zh-CN" altLang="en-US" sz="2800" smtClean="0"/>
              <a:t> </a:t>
            </a:r>
            <a:r>
              <a:rPr lang="zh-CN" altLang="en-US" smtClean="0"/>
              <a:t>（表示数据元素的映象</a:t>
            </a:r>
            <a:r>
              <a:rPr lang="en-US" altLang="zh-CN" smtClean="0"/>
              <a:t>)</a:t>
            </a:r>
          </a:p>
          <a:p>
            <a:pPr eaLnBrk="1" hangingPunct="1"/>
            <a:r>
              <a:rPr lang="zh-CN" altLang="en-US" sz="2800" smtClean="0"/>
              <a:t>以</a:t>
            </a:r>
            <a:r>
              <a:rPr lang="zh-CN" altLang="en-US" sz="2800" smtClean="0">
                <a:solidFill>
                  <a:schemeClr val="folHlink"/>
                </a:solidFill>
              </a:rPr>
              <a:t>“结点的序列”</a:t>
            </a:r>
            <a:r>
              <a:rPr lang="zh-CN" altLang="en-US" sz="2800" smtClean="0"/>
              <a:t>表示线性表</a:t>
            </a:r>
          </a:p>
          <a:p>
            <a:pPr eaLnBrk="1" hangingPunct="1">
              <a:spcBef>
                <a:spcPct val="0"/>
              </a:spcBef>
              <a:buFont typeface="Symbol" pitchFamily="18" charset="2"/>
              <a:buNone/>
            </a:pPr>
            <a:r>
              <a:rPr lang="zh-CN" altLang="en-US" sz="2800" smtClean="0"/>
              <a:t>                                   </a:t>
            </a:r>
            <a:r>
              <a:rPr lang="zh-CN" altLang="en-US" sz="2800" smtClean="0">
                <a:sym typeface="Symbol" pitchFamily="18" charset="2"/>
              </a:rPr>
              <a:t> </a:t>
            </a:r>
            <a:r>
              <a:rPr lang="zh-CN" altLang="en-US" sz="2800" smtClean="0"/>
              <a:t>称作</a:t>
            </a:r>
            <a:r>
              <a:rPr lang="zh-CN" altLang="en-US" sz="2800" smtClean="0">
                <a:solidFill>
                  <a:schemeClr val="folHlink"/>
                </a:solidFill>
              </a:rPr>
              <a:t>链表</a:t>
            </a:r>
            <a:endParaRPr lang="zh-CN" altLang="en-US" smtClean="0">
              <a:solidFill>
                <a:schemeClr val="folHlink"/>
              </a:solidFill>
            </a:endParaRPr>
          </a:p>
          <a:p>
            <a:pPr eaLnBrk="1" hangingPunct="1">
              <a:lnSpc>
                <a:spcPct val="110000"/>
              </a:lnSpc>
              <a:spcBef>
                <a:spcPct val="0"/>
              </a:spcBef>
              <a:buFont typeface="Symbol" pitchFamily="18" charset="2"/>
              <a:buNone/>
            </a:pPr>
            <a:endParaRPr lang="en-US" altLang="zh-CN" smtClean="0"/>
          </a:p>
        </p:txBody>
      </p:sp>
      <p:sp>
        <p:nvSpPr>
          <p:cNvPr id="819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A6D1CE2A-475F-44BB-AB78-3383A8ACBBEA}" type="slidenum">
              <a:rPr kumimoji="0" lang="en-US" altLang="zh-CN" b="0" smtClean="0">
                <a:solidFill>
                  <a:srgbClr val="393939"/>
                </a:solidFill>
              </a:rPr>
              <a:pPr eaLnBrk="1" hangingPunct="1"/>
              <a:t>58</a:t>
            </a:fld>
            <a:endParaRPr kumimoji="0" lang="en-US" altLang="zh-CN" b="0" smtClean="0">
              <a:solidFill>
                <a:srgbClr val="393939"/>
              </a:solidFill>
            </a:endParaRPr>
          </a:p>
        </p:txBody>
      </p:sp>
      <p:grpSp>
        <p:nvGrpSpPr>
          <p:cNvPr id="2" name="Group 12"/>
          <p:cNvGrpSpPr>
            <a:grpSpLocks/>
          </p:cNvGrpSpPr>
          <p:nvPr/>
        </p:nvGrpSpPr>
        <p:grpSpPr bwMode="auto">
          <a:xfrm>
            <a:off x="990600" y="4495800"/>
            <a:ext cx="6553200" cy="1189038"/>
            <a:chOff x="1632" y="835"/>
            <a:chExt cx="4128" cy="749"/>
          </a:xfrm>
        </p:grpSpPr>
        <p:sp>
          <p:nvSpPr>
            <p:cNvPr id="8198" name="Text Box 13"/>
            <p:cNvSpPr txBox="1">
              <a:spLocks noChangeArrowheads="1"/>
            </p:cNvSpPr>
            <p:nvPr/>
          </p:nvSpPr>
          <p:spPr bwMode="auto">
            <a:xfrm>
              <a:off x="1632" y="835"/>
              <a:ext cx="4128"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800" b="0">
                  <a:solidFill>
                    <a:srgbClr val="393939"/>
                  </a:solidFill>
                  <a:ea typeface="楷体_GB2312" pitchFamily="49" charset="-122"/>
                </a:rPr>
                <a:t>   a</a:t>
              </a:r>
              <a:r>
                <a:rPr lang="en-US" altLang="zh-CN" sz="4800" b="0" baseline="-25000">
                  <a:solidFill>
                    <a:srgbClr val="393939"/>
                  </a:solidFill>
                  <a:ea typeface="楷体_GB2312" pitchFamily="49" charset="-122"/>
                </a:rPr>
                <a:t>1</a:t>
              </a:r>
              <a:r>
                <a:rPr lang="en-US" altLang="zh-CN" sz="4800" b="0">
                  <a:solidFill>
                    <a:srgbClr val="393939"/>
                  </a:solidFill>
                  <a:ea typeface="楷体_GB2312" pitchFamily="49" charset="-122"/>
                </a:rPr>
                <a:t>       a</a:t>
              </a:r>
              <a:r>
                <a:rPr lang="en-US" altLang="zh-CN" sz="4800" b="0" baseline="-25000">
                  <a:solidFill>
                    <a:srgbClr val="393939"/>
                  </a:solidFill>
                  <a:ea typeface="楷体_GB2312" pitchFamily="49" charset="-122"/>
                </a:rPr>
                <a:t>2</a:t>
              </a:r>
              <a:r>
                <a:rPr lang="en-US" altLang="zh-CN" sz="4800" b="0">
                  <a:solidFill>
                    <a:srgbClr val="393939"/>
                  </a:solidFill>
                  <a:ea typeface="楷体_GB2312" pitchFamily="49" charset="-122"/>
                </a:rPr>
                <a:t>      … ...    a</a:t>
              </a:r>
              <a:r>
                <a:rPr lang="en-US" altLang="zh-CN" sz="4800" b="0" baseline="-25000">
                  <a:solidFill>
                    <a:srgbClr val="393939"/>
                  </a:solidFill>
                  <a:ea typeface="楷体_GB2312" pitchFamily="49" charset="-122"/>
                </a:rPr>
                <a:t>n  </a:t>
              </a:r>
              <a:r>
                <a:rPr lang="en-US" altLang="zh-CN" sz="6000" baseline="-25000">
                  <a:solidFill>
                    <a:srgbClr val="393939"/>
                  </a:solidFill>
                  <a:ea typeface="楷体_GB2312" pitchFamily="49" charset="-122"/>
                </a:rPr>
                <a:t>^</a:t>
              </a:r>
              <a:endParaRPr lang="en-US" altLang="zh-CN" sz="4800" b="0" baseline="-25000">
                <a:solidFill>
                  <a:srgbClr val="393939"/>
                </a:solidFill>
                <a:ea typeface="楷体_GB2312" pitchFamily="49" charset="-122"/>
              </a:endParaRPr>
            </a:p>
            <a:p>
              <a:pPr eaLnBrk="1" hangingPunct="1"/>
              <a:endParaRPr lang="en-US" altLang="zh-CN" b="0">
                <a:solidFill>
                  <a:srgbClr val="393939"/>
                </a:solidFill>
              </a:endParaRPr>
            </a:p>
          </p:txBody>
        </p:sp>
        <p:sp>
          <p:nvSpPr>
            <p:cNvPr id="8199" name="Line 14"/>
            <p:cNvSpPr>
              <a:spLocks noChangeShapeType="1"/>
            </p:cNvSpPr>
            <p:nvPr/>
          </p:nvSpPr>
          <p:spPr bwMode="auto">
            <a:xfrm>
              <a:off x="2400"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0" name="Line 15"/>
            <p:cNvSpPr>
              <a:spLocks noChangeShapeType="1"/>
            </p:cNvSpPr>
            <p:nvPr/>
          </p:nvSpPr>
          <p:spPr bwMode="auto">
            <a:xfrm>
              <a:off x="2496" y="1152"/>
              <a:ext cx="384"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1" name="Line 16"/>
            <p:cNvSpPr>
              <a:spLocks noChangeShapeType="1"/>
            </p:cNvSpPr>
            <p:nvPr/>
          </p:nvSpPr>
          <p:spPr bwMode="auto">
            <a:xfrm>
              <a:off x="3408"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2" name="Line 17"/>
            <p:cNvSpPr>
              <a:spLocks noChangeShapeType="1"/>
            </p:cNvSpPr>
            <p:nvPr/>
          </p:nvSpPr>
          <p:spPr bwMode="auto">
            <a:xfrm>
              <a:off x="3504" y="1152"/>
              <a:ext cx="288"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3" name="Line 18"/>
            <p:cNvSpPr>
              <a:spLocks noChangeShapeType="1"/>
            </p:cNvSpPr>
            <p:nvPr/>
          </p:nvSpPr>
          <p:spPr bwMode="auto">
            <a:xfrm>
              <a:off x="5376"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4" name="Line 19"/>
            <p:cNvSpPr>
              <a:spLocks noChangeShapeType="1"/>
            </p:cNvSpPr>
            <p:nvPr/>
          </p:nvSpPr>
          <p:spPr bwMode="auto">
            <a:xfrm>
              <a:off x="4656" y="1152"/>
              <a:ext cx="240"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5" name="Rectangle 20"/>
            <p:cNvSpPr>
              <a:spLocks noChangeArrowheads="1"/>
            </p:cNvSpPr>
            <p:nvPr/>
          </p:nvSpPr>
          <p:spPr bwMode="auto">
            <a:xfrm>
              <a:off x="1872"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6" name="Rectangle 21"/>
            <p:cNvSpPr>
              <a:spLocks noChangeArrowheads="1"/>
            </p:cNvSpPr>
            <p:nvPr/>
          </p:nvSpPr>
          <p:spPr bwMode="auto">
            <a:xfrm>
              <a:off x="2880"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8207" name="Rectangle 22"/>
            <p:cNvSpPr>
              <a:spLocks noChangeArrowheads="1"/>
            </p:cNvSpPr>
            <p:nvPr/>
          </p:nvSpPr>
          <p:spPr bwMode="auto">
            <a:xfrm>
              <a:off x="4896"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Tree>
    <p:extLst>
      <p:ext uri="{BB962C8B-B14F-4D97-AF65-F5344CB8AC3E}">
        <p14:creationId xmlns:p14="http://schemas.microsoft.com/office/powerpoint/2010/main" val="3889428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4" name="Rectangle 36"/>
          <p:cNvSpPr>
            <a:spLocks noGrp="1" noChangeArrowheads="1"/>
          </p:cNvSpPr>
          <p:nvPr>
            <p:ph type="title"/>
          </p:nvPr>
        </p:nvSpPr>
        <p:spPr/>
        <p:txBody>
          <a:bodyPr/>
          <a:lstStyle/>
          <a:p>
            <a:pPr eaLnBrk="1" hangingPunct="1"/>
            <a:r>
              <a:rPr lang="en-US" altLang="zh-CN" sz="4000" smtClean="0"/>
              <a:t>2.3.1  </a:t>
            </a:r>
            <a:r>
              <a:rPr lang="zh-CN" altLang="en-US" sz="4000" smtClean="0"/>
              <a:t>什么是线性链表</a:t>
            </a:r>
          </a:p>
        </p:txBody>
      </p:sp>
      <p:sp>
        <p:nvSpPr>
          <p:cNvPr id="921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7D8EF011-ADBB-48F0-9154-D31C515E51F4}" type="slidenum">
              <a:rPr kumimoji="0" lang="en-US" altLang="zh-CN" b="0" smtClean="0">
                <a:solidFill>
                  <a:srgbClr val="393939"/>
                </a:solidFill>
              </a:rPr>
              <a:pPr eaLnBrk="1" hangingPunct="1"/>
              <a:t>59</a:t>
            </a:fld>
            <a:endParaRPr kumimoji="0" lang="en-US" altLang="zh-CN" b="0" smtClean="0">
              <a:solidFill>
                <a:srgbClr val="393939"/>
              </a:solidFill>
            </a:endParaRPr>
          </a:p>
        </p:txBody>
      </p:sp>
      <p:grpSp>
        <p:nvGrpSpPr>
          <p:cNvPr id="2" name="Group 2"/>
          <p:cNvGrpSpPr>
            <a:grpSpLocks/>
          </p:cNvGrpSpPr>
          <p:nvPr/>
        </p:nvGrpSpPr>
        <p:grpSpPr bwMode="auto">
          <a:xfrm>
            <a:off x="457200" y="2181225"/>
            <a:ext cx="762000" cy="790575"/>
            <a:chOff x="288" y="720"/>
            <a:chExt cx="480" cy="498"/>
          </a:xfrm>
        </p:grpSpPr>
        <p:sp>
          <p:nvSpPr>
            <p:cNvPr id="9249" name="Line 3"/>
            <p:cNvSpPr>
              <a:spLocks noChangeShapeType="1"/>
            </p:cNvSpPr>
            <p:nvPr/>
          </p:nvSpPr>
          <p:spPr bwMode="auto">
            <a:xfrm>
              <a:off x="288" y="1218"/>
              <a:ext cx="48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50" name="Line 4"/>
            <p:cNvSpPr>
              <a:spLocks noChangeShapeType="1"/>
            </p:cNvSpPr>
            <p:nvPr/>
          </p:nvSpPr>
          <p:spPr bwMode="auto">
            <a:xfrm>
              <a:off x="288" y="720"/>
              <a:ext cx="0" cy="4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174" name="Text Box 6"/>
          <p:cNvSpPr txBox="1">
            <a:spLocks noChangeArrowheads="1"/>
          </p:cNvSpPr>
          <p:nvPr/>
        </p:nvSpPr>
        <p:spPr bwMode="auto">
          <a:xfrm>
            <a:off x="381000" y="35052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393939"/>
                </a:solidFill>
                <a:latin typeface="楷体_GB2312" pitchFamily="49" charset="-122"/>
                <a:ea typeface="楷体_GB2312" pitchFamily="49" charset="-122"/>
              </a:rPr>
              <a:t>  </a:t>
            </a:r>
            <a:r>
              <a:rPr lang="zh-CN" altLang="en-US" sz="3200">
                <a:solidFill>
                  <a:srgbClr val="393939"/>
                </a:solidFill>
                <a:latin typeface="楷体_GB2312" pitchFamily="49" charset="-122"/>
                <a:ea typeface="楷体_GB2312" pitchFamily="49" charset="-122"/>
              </a:rPr>
              <a:t>以线性表中第一个数据元素</a:t>
            </a:r>
            <a:r>
              <a:rPr lang="en-US" altLang="zh-CN" sz="3200" i="1">
                <a:solidFill>
                  <a:srgbClr val="393939"/>
                </a:solidFill>
                <a:ea typeface="楷体_GB2312" pitchFamily="49" charset="-122"/>
              </a:rPr>
              <a:t>a</a:t>
            </a:r>
            <a:r>
              <a:rPr lang="en-US" altLang="zh-CN" sz="3200" baseline="-25000">
                <a:solidFill>
                  <a:srgbClr val="393939"/>
                </a:solidFill>
                <a:ea typeface="楷体_GB2312" pitchFamily="49" charset="-122"/>
              </a:rPr>
              <a:t>1</a:t>
            </a:r>
            <a:r>
              <a:rPr lang="zh-CN" altLang="en-US" sz="3200">
                <a:solidFill>
                  <a:srgbClr val="CC0000"/>
                </a:solidFill>
                <a:latin typeface="楷体_GB2312" pitchFamily="49" charset="-122"/>
                <a:ea typeface="楷体_GB2312" pitchFamily="49" charset="-122"/>
              </a:rPr>
              <a:t>存储地址</a:t>
            </a:r>
            <a:r>
              <a:rPr lang="zh-CN" altLang="en-US" sz="3200">
                <a:solidFill>
                  <a:srgbClr val="393939"/>
                </a:solidFill>
                <a:latin typeface="楷体_GB2312" pitchFamily="49" charset="-122"/>
                <a:ea typeface="楷体_GB2312" pitchFamily="49" charset="-122"/>
              </a:rPr>
              <a:t>作为线性表的地址，称作线性表的</a:t>
            </a:r>
            <a:r>
              <a:rPr lang="zh-CN" altLang="en-US" sz="3200">
                <a:solidFill>
                  <a:srgbClr val="CC0000"/>
                </a:solidFill>
                <a:latin typeface="楷体_GB2312" pitchFamily="49" charset="-122"/>
                <a:ea typeface="楷体_GB2312" pitchFamily="49" charset="-122"/>
              </a:rPr>
              <a:t>头指针</a:t>
            </a:r>
            <a:r>
              <a:rPr lang="zh-CN" altLang="en-US" sz="3200">
                <a:solidFill>
                  <a:srgbClr val="993366"/>
                </a:solidFill>
                <a:latin typeface="楷体_GB2312" pitchFamily="49" charset="-122"/>
                <a:ea typeface="楷体_GB2312" pitchFamily="49" charset="-122"/>
              </a:rPr>
              <a:t>。</a:t>
            </a:r>
          </a:p>
        </p:txBody>
      </p:sp>
      <p:sp>
        <p:nvSpPr>
          <p:cNvPr id="7176" name="Text Box 8"/>
          <p:cNvSpPr txBox="1">
            <a:spLocks noChangeArrowheads="1"/>
          </p:cNvSpPr>
          <p:nvPr/>
        </p:nvSpPr>
        <p:spPr bwMode="auto">
          <a:xfrm>
            <a:off x="1101725" y="2087563"/>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200">
                <a:solidFill>
                  <a:srgbClr val="FF0000"/>
                </a:solidFill>
                <a:ea typeface="隶书" pitchFamily="49" charset="-122"/>
              </a:rPr>
              <a:t>头结点</a:t>
            </a:r>
            <a:endParaRPr lang="zh-CN" altLang="en-US" b="0">
              <a:solidFill>
                <a:srgbClr val="393939"/>
              </a:solidFill>
            </a:endParaRPr>
          </a:p>
        </p:txBody>
      </p:sp>
      <p:grpSp>
        <p:nvGrpSpPr>
          <p:cNvPr id="3" name="Group 9"/>
          <p:cNvGrpSpPr>
            <a:grpSpLocks/>
          </p:cNvGrpSpPr>
          <p:nvPr/>
        </p:nvGrpSpPr>
        <p:grpSpPr bwMode="auto">
          <a:xfrm>
            <a:off x="2590800" y="2468563"/>
            <a:ext cx="6553200" cy="1189037"/>
            <a:chOff x="1632" y="835"/>
            <a:chExt cx="4128" cy="749"/>
          </a:xfrm>
        </p:grpSpPr>
        <p:sp>
          <p:nvSpPr>
            <p:cNvPr id="9239" name="Text Box 10"/>
            <p:cNvSpPr txBox="1">
              <a:spLocks noChangeArrowheads="1"/>
            </p:cNvSpPr>
            <p:nvPr/>
          </p:nvSpPr>
          <p:spPr bwMode="auto">
            <a:xfrm>
              <a:off x="1632" y="835"/>
              <a:ext cx="4128"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800" b="0">
                  <a:solidFill>
                    <a:srgbClr val="393939"/>
                  </a:solidFill>
                  <a:ea typeface="楷体_GB2312" pitchFamily="49" charset="-122"/>
                </a:rPr>
                <a:t>   a</a:t>
              </a:r>
              <a:r>
                <a:rPr lang="en-US" altLang="zh-CN" sz="4800" b="0" baseline="-25000">
                  <a:solidFill>
                    <a:srgbClr val="393939"/>
                  </a:solidFill>
                  <a:ea typeface="楷体_GB2312" pitchFamily="49" charset="-122"/>
                </a:rPr>
                <a:t>1</a:t>
              </a:r>
              <a:r>
                <a:rPr lang="en-US" altLang="zh-CN" sz="4800" b="0">
                  <a:solidFill>
                    <a:srgbClr val="393939"/>
                  </a:solidFill>
                  <a:ea typeface="楷体_GB2312" pitchFamily="49" charset="-122"/>
                </a:rPr>
                <a:t>       a</a:t>
              </a:r>
              <a:r>
                <a:rPr lang="en-US" altLang="zh-CN" sz="4800" b="0" baseline="-25000">
                  <a:solidFill>
                    <a:srgbClr val="393939"/>
                  </a:solidFill>
                  <a:ea typeface="楷体_GB2312" pitchFamily="49" charset="-122"/>
                </a:rPr>
                <a:t>2</a:t>
              </a:r>
              <a:r>
                <a:rPr lang="en-US" altLang="zh-CN" sz="4800" b="0">
                  <a:solidFill>
                    <a:srgbClr val="393939"/>
                  </a:solidFill>
                  <a:ea typeface="楷体_GB2312" pitchFamily="49" charset="-122"/>
                </a:rPr>
                <a:t>      … ...    a</a:t>
              </a:r>
              <a:r>
                <a:rPr lang="en-US" altLang="zh-CN" sz="4800" b="0" baseline="-25000">
                  <a:solidFill>
                    <a:srgbClr val="393939"/>
                  </a:solidFill>
                  <a:ea typeface="楷体_GB2312" pitchFamily="49" charset="-122"/>
                </a:rPr>
                <a:t>n  </a:t>
              </a:r>
              <a:r>
                <a:rPr lang="en-US" altLang="zh-CN" sz="6000" baseline="-25000">
                  <a:solidFill>
                    <a:srgbClr val="393939"/>
                  </a:solidFill>
                  <a:ea typeface="楷体_GB2312" pitchFamily="49" charset="-122"/>
                </a:rPr>
                <a:t>^</a:t>
              </a:r>
              <a:endParaRPr lang="en-US" altLang="zh-CN" sz="4800" b="0" baseline="-25000">
                <a:solidFill>
                  <a:srgbClr val="393939"/>
                </a:solidFill>
                <a:ea typeface="楷体_GB2312" pitchFamily="49" charset="-122"/>
              </a:endParaRPr>
            </a:p>
            <a:p>
              <a:pPr eaLnBrk="1" hangingPunct="1"/>
              <a:endParaRPr lang="en-US" altLang="zh-CN" b="0">
                <a:solidFill>
                  <a:srgbClr val="393939"/>
                </a:solidFill>
              </a:endParaRPr>
            </a:p>
          </p:txBody>
        </p:sp>
        <p:sp>
          <p:nvSpPr>
            <p:cNvPr id="9240" name="Line 11"/>
            <p:cNvSpPr>
              <a:spLocks noChangeShapeType="1"/>
            </p:cNvSpPr>
            <p:nvPr/>
          </p:nvSpPr>
          <p:spPr bwMode="auto">
            <a:xfrm>
              <a:off x="2400"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1" name="Line 12"/>
            <p:cNvSpPr>
              <a:spLocks noChangeShapeType="1"/>
            </p:cNvSpPr>
            <p:nvPr/>
          </p:nvSpPr>
          <p:spPr bwMode="auto">
            <a:xfrm>
              <a:off x="2496" y="1152"/>
              <a:ext cx="384"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2" name="Line 13"/>
            <p:cNvSpPr>
              <a:spLocks noChangeShapeType="1"/>
            </p:cNvSpPr>
            <p:nvPr/>
          </p:nvSpPr>
          <p:spPr bwMode="auto">
            <a:xfrm>
              <a:off x="3408"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3" name="Line 14"/>
            <p:cNvSpPr>
              <a:spLocks noChangeShapeType="1"/>
            </p:cNvSpPr>
            <p:nvPr/>
          </p:nvSpPr>
          <p:spPr bwMode="auto">
            <a:xfrm>
              <a:off x="3504" y="1152"/>
              <a:ext cx="288"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4" name="Line 15"/>
            <p:cNvSpPr>
              <a:spLocks noChangeShapeType="1"/>
            </p:cNvSpPr>
            <p:nvPr/>
          </p:nvSpPr>
          <p:spPr bwMode="auto">
            <a:xfrm>
              <a:off x="5376" y="9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5" name="Line 16"/>
            <p:cNvSpPr>
              <a:spLocks noChangeShapeType="1"/>
            </p:cNvSpPr>
            <p:nvPr/>
          </p:nvSpPr>
          <p:spPr bwMode="auto">
            <a:xfrm>
              <a:off x="4656" y="1152"/>
              <a:ext cx="240"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6" name="Rectangle 17"/>
            <p:cNvSpPr>
              <a:spLocks noChangeArrowheads="1"/>
            </p:cNvSpPr>
            <p:nvPr/>
          </p:nvSpPr>
          <p:spPr bwMode="auto">
            <a:xfrm>
              <a:off x="1872"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7" name="Rectangle 18"/>
            <p:cNvSpPr>
              <a:spLocks noChangeArrowheads="1"/>
            </p:cNvSpPr>
            <p:nvPr/>
          </p:nvSpPr>
          <p:spPr bwMode="auto">
            <a:xfrm>
              <a:off x="2880"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48" name="Rectangle 19"/>
            <p:cNvSpPr>
              <a:spLocks noChangeArrowheads="1"/>
            </p:cNvSpPr>
            <p:nvPr/>
          </p:nvSpPr>
          <p:spPr bwMode="auto">
            <a:xfrm>
              <a:off x="4896" y="960"/>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4" name="Group 20"/>
          <p:cNvGrpSpPr>
            <a:grpSpLocks/>
          </p:cNvGrpSpPr>
          <p:nvPr/>
        </p:nvGrpSpPr>
        <p:grpSpPr bwMode="auto">
          <a:xfrm>
            <a:off x="1219200" y="2667000"/>
            <a:ext cx="1143000" cy="609600"/>
            <a:chOff x="768" y="960"/>
            <a:chExt cx="720" cy="384"/>
          </a:xfrm>
        </p:grpSpPr>
        <p:sp>
          <p:nvSpPr>
            <p:cNvPr id="9237" name="Rectangle 21"/>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38" name="Line 22"/>
            <p:cNvSpPr>
              <a:spLocks noChangeShapeType="1"/>
            </p:cNvSpPr>
            <p:nvPr/>
          </p:nvSpPr>
          <p:spPr bwMode="auto">
            <a:xfrm>
              <a:off x="1296" y="96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191" name="Line 23"/>
          <p:cNvSpPr>
            <a:spLocks noChangeShapeType="1"/>
          </p:cNvSpPr>
          <p:nvPr/>
        </p:nvSpPr>
        <p:spPr bwMode="auto">
          <a:xfrm>
            <a:off x="2209800" y="2971800"/>
            <a:ext cx="762000" cy="0"/>
          </a:xfrm>
          <a:prstGeom prst="line">
            <a:avLst/>
          </a:prstGeom>
          <a:noFill/>
          <a:ln w="25400">
            <a:solidFill>
              <a:srgbClr val="660033"/>
            </a:solidFill>
            <a:round/>
            <a:headEnd/>
            <a:tailEnd type="triangle" w="sm"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7192" name="AutoShape 24"/>
          <p:cNvSpPr>
            <a:spLocks noChangeArrowheads="1"/>
          </p:cNvSpPr>
          <p:nvPr/>
        </p:nvSpPr>
        <p:spPr bwMode="auto">
          <a:xfrm>
            <a:off x="2743200" y="1524000"/>
            <a:ext cx="1600200" cy="457200"/>
          </a:xfrm>
          <a:prstGeom prst="wedgeRoundRectCallout">
            <a:avLst>
              <a:gd name="adj1" fmla="val -53870"/>
              <a:gd name="adj2" fmla="val 212500"/>
              <a:gd name="adj3" fmla="val 16667"/>
            </a:avLst>
          </a:prstGeom>
          <a:solidFill>
            <a:srgbClr val="CCFFCC">
              <a:alpha val="50195"/>
            </a:srgbClr>
          </a:solidFill>
          <a:ln w="19050">
            <a:solidFill>
              <a:srgbClr val="008000"/>
            </a:solidFill>
            <a:miter lim="800000"/>
            <a:headEnd/>
            <a:tailEnd/>
          </a:ln>
        </p:spPr>
        <p:txBody>
          <a:bodyPr wrap="none" anchor="ctr"/>
          <a:lstStyle/>
          <a:p>
            <a:pPr algn="ctr"/>
            <a:r>
              <a:rPr lang="zh-CN" altLang="en-US" sz="3600" b="0">
                <a:solidFill>
                  <a:srgbClr val="6600CC"/>
                </a:solidFill>
                <a:latin typeface="Times New Roman" pitchFamily="18" charset="0"/>
                <a:ea typeface="隶书" pitchFamily="49" charset="-122"/>
              </a:rPr>
              <a:t>头指针</a:t>
            </a:r>
            <a:endParaRPr lang="zh-CN" altLang="en-US" sz="3600" b="0">
              <a:solidFill>
                <a:srgbClr val="393939"/>
              </a:solidFill>
              <a:latin typeface="Times New Roman" pitchFamily="18" charset="0"/>
            </a:endParaRPr>
          </a:p>
        </p:txBody>
      </p:sp>
      <p:sp>
        <p:nvSpPr>
          <p:cNvPr id="7193" name="AutoShape 25"/>
          <p:cNvSpPr>
            <a:spLocks noChangeArrowheads="1"/>
          </p:cNvSpPr>
          <p:nvPr/>
        </p:nvSpPr>
        <p:spPr bwMode="auto">
          <a:xfrm>
            <a:off x="685800" y="1371600"/>
            <a:ext cx="1600200" cy="457200"/>
          </a:xfrm>
          <a:prstGeom prst="wedgeRoundRectCallout">
            <a:avLst>
              <a:gd name="adj1" fmla="val -61014"/>
              <a:gd name="adj2" fmla="val 195833"/>
              <a:gd name="adj3" fmla="val 16667"/>
            </a:avLst>
          </a:prstGeom>
          <a:solidFill>
            <a:srgbClr val="CCFFCC">
              <a:alpha val="50195"/>
            </a:srgbClr>
          </a:solidFill>
          <a:ln w="19050">
            <a:solidFill>
              <a:srgbClr val="008000"/>
            </a:solidFill>
            <a:miter lim="800000"/>
            <a:headEnd/>
            <a:tailEnd/>
          </a:ln>
        </p:spPr>
        <p:txBody>
          <a:bodyPr wrap="none" anchor="ctr"/>
          <a:lstStyle/>
          <a:p>
            <a:pPr algn="ctr"/>
            <a:r>
              <a:rPr lang="zh-CN" altLang="en-US" sz="3600" b="0">
                <a:solidFill>
                  <a:srgbClr val="6600CC"/>
                </a:solidFill>
                <a:latin typeface="Times New Roman" pitchFamily="18" charset="0"/>
                <a:ea typeface="隶书" pitchFamily="49" charset="-122"/>
              </a:rPr>
              <a:t>头指针</a:t>
            </a:r>
            <a:endParaRPr lang="zh-CN" altLang="en-US" sz="3600" b="0">
              <a:solidFill>
                <a:srgbClr val="393939"/>
              </a:solidFill>
              <a:latin typeface="Times New Roman" pitchFamily="18" charset="0"/>
            </a:endParaRPr>
          </a:p>
        </p:txBody>
      </p:sp>
      <p:sp useBgFill="1">
        <p:nvSpPr>
          <p:cNvPr id="7194" name="AutoShape 26"/>
          <p:cNvSpPr>
            <a:spLocks noChangeArrowheads="1"/>
          </p:cNvSpPr>
          <p:nvPr/>
        </p:nvSpPr>
        <p:spPr bwMode="auto">
          <a:xfrm>
            <a:off x="2362200" y="1447800"/>
            <a:ext cx="2057400" cy="762000"/>
          </a:xfrm>
          <a:prstGeom prst="wedgeRoundRectCallout">
            <a:avLst>
              <a:gd name="adj1" fmla="val -35417"/>
              <a:gd name="adj2" fmla="val 142500"/>
              <a:gd name="adj3" fmla="val 16667"/>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endParaRPr lang="zh-CN" altLang="zh-CN" sz="3600" b="0">
              <a:solidFill>
                <a:srgbClr val="393939"/>
              </a:solidFill>
              <a:latin typeface="Times New Roman" pitchFamily="18" charset="0"/>
            </a:endParaRPr>
          </a:p>
        </p:txBody>
      </p:sp>
      <p:sp>
        <p:nvSpPr>
          <p:cNvPr id="7195" name="Text Box 27"/>
          <p:cNvSpPr txBox="1">
            <a:spLocks noChangeArrowheads="1"/>
          </p:cNvSpPr>
          <p:nvPr/>
        </p:nvSpPr>
        <p:spPr bwMode="auto">
          <a:xfrm>
            <a:off x="457200" y="4775200"/>
            <a:ext cx="83216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0000"/>
              </a:lnSpc>
            </a:pPr>
            <a:r>
              <a:rPr lang="en-US" altLang="zh-CN" sz="3200">
                <a:solidFill>
                  <a:srgbClr val="990000"/>
                </a:solidFill>
                <a:latin typeface="楷体_GB2312" pitchFamily="49" charset="-122"/>
                <a:ea typeface="楷体_GB2312" pitchFamily="49" charset="-122"/>
              </a:rPr>
              <a:t>   </a:t>
            </a:r>
            <a:r>
              <a:rPr lang="zh-CN" altLang="en-US" sz="3200">
                <a:solidFill>
                  <a:srgbClr val="393939"/>
                </a:solidFill>
                <a:latin typeface="楷体_GB2312" pitchFamily="49" charset="-122"/>
                <a:ea typeface="楷体_GB2312" pitchFamily="49" charset="-122"/>
              </a:rPr>
              <a:t>有时为了操作方便，在第一个结点之前虚加一个</a:t>
            </a:r>
            <a:r>
              <a:rPr lang="zh-CN" altLang="en-US" sz="3200">
                <a:solidFill>
                  <a:srgbClr val="0000FF"/>
                </a:solidFill>
                <a:latin typeface="楷体_GB2312" pitchFamily="49" charset="-122"/>
                <a:ea typeface="楷体_GB2312" pitchFamily="49" charset="-122"/>
              </a:rPr>
              <a:t>“头结点”</a:t>
            </a:r>
            <a:r>
              <a:rPr lang="zh-CN" altLang="en-US" sz="3200">
                <a:solidFill>
                  <a:srgbClr val="393939"/>
                </a:solidFill>
                <a:latin typeface="楷体_GB2312" pitchFamily="49" charset="-122"/>
                <a:ea typeface="楷体_GB2312" pitchFamily="49" charset="-122"/>
              </a:rPr>
              <a:t>，以</a:t>
            </a:r>
            <a:r>
              <a:rPr lang="zh-CN" altLang="en-US" sz="3200">
                <a:solidFill>
                  <a:srgbClr val="FF0000"/>
                </a:solidFill>
                <a:latin typeface="楷体_GB2312" pitchFamily="49" charset="-122"/>
                <a:ea typeface="楷体_GB2312" pitchFamily="49" charset="-122"/>
              </a:rPr>
              <a:t>指向头结点的指针</a:t>
            </a:r>
            <a:r>
              <a:rPr lang="zh-CN" altLang="en-US" sz="3200">
                <a:solidFill>
                  <a:srgbClr val="393939"/>
                </a:solidFill>
                <a:latin typeface="楷体_GB2312" pitchFamily="49" charset="-122"/>
                <a:ea typeface="楷体_GB2312" pitchFamily="49" charset="-122"/>
              </a:rPr>
              <a:t>为链表的头指针。</a:t>
            </a:r>
          </a:p>
        </p:txBody>
      </p:sp>
      <p:sp>
        <p:nvSpPr>
          <p:cNvPr id="7196" name="AutoShape 28"/>
          <p:cNvSpPr>
            <a:spLocks noChangeArrowheads="1"/>
          </p:cNvSpPr>
          <p:nvPr/>
        </p:nvSpPr>
        <p:spPr bwMode="auto">
          <a:xfrm>
            <a:off x="7162800" y="1676400"/>
            <a:ext cx="1447800" cy="533400"/>
          </a:xfrm>
          <a:prstGeom prst="wedgeRoundRectCallout">
            <a:avLst>
              <a:gd name="adj1" fmla="val 54935"/>
              <a:gd name="adj2" fmla="val 162796"/>
              <a:gd name="adj3" fmla="val 16667"/>
            </a:avLst>
          </a:prstGeom>
          <a:solidFill>
            <a:srgbClr val="CCFFFF">
              <a:alpha val="50195"/>
            </a:srgbClr>
          </a:solidFill>
          <a:ln w="19050">
            <a:solidFill>
              <a:srgbClr val="003366"/>
            </a:solidFill>
            <a:miter lim="800000"/>
            <a:headEnd/>
            <a:tailEnd/>
          </a:ln>
        </p:spPr>
        <p:txBody>
          <a:bodyPr wrap="none" anchor="ctr"/>
          <a:lstStyle/>
          <a:p>
            <a:pPr algn="ctr"/>
            <a:r>
              <a:rPr lang="zh-CN" altLang="en-US" sz="3600" b="0">
                <a:solidFill>
                  <a:srgbClr val="000099"/>
                </a:solidFill>
                <a:latin typeface="Times New Roman" pitchFamily="18" charset="0"/>
                <a:ea typeface="隶书" pitchFamily="49" charset="-122"/>
              </a:rPr>
              <a:t>空指针</a:t>
            </a:r>
            <a:endParaRPr lang="zh-CN" altLang="en-US" sz="3600" b="0">
              <a:solidFill>
                <a:srgbClr val="393939"/>
              </a:solidFill>
              <a:latin typeface="Times New Roman" pitchFamily="18" charset="0"/>
            </a:endParaRPr>
          </a:p>
        </p:txBody>
      </p:sp>
      <p:sp>
        <p:nvSpPr>
          <p:cNvPr id="7197" name="AutoShape 29"/>
          <p:cNvSpPr>
            <a:spLocks noChangeArrowheads="1"/>
          </p:cNvSpPr>
          <p:nvPr/>
        </p:nvSpPr>
        <p:spPr bwMode="auto">
          <a:xfrm>
            <a:off x="2895600" y="1371600"/>
            <a:ext cx="3429000" cy="762000"/>
          </a:xfrm>
          <a:prstGeom prst="wedgeRoundRectCallout">
            <a:avLst>
              <a:gd name="adj1" fmla="val -64861"/>
              <a:gd name="adj2" fmla="val 121042"/>
              <a:gd name="adj3" fmla="val 16667"/>
            </a:avLst>
          </a:prstGeom>
          <a:solidFill>
            <a:srgbClr val="FFFF99">
              <a:alpha val="50195"/>
            </a:srgbClr>
          </a:solidFill>
          <a:ln w="9525">
            <a:solidFill>
              <a:srgbClr val="660033"/>
            </a:solidFill>
            <a:miter lim="800000"/>
            <a:headEnd/>
            <a:tailEnd/>
          </a:ln>
        </p:spPr>
        <p:txBody>
          <a:bodyPr wrap="none" anchor="ctr"/>
          <a:lstStyle/>
          <a:p>
            <a:pPr algn="ctr"/>
            <a:r>
              <a:rPr lang="zh-CN" altLang="en-US" sz="2800" b="0">
                <a:solidFill>
                  <a:srgbClr val="660033"/>
                </a:solidFill>
                <a:latin typeface="Times New Roman" pitchFamily="18" charset="0"/>
                <a:ea typeface="隶书" pitchFamily="49" charset="-122"/>
              </a:rPr>
              <a:t>线性表为空表时，</a:t>
            </a:r>
          </a:p>
          <a:p>
            <a:pPr algn="ctr"/>
            <a:r>
              <a:rPr lang="zh-CN" altLang="en-US" sz="2800" b="0">
                <a:solidFill>
                  <a:srgbClr val="660033"/>
                </a:solidFill>
                <a:latin typeface="Times New Roman" pitchFamily="18" charset="0"/>
                <a:ea typeface="隶书" pitchFamily="49" charset="-122"/>
              </a:rPr>
              <a:t>头结点的指针域为空</a:t>
            </a:r>
            <a:endParaRPr lang="zh-CN" altLang="en-US" sz="3600" b="0">
              <a:solidFill>
                <a:srgbClr val="393939"/>
              </a:solidFill>
              <a:latin typeface="Times New Roman" pitchFamily="18" charset="0"/>
            </a:endParaRPr>
          </a:p>
        </p:txBody>
      </p:sp>
      <p:sp useBgFill="1">
        <p:nvSpPr>
          <p:cNvPr id="7198" name="Rectangle 30"/>
          <p:cNvSpPr>
            <a:spLocks noChangeArrowheads="1"/>
          </p:cNvSpPr>
          <p:nvPr/>
        </p:nvSpPr>
        <p:spPr bwMode="auto">
          <a:xfrm>
            <a:off x="2133600" y="2895600"/>
            <a:ext cx="8382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5" name="Group 31"/>
          <p:cNvGrpSpPr>
            <a:grpSpLocks/>
          </p:cNvGrpSpPr>
          <p:nvPr/>
        </p:nvGrpSpPr>
        <p:grpSpPr bwMode="auto">
          <a:xfrm>
            <a:off x="1219200" y="2667000"/>
            <a:ext cx="1143000" cy="609600"/>
            <a:chOff x="768" y="960"/>
            <a:chExt cx="720" cy="384"/>
          </a:xfrm>
        </p:grpSpPr>
        <p:sp>
          <p:nvSpPr>
            <p:cNvPr id="9235" name="Rectangle 32"/>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9236" name="Line 33"/>
            <p:cNvSpPr>
              <a:spLocks noChangeShapeType="1"/>
            </p:cNvSpPr>
            <p:nvPr/>
          </p:nvSpPr>
          <p:spPr bwMode="auto">
            <a:xfrm>
              <a:off x="1296" y="96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7202" name="Text Box 34"/>
          <p:cNvSpPr txBox="1">
            <a:spLocks noChangeArrowheads="1"/>
          </p:cNvSpPr>
          <p:nvPr/>
        </p:nvSpPr>
        <p:spPr bwMode="auto">
          <a:xfrm>
            <a:off x="1965325" y="2551113"/>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393939"/>
                </a:solidFill>
                <a:sym typeface="Symbol" pitchFamily="18" charset="2"/>
              </a:rPr>
              <a:t></a:t>
            </a:r>
            <a:endParaRPr lang="en-US" altLang="zh-CN" sz="3600" b="0">
              <a:solidFill>
                <a:srgbClr val="393939"/>
              </a:solidFill>
            </a:endParaRPr>
          </a:p>
        </p:txBody>
      </p:sp>
    </p:spTree>
    <p:extLst>
      <p:ext uri="{BB962C8B-B14F-4D97-AF65-F5344CB8AC3E}">
        <p14:creationId xmlns:p14="http://schemas.microsoft.com/office/powerpoint/2010/main" val="7857223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196"/>
                                        </p:tgtEl>
                                        <p:attrNameLst>
                                          <p:attrName>style.visibility</p:attrName>
                                        </p:attrNameLst>
                                      </p:cBhvr>
                                      <p:to>
                                        <p:strVal val="visible"/>
                                      </p:to>
                                    </p:set>
                                    <p:anim calcmode="lin" valueType="num">
                                      <p:cBhvr additive="base">
                                        <p:cTn id="12" dur="500" fill="hold"/>
                                        <p:tgtEl>
                                          <p:spTgt spid="7196"/>
                                        </p:tgtEl>
                                        <p:attrNameLst>
                                          <p:attrName>ppt_x</p:attrName>
                                        </p:attrNameLst>
                                      </p:cBhvr>
                                      <p:tavLst>
                                        <p:tav tm="0">
                                          <p:val>
                                            <p:strVal val="#ppt_x"/>
                                          </p:val>
                                        </p:tav>
                                        <p:tav tm="100000">
                                          <p:val>
                                            <p:strVal val="#ppt_x"/>
                                          </p:val>
                                        </p:tav>
                                      </p:tavLst>
                                    </p:anim>
                                    <p:anim calcmode="lin" valueType="num">
                                      <p:cBhvr additive="base">
                                        <p:cTn id="13" dur="500" fill="hold"/>
                                        <p:tgtEl>
                                          <p:spTgt spid="719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17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7192"/>
                                        </p:tgtEl>
                                        <p:attrNameLst>
                                          <p:attrName>style.visibility</p:attrName>
                                        </p:attrNameLst>
                                      </p:cBhvr>
                                      <p:to>
                                        <p:strVal val="visible"/>
                                      </p:to>
                                    </p:set>
                                    <p:anim calcmode="lin" valueType="num">
                                      <p:cBhvr additive="base">
                                        <p:cTn id="22" dur="500" fill="hold"/>
                                        <p:tgtEl>
                                          <p:spTgt spid="7192"/>
                                        </p:tgtEl>
                                        <p:attrNameLst>
                                          <p:attrName>ppt_x</p:attrName>
                                        </p:attrNameLst>
                                      </p:cBhvr>
                                      <p:tavLst>
                                        <p:tav tm="0">
                                          <p:val>
                                            <p:strVal val="#ppt_x"/>
                                          </p:val>
                                        </p:tav>
                                        <p:tav tm="100000">
                                          <p:val>
                                            <p:strVal val="#ppt_x"/>
                                          </p:val>
                                        </p:tav>
                                      </p:tavLst>
                                    </p:anim>
                                    <p:anim calcmode="lin" valueType="num">
                                      <p:cBhvr additive="base">
                                        <p:cTn id="23" dur="500" fill="hold"/>
                                        <p:tgtEl>
                                          <p:spTgt spid="7192"/>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500"/>
                            </p:stCondLst>
                            <p:childTnLst>
                              <p:par>
                                <p:cTn id="25" presetID="17" presetClass="entr" presetSubtype="8" fill="hold" grpId="0" nodeType="afterEffect">
                                  <p:stCondLst>
                                    <p:cond delay="0"/>
                                  </p:stCondLst>
                                  <p:childTnLst>
                                    <p:set>
                                      <p:cBhvr>
                                        <p:cTn id="26" dur="1" fill="hold">
                                          <p:stCondLst>
                                            <p:cond delay="0"/>
                                          </p:stCondLst>
                                        </p:cTn>
                                        <p:tgtEl>
                                          <p:spTgt spid="7191"/>
                                        </p:tgtEl>
                                        <p:attrNameLst>
                                          <p:attrName>style.visibility</p:attrName>
                                        </p:attrNameLst>
                                      </p:cBhvr>
                                      <p:to>
                                        <p:strVal val="visible"/>
                                      </p:to>
                                    </p:set>
                                    <p:anim calcmode="lin" valueType="num">
                                      <p:cBhvr>
                                        <p:cTn id="27" dur="500" fill="hold"/>
                                        <p:tgtEl>
                                          <p:spTgt spid="7191"/>
                                        </p:tgtEl>
                                        <p:attrNameLst>
                                          <p:attrName>ppt_x</p:attrName>
                                        </p:attrNameLst>
                                      </p:cBhvr>
                                      <p:tavLst>
                                        <p:tav tm="0">
                                          <p:val>
                                            <p:strVal val="#ppt_x-#ppt_w/2"/>
                                          </p:val>
                                        </p:tav>
                                        <p:tav tm="100000">
                                          <p:val>
                                            <p:strVal val="#ppt_x"/>
                                          </p:val>
                                        </p:tav>
                                      </p:tavLst>
                                    </p:anim>
                                    <p:anim calcmode="lin" valueType="num">
                                      <p:cBhvr>
                                        <p:cTn id="28" dur="500" fill="hold"/>
                                        <p:tgtEl>
                                          <p:spTgt spid="7191"/>
                                        </p:tgtEl>
                                        <p:attrNameLst>
                                          <p:attrName>ppt_y</p:attrName>
                                        </p:attrNameLst>
                                      </p:cBhvr>
                                      <p:tavLst>
                                        <p:tav tm="0">
                                          <p:val>
                                            <p:strVal val="#ppt_y"/>
                                          </p:val>
                                        </p:tav>
                                        <p:tav tm="100000">
                                          <p:val>
                                            <p:strVal val="#ppt_y"/>
                                          </p:val>
                                        </p:tav>
                                      </p:tavLst>
                                    </p:anim>
                                    <p:anim calcmode="lin" valueType="num">
                                      <p:cBhvr>
                                        <p:cTn id="29" dur="500" fill="hold"/>
                                        <p:tgtEl>
                                          <p:spTgt spid="7191"/>
                                        </p:tgtEl>
                                        <p:attrNameLst>
                                          <p:attrName>ppt_w</p:attrName>
                                        </p:attrNameLst>
                                      </p:cBhvr>
                                      <p:tavLst>
                                        <p:tav tm="0">
                                          <p:val>
                                            <p:fltVal val="0"/>
                                          </p:val>
                                        </p:tav>
                                        <p:tav tm="100000">
                                          <p:val>
                                            <p:strVal val="#ppt_w"/>
                                          </p:val>
                                        </p:tav>
                                      </p:tavLst>
                                    </p:anim>
                                    <p:anim calcmode="lin" valueType="num">
                                      <p:cBhvr>
                                        <p:cTn id="30" dur="500" fill="hold"/>
                                        <p:tgtEl>
                                          <p:spTgt spid="719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195"/>
                                        </p:tgtEl>
                                        <p:attrNameLst>
                                          <p:attrName>style.visibility</p:attrName>
                                        </p:attrNameLst>
                                      </p:cBhvr>
                                      <p:to>
                                        <p:strVal val="visible"/>
                                      </p:to>
                                    </p:set>
                                    <p:animEffect transition="in" filter="wipe(left)">
                                      <p:cBhvr>
                                        <p:cTn id="35" dur="500"/>
                                        <p:tgtEl>
                                          <p:spTgt spid="719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lide(fromLeft)">
                                      <p:cBhvr>
                                        <p:cTn id="40" dur="500"/>
                                        <p:tgtEl>
                                          <p:spTgt spid="4"/>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7176"/>
                                        </p:tgtEl>
                                        <p:attrNameLst>
                                          <p:attrName>style.visibility</p:attrName>
                                        </p:attrNameLst>
                                      </p:cBhvr>
                                      <p:to>
                                        <p:strVal val="visible"/>
                                      </p:to>
                                    </p:set>
                                    <p:animEffect transition="in" filter="wipe(left)">
                                      <p:cBhvr>
                                        <p:cTn id="44" dur="500"/>
                                        <p:tgtEl>
                                          <p:spTgt spid="7176"/>
                                        </p:tgtEl>
                                      </p:cBhvr>
                                    </p:animEffect>
                                  </p:childTnLst>
                                </p:cTn>
                              </p:par>
                            </p:childTnLst>
                          </p:cTn>
                        </p:par>
                        <p:par>
                          <p:cTn id="45" fill="hold" nodeType="afterGroup">
                            <p:stCondLst>
                              <p:cond delay="1000"/>
                            </p:stCondLst>
                            <p:childTnLst>
                              <p:par>
                                <p:cTn id="46" presetID="22" presetClass="entr" presetSubtype="1"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par>
                          <p:cTn id="49" fill="hold" nodeType="afterGroup">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7194"/>
                                        </p:tgtEl>
                                        <p:attrNameLst>
                                          <p:attrName>style.visibility</p:attrName>
                                        </p:attrNameLst>
                                      </p:cBhvr>
                                      <p:to>
                                        <p:strVal val="visible"/>
                                      </p:to>
                                    </p:set>
                                    <p:animEffect transition="in" filter="wipe(right)">
                                      <p:cBhvr>
                                        <p:cTn id="52" dur="500"/>
                                        <p:tgtEl>
                                          <p:spTgt spid="7194"/>
                                        </p:tgtEl>
                                      </p:cBhvr>
                                    </p:animEffect>
                                  </p:childTnLst>
                                </p:cTn>
                              </p:par>
                            </p:childTnLst>
                          </p:cTn>
                        </p:par>
                        <p:par>
                          <p:cTn id="53" fill="hold" nodeType="afterGroup">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7193"/>
                                        </p:tgtEl>
                                        <p:attrNameLst>
                                          <p:attrName>style.visibility</p:attrName>
                                        </p:attrNameLst>
                                      </p:cBhvr>
                                      <p:to>
                                        <p:strVal val="visible"/>
                                      </p:to>
                                    </p:set>
                                    <p:animEffect transition="in" filter="wipe(right)">
                                      <p:cBhvr>
                                        <p:cTn id="56" dur="500"/>
                                        <p:tgtEl>
                                          <p:spTgt spid="71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7197"/>
                                        </p:tgtEl>
                                        <p:attrNameLst>
                                          <p:attrName>style.visibility</p:attrName>
                                        </p:attrNameLst>
                                      </p:cBhvr>
                                      <p:to>
                                        <p:strVal val="visible"/>
                                      </p:to>
                                    </p:set>
                                    <p:anim calcmode="lin" valueType="num">
                                      <p:cBhvr additive="base">
                                        <p:cTn id="61" dur="500" fill="hold"/>
                                        <p:tgtEl>
                                          <p:spTgt spid="7197"/>
                                        </p:tgtEl>
                                        <p:attrNameLst>
                                          <p:attrName>ppt_x</p:attrName>
                                        </p:attrNameLst>
                                      </p:cBhvr>
                                      <p:tavLst>
                                        <p:tav tm="0">
                                          <p:val>
                                            <p:strVal val="#ppt_x"/>
                                          </p:val>
                                        </p:tav>
                                        <p:tav tm="100000">
                                          <p:val>
                                            <p:strVal val="#ppt_x"/>
                                          </p:val>
                                        </p:tav>
                                      </p:tavLst>
                                    </p:anim>
                                    <p:anim calcmode="lin" valueType="num">
                                      <p:cBhvr additive="base">
                                        <p:cTn id="62" dur="500" fill="hold"/>
                                        <p:tgtEl>
                                          <p:spTgt spid="7197"/>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7198"/>
                                        </p:tgtEl>
                                        <p:attrNameLst>
                                          <p:attrName>style.visibility</p:attrName>
                                        </p:attrNameLst>
                                      </p:cBhvr>
                                      <p:to>
                                        <p:strVal val="visible"/>
                                      </p:to>
                                    </p:set>
                                    <p:animEffect transition="in" filter="wipe(up)">
                                      <p:cBhvr>
                                        <p:cTn id="66" dur="500"/>
                                        <p:tgtEl>
                                          <p:spTgt spid="7198"/>
                                        </p:tgtEl>
                                      </p:cBhvr>
                                    </p:animEffect>
                                  </p:childTnLst>
                                </p:cTn>
                              </p:par>
                            </p:childTnLst>
                          </p:cTn>
                        </p:par>
                        <p:par>
                          <p:cTn id="67" fill="hold" nodeType="afterGroup">
                            <p:stCondLst>
                              <p:cond delay="1000"/>
                            </p:stCondLst>
                            <p:childTnLst>
                              <p:par>
                                <p:cTn id="68" presetID="1" presetClass="entr" presetSubtype="0" fill="hold" nodeType="afterEffect">
                                  <p:stCondLst>
                                    <p:cond delay="0"/>
                                  </p:stCondLst>
                                  <p:childTnLst>
                                    <p:set>
                                      <p:cBhvr>
                                        <p:cTn id="69" dur="1" fill="hold">
                                          <p:stCondLst>
                                            <p:cond delay="499"/>
                                          </p:stCondLst>
                                        </p:cTn>
                                        <p:tgtEl>
                                          <p:spTgt spid="5"/>
                                        </p:tgtEl>
                                        <p:attrNameLst>
                                          <p:attrName>style.visibility</p:attrName>
                                        </p:attrNameLst>
                                      </p:cBhvr>
                                      <p:to>
                                        <p:strVal val="visible"/>
                                      </p:to>
                                    </p:set>
                                  </p:childTnLst>
                                </p:cTn>
                              </p:par>
                            </p:childTnLst>
                          </p:cTn>
                        </p:par>
                        <p:par>
                          <p:cTn id="70" fill="hold" nodeType="afterGroup">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7202"/>
                                        </p:tgtEl>
                                        <p:attrNameLst>
                                          <p:attrName>style.visibility</p:attrName>
                                        </p:attrNameLst>
                                      </p:cBhvr>
                                      <p:to>
                                        <p:strVal val="visible"/>
                                      </p:to>
                                    </p:set>
                                    <p:animEffect transition="in" filter="wipe(up)">
                                      <p:cBhvr>
                                        <p:cTn id="73" dur="500"/>
                                        <p:tgtEl>
                                          <p:spTgt spid="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P spid="7176" grpId="0" autoUpdateAnimBg="0"/>
      <p:bldP spid="7191" grpId="0" animBg="1"/>
      <p:bldP spid="7192" grpId="0" animBg="1" autoUpdateAnimBg="0"/>
      <p:bldP spid="7193" grpId="0" animBg="1" autoUpdateAnimBg="0"/>
      <p:bldP spid="7194" grpId="0" animBg="1" autoUpdateAnimBg="0"/>
      <p:bldP spid="7195" grpId="0" autoUpdateAnimBg="0"/>
      <p:bldP spid="7196" grpId="0" animBg="1" autoUpdateAnimBg="0"/>
      <p:bldP spid="7197" grpId="0" animBg="1" autoUpdateAnimBg="0"/>
      <p:bldP spid="7198" grpId="0" animBg="1"/>
      <p:bldP spid="72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线性表的实例</a:t>
            </a:r>
          </a:p>
        </p:txBody>
      </p:sp>
      <p:sp>
        <p:nvSpPr>
          <p:cNvPr id="8195" name="内容占位符 2"/>
          <p:cNvSpPr>
            <a:spLocks noGrp="1"/>
          </p:cNvSpPr>
          <p:nvPr>
            <p:ph idx="1"/>
          </p:nvPr>
        </p:nvSpPr>
        <p:spPr/>
        <p:txBody>
          <a:bodyPr/>
          <a:lstStyle/>
          <a:p>
            <a:r>
              <a:rPr lang="zh-CN" altLang="en-US" dirty="0" smtClean="0">
                <a:latin typeface="楷体_GB2312" pitchFamily="49" charset="-122"/>
                <a:ea typeface="楷体_GB2312" pitchFamily="49" charset="-122"/>
              </a:rPr>
              <a:t>实例</a:t>
            </a:r>
            <a:r>
              <a:rPr lang="en-US" altLang="zh-CN" dirty="0" smtClean="0">
                <a:latin typeface="楷体_GB2312" pitchFamily="49" charset="-122"/>
                <a:ea typeface="楷体_GB2312" pitchFamily="49" charset="-122"/>
              </a:rPr>
              <a:t>7</a:t>
            </a:r>
            <a:r>
              <a:rPr lang="zh-CN" altLang="en-US" dirty="0" smtClean="0">
                <a:latin typeface="楷体_GB2312" pitchFamily="49" charset="-122"/>
                <a:ea typeface="楷体_GB2312" pitchFamily="49" charset="-122"/>
              </a:rPr>
              <a:t>：点的凸包问题</a:t>
            </a:r>
            <a:endParaRPr lang="en-US" altLang="zh-CN" dirty="0" smtClean="0">
              <a:latin typeface="楷体_GB2312" pitchFamily="49" charset="-122"/>
              <a:ea typeface="楷体_GB2312" pitchFamily="49" charset="-122"/>
            </a:endParaRPr>
          </a:p>
          <a:p>
            <a:endParaRPr lang="zh-CN" altLang="en-US" dirty="0" smtClean="0"/>
          </a:p>
        </p:txBody>
      </p:sp>
      <p:sp>
        <p:nvSpPr>
          <p:cNvPr id="4" name="灯片编号占位符 3"/>
          <p:cNvSpPr>
            <a:spLocks noGrp="1"/>
          </p:cNvSpPr>
          <p:nvPr>
            <p:ph type="sldNum" sz="quarter" idx="11"/>
          </p:nvPr>
        </p:nvSpPr>
        <p:spPr/>
        <p:txBody>
          <a:bodyPr/>
          <a:lstStyle/>
          <a:p>
            <a:pPr>
              <a:defRPr/>
            </a:pPr>
            <a:fld id="{3CE5C440-113E-42CE-8861-5EA2D2CCAD74}" type="slidenum">
              <a:rPr lang="en-US" altLang="zh-CN" smtClean="0"/>
              <a:pPr>
                <a:defRPr/>
              </a:pPr>
              <a:t>6</a:t>
            </a:fld>
            <a:endParaRPr lang="en-US" altLang="zh-CN"/>
          </a:p>
        </p:txBody>
      </p:sp>
      <p:cxnSp>
        <p:nvCxnSpPr>
          <p:cNvPr id="41" name="直接连接符 40"/>
          <p:cNvCxnSpPr>
            <a:cxnSpLocks noChangeShapeType="1"/>
          </p:cNvCxnSpPr>
          <p:nvPr/>
        </p:nvCxnSpPr>
        <p:spPr bwMode="auto">
          <a:xfrm>
            <a:off x="4891088" y="5164138"/>
            <a:ext cx="3143250" cy="1587"/>
          </a:xfrm>
          <a:prstGeom prst="line">
            <a:avLst/>
          </a:prstGeom>
          <a:noFill/>
          <a:ln w="12700" cap="sq" algn="ctr">
            <a:solidFill>
              <a:srgbClr val="000000"/>
            </a:solidFill>
            <a:miter lim="800000"/>
            <a:headEnd/>
            <a:tailEnd/>
          </a:ln>
          <a:extLst>
            <a:ext uri="{909E8E84-426E-40DD-AFC4-6F175D3DCCD1}">
              <a14:hiddenFill xmlns:a14="http://schemas.microsoft.com/office/drawing/2010/main">
                <a:noFill/>
              </a14:hiddenFill>
            </a:ext>
          </a:extLst>
        </p:spPr>
      </p:cxnSp>
      <p:sp>
        <p:nvSpPr>
          <p:cNvPr id="42" name="Line 6"/>
          <p:cNvSpPr>
            <a:spLocks noChangeShapeType="1"/>
          </p:cNvSpPr>
          <p:nvPr/>
        </p:nvSpPr>
        <p:spPr bwMode="auto">
          <a:xfrm flipV="1">
            <a:off x="6276975" y="4633913"/>
            <a:ext cx="1447800" cy="5334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7"/>
          <p:cNvSpPr>
            <a:spLocks noChangeShapeType="1"/>
          </p:cNvSpPr>
          <p:nvPr/>
        </p:nvSpPr>
        <p:spPr bwMode="auto">
          <a:xfrm flipV="1">
            <a:off x="6276975" y="3719513"/>
            <a:ext cx="1752600" cy="14478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8"/>
          <p:cNvSpPr>
            <a:spLocks noChangeShapeType="1"/>
          </p:cNvSpPr>
          <p:nvPr/>
        </p:nvSpPr>
        <p:spPr bwMode="auto">
          <a:xfrm flipV="1">
            <a:off x="6276975" y="3643313"/>
            <a:ext cx="914400" cy="15240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9"/>
          <p:cNvSpPr>
            <a:spLocks noChangeShapeType="1"/>
          </p:cNvSpPr>
          <p:nvPr/>
        </p:nvSpPr>
        <p:spPr bwMode="auto">
          <a:xfrm flipV="1">
            <a:off x="6276975" y="2652713"/>
            <a:ext cx="609600" cy="2514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10"/>
          <p:cNvSpPr>
            <a:spLocks noChangeShapeType="1"/>
          </p:cNvSpPr>
          <p:nvPr/>
        </p:nvSpPr>
        <p:spPr bwMode="auto">
          <a:xfrm flipH="1" flipV="1">
            <a:off x="6200775" y="4024313"/>
            <a:ext cx="76200" cy="11430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11"/>
          <p:cNvSpPr>
            <a:spLocks noChangeShapeType="1"/>
          </p:cNvSpPr>
          <p:nvPr/>
        </p:nvSpPr>
        <p:spPr bwMode="auto">
          <a:xfrm flipH="1" flipV="1">
            <a:off x="6048375" y="4557713"/>
            <a:ext cx="228600" cy="609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12"/>
          <p:cNvSpPr>
            <a:spLocks noChangeShapeType="1"/>
          </p:cNvSpPr>
          <p:nvPr/>
        </p:nvSpPr>
        <p:spPr bwMode="auto">
          <a:xfrm flipH="1" flipV="1">
            <a:off x="4981575" y="4176713"/>
            <a:ext cx="1295400" cy="990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9" name="Group 41"/>
          <p:cNvGrpSpPr>
            <a:grpSpLocks/>
          </p:cNvGrpSpPr>
          <p:nvPr/>
        </p:nvGrpSpPr>
        <p:grpSpPr bwMode="auto">
          <a:xfrm>
            <a:off x="4905375" y="2576513"/>
            <a:ext cx="3200400" cy="2667000"/>
            <a:chOff x="2880" y="1488"/>
            <a:chExt cx="2016" cy="1680"/>
          </a:xfrm>
        </p:grpSpPr>
        <p:sp>
          <p:nvSpPr>
            <p:cNvPr id="8225" name="Oval 4"/>
            <p:cNvSpPr>
              <a:spLocks noChangeArrowheads="1"/>
            </p:cNvSpPr>
            <p:nvPr/>
          </p:nvSpPr>
          <p:spPr bwMode="auto">
            <a:xfrm>
              <a:off x="3696" y="307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6" name="Oval 13"/>
            <p:cNvSpPr>
              <a:spLocks noChangeArrowheads="1"/>
            </p:cNvSpPr>
            <p:nvPr/>
          </p:nvSpPr>
          <p:spPr bwMode="auto">
            <a:xfrm>
              <a:off x="4608" y="2736"/>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7" name="Oval 14"/>
            <p:cNvSpPr>
              <a:spLocks noChangeArrowheads="1"/>
            </p:cNvSpPr>
            <p:nvPr/>
          </p:nvSpPr>
          <p:spPr bwMode="auto">
            <a:xfrm>
              <a:off x="4800" y="2160"/>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8" name="Oval 15"/>
            <p:cNvSpPr>
              <a:spLocks noChangeArrowheads="1"/>
            </p:cNvSpPr>
            <p:nvPr/>
          </p:nvSpPr>
          <p:spPr bwMode="auto">
            <a:xfrm>
              <a:off x="4272" y="211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9" name="Oval 16"/>
            <p:cNvSpPr>
              <a:spLocks noChangeArrowheads="1"/>
            </p:cNvSpPr>
            <p:nvPr/>
          </p:nvSpPr>
          <p:spPr bwMode="auto">
            <a:xfrm>
              <a:off x="4080" y="148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30" name="Oval 17"/>
            <p:cNvSpPr>
              <a:spLocks noChangeArrowheads="1"/>
            </p:cNvSpPr>
            <p:nvPr/>
          </p:nvSpPr>
          <p:spPr bwMode="auto">
            <a:xfrm>
              <a:off x="3648" y="235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31" name="Oval 18"/>
            <p:cNvSpPr>
              <a:spLocks noChangeArrowheads="1"/>
            </p:cNvSpPr>
            <p:nvPr/>
          </p:nvSpPr>
          <p:spPr bwMode="auto">
            <a:xfrm>
              <a:off x="3552" y="268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32" name="Oval 19"/>
            <p:cNvSpPr>
              <a:spLocks noChangeArrowheads="1"/>
            </p:cNvSpPr>
            <p:nvPr/>
          </p:nvSpPr>
          <p:spPr bwMode="auto">
            <a:xfrm>
              <a:off x="2880" y="244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grpSp>
      <p:grpSp>
        <p:nvGrpSpPr>
          <p:cNvPr id="8206" name="Group 40"/>
          <p:cNvGrpSpPr>
            <a:grpSpLocks/>
          </p:cNvGrpSpPr>
          <p:nvPr/>
        </p:nvGrpSpPr>
        <p:grpSpPr bwMode="auto">
          <a:xfrm>
            <a:off x="866775" y="2652713"/>
            <a:ext cx="3200400" cy="2667000"/>
            <a:chOff x="336" y="1536"/>
            <a:chExt cx="2016" cy="1680"/>
          </a:xfrm>
        </p:grpSpPr>
        <p:sp>
          <p:nvSpPr>
            <p:cNvPr id="8217" name="Oval 30"/>
            <p:cNvSpPr>
              <a:spLocks noChangeArrowheads="1"/>
            </p:cNvSpPr>
            <p:nvPr/>
          </p:nvSpPr>
          <p:spPr bwMode="auto">
            <a:xfrm>
              <a:off x="1152" y="3120"/>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18" name="Oval 31"/>
            <p:cNvSpPr>
              <a:spLocks noChangeArrowheads="1"/>
            </p:cNvSpPr>
            <p:nvPr/>
          </p:nvSpPr>
          <p:spPr bwMode="auto">
            <a:xfrm>
              <a:off x="2064" y="2784"/>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19" name="Oval 32"/>
            <p:cNvSpPr>
              <a:spLocks noChangeArrowheads="1"/>
            </p:cNvSpPr>
            <p:nvPr/>
          </p:nvSpPr>
          <p:spPr bwMode="auto">
            <a:xfrm>
              <a:off x="2256" y="220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0" name="Oval 33"/>
            <p:cNvSpPr>
              <a:spLocks noChangeArrowheads="1"/>
            </p:cNvSpPr>
            <p:nvPr/>
          </p:nvSpPr>
          <p:spPr bwMode="auto">
            <a:xfrm>
              <a:off x="1728" y="2160"/>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1" name="Oval 34"/>
            <p:cNvSpPr>
              <a:spLocks noChangeArrowheads="1"/>
            </p:cNvSpPr>
            <p:nvPr/>
          </p:nvSpPr>
          <p:spPr bwMode="auto">
            <a:xfrm>
              <a:off x="1536" y="1536"/>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2" name="Oval 35"/>
            <p:cNvSpPr>
              <a:spLocks noChangeArrowheads="1"/>
            </p:cNvSpPr>
            <p:nvPr/>
          </p:nvSpPr>
          <p:spPr bwMode="auto">
            <a:xfrm>
              <a:off x="1104" y="2400"/>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3" name="Oval 36"/>
            <p:cNvSpPr>
              <a:spLocks noChangeArrowheads="1"/>
            </p:cNvSpPr>
            <p:nvPr/>
          </p:nvSpPr>
          <p:spPr bwMode="auto">
            <a:xfrm>
              <a:off x="1008" y="2736"/>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8224" name="Oval 37"/>
            <p:cNvSpPr>
              <a:spLocks noChangeArrowheads="1"/>
            </p:cNvSpPr>
            <p:nvPr/>
          </p:nvSpPr>
          <p:spPr bwMode="auto">
            <a:xfrm>
              <a:off x="336" y="2496"/>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grpSp>
      <p:sp>
        <p:nvSpPr>
          <p:cNvPr id="67" name="Freeform 38"/>
          <p:cNvSpPr>
            <a:spLocks/>
          </p:cNvSpPr>
          <p:nvPr/>
        </p:nvSpPr>
        <p:spPr bwMode="auto">
          <a:xfrm>
            <a:off x="942975" y="2728913"/>
            <a:ext cx="3048000" cy="2514600"/>
          </a:xfrm>
          <a:custGeom>
            <a:avLst/>
            <a:gdLst>
              <a:gd name="T0" fmla="*/ 2147483647 w 1920"/>
              <a:gd name="T1" fmla="*/ 2147483647 h 1584"/>
              <a:gd name="T2" fmla="*/ 2147483647 w 1920"/>
              <a:gd name="T3" fmla="*/ 2147483647 h 1584"/>
              <a:gd name="T4" fmla="*/ 2147483647 w 1920"/>
              <a:gd name="T5" fmla="*/ 2147483647 h 1584"/>
              <a:gd name="T6" fmla="*/ 2147483647 w 1920"/>
              <a:gd name="T7" fmla="*/ 0 h 1584"/>
              <a:gd name="T8" fmla="*/ 0 w 1920"/>
              <a:gd name="T9" fmla="*/ 2147483647 h 1584"/>
              <a:gd name="T10" fmla="*/ 2147483647 w 1920"/>
              <a:gd name="T11" fmla="*/ 2147483647 h 1584"/>
              <a:gd name="T12" fmla="*/ 0 60000 65536"/>
              <a:gd name="T13" fmla="*/ 0 60000 65536"/>
              <a:gd name="T14" fmla="*/ 0 60000 65536"/>
              <a:gd name="T15" fmla="*/ 0 60000 65536"/>
              <a:gd name="T16" fmla="*/ 0 60000 65536"/>
              <a:gd name="T17" fmla="*/ 0 60000 65536"/>
              <a:gd name="T18" fmla="*/ 0 w 1920"/>
              <a:gd name="T19" fmla="*/ 0 h 1584"/>
              <a:gd name="T20" fmla="*/ 1920 w 1920"/>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1920" h="1584">
                <a:moveTo>
                  <a:pt x="816" y="1584"/>
                </a:moveTo>
                <a:lnTo>
                  <a:pt x="1728" y="1248"/>
                </a:lnTo>
                <a:lnTo>
                  <a:pt x="1920" y="672"/>
                </a:lnTo>
                <a:lnTo>
                  <a:pt x="1200" y="0"/>
                </a:lnTo>
                <a:lnTo>
                  <a:pt x="0" y="960"/>
                </a:lnTo>
                <a:lnTo>
                  <a:pt x="816" y="1584"/>
                </a:lnTo>
                <a:close/>
              </a:path>
            </a:pathLst>
          </a:custGeom>
          <a:noFill/>
          <a:ln w="19050" cap="sq">
            <a:solidFill>
              <a:schemeClr val="tx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defRPr/>
            </a:pPr>
            <a:endParaRPr lang="zh-CN" altLang="en-US">
              <a:ea typeface="宋体" pitchFamily="2" charset="-122"/>
            </a:endParaRPr>
          </a:p>
        </p:txBody>
      </p:sp>
      <p:sp>
        <p:nvSpPr>
          <p:cNvPr id="68" name="Freeform 39"/>
          <p:cNvSpPr>
            <a:spLocks/>
          </p:cNvSpPr>
          <p:nvPr/>
        </p:nvSpPr>
        <p:spPr bwMode="auto">
          <a:xfrm>
            <a:off x="4981575" y="2652713"/>
            <a:ext cx="3048000" cy="2514600"/>
          </a:xfrm>
          <a:custGeom>
            <a:avLst/>
            <a:gdLst>
              <a:gd name="T0" fmla="*/ 2147483647 w 1920"/>
              <a:gd name="T1" fmla="*/ 2147483647 h 1584"/>
              <a:gd name="T2" fmla="*/ 2147483647 w 1920"/>
              <a:gd name="T3" fmla="*/ 2147483647 h 1584"/>
              <a:gd name="T4" fmla="*/ 2147483647 w 1920"/>
              <a:gd name="T5" fmla="*/ 2147483647 h 1584"/>
              <a:gd name="T6" fmla="*/ 2147483647 w 1920"/>
              <a:gd name="T7" fmla="*/ 2147483647 h 1584"/>
              <a:gd name="T8" fmla="*/ 2147483647 w 1920"/>
              <a:gd name="T9" fmla="*/ 0 h 1584"/>
              <a:gd name="T10" fmla="*/ 2147483647 w 1920"/>
              <a:gd name="T11" fmla="*/ 2147483647 h 1584"/>
              <a:gd name="T12" fmla="*/ 2147483647 w 1920"/>
              <a:gd name="T13" fmla="*/ 2147483647 h 1584"/>
              <a:gd name="T14" fmla="*/ 0 w 1920"/>
              <a:gd name="T15" fmla="*/ 2147483647 h 1584"/>
              <a:gd name="T16" fmla="*/ 2147483647 w 1920"/>
              <a:gd name="T17" fmla="*/ 2147483647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0"/>
              <a:gd name="T28" fmla="*/ 0 h 1584"/>
              <a:gd name="T29" fmla="*/ 1920 w 1920"/>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0" h="1584">
                <a:moveTo>
                  <a:pt x="816" y="1584"/>
                </a:moveTo>
                <a:lnTo>
                  <a:pt x="1728" y="1248"/>
                </a:lnTo>
                <a:lnTo>
                  <a:pt x="1920" y="672"/>
                </a:lnTo>
                <a:lnTo>
                  <a:pt x="1392" y="624"/>
                </a:lnTo>
                <a:lnTo>
                  <a:pt x="1200" y="0"/>
                </a:lnTo>
                <a:lnTo>
                  <a:pt x="768" y="864"/>
                </a:lnTo>
                <a:lnTo>
                  <a:pt x="672" y="1200"/>
                </a:lnTo>
                <a:lnTo>
                  <a:pt x="0" y="960"/>
                </a:lnTo>
                <a:lnTo>
                  <a:pt x="816" y="1584"/>
                </a:lnTo>
                <a:close/>
              </a:path>
            </a:pathLst>
          </a:custGeom>
          <a:noFill/>
          <a:ln w="19050" cap="sq">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209" name="TextBox 34"/>
          <p:cNvSpPr txBox="1">
            <a:spLocks noChangeArrowheads="1"/>
          </p:cNvSpPr>
          <p:nvPr/>
        </p:nvSpPr>
        <p:spPr bwMode="auto">
          <a:xfrm>
            <a:off x="5962650" y="5295900"/>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P1</a:t>
            </a:r>
            <a:endParaRPr lang="zh-CN" altLang="en-US">
              <a:solidFill>
                <a:srgbClr val="000000"/>
              </a:solidFill>
              <a:latin typeface="Times New Roman" pitchFamily="18" charset="0"/>
            </a:endParaRPr>
          </a:p>
        </p:txBody>
      </p:sp>
      <p:sp>
        <p:nvSpPr>
          <p:cNvPr id="70" name="TextBox 69"/>
          <p:cNvSpPr txBox="1">
            <a:spLocks noChangeArrowheads="1"/>
          </p:cNvSpPr>
          <p:nvPr/>
        </p:nvSpPr>
        <p:spPr bwMode="auto">
          <a:xfrm>
            <a:off x="7748588" y="4510088"/>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P2</a:t>
            </a:r>
            <a:endParaRPr lang="zh-CN" altLang="en-US">
              <a:solidFill>
                <a:srgbClr val="000000"/>
              </a:solidFill>
              <a:latin typeface="Times New Roman" pitchFamily="18" charset="0"/>
            </a:endParaRPr>
          </a:p>
        </p:txBody>
      </p:sp>
      <p:sp>
        <p:nvSpPr>
          <p:cNvPr id="71" name="TextBox 70"/>
          <p:cNvSpPr txBox="1">
            <a:spLocks noChangeArrowheads="1"/>
          </p:cNvSpPr>
          <p:nvPr/>
        </p:nvSpPr>
        <p:spPr bwMode="auto">
          <a:xfrm>
            <a:off x="8105775" y="3509963"/>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P3</a:t>
            </a:r>
            <a:endParaRPr lang="zh-CN" altLang="en-US">
              <a:solidFill>
                <a:srgbClr val="000000"/>
              </a:solidFill>
              <a:latin typeface="Times New Roman" pitchFamily="18" charset="0"/>
            </a:endParaRPr>
          </a:p>
        </p:txBody>
      </p:sp>
      <p:sp>
        <p:nvSpPr>
          <p:cNvPr id="72" name="TextBox 71"/>
          <p:cNvSpPr txBox="1">
            <a:spLocks noChangeArrowheads="1"/>
          </p:cNvSpPr>
          <p:nvPr/>
        </p:nvSpPr>
        <p:spPr bwMode="auto">
          <a:xfrm>
            <a:off x="7177088" y="3224213"/>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P4</a:t>
            </a:r>
            <a:endParaRPr lang="zh-CN" altLang="en-US">
              <a:solidFill>
                <a:srgbClr val="000000"/>
              </a:solidFill>
              <a:latin typeface="Times New Roman" pitchFamily="18" charset="0"/>
            </a:endParaRPr>
          </a:p>
        </p:txBody>
      </p:sp>
      <p:sp>
        <p:nvSpPr>
          <p:cNvPr id="73" name="TextBox 72"/>
          <p:cNvSpPr txBox="1">
            <a:spLocks noChangeArrowheads="1"/>
          </p:cNvSpPr>
          <p:nvPr/>
        </p:nvSpPr>
        <p:spPr bwMode="auto">
          <a:xfrm>
            <a:off x="6962775" y="2366963"/>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a:solidFill>
                  <a:srgbClr val="000000"/>
                </a:solidFill>
                <a:latin typeface="Times New Roman" pitchFamily="18" charset="0"/>
              </a:rPr>
              <a:t>P5</a:t>
            </a:r>
            <a:endParaRPr lang="zh-CN" altLang="en-US" dirty="0">
              <a:solidFill>
                <a:srgbClr val="000000"/>
              </a:solidFill>
              <a:latin typeface="Times New Roman" pitchFamily="18" charset="0"/>
            </a:endParaRPr>
          </a:p>
        </p:txBody>
      </p:sp>
      <p:sp>
        <p:nvSpPr>
          <p:cNvPr id="74" name="TextBox 73"/>
          <p:cNvSpPr txBox="1">
            <a:spLocks noChangeArrowheads="1"/>
          </p:cNvSpPr>
          <p:nvPr/>
        </p:nvSpPr>
        <p:spPr bwMode="auto">
          <a:xfrm>
            <a:off x="5605463" y="3581400"/>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P6</a:t>
            </a:r>
            <a:endParaRPr lang="zh-CN" altLang="en-US">
              <a:solidFill>
                <a:srgbClr val="000000"/>
              </a:solidFill>
              <a:latin typeface="Times New Roman" pitchFamily="18" charset="0"/>
            </a:endParaRPr>
          </a:p>
        </p:txBody>
      </p:sp>
      <p:sp>
        <p:nvSpPr>
          <p:cNvPr id="75" name="TextBox 74"/>
          <p:cNvSpPr txBox="1">
            <a:spLocks noChangeArrowheads="1"/>
          </p:cNvSpPr>
          <p:nvPr/>
        </p:nvSpPr>
        <p:spPr bwMode="auto">
          <a:xfrm>
            <a:off x="4736306" y="3718252"/>
            <a:ext cx="64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smtClean="0">
                <a:solidFill>
                  <a:srgbClr val="000000"/>
                </a:solidFill>
                <a:latin typeface="Times New Roman" pitchFamily="18" charset="0"/>
              </a:rPr>
              <a:t>P8</a:t>
            </a:r>
            <a:endParaRPr lang="zh-CN" altLang="en-US" dirty="0">
              <a:solidFill>
                <a:srgbClr val="000000"/>
              </a:solidFill>
              <a:latin typeface="Times New Roman" pitchFamily="18" charset="0"/>
            </a:endParaRPr>
          </a:p>
        </p:txBody>
      </p:sp>
      <p:sp>
        <p:nvSpPr>
          <p:cNvPr id="56" name="TextBox 55"/>
          <p:cNvSpPr txBox="1">
            <a:spLocks noChangeArrowheads="1"/>
          </p:cNvSpPr>
          <p:nvPr/>
        </p:nvSpPr>
        <p:spPr bwMode="auto">
          <a:xfrm>
            <a:off x="4196074" y="3571876"/>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P3</a:t>
            </a:r>
            <a:endParaRPr lang="zh-CN" altLang="en-US">
              <a:solidFill>
                <a:srgbClr val="000000"/>
              </a:solidFill>
              <a:latin typeface="Times New Roman" pitchFamily="18" charset="0"/>
            </a:endParaRPr>
          </a:p>
        </p:txBody>
      </p:sp>
      <p:sp>
        <p:nvSpPr>
          <p:cNvPr id="50" name="TextBox 59"/>
          <p:cNvSpPr txBox="1">
            <a:spLocks noChangeArrowheads="1"/>
          </p:cNvSpPr>
          <p:nvPr/>
        </p:nvSpPr>
        <p:spPr bwMode="auto">
          <a:xfrm>
            <a:off x="5557526" y="3979863"/>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a:solidFill>
                  <a:srgbClr val="000000"/>
                </a:solidFill>
                <a:latin typeface="Times New Roman" pitchFamily="18" charset="0"/>
              </a:rPr>
              <a:t>P7</a:t>
            </a:r>
            <a:endParaRPr lang="zh-CN" altLang="en-US" dirty="0">
              <a:solidFill>
                <a:srgbClr val="000000"/>
              </a:solidFill>
              <a:latin typeface="Times New Roman"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childTnLst>
                          </p:cTn>
                        </p:par>
                        <p:par>
                          <p:cTn id="29" fill="hold" nodeType="afterGroup">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par>
                          <p:cTn id="33" fill="hold" nodeType="afterGroup">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childTnLst>
                          </p:cTn>
                        </p:par>
                        <p:par>
                          <p:cTn id="37" fill="hold" nodeType="afterGroup">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par>
                          <p:cTn id="41" fill="hold" nodeType="afterGroup">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down)">
                                      <p:cBhvr>
                                        <p:cTn id="44" dur="500"/>
                                        <p:tgtEl>
                                          <p:spTgt spid="47"/>
                                        </p:tgtEl>
                                      </p:cBhvr>
                                    </p:animEffect>
                                  </p:childTnLst>
                                </p:cTn>
                              </p:par>
                            </p:childTnLst>
                          </p:cTn>
                        </p:par>
                        <p:par>
                          <p:cTn id="45" fill="hold" nodeType="afterGroup">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down)">
                                      <p:cBhvr>
                                        <p:cTn id="48" dur="500"/>
                                        <p:tgtEl>
                                          <p:spTgt spid="4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0">
                                            <p:txEl>
                                              <p:pRg st="0" end="0"/>
                                            </p:txEl>
                                          </p:spTgt>
                                        </p:tgtEl>
                                        <p:attrNameLst>
                                          <p:attrName>style.visibility</p:attrName>
                                        </p:attrNameLst>
                                      </p:cBhvr>
                                      <p:to>
                                        <p:strVal val="visible"/>
                                      </p:to>
                                    </p:set>
                                    <p:animEffect transition="in" filter="wipe(down)">
                                      <p:cBhvr>
                                        <p:cTn id="53" dur="500"/>
                                        <p:tgtEl>
                                          <p:spTgt spid="70">
                                            <p:txEl>
                                              <p:pRg st="0" end="0"/>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1">
                                            <p:txEl>
                                              <p:pRg st="0" end="0"/>
                                            </p:txEl>
                                          </p:spTgt>
                                        </p:tgtEl>
                                        <p:attrNameLst>
                                          <p:attrName>style.visibility</p:attrName>
                                        </p:attrNameLst>
                                      </p:cBhvr>
                                      <p:to>
                                        <p:strVal val="visible"/>
                                      </p:to>
                                    </p:set>
                                    <p:animEffect transition="in" filter="wipe(down)">
                                      <p:cBhvr>
                                        <p:cTn id="56" dur="500"/>
                                        <p:tgtEl>
                                          <p:spTgt spid="71">
                                            <p:txEl>
                                              <p:pRg st="0" end="0"/>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72">
                                            <p:txEl>
                                              <p:pRg st="0" end="0"/>
                                            </p:txEl>
                                          </p:spTgt>
                                        </p:tgtEl>
                                        <p:attrNameLst>
                                          <p:attrName>style.visibility</p:attrName>
                                        </p:attrNameLst>
                                      </p:cBhvr>
                                      <p:to>
                                        <p:strVal val="visible"/>
                                      </p:to>
                                    </p:set>
                                    <p:animEffect transition="in" filter="wipe(down)">
                                      <p:cBhvr>
                                        <p:cTn id="59" dur="500"/>
                                        <p:tgtEl>
                                          <p:spTgt spid="72">
                                            <p:txEl>
                                              <p:pRg st="0" end="0"/>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3">
                                            <p:txEl>
                                              <p:pRg st="0" end="0"/>
                                            </p:txEl>
                                          </p:spTgt>
                                        </p:tgtEl>
                                        <p:attrNameLst>
                                          <p:attrName>style.visibility</p:attrName>
                                        </p:attrNameLst>
                                      </p:cBhvr>
                                      <p:to>
                                        <p:strVal val="visible"/>
                                      </p:to>
                                    </p:set>
                                    <p:animEffect transition="in" filter="wipe(down)">
                                      <p:cBhvr>
                                        <p:cTn id="62" dur="500"/>
                                        <p:tgtEl>
                                          <p:spTgt spid="73">
                                            <p:txEl>
                                              <p:pRg st="0" end="0"/>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74">
                                            <p:txEl>
                                              <p:pRg st="0" end="0"/>
                                            </p:txEl>
                                          </p:spTgt>
                                        </p:tgtEl>
                                        <p:attrNameLst>
                                          <p:attrName>style.visibility</p:attrName>
                                        </p:attrNameLst>
                                      </p:cBhvr>
                                      <p:to>
                                        <p:strVal val="visible"/>
                                      </p:to>
                                    </p:set>
                                    <p:animEffect transition="in" filter="wipe(down)">
                                      <p:cBhvr>
                                        <p:cTn id="65" dur="500"/>
                                        <p:tgtEl>
                                          <p:spTgt spid="74">
                                            <p:txEl>
                                              <p:pRg st="0" end="0"/>
                                            </p:tx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0">
                                            <p:txEl>
                                              <p:pRg st="0" end="0"/>
                                            </p:txEl>
                                          </p:spTgt>
                                        </p:tgtEl>
                                        <p:attrNameLst>
                                          <p:attrName>style.visibility</p:attrName>
                                        </p:attrNameLst>
                                      </p:cBhvr>
                                      <p:to>
                                        <p:strVal val="visible"/>
                                      </p:to>
                                    </p:set>
                                    <p:animEffect transition="in" filter="wipe(down)">
                                      <p:cBhvr>
                                        <p:cTn id="68" dur="500"/>
                                        <p:tgtEl>
                                          <p:spTgt spid="50">
                                            <p:txEl>
                                              <p:pRg st="0" end="0"/>
                                            </p:tx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75">
                                            <p:txEl>
                                              <p:pRg st="0" end="0"/>
                                            </p:txEl>
                                          </p:spTgt>
                                        </p:tgtEl>
                                        <p:attrNameLst>
                                          <p:attrName>style.visibility</p:attrName>
                                        </p:attrNameLst>
                                      </p:cBhvr>
                                      <p:to>
                                        <p:strVal val="visible"/>
                                      </p:to>
                                    </p:set>
                                    <p:animEffect transition="in" filter="wipe(down)">
                                      <p:cBhvr>
                                        <p:cTn id="71" dur="500"/>
                                        <p:tgtEl>
                                          <p:spTgt spid="75">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wipe(down)">
                                      <p:cBhvr>
                                        <p:cTn id="76" dur="500"/>
                                        <p:tgtEl>
                                          <p:spTgt spid="6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6">
                                            <p:txEl>
                                              <p:pRg st="0" end="0"/>
                                            </p:txEl>
                                          </p:spTgt>
                                        </p:tgtEl>
                                        <p:attrNameLst>
                                          <p:attrName>style.visibility</p:attrName>
                                        </p:attrNameLst>
                                      </p:cBhvr>
                                      <p:to>
                                        <p:strVal val="visible"/>
                                      </p:to>
                                    </p:set>
                                    <p:animEffect transition="in" filter="wipe(down)">
                                      <p:cBhvr>
                                        <p:cTn id="79"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68" grpId="0" animBg="1"/>
      <p:bldP spid="70" grpId="0" build="allAtOnce"/>
      <p:bldP spid="71" grpId="0" build="allAtOnce"/>
      <p:bldP spid="72" grpId="0" build="allAtOnce"/>
      <p:bldP spid="73" grpId="0" build="allAtOnce"/>
      <p:bldP spid="74" grpId="0" build="allAtOnce"/>
      <p:bldP spid="75" grpId="0" build="allAtOnce"/>
      <p:bldP spid="56" grpId="0" build="allAtOnce"/>
      <p:bldP spid="50"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2"/>
          <p:cNvSpPr>
            <a:spLocks noGrp="1" noChangeArrowheads="1"/>
          </p:cNvSpPr>
          <p:nvPr>
            <p:ph type="title"/>
          </p:nvPr>
        </p:nvSpPr>
        <p:spPr/>
        <p:txBody>
          <a:bodyPr/>
          <a:lstStyle/>
          <a:p>
            <a:pPr eaLnBrk="1" hangingPunct="1"/>
            <a:r>
              <a:rPr lang="en-US" altLang="zh-CN" sz="4000" smtClean="0"/>
              <a:t>2.3.1  </a:t>
            </a:r>
            <a:r>
              <a:rPr lang="zh-CN" altLang="en-US" sz="4000" smtClean="0"/>
              <a:t>什么是线性链表</a:t>
            </a:r>
          </a:p>
        </p:txBody>
      </p:sp>
      <p:sp>
        <p:nvSpPr>
          <p:cNvPr id="10247" name="Rectangle 33"/>
          <p:cNvSpPr>
            <a:spLocks noGrp="1" noChangeArrowheads="1"/>
          </p:cNvSpPr>
          <p:nvPr>
            <p:ph idx="1"/>
          </p:nvPr>
        </p:nvSpPr>
        <p:spPr/>
        <p:txBody>
          <a:bodyPr/>
          <a:lstStyle/>
          <a:p>
            <a:pPr eaLnBrk="1" hangingPunct="1"/>
            <a:r>
              <a:rPr lang="en-US" altLang="zh-CN" sz="2800" dirty="0" smtClean="0">
                <a:solidFill>
                  <a:schemeClr val="folHlink"/>
                </a:solidFill>
              </a:rPr>
              <a:t> </a:t>
            </a:r>
            <a:r>
              <a:rPr lang="zh-CN" altLang="en-US" sz="2800" dirty="0" smtClean="0">
                <a:solidFill>
                  <a:schemeClr val="folHlink"/>
                </a:solidFill>
              </a:rPr>
              <a:t>单链表是一种顺序存取的结构，为找第 </a:t>
            </a:r>
            <a:r>
              <a:rPr lang="en-US" altLang="zh-CN" sz="2800" dirty="0" err="1" smtClean="0">
                <a:solidFill>
                  <a:schemeClr val="folHlink"/>
                </a:solidFill>
              </a:rPr>
              <a:t>i</a:t>
            </a:r>
            <a:r>
              <a:rPr lang="en-US" altLang="zh-CN" sz="2800" dirty="0" smtClean="0">
                <a:solidFill>
                  <a:schemeClr val="folHlink"/>
                </a:solidFill>
              </a:rPr>
              <a:t> </a:t>
            </a:r>
            <a:r>
              <a:rPr lang="zh-CN" altLang="en-US" sz="2800" dirty="0" smtClean="0">
                <a:solidFill>
                  <a:schemeClr val="folHlink"/>
                </a:solidFill>
              </a:rPr>
              <a:t>个数据元素，必须先找到第 </a:t>
            </a:r>
            <a:r>
              <a:rPr lang="en-US" altLang="zh-CN" sz="2800" dirty="0" smtClean="0">
                <a:solidFill>
                  <a:schemeClr val="folHlink"/>
                </a:solidFill>
              </a:rPr>
              <a:t>i-1 </a:t>
            </a:r>
            <a:r>
              <a:rPr lang="zh-CN" altLang="en-US" sz="2800" dirty="0" smtClean="0">
                <a:solidFill>
                  <a:schemeClr val="folHlink"/>
                </a:solidFill>
              </a:rPr>
              <a:t>个数据元素。</a:t>
            </a:r>
            <a:endParaRPr lang="zh-CN" altLang="en-US" sz="2800" dirty="0" smtClean="0"/>
          </a:p>
        </p:txBody>
      </p:sp>
      <p:sp>
        <p:nvSpPr>
          <p:cNvPr id="1024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B641F31-5B1A-4430-BD90-728484CB51E0}" type="slidenum">
              <a:rPr kumimoji="0" lang="en-US" altLang="zh-CN" b="0" smtClean="0">
                <a:solidFill>
                  <a:srgbClr val="393939"/>
                </a:solidFill>
              </a:rPr>
              <a:pPr eaLnBrk="1" hangingPunct="1"/>
              <a:t>60</a:t>
            </a:fld>
            <a:endParaRPr kumimoji="0" lang="en-US" altLang="zh-CN" b="0" smtClean="0">
              <a:solidFill>
                <a:srgbClr val="393939"/>
              </a:solidFill>
            </a:endParaRPr>
          </a:p>
        </p:txBody>
      </p:sp>
      <p:grpSp>
        <p:nvGrpSpPr>
          <p:cNvPr id="10243" name="Group 3"/>
          <p:cNvGrpSpPr>
            <a:grpSpLocks/>
          </p:cNvGrpSpPr>
          <p:nvPr/>
        </p:nvGrpSpPr>
        <p:grpSpPr bwMode="auto">
          <a:xfrm>
            <a:off x="457200" y="3827463"/>
            <a:ext cx="762000" cy="790575"/>
            <a:chOff x="288" y="720"/>
            <a:chExt cx="480" cy="498"/>
          </a:xfrm>
        </p:grpSpPr>
        <p:sp>
          <p:nvSpPr>
            <p:cNvPr id="10272" name="Line 4"/>
            <p:cNvSpPr>
              <a:spLocks noChangeShapeType="1"/>
            </p:cNvSpPr>
            <p:nvPr/>
          </p:nvSpPr>
          <p:spPr bwMode="auto">
            <a:xfrm>
              <a:off x="288" y="1218"/>
              <a:ext cx="48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73" name="Line 5"/>
            <p:cNvSpPr>
              <a:spLocks noChangeShapeType="1"/>
            </p:cNvSpPr>
            <p:nvPr/>
          </p:nvSpPr>
          <p:spPr bwMode="auto">
            <a:xfrm>
              <a:off x="288" y="720"/>
              <a:ext cx="0" cy="4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244" name="Text Box 6"/>
          <p:cNvSpPr txBox="1">
            <a:spLocks noChangeArrowheads="1"/>
          </p:cNvSpPr>
          <p:nvPr/>
        </p:nvSpPr>
        <p:spPr bwMode="auto">
          <a:xfrm>
            <a:off x="1143000" y="5029200"/>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200">
                <a:solidFill>
                  <a:srgbClr val="FF0000"/>
                </a:solidFill>
                <a:ea typeface="楷体_GB2312" pitchFamily="49" charset="-122"/>
              </a:rPr>
              <a:t>头结点</a:t>
            </a:r>
            <a:endParaRPr lang="zh-CN" altLang="en-US">
              <a:solidFill>
                <a:srgbClr val="393939"/>
              </a:solidFill>
              <a:ea typeface="楷体_GB2312" pitchFamily="49" charset="-122"/>
            </a:endParaRPr>
          </a:p>
        </p:txBody>
      </p:sp>
      <p:sp>
        <p:nvSpPr>
          <p:cNvPr id="10245" name="AutoShape 23"/>
          <p:cNvSpPr>
            <a:spLocks noChangeArrowheads="1"/>
          </p:cNvSpPr>
          <p:nvPr/>
        </p:nvSpPr>
        <p:spPr bwMode="auto">
          <a:xfrm>
            <a:off x="609600" y="3048000"/>
            <a:ext cx="1600200" cy="609600"/>
          </a:xfrm>
          <a:prstGeom prst="wedgeRoundRectCallout">
            <a:avLst>
              <a:gd name="adj1" fmla="val -58630"/>
              <a:gd name="adj2" fmla="val 157292"/>
              <a:gd name="adj3" fmla="val 16667"/>
            </a:avLst>
          </a:prstGeom>
          <a:solidFill>
            <a:schemeClr val="accent2">
              <a:lumMod val="20000"/>
              <a:lumOff val="80000"/>
              <a:alpha val="50195"/>
            </a:schemeClr>
          </a:solidFill>
          <a:ln w="19050">
            <a:solidFill>
              <a:srgbClr val="000099"/>
            </a:solidFill>
            <a:miter lim="800000"/>
            <a:headEnd/>
            <a:tailEnd/>
          </a:ln>
        </p:spPr>
        <p:txBody>
          <a:bodyPr wrap="none" anchor="ctr"/>
          <a:lstStyle/>
          <a:p>
            <a:pPr algn="ctr"/>
            <a:r>
              <a:rPr lang="zh-CN" altLang="en-US" sz="3600" b="0" dirty="0">
                <a:solidFill>
                  <a:srgbClr val="FF0000"/>
                </a:solidFill>
                <a:latin typeface="Times New Roman" pitchFamily="18" charset="0"/>
                <a:ea typeface="隶书" pitchFamily="49" charset="-122"/>
              </a:rPr>
              <a:t>头指针</a:t>
            </a:r>
            <a:endParaRPr lang="zh-CN" altLang="en-US" sz="3600" b="0" dirty="0">
              <a:solidFill>
                <a:srgbClr val="FF0000"/>
              </a:solidFill>
              <a:latin typeface="Times New Roman" pitchFamily="18" charset="0"/>
            </a:endParaRPr>
          </a:p>
        </p:txBody>
      </p:sp>
      <p:grpSp>
        <p:nvGrpSpPr>
          <p:cNvPr id="10248" name="Group 37"/>
          <p:cNvGrpSpPr>
            <a:grpSpLocks/>
          </p:cNvGrpSpPr>
          <p:nvPr/>
        </p:nvGrpSpPr>
        <p:grpSpPr bwMode="auto">
          <a:xfrm>
            <a:off x="1219200" y="4267200"/>
            <a:ext cx="1152525" cy="655638"/>
            <a:chOff x="1338" y="3475"/>
            <a:chExt cx="726" cy="413"/>
          </a:xfrm>
          <a:solidFill>
            <a:schemeClr val="accent2">
              <a:lumMod val="20000"/>
              <a:lumOff val="80000"/>
            </a:schemeClr>
          </a:solidFill>
        </p:grpSpPr>
        <p:sp>
          <p:nvSpPr>
            <p:cNvPr id="10270" name="Rectangle 35"/>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71" name="Line 36"/>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249" name="Line 38"/>
          <p:cNvSpPr>
            <a:spLocks noChangeShapeType="1"/>
          </p:cNvSpPr>
          <p:nvPr/>
        </p:nvSpPr>
        <p:spPr bwMode="auto">
          <a:xfrm>
            <a:off x="2209800" y="4648200"/>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0250" name="Group 42"/>
          <p:cNvGrpSpPr>
            <a:grpSpLocks/>
          </p:cNvGrpSpPr>
          <p:nvPr/>
        </p:nvGrpSpPr>
        <p:grpSpPr bwMode="auto">
          <a:xfrm>
            <a:off x="7620000" y="4267200"/>
            <a:ext cx="1152525" cy="655638"/>
            <a:chOff x="1338" y="3475"/>
            <a:chExt cx="726" cy="413"/>
          </a:xfrm>
          <a:solidFill>
            <a:schemeClr val="accent2">
              <a:lumMod val="20000"/>
              <a:lumOff val="80000"/>
            </a:schemeClr>
          </a:solidFill>
        </p:grpSpPr>
        <p:sp>
          <p:nvSpPr>
            <p:cNvPr id="10268" name="Rectangle 43"/>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69" name="Line 44"/>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251" name="Group 57"/>
          <p:cNvGrpSpPr>
            <a:grpSpLocks/>
          </p:cNvGrpSpPr>
          <p:nvPr/>
        </p:nvGrpSpPr>
        <p:grpSpPr bwMode="auto">
          <a:xfrm>
            <a:off x="2667000" y="4267200"/>
            <a:ext cx="1152525" cy="655638"/>
            <a:chOff x="1872" y="2688"/>
            <a:chExt cx="726" cy="413"/>
          </a:xfrm>
          <a:solidFill>
            <a:schemeClr val="accent2">
              <a:lumMod val="20000"/>
              <a:lumOff val="80000"/>
            </a:schemeClr>
          </a:solidFill>
        </p:grpSpPr>
        <p:grpSp>
          <p:nvGrpSpPr>
            <p:cNvPr id="10264" name="Group 39"/>
            <p:cNvGrpSpPr>
              <a:grpSpLocks/>
            </p:cNvGrpSpPr>
            <p:nvPr/>
          </p:nvGrpSpPr>
          <p:grpSpPr bwMode="auto">
            <a:xfrm>
              <a:off x="1872" y="2688"/>
              <a:ext cx="726" cy="413"/>
              <a:chOff x="1338" y="3475"/>
              <a:chExt cx="726" cy="413"/>
            </a:xfrm>
            <a:grpFill/>
          </p:grpSpPr>
          <p:sp>
            <p:nvSpPr>
              <p:cNvPr id="10266" name="Rectangle 40"/>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67" name="Line 41"/>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265" name="Text Box 49"/>
            <p:cNvSpPr txBox="1">
              <a:spLocks noChangeArrowheads="1"/>
            </p:cNvSpPr>
            <p:nvPr/>
          </p:nvSpPr>
          <p:spPr bwMode="auto">
            <a:xfrm>
              <a:off x="1920" y="2688"/>
              <a:ext cx="384" cy="365"/>
            </a:xfrm>
            <a:prstGeom prst="rect">
              <a:avLst/>
            </a:prstGeom>
            <a:noFill/>
            <a:ln w="12700" cap="sq">
              <a:noFill/>
              <a:miter lim="800000"/>
              <a:headEnd/>
              <a:tailEnd/>
            </a:ln>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1</a:t>
              </a:r>
            </a:p>
          </p:txBody>
        </p:sp>
      </p:grpSp>
      <p:sp>
        <p:nvSpPr>
          <p:cNvPr id="10252" name="Rectangle 50"/>
          <p:cNvSpPr>
            <a:spLocks noChangeArrowheads="1"/>
          </p:cNvSpPr>
          <p:nvPr/>
        </p:nvSpPr>
        <p:spPr bwMode="auto">
          <a:xfrm>
            <a:off x="5943600" y="426720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10253" name="Text Box 51"/>
          <p:cNvSpPr txBox="1">
            <a:spLocks noChangeArrowheads="1"/>
          </p:cNvSpPr>
          <p:nvPr/>
        </p:nvSpPr>
        <p:spPr bwMode="auto">
          <a:xfrm>
            <a:off x="7696200" y="4267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n</a:t>
            </a:r>
          </a:p>
        </p:txBody>
      </p:sp>
      <p:sp>
        <p:nvSpPr>
          <p:cNvPr id="10254" name="Text Box 52"/>
          <p:cNvSpPr txBox="1">
            <a:spLocks noChangeArrowheads="1"/>
          </p:cNvSpPr>
          <p:nvPr/>
        </p:nvSpPr>
        <p:spPr bwMode="auto">
          <a:xfrm>
            <a:off x="8382000" y="4297363"/>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10255" name="AutoShape 25"/>
          <p:cNvSpPr>
            <a:spLocks noChangeArrowheads="1"/>
          </p:cNvSpPr>
          <p:nvPr/>
        </p:nvSpPr>
        <p:spPr bwMode="auto">
          <a:xfrm>
            <a:off x="7162800" y="3048000"/>
            <a:ext cx="1447800" cy="533400"/>
          </a:xfrm>
          <a:prstGeom prst="wedgeRoundRectCallout">
            <a:avLst>
              <a:gd name="adj1" fmla="val 46819"/>
              <a:gd name="adj2" fmla="val 202681"/>
              <a:gd name="adj3" fmla="val 16667"/>
            </a:avLst>
          </a:prstGeom>
          <a:solidFill>
            <a:schemeClr val="accent2">
              <a:lumMod val="20000"/>
              <a:lumOff val="80000"/>
              <a:alpha val="50195"/>
            </a:schemeClr>
          </a:solidFill>
          <a:ln w="19050">
            <a:solidFill>
              <a:srgbClr val="000099"/>
            </a:solidFill>
            <a:miter lim="800000"/>
            <a:headEnd/>
            <a:tailEnd/>
          </a:ln>
        </p:spPr>
        <p:txBody>
          <a:bodyPr wrap="none" anchor="ctr"/>
          <a:lstStyle/>
          <a:p>
            <a:pPr algn="ctr"/>
            <a:r>
              <a:rPr lang="zh-CN" altLang="en-US" sz="3600" b="0" dirty="0">
                <a:solidFill>
                  <a:srgbClr val="FF0000"/>
                </a:solidFill>
                <a:latin typeface="Times New Roman" pitchFamily="18" charset="0"/>
                <a:ea typeface="隶书" pitchFamily="49" charset="-122"/>
              </a:rPr>
              <a:t>空指针</a:t>
            </a:r>
            <a:endParaRPr lang="zh-CN" altLang="en-US" sz="3600" b="0" dirty="0">
              <a:solidFill>
                <a:srgbClr val="FF0000"/>
              </a:solidFill>
              <a:latin typeface="Times New Roman" pitchFamily="18" charset="0"/>
            </a:endParaRPr>
          </a:p>
        </p:txBody>
      </p:sp>
      <p:sp>
        <p:nvSpPr>
          <p:cNvPr id="10256" name="Line 58"/>
          <p:cNvSpPr>
            <a:spLocks noChangeShapeType="1"/>
          </p:cNvSpPr>
          <p:nvPr/>
        </p:nvSpPr>
        <p:spPr bwMode="auto">
          <a:xfrm>
            <a:off x="3657600" y="4648200"/>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0257" name="Group 59"/>
          <p:cNvGrpSpPr>
            <a:grpSpLocks/>
          </p:cNvGrpSpPr>
          <p:nvPr/>
        </p:nvGrpSpPr>
        <p:grpSpPr bwMode="auto">
          <a:xfrm>
            <a:off x="4114800" y="4267200"/>
            <a:ext cx="1152525" cy="655638"/>
            <a:chOff x="2592" y="2688"/>
            <a:chExt cx="726" cy="413"/>
          </a:xfrm>
          <a:solidFill>
            <a:schemeClr val="accent2">
              <a:lumMod val="20000"/>
              <a:lumOff val="80000"/>
            </a:schemeClr>
          </a:solidFill>
        </p:grpSpPr>
        <p:grpSp>
          <p:nvGrpSpPr>
            <p:cNvPr id="10260" name="Group 53"/>
            <p:cNvGrpSpPr>
              <a:grpSpLocks/>
            </p:cNvGrpSpPr>
            <p:nvPr/>
          </p:nvGrpSpPr>
          <p:grpSpPr bwMode="auto">
            <a:xfrm>
              <a:off x="2592" y="2688"/>
              <a:ext cx="726" cy="413"/>
              <a:chOff x="1338" y="3475"/>
              <a:chExt cx="726" cy="413"/>
            </a:xfrm>
            <a:grpFill/>
          </p:grpSpPr>
          <p:sp>
            <p:nvSpPr>
              <p:cNvPr id="10262" name="Rectangle 54"/>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63" name="Line 55"/>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0261" name="Text Box 48"/>
            <p:cNvSpPr txBox="1">
              <a:spLocks noChangeArrowheads="1"/>
            </p:cNvSpPr>
            <p:nvPr/>
          </p:nvSpPr>
          <p:spPr bwMode="auto">
            <a:xfrm>
              <a:off x="2640" y="2688"/>
              <a:ext cx="384" cy="365"/>
            </a:xfrm>
            <a:prstGeom prst="rect">
              <a:avLst/>
            </a:prstGeom>
            <a:noFill/>
            <a:ln w="12700" cap="sq">
              <a:noFill/>
              <a:miter lim="800000"/>
              <a:headEnd/>
              <a:tailEnd/>
            </a:ln>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2</a:t>
              </a:r>
            </a:p>
          </p:txBody>
        </p:sp>
      </p:grpSp>
      <p:sp>
        <p:nvSpPr>
          <p:cNvPr id="10258" name="Line 60"/>
          <p:cNvSpPr>
            <a:spLocks noChangeShapeType="1"/>
          </p:cNvSpPr>
          <p:nvPr/>
        </p:nvSpPr>
        <p:spPr bwMode="auto">
          <a:xfrm>
            <a:off x="5105400" y="4648200"/>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0259" name="Line 61"/>
          <p:cNvSpPr>
            <a:spLocks noChangeShapeType="1"/>
          </p:cNvSpPr>
          <p:nvPr/>
        </p:nvSpPr>
        <p:spPr bwMode="auto">
          <a:xfrm>
            <a:off x="7162800" y="4648200"/>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Tree>
    <p:extLst>
      <p:ext uri="{BB962C8B-B14F-4D97-AF65-F5344CB8AC3E}">
        <p14:creationId xmlns:p14="http://schemas.microsoft.com/office/powerpoint/2010/main" val="1558604962"/>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0" y="1752600"/>
            <a:ext cx="5784850" cy="3006725"/>
          </a:xfrm>
          <a:prstGeom prst="rect">
            <a:avLst/>
          </a:prstGeom>
          <a:gradFill rotWithShape="0">
            <a:gsLst>
              <a:gs pos="0">
                <a:srgbClr val="FDF1CF"/>
              </a:gs>
              <a:gs pos="100000">
                <a:schemeClr val="bg1"/>
              </a:gs>
            </a:gsLst>
            <a:lin ang="5400000" scaled="1"/>
          </a:gradFill>
          <a:ln w="9525">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a:solidFill>
                  <a:srgbClr val="393939"/>
                </a:solidFill>
              </a:rPr>
              <a:t>    </a:t>
            </a:r>
          </a:p>
          <a:p>
            <a:pPr eaLnBrk="1" hangingPunct="1"/>
            <a:r>
              <a:rPr lang="en-US" altLang="zh-CN" sz="2800" dirty="0">
                <a:solidFill>
                  <a:srgbClr val="393939"/>
                </a:solidFill>
              </a:rPr>
              <a:t> </a:t>
            </a:r>
            <a:r>
              <a:rPr lang="en-US" altLang="zh-CN" sz="2800" dirty="0" err="1">
                <a:solidFill>
                  <a:srgbClr val="393939"/>
                </a:solidFill>
              </a:rPr>
              <a:t>typedef</a:t>
            </a:r>
            <a:r>
              <a:rPr lang="en-US" altLang="zh-CN"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393939"/>
                </a:solidFill>
              </a:rPr>
              <a:t> {</a:t>
            </a:r>
          </a:p>
          <a:p>
            <a:pPr eaLnBrk="1" hangingPunct="1">
              <a:lnSpc>
                <a:spcPct val="120000"/>
              </a:lnSpc>
            </a:pPr>
            <a:r>
              <a:rPr lang="en-US" altLang="zh-CN" sz="2800" dirty="0">
                <a:solidFill>
                  <a:srgbClr val="393939"/>
                </a:solidFill>
              </a:rPr>
              <a:t>      </a:t>
            </a:r>
            <a:r>
              <a:rPr lang="en-US" altLang="zh-CN" sz="2800" dirty="0" err="1">
                <a:solidFill>
                  <a:srgbClr val="393939"/>
                </a:solidFill>
              </a:rPr>
              <a:t>ElemType</a:t>
            </a:r>
            <a:r>
              <a:rPr lang="en-US" altLang="zh-CN" sz="2800" dirty="0">
                <a:solidFill>
                  <a:srgbClr val="393939"/>
                </a:solidFill>
              </a:rPr>
              <a:t>      data;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数据域</a:t>
            </a:r>
          </a:p>
          <a:p>
            <a:pPr eaLnBrk="1" hangingPunct="1">
              <a:lnSpc>
                <a:spcPct val="120000"/>
              </a:lnSpc>
            </a:pPr>
            <a:r>
              <a:rPr lang="zh-CN" altLang="en-US"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CC0000"/>
                </a:solidFill>
              </a:rPr>
              <a:t>   *next;</a:t>
            </a:r>
            <a:r>
              <a:rPr lang="en-US" altLang="zh-CN" sz="2800" dirty="0">
                <a:solidFill>
                  <a:srgbClr val="393939"/>
                </a:solidFill>
              </a:rPr>
              <a:t>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指针域</a:t>
            </a:r>
          </a:p>
          <a:p>
            <a:pPr eaLnBrk="1" hangingPunct="1">
              <a:lnSpc>
                <a:spcPct val="120000"/>
              </a:lnSpc>
            </a:pPr>
            <a:r>
              <a:rPr lang="zh-CN" altLang="en-US" sz="2800" dirty="0">
                <a:solidFill>
                  <a:srgbClr val="393939"/>
                </a:solidFill>
              </a:rPr>
              <a:t>   </a:t>
            </a:r>
            <a:r>
              <a:rPr lang="en-US" altLang="zh-CN" sz="2800" dirty="0">
                <a:solidFill>
                  <a:srgbClr val="393939"/>
                </a:solidFill>
              </a:rPr>
              <a:t>} </a:t>
            </a:r>
            <a:r>
              <a:rPr lang="en-US" altLang="zh-CN" sz="2800" dirty="0" err="1">
                <a:solidFill>
                  <a:srgbClr val="393939"/>
                </a:solidFill>
              </a:rPr>
              <a:t>LNode</a:t>
            </a:r>
            <a:r>
              <a:rPr lang="en-US" altLang="zh-CN" sz="2800" dirty="0">
                <a:solidFill>
                  <a:srgbClr val="393939"/>
                </a:solidFill>
              </a:rPr>
              <a:t>, </a:t>
            </a:r>
            <a:r>
              <a:rPr lang="en-US" altLang="zh-CN" sz="2800" dirty="0">
                <a:solidFill>
                  <a:srgbClr val="FF0000"/>
                </a:solidFill>
              </a:rPr>
              <a:t>*</a:t>
            </a:r>
            <a:r>
              <a:rPr lang="en-US" altLang="zh-CN" sz="2800" dirty="0" err="1">
                <a:solidFill>
                  <a:srgbClr val="FF0000"/>
                </a:solidFill>
              </a:rPr>
              <a:t>LinkList</a:t>
            </a:r>
            <a:r>
              <a:rPr lang="en-US" altLang="zh-CN" sz="2800" dirty="0">
                <a:solidFill>
                  <a:srgbClr val="393939"/>
                </a:solidFill>
              </a:rPr>
              <a:t>;  </a:t>
            </a:r>
          </a:p>
          <a:p>
            <a:pPr eaLnBrk="1" hangingPunct="1">
              <a:lnSpc>
                <a:spcPct val="120000"/>
              </a:lnSpc>
            </a:pPr>
            <a:endParaRPr lang="en-US" altLang="zh-CN" sz="2800" dirty="0">
              <a:solidFill>
                <a:srgbClr val="393939"/>
              </a:solidFill>
            </a:endParaRPr>
          </a:p>
        </p:txBody>
      </p:sp>
      <p:sp>
        <p:nvSpPr>
          <p:cNvPr id="8196" name="Text Box 4"/>
          <p:cNvSpPr txBox="1">
            <a:spLocks noChangeArrowheads="1"/>
          </p:cNvSpPr>
          <p:nvPr/>
        </p:nvSpPr>
        <p:spPr bwMode="auto">
          <a:xfrm>
            <a:off x="457200" y="5105400"/>
            <a:ext cx="8383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000" dirty="0" err="1">
                <a:solidFill>
                  <a:srgbClr val="FF0000"/>
                </a:solidFill>
              </a:rPr>
              <a:t>LinkList</a:t>
            </a:r>
            <a:r>
              <a:rPr lang="en-US" altLang="zh-CN" sz="4000" dirty="0">
                <a:solidFill>
                  <a:srgbClr val="FF0000"/>
                </a:solidFill>
              </a:rPr>
              <a:t>  L</a:t>
            </a:r>
            <a:r>
              <a:rPr lang="zh-CN" altLang="en-US" sz="4000" dirty="0">
                <a:solidFill>
                  <a:srgbClr val="FF0000"/>
                </a:solidFill>
              </a:rPr>
              <a:t>；  </a:t>
            </a:r>
            <a:r>
              <a:rPr lang="en-US" altLang="zh-CN" sz="4000" dirty="0">
                <a:solidFill>
                  <a:srgbClr val="0000FF"/>
                </a:solidFill>
              </a:rPr>
              <a:t>// L </a:t>
            </a:r>
            <a:r>
              <a:rPr lang="zh-CN" altLang="en-US" sz="4000" dirty="0">
                <a:solidFill>
                  <a:srgbClr val="0000FF"/>
                </a:solidFill>
                <a:ea typeface="楷体_GB2312" pitchFamily="49" charset="-122"/>
              </a:rPr>
              <a:t>为单链表的头指针</a:t>
            </a:r>
            <a:endParaRPr lang="zh-CN" altLang="en-US" b="0" dirty="0">
              <a:solidFill>
                <a:srgbClr val="0000FF"/>
              </a:solidFill>
            </a:endParaRPr>
          </a:p>
        </p:txBody>
      </p:sp>
      <p:sp>
        <p:nvSpPr>
          <p:cNvPr id="11268" name="Rectangle 8"/>
          <p:cNvSpPr>
            <a:spLocks noGrp="1" noChangeArrowheads="1"/>
          </p:cNvSpPr>
          <p:nvPr>
            <p:ph type="title"/>
          </p:nvPr>
        </p:nvSpPr>
        <p:spPr/>
        <p:txBody>
          <a:bodyPr/>
          <a:lstStyle/>
          <a:p>
            <a:pPr eaLnBrk="1" hangingPunct="1"/>
            <a:r>
              <a:rPr lang="en-US" altLang="zh-CN" sz="4000" smtClean="0"/>
              <a:t>2.3.2  </a:t>
            </a:r>
            <a:r>
              <a:rPr lang="zh-CN" altLang="en-US" sz="4000" smtClean="0"/>
              <a:t>线性链表的定义</a:t>
            </a:r>
          </a:p>
        </p:txBody>
      </p:sp>
      <p:sp>
        <p:nvSpPr>
          <p:cNvPr id="3" name="灯片编号占位符 2"/>
          <p:cNvSpPr>
            <a:spLocks noGrp="1"/>
          </p:cNvSpPr>
          <p:nvPr>
            <p:ph type="sldNum" sz="quarter" idx="11"/>
          </p:nvPr>
        </p:nvSpPr>
        <p:spPr/>
        <p:txBody>
          <a:bodyPr/>
          <a:lstStyle/>
          <a:p>
            <a:pPr>
              <a:defRPr/>
            </a:pPr>
            <a:fld id="{4676A5C7-602A-4B30-A7D0-1DBD1CD4E650}" type="slidenum">
              <a:rPr lang="en-US" altLang="zh-CN" smtClean="0">
                <a:solidFill>
                  <a:srgbClr val="393939"/>
                </a:solidFill>
              </a:rPr>
              <a:pPr>
                <a:defRPr/>
              </a:pPr>
              <a:t>61</a:t>
            </a:fld>
            <a:endParaRPr lang="en-US" altLang="zh-CN">
              <a:solidFill>
                <a:srgbClr val="393939"/>
              </a:solidFill>
            </a:endParaRPr>
          </a:p>
        </p:txBody>
      </p:sp>
    </p:spTree>
    <p:extLst>
      <p:ext uri="{BB962C8B-B14F-4D97-AF65-F5344CB8AC3E}">
        <p14:creationId xmlns:p14="http://schemas.microsoft.com/office/powerpoint/2010/main" val="91691192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1000" fill="hold"/>
                                        <p:tgtEl>
                                          <p:spTgt spid="8196"/>
                                        </p:tgtEl>
                                        <p:attrNameLst>
                                          <p:attrName>ppt_w</p:attrName>
                                        </p:attrNameLst>
                                      </p:cBhvr>
                                      <p:tavLst>
                                        <p:tav tm="0">
                                          <p:val>
                                            <p:fltVal val="0"/>
                                          </p:val>
                                        </p:tav>
                                        <p:tav tm="100000">
                                          <p:val>
                                            <p:strVal val="#ppt_w"/>
                                          </p:val>
                                        </p:tav>
                                      </p:tavLst>
                                    </p:anim>
                                    <p:anim calcmode="lin" valueType="num">
                                      <p:cBhvr>
                                        <p:cTn id="8" dur="1000" fill="hold"/>
                                        <p:tgtEl>
                                          <p:spTgt spid="8196"/>
                                        </p:tgtEl>
                                        <p:attrNameLst>
                                          <p:attrName>ppt_h</p:attrName>
                                        </p:attrNameLst>
                                      </p:cBhvr>
                                      <p:tavLst>
                                        <p:tav tm="0">
                                          <p:val>
                                            <p:fltVal val="0"/>
                                          </p:val>
                                        </p:tav>
                                        <p:tav tm="100000">
                                          <p:val>
                                            <p:strVal val="#ppt_h"/>
                                          </p:val>
                                        </p:tav>
                                      </p:tavLst>
                                    </p:anim>
                                    <p:anim calcmode="lin" valueType="num">
                                      <p:cBhvr>
                                        <p:cTn id="9" dur="1000" fill="hold"/>
                                        <p:tgtEl>
                                          <p:spTgt spid="8196"/>
                                        </p:tgtEl>
                                        <p:attrNameLst>
                                          <p:attrName>style.rotation</p:attrName>
                                        </p:attrNameLst>
                                      </p:cBhvr>
                                      <p:tavLst>
                                        <p:tav tm="0">
                                          <p:val>
                                            <p:fltVal val="90"/>
                                          </p:val>
                                        </p:tav>
                                        <p:tav tm="100000">
                                          <p:val>
                                            <p:fltVal val="0"/>
                                          </p:val>
                                        </p:tav>
                                      </p:tavLst>
                                    </p:anim>
                                    <p:animEffect transition="in" filter="fade">
                                      <p:cBhvr>
                                        <p:cTn id="10"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50938" y="-27384"/>
            <a:ext cx="7993062" cy="1143000"/>
          </a:xfrm>
        </p:spPr>
        <p:txBody>
          <a:bodyPr/>
          <a:lstStyle/>
          <a:p>
            <a:pPr eaLnBrk="1" hangingPunct="1"/>
            <a:r>
              <a:rPr lang="en-US" altLang="zh-CN" sz="4000" dirty="0" smtClean="0"/>
              <a:t>2.2.3  </a:t>
            </a:r>
            <a:r>
              <a:rPr lang="zh-CN" altLang="en-US" sz="4000" dirty="0" smtClean="0"/>
              <a:t>线性表操作在链表中的实现</a:t>
            </a:r>
          </a:p>
        </p:txBody>
      </p:sp>
      <p:sp>
        <p:nvSpPr>
          <p:cNvPr id="1229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3B9BE75-8346-4783-AC57-C2ECAD38DB25}" type="slidenum">
              <a:rPr kumimoji="0" lang="en-US" altLang="zh-CN" b="0" smtClean="0">
                <a:solidFill>
                  <a:srgbClr val="393939"/>
                </a:solidFill>
              </a:rPr>
              <a:pPr eaLnBrk="1" hangingPunct="1"/>
              <a:t>62</a:t>
            </a:fld>
            <a:endParaRPr kumimoji="0" lang="en-US" altLang="zh-CN" b="0" smtClean="0">
              <a:solidFill>
                <a:srgbClr val="393939"/>
              </a:solidFill>
            </a:endParaRPr>
          </a:p>
        </p:txBody>
      </p:sp>
      <p:sp>
        <p:nvSpPr>
          <p:cNvPr id="78853" name="Text Box 5">
            <a:hlinkClick r:id="" action="ppaction://hlinkshowjump?jump=nextslide"/>
          </p:cNvPr>
          <p:cNvSpPr txBox="1">
            <a:spLocks noChangeArrowheads="1"/>
          </p:cNvSpPr>
          <p:nvPr/>
        </p:nvSpPr>
        <p:spPr bwMode="auto">
          <a:xfrm>
            <a:off x="514350" y="1676400"/>
            <a:ext cx="719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err="1">
                <a:solidFill>
                  <a:srgbClr val="6600CC"/>
                </a:solidFill>
              </a:rPr>
              <a:t>GetElem</a:t>
            </a:r>
            <a:r>
              <a:rPr lang="en-US" altLang="zh-CN" sz="3600" dirty="0">
                <a:solidFill>
                  <a:srgbClr val="6600CC"/>
                </a:solidFill>
              </a:rPr>
              <a:t>(L, i, e)</a:t>
            </a:r>
            <a:r>
              <a:rPr lang="en-US" altLang="zh-CN" sz="3600" b="0" dirty="0">
                <a:solidFill>
                  <a:srgbClr val="6600CC"/>
                </a:solidFill>
              </a:rPr>
              <a:t>    // </a:t>
            </a:r>
            <a:r>
              <a:rPr lang="zh-CN" altLang="en-US" sz="3200" dirty="0">
                <a:solidFill>
                  <a:srgbClr val="6600CC"/>
                </a:solidFill>
                <a:latin typeface="楷体_GB2312" pitchFamily="49" charset="-122"/>
                <a:ea typeface="楷体_GB2312" pitchFamily="49" charset="-122"/>
              </a:rPr>
              <a:t>取第</a:t>
            </a:r>
            <a:r>
              <a:rPr lang="en-US" altLang="zh-CN" sz="3200" dirty="0">
                <a:solidFill>
                  <a:srgbClr val="6600CC"/>
                </a:solidFill>
                <a:latin typeface="楷体_GB2312" pitchFamily="49" charset="-122"/>
                <a:ea typeface="楷体_GB2312" pitchFamily="49" charset="-122"/>
              </a:rPr>
              <a:t>i</a:t>
            </a:r>
            <a:r>
              <a:rPr lang="zh-CN" altLang="en-US" sz="3200" dirty="0">
                <a:solidFill>
                  <a:srgbClr val="6600CC"/>
                </a:solidFill>
                <a:latin typeface="楷体_GB2312" pitchFamily="49" charset="-122"/>
                <a:ea typeface="楷体_GB2312" pitchFamily="49" charset="-122"/>
              </a:rPr>
              <a:t>个数据元素</a:t>
            </a:r>
            <a:endParaRPr lang="zh-CN" altLang="en-US" sz="3600" b="0" dirty="0">
              <a:solidFill>
                <a:srgbClr val="6600CC"/>
              </a:solidFill>
            </a:endParaRPr>
          </a:p>
        </p:txBody>
      </p:sp>
      <p:sp>
        <p:nvSpPr>
          <p:cNvPr id="78854" name="Text Box 6">
            <a:hlinkClick r:id="rId2" action="ppaction://hlinksldjump"/>
          </p:cNvPr>
          <p:cNvSpPr txBox="1">
            <a:spLocks noChangeArrowheads="1"/>
          </p:cNvSpPr>
          <p:nvPr/>
        </p:nvSpPr>
        <p:spPr bwMode="auto">
          <a:xfrm>
            <a:off x="457200" y="2590800"/>
            <a:ext cx="7165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err="1">
                <a:solidFill>
                  <a:srgbClr val="6600CC"/>
                </a:solidFill>
              </a:rPr>
              <a:t>ListInsert</a:t>
            </a:r>
            <a:r>
              <a:rPr lang="en-US" altLang="zh-CN" sz="3600" dirty="0">
                <a:solidFill>
                  <a:srgbClr val="6600CC"/>
                </a:solidFill>
              </a:rPr>
              <a:t>(&amp;L, i, e)</a:t>
            </a:r>
            <a:r>
              <a:rPr lang="en-US" altLang="zh-CN" sz="3600" b="0" dirty="0">
                <a:solidFill>
                  <a:srgbClr val="6600CC"/>
                </a:solidFill>
              </a:rPr>
              <a:t>    // </a:t>
            </a:r>
            <a:r>
              <a:rPr lang="zh-CN" altLang="en-US" sz="3200" dirty="0">
                <a:solidFill>
                  <a:srgbClr val="6600CC"/>
                </a:solidFill>
                <a:ea typeface="楷体_GB2312" pitchFamily="49" charset="-122"/>
              </a:rPr>
              <a:t>插入</a:t>
            </a:r>
            <a:r>
              <a:rPr lang="zh-CN" altLang="en-US" sz="3200" dirty="0">
                <a:solidFill>
                  <a:srgbClr val="6600CC"/>
                </a:solidFill>
                <a:latin typeface="楷体_GB2312" pitchFamily="49" charset="-122"/>
                <a:ea typeface="楷体_GB2312" pitchFamily="49" charset="-122"/>
              </a:rPr>
              <a:t>数据元素</a:t>
            </a:r>
            <a:endParaRPr lang="zh-CN" altLang="en-US" sz="3600" b="0" dirty="0">
              <a:solidFill>
                <a:srgbClr val="6600CC"/>
              </a:solidFill>
            </a:endParaRPr>
          </a:p>
        </p:txBody>
      </p:sp>
      <p:sp>
        <p:nvSpPr>
          <p:cNvPr id="78855" name="Text Box 7">
            <a:hlinkClick r:id="" action="ppaction://noaction"/>
          </p:cNvPr>
          <p:cNvSpPr txBox="1">
            <a:spLocks noChangeArrowheads="1"/>
          </p:cNvSpPr>
          <p:nvPr/>
        </p:nvSpPr>
        <p:spPr bwMode="auto">
          <a:xfrm>
            <a:off x="457200" y="3505200"/>
            <a:ext cx="7216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err="1">
                <a:solidFill>
                  <a:srgbClr val="6600CC"/>
                </a:solidFill>
              </a:rPr>
              <a:t>ListDelete</a:t>
            </a:r>
            <a:r>
              <a:rPr lang="en-US" altLang="zh-CN" sz="3600" dirty="0">
                <a:solidFill>
                  <a:srgbClr val="6600CC"/>
                </a:solidFill>
              </a:rPr>
              <a:t>(&amp;L, i, e)</a:t>
            </a:r>
            <a:r>
              <a:rPr lang="en-US" altLang="zh-CN" sz="3600" b="0" dirty="0">
                <a:solidFill>
                  <a:srgbClr val="6600CC"/>
                </a:solidFill>
              </a:rPr>
              <a:t>    // </a:t>
            </a:r>
            <a:r>
              <a:rPr lang="zh-CN" altLang="en-US" sz="3200" dirty="0">
                <a:solidFill>
                  <a:srgbClr val="6600CC"/>
                </a:solidFill>
                <a:ea typeface="楷体_GB2312" pitchFamily="49" charset="-122"/>
              </a:rPr>
              <a:t>删除</a:t>
            </a:r>
            <a:r>
              <a:rPr lang="zh-CN" altLang="en-US" sz="3200" dirty="0">
                <a:solidFill>
                  <a:srgbClr val="6600CC"/>
                </a:solidFill>
                <a:latin typeface="楷体_GB2312" pitchFamily="49" charset="-122"/>
                <a:ea typeface="楷体_GB2312" pitchFamily="49" charset="-122"/>
              </a:rPr>
              <a:t>数据元素</a:t>
            </a:r>
            <a:endParaRPr lang="zh-CN" altLang="en-US" sz="3600" b="0" dirty="0">
              <a:solidFill>
                <a:srgbClr val="6600CC"/>
              </a:solidFill>
            </a:endParaRPr>
          </a:p>
        </p:txBody>
      </p:sp>
      <p:sp>
        <p:nvSpPr>
          <p:cNvPr id="78856" name="Text Box 8">
            <a:hlinkClick r:id="rId3" action="ppaction://hlinksldjump"/>
          </p:cNvPr>
          <p:cNvSpPr txBox="1">
            <a:spLocks noChangeArrowheads="1"/>
          </p:cNvSpPr>
          <p:nvPr/>
        </p:nvSpPr>
        <p:spPr bwMode="auto">
          <a:xfrm>
            <a:off x="457200" y="4419600"/>
            <a:ext cx="734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err="1">
                <a:solidFill>
                  <a:srgbClr val="6600CC"/>
                </a:solidFill>
              </a:rPr>
              <a:t>ClearList</a:t>
            </a:r>
            <a:r>
              <a:rPr lang="en-US" altLang="zh-CN" sz="3600" dirty="0">
                <a:solidFill>
                  <a:srgbClr val="6600CC"/>
                </a:solidFill>
              </a:rPr>
              <a:t>(&amp;L)  </a:t>
            </a:r>
            <a:r>
              <a:rPr lang="en-US" altLang="zh-CN" sz="3600" b="0" dirty="0">
                <a:solidFill>
                  <a:srgbClr val="6600CC"/>
                </a:solidFill>
              </a:rPr>
              <a:t>    // </a:t>
            </a:r>
            <a:r>
              <a:rPr lang="zh-CN" altLang="en-US" sz="3200" dirty="0">
                <a:solidFill>
                  <a:srgbClr val="6600CC"/>
                </a:solidFill>
                <a:latin typeface="楷体_GB2312" pitchFamily="49" charset="-122"/>
                <a:ea typeface="楷体_GB2312" pitchFamily="49" charset="-122"/>
              </a:rPr>
              <a:t>重置线性表为空表</a:t>
            </a:r>
            <a:endParaRPr lang="zh-CN" altLang="en-US" sz="3600" b="0" dirty="0">
              <a:solidFill>
                <a:srgbClr val="6600CC"/>
              </a:solidFill>
            </a:endParaRPr>
          </a:p>
        </p:txBody>
      </p:sp>
    </p:spTree>
    <p:extLst>
      <p:ext uri="{BB962C8B-B14F-4D97-AF65-F5344CB8AC3E}">
        <p14:creationId xmlns:p14="http://schemas.microsoft.com/office/powerpoint/2010/main" val="687436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Effect transition="in" filter="wipe(left)">
                                      <p:cBhvr>
                                        <p:cTn id="7" dur="500"/>
                                        <p:tgtEl>
                                          <p:spTgt spid="78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wipe(left)">
                                      <p:cBhvr>
                                        <p:cTn id="12" dur="500"/>
                                        <p:tgtEl>
                                          <p:spTgt spid="78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5"/>
                                        </p:tgtEl>
                                        <p:attrNameLst>
                                          <p:attrName>style.visibility</p:attrName>
                                        </p:attrNameLst>
                                      </p:cBhvr>
                                      <p:to>
                                        <p:strVal val="visible"/>
                                      </p:to>
                                    </p:set>
                                    <p:animEffect transition="in" filter="wipe(left)">
                                      <p:cBhvr>
                                        <p:cTn id="17" dur="500"/>
                                        <p:tgtEl>
                                          <p:spTgt spid="78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6"/>
                                        </p:tgtEl>
                                        <p:attrNameLst>
                                          <p:attrName>style.visibility</p:attrName>
                                        </p:attrNameLst>
                                      </p:cBhvr>
                                      <p:to>
                                        <p:strVal val="visible"/>
                                      </p:to>
                                    </p:set>
                                    <p:animEffect transition="in" filter="wipe(left)">
                                      <p:cBhvr>
                                        <p:cTn id="22"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4" grpId="0"/>
      <p:bldP spid="78855" grpId="0"/>
      <p:bldP spid="7885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4" name="Rectangle 53"/>
          <p:cNvSpPr>
            <a:spLocks noGrp="1" noChangeArrowheads="1"/>
          </p:cNvSpPr>
          <p:nvPr>
            <p:ph type="title"/>
          </p:nvPr>
        </p:nvSpPr>
        <p:spPr>
          <a:xfrm>
            <a:off x="1124857" y="30956"/>
            <a:ext cx="7638143" cy="1143000"/>
          </a:xfrm>
        </p:spPr>
        <p:txBody>
          <a:bodyPr/>
          <a:lstStyle/>
          <a:p>
            <a:pPr eaLnBrk="1" hangingPunct="1"/>
            <a:r>
              <a:rPr lang="zh-CN" altLang="en-US" sz="3200" dirty="0" smtClean="0">
                <a:solidFill>
                  <a:schemeClr val="tx1"/>
                </a:solidFill>
                <a:ea typeface="楷体_GB2312" pitchFamily="49" charset="-122"/>
              </a:rPr>
              <a:t>线性表的操作</a:t>
            </a:r>
            <a:r>
              <a:rPr lang="en-US" altLang="zh-CN" sz="4000" b="0" dirty="0" err="1" smtClean="0">
                <a:solidFill>
                  <a:srgbClr val="0000FF"/>
                </a:solidFill>
              </a:rPr>
              <a:t>GetElem</a:t>
            </a:r>
            <a:r>
              <a:rPr lang="en-US" altLang="zh-CN" sz="4000" b="0" dirty="0" smtClean="0">
                <a:solidFill>
                  <a:srgbClr val="0000FF"/>
                </a:solidFill>
              </a:rPr>
              <a:t>(L, i, &amp;e)</a:t>
            </a:r>
            <a:endParaRPr lang="en-US" altLang="zh-CN" sz="3200" dirty="0" smtClean="0">
              <a:solidFill>
                <a:srgbClr val="0000FF"/>
              </a:solidFill>
            </a:endParaRPr>
          </a:p>
        </p:txBody>
      </p:sp>
      <p:sp>
        <p:nvSpPr>
          <p:cNvPr id="1331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4719F6D6-008E-426F-B7EF-D05D9B53014B}" type="slidenum">
              <a:rPr kumimoji="0" lang="en-US" altLang="zh-CN" b="0" smtClean="0">
                <a:solidFill>
                  <a:srgbClr val="393939"/>
                </a:solidFill>
              </a:rPr>
              <a:pPr eaLnBrk="1" hangingPunct="1"/>
              <a:t>63</a:t>
            </a:fld>
            <a:endParaRPr kumimoji="0" lang="en-US" altLang="zh-CN" b="0" smtClean="0">
              <a:solidFill>
                <a:srgbClr val="393939"/>
              </a:solidFill>
            </a:endParaRPr>
          </a:p>
        </p:txBody>
      </p:sp>
      <p:grpSp>
        <p:nvGrpSpPr>
          <p:cNvPr id="2" name="Group 51"/>
          <p:cNvGrpSpPr>
            <a:grpSpLocks/>
          </p:cNvGrpSpPr>
          <p:nvPr/>
        </p:nvGrpSpPr>
        <p:grpSpPr bwMode="auto">
          <a:xfrm>
            <a:off x="147638" y="1752600"/>
            <a:ext cx="1300162" cy="1479550"/>
            <a:chOff x="93" y="1104"/>
            <a:chExt cx="819" cy="932"/>
          </a:xfrm>
        </p:grpSpPr>
        <p:grpSp>
          <p:nvGrpSpPr>
            <p:cNvPr id="13360" name="Group 50"/>
            <p:cNvGrpSpPr>
              <a:grpSpLocks/>
            </p:cNvGrpSpPr>
            <p:nvPr/>
          </p:nvGrpSpPr>
          <p:grpSpPr bwMode="auto">
            <a:xfrm>
              <a:off x="93" y="1104"/>
              <a:ext cx="819" cy="932"/>
              <a:chOff x="93" y="1104"/>
              <a:chExt cx="819" cy="932"/>
            </a:xfrm>
          </p:grpSpPr>
          <p:sp>
            <p:nvSpPr>
              <p:cNvPr id="13362" name="Rectangle 3"/>
              <p:cNvSpPr>
                <a:spLocks noChangeArrowheads="1"/>
              </p:cNvSpPr>
              <p:nvPr/>
            </p:nvSpPr>
            <p:spPr bwMode="auto">
              <a:xfrm>
                <a:off x="336" y="1104"/>
                <a:ext cx="576" cy="336"/>
              </a:xfrm>
              <a:prstGeom prst="rect">
                <a:avLst/>
              </a:prstGeom>
              <a:solidFill>
                <a:srgbClr val="CCFFFF">
                  <a:alpha val="50195"/>
                </a:srgbClr>
              </a:solidFill>
              <a:ln w="25400">
                <a:solidFill>
                  <a:srgbClr val="008080"/>
                </a:solidFill>
                <a:miter lim="800000"/>
                <a:headEnd/>
                <a:tailEnd/>
              </a:ln>
            </p:spPr>
            <p:txBody>
              <a:bodyPr wrap="none" anchor="ctr"/>
              <a:lstStyle/>
              <a:p>
                <a:endParaRPr lang="zh-CN" altLang="zh-CN" sz="3600" b="0">
                  <a:solidFill>
                    <a:srgbClr val="FF0000"/>
                  </a:solidFill>
                  <a:latin typeface="Times New Roman" pitchFamily="18" charset="0"/>
                </a:endParaRPr>
              </a:p>
            </p:txBody>
          </p:sp>
          <p:sp>
            <p:nvSpPr>
              <p:cNvPr id="13363" name="Text Box 5"/>
              <p:cNvSpPr txBox="1">
                <a:spLocks noChangeArrowheads="1"/>
              </p:cNvSpPr>
              <p:nvPr/>
            </p:nvSpPr>
            <p:spPr bwMode="auto">
              <a:xfrm>
                <a:off x="144" y="1632"/>
                <a:ext cx="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FF0000"/>
                    </a:solidFill>
                  </a:rPr>
                  <a:t>L</a:t>
                </a:r>
                <a:endParaRPr lang="en-US" altLang="zh-CN" sz="3600" b="0">
                  <a:solidFill>
                    <a:srgbClr val="FF0000"/>
                  </a:solidFill>
                </a:endParaRPr>
              </a:p>
            </p:txBody>
          </p:sp>
          <p:sp>
            <p:nvSpPr>
              <p:cNvPr id="13364" name="Arc 6"/>
              <p:cNvSpPr>
                <a:spLocks/>
              </p:cNvSpPr>
              <p:nvPr/>
            </p:nvSpPr>
            <p:spPr bwMode="auto">
              <a:xfrm rot="11140854" flipV="1">
                <a:off x="93" y="1286"/>
                <a:ext cx="433" cy="439"/>
              </a:xfrm>
              <a:custGeom>
                <a:avLst/>
                <a:gdLst>
                  <a:gd name="T0" fmla="*/ 0 w 21600"/>
                  <a:gd name="T1" fmla="*/ 0 h 20719"/>
                  <a:gd name="T2" fmla="*/ 0 w 21600"/>
                  <a:gd name="T3" fmla="*/ 0 h 20719"/>
                  <a:gd name="T4" fmla="*/ 0 w 21600"/>
                  <a:gd name="T5" fmla="*/ 0 h 20719"/>
                  <a:gd name="T6" fmla="*/ 0 60000 65536"/>
                  <a:gd name="T7" fmla="*/ 0 60000 65536"/>
                  <a:gd name="T8" fmla="*/ 0 60000 65536"/>
                  <a:gd name="T9" fmla="*/ 0 w 21600"/>
                  <a:gd name="T10" fmla="*/ 0 h 20719"/>
                  <a:gd name="T11" fmla="*/ 21600 w 21600"/>
                  <a:gd name="T12" fmla="*/ 20719 h 20719"/>
                </a:gdLst>
                <a:ahLst/>
                <a:cxnLst>
                  <a:cxn ang="T6">
                    <a:pos x="T0" y="T1"/>
                  </a:cxn>
                  <a:cxn ang="T7">
                    <a:pos x="T2" y="T3"/>
                  </a:cxn>
                  <a:cxn ang="T8">
                    <a:pos x="T4" y="T5"/>
                  </a:cxn>
                </a:cxnLst>
                <a:rect l="T9" t="T10" r="T11" b="T12"/>
                <a:pathLst>
                  <a:path w="21600" h="20719" fill="none" extrusionOk="0">
                    <a:moveTo>
                      <a:pt x="9627" y="0"/>
                    </a:moveTo>
                    <a:cubicBezTo>
                      <a:pt x="16963" y="3652"/>
                      <a:pt x="21600" y="11141"/>
                      <a:pt x="21600" y="19336"/>
                    </a:cubicBezTo>
                    <a:cubicBezTo>
                      <a:pt x="21600" y="19797"/>
                      <a:pt x="21585" y="20258"/>
                      <a:pt x="21555" y="20718"/>
                    </a:cubicBezTo>
                  </a:path>
                  <a:path w="21600" h="20719" stroke="0" extrusionOk="0">
                    <a:moveTo>
                      <a:pt x="9627" y="0"/>
                    </a:moveTo>
                    <a:cubicBezTo>
                      <a:pt x="16963" y="3652"/>
                      <a:pt x="21600" y="11141"/>
                      <a:pt x="21600" y="19336"/>
                    </a:cubicBezTo>
                    <a:cubicBezTo>
                      <a:pt x="21600" y="19797"/>
                      <a:pt x="21585" y="20258"/>
                      <a:pt x="21555" y="20718"/>
                    </a:cubicBezTo>
                    <a:lnTo>
                      <a:pt x="0" y="19336"/>
                    </a:lnTo>
                    <a:close/>
                  </a:path>
                </a:pathLst>
              </a:custGeom>
              <a:noFill/>
              <a:ln w="31750">
                <a:solidFill>
                  <a:srgbClr val="000099"/>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3361" name="Line 4"/>
            <p:cNvSpPr>
              <a:spLocks noChangeShapeType="1"/>
            </p:cNvSpPr>
            <p:nvPr/>
          </p:nvSpPr>
          <p:spPr bwMode="auto">
            <a:xfrm>
              <a:off x="720" y="110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4" name="Group 8"/>
          <p:cNvGrpSpPr>
            <a:grpSpLocks/>
          </p:cNvGrpSpPr>
          <p:nvPr/>
        </p:nvGrpSpPr>
        <p:grpSpPr bwMode="auto">
          <a:xfrm>
            <a:off x="1295400" y="1752600"/>
            <a:ext cx="1371600" cy="533400"/>
            <a:chOff x="768" y="2544"/>
            <a:chExt cx="864" cy="336"/>
          </a:xfrm>
        </p:grpSpPr>
        <p:sp>
          <p:nvSpPr>
            <p:cNvPr id="13357" name="Rectangle 9"/>
            <p:cNvSpPr>
              <a:spLocks noChangeArrowheads="1"/>
            </p:cNvSpPr>
            <p:nvPr/>
          </p:nvSpPr>
          <p:spPr bwMode="auto">
            <a:xfrm>
              <a:off x="1056"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a:solidFill>
                    <a:srgbClr val="008080"/>
                  </a:solidFill>
                  <a:latin typeface="Times New Roman" pitchFamily="18" charset="0"/>
                </a:rPr>
                <a:t>21</a:t>
              </a:r>
              <a:endParaRPr lang="en-US" altLang="zh-CN" sz="3600" b="0">
                <a:solidFill>
                  <a:srgbClr val="393939"/>
                </a:solidFill>
                <a:latin typeface="Times New Roman" pitchFamily="18" charset="0"/>
              </a:endParaRPr>
            </a:p>
          </p:txBody>
        </p:sp>
        <p:sp>
          <p:nvSpPr>
            <p:cNvPr id="13358" name="Line 10"/>
            <p:cNvSpPr>
              <a:spLocks noChangeShapeType="1"/>
            </p:cNvSpPr>
            <p:nvPr/>
          </p:nvSpPr>
          <p:spPr bwMode="auto">
            <a:xfrm>
              <a:off x="144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59" name="Line 11"/>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5" name="Group 12"/>
          <p:cNvGrpSpPr>
            <a:grpSpLocks/>
          </p:cNvGrpSpPr>
          <p:nvPr/>
        </p:nvGrpSpPr>
        <p:grpSpPr bwMode="auto">
          <a:xfrm>
            <a:off x="2514600" y="1752600"/>
            <a:ext cx="1371600" cy="533400"/>
            <a:chOff x="1536" y="2544"/>
            <a:chExt cx="864" cy="336"/>
          </a:xfrm>
        </p:grpSpPr>
        <p:sp>
          <p:nvSpPr>
            <p:cNvPr id="13354" name="Rectangle 13"/>
            <p:cNvSpPr>
              <a:spLocks noChangeArrowheads="1"/>
            </p:cNvSpPr>
            <p:nvPr/>
          </p:nvSpPr>
          <p:spPr bwMode="auto">
            <a:xfrm>
              <a:off x="1824"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a:solidFill>
                    <a:srgbClr val="008080"/>
                  </a:solidFill>
                  <a:latin typeface="Times New Roman" pitchFamily="18" charset="0"/>
                </a:rPr>
                <a:t>18</a:t>
              </a:r>
              <a:endParaRPr lang="en-US" altLang="zh-CN" sz="3600" b="0">
                <a:solidFill>
                  <a:srgbClr val="393939"/>
                </a:solidFill>
                <a:latin typeface="Times New Roman" pitchFamily="18" charset="0"/>
              </a:endParaRPr>
            </a:p>
          </p:txBody>
        </p:sp>
        <p:sp>
          <p:nvSpPr>
            <p:cNvPr id="13355" name="Line 14"/>
            <p:cNvSpPr>
              <a:spLocks noChangeShapeType="1"/>
            </p:cNvSpPr>
            <p:nvPr/>
          </p:nvSpPr>
          <p:spPr bwMode="auto">
            <a:xfrm>
              <a:off x="2208"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56" name="Line 15"/>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6" name="Group 16"/>
          <p:cNvGrpSpPr>
            <a:grpSpLocks/>
          </p:cNvGrpSpPr>
          <p:nvPr/>
        </p:nvGrpSpPr>
        <p:grpSpPr bwMode="auto">
          <a:xfrm>
            <a:off x="3733800" y="1752600"/>
            <a:ext cx="1371600" cy="533400"/>
            <a:chOff x="2304" y="2544"/>
            <a:chExt cx="864" cy="336"/>
          </a:xfrm>
        </p:grpSpPr>
        <p:sp>
          <p:nvSpPr>
            <p:cNvPr id="13351" name="Rectangle 17"/>
            <p:cNvSpPr>
              <a:spLocks noChangeArrowheads="1"/>
            </p:cNvSpPr>
            <p:nvPr/>
          </p:nvSpPr>
          <p:spPr bwMode="auto">
            <a:xfrm>
              <a:off x="2592"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a:solidFill>
                    <a:srgbClr val="008080"/>
                  </a:solidFill>
                  <a:latin typeface="Times New Roman" pitchFamily="18" charset="0"/>
                </a:rPr>
                <a:t>30</a:t>
              </a:r>
              <a:endParaRPr lang="en-US" altLang="zh-CN" sz="3600" b="0">
                <a:solidFill>
                  <a:srgbClr val="393939"/>
                </a:solidFill>
                <a:latin typeface="Times New Roman" pitchFamily="18" charset="0"/>
              </a:endParaRPr>
            </a:p>
          </p:txBody>
        </p:sp>
        <p:sp>
          <p:nvSpPr>
            <p:cNvPr id="13352" name="Line 18"/>
            <p:cNvSpPr>
              <a:spLocks noChangeShapeType="1"/>
            </p:cNvSpPr>
            <p:nvPr/>
          </p:nvSpPr>
          <p:spPr bwMode="auto">
            <a:xfrm>
              <a:off x="2976"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53" name="Line 19"/>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7" name="Group 20"/>
          <p:cNvGrpSpPr>
            <a:grpSpLocks/>
          </p:cNvGrpSpPr>
          <p:nvPr/>
        </p:nvGrpSpPr>
        <p:grpSpPr bwMode="auto">
          <a:xfrm>
            <a:off x="4953000" y="1752600"/>
            <a:ext cx="1371600" cy="533400"/>
            <a:chOff x="3072" y="2544"/>
            <a:chExt cx="864" cy="336"/>
          </a:xfrm>
        </p:grpSpPr>
        <p:sp>
          <p:nvSpPr>
            <p:cNvPr id="13348" name="Rectangle 21"/>
            <p:cNvSpPr>
              <a:spLocks noChangeArrowheads="1"/>
            </p:cNvSpPr>
            <p:nvPr/>
          </p:nvSpPr>
          <p:spPr bwMode="auto">
            <a:xfrm>
              <a:off x="3360"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a:solidFill>
                    <a:srgbClr val="008080"/>
                  </a:solidFill>
                  <a:latin typeface="Times New Roman" pitchFamily="18" charset="0"/>
                </a:rPr>
                <a:t>75</a:t>
              </a:r>
              <a:endParaRPr lang="en-US" altLang="zh-CN" sz="3600" b="0">
                <a:solidFill>
                  <a:srgbClr val="393939"/>
                </a:solidFill>
                <a:latin typeface="Times New Roman" pitchFamily="18" charset="0"/>
              </a:endParaRPr>
            </a:p>
          </p:txBody>
        </p:sp>
        <p:sp>
          <p:nvSpPr>
            <p:cNvPr id="13349" name="Line 22"/>
            <p:cNvSpPr>
              <a:spLocks noChangeShapeType="1"/>
            </p:cNvSpPr>
            <p:nvPr/>
          </p:nvSpPr>
          <p:spPr bwMode="auto">
            <a:xfrm>
              <a:off x="3744"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50" name="Line 23"/>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8" name="Group 24"/>
          <p:cNvGrpSpPr>
            <a:grpSpLocks/>
          </p:cNvGrpSpPr>
          <p:nvPr/>
        </p:nvGrpSpPr>
        <p:grpSpPr bwMode="auto">
          <a:xfrm>
            <a:off x="6172200" y="1752600"/>
            <a:ext cx="1371600" cy="533400"/>
            <a:chOff x="3840" y="2544"/>
            <a:chExt cx="864" cy="336"/>
          </a:xfrm>
        </p:grpSpPr>
        <p:sp>
          <p:nvSpPr>
            <p:cNvPr id="13345" name="Rectangle 25"/>
            <p:cNvSpPr>
              <a:spLocks noChangeArrowheads="1"/>
            </p:cNvSpPr>
            <p:nvPr/>
          </p:nvSpPr>
          <p:spPr bwMode="auto">
            <a:xfrm>
              <a:off x="4128"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a:solidFill>
                    <a:srgbClr val="008080"/>
                  </a:solidFill>
                  <a:latin typeface="Times New Roman" pitchFamily="18" charset="0"/>
                </a:rPr>
                <a:t>42</a:t>
              </a:r>
              <a:endParaRPr lang="en-US" altLang="zh-CN" sz="3600" b="0">
                <a:solidFill>
                  <a:srgbClr val="393939"/>
                </a:solidFill>
                <a:latin typeface="Times New Roman" pitchFamily="18" charset="0"/>
              </a:endParaRPr>
            </a:p>
          </p:txBody>
        </p:sp>
        <p:sp>
          <p:nvSpPr>
            <p:cNvPr id="13346" name="Line 26"/>
            <p:cNvSpPr>
              <a:spLocks noChangeShapeType="1"/>
            </p:cNvSpPr>
            <p:nvPr/>
          </p:nvSpPr>
          <p:spPr bwMode="auto">
            <a:xfrm>
              <a:off x="4512"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47" name="Line 27"/>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9" name="Group 28"/>
          <p:cNvGrpSpPr>
            <a:grpSpLocks/>
          </p:cNvGrpSpPr>
          <p:nvPr/>
        </p:nvGrpSpPr>
        <p:grpSpPr bwMode="auto">
          <a:xfrm>
            <a:off x="7391400" y="1752600"/>
            <a:ext cx="1522413" cy="533400"/>
            <a:chOff x="4608" y="2544"/>
            <a:chExt cx="959" cy="336"/>
          </a:xfrm>
        </p:grpSpPr>
        <p:sp>
          <p:nvSpPr>
            <p:cNvPr id="13341" name="Rectangle 29"/>
            <p:cNvSpPr>
              <a:spLocks noChangeArrowheads="1"/>
            </p:cNvSpPr>
            <p:nvPr/>
          </p:nvSpPr>
          <p:spPr bwMode="auto">
            <a:xfrm>
              <a:off x="4896" y="2544"/>
              <a:ext cx="576" cy="336"/>
            </a:xfrm>
            <a:prstGeom prst="rect">
              <a:avLst/>
            </a:prstGeom>
            <a:solidFill>
              <a:srgbClr val="CCFFFF">
                <a:alpha val="50195"/>
              </a:srgbClr>
            </a:solidFill>
            <a:ln w="25400">
              <a:solidFill>
                <a:srgbClr val="008080"/>
              </a:solidFill>
              <a:miter lim="800000"/>
              <a:headEnd/>
              <a:tailEnd/>
            </a:ln>
          </p:spPr>
          <p:txBody>
            <a:bodyPr wrap="none" anchor="ctr"/>
            <a:lstStyle/>
            <a:p>
              <a:r>
                <a:rPr lang="en-US" altLang="zh-CN" sz="3600" dirty="0">
                  <a:solidFill>
                    <a:srgbClr val="008080"/>
                  </a:solidFill>
                  <a:latin typeface="Times New Roman" pitchFamily="18" charset="0"/>
                </a:rPr>
                <a:t>56</a:t>
              </a:r>
              <a:endParaRPr lang="en-US" altLang="zh-CN" sz="3600" b="0" dirty="0">
                <a:solidFill>
                  <a:srgbClr val="393939"/>
                </a:solidFill>
                <a:latin typeface="Times New Roman" pitchFamily="18" charset="0"/>
              </a:endParaRPr>
            </a:p>
          </p:txBody>
        </p:sp>
        <p:sp>
          <p:nvSpPr>
            <p:cNvPr id="13342" name="Line 30"/>
            <p:cNvSpPr>
              <a:spLocks noChangeShapeType="1"/>
            </p:cNvSpPr>
            <p:nvPr/>
          </p:nvSpPr>
          <p:spPr bwMode="auto">
            <a:xfrm>
              <a:off x="528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43" name="Text Box 31"/>
            <p:cNvSpPr txBox="1">
              <a:spLocks noChangeArrowheads="1"/>
            </p:cNvSpPr>
            <p:nvPr/>
          </p:nvSpPr>
          <p:spPr bwMode="auto">
            <a:xfrm>
              <a:off x="5226" y="255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008080"/>
                  </a:solidFill>
                </a:rPr>
                <a:t>∧</a:t>
              </a:r>
              <a:endParaRPr lang="en-US" altLang="zh-CN" sz="3600" b="0">
                <a:solidFill>
                  <a:srgbClr val="393939"/>
                </a:solidFill>
              </a:endParaRPr>
            </a:p>
          </p:txBody>
        </p:sp>
        <p:sp>
          <p:nvSpPr>
            <p:cNvPr id="13344" name="Line 32"/>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0" name="Group 33"/>
          <p:cNvGrpSpPr>
            <a:grpSpLocks/>
          </p:cNvGrpSpPr>
          <p:nvPr/>
        </p:nvGrpSpPr>
        <p:grpSpPr bwMode="auto">
          <a:xfrm>
            <a:off x="2000250" y="2362200"/>
            <a:ext cx="438150" cy="990600"/>
            <a:chOff x="1212" y="2880"/>
            <a:chExt cx="276" cy="624"/>
          </a:xfrm>
        </p:grpSpPr>
        <p:sp>
          <p:nvSpPr>
            <p:cNvPr id="13339" name="Line 34"/>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40" name="Text Box 35"/>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990000"/>
                  </a:solidFill>
                </a:rPr>
                <a:t>p</a:t>
              </a:r>
              <a:endParaRPr lang="en-US" altLang="zh-CN" sz="3600" b="0">
                <a:solidFill>
                  <a:srgbClr val="393939"/>
                </a:solidFill>
              </a:endParaRPr>
            </a:p>
          </p:txBody>
        </p:sp>
      </p:grpSp>
      <p:grpSp>
        <p:nvGrpSpPr>
          <p:cNvPr id="11" name="Group 36"/>
          <p:cNvGrpSpPr>
            <a:grpSpLocks/>
          </p:cNvGrpSpPr>
          <p:nvPr/>
        </p:nvGrpSpPr>
        <p:grpSpPr bwMode="auto">
          <a:xfrm>
            <a:off x="3200400" y="2362200"/>
            <a:ext cx="438150" cy="990600"/>
            <a:chOff x="1212" y="2880"/>
            <a:chExt cx="276" cy="624"/>
          </a:xfrm>
        </p:grpSpPr>
        <p:sp>
          <p:nvSpPr>
            <p:cNvPr id="13337" name="Line 37"/>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38" name="Text Box 38"/>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990000"/>
                  </a:solidFill>
                </a:rPr>
                <a:t>p</a:t>
              </a:r>
              <a:endParaRPr lang="en-US" altLang="zh-CN" sz="3600" b="0">
                <a:solidFill>
                  <a:srgbClr val="393939"/>
                </a:solidFill>
              </a:endParaRPr>
            </a:p>
          </p:txBody>
        </p:sp>
      </p:grpSp>
      <p:grpSp>
        <p:nvGrpSpPr>
          <p:cNvPr id="12" name="Group 39"/>
          <p:cNvGrpSpPr>
            <a:grpSpLocks/>
          </p:cNvGrpSpPr>
          <p:nvPr/>
        </p:nvGrpSpPr>
        <p:grpSpPr bwMode="auto">
          <a:xfrm>
            <a:off x="4438650" y="2362200"/>
            <a:ext cx="438150" cy="990600"/>
            <a:chOff x="1212" y="2880"/>
            <a:chExt cx="276" cy="624"/>
          </a:xfrm>
        </p:grpSpPr>
        <p:sp>
          <p:nvSpPr>
            <p:cNvPr id="13335" name="Line 40"/>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3336" name="Text Box 41"/>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990000"/>
                  </a:solidFill>
                </a:rPr>
                <a:t>p</a:t>
              </a:r>
              <a:endParaRPr lang="en-US" altLang="zh-CN" sz="3600" b="0">
                <a:solidFill>
                  <a:srgbClr val="393939"/>
                </a:solidFill>
              </a:endParaRPr>
            </a:p>
          </p:txBody>
        </p:sp>
      </p:grpSp>
      <p:sp>
        <p:nvSpPr>
          <p:cNvPr id="10282" name="Text Box 42"/>
          <p:cNvSpPr txBox="1">
            <a:spLocks noChangeArrowheads="1"/>
          </p:cNvSpPr>
          <p:nvPr/>
        </p:nvSpPr>
        <p:spPr bwMode="auto">
          <a:xfrm>
            <a:off x="6705600" y="263207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a:solidFill>
                  <a:srgbClr val="FF0000"/>
                </a:solidFill>
              </a:rPr>
              <a:t>j</a:t>
            </a:r>
            <a:endParaRPr lang="en-US" altLang="zh-CN" sz="3600" b="0">
              <a:solidFill>
                <a:srgbClr val="393939"/>
              </a:solidFill>
            </a:endParaRPr>
          </a:p>
        </p:txBody>
      </p:sp>
      <p:sp>
        <p:nvSpPr>
          <p:cNvPr id="10283" name="Text Box 43"/>
          <p:cNvSpPr txBox="1">
            <a:spLocks noChangeArrowheads="1"/>
          </p:cNvSpPr>
          <p:nvPr/>
        </p:nvSpPr>
        <p:spPr bwMode="auto">
          <a:xfrm>
            <a:off x="7162800" y="2667000"/>
            <a:ext cx="641350" cy="650875"/>
          </a:xfrm>
          <a:prstGeom prst="rect">
            <a:avLst/>
          </a:prstGeom>
          <a:solidFill>
            <a:srgbClr val="FFFF99">
              <a:alpha val="50195"/>
            </a:srgbClr>
          </a:solidFill>
          <a:ln w="9525">
            <a:solidFill>
              <a:srgbClr val="990000"/>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r>
              <a:rPr lang="en-US" altLang="zh-CN" sz="3600">
                <a:solidFill>
                  <a:srgbClr val="660033"/>
                </a:solidFill>
              </a:rPr>
              <a:t>1</a:t>
            </a:r>
            <a:endParaRPr lang="en-US" altLang="zh-CN" sz="3600" b="0">
              <a:solidFill>
                <a:srgbClr val="393939"/>
              </a:solidFill>
            </a:endParaRPr>
          </a:p>
        </p:txBody>
      </p:sp>
      <p:sp>
        <p:nvSpPr>
          <p:cNvPr id="10284" name="Text Box 44"/>
          <p:cNvSpPr txBox="1">
            <a:spLocks noChangeArrowheads="1"/>
          </p:cNvSpPr>
          <p:nvPr/>
        </p:nvSpPr>
        <p:spPr bwMode="auto">
          <a:xfrm>
            <a:off x="7162800" y="2667000"/>
            <a:ext cx="641350" cy="650875"/>
          </a:xfrm>
          <a:prstGeom prst="rect">
            <a:avLst/>
          </a:prstGeom>
          <a:solidFill>
            <a:srgbClr val="FFFF99"/>
          </a:solidFill>
          <a:ln w="9525">
            <a:solidFill>
              <a:srgbClr val="990000"/>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r>
              <a:rPr lang="en-US" altLang="zh-CN" sz="3600">
                <a:solidFill>
                  <a:srgbClr val="660033"/>
                </a:solidFill>
              </a:rPr>
              <a:t>2</a:t>
            </a:r>
            <a:endParaRPr lang="en-US" altLang="zh-CN" sz="3600" b="0">
              <a:solidFill>
                <a:srgbClr val="393939"/>
              </a:solidFill>
            </a:endParaRPr>
          </a:p>
        </p:txBody>
      </p:sp>
      <p:sp>
        <p:nvSpPr>
          <p:cNvPr id="10285" name="Text Box 45"/>
          <p:cNvSpPr txBox="1">
            <a:spLocks noChangeArrowheads="1"/>
          </p:cNvSpPr>
          <p:nvPr/>
        </p:nvSpPr>
        <p:spPr bwMode="auto">
          <a:xfrm>
            <a:off x="7162800" y="2667000"/>
            <a:ext cx="641350" cy="650875"/>
          </a:xfrm>
          <a:prstGeom prst="rect">
            <a:avLst/>
          </a:prstGeom>
          <a:solidFill>
            <a:srgbClr val="FFFF99"/>
          </a:solidFill>
          <a:ln w="9525">
            <a:solidFill>
              <a:srgbClr val="990000"/>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r>
              <a:rPr lang="en-US" altLang="zh-CN" sz="3600">
                <a:solidFill>
                  <a:srgbClr val="660033"/>
                </a:solidFill>
              </a:rPr>
              <a:t>3</a:t>
            </a:r>
            <a:endParaRPr lang="en-US" altLang="zh-CN" sz="3600" b="0">
              <a:solidFill>
                <a:srgbClr val="393939"/>
              </a:solidFill>
            </a:endParaRPr>
          </a:p>
        </p:txBody>
      </p:sp>
      <p:sp useBgFill="1">
        <p:nvSpPr>
          <p:cNvPr id="10286" name="Rectangle 46"/>
          <p:cNvSpPr>
            <a:spLocks noChangeArrowheads="1"/>
          </p:cNvSpPr>
          <p:nvPr/>
        </p:nvSpPr>
        <p:spPr bwMode="auto">
          <a:xfrm>
            <a:off x="1905000" y="2362200"/>
            <a:ext cx="4572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useBgFill="1">
        <p:nvSpPr>
          <p:cNvPr id="10287" name="Rectangle 47"/>
          <p:cNvSpPr>
            <a:spLocks noChangeArrowheads="1"/>
          </p:cNvSpPr>
          <p:nvPr/>
        </p:nvSpPr>
        <p:spPr bwMode="auto">
          <a:xfrm>
            <a:off x="3124200" y="2362200"/>
            <a:ext cx="4572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288" name="Text Box 48"/>
          <p:cNvSpPr txBox="1">
            <a:spLocks noChangeArrowheads="1"/>
          </p:cNvSpPr>
          <p:nvPr/>
        </p:nvSpPr>
        <p:spPr bwMode="auto">
          <a:xfrm>
            <a:off x="609600" y="3581400"/>
            <a:ext cx="792480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5000"/>
              </a:lnSpc>
            </a:pPr>
            <a:r>
              <a:rPr lang="zh-CN" altLang="en-US" sz="2800">
                <a:solidFill>
                  <a:srgbClr val="6600CC"/>
                </a:solidFill>
                <a:ea typeface="楷体_GB2312" pitchFamily="49" charset="-122"/>
                <a:cs typeface="Times New Roman" panose="02020603050405020304" pitchFamily="18" charset="0"/>
              </a:rPr>
              <a:t>基本操作为：</a:t>
            </a:r>
            <a:r>
              <a:rPr lang="zh-CN" altLang="en-US" sz="2800">
                <a:solidFill>
                  <a:srgbClr val="FF0000"/>
                </a:solidFill>
                <a:ea typeface="楷体_GB2312" pitchFamily="49" charset="-122"/>
                <a:cs typeface="Times New Roman" panose="02020603050405020304" pitchFamily="18" charset="0"/>
              </a:rPr>
              <a:t>移动指针 </a:t>
            </a:r>
            <a:r>
              <a:rPr lang="en-US" altLang="zh-CN" sz="2800">
                <a:solidFill>
                  <a:srgbClr val="FF0000"/>
                </a:solidFill>
                <a:ea typeface="楷体_GB2312" pitchFamily="49" charset="-122"/>
                <a:cs typeface="Times New Roman" panose="02020603050405020304" pitchFamily="18" charset="0"/>
              </a:rPr>
              <a:t>i </a:t>
            </a:r>
            <a:r>
              <a:rPr lang="zh-CN" altLang="en-US" sz="2800">
                <a:solidFill>
                  <a:srgbClr val="FF0000"/>
                </a:solidFill>
                <a:ea typeface="楷体_GB2312" pitchFamily="49" charset="-122"/>
                <a:cs typeface="Times New Roman" panose="02020603050405020304" pitchFamily="18" charset="0"/>
              </a:rPr>
              <a:t>次</a:t>
            </a:r>
            <a:r>
              <a:rPr lang="zh-CN" altLang="en-US" sz="2800">
                <a:solidFill>
                  <a:srgbClr val="993366"/>
                </a:solidFill>
                <a:ea typeface="楷体_GB2312" pitchFamily="49" charset="-122"/>
                <a:cs typeface="Times New Roman" panose="02020603050405020304" pitchFamily="18" charset="0"/>
              </a:rPr>
              <a:t>。</a:t>
            </a:r>
            <a:r>
              <a:rPr lang="zh-CN" altLang="en-US" sz="2800">
                <a:solidFill>
                  <a:srgbClr val="393939"/>
                </a:solidFill>
                <a:ea typeface="楷体_GB2312" pitchFamily="49" charset="-122"/>
                <a:cs typeface="Times New Roman" panose="02020603050405020304" pitchFamily="18" charset="0"/>
              </a:rPr>
              <a:t> </a:t>
            </a:r>
          </a:p>
        </p:txBody>
      </p:sp>
      <p:sp>
        <p:nvSpPr>
          <p:cNvPr id="10289" name="Rectangle 49"/>
          <p:cNvSpPr>
            <a:spLocks noChangeArrowheads="1"/>
          </p:cNvSpPr>
          <p:nvPr/>
        </p:nvSpPr>
        <p:spPr bwMode="auto">
          <a:xfrm>
            <a:off x="609600" y="4419600"/>
            <a:ext cx="7923213"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令指针</a:t>
            </a:r>
            <a:r>
              <a:rPr lang="en-US" altLang="zh-CN" sz="2800" dirty="0">
                <a:solidFill>
                  <a:srgbClr val="FF0000"/>
                </a:solidFill>
                <a:latin typeface="Times New Roman" panose="02020603050405020304" pitchFamily="18" charset="0"/>
                <a:ea typeface="楷体_GB2312" pitchFamily="49" charset="-122"/>
                <a:cs typeface="Times New Roman" panose="02020603050405020304" pitchFamily="18" charset="0"/>
              </a:rPr>
              <a:t>p</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始终</a:t>
            </a:r>
            <a:r>
              <a:rPr lang="zh-CN" altLang="en-US" sz="2800" dirty="0">
                <a:solidFill>
                  <a:srgbClr val="FF0000"/>
                </a:solidFill>
                <a:latin typeface="Times New Roman" panose="02020603050405020304" pitchFamily="18" charset="0"/>
                <a:ea typeface="楷体_GB2312" pitchFamily="49" charset="-122"/>
                <a:cs typeface="Times New Roman" panose="02020603050405020304" pitchFamily="18" charset="0"/>
              </a:rPr>
              <a:t>指向</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线性表中</a:t>
            </a:r>
            <a:r>
              <a:rPr lang="zh-CN" altLang="en-US" sz="2800" dirty="0">
                <a:solidFill>
                  <a:srgbClr val="FF0000"/>
                </a:solidFill>
                <a:latin typeface="Times New Roman" panose="02020603050405020304" pitchFamily="18" charset="0"/>
                <a:ea typeface="楷体_GB2312" pitchFamily="49" charset="-122"/>
                <a:cs typeface="Times New Roman" panose="02020603050405020304" pitchFamily="18" charset="0"/>
              </a:rPr>
              <a:t>第</a:t>
            </a:r>
            <a:r>
              <a:rPr lang="en-US" altLang="zh-CN" sz="2800" dirty="0">
                <a:solidFill>
                  <a:srgbClr val="FF0000"/>
                </a:solidFill>
                <a:latin typeface="Times New Roman" panose="02020603050405020304" pitchFamily="18" charset="0"/>
                <a:ea typeface="楷体_GB2312" pitchFamily="49" charset="-122"/>
                <a:cs typeface="Times New Roman" panose="02020603050405020304" pitchFamily="18" charset="0"/>
              </a:rPr>
              <a:t>j</a:t>
            </a:r>
            <a:r>
              <a:rPr lang="zh-CN" altLang="en-US" sz="2800" dirty="0">
                <a:solidFill>
                  <a:srgbClr val="FF0000"/>
                </a:solidFill>
                <a:latin typeface="Times New Roman" panose="02020603050405020304" pitchFamily="18" charset="0"/>
                <a:ea typeface="楷体_GB2312" pitchFamily="49" charset="-122"/>
                <a:cs typeface="Times New Roman" panose="02020603050405020304" pitchFamily="18" charset="0"/>
              </a:rPr>
              <a:t>个</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数据元素。</a:t>
            </a:r>
          </a:p>
        </p:txBody>
      </p:sp>
      <p:sp>
        <p:nvSpPr>
          <p:cNvPr id="10292" name="Rectangle 52"/>
          <p:cNvSpPr>
            <a:spLocks noChangeArrowheads="1"/>
          </p:cNvSpPr>
          <p:nvPr/>
        </p:nvSpPr>
        <p:spPr bwMode="auto">
          <a:xfrm>
            <a:off x="609600" y="5257800"/>
            <a:ext cx="7924800" cy="9540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sz="2800" dirty="0">
                <a:solidFill>
                  <a:srgbClr val="FF0000"/>
                </a:solidFill>
                <a:latin typeface="Times New Roman" panose="02020603050405020304" pitchFamily="18" charset="0"/>
                <a:ea typeface="楷体_GB2312" pitchFamily="49" charset="-122"/>
                <a:cs typeface="Times New Roman" panose="02020603050405020304" pitchFamily="18" charset="0"/>
              </a:rPr>
              <a:t>结束条件</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：找到第</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i</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个结点，即</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j=i;</a:t>
            </a:r>
          </a:p>
          <a:p>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          </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或者</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i</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大于链表长度，即</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p</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null;</a:t>
            </a:r>
          </a:p>
        </p:txBody>
      </p:sp>
      <p:sp>
        <p:nvSpPr>
          <p:cNvPr id="3" name="矩形 2"/>
          <p:cNvSpPr/>
          <p:nvPr/>
        </p:nvSpPr>
        <p:spPr>
          <a:xfrm>
            <a:off x="736379" y="2976341"/>
            <a:ext cx="2616421" cy="523220"/>
          </a:xfrm>
          <a:prstGeom prst="rect">
            <a:avLst/>
          </a:prstGeom>
        </p:spPr>
        <p:txBody>
          <a:bodyPr wrap="none">
            <a:spAutoFit/>
          </a:bodyPr>
          <a:lstStyle/>
          <a:p>
            <a:pPr algn="ctr">
              <a:spcBef>
                <a:spcPct val="50000"/>
              </a:spcBef>
            </a:pPr>
            <a:r>
              <a:rPr lang="en-US" altLang="zh-CN" sz="2800" b="0" dirty="0" err="1">
                <a:solidFill>
                  <a:srgbClr val="0000FF"/>
                </a:solidFill>
                <a:latin typeface="Times New Roman" pitchFamily="18" charset="0"/>
              </a:rPr>
              <a:t>GetElem</a:t>
            </a:r>
            <a:r>
              <a:rPr lang="en-US" altLang="zh-CN" sz="2800" b="0" dirty="0">
                <a:solidFill>
                  <a:srgbClr val="0000FF"/>
                </a:solidFill>
                <a:latin typeface="Times New Roman" pitchFamily="18" charset="0"/>
              </a:rPr>
              <a:t>(L, </a:t>
            </a:r>
            <a:r>
              <a:rPr lang="en-US" altLang="zh-CN" sz="2800" b="0" dirty="0" smtClean="0">
                <a:solidFill>
                  <a:srgbClr val="0000FF"/>
                </a:solidFill>
                <a:latin typeface="Times New Roman" pitchFamily="18" charset="0"/>
              </a:rPr>
              <a:t>3, e</a:t>
            </a:r>
            <a:r>
              <a:rPr lang="en-US" altLang="zh-CN" sz="2800" b="0" dirty="0">
                <a:solidFill>
                  <a:srgbClr val="0000FF"/>
                </a:solidFill>
                <a:latin typeface="Times New Roman" pitchFamily="18" charset="0"/>
              </a:rPr>
              <a:t>)</a:t>
            </a:r>
            <a:endParaRPr lang="zh-CN" altLang="en-US" sz="2800" dirty="0">
              <a:solidFill>
                <a:srgbClr val="000000"/>
              </a:solidFill>
              <a:latin typeface="Times New Roman" pitchFamily="18" charset="0"/>
            </a:endParaRPr>
          </a:p>
        </p:txBody>
      </p:sp>
    </p:spTree>
    <p:extLst>
      <p:ext uri="{BB962C8B-B14F-4D97-AF65-F5344CB8AC3E}">
        <p14:creationId xmlns:p14="http://schemas.microsoft.com/office/powerpoint/2010/main" val="12519259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2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282"/>
                                        </p:tgtEl>
                                        <p:attrNameLst>
                                          <p:attrName>style.visibility</p:attrName>
                                        </p:attrNameLst>
                                      </p:cBhvr>
                                      <p:to>
                                        <p:strVal val="visible"/>
                                      </p:to>
                                    </p:set>
                                    <p:animEffect transition="in" filter="wipe(left)">
                                      <p:cBhvr>
                                        <p:cTn id="48" dur="500"/>
                                        <p:tgtEl>
                                          <p:spTgt spid="10282"/>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283"/>
                                        </p:tgtEl>
                                        <p:attrNameLst>
                                          <p:attrName>style.visibility</p:attrName>
                                        </p:attrNameLst>
                                      </p:cBhvr>
                                      <p:to>
                                        <p:strVal val="visible"/>
                                      </p:to>
                                    </p:set>
                                    <p:animEffect transition="in" filter="wipe(left)">
                                      <p:cBhvr>
                                        <p:cTn id="52" dur="500"/>
                                        <p:tgtEl>
                                          <p:spTgt spid="102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86"/>
                                        </p:tgtEl>
                                        <p:attrNameLst>
                                          <p:attrName>style.visibility</p:attrName>
                                        </p:attrNameLst>
                                      </p:cBhvr>
                                      <p:to>
                                        <p:strVal val="visible"/>
                                      </p:to>
                                    </p:set>
                                    <p:animEffect transition="in" filter="wipe(left)">
                                      <p:cBhvr>
                                        <p:cTn id="57" dur="500"/>
                                        <p:tgtEl>
                                          <p:spTgt spid="10286"/>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nodeType="afterGroup">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0284"/>
                                        </p:tgtEl>
                                        <p:attrNameLst>
                                          <p:attrName>style.visibility</p:attrName>
                                        </p:attrNameLst>
                                      </p:cBhvr>
                                      <p:to>
                                        <p:strVal val="visible"/>
                                      </p:to>
                                    </p:set>
                                    <p:animEffect transition="in" filter="wipe(left)">
                                      <p:cBhvr>
                                        <p:cTn id="65" dur="500"/>
                                        <p:tgtEl>
                                          <p:spTgt spid="102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287"/>
                                        </p:tgtEl>
                                        <p:attrNameLst>
                                          <p:attrName>style.visibility</p:attrName>
                                        </p:attrNameLst>
                                      </p:cBhvr>
                                      <p:to>
                                        <p:strVal val="visible"/>
                                      </p:to>
                                    </p:set>
                                    <p:animEffect transition="in" filter="wipe(left)">
                                      <p:cBhvr>
                                        <p:cTn id="70" dur="500"/>
                                        <p:tgtEl>
                                          <p:spTgt spid="10287"/>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nodeType="afterGroup">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10285"/>
                                        </p:tgtEl>
                                        <p:attrNameLst>
                                          <p:attrName>style.visibility</p:attrName>
                                        </p:attrNameLst>
                                      </p:cBhvr>
                                      <p:to>
                                        <p:strVal val="visible"/>
                                      </p:to>
                                    </p:set>
                                    <p:animEffect transition="in" filter="wipe(left)">
                                      <p:cBhvr>
                                        <p:cTn id="78" dur="500"/>
                                        <p:tgtEl>
                                          <p:spTgt spid="10285"/>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5" fill="hold" grpId="0" nodeType="clickEffect">
                                  <p:stCondLst>
                                    <p:cond delay="0"/>
                                  </p:stCondLst>
                                  <p:childTnLst>
                                    <p:set>
                                      <p:cBhvr>
                                        <p:cTn id="82" dur="1" fill="hold">
                                          <p:stCondLst>
                                            <p:cond delay="0"/>
                                          </p:stCondLst>
                                        </p:cTn>
                                        <p:tgtEl>
                                          <p:spTgt spid="10288"/>
                                        </p:tgtEl>
                                        <p:attrNameLst>
                                          <p:attrName>style.visibility</p:attrName>
                                        </p:attrNameLst>
                                      </p:cBhvr>
                                      <p:to>
                                        <p:strVal val="visible"/>
                                      </p:to>
                                    </p:set>
                                    <p:animEffect transition="in" filter="checkerboard(down)">
                                      <p:cBhvr>
                                        <p:cTn id="83" dur="500"/>
                                        <p:tgtEl>
                                          <p:spTgt spid="1028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0289">
                                            <p:bg/>
                                          </p:spTgt>
                                        </p:tgtEl>
                                        <p:attrNameLst>
                                          <p:attrName>style.visibility</p:attrName>
                                        </p:attrNameLst>
                                      </p:cBhvr>
                                      <p:to>
                                        <p:strVal val="visible"/>
                                      </p:to>
                                    </p:set>
                                    <p:animEffect transition="in" filter="wipe(left)">
                                      <p:cBhvr>
                                        <p:cTn id="88" dur="75"/>
                                        <p:tgtEl>
                                          <p:spTgt spid="10289">
                                            <p:bg/>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iterate type="lt">
                                    <p:tmPct val="100000"/>
                                  </p:iterate>
                                  <p:childTnLst>
                                    <p:set>
                                      <p:cBhvr>
                                        <p:cTn id="92" dur="1" fill="hold">
                                          <p:stCondLst>
                                            <p:cond delay="0"/>
                                          </p:stCondLst>
                                        </p:cTn>
                                        <p:tgtEl>
                                          <p:spTgt spid="10289">
                                            <p:txEl>
                                              <p:pRg st="0" end="0"/>
                                            </p:txEl>
                                          </p:spTgt>
                                        </p:tgtEl>
                                        <p:attrNameLst>
                                          <p:attrName>style.visibility</p:attrName>
                                        </p:attrNameLst>
                                      </p:cBhvr>
                                      <p:to>
                                        <p:strVal val="visible"/>
                                      </p:to>
                                    </p:set>
                                    <p:animEffect transition="in" filter="wipe(left)">
                                      <p:cBhvr>
                                        <p:cTn id="93" dur="75"/>
                                        <p:tgtEl>
                                          <p:spTgt spid="10289">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10292">
                                            <p:bg/>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10292">
                                            <p:txEl>
                                              <p:pRg st="0" end="0"/>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02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2" grpId="0" autoUpdateAnimBg="0"/>
      <p:bldP spid="10283" grpId="0" animBg="1" autoUpdateAnimBg="0"/>
      <p:bldP spid="10284" grpId="0" animBg="1" autoUpdateAnimBg="0"/>
      <p:bldP spid="10285" grpId="0" animBg="1" autoUpdateAnimBg="0"/>
      <p:bldP spid="10286" grpId="0" animBg="1"/>
      <p:bldP spid="10287" grpId="0" animBg="1"/>
      <p:bldP spid="10288" grpId="0" animBg="1" autoUpdateAnimBg="0"/>
      <p:bldP spid="10289" grpId="0" build="p" animBg="1" autoUpdateAnimBg="0"/>
      <p:bldP spid="10292" grpId="0" build="p" animBg="1" autoUpdateAnimBg="0"/>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80886" y="0"/>
            <a:ext cx="8077200" cy="1143000"/>
          </a:xfrm>
        </p:spPr>
        <p:txBody>
          <a:bodyPr/>
          <a:lstStyle/>
          <a:p>
            <a:pPr eaLnBrk="1" hangingPunct="1"/>
            <a:r>
              <a:rPr lang="zh-CN" altLang="en-US" sz="3200" dirty="0" smtClean="0">
                <a:solidFill>
                  <a:schemeClr val="tx1"/>
                </a:solidFill>
                <a:ea typeface="楷体_GB2312" pitchFamily="49" charset="-122"/>
              </a:rPr>
              <a:t>线性表的操作</a:t>
            </a:r>
            <a:r>
              <a:rPr lang="en-US" altLang="zh-CN" sz="4000" b="0" dirty="0" err="1" smtClean="0">
                <a:solidFill>
                  <a:srgbClr val="0000FF"/>
                </a:solidFill>
              </a:rPr>
              <a:t>GetElem</a:t>
            </a:r>
            <a:r>
              <a:rPr lang="en-US" altLang="zh-CN" sz="4000" b="0" dirty="0" smtClean="0">
                <a:solidFill>
                  <a:srgbClr val="0000FF"/>
                </a:solidFill>
              </a:rPr>
              <a:t>(L, </a:t>
            </a:r>
            <a:r>
              <a:rPr lang="en-US" altLang="zh-CN" sz="4000" b="0" dirty="0" err="1" smtClean="0">
                <a:solidFill>
                  <a:srgbClr val="0000FF"/>
                </a:solidFill>
              </a:rPr>
              <a:t>i</a:t>
            </a:r>
            <a:r>
              <a:rPr lang="en-US" altLang="zh-CN" sz="4000" b="0" dirty="0" smtClean="0">
                <a:solidFill>
                  <a:srgbClr val="0000FF"/>
                </a:solidFill>
              </a:rPr>
              <a:t>, &amp;e)</a:t>
            </a:r>
          </a:p>
        </p:txBody>
      </p:sp>
      <p:sp>
        <p:nvSpPr>
          <p:cNvPr id="80899" name="Rectangle 3"/>
          <p:cNvSpPr>
            <a:spLocks noGrp="1" noChangeArrowheads="1"/>
          </p:cNvSpPr>
          <p:nvPr>
            <p:ph idx="1"/>
          </p:nvPr>
        </p:nvSpPr>
        <p:spPr>
          <a:xfrm>
            <a:off x="457200" y="1447800"/>
            <a:ext cx="8229600" cy="2895600"/>
          </a:xfrm>
          <a:ln w="12700">
            <a:solidFill>
              <a:srgbClr val="FF9966"/>
            </a:solidFill>
            <a:miter lim="800000"/>
            <a:headEnd/>
            <a:tailEnd/>
          </a:ln>
        </p:spPr>
        <p:txBody>
          <a:bodyPr/>
          <a:lstStyle/>
          <a:p>
            <a:pPr marL="609600" indent="-609600" eaLnBrk="1" hangingPunct="1">
              <a:lnSpc>
                <a:spcPct val="90000"/>
              </a:lnSpc>
            </a:pPr>
            <a:r>
              <a:rPr lang="zh-CN" altLang="en-US" sz="2800" dirty="0" smtClean="0">
                <a:solidFill>
                  <a:schemeClr val="folHlink"/>
                </a:solidFill>
              </a:rPr>
              <a:t>算法的基本过程</a:t>
            </a:r>
          </a:p>
          <a:p>
            <a:pPr marL="609600" indent="-609600" eaLnBrk="1" hangingPunct="1">
              <a:lnSpc>
                <a:spcPct val="90000"/>
              </a:lnSpc>
              <a:buSzPct val="100000"/>
              <a:buFontTx/>
              <a:buAutoNum type="arabicPeriod"/>
            </a:pPr>
            <a:r>
              <a:rPr lang="en-US" altLang="zh-CN" sz="2800" dirty="0" smtClean="0"/>
              <a:t>p</a:t>
            </a:r>
            <a:r>
              <a:rPr lang="zh-CN" altLang="en-US" sz="2800" dirty="0" smtClean="0"/>
              <a:t>指向第一个结点，初始化计数器</a:t>
            </a:r>
            <a:r>
              <a:rPr lang="en-US" altLang="zh-CN" sz="2800" dirty="0" smtClean="0"/>
              <a:t>j</a:t>
            </a:r>
            <a:r>
              <a:rPr lang="zh-CN" altLang="en-US" sz="2800" dirty="0" smtClean="0"/>
              <a:t>为</a:t>
            </a:r>
            <a:r>
              <a:rPr lang="en-US" altLang="zh-CN" sz="2800" dirty="0" smtClean="0"/>
              <a:t>1</a:t>
            </a:r>
          </a:p>
          <a:p>
            <a:pPr marL="609600" indent="-609600" eaLnBrk="1" hangingPunct="1">
              <a:lnSpc>
                <a:spcPct val="90000"/>
              </a:lnSpc>
              <a:buSzPct val="100000"/>
              <a:buFontTx/>
              <a:buAutoNum type="arabicPeriod"/>
            </a:pPr>
            <a:r>
              <a:rPr lang="zh-CN" altLang="en-US" sz="2800" dirty="0" smtClean="0"/>
              <a:t>顺指针向后查找，直到 </a:t>
            </a:r>
            <a:r>
              <a:rPr lang="en-US" altLang="zh-CN" sz="2800" dirty="0" smtClean="0"/>
              <a:t>j</a:t>
            </a:r>
            <a:r>
              <a:rPr lang="en-US" altLang="zh-CN" dirty="0"/>
              <a:t>=</a:t>
            </a:r>
            <a:r>
              <a:rPr lang="en-US" altLang="zh-CN" sz="2800" dirty="0" err="1" smtClean="0"/>
              <a:t>i</a:t>
            </a:r>
            <a:r>
              <a:rPr lang="en-US" altLang="zh-CN" sz="2800" dirty="0" smtClean="0"/>
              <a:t> </a:t>
            </a:r>
            <a:r>
              <a:rPr lang="zh-CN" altLang="en-US" sz="2800" dirty="0" smtClean="0"/>
              <a:t>或 </a:t>
            </a:r>
            <a:r>
              <a:rPr lang="en-US" altLang="zh-CN" sz="2800" dirty="0" smtClean="0"/>
              <a:t>p </a:t>
            </a:r>
            <a:r>
              <a:rPr lang="zh-CN" altLang="en-US" sz="2800" dirty="0" smtClean="0"/>
              <a:t>为空</a:t>
            </a:r>
          </a:p>
          <a:p>
            <a:pPr marL="609600" indent="-609600" eaLnBrk="1" hangingPunct="1">
              <a:lnSpc>
                <a:spcPct val="90000"/>
              </a:lnSpc>
              <a:buSzPct val="100000"/>
              <a:buFontTx/>
              <a:buAutoNum type="arabicPeriod"/>
            </a:pPr>
            <a:r>
              <a:rPr lang="zh-CN" altLang="en-US" sz="2800" dirty="0" smtClean="0"/>
              <a:t>如果找不到第</a:t>
            </a:r>
            <a:r>
              <a:rPr lang="en-US" altLang="zh-CN" sz="2800" dirty="0" smtClean="0"/>
              <a:t>i</a:t>
            </a:r>
            <a:r>
              <a:rPr lang="zh-CN" altLang="en-US" sz="2800" dirty="0" smtClean="0"/>
              <a:t>个结点（ </a:t>
            </a:r>
            <a:r>
              <a:rPr lang="en-US" altLang="zh-CN" sz="2800" dirty="0" smtClean="0"/>
              <a:t>j&gt;i </a:t>
            </a:r>
            <a:r>
              <a:rPr lang="zh-CN" altLang="en-US" sz="2800" dirty="0" smtClean="0"/>
              <a:t>或 </a:t>
            </a:r>
            <a:r>
              <a:rPr lang="en-US" altLang="zh-CN" sz="2800" dirty="0" smtClean="0"/>
              <a:t>p = null</a:t>
            </a:r>
            <a:r>
              <a:rPr lang="zh-CN" altLang="en-US" sz="2800" dirty="0" smtClean="0"/>
              <a:t>）</a:t>
            </a:r>
            <a:r>
              <a:rPr lang="en-US" altLang="zh-CN" sz="2800" dirty="0" smtClean="0"/>
              <a:t>,</a:t>
            </a:r>
            <a:r>
              <a:rPr lang="zh-CN" altLang="en-US" sz="2800" dirty="0" smtClean="0"/>
              <a:t>则返回</a:t>
            </a:r>
            <a:r>
              <a:rPr lang="en-US" altLang="zh-CN" sz="2800" dirty="0" smtClean="0"/>
              <a:t>ERROR</a:t>
            </a:r>
          </a:p>
          <a:p>
            <a:pPr marL="609600" indent="-609600" eaLnBrk="1" hangingPunct="1">
              <a:lnSpc>
                <a:spcPct val="90000"/>
              </a:lnSpc>
              <a:buSzPct val="100000"/>
              <a:buFontTx/>
              <a:buAutoNum type="arabicPeriod"/>
            </a:pPr>
            <a:r>
              <a:rPr lang="zh-CN" altLang="en-US" sz="2800" dirty="0" smtClean="0"/>
              <a:t>取出第</a:t>
            </a:r>
            <a:r>
              <a:rPr lang="en-US" altLang="zh-CN" sz="2800" dirty="0" smtClean="0"/>
              <a:t>i</a:t>
            </a:r>
            <a:r>
              <a:rPr lang="zh-CN" altLang="en-US" sz="2800" dirty="0" smtClean="0"/>
              <a:t>个结点的数据</a:t>
            </a:r>
            <a:r>
              <a:rPr lang="en-US" altLang="zh-CN" sz="2800" dirty="0" smtClean="0"/>
              <a:t>,</a:t>
            </a:r>
            <a:r>
              <a:rPr lang="zh-CN" altLang="en-US" sz="2800" dirty="0" smtClean="0"/>
              <a:t>放在</a:t>
            </a:r>
            <a:r>
              <a:rPr lang="en-US" altLang="zh-CN" sz="2800" dirty="0" smtClean="0"/>
              <a:t>e</a:t>
            </a:r>
            <a:r>
              <a:rPr lang="zh-CN" altLang="en-US" sz="2800" dirty="0" smtClean="0"/>
              <a:t>中，返回</a:t>
            </a:r>
            <a:r>
              <a:rPr lang="en-US" altLang="zh-CN" sz="2800" dirty="0" smtClean="0"/>
              <a:t>OK</a:t>
            </a:r>
          </a:p>
        </p:txBody>
      </p:sp>
      <p:sp>
        <p:nvSpPr>
          <p:cNvPr id="1433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039BDE1D-7DAD-40DB-BE54-9EA800FEE1DF}" type="slidenum">
              <a:rPr kumimoji="0" lang="en-US" altLang="zh-CN" b="0" smtClean="0">
                <a:solidFill>
                  <a:srgbClr val="393939"/>
                </a:solidFill>
              </a:rPr>
              <a:pPr eaLnBrk="1" hangingPunct="1"/>
              <a:t>64</a:t>
            </a:fld>
            <a:endParaRPr kumimoji="0" lang="en-US" altLang="zh-CN" b="0" smtClean="0">
              <a:solidFill>
                <a:srgbClr val="393939"/>
              </a:solidFill>
            </a:endParaRPr>
          </a:p>
        </p:txBody>
      </p:sp>
      <p:sp>
        <p:nvSpPr>
          <p:cNvPr id="80900" name="Rectangle 4"/>
          <p:cNvSpPr>
            <a:spLocks noChangeArrowheads="1"/>
          </p:cNvSpPr>
          <p:nvPr/>
        </p:nvSpPr>
        <p:spPr bwMode="auto">
          <a:xfrm>
            <a:off x="457200" y="4343400"/>
            <a:ext cx="8229600" cy="2133600"/>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a:spcBef>
                <a:spcPct val="20000"/>
              </a:spcBef>
              <a:buFontTx/>
              <a:buAutoNum type="arabicPeriod"/>
            </a:pPr>
            <a:r>
              <a:rPr lang="en-US" altLang="zh-CN" sz="2800" dirty="0">
                <a:solidFill>
                  <a:srgbClr val="FF0000"/>
                </a:solidFill>
                <a:latin typeface="Times New Roman" pitchFamily="18" charset="0"/>
              </a:rPr>
              <a:t>p = </a:t>
            </a:r>
            <a:r>
              <a:rPr lang="en-US" altLang="zh-CN" sz="2800" dirty="0" err="1">
                <a:solidFill>
                  <a:srgbClr val="FF0000"/>
                </a:solidFill>
                <a:latin typeface="Times New Roman" pitchFamily="18" charset="0"/>
              </a:rPr>
              <a:t>L</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j = 1;</a:t>
            </a:r>
          </a:p>
          <a:p>
            <a:pPr marL="609600" indent="-609600">
              <a:spcBef>
                <a:spcPct val="20000"/>
              </a:spcBef>
              <a:buFontTx/>
              <a:buAutoNum type="arabicPeriod"/>
            </a:pPr>
            <a:r>
              <a:rPr lang="en-US" altLang="zh-CN" sz="2800" dirty="0">
                <a:solidFill>
                  <a:srgbClr val="FF0000"/>
                </a:solidFill>
                <a:latin typeface="Times New Roman" pitchFamily="18" charset="0"/>
              </a:rPr>
              <a:t>while (</a:t>
            </a:r>
            <a:r>
              <a:rPr lang="en-US" altLang="zh-CN" sz="2800" dirty="0" smtClean="0">
                <a:solidFill>
                  <a:srgbClr val="FF0000"/>
                </a:solidFill>
                <a:latin typeface="Times New Roman" pitchFamily="18" charset="0"/>
              </a:rPr>
              <a:t>p!=NULL </a:t>
            </a:r>
            <a:r>
              <a:rPr lang="en-US" altLang="zh-CN" sz="2800" dirty="0">
                <a:solidFill>
                  <a:srgbClr val="FF0000"/>
                </a:solidFill>
                <a:latin typeface="Times New Roman" pitchFamily="18" charset="0"/>
              </a:rPr>
              <a:t>&amp;&amp; j&lt;i)  { p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++j;  }</a:t>
            </a:r>
          </a:p>
          <a:p>
            <a:pPr marL="609600" indent="-609600">
              <a:spcBef>
                <a:spcPct val="20000"/>
              </a:spcBef>
              <a:buFontTx/>
              <a:buAutoNum type="arabicPeriod"/>
            </a:pPr>
            <a:r>
              <a:rPr lang="en-US" altLang="zh-CN" sz="2800" dirty="0">
                <a:solidFill>
                  <a:srgbClr val="FF0000"/>
                </a:solidFill>
                <a:latin typeface="Times New Roman" pitchFamily="18" charset="0"/>
              </a:rPr>
              <a:t>if (</a:t>
            </a:r>
            <a:r>
              <a:rPr lang="en-US" altLang="zh-CN" sz="2800" dirty="0" smtClean="0">
                <a:solidFill>
                  <a:srgbClr val="FF0000"/>
                </a:solidFill>
                <a:latin typeface="Times New Roman" pitchFamily="18" charset="0"/>
              </a:rPr>
              <a:t>p==NULL </a:t>
            </a:r>
            <a:r>
              <a:rPr lang="en-US" altLang="zh-CN" sz="2800" dirty="0">
                <a:solidFill>
                  <a:srgbClr val="FF0000"/>
                </a:solidFill>
                <a:latin typeface="Times New Roman" pitchFamily="18" charset="0"/>
              </a:rPr>
              <a:t>|| j&gt;i )  return ERROR;</a:t>
            </a:r>
          </a:p>
          <a:p>
            <a:pPr marL="609600" indent="-609600">
              <a:spcBef>
                <a:spcPct val="20000"/>
              </a:spcBef>
              <a:buFontTx/>
              <a:buAutoNum type="arabicPeriod"/>
            </a:pPr>
            <a:r>
              <a:rPr lang="en-US" altLang="zh-CN" sz="2800" dirty="0">
                <a:solidFill>
                  <a:srgbClr val="FF0000"/>
                </a:solidFill>
                <a:latin typeface="Times New Roman" pitchFamily="18" charset="0"/>
              </a:rPr>
              <a:t>e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data</a:t>
            </a:r>
            <a:r>
              <a:rPr lang="en-US" altLang="zh-CN" sz="2800" dirty="0">
                <a:solidFill>
                  <a:srgbClr val="FF0000"/>
                </a:solidFill>
                <a:latin typeface="Times New Roman" pitchFamily="18" charset="0"/>
              </a:rPr>
              <a:t>; return OK;</a:t>
            </a:r>
          </a:p>
        </p:txBody>
      </p:sp>
    </p:spTree>
    <p:extLst>
      <p:ext uri="{BB962C8B-B14F-4D97-AF65-F5344CB8AC3E}">
        <p14:creationId xmlns:p14="http://schemas.microsoft.com/office/powerpoint/2010/main" val="4284242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wipe(left)">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wipe(left)">
                                      <p:cBhvr>
                                        <p:cTn id="17" dur="500"/>
                                        <p:tgtEl>
                                          <p:spTgt spid="8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wipe(left)">
                                      <p:cBhvr>
                                        <p:cTn id="22" dur="500"/>
                                        <p:tgtEl>
                                          <p:spTgt spid="8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Effect transition="in" filter="wipe(left)">
                                      <p:cBhvr>
                                        <p:cTn id="27" dur="500"/>
                                        <p:tgtEl>
                                          <p:spTgt spid="80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900">
                                            <p:txEl>
                                              <p:pRg st="0" end="0"/>
                                            </p:txEl>
                                          </p:spTgt>
                                        </p:tgtEl>
                                        <p:attrNameLst>
                                          <p:attrName>style.visibility</p:attrName>
                                        </p:attrNameLst>
                                      </p:cBhvr>
                                      <p:to>
                                        <p:strVal val="visible"/>
                                      </p:to>
                                    </p:set>
                                    <p:animEffect transition="in" filter="wipe(left)">
                                      <p:cBhvr>
                                        <p:cTn id="32" dur="500"/>
                                        <p:tgtEl>
                                          <p:spTgt spid="8090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900">
                                            <p:txEl>
                                              <p:pRg st="1" end="1"/>
                                            </p:txEl>
                                          </p:spTgt>
                                        </p:tgtEl>
                                        <p:attrNameLst>
                                          <p:attrName>style.visibility</p:attrName>
                                        </p:attrNameLst>
                                      </p:cBhvr>
                                      <p:to>
                                        <p:strVal val="visible"/>
                                      </p:to>
                                    </p:set>
                                    <p:animEffect transition="in" filter="wipe(left)">
                                      <p:cBhvr>
                                        <p:cTn id="37" dur="500"/>
                                        <p:tgtEl>
                                          <p:spTgt spid="8090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00">
                                            <p:txEl>
                                              <p:pRg st="2" end="2"/>
                                            </p:txEl>
                                          </p:spTgt>
                                        </p:tgtEl>
                                        <p:attrNameLst>
                                          <p:attrName>style.visibility</p:attrName>
                                        </p:attrNameLst>
                                      </p:cBhvr>
                                      <p:to>
                                        <p:strVal val="visible"/>
                                      </p:to>
                                    </p:set>
                                    <p:animEffect transition="in" filter="wipe(left)">
                                      <p:cBhvr>
                                        <p:cTn id="42" dur="500"/>
                                        <p:tgtEl>
                                          <p:spTgt spid="80900">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900">
                                            <p:txEl>
                                              <p:pRg st="3" end="3"/>
                                            </p:txEl>
                                          </p:spTgt>
                                        </p:tgtEl>
                                        <p:attrNameLst>
                                          <p:attrName>style.visibility</p:attrName>
                                        </p:attrNameLst>
                                      </p:cBhvr>
                                      <p:to>
                                        <p:strVal val="visible"/>
                                      </p:to>
                                    </p:set>
                                    <p:animEffect transition="in" filter="wipe(left)">
                                      <p:cBhvr>
                                        <p:cTn id="47" dur="500"/>
                                        <p:tgtEl>
                                          <p:spTgt spid="809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P spid="80900"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D9CA9FE-B474-41B7-A426-2D005448EC24}" type="slidenum">
              <a:rPr kumimoji="0" lang="en-US" altLang="zh-CN" b="0" smtClean="0">
                <a:solidFill>
                  <a:srgbClr val="393939"/>
                </a:solidFill>
              </a:rPr>
              <a:pPr eaLnBrk="1" hangingPunct="1"/>
              <a:t>65</a:t>
            </a:fld>
            <a:endParaRPr kumimoji="0" lang="en-US" altLang="zh-CN" b="0" smtClean="0">
              <a:solidFill>
                <a:srgbClr val="393939"/>
              </a:solidFill>
            </a:endParaRPr>
          </a:p>
        </p:txBody>
      </p:sp>
      <p:sp>
        <p:nvSpPr>
          <p:cNvPr id="1028" name="Text Box 4"/>
          <p:cNvSpPr txBox="1">
            <a:spLocks noChangeArrowheads="1"/>
          </p:cNvSpPr>
          <p:nvPr/>
        </p:nvSpPr>
        <p:spPr bwMode="auto">
          <a:xfrm>
            <a:off x="144016" y="128588"/>
            <a:ext cx="8892480" cy="5586145"/>
          </a:xfrm>
          <a:prstGeom prst="rect">
            <a:avLst/>
          </a:prstGeom>
          <a:solidFill>
            <a:schemeClr val="bg1"/>
          </a:solidFill>
          <a:ln w="19050">
            <a:solidFill>
              <a:schemeClr val="bg2"/>
            </a:solidFill>
            <a:miter lim="800000"/>
            <a:headEnd/>
            <a:tailEnd/>
          </a:ln>
        </p:spPr>
        <p:txBody>
          <a:bodyPr wrap="squar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05000"/>
              </a:lnSpc>
            </a:pPr>
            <a:r>
              <a:rPr lang="en-US" altLang="zh-CN" sz="2800" dirty="0">
                <a:solidFill>
                  <a:srgbClr val="393939"/>
                </a:solidFill>
              </a:rPr>
              <a:t> Status </a:t>
            </a:r>
            <a:r>
              <a:rPr lang="en-US" altLang="zh-CN" sz="2800" dirty="0" err="1">
                <a:solidFill>
                  <a:srgbClr val="393939"/>
                </a:solidFill>
              </a:rPr>
              <a:t>GetElem_L</a:t>
            </a:r>
            <a:r>
              <a:rPr lang="en-US" altLang="zh-CN" sz="2800" dirty="0">
                <a:solidFill>
                  <a:srgbClr val="393939"/>
                </a:solidFill>
              </a:rPr>
              <a:t>(</a:t>
            </a:r>
            <a:r>
              <a:rPr lang="en-US" altLang="zh-CN" sz="2800" dirty="0" err="1">
                <a:solidFill>
                  <a:srgbClr val="393939"/>
                </a:solidFill>
              </a:rPr>
              <a:t>LinkList</a:t>
            </a:r>
            <a:r>
              <a:rPr lang="en-US" altLang="zh-CN" sz="2800" dirty="0">
                <a:solidFill>
                  <a:srgbClr val="393939"/>
                </a:solidFill>
              </a:rPr>
              <a:t> </a:t>
            </a:r>
            <a:r>
              <a:rPr lang="en-US" altLang="zh-CN" sz="2800" dirty="0" err="1">
                <a:solidFill>
                  <a:srgbClr val="393939"/>
                </a:solidFill>
              </a:rPr>
              <a:t>L,int</a:t>
            </a:r>
            <a:r>
              <a:rPr lang="en-US" altLang="zh-CN" sz="2800" dirty="0">
                <a:solidFill>
                  <a:srgbClr val="393939"/>
                </a:solidFill>
              </a:rPr>
              <a:t> </a:t>
            </a:r>
            <a:r>
              <a:rPr lang="en-US" altLang="zh-CN" sz="2800" dirty="0" err="1">
                <a:solidFill>
                  <a:srgbClr val="393939"/>
                </a:solidFill>
              </a:rPr>
              <a:t>i,ElemType</a:t>
            </a:r>
            <a:r>
              <a:rPr lang="en-US" altLang="zh-CN" sz="2800" dirty="0">
                <a:solidFill>
                  <a:srgbClr val="393939"/>
                </a:solidFill>
              </a:rPr>
              <a:t> &amp;e) {</a:t>
            </a:r>
          </a:p>
          <a:p>
            <a:pPr eaLnBrk="1" hangingPunct="1">
              <a:lnSpc>
                <a:spcPct val="105000"/>
              </a:lnSpc>
            </a:pPr>
            <a:r>
              <a:rPr lang="en-US" altLang="zh-CN" sz="2800" dirty="0">
                <a:solidFill>
                  <a:srgbClr val="393939"/>
                </a:solidFill>
              </a:rPr>
              <a:t>   // L</a:t>
            </a:r>
            <a:r>
              <a:rPr lang="zh-CN" altLang="en-US" sz="2800" dirty="0">
                <a:solidFill>
                  <a:srgbClr val="393939"/>
                </a:solidFill>
                <a:ea typeface="楷体_GB2312" pitchFamily="49" charset="-122"/>
              </a:rPr>
              <a:t>是</a:t>
            </a:r>
            <a:r>
              <a:rPr lang="zh-CN" altLang="en-US" sz="2800" dirty="0">
                <a:solidFill>
                  <a:srgbClr val="FF0000"/>
                </a:solidFill>
                <a:ea typeface="楷体_GB2312" pitchFamily="49" charset="-122"/>
              </a:rPr>
              <a:t>带头结点</a:t>
            </a:r>
            <a:r>
              <a:rPr lang="zh-CN" altLang="en-US" sz="2800" dirty="0">
                <a:solidFill>
                  <a:srgbClr val="393939"/>
                </a:solidFill>
                <a:ea typeface="楷体_GB2312" pitchFamily="49" charset="-122"/>
              </a:rPr>
              <a:t>的链表的头指针，以 </a:t>
            </a:r>
            <a:r>
              <a:rPr lang="en-US" altLang="zh-CN" sz="2800" dirty="0">
                <a:solidFill>
                  <a:srgbClr val="393939"/>
                </a:solidFill>
                <a:ea typeface="楷体_GB2312" pitchFamily="49" charset="-122"/>
              </a:rPr>
              <a:t>e </a:t>
            </a:r>
            <a:r>
              <a:rPr lang="zh-CN" altLang="en-US" sz="2800" dirty="0">
                <a:solidFill>
                  <a:srgbClr val="393939"/>
                </a:solidFill>
                <a:ea typeface="楷体_GB2312" pitchFamily="49" charset="-122"/>
              </a:rPr>
              <a:t>返回第 </a:t>
            </a:r>
            <a:r>
              <a:rPr lang="en-US" altLang="zh-CN" sz="2800" dirty="0">
                <a:solidFill>
                  <a:srgbClr val="393939"/>
                </a:solidFill>
                <a:ea typeface="楷体_GB2312" pitchFamily="49" charset="-122"/>
              </a:rPr>
              <a:t>i </a:t>
            </a:r>
            <a:r>
              <a:rPr lang="zh-CN" altLang="en-US" sz="2800" dirty="0">
                <a:solidFill>
                  <a:srgbClr val="393939"/>
                </a:solidFill>
                <a:ea typeface="楷体_GB2312" pitchFamily="49" charset="-122"/>
              </a:rPr>
              <a:t>个元素</a:t>
            </a:r>
            <a:endParaRPr lang="zh-CN" altLang="en-US" sz="2800" dirty="0">
              <a:solidFill>
                <a:srgbClr val="393939"/>
              </a:solidFill>
            </a:endParaRPr>
          </a:p>
          <a:p>
            <a:pPr eaLnBrk="1" hangingPunct="1">
              <a:lnSpc>
                <a:spcPct val="105000"/>
              </a:lnSpc>
            </a:pPr>
            <a:endParaRPr lang="en-US" altLang="zh-CN" sz="2800" dirty="0" smtClean="0">
              <a:solidFill>
                <a:srgbClr val="393939"/>
              </a:solidFill>
            </a:endParaRPr>
          </a:p>
          <a:p>
            <a:pPr eaLnBrk="1" hangingPunct="1">
              <a:lnSpc>
                <a:spcPct val="105000"/>
              </a:lnSpc>
            </a:pPr>
            <a:endParaRPr lang="en-US" altLang="zh-CN" sz="2800" dirty="0">
              <a:solidFill>
                <a:srgbClr val="393939"/>
              </a:solidFill>
            </a:endParaRPr>
          </a:p>
          <a:p>
            <a:pPr eaLnBrk="1" hangingPunct="1">
              <a:lnSpc>
                <a:spcPct val="105000"/>
              </a:lnSpc>
            </a:pPr>
            <a:endParaRPr lang="en-US" altLang="zh-CN" sz="2800" dirty="0" smtClean="0">
              <a:solidFill>
                <a:srgbClr val="393939"/>
              </a:solidFill>
            </a:endParaRPr>
          </a:p>
          <a:p>
            <a:pPr eaLnBrk="1" hangingPunct="1">
              <a:lnSpc>
                <a:spcPct val="105000"/>
              </a:lnSpc>
            </a:pPr>
            <a:endParaRPr lang="en-US" altLang="zh-CN" sz="2800" dirty="0">
              <a:solidFill>
                <a:srgbClr val="393939"/>
              </a:solidFill>
            </a:endParaRPr>
          </a:p>
          <a:p>
            <a:pPr eaLnBrk="1" hangingPunct="1">
              <a:lnSpc>
                <a:spcPct val="105000"/>
              </a:lnSpc>
            </a:pPr>
            <a:endParaRPr lang="en-US" altLang="zh-CN" sz="2800" dirty="0" smtClean="0">
              <a:solidFill>
                <a:srgbClr val="393939"/>
              </a:solidFill>
            </a:endParaRPr>
          </a:p>
          <a:p>
            <a:pPr eaLnBrk="1" hangingPunct="1">
              <a:lnSpc>
                <a:spcPct val="105000"/>
              </a:lnSpc>
            </a:pPr>
            <a:endParaRPr lang="en-US" altLang="zh-CN" sz="2800" dirty="0">
              <a:solidFill>
                <a:srgbClr val="393939"/>
              </a:solidFill>
            </a:endParaRPr>
          </a:p>
          <a:p>
            <a:pPr eaLnBrk="1" hangingPunct="1">
              <a:lnSpc>
                <a:spcPct val="105000"/>
              </a:lnSpc>
            </a:pPr>
            <a:endParaRPr lang="en-US" altLang="zh-CN" sz="2800" dirty="0" smtClean="0">
              <a:solidFill>
                <a:srgbClr val="393939"/>
              </a:solidFill>
            </a:endParaRPr>
          </a:p>
          <a:p>
            <a:pPr eaLnBrk="1" hangingPunct="1">
              <a:lnSpc>
                <a:spcPct val="105000"/>
              </a:lnSpc>
            </a:pPr>
            <a:endParaRPr lang="en-US" altLang="zh-CN" sz="1600" dirty="0">
              <a:solidFill>
                <a:srgbClr val="393939"/>
              </a:solidFill>
            </a:endParaRPr>
          </a:p>
          <a:p>
            <a:pPr eaLnBrk="1" hangingPunct="1">
              <a:lnSpc>
                <a:spcPct val="105000"/>
              </a:lnSpc>
            </a:pPr>
            <a:endParaRPr lang="en-US" altLang="zh-CN" sz="1600" dirty="0">
              <a:solidFill>
                <a:srgbClr val="393939"/>
              </a:solidFill>
            </a:endParaRPr>
          </a:p>
          <a:p>
            <a:pPr eaLnBrk="1" hangingPunct="1">
              <a:lnSpc>
                <a:spcPct val="105000"/>
              </a:lnSpc>
            </a:pPr>
            <a:endParaRPr lang="en-US" altLang="zh-CN" sz="2800" dirty="0" smtClean="0">
              <a:solidFill>
                <a:srgbClr val="393939"/>
              </a:solidFill>
            </a:endParaRPr>
          </a:p>
          <a:p>
            <a:pPr eaLnBrk="1" hangingPunct="1">
              <a:lnSpc>
                <a:spcPct val="105000"/>
              </a:lnSpc>
            </a:pPr>
            <a:r>
              <a:rPr lang="en-US" altLang="zh-CN" sz="2800" dirty="0" smtClean="0">
                <a:solidFill>
                  <a:srgbClr val="393939"/>
                </a:solidFill>
              </a:rPr>
              <a:t>} </a:t>
            </a:r>
            <a:r>
              <a:rPr lang="en-US" altLang="zh-CN" sz="2800" dirty="0">
                <a:solidFill>
                  <a:srgbClr val="393939"/>
                </a:solidFill>
              </a:rPr>
              <a:t>// </a:t>
            </a:r>
            <a:r>
              <a:rPr lang="en-US" altLang="zh-CN" sz="2800" dirty="0" err="1">
                <a:solidFill>
                  <a:srgbClr val="393939"/>
                </a:solidFill>
              </a:rPr>
              <a:t>GetElem_L</a:t>
            </a:r>
            <a:endParaRPr lang="en-US" altLang="zh-CN" sz="2800" dirty="0">
              <a:solidFill>
                <a:srgbClr val="393939"/>
              </a:solidFill>
            </a:endParaRPr>
          </a:p>
        </p:txBody>
      </p:sp>
      <p:sp>
        <p:nvSpPr>
          <p:cNvPr id="1030" name="Text Box 6"/>
          <p:cNvSpPr txBox="1">
            <a:spLocks noChangeArrowheads="1"/>
          </p:cNvSpPr>
          <p:nvPr/>
        </p:nvSpPr>
        <p:spPr bwMode="auto">
          <a:xfrm>
            <a:off x="1066800" y="5943600"/>
            <a:ext cx="316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393939"/>
                </a:solidFill>
                <a:ea typeface="隶书" pitchFamily="49" charset="-122"/>
              </a:rPr>
              <a:t>算法</a:t>
            </a:r>
            <a:r>
              <a:rPr lang="zh-CN" altLang="en-US" sz="2800">
                <a:solidFill>
                  <a:srgbClr val="FF0000"/>
                </a:solidFill>
                <a:ea typeface="隶书" pitchFamily="49" charset="-122"/>
              </a:rPr>
              <a:t>时间复杂度</a:t>
            </a:r>
            <a:r>
              <a:rPr lang="zh-CN" altLang="en-US" sz="2800">
                <a:solidFill>
                  <a:srgbClr val="393939"/>
                </a:solidFill>
                <a:ea typeface="隶书" pitchFamily="49" charset="-122"/>
              </a:rPr>
              <a:t>为</a:t>
            </a:r>
            <a:r>
              <a:rPr lang="en-US" altLang="zh-CN" sz="2800">
                <a:solidFill>
                  <a:srgbClr val="393939"/>
                </a:solidFill>
              </a:rPr>
              <a:t>:</a:t>
            </a:r>
          </a:p>
        </p:txBody>
      </p:sp>
      <p:sp>
        <p:nvSpPr>
          <p:cNvPr id="1031" name="Text Box 7"/>
          <p:cNvSpPr txBox="1">
            <a:spLocks noChangeArrowheads="1"/>
          </p:cNvSpPr>
          <p:nvPr/>
        </p:nvSpPr>
        <p:spPr bwMode="auto">
          <a:xfrm>
            <a:off x="4267200" y="5943600"/>
            <a:ext cx="2852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O(ListLength(L))</a:t>
            </a:r>
          </a:p>
        </p:txBody>
      </p:sp>
      <p:sp>
        <p:nvSpPr>
          <p:cNvPr id="15366" name="Line 9"/>
          <p:cNvSpPr>
            <a:spLocks noChangeShapeType="1"/>
          </p:cNvSpPr>
          <p:nvPr/>
        </p:nvSpPr>
        <p:spPr bwMode="auto">
          <a:xfrm>
            <a:off x="0" y="1125538"/>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5367" name="Line 10"/>
          <p:cNvSpPr>
            <a:spLocks noChangeShapeType="1"/>
          </p:cNvSpPr>
          <p:nvPr/>
        </p:nvSpPr>
        <p:spPr bwMode="auto">
          <a:xfrm>
            <a:off x="0" y="1639226"/>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5368" name="Line 11"/>
          <p:cNvSpPr>
            <a:spLocks noChangeShapeType="1"/>
          </p:cNvSpPr>
          <p:nvPr/>
        </p:nvSpPr>
        <p:spPr bwMode="auto">
          <a:xfrm>
            <a:off x="0" y="3141663"/>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5369" name="Line 12"/>
          <p:cNvSpPr>
            <a:spLocks noChangeShapeType="1"/>
          </p:cNvSpPr>
          <p:nvPr/>
        </p:nvSpPr>
        <p:spPr bwMode="auto">
          <a:xfrm>
            <a:off x="0" y="4251656"/>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5370" name="Line 13"/>
          <p:cNvSpPr>
            <a:spLocks noChangeShapeType="1"/>
          </p:cNvSpPr>
          <p:nvPr/>
        </p:nvSpPr>
        <p:spPr bwMode="auto">
          <a:xfrm>
            <a:off x="0" y="4786975"/>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 name="矩形 2"/>
          <p:cNvSpPr/>
          <p:nvPr/>
        </p:nvSpPr>
        <p:spPr>
          <a:xfrm>
            <a:off x="0" y="1093902"/>
            <a:ext cx="9119045" cy="4207306"/>
          </a:xfrm>
          <a:prstGeom prst="rect">
            <a:avLst/>
          </a:prstGeom>
        </p:spPr>
        <p:txBody>
          <a:bodyPr wrap="square">
            <a:spAutoFit/>
          </a:bodyPr>
          <a:lstStyle/>
          <a:p>
            <a:pPr>
              <a:lnSpc>
                <a:spcPct val="105000"/>
              </a:lnSpc>
            </a:pPr>
            <a:r>
              <a:rPr lang="zh-CN" altLang="en-US" sz="2800" dirty="0" smtClean="0">
                <a:solidFill>
                  <a:srgbClr val="FF0000"/>
                </a:solidFill>
                <a:latin typeface="Times New Roman" pitchFamily="18" charset="0"/>
                <a:ea typeface="楷体_GB2312"/>
                <a:cs typeface="Times New Roman" pitchFamily="18" charset="0"/>
              </a:rPr>
              <a:t>   </a:t>
            </a:r>
            <a:r>
              <a:rPr lang="en-US" altLang="zh-CN" sz="2800" dirty="0" smtClean="0">
                <a:solidFill>
                  <a:srgbClr val="6600CC"/>
                </a:solidFill>
                <a:latin typeface="Times New Roman" pitchFamily="18" charset="0"/>
                <a:ea typeface="楷体_GB2312"/>
                <a:cs typeface="Times New Roman" pitchFamily="18" charset="0"/>
              </a:rPr>
              <a:t>p = </a:t>
            </a:r>
            <a:r>
              <a:rPr lang="en-US" altLang="zh-CN" sz="2800" dirty="0" err="1" smtClean="0">
                <a:solidFill>
                  <a:srgbClr val="6600CC"/>
                </a:solidFill>
                <a:latin typeface="Times New Roman" pitchFamily="18" charset="0"/>
                <a:ea typeface="楷体_GB2312"/>
                <a:cs typeface="Times New Roman" pitchFamily="18" charset="0"/>
              </a:rPr>
              <a:t>L</a:t>
            </a:r>
            <a:r>
              <a:rPr lang="en-US" altLang="zh-CN" sz="2800" dirty="0" err="1" smtClean="0">
                <a:solidFill>
                  <a:srgbClr val="6600CC"/>
                </a:solidFill>
                <a:latin typeface="Times New Roman" pitchFamily="18" charset="0"/>
                <a:ea typeface="楷体_GB2312"/>
                <a:cs typeface="Times New Roman" pitchFamily="18" charset="0"/>
                <a:sym typeface="Wingdings" pitchFamily="2" charset="2"/>
              </a:rPr>
              <a:t></a:t>
            </a:r>
            <a:r>
              <a:rPr lang="en-US" altLang="zh-CN" sz="2800" dirty="0" err="1" smtClean="0">
                <a:solidFill>
                  <a:srgbClr val="6600CC"/>
                </a:solidFill>
                <a:latin typeface="Times New Roman" pitchFamily="18" charset="0"/>
                <a:ea typeface="楷体_GB2312"/>
                <a:cs typeface="Times New Roman" pitchFamily="18" charset="0"/>
              </a:rPr>
              <a:t>next</a:t>
            </a:r>
            <a:r>
              <a:rPr lang="en-US" altLang="zh-CN" sz="2800" dirty="0" smtClean="0">
                <a:solidFill>
                  <a:srgbClr val="6600CC"/>
                </a:solidFill>
                <a:latin typeface="Times New Roman" pitchFamily="18" charset="0"/>
                <a:ea typeface="楷体_GB2312"/>
                <a:cs typeface="Times New Roman" pitchFamily="18" charset="0"/>
              </a:rPr>
              <a:t>;   j = 1;  </a:t>
            </a:r>
          </a:p>
          <a:p>
            <a:pPr>
              <a:lnSpc>
                <a:spcPct val="120000"/>
              </a:lnSpc>
            </a:pPr>
            <a:endParaRPr lang="en-US" altLang="zh-CN" sz="2800" dirty="0" smtClean="0">
              <a:solidFill>
                <a:srgbClr val="FF0000"/>
              </a:solidFill>
              <a:latin typeface="Times New Roman" pitchFamily="18" charset="0"/>
              <a:ea typeface="楷体_GB2312"/>
              <a:cs typeface="Times New Roman" pitchFamily="18" charset="0"/>
            </a:endParaRPr>
          </a:p>
          <a:p>
            <a:pPr>
              <a:lnSpc>
                <a:spcPct val="120000"/>
              </a:lnSpc>
            </a:pPr>
            <a:endParaRPr lang="en-US" altLang="zh-CN" sz="2800" dirty="0">
              <a:solidFill>
                <a:srgbClr val="FF0000"/>
              </a:solidFill>
              <a:latin typeface="Times New Roman" pitchFamily="18" charset="0"/>
              <a:ea typeface="楷体_GB2312"/>
              <a:cs typeface="Times New Roman" pitchFamily="18" charset="0"/>
            </a:endParaRPr>
          </a:p>
          <a:p>
            <a:pPr>
              <a:lnSpc>
                <a:spcPct val="120000"/>
              </a:lnSpc>
            </a:pPr>
            <a:r>
              <a:rPr lang="en-US" altLang="zh-CN" sz="2800" dirty="0" smtClean="0">
                <a:solidFill>
                  <a:srgbClr val="FF0000"/>
                </a:solidFill>
                <a:latin typeface="Times New Roman" pitchFamily="18" charset="0"/>
                <a:ea typeface="楷体_GB2312"/>
                <a:cs typeface="Times New Roman" pitchFamily="18" charset="0"/>
              </a:rPr>
              <a:t>    while </a:t>
            </a:r>
            <a:r>
              <a:rPr lang="en-US" altLang="zh-CN" sz="2800" dirty="0">
                <a:solidFill>
                  <a:srgbClr val="FF0000"/>
                </a:solidFill>
                <a:latin typeface="Times New Roman" pitchFamily="18" charset="0"/>
                <a:ea typeface="楷体_GB2312"/>
                <a:cs typeface="Times New Roman" pitchFamily="18" charset="0"/>
              </a:rPr>
              <a:t>(</a:t>
            </a:r>
            <a:r>
              <a:rPr lang="en-US" altLang="zh-CN" sz="2800" dirty="0" smtClean="0">
                <a:solidFill>
                  <a:srgbClr val="FF0000"/>
                </a:solidFill>
                <a:latin typeface="Times New Roman" pitchFamily="18" charset="0"/>
                <a:ea typeface="楷体_GB2312"/>
                <a:cs typeface="Times New Roman" pitchFamily="18" charset="0"/>
              </a:rPr>
              <a:t>p!=NULL </a:t>
            </a:r>
            <a:r>
              <a:rPr lang="en-US" altLang="zh-CN" sz="2800" dirty="0">
                <a:solidFill>
                  <a:srgbClr val="FF0000"/>
                </a:solidFill>
                <a:latin typeface="Times New Roman" pitchFamily="18" charset="0"/>
                <a:ea typeface="楷体_GB2312"/>
                <a:cs typeface="Times New Roman" pitchFamily="18" charset="0"/>
              </a:rPr>
              <a:t>&amp;&amp; j&lt;i)  { p = </a:t>
            </a:r>
            <a:r>
              <a:rPr lang="en-US" altLang="zh-CN" sz="2800" dirty="0" err="1">
                <a:solidFill>
                  <a:srgbClr val="FF0000"/>
                </a:solidFill>
                <a:latin typeface="Times New Roman" pitchFamily="18" charset="0"/>
                <a:ea typeface="楷体_GB2312"/>
                <a:cs typeface="Times New Roman" pitchFamily="18" charset="0"/>
              </a:rPr>
              <a:t>p</a:t>
            </a:r>
            <a:r>
              <a:rPr lang="en-US" altLang="zh-CN" sz="2800" dirty="0" err="1">
                <a:solidFill>
                  <a:srgbClr val="FF0000"/>
                </a:solidFill>
                <a:latin typeface="Times New Roman" pitchFamily="18" charset="0"/>
                <a:ea typeface="楷体_GB2312"/>
                <a:cs typeface="Times New Roman" pitchFamily="18" charset="0"/>
                <a:sym typeface="Wingdings" pitchFamily="2" charset="2"/>
              </a:rPr>
              <a:t></a:t>
            </a:r>
            <a:r>
              <a:rPr lang="en-US" altLang="zh-CN" sz="2800" dirty="0" err="1">
                <a:solidFill>
                  <a:srgbClr val="FF0000"/>
                </a:solidFill>
                <a:latin typeface="Times New Roman" pitchFamily="18" charset="0"/>
                <a:ea typeface="楷体_GB2312"/>
                <a:cs typeface="Times New Roman" pitchFamily="18" charset="0"/>
              </a:rPr>
              <a:t>next</a:t>
            </a:r>
            <a:r>
              <a:rPr lang="en-US" altLang="zh-CN" sz="2800" dirty="0">
                <a:solidFill>
                  <a:srgbClr val="FF0000"/>
                </a:solidFill>
                <a:latin typeface="Times New Roman" pitchFamily="18" charset="0"/>
                <a:ea typeface="楷体_GB2312"/>
                <a:cs typeface="Times New Roman" pitchFamily="18" charset="0"/>
              </a:rPr>
              <a:t>;  ++j;  </a:t>
            </a:r>
            <a:r>
              <a:rPr lang="en-US" altLang="zh-CN" sz="2800" dirty="0" smtClean="0">
                <a:solidFill>
                  <a:srgbClr val="FF0000"/>
                </a:solidFill>
                <a:latin typeface="Times New Roman" pitchFamily="18" charset="0"/>
                <a:ea typeface="楷体_GB2312"/>
                <a:cs typeface="Times New Roman" pitchFamily="18" charset="0"/>
              </a:rPr>
              <a:t>}</a:t>
            </a:r>
            <a:endParaRPr lang="en-US" altLang="zh-CN" sz="2800" dirty="0">
              <a:solidFill>
                <a:srgbClr val="FF0000"/>
              </a:solidFill>
              <a:latin typeface="Times New Roman" pitchFamily="18" charset="0"/>
              <a:ea typeface="楷体_GB2312"/>
              <a:cs typeface="Times New Roman" pitchFamily="18" charset="0"/>
            </a:endParaRPr>
          </a:p>
          <a:p>
            <a:pPr>
              <a:lnSpc>
                <a:spcPct val="120000"/>
              </a:lnSpc>
            </a:pPr>
            <a:r>
              <a:rPr lang="en-US" altLang="zh-CN" sz="2800" dirty="0">
                <a:solidFill>
                  <a:srgbClr val="FF0000"/>
                </a:solidFill>
                <a:latin typeface="Times New Roman" pitchFamily="18" charset="0"/>
                <a:ea typeface="楷体_GB2312"/>
                <a:cs typeface="Times New Roman" pitchFamily="18" charset="0"/>
              </a:rPr>
              <a:t>     </a:t>
            </a:r>
            <a:r>
              <a:rPr lang="en-US" altLang="zh-CN" sz="2800" dirty="0" smtClean="0">
                <a:solidFill>
                  <a:srgbClr val="6600CC"/>
                </a:solidFill>
                <a:latin typeface="Times New Roman" pitchFamily="18" charset="0"/>
                <a:ea typeface="楷体_GB2312"/>
                <a:cs typeface="Times New Roman" pitchFamily="18" charset="0"/>
              </a:rPr>
              <a:t>if ( p==NULL || j&gt;i ) </a:t>
            </a:r>
          </a:p>
          <a:p>
            <a:pPr>
              <a:lnSpc>
                <a:spcPct val="80000"/>
              </a:lnSpc>
              <a:spcBef>
                <a:spcPct val="50000"/>
              </a:spcBef>
            </a:pPr>
            <a:r>
              <a:rPr lang="en-US" altLang="zh-CN" sz="2800" dirty="0">
                <a:solidFill>
                  <a:srgbClr val="6600CC"/>
                </a:solidFill>
                <a:latin typeface="Times New Roman" pitchFamily="18" charset="0"/>
                <a:ea typeface="楷体_GB2312"/>
                <a:cs typeface="Times New Roman" pitchFamily="18" charset="0"/>
              </a:rPr>
              <a:t>	return ERROR; </a:t>
            </a:r>
            <a:endParaRPr lang="zh-CN" altLang="en-US" sz="2800" dirty="0">
              <a:solidFill>
                <a:srgbClr val="6600CC"/>
              </a:solidFill>
              <a:latin typeface="Times New Roman" pitchFamily="18" charset="0"/>
              <a:ea typeface="楷体_GB2312"/>
              <a:cs typeface="Times New Roman" pitchFamily="18" charset="0"/>
            </a:endParaRPr>
          </a:p>
          <a:p>
            <a:pPr>
              <a:lnSpc>
                <a:spcPct val="120000"/>
              </a:lnSpc>
            </a:pPr>
            <a:r>
              <a:rPr lang="zh-CN" altLang="en-US" sz="2800" dirty="0">
                <a:solidFill>
                  <a:srgbClr val="CC0066"/>
                </a:solidFill>
                <a:latin typeface="Times New Roman" pitchFamily="18" charset="0"/>
                <a:ea typeface="楷体_GB2312"/>
                <a:cs typeface="Times New Roman" pitchFamily="18" charset="0"/>
              </a:rPr>
              <a:t>     </a:t>
            </a:r>
            <a:r>
              <a:rPr lang="en-US" altLang="zh-CN" sz="2800" dirty="0">
                <a:solidFill>
                  <a:srgbClr val="CC0066"/>
                </a:solidFill>
                <a:latin typeface="Times New Roman" pitchFamily="18" charset="0"/>
                <a:ea typeface="楷体_GB2312"/>
                <a:cs typeface="Times New Roman" pitchFamily="18" charset="0"/>
              </a:rPr>
              <a:t>e = </a:t>
            </a:r>
            <a:r>
              <a:rPr lang="en-US" altLang="zh-CN" sz="2800" dirty="0" err="1">
                <a:solidFill>
                  <a:srgbClr val="CC0066"/>
                </a:solidFill>
                <a:latin typeface="Times New Roman" pitchFamily="18" charset="0"/>
                <a:ea typeface="楷体_GB2312"/>
                <a:cs typeface="Times New Roman" pitchFamily="18" charset="0"/>
              </a:rPr>
              <a:t>p</a:t>
            </a:r>
            <a:r>
              <a:rPr lang="en-US" altLang="zh-CN" sz="2800" dirty="0" err="1">
                <a:solidFill>
                  <a:srgbClr val="CC0066"/>
                </a:solidFill>
                <a:latin typeface="Times New Roman" pitchFamily="18" charset="0"/>
                <a:ea typeface="楷体_GB2312"/>
                <a:cs typeface="Times New Roman" pitchFamily="18" charset="0"/>
                <a:sym typeface="Wingdings" pitchFamily="2" charset="2"/>
              </a:rPr>
              <a:t></a:t>
            </a:r>
            <a:r>
              <a:rPr lang="en-US" altLang="zh-CN" sz="2800" dirty="0" err="1">
                <a:solidFill>
                  <a:srgbClr val="CC0066"/>
                </a:solidFill>
                <a:latin typeface="Times New Roman" pitchFamily="18" charset="0"/>
                <a:ea typeface="楷体_GB2312"/>
                <a:cs typeface="Times New Roman" pitchFamily="18" charset="0"/>
              </a:rPr>
              <a:t>data</a:t>
            </a:r>
            <a:r>
              <a:rPr lang="en-US" altLang="zh-CN" sz="2800" dirty="0">
                <a:solidFill>
                  <a:srgbClr val="CC0066"/>
                </a:solidFill>
                <a:latin typeface="Times New Roman" pitchFamily="18" charset="0"/>
                <a:ea typeface="楷体_GB2312"/>
                <a:cs typeface="Times New Roman" pitchFamily="18" charset="0"/>
              </a:rPr>
              <a:t>;            </a:t>
            </a:r>
            <a:endParaRPr lang="zh-CN" altLang="en-US" sz="2800" dirty="0">
              <a:solidFill>
                <a:srgbClr val="CC0066"/>
              </a:solidFill>
              <a:latin typeface="Times New Roman" pitchFamily="18" charset="0"/>
              <a:ea typeface="楷体_GB2312"/>
              <a:cs typeface="Times New Roman" pitchFamily="18" charset="0"/>
            </a:endParaRPr>
          </a:p>
          <a:p>
            <a:pPr>
              <a:lnSpc>
                <a:spcPct val="120000"/>
              </a:lnSpc>
            </a:pPr>
            <a:r>
              <a:rPr lang="zh-CN" altLang="en-US" sz="2800" dirty="0">
                <a:solidFill>
                  <a:srgbClr val="FFCCFF"/>
                </a:solidFill>
                <a:latin typeface="Times New Roman" pitchFamily="18" charset="0"/>
                <a:ea typeface="楷体_GB2312"/>
                <a:cs typeface="Times New Roman" pitchFamily="18" charset="0"/>
              </a:rPr>
              <a:t>     </a:t>
            </a:r>
            <a:r>
              <a:rPr lang="en-US" altLang="zh-CN" sz="2800" dirty="0">
                <a:solidFill>
                  <a:srgbClr val="393939"/>
                </a:solidFill>
                <a:latin typeface="Times New Roman" pitchFamily="18" charset="0"/>
                <a:ea typeface="楷体_GB2312"/>
                <a:cs typeface="Times New Roman" pitchFamily="18" charset="0"/>
              </a:rPr>
              <a:t>return OK;</a:t>
            </a:r>
            <a:endParaRPr lang="zh-CN" altLang="en-US" sz="1800" dirty="0">
              <a:solidFill>
                <a:srgbClr val="000000"/>
              </a:solidFill>
              <a:latin typeface="Times New Roman" pitchFamily="18" charset="0"/>
              <a:ea typeface="楷体_GB2312"/>
              <a:cs typeface="Times New Roman" pitchFamily="18" charset="0"/>
            </a:endParaRPr>
          </a:p>
        </p:txBody>
      </p:sp>
      <p:sp>
        <p:nvSpPr>
          <p:cNvPr id="5" name="矩形 4"/>
          <p:cNvSpPr/>
          <p:nvPr/>
        </p:nvSpPr>
        <p:spPr>
          <a:xfrm>
            <a:off x="3658405" y="1124744"/>
            <a:ext cx="3539751" cy="523220"/>
          </a:xfrm>
          <a:prstGeom prst="rect">
            <a:avLst/>
          </a:prstGeom>
        </p:spPr>
        <p:txBody>
          <a:bodyPr wrap="none">
            <a:spAutoFit/>
          </a:bodyPr>
          <a:lstStyle/>
          <a:p>
            <a:pPr algn="ctr">
              <a:spcBef>
                <a:spcPct val="50000"/>
              </a:spcBef>
            </a:pPr>
            <a:r>
              <a:rPr lang="en-US" altLang="zh-CN" sz="2800" dirty="0">
                <a:solidFill>
                  <a:srgbClr val="6600CC"/>
                </a:solidFill>
                <a:latin typeface="Times New Roman" pitchFamily="18" charset="0"/>
              </a:rPr>
              <a:t>// </a:t>
            </a:r>
            <a:r>
              <a:rPr lang="zh-CN" altLang="en-US" sz="2800" dirty="0">
                <a:solidFill>
                  <a:srgbClr val="6600CC"/>
                </a:solidFill>
                <a:latin typeface="楷体_GB2312" pitchFamily="49" charset="-122"/>
                <a:ea typeface="楷体_GB2312" pitchFamily="49" charset="-122"/>
              </a:rPr>
              <a:t>步骤</a:t>
            </a:r>
            <a:r>
              <a:rPr lang="en-US" altLang="zh-CN" sz="2800" dirty="0">
                <a:solidFill>
                  <a:srgbClr val="6600CC"/>
                </a:solidFill>
                <a:latin typeface="楷体_GB2312" pitchFamily="49" charset="-122"/>
                <a:ea typeface="楷体_GB2312" pitchFamily="49" charset="-122"/>
              </a:rPr>
              <a:t>1</a:t>
            </a:r>
            <a:r>
              <a:rPr lang="zh-CN" altLang="en-US" sz="2800" dirty="0">
                <a:solidFill>
                  <a:srgbClr val="6600CC"/>
                </a:solidFill>
                <a:latin typeface="楷体_GB2312" pitchFamily="49" charset="-122"/>
                <a:ea typeface="楷体_GB2312" pitchFamily="49" charset="-122"/>
              </a:rPr>
              <a:t>：初始化指针</a:t>
            </a:r>
            <a:endParaRPr lang="zh-CN" altLang="en-US" sz="1800" dirty="0">
              <a:solidFill>
                <a:srgbClr val="000000"/>
              </a:solidFill>
              <a:latin typeface="Times New Roman" pitchFamily="18" charset="0"/>
            </a:endParaRPr>
          </a:p>
        </p:txBody>
      </p:sp>
      <p:sp>
        <p:nvSpPr>
          <p:cNvPr id="7" name="矩形 6"/>
          <p:cNvSpPr/>
          <p:nvPr/>
        </p:nvSpPr>
        <p:spPr>
          <a:xfrm>
            <a:off x="323528" y="1628800"/>
            <a:ext cx="8052245" cy="1126462"/>
          </a:xfrm>
          <a:prstGeom prst="rect">
            <a:avLst/>
          </a:prstGeom>
        </p:spPr>
        <p:txBody>
          <a:bodyPr wrap="square">
            <a:spAutoFit/>
          </a:bodyPr>
          <a:lstStyle/>
          <a:p>
            <a:pPr>
              <a:lnSpc>
                <a:spcPct val="120000"/>
              </a:lnSpc>
            </a:pPr>
            <a:r>
              <a:rPr lang="en-US" altLang="zh-CN" sz="2800" dirty="0">
                <a:solidFill>
                  <a:srgbClr val="FFCCFF"/>
                </a:solidFill>
                <a:latin typeface="Times New Roman" pitchFamily="18" charset="0"/>
                <a:ea typeface="楷体_GB2312"/>
                <a:cs typeface="Times New Roman" pitchFamily="18" charset="0"/>
              </a:rPr>
              <a:t> </a:t>
            </a:r>
            <a:r>
              <a:rPr lang="en-US" altLang="zh-CN" sz="2800" dirty="0">
                <a:solidFill>
                  <a:srgbClr val="FF0000"/>
                </a:solidFill>
                <a:latin typeface="Times New Roman" pitchFamily="18" charset="0"/>
                <a:ea typeface="楷体_GB2312"/>
                <a:cs typeface="Times New Roman" pitchFamily="18" charset="0"/>
              </a:rPr>
              <a:t>//</a:t>
            </a:r>
            <a:r>
              <a:rPr lang="zh-CN" altLang="en-US" sz="2800" dirty="0">
                <a:solidFill>
                  <a:srgbClr val="FF0000"/>
                </a:solidFill>
                <a:latin typeface="Times New Roman" pitchFamily="18" charset="0"/>
                <a:ea typeface="楷体_GB2312"/>
                <a:cs typeface="Times New Roman" pitchFamily="18" charset="0"/>
              </a:rPr>
              <a:t>步骤</a:t>
            </a:r>
            <a:r>
              <a:rPr lang="en-US" altLang="zh-CN" sz="2800" dirty="0">
                <a:solidFill>
                  <a:srgbClr val="FF0000"/>
                </a:solidFill>
                <a:latin typeface="Times New Roman" pitchFamily="18" charset="0"/>
                <a:ea typeface="楷体_GB2312"/>
                <a:cs typeface="Times New Roman" pitchFamily="18" charset="0"/>
              </a:rPr>
              <a:t>2</a:t>
            </a:r>
            <a:r>
              <a:rPr lang="zh-CN" altLang="en-US" sz="2800" dirty="0">
                <a:solidFill>
                  <a:srgbClr val="FF0000"/>
                </a:solidFill>
                <a:latin typeface="Times New Roman" pitchFamily="18" charset="0"/>
                <a:ea typeface="楷体_GB2312"/>
                <a:cs typeface="Times New Roman" pitchFamily="18" charset="0"/>
              </a:rPr>
              <a:t>：顺指针向后查找，直到</a:t>
            </a:r>
            <a:r>
              <a:rPr lang="en-US" altLang="zh-CN" sz="2800" dirty="0">
                <a:solidFill>
                  <a:srgbClr val="FF0000"/>
                </a:solidFill>
                <a:latin typeface="Times New Roman" pitchFamily="18" charset="0"/>
                <a:ea typeface="楷体_GB2312"/>
                <a:cs typeface="Times New Roman" pitchFamily="18" charset="0"/>
              </a:rPr>
              <a:t>p</a:t>
            </a:r>
            <a:r>
              <a:rPr lang="zh-CN" altLang="en-US" sz="2800" dirty="0">
                <a:solidFill>
                  <a:srgbClr val="FF0000"/>
                </a:solidFill>
                <a:latin typeface="Times New Roman" pitchFamily="18" charset="0"/>
                <a:ea typeface="楷体_GB2312"/>
                <a:cs typeface="Times New Roman" pitchFamily="18" charset="0"/>
              </a:rPr>
              <a:t>指向第</a:t>
            </a:r>
            <a:r>
              <a:rPr lang="en-US" altLang="zh-CN" sz="2800" dirty="0">
                <a:solidFill>
                  <a:srgbClr val="FF0000"/>
                </a:solidFill>
                <a:latin typeface="Times New Roman" pitchFamily="18" charset="0"/>
                <a:ea typeface="楷体_GB2312"/>
                <a:cs typeface="Times New Roman" pitchFamily="18" charset="0"/>
              </a:rPr>
              <a:t>i</a:t>
            </a:r>
            <a:r>
              <a:rPr lang="zh-CN" altLang="en-US" sz="2800" dirty="0">
                <a:solidFill>
                  <a:srgbClr val="FF0000"/>
                </a:solidFill>
                <a:latin typeface="Times New Roman" pitchFamily="18" charset="0"/>
                <a:ea typeface="楷体_GB2312"/>
                <a:cs typeface="Times New Roman" pitchFamily="18" charset="0"/>
              </a:rPr>
              <a:t>个元素</a:t>
            </a:r>
            <a:endParaRPr lang="en-US" altLang="zh-CN" sz="2800" dirty="0">
              <a:solidFill>
                <a:srgbClr val="FF0000"/>
              </a:solidFill>
              <a:latin typeface="Times New Roman" pitchFamily="18" charset="0"/>
              <a:ea typeface="楷体_GB2312"/>
              <a:cs typeface="Times New Roman" pitchFamily="18" charset="0"/>
            </a:endParaRPr>
          </a:p>
          <a:p>
            <a:pPr>
              <a:lnSpc>
                <a:spcPct val="120000"/>
              </a:lnSpc>
            </a:pPr>
            <a:r>
              <a:rPr lang="en-US" altLang="zh-CN" sz="2800" dirty="0">
                <a:solidFill>
                  <a:srgbClr val="FF0000"/>
                </a:solidFill>
                <a:latin typeface="Times New Roman" pitchFamily="18" charset="0"/>
                <a:ea typeface="楷体_GB2312"/>
                <a:cs typeface="Times New Roman" pitchFamily="18" charset="0"/>
              </a:rPr>
              <a:t> </a:t>
            </a:r>
            <a:r>
              <a:rPr lang="en-US" altLang="zh-CN" sz="2800" dirty="0" smtClean="0">
                <a:solidFill>
                  <a:srgbClr val="FF0000"/>
                </a:solidFill>
                <a:latin typeface="Times New Roman" pitchFamily="18" charset="0"/>
                <a:ea typeface="楷体_GB2312"/>
                <a:cs typeface="Times New Roman" pitchFamily="18" charset="0"/>
              </a:rPr>
              <a:t>//</a:t>
            </a:r>
            <a:r>
              <a:rPr lang="zh-CN" altLang="en-US" sz="2800" dirty="0">
                <a:solidFill>
                  <a:srgbClr val="FF0000"/>
                </a:solidFill>
                <a:latin typeface="Times New Roman" pitchFamily="18" charset="0"/>
                <a:ea typeface="楷体_GB2312"/>
                <a:cs typeface="Times New Roman" pitchFamily="18" charset="0"/>
              </a:rPr>
              <a:t>或 </a:t>
            </a:r>
            <a:r>
              <a:rPr lang="en-US" altLang="zh-CN" sz="2800" dirty="0">
                <a:solidFill>
                  <a:srgbClr val="FF0000"/>
                </a:solidFill>
                <a:latin typeface="Times New Roman" pitchFamily="18" charset="0"/>
                <a:ea typeface="楷体_GB2312"/>
                <a:cs typeface="Times New Roman" pitchFamily="18" charset="0"/>
              </a:rPr>
              <a:t>p</a:t>
            </a:r>
            <a:r>
              <a:rPr lang="zh-CN" altLang="en-US" sz="2800" dirty="0">
                <a:solidFill>
                  <a:srgbClr val="FF0000"/>
                </a:solidFill>
                <a:latin typeface="Times New Roman" pitchFamily="18" charset="0"/>
                <a:ea typeface="楷体_GB2312"/>
                <a:cs typeface="Times New Roman" pitchFamily="18" charset="0"/>
              </a:rPr>
              <a:t>为空</a:t>
            </a:r>
            <a:endParaRPr lang="zh-CN" altLang="en-US" sz="1800" dirty="0">
              <a:solidFill>
                <a:srgbClr val="000000"/>
              </a:solidFill>
              <a:latin typeface="Times New Roman" pitchFamily="18" charset="0"/>
            </a:endParaRPr>
          </a:p>
        </p:txBody>
      </p:sp>
      <p:sp>
        <p:nvSpPr>
          <p:cNvPr id="9" name="矩形 8"/>
          <p:cNvSpPr/>
          <p:nvPr/>
        </p:nvSpPr>
        <p:spPr>
          <a:xfrm>
            <a:off x="3658405" y="3709972"/>
            <a:ext cx="4297971" cy="523220"/>
          </a:xfrm>
          <a:prstGeom prst="rect">
            <a:avLst/>
          </a:prstGeom>
        </p:spPr>
        <p:txBody>
          <a:bodyPr wrap="none">
            <a:spAutoFit/>
          </a:bodyPr>
          <a:lstStyle/>
          <a:p>
            <a:pPr algn="ctr">
              <a:spcBef>
                <a:spcPct val="50000"/>
              </a:spcBef>
            </a:pPr>
            <a:r>
              <a:rPr lang="en-US" altLang="zh-CN" sz="2800" dirty="0">
                <a:solidFill>
                  <a:srgbClr val="6600CC"/>
                </a:solidFill>
                <a:latin typeface="Times New Roman" pitchFamily="18" charset="0"/>
                <a:ea typeface="楷体_GB2312"/>
                <a:cs typeface="Times New Roman" pitchFamily="18" charset="0"/>
              </a:rPr>
              <a:t>// </a:t>
            </a:r>
            <a:r>
              <a:rPr lang="zh-CN" altLang="en-US" sz="2800" dirty="0">
                <a:solidFill>
                  <a:srgbClr val="6600CC"/>
                </a:solidFill>
                <a:latin typeface="Times New Roman" pitchFamily="18" charset="0"/>
                <a:ea typeface="楷体_GB2312"/>
                <a:cs typeface="Times New Roman" pitchFamily="18" charset="0"/>
              </a:rPr>
              <a:t>步骤</a:t>
            </a:r>
            <a:r>
              <a:rPr lang="en-US" altLang="zh-CN" sz="2800" dirty="0">
                <a:solidFill>
                  <a:srgbClr val="6600CC"/>
                </a:solidFill>
                <a:latin typeface="Times New Roman" pitchFamily="18" charset="0"/>
                <a:ea typeface="楷体_GB2312"/>
                <a:cs typeface="Times New Roman" pitchFamily="18" charset="0"/>
              </a:rPr>
              <a:t>3:</a:t>
            </a:r>
            <a:r>
              <a:rPr lang="zh-CN" altLang="en-US" sz="2800" dirty="0">
                <a:solidFill>
                  <a:srgbClr val="6600CC"/>
                </a:solidFill>
                <a:latin typeface="Times New Roman" pitchFamily="18" charset="0"/>
                <a:ea typeface="楷体_GB2312"/>
                <a:cs typeface="Times New Roman" pitchFamily="18" charset="0"/>
              </a:rPr>
              <a:t>第 </a:t>
            </a:r>
            <a:r>
              <a:rPr lang="en-US" altLang="zh-CN" sz="2800" dirty="0">
                <a:solidFill>
                  <a:srgbClr val="6600CC"/>
                </a:solidFill>
                <a:latin typeface="Times New Roman" pitchFamily="18" charset="0"/>
                <a:ea typeface="楷体_GB2312"/>
                <a:cs typeface="Times New Roman" pitchFamily="18" charset="0"/>
              </a:rPr>
              <a:t>i </a:t>
            </a:r>
            <a:r>
              <a:rPr lang="zh-CN" altLang="en-US" sz="2800" dirty="0">
                <a:solidFill>
                  <a:srgbClr val="6600CC"/>
                </a:solidFill>
                <a:latin typeface="Times New Roman" pitchFamily="18" charset="0"/>
                <a:ea typeface="楷体_GB2312"/>
                <a:cs typeface="Times New Roman" pitchFamily="18" charset="0"/>
              </a:rPr>
              <a:t>个元素不存在</a:t>
            </a:r>
            <a:endParaRPr lang="zh-CN" altLang="en-US" sz="1800" dirty="0">
              <a:solidFill>
                <a:srgbClr val="000000"/>
              </a:solidFill>
              <a:latin typeface="Times New Roman" pitchFamily="18" charset="0"/>
            </a:endParaRPr>
          </a:p>
        </p:txBody>
      </p:sp>
      <p:sp>
        <p:nvSpPr>
          <p:cNvPr id="11" name="矩形 10"/>
          <p:cNvSpPr/>
          <p:nvPr/>
        </p:nvSpPr>
        <p:spPr>
          <a:xfrm>
            <a:off x="3658405" y="4220654"/>
            <a:ext cx="4177747" cy="523220"/>
          </a:xfrm>
          <a:prstGeom prst="rect">
            <a:avLst/>
          </a:prstGeom>
        </p:spPr>
        <p:txBody>
          <a:bodyPr wrap="none">
            <a:spAutoFit/>
          </a:bodyPr>
          <a:lstStyle/>
          <a:p>
            <a:pPr algn="ctr">
              <a:spcBef>
                <a:spcPct val="50000"/>
              </a:spcBef>
            </a:pPr>
            <a:r>
              <a:rPr lang="en-US" altLang="zh-CN" sz="2800" dirty="0">
                <a:solidFill>
                  <a:srgbClr val="CC0066"/>
                </a:solidFill>
                <a:latin typeface="Times New Roman" pitchFamily="18" charset="0"/>
                <a:ea typeface="楷体_GB2312"/>
                <a:cs typeface="Times New Roman" pitchFamily="18" charset="0"/>
              </a:rPr>
              <a:t>// </a:t>
            </a:r>
            <a:r>
              <a:rPr lang="zh-CN" altLang="en-US" sz="2800" dirty="0">
                <a:solidFill>
                  <a:srgbClr val="CC0066"/>
                </a:solidFill>
                <a:latin typeface="Times New Roman" pitchFamily="18" charset="0"/>
                <a:ea typeface="楷体_GB2312"/>
                <a:cs typeface="Times New Roman" pitchFamily="18" charset="0"/>
              </a:rPr>
              <a:t>步骤</a:t>
            </a:r>
            <a:r>
              <a:rPr lang="en-US" altLang="zh-CN" sz="2800" dirty="0">
                <a:solidFill>
                  <a:srgbClr val="CC0066"/>
                </a:solidFill>
                <a:latin typeface="Times New Roman" pitchFamily="18" charset="0"/>
                <a:ea typeface="楷体_GB2312"/>
                <a:cs typeface="Times New Roman" pitchFamily="18" charset="0"/>
              </a:rPr>
              <a:t>4</a:t>
            </a:r>
            <a:r>
              <a:rPr lang="zh-CN" altLang="en-US" sz="2800" dirty="0">
                <a:solidFill>
                  <a:srgbClr val="CC0066"/>
                </a:solidFill>
                <a:latin typeface="Times New Roman" pitchFamily="18" charset="0"/>
                <a:ea typeface="楷体_GB2312"/>
                <a:cs typeface="Times New Roman" pitchFamily="18" charset="0"/>
              </a:rPr>
              <a:t>：取得第 </a:t>
            </a:r>
            <a:r>
              <a:rPr lang="en-US" altLang="zh-CN" sz="2800" dirty="0">
                <a:solidFill>
                  <a:srgbClr val="CC0066"/>
                </a:solidFill>
                <a:latin typeface="Times New Roman" pitchFamily="18" charset="0"/>
                <a:ea typeface="楷体_GB2312"/>
                <a:cs typeface="Times New Roman" pitchFamily="18" charset="0"/>
              </a:rPr>
              <a:t>i </a:t>
            </a:r>
            <a:r>
              <a:rPr lang="zh-CN" altLang="en-US" sz="2800" dirty="0">
                <a:solidFill>
                  <a:srgbClr val="CC0066"/>
                </a:solidFill>
                <a:latin typeface="Times New Roman" pitchFamily="18" charset="0"/>
                <a:ea typeface="楷体_GB2312"/>
                <a:cs typeface="Times New Roman" pitchFamily="18" charset="0"/>
              </a:rPr>
              <a:t>个元素</a:t>
            </a:r>
            <a:endParaRPr lang="zh-CN" altLang="en-US" sz="1800" dirty="0">
              <a:solidFill>
                <a:srgbClr val="000000"/>
              </a:solidFill>
              <a:latin typeface="Times New Roman" pitchFamily="18" charset="0"/>
            </a:endParaRPr>
          </a:p>
        </p:txBody>
      </p:sp>
    </p:spTree>
    <p:extLst>
      <p:ext uri="{BB962C8B-B14F-4D97-AF65-F5344CB8AC3E}">
        <p14:creationId xmlns:p14="http://schemas.microsoft.com/office/powerpoint/2010/main" val="2045651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left)">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left)">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left)">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left)">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left)">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30"/>
                                        </p:tgtEl>
                                        <p:attrNameLst>
                                          <p:attrName>style.visibility</p:attrName>
                                        </p:attrNameLst>
                                      </p:cBhvr>
                                      <p:to>
                                        <p:strVal val="visible"/>
                                      </p:to>
                                    </p:set>
                                    <p:animEffect transition="in" filter="wipe(left)">
                                      <p:cBhvr>
                                        <p:cTn id="55" dur="500"/>
                                        <p:tgtEl>
                                          <p:spTgt spid="10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31"/>
                                        </p:tgtEl>
                                        <p:attrNameLst>
                                          <p:attrName>style.visibility</p:attrName>
                                        </p:attrNameLst>
                                      </p:cBhvr>
                                      <p:to>
                                        <p:strVal val="visible"/>
                                      </p:to>
                                    </p:set>
                                    <p:animEffect transition="in" filter="wipe(left)">
                                      <p:cBhvr>
                                        <p:cTn id="60"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utoUpdateAnimBg="0"/>
      <p:bldP spid="1031" grpId="0" autoUpdateAnimBg="0"/>
      <p:bldP spid="3" grpId="0" build="p"/>
      <p:bldP spid="5" grpId="0"/>
      <p:bldP spid="7" grpId="0"/>
      <p:bldP spid="9"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28"/>
          <p:cNvSpPr>
            <a:spLocks noGrp="1" noChangeArrowheads="1"/>
          </p:cNvSpPr>
          <p:nvPr>
            <p:ph type="title"/>
          </p:nvPr>
        </p:nvSpPr>
        <p:spPr>
          <a:xfrm>
            <a:off x="953294" y="16685"/>
            <a:ext cx="8458200" cy="1143000"/>
          </a:xfrm>
        </p:spPr>
        <p:txBody>
          <a:bodyPr/>
          <a:lstStyle/>
          <a:p>
            <a:pPr eaLnBrk="1" hangingPunct="1"/>
            <a:r>
              <a:rPr lang="zh-CN" altLang="en-US" sz="3200" dirty="0" smtClean="0">
                <a:solidFill>
                  <a:schemeClr val="tx1"/>
                </a:solidFill>
                <a:latin typeface="楷体_GB2312" pitchFamily="49" charset="-122"/>
                <a:ea typeface="楷体_GB2312" pitchFamily="49" charset="-122"/>
              </a:rPr>
              <a:t>线性表的操作</a:t>
            </a:r>
            <a:r>
              <a:rPr lang="zh-CN" altLang="en-US" dirty="0" smtClean="0">
                <a:solidFill>
                  <a:schemeClr val="tx1"/>
                </a:solidFill>
                <a:latin typeface="楷体_GB2312" pitchFamily="49" charset="-122"/>
                <a:ea typeface="楷体_GB2312" pitchFamily="49" charset="-122"/>
              </a:rPr>
              <a:t> </a:t>
            </a:r>
            <a:r>
              <a:rPr lang="en-US" altLang="zh-CN" b="0" dirty="0" err="1" smtClean="0">
                <a:solidFill>
                  <a:srgbClr val="0000FF"/>
                </a:solidFill>
              </a:rPr>
              <a:t>ListInsert</a:t>
            </a:r>
            <a:r>
              <a:rPr lang="en-US" altLang="zh-CN" b="0" dirty="0" smtClean="0">
                <a:solidFill>
                  <a:srgbClr val="0000FF"/>
                </a:solidFill>
              </a:rPr>
              <a:t>(&amp;L, </a:t>
            </a:r>
            <a:r>
              <a:rPr lang="en-US" altLang="zh-CN" b="0" dirty="0" err="1" smtClean="0">
                <a:solidFill>
                  <a:srgbClr val="0000FF"/>
                </a:solidFill>
              </a:rPr>
              <a:t>i</a:t>
            </a:r>
            <a:r>
              <a:rPr lang="en-US" altLang="zh-CN" b="0" dirty="0" smtClean="0">
                <a:solidFill>
                  <a:srgbClr val="0000FF"/>
                </a:solidFill>
              </a:rPr>
              <a:t>, e)</a:t>
            </a:r>
            <a:endParaRPr lang="en-US" altLang="zh-CN" dirty="0" smtClean="0">
              <a:solidFill>
                <a:srgbClr val="0000FF"/>
              </a:solidFill>
            </a:endParaRPr>
          </a:p>
        </p:txBody>
      </p:sp>
      <p:sp>
        <p:nvSpPr>
          <p:cNvPr id="16395" name="Rectangle 29"/>
          <p:cNvSpPr>
            <a:spLocks noGrp="1" noChangeArrowheads="1"/>
          </p:cNvSpPr>
          <p:nvPr>
            <p:ph idx="1"/>
          </p:nvPr>
        </p:nvSpPr>
        <p:spPr/>
        <p:txBody>
          <a:bodyPr/>
          <a:lstStyle/>
          <a:p>
            <a:pPr eaLnBrk="1" hangingPunct="1"/>
            <a:r>
              <a:rPr lang="zh-CN" altLang="en-US" sz="2800" dirty="0" smtClean="0"/>
              <a:t>在第 </a:t>
            </a:r>
            <a:r>
              <a:rPr lang="en-US" altLang="zh-CN" sz="2800" dirty="0" err="1" smtClean="0"/>
              <a:t>i</a:t>
            </a:r>
            <a:r>
              <a:rPr lang="en-US" altLang="zh-CN" sz="2800" dirty="0" smtClean="0"/>
              <a:t> </a:t>
            </a:r>
            <a:r>
              <a:rPr lang="zh-CN" altLang="en-US" sz="2800" dirty="0" smtClean="0"/>
              <a:t>个结点之前插入元素</a:t>
            </a:r>
            <a:r>
              <a:rPr lang="en-US" altLang="zh-CN" sz="2800" dirty="0" smtClean="0"/>
              <a:t>e</a:t>
            </a:r>
          </a:p>
          <a:p>
            <a:pPr eaLnBrk="1" hangingPunct="1"/>
            <a:r>
              <a:rPr lang="zh-CN" altLang="en-US" sz="2800" dirty="0" smtClean="0">
                <a:solidFill>
                  <a:srgbClr val="FF0000"/>
                </a:solidFill>
              </a:rPr>
              <a:t>有序对 </a:t>
            </a:r>
            <a:r>
              <a:rPr lang="en-US" altLang="zh-CN" sz="2800" dirty="0" smtClean="0">
                <a:solidFill>
                  <a:srgbClr val="FF0000"/>
                </a:solidFill>
              </a:rPr>
              <a:t>&lt;a</a:t>
            </a:r>
            <a:r>
              <a:rPr lang="en-US" altLang="zh-CN" sz="2800" baseline="-25000" dirty="0" smtClean="0">
                <a:solidFill>
                  <a:srgbClr val="FF0000"/>
                </a:solidFill>
              </a:rPr>
              <a:t>i-1</a:t>
            </a:r>
            <a:r>
              <a:rPr lang="en-US" altLang="zh-CN" sz="2800" dirty="0" smtClean="0">
                <a:solidFill>
                  <a:srgbClr val="FF0000"/>
                </a:solidFill>
              </a:rPr>
              <a:t>, </a:t>
            </a:r>
            <a:r>
              <a:rPr lang="en-US" altLang="zh-CN" sz="2800" dirty="0" err="1" smtClean="0">
                <a:solidFill>
                  <a:srgbClr val="FF0000"/>
                </a:solidFill>
              </a:rPr>
              <a:t>a</a:t>
            </a:r>
            <a:r>
              <a:rPr lang="en-US" altLang="zh-CN" sz="2800" baseline="-25000" dirty="0" err="1" smtClean="0">
                <a:solidFill>
                  <a:srgbClr val="FF0000"/>
                </a:solidFill>
              </a:rPr>
              <a:t>i</a:t>
            </a:r>
            <a:r>
              <a:rPr lang="en-US" altLang="zh-CN" sz="2800" dirty="0" smtClean="0">
                <a:solidFill>
                  <a:srgbClr val="FF0000"/>
                </a:solidFill>
              </a:rPr>
              <a:t>&gt;</a:t>
            </a:r>
            <a:r>
              <a:rPr lang="zh-CN" altLang="en-US" sz="2800" dirty="0" smtClean="0">
                <a:solidFill>
                  <a:srgbClr val="FF0000"/>
                </a:solidFill>
              </a:rPr>
              <a:t>改变为 </a:t>
            </a:r>
            <a:r>
              <a:rPr lang="en-US" altLang="zh-CN" sz="2800" dirty="0" smtClean="0">
                <a:solidFill>
                  <a:srgbClr val="FF0000"/>
                </a:solidFill>
              </a:rPr>
              <a:t>&lt;a</a:t>
            </a:r>
            <a:r>
              <a:rPr lang="en-US" altLang="zh-CN" sz="2800" baseline="-25000" dirty="0" smtClean="0">
                <a:solidFill>
                  <a:srgbClr val="FF0000"/>
                </a:solidFill>
              </a:rPr>
              <a:t>i-1</a:t>
            </a:r>
            <a:r>
              <a:rPr lang="en-US" altLang="zh-CN" sz="2800" dirty="0" smtClean="0">
                <a:solidFill>
                  <a:srgbClr val="FF0000"/>
                </a:solidFill>
              </a:rPr>
              <a:t>, e&gt; </a:t>
            </a:r>
            <a:r>
              <a:rPr lang="zh-CN" altLang="en-US" sz="2800" dirty="0" smtClean="0">
                <a:solidFill>
                  <a:srgbClr val="FF0000"/>
                </a:solidFill>
              </a:rPr>
              <a:t>和</a:t>
            </a:r>
            <a:r>
              <a:rPr lang="en-US" altLang="zh-CN" sz="2800" dirty="0" smtClean="0">
                <a:solidFill>
                  <a:srgbClr val="FF0000"/>
                </a:solidFill>
              </a:rPr>
              <a:t>&lt;e, </a:t>
            </a:r>
            <a:r>
              <a:rPr lang="en-US" altLang="zh-CN" sz="2800" dirty="0" err="1" smtClean="0">
                <a:solidFill>
                  <a:srgbClr val="FF0000"/>
                </a:solidFill>
              </a:rPr>
              <a:t>a</a:t>
            </a:r>
            <a:r>
              <a:rPr lang="en-US" altLang="zh-CN" sz="2800" baseline="-25000" dirty="0" err="1" smtClean="0">
                <a:solidFill>
                  <a:srgbClr val="FF0000"/>
                </a:solidFill>
              </a:rPr>
              <a:t>i</a:t>
            </a:r>
            <a:r>
              <a:rPr lang="en-US" altLang="zh-CN" sz="2800" dirty="0" smtClean="0">
                <a:solidFill>
                  <a:srgbClr val="FF0000"/>
                </a:solidFill>
              </a:rPr>
              <a:t>&gt;</a:t>
            </a:r>
          </a:p>
        </p:txBody>
      </p:sp>
      <p:sp>
        <p:nvSpPr>
          <p:cNvPr id="1638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E7B4C32C-6595-4846-91AD-E08C06C4E78E}" type="slidenum">
              <a:rPr kumimoji="0" lang="en-US" altLang="zh-CN" b="0" smtClean="0">
                <a:solidFill>
                  <a:srgbClr val="393939"/>
                </a:solidFill>
              </a:rPr>
              <a:pPr eaLnBrk="1" hangingPunct="1"/>
              <a:t>66</a:t>
            </a:fld>
            <a:endParaRPr kumimoji="0" lang="en-US" altLang="zh-CN" b="0" smtClean="0">
              <a:solidFill>
                <a:srgbClr val="393939"/>
              </a:solidFill>
            </a:endParaRPr>
          </a:p>
        </p:txBody>
      </p:sp>
      <p:grpSp>
        <p:nvGrpSpPr>
          <p:cNvPr id="2" name="Group 2"/>
          <p:cNvGrpSpPr>
            <a:grpSpLocks/>
          </p:cNvGrpSpPr>
          <p:nvPr/>
        </p:nvGrpSpPr>
        <p:grpSpPr bwMode="auto">
          <a:xfrm>
            <a:off x="1371600" y="3352800"/>
            <a:ext cx="1981200" cy="609600"/>
            <a:chOff x="864" y="2880"/>
            <a:chExt cx="1248" cy="384"/>
          </a:xfrm>
        </p:grpSpPr>
        <p:sp>
          <p:nvSpPr>
            <p:cNvPr id="16404" name="Rectangle 3"/>
            <p:cNvSpPr>
              <a:spLocks noChangeArrowheads="1"/>
            </p:cNvSpPr>
            <p:nvPr/>
          </p:nvSpPr>
          <p:spPr bwMode="auto">
            <a:xfrm>
              <a:off x="1440" y="2880"/>
              <a:ext cx="672" cy="384"/>
            </a:xfrm>
            <a:prstGeom prst="rect">
              <a:avLst/>
            </a:prstGeom>
            <a:solidFill>
              <a:srgbClr val="99CCFF">
                <a:alpha val="50195"/>
              </a:srgbClr>
            </a:solidFill>
            <a:ln w="22225">
              <a:solidFill>
                <a:schemeClr val="tx1"/>
              </a:solidFill>
              <a:miter lim="800000"/>
              <a:headEnd/>
              <a:tailEnd/>
            </a:ln>
          </p:spPr>
          <p:txBody>
            <a:bodyPr wrap="none" anchor="ctr"/>
            <a:lstStyle/>
            <a:p>
              <a:r>
                <a:rPr lang="en-US" altLang="zh-CN" sz="3600">
                  <a:solidFill>
                    <a:srgbClr val="393939"/>
                  </a:solidFill>
                  <a:latin typeface="Times New Roman" pitchFamily="18" charset="0"/>
                </a:rPr>
                <a:t>a</a:t>
              </a:r>
              <a:r>
                <a:rPr lang="en-US" altLang="zh-CN" sz="3600" baseline="-25000">
                  <a:solidFill>
                    <a:srgbClr val="393939"/>
                  </a:solidFill>
                  <a:latin typeface="Times New Roman" pitchFamily="18" charset="0"/>
                </a:rPr>
                <a:t>i-1</a:t>
              </a:r>
              <a:endParaRPr lang="en-US" altLang="zh-CN" sz="3600" b="0">
                <a:solidFill>
                  <a:srgbClr val="393939"/>
                </a:solidFill>
                <a:latin typeface="Times New Roman" pitchFamily="18" charset="0"/>
              </a:endParaRPr>
            </a:p>
          </p:txBody>
        </p:sp>
        <p:sp>
          <p:nvSpPr>
            <p:cNvPr id="16405" name="Line 4"/>
            <p:cNvSpPr>
              <a:spLocks noChangeShapeType="1"/>
            </p:cNvSpPr>
            <p:nvPr/>
          </p:nvSpPr>
          <p:spPr bwMode="auto">
            <a:xfrm>
              <a:off x="1920"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6406" name="Line 5"/>
            <p:cNvSpPr>
              <a:spLocks noChangeShapeType="1"/>
            </p:cNvSpPr>
            <p:nvPr/>
          </p:nvSpPr>
          <p:spPr bwMode="auto">
            <a:xfrm>
              <a:off x="864" y="3072"/>
              <a:ext cx="576"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3" name="Group 8"/>
          <p:cNvGrpSpPr>
            <a:grpSpLocks/>
          </p:cNvGrpSpPr>
          <p:nvPr/>
        </p:nvGrpSpPr>
        <p:grpSpPr bwMode="auto">
          <a:xfrm>
            <a:off x="3810000" y="4191000"/>
            <a:ext cx="1066800" cy="609600"/>
            <a:chOff x="2544" y="3600"/>
            <a:chExt cx="672" cy="384"/>
          </a:xfrm>
        </p:grpSpPr>
        <p:sp>
          <p:nvSpPr>
            <p:cNvPr id="16402" name="Rectangle 9"/>
            <p:cNvSpPr>
              <a:spLocks noChangeArrowheads="1"/>
            </p:cNvSpPr>
            <p:nvPr/>
          </p:nvSpPr>
          <p:spPr bwMode="auto">
            <a:xfrm>
              <a:off x="2544" y="3600"/>
              <a:ext cx="672" cy="384"/>
            </a:xfrm>
            <a:prstGeom prst="rect">
              <a:avLst/>
            </a:prstGeom>
            <a:solidFill>
              <a:srgbClr val="FFCC99">
                <a:alpha val="50195"/>
              </a:srgbClr>
            </a:solidFill>
            <a:ln w="25400">
              <a:solidFill>
                <a:schemeClr val="tx1"/>
              </a:solidFill>
              <a:miter lim="800000"/>
              <a:headEnd/>
              <a:tailEnd/>
            </a:ln>
          </p:spPr>
          <p:txBody>
            <a:bodyPr wrap="none" anchor="ctr"/>
            <a:lstStyle/>
            <a:p>
              <a:r>
                <a:rPr lang="en-US" altLang="zh-CN" sz="3600">
                  <a:solidFill>
                    <a:srgbClr val="393939"/>
                  </a:solidFill>
                  <a:latin typeface="Times New Roman" pitchFamily="18" charset="0"/>
                </a:rPr>
                <a:t> e</a:t>
              </a:r>
              <a:endParaRPr lang="en-US" altLang="zh-CN" sz="3600" b="0">
                <a:solidFill>
                  <a:srgbClr val="393939"/>
                </a:solidFill>
                <a:latin typeface="Times New Roman" pitchFamily="18" charset="0"/>
              </a:endParaRPr>
            </a:p>
          </p:txBody>
        </p:sp>
        <p:sp>
          <p:nvSpPr>
            <p:cNvPr id="16403" name="Line 10"/>
            <p:cNvSpPr>
              <a:spLocks noChangeShapeType="1"/>
            </p:cNvSpPr>
            <p:nvPr/>
          </p:nvSpPr>
          <p:spPr bwMode="auto">
            <a:xfrm>
              <a:off x="3024" y="3600"/>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4" name="Group 11"/>
          <p:cNvGrpSpPr>
            <a:grpSpLocks/>
          </p:cNvGrpSpPr>
          <p:nvPr/>
        </p:nvGrpSpPr>
        <p:grpSpPr bwMode="auto">
          <a:xfrm>
            <a:off x="2286000" y="3352800"/>
            <a:ext cx="1066800" cy="609600"/>
            <a:chOff x="1440" y="3504"/>
            <a:chExt cx="672" cy="384"/>
          </a:xfrm>
        </p:grpSpPr>
        <p:sp>
          <p:nvSpPr>
            <p:cNvPr id="16400" name="Rectangle 12"/>
            <p:cNvSpPr>
              <a:spLocks noChangeArrowheads="1"/>
            </p:cNvSpPr>
            <p:nvPr/>
          </p:nvSpPr>
          <p:spPr bwMode="auto">
            <a:xfrm>
              <a:off x="1440" y="3504"/>
              <a:ext cx="672" cy="384"/>
            </a:xfrm>
            <a:prstGeom prst="rect">
              <a:avLst/>
            </a:prstGeom>
            <a:solidFill>
              <a:srgbClr val="99CCFF">
                <a:alpha val="50195"/>
              </a:srgbClr>
            </a:solidFill>
            <a:ln w="22225">
              <a:solidFill>
                <a:schemeClr val="tx1"/>
              </a:solidFill>
              <a:miter lim="800000"/>
              <a:headEnd/>
              <a:tailEnd/>
            </a:ln>
          </p:spPr>
          <p:txBody>
            <a:bodyPr wrap="none" anchor="ctr"/>
            <a:lstStyle/>
            <a:p>
              <a:r>
                <a:rPr lang="en-US" altLang="zh-CN" sz="3600">
                  <a:solidFill>
                    <a:srgbClr val="393939"/>
                  </a:solidFill>
                  <a:latin typeface="Times New Roman" pitchFamily="18" charset="0"/>
                </a:rPr>
                <a:t>a</a:t>
              </a:r>
              <a:r>
                <a:rPr lang="en-US" altLang="zh-CN" sz="3600" baseline="-25000">
                  <a:solidFill>
                    <a:srgbClr val="393939"/>
                  </a:solidFill>
                  <a:latin typeface="Times New Roman" pitchFamily="18" charset="0"/>
                </a:rPr>
                <a:t>i-1</a:t>
              </a:r>
              <a:endParaRPr lang="en-US" altLang="zh-CN" sz="3600" b="0">
                <a:solidFill>
                  <a:srgbClr val="393939"/>
                </a:solidFill>
                <a:latin typeface="Times New Roman" pitchFamily="18" charset="0"/>
              </a:endParaRPr>
            </a:p>
          </p:txBody>
        </p:sp>
        <p:sp>
          <p:nvSpPr>
            <p:cNvPr id="16401" name="Line 13"/>
            <p:cNvSpPr>
              <a:spLocks noChangeShapeType="1"/>
            </p:cNvSpPr>
            <p:nvPr/>
          </p:nvSpPr>
          <p:spPr bwMode="auto">
            <a:xfrm>
              <a:off x="1920"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cxnSp>
        <p:nvCxnSpPr>
          <p:cNvPr id="13326" name="AutoShape 14"/>
          <p:cNvCxnSpPr>
            <a:cxnSpLocks noChangeShapeType="1"/>
            <a:stCxn id="16400" idx="3"/>
            <a:endCxn id="16402" idx="1"/>
          </p:cNvCxnSpPr>
          <p:nvPr/>
        </p:nvCxnSpPr>
        <p:spPr bwMode="auto">
          <a:xfrm>
            <a:off x="3363913" y="3657600"/>
            <a:ext cx="433387" cy="838200"/>
          </a:xfrm>
          <a:prstGeom prst="curvedConnector3">
            <a:avLst>
              <a:gd name="adj1" fmla="val 50185"/>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cxnSp>
      <p:cxnSp>
        <p:nvCxnSpPr>
          <p:cNvPr id="13327" name="AutoShape 15"/>
          <p:cNvCxnSpPr>
            <a:cxnSpLocks noChangeShapeType="1"/>
            <a:stCxn id="16402" idx="3"/>
            <a:endCxn id="16397" idx="1"/>
          </p:cNvCxnSpPr>
          <p:nvPr/>
        </p:nvCxnSpPr>
        <p:spPr bwMode="auto">
          <a:xfrm flipV="1">
            <a:off x="4889500" y="3657600"/>
            <a:ext cx="585788" cy="838200"/>
          </a:xfrm>
          <a:prstGeom prst="curvedConnector3">
            <a:avLst>
              <a:gd name="adj1" fmla="val 49866"/>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cxnSp>
      <p:grpSp>
        <p:nvGrpSpPr>
          <p:cNvPr id="5" name="Group 26"/>
          <p:cNvGrpSpPr>
            <a:grpSpLocks/>
          </p:cNvGrpSpPr>
          <p:nvPr/>
        </p:nvGrpSpPr>
        <p:grpSpPr bwMode="auto">
          <a:xfrm>
            <a:off x="3352800" y="3352800"/>
            <a:ext cx="3886200" cy="609600"/>
            <a:chOff x="2112" y="2880"/>
            <a:chExt cx="2448" cy="384"/>
          </a:xfrm>
        </p:grpSpPr>
        <p:sp>
          <p:nvSpPr>
            <p:cNvPr id="16396" name="Line 17"/>
            <p:cNvSpPr>
              <a:spLocks noChangeShapeType="1"/>
            </p:cNvSpPr>
            <p:nvPr/>
          </p:nvSpPr>
          <p:spPr bwMode="auto">
            <a:xfrm>
              <a:off x="2112" y="2976"/>
              <a:ext cx="1344"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6397" name="Rectangle 18"/>
            <p:cNvSpPr>
              <a:spLocks noChangeArrowheads="1"/>
            </p:cNvSpPr>
            <p:nvPr/>
          </p:nvSpPr>
          <p:spPr bwMode="auto">
            <a:xfrm>
              <a:off x="3456" y="2880"/>
              <a:ext cx="672" cy="384"/>
            </a:xfrm>
            <a:prstGeom prst="rect">
              <a:avLst/>
            </a:prstGeom>
            <a:solidFill>
              <a:srgbClr val="99CCFF">
                <a:alpha val="50195"/>
              </a:srgbClr>
            </a:solidFill>
            <a:ln w="22225">
              <a:solidFill>
                <a:schemeClr val="tx1"/>
              </a:solidFill>
              <a:miter lim="800000"/>
              <a:headEnd/>
              <a:tailEnd/>
            </a:ln>
          </p:spPr>
          <p:txBody>
            <a:bodyPr wrap="none" anchor="ctr"/>
            <a:lstStyle/>
            <a:p>
              <a:r>
                <a:rPr lang="en-US" altLang="zh-CN" sz="3600">
                  <a:solidFill>
                    <a:srgbClr val="393939"/>
                  </a:solidFill>
                  <a:latin typeface="Times New Roman" pitchFamily="18" charset="0"/>
                </a:rPr>
                <a:t>a</a:t>
              </a:r>
              <a:r>
                <a:rPr lang="en-US" altLang="zh-CN" sz="3600" baseline="-25000">
                  <a:solidFill>
                    <a:srgbClr val="393939"/>
                  </a:solidFill>
                  <a:latin typeface="Times New Roman" pitchFamily="18" charset="0"/>
                </a:rPr>
                <a:t>i</a:t>
              </a:r>
              <a:endParaRPr lang="en-US" altLang="zh-CN" sz="3600" b="0">
                <a:solidFill>
                  <a:srgbClr val="393939"/>
                </a:solidFill>
                <a:latin typeface="Times New Roman" pitchFamily="18" charset="0"/>
              </a:endParaRPr>
            </a:p>
          </p:txBody>
        </p:sp>
        <p:sp>
          <p:nvSpPr>
            <p:cNvPr id="16398" name="Line 19"/>
            <p:cNvSpPr>
              <a:spLocks noChangeShapeType="1"/>
            </p:cNvSpPr>
            <p:nvPr/>
          </p:nvSpPr>
          <p:spPr bwMode="auto">
            <a:xfrm>
              <a:off x="3936"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6399" name="Line 20"/>
            <p:cNvSpPr>
              <a:spLocks noChangeShapeType="1"/>
            </p:cNvSpPr>
            <p:nvPr/>
          </p:nvSpPr>
          <p:spPr bwMode="auto">
            <a:xfrm>
              <a:off x="4032" y="3072"/>
              <a:ext cx="528"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3337" name="Rectangle 25"/>
          <p:cNvSpPr>
            <a:spLocks noChangeArrowheads="1"/>
          </p:cNvSpPr>
          <p:nvPr/>
        </p:nvSpPr>
        <p:spPr bwMode="auto">
          <a:xfrm>
            <a:off x="3352800" y="3200400"/>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Tree>
    <p:extLst>
      <p:ext uri="{BB962C8B-B14F-4D97-AF65-F5344CB8AC3E}">
        <p14:creationId xmlns:p14="http://schemas.microsoft.com/office/powerpoint/2010/main" val="10660388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27"/>
                                        </p:tgtEl>
                                        <p:attrNameLst>
                                          <p:attrName>style.visibility</p:attrName>
                                        </p:attrNameLst>
                                      </p:cBhvr>
                                      <p:to>
                                        <p:strVal val="visible"/>
                                      </p:to>
                                    </p:set>
                                    <p:animEffect transition="in" filter="wipe(left)">
                                      <p:cBhvr>
                                        <p:cTn id="22" dur="500"/>
                                        <p:tgtEl>
                                          <p:spTgt spid="13327"/>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4"/>
                                        </p:tgtEl>
                                        <p:attrNameLst>
                                          <p:attrName>style.visibility</p:attrName>
                                        </p:attrNameLst>
                                      </p:cBhvr>
                                      <p:to>
                                        <p:strVal val="visible"/>
                                      </p:to>
                                    </p:se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3326"/>
                                        </p:tgtEl>
                                        <p:attrNameLst>
                                          <p:attrName>style.visibility</p:attrName>
                                        </p:attrNameLst>
                                      </p:cBhvr>
                                      <p:to>
                                        <p:strVal val="visible"/>
                                      </p:to>
                                    </p:set>
                                    <p:animEffect transition="in" filter="wipe(left)">
                                      <p:cBhvr>
                                        <p:cTn id="29" dur="500"/>
                                        <p:tgtEl>
                                          <p:spTgt spid="13326"/>
                                        </p:tgtEl>
                                      </p:cBhvr>
                                    </p:animEffect>
                                  </p:child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13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22"/>
          <p:cNvSpPr>
            <a:spLocks noGrp="1" noChangeArrowheads="1"/>
          </p:cNvSpPr>
          <p:nvPr>
            <p:ph type="title"/>
          </p:nvPr>
        </p:nvSpPr>
        <p:spPr>
          <a:xfrm>
            <a:off x="990600" y="38101"/>
            <a:ext cx="7894638" cy="1143000"/>
          </a:xfrm>
        </p:spPr>
        <p:txBody>
          <a:bodyPr/>
          <a:lstStyle/>
          <a:p>
            <a:pPr eaLnBrk="1" hangingPunct="1"/>
            <a:r>
              <a:rPr lang="en-US" altLang="zh-CN" sz="4400" dirty="0" smtClean="0">
                <a:solidFill>
                  <a:schemeClr val="tx1"/>
                </a:solidFill>
              </a:rPr>
              <a:t> </a:t>
            </a:r>
            <a:r>
              <a:rPr lang="zh-CN" altLang="en-US" sz="3200" dirty="0" smtClean="0">
                <a:solidFill>
                  <a:schemeClr val="tx1"/>
                </a:solidFill>
                <a:latin typeface="楷体_GB2312" pitchFamily="49" charset="-122"/>
                <a:ea typeface="楷体_GB2312" pitchFamily="49" charset="-122"/>
              </a:rPr>
              <a:t>线性表的操作</a:t>
            </a:r>
            <a:r>
              <a:rPr lang="zh-CN" altLang="en-US" dirty="0" smtClean="0">
                <a:solidFill>
                  <a:schemeClr val="tx1"/>
                </a:solidFill>
                <a:latin typeface="楷体_GB2312" pitchFamily="49" charset="-122"/>
                <a:ea typeface="楷体_GB2312" pitchFamily="49" charset="-122"/>
              </a:rPr>
              <a:t> </a:t>
            </a:r>
            <a:r>
              <a:rPr lang="en-US" altLang="zh-CN" b="0" dirty="0" err="1" smtClean="0">
                <a:solidFill>
                  <a:srgbClr val="0000FF"/>
                </a:solidFill>
              </a:rPr>
              <a:t>ListInsert</a:t>
            </a:r>
            <a:r>
              <a:rPr lang="en-US" altLang="zh-CN" b="0" dirty="0" smtClean="0">
                <a:solidFill>
                  <a:srgbClr val="0000FF"/>
                </a:solidFill>
              </a:rPr>
              <a:t>(&amp;L, </a:t>
            </a:r>
            <a:r>
              <a:rPr lang="en-US" altLang="zh-CN" b="0" dirty="0" err="1" smtClean="0">
                <a:solidFill>
                  <a:srgbClr val="0000FF"/>
                </a:solidFill>
              </a:rPr>
              <a:t>i</a:t>
            </a:r>
            <a:r>
              <a:rPr lang="en-US" altLang="zh-CN" b="0" dirty="0" smtClean="0">
                <a:solidFill>
                  <a:srgbClr val="0000FF"/>
                </a:solidFill>
              </a:rPr>
              <a:t>, e)</a:t>
            </a:r>
            <a:endParaRPr lang="en-US" altLang="zh-CN" dirty="0" smtClean="0">
              <a:solidFill>
                <a:srgbClr val="0000FF"/>
              </a:solidFill>
            </a:endParaRPr>
          </a:p>
        </p:txBody>
      </p:sp>
      <p:sp>
        <p:nvSpPr>
          <p:cNvPr id="85015" name="Rectangle 23"/>
          <p:cNvSpPr>
            <a:spLocks noGrp="1" noChangeArrowheads="1"/>
          </p:cNvSpPr>
          <p:nvPr>
            <p:ph idx="1"/>
          </p:nvPr>
        </p:nvSpPr>
        <p:spPr>
          <a:xfrm>
            <a:off x="304800" y="1313678"/>
            <a:ext cx="8229600" cy="4572000"/>
          </a:xfrm>
        </p:spPr>
        <p:txBody>
          <a:bodyPr/>
          <a:lstStyle/>
          <a:p>
            <a:pPr marL="609600" indent="-609600" eaLnBrk="1" hangingPunct="1">
              <a:defRPr/>
            </a:pPr>
            <a:r>
              <a:rPr lang="zh-CN" altLang="en-US" sz="2800" dirty="0" smtClean="0"/>
              <a:t>在链表中插入结点只需要修改指针。</a:t>
            </a:r>
          </a:p>
          <a:p>
            <a:pPr marL="609600" indent="-609600" eaLnBrk="1" hangingPunct="1">
              <a:defRPr/>
            </a:pPr>
            <a:r>
              <a:rPr lang="zh-CN" altLang="en-US" sz="2800" dirty="0" smtClean="0"/>
              <a:t>修改第 </a:t>
            </a:r>
            <a:r>
              <a:rPr lang="en-US" altLang="zh-CN" sz="2800" dirty="0" smtClean="0"/>
              <a:t>i-1 </a:t>
            </a:r>
            <a:r>
              <a:rPr lang="zh-CN" altLang="en-US" sz="2800" dirty="0" smtClean="0"/>
              <a:t>个结点的指针。</a:t>
            </a:r>
          </a:p>
          <a:p>
            <a:pPr marL="609600" indent="-609600" eaLnBrk="1" hangingPunct="1">
              <a:defRPr/>
            </a:pPr>
            <a:r>
              <a:rPr lang="zh-CN" altLang="en-US" sz="2800" u="sng" dirty="0" smtClean="0">
                <a:solidFill>
                  <a:schemeClr val="tx2"/>
                </a:solidFill>
                <a:effectLst>
                  <a:outerShdw blurRad="38100" dist="38100" dir="2700000" algn="tl">
                    <a:srgbClr val="C0C0C0"/>
                  </a:outerShdw>
                </a:effectLst>
              </a:rPr>
              <a:t>基本操作：</a:t>
            </a:r>
          </a:p>
          <a:p>
            <a:pPr marL="990600" lvl="1" indent="-533400" eaLnBrk="1" hangingPunct="1">
              <a:defRPr/>
            </a:pPr>
            <a:r>
              <a:rPr lang="zh-CN" altLang="en-US" sz="2800" dirty="0" smtClean="0">
                <a:solidFill>
                  <a:srgbClr val="FF0000"/>
                </a:solidFill>
              </a:rPr>
              <a:t>找到线性表中第</a:t>
            </a:r>
            <a:r>
              <a:rPr lang="en-US" altLang="zh-CN" sz="2800" dirty="0" smtClean="0">
                <a:solidFill>
                  <a:srgbClr val="FF0000"/>
                </a:solidFill>
              </a:rPr>
              <a:t>i-1</a:t>
            </a:r>
            <a:r>
              <a:rPr lang="zh-CN" altLang="en-US" sz="2800" dirty="0" smtClean="0">
                <a:solidFill>
                  <a:srgbClr val="FF0000"/>
                </a:solidFill>
              </a:rPr>
              <a:t>个结点</a:t>
            </a:r>
            <a:r>
              <a:rPr lang="en-US" altLang="zh-CN" sz="2800" dirty="0" smtClean="0">
                <a:solidFill>
                  <a:srgbClr val="FF0000"/>
                </a:solidFill>
              </a:rPr>
              <a:t>,</a:t>
            </a:r>
            <a:r>
              <a:rPr lang="zh-CN" altLang="en-US" sz="2800" dirty="0" smtClean="0">
                <a:solidFill>
                  <a:srgbClr val="FF0000"/>
                </a:solidFill>
              </a:rPr>
              <a:t>修改其后继指针</a:t>
            </a:r>
          </a:p>
        </p:txBody>
      </p:sp>
      <p:sp>
        <p:nvSpPr>
          <p:cNvPr id="1741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A28950AC-E728-4827-9CEF-2CB8BCFB37C6}" type="slidenum">
              <a:rPr kumimoji="0" lang="en-US" altLang="zh-CN" b="0" smtClean="0">
                <a:solidFill>
                  <a:srgbClr val="393939"/>
                </a:solidFill>
              </a:rPr>
              <a:pPr eaLnBrk="1" hangingPunct="1"/>
              <a:t>67</a:t>
            </a:fld>
            <a:endParaRPr kumimoji="0" lang="en-US" altLang="zh-CN" b="0" smtClean="0">
              <a:solidFill>
                <a:srgbClr val="393939"/>
              </a:solidFill>
            </a:endParaRPr>
          </a:p>
        </p:txBody>
      </p:sp>
      <p:grpSp>
        <p:nvGrpSpPr>
          <p:cNvPr id="17412" name="Group 2"/>
          <p:cNvGrpSpPr>
            <a:grpSpLocks/>
          </p:cNvGrpSpPr>
          <p:nvPr/>
        </p:nvGrpSpPr>
        <p:grpSpPr bwMode="auto">
          <a:xfrm>
            <a:off x="304800" y="3573016"/>
            <a:ext cx="1981200" cy="609600"/>
            <a:chOff x="864" y="2880"/>
            <a:chExt cx="1248" cy="384"/>
          </a:xfrm>
        </p:grpSpPr>
        <p:sp>
          <p:nvSpPr>
            <p:cNvPr id="17431" name="Rectangle 3"/>
            <p:cNvSpPr>
              <a:spLocks noChangeArrowheads="1"/>
            </p:cNvSpPr>
            <p:nvPr/>
          </p:nvSpPr>
          <p:spPr bwMode="auto">
            <a:xfrm>
              <a:off x="1440" y="2880"/>
              <a:ext cx="672" cy="384"/>
            </a:xfrm>
            <a:prstGeom prst="rect">
              <a:avLst/>
            </a:prstGeom>
            <a:solidFill>
              <a:srgbClr val="99CCFF">
                <a:alpha val="50195"/>
              </a:srgbClr>
            </a:solidFill>
            <a:ln w="22225">
              <a:solidFill>
                <a:schemeClr val="tx1"/>
              </a:solidFill>
              <a:miter lim="800000"/>
              <a:headEnd/>
              <a:tailEnd/>
            </a:ln>
          </p:spPr>
          <p:txBody>
            <a:bodyPr wrap="none" anchor="ctr"/>
            <a:lstStyle/>
            <a:p>
              <a:r>
                <a:rPr lang="en-US" altLang="zh-CN" sz="3600">
                  <a:solidFill>
                    <a:srgbClr val="393939"/>
                  </a:solidFill>
                  <a:latin typeface="Times New Roman" pitchFamily="18" charset="0"/>
                </a:rPr>
                <a:t>a</a:t>
              </a:r>
              <a:r>
                <a:rPr lang="en-US" altLang="zh-CN" sz="3600" baseline="-25000">
                  <a:solidFill>
                    <a:srgbClr val="393939"/>
                  </a:solidFill>
                  <a:latin typeface="Times New Roman" pitchFamily="18" charset="0"/>
                </a:rPr>
                <a:t>i-1</a:t>
              </a:r>
              <a:endParaRPr lang="en-US" altLang="zh-CN" sz="3600" b="0">
                <a:solidFill>
                  <a:srgbClr val="393939"/>
                </a:solidFill>
                <a:latin typeface="Times New Roman" pitchFamily="18" charset="0"/>
              </a:endParaRPr>
            </a:p>
          </p:txBody>
        </p:sp>
        <p:sp>
          <p:nvSpPr>
            <p:cNvPr id="17432" name="Line 4"/>
            <p:cNvSpPr>
              <a:spLocks noChangeShapeType="1"/>
            </p:cNvSpPr>
            <p:nvPr/>
          </p:nvSpPr>
          <p:spPr bwMode="auto">
            <a:xfrm>
              <a:off x="1920"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7433" name="Line 5"/>
            <p:cNvSpPr>
              <a:spLocks noChangeShapeType="1"/>
            </p:cNvSpPr>
            <p:nvPr/>
          </p:nvSpPr>
          <p:spPr bwMode="auto">
            <a:xfrm>
              <a:off x="864" y="3072"/>
              <a:ext cx="576"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3" name="Group 6"/>
          <p:cNvGrpSpPr>
            <a:grpSpLocks/>
          </p:cNvGrpSpPr>
          <p:nvPr/>
        </p:nvGrpSpPr>
        <p:grpSpPr bwMode="auto">
          <a:xfrm>
            <a:off x="2743200" y="4411216"/>
            <a:ext cx="1066800" cy="609600"/>
            <a:chOff x="2544" y="3600"/>
            <a:chExt cx="672" cy="384"/>
          </a:xfrm>
        </p:grpSpPr>
        <p:sp>
          <p:nvSpPr>
            <p:cNvPr id="17429" name="Rectangle 7"/>
            <p:cNvSpPr>
              <a:spLocks noChangeArrowheads="1"/>
            </p:cNvSpPr>
            <p:nvPr/>
          </p:nvSpPr>
          <p:spPr bwMode="auto">
            <a:xfrm>
              <a:off x="2544" y="3600"/>
              <a:ext cx="672" cy="384"/>
            </a:xfrm>
            <a:prstGeom prst="rect">
              <a:avLst/>
            </a:prstGeom>
            <a:solidFill>
              <a:srgbClr val="FFCC99">
                <a:alpha val="50195"/>
              </a:srgbClr>
            </a:solidFill>
            <a:ln w="25400">
              <a:solidFill>
                <a:schemeClr val="tx1"/>
              </a:solidFill>
              <a:miter lim="800000"/>
              <a:headEnd/>
              <a:tailEnd/>
            </a:ln>
          </p:spPr>
          <p:txBody>
            <a:bodyPr wrap="none" anchor="ctr"/>
            <a:lstStyle/>
            <a:p>
              <a:r>
                <a:rPr lang="en-US" altLang="zh-CN" sz="3600">
                  <a:solidFill>
                    <a:srgbClr val="393939"/>
                  </a:solidFill>
                  <a:latin typeface="Times New Roman" pitchFamily="18" charset="0"/>
                </a:rPr>
                <a:t> e</a:t>
              </a:r>
              <a:endParaRPr lang="en-US" altLang="zh-CN" sz="3600" b="0">
                <a:solidFill>
                  <a:srgbClr val="393939"/>
                </a:solidFill>
                <a:latin typeface="Times New Roman" pitchFamily="18" charset="0"/>
              </a:endParaRPr>
            </a:p>
          </p:txBody>
        </p:sp>
        <p:sp>
          <p:nvSpPr>
            <p:cNvPr id="17430" name="Line 8"/>
            <p:cNvSpPr>
              <a:spLocks noChangeShapeType="1"/>
            </p:cNvSpPr>
            <p:nvPr/>
          </p:nvSpPr>
          <p:spPr bwMode="auto">
            <a:xfrm>
              <a:off x="3024" y="3600"/>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7414" name="Rectangle 16"/>
          <p:cNvSpPr>
            <a:spLocks noChangeArrowheads="1"/>
          </p:cNvSpPr>
          <p:nvPr/>
        </p:nvSpPr>
        <p:spPr bwMode="auto">
          <a:xfrm>
            <a:off x="4419600" y="3573016"/>
            <a:ext cx="1066800" cy="609600"/>
          </a:xfrm>
          <a:prstGeom prst="rect">
            <a:avLst/>
          </a:prstGeom>
          <a:solidFill>
            <a:srgbClr val="99CCFF">
              <a:alpha val="50195"/>
            </a:srgbClr>
          </a:solidFill>
          <a:ln w="22225">
            <a:solidFill>
              <a:schemeClr val="tx1"/>
            </a:solidFill>
            <a:miter lim="800000"/>
            <a:headEnd/>
            <a:tailEnd/>
          </a:ln>
        </p:spPr>
        <p:txBody>
          <a:bodyPr wrap="none" anchor="ctr"/>
          <a:lstStyle/>
          <a:p>
            <a:r>
              <a:rPr lang="en-US" altLang="zh-CN" sz="3600">
                <a:solidFill>
                  <a:srgbClr val="393939"/>
                </a:solidFill>
                <a:latin typeface="Times New Roman" pitchFamily="18" charset="0"/>
              </a:rPr>
              <a:t>a</a:t>
            </a:r>
            <a:r>
              <a:rPr lang="en-US" altLang="zh-CN" sz="3600" baseline="-25000">
                <a:solidFill>
                  <a:srgbClr val="393939"/>
                </a:solidFill>
                <a:latin typeface="Times New Roman" pitchFamily="18" charset="0"/>
              </a:rPr>
              <a:t>i</a:t>
            </a:r>
            <a:endParaRPr lang="en-US" altLang="zh-CN" sz="3600" b="0">
              <a:solidFill>
                <a:srgbClr val="393939"/>
              </a:solidFill>
              <a:latin typeface="Times New Roman" pitchFamily="18" charset="0"/>
            </a:endParaRPr>
          </a:p>
        </p:txBody>
      </p:sp>
      <p:sp>
        <p:nvSpPr>
          <p:cNvPr id="17415" name="Line 17"/>
          <p:cNvSpPr>
            <a:spLocks noChangeShapeType="1"/>
          </p:cNvSpPr>
          <p:nvPr/>
        </p:nvSpPr>
        <p:spPr bwMode="auto">
          <a:xfrm>
            <a:off x="5181600" y="3573016"/>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7416" name="Line 18"/>
          <p:cNvSpPr>
            <a:spLocks noChangeShapeType="1"/>
          </p:cNvSpPr>
          <p:nvPr/>
        </p:nvSpPr>
        <p:spPr bwMode="auto">
          <a:xfrm>
            <a:off x="5334000" y="3877816"/>
            <a:ext cx="838200"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4" name="Group 32"/>
          <p:cNvGrpSpPr>
            <a:grpSpLocks/>
          </p:cNvGrpSpPr>
          <p:nvPr/>
        </p:nvGrpSpPr>
        <p:grpSpPr bwMode="auto">
          <a:xfrm>
            <a:off x="1371600" y="4182616"/>
            <a:ext cx="685800" cy="1798638"/>
            <a:chOff x="1536" y="2832"/>
            <a:chExt cx="432" cy="1133"/>
          </a:xfrm>
        </p:grpSpPr>
        <p:sp>
          <p:nvSpPr>
            <p:cNvPr id="17427" name="Line 24"/>
            <p:cNvSpPr>
              <a:spLocks noChangeShapeType="1"/>
            </p:cNvSpPr>
            <p:nvPr/>
          </p:nvSpPr>
          <p:spPr bwMode="auto">
            <a:xfrm flipV="1">
              <a:off x="1728" y="2832"/>
              <a:ext cx="0" cy="864"/>
            </a:xfrm>
            <a:prstGeom prst="line">
              <a:avLst/>
            </a:prstGeom>
            <a:noFill/>
            <a:ln w="38100"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428" name="Text Box 25"/>
            <p:cNvSpPr txBox="1">
              <a:spLocks noChangeArrowheads="1"/>
            </p:cNvSpPr>
            <p:nvPr/>
          </p:nvSpPr>
          <p:spPr bwMode="auto">
            <a:xfrm>
              <a:off x="1536" y="360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t>p</a:t>
              </a:r>
            </a:p>
          </p:txBody>
        </p:sp>
      </p:grpSp>
      <p:grpSp>
        <p:nvGrpSpPr>
          <p:cNvPr id="5" name="Group 33"/>
          <p:cNvGrpSpPr>
            <a:grpSpLocks/>
          </p:cNvGrpSpPr>
          <p:nvPr/>
        </p:nvGrpSpPr>
        <p:grpSpPr bwMode="auto">
          <a:xfrm>
            <a:off x="2895600" y="5020816"/>
            <a:ext cx="685800" cy="1022350"/>
            <a:chOff x="2496" y="3360"/>
            <a:chExt cx="432" cy="644"/>
          </a:xfrm>
        </p:grpSpPr>
        <p:sp>
          <p:nvSpPr>
            <p:cNvPr id="17425" name="Line 30"/>
            <p:cNvSpPr>
              <a:spLocks noChangeShapeType="1"/>
            </p:cNvSpPr>
            <p:nvPr/>
          </p:nvSpPr>
          <p:spPr bwMode="auto">
            <a:xfrm flipV="1">
              <a:off x="2688" y="3360"/>
              <a:ext cx="0" cy="336"/>
            </a:xfrm>
            <a:prstGeom prst="line">
              <a:avLst/>
            </a:prstGeom>
            <a:noFill/>
            <a:ln w="38100"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7426" name="Text Box 31"/>
            <p:cNvSpPr txBox="1">
              <a:spLocks noChangeArrowheads="1"/>
            </p:cNvSpPr>
            <p:nvPr/>
          </p:nvSpPr>
          <p:spPr bwMode="auto">
            <a:xfrm>
              <a:off x="2496" y="3600"/>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600"/>
                <a:t>s</a:t>
              </a:r>
            </a:p>
          </p:txBody>
        </p:sp>
      </p:grpSp>
      <p:sp>
        <p:nvSpPr>
          <p:cNvPr id="17420" name="Line 34"/>
          <p:cNvSpPr>
            <a:spLocks noChangeShapeType="1"/>
          </p:cNvSpPr>
          <p:nvPr/>
        </p:nvSpPr>
        <p:spPr bwMode="auto">
          <a:xfrm>
            <a:off x="2286000" y="3877816"/>
            <a:ext cx="2133600"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85027" name="Rectangle 35"/>
          <p:cNvSpPr>
            <a:spLocks noChangeArrowheads="1"/>
          </p:cNvSpPr>
          <p:nvPr/>
        </p:nvSpPr>
        <p:spPr bwMode="auto">
          <a:xfrm>
            <a:off x="2311400" y="3725416"/>
            <a:ext cx="2095500" cy="3048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p>
            <a:pPr algn="ctr">
              <a:spcBef>
                <a:spcPct val="50000"/>
              </a:spcBef>
            </a:pPr>
            <a:endParaRPr lang="zh-CN" altLang="en-US" sz="1800">
              <a:solidFill>
                <a:srgbClr val="000000"/>
              </a:solidFill>
              <a:latin typeface="Times New Roman" pitchFamily="18" charset="0"/>
            </a:endParaRPr>
          </a:p>
        </p:txBody>
      </p:sp>
      <p:cxnSp>
        <p:nvCxnSpPr>
          <p:cNvPr id="85004" name="AutoShape 12"/>
          <p:cNvCxnSpPr>
            <a:cxnSpLocks noChangeShapeType="1"/>
            <a:endCxn id="17429" idx="1"/>
          </p:cNvCxnSpPr>
          <p:nvPr/>
        </p:nvCxnSpPr>
        <p:spPr bwMode="auto">
          <a:xfrm>
            <a:off x="2297113" y="3877816"/>
            <a:ext cx="433387" cy="838200"/>
          </a:xfrm>
          <a:prstGeom prst="curvedConnector3">
            <a:avLst>
              <a:gd name="adj1" fmla="val 50185"/>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cxnSp>
      <p:cxnSp>
        <p:nvCxnSpPr>
          <p:cNvPr id="85005" name="AutoShape 13"/>
          <p:cNvCxnSpPr>
            <a:cxnSpLocks noChangeShapeType="1"/>
            <a:stCxn id="17429" idx="3"/>
            <a:endCxn id="17414" idx="1"/>
          </p:cNvCxnSpPr>
          <p:nvPr/>
        </p:nvCxnSpPr>
        <p:spPr bwMode="auto">
          <a:xfrm flipV="1">
            <a:off x="3822700" y="3877816"/>
            <a:ext cx="585788" cy="838200"/>
          </a:xfrm>
          <a:prstGeom prst="curvedConnector3">
            <a:avLst>
              <a:gd name="adj1" fmla="val 49866"/>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cxnSp>
      <p:sp>
        <p:nvSpPr>
          <p:cNvPr id="85028" name="Rectangle 36"/>
          <p:cNvSpPr>
            <a:spLocks noChangeArrowheads="1"/>
          </p:cNvSpPr>
          <p:nvPr/>
        </p:nvSpPr>
        <p:spPr bwMode="auto">
          <a:xfrm>
            <a:off x="5257800" y="4563616"/>
            <a:ext cx="3627438" cy="1323975"/>
          </a:xfrm>
          <a:prstGeom prst="rect">
            <a:avLst/>
          </a:prstGeom>
          <a:solidFill>
            <a:schemeClr val="bg1"/>
          </a:solidFill>
          <a:ln w="12700" cap="sq">
            <a:solidFill>
              <a:schemeClr val="accent2"/>
            </a:solidFill>
            <a:miter lim="800000"/>
            <a:headEnd/>
            <a:tailEnd/>
          </a:ln>
        </p:spPr>
        <p:txBody>
          <a:bodyPr>
            <a:spAutoFit/>
          </a:bodyPr>
          <a:lstStyle/>
          <a:p>
            <a:pPr>
              <a:spcBef>
                <a:spcPct val="50000"/>
              </a:spcBef>
            </a:pPr>
            <a:r>
              <a:rPr lang="en-US" altLang="zh-CN" sz="3200" u="sng">
                <a:solidFill>
                  <a:srgbClr val="6600CC"/>
                </a:solidFill>
                <a:latin typeface="Times New Roman" pitchFamily="18" charset="0"/>
              </a:rPr>
              <a:t>s </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 p</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a:t>
            </a:r>
          </a:p>
          <a:p>
            <a:pPr>
              <a:spcBef>
                <a:spcPct val="50000"/>
              </a:spcBef>
            </a:pPr>
            <a:r>
              <a:rPr lang="en-US" altLang="zh-CN" sz="3200" u="sng">
                <a:solidFill>
                  <a:srgbClr val="6600CC"/>
                </a:solidFill>
                <a:latin typeface="Times New Roman" pitchFamily="18" charset="0"/>
              </a:rPr>
              <a:t>p</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 s;</a:t>
            </a:r>
          </a:p>
        </p:txBody>
      </p:sp>
    </p:spTree>
    <p:extLst>
      <p:ext uri="{BB962C8B-B14F-4D97-AF65-F5344CB8AC3E}">
        <p14:creationId xmlns:p14="http://schemas.microsoft.com/office/powerpoint/2010/main" val="2349241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5005"/>
                                        </p:tgtEl>
                                        <p:attrNameLst>
                                          <p:attrName>style.visibility</p:attrName>
                                        </p:attrNameLst>
                                      </p:cBhvr>
                                      <p:to>
                                        <p:strVal val="visible"/>
                                      </p:to>
                                    </p:set>
                                    <p:animEffect transition="in" filter="wipe(left)">
                                      <p:cBhvr>
                                        <p:cTn id="22" dur="500"/>
                                        <p:tgtEl>
                                          <p:spTgt spid="850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027"/>
                                        </p:tgtEl>
                                        <p:attrNameLst>
                                          <p:attrName>style.visibility</p:attrName>
                                        </p:attrNameLst>
                                      </p:cBhvr>
                                      <p:to>
                                        <p:strVal val="visible"/>
                                      </p:to>
                                    </p:set>
                                    <p:animEffect transition="in" filter="wipe(left)">
                                      <p:cBhvr>
                                        <p:cTn id="27" dur="500"/>
                                        <p:tgtEl>
                                          <p:spTgt spid="85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5004"/>
                                        </p:tgtEl>
                                        <p:attrNameLst>
                                          <p:attrName>style.visibility</p:attrName>
                                        </p:attrNameLst>
                                      </p:cBhvr>
                                      <p:to>
                                        <p:strVal val="visible"/>
                                      </p:to>
                                    </p:set>
                                    <p:animEffect transition="in" filter="wipe(left)">
                                      <p:cBhvr>
                                        <p:cTn id="32" dur="500"/>
                                        <p:tgtEl>
                                          <p:spTgt spid="850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028">
                                            <p:bg/>
                                          </p:spTgt>
                                        </p:tgtEl>
                                        <p:attrNameLst>
                                          <p:attrName>style.visibility</p:attrName>
                                        </p:attrNameLst>
                                      </p:cBhvr>
                                      <p:to>
                                        <p:strVal val="visible"/>
                                      </p:to>
                                    </p:set>
                                    <p:animEffect transition="in" filter="wipe(left)">
                                      <p:cBhvr>
                                        <p:cTn id="37" dur="300"/>
                                        <p:tgtEl>
                                          <p:spTgt spid="85028">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85028">
                                            <p:txEl>
                                              <p:pRg st="0" end="0"/>
                                            </p:txEl>
                                          </p:spTgt>
                                        </p:tgtEl>
                                        <p:attrNameLst>
                                          <p:attrName>style.visibility</p:attrName>
                                        </p:attrNameLst>
                                      </p:cBhvr>
                                      <p:to>
                                        <p:strVal val="visible"/>
                                      </p:to>
                                    </p:set>
                                    <p:animEffect transition="in" filter="wipe(left)">
                                      <p:cBhvr>
                                        <p:cTn id="42" dur="300"/>
                                        <p:tgtEl>
                                          <p:spTgt spid="8502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85028">
                                            <p:txEl>
                                              <p:pRg st="1" end="1"/>
                                            </p:txEl>
                                          </p:spTgt>
                                        </p:tgtEl>
                                        <p:attrNameLst>
                                          <p:attrName>style.visibility</p:attrName>
                                        </p:attrNameLst>
                                      </p:cBhvr>
                                      <p:to>
                                        <p:strVal val="visible"/>
                                      </p:to>
                                    </p:set>
                                    <p:animEffect transition="in" filter="wipe(left)">
                                      <p:cBhvr>
                                        <p:cTn id="47" dur="300"/>
                                        <p:tgtEl>
                                          <p:spTgt spid="850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27" grpId="0" animBg="1"/>
      <p:bldP spid="85028" grpId="0" build="p"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xfrm>
            <a:off x="1187624" y="-16814"/>
            <a:ext cx="7956376" cy="1143000"/>
          </a:xfrm>
        </p:spPr>
        <p:txBody>
          <a:bodyPr/>
          <a:lstStyle/>
          <a:p>
            <a:pPr eaLnBrk="1" hangingPunct="1"/>
            <a:r>
              <a:rPr lang="zh-CN" altLang="en-US" sz="3600" dirty="0" smtClean="0">
                <a:solidFill>
                  <a:schemeClr val="tx1"/>
                </a:solidFill>
                <a:latin typeface="楷体_GB2312" pitchFamily="49" charset="-122"/>
                <a:ea typeface="楷体_GB2312" pitchFamily="49" charset="-122"/>
              </a:rPr>
              <a:t>线性表操作</a:t>
            </a:r>
            <a:r>
              <a:rPr lang="en-US" altLang="zh-CN" sz="3600" b="0" dirty="0" err="1" smtClean="0">
                <a:solidFill>
                  <a:srgbClr val="0000FF"/>
                </a:solidFill>
              </a:rPr>
              <a:t>ListInsert</a:t>
            </a:r>
            <a:r>
              <a:rPr lang="en-US" altLang="zh-CN" sz="3600" b="0" dirty="0" smtClean="0">
                <a:solidFill>
                  <a:srgbClr val="0000FF"/>
                </a:solidFill>
              </a:rPr>
              <a:t>(&amp;L, </a:t>
            </a:r>
            <a:r>
              <a:rPr lang="en-US" altLang="zh-CN" sz="3600" b="0" dirty="0" err="1" smtClean="0">
                <a:solidFill>
                  <a:srgbClr val="0000FF"/>
                </a:solidFill>
              </a:rPr>
              <a:t>i</a:t>
            </a:r>
            <a:r>
              <a:rPr lang="en-US" altLang="zh-CN" sz="3600" b="0" dirty="0" smtClean="0">
                <a:solidFill>
                  <a:srgbClr val="0000FF"/>
                </a:solidFill>
              </a:rPr>
              <a:t>, e)</a:t>
            </a:r>
            <a:r>
              <a:rPr lang="zh-CN" altLang="en-US" sz="3600" dirty="0" smtClean="0">
                <a:solidFill>
                  <a:schemeClr val="folHlink"/>
                </a:solidFill>
                <a:latin typeface="楷体_GB2312" pitchFamily="49" charset="-122"/>
                <a:ea typeface="楷体_GB2312" pitchFamily="49" charset="-122"/>
              </a:rPr>
              <a:t>基本过程</a:t>
            </a:r>
          </a:p>
        </p:txBody>
      </p:sp>
      <p:sp>
        <p:nvSpPr>
          <p:cNvPr id="18436" name="Rectangle 5"/>
          <p:cNvSpPr>
            <a:spLocks noGrp="1" noChangeArrowheads="1"/>
          </p:cNvSpPr>
          <p:nvPr>
            <p:ph idx="1"/>
          </p:nvPr>
        </p:nvSpPr>
        <p:spPr>
          <a:xfrm>
            <a:off x="381000" y="1295400"/>
            <a:ext cx="8229600" cy="2514600"/>
          </a:xfrm>
          <a:ln w="12700">
            <a:solidFill>
              <a:schemeClr val="accent2"/>
            </a:solidFill>
            <a:miter lim="800000"/>
            <a:headEnd/>
            <a:tailEnd/>
          </a:ln>
        </p:spPr>
        <p:txBody>
          <a:bodyPr/>
          <a:lstStyle/>
          <a:p>
            <a:pPr marL="514350" indent="-514350" eaLnBrk="1" hangingPunct="1">
              <a:lnSpc>
                <a:spcPct val="90000"/>
              </a:lnSpc>
              <a:buSzPct val="100000"/>
              <a:buFont typeface="+mj-lt"/>
              <a:buAutoNum type="arabicPeriod"/>
            </a:pPr>
            <a:r>
              <a:rPr lang="en-US" altLang="zh-CN" sz="2800" dirty="0" smtClean="0"/>
              <a:t>p</a:t>
            </a:r>
            <a:r>
              <a:rPr lang="zh-CN" altLang="en-US" sz="2800" dirty="0" smtClean="0"/>
              <a:t>指向头结点，初始化计数器</a:t>
            </a:r>
            <a:r>
              <a:rPr lang="en-US" altLang="zh-CN" sz="2800" dirty="0" smtClean="0"/>
              <a:t>j</a:t>
            </a:r>
            <a:r>
              <a:rPr lang="en-US" altLang="zh-CN" dirty="0"/>
              <a:t>=</a:t>
            </a:r>
            <a:r>
              <a:rPr lang="en-US" altLang="zh-CN" sz="2800" dirty="0" smtClean="0"/>
              <a:t>0</a:t>
            </a:r>
            <a:r>
              <a:rPr lang="zh-CN" altLang="en-US" sz="2800" dirty="0" smtClean="0"/>
              <a:t>；</a:t>
            </a:r>
            <a:endParaRPr lang="en-US" altLang="zh-CN" sz="2800" dirty="0" smtClean="0"/>
          </a:p>
          <a:p>
            <a:pPr marL="514350" indent="-514350" eaLnBrk="1" hangingPunct="1">
              <a:lnSpc>
                <a:spcPct val="90000"/>
              </a:lnSpc>
              <a:buSzPct val="100000"/>
              <a:buFont typeface="+mj-lt"/>
              <a:buAutoNum type="arabicPeriod"/>
            </a:pPr>
            <a:r>
              <a:rPr lang="zh-CN" altLang="en-US" sz="2800" dirty="0" smtClean="0"/>
              <a:t>顺指针向后查找，直到 </a:t>
            </a:r>
            <a:r>
              <a:rPr lang="en-US" altLang="zh-CN" sz="2800" dirty="0" smtClean="0"/>
              <a:t>j</a:t>
            </a:r>
            <a:r>
              <a:rPr lang="en-US" altLang="zh-CN" dirty="0" smtClean="0"/>
              <a:t>=</a:t>
            </a:r>
            <a:r>
              <a:rPr lang="en-US" altLang="zh-CN" sz="2800" dirty="0" smtClean="0"/>
              <a:t>i</a:t>
            </a:r>
            <a:r>
              <a:rPr lang="en-US" altLang="zh-CN" dirty="0"/>
              <a:t>-</a:t>
            </a:r>
            <a:r>
              <a:rPr lang="en-US" altLang="zh-CN" sz="2800" dirty="0" smtClean="0"/>
              <a:t>1 </a:t>
            </a:r>
            <a:r>
              <a:rPr lang="zh-CN" altLang="en-US" sz="2800" dirty="0" smtClean="0"/>
              <a:t>或 </a:t>
            </a:r>
            <a:r>
              <a:rPr lang="en-US" altLang="zh-CN" sz="2800" dirty="0" smtClean="0"/>
              <a:t>p </a:t>
            </a:r>
            <a:r>
              <a:rPr lang="zh-CN" altLang="en-US" sz="2800" dirty="0" smtClean="0"/>
              <a:t>为空；</a:t>
            </a:r>
          </a:p>
          <a:p>
            <a:pPr marL="514350" indent="-514350" eaLnBrk="1" hangingPunct="1">
              <a:lnSpc>
                <a:spcPct val="90000"/>
              </a:lnSpc>
              <a:buSzPct val="100000"/>
              <a:buFont typeface="+mj-lt"/>
              <a:buAutoNum type="arabicPeriod"/>
            </a:pPr>
            <a:r>
              <a:rPr lang="zh-CN" altLang="en-US" sz="2800" dirty="0" smtClean="0"/>
              <a:t>如果找不到第</a:t>
            </a:r>
            <a:r>
              <a:rPr lang="en-US" altLang="zh-CN" sz="2800" dirty="0" smtClean="0"/>
              <a:t>i-1</a:t>
            </a:r>
            <a:r>
              <a:rPr lang="zh-CN" altLang="en-US" sz="2800" dirty="0" smtClean="0"/>
              <a:t>个结点</a:t>
            </a:r>
            <a:r>
              <a:rPr lang="en-US" altLang="zh-CN" sz="2800" dirty="0" smtClean="0"/>
              <a:t>,</a:t>
            </a:r>
            <a:r>
              <a:rPr lang="zh-CN" altLang="en-US" sz="2800" dirty="0" smtClean="0"/>
              <a:t>则返回</a:t>
            </a:r>
            <a:r>
              <a:rPr lang="en-US" altLang="zh-CN" sz="2800" dirty="0" smtClean="0"/>
              <a:t>ERROR</a:t>
            </a:r>
            <a:r>
              <a:rPr lang="zh-CN" altLang="en-US" sz="2800" dirty="0" smtClean="0"/>
              <a:t>；</a:t>
            </a:r>
            <a:endParaRPr lang="en-US" altLang="zh-CN" sz="2800" dirty="0" smtClean="0"/>
          </a:p>
          <a:p>
            <a:pPr marL="514350" indent="-514350" eaLnBrk="1" hangingPunct="1">
              <a:lnSpc>
                <a:spcPct val="90000"/>
              </a:lnSpc>
              <a:buSzPct val="100000"/>
              <a:buFont typeface="+mj-lt"/>
              <a:buAutoNum type="arabicPeriod"/>
            </a:pPr>
            <a:r>
              <a:rPr lang="zh-CN" altLang="en-US" sz="2800" dirty="0" smtClean="0"/>
              <a:t>创建新结点，若创建失败，则返回</a:t>
            </a:r>
            <a:r>
              <a:rPr lang="en-US" altLang="zh-CN" sz="2800" dirty="0" smtClean="0"/>
              <a:t>ERROR</a:t>
            </a:r>
            <a:r>
              <a:rPr lang="zh-CN" altLang="en-US" sz="2800" dirty="0" smtClean="0"/>
              <a:t>；</a:t>
            </a:r>
            <a:endParaRPr lang="en-US" altLang="zh-CN" sz="2800" dirty="0" smtClean="0"/>
          </a:p>
          <a:p>
            <a:pPr marL="514350" indent="-514350" eaLnBrk="1" hangingPunct="1">
              <a:lnSpc>
                <a:spcPct val="90000"/>
              </a:lnSpc>
              <a:buSzPct val="100000"/>
              <a:buFont typeface="+mj-lt"/>
              <a:buAutoNum type="arabicPeriod"/>
            </a:pPr>
            <a:r>
              <a:rPr lang="zh-CN" altLang="en-US" sz="2800" dirty="0" smtClean="0"/>
              <a:t>将新结点插入到</a:t>
            </a:r>
            <a:r>
              <a:rPr lang="en-US" altLang="zh-CN" sz="2800" dirty="0" smtClean="0"/>
              <a:t>i</a:t>
            </a:r>
            <a:r>
              <a:rPr lang="zh-CN" altLang="en-US" sz="2800" dirty="0" smtClean="0"/>
              <a:t>结点之前；</a:t>
            </a:r>
          </a:p>
        </p:txBody>
      </p:sp>
      <p:sp>
        <p:nvSpPr>
          <p:cNvPr id="1843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C8CA742C-994C-4A21-8499-FFA2B368BF6D}" type="slidenum">
              <a:rPr kumimoji="0" lang="en-US" altLang="zh-CN" b="0" smtClean="0">
                <a:solidFill>
                  <a:srgbClr val="393939"/>
                </a:solidFill>
              </a:rPr>
              <a:pPr eaLnBrk="1" hangingPunct="1"/>
              <a:t>68</a:t>
            </a:fld>
            <a:endParaRPr kumimoji="0" lang="en-US" altLang="zh-CN" b="0" smtClean="0">
              <a:solidFill>
                <a:srgbClr val="393939"/>
              </a:solidFill>
            </a:endParaRPr>
          </a:p>
        </p:txBody>
      </p:sp>
      <p:sp>
        <p:nvSpPr>
          <p:cNvPr id="14342" name="Rectangle 6"/>
          <p:cNvSpPr>
            <a:spLocks noChangeArrowheads="1"/>
          </p:cNvSpPr>
          <p:nvPr/>
        </p:nvSpPr>
        <p:spPr bwMode="auto">
          <a:xfrm>
            <a:off x="381000" y="3810000"/>
            <a:ext cx="8229600" cy="2667000"/>
          </a:xfrm>
          <a:prstGeom prst="rect">
            <a:avLst/>
          </a:prstGeom>
          <a:solidFill>
            <a:schemeClr val="bg1"/>
          </a:solidFill>
          <a:ln w="9525">
            <a:solidFill>
              <a:srgbClr val="FF9966"/>
            </a:solidFill>
            <a:miter lim="800000"/>
            <a:headEnd/>
            <a:tailEnd/>
          </a:ln>
        </p:spPr>
        <p:txBody>
          <a:bodyPr/>
          <a:lstStyle/>
          <a:p>
            <a:pPr marL="609600" indent="-609600">
              <a:buFontTx/>
              <a:buAutoNum type="arabicPeriod"/>
            </a:pPr>
            <a:r>
              <a:rPr lang="en-US" altLang="zh-CN" sz="2800" dirty="0">
                <a:solidFill>
                  <a:srgbClr val="FF0000"/>
                </a:solidFill>
                <a:latin typeface="Times New Roman" pitchFamily="18" charset="0"/>
              </a:rPr>
              <a:t>p = L;   j = 0;</a:t>
            </a:r>
          </a:p>
          <a:p>
            <a:pPr marL="609600" indent="-609600">
              <a:buFontTx/>
              <a:buAutoNum type="arabicPeriod"/>
            </a:pPr>
            <a:r>
              <a:rPr lang="en-US" altLang="zh-CN" sz="2800" dirty="0">
                <a:solidFill>
                  <a:srgbClr val="FF0000"/>
                </a:solidFill>
                <a:latin typeface="Times New Roman" pitchFamily="18" charset="0"/>
              </a:rPr>
              <a:t>while (</a:t>
            </a:r>
            <a:r>
              <a:rPr lang="en-US" altLang="zh-CN" sz="2800" dirty="0" smtClean="0">
                <a:solidFill>
                  <a:srgbClr val="FF0000"/>
                </a:solidFill>
                <a:latin typeface="Times New Roman" pitchFamily="18" charset="0"/>
              </a:rPr>
              <a:t>p!=NULL </a:t>
            </a:r>
            <a:r>
              <a:rPr lang="en-US" altLang="zh-CN" sz="2800" dirty="0">
                <a:solidFill>
                  <a:srgbClr val="FF0000"/>
                </a:solidFill>
                <a:latin typeface="Times New Roman" pitchFamily="18" charset="0"/>
              </a:rPr>
              <a:t>&amp;&amp; j&lt;i-1)  { p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++j;  }</a:t>
            </a:r>
          </a:p>
          <a:p>
            <a:pPr marL="609600" indent="-609600">
              <a:buFontTx/>
              <a:buAutoNum type="arabicPeriod"/>
            </a:pPr>
            <a:r>
              <a:rPr lang="en-US" altLang="zh-CN" sz="2800" dirty="0">
                <a:solidFill>
                  <a:srgbClr val="FF0000"/>
                </a:solidFill>
                <a:latin typeface="Times New Roman" pitchFamily="18" charset="0"/>
              </a:rPr>
              <a:t>if ( </a:t>
            </a:r>
            <a:r>
              <a:rPr lang="en-US" altLang="zh-CN" sz="2800" dirty="0" smtClean="0">
                <a:solidFill>
                  <a:srgbClr val="FF0000"/>
                </a:solidFill>
                <a:latin typeface="Times New Roman" pitchFamily="18" charset="0"/>
              </a:rPr>
              <a:t>p==NULL </a:t>
            </a:r>
            <a:r>
              <a:rPr lang="en-US" altLang="zh-CN" sz="2800" dirty="0">
                <a:solidFill>
                  <a:srgbClr val="FF0000"/>
                </a:solidFill>
                <a:latin typeface="Times New Roman" pitchFamily="18" charset="0"/>
              </a:rPr>
              <a:t>|| j&gt;i-1 )  return ERROR;</a:t>
            </a:r>
          </a:p>
          <a:p>
            <a:pPr marL="609600" indent="-609600">
              <a:buFontTx/>
              <a:buAutoNum type="arabicPeriod"/>
            </a:pPr>
            <a:r>
              <a:rPr lang="en-US" altLang="zh-CN" sz="2800" dirty="0">
                <a:solidFill>
                  <a:srgbClr val="FF0000"/>
                </a:solidFill>
                <a:latin typeface="Times New Roman" pitchFamily="18" charset="0"/>
              </a:rPr>
              <a:t>s = (</a:t>
            </a:r>
            <a:r>
              <a:rPr lang="en-US" altLang="zh-CN" sz="2800" dirty="0" err="1">
                <a:solidFill>
                  <a:srgbClr val="FF0000"/>
                </a:solidFill>
                <a:latin typeface="Times New Roman" pitchFamily="18" charset="0"/>
              </a:rPr>
              <a:t>LinkList</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malloc</a:t>
            </a:r>
            <a:r>
              <a:rPr lang="en-US" altLang="zh-CN" sz="2800" dirty="0">
                <a:solidFill>
                  <a:srgbClr val="FF0000"/>
                </a:solidFill>
                <a:latin typeface="Times New Roman" pitchFamily="18" charset="0"/>
              </a:rPr>
              <a:t> ( </a:t>
            </a:r>
            <a:r>
              <a:rPr lang="en-US" altLang="zh-CN" sz="2800" dirty="0" err="1">
                <a:solidFill>
                  <a:srgbClr val="FF0000"/>
                </a:solidFill>
                <a:latin typeface="Times New Roman" pitchFamily="18" charset="0"/>
              </a:rPr>
              <a:t>sizeof</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LNode</a:t>
            </a:r>
            <a:r>
              <a:rPr lang="en-US" altLang="zh-CN" sz="2800" dirty="0">
                <a:solidFill>
                  <a:srgbClr val="FF0000"/>
                </a:solidFill>
                <a:latin typeface="Times New Roman" pitchFamily="18" charset="0"/>
              </a:rPr>
              <a:t>)); </a:t>
            </a:r>
            <a:br>
              <a:rPr lang="en-US" altLang="zh-CN" sz="2800" dirty="0">
                <a:solidFill>
                  <a:srgbClr val="FF0000"/>
                </a:solidFill>
                <a:latin typeface="Times New Roman" pitchFamily="18" charset="0"/>
              </a:rPr>
            </a:br>
            <a:r>
              <a:rPr lang="en-US" altLang="zh-CN" sz="2800" dirty="0">
                <a:solidFill>
                  <a:srgbClr val="6600CC"/>
                </a:solidFill>
                <a:latin typeface="Times New Roman" pitchFamily="18" charset="0"/>
              </a:rPr>
              <a:t>If (!s) exit(OVERFLOW);</a:t>
            </a:r>
            <a:endParaRPr lang="en-US" altLang="zh-CN" sz="2800" dirty="0">
              <a:solidFill>
                <a:srgbClr val="FF0000"/>
              </a:solidFill>
              <a:latin typeface="Times New Roman" pitchFamily="18" charset="0"/>
            </a:endParaRPr>
          </a:p>
          <a:p>
            <a:pPr marL="609600" indent="-609600">
              <a:buFontTx/>
              <a:buAutoNum type="arabicPeriod"/>
            </a:pPr>
            <a:r>
              <a:rPr lang="en-US" altLang="zh-CN" sz="2800" dirty="0" err="1">
                <a:solidFill>
                  <a:srgbClr val="FF0000"/>
                </a:solidFill>
                <a:latin typeface="Times New Roman" pitchFamily="18" charset="0"/>
              </a:rPr>
              <a:t>s</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data</a:t>
            </a:r>
            <a:r>
              <a:rPr lang="en-US" altLang="zh-CN" sz="2800" dirty="0">
                <a:solidFill>
                  <a:srgbClr val="FF0000"/>
                </a:solidFill>
                <a:latin typeface="Times New Roman" pitchFamily="18" charset="0"/>
              </a:rPr>
              <a:t> = e;  s </a:t>
            </a:r>
            <a:r>
              <a:rPr lang="en-US" altLang="zh-CN" sz="2800" dirty="0">
                <a:solidFill>
                  <a:srgbClr val="FF0000"/>
                </a:solidFill>
                <a:latin typeface="Times New Roman" pitchFamily="18" charset="0"/>
                <a:sym typeface="Wingdings" pitchFamily="2" charset="2"/>
              </a:rPr>
              <a:t></a:t>
            </a:r>
            <a:r>
              <a:rPr lang="en-US" altLang="zh-CN" sz="2800" dirty="0">
                <a:solidFill>
                  <a:srgbClr val="FF0000"/>
                </a:solidFill>
                <a:latin typeface="Times New Roman" pitchFamily="18" charset="0"/>
              </a:rPr>
              <a:t>next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 s;</a:t>
            </a:r>
          </a:p>
        </p:txBody>
      </p:sp>
    </p:spTree>
    <p:extLst>
      <p:ext uri="{BB962C8B-B14F-4D97-AF65-F5344CB8AC3E}">
        <p14:creationId xmlns:p14="http://schemas.microsoft.com/office/powerpoint/2010/main" val="365003381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2">
                                            <p:bg/>
                                          </p:spTgt>
                                        </p:tgtEl>
                                        <p:attrNameLst>
                                          <p:attrName>style.visibility</p:attrName>
                                        </p:attrNameLst>
                                      </p:cBhvr>
                                      <p:to>
                                        <p:strVal val="visible"/>
                                      </p:to>
                                    </p:set>
                                    <p:animEffect transition="in" filter="wipe(left)">
                                      <p:cBhvr>
                                        <p:cTn id="7" dur="500"/>
                                        <p:tgtEl>
                                          <p:spTgt spid="1434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2">
                                            <p:txEl>
                                              <p:pRg st="0" end="0"/>
                                            </p:txEl>
                                          </p:spTgt>
                                        </p:tgtEl>
                                        <p:attrNameLst>
                                          <p:attrName>style.visibility</p:attrName>
                                        </p:attrNameLst>
                                      </p:cBhvr>
                                      <p:to>
                                        <p:strVal val="visible"/>
                                      </p:to>
                                    </p:set>
                                    <p:animEffect transition="in" filter="wipe(left)">
                                      <p:cBhvr>
                                        <p:cTn id="12" dur="500"/>
                                        <p:tgtEl>
                                          <p:spTgt spid="143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2">
                                            <p:txEl>
                                              <p:pRg st="1" end="1"/>
                                            </p:txEl>
                                          </p:spTgt>
                                        </p:tgtEl>
                                        <p:attrNameLst>
                                          <p:attrName>style.visibility</p:attrName>
                                        </p:attrNameLst>
                                      </p:cBhvr>
                                      <p:to>
                                        <p:strVal val="visible"/>
                                      </p:to>
                                    </p:set>
                                    <p:animEffect transition="in" filter="wipe(left)">
                                      <p:cBhvr>
                                        <p:cTn id="17" dur="500"/>
                                        <p:tgtEl>
                                          <p:spTgt spid="143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2">
                                            <p:txEl>
                                              <p:pRg st="2" end="2"/>
                                            </p:txEl>
                                          </p:spTgt>
                                        </p:tgtEl>
                                        <p:attrNameLst>
                                          <p:attrName>style.visibility</p:attrName>
                                        </p:attrNameLst>
                                      </p:cBhvr>
                                      <p:to>
                                        <p:strVal val="visible"/>
                                      </p:to>
                                    </p:set>
                                    <p:animEffect transition="in" filter="wipe(left)">
                                      <p:cBhvr>
                                        <p:cTn id="22" dur="500"/>
                                        <p:tgtEl>
                                          <p:spTgt spid="143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2">
                                            <p:txEl>
                                              <p:pRg st="3" end="3"/>
                                            </p:txEl>
                                          </p:spTgt>
                                        </p:tgtEl>
                                        <p:attrNameLst>
                                          <p:attrName>style.visibility</p:attrName>
                                        </p:attrNameLst>
                                      </p:cBhvr>
                                      <p:to>
                                        <p:strVal val="visible"/>
                                      </p:to>
                                    </p:set>
                                    <p:animEffect transition="in" filter="wipe(left)">
                                      <p:cBhvr>
                                        <p:cTn id="27" dur="500"/>
                                        <p:tgtEl>
                                          <p:spTgt spid="1434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2">
                                            <p:txEl>
                                              <p:pRg st="4" end="4"/>
                                            </p:txEl>
                                          </p:spTgt>
                                        </p:tgtEl>
                                        <p:attrNameLst>
                                          <p:attrName>style.visibility</p:attrName>
                                        </p:attrNameLst>
                                      </p:cBhvr>
                                      <p:to>
                                        <p:strVal val="visible"/>
                                      </p:to>
                                    </p:set>
                                    <p:animEffect transition="in" filter="wipe(left)">
                                      <p:cBhvr>
                                        <p:cTn id="32" dur="500"/>
                                        <p:tgtEl>
                                          <p:spTgt spid="143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8499FD6-DE0A-4CFE-A302-2F364929FAB4}" type="slidenum">
              <a:rPr kumimoji="0" lang="en-US" altLang="zh-CN" b="0" smtClean="0">
                <a:solidFill>
                  <a:srgbClr val="393939"/>
                </a:solidFill>
              </a:rPr>
              <a:pPr eaLnBrk="1" hangingPunct="1"/>
              <a:t>69</a:t>
            </a:fld>
            <a:endParaRPr kumimoji="0" lang="en-US" altLang="zh-CN" b="0" smtClean="0">
              <a:solidFill>
                <a:srgbClr val="393939"/>
              </a:solidFill>
            </a:endParaRPr>
          </a:p>
        </p:txBody>
      </p:sp>
      <p:sp>
        <p:nvSpPr>
          <p:cNvPr id="15362" name="Text Box 2"/>
          <p:cNvSpPr txBox="1">
            <a:spLocks noChangeArrowheads="1"/>
          </p:cNvSpPr>
          <p:nvPr/>
        </p:nvSpPr>
        <p:spPr bwMode="auto">
          <a:xfrm>
            <a:off x="0" y="150813"/>
            <a:ext cx="9144000" cy="6592574"/>
          </a:xfrm>
          <a:prstGeom prst="rect">
            <a:avLst/>
          </a:prstGeom>
          <a:gradFill rotWithShape="0">
            <a:gsLst>
              <a:gs pos="0">
                <a:srgbClr val="FFFFCC"/>
              </a:gs>
              <a:gs pos="100000">
                <a:schemeClr val="bg1"/>
              </a:gs>
            </a:gsLst>
            <a:path path="shape">
              <a:fillToRect l="50000" t="50000" r="50000" b="50000"/>
            </a:path>
          </a:gradFill>
          <a:ln w="28575">
            <a:solidFill>
              <a:srgbClr val="FFC000"/>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0000"/>
              </a:lnSpc>
            </a:pPr>
            <a:r>
              <a:rPr lang="en-US" altLang="zh-CN" sz="3200" dirty="0">
                <a:solidFill>
                  <a:srgbClr val="393939"/>
                </a:solidFill>
              </a:rPr>
              <a:t>  Status</a:t>
            </a:r>
            <a:r>
              <a:rPr lang="en-US" altLang="zh-CN" sz="3200" b="0" dirty="0">
                <a:solidFill>
                  <a:srgbClr val="393939"/>
                </a:solidFill>
              </a:rPr>
              <a:t> </a:t>
            </a:r>
            <a:r>
              <a:rPr lang="en-US" altLang="zh-CN" sz="3200" b="0" dirty="0" err="1">
                <a:solidFill>
                  <a:srgbClr val="393939"/>
                </a:solidFill>
              </a:rPr>
              <a:t>ListInsert_L</a:t>
            </a:r>
            <a:r>
              <a:rPr lang="en-US" altLang="zh-CN" sz="3200" b="0" dirty="0">
                <a:solidFill>
                  <a:srgbClr val="393939"/>
                </a:solidFill>
              </a:rPr>
              <a:t>(</a:t>
            </a:r>
            <a:r>
              <a:rPr lang="en-US" altLang="zh-CN" sz="3200" b="0" u="sng" dirty="0" err="1">
                <a:solidFill>
                  <a:srgbClr val="6600CC"/>
                </a:solidFill>
              </a:rPr>
              <a:t>LinkList</a:t>
            </a:r>
            <a:r>
              <a:rPr lang="en-US" altLang="zh-CN" sz="3200" b="0" u="sng" dirty="0">
                <a:solidFill>
                  <a:srgbClr val="6600CC"/>
                </a:solidFill>
              </a:rPr>
              <a:t> L</a:t>
            </a:r>
            <a:r>
              <a:rPr lang="en-US" altLang="zh-CN" sz="3200" b="0" dirty="0">
                <a:solidFill>
                  <a:srgbClr val="6600CC"/>
                </a:solidFill>
              </a:rPr>
              <a:t>,</a:t>
            </a:r>
            <a:r>
              <a:rPr lang="en-US" altLang="zh-CN" sz="3200" b="0" dirty="0">
                <a:solidFill>
                  <a:srgbClr val="393939"/>
                </a:solidFill>
              </a:rPr>
              <a:t> </a:t>
            </a:r>
            <a:r>
              <a:rPr lang="en-US" altLang="zh-CN" sz="3200" dirty="0" err="1">
                <a:solidFill>
                  <a:srgbClr val="393939"/>
                </a:solidFill>
              </a:rPr>
              <a:t>int</a:t>
            </a:r>
            <a:r>
              <a:rPr lang="en-US" altLang="zh-CN" sz="3200" b="0" dirty="0">
                <a:solidFill>
                  <a:srgbClr val="393939"/>
                </a:solidFill>
              </a:rPr>
              <a:t> i, </a:t>
            </a:r>
            <a:r>
              <a:rPr lang="en-US" altLang="zh-CN" sz="3200" b="0" dirty="0" err="1">
                <a:solidFill>
                  <a:srgbClr val="393939"/>
                </a:solidFill>
              </a:rPr>
              <a:t>ElemType</a:t>
            </a:r>
            <a:r>
              <a:rPr lang="en-US" altLang="zh-CN" sz="3200" b="0" dirty="0">
                <a:solidFill>
                  <a:srgbClr val="393939"/>
                </a:solidFill>
              </a:rPr>
              <a:t> e) </a:t>
            </a:r>
            <a:r>
              <a:rPr lang="en-US" altLang="zh-CN" sz="3200" dirty="0">
                <a:solidFill>
                  <a:srgbClr val="393939"/>
                </a:solidFill>
              </a:rPr>
              <a:t>{</a:t>
            </a:r>
          </a:p>
          <a:p>
            <a:pPr eaLnBrk="1" hangingPunct="1">
              <a:lnSpc>
                <a:spcPct val="120000"/>
              </a:lnSpc>
            </a:pPr>
            <a:r>
              <a:rPr lang="en-US" altLang="zh-CN" sz="3200" dirty="0">
                <a:solidFill>
                  <a:srgbClr val="000099"/>
                </a:solidFill>
              </a:rPr>
              <a:t>     </a:t>
            </a:r>
            <a:r>
              <a:rPr lang="en-US" altLang="zh-CN" sz="2800" b="0" dirty="0">
                <a:solidFill>
                  <a:srgbClr val="393939"/>
                </a:solidFill>
              </a:rPr>
              <a:t>// </a:t>
            </a:r>
            <a:r>
              <a:rPr lang="en-US" altLang="zh-CN" sz="2800" dirty="0">
                <a:solidFill>
                  <a:srgbClr val="393939"/>
                </a:solidFill>
              </a:rPr>
              <a:t>L </a:t>
            </a:r>
            <a:r>
              <a:rPr lang="zh-CN" altLang="en-US" sz="2800" dirty="0">
                <a:solidFill>
                  <a:srgbClr val="393939"/>
                </a:solidFill>
                <a:ea typeface="楷体_GB2312" pitchFamily="49" charset="-122"/>
              </a:rPr>
              <a:t>为</a:t>
            </a:r>
            <a:r>
              <a:rPr lang="zh-CN" altLang="en-US" sz="2800" dirty="0">
                <a:solidFill>
                  <a:srgbClr val="FF0000"/>
                </a:solidFill>
                <a:ea typeface="楷体_GB2312" pitchFamily="49" charset="-122"/>
              </a:rPr>
              <a:t>带头结点</a:t>
            </a:r>
            <a:r>
              <a:rPr lang="zh-CN" altLang="en-US" sz="2800" dirty="0">
                <a:solidFill>
                  <a:srgbClr val="393939"/>
                </a:solidFill>
                <a:ea typeface="楷体_GB2312" pitchFamily="49" charset="-122"/>
              </a:rPr>
              <a:t>的单链表的头指针</a:t>
            </a:r>
          </a:p>
          <a:p>
            <a:pPr eaLnBrk="1" hangingPunct="1">
              <a:lnSpc>
                <a:spcPct val="120000"/>
              </a:lnSpc>
            </a:pPr>
            <a:endParaRPr lang="en-US" altLang="zh-CN" sz="3200" dirty="0" smtClean="0">
              <a:solidFill>
                <a:srgbClr val="393939"/>
              </a:solidFill>
            </a:endParaRPr>
          </a:p>
          <a:p>
            <a:pPr eaLnBrk="1" hangingPunct="1">
              <a:lnSpc>
                <a:spcPct val="120000"/>
              </a:lnSpc>
            </a:pPr>
            <a:endParaRPr lang="en-US" altLang="zh-CN" sz="3200" dirty="0">
              <a:solidFill>
                <a:srgbClr val="393939"/>
              </a:solidFill>
            </a:endParaRPr>
          </a:p>
          <a:p>
            <a:pPr eaLnBrk="1" hangingPunct="1">
              <a:lnSpc>
                <a:spcPct val="120000"/>
              </a:lnSpc>
            </a:pPr>
            <a:endParaRPr lang="en-US" altLang="zh-CN" sz="3200" dirty="0" smtClean="0">
              <a:solidFill>
                <a:srgbClr val="393939"/>
              </a:solidFill>
            </a:endParaRPr>
          </a:p>
          <a:p>
            <a:pPr eaLnBrk="1" hangingPunct="1">
              <a:lnSpc>
                <a:spcPct val="120000"/>
              </a:lnSpc>
            </a:pPr>
            <a:endParaRPr lang="en-US" altLang="zh-CN" sz="3200" dirty="0" smtClean="0">
              <a:solidFill>
                <a:srgbClr val="393939"/>
              </a:solidFill>
            </a:endParaRPr>
          </a:p>
          <a:p>
            <a:pPr eaLnBrk="1" hangingPunct="1">
              <a:lnSpc>
                <a:spcPct val="120000"/>
              </a:lnSpc>
            </a:pPr>
            <a:endParaRPr lang="en-US" altLang="zh-CN" sz="3200" dirty="0">
              <a:solidFill>
                <a:srgbClr val="393939"/>
              </a:solidFill>
            </a:endParaRPr>
          </a:p>
          <a:p>
            <a:pPr eaLnBrk="1" hangingPunct="1">
              <a:lnSpc>
                <a:spcPct val="120000"/>
              </a:lnSpc>
            </a:pPr>
            <a:endParaRPr lang="en-US" altLang="zh-CN" sz="3200" dirty="0" smtClean="0">
              <a:solidFill>
                <a:srgbClr val="393939"/>
              </a:solidFill>
            </a:endParaRPr>
          </a:p>
          <a:p>
            <a:pPr eaLnBrk="1" hangingPunct="1">
              <a:lnSpc>
                <a:spcPct val="120000"/>
              </a:lnSpc>
            </a:pPr>
            <a:endParaRPr lang="en-US" altLang="zh-CN" sz="3200" dirty="0">
              <a:solidFill>
                <a:srgbClr val="393939"/>
              </a:solidFill>
            </a:endParaRPr>
          </a:p>
          <a:p>
            <a:pPr eaLnBrk="1" hangingPunct="1">
              <a:lnSpc>
                <a:spcPct val="120000"/>
              </a:lnSpc>
            </a:pPr>
            <a:endParaRPr lang="en-US" altLang="zh-CN" sz="3200" dirty="0" smtClean="0">
              <a:solidFill>
                <a:srgbClr val="393939"/>
              </a:solidFill>
            </a:endParaRPr>
          </a:p>
          <a:p>
            <a:pPr eaLnBrk="1" hangingPunct="1">
              <a:lnSpc>
                <a:spcPct val="120000"/>
              </a:lnSpc>
            </a:pPr>
            <a:r>
              <a:rPr lang="en-US" altLang="zh-CN" sz="3200" dirty="0" smtClean="0">
                <a:solidFill>
                  <a:srgbClr val="393939"/>
                </a:solidFill>
              </a:rPr>
              <a:t>}</a:t>
            </a:r>
            <a:r>
              <a:rPr lang="en-US" altLang="zh-CN" sz="3200" b="0" dirty="0" smtClean="0">
                <a:solidFill>
                  <a:srgbClr val="393939"/>
                </a:solidFill>
              </a:rPr>
              <a:t> </a:t>
            </a:r>
            <a:r>
              <a:rPr lang="en-US" altLang="zh-CN" sz="3200" b="0" dirty="0">
                <a:solidFill>
                  <a:srgbClr val="393939"/>
                </a:solidFill>
              </a:rPr>
              <a:t>// </a:t>
            </a:r>
            <a:r>
              <a:rPr lang="en-US" altLang="zh-CN" sz="3200" b="0" dirty="0" err="1">
                <a:solidFill>
                  <a:srgbClr val="393939"/>
                </a:solidFill>
              </a:rPr>
              <a:t>LinstInsert_L</a:t>
            </a:r>
            <a:endParaRPr lang="en-US" altLang="zh-CN" sz="3200" b="0" dirty="0">
              <a:solidFill>
                <a:srgbClr val="393939"/>
              </a:solidFill>
            </a:endParaRPr>
          </a:p>
        </p:txBody>
      </p:sp>
      <p:sp>
        <p:nvSpPr>
          <p:cNvPr id="15363" name="Text Box 3"/>
          <p:cNvSpPr txBox="1">
            <a:spLocks noChangeArrowheads="1"/>
          </p:cNvSpPr>
          <p:nvPr/>
        </p:nvSpPr>
        <p:spPr bwMode="auto">
          <a:xfrm>
            <a:off x="5257800" y="5576888"/>
            <a:ext cx="357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393939"/>
                </a:solidFill>
                <a:latin typeface="楷体_GB2312" pitchFamily="49" charset="-122"/>
                <a:ea typeface="楷体_GB2312" pitchFamily="49" charset="-122"/>
              </a:rPr>
              <a:t>算法的</a:t>
            </a:r>
            <a:r>
              <a:rPr lang="zh-CN" altLang="en-US" sz="2800">
                <a:solidFill>
                  <a:srgbClr val="FF0000"/>
                </a:solidFill>
                <a:latin typeface="楷体_GB2312" pitchFamily="49" charset="-122"/>
                <a:ea typeface="楷体_GB2312" pitchFamily="49" charset="-122"/>
              </a:rPr>
              <a:t>时间复杂度</a:t>
            </a:r>
            <a:r>
              <a:rPr lang="zh-CN" altLang="en-US" sz="2800">
                <a:solidFill>
                  <a:srgbClr val="393939"/>
                </a:solidFill>
                <a:latin typeface="楷体_GB2312" pitchFamily="49" charset="-122"/>
                <a:ea typeface="楷体_GB2312" pitchFamily="49" charset="-122"/>
              </a:rPr>
              <a:t>为</a:t>
            </a:r>
            <a:r>
              <a:rPr lang="en-US" altLang="zh-CN" sz="2800">
                <a:solidFill>
                  <a:srgbClr val="393939"/>
                </a:solidFill>
                <a:latin typeface="楷体_GB2312" pitchFamily="49" charset="-122"/>
                <a:ea typeface="楷体_GB2312" pitchFamily="49" charset="-122"/>
              </a:rPr>
              <a:t>:</a:t>
            </a:r>
          </a:p>
        </p:txBody>
      </p:sp>
      <p:sp>
        <p:nvSpPr>
          <p:cNvPr id="15364" name="Text Box 4"/>
          <p:cNvSpPr txBox="1">
            <a:spLocks noChangeArrowheads="1"/>
          </p:cNvSpPr>
          <p:nvPr/>
        </p:nvSpPr>
        <p:spPr bwMode="auto">
          <a:xfrm>
            <a:off x="5508625" y="6073775"/>
            <a:ext cx="2852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O(ListLength(L))</a:t>
            </a:r>
            <a:endParaRPr lang="en-US" altLang="zh-CN" sz="2800" b="0">
              <a:solidFill>
                <a:srgbClr val="393939"/>
              </a:solidFill>
            </a:endParaRPr>
          </a:p>
        </p:txBody>
      </p:sp>
      <p:sp>
        <p:nvSpPr>
          <p:cNvPr id="19462" name="Line 10"/>
          <p:cNvSpPr>
            <a:spLocks noChangeShapeType="1"/>
          </p:cNvSpPr>
          <p:nvPr/>
        </p:nvSpPr>
        <p:spPr bwMode="auto">
          <a:xfrm>
            <a:off x="0" y="13716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9463" name="Line 11"/>
          <p:cNvSpPr>
            <a:spLocks noChangeShapeType="1"/>
          </p:cNvSpPr>
          <p:nvPr/>
        </p:nvSpPr>
        <p:spPr bwMode="auto">
          <a:xfrm>
            <a:off x="0" y="19050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9464" name="Line 12"/>
          <p:cNvSpPr>
            <a:spLocks noChangeShapeType="1"/>
          </p:cNvSpPr>
          <p:nvPr/>
        </p:nvSpPr>
        <p:spPr bwMode="auto">
          <a:xfrm>
            <a:off x="0" y="28956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9465" name="Line 13"/>
          <p:cNvSpPr>
            <a:spLocks noChangeShapeType="1"/>
          </p:cNvSpPr>
          <p:nvPr/>
        </p:nvSpPr>
        <p:spPr bwMode="auto">
          <a:xfrm>
            <a:off x="0" y="35052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9466" name="Line 14"/>
          <p:cNvSpPr>
            <a:spLocks noChangeShapeType="1"/>
          </p:cNvSpPr>
          <p:nvPr/>
        </p:nvSpPr>
        <p:spPr bwMode="auto">
          <a:xfrm>
            <a:off x="0" y="45720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19467" name="Line 15"/>
          <p:cNvSpPr>
            <a:spLocks noChangeShapeType="1"/>
          </p:cNvSpPr>
          <p:nvPr/>
        </p:nvSpPr>
        <p:spPr bwMode="auto">
          <a:xfrm>
            <a:off x="0" y="5562600"/>
            <a:ext cx="91440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 name="矩形 2"/>
          <p:cNvSpPr/>
          <p:nvPr/>
        </p:nvSpPr>
        <p:spPr>
          <a:xfrm>
            <a:off x="35496" y="1273515"/>
            <a:ext cx="9144000" cy="4819781"/>
          </a:xfrm>
          <a:prstGeom prst="rect">
            <a:avLst/>
          </a:prstGeom>
        </p:spPr>
        <p:txBody>
          <a:bodyPr wrap="square">
            <a:spAutoFit/>
          </a:bodyPr>
          <a:lstStyle/>
          <a:p>
            <a:pPr>
              <a:lnSpc>
                <a:spcPct val="120000"/>
              </a:lnSpc>
            </a:pPr>
            <a:r>
              <a:rPr lang="zh-CN" altLang="en-US" sz="2800" dirty="0">
                <a:solidFill>
                  <a:srgbClr val="393939"/>
                </a:solidFill>
                <a:latin typeface="Times New Roman" pitchFamily="18" charset="0"/>
              </a:rPr>
              <a:t> </a:t>
            </a:r>
            <a:r>
              <a:rPr lang="zh-CN" altLang="en-US" sz="2800" dirty="0" smtClean="0">
                <a:solidFill>
                  <a:srgbClr val="393939"/>
                </a:solidFill>
                <a:latin typeface="Times New Roman" pitchFamily="18" charset="0"/>
              </a:rPr>
              <a:t>     </a:t>
            </a:r>
            <a:r>
              <a:rPr lang="en-US" altLang="zh-CN" sz="2800" dirty="0" smtClean="0">
                <a:solidFill>
                  <a:srgbClr val="393939"/>
                </a:solidFill>
                <a:latin typeface="Times New Roman" pitchFamily="18" charset="0"/>
              </a:rPr>
              <a:t>p </a:t>
            </a:r>
            <a:r>
              <a:rPr lang="en-US" altLang="zh-CN" sz="2800" dirty="0">
                <a:solidFill>
                  <a:srgbClr val="393939"/>
                </a:solidFill>
                <a:latin typeface="Times New Roman" pitchFamily="18" charset="0"/>
              </a:rPr>
              <a:t>= L;    j = 0</a:t>
            </a:r>
            <a:r>
              <a:rPr lang="en-US" altLang="zh-CN" sz="2800" dirty="0" smtClean="0">
                <a:solidFill>
                  <a:srgbClr val="393939"/>
                </a:solidFill>
                <a:latin typeface="Times New Roman" pitchFamily="18" charset="0"/>
              </a:rPr>
              <a:t>;</a:t>
            </a:r>
            <a:endParaRPr lang="en-US" altLang="zh-CN" sz="2800" dirty="0">
              <a:solidFill>
                <a:srgbClr val="393939"/>
              </a:solidFill>
              <a:latin typeface="楷体_GB2312" pitchFamily="49" charset="-122"/>
              <a:ea typeface="楷体_GB2312" pitchFamily="49" charset="-122"/>
            </a:endParaRPr>
          </a:p>
          <a:p>
            <a:pPr>
              <a:lnSpc>
                <a:spcPct val="120000"/>
              </a:lnSpc>
            </a:pPr>
            <a:r>
              <a:rPr lang="en-US" altLang="zh-CN" sz="2800" dirty="0">
                <a:solidFill>
                  <a:srgbClr val="FF0000"/>
                </a:solidFill>
                <a:latin typeface="Times New Roman" pitchFamily="18" charset="0"/>
              </a:rPr>
              <a:t>      while (</a:t>
            </a:r>
            <a:r>
              <a:rPr lang="en-US" altLang="zh-CN" sz="2800" dirty="0" smtClean="0">
                <a:solidFill>
                  <a:srgbClr val="FF0000"/>
                </a:solidFill>
                <a:latin typeface="Times New Roman" pitchFamily="18" charset="0"/>
              </a:rPr>
              <a:t>p </a:t>
            </a:r>
            <a:r>
              <a:rPr lang="en-US" altLang="zh-CN" sz="2800" dirty="0">
                <a:solidFill>
                  <a:srgbClr val="FF0000"/>
                </a:solidFill>
                <a:latin typeface="Times New Roman" pitchFamily="18" charset="0"/>
              </a:rPr>
              <a:t>&amp;&amp; j &lt; i-1</a:t>
            </a:r>
            <a:r>
              <a:rPr lang="en-US" altLang="zh-CN" sz="2800" dirty="0" smtClean="0">
                <a:solidFill>
                  <a:srgbClr val="FF0000"/>
                </a:solidFill>
                <a:latin typeface="Times New Roman" pitchFamily="18" charset="0"/>
              </a:rPr>
              <a:t>)</a:t>
            </a:r>
            <a:endParaRPr lang="zh-CN" altLang="en-US" sz="2800" dirty="0">
              <a:solidFill>
                <a:srgbClr val="FF0000"/>
              </a:solidFill>
              <a:latin typeface="Times New Roman" pitchFamily="18" charset="0"/>
            </a:endParaRPr>
          </a:p>
          <a:p>
            <a:pPr>
              <a:lnSpc>
                <a:spcPct val="120000"/>
              </a:lnSpc>
            </a:pPr>
            <a:r>
              <a:rPr lang="zh-CN" altLang="en-US" sz="2800" dirty="0">
                <a:solidFill>
                  <a:srgbClr val="FF0000"/>
                </a:solidFill>
                <a:latin typeface="Times New Roman" pitchFamily="18" charset="0"/>
              </a:rPr>
              <a:t>          </a:t>
            </a:r>
            <a:r>
              <a:rPr lang="en-US" altLang="zh-CN" sz="2800" dirty="0">
                <a:solidFill>
                  <a:srgbClr val="FF0000"/>
                </a:solidFill>
                <a:latin typeface="Times New Roman" pitchFamily="18" charset="0"/>
              </a:rPr>
              <a:t>{ p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++j; }</a:t>
            </a:r>
            <a:endParaRPr lang="en-US" altLang="zh-CN" sz="2800" dirty="0">
              <a:solidFill>
                <a:srgbClr val="393939"/>
              </a:solidFill>
              <a:latin typeface="楷体_GB2312" pitchFamily="49" charset="-122"/>
              <a:ea typeface="楷体_GB2312" pitchFamily="49" charset="-122"/>
            </a:endParaRPr>
          </a:p>
          <a:p>
            <a:pPr>
              <a:lnSpc>
                <a:spcPct val="120000"/>
              </a:lnSpc>
            </a:pPr>
            <a:r>
              <a:rPr lang="en-US" altLang="zh-CN" sz="2800" dirty="0">
                <a:solidFill>
                  <a:srgbClr val="393939"/>
                </a:solidFill>
                <a:latin typeface="Times New Roman" pitchFamily="18" charset="0"/>
              </a:rPr>
              <a:t>      if (!p || j &gt; i-1)   return ERROR; </a:t>
            </a:r>
            <a:endParaRPr lang="en-US" altLang="zh-CN" sz="3200" b="0" dirty="0">
              <a:solidFill>
                <a:srgbClr val="F9D87E"/>
              </a:solidFill>
              <a:latin typeface="Times New Roman" pitchFamily="18" charset="0"/>
            </a:endParaRPr>
          </a:p>
          <a:p>
            <a:pPr>
              <a:lnSpc>
                <a:spcPct val="120000"/>
              </a:lnSpc>
            </a:pPr>
            <a:r>
              <a:rPr lang="en-US" altLang="zh-CN" sz="3200" b="0" dirty="0">
                <a:solidFill>
                  <a:srgbClr val="393939"/>
                </a:solidFill>
                <a:latin typeface="Times New Roman" pitchFamily="18" charset="0"/>
              </a:rPr>
              <a:t>     </a:t>
            </a:r>
            <a:r>
              <a:rPr lang="en-US" altLang="zh-CN" sz="2800" dirty="0">
                <a:solidFill>
                  <a:srgbClr val="FF0000"/>
                </a:solidFill>
                <a:latin typeface="Times New Roman" pitchFamily="18" charset="0"/>
              </a:rPr>
              <a:t>s = (</a:t>
            </a:r>
            <a:r>
              <a:rPr lang="en-US" altLang="zh-CN" sz="2800" dirty="0" err="1">
                <a:solidFill>
                  <a:srgbClr val="FF0000"/>
                </a:solidFill>
                <a:latin typeface="Times New Roman" pitchFamily="18" charset="0"/>
              </a:rPr>
              <a:t>LinkList</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malloc</a:t>
            </a:r>
            <a:r>
              <a:rPr lang="en-US" altLang="zh-CN" sz="2800" dirty="0">
                <a:solidFill>
                  <a:srgbClr val="FF0000"/>
                </a:solidFill>
                <a:latin typeface="Times New Roman" pitchFamily="18" charset="0"/>
              </a:rPr>
              <a:t> ( </a:t>
            </a:r>
            <a:r>
              <a:rPr lang="en-US" altLang="zh-CN" sz="2800" dirty="0" err="1">
                <a:solidFill>
                  <a:srgbClr val="FF0000"/>
                </a:solidFill>
                <a:latin typeface="Times New Roman" pitchFamily="18" charset="0"/>
              </a:rPr>
              <a:t>sizeof</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LNode</a:t>
            </a:r>
            <a:r>
              <a:rPr lang="en-US" altLang="zh-CN" sz="2800" dirty="0">
                <a:solidFill>
                  <a:srgbClr val="FF0000"/>
                </a:solidFill>
                <a:latin typeface="Times New Roman" pitchFamily="18" charset="0"/>
              </a:rPr>
              <a:t>));</a:t>
            </a:r>
            <a:r>
              <a:rPr lang="en-US" altLang="zh-CN" sz="2800" dirty="0">
                <a:solidFill>
                  <a:srgbClr val="393939"/>
                </a:solidFill>
                <a:latin typeface="Times New Roman" pitchFamily="18" charset="0"/>
              </a:rPr>
              <a:t> </a:t>
            </a:r>
          </a:p>
          <a:p>
            <a:pPr>
              <a:lnSpc>
                <a:spcPct val="120000"/>
              </a:lnSpc>
            </a:pPr>
            <a:r>
              <a:rPr lang="en-US" altLang="zh-CN" sz="2800" dirty="0">
                <a:solidFill>
                  <a:srgbClr val="6600CC"/>
                </a:solidFill>
                <a:latin typeface="Times New Roman" pitchFamily="18" charset="0"/>
              </a:rPr>
              <a:t>     If (!s) exit(OVERFLOW);</a:t>
            </a:r>
          </a:p>
          <a:p>
            <a:pPr>
              <a:lnSpc>
                <a:spcPct val="120000"/>
              </a:lnSpc>
            </a:pP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s</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data</a:t>
            </a:r>
            <a:r>
              <a:rPr lang="en-US" altLang="zh-CN" sz="2800" dirty="0">
                <a:solidFill>
                  <a:srgbClr val="FF0000"/>
                </a:solidFill>
                <a:latin typeface="Times New Roman" pitchFamily="18" charset="0"/>
              </a:rPr>
              <a:t> = e; </a:t>
            </a:r>
            <a:endParaRPr lang="zh-CN" altLang="en-US" sz="2800" dirty="0" smtClean="0">
              <a:solidFill>
                <a:srgbClr val="FF0000"/>
              </a:solidFill>
              <a:latin typeface="Times New Roman" pitchFamily="18" charset="0"/>
            </a:endParaRPr>
          </a:p>
          <a:p>
            <a:pPr>
              <a:lnSpc>
                <a:spcPct val="120000"/>
              </a:lnSpc>
            </a:pPr>
            <a:r>
              <a:rPr lang="zh-CN" altLang="en-US" sz="2800" dirty="0" smtClean="0">
                <a:solidFill>
                  <a:srgbClr val="FF0000"/>
                </a:solidFill>
                <a:latin typeface="Times New Roman" pitchFamily="18" charset="0"/>
              </a:rPr>
              <a:t>     </a:t>
            </a:r>
            <a:r>
              <a:rPr lang="en-US" altLang="zh-CN" sz="2800" dirty="0" smtClean="0">
                <a:solidFill>
                  <a:srgbClr val="FF0000"/>
                </a:solidFill>
                <a:latin typeface="Times New Roman" pitchFamily="18" charset="0"/>
              </a:rPr>
              <a:t>s </a:t>
            </a:r>
            <a:r>
              <a:rPr lang="en-US" altLang="zh-CN" sz="2800" dirty="0" smtClean="0">
                <a:solidFill>
                  <a:srgbClr val="FF0000"/>
                </a:solidFill>
                <a:latin typeface="Times New Roman" pitchFamily="18" charset="0"/>
                <a:sym typeface="Wingdings" pitchFamily="2" charset="2"/>
              </a:rPr>
              <a:t></a:t>
            </a:r>
            <a:r>
              <a:rPr lang="en-US" altLang="zh-CN" sz="2800" dirty="0" smtClean="0">
                <a:solidFill>
                  <a:srgbClr val="FF0000"/>
                </a:solidFill>
                <a:latin typeface="Times New Roman" pitchFamily="18" charset="0"/>
              </a:rPr>
              <a:t>next = </a:t>
            </a:r>
            <a:r>
              <a:rPr lang="en-US" altLang="zh-CN" sz="2800" dirty="0" err="1" smtClean="0">
                <a:solidFill>
                  <a:srgbClr val="FF0000"/>
                </a:solidFill>
                <a:latin typeface="Times New Roman" pitchFamily="18" charset="0"/>
              </a:rPr>
              <a:t>p</a:t>
            </a:r>
            <a:r>
              <a:rPr lang="en-US" altLang="zh-CN" sz="2800" dirty="0" err="1" smtClean="0">
                <a:solidFill>
                  <a:srgbClr val="FF0000"/>
                </a:solidFill>
                <a:latin typeface="Times New Roman" pitchFamily="18" charset="0"/>
                <a:sym typeface="Wingdings" pitchFamily="2" charset="2"/>
              </a:rPr>
              <a:t></a:t>
            </a:r>
            <a:r>
              <a:rPr lang="en-US" altLang="zh-CN" sz="2800" dirty="0" err="1" smtClean="0">
                <a:solidFill>
                  <a:srgbClr val="FF0000"/>
                </a:solidFill>
                <a:latin typeface="Times New Roman" pitchFamily="18" charset="0"/>
              </a:rPr>
              <a:t>next</a:t>
            </a:r>
            <a:r>
              <a:rPr lang="en-US" altLang="zh-CN" sz="2800" dirty="0" smtClean="0">
                <a:solidFill>
                  <a:srgbClr val="FF0000"/>
                </a:solidFill>
                <a:latin typeface="Times New Roman" pitchFamily="18" charset="0"/>
              </a:rPr>
              <a:t>; </a:t>
            </a:r>
            <a:r>
              <a:rPr lang="en-US" altLang="zh-CN" sz="2800" dirty="0" err="1" smtClean="0">
                <a:solidFill>
                  <a:srgbClr val="FF0000"/>
                </a:solidFill>
                <a:latin typeface="Times New Roman" pitchFamily="18" charset="0"/>
              </a:rPr>
              <a:t>p</a:t>
            </a:r>
            <a:r>
              <a:rPr lang="en-US" altLang="zh-CN" sz="2800" dirty="0" err="1" smtClean="0">
                <a:solidFill>
                  <a:srgbClr val="FF0000"/>
                </a:solidFill>
                <a:latin typeface="Times New Roman" pitchFamily="18" charset="0"/>
                <a:sym typeface="Wingdings" pitchFamily="2" charset="2"/>
              </a:rPr>
              <a:t></a:t>
            </a:r>
            <a:r>
              <a:rPr lang="en-US" altLang="zh-CN" sz="2800" dirty="0" err="1" smtClean="0">
                <a:solidFill>
                  <a:srgbClr val="FF0000"/>
                </a:solidFill>
                <a:latin typeface="Times New Roman" pitchFamily="18" charset="0"/>
              </a:rPr>
              <a:t>next</a:t>
            </a:r>
            <a:r>
              <a:rPr lang="en-US" altLang="zh-CN" sz="2800" dirty="0" smtClean="0">
                <a:solidFill>
                  <a:srgbClr val="FF0000"/>
                </a:solidFill>
                <a:latin typeface="Times New Roman" pitchFamily="18" charset="0"/>
              </a:rPr>
              <a:t> = s;</a:t>
            </a:r>
            <a:r>
              <a:rPr lang="en-US" altLang="zh-CN" sz="2800" dirty="0" smtClean="0">
                <a:solidFill>
                  <a:srgbClr val="000099"/>
                </a:solidFill>
                <a:latin typeface="Times New Roman" pitchFamily="18" charset="0"/>
              </a:rPr>
              <a:t> </a:t>
            </a:r>
            <a:endParaRPr lang="en-US" altLang="zh-CN" sz="2800" dirty="0" smtClean="0">
              <a:solidFill>
                <a:srgbClr val="393939"/>
              </a:solidFill>
              <a:latin typeface="楷体_GB2312" pitchFamily="49" charset="-122"/>
              <a:ea typeface="楷体_GB2312" pitchFamily="49" charset="-122"/>
            </a:endParaRPr>
          </a:p>
          <a:p>
            <a:pPr>
              <a:lnSpc>
                <a:spcPct val="120000"/>
              </a:lnSpc>
            </a:pPr>
            <a:r>
              <a:rPr lang="en-US" altLang="zh-CN" sz="2800" dirty="0" smtClean="0">
                <a:solidFill>
                  <a:srgbClr val="393939"/>
                </a:solidFill>
                <a:latin typeface="Times New Roman" pitchFamily="18" charset="0"/>
              </a:rPr>
              <a:t>     </a:t>
            </a:r>
            <a:r>
              <a:rPr lang="en-US" altLang="zh-CN" sz="2800" dirty="0">
                <a:solidFill>
                  <a:srgbClr val="393939"/>
                </a:solidFill>
                <a:latin typeface="Times New Roman" pitchFamily="18" charset="0"/>
              </a:rPr>
              <a:t>return OK;</a:t>
            </a:r>
            <a:endParaRPr lang="zh-CN" altLang="en-US" sz="1800" dirty="0">
              <a:solidFill>
                <a:srgbClr val="000000"/>
              </a:solidFill>
              <a:latin typeface="Times New Roman" pitchFamily="18" charset="0"/>
            </a:endParaRPr>
          </a:p>
        </p:txBody>
      </p:sp>
      <p:sp>
        <p:nvSpPr>
          <p:cNvPr id="5" name="矩形 4"/>
          <p:cNvSpPr/>
          <p:nvPr/>
        </p:nvSpPr>
        <p:spPr>
          <a:xfrm>
            <a:off x="4716016" y="4048780"/>
            <a:ext cx="4320480" cy="523220"/>
          </a:xfrm>
          <a:prstGeom prst="rect">
            <a:avLst/>
          </a:prstGeom>
        </p:spPr>
        <p:txBody>
          <a:bodyPr wrap="square">
            <a:spAutoFit/>
          </a:bodyPr>
          <a:lstStyle/>
          <a:p>
            <a:pPr>
              <a:spcBef>
                <a:spcPct val="50000"/>
              </a:spcBef>
            </a:pPr>
            <a:r>
              <a:rPr lang="en-US" altLang="zh-CN" sz="2800" dirty="0">
                <a:solidFill>
                  <a:srgbClr val="393939"/>
                </a:solidFill>
                <a:latin typeface="Times New Roman" pitchFamily="18" charset="0"/>
              </a:rPr>
              <a:t>//</a:t>
            </a:r>
            <a:r>
              <a:rPr lang="zh-CN" altLang="en-US" sz="2800" dirty="0">
                <a:solidFill>
                  <a:srgbClr val="393939"/>
                </a:solidFill>
                <a:latin typeface="Times New Roman" pitchFamily="18" charset="0"/>
              </a:rPr>
              <a:t>步骤</a:t>
            </a:r>
            <a:r>
              <a:rPr lang="en-US" altLang="zh-CN" sz="2800" dirty="0" smtClean="0">
                <a:solidFill>
                  <a:srgbClr val="393939"/>
                </a:solidFill>
                <a:latin typeface="Times New Roman" pitchFamily="18" charset="0"/>
              </a:rPr>
              <a:t>4</a:t>
            </a:r>
            <a:r>
              <a:rPr lang="zh-CN" altLang="en-US" sz="2800" dirty="0" smtClean="0">
                <a:solidFill>
                  <a:srgbClr val="393939"/>
                </a:solidFill>
                <a:latin typeface="Times New Roman" pitchFamily="18" charset="0"/>
              </a:rPr>
              <a:t>：创建新节点</a:t>
            </a:r>
            <a:endParaRPr lang="zh-CN" altLang="en-US" sz="1800" dirty="0">
              <a:solidFill>
                <a:srgbClr val="000000"/>
              </a:solidFill>
              <a:latin typeface="Times New Roman" pitchFamily="18" charset="0"/>
            </a:endParaRPr>
          </a:p>
        </p:txBody>
      </p:sp>
      <p:sp>
        <p:nvSpPr>
          <p:cNvPr id="7" name="矩形 6"/>
          <p:cNvSpPr/>
          <p:nvPr/>
        </p:nvSpPr>
        <p:spPr>
          <a:xfrm>
            <a:off x="2788876" y="1340768"/>
            <a:ext cx="6175612" cy="523220"/>
          </a:xfrm>
          <a:prstGeom prst="rect">
            <a:avLst/>
          </a:prstGeom>
        </p:spPr>
        <p:txBody>
          <a:bodyPr wrap="square">
            <a:spAutoFit/>
          </a:bodyPr>
          <a:lstStyle/>
          <a:p>
            <a:pPr>
              <a:spcBef>
                <a:spcPct val="50000"/>
              </a:spcBef>
            </a:pPr>
            <a:r>
              <a:rPr lang="en-US" altLang="zh-CN" sz="2800" dirty="0">
                <a:solidFill>
                  <a:srgbClr val="393939"/>
                </a:solidFill>
                <a:latin typeface="Times New Roman" pitchFamily="18" charset="0"/>
              </a:rPr>
              <a:t>//</a:t>
            </a:r>
            <a:r>
              <a:rPr lang="zh-CN" altLang="en-US" sz="2800" dirty="0">
                <a:solidFill>
                  <a:srgbClr val="393939"/>
                </a:solidFill>
                <a:latin typeface="楷体_GB2312" pitchFamily="49" charset="-122"/>
                <a:ea typeface="楷体_GB2312" pitchFamily="49" charset="-122"/>
              </a:rPr>
              <a:t>步骤</a:t>
            </a:r>
            <a:r>
              <a:rPr lang="en-US" altLang="zh-CN" sz="2800" dirty="0">
                <a:solidFill>
                  <a:srgbClr val="393939"/>
                </a:solidFill>
                <a:latin typeface="楷体_GB2312" pitchFamily="49" charset="-122"/>
                <a:ea typeface="楷体_GB2312" pitchFamily="49" charset="-122"/>
              </a:rPr>
              <a:t>1</a:t>
            </a:r>
            <a:r>
              <a:rPr lang="zh-CN" altLang="en-US" sz="2800" dirty="0">
                <a:solidFill>
                  <a:srgbClr val="393939"/>
                </a:solidFill>
                <a:latin typeface="楷体_GB2312" pitchFamily="49" charset="-122"/>
                <a:ea typeface="楷体_GB2312" pitchFamily="49" charset="-122"/>
              </a:rPr>
              <a:t>：初始化指针和计数器</a:t>
            </a:r>
            <a:endParaRPr lang="zh-CN" altLang="en-US" sz="1800" dirty="0">
              <a:solidFill>
                <a:srgbClr val="000000"/>
              </a:solidFill>
              <a:latin typeface="Times New Roman" pitchFamily="18" charset="0"/>
            </a:endParaRPr>
          </a:p>
        </p:txBody>
      </p:sp>
      <p:sp>
        <p:nvSpPr>
          <p:cNvPr id="9" name="矩形 8"/>
          <p:cNvSpPr/>
          <p:nvPr/>
        </p:nvSpPr>
        <p:spPr>
          <a:xfrm>
            <a:off x="5683621" y="2895600"/>
            <a:ext cx="3126177" cy="523220"/>
          </a:xfrm>
          <a:prstGeom prst="rect">
            <a:avLst/>
          </a:prstGeom>
        </p:spPr>
        <p:txBody>
          <a:bodyPr wrap="none">
            <a:spAutoFit/>
          </a:bodyPr>
          <a:lstStyle/>
          <a:p>
            <a:pPr algn="ctr">
              <a:spcBef>
                <a:spcPct val="50000"/>
              </a:spcBef>
            </a:pP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步骤</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3</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：找不到</a:t>
            </a: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i-1</a:t>
            </a:r>
            <a:endParaRPr lang="zh-CN" altLang="en-US" sz="1800" dirty="0">
              <a:solidFill>
                <a:srgbClr val="000000"/>
              </a:solidFill>
              <a:latin typeface="Times New Roman" pitchFamily="18" charset="0"/>
              <a:cs typeface="Times New Roman" panose="02020603050405020304" pitchFamily="18" charset="0"/>
            </a:endParaRPr>
          </a:p>
        </p:txBody>
      </p:sp>
      <p:sp>
        <p:nvSpPr>
          <p:cNvPr id="11" name="矩形 10"/>
          <p:cNvSpPr/>
          <p:nvPr/>
        </p:nvSpPr>
        <p:spPr>
          <a:xfrm>
            <a:off x="2790362" y="4573109"/>
            <a:ext cx="4589950" cy="523220"/>
          </a:xfrm>
          <a:prstGeom prst="rect">
            <a:avLst/>
          </a:prstGeom>
        </p:spPr>
        <p:txBody>
          <a:bodyPr wrap="square">
            <a:spAutoFit/>
          </a:bodyPr>
          <a:lstStyle/>
          <a:p>
            <a:pPr>
              <a:spcBef>
                <a:spcPct val="50000"/>
              </a:spcBef>
            </a:pPr>
            <a:r>
              <a:rPr lang="en-US" altLang="zh-CN" sz="2800" dirty="0">
                <a:solidFill>
                  <a:srgbClr val="393939"/>
                </a:solidFill>
                <a:latin typeface="楷体_GB2312" pitchFamily="49" charset="-122"/>
                <a:ea typeface="楷体_GB2312" pitchFamily="49" charset="-122"/>
              </a:rPr>
              <a:t>//</a:t>
            </a:r>
            <a:r>
              <a:rPr lang="zh-CN" altLang="en-US" sz="2800" dirty="0">
                <a:solidFill>
                  <a:srgbClr val="393939"/>
                </a:solidFill>
                <a:latin typeface="楷体_GB2312" pitchFamily="49" charset="-122"/>
                <a:ea typeface="楷体_GB2312" pitchFamily="49" charset="-122"/>
              </a:rPr>
              <a:t>步骤</a:t>
            </a:r>
            <a:r>
              <a:rPr lang="en-US" altLang="zh-CN" sz="2800" dirty="0" smtClean="0">
                <a:solidFill>
                  <a:srgbClr val="393939"/>
                </a:solidFill>
                <a:latin typeface="楷体_GB2312" pitchFamily="49" charset="-122"/>
                <a:ea typeface="楷体_GB2312" pitchFamily="49" charset="-122"/>
              </a:rPr>
              <a:t>5</a:t>
            </a:r>
            <a:r>
              <a:rPr lang="zh-CN" altLang="en-US" sz="2800" dirty="0" smtClean="0">
                <a:solidFill>
                  <a:srgbClr val="393939"/>
                </a:solidFill>
                <a:latin typeface="楷体_GB2312" pitchFamily="49" charset="-122"/>
                <a:ea typeface="楷体_GB2312" pitchFamily="49" charset="-122"/>
              </a:rPr>
              <a:t>插入新节点</a:t>
            </a:r>
            <a:endParaRPr lang="zh-CN" altLang="en-US" sz="1800" dirty="0">
              <a:solidFill>
                <a:srgbClr val="000000"/>
              </a:solidFill>
              <a:latin typeface="Times New Roman" pitchFamily="18" charset="0"/>
            </a:endParaRPr>
          </a:p>
        </p:txBody>
      </p:sp>
      <p:sp>
        <p:nvSpPr>
          <p:cNvPr id="13" name="矩形 12"/>
          <p:cNvSpPr/>
          <p:nvPr/>
        </p:nvSpPr>
        <p:spPr>
          <a:xfrm>
            <a:off x="4329285" y="1844824"/>
            <a:ext cx="4779219" cy="523220"/>
          </a:xfrm>
          <a:prstGeom prst="rect">
            <a:avLst/>
          </a:prstGeom>
        </p:spPr>
        <p:txBody>
          <a:bodyPr wrap="square">
            <a:spAutoFit/>
          </a:bodyPr>
          <a:lstStyle/>
          <a:p>
            <a:pPr>
              <a:spcBef>
                <a:spcPct val="50000"/>
              </a:spcBef>
            </a:pPr>
            <a:r>
              <a:rPr lang="en-US" altLang="zh-CN" sz="2800" dirty="0">
                <a:solidFill>
                  <a:srgbClr val="393939"/>
                </a:solidFill>
                <a:latin typeface="Times New Roman" panose="02020603050405020304" pitchFamily="18" charset="0"/>
                <a:ea typeface="楷体_GB2312" pitchFamily="49" charset="-122"/>
                <a:cs typeface="Times New Roman" panose="02020603050405020304" pitchFamily="18" charset="0"/>
              </a:rPr>
              <a:t>//</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步骤</a:t>
            </a:r>
            <a:r>
              <a:rPr lang="en-US" altLang="zh-CN" sz="2800" dirty="0" smtClean="0">
                <a:solidFill>
                  <a:srgbClr val="393939"/>
                </a:solidFill>
                <a:latin typeface="Times New Roman" panose="02020603050405020304" pitchFamily="18" charset="0"/>
                <a:ea typeface="楷体_GB2312" pitchFamily="49" charset="-122"/>
                <a:cs typeface="Times New Roman" panose="02020603050405020304" pitchFamily="18" charset="0"/>
              </a:rPr>
              <a:t>2</a:t>
            </a:r>
            <a:r>
              <a:rPr lang="zh-CN" altLang="en-US" sz="2800" dirty="0" smtClean="0">
                <a:solidFill>
                  <a:srgbClr val="393939"/>
                </a:solidFill>
                <a:latin typeface="Times New Roman" panose="02020603050405020304" pitchFamily="18" charset="0"/>
                <a:ea typeface="楷体_GB2312" pitchFamily="49" charset="-122"/>
                <a:cs typeface="Times New Roman" panose="02020603050405020304" pitchFamily="18" charset="0"/>
              </a:rPr>
              <a:t>：寻找第</a:t>
            </a:r>
            <a:r>
              <a:rPr lang="en-US" altLang="zh-CN" sz="2800" dirty="0" smtClean="0">
                <a:solidFill>
                  <a:srgbClr val="393939"/>
                </a:solidFill>
                <a:latin typeface="Times New Roman" panose="02020603050405020304" pitchFamily="18" charset="0"/>
                <a:ea typeface="楷体_GB2312" pitchFamily="49" charset="-122"/>
                <a:cs typeface="Times New Roman" panose="02020603050405020304" pitchFamily="18" charset="0"/>
              </a:rPr>
              <a:t>i-1</a:t>
            </a:r>
            <a:r>
              <a:rPr lang="zh-CN" altLang="en-US" sz="2800" dirty="0" smtClean="0">
                <a:solidFill>
                  <a:srgbClr val="393939"/>
                </a:solidFill>
                <a:latin typeface="Times New Roman" panose="02020603050405020304" pitchFamily="18" charset="0"/>
                <a:ea typeface="楷体_GB2312" pitchFamily="49" charset="-122"/>
                <a:cs typeface="Times New Roman" panose="02020603050405020304" pitchFamily="18" charset="0"/>
              </a:rPr>
              <a:t>个</a:t>
            </a:r>
            <a:r>
              <a:rPr lang="zh-CN" altLang="en-US" sz="2800" dirty="0">
                <a:solidFill>
                  <a:srgbClr val="393939"/>
                </a:solidFill>
                <a:latin typeface="Times New Roman" panose="02020603050405020304" pitchFamily="18" charset="0"/>
                <a:ea typeface="楷体_GB2312" pitchFamily="49" charset="-122"/>
                <a:cs typeface="Times New Roman" panose="02020603050405020304" pitchFamily="18" charset="0"/>
              </a:rPr>
              <a:t>结点</a:t>
            </a:r>
            <a:endParaRPr lang="zh-CN" altLang="en-US" sz="1800"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07085873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wipe(left)">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left)">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left)">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wipe(left)">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wipe(left)">
                                      <p:cBhvr>
                                        <p:cTn id="54" dur="500"/>
                                        <p:tgtEl>
                                          <p:spTgt spid="3">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wipe(left)">
                                      <p:cBhvr>
                                        <p:cTn id="59" dur="500"/>
                                        <p:tgtEl>
                                          <p:spTgt spid="3">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wipe(left)">
                                      <p:cBhvr>
                                        <p:cTn id="64" dur="500"/>
                                        <p:tgtEl>
                                          <p:spTgt spid="3">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wipe(left)">
                                      <p:cBhvr>
                                        <p:cTn id="69" dur="500"/>
                                        <p:tgtEl>
                                          <p:spTgt spid="3">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wipe(left)">
                                      <p:cBhvr>
                                        <p:cTn id="74" dur="500"/>
                                        <p:tgtEl>
                                          <p:spTgt spid="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363"/>
                                        </p:tgtEl>
                                        <p:attrNameLst>
                                          <p:attrName>style.visibility</p:attrName>
                                        </p:attrNameLst>
                                      </p:cBhvr>
                                      <p:to>
                                        <p:strVal val="visible"/>
                                      </p:to>
                                    </p:set>
                                    <p:anim calcmode="lin" valueType="num">
                                      <p:cBhvr additive="base">
                                        <p:cTn id="79" dur="500" fill="hold"/>
                                        <p:tgtEl>
                                          <p:spTgt spid="15363"/>
                                        </p:tgtEl>
                                        <p:attrNameLst>
                                          <p:attrName>ppt_x</p:attrName>
                                        </p:attrNameLst>
                                      </p:cBhvr>
                                      <p:tavLst>
                                        <p:tav tm="0">
                                          <p:val>
                                            <p:strVal val="#ppt_x"/>
                                          </p:val>
                                        </p:tav>
                                        <p:tav tm="100000">
                                          <p:val>
                                            <p:strVal val="#ppt_x"/>
                                          </p:val>
                                        </p:tav>
                                      </p:tavLst>
                                    </p:anim>
                                    <p:anim calcmode="lin" valueType="num">
                                      <p:cBhvr additive="base">
                                        <p:cTn id="80"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5364"/>
                                        </p:tgtEl>
                                        <p:attrNameLst>
                                          <p:attrName>style.visibility</p:attrName>
                                        </p:attrNameLst>
                                      </p:cBhvr>
                                      <p:to>
                                        <p:strVal val="visible"/>
                                      </p:to>
                                    </p:set>
                                    <p:animEffect transition="in" filter="wipe(left)">
                                      <p:cBhvr>
                                        <p:cTn id="85"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3" grpId="0" build="p"/>
      <p:bldP spid="5" grpId="0"/>
      <p:bldP spid="7" grpId="0"/>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楷体_GB2312" pitchFamily="49" charset="-122"/>
                <a:ea typeface="楷体_GB2312" pitchFamily="49" charset="-122"/>
              </a:rPr>
              <a:t>实例</a:t>
            </a:r>
            <a:r>
              <a:rPr lang="en-US" altLang="zh-CN" dirty="0">
                <a:latin typeface="楷体_GB2312" pitchFamily="49" charset="-122"/>
                <a:ea typeface="楷体_GB2312" pitchFamily="49" charset="-122"/>
              </a:rPr>
              <a:t>7</a:t>
            </a:r>
            <a:r>
              <a:rPr lang="zh-CN" altLang="en-US" dirty="0">
                <a:latin typeface="楷体_GB2312" pitchFamily="49" charset="-122"/>
                <a:ea typeface="楷体_GB2312" pitchFamily="49" charset="-122"/>
              </a:rPr>
              <a:t>：点的凸包</a:t>
            </a:r>
            <a:r>
              <a:rPr lang="zh-CN" altLang="en-US" dirty="0" smtClean="0">
                <a:latin typeface="楷体_GB2312" pitchFamily="49" charset="-122"/>
                <a:ea typeface="楷体_GB2312" pitchFamily="49" charset="-122"/>
              </a:rPr>
              <a:t>问题</a:t>
            </a:r>
            <a:endParaRPr lang="zh-CN" altLang="en-US" dirty="0"/>
          </a:p>
        </p:txBody>
      </p:sp>
      <p:sp>
        <p:nvSpPr>
          <p:cNvPr id="4" name="灯片编号占位符 3"/>
          <p:cNvSpPr>
            <a:spLocks noGrp="1"/>
          </p:cNvSpPr>
          <p:nvPr>
            <p:ph type="sldNum" sz="quarter" idx="11"/>
          </p:nvPr>
        </p:nvSpPr>
        <p:spPr/>
        <p:txBody>
          <a:bodyPr/>
          <a:lstStyle/>
          <a:p>
            <a:pPr>
              <a:defRPr/>
            </a:pPr>
            <a:fld id="{43DF1F4C-5A9F-41DD-AF4E-AEAD8B612BBC}" type="slidenum">
              <a:rPr lang="en-US" altLang="zh-CN" smtClean="0"/>
              <a:pPr>
                <a:defRPr/>
              </a:pPr>
              <a:t>7</a:t>
            </a:fld>
            <a:endParaRPr lang="en-US" altLang="zh-CN"/>
          </a:p>
        </p:txBody>
      </p:sp>
      <p:cxnSp>
        <p:nvCxnSpPr>
          <p:cNvPr id="7" name="直接连接符 6"/>
          <p:cNvCxnSpPr>
            <a:cxnSpLocks noChangeShapeType="1"/>
          </p:cNvCxnSpPr>
          <p:nvPr/>
        </p:nvCxnSpPr>
        <p:spPr bwMode="auto">
          <a:xfrm>
            <a:off x="2469481" y="5152529"/>
            <a:ext cx="3143250" cy="1587"/>
          </a:xfrm>
          <a:prstGeom prst="line">
            <a:avLst/>
          </a:prstGeom>
          <a:noFill/>
          <a:ln w="12700" cap="sq" algn="ctr">
            <a:solidFill>
              <a:srgbClr val="000000"/>
            </a:solidFill>
            <a:miter lim="800000"/>
            <a:headEnd/>
            <a:tailEnd/>
          </a:ln>
          <a:extLst>
            <a:ext uri="{909E8E84-426E-40DD-AFC4-6F175D3DCCD1}">
              <a14:hiddenFill xmlns:a14="http://schemas.microsoft.com/office/drawing/2010/main">
                <a:noFill/>
              </a14:hiddenFill>
            </a:ext>
          </a:extLst>
        </p:spPr>
      </p:cxnSp>
      <p:sp>
        <p:nvSpPr>
          <p:cNvPr id="8" name="Line 6"/>
          <p:cNvSpPr>
            <a:spLocks noChangeShapeType="1"/>
          </p:cNvSpPr>
          <p:nvPr/>
        </p:nvSpPr>
        <p:spPr bwMode="auto">
          <a:xfrm flipV="1">
            <a:off x="3855368" y="4622304"/>
            <a:ext cx="1447800" cy="5334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Line 7"/>
          <p:cNvSpPr>
            <a:spLocks noChangeShapeType="1"/>
          </p:cNvSpPr>
          <p:nvPr/>
        </p:nvSpPr>
        <p:spPr bwMode="auto">
          <a:xfrm flipV="1">
            <a:off x="3855368" y="3707904"/>
            <a:ext cx="1752600" cy="14478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8"/>
          <p:cNvSpPr>
            <a:spLocks noChangeShapeType="1"/>
          </p:cNvSpPr>
          <p:nvPr/>
        </p:nvSpPr>
        <p:spPr bwMode="auto">
          <a:xfrm flipV="1">
            <a:off x="3855368" y="3631704"/>
            <a:ext cx="914400" cy="15240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9"/>
          <p:cNvSpPr>
            <a:spLocks noChangeShapeType="1"/>
          </p:cNvSpPr>
          <p:nvPr/>
        </p:nvSpPr>
        <p:spPr bwMode="auto">
          <a:xfrm flipV="1">
            <a:off x="3855368" y="2641104"/>
            <a:ext cx="609600" cy="2514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10"/>
          <p:cNvSpPr>
            <a:spLocks noChangeShapeType="1"/>
          </p:cNvSpPr>
          <p:nvPr/>
        </p:nvSpPr>
        <p:spPr bwMode="auto">
          <a:xfrm flipH="1" flipV="1">
            <a:off x="3779168" y="4012704"/>
            <a:ext cx="76200" cy="11430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11"/>
          <p:cNvSpPr>
            <a:spLocks noChangeShapeType="1"/>
          </p:cNvSpPr>
          <p:nvPr/>
        </p:nvSpPr>
        <p:spPr bwMode="auto">
          <a:xfrm flipH="1" flipV="1">
            <a:off x="3626768" y="4546104"/>
            <a:ext cx="228600" cy="609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Line 12"/>
          <p:cNvSpPr>
            <a:spLocks noChangeShapeType="1"/>
          </p:cNvSpPr>
          <p:nvPr/>
        </p:nvSpPr>
        <p:spPr bwMode="auto">
          <a:xfrm flipH="1" flipV="1">
            <a:off x="2559968" y="4165104"/>
            <a:ext cx="1295400" cy="990600"/>
          </a:xfrm>
          <a:prstGeom prst="line">
            <a:avLst/>
          </a:prstGeom>
          <a:noFill/>
          <a:ln w="1270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 name="Group 41"/>
          <p:cNvGrpSpPr>
            <a:grpSpLocks/>
          </p:cNvGrpSpPr>
          <p:nvPr/>
        </p:nvGrpSpPr>
        <p:grpSpPr bwMode="auto">
          <a:xfrm>
            <a:off x="2483768" y="2564904"/>
            <a:ext cx="3200400" cy="2667000"/>
            <a:chOff x="2880" y="1488"/>
            <a:chExt cx="2016" cy="1680"/>
          </a:xfrm>
        </p:grpSpPr>
        <p:sp>
          <p:nvSpPr>
            <p:cNvPr id="16" name="Oval 4"/>
            <p:cNvSpPr>
              <a:spLocks noChangeArrowheads="1"/>
            </p:cNvSpPr>
            <p:nvPr/>
          </p:nvSpPr>
          <p:spPr bwMode="auto">
            <a:xfrm>
              <a:off x="3696" y="307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17" name="Oval 13"/>
            <p:cNvSpPr>
              <a:spLocks noChangeArrowheads="1"/>
            </p:cNvSpPr>
            <p:nvPr/>
          </p:nvSpPr>
          <p:spPr bwMode="auto">
            <a:xfrm>
              <a:off x="4608" y="2736"/>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18" name="Oval 14"/>
            <p:cNvSpPr>
              <a:spLocks noChangeArrowheads="1"/>
            </p:cNvSpPr>
            <p:nvPr/>
          </p:nvSpPr>
          <p:spPr bwMode="auto">
            <a:xfrm>
              <a:off x="4800" y="2160"/>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19" name="Oval 15"/>
            <p:cNvSpPr>
              <a:spLocks noChangeArrowheads="1"/>
            </p:cNvSpPr>
            <p:nvPr/>
          </p:nvSpPr>
          <p:spPr bwMode="auto">
            <a:xfrm>
              <a:off x="4272" y="211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20" name="Oval 16"/>
            <p:cNvSpPr>
              <a:spLocks noChangeArrowheads="1"/>
            </p:cNvSpPr>
            <p:nvPr/>
          </p:nvSpPr>
          <p:spPr bwMode="auto">
            <a:xfrm>
              <a:off x="4080" y="148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21" name="Oval 17"/>
            <p:cNvSpPr>
              <a:spLocks noChangeArrowheads="1"/>
            </p:cNvSpPr>
            <p:nvPr/>
          </p:nvSpPr>
          <p:spPr bwMode="auto">
            <a:xfrm>
              <a:off x="3648" y="2352"/>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22" name="Oval 18"/>
            <p:cNvSpPr>
              <a:spLocks noChangeArrowheads="1"/>
            </p:cNvSpPr>
            <p:nvPr/>
          </p:nvSpPr>
          <p:spPr bwMode="auto">
            <a:xfrm>
              <a:off x="3552" y="268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sp>
          <p:nvSpPr>
            <p:cNvPr id="23" name="Oval 19"/>
            <p:cNvSpPr>
              <a:spLocks noChangeArrowheads="1"/>
            </p:cNvSpPr>
            <p:nvPr/>
          </p:nvSpPr>
          <p:spPr bwMode="auto">
            <a:xfrm>
              <a:off x="2880" y="2448"/>
              <a:ext cx="96" cy="96"/>
            </a:xfrm>
            <a:prstGeom prst="ellipse">
              <a:avLst/>
            </a:prstGeom>
            <a:solidFill>
              <a:schemeClr val="bg2"/>
            </a:solidFill>
            <a:ln w="12700" cap="sq">
              <a:solidFill>
                <a:srgbClr val="000000"/>
              </a:solidFill>
              <a:miter lim="800000"/>
              <a:headEnd/>
              <a:tailEnd/>
            </a:ln>
          </p:spPr>
          <p:txBody>
            <a:bodyPr wrap="none" anchor="ctr">
              <a:spAutoFit/>
            </a:bodyPr>
            <a:lstStyle/>
            <a:p>
              <a:endParaRPr lang="zh-CN" altLang="en-US"/>
            </a:p>
          </p:txBody>
        </p:sp>
      </p:grpSp>
      <p:sp>
        <p:nvSpPr>
          <p:cNvPr id="24" name="Freeform 39"/>
          <p:cNvSpPr>
            <a:spLocks/>
          </p:cNvSpPr>
          <p:nvPr/>
        </p:nvSpPr>
        <p:spPr bwMode="auto">
          <a:xfrm>
            <a:off x="2559968" y="2641104"/>
            <a:ext cx="3048000" cy="2514600"/>
          </a:xfrm>
          <a:custGeom>
            <a:avLst/>
            <a:gdLst>
              <a:gd name="T0" fmla="*/ 2147483647 w 1920"/>
              <a:gd name="T1" fmla="*/ 2147483647 h 1584"/>
              <a:gd name="T2" fmla="*/ 2147483647 w 1920"/>
              <a:gd name="T3" fmla="*/ 2147483647 h 1584"/>
              <a:gd name="T4" fmla="*/ 2147483647 w 1920"/>
              <a:gd name="T5" fmla="*/ 2147483647 h 1584"/>
              <a:gd name="T6" fmla="*/ 2147483647 w 1920"/>
              <a:gd name="T7" fmla="*/ 2147483647 h 1584"/>
              <a:gd name="T8" fmla="*/ 2147483647 w 1920"/>
              <a:gd name="T9" fmla="*/ 0 h 1584"/>
              <a:gd name="T10" fmla="*/ 2147483647 w 1920"/>
              <a:gd name="T11" fmla="*/ 2147483647 h 1584"/>
              <a:gd name="T12" fmla="*/ 2147483647 w 1920"/>
              <a:gd name="T13" fmla="*/ 2147483647 h 1584"/>
              <a:gd name="T14" fmla="*/ 0 w 1920"/>
              <a:gd name="T15" fmla="*/ 2147483647 h 1584"/>
              <a:gd name="T16" fmla="*/ 2147483647 w 1920"/>
              <a:gd name="T17" fmla="*/ 2147483647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0"/>
              <a:gd name="T28" fmla="*/ 0 h 1584"/>
              <a:gd name="T29" fmla="*/ 1920 w 1920"/>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0" h="1584">
                <a:moveTo>
                  <a:pt x="816" y="1584"/>
                </a:moveTo>
                <a:lnTo>
                  <a:pt x="1728" y="1248"/>
                </a:lnTo>
                <a:lnTo>
                  <a:pt x="1920" y="672"/>
                </a:lnTo>
                <a:lnTo>
                  <a:pt x="1392" y="624"/>
                </a:lnTo>
                <a:lnTo>
                  <a:pt x="1200" y="0"/>
                </a:lnTo>
                <a:lnTo>
                  <a:pt x="768" y="864"/>
                </a:lnTo>
                <a:lnTo>
                  <a:pt x="672" y="1200"/>
                </a:lnTo>
                <a:lnTo>
                  <a:pt x="0" y="960"/>
                </a:lnTo>
                <a:lnTo>
                  <a:pt x="816" y="1584"/>
                </a:lnTo>
                <a:close/>
              </a:path>
            </a:pathLst>
          </a:custGeom>
          <a:noFill/>
          <a:ln w="19050" cap="sq">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5" name="TextBox 34"/>
          <p:cNvSpPr txBox="1">
            <a:spLocks noChangeArrowheads="1"/>
          </p:cNvSpPr>
          <p:nvPr/>
        </p:nvSpPr>
        <p:spPr bwMode="auto">
          <a:xfrm>
            <a:off x="3541043" y="5284291"/>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P1</a:t>
            </a:r>
            <a:endParaRPr lang="zh-CN" altLang="en-US">
              <a:solidFill>
                <a:srgbClr val="000000"/>
              </a:solidFill>
              <a:latin typeface="Times New Roman" pitchFamily="18" charset="0"/>
            </a:endParaRPr>
          </a:p>
        </p:txBody>
      </p:sp>
      <p:sp>
        <p:nvSpPr>
          <p:cNvPr id="26" name="TextBox 69"/>
          <p:cNvSpPr txBox="1">
            <a:spLocks noChangeArrowheads="1"/>
          </p:cNvSpPr>
          <p:nvPr/>
        </p:nvSpPr>
        <p:spPr bwMode="auto">
          <a:xfrm>
            <a:off x="5326981" y="4498479"/>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P2</a:t>
            </a:r>
            <a:endParaRPr lang="zh-CN" altLang="en-US">
              <a:solidFill>
                <a:srgbClr val="000000"/>
              </a:solidFill>
              <a:latin typeface="Times New Roman" pitchFamily="18" charset="0"/>
            </a:endParaRPr>
          </a:p>
        </p:txBody>
      </p:sp>
      <p:sp>
        <p:nvSpPr>
          <p:cNvPr id="27" name="TextBox 70"/>
          <p:cNvSpPr txBox="1">
            <a:spLocks noChangeArrowheads="1"/>
          </p:cNvSpPr>
          <p:nvPr/>
        </p:nvSpPr>
        <p:spPr bwMode="auto">
          <a:xfrm>
            <a:off x="5684168" y="3498354"/>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P3</a:t>
            </a:r>
            <a:endParaRPr lang="zh-CN" altLang="en-US">
              <a:solidFill>
                <a:srgbClr val="000000"/>
              </a:solidFill>
              <a:latin typeface="Times New Roman" pitchFamily="18" charset="0"/>
            </a:endParaRPr>
          </a:p>
        </p:txBody>
      </p:sp>
      <p:sp>
        <p:nvSpPr>
          <p:cNvPr id="28" name="TextBox 71"/>
          <p:cNvSpPr txBox="1">
            <a:spLocks noChangeArrowheads="1"/>
          </p:cNvSpPr>
          <p:nvPr/>
        </p:nvSpPr>
        <p:spPr bwMode="auto">
          <a:xfrm>
            <a:off x="4755481" y="3212604"/>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P4</a:t>
            </a:r>
            <a:endParaRPr lang="zh-CN" altLang="en-US">
              <a:solidFill>
                <a:srgbClr val="000000"/>
              </a:solidFill>
              <a:latin typeface="Times New Roman" pitchFamily="18" charset="0"/>
            </a:endParaRPr>
          </a:p>
        </p:txBody>
      </p:sp>
      <p:sp>
        <p:nvSpPr>
          <p:cNvPr id="29" name="TextBox 72"/>
          <p:cNvSpPr txBox="1">
            <a:spLocks noChangeArrowheads="1"/>
          </p:cNvSpPr>
          <p:nvPr/>
        </p:nvSpPr>
        <p:spPr bwMode="auto">
          <a:xfrm>
            <a:off x="4541168" y="2355354"/>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a:solidFill>
                  <a:srgbClr val="000000"/>
                </a:solidFill>
                <a:latin typeface="Times New Roman" pitchFamily="18" charset="0"/>
              </a:rPr>
              <a:t>P5</a:t>
            </a:r>
            <a:endParaRPr lang="zh-CN" altLang="en-US">
              <a:solidFill>
                <a:srgbClr val="000000"/>
              </a:solidFill>
              <a:latin typeface="Times New Roman" pitchFamily="18" charset="0"/>
            </a:endParaRPr>
          </a:p>
        </p:txBody>
      </p:sp>
      <p:sp>
        <p:nvSpPr>
          <p:cNvPr id="30" name="TextBox 73"/>
          <p:cNvSpPr txBox="1">
            <a:spLocks noChangeArrowheads="1"/>
          </p:cNvSpPr>
          <p:nvPr/>
        </p:nvSpPr>
        <p:spPr bwMode="auto">
          <a:xfrm>
            <a:off x="3183856" y="3569791"/>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a:solidFill>
                  <a:srgbClr val="000000"/>
                </a:solidFill>
                <a:latin typeface="Times New Roman" pitchFamily="18" charset="0"/>
              </a:rPr>
              <a:t>P6</a:t>
            </a:r>
            <a:endParaRPr lang="zh-CN" altLang="en-US" dirty="0">
              <a:solidFill>
                <a:srgbClr val="000000"/>
              </a:solidFill>
              <a:latin typeface="Times New Roman" pitchFamily="18" charset="0"/>
            </a:endParaRPr>
          </a:p>
        </p:txBody>
      </p:sp>
      <p:sp>
        <p:nvSpPr>
          <p:cNvPr id="31" name="TextBox 74"/>
          <p:cNvSpPr txBox="1">
            <a:spLocks noChangeArrowheads="1"/>
          </p:cNvSpPr>
          <p:nvPr/>
        </p:nvSpPr>
        <p:spPr bwMode="auto">
          <a:xfrm>
            <a:off x="2314699" y="3706643"/>
            <a:ext cx="64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smtClean="0">
                <a:solidFill>
                  <a:srgbClr val="000000"/>
                </a:solidFill>
                <a:latin typeface="Times New Roman" pitchFamily="18" charset="0"/>
              </a:rPr>
              <a:t>P8</a:t>
            </a:r>
            <a:endParaRPr lang="zh-CN" altLang="en-US" dirty="0">
              <a:solidFill>
                <a:srgbClr val="000000"/>
              </a:solidFill>
              <a:latin typeface="Times New Roman" pitchFamily="18" charset="0"/>
            </a:endParaRPr>
          </a:p>
        </p:txBody>
      </p:sp>
      <p:cxnSp>
        <p:nvCxnSpPr>
          <p:cNvPr id="6" name="直接连接符 5"/>
          <p:cNvCxnSpPr/>
          <p:nvPr/>
        </p:nvCxnSpPr>
        <p:spPr bwMode="auto">
          <a:xfrm>
            <a:off x="4755481" y="3631704"/>
            <a:ext cx="571500" cy="1051719"/>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cxnSp>
        <p:nvCxnSpPr>
          <p:cNvPr id="34" name="直接连接符 33"/>
          <p:cNvCxnSpPr>
            <a:endCxn id="18" idx="7"/>
          </p:cNvCxnSpPr>
          <p:nvPr/>
        </p:nvCxnSpPr>
        <p:spPr bwMode="auto">
          <a:xfrm>
            <a:off x="4464968" y="2648645"/>
            <a:ext cx="1196882" cy="1005377"/>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sp>
        <p:nvSpPr>
          <p:cNvPr id="37" name="TextBox 73"/>
          <p:cNvSpPr txBox="1">
            <a:spLocks noChangeArrowheads="1"/>
          </p:cNvSpPr>
          <p:nvPr/>
        </p:nvSpPr>
        <p:spPr bwMode="auto">
          <a:xfrm>
            <a:off x="3110037" y="4039780"/>
            <a:ext cx="64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en-US" altLang="zh-CN" dirty="0" smtClean="0">
                <a:solidFill>
                  <a:srgbClr val="000000"/>
                </a:solidFill>
                <a:latin typeface="Times New Roman" pitchFamily="18" charset="0"/>
              </a:rPr>
              <a:t>P7</a:t>
            </a:r>
            <a:endParaRPr lang="zh-CN" altLang="en-US" dirty="0">
              <a:solidFill>
                <a:srgbClr val="000000"/>
              </a:solidFill>
              <a:latin typeface="Times New Roman" pitchFamily="18" charset="0"/>
            </a:endParaRPr>
          </a:p>
        </p:txBody>
      </p:sp>
      <p:cxnSp>
        <p:nvCxnSpPr>
          <p:cNvPr id="38" name="直接连接符 37"/>
          <p:cNvCxnSpPr>
            <a:stCxn id="12" idx="1"/>
            <a:endCxn id="18" idx="6"/>
          </p:cNvCxnSpPr>
          <p:nvPr/>
        </p:nvCxnSpPr>
        <p:spPr bwMode="auto">
          <a:xfrm flipV="1">
            <a:off x="3779168" y="3707904"/>
            <a:ext cx="1905000" cy="304800"/>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cxnSp>
        <p:nvCxnSpPr>
          <p:cNvPr id="41" name="直接连接符 40"/>
          <p:cNvCxnSpPr>
            <a:stCxn id="20" idx="7"/>
            <a:endCxn id="13" idx="1"/>
          </p:cNvCxnSpPr>
          <p:nvPr/>
        </p:nvCxnSpPr>
        <p:spPr bwMode="auto">
          <a:xfrm flipH="1">
            <a:off x="3626768" y="2587222"/>
            <a:ext cx="892082" cy="1958882"/>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cxnSp>
        <p:nvCxnSpPr>
          <p:cNvPr id="43" name="直接连接符 42"/>
          <p:cNvCxnSpPr/>
          <p:nvPr/>
        </p:nvCxnSpPr>
        <p:spPr bwMode="auto">
          <a:xfrm flipV="1">
            <a:off x="3855368" y="4622304"/>
            <a:ext cx="1447800" cy="530225"/>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46" name="直接连接符 45"/>
          <p:cNvCxnSpPr>
            <a:endCxn id="31" idx="2"/>
          </p:cNvCxnSpPr>
          <p:nvPr/>
        </p:nvCxnSpPr>
        <p:spPr bwMode="auto">
          <a:xfrm flipH="1" flipV="1">
            <a:off x="2636168" y="4168308"/>
            <a:ext cx="1245394" cy="984222"/>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49" name="直接连接符 48"/>
          <p:cNvCxnSpPr>
            <a:stCxn id="26" idx="1"/>
          </p:cNvCxnSpPr>
          <p:nvPr/>
        </p:nvCxnSpPr>
        <p:spPr bwMode="auto">
          <a:xfrm flipV="1">
            <a:off x="5326981" y="3697584"/>
            <a:ext cx="266700" cy="985839"/>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52" name="直接连接符 51"/>
          <p:cNvCxnSpPr/>
          <p:nvPr/>
        </p:nvCxnSpPr>
        <p:spPr bwMode="auto">
          <a:xfrm flipH="1" flipV="1">
            <a:off x="4426868" y="2661357"/>
            <a:ext cx="1176319" cy="1021940"/>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58" name="直接连接符 57"/>
          <p:cNvCxnSpPr>
            <a:endCxn id="20" idx="7"/>
          </p:cNvCxnSpPr>
          <p:nvPr/>
        </p:nvCxnSpPr>
        <p:spPr bwMode="auto">
          <a:xfrm flipV="1">
            <a:off x="3789451" y="2587222"/>
            <a:ext cx="729399" cy="1395659"/>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65" name="直接连接符 64"/>
          <p:cNvCxnSpPr/>
          <p:nvPr/>
        </p:nvCxnSpPr>
        <p:spPr bwMode="auto">
          <a:xfrm flipV="1">
            <a:off x="2583698" y="3985763"/>
            <a:ext cx="1163627" cy="185749"/>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cxnSp>
        <p:nvCxnSpPr>
          <p:cNvPr id="68" name="直接连接符 67"/>
          <p:cNvCxnSpPr>
            <a:stCxn id="31" idx="2"/>
          </p:cNvCxnSpPr>
          <p:nvPr/>
        </p:nvCxnSpPr>
        <p:spPr bwMode="auto">
          <a:xfrm flipV="1">
            <a:off x="2636168" y="2658567"/>
            <a:ext cx="1806482" cy="1509741"/>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cxnSp>
        <p:nvCxnSpPr>
          <p:cNvPr id="71" name="直接连接符 70"/>
          <p:cNvCxnSpPr>
            <a:stCxn id="31" idx="2"/>
          </p:cNvCxnSpPr>
          <p:nvPr/>
        </p:nvCxnSpPr>
        <p:spPr bwMode="auto">
          <a:xfrm flipV="1">
            <a:off x="2636168" y="2648646"/>
            <a:ext cx="1858952" cy="1519662"/>
          </a:xfrm>
          <a:prstGeom prst="line">
            <a:avLst/>
          </a:prstGeom>
          <a:solidFill>
            <a:schemeClr val="accent1"/>
          </a:solidFill>
          <a:ln w="57150" cap="flat" cmpd="sng" algn="ctr">
            <a:solidFill>
              <a:srgbClr val="000099"/>
            </a:solidFill>
            <a:prstDash val="solid"/>
            <a:miter lim="800000"/>
            <a:headEnd type="none" w="med" len="med"/>
            <a:tailEnd type="none" w="med" len="med"/>
          </a:ln>
          <a:effectLst/>
        </p:spPr>
      </p:cxnSp>
      <p:cxnSp>
        <p:nvCxnSpPr>
          <p:cNvPr id="74" name="直接连接符 73"/>
          <p:cNvCxnSpPr>
            <a:endCxn id="26" idx="1"/>
          </p:cNvCxnSpPr>
          <p:nvPr/>
        </p:nvCxnSpPr>
        <p:spPr bwMode="auto">
          <a:xfrm>
            <a:off x="4455443" y="2648645"/>
            <a:ext cx="871538" cy="2034778"/>
          </a:xfrm>
          <a:prstGeom prst="line">
            <a:avLst/>
          </a:prstGeom>
          <a:solidFill>
            <a:schemeClr val="accent1"/>
          </a:solidFill>
          <a:ln w="28575" cap="flat" cmpd="sng" algn="ctr">
            <a:solidFill>
              <a:srgbClr val="FF0000"/>
            </a:solidFill>
            <a:prstDash val="dash"/>
            <a:miter lim="800000"/>
            <a:headEnd type="none" w="med" len="med"/>
            <a:tailEnd type="none" w="med" len="med"/>
          </a:ln>
          <a:effectLst/>
        </p:spPr>
      </p:cxnSp>
    </p:spTree>
    <p:extLst>
      <p:ext uri="{BB962C8B-B14F-4D97-AF65-F5344CB8AC3E}">
        <p14:creationId xmlns:p14="http://schemas.microsoft.com/office/powerpoint/2010/main" val="1208473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up)">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up)">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58"/>
                                        </p:tgtEl>
                                      </p:cBhvr>
                                    </p:animEffect>
                                    <p:set>
                                      <p:cBhvr>
                                        <p:cTn id="67" dur="1" fill="hold">
                                          <p:stCondLst>
                                            <p:cond delay="499"/>
                                          </p:stCondLst>
                                        </p:cTn>
                                        <p:tgtEl>
                                          <p:spTgt spid="5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up)">
                                      <p:cBhvr>
                                        <p:cTn id="7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en-US" dirty="0" smtClean="0"/>
              <a:t>单链表（回顾）</a:t>
            </a:r>
            <a:endParaRPr lang="zh-CN" altLang="en-US" dirty="0"/>
          </a:p>
        </p:txBody>
      </p:sp>
      <p:sp>
        <p:nvSpPr>
          <p:cNvPr id="33" name="内容占位符 32"/>
          <p:cNvSpPr>
            <a:spLocks noGrp="1"/>
          </p:cNvSpPr>
          <p:nvPr>
            <p:ph idx="1"/>
          </p:nvPr>
        </p:nvSpPr>
        <p:spPr/>
        <p:txBody>
          <a:bodyPr/>
          <a:lstStyle/>
          <a:p>
            <a:endParaRPr lang="zh-CN" altLang="en-US"/>
          </a:p>
        </p:txBody>
      </p:sp>
      <p:sp>
        <p:nvSpPr>
          <p:cNvPr id="2" name="灯片编号占位符 1"/>
          <p:cNvSpPr>
            <a:spLocks noGrp="1"/>
          </p:cNvSpPr>
          <p:nvPr>
            <p:ph type="sldNum" sz="quarter" idx="11"/>
          </p:nvPr>
        </p:nvSpPr>
        <p:spPr/>
        <p:txBody>
          <a:bodyPr/>
          <a:lstStyle/>
          <a:p>
            <a:pPr>
              <a:defRPr/>
            </a:pPr>
            <a:fld id="{096231AF-BB31-40F3-891B-E59E3CDACF2D}" type="slidenum">
              <a:rPr lang="en-US" altLang="zh-CN" smtClean="0">
                <a:solidFill>
                  <a:srgbClr val="393939"/>
                </a:solidFill>
              </a:rPr>
              <a:pPr>
                <a:defRPr/>
              </a:pPr>
              <a:t>70</a:t>
            </a:fld>
            <a:endParaRPr lang="en-US" altLang="zh-CN">
              <a:solidFill>
                <a:srgbClr val="393939"/>
              </a:solidFill>
            </a:endParaRPr>
          </a:p>
        </p:txBody>
      </p:sp>
      <p:grpSp>
        <p:nvGrpSpPr>
          <p:cNvPr id="3" name="Group 3"/>
          <p:cNvGrpSpPr>
            <a:grpSpLocks/>
          </p:cNvGrpSpPr>
          <p:nvPr/>
        </p:nvGrpSpPr>
        <p:grpSpPr bwMode="auto">
          <a:xfrm>
            <a:off x="669776" y="4697504"/>
            <a:ext cx="762000" cy="790575"/>
            <a:chOff x="288" y="720"/>
            <a:chExt cx="480" cy="498"/>
          </a:xfrm>
        </p:grpSpPr>
        <p:sp>
          <p:nvSpPr>
            <p:cNvPr id="4" name="Line 4"/>
            <p:cNvSpPr>
              <a:spLocks noChangeShapeType="1"/>
            </p:cNvSpPr>
            <p:nvPr/>
          </p:nvSpPr>
          <p:spPr bwMode="auto">
            <a:xfrm>
              <a:off x="288" y="1218"/>
              <a:ext cx="4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 name="Line 5"/>
            <p:cNvSpPr>
              <a:spLocks noChangeShapeType="1"/>
            </p:cNvSpPr>
            <p:nvPr/>
          </p:nvSpPr>
          <p:spPr bwMode="auto">
            <a:xfrm>
              <a:off x="288" y="720"/>
              <a:ext cx="0" cy="49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6" name="Text Box 6"/>
          <p:cNvSpPr txBox="1">
            <a:spLocks noChangeArrowheads="1"/>
          </p:cNvSpPr>
          <p:nvPr/>
        </p:nvSpPr>
        <p:spPr bwMode="auto">
          <a:xfrm>
            <a:off x="1355576" y="5899241"/>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200">
                <a:solidFill>
                  <a:srgbClr val="FF0000"/>
                </a:solidFill>
                <a:ea typeface="楷体_GB2312" pitchFamily="49" charset="-122"/>
              </a:rPr>
              <a:t>头结点</a:t>
            </a:r>
            <a:endParaRPr lang="zh-CN" altLang="en-US">
              <a:solidFill>
                <a:srgbClr val="393939"/>
              </a:solidFill>
              <a:ea typeface="楷体_GB2312" pitchFamily="49" charset="-122"/>
            </a:endParaRPr>
          </a:p>
        </p:txBody>
      </p:sp>
      <p:grpSp>
        <p:nvGrpSpPr>
          <p:cNvPr id="8" name="Group 37"/>
          <p:cNvGrpSpPr>
            <a:grpSpLocks/>
          </p:cNvGrpSpPr>
          <p:nvPr/>
        </p:nvGrpSpPr>
        <p:grpSpPr bwMode="auto">
          <a:xfrm>
            <a:off x="1431776" y="5137241"/>
            <a:ext cx="1152525" cy="655638"/>
            <a:chOff x="1338" y="3475"/>
            <a:chExt cx="726" cy="413"/>
          </a:xfrm>
          <a:solidFill>
            <a:schemeClr val="accent2">
              <a:lumMod val="20000"/>
              <a:lumOff val="80000"/>
            </a:schemeClr>
          </a:solidFill>
        </p:grpSpPr>
        <p:sp>
          <p:nvSpPr>
            <p:cNvPr id="9" name="Rectangle 35"/>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 name="Line 36"/>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1" name="Line 38"/>
          <p:cNvSpPr>
            <a:spLocks noChangeShapeType="1"/>
          </p:cNvSpPr>
          <p:nvPr/>
        </p:nvSpPr>
        <p:spPr bwMode="auto">
          <a:xfrm>
            <a:off x="24223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2" name="Group 42"/>
          <p:cNvGrpSpPr>
            <a:grpSpLocks/>
          </p:cNvGrpSpPr>
          <p:nvPr/>
        </p:nvGrpSpPr>
        <p:grpSpPr bwMode="auto">
          <a:xfrm>
            <a:off x="7832576" y="5137241"/>
            <a:ext cx="1152525" cy="655638"/>
            <a:chOff x="1338" y="3475"/>
            <a:chExt cx="726" cy="413"/>
          </a:xfrm>
          <a:solidFill>
            <a:schemeClr val="accent2">
              <a:lumMod val="20000"/>
              <a:lumOff val="80000"/>
            </a:schemeClr>
          </a:solidFill>
        </p:grpSpPr>
        <p:sp>
          <p:nvSpPr>
            <p:cNvPr id="13" name="Rectangle 43"/>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4" name="Line 44"/>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5" name="Group 57"/>
          <p:cNvGrpSpPr>
            <a:grpSpLocks/>
          </p:cNvGrpSpPr>
          <p:nvPr/>
        </p:nvGrpSpPr>
        <p:grpSpPr bwMode="auto">
          <a:xfrm>
            <a:off x="2879576" y="5137241"/>
            <a:ext cx="1152525" cy="655638"/>
            <a:chOff x="1872" y="2688"/>
            <a:chExt cx="726" cy="413"/>
          </a:xfrm>
          <a:solidFill>
            <a:schemeClr val="accent2">
              <a:lumMod val="20000"/>
              <a:lumOff val="80000"/>
            </a:schemeClr>
          </a:solidFill>
        </p:grpSpPr>
        <p:grpSp>
          <p:nvGrpSpPr>
            <p:cNvPr id="16" name="Group 39"/>
            <p:cNvGrpSpPr>
              <a:grpSpLocks/>
            </p:cNvGrpSpPr>
            <p:nvPr/>
          </p:nvGrpSpPr>
          <p:grpSpPr bwMode="auto">
            <a:xfrm>
              <a:off x="1872" y="2688"/>
              <a:ext cx="726" cy="413"/>
              <a:chOff x="1338" y="3475"/>
              <a:chExt cx="726" cy="413"/>
            </a:xfrm>
            <a:grpFill/>
          </p:grpSpPr>
          <p:sp>
            <p:nvSpPr>
              <p:cNvPr id="18" name="Rectangle 40"/>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9" name="Line 41"/>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7" name="Text Box 49"/>
            <p:cNvSpPr txBox="1">
              <a:spLocks noChangeArrowheads="1"/>
            </p:cNvSpPr>
            <p:nvPr/>
          </p:nvSpPr>
          <p:spPr bwMode="auto">
            <a:xfrm>
              <a:off x="1920" y="2688"/>
              <a:ext cx="384" cy="365"/>
            </a:xfrm>
            <a:prstGeom prst="rect">
              <a:avLst/>
            </a:prstGeom>
            <a:noFill/>
            <a:ln w="12700" cap="sq">
              <a:noFill/>
              <a:miter lim="800000"/>
              <a:headEnd/>
              <a:tailEnd/>
            </a:ln>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1</a:t>
              </a:r>
            </a:p>
          </p:txBody>
        </p:sp>
      </p:grpSp>
      <p:sp>
        <p:nvSpPr>
          <p:cNvPr id="20" name="Rectangle 50"/>
          <p:cNvSpPr>
            <a:spLocks noChangeArrowheads="1"/>
          </p:cNvSpPr>
          <p:nvPr/>
        </p:nvSpPr>
        <p:spPr bwMode="auto">
          <a:xfrm>
            <a:off x="6156176" y="5137241"/>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21" name="Text Box 51"/>
          <p:cNvSpPr txBox="1">
            <a:spLocks noChangeArrowheads="1"/>
          </p:cNvSpPr>
          <p:nvPr/>
        </p:nvSpPr>
        <p:spPr bwMode="auto">
          <a:xfrm>
            <a:off x="7908776" y="5137241"/>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22" name="Text Box 52"/>
          <p:cNvSpPr txBox="1">
            <a:spLocks noChangeArrowheads="1"/>
          </p:cNvSpPr>
          <p:nvPr/>
        </p:nvSpPr>
        <p:spPr bwMode="auto">
          <a:xfrm>
            <a:off x="8594576" y="5167404"/>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24" name="Line 58"/>
          <p:cNvSpPr>
            <a:spLocks noChangeShapeType="1"/>
          </p:cNvSpPr>
          <p:nvPr/>
        </p:nvSpPr>
        <p:spPr bwMode="auto">
          <a:xfrm>
            <a:off x="38701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25" name="Group 59"/>
          <p:cNvGrpSpPr>
            <a:grpSpLocks/>
          </p:cNvGrpSpPr>
          <p:nvPr/>
        </p:nvGrpSpPr>
        <p:grpSpPr bwMode="auto">
          <a:xfrm>
            <a:off x="4327376" y="5137241"/>
            <a:ext cx="1152525" cy="655638"/>
            <a:chOff x="2592" y="2688"/>
            <a:chExt cx="726" cy="413"/>
          </a:xfrm>
          <a:solidFill>
            <a:schemeClr val="accent2">
              <a:lumMod val="20000"/>
              <a:lumOff val="80000"/>
            </a:schemeClr>
          </a:solidFill>
        </p:grpSpPr>
        <p:grpSp>
          <p:nvGrpSpPr>
            <p:cNvPr id="26" name="Group 53"/>
            <p:cNvGrpSpPr>
              <a:grpSpLocks/>
            </p:cNvGrpSpPr>
            <p:nvPr/>
          </p:nvGrpSpPr>
          <p:grpSpPr bwMode="auto">
            <a:xfrm>
              <a:off x="2592" y="2688"/>
              <a:ext cx="726" cy="413"/>
              <a:chOff x="1338" y="3475"/>
              <a:chExt cx="726" cy="413"/>
            </a:xfrm>
            <a:grpFill/>
          </p:grpSpPr>
          <p:sp>
            <p:nvSpPr>
              <p:cNvPr id="28" name="Rectangle 54"/>
              <p:cNvSpPr>
                <a:spLocks noChangeArrowheads="1"/>
              </p:cNvSpPr>
              <p:nvPr/>
            </p:nvSpPr>
            <p:spPr bwMode="auto">
              <a:xfrm>
                <a:off x="1338" y="3475"/>
                <a:ext cx="726" cy="413"/>
              </a:xfrm>
              <a:prstGeom prst="rect">
                <a:avLst/>
              </a:prstGeom>
              <a:grp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 name="Line 55"/>
              <p:cNvSpPr>
                <a:spLocks noChangeShapeType="1"/>
              </p:cNvSpPr>
              <p:nvPr/>
            </p:nvSpPr>
            <p:spPr bwMode="auto">
              <a:xfrm>
                <a:off x="1824" y="3475"/>
                <a:ext cx="1" cy="413"/>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7" name="Text Box 48"/>
            <p:cNvSpPr txBox="1">
              <a:spLocks noChangeArrowheads="1"/>
            </p:cNvSpPr>
            <p:nvPr/>
          </p:nvSpPr>
          <p:spPr bwMode="auto">
            <a:xfrm>
              <a:off x="2640" y="2688"/>
              <a:ext cx="384" cy="365"/>
            </a:xfrm>
            <a:prstGeom prst="rect">
              <a:avLst/>
            </a:prstGeom>
            <a:noFill/>
            <a:ln w="12700" cap="sq">
              <a:noFill/>
              <a:miter lim="800000"/>
              <a:headEnd/>
              <a:tailEnd/>
            </a:ln>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dirty="0">
                  <a:solidFill>
                    <a:srgbClr val="393939"/>
                  </a:solidFill>
                  <a:ea typeface="楷体_GB2312" pitchFamily="49" charset="-122"/>
                </a:rPr>
                <a:t>a</a:t>
              </a:r>
              <a:r>
                <a:rPr lang="en-US" altLang="zh-CN" sz="3200" baseline="-25000" dirty="0">
                  <a:solidFill>
                    <a:srgbClr val="393939"/>
                  </a:solidFill>
                  <a:ea typeface="楷体_GB2312" pitchFamily="49" charset="-122"/>
                </a:rPr>
                <a:t>2</a:t>
              </a:r>
            </a:p>
          </p:txBody>
        </p:sp>
      </p:grpSp>
      <p:sp>
        <p:nvSpPr>
          <p:cNvPr id="30" name="Line 60"/>
          <p:cNvSpPr>
            <a:spLocks noChangeShapeType="1"/>
          </p:cNvSpPr>
          <p:nvPr/>
        </p:nvSpPr>
        <p:spPr bwMode="auto">
          <a:xfrm>
            <a:off x="53179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1" name="Line 61"/>
          <p:cNvSpPr>
            <a:spLocks noChangeShapeType="1"/>
          </p:cNvSpPr>
          <p:nvPr/>
        </p:nvSpPr>
        <p:spPr bwMode="auto">
          <a:xfrm>
            <a:off x="73753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4" name="Text Box 2"/>
          <p:cNvSpPr txBox="1">
            <a:spLocks noChangeArrowheads="1"/>
          </p:cNvSpPr>
          <p:nvPr/>
        </p:nvSpPr>
        <p:spPr bwMode="auto">
          <a:xfrm>
            <a:off x="1783598" y="1517779"/>
            <a:ext cx="5784850" cy="2074414"/>
          </a:xfrm>
          <a:prstGeom prst="rect">
            <a:avLst/>
          </a:prstGeom>
          <a:gradFill rotWithShape="0">
            <a:gsLst>
              <a:gs pos="0">
                <a:srgbClr val="FDF1CF"/>
              </a:gs>
              <a:gs pos="100000">
                <a:schemeClr val="bg1"/>
              </a:gs>
            </a:gsLst>
            <a:lin ang="5400000" scaled="1"/>
          </a:gradFill>
          <a:ln w="9525">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smtClean="0">
                <a:solidFill>
                  <a:srgbClr val="393939"/>
                </a:solidFill>
              </a:rPr>
              <a:t> </a:t>
            </a:r>
            <a:r>
              <a:rPr lang="en-US" altLang="zh-CN" sz="2800" dirty="0" err="1">
                <a:solidFill>
                  <a:srgbClr val="393939"/>
                </a:solidFill>
              </a:rPr>
              <a:t>typedef</a:t>
            </a:r>
            <a:r>
              <a:rPr lang="en-US" altLang="zh-CN"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393939"/>
                </a:solidFill>
              </a:rPr>
              <a:t> {</a:t>
            </a:r>
          </a:p>
          <a:p>
            <a:pPr eaLnBrk="1" hangingPunct="1">
              <a:lnSpc>
                <a:spcPct val="120000"/>
              </a:lnSpc>
            </a:pPr>
            <a:r>
              <a:rPr lang="en-US" altLang="zh-CN" sz="2800" dirty="0">
                <a:solidFill>
                  <a:srgbClr val="393939"/>
                </a:solidFill>
              </a:rPr>
              <a:t>      </a:t>
            </a:r>
            <a:r>
              <a:rPr lang="en-US" altLang="zh-CN" sz="2800" dirty="0" err="1">
                <a:solidFill>
                  <a:srgbClr val="393939"/>
                </a:solidFill>
              </a:rPr>
              <a:t>ElemType</a:t>
            </a:r>
            <a:r>
              <a:rPr lang="en-US" altLang="zh-CN" sz="2800" dirty="0">
                <a:solidFill>
                  <a:srgbClr val="393939"/>
                </a:solidFill>
              </a:rPr>
              <a:t>      data;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数据域</a:t>
            </a:r>
          </a:p>
          <a:p>
            <a:pPr eaLnBrk="1" hangingPunct="1">
              <a:lnSpc>
                <a:spcPct val="120000"/>
              </a:lnSpc>
            </a:pPr>
            <a:r>
              <a:rPr lang="zh-CN" altLang="en-US"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CC0000"/>
                </a:solidFill>
              </a:rPr>
              <a:t>   *next;</a:t>
            </a:r>
            <a:r>
              <a:rPr lang="en-US" altLang="zh-CN" sz="2800" dirty="0">
                <a:solidFill>
                  <a:srgbClr val="393939"/>
                </a:solidFill>
              </a:rPr>
              <a:t>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指针域</a:t>
            </a:r>
          </a:p>
          <a:p>
            <a:pPr eaLnBrk="1" hangingPunct="1">
              <a:lnSpc>
                <a:spcPct val="120000"/>
              </a:lnSpc>
            </a:pPr>
            <a:r>
              <a:rPr lang="zh-CN" altLang="en-US" sz="2800" dirty="0">
                <a:solidFill>
                  <a:srgbClr val="393939"/>
                </a:solidFill>
              </a:rPr>
              <a:t>   </a:t>
            </a:r>
            <a:r>
              <a:rPr lang="en-US" altLang="zh-CN" sz="2800" dirty="0">
                <a:solidFill>
                  <a:srgbClr val="393939"/>
                </a:solidFill>
              </a:rPr>
              <a:t>} </a:t>
            </a:r>
            <a:r>
              <a:rPr lang="en-US" altLang="zh-CN" sz="2800" dirty="0" err="1">
                <a:solidFill>
                  <a:srgbClr val="393939"/>
                </a:solidFill>
              </a:rPr>
              <a:t>LNode</a:t>
            </a:r>
            <a:r>
              <a:rPr lang="en-US" altLang="zh-CN" sz="2800" dirty="0">
                <a:solidFill>
                  <a:srgbClr val="393939"/>
                </a:solidFill>
              </a:rPr>
              <a:t>, </a:t>
            </a:r>
            <a:r>
              <a:rPr lang="en-US" altLang="zh-CN" sz="2800" dirty="0">
                <a:solidFill>
                  <a:srgbClr val="FF0000"/>
                </a:solidFill>
              </a:rPr>
              <a:t>*</a:t>
            </a:r>
            <a:r>
              <a:rPr lang="en-US" altLang="zh-CN" sz="2800" dirty="0" err="1">
                <a:solidFill>
                  <a:srgbClr val="FF0000"/>
                </a:solidFill>
              </a:rPr>
              <a:t>LinkList</a:t>
            </a:r>
            <a:r>
              <a:rPr lang="en-US" altLang="zh-CN" sz="2800" dirty="0">
                <a:solidFill>
                  <a:srgbClr val="393939"/>
                </a:solidFill>
              </a:rPr>
              <a:t>;  </a:t>
            </a:r>
          </a:p>
        </p:txBody>
      </p:sp>
      <p:sp>
        <p:nvSpPr>
          <p:cNvPr id="35" name="Text Box 4"/>
          <p:cNvSpPr txBox="1">
            <a:spLocks noChangeArrowheads="1"/>
          </p:cNvSpPr>
          <p:nvPr/>
        </p:nvSpPr>
        <p:spPr bwMode="auto">
          <a:xfrm>
            <a:off x="516582" y="3874544"/>
            <a:ext cx="8383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000" dirty="0" err="1">
                <a:solidFill>
                  <a:srgbClr val="FF0000"/>
                </a:solidFill>
              </a:rPr>
              <a:t>LinkList</a:t>
            </a:r>
            <a:r>
              <a:rPr lang="en-US" altLang="zh-CN" sz="4000" dirty="0">
                <a:solidFill>
                  <a:srgbClr val="FF0000"/>
                </a:solidFill>
              </a:rPr>
              <a:t>  L</a:t>
            </a:r>
            <a:r>
              <a:rPr lang="zh-CN" altLang="en-US" sz="4000" dirty="0">
                <a:solidFill>
                  <a:srgbClr val="FF0000"/>
                </a:solidFill>
              </a:rPr>
              <a:t>；  </a:t>
            </a:r>
            <a:r>
              <a:rPr lang="en-US" altLang="zh-CN" sz="4000" dirty="0">
                <a:solidFill>
                  <a:srgbClr val="0000FF"/>
                </a:solidFill>
              </a:rPr>
              <a:t>// L </a:t>
            </a:r>
            <a:r>
              <a:rPr lang="zh-CN" altLang="en-US" sz="4000" dirty="0">
                <a:solidFill>
                  <a:srgbClr val="0000FF"/>
                </a:solidFill>
                <a:ea typeface="楷体_GB2312" pitchFamily="49" charset="-122"/>
              </a:rPr>
              <a:t>为单链表的头指针</a:t>
            </a:r>
            <a:endParaRPr lang="zh-CN" altLang="en-US" b="0" dirty="0">
              <a:solidFill>
                <a:srgbClr val="0000FF"/>
              </a:solidFill>
            </a:endParaRPr>
          </a:p>
        </p:txBody>
      </p:sp>
      <p:sp>
        <p:nvSpPr>
          <p:cNvPr id="36" name="矩形 35"/>
          <p:cNvSpPr/>
          <p:nvPr/>
        </p:nvSpPr>
        <p:spPr>
          <a:xfrm>
            <a:off x="250238" y="4821716"/>
            <a:ext cx="372218" cy="461665"/>
          </a:xfrm>
          <a:prstGeom prst="rect">
            <a:avLst/>
          </a:prstGeom>
        </p:spPr>
        <p:txBody>
          <a:bodyPr wrap="none">
            <a:spAutoFit/>
          </a:bodyPr>
          <a:lstStyle/>
          <a:p>
            <a:r>
              <a:rPr lang="en-US" altLang="zh-CN" dirty="0">
                <a:solidFill>
                  <a:srgbClr val="FF0000"/>
                </a:solidFill>
              </a:rPr>
              <a:t>L</a:t>
            </a:r>
            <a:endParaRPr lang="zh-CN" altLang="en-US" dirty="0"/>
          </a:p>
        </p:txBody>
      </p:sp>
    </p:spTree>
    <p:extLst>
      <p:ext uri="{BB962C8B-B14F-4D97-AF65-F5344CB8AC3E}">
        <p14:creationId xmlns:p14="http://schemas.microsoft.com/office/powerpoint/2010/main" val="1227177597"/>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Rectangle 23"/>
          <p:cNvSpPr>
            <a:spLocks noGrp="1" noChangeArrowheads="1"/>
          </p:cNvSpPr>
          <p:nvPr>
            <p:ph type="title"/>
          </p:nvPr>
        </p:nvSpPr>
        <p:spPr>
          <a:xfrm>
            <a:off x="1143000" y="30162"/>
            <a:ext cx="7742238" cy="1143000"/>
          </a:xfrm>
        </p:spPr>
        <p:txBody>
          <a:bodyPr/>
          <a:lstStyle/>
          <a:p>
            <a:pPr eaLnBrk="1" hangingPunct="1"/>
            <a:r>
              <a:rPr lang="zh-CN" altLang="en-US" sz="3200" dirty="0" smtClean="0">
                <a:solidFill>
                  <a:schemeClr val="tx1"/>
                </a:solidFill>
              </a:rPr>
              <a:t>线性表的操作</a:t>
            </a:r>
            <a:r>
              <a:rPr lang="en-US" altLang="zh-CN" sz="3200" dirty="0" err="1" smtClean="0">
                <a:solidFill>
                  <a:srgbClr val="0000FF"/>
                </a:solidFill>
              </a:rPr>
              <a:t>ListDelete</a:t>
            </a:r>
            <a:r>
              <a:rPr lang="en-US" altLang="zh-CN" sz="3200" dirty="0" smtClean="0">
                <a:solidFill>
                  <a:srgbClr val="0000FF"/>
                </a:solidFill>
              </a:rPr>
              <a:t> (&amp;L, </a:t>
            </a:r>
            <a:r>
              <a:rPr lang="en-US" altLang="zh-CN" sz="3200" dirty="0" err="1" smtClean="0">
                <a:solidFill>
                  <a:srgbClr val="0000FF"/>
                </a:solidFill>
              </a:rPr>
              <a:t>i</a:t>
            </a:r>
            <a:r>
              <a:rPr lang="en-US" altLang="zh-CN" sz="3200" dirty="0" smtClean="0">
                <a:solidFill>
                  <a:srgbClr val="0000FF"/>
                </a:solidFill>
              </a:rPr>
              <a:t>, &amp;e)</a:t>
            </a:r>
          </a:p>
        </p:txBody>
      </p:sp>
      <p:sp>
        <p:nvSpPr>
          <p:cNvPr id="20483" name="Rectangle 24"/>
          <p:cNvSpPr>
            <a:spLocks noGrp="1" noChangeArrowheads="1"/>
          </p:cNvSpPr>
          <p:nvPr>
            <p:ph idx="1"/>
          </p:nvPr>
        </p:nvSpPr>
        <p:spPr>
          <a:xfrm>
            <a:off x="381000" y="1322388"/>
            <a:ext cx="8077200" cy="4648200"/>
          </a:xfrm>
        </p:spPr>
        <p:txBody>
          <a:bodyPr/>
          <a:lstStyle/>
          <a:p>
            <a:pPr eaLnBrk="1" hangingPunct="1"/>
            <a:r>
              <a:rPr lang="zh-CN" altLang="en-US" sz="2800" dirty="0" smtClean="0"/>
              <a:t>在单链表中删除第 </a:t>
            </a:r>
            <a:r>
              <a:rPr lang="en-US" altLang="zh-CN" sz="2800" dirty="0" err="1" smtClean="0"/>
              <a:t>i</a:t>
            </a:r>
            <a:r>
              <a:rPr lang="en-US" altLang="zh-CN" sz="2800" dirty="0" smtClean="0"/>
              <a:t> </a:t>
            </a:r>
            <a:r>
              <a:rPr lang="zh-CN" altLang="en-US" sz="2800" dirty="0" smtClean="0"/>
              <a:t>个结点</a:t>
            </a:r>
            <a:endParaRPr lang="zh-CN" altLang="en-US" sz="2800" dirty="0" smtClean="0">
              <a:solidFill>
                <a:schemeClr val="accent1"/>
              </a:solidFill>
            </a:endParaRPr>
          </a:p>
          <a:p>
            <a:pPr eaLnBrk="1" hangingPunct="1"/>
            <a:r>
              <a:rPr lang="zh-CN" altLang="en-US" sz="2800" dirty="0" smtClean="0">
                <a:solidFill>
                  <a:schemeClr val="tx1"/>
                </a:solidFill>
              </a:rPr>
              <a:t>基本操作为</a:t>
            </a:r>
            <a:r>
              <a:rPr lang="en-US" altLang="zh-CN" sz="2800" dirty="0" smtClean="0">
                <a:solidFill>
                  <a:schemeClr val="tx1"/>
                </a:solidFill>
              </a:rPr>
              <a:t>:</a:t>
            </a:r>
            <a:r>
              <a:rPr lang="zh-CN" altLang="en-US" sz="2800" dirty="0" smtClean="0">
                <a:solidFill>
                  <a:schemeClr val="tx2"/>
                </a:solidFill>
              </a:rPr>
              <a:t>找到线性表中第</a:t>
            </a:r>
            <a:r>
              <a:rPr lang="en-US" altLang="zh-CN" sz="2800" dirty="0" smtClean="0">
                <a:solidFill>
                  <a:schemeClr val="tx2"/>
                </a:solidFill>
              </a:rPr>
              <a:t>i-1</a:t>
            </a:r>
            <a:r>
              <a:rPr lang="zh-CN" altLang="en-US" sz="2800" dirty="0" smtClean="0">
                <a:solidFill>
                  <a:schemeClr val="tx2"/>
                </a:solidFill>
              </a:rPr>
              <a:t>个结点，修改其指向后继的指针。</a:t>
            </a:r>
          </a:p>
        </p:txBody>
      </p:sp>
      <p:sp>
        <p:nvSpPr>
          <p:cNvPr id="2048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93E6B473-178B-45C8-B4B2-D1B4B6454E95}" type="slidenum">
              <a:rPr kumimoji="0" lang="en-US" altLang="zh-CN" b="0" smtClean="0">
                <a:solidFill>
                  <a:srgbClr val="393939"/>
                </a:solidFill>
              </a:rPr>
              <a:pPr eaLnBrk="1" hangingPunct="1"/>
              <a:t>71</a:t>
            </a:fld>
            <a:endParaRPr kumimoji="0" lang="en-US" altLang="zh-CN" b="0" smtClean="0">
              <a:solidFill>
                <a:srgbClr val="393939"/>
              </a:solidFill>
            </a:endParaRPr>
          </a:p>
        </p:txBody>
      </p:sp>
      <p:grpSp>
        <p:nvGrpSpPr>
          <p:cNvPr id="20484" name="Group 4"/>
          <p:cNvGrpSpPr>
            <a:grpSpLocks/>
          </p:cNvGrpSpPr>
          <p:nvPr/>
        </p:nvGrpSpPr>
        <p:grpSpPr bwMode="auto">
          <a:xfrm>
            <a:off x="381000" y="3200400"/>
            <a:ext cx="2057400" cy="609600"/>
            <a:chOff x="672" y="2976"/>
            <a:chExt cx="1296" cy="384"/>
          </a:xfrm>
        </p:grpSpPr>
        <p:sp>
          <p:nvSpPr>
            <p:cNvPr id="20512" name="Rectangle 5"/>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sz="3600">
                  <a:solidFill>
                    <a:srgbClr val="000099"/>
                  </a:solidFill>
                  <a:latin typeface="Times New Roman" pitchFamily="18" charset="0"/>
                </a:rPr>
                <a:t>a</a:t>
              </a:r>
              <a:r>
                <a:rPr lang="en-US" altLang="zh-CN" sz="3600" baseline="-25000">
                  <a:solidFill>
                    <a:srgbClr val="000099"/>
                  </a:solidFill>
                  <a:latin typeface="Times New Roman" pitchFamily="18" charset="0"/>
                </a:rPr>
                <a:t>i-1</a:t>
              </a:r>
              <a:endParaRPr lang="en-US" altLang="zh-CN" sz="3600" b="0">
                <a:solidFill>
                  <a:srgbClr val="393939"/>
                </a:solidFill>
                <a:latin typeface="Times New Roman" pitchFamily="18" charset="0"/>
              </a:endParaRPr>
            </a:p>
          </p:txBody>
        </p:sp>
        <p:sp>
          <p:nvSpPr>
            <p:cNvPr id="20513" name="Line 6"/>
            <p:cNvSpPr>
              <a:spLocks noChangeShapeType="1"/>
            </p:cNvSpPr>
            <p:nvPr/>
          </p:nvSpPr>
          <p:spPr bwMode="auto">
            <a:xfrm>
              <a:off x="1776" y="2976"/>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0514" name="Line 7"/>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20485" name="Group 8"/>
          <p:cNvGrpSpPr>
            <a:grpSpLocks/>
          </p:cNvGrpSpPr>
          <p:nvPr/>
        </p:nvGrpSpPr>
        <p:grpSpPr bwMode="auto">
          <a:xfrm>
            <a:off x="2286000" y="3200400"/>
            <a:ext cx="2133600" cy="609600"/>
            <a:chOff x="1872" y="2976"/>
            <a:chExt cx="1344" cy="384"/>
          </a:xfrm>
        </p:grpSpPr>
        <p:sp>
          <p:nvSpPr>
            <p:cNvPr id="20509" name="Rectangle 9"/>
            <p:cNvSpPr>
              <a:spLocks noChangeArrowheads="1"/>
            </p:cNvSpPr>
            <p:nvPr/>
          </p:nvSpPr>
          <p:spPr bwMode="auto">
            <a:xfrm>
              <a:off x="2544" y="2976"/>
              <a:ext cx="672" cy="384"/>
            </a:xfrm>
            <a:prstGeom prst="rect">
              <a:avLst/>
            </a:prstGeom>
            <a:solidFill>
              <a:srgbClr val="99CCFF">
                <a:alpha val="50195"/>
              </a:srgbClr>
            </a:solidFill>
            <a:ln w="28575">
              <a:solidFill>
                <a:schemeClr val="tx1"/>
              </a:solidFill>
              <a:miter lim="800000"/>
              <a:headEnd/>
              <a:tailEnd/>
            </a:ln>
          </p:spPr>
          <p:txBody>
            <a:bodyPr wrap="none" anchor="ctr"/>
            <a:lstStyle/>
            <a:p>
              <a:r>
                <a:rPr lang="en-US" altLang="zh-CN" sz="3600">
                  <a:solidFill>
                    <a:srgbClr val="000099"/>
                  </a:solidFill>
                  <a:latin typeface="Times New Roman" pitchFamily="18" charset="0"/>
                </a:rPr>
                <a:t>a</a:t>
              </a:r>
              <a:r>
                <a:rPr lang="en-US" altLang="zh-CN" sz="3600" baseline="-25000">
                  <a:solidFill>
                    <a:srgbClr val="000099"/>
                  </a:solidFill>
                  <a:latin typeface="Times New Roman" pitchFamily="18" charset="0"/>
                </a:rPr>
                <a:t>i</a:t>
              </a:r>
              <a:endParaRPr lang="en-US" altLang="zh-CN" sz="3600" b="0">
                <a:solidFill>
                  <a:srgbClr val="393939"/>
                </a:solidFill>
                <a:latin typeface="Times New Roman" pitchFamily="18" charset="0"/>
              </a:endParaRPr>
            </a:p>
          </p:txBody>
        </p:sp>
        <p:sp>
          <p:nvSpPr>
            <p:cNvPr id="20510" name="Line 10"/>
            <p:cNvSpPr>
              <a:spLocks noChangeShapeType="1"/>
            </p:cNvSpPr>
            <p:nvPr/>
          </p:nvSpPr>
          <p:spPr bwMode="auto">
            <a:xfrm>
              <a:off x="3024" y="29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0511" name="Line 11"/>
            <p:cNvSpPr>
              <a:spLocks noChangeShapeType="1"/>
            </p:cNvSpPr>
            <p:nvPr/>
          </p:nvSpPr>
          <p:spPr bwMode="auto">
            <a:xfrm>
              <a:off x="1872" y="3168"/>
              <a:ext cx="672"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20486" name="Group 12"/>
          <p:cNvGrpSpPr>
            <a:grpSpLocks/>
          </p:cNvGrpSpPr>
          <p:nvPr/>
        </p:nvGrpSpPr>
        <p:grpSpPr bwMode="auto">
          <a:xfrm>
            <a:off x="4267200" y="3200400"/>
            <a:ext cx="3048000" cy="609600"/>
            <a:chOff x="3120" y="2976"/>
            <a:chExt cx="1920" cy="384"/>
          </a:xfrm>
        </p:grpSpPr>
        <p:sp>
          <p:nvSpPr>
            <p:cNvPr id="20505" name="Rectangle 13"/>
            <p:cNvSpPr>
              <a:spLocks noChangeArrowheads="1"/>
            </p:cNvSpPr>
            <p:nvPr/>
          </p:nvSpPr>
          <p:spPr bwMode="auto">
            <a:xfrm>
              <a:off x="3792" y="2976"/>
              <a:ext cx="672" cy="384"/>
            </a:xfrm>
            <a:prstGeom prst="rect">
              <a:avLst/>
            </a:prstGeom>
            <a:solidFill>
              <a:srgbClr val="99CCFF">
                <a:alpha val="50195"/>
              </a:srgbClr>
            </a:solidFill>
            <a:ln w="28575">
              <a:solidFill>
                <a:schemeClr val="tx1"/>
              </a:solidFill>
              <a:miter lim="800000"/>
              <a:headEnd/>
              <a:tailEnd/>
            </a:ln>
          </p:spPr>
          <p:txBody>
            <a:bodyPr wrap="none" anchor="ctr"/>
            <a:lstStyle/>
            <a:p>
              <a:r>
                <a:rPr lang="en-US" altLang="zh-CN" sz="3600">
                  <a:solidFill>
                    <a:srgbClr val="000099"/>
                  </a:solidFill>
                  <a:latin typeface="Times New Roman" pitchFamily="18" charset="0"/>
                </a:rPr>
                <a:t>a</a:t>
              </a:r>
              <a:r>
                <a:rPr lang="en-US" altLang="zh-CN" sz="3600" baseline="-25000">
                  <a:solidFill>
                    <a:srgbClr val="000099"/>
                  </a:solidFill>
                  <a:latin typeface="Times New Roman" pitchFamily="18" charset="0"/>
                </a:rPr>
                <a:t>i+1</a:t>
              </a:r>
              <a:endParaRPr lang="en-US" altLang="zh-CN" sz="3600" b="0">
                <a:solidFill>
                  <a:srgbClr val="393939"/>
                </a:solidFill>
                <a:latin typeface="Times New Roman" pitchFamily="18" charset="0"/>
              </a:endParaRPr>
            </a:p>
          </p:txBody>
        </p:sp>
        <p:sp>
          <p:nvSpPr>
            <p:cNvPr id="20506" name="Line 14"/>
            <p:cNvSpPr>
              <a:spLocks noChangeShapeType="1"/>
            </p:cNvSpPr>
            <p:nvPr/>
          </p:nvSpPr>
          <p:spPr bwMode="auto">
            <a:xfrm>
              <a:off x="4272" y="29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0507" name="Line 15"/>
            <p:cNvSpPr>
              <a:spLocks noChangeShapeType="1"/>
            </p:cNvSpPr>
            <p:nvPr/>
          </p:nvSpPr>
          <p:spPr bwMode="auto">
            <a:xfrm>
              <a:off x="3120" y="3168"/>
              <a:ext cx="672"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0508" name="Line 16"/>
            <p:cNvSpPr>
              <a:spLocks noChangeShapeType="1"/>
            </p:cNvSpPr>
            <p:nvPr/>
          </p:nvSpPr>
          <p:spPr bwMode="auto">
            <a:xfrm>
              <a:off x="4368" y="3168"/>
              <a:ext cx="672" cy="0"/>
            </a:xfrm>
            <a:prstGeom prst="line">
              <a:avLst/>
            </a:prstGeom>
            <a:noFill/>
            <a:ln w="31750">
              <a:solidFill>
                <a:schemeClr val="tx1"/>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useBgFill="1">
        <p:nvSpPr>
          <p:cNvPr id="19473" name="Rectangle 17"/>
          <p:cNvSpPr>
            <a:spLocks noChangeArrowheads="1"/>
          </p:cNvSpPr>
          <p:nvPr/>
        </p:nvSpPr>
        <p:spPr bwMode="auto">
          <a:xfrm>
            <a:off x="2157413" y="3417888"/>
            <a:ext cx="1143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20488" name="Group 18"/>
          <p:cNvGrpSpPr>
            <a:grpSpLocks/>
          </p:cNvGrpSpPr>
          <p:nvPr/>
        </p:nvGrpSpPr>
        <p:grpSpPr bwMode="auto">
          <a:xfrm>
            <a:off x="1371600" y="3200400"/>
            <a:ext cx="1066800" cy="609600"/>
            <a:chOff x="1296" y="2976"/>
            <a:chExt cx="672" cy="384"/>
          </a:xfrm>
        </p:grpSpPr>
        <p:sp>
          <p:nvSpPr>
            <p:cNvPr id="20503" name="Rectangle 19"/>
            <p:cNvSpPr>
              <a:spLocks noChangeArrowheads="1"/>
            </p:cNvSpPr>
            <p:nvPr/>
          </p:nvSpPr>
          <p:spPr bwMode="auto">
            <a:xfrm>
              <a:off x="1296" y="2976"/>
              <a:ext cx="672" cy="384"/>
            </a:xfrm>
            <a:prstGeom prst="rect">
              <a:avLst/>
            </a:prstGeom>
            <a:solidFill>
              <a:srgbClr val="99CCFF">
                <a:alpha val="50195"/>
              </a:srgbClr>
            </a:solidFill>
            <a:ln w="28575">
              <a:solidFill>
                <a:schemeClr val="tx1"/>
              </a:solidFill>
              <a:miter lim="800000"/>
              <a:headEnd/>
              <a:tailEnd/>
            </a:ln>
          </p:spPr>
          <p:txBody>
            <a:bodyPr wrap="none" anchor="ctr"/>
            <a:lstStyle/>
            <a:p>
              <a:r>
                <a:rPr lang="en-US" altLang="zh-CN" sz="3600">
                  <a:solidFill>
                    <a:srgbClr val="000099"/>
                  </a:solidFill>
                  <a:latin typeface="Times New Roman" pitchFamily="18" charset="0"/>
                </a:rPr>
                <a:t>a</a:t>
              </a:r>
              <a:r>
                <a:rPr lang="en-US" altLang="zh-CN" sz="3600" baseline="-25000">
                  <a:solidFill>
                    <a:srgbClr val="000099"/>
                  </a:solidFill>
                  <a:latin typeface="Times New Roman" pitchFamily="18" charset="0"/>
                </a:rPr>
                <a:t>i-1</a:t>
              </a:r>
              <a:endParaRPr lang="en-US" altLang="zh-CN" sz="3600" b="0">
                <a:solidFill>
                  <a:srgbClr val="393939"/>
                </a:solidFill>
                <a:latin typeface="Times New Roman" pitchFamily="18" charset="0"/>
              </a:endParaRPr>
            </a:p>
          </p:txBody>
        </p:sp>
        <p:sp>
          <p:nvSpPr>
            <p:cNvPr id="20504" name="Line 20"/>
            <p:cNvSpPr>
              <a:spLocks noChangeShapeType="1"/>
            </p:cNvSpPr>
            <p:nvPr/>
          </p:nvSpPr>
          <p:spPr bwMode="auto">
            <a:xfrm>
              <a:off x="1776" y="297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cxnSp>
        <p:nvCxnSpPr>
          <p:cNvPr id="19477" name="AutoShape 21"/>
          <p:cNvCxnSpPr>
            <a:cxnSpLocks noChangeShapeType="1"/>
          </p:cNvCxnSpPr>
          <p:nvPr/>
        </p:nvCxnSpPr>
        <p:spPr bwMode="auto">
          <a:xfrm>
            <a:off x="2373313" y="3560763"/>
            <a:ext cx="3414712" cy="319087"/>
          </a:xfrm>
          <a:prstGeom prst="bentConnector4">
            <a:avLst>
              <a:gd name="adj1" fmla="val 12972"/>
              <a:gd name="adj2" fmla="val 237315"/>
            </a:avLst>
          </a:prstGeom>
          <a:noFill/>
          <a:ln w="31750">
            <a:solidFill>
              <a:schemeClr val="tx1"/>
            </a:solidFill>
            <a:miter lim="800000"/>
            <a:headEnd type="oval" w="sm" len="med"/>
            <a:tailEnd type="triangle" w="med" len="lg"/>
          </a:ln>
          <a:extLst>
            <a:ext uri="{909E8E84-426E-40DD-AFC4-6F175D3DCCD1}">
              <a14:hiddenFill xmlns:a14="http://schemas.microsoft.com/office/drawing/2010/main">
                <a:noFill/>
              </a14:hiddenFill>
            </a:ext>
          </a:extLst>
        </p:spPr>
      </p:cxnSp>
      <p:sp useBgFill="1">
        <p:nvSpPr>
          <p:cNvPr id="19478" name="Rectangle 22"/>
          <p:cNvSpPr>
            <a:spLocks noChangeArrowheads="1"/>
          </p:cNvSpPr>
          <p:nvPr/>
        </p:nvSpPr>
        <p:spPr bwMode="auto">
          <a:xfrm>
            <a:off x="3276600" y="3124200"/>
            <a:ext cx="20574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6" name="Group 25"/>
          <p:cNvGrpSpPr>
            <a:grpSpLocks/>
          </p:cNvGrpSpPr>
          <p:nvPr/>
        </p:nvGrpSpPr>
        <p:grpSpPr bwMode="auto">
          <a:xfrm>
            <a:off x="1524000" y="3810000"/>
            <a:ext cx="685800" cy="1798638"/>
            <a:chOff x="1536" y="2832"/>
            <a:chExt cx="432" cy="1133"/>
          </a:xfrm>
        </p:grpSpPr>
        <p:sp>
          <p:nvSpPr>
            <p:cNvPr id="20501" name="Line 26"/>
            <p:cNvSpPr>
              <a:spLocks noChangeShapeType="1"/>
            </p:cNvSpPr>
            <p:nvPr/>
          </p:nvSpPr>
          <p:spPr bwMode="auto">
            <a:xfrm flipV="1">
              <a:off x="1728" y="2832"/>
              <a:ext cx="0" cy="864"/>
            </a:xfrm>
            <a:prstGeom prst="line">
              <a:avLst/>
            </a:prstGeom>
            <a:noFill/>
            <a:ln w="38100"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0502" name="Text Box 27"/>
            <p:cNvSpPr txBox="1">
              <a:spLocks noChangeArrowheads="1"/>
            </p:cNvSpPr>
            <p:nvPr/>
          </p:nvSpPr>
          <p:spPr bwMode="auto">
            <a:xfrm>
              <a:off x="1536" y="360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t>p</a:t>
              </a:r>
            </a:p>
          </p:txBody>
        </p:sp>
      </p:grpSp>
      <p:sp>
        <p:nvSpPr>
          <p:cNvPr id="19484" name="Rectangle 28"/>
          <p:cNvSpPr>
            <a:spLocks noChangeArrowheads="1"/>
          </p:cNvSpPr>
          <p:nvPr/>
        </p:nvSpPr>
        <p:spPr bwMode="auto">
          <a:xfrm>
            <a:off x="5257800" y="4419600"/>
            <a:ext cx="3627438" cy="2055813"/>
          </a:xfrm>
          <a:prstGeom prst="rect">
            <a:avLst/>
          </a:prstGeom>
          <a:solidFill>
            <a:schemeClr val="bg1"/>
          </a:solidFill>
          <a:ln w="12700" cap="sq">
            <a:solidFill>
              <a:schemeClr val="accent2"/>
            </a:solidFill>
            <a:miter lim="800000"/>
            <a:headEnd/>
            <a:tailEnd/>
          </a:ln>
        </p:spPr>
        <p:txBody>
          <a:bodyPr>
            <a:spAutoFit/>
          </a:bodyPr>
          <a:lstStyle/>
          <a:p>
            <a:pPr>
              <a:spcBef>
                <a:spcPct val="50000"/>
              </a:spcBef>
            </a:pPr>
            <a:r>
              <a:rPr lang="en-US" altLang="zh-CN" sz="3200" u="sng">
                <a:solidFill>
                  <a:srgbClr val="6600CC"/>
                </a:solidFill>
                <a:latin typeface="Times New Roman" pitchFamily="18" charset="0"/>
              </a:rPr>
              <a:t>q = p</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a:t>
            </a:r>
          </a:p>
          <a:p>
            <a:pPr>
              <a:spcBef>
                <a:spcPct val="50000"/>
              </a:spcBef>
            </a:pPr>
            <a:r>
              <a:rPr lang="en-US" altLang="zh-CN" sz="3200" u="sng">
                <a:solidFill>
                  <a:srgbClr val="6600CC"/>
                </a:solidFill>
                <a:latin typeface="Times New Roman" pitchFamily="18" charset="0"/>
              </a:rPr>
              <a:t>p</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 q</a:t>
            </a:r>
            <a:r>
              <a:rPr lang="en-US" altLang="zh-CN" sz="3200" u="sng">
                <a:solidFill>
                  <a:srgbClr val="6600CC"/>
                </a:solidFill>
                <a:latin typeface="Times New Roman" pitchFamily="18" charset="0"/>
                <a:sym typeface="Wingdings" pitchFamily="2" charset="2"/>
              </a:rPr>
              <a:t></a:t>
            </a:r>
            <a:r>
              <a:rPr lang="en-US" altLang="zh-CN" sz="3200" u="sng">
                <a:solidFill>
                  <a:srgbClr val="6600CC"/>
                </a:solidFill>
                <a:latin typeface="Times New Roman" pitchFamily="18" charset="0"/>
              </a:rPr>
              <a:t>next ;</a:t>
            </a:r>
          </a:p>
          <a:p>
            <a:pPr>
              <a:spcBef>
                <a:spcPct val="50000"/>
              </a:spcBef>
            </a:pPr>
            <a:r>
              <a:rPr lang="en-US" altLang="zh-CN" sz="3200" u="sng">
                <a:solidFill>
                  <a:srgbClr val="FF0000"/>
                </a:solidFill>
                <a:latin typeface="Times New Roman" pitchFamily="18" charset="0"/>
              </a:rPr>
              <a:t>free(q);</a:t>
            </a:r>
          </a:p>
        </p:txBody>
      </p:sp>
      <p:grpSp>
        <p:nvGrpSpPr>
          <p:cNvPr id="7" name="Group 29"/>
          <p:cNvGrpSpPr>
            <a:grpSpLocks/>
          </p:cNvGrpSpPr>
          <p:nvPr/>
        </p:nvGrpSpPr>
        <p:grpSpPr bwMode="auto">
          <a:xfrm>
            <a:off x="3581400" y="3810000"/>
            <a:ext cx="685800" cy="1798638"/>
            <a:chOff x="1536" y="2832"/>
            <a:chExt cx="432" cy="1133"/>
          </a:xfrm>
        </p:grpSpPr>
        <p:sp>
          <p:nvSpPr>
            <p:cNvPr id="20499" name="Line 30"/>
            <p:cNvSpPr>
              <a:spLocks noChangeShapeType="1"/>
            </p:cNvSpPr>
            <p:nvPr/>
          </p:nvSpPr>
          <p:spPr bwMode="auto">
            <a:xfrm flipV="1">
              <a:off x="1728" y="2832"/>
              <a:ext cx="0" cy="864"/>
            </a:xfrm>
            <a:prstGeom prst="line">
              <a:avLst/>
            </a:prstGeom>
            <a:noFill/>
            <a:ln w="38100"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0500" name="Text Box 31"/>
            <p:cNvSpPr txBox="1">
              <a:spLocks noChangeArrowheads="1"/>
            </p:cNvSpPr>
            <p:nvPr/>
          </p:nvSpPr>
          <p:spPr bwMode="auto">
            <a:xfrm>
              <a:off x="1536" y="360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t>q</a:t>
              </a:r>
            </a:p>
          </p:txBody>
        </p:sp>
      </p:grpSp>
      <p:sp>
        <p:nvSpPr>
          <p:cNvPr id="19488" name="Rectangle 32"/>
          <p:cNvSpPr>
            <a:spLocks noChangeArrowheads="1"/>
          </p:cNvSpPr>
          <p:nvPr/>
        </p:nvSpPr>
        <p:spPr bwMode="auto">
          <a:xfrm>
            <a:off x="50286" y="5664925"/>
            <a:ext cx="4780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spcBef>
                <a:spcPct val="50000"/>
              </a:spcBef>
            </a:pPr>
            <a:r>
              <a:rPr lang="en-US" altLang="zh-CN" sz="3200" dirty="0" err="1" smtClean="0">
                <a:solidFill>
                  <a:srgbClr val="6600CC"/>
                </a:solidFill>
                <a:latin typeface="Times New Roman" pitchFamily="18" charset="0"/>
              </a:rPr>
              <a:t>p</a:t>
            </a:r>
            <a:r>
              <a:rPr lang="en-US" altLang="zh-CN" sz="3200" dirty="0" err="1">
                <a:solidFill>
                  <a:srgbClr val="6600CC"/>
                </a:solidFill>
                <a:latin typeface="Times New Roman" pitchFamily="18" charset="0"/>
                <a:sym typeface="Wingdings" pitchFamily="2" charset="2"/>
              </a:rPr>
              <a:t></a:t>
            </a:r>
            <a:r>
              <a:rPr lang="en-US" altLang="zh-CN" sz="3200" dirty="0" err="1">
                <a:solidFill>
                  <a:srgbClr val="6600CC"/>
                </a:solidFill>
                <a:latin typeface="Times New Roman" pitchFamily="18" charset="0"/>
              </a:rPr>
              <a:t>next</a:t>
            </a:r>
            <a:r>
              <a:rPr lang="en-US" altLang="zh-CN" sz="3200" dirty="0">
                <a:solidFill>
                  <a:srgbClr val="6600CC"/>
                </a:solidFill>
                <a:latin typeface="Times New Roman" pitchFamily="18" charset="0"/>
              </a:rPr>
              <a:t> </a:t>
            </a:r>
            <a:r>
              <a:rPr lang="en-US" altLang="zh-CN" sz="3200" dirty="0" smtClean="0">
                <a:solidFill>
                  <a:srgbClr val="6600CC"/>
                </a:solidFill>
                <a:latin typeface="Times New Roman" pitchFamily="18" charset="0"/>
              </a:rPr>
              <a:t>= </a:t>
            </a:r>
            <a:r>
              <a:rPr lang="en-US" altLang="zh-CN" sz="3200" dirty="0" err="1" smtClean="0">
                <a:solidFill>
                  <a:srgbClr val="6600CC"/>
                </a:solidFill>
                <a:latin typeface="Times New Roman" pitchFamily="18" charset="0"/>
              </a:rPr>
              <a:t>p</a:t>
            </a:r>
            <a:r>
              <a:rPr lang="en-US" altLang="zh-CN" sz="3200" dirty="0" err="1" smtClean="0">
                <a:solidFill>
                  <a:srgbClr val="6600CC"/>
                </a:solidFill>
                <a:latin typeface="Times New Roman" pitchFamily="18" charset="0"/>
                <a:sym typeface="Wingdings" pitchFamily="2" charset="2"/>
              </a:rPr>
              <a:t>next</a:t>
            </a:r>
            <a:r>
              <a:rPr lang="en-US" altLang="zh-CN" sz="3200" dirty="0" err="1">
                <a:solidFill>
                  <a:srgbClr val="6600CC"/>
                </a:solidFill>
                <a:latin typeface="Times New Roman" pitchFamily="18" charset="0"/>
              </a:rPr>
              <a:t>next</a:t>
            </a:r>
            <a:r>
              <a:rPr lang="en-US" altLang="zh-CN" sz="3200" dirty="0">
                <a:solidFill>
                  <a:srgbClr val="6600CC"/>
                </a:solidFill>
                <a:latin typeface="Times New Roman" pitchFamily="18" charset="0"/>
              </a:rPr>
              <a:t> ;</a:t>
            </a:r>
          </a:p>
        </p:txBody>
      </p:sp>
      <p:grpSp>
        <p:nvGrpSpPr>
          <p:cNvPr id="8" name="Group 35"/>
          <p:cNvGrpSpPr>
            <a:grpSpLocks/>
          </p:cNvGrpSpPr>
          <p:nvPr/>
        </p:nvGrpSpPr>
        <p:grpSpPr bwMode="auto">
          <a:xfrm>
            <a:off x="4540476" y="6077387"/>
            <a:ext cx="304800" cy="457200"/>
            <a:chOff x="2544" y="3696"/>
            <a:chExt cx="192" cy="288"/>
          </a:xfrm>
        </p:grpSpPr>
        <p:sp>
          <p:nvSpPr>
            <p:cNvPr id="20497" name="Line 33"/>
            <p:cNvSpPr>
              <a:spLocks noChangeShapeType="1"/>
            </p:cNvSpPr>
            <p:nvPr/>
          </p:nvSpPr>
          <p:spPr bwMode="auto">
            <a:xfrm flipH="1">
              <a:off x="2544" y="3696"/>
              <a:ext cx="192" cy="288"/>
            </a:xfrm>
            <a:prstGeom prst="line">
              <a:avLst/>
            </a:prstGeom>
            <a:noFill/>
            <a:ln w="38100" cap="sq">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0498" name="Line 34"/>
            <p:cNvSpPr>
              <a:spLocks noChangeShapeType="1"/>
            </p:cNvSpPr>
            <p:nvPr/>
          </p:nvSpPr>
          <p:spPr bwMode="auto">
            <a:xfrm>
              <a:off x="2544" y="3696"/>
              <a:ext cx="192" cy="288"/>
            </a:xfrm>
            <a:prstGeom prst="line">
              <a:avLst/>
            </a:prstGeom>
            <a:noFill/>
            <a:ln w="38100" cap="sq">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spTree>
    <p:extLst>
      <p:ext uri="{BB962C8B-B14F-4D97-AF65-F5344CB8AC3E}">
        <p14:creationId xmlns:p14="http://schemas.microsoft.com/office/powerpoint/2010/main" val="363919443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73"/>
                                        </p:tgtEl>
                                        <p:attrNameLst>
                                          <p:attrName>style.visibility</p:attrName>
                                        </p:attrNameLst>
                                      </p:cBhvr>
                                      <p:to>
                                        <p:strVal val="visible"/>
                                      </p:to>
                                    </p:set>
                                    <p:animEffect transition="in" filter="wipe(up)">
                                      <p:cBhvr>
                                        <p:cTn id="12" dur="500"/>
                                        <p:tgtEl>
                                          <p:spTgt spid="194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77"/>
                                        </p:tgtEl>
                                        <p:attrNameLst>
                                          <p:attrName>style.visibility</p:attrName>
                                        </p:attrNameLst>
                                      </p:cBhvr>
                                      <p:to>
                                        <p:strVal val="visible"/>
                                      </p:to>
                                    </p:set>
                                    <p:animEffect transition="in" filter="wipe(left)">
                                      <p:cBhvr>
                                        <p:cTn id="17" dur="500"/>
                                        <p:tgtEl>
                                          <p:spTgt spid="19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88"/>
                                        </p:tgtEl>
                                        <p:attrNameLst>
                                          <p:attrName>style.visibility</p:attrName>
                                        </p:attrNameLst>
                                      </p:cBhvr>
                                      <p:to>
                                        <p:strVal val="visible"/>
                                      </p:to>
                                    </p:set>
                                    <p:animEffect transition="in" filter="wipe(left)">
                                      <p:cBhvr>
                                        <p:cTn id="22" dur="500"/>
                                        <p:tgtEl>
                                          <p:spTgt spid="194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484">
                                            <p:bg/>
                                          </p:spTgt>
                                        </p:tgtEl>
                                        <p:attrNameLst>
                                          <p:attrName>style.visibility</p:attrName>
                                        </p:attrNameLst>
                                      </p:cBhvr>
                                      <p:to>
                                        <p:strVal val="visible"/>
                                      </p:to>
                                    </p:set>
                                    <p:animEffect transition="in" filter="wipe(left)">
                                      <p:cBhvr>
                                        <p:cTn id="40" dur="300"/>
                                        <p:tgtEl>
                                          <p:spTgt spid="19484">
                                            <p:bg/>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wd">
                                    <p:tmPct val="100000"/>
                                  </p:iterate>
                                  <p:childTnLst>
                                    <p:set>
                                      <p:cBhvr>
                                        <p:cTn id="44" dur="1" fill="hold">
                                          <p:stCondLst>
                                            <p:cond delay="0"/>
                                          </p:stCondLst>
                                        </p:cTn>
                                        <p:tgtEl>
                                          <p:spTgt spid="19484">
                                            <p:txEl>
                                              <p:pRg st="0" end="0"/>
                                            </p:txEl>
                                          </p:spTgt>
                                        </p:tgtEl>
                                        <p:attrNameLst>
                                          <p:attrName>style.visibility</p:attrName>
                                        </p:attrNameLst>
                                      </p:cBhvr>
                                      <p:to>
                                        <p:strVal val="visible"/>
                                      </p:to>
                                    </p:set>
                                    <p:animEffect transition="in" filter="wipe(left)">
                                      <p:cBhvr>
                                        <p:cTn id="45" dur="300"/>
                                        <p:tgtEl>
                                          <p:spTgt spid="19484">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iterate type="wd">
                                    <p:tmPct val="100000"/>
                                  </p:iterate>
                                  <p:childTnLst>
                                    <p:set>
                                      <p:cBhvr>
                                        <p:cTn id="49" dur="1" fill="hold">
                                          <p:stCondLst>
                                            <p:cond delay="0"/>
                                          </p:stCondLst>
                                        </p:cTn>
                                        <p:tgtEl>
                                          <p:spTgt spid="19484">
                                            <p:txEl>
                                              <p:pRg st="1" end="1"/>
                                            </p:txEl>
                                          </p:spTgt>
                                        </p:tgtEl>
                                        <p:attrNameLst>
                                          <p:attrName>style.visibility</p:attrName>
                                        </p:attrNameLst>
                                      </p:cBhvr>
                                      <p:to>
                                        <p:strVal val="visible"/>
                                      </p:to>
                                    </p:set>
                                    <p:animEffect transition="in" filter="wipe(left)">
                                      <p:cBhvr>
                                        <p:cTn id="50" dur="300"/>
                                        <p:tgtEl>
                                          <p:spTgt spid="19484">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19484">
                                            <p:txEl>
                                              <p:pRg st="2" end="2"/>
                                            </p:txEl>
                                          </p:spTgt>
                                        </p:tgtEl>
                                        <p:attrNameLst>
                                          <p:attrName>style.visibility</p:attrName>
                                        </p:attrNameLst>
                                      </p:cBhvr>
                                      <p:to>
                                        <p:strVal val="visible"/>
                                      </p:to>
                                    </p:set>
                                    <p:animEffect transition="in" filter="wipe(left)">
                                      <p:cBhvr>
                                        <p:cTn id="55" dur="300"/>
                                        <p:tgtEl>
                                          <p:spTgt spid="19484">
                                            <p:txEl>
                                              <p:pRg st="2" end="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478"/>
                                        </p:tgtEl>
                                        <p:attrNameLst>
                                          <p:attrName>style.visibility</p:attrName>
                                        </p:attrNameLst>
                                      </p:cBhvr>
                                      <p:to>
                                        <p:strVal val="visible"/>
                                      </p:to>
                                    </p:set>
                                    <p:animEffect transition="in" filter="wipe(left)">
                                      <p:cBhvr>
                                        <p:cTn id="60" dur="500"/>
                                        <p:tgtEl>
                                          <p:spTgt spid="1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p:bldP spid="19478" grpId="0" animBg="1"/>
      <p:bldP spid="19484" grpId="0" build="p" animBg="1" autoUpdateAnimBg="0"/>
      <p:bldP spid="1948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z="3200" smtClean="0">
                <a:solidFill>
                  <a:schemeClr val="tx1"/>
                </a:solidFill>
              </a:rPr>
              <a:t>线性表的操作</a:t>
            </a:r>
            <a:r>
              <a:rPr lang="en-US" altLang="zh-CN" sz="3200" smtClean="0">
                <a:solidFill>
                  <a:srgbClr val="0000FF"/>
                </a:solidFill>
              </a:rPr>
              <a:t>ListDelete (&amp;L, i, &amp;e)</a:t>
            </a:r>
          </a:p>
        </p:txBody>
      </p:sp>
      <p:sp>
        <p:nvSpPr>
          <p:cNvPr id="21508" name="Rectangle 3"/>
          <p:cNvSpPr>
            <a:spLocks noGrp="1" noChangeArrowheads="1"/>
          </p:cNvSpPr>
          <p:nvPr>
            <p:ph idx="1"/>
          </p:nvPr>
        </p:nvSpPr>
        <p:spPr/>
        <p:txBody>
          <a:bodyPr/>
          <a:lstStyle/>
          <a:p>
            <a:pPr eaLnBrk="1" hangingPunct="1"/>
            <a:r>
              <a:rPr lang="zh-CN" altLang="en-US" sz="2800" dirty="0" smtClean="0">
                <a:solidFill>
                  <a:schemeClr val="folHlink"/>
                </a:solidFill>
                <a:latin typeface="楷体_GB2312" pitchFamily="49" charset="-122"/>
              </a:rPr>
              <a:t>算法的基本过程</a:t>
            </a:r>
          </a:p>
          <a:p>
            <a:pPr marL="514350" indent="-514350" eaLnBrk="1" hangingPunct="1">
              <a:buSzPct val="100000"/>
              <a:buFont typeface="+mj-lt"/>
              <a:buAutoNum type="arabicPeriod"/>
            </a:pPr>
            <a:r>
              <a:rPr lang="en-US" altLang="zh-CN" sz="2800" dirty="0" smtClean="0"/>
              <a:t>p</a:t>
            </a:r>
            <a:r>
              <a:rPr lang="zh-CN" altLang="en-US" sz="2800" dirty="0" smtClean="0"/>
              <a:t>指向第一个结点，初始化计数器</a:t>
            </a:r>
            <a:r>
              <a:rPr lang="en-US" altLang="zh-CN" sz="2800" dirty="0" smtClean="0"/>
              <a:t>j</a:t>
            </a:r>
          </a:p>
          <a:p>
            <a:pPr marL="514350" indent="-514350" eaLnBrk="1" hangingPunct="1">
              <a:buSzPct val="100000"/>
              <a:buFont typeface="+mj-lt"/>
              <a:buAutoNum type="arabicPeriod"/>
            </a:pPr>
            <a:r>
              <a:rPr lang="zh-CN" altLang="en-US" sz="2800" u="sng" dirty="0"/>
              <a:t>顺指针向后</a:t>
            </a:r>
            <a:r>
              <a:rPr lang="zh-CN" altLang="en-US" sz="2800" u="sng" dirty="0" smtClean="0"/>
              <a:t>查找第</a:t>
            </a:r>
            <a:r>
              <a:rPr lang="en-US" altLang="zh-CN" sz="2800" u="sng" dirty="0" err="1"/>
              <a:t>i</a:t>
            </a:r>
            <a:r>
              <a:rPr lang="zh-CN" altLang="en-US" sz="2800" u="sng" dirty="0"/>
              <a:t>个结点，并令</a:t>
            </a:r>
            <a:r>
              <a:rPr lang="en-US" altLang="zh-CN" sz="2800" u="sng" dirty="0"/>
              <a:t>p</a:t>
            </a:r>
            <a:r>
              <a:rPr lang="zh-CN" altLang="en-US" sz="2800" u="sng" dirty="0"/>
              <a:t>指向其前趋</a:t>
            </a:r>
          </a:p>
          <a:p>
            <a:pPr marL="514350" indent="-514350" eaLnBrk="1" hangingPunct="1">
              <a:buSzPct val="100000"/>
              <a:buFont typeface="+mj-lt"/>
              <a:buAutoNum type="arabicPeriod"/>
            </a:pPr>
            <a:r>
              <a:rPr lang="zh-CN" altLang="en-US" sz="2800" dirty="0" smtClean="0"/>
              <a:t>如果找不到第</a:t>
            </a:r>
            <a:r>
              <a:rPr lang="en-US" altLang="zh-CN" sz="2800" dirty="0" err="1" smtClean="0"/>
              <a:t>i</a:t>
            </a:r>
            <a:r>
              <a:rPr lang="zh-CN" altLang="en-US" sz="2800" dirty="0" smtClean="0"/>
              <a:t>个结点</a:t>
            </a:r>
            <a:r>
              <a:rPr lang="en-US" altLang="zh-CN" sz="2800" dirty="0" smtClean="0"/>
              <a:t>,</a:t>
            </a:r>
            <a:r>
              <a:rPr lang="zh-CN" altLang="en-US" sz="2800" dirty="0" smtClean="0"/>
              <a:t>则返回</a:t>
            </a:r>
            <a:r>
              <a:rPr lang="en-US" altLang="zh-CN" sz="2800" dirty="0" smtClean="0"/>
              <a:t>ERROR</a:t>
            </a:r>
          </a:p>
          <a:p>
            <a:pPr marL="514350" indent="-514350" eaLnBrk="1" hangingPunct="1">
              <a:buSzPct val="100000"/>
              <a:buFont typeface="+mj-lt"/>
              <a:buAutoNum type="arabicPeriod"/>
            </a:pPr>
            <a:r>
              <a:rPr lang="zh-CN" altLang="en-US" sz="2800" dirty="0" smtClean="0"/>
              <a:t>从表中删除结点</a:t>
            </a:r>
            <a:r>
              <a:rPr lang="en-US" altLang="zh-CN" sz="2800" dirty="0" smtClean="0"/>
              <a:t>i(</a:t>
            </a:r>
            <a:r>
              <a:rPr lang="zh-CN" altLang="en-US" sz="2800" dirty="0" smtClean="0"/>
              <a:t>修改指针</a:t>
            </a:r>
            <a:r>
              <a:rPr lang="en-US" altLang="zh-CN" sz="2800" dirty="0" smtClean="0"/>
              <a:t>)</a:t>
            </a:r>
          </a:p>
          <a:p>
            <a:pPr marL="514350" indent="-514350" eaLnBrk="1" hangingPunct="1">
              <a:buSzPct val="100000"/>
              <a:buFont typeface="+mj-lt"/>
              <a:buAutoNum type="arabicPeriod"/>
            </a:pPr>
            <a:r>
              <a:rPr lang="zh-CN" altLang="en-US" sz="2800" dirty="0" smtClean="0"/>
              <a:t>将结点</a:t>
            </a:r>
            <a:r>
              <a:rPr lang="en-US" altLang="zh-CN" sz="2800" dirty="0" smtClean="0"/>
              <a:t>i</a:t>
            </a:r>
            <a:r>
              <a:rPr lang="zh-CN" altLang="en-US" sz="2800" dirty="0" smtClean="0"/>
              <a:t>的值赋给变量</a:t>
            </a:r>
            <a:r>
              <a:rPr lang="en-US" altLang="zh-CN" sz="2800" dirty="0" smtClean="0"/>
              <a:t>e</a:t>
            </a:r>
            <a:r>
              <a:rPr lang="zh-CN" altLang="en-US" sz="2800" dirty="0" smtClean="0"/>
              <a:t>，并释放结点</a:t>
            </a:r>
            <a:r>
              <a:rPr lang="en-US" altLang="zh-CN" sz="2800" dirty="0" smtClean="0"/>
              <a:t>i</a:t>
            </a:r>
            <a:r>
              <a:rPr lang="zh-CN" altLang="en-US" sz="2800" dirty="0" smtClean="0"/>
              <a:t>所占的内存</a:t>
            </a:r>
          </a:p>
          <a:p>
            <a:pPr marL="514350" indent="-514350" eaLnBrk="1" hangingPunct="1">
              <a:buSzPct val="100000"/>
              <a:buFont typeface="+mj-lt"/>
              <a:buAutoNum type="arabicPeriod"/>
            </a:pPr>
            <a:r>
              <a:rPr lang="zh-CN" altLang="en-US" sz="2800" dirty="0" smtClean="0"/>
              <a:t>返回</a:t>
            </a:r>
            <a:r>
              <a:rPr lang="en-US" altLang="zh-CN" sz="2800" dirty="0" smtClean="0"/>
              <a:t>OK</a:t>
            </a:r>
          </a:p>
          <a:p>
            <a:pPr eaLnBrk="1" hangingPunct="1"/>
            <a:endParaRPr lang="en-US" altLang="zh-CN" dirty="0" smtClean="0"/>
          </a:p>
        </p:txBody>
      </p:sp>
      <p:sp>
        <p:nvSpPr>
          <p:cNvPr id="2150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7CE9DC85-2A3C-48E2-9ED0-A725E03D0CE5}" type="slidenum">
              <a:rPr kumimoji="0" lang="en-US" altLang="zh-CN" b="0" smtClean="0">
                <a:solidFill>
                  <a:srgbClr val="393939"/>
                </a:solidFill>
              </a:rPr>
              <a:pPr eaLnBrk="1" hangingPunct="1"/>
              <a:t>72</a:t>
            </a:fld>
            <a:endParaRPr kumimoji="0" lang="en-US" altLang="zh-CN" b="0" smtClean="0">
              <a:solidFill>
                <a:srgbClr val="393939"/>
              </a:solidFill>
            </a:endParaRPr>
          </a:p>
        </p:txBody>
      </p:sp>
    </p:spTree>
    <p:extLst>
      <p:ext uri="{BB962C8B-B14F-4D97-AF65-F5344CB8AC3E}">
        <p14:creationId xmlns:p14="http://schemas.microsoft.com/office/powerpoint/2010/main" val="4209388649"/>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1E18742B-B850-4154-81B8-CFF4D4AC1924}" type="slidenum">
              <a:rPr kumimoji="0" lang="en-US" altLang="zh-CN" b="0" smtClean="0">
                <a:solidFill>
                  <a:srgbClr val="393939"/>
                </a:solidFill>
              </a:rPr>
              <a:pPr eaLnBrk="1" hangingPunct="1"/>
              <a:t>73</a:t>
            </a:fld>
            <a:endParaRPr kumimoji="0" lang="en-US" altLang="zh-CN" b="0" smtClean="0">
              <a:solidFill>
                <a:srgbClr val="393939"/>
              </a:solidFill>
            </a:endParaRPr>
          </a:p>
        </p:txBody>
      </p:sp>
      <p:sp>
        <p:nvSpPr>
          <p:cNvPr id="2" name="日期占位符 1"/>
          <p:cNvSpPr>
            <a:spLocks noGrp="1"/>
          </p:cNvSpPr>
          <p:nvPr>
            <p:ph type="dt" sz="half" idx="4294967295"/>
          </p:nvPr>
        </p:nvSpPr>
        <p:spPr>
          <a:xfrm>
            <a:off x="7275512" y="343497"/>
            <a:ext cx="1905000" cy="457200"/>
          </a:xfrm>
          <a:prstGeom prst="rect">
            <a:avLst/>
          </a:prstGeom>
        </p:spPr>
        <p:txBody>
          <a:bodyPr/>
          <a:lstStyle/>
          <a:p>
            <a:pPr>
              <a:defRPr/>
            </a:pPr>
            <a:fld id="{70597293-A13F-4A07-9EF5-07531610D73A}" type="datetime10">
              <a:rPr lang="zh-CN" altLang="en-US" smtClean="0">
                <a:solidFill>
                  <a:srgbClr val="393939"/>
                </a:solidFill>
              </a:rPr>
              <a:pPr>
                <a:defRPr/>
              </a:pPr>
              <a:t>16:43</a:t>
            </a:fld>
            <a:endParaRPr lang="en-US" altLang="zh-CN" dirty="0">
              <a:solidFill>
                <a:srgbClr val="393939"/>
              </a:solidFill>
            </a:endParaRPr>
          </a:p>
        </p:txBody>
      </p:sp>
      <p:sp>
        <p:nvSpPr>
          <p:cNvPr id="21506" name="Text Box 2"/>
          <p:cNvSpPr txBox="1">
            <a:spLocks noChangeArrowheads="1"/>
          </p:cNvSpPr>
          <p:nvPr/>
        </p:nvSpPr>
        <p:spPr bwMode="auto">
          <a:xfrm>
            <a:off x="341312" y="283172"/>
            <a:ext cx="8680581" cy="5306068"/>
          </a:xfrm>
          <a:prstGeom prst="rect">
            <a:avLst/>
          </a:prstGeom>
          <a:solidFill>
            <a:schemeClr val="bg1"/>
          </a:solidFill>
          <a:ln w="28575">
            <a:solidFill>
              <a:schemeClr val="bg2"/>
            </a:solidFill>
            <a:miter lim="800000"/>
            <a:headEnd/>
            <a:tailEnd/>
          </a:ln>
          <a:effectLst/>
        </p:spPr>
        <p:txBody>
          <a:bodyPr wrap="none">
            <a:spAutoFit/>
          </a:bodyPr>
          <a:lstStyle/>
          <a:p>
            <a:pPr>
              <a:lnSpc>
                <a:spcPct val="110000"/>
              </a:lnSpc>
              <a:defRPr/>
            </a:pPr>
            <a:r>
              <a:rPr lang="en-US" altLang="zh-CN" sz="2800" dirty="0">
                <a:solidFill>
                  <a:srgbClr val="393939"/>
                </a:solidFill>
                <a:latin typeface="Times New Roman" pitchFamily="18" charset="0"/>
                <a:ea typeface="宋体" pitchFamily="2" charset="-122"/>
              </a:rPr>
              <a:t> Status </a:t>
            </a:r>
            <a:r>
              <a:rPr lang="en-US" altLang="zh-CN" sz="2800" dirty="0" err="1">
                <a:solidFill>
                  <a:srgbClr val="393939"/>
                </a:solidFill>
                <a:latin typeface="Times New Roman" pitchFamily="18" charset="0"/>
                <a:ea typeface="宋体" pitchFamily="2" charset="-122"/>
              </a:rPr>
              <a:t>ListDelete_L</a:t>
            </a:r>
            <a:r>
              <a:rPr lang="en-US" altLang="zh-CN" sz="2800" dirty="0">
                <a:solidFill>
                  <a:srgbClr val="393939"/>
                </a:solidFill>
                <a:latin typeface="Times New Roman" pitchFamily="18" charset="0"/>
                <a:ea typeface="宋体" pitchFamily="2" charset="-122"/>
              </a:rPr>
              <a:t>(</a:t>
            </a:r>
            <a:r>
              <a:rPr lang="en-US" altLang="zh-CN" sz="2800" dirty="0" err="1">
                <a:solidFill>
                  <a:srgbClr val="FF0000"/>
                </a:solidFill>
                <a:latin typeface="Times New Roman" pitchFamily="18" charset="0"/>
                <a:ea typeface="宋体" pitchFamily="2" charset="-122"/>
              </a:rPr>
              <a:t>LinkList</a:t>
            </a:r>
            <a:r>
              <a:rPr lang="en-US" altLang="zh-CN" sz="2800" dirty="0">
                <a:solidFill>
                  <a:srgbClr val="FF0000"/>
                </a:solidFill>
                <a:latin typeface="Times New Roman" pitchFamily="18" charset="0"/>
                <a:ea typeface="宋体" pitchFamily="2" charset="-122"/>
              </a:rPr>
              <a:t> L</a:t>
            </a:r>
            <a:r>
              <a:rPr lang="en-US" altLang="zh-CN" sz="2800" dirty="0">
                <a:solidFill>
                  <a:srgbClr val="393939"/>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int</a:t>
            </a:r>
            <a:r>
              <a:rPr lang="en-US" altLang="zh-CN" sz="2800" dirty="0">
                <a:solidFill>
                  <a:srgbClr val="393939"/>
                </a:solidFill>
                <a:latin typeface="Times New Roman" pitchFamily="18" charset="0"/>
                <a:ea typeface="宋体" pitchFamily="2" charset="-122"/>
              </a:rPr>
              <a:t> i, </a:t>
            </a:r>
            <a:r>
              <a:rPr lang="en-US" altLang="zh-CN" sz="2800" dirty="0" err="1">
                <a:solidFill>
                  <a:srgbClr val="393939"/>
                </a:solidFill>
                <a:latin typeface="Times New Roman" pitchFamily="18" charset="0"/>
                <a:ea typeface="宋体" pitchFamily="2" charset="-122"/>
              </a:rPr>
              <a:t>ElemType</a:t>
            </a:r>
            <a:r>
              <a:rPr lang="en-US" altLang="zh-CN" sz="2800" dirty="0">
                <a:solidFill>
                  <a:srgbClr val="393939"/>
                </a:solidFill>
                <a:latin typeface="Times New Roman" pitchFamily="18" charset="0"/>
                <a:ea typeface="宋体" pitchFamily="2" charset="-122"/>
              </a:rPr>
              <a:t> &amp;e) {</a:t>
            </a:r>
          </a:p>
          <a:p>
            <a:pPr>
              <a:lnSpc>
                <a:spcPct val="110000"/>
              </a:lnSpc>
              <a:defRPr/>
            </a:pPr>
            <a:r>
              <a:rPr lang="en-US" altLang="zh-CN" sz="2800" dirty="0">
                <a:solidFill>
                  <a:srgbClr val="393939"/>
                </a:solidFill>
                <a:latin typeface="Times New Roman" pitchFamily="18" charset="0"/>
                <a:ea typeface="宋体" pitchFamily="2" charset="-122"/>
              </a:rPr>
              <a:t>   // </a:t>
            </a:r>
            <a:r>
              <a:rPr lang="zh-CN" altLang="en-US" sz="2800" dirty="0">
                <a:solidFill>
                  <a:srgbClr val="393939"/>
                </a:solidFill>
                <a:latin typeface="楷体_GB2312" pitchFamily="49" charset="-122"/>
                <a:ea typeface="楷体_GB2312" pitchFamily="49" charset="-122"/>
              </a:rPr>
              <a:t>删除以</a:t>
            </a:r>
            <a:r>
              <a:rPr lang="en-US" altLang="zh-CN" sz="2800" dirty="0">
                <a:solidFill>
                  <a:srgbClr val="393939"/>
                </a:solidFill>
                <a:latin typeface="楷体_GB2312" pitchFamily="49" charset="-122"/>
                <a:ea typeface="楷体_GB2312" pitchFamily="49" charset="-122"/>
              </a:rPr>
              <a:t>L</a:t>
            </a:r>
            <a:r>
              <a:rPr lang="zh-CN" altLang="en-US" sz="2800" dirty="0">
                <a:solidFill>
                  <a:srgbClr val="393939"/>
                </a:solidFill>
                <a:latin typeface="楷体_GB2312" pitchFamily="49" charset="-122"/>
                <a:ea typeface="楷体_GB2312" pitchFamily="49" charset="-122"/>
              </a:rPr>
              <a:t>为头指针</a:t>
            </a:r>
            <a:r>
              <a:rPr lang="en-US" altLang="zh-CN" sz="2800" dirty="0">
                <a:solidFill>
                  <a:srgbClr val="FF0000"/>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带头结点</a:t>
            </a:r>
            <a:r>
              <a:rPr lang="en-US" altLang="zh-CN" sz="2800" dirty="0">
                <a:solidFill>
                  <a:srgbClr val="FF0000"/>
                </a:solidFill>
                <a:latin typeface="楷体_GB2312" pitchFamily="49" charset="-122"/>
                <a:ea typeface="楷体_GB2312" pitchFamily="49" charset="-122"/>
              </a:rPr>
              <a:t>)</a:t>
            </a:r>
            <a:r>
              <a:rPr lang="zh-CN" altLang="en-US" sz="2800" dirty="0">
                <a:solidFill>
                  <a:srgbClr val="393939"/>
                </a:solidFill>
                <a:latin typeface="楷体_GB2312" pitchFamily="49" charset="-122"/>
                <a:ea typeface="楷体_GB2312" pitchFamily="49" charset="-122"/>
              </a:rPr>
              <a:t>的单链表中第</a:t>
            </a:r>
            <a:r>
              <a:rPr lang="en-US" altLang="zh-CN" sz="2800" dirty="0">
                <a:solidFill>
                  <a:srgbClr val="393939"/>
                </a:solidFill>
                <a:latin typeface="楷体_GB2312" pitchFamily="49" charset="-122"/>
                <a:ea typeface="楷体_GB2312" pitchFamily="49" charset="-122"/>
              </a:rPr>
              <a:t>i</a:t>
            </a:r>
            <a:r>
              <a:rPr lang="zh-CN" altLang="en-US" sz="2800" dirty="0">
                <a:solidFill>
                  <a:srgbClr val="393939"/>
                </a:solidFill>
                <a:latin typeface="楷体_GB2312" pitchFamily="49" charset="-122"/>
                <a:ea typeface="楷体_GB2312" pitchFamily="49" charset="-122"/>
              </a:rPr>
              <a:t>个结点</a:t>
            </a: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endParaRPr lang="zh-CN" altLang="en-US" sz="2800" dirty="0">
              <a:solidFill>
                <a:srgbClr val="393939"/>
              </a:solidFill>
              <a:latin typeface="Times New Roman" pitchFamily="18" charset="0"/>
              <a:ea typeface="宋体" pitchFamily="2" charset="-122"/>
            </a:endParaRPr>
          </a:p>
          <a:p>
            <a:pPr>
              <a:lnSpc>
                <a:spcPct val="110000"/>
              </a:lnSpc>
              <a:defRPr/>
            </a:pPr>
            <a:r>
              <a:rPr lang="zh-CN" altLang="en-US" sz="2800" dirty="0" smtClean="0">
                <a:solidFill>
                  <a:srgbClr val="393939"/>
                </a:solidFill>
                <a:latin typeface="Times New Roman" pitchFamily="18" charset="0"/>
                <a:ea typeface="宋体" pitchFamily="2" charset="-122"/>
              </a:rPr>
              <a:t> </a:t>
            </a:r>
            <a:r>
              <a:rPr lang="en-US" altLang="zh-CN" sz="2800" dirty="0">
                <a:solidFill>
                  <a:srgbClr val="393939"/>
                </a:solidFill>
                <a:latin typeface="Times New Roman" pitchFamily="18" charset="0"/>
                <a:ea typeface="宋体" pitchFamily="2" charset="-122"/>
              </a:rPr>
              <a:t>} // </a:t>
            </a:r>
            <a:r>
              <a:rPr lang="en-US" altLang="zh-CN" sz="2800" dirty="0" err="1">
                <a:solidFill>
                  <a:srgbClr val="393939"/>
                </a:solidFill>
                <a:latin typeface="Times New Roman" pitchFamily="18" charset="0"/>
                <a:ea typeface="宋体" pitchFamily="2" charset="-122"/>
              </a:rPr>
              <a:t>ListDelete_L</a:t>
            </a:r>
            <a:endParaRPr lang="en-US" altLang="zh-CN" sz="2800" dirty="0">
              <a:solidFill>
                <a:srgbClr val="393939"/>
              </a:solidFill>
              <a:latin typeface="Times New Roman" pitchFamily="18" charset="0"/>
              <a:ea typeface="宋体" pitchFamily="2" charset="-122"/>
            </a:endParaRPr>
          </a:p>
        </p:txBody>
      </p:sp>
      <p:sp>
        <p:nvSpPr>
          <p:cNvPr id="21507" name="Text Box 3"/>
          <p:cNvSpPr txBox="1">
            <a:spLocks noChangeArrowheads="1"/>
          </p:cNvSpPr>
          <p:nvPr/>
        </p:nvSpPr>
        <p:spPr bwMode="auto">
          <a:xfrm>
            <a:off x="762000" y="5943600"/>
            <a:ext cx="357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393939"/>
                </a:solidFill>
                <a:latin typeface="楷体_GB2312" pitchFamily="49" charset="-122"/>
                <a:ea typeface="楷体_GB2312" pitchFamily="49" charset="-122"/>
              </a:rPr>
              <a:t>算法的</a:t>
            </a:r>
            <a:r>
              <a:rPr lang="zh-CN" altLang="en-US" sz="2800">
                <a:solidFill>
                  <a:srgbClr val="FF0000"/>
                </a:solidFill>
                <a:latin typeface="楷体_GB2312" pitchFamily="49" charset="-122"/>
                <a:ea typeface="楷体_GB2312" pitchFamily="49" charset="-122"/>
              </a:rPr>
              <a:t>时间复杂度</a:t>
            </a:r>
            <a:r>
              <a:rPr lang="zh-CN" altLang="en-US" sz="2800">
                <a:solidFill>
                  <a:srgbClr val="393939"/>
                </a:solidFill>
                <a:latin typeface="楷体_GB2312" pitchFamily="49" charset="-122"/>
                <a:ea typeface="楷体_GB2312" pitchFamily="49" charset="-122"/>
              </a:rPr>
              <a:t>为</a:t>
            </a:r>
            <a:r>
              <a:rPr lang="en-US" altLang="zh-CN" sz="2800">
                <a:solidFill>
                  <a:srgbClr val="393939"/>
                </a:solidFill>
                <a:latin typeface="楷体_GB2312" pitchFamily="49" charset="-122"/>
                <a:ea typeface="楷体_GB2312" pitchFamily="49" charset="-122"/>
              </a:rPr>
              <a:t>:</a:t>
            </a:r>
          </a:p>
        </p:txBody>
      </p:sp>
      <p:sp>
        <p:nvSpPr>
          <p:cNvPr id="21508" name="Text Box 4"/>
          <p:cNvSpPr txBox="1">
            <a:spLocks noChangeArrowheads="1"/>
          </p:cNvSpPr>
          <p:nvPr/>
        </p:nvSpPr>
        <p:spPr bwMode="auto">
          <a:xfrm>
            <a:off x="4343400" y="5943600"/>
            <a:ext cx="2852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O(ListLength(L))</a:t>
            </a:r>
          </a:p>
        </p:txBody>
      </p:sp>
      <p:sp>
        <p:nvSpPr>
          <p:cNvPr id="21509" name="Rectangle 5"/>
          <p:cNvSpPr>
            <a:spLocks noChangeArrowheads="1"/>
          </p:cNvSpPr>
          <p:nvPr/>
        </p:nvSpPr>
        <p:spPr bwMode="auto">
          <a:xfrm>
            <a:off x="722312" y="1318222"/>
            <a:ext cx="8121134"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en-US" altLang="zh-CN" sz="2800" dirty="0">
                <a:solidFill>
                  <a:srgbClr val="6600CC"/>
                </a:solidFill>
                <a:latin typeface="Times New Roman" pitchFamily="18" charset="0"/>
                <a:ea typeface="楷体_GB2312"/>
                <a:cs typeface="Times New Roman" pitchFamily="18" charset="0"/>
              </a:rPr>
              <a:t>p = L;    j = 0</a:t>
            </a:r>
            <a:r>
              <a:rPr lang="en-US" altLang="zh-CN" sz="2800" dirty="0" smtClean="0">
                <a:solidFill>
                  <a:srgbClr val="6600CC"/>
                </a:solidFill>
                <a:latin typeface="Times New Roman" pitchFamily="18" charset="0"/>
                <a:ea typeface="楷体_GB2312"/>
                <a:cs typeface="Times New Roman" pitchFamily="18" charset="0"/>
              </a:rPr>
              <a:t>; </a:t>
            </a:r>
            <a:endParaRPr lang="en-US" altLang="zh-CN" sz="2800" dirty="0">
              <a:solidFill>
                <a:srgbClr val="6600CC"/>
              </a:solidFill>
              <a:latin typeface="Times New Roman" pitchFamily="18" charset="0"/>
              <a:ea typeface="楷体_GB2312"/>
              <a:cs typeface="Times New Roman" pitchFamily="18" charset="0"/>
            </a:endParaRPr>
          </a:p>
          <a:p>
            <a:pPr>
              <a:lnSpc>
                <a:spcPct val="110000"/>
              </a:lnSpc>
            </a:pPr>
            <a:endParaRPr lang="en-US" altLang="zh-CN" sz="2800" dirty="0" smtClean="0">
              <a:solidFill>
                <a:srgbClr val="FF0000"/>
              </a:solidFill>
              <a:latin typeface="Times New Roman" pitchFamily="18" charset="0"/>
              <a:ea typeface="楷体_GB2312"/>
              <a:cs typeface="Times New Roman" pitchFamily="18" charset="0"/>
            </a:endParaRPr>
          </a:p>
          <a:p>
            <a:pPr>
              <a:lnSpc>
                <a:spcPct val="110000"/>
              </a:lnSpc>
            </a:pPr>
            <a:r>
              <a:rPr lang="en-US" altLang="zh-CN" sz="2800" dirty="0" smtClean="0">
                <a:solidFill>
                  <a:srgbClr val="FF0000"/>
                </a:solidFill>
                <a:latin typeface="Times New Roman" pitchFamily="18" charset="0"/>
                <a:ea typeface="楷体_GB2312"/>
                <a:cs typeface="Times New Roman" pitchFamily="18" charset="0"/>
              </a:rPr>
              <a:t>while </a:t>
            </a:r>
            <a:r>
              <a:rPr lang="en-US" altLang="zh-CN" sz="2800" dirty="0">
                <a:solidFill>
                  <a:srgbClr val="FF0000"/>
                </a:solidFill>
                <a:latin typeface="Times New Roman" pitchFamily="18" charset="0"/>
                <a:ea typeface="楷体_GB2312"/>
                <a:cs typeface="Times New Roman" pitchFamily="18" charset="0"/>
              </a:rPr>
              <a:t>(p </a:t>
            </a:r>
            <a:r>
              <a:rPr lang="en-US" altLang="zh-CN" sz="2800" dirty="0">
                <a:solidFill>
                  <a:srgbClr val="FF0000"/>
                </a:solidFill>
                <a:latin typeface="Times New Roman" pitchFamily="18" charset="0"/>
                <a:ea typeface="楷体_GB2312"/>
                <a:cs typeface="Times New Roman" pitchFamily="18" charset="0"/>
                <a:sym typeface="Wingdings" pitchFamily="2" charset="2"/>
              </a:rPr>
              <a:t></a:t>
            </a:r>
            <a:r>
              <a:rPr lang="en-US" altLang="zh-CN" sz="2800" dirty="0">
                <a:solidFill>
                  <a:srgbClr val="FF0000"/>
                </a:solidFill>
                <a:latin typeface="Times New Roman" pitchFamily="18" charset="0"/>
                <a:ea typeface="楷体_GB2312"/>
                <a:cs typeface="Times New Roman" pitchFamily="18" charset="0"/>
              </a:rPr>
              <a:t> next &amp;&amp; j &lt; i-1) {  p = </a:t>
            </a:r>
            <a:r>
              <a:rPr lang="en-US" altLang="zh-CN" sz="2800" dirty="0" err="1">
                <a:solidFill>
                  <a:srgbClr val="FF0000"/>
                </a:solidFill>
                <a:latin typeface="Times New Roman" pitchFamily="18" charset="0"/>
                <a:ea typeface="楷体_GB2312"/>
                <a:cs typeface="Times New Roman" pitchFamily="18" charset="0"/>
              </a:rPr>
              <a:t>p</a:t>
            </a:r>
            <a:r>
              <a:rPr lang="en-US" altLang="zh-CN" sz="2800" dirty="0" err="1">
                <a:solidFill>
                  <a:srgbClr val="FF0000"/>
                </a:solidFill>
                <a:latin typeface="Times New Roman" pitchFamily="18" charset="0"/>
                <a:ea typeface="楷体_GB2312"/>
                <a:cs typeface="Times New Roman" pitchFamily="18" charset="0"/>
                <a:sym typeface="Wingdings" pitchFamily="2" charset="2"/>
              </a:rPr>
              <a:t></a:t>
            </a:r>
            <a:r>
              <a:rPr lang="en-US" altLang="zh-CN" sz="2800" dirty="0" err="1">
                <a:solidFill>
                  <a:srgbClr val="FF0000"/>
                </a:solidFill>
                <a:latin typeface="Times New Roman" pitchFamily="18" charset="0"/>
                <a:ea typeface="楷体_GB2312"/>
                <a:cs typeface="Times New Roman" pitchFamily="18" charset="0"/>
              </a:rPr>
              <a:t>next</a:t>
            </a:r>
            <a:r>
              <a:rPr lang="en-US" altLang="zh-CN" sz="2800" dirty="0">
                <a:solidFill>
                  <a:srgbClr val="FF0000"/>
                </a:solidFill>
                <a:latin typeface="Times New Roman" pitchFamily="18" charset="0"/>
                <a:ea typeface="楷体_GB2312"/>
                <a:cs typeface="Times New Roman" pitchFamily="18" charset="0"/>
              </a:rPr>
              <a:t>;   ++j; } </a:t>
            </a:r>
            <a:endParaRPr lang="zh-CN" altLang="en-US" sz="2800" dirty="0">
              <a:solidFill>
                <a:srgbClr val="393939"/>
              </a:solidFill>
              <a:latin typeface="Times New Roman" pitchFamily="18" charset="0"/>
              <a:ea typeface="楷体_GB2312"/>
              <a:cs typeface="Times New Roman" pitchFamily="18" charset="0"/>
            </a:endParaRPr>
          </a:p>
          <a:p>
            <a:pPr>
              <a:lnSpc>
                <a:spcPct val="110000"/>
              </a:lnSpc>
            </a:pPr>
            <a:r>
              <a:rPr lang="en-US" altLang="zh-CN" sz="2800" dirty="0">
                <a:solidFill>
                  <a:srgbClr val="393939"/>
                </a:solidFill>
                <a:latin typeface="Times New Roman" pitchFamily="18" charset="0"/>
                <a:ea typeface="楷体_GB2312"/>
                <a:cs typeface="Times New Roman" pitchFamily="18" charset="0"/>
              </a:rPr>
              <a:t>if  (!(</a:t>
            </a:r>
            <a:r>
              <a:rPr lang="en-US" altLang="zh-CN" sz="2800" dirty="0" err="1">
                <a:solidFill>
                  <a:srgbClr val="393939"/>
                </a:solidFill>
                <a:latin typeface="Times New Roman" pitchFamily="18" charset="0"/>
                <a:ea typeface="楷体_GB2312"/>
                <a:cs typeface="Times New Roman" pitchFamily="18" charset="0"/>
              </a:rPr>
              <a:t>p</a:t>
            </a:r>
            <a:r>
              <a:rPr lang="en-US" altLang="zh-CN" sz="2800" dirty="0" err="1">
                <a:solidFill>
                  <a:srgbClr val="393939"/>
                </a:solidFill>
                <a:latin typeface="Times New Roman" pitchFamily="18" charset="0"/>
                <a:ea typeface="楷体_GB2312"/>
                <a:cs typeface="Times New Roman" pitchFamily="18" charset="0"/>
                <a:sym typeface="Wingdings" pitchFamily="2" charset="2"/>
              </a:rPr>
              <a:t></a:t>
            </a:r>
            <a:r>
              <a:rPr lang="en-US" altLang="zh-CN" sz="2800" dirty="0" err="1">
                <a:solidFill>
                  <a:srgbClr val="393939"/>
                </a:solidFill>
                <a:latin typeface="Times New Roman" pitchFamily="18" charset="0"/>
                <a:ea typeface="楷体_GB2312"/>
                <a:cs typeface="Times New Roman" pitchFamily="18" charset="0"/>
              </a:rPr>
              <a:t>next</a:t>
            </a:r>
            <a:r>
              <a:rPr lang="en-US" altLang="zh-CN" sz="2800" dirty="0">
                <a:solidFill>
                  <a:srgbClr val="393939"/>
                </a:solidFill>
                <a:latin typeface="Times New Roman" pitchFamily="18" charset="0"/>
                <a:ea typeface="楷体_GB2312"/>
                <a:cs typeface="Times New Roman" pitchFamily="18" charset="0"/>
              </a:rPr>
              <a:t>) || j &gt; i-1</a:t>
            </a:r>
            <a:r>
              <a:rPr lang="en-US" altLang="zh-CN" sz="2800" dirty="0" smtClean="0">
                <a:solidFill>
                  <a:srgbClr val="393939"/>
                </a:solidFill>
                <a:latin typeface="Times New Roman" pitchFamily="18" charset="0"/>
                <a:ea typeface="楷体_GB2312"/>
                <a:cs typeface="Times New Roman" pitchFamily="18" charset="0"/>
              </a:rPr>
              <a:t>)</a:t>
            </a:r>
            <a:endParaRPr lang="en-US" altLang="zh-CN" sz="2800" dirty="0">
              <a:solidFill>
                <a:srgbClr val="393939"/>
              </a:solidFill>
              <a:latin typeface="Times New Roman" pitchFamily="18" charset="0"/>
              <a:ea typeface="楷体_GB2312"/>
              <a:cs typeface="Times New Roman" pitchFamily="18" charset="0"/>
            </a:endParaRPr>
          </a:p>
          <a:p>
            <a:pPr>
              <a:lnSpc>
                <a:spcPct val="110000"/>
              </a:lnSpc>
            </a:pPr>
            <a:r>
              <a:rPr lang="en-US" altLang="zh-CN" sz="2800" dirty="0">
                <a:solidFill>
                  <a:srgbClr val="393939"/>
                </a:solidFill>
                <a:latin typeface="Times New Roman" pitchFamily="18" charset="0"/>
                <a:ea typeface="楷体_GB2312"/>
                <a:cs typeface="Times New Roman" pitchFamily="18" charset="0"/>
              </a:rPr>
              <a:t>    return ERROR;  </a:t>
            </a:r>
            <a:endParaRPr lang="zh-CN" altLang="en-US" sz="2800" dirty="0">
              <a:solidFill>
                <a:srgbClr val="393939"/>
              </a:solidFill>
              <a:latin typeface="Times New Roman" pitchFamily="18" charset="0"/>
              <a:ea typeface="楷体_GB2312"/>
              <a:cs typeface="Times New Roman" pitchFamily="18" charset="0"/>
            </a:endParaRPr>
          </a:p>
        </p:txBody>
      </p:sp>
      <p:sp>
        <p:nvSpPr>
          <p:cNvPr id="21510" name="Rectangle 6"/>
          <p:cNvSpPr>
            <a:spLocks noChangeArrowheads="1"/>
          </p:cNvSpPr>
          <p:nvPr/>
        </p:nvSpPr>
        <p:spPr bwMode="auto">
          <a:xfrm>
            <a:off x="722312" y="3735984"/>
            <a:ext cx="5479385"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lang="en-US" altLang="zh-CN" sz="2800" dirty="0">
                <a:solidFill>
                  <a:srgbClr val="FF0000"/>
                </a:solidFill>
                <a:latin typeface="Times New Roman" pitchFamily="18" charset="0"/>
              </a:rPr>
              <a:t>q =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p</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 = </a:t>
            </a:r>
            <a:r>
              <a:rPr lang="en-US" altLang="zh-CN" sz="2800" dirty="0" err="1">
                <a:solidFill>
                  <a:srgbClr val="FF0000"/>
                </a:solidFill>
                <a:latin typeface="Times New Roman" pitchFamily="18" charset="0"/>
              </a:rPr>
              <a:t>q</a:t>
            </a:r>
            <a:r>
              <a:rPr lang="en-US" altLang="zh-CN" sz="2800" dirty="0" err="1">
                <a:solidFill>
                  <a:srgbClr val="FF0000"/>
                </a:solidFill>
                <a:latin typeface="Times New Roman" pitchFamily="18" charset="0"/>
                <a:sym typeface="Wingdings" pitchFamily="2" charset="2"/>
              </a:rPr>
              <a:t></a:t>
            </a:r>
            <a:r>
              <a:rPr lang="en-US" altLang="zh-CN" sz="2800" dirty="0" err="1">
                <a:solidFill>
                  <a:srgbClr val="FF0000"/>
                </a:solidFill>
                <a:latin typeface="Times New Roman" pitchFamily="18" charset="0"/>
              </a:rPr>
              <a:t>next</a:t>
            </a:r>
            <a:r>
              <a:rPr lang="en-US" altLang="zh-CN" sz="2800" dirty="0">
                <a:solidFill>
                  <a:srgbClr val="FF0000"/>
                </a:solidFill>
                <a:latin typeface="Times New Roman" pitchFamily="18" charset="0"/>
              </a:rPr>
              <a:t>;</a:t>
            </a:r>
            <a:r>
              <a:rPr lang="en-US" altLang="zh-CN" sz="2800" dirty="0">
                <a:solidFill>
                  <a:srgbClr val="393939"/>
                </a:solidFill>
                <a:latin typeface="Times New Roman" pitchFamily="18" charset="0"/>
              </a:rPr>
              <a:t> </a:t>
            </a:r>
            <a:r>
              <a:rPr lang="en-US" altLang="zh-CN" sz="2800" dirty="0" smtClean="0">
                <a:solidFill>
                  <a:srgbClr val="393939"/>
                </a:solidFill>
                <a:latin typeface="Times New Roman" pitchFamily="18" charset="0"/>
              </a:rPr>
              <a:t> </a:t>
            </a:r>
            <a:endParaRPr lang="zh-CN" altLang="en-US" sz="2800" dirty="0" smtClean="0">
              <a:solidFill>
                <a:srgbClr val="393939"/>
              </a:solidFill>
              <a:latin typeface="Times New Roman" pitchFamily="18" charset="0"/>
            </a:endParaRPr>
          </a:p>
          <a:p>
            <a:pPr>
              <a:lnSpc>
                <a:spcPct val="110000"/>
              </a:lnSpc>
            </a:pPr>
            <a:r>
              <a:rPr lang="en-US" altLang="zh-CN" sz="2800" dirty="0" smtClean="0">
                <a:solidFill>
                  <a:srgbClr val="393939"/>
                </a:solidFill>
                <a:latin typeface="Times New Roman" pitchFamily="18" charset="0"/>
              </a:rPr>
              <a:t>e = </a:t>
            </a:r>
            <a:r>
              <a:rPr lang="en-US" altLang="zh-CN" sz="2800" dirty="0" err="1" smtClean="0">
                <a:solidFill>
                  <a:srgbClr val="393939"/>
                </a:solidFill>
                <a:latin typeface="Times New Roman" pitchFamily="18" charset="0"/>
              </a:rPr>
              <a:t>q</a:t>
            </a:r>
            <a:r>
              <a:rPr lang="en-US" altLang="zh-CN" sz="2800" dirty="0" err="1" smtClean="0">
                <a:solidFill>
                  <a:srgbClr val="393939"/>
                </a:solidFill>
                <a:latin typeface="Times New Roman" pitchFamily="18" charset="0"/>
                <a:sym typeface="Wingdings" pitchFamily="2" charset="2"/>
              </a:rPr>
              <a:t></a:t>
            </a:r>
            <a:r>
              <a:rPr lang="en-US" altLang="zh-CN" sz="2800" dirty="0" err="1" smtClean="0">
                <a:solidFill>
                  <a:srgbClr val="393939"/>
                </a:solidFill>
                <a:latin typeface="Times New Roman" pitchFamily="18" charset="0"/>
              </a:rPr>
              <a:t>data</a:t>
            </a:r>
            <a:r>
              <a:rPr lang="en-US" altLang="zh-CN" sz="2800" dirty="0" smtClean="0">
                <a:solidFill>
                  <a:srgbClr val="393939"/>
                </a:solidFill>
                <a:latin typeface="Times New Roman" pitchFamily="18" charset="0"/>
              </a:rPr>
              <a:t>;   </a:t>
            </a:r>
            <a:r>
              <a:rPr lang="en-US" altLang="zh-CN" sz="2800" i="1" u="sng" dirty="0" smtClean="0">
                <a:solidFill>
                  <a:srgbClr val="FF0000"/>
                </a:solidFill>
                <a:latin typeface="Times New Roman" pitchFamily="18" charset="0"/>
              </a:rPr>
              <a:t>free</a:t>
            </a:r>
            <a:r>
              <a:rPr lang="en-US" altLang="zh-CN" sz="2800" u="sng" dirty="0" smtClean="0">
                <a:solidFill>
                  <a:srgbClr val="FF0000"/>
                </a:solidFill>
                <a:latin typeface="Times New Roman" pitchFamily="18" charset="0"/>
              </a:rPr>
              <a:t>(</a:t>
            </a:r>
            <a:r>
              <a:rPr lang="en-US" altLang="zh-CN" sz="2800" i="1" u="sng" dirty="0" smtClean="0">
                <a:solidFill>
                  <a:srgbClr val="FF0000"/>
                </a:solidFill>
                <a:latin typeface="Times New Roman" pitchFamily="18" charset="0"/>
              </a:rPr>
              <a:t>q</a:t>
            </a:r>
            <a:r>
              <a:rPr lang="en-US" altLang="zh-CN" sz="2800" u="sng" dirty="0" smtClean="0">
                <a:solidFill>
                  <a:srgbClr val="FF0000"/>
                </a:solidFill>
                <a:latin typeface="Times New Roman" pitchFamily="18" charset="0"/>
              </a:rPr>
              <a:t>);  </a:t>
            </a:r>
            <a:endParaRPr lang="zh-CN" altLang="en-US" sz="2800" i="1" dirty="0" smtClean="0">
              <a:solidFill>
                <a:srgbClr val="FF0000"/>
              </a:solidFill>
              <a:latin typeface="Times New Roman" pitchFamily="18" charset="0"/>
            </a:endParaRPr>
          </a:p>
          <a:p>
            <a:pPr>
              <a:lnSpc>
                <a:spcPct val="110000"/>
              </a:lnSpc>
            </a:pPr>
            <a:r>
              <a:rPr lang="en-US" altLang="zh-CN" sz="2800" dirty="0" smtClean="0">
                <a:solidFill>
                  <a:srgbClr val="393939"/>
                </a:solidFill>
                <a:latin typeface="Times New Roman" pitchFamily="18" charset="0"/>
              </a:rPr>
              <a:t>return </a:t>
            </a:r>
            <a:r>
              <a:rPr lang="en-US" altLang="zh-CN" sz="2800" dirty="0">
                <a:solidFill>
                  <a:srgbClr val="393939"/>
                </a:solidFill>
                <a:latin typeface="Times New Roman" pitchFamily="18" charset="0"/>
              </a:rPr>
              <a:t>OK;</a:t>
            </a:r>
          </a:p>
        </p:txBody>
      </p:sp>
      <p:sp>
        <p:nvSpPr>
          <p:cNvPr id="22536" name="Line 8"/>
          <p:cNvSpPr>
            <a:spLocks noChangeShapeType="1"/>
          </p:cNvSpPr>
          <p:nvPr/>
        </p:nvSpPr>
        <p:spPr bwMode="auto">
          <a:xfrm>
            <a:off x="341312" y="1297584"/>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2537" name="Line 9"/>
          <p:cNvSpPr>
            <a:spLocks noChangeShapeType="1"/>
          </p:cNvSpPr>
          <p:nvPr/>
        </p:nvSpPr>
        <p:spPr bwMode="auto">
          <a:xfrm>
            <a:off x="341312" y="1830984"/>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2538" name="Line 10"/>
          <p:cNvSpPr>
            <a:spLocks noChangeShapeType="1"/>
          </p:cNvSpPr>
          <p:nvPr/>
        </p:nvSpPr>
        <p:spPr bwMode="auto">
          <a:xfrm>
            <a:off x="341312" y="2745384"/>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2539" name="Line 11"/>
          <p:cNvSpPr>
            <a:spLocks noChangeShapeType="1"/>
          </p:cNvSpPr>
          <p:nvPr/>
        </p:nvSpPr>
        <p:spPr bwMode="auto">
          <a:xfrm>
            <a:off x="341312" y="3735984"/>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2540" name="Line 12"/>
          <p:cNvSpPr>
            <a:spLocks noChangeShapeType="1"/>
          </p:cNvSpPr>
          <p:nvPr/>
        </p:nvSpPr>
        <p:spPr bwMode="auto">
          <a:xfrm>
            <a:off x="341312" y="4269384"/>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2541" name="Line 13"/>
          <p:cNvSpPr>
            <a:spLocks noChangeShapeType="1"/>
          </p:cNvSpPr>
          <p:nvPr/>
        </p:nvSpPr>
        <p:spPr bwMode="auto">
          <a:xfrm>
            <a:off x="355826" y="4759242"/>
            <a:ext cx="861060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 name="矩形 2"/>
          <p:cNvSpPr/>
          <p:nvPr/>
        </p:nvSpPr>
        <p:spPr>
          <a:xfrm>
            <a:off x="3095586" y="1318222"/>
            <a:ext cx="5041318" cy="523220"/>
          </a:xfrm>
          <a:prstGeom prst="rect">
            <a:avLst/>
          </a:prstGeom>
        </p:spPr>
        <p:txBody>
          <a:bodyPr wrap="square">
            <a:spAutoFit/>
          </a:bodyPr>
          <a:lstStyle/>
          <a:p>
            <a:pPr>
              <a:spcBef>
                <a:spcPct val="50000"/>
              </a:spcBef>
            </a:pPr>
            <a:r>
              <a:rPr lang="en-US" altLang="zh-CN" sz="2800" dirty="0">
                <a:solidFill>
                  <a:srgbClr val="6600CC"/>
                </a:solidFill>
                <a:latin typeface="Times New Roman" pitchFamily="18" charset="0"/>
                <a:ea typeface="楷体_GB2312"/>
                <a:cs typeface="Times New Roman" pitchFamily="18" charset="0"/>
              </a:rPr>
              <a:t>//</a:t>
            </a:r>
            <a:r>
              <a:rPr lang="zh-CN" altLang="en-US" sz="2800" dirty="0">
                <a:solidFill>
                  <a:srgbClr val="6600CC"/>
                </a:solidFill>
                <a:latin typeface="Times New Roman" pitchFamily="18" charset="0"/>
                <a:ea typeface="楷体_GB2312"/>
                <a:cs typeface="Times New Roman" pitchFamily="18" charset="0"/>
              </a:rPr>
              <a:t>步骤</a:t>
            </a:r>
            <a:r>
              <a:rPr lang="en-US" altLang="zh-CN" sz="2800" dirty="0" smtClean="0">
                <a:solidFill>
                  <a:srgbClr val="6600CC"/>
                </a:solidFill>
                <a:latin typeface="Times New Roman" pitchFamily="18" charset="0"/>
                <a:ea typeface="楷体_GB2312"/>
                <a:cs typeface="Times New Roman" pitchFamily="18" charset="0"/>
              </a:rPr>
              <a:t>1:</a:t>
            </a:r>
            <a:r>
              <a:rPr lang="zh-CN" altLang="en-US" sz="2800" dirty="0" smtClean="0">
                <a:solidFill>
                  <a:srgbClr val="6600CC"/>
                </a:solidFill>
                <a:latin typeface="Times New Roman" pitchFamily="18" charset="0"/>
                <a:ea typeface="楷体_GB2312"/>
                <a:cs typeface="Times New Roman" pitchFamily="18" charset="0"/>
              </a:rPr>
              <a:t>初始化指针和计时器</a:t>
            </a:r>
            <a:endParaRPr lang="zh-CN" altLang="en-US" sz="1800" dirty="0">
              <a:solidFill>
                <a:srgbClr val="000000"/>
              </a:solidFill>
              <a:latin typeface="Times New Roman" pitchFamily="18" charset="0"/>
            </a:endParaRPr>
          </a:p>
        </p:txBody>
      </p:sp>
      <p:sp>
        <p:nvSpPr>
          <p:cNvPr id="5" name="矩形 4"/>
          <p:cNvSpPr/>
          <p:nvPr/>
        </p:nvSpPr>
        <p:spPr>
          <a:xfrm>
            <a:off x="797994" y="1859120"/>
            <a:ext cx="7338910" cy="523220"/>
          </a:xfrm>
          <a:prstGeom prst="rect">
            <a:avLst/>
          </a:prstGeom>
        </p:spPr>
        <p:txBody>
          <a:bodyPr wrap="square">
            <a:spAutoFit/>
          </a:bodyPr>
          <a:lstStyle/>
          <a:p>
            <a:pPr>
              <a:spcBef>
                <a:spcPct val="50000"/>
              </a:spcBef>
            </a:pPr>
            <a:r>
              <a:rPr lang="en-US" altLang="zh-CN" sz="2800" dirty="0">
                <a:solidFill>
                  <a:srgbClr val="6600CC">
                    <a:lumMod val="75000"/>
                  </a:srgbClr>
                </a:solidFill>
                <a:latin typeface="Times New Roman" pitchFamily="18" charset="0"/>
                <a:ea typeface="楷体_GB2312"/>
                <a:cs typeface="Times New Roman" pitchFamily="18" charset="0"/>
              </a:rPr>
              <a:t>//</a:t>
            </a:r>
            <a:r>
              <a:rPr lang="zh-CN" altLang="en-US" sz="2800" dirty="0">
                <a:solidFill>
                  <a:srgbClr val="6600CC">
                    <a:lumMod val="75000"/>
                  </a:srgbClr>
                </a:solidFill>
                <a:latin typeface="Times New Roman" pitchFamily="18" charset="0"/>
                <a:ea typeface="楷体_GB2312"/>
                <a:cs typeface="Times New Roman" pitchFamily="18" charset="0"/>
              </a:rPr>
              <a:t>步骤</a:t>
            </a:r>
            <a:r>
              <a:rPr lang="en-US" altLang="zh-CN" sz="2800" dirty="0">
                <a:solidFill>
                  <a:srgbClr val="6600CC">
                    <a:lumMod val="75000"/>
                  </a:srgbClr>
                </a:solidFill>
                <a:latin typeface="Times New Roman" pitchFamily="18" charset="0"/>
                <a:ea typeface="楷体_GB2312"/>
                <a:cs typeface="Times New Roman" pitchFamily="18" charset="0"/>
              </a:rPr>
              <a:t>2</a:t>
            </a:r>
            <a:r>
              <a:rPr lang="zh-CN" altLang="en-US" sz="2800" dirty="0">
                <a:solidFill>
                  <a:srgbClr val="6600CC">
                    <a:lumMod val="75000"/>
                  </a:srgbClr>
                </a:solidFill>
                <a:latin typeface="Times New Roman" pitchFamily="18" charset="0"/>
                <a:ea typeface="楷体_GB2312"/>
                <a:cs typeface="Times New Roman" pitchFamily="18" charset="0"/>
              </a:rPr>
              <a:t>：寻找第</a:t>
            </a:r>
            <a:r>
              <a:rPr lang="en-US" altLang="zh-CN" sz="2800" dirty="0" err="1" smtClean="0">
                <a:solidFill>
                  <a:srgbClr val="6600CC">
                    <a:lumMod val="75000"/>
                  </a:srgbClr>
                </a:solidFill>
                <a:latin typeface="Times New Roman" pitchFamily="18" charset="0"/>
                <a:ea typeface="楷体_GB2312"/>
                <a:cs typeface="Times New Roman" pitchFamily="18" charset="0"/>
              </a:rPr>
              <a:t>i</a:t>
            </a:r>
            <a:r>
              <a:rPr lang="zh-CN" altLang="en-US" sz="2800" dirty="0" smtClean="0">
                <a:solidFill>
                  <a:srgbClr val="6600CC">
                    <a:lumMod val="75000"/>
                  </a:srgbClr>
                </a:solidFill>
                <a:latin typeface="Times New Roman" pitchFamily="18" charset="0"/>
                <a:ea typeface="楷体_GB2312"/>
                <a:cs typeface="Times New Roman" pitchFamily="18" charset="0"/>
              </a:rPr>
              <a:t>个</a:t>
            </a:r>
            <a:r>
              <a:rPr lang="zh-CN" altLang="en-US" sz="2800" dirty="0">
                <a:solidFill>
                  <a:srgbClr val="6600CC">
                    <a:lumMod val="75000"/>
                  </a:srgbClr>
                </a:solidFill>
                <a:latin typeface="Times New Roman" pitchFamily="18" charset="0"/>
                <a:ea typeface="楷体_GB2312"/>
                <a:cs typeface="Times New Roman" pitchFamily="18" charset="0"/>
              </a:rPr>
              <a:t>结点，并令</a:t>
            </a:r>
            <a:r>
              <a:rPr lang="en-US" altLang="zh-CN" sz="2800" dirty="0">
                <a:solidFill>
                  <a:srgbClr val="6600CC">
                    <a:lumMod val="75000"/>
                  </a:srgbClr>
                </a:solidFill>
                <a:latin typeface="Times New Roman" pitchFamily="18" charset="0"/>
                <a:ea typeface="楷体_GB2312"/>
                <a:cs typeface="Times New Roman" pitchFamily="18" charset="0"/>
              </a:rPr>
              <a:t>p</a:t>
            </a:r>
            <a:r>
              <a:rPr lang="zh-CN" altLang="en-US" sz="2800" dirty="0">
                <a:solidFill>
                  <a:srgbClr val="6600CC">
                    <a:lumMod val="75000"/>
                  </a:srgbClr>
                </a:solidFill>
                <a:latin typeface="Times New Roman" pitchFamily="18" charset="0"/>
                <a:ea typeface="楷体_GB2312"/>
                <a:cs typeface="Times New Roman" pitchFamily="18" charset="0"/>
              </a:rPr>
              <a:t>指向其前趋</a:t>
            </a:r>
            <a:endParaRPr lang="zh-CN" altLang="en-US" sz="1800" dirty="0">
              <a:solidFill>
                <a:srgbClr val="6600CC">
                  <a:lumMod val="75000"/>
                </a:srgbClr>
              </a:solidFill>
              <a:latin typeface="Times New Roman" pitchFamily="18" charset="0"/>
            </a:endParaRPr>
          </a:p>
        </p:txBody>
      </p:sp>
      <p:sp>
        <p:nvSpPr>
          <p:cNvPr id="7" name="矩形 6"/>
          <p:cNvSpPr/>
          <p:nvPr/>
        </p:nvSpPr>
        <p:spPr>
          <a:xfrm>
            <a:off x="3847171" y="3212764"/>
            <a:ext cx="3538148" cy="523220"/>
          </a:xfrm>
          <a:prstGeom prst="rect">
            <a:avLst/>
          </a:prstGeom>
        </p:spPr>
        <p:txBody>
          <a:bodyPr wrap="none">
            <a:spAutoFit/>
          </a:bodyPr>
          <a:lstStyle/>
          <a:p>
            <a:pPr algn="ctr">
              <a:spcBef>
                <a:spcPct val="50000"/>
              </a:spcBef>
            </a:pPr>
            <a:r>
              <a:rPr lang="en-US" altLang="zh-CN" sz="2800" dirty="0">
                <a:solidFill>
                  <a:srgbClr val="393939"/>
                </a:solidFill>
                <a:latin typeface="Times New Roman" pitchFamily="18" charset="0"/>
                <a:ea typeface="楷体_GB2312"/>
                <a:cs typeface="Times New Roman" pitchFamily="18" charset="0"/>
              </a:rPr>
              <a:t>// </a:t>
            </a:r>
            <a:r>
              <a:rPr lang="zh-CN" altLang="en-US" sz="2800" dirty="0">
                <a:solidFill>
                  <a:srgbClr val="393939"/>
                </a:solidFill>
                <a:latin typeface="Times New Roman" pitchFamily="18" charset="0"/>
                <a:ea typeface="楷体_GB2312"/>
                <a:cs typeface="Times New Roman" pitchFamily="18" charset="0"/>
              </a:rPr>
              <a:t>步骤</a:t>
            </a:r>
            <a:r>
              <a:rPr lang="en-US" altLang="zh-CN" sz="2800" dirty="0">
                <a:solidFill>
                  <a:srgbClr val="393939"/>
                </a:solidFill>
                <a:latin typeface="Times New Roman" pitchFamily="18" charset="0"/>
                <a:ea typeface="楷体_GB2312"/>
                <a:cs typeface="Times New Roman" pitchFamily="18" charset="0"/>
              </a:rPr>
              <a:t>3</a:t>
            </a:r>
            <a:r>
              <a:rPr lang="zh-CN" altLang="en-US" sz="2800" dirty="0">
                <a:solidFill>
                  <a:srgbClr val="393939"/>
                </a:solidFill>
                <a:latin typeface="Times New Roman" pitchFamily="18" charset="0"/>
                <a:ea typeface="楷体_GB2312"/>
                <a:cs typeface="Times New Roman" pitchFamily="18" charset="0"/>
              </a:rPr>
              <a:t>：位置不合理</a:t>
            </a:r>
            <a:endParaRPr lang="zh-CN" altLang="en-US" sz="1800" dirty="0">
              <a:solidFill>
                <a:srgbClr val="000000"/>
              </a:solidFill>
              <a:latin typeface="Times New Roman" pitchFamily="18" charset="0"/>
            </a:endParaRPr>
          </a:p>
        </p:txBody>
      </p:sp>
      <p:sp>
        <p:nvSpPr>
          <p:cNvPr id="9" name="矩形 8"/>
          <p:cNvSpPr/>
          <p:nvPr/>
        </p:nvSpPr>
        <p:spPr>
          <a:xfrm>
            <a:off x="6124814" y="3735984"/>
            <a:ext cx="2932868" cy="523220"/>
          </a:xfrm>
          <a:prstGeom prst="rect">
            <a:avLst/>
          </a:prstGeom>
        </p:spPr>
        <p:txBody>
          <a:bodyPr wrap="square">
            <a:spAutoFit/>
          </a:bodyPr>
          <a:lstStyle/>
          <a:p>
            <a:pPr>
              <a:spcBef>
                <a:spcPct val="50000"/>
              </a:spcBef>
            </a:pPr>
            <a:r>
              <a:rPr lang="en-US" altLang="zh-CN" sz="2800" dirty="0" smtClean="0">
                <a:solidFill>
                  <a:srgbClr val="393939"/>
                </a:solidFill>
                <a:latin typeface="Times New Roman" pitchFamily="18" charset="0"/>
                <a:ea typeface="楷体_GB2312"/>
                <a:cs typeface="Times New Roman" pitchFamily="18" charset="0"/>
              </a:rPr>
              <a:t>//</a:t>
            </a:r>
            <a:r>
              <a:rPr lang="zh-CN" altLang="en-US" sz="2800" dirty="0" smtClean="0">
                <a:solidFill>
                  <a:srgbClr val="393939"/>
                </a:solidFill>
                <a:latin typeface="Times New Roman" pitchFamily="18" charset="0"/>
                <a:ea typeface="楷体_GB2312"/>
                <a:cs typeface="Times New Roman" pitchFamily="18" charset="0"/>
              </a:rPr>
              <a:t>步骤</a:t>
            </a:r>
            <a:r>
              <a:rPr lang="en-US" altLang="zh-CN" sz="2800" dirty="0" smtClean="0">
                <a:solidFill>
                  <a:srgbClr val="393939"/>
                </a:solidFill>
                <a:latin typeface="Times New Roman" pitchFamily="18" charset="0"/>
                <a:ea typeface="楷体_GB2312"/>
                <a:cs typeface="Times New Roman" pitchFamily="18" charset="0"/>
              </a:rPr>
              <a:t>4</a:t>
            </a:r>
            <a:r>
              <a:rPr lang="en-US" altLang="zh-CN" sz="2800" dirty="0">
                <a:solidFill>
                  <a:srgbClr val="393939"/>
                </a:solidFill>
                <a:latin typeface="Times New Roman" pitchFamily="18" charset="0"/>
                <a:ea typeface="楷体_GB2312"/>
                <a:cs typeface="Times New Roman" pitchFamily="18" charset="0"/>
              </a:rPr>
              <a:t>:</a:t>
            </a:r>
            <a:r>
              <a:rPr lang="zh-CN" altLang="en-US" sz="2800" dirty="0" smtClean="0">
                <a:solidFill>
                  <a:srgbClr val="393939"/>
                </a:solidFill>
                <a:latin typeface="Times New Roman" pitchFamily="18" charset="0"/>
                <a:ea typeface="楷体_GB2312"/>
                <a:cs typeface="Times New Roman" pitchFamily="18" charset="0"/>
              </a:rPr>
              <a:t>删除节点</a:t>
            </a:r>
            <a:endParaRPr lang="zh-CN" altLang="en-US" sz="1800" dirty="0">
              <a:solidFill>
                <a:srgbClr val="000000"/>
              </a:solidFill>
              <a:latin typeface="Times New Roman" pitchFamily="18" charset="0"/>
              <a:ea typeface="楷体_GB2312"/>
              <a:cs typeface="Times New Roman" pitchFamily="18" charset="0"/>
            </a:endParaRPr>
          </a:p>
        </p:txBody>
      </p:sp>
      <p:sp>
        <p:nvSpPr>
          <p:cNvPr id="11" name="矩形 10"/>
          <p:cNvSpPr/>
          <p:nvPr/>
        </p:nvSpPr>
        <p:spPr>
          <a:xfrm>
            <a:off x="4262429" y="4284500"/>
            <a:ext cx="3087704" cy="523220"/>
          </a:xfrm>
          <a:prstGeom prst="rect">
            <a:avLst/>
          </a:prstGeom>
        </p:spPr>
        <p:txBody>
          <a:bodyPr wrap="none">
            <a:spAutoFit/>
          </a:bodyPr>
          <a:lstStyle/>
          <a:p>
            <a:pPr algn="ctr">
              <a:spcBef>
                <a:spcPct val="50000"/>
              </a:spcBef>
            </a:pPr>
            <a:r>
              <a:rPr lang="en-US" altLang="zh-CN" sz="2800" dirty="0">
                <a:solidFill>
                  <a:srgbClr val="393939"/>
                </a:solidFill>
                <a:latin typeface="Times New Roman" pitchFamily="18" charset="0"/>
                <a:ea typeface="楷体_GB2312"/>
                <a:cs typeface="Times New Roman" pitchFamily="18" charset="0"/>
              </a:rPr>
              <a:t>//</a:t>
            </a:r>
            <a:r>
              <a:rPr lang="zh-CN" altLang="en-US" sz="2800" dirty="0">
                <a:solidFill>
                  <a:srgbClr val="393939"/>
                </a:solidFill>
                <a:latin typeface="Times New Roman" pitchFamily="18" charset="0"/>
                <a:ea typeface="楷体_GB2312"/>
                <a:cs typeface="Times New Roman" pitchFamily="18" charset="0"/>
              </a:rPr>
              <a:t>步骤</a:t>
            </a:r>
            <a:r>
              <a:rPr lang="en-US" altLang="zh-CN" sz="2800" dirty="0">
                <a:solidFill>
                  <a:srgbClr val="393939"/>
                </a:solidFill>
                <a:latin typeface="Times New Roman" pitchFamily="18" charset="0"/>
                <a:ea typeface="楷体_GB2312"/>
                <a:cs typeface="Times New Roman" pitchFamily="18" charset="0"/>
              </a:rPr>
              <a:t>5</a:t>
            </a:r>
            <a:r>
              <a:rPr lang="zh-CN" altLang="en-US" sz="2800" dirty="0">
                <a:solidFill>
                  <a:srgbClr val="393939"/>
                </a:solidFill>
                <a:latin typeface="Times New Roman" pitchFamily="18" charset="0"/>
                <a:ea typeface="楷体_GB2312"/>
                <a:cs typeface="Times New Roman" pitchFamily="18" charset="0"/>
              </a:rPr>
              <a:t>：释放结点</a:t>
            </a:r>
            <a:endParaRPr lang="zh-CN" altLang="en-US" sz="1800" dirty="0">
              <a:solidFill>
                <a:srgbClr val="000000"/>
              </a:solidFill>
              <a:latin typeface="Times New Roman" pitchFamily="18" charset="0"/>
              <a:ea typeface="楷体_GB2312"/>
              <a:cs typeface="Times New Roman" pitchFamily="18" charset="0"/>
            </a:endParaRPr>
          </a:p>
        </p:txBody>
      </p:sp>
    </p:spTree>
    <p:extLst>
      <p:ext uri="{BB962C8B-B14F-4D97-AF65-F5344CB8AC3E}">
        <p14:creationId xmlns:p14="http://schemas.microsoft.com/office/powerpoint/2010/main" val="20684295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1509">
                                            <p:txEl>
                                              <p:pRg st="0" end="0"/>
                                            </p:txEl>
                                          </p:spTgt>
                                        </p:tgtEl>
                                        <p:attrNameLst>
                                          <p:attrName>style.visibility</p:attrName>
                                        </p:attrNameLst>
                                      </p:cBhvr>
                                      <p:to>
                                        <p:strVal val="visible"/>
                                      </p:to>
                                    </p:set>
                                    <p:animEffect transition="in" filter="strips(downRight)">
                                      <p:cBhvr>
                                        <p:cTn id="34" dur="500"/>
                                        <p:tgtEl>
                                          <p:spTgt spid="2150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1509">
                                            <p:txEl>
                                              <p:pRg st="2" end="2"/>
                                            </p:txEl>
                                          </p:spTgt>
                                        </p:tgtEl>
                                        <p:attrNameLst>
                                          <p:attrName>style.visibility</p:attrName>
                                        </p:attrNameLst>
                                      </p:cBhvr>
                                      <p:to>
                                        <p:strVal val="visible"/>
                                      </p:to>
                                    </p:set>
                                    <p:animEffect transition="in" filter="strips(downRight)">
                                      <p:cBhvr>
                                        <p:cTn id="39" dur="500"/>
                                        <p:tgtEl>
                                          <p:spTgt spid="21509">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1509">
                                            <p:txEl>
                                              <p:pRg st="3" end="3"/>
                                            </p:txEl>
                                          </p:spTgt>
                                        </p:tgtEl>
                                        <p:attrNameLst>
                                          <p:attrName>style.visibility</p:attrName>
                                        </p:attrNameLst>
                                      </p:cBhvr>
                                      <p:to>
                                        <p:strVal val="visible"/>
                                      </p:to>
                                    </p:set>
                                    <p:animEffect transition="in" filter="strips(downRight)">
                                      <p:cBhvr>
                                        <p:cTn id="44" dur="500"/>
                                        <p:tgtEl>
                                          <p:spTgt spid="21509">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21509">
                                            <p:txEl>
                                              <p:pRg st="4" end="4"/>
                                            </p:txEl>
                                          </p:spTgt>
                                        </p:tgtEl>
                                        <p:attrNameLst>
                                          <p:attrName>style.visibility</p:attrName>
                                        </p:attrNameLst>
                                      </p:cBhvr>
                                      <p:to>
                                        <p:strVal val="visible"/>
                                      </p:to>
                                    </p:set>
                                    <p:animEffect transition="in" filter="strips(downRight)">
                                      <p:cBhvr>
                                        <p:cTn id="49" dur="500"/>
                                        <p:tgtEl>
                                          <p:spTgt spid="2150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21510">
                                            <p:txEl>
                                              <p:pRg st="0" end="0"/>
                                            </p:txEl>
                                          </p:spTgt>
                                        </p:tgtEl>
                                        <p:attrNameLst>
                                          <p:attrName>style.visibility</p:attrName>
                                        </p:attrNameLst>
                                      </p:cBhvr>
                                      <p:to>
                                        <p:strVal val="visible"/>
                                      </p:to>
                                    </p:set>
                                    <p:animEffect transition="in" filter="strips(downRight)">
                                      <p:cBhvr>
                                        <p:cTn id="54" dur="500"/>
                                        <p:tgtEl>
                                          <p:spTgt spid="21510">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21510">
                                            <p:txEl>
                                              <p:pRg st="1" end="1"/>
                                            </p:txEl>
                                          </p:spTgt>
                                        </p:tgtEl>
                                        <p:attrNameLst>
                                          <p:attrName>style.visibility</p:attrName>
                                        </p:attrNameLst>
                                      </p:cBhvr>
                                      <p:to>
                                        <p:strVal val="visible"/>
                                      </p:to>
                                    </p:set>
                                    <p:animEffect transition="in" filter="strips(downRight)">
                                      <p:cBhvr>
                                        <p:cTn id="59" dur="500"/>
                                        <p:tgtEl>
                                          <p:spTgt spid="21510">
                                            <p:txEl>
                                              <p:pRg st="1" end="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21510">
                                            <p:txEl>
                                              <p:pRg st="2" end="2"/>
                                            </p:txEl>
                                          </p:spTgt>
                                        </p:tgtEl>
                                        <p:attrNameLst>
                                          <p:attrName>style.visibility</p:attrName>
                                        </p:attrNameLst>
                                      </p:cBhvr>
                                      <p:to>
                                        <p:strVal val="visible"/>
                                      </p:to>
                                    </p:set>
                                    <p:animEffect transition="in" filter="strips(downRight)">
                                      <p:cBhvr>
                                        <p:cTn id="64" dur="500"/>
                                        <p:tgtEl>
                                          <p:spTgt spid="2151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1507"/>
                                        </p:tgtEl>
                                        <p:attrNameLst>
                                          <p:attrName>style.visibility</p:attrName>
                                        </p:attrNameLst>
                                      </p:cBhvr>
                                      <p:to>
                                        <p:strVal val="visible"/>
                                      </p:to>
                                    </p:set>
                                    <p:anim calcmode="lin" valueType="num">
                                      <p:cBhvr additive="base">
                                        <p:cTn id="69" dur="500" fill="hold"/>
                                        <p:tgtEl>
                                          <p:spTgt spid="21507"/>
                                        </p:tgtEl>
                                        <p:attrNameLst>
                                          <p:attrName>ppt_x</p:attrName>
                                        </p:attrNameLst>
                                      </p:cBhvr>
                                      <p:tavLst>
                                        <p:tav tm="0">
                                          <p:val>
                                            <p:strVal val="#ppt_x"/>
                                          </p:val>
                                        </p:tav>
                                        <p:tav tm="100000">
                                          <p:val>
                                            <p:strVal val="#ppt_x"/>
                                          </p:val>
                                        </p:tav>
                                      </p:tavLst>
                                    </p:anim>
                                    <p:anim calcmode="lin" valueType="num">
                                      <p:cBhvr additive="base">
                                        <p:cTn id="70"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508"/>
                                        </p:tgtEl>
                                        <p:attrNameLst>
                                          <p:attrName>style.visibility</p:attrName>
                                        </p:attrNameLst>
                                      </p:cBhvr>
                                      <p:to>
                                        <p:strVal val="visible"/>
                                      </p:to>
                                    </p:set>
                                    <p:animEffect transition="in" filter="wipe(left)">
                                      <p:cBhvr>
                                        <p:cTn id="75"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utoUpdateAnimBg="0"/>
      <p:bldP spid="21509" grpId="0" build="p" autoUpdateAnimBg="0"/>
      <p:bldP spid="21510" grpId="0" build="p" autoUpdateAnimBg="0"/>
      <p:bldP spid="3" grpId="0"/>
      <p:bldP spid="5" grpId="0"/>
      <p:bldP spid="7" grpId="0"/>
      <p:bldP spid="9"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7"/>
          <p:cNvSpPr>
            <a:spLocks noGrp="1" noChangeArrowheads="1"/>
          </p:cNvSpPr>
          <p:nvPr>
            <p:ph type="title"/>
          </p:nvPr>
        </p:nvSpPr>
        <p:spPr>
          <a:xfrm>
            <a:off x="1115616" y="0"/>
            <a:ext cx="7772400" cy="1143000"/>
          </a:xfrm>
        </p:spPr>
        <p:txBody>
          <a:bodyPr/>
          <a:lstStyle/>
          <a:p>
            <a:pPr eaLnBrk="1" hangingPunct="1"/>
            <a:r>
              <a:rPr lang="zh-CN" altLang="en-US" sz="3200" dirty="0" smtClean="0">
                <a:solidFill>
                  <a:schemeClr val="tx1"/>
                </a:solidFill>
                <a:ea typeface="楷体_GB2312" pitchFamily="49" charset="-122"/>
              </a:rPr>
              <a:t>线性表的操作 </a:t>
            </a:r>
            <a:r>
              <a:rPr lang="en-US" altLang="zh-CN" sz="3200" dirty="0" err="1" smtClean="0">
                <a:solidFill>
                  <a:srgbClr val="0000FF"/>
                </a:solidFill>
              </a:rPr>
              <a:t>ClearList</a:t>
            </a:r>
            <a:r>
              <a:rPr lang="en-US" altLang="zh-CN" sz="3200" dirty="0" smtClean="0">
                <a:solidFill>
                  <a:srgbClr val="0000FF"/>
                </a:solidFill>
              </a:rPr>
              <a:t>(&amp;L)</a:t>
            </a:r>
            <a:endParaRPr lang="en-US" altLang="zh-CN" sz="3200" dirty="0" smtClean="0">
              <a:solidFill>
                <a:srgbClr val="003399"/>
              </a:solidFill>
            </a:endParaRPr>
          </a:p>
        </p:txBody>
      </p:sp>
      <p:sp>
        <p:nvSpPr>
          <p:cNvPr id="2355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CE60163-D033-4ABD-8BC1-78989AD54FD8}" type="slidenum">
              <a:rPr kumimoji="0" lang="en-US" altLang="zh-CN" b="0" smtClean="0">
                <a:solidFill>
                  <a:srgbClr val="393939"/>
                </a:solidFill>
              </a:rPr>
              <a:pPr eaLnBrk="1" hangingPunct="1"/>
              <a:t>74</a:t>
            </a:fld>
            <a:endParaRPr kumimoji="0" lang="en-US" altLang="zh-CN" b="0" smtClean="0">
              <a:solidFill>
                <a:srgbClr val="393939"/>
              </a:solidFill>
            </a:endParaRPr>
          </a:p>
        </p:txBody>
      </p:sp>
      <p:sp>
        <p:nvSpPr>
          <p:cNvPr id="22531" name="Text Box 3"/>
          <p:cNvSpPr txBox="1">
            <a:spLocks noChangeArrowheads="1"/>
          </p:cNvSpPr>
          <p:nvPr/>
        </p:nvSpPr>
        <p:spPr bwMode="auto">
          <a:xfrm>
            <a:off x="533400" y="1524000"/>
            <a:ext cx="8001000" cy="4222750"/>
          </a:xfrm>
          <a:prstGeom prst="rect">
            <a:avLst/>
          </a:prstGeom>
          <a:gradFill rotWithShape="0">
            <a:gsLst>
              <a:gs pos="0">
                <a:srgbClr val="FFFFCC"/>
              </a:gs>
              <a:gs pos="100000">
                <a:schemeClr val="bg1"/>
              </a:gs>
            </a:gsLst>
            <a:lin ang="2700000" scaled="1"/>
          </a:gradFill>
          <a:ln w="28575">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0000"/>
              </a:lnSpc>
            </a:pPr>
            <a:r>
              <a:rPr lang="en-US" altLang="zh-CN" sz="2800" dirty="0">
                <a:solidFill>
                  <a:srgbClr val="393939"/>
                </a:solidFill>
              </a:rPr>
              <a:t>void </a:t>
            </a:r>
            <a:r>
              <a:rPr lang="en-US" altLang="zh-CN" sz="2800" dirty="0" err="1">
                <a:solidFill>
                  <a:srgbClr val="393939"/>
                </a:solidFill>
              </a:rPr>
              <a:t>ClearList</a:t>
            </a:r>
            <a:r>
              <a:rPr lang="en-US" altLang="zh-CN" sz="2800" dirty="0">
                <a:solidFill>
                  <a:srgbClr val="393939"/>
                </a:solidFill>
              </a:rPr>
              <a:t>(</a:t>
            </a:r>
            <a:r>
              <a:rPr lang="en-US" altLang="zh-CN" sz="2800" dirty="0" err="1">
                <a:solidFill>
                  <a:srgbClr val="0000FF"/>
                </a:solidFill>
              </a:rPr>
              <a:t>LinkList</a:t>
            </a:r>
            <a:r>
              <a:rPr lang="en-US" altLang="zh-CN" sz="2800" dirty="0">
                <a:solidFill>
                  <a:srgbClr val="0000FF"/>
                </a:solidFill>
              </a:rPr>
              <a:t> L</a:t>
            </a:r>
            <a:r>
              <a:rPr lang="en-US" altLang="zh-CN" sz="2800" dirty="0">
                <a:solidFill>
                  <a:srgbClr val="393939"/>
                </a:solidFill>
              </a:rPr>
              <a:t>) {</a:t>
            </a:r>
          </a:p>
          <a:p>
            <a:pPr eaLnBrk="1" hangingPunct="1">
              <a:lnSpc>
                <a:spcPct val="120000"/>
              </a:lnSpc>
            </a:pPr>
            <a:r>
              <a:rPr lang="en-US" altLang="zh-CN" sz="2800" dirty="0">
                <a:solidFill>
                  <a:srgbClr val="393939"/>
                </a:solidFill>
              </a:rPr>
              <a:t>   // </a:t>
            </a:r>
            <a:r>
              <a:rPr lang="zh-CN" altLang="zh-CN" sz="2800" dirty="0">
                <a:solidFill>
                  <a:srgbClr val="393939"/>
                </a:solidFill>
                <a:ea typeface="楷体_GB2312" pitchFamily="49" charset="-122"/>
              </a:rPr>
              <a:t>将单链表</a:t>
            </a:r>
            <a:r>
              <a:rPr lang="en-US" altLang="zh-CN" sz="2800" dirty="0">
                <a:solidFill>
                  <a:srgbClr val="393939"/>
                </a:solidFill>
                <a:ea typeface="楷体_GB2312" pitchFamily="49" charset="-122"/>
              </a:rPr>
              <a:t>L </a:t>
            </a:r>
            <a:r>
              <a:rPr lang="en-US" altLang="zh-CN" sz="2800" dirty="0">
                <a:solidFill>
                  <a:srgbClr val="FF0000"/>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带头结点</a:t>
            </a:r>
            <a:r>
              <a:rPr lang="en-US" altLang="zh-CN" sz="2800" dirty="0">
                <a:solidFill>
                  <a:srgbClr val="FF0000"/>
                </a:solidFill>
                <a:latin typeface="楷体_GB2312" pitchFamily="49" charset="-122"/>
                <a:ea typeface="楷体_GB2312" pitchFamily="49" charset="-122"/>
              </a:rPr>
              <a:t>)</a:t>
            </a:r>
            <a:r>
              <a:rPr lang="zh-CN" altLang="zh-CN" sz="2800" dirty="0">
                <a:solidFill>
                  <a:srgbClr val="393939"/>
                </a:solidFill>
                <a:ea typeface="楷体_GB2312" pitchFamily="49" charset="-122"/>
              </a:rPr>
              <a:t>重新置为一个空表</a:t>
            </a:r>
            <a:endParaRPr lang="zh-CN" altLang="en-US" sz="2800" dirty="0">
              <a:solidFill>
                <a:srgbClr val="393939"/>
              </a:solidFill>
              <a:ea typeface="楷体_GB2312" pitchFamily="49" charset="-122"/>
            </a:endParaRPr>
          </a:p>
          <a:p>
            <a:pPr eaLnBrk="1" hangingPunct="1">
              <a:lnSpc>
                <a:spcPct val="120000"/>
              </a:lnSpc>
            </a:pPr>
            <a:r>
              <a:rPr lang="zh-CN" altLang="en-US" sz="2800" dirty="0">
                <a:solidFill>
                  <a:srgbClr val="393939"/>
                </a:solidFill>
                <a:ea typeface="楷体_GB2312" pitchFamily="49" charset="-122"/>
              </a:rPr>
              <a:t>    </a:t>
            </a:r>
            <a:r>
              <a:rPr lang="en-US" altLang="zh-CN" sz="2800" dirty="0">
                <a:solidFill>
                  <a:srgbClr val="6600CC"/>
                </a:solidFill>
              </a:rPr>
              <a:t>p=</a:t>
            </a:r>
            <a:r>
              <a:rPr lang="en-US" altLang="zh-CN" sz="2800" dirty="0" err="1">
                <a:solidFill>
                  <a:srgbClr val="6600CC"/>
                </a:solidFill>
              </a:rPr>
              <a:t>L</a:t>
            </a:r>
            <a:r>
              <a:rPr lang="en-US" altLang="zh-CN" sz="2800" dirty="0" err="1">
                <a:solidFill>
                  <a:srgbClr val="6600CC"/>
                </a:solidFill>
                <a:sym typeface="Wingdings" pitchFamily="2" charset="2"/>
              </a:rPr>
              <a:t></a:t>
            </a:r>
            <a:r>
              <a:rPr lang="en-US" altLang="zh-CN" sz="2800" dirty="0" err="1">
                <a:solidFill>
                  <a:srgbClr val="6600CC"/>
                </a:solidFill>
              </a:rPr>
              <a:t>next</a:t>
            </a:r>
            <a:r>
              <a:rPr lang="en-US" altLang="zh-CN" sz="2800" dirty="0" smtClean="0">
                <a:solidFill>
                  <a:srgbClr val="6600CC"/>
                </a:solidFill>
              </a:rPr>
              <a:t>;//</a:t>
            </a:r>
            <a:r>
              <a:rPr lang="zh-CN" altLang="en-US" sz="2800" dirty="0">
                <a:solidFill>
                  <a:srgbClr val="6600CC"/>
                </a:solidFill>
                <a:ea typeface="楷体_GB2312"/>
                <a:cs typeface="Times New Roman" pitchFamily="18" charset="0"/>
              </a:rPr>
              <a:t>步骤</a:t>
            </a:r>
            <a:r>
              <a:rPr lang="en-US" altLang="zh-CN" sz="2800" dirty="0">
                <a:solidFill>
                  <a:srgbClr val="6600CC"/>
                </a:solidFill>
                <a:ea typeface="楷体_GB2312"/>
                <a:cs typeface="Times New Roman" pitchFamily="18" charset="0"/>
              </a:rPr>
              <a:t>1:</a:t>
            </a:r>
            <a:r>
              <a:rPr lang="zh-CN" altLang="en-US" sz="2800" dirty="0">
                <a:solidFill>
                  <a:srgbClr val="6600CC"/>
                </a:solidFill>
                <a:ea typeface="楷体_GB2312"/>
                <a:cs typeface="Times New Roman" pitchFamily="18" charset="0"/>
              </a:rPr>
              <a:t>初始化指针</a:t>
            </a:r>
            <a:endParaRPr lang="en-US" altLang="zh-CN" sz="2800" dirty="0">
              <a:solidFill>
                <a:srgbClr val="6600CC"/>
              </a:solidFill>
            </a:endParaRPr>
          </a:p>
          <a:p>
            <a:pPr eaLnBrk="1" hangingPunct="1">
              <a:lnSpc>
                <a:spcPct val="120000"/>
              </a:lnSpc>
            </a:pPr>
            <a:r>
              <a:rPr lang="en-US" altLang="zh-CN" sz="2800" dirty="0">
                <a:solidFill>
                  <a:srgbClr val="393939"/>
                </a:solidFill>
              </a:rPr>
              <a:t>    </a:t>
            </a:r>
            <a:r>
              <a:rPr lang="en-US" altLang="zh-CN" sz="2800" dirty="0">
                <a:solidFill>
                  <a:srgbClr val="FF0000"/>
                </a:solidFill>
              </a:rPr>
              <a:t>while (p) </a:t>
            </a:r>
            <a:r>
              <a:rPr lang="en-US" altLang="zh-CN" sz="2800" dirty="0" smtClean="0">
                <a:solidFill>
                  <a:srgbClr val="FF0000"/>
                </a:solidFill>
              </a:rPr>
              <a:t>{//</a:t>
            </a:r>
            <a:r>
              <a:rPr lang="zh-CN" altLang="en-US" sz="2800" dirty="0">
                <a:solidFill>
                  <a:srgbClr val="FF0000"/>
                </a:solidFill>
              </a:rPr>
              <a:t>步骤</a:t>
            </a:r>
            <a:r>
              <a:rPr lang="en-US" altLang="zh-CN" sz="2800" dirty="0">
                <a:solidFill>
                  <a:srgbClr val="FF0000"/>
                </a:solidFill>
              </a:rPr>
              <a:t>2</a:t>
            </a:r>
            <a:r>
              <a:rPr lang="zh-CN" altLang="en-US" sz="2800" dirty="0" smtClean="0">
                <a:solidFill>
                  <a:srgbClr val="FF0000"/>
                </a:solidFill>
              </a:rPr>
              <a:t>：依次释放各个节点</a:t>
            </a:r>
            <a:endParaRPr lang="en-US" altLang="zh-CN" sz="2800" dirty="0">
              <a:solidFill>
                <a:srgbClr val="393939"/>
              </a:solidFill>
            </a:endParaRPr>
          </a:p>
          <a:p>
            <a:pPr eaLnBrk="1" hangingPunct="1">
              <a:lnSpc>
                <a:spcPct val="120000"/>
              </a:lnSpc>
            </a:pPr>
            <a:r>
              <a:rPr lang="en-US" altLang="zh-CN" sz="2800" dirty="0">
                <a:solidFill>
                  <a:srgbClr val="393939"/>
                </a:solidFill>
              </a:rPr>
              <a:t>        </a:t>
            </a:r>
            <a:r>
              <a:rPr lang="en-US" altLang="zh-CN" sz="2800" dirty="0">
                <a:solidFill>
                  <a:srgbClr val="CC0066"/>
                </a:solidFill>
              </a:rPr>
              <a:t>q=</a:t>
            </a:r>
            <a:r>
              <a:rPr lang="en-US" altLang="zh-CN" sz="2800" dirty="0" err="1">
                <a:solidFill>
                  <a:srgbClr val="CC0066"/>
                </a:solidFill>
              </a:rPr>
              <a:t>p</a:t>
            </a:r>
            <a:r>
              <a:rPr lang="en-US" altLang="zh-CN" sz="2800" dirty="0" err="1">
                <a:solidFill>
                  <a:srgbClr val="CC0066"/>
                </a:solidFill>
                <a:sym typeface="Wingdings" pitchFamily="2" charset="2"/>
              </a:rPr>
              <a:t></a:t>
            </a:r>
            <a:r>
              <a:rPr lang="en-US" altLang="zh-CN" sz="2800" dirty="0" err="1">
                <a:solidFill>
                  <a:srgbClr val="CC0066"/>
                </a:solidFill>
              </a:rPr>
              <a:t>next</a:t>
            </a:r>
            <a:r>
              <a:rPr lang="en-US" altLang="zh-CN" sz="2800" dirty="0">
                <a:solidFill>
                  <a:srgbClr val="CC0066"/>
                </a:solidFill>
              </a:rPr>
              <a:t>;    </a:t>
            </a:r>
            <a:r>
              <a:rPr lang="en-US" altLang="zh-CN" sz="2800" i="1" u="sng" dirty="0">
                <a:solidFill>
                  <a:srgbClr val="CC0066"/>
                </a:solidFill>
              </a:rPr>
              <a:t>free(p);</a:t>
            </a:r>
            <a:r>
              <a:rPr lang="en-US" altLang="zh-CN" sz="2800" dirty="0">
                <a:solidFill>
                  <a:srgbClr val="CC0066"/>
                </a:solidFill>
              </a:rPr>
              <a:t> 	p=q;</a:t>
            </a:r>
          </a:p>
          <a:p>
            <a:pPr eaLnBrk="1" hangingPunct="1">
              <a:lnSpc>
                <a:spcPct val="120000"/>
              </a:lnSpc>
            </a:pPr>
            <a:r>
              <a:rPr lang="en-US" altLang="zh-CN" sz="2800" dirty="0">
                <a:solidFill>
                  <a:srgbClr val="00FF00"/>
                </a:solidFill>
              </a:rPr>
              <a:t>    </a:t>
            </a:r>
            <a:r>
              <a:rPr lang="en-US" altLang="zh-CN" sz="2800" dirty="0">
                <a:solidFill>
                  <a:srgbClr val="FF0000"/>
                </a:solidFill>
              </a:rPr>
              <a:t>}</a:t>
            </a:r>
          </a:p>
          <a:p>
            <a:pPr eaLnBrk="1" hangingPunct="1">
              <a:lnSpc>
                <a:spcPct val="120000"/>
              </a:lnSpc>
            </a:pPr>
            <a:r>
              <a:rPr lang="en-US" altLang="zh-CN" sz="2800" dirty="0">
                <a:solidFill>
                  <a:srgbClr val="FF0000"/>
                </a:solidFill>
              </a:rPr>
              <a:t>    </a:t>
            </a:r>
            <a:r>
              <a:rPr lang="en-US" altLang="zh-CN" sz="2800" dirty="0" err="1">
                <a:solidFill>
                  <a:srgbClr val="FF0000"/>
                </a:solidFill>
              </a:rPr>
              <a:t>L</a:t>
            </a:r>
            <a:r>
              <a:rPr lang="en-US" altLang="zh-CN" sz="2800" dirty="0" err="1">
                <a:solidFill>
                  <a:srgbClr val="FF0000"/>
                </a:solidFill>
                <a:sym typeface="Wingdings" pitchFamily="2" charset="2"/>
              </a:rPr>
              <a:t></a:t>
            </a:r>
            <a:r>
              <a:rPr lang="en-US" altLang="zh-CN" sz="2800" dirty="0" err="1">
                <a:solidFill>
                  <a:srgbClr val="FF0000"/>
                </a:solidFill>
              </a:rPr>
              <a:t>next</a:t>
            </a:r>
            <a:r>
              <a:rPr lang="en-US" altLang="zh-CN" sz="2800" dirty="0">
                <a:solidFill>
                  <a:srgbClr val="FF0000"/>
                </a:solidFill>
              </a:rPr>
              <a:t> = NULL; </a:t>
            </a:r>
            <a:r>
              <a:rPr lang="en-US" altLang="zh-CN" sz="2800" dirty="0" smtClean="0">
                <a:solidFill>
                  <a:srgbClr val="FF0000"/>
                </a:solidFill>
              </a:rPr>
              <a:t>//</a:t>
            </a:r>
            <a:r>
              <a:rPr lang="zh-CN" altLang="en-US" sz="2800" dirty="0" smtClean="0">
                <a:solidFill>
                  <a:srgbClr val="FF0000"/>
                </a:solidFill>
              </a:rPr>
              <a:t>头节点指向空</a:t>
            </a:r>
            <a:endParaRPr lang="en-US" altLang="zh-CN" sz="2800" dirty="0">
              <a:solidFill>
                <a:srgbClr val="393939"/>
              </a:solidFill>
            </a:endParaRPr>
          </a:p>
          <a:p>
            <a:pPr eaLnBrk="1" hangingPunct="1">
              <a:lnSpc>
                <a:spcPct val="120000"/>
              </a:lnSpc>
            </a:pPr>
            <a:r>
              <a:rPr lang="en-US" altLang="zh-CN" sz="2800" dirty="0">
                <a:solidFill>
                  <a:srgbClr val="393939"/>
                </a:solidFill>
              </a:rPr>
              <a:t>} // </a:t>
            </a:r>
            <a:r>
              <a:rPr lang="en-US" altLang="zh-CN" sz="2800" dirty="0" err="1">
                <a:solidFill>
                  <a:srgbClr val="393939"/>
                </a:solidFill>
              </a:rPr>
              <a:t>ClearList</a:t>
            </a:r>
            <a:endParaRPr lang="en-US" altLang="zh-CN" sz="2800" dirty="0">
              <a:solidFill>
                <a:srgbClr val="393939"/>
              </a:solidFill>
            </a:endParaRPr>
          </a:p>
        </p:txBody>
      </p:sp>
      <p:sp>
        <p:nvSpPr>
          <p:cNvPr id="22532" name="Text Box 4"/>
          <p:cNvSpPr txBox="1">
            <a:spLocks noChangeArrowheads="1"/>
          </p:cNvSpPr>
          <p:nvPr/>
        </p:nvSpPr>
        <p:spPr bwMode="auto">
          <a:xfrm>
            <a:off x="1447800" y="586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393939"/>
                </a:solidFill>
                <a:ea typeface="楷体_GB2312" pitchFamily="49" charset="-122"/>
              </a:rPr>
              <a:t>算法</a:t>
            </a:r>
            <a:r>
              <a:rPr lang="zh-CN" altLang="en-US" sz="2800">
                <a:solidFill>
                  <a:srgbClr val="FF0000"/>
                </a:solidFill>
                <a:ea typeface="楷体_GB2312" pitchFamily="49" charset="-122"/>
              </a:rPr>
              <a:t>时间复杂度</a:t>
            </a:r>
            <a:r>
              <a:rPr lang="zh-CN" altLang="en-US" sz="2800">
                <a:solidFill>
                  <a:srgbClr val="393939"/>
                </a:solidFill>
                <a:ea typeface="楷体_GB2312" pitchFamily="49" charset="-122"/>
              </a:rPr>
              <a:t>：</a:t>
            </a:r>
          </a:p>
        </p:txBody>
      </p:sp>
      <p:sp>
        <p:nvSpPr>
          <p:cNvPr id="22533" name="Text Box 5"/>
          <p:cNvSpPr txBox="1">
            <a:spLocks noChangeArrowheads="1"/>
          </p:cNvSpPr>
          <p:nvPr/>
        </p:nvSpPr>
        <p:spPr bwMode="auto">
          <a:xfrm>
            <a:off x="4540250" y="5867400"/>
            <a:ext cx="2852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O(ListLength(L))</a:t>
            </a:r>
            <a:endParaRPr lang="en-US" altLang="zh-CN" sz="2800" b="0">
              <a:solidFill>
                <a:srgbClr val="393939"/>
              </a:solidFill>
            </a:endParaRPr>
          </a:p>
        </p:txBody>
      </p:sp>
    </p:spTree>
    <p:extLst>
      <p:ext uri="{BB962C8B-B14F-4D97-AF65-F5344CB8AC3E}">
        <p14:creationId xmlns:p14="http://schemas.microsoft.com/office/powerpoint/2010/main" val="292832402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wipe(up)">
                                      <p:cBhvr>
                                        <p:cTn id="7" dur="500"/>
                                        <p:tgtEl>
                                          <p:spTgt spid="22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wipe(up)">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wipe(up)">
                                      <p:cBhvr>
                                        <p:cTn id="17" dur="500"/>
                                        <p:tgtEl>
                                          <p:spTgt spid="22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wipe(up)">
                                      <p:cBhvr>
                                        <p:cTn id="22" dur="500"/>
                                        <p:tgtEl>
                                          <p:spTgt spid="22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3" end="3"/>
                                            </p:txEl>
                                          </p:spTgt>
                                        </p:tgtEl>
                                        <p:attrNameLst>
                                          <p:attrName>style.visibility</p:attrName>
                                        </p:attrNameLst>
                                      </p:cBhvr>
                                      <p:to>
                                        <p:strVal val="visible"/>
                                      </p:to>
                                    </p:set>
                                    <p:animEffect transition="in" filter="wipe(up)">
                                      <p:cBhvr>
                                        <p:cTn id="27" dur="500"/>
                                        <p:tgtEl>
                                          <p:spTgt spid="22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1">
                                            <p:txEl>
                                              <p:pRg st="4" end="4"/>
                                            </p:txEl>
                                          </p:spTgt>
                                        </p:tgtEl>
                                        <p:attrNameLst>
                                          <p:attrName>style.visibility</p:attrName>
                                        </p:attrNameLst>
                                      </p:cBhvr>
                                      <p:to>
                                        <p:strVal val="visible"/>
                                      </p:to>
                                    </p:set>
                                    <p:animEffect transition="in" filter="wipe(up)">
                                      <p:cBhvr>
                                        <p:cTn id="32" dur="500"/>
                                        <p:tgtEl>
                                          <p:spTgt spid="225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Effect transition="in" filter="wipe(up)">
                                      <p:cBhvr>
                                        <p:cTn id="37" dur="500"/>
                                        <p:tgtEl>
                                          <p:spTgt spid="225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531">
                                            <p:txEl>
                                              <p:pRg st="6" end="6"/>
                                            </p:txEl>
                                          </p:spTgt>
                                        </p:tgtEl>
                                        <p:attrNameLst>
                                          <p:attrName>style.visibility</p:attrName>
                                        </p:attrNameLst>
                                      </p:cBhvr>
                                      <p:to>
                                        <p:strVal val="visible"/>
                                      </p:to>
                                    </p:set>
                                    <p:animEffect transition="in" filter="wipe(up)">
                                      <p:cBhvr>
                                        <p:cTn id="42" dur="500"/>
                                        <p:tgtEl>
                                          <p:spTgt spid="225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531">
                                            <p:txEl>
                                              <p:pRg st="7" end="7"/>
                                            </p:txEl>
                                          </p:spTgt>
                                        </p:tgtEl>
                                        <p:attrNameLst>
                                          <p:attrName>style.visibility</p:attrName>
                                        </p:attrNameLst>
                                      </p:cBhvr>
                                      <p:to>
                                        <p:strVal val="visible"/>
                                      </p:to>
                                    </p:set>
                                    <p:animEffect transition="in" filter="wipe(up)">
                                      <p:cBhvr>
                                        <p:cTn id="47" dur="500"/>
                                        <p:tgtEl>
                                          <p:spTgt spid="2253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532"/>
                                        </p:tgtEl>
                                        <p:attrNameLst>
                                          <p:attrName>style.visibility</p:attrName>
                                        </p:attrNameLst>
                                      </p:cBhvr>
                                      <p:to>
                                        <p:strVal val="visible"/>
                                      </p:to>
                                    </p:set>
                                    <p:anim calcmode="lin" valueType="num">
                                      <p:cBhvr additive="base">
                                        <p:cTn id="52" dur="500" fill="hold"/>
                                        <p:tgtEl>
                                          <p:spTgt spid="22532"/>
                                        </p:tgtEl>
                                        <p:attrNameLst>
                                          <p:attrName>ppt_x</p:attrName>
                                        </p:attrNameLst>
                                      </p:cBhvr>
                                      <p:tavLst>
                                        <p:tav tm="0">
                                          <p:val>
                                            <p:strVal val="0-#ppt_w/2"/>
                                          </p:val>
                                        </p:tav>
                                        <p:tav tm="100000">
                                          <p:val>
                                            <p:strVal val="#ppt_x"/>
                                          </p:val>
                                        </p:tav>
                                      </p:tavLst>
                                    </p:anim>
                                    <p:anim calcmode="lin" valueType="num">
                                      <p:cBhvr additive="base">
                                        <p:cTn id="53"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2533"/>
                                        </p:tgtEl>
                                        <p:attrNameLst>
                                          <p:attrName>style.visibility</p:attrName>
                                        </p:attrNameLst>
                                      </p:cBhvr>
                                      <p:to>
                                        <p:strVal val="visible"/>
                                      </p:to>
                                    </p:set>
                                    <p:animEffect transition="in" filter="wipe(left)">
                                      <p:cBhvr>
                                        <p:cTn id="58"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autoUpdateAnimBg="0"/>
      <p:bldP spid="22532" grpId="0" autoUpdateAnimBg="0"/>
      <p:bldP spid="2253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115616" y="6194"/>
            <a:ext cx="7704856" cy="1143000"/>
          </a:xfrm>
        </p:spPr>
        <p:txBody>
          <a:bodyPr/>
          <a:lstStyle/>
          <a:p>
            <a:pPr eaLnBrk="1" hangingPunct="1"/>
            <a:r>
              <a:rPr lang="zh-CN" altLang="en-US" sz="3200" dirty="0" smtClean="0">
                <a:solidFill>
                  <a:schemeClr val="tx1"/>
                </a:solidFill>
                <a:ea typeface="楷体_GB2312" pitchFamily="49" charset="-122"/>
              </a:rPr>
              <a:t>线性表的其它操作</a:t>
            </a:r>
            <a:endParaRPr lang="zh-CN" altLang="en-US" sz="3200" dirty="0" smtClean="0">
              <a:solidFill>
                <a:schemeClr val="accent1"/>
              </a:solidFill>
            </a:endParaRPr>
          </a:p>
        </p:txBody>
      </p:sp>
      <p:sp>
        <p:nvSpPr>
          <p:cNvPr id="2457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EFFA703B-ACDE-4876-BAF3-54054CCF60D7}" type="slidenum">
              <a:rPr kumimoji="0" lang="en-US" altLang="zh-CN" b="0" smtClean="0">
                <a:solidFill>
                  <a:srgbClr val="393939"/>
                </a:solidFill>
              </a:rPr>
              <a:pPr eaLnBrk="1" hangingPunct="1"/>
              <a:t>75</a:t>
            </a:fld>
            <a:endParaRPr kumimoji="0" lang="en-US" altLang="zh-CN" b="0" smtClean="0">
              <a:solidFill>
                <a:srgbClr val="393939"/>
              </a:solidFill>
            </a:endParaRPr>
          </a:p>
        </p:txBody>
      </p:sp>
      <p:sp>
        <p:nvSpPr>
          <p:cNvPr id="23557" name="Text Box 5">
            <a:hlinkClick r:id="rId2" action="ppaction://hlinksldjump"/>
          </p:cNvPr>
          <p:cNvSpPr txBox="1">
            <a:spLocks noChangeArrowheads="1"/>
          </p:cNvSpPr>
          <p:nvPr/>
        </p:nvSpPr>
        <p:spPr bwMode="auto">
          <a:xfrm>
            <a:off x="508000" y="1828800"/>
            <a:ext cx="779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6600CC"/>
                </a:solidFill>
              </a:rPr>
              <a:t>DestroyList_L(LinkList &amp;L ) </a:t>
            </a:r>
            <a:r>
              <a:rPr lang="en-US" altLang="zh-CN" sz="3600" b="0">
                <a:solidFill>
                  <a:srgbClr val="6600CC"/>
                </a:solidFill>
              </a:rPr>
              <a:t>// </a:t>
            </a:r>
            <a:r>
              <a:rPr lang="zh-CN" altLang="en-US" sz="3200">
                <a:solidFill>
                  <a:srgbClr val="6600CC"/>
                </a:solidFill>
                <a:latin typeface="楷体_GB2312" pitchFamily="49" charset="-122"/>
                <a:ea typeface="楷体_GB2312" pitchFamily="49" charset="-122"/>
              </a:rPr>
              <a:t>删除线性表</a:t>
            </a:r>
          </a:p>
        </p:txBody>
      </p:sp>
      <p:sp>
        <p:nvSpPr>
          <p:cNvPr id="23558" name="Text Box 6">
            <a:hlinkClick r:id="rId2" action="ppaction://hlinksldjump"/>
          </p:cNvPr>
          <p:cNvSpPr txBox="1">
            <a:spLocks noChangeArrowheads="1"/>
          </p:cNvSpPr>
          <p:nvPr/>
        </p:nvSpPr>
        <p:spPr bwMode="auto">
          <a:xfrm>
            <a:off x="508000" y="2743200"/>
            <a:ext cx="73802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6600CC"/>
                </a:solidFill>
              </a:rPr>
              <a:t>InitList_L(LinkList &amp;L)</a:t>
            </a:r>
            <a:r>
              <a:rPr lang="en-US" altLang="zh-CN" sz="3200">
                <a:solidFill>
                  <a:srgbClr val="F9D87E"/>
                </a:solidFill>
              </a:rPr>
              <a:t> </a:t>
            </a:r>
            <a:r>
              <a:rPr lang="en-US" altLang="zh-CN" sz="3600" b="0">
                <a:solidFill>
                  <a:srgbClr val="6600CC"/>
                </a:solidFill>
              </a:rPr>
              <a:t>// </a:t>
            </a:r>
            <a:r>
              <a:rPr lang="zh-CN" altLang="en-US" sz="3200">
                <a:solidFill>
                  <a:srgbClr val="6600CC"/>
                </a:solidFill>
                <a:latin typeface="楷体_GB2312" pitchFamily="49" charset="-122"/>
                <a:ea typeface="楷体_GB2312" pitchFamily="49" charset="-122"/>
              </a:rPr>
              <a:t>初始化线性表</a:t>
            </a:r>
          </a:p>
        </p:txBody>
      </p:sp>
      <p:sp>
        <p:nvSpPr>
          <p:cNvPr id="23559" name="Text Box 7">
            <a:hlinkClick r:id="rId2" action="ppaction://hlinksldjump"/>
          </p:cNvPr>
          <p:cNvSpPr txBox="1">
            <a:spLocks noChangeArrowheads="1"/>
          </p:cNvSpPr>
          <p:nvPr/>
        </p:nvSpPr>
        <p:spPr bwMode="auto">
          <a:xfrm>
            <a:off x="533400" y="3505200"/>
            <a:ext cx="5305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6600CC"/>
                </a:solidFill>
              </a:rPr>
              <a:t>ListTraverse_L</a:t>
            </a:r>
            <a:r>
              <a:rPr lang="en-US" altLang="zh-CN" sz="3600" b="0">
                <a:solidFill>
                  <a:srgbClr val="6600CC"/>
                </a:solidFill>
              </a:rPr>
              <a:t>// </a:t>
            </a:r>
            <a:r>
              <a:rPr lang="zh-CN" altLang="en-US" sz="3200">
                <a:solidFill>
                  <a:srgbClr val="6600CC"/>
                </a:solidFill>
                <a:latin typeface="楷体_GB2312" pitchFamily="49" charset="-122"/>
                <a:ea typeface="楷体_GB2312" pitchFamily="49" charset="-122"/>
              </a:rPr>
              <a:t>遍历线性表</a:t>
            </a:r>
          </a:p>
        </p:txBody>
      </p:sp>
      <p:sp>
        <p:nvSpPr>
          <p:cNvPr id="23560" name="Text Box 8">
            <a:hlinkClick r:id="rId2" action="ppaction://hlinksldjump"/>
          </p:cNvPr>
          <p:cNvSpPr txBox="1">
            <a:spLocks noChangeArrowheads="1"/>
          </p:cNvSpPr>
          <p:nvPr/>
        </p:nvSpPr>
        <p:spPr bwMode="auto">
          <a:xfrm>
            <a:off x="457200" y="4495800"/>
            <a:ext cx="859299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200" dirty="0" smtClean="0">
                <a:solidFill>
                  <a:srgbClr val="FF0000"/>
                </a:solidFill>
              </a:rPr>
              <a:t>下面用基本操作实现：</a:t>
            </a:r>
            <a:endParaRPr lang="en-US" altLang="zh-CN" sz="3200" dirty="0" smtClean="0">
              <a:solidFill>
                <a:srgbClr val="FF0000"/>
              </a:solidFill>
            </a:endParaRPr>
          </a:p>
          <a:p>
            <a:pPr eaLnBrk="1" hangingPunct="1"/>
            <a:r>
              <a:rPr lang="en-US" altLang="zh-CN" sz="3200" dirty="0" err="1" smtClean="0">
                <a:solidFill>
                  <a:srgbClr val="FF0000"/>
                </a:solidFill>
              </a:rPr>
              <a:t>CreateList_L</a:t>
            </a:r>
            <a:r>
              <a:rPr lang="en-US" altLang="zh-CN" sz="3200" dirty="0" smtClean="0">
                <a:solidFill>
                  <a:srgbClr val="FF0000"/>
                </a:solidFill>
              </a:rPr>
              <a:t>(</a:t>
            </a:r>
            <a:r>
              <a:rPr lang="en-US" altLang="zh-CN" sz="3200" dirty="0" err="1" smtClean="0">
                <a:solidFill>
                  <a:srgbClr val="FF0000"/>
                </a:solidFill>
              </a:rPr>
              <a:t>LinkList</a:t>
            </a:r>
            <a:r>
              <a:rPr lang="en-US" altLang="zh-CN" sz="3200" dirty="0" smtClean="0">
                <a:solidFill>
                  <a:srgbClr val="FF0000"/>
                </a:solidFill>
              </a:rPr>
              <a:t> </a:t>
            </a:r>
            <a:r>
              <a:rPr lang="en-US" altLang="zh-CN" sz="3200" dirty="0">
                <a:solidFill>
                  <a:srgbClr val="FF0000"/>
                </a:solidFill>
              </a:rPr>
              <a:t>&amp;L, </a:t>
            </a:r>
            <a:r>
              <a:rPr lang="en-US" altLang="zh-CN" sz="3200" dirty="0" err="1">
                <a:solidFill>
                  <a:srgbClr val="FF0000"/>
                </a:solidFill>
              </a:rPr>
              <a:t>int</a:t>
            </a:r>
            <a:r>
              <a:rPr lang="en-US" altLang="zh-CN" sz="3200" dirty="0">
                <a:solidFill>
                  <a:srgbClr val="FF0000"/>
                </a:solidFill>
              </a:rPr>
              <a:t> n) </a:t>
            </a:r>
            <a:r>
              <a:rPr lang="en-US" altLang="zh-CN" sz="3600" b="0" dirty="0">
                <a:solidFill>
                  <a:srgbClr val="FF0000"/>
                </a:solidFill>
              </a:rPr>
              <a:t>// </a:t>
            </a:r>
            <a:r>
              <a:rPr lang="zh-CN" altLang="en-US" sz="3200" dirty="0">
                <a:solidFill>
                  <a:srgbClr val="FF0000"/>
                </a:solidFill>
                <a:latin typeface="楷体_GB2312" pitchFamily="49" charset="-122"/>
                <a:ea typeface="楷体_GB2312" pitchFamily="49" charset="-122"/>
              </a:rPr>
              <a:t>创建线性表</a:t>
            </a:r>
          </a:p>
        </p:txBody>
      </p:sp>
    </p:spTree>
    <p:extLst>
      <p:ext uri="{BB962C8B-B14F-4D97-AF65-F5344CB8AC3E}">
        <p14:creationId xmlns:p14="http://schemas.microsoft.com/office/powerpoint/2010/main" val="4040765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60"/>
                                        </p:tgtEl>
                                        <p:attrNameLst>
                                          <p:attrName>style.visibility</p:attrName>
                                        </p:attrNameLst>
                                      </p:cBhvr>
                                      <p:to>
                                        <p:strVal val="visible"/>
                                      </p:to>
                                    </p:set>
                                    <p:anim calcmode="lin" valueType="num">
                                      <p:cBhvr additive="base">
                                        <p:cTn id="19" dur="500" fill="hold"/>
                                        <p:tgtEl>
                                          <p:spTgt spid="23560"/>
                                        </p:tgtEl>
                                        <p:attrNameLst>
                                          <p:attrName>ppt_x</p:attrName>
                                        </p:attrNameLst>
                                      </p:cBhvr>
                                      <p:tavLst>
                                        <p:tav tm="0">
                                          <p:val>
                                            <p:strVal val="#ppt_x"/>
                                          </p:val>
                                        </p:tav>
                                        <p:tav tm="100000">
                                          <p:val>
                                            <p:strVal val="#ppt_x"/>
                                          </p:val>
                                        </p:tav>
                                      </p:tavLst>
                                    </p:anim>
                                    <p:anim calcmode="lin" valueType="num">
                                      <p:cBhvr additive="base">
                                        <p:cTn id="20"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utoUpdateAnimBg="0"/>
      <p:bldP spid="23558" grpId="0" autoUpdateAnimBg="0"/>
      <p:bldP spid="23559" grpId="0" autoUpdateAnimBg="0"/>
      <p:bldP spid="2356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mtClean="0"/>
              <a:t>CreateList_L(LinkList &amp;L, int n) </a:t>
            </a:r>
          </a:p>
        </p:txBody>
      </p:sp>
      <p:sp>
        <p:nvSpPr>
          <p:cNvPr id="25604" name="Rectangle 3"/>
          <p:cNvSpPr>
            <a:spLocks noGrp="1" noChangeArrowheads="1"/>
          </p:cNvSpPr>
          <p:nvPr>
            <p:ph idx="1"/>
          </p:nvPr>
        </p:nvSpPr>
        <p:spPr/>
        <p:txBody>
          <a:bodyPr/>
          <a:lstStyle/>
          <a:p>
            <a:pPr marL="457200" indent="-457200" eaLnBrk="1" hangingPunct="1"/>
            <a:r>
              <a:rPr lang="zh-CN" altLang="en-US" sz="2800" dirty="0" smtClean="0">
                <a:solidFill>
                  <a:schemeClr val="tx1"/>
                </a:solidFill>
                <a:latin typeface="楷体_GB2312" pitchFamily="49" charset="-122"/>
              </a:rPr>
              <a:t>逆序输入</a:t>
            </a:r>
            <a:r>
              <a:rPr lang="en-US" altLang="zh-CN" sz="2800" dirty="0" smtClean="0">
                <a:solidFill>
                  <a:schemeClr val="tx1"/>
                </a:solidFill>
                <a:latin typeface="楷体_GB2312" pitchFamily="49" charset="-122"/>
              </a:rPr>
              <a:t>n</a:t>
            </a:r>
            <a:r>
              <a:rPr lang="zh-CN" altLang="en-US" sz="2800" dirty="0" smtClean="0">
                <a:solidFill>
                  <a:schemeClr val="tx1"/>
                </a:solidFill>
                <a:latin typeface="楷体_GB2312" pitchFamily="49" charset="-122"/>
              </a:rPr>
              <a:t>个数据元素，建立带头结点的单链表</a:t>
            </a:r>
          </a:p>
          <a:p>
            <a:pPr marL="457200" indent="-457200" eaLnBrk="1" hangingPunct="1"/>
            <a:r>
              <a:rPr lang="zh-CN" altLang="en-US" sz="2800" dirty="0" smtClean="0">
                <a:solidFill>
                  <a:srgbClr val="FF0000"/>
                </a:solidFill>
                <a:latin typeface="楷体_GB2312" pitchFamily="49" charset="-122"/>
              </a:rPr>
              <a:t>生成链表</a:t>
            </a:r>
            <a:r>
              <a:rPr lang="zh-CN" altLang="en-US" sz="2800" dirty="0" smtClean="0">
                <a:solidFill>
                  <a:schemeClr val="tx1"/>
                </a:solidFill>
                <a:latin typeface="楷体_GB2312" pitchFamily="49" charset="-122"/>
              </a:rPr>
              <a:t>的过程是一个结点</a:t>
            </a:r>
            <a:r>
              <a:rPr lang="zh-CN" altLang="en-US" sz="2800" dirty="0" smtClean="0">
                <a:solidFill>
                  <a:schemeClr val="tx1"/>
                </a:solidFill>
              </a:rPr>
              <a:t>“</a:t>
            </a:r>
            <a:r>
              <a:rPr lang="zh-CN" altLang="en-US" sz="2800" dirty="0" smtClean="0">
                <a:solidFill>
                  <a:srgbClr val="FF0000"/>
                </a:solidFill>
                <a:latin typeface="楷体_GB2312" pitchFamily="49" charset="-122"/>
              </a:rPr>
              <a:t>逐个插入</a:t>
            </a:r>
            <a:r>
              <a:rPr lang="zh-CN" altLang="en-US" sz="2800" dirty="0" smtClean="0">
                <a:solidFill>
                  <a:schemeClr val="tx1"/>
                </a:solidFill>
              </a:rPr>
              <a:t>”</a:t>
            </a:r>
            <a:r>
              <a:rPr lang="zh-CN" altLang="en-US" sz="2800" dirty="0" smtClean="0">
                <a:solidFill>
                  <a:schemeClr val="tx1"/>
                </a:solidFill>
                <a:latin typeface="楷体_GB2312" pitchFamily="49" charset="-122"/>
              </a:rPr>
              <a:t> 的过程</a:t>
            </a:r>
          </a:p>
          <a:p>
            <a:pPr marL="457200" indent="-457200" eaLnBrk="1" hangingPunct="1"/>
            <a:r>
              <a:rPr lang="zh-CN" altLang="en-US" sz="2800" dirty="0" smtClean="0">
                <a:solidFill>
                  <a:schemeClr val="tx1"/>
                </a:solidFill>
                <a:latin typeface="楷体_GB2312" pitchFamily="49" charset="-122"/>
              </a:rPr>
              <a:t>操作步骤：</a:t>
            </a:r>
          </a:p>
          <a:p>
            <a:pPr marL="914400" lvl="1" indent="-457200" eaLnBrk="1" hangingPunct="1">
              <a:buSzPct val="100000"/>
              <a:buFontTx/>
              <a:buAutoNum type="arabicPeriod"/>
            </a:pPr>
            <a:r>
              <a:rPr lang="zh-CN" altLang="en-US" sz="2800" dirty="0" smtClean="0">
                <a:solidFill>
                  <a:schemeClr val="tx1"/>
                </a:solidFill>
              </a:rPr>
              <a:t>建立一个“空表”；</a:t>
            </a:r>
            <a:r>
              <a:rPr lang="en-US" altLang="zh-CN" sz="2800" dirty="0" err="1" smtClean="0">
                <a:solidFill>
                  <a:schemeClr val="tx1"/>
                </a:solidFill>
              </a:rPr>
              <a:t>InitList_L</a:t>
            </a:r>
            <a:r>
              <a:rPr lang="en-US" altLang="zh-CN" sz="2800" dirty="0" smtClean="0">
                <a:solidFill>
                  <a:schemeClr val="tx1"/>
                </a:solidFill>
              </a:rPr>
              <a:t>(L);</a:t>
            </a:r>
          </a:p>
          <a:p>
            <a:pPr marL="914400" lvl="1" indent="-457200" eaLnBrk="1" hangingPunct="1">
              <a:buSzPct val="100000"/>
              <a:buFontTx/>
              <a:buAutoNum type="arabicPeriod"/>
            </a:pPr>
            <a:r>
              <a:rPr lang="zh-CN" altLang="en-US" sz="2800" dirty="0" smtClean="0">
                <a:solidFill>
                  <a:schemeClr val="tx1"/>
                </a:solidFill>
              </a:rPr>
              <a:t>输入数据元素</a:t>
            </a:r>
            <a:r>
              <a:rPr lang="en-US" altLang="zh-CN" sz="2800" dirty="0" smtClean="0">
                <a:solidFill>
                  <a:schemeClr val="tx1"/>
                </a:solidFill>
              </a:rPr>
              <a:t>a</a:t>
            </a:r>
            <a:r>
              <a:rPr lang="en-US" altLang="zh-CN" sz="2800" baseline="-25000" dirty="0" smtClean="0">
                <a:solidFill>
                  <a:schemeClr val="tx1"/>
                </a:solidFill>
              </a:rPr>
              <a:t>n</a:t>
            </a:r>
            <a:r>
              <a:rPr lang="zh-CN" altLang="en-US" sz="2800" dirty="0" smtClean="0">
                <a:solidFill>
                  <a:schemeClr val="tx1"/>
                </a:solidFill>
              </a:rPr>
              <a:t>，建立结点并插入； </a:t>
            </a:r>
            <a:r>
              <a:rPr lang="en-US" altLang="zh-CN" sz="2800" dirty="0" err="1" smtClean="0">
                <a:solidFill>
                  <a:srgbClr val="FF0000"/>
                </a:solidFill>
              </a:rPr>
              <a:t>ListInsert_L</a:t>
            </a:r>
            <a:r>
              <a:rPr lang="en-US" altLang="zh-CN" sz="2800" dirty="0" smtClean="0">
                <a:solidFill>
                  <a:srgbClr val="FF0000"/>
                </a:solidFill>
              </a:rPr>
              <a:t>(L, 1, e); </a:t>
            </a:r>
            <a:endParaRPr lang="en-US" altLang="zh-CN" sz="2800" dirty="0" smtClean="0">
              <a:solidFill>
                <a:schemeClr val="tx1"/>
              </a:solidFill>
            </a:endParaRPr>
          </a:p>
          <a:p>
            <a:pPr marL="914400" lvl="1" indent="-457200" eaLnBrk="1" hangingPunct="1">
              <a:buSzPct val="100000"/>
              <a:buFontTx/>
              <a:buAutoNum type="arabicPeriod"/>
            </a:pPr>
            <a:r>
              <a:rPr lang="zh-CN" altLang="en-US" sz="2800" dirty="0" smtClean="0">
                <a:solidFill>
                  <a:schemeClr val="tx1"/>
                </a:solidFill>
              </a:rPr>
              <a:t>依次类推，直至输入</a:t>
            </a:r>
            <a:r>
              <a:rPr lang="en-US" altLang="zh-CN" sz="2800" dirty="0" smtClean="0">
                <a:solidFill>
                  <a:schemeClr val="tx1"/>
                </a:solidFill>
              </a:rPr>
              <a:t>a</a:t>
            </a:r>
            <a:r>
              <a:rPr lang="en-US" altLang="zh-CN" sz="2800" baseline="-25000" dirty="0" smtClean="0">
                <a:solidFill>
                  <a:schemeClr val="tx1"/>
                </a:solidFill>
              </a:rPr>
              <a:t>1</a:t>
            </a:r>
            <a:r>
              <a:rPr lang="zh-CN" altLang="en-US" sz="2800" dirty="0" smtClean="0">
                <a:solidFill>
                  <a:schemeClr val="tx1"/>
                </a:solidFill>
              </a:rPr>
              <a:t>为止</a:t>
            </a:r>
          </a:p>
        </p:txBody>
      </p:sp>
      <p:sp>
        <p:nvSpPr>
          <p:cNvPr id="2560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B22E1065-6E6F-40BD-A75F-51F1098459BE}" type="slidenum">
              <a:rPr kumimoji="0" lang="en-US" altLang="zh-CN" b="0" smtClean="0">
                <a:solidFill>
                  <a:srgbClr val="393939"/>
                </a:solidFill>
              </a:rPr>
              <a:pPr eaLnBrk="1" hangingPunct="1"/>
              <a:t>76</a:t>
            </a:fld>
            <a:endParaRPr kumimoji="0" lang="en-US" altLang="zh-CN" b="0" smtClean="0">
              <a:solidFill>
                <a:srgbClr val="393939"/>
              </a:solidFill>
            </a:endParaRPr>
          </a:p>
        </p:txBody>
      </p:sp>
      <p:grpSp>
        <p:nvGrpSpPr>
          <p:cNvPr id="25605" name="Group 43"/>
          <p:cNvGrpSpPr>
            <a:grpSpLocks/>
          </p:cNvGrpSpPr>
          <p:nvPr/>
        </p:nvGrpSpPr>
        <p:grpSpPr bwMode="auto">
          <a:xfrm>
            <a:off x="838200" y="5029200"/>
            <a:ext cx="990600" cy="609600"/>
            <a:chOff x="4080" y="1872"/>
            <a:chExt cx="624" cy="384"/>
          </a:xfrm>
          <a:solidFill>
            <a:schemeClr val="accent1">
              <a:lumMod val="60000"/>
              <a:lumOff val="40000"/>
            </a:schemeClr>
          </a:solidFill>
        </p:grpSpPr>
        <p:sp>
          <p:nvSpPr>
            <p:cNvPr id="25634" name="Rectangle 8"/>
            <p:cNvSpPr>
              <a:spLocks noChangeArrowheads="1"/>
            </p:cNvSpPr>
            <p:nvPr/>
          </p:nvSpPr>
          <p:spPr bwMode="auto">
            <a:xfrm>
              <a:off x="4224" y="2016"/>
              <a:ext cx="480" cy="240"/>
            </a:xfrm>
            <a:prstGeom prst="rect">
              <a:avLst/>
            </a:prstGeom>
            <a:solidFill>
              <a:schemeClr val="accent6">
                <a:lumMod val="20000"/>
                <a:lumOff val="80000"/>
              </a:schemeClr>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5" name="Line 9"/>
            <p:cNvSpPr>
              <a:spLocks noChangeShapeType="1"/>
            </p:cNvSpPr>
            <p:nvPr/>
          </p:nvSpPr>
          <p:spPr bwMode="auto">
            <a:xfrm>
              <a:off x="4512" y="2016"/>
              <a:ext cx="1" cy="240"/>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6" name="Line 10"/>
            <p:cNvSpPr>
              <a:spLocks noChangeShapeType="1"/>
            </p:cNvSpPr>
            <p:nvPr/>
          </p:nvSpPr>
          <p:spPr bwMode="auto">
            <a:xfrm>
              <a:off x="4080" y="2112"/>
              <a:ext cx="144" cy="1"/>
            </a:xfrm>
            <a:prstGeom prst="line">
              <a:avLst/>
            </a:prstGeom>
            <a:grpFill/>
            <a:ln w="28575">
              <a:solidFill>
                <a:srgbClr val="FB415C"/>
              </a:solidFill>
              <a:round/>
              <a:headEnd/>
              <a:tailEnd type="triangle" w="med" len="me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7" name="Line 11"/>
            <p:cNvSpPr>
              <a:spLocks noChangeShapeType="1"/>
            </p:cNvSpPr>
            <p:nvPr/>
          </p:nvSpPr>
          <p:spPr bwMode="auto">
            <a:xfrm>
              <a:off x="4080" y="1872"/>
              <a:ext cx="1" cy="240"/>
            </a:xfrm>
            <a:prstGeom prst="line">
              <a:avLst/>
            </a:prstGeom>
            <a:grpFill/>
            <a:ln w="28575">
              <a:solidFill>
                <a:srgbClr val="FB415C"/>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8" name="Line 12"/>
            <p:cNvSpPr>
              <a:spLocks noChangeShapeType="1"/>
            </p:cNvSpPr>
            <p:nvPr/>
          </p:nvSpPr>
          <p:spPr bwMode="auto">
            <a:xfrm flipH="1">
              <a:off x="4560" y="2064"/>
              <a:ext cx="48" cy="144"/>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9" name="Line 13"/>
            <p:cNvSpPr>
              <a:spLocks noChangeShapeType="1"/>
            </p:cNvSpPr>
            <p:nvPr/>
          </p:nvSpPr>
          <p:spPr bwMode="auto">
            <a:xfrm>
              <a:off x="4608" y="2064"/>
              <a:ext cx="48" cy="144"/>
            </a:xfrm>
            <a:prstGeom prst="line">
              <a:avLst/>
            </a:prstGeom>
            <a:grpFill/>
            <a:ln w="28575">
              <a:solidFill>
                <a:schemeClr val="tx1"/>
              </a:solidFill>
              <a:round/>
              <a:headEnd/>
              <a:tailEnd/>
            </a:ln>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25606" name="Group 47"/>
          <p:cNvGrpSpPr>
            <a:grpSpLocks/>
          </p:cNvGrpSpPr>
          <p:nvPr/>
        </p:nvGrpSpPr>
        <p:grpSpPr bwMode="auto">
          <a:xfrm>
            <a:off x="2590800" y="5029200"/>
            <a:ext cx="2133600" cy="685800"/>
            <a:chOff x="1632" y="3168"/>
            <a:chExt cx="1344" cy="432"/>
          </a:xfrm>
        </p:grpSpPr>
        <p:sp>
          <p:nvSpPr>
            <p:cNvPr id="25624" name="Rectangle 14"/>
            <p:cNvSpPr>
              <a:spLocks noChangeArrowheads="1"/>
            </p:cNvSpPr>
            <p:nvPr/>
          </p:nvSpPr>
          <p:spPr bwMode="auto">
            <a:xfrm>
              <a:off x="1776" y="3312"/>
              <a:ext cx="480" cy="240"/>
            </a:xfrm>
            <a:prstGeom prst="rect">
              <a:avLst/>
            </a:prstGeom>
            <a:solidFill>
              <a:schemeClr val="accent6">
                <a:lumMod val="20000"/>
                <a:lumOff val="80000"/>
              </a:schemeClr>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5" name="Line 15"/>
            <p:cNvSpPr>
              <a:spLocks noChangeShapeType="1"/>
            </p:cNvSpPr>
            <p:nvPr/>
          </p:nvSpPr>
          <p:spPr bwMode="auto">
            <a:xfrm>
              <a:off x="2064" y="331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6" name="Line 16"/>
            <p:cNvSpPr>
              <a:spLocks noChangeShapeType="1"/>
            </p:cNvSpPr>
            <p:nvPr/>
          </p:nvSpPr>
          <p:spPr bwMode="auto">
            <a:xfrm>
              <a:off x="1632" y="3408"/>
              <a:ext cx="144" cy="0"/>
            </a:xfrm>
            <a:prstGeom prst="line">
              <a:avLst/>
            </a:prstGeom>
            <a:noFill/>
            <a:ln w="28575">
              <a:solidFill>
                <a:srgbClr val="FB415C"/>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7" name="Line 17"/>
            <p:cNvSpPr>
              <a:spLocks noChangeShapeType="1"/>
            </p:cNvSpPr>
            <p:nvPr/>
          </p:nvSpPr>
          <p:spPr bwMode="auto">
            <a:xfrm>
              <a:off x="1632" y="3168"/>
              <a:ext cx="0" cy="240"/>
            </a:xfrm>
            <a:prstGeom prst="line">
              <a:avLst/>
            </a:prstGeom>
            <a:noFill/>
            <a:ln w="28575">
              <a:solidFill>
                <a:srgbClr val="FB415C"/>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8" name="Line 18"/>
            <p:cNvSpPr>
              <a:spLocks noChangeShapeType="1"/>
            </p:cNvSpPr>
            <p:nvPr/>
          </p:nvSpPr>
          <p:spPr bwMode="auto">
            <a:xfrm flipH="1">
              <a:off x="2832" y="3360"/>
              <a:ext cx="4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9" name="Line 19"/>
            <p:cNvSpPr>
              <a:spLocks noChangeShapeType="1"/>
            </p:cNvSpPr>
            <p:nvPr/>
          </p:nvSpPr>
          <p:spPr bwMode="auto">
            <a:xfrm>
              <a:off x="2880" y="3360"/>
              <a:ext cx="4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0" name="Rectangle 20"/>
            <p:cNvSpPr>
              <a:spLocks noChangeArrowheads="1"/>
            </p:cNvSpPr>
            <p:nvPr/>
          </p:nvSpPr>
          <p:spPr bwMode="auto">
            <a:xfrm>
              <a:off x="2496" y="3312"/>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1" name="Line 21"/>
            <p:cNvSpPr>
              <a:spLocks noChangeShapeType="1"/>
            </p:cNvSpPr>
            <p:nvPr/>
          </p:nvSpPr>
          <p:spPr bwMode="auto">
            <a:xfrm>
              <a:off x="2784" y="331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2" name="Line 22"/>
            <p:cNvSpPr>
              <a:spLocks noChangeShapeType="1"/>
            </p:cNvSpPr>
            <p:nvPr/>
          </p:nvSpPr>
          <p:spPr bwMode="auto">
            <a:xfrm>
              <a:off x="2160" y="345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33" name="Text Box 23"/>
            <p:cNvSpPr txBox="1">
              <a:spLocks noChangeArrowheads="1"/>
            </p:cNvSpPr>
            <p:nvPr/>
          </p:nvSpPr>
          <p:spPr bwMode="auto">
            <a:xfrm>
              <a:off x="2506" y="3235"/>
              <a:ext cx="3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393939"/>
                  </a:solidFill>
                </a:rPr>
                <a:t>a</a:t>
              </a:r>
              <a:r>
                <a:rPr lang="en-US" altLang="zh-CN" sz="1800">
                  <a:solidFill>
                    <a:srgbClr val="393939"/>
                  </a:solidFill>
                </a:rPr>
                <a:t>n</a:t>
              </a:r>
              <a:endParaRPr lang="en-US" altLang="zh-CN">
                <a:solidFill>
                  <a:srgbClr val="393939"/>
                </a:solidFill>
              </a:endParaRPr>
            </a:p>
          </p:txBody>
        </p:sp>
      </p:grpSp>
      <p:grpSp>
        <p:nvGrpSpPr>
          <p:cNvPr id="25607" name="Group 48"/>
          <p:cNvGrpSpPr>
            <a:grpSpLocks/>
          </p:cNvGrpSpPr>
          <p:nvPr/>
        </p:nvGrpSpPr>
        <p:grpSpPr bwMode="auto">
          <a:xfrm>
            <a:off x="5562600" y="5105400"/>
            <a:ext cx="2133600" cy="1295400"/>
            <a:chOff x="3504" y="3216"/>
            <a:chExt cx="1344" cy="816"/>
          </a:xfrm>
        </p:grpSpPr>
        <p:sp>
          <p:nvSpPr>
            <p:cNvPr id="25608" name="Rectangle 24"/>
            <p:cNvSpPr>
              <a:spLocks noChangeArrowheads="1"/>
            </p:cNvSpPr>
            <p:nvPr/>
          </p:nvSpPr>
          <p:spPr bwMode="auto">
            <a:xfrm>
              <a:off x="3648" y="3360"/>
              <a:ext cx="480" cy="240"/>
            </a:xfrm>
            <a:prstGeom prst="rect">
              <a:avLst/>
            </a:prstGeom>
            <a:solidFill>
              <a:schemeClr val="accent6">
                <a:lumMod val="20000"/>
                <a:lumOff val="80000"/>
              </a:schemeClr>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09" name="Line 25"/>
            <p:cNvSpPr>
              <a:spLocks noChangeShapeType="1"/>
            </p:cNvSpPr>
            <p:nvPr/>
          </p:nvSpPr>
          <p:spPr bwMode="auto">
            <a:xfrm>
              <a:off x="3936" y="336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0" name="Line 26"/>
            <p:cNvSpPr>
              <a:spLocks noChangeShapeType="1"/>
            </p:cNvSpPr>
            <p:nvPr/>
          </p:nvSpPr>
          <p:spPr bwMode="auto">
            <a:xfrm>
              <a:off x="3504" y="3456"/>
              <a:ext cx="144" cy="0"/>
            </a:xfrm>
            <a:prstGeom prst="line">
              <a:avLst/>
            </a:prstGeom>
            <a:noFill/>
            <a:ln w="28575">
              <a:solidFill>
                <a:srgbClr val="FB415C"/>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1" name="Line 27"/>
            <p:cNvSpPr>
              <a:spLocks noChangeShapeType="1"/>
            </p:cNvSpPr>
            <p:nvPr/>
          </p:nvSpPr>
          <p:spPr bwMode="auto">
            <a:xfrm>
              <a:off x="3504" y="3216"/>
              <a:ext cx="0" cy="240"/>
            </a:xfrm>
            <a:prstGeom prst="line">
              <a:avLst/>
            </a:prstGeom>
            <a:noFill/>
            <a:ln w="28575">
              <a:solidFill>
                <a:srgbClr val="FB415C"/>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2" name="Line 28"/>
            <p:cNvSpPr>
              <a:spLocks noChangeShapeType="1"/>
            </p:cNvSpPr>
            <p:nvPr/>
          </p:nvSpPr>
          <p:spPr bwMode="auto">
            <a:xfrm flipH="1">
              <a:off x="4704" y="3408"/>
              <a:ext cx="4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3" name="Line 29"/>
            <p:cNvSpPr>
              <a:spLocks noChangeShapeType="1"/>
            </p:cNvSpPr>
            <p:nvPr/>
          </p:nvSpPr>
          <p:spPr bwMode="auto">
            <a:xfrm>
              <a:off x="4752" y="3408"/>
              <a:ext cx="4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4" name="Rectangle 30"/>
            <p:cNvSpPr>
              <a:spLocks noChangeArrowheads="1"/>
            </p:cNvSpPr>
            <p:nvPr/>
          </p:nvSpPr>
          <p:spPr bwMode="auto">
            <a:xfrm>
              <a:off x="4368" y="336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5" name="Line 31"/>
            <p:cNvSpPr>
              <a:spLocks noChangeShapeType="1"/>
            </p:cNvSpPr>
            <p:nvPr/>
          </p:nvSpPr>
          <p:spPr bwMode="auto">
            <a:xfrm>
              <a:off x="4656" y="336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6" name="Text Box 33"/>
            <p:cNvSpPr txBox="1">
              <a:spLocks noChangeArrowheads="1"/>
            </p:cNvSpPr>
            <p:nvPr/>
          </p:nvSpPr>
          <p:spPr bwMode="auto">
            <a:xfrm>
              <a:off x="4378" y="3283"/>
              <a:ext cx="3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393939"/>
                  </a:solidFill>
                </a:rPr>
                <a:t>a</a:t>
              </a:r>
              <a:r>
                <a:rPr lang="en-US" altLang="zh-CN" sz="1800">
                  <a:solidFill>
                    <a:srgbClr val="393939"/>
                  </a:solidFill>
                </a:rPr>
                <a:t>n</a:t>
              </a:r>
              <a:endParaRPr lang="en-US" altLang="zh-CN">
                <a:solidFill>
                  <a:srgbClr val="393939"/>
                </a:solidFill>
              </a:endParaRPr>
            </a:p>
          </p:txBody>
        </p:sp>
        <p:sp>
          <p:nvSpPr>
            <p:cNvPr id="25617" name="Rectangle 34"/>
            <p:cNvSpPr>
              <a:spLocks noChangeArrowheads="1"/>
            </p:cNvSpPr>
            <p:nvPr/>
          </p:nvSpPr>
          <p:spPr bwMode="auto">
            <a:xfrm>
              <a:off x="4080" y="3744"/>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18" name="Text Box 35"/>
            <p:cNvSpPr txBox="1">
              <a:spLocks noChangeArrowheads="1"/>
            </p:cNvSpPr>
            <p:nvPr/>
          </p:nvSpPr>
          <p:spPr bwMode="auto">
            <a:xfrm>
              <a:off x="4032" y="3667"/>
              <a:ext cx="4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a:solidFill>
                    <a:srgbClr val="393939"/>
                  </a:solidFill>
                </a:rPr>
                <a:t>a</a:t>
              </a:r>
              <a:r>
                <a:rPr lang="en-US" altLang="zh-CN" sz="1800">
                  <a:solidFill>
                    <a:srgbClr val="393939"/>
                  </a:solidFill>
                </a:rPr>
                <a:t>n-1</a:t>
              </a:r>
              <a:endParaRPr lang="en-US" altLang="zh-CN">
                <a:solidFill>
                  <a:srgbClr val="393939"/>
                </a:solidFill>
              </a:endParaRPr>
            </a:p>
          </p:txBody>
        </p:sp>
        <p:sp>
          <p:nvSpPr>
            <p:cNvPr id="25619" name="Line 36"/>
            <p:cNvSpPr>
              <a:spLocks noChangeShapeType="1"/>
            </p:cNvSpPr>
            <p:nvPr/>
          </p:nvSpPr>
          <p:spPr bwMode="auto">
            <a:xfrm>
              <a:off x="4416" y="37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0" name="Line 37"/>
            <p:cNvSpPr>
              <a:spLocks noChangeShapeType="1"/>
            </p:cNvSpPr>
            <p:nvPr/>
          </p:nvSpPr>
          <p:spPr bwMode="auto">
            <a:xfrm>
              <a:off x="4512" y="3888"/>
              <a:ext cx="192"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1" name="Line 38"/>
            <p:cNvSpPr>
              <a:spLocks noChangeShapeType="1"/>
            </p:cNvSpPr>
            <p:nvPr/>
          </p:nvSpPr>
          <p:spPr bwMode="auto">
            <a:xfrm flipH="1" flipV="1">
              <a:off x="4560" y="3600"/>
              <a:ext cx="144" cy="288"/>
            </a:xfrm>
            <a:prstGeom prst="line">
              <a:avLst/>
            </a:prstGeom>
            <a:noFill/>
            <a:ln w="38100">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2" name="Line 39"/>
            <p:cNvSpPr>
              <a:spLocks noChangeShapeType="1"/>
            </p:cNvSpPr>
            <p:nvPr/>
          </p:nvSpPr>
          <p:spPr bwMode="auto">
            <a:xfrm flipH="1">
              <a:off x="3744" y="3504"/>
              <a:ext cx="288" cy="384"/>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5623" name="Line 40"/>
            <p:cNvSpPr>
              <a:spLocks noChangeShapeType="1"/>
            </p:cNvSpPr>
            <p:nvPr/>
          </p:nvSpPr>
          <p:spPr bwMode="auto">
            <a:xfrm>
              <a:off x="3744" y="3888"/>
              <a:ext cx="336" cy="0"/>
            </a:xfrm>
            <a:prstGeom prst="line">
              <a:avLst/>
            </a:prstGeom>
            <a:noFill/>
            <a:ln w="38100">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Tree>
    <p:extLst>
      <p:ext uri="{BB962C8B-B14F-4D97-AF65-F5344CB8AC3E}">
        <p14:creationId xmlns:p14="http://schemas.microsoft.com/office/powerpoint/2010/main" val="703775202"/>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5ADDBEEC-D8A8-430D-B042-30F0EB0440A2}" type="slidenum">
              <a:rPr kumimoji="0" lang="en-US" altLang="zh-CN" b="0" smtClean="0">
                <a:solidFill>
                  <a:srgbClr val="393939"/>
                </a:solidFill>
              </a:rPr>
              <a:pPr eaLnBrk="1" hangingPunct="1"/>
              <a:t>77</a:t>
            </a:fld>
            <a:endParaRPr kumimoji="0" lang="en-US" altLang="zh-CN" b="0" smtClean="0">
              <a:solidFill>
                <a:srgbClr val="393939"/>
              </a:solidFill>
            </a:endParaRPr>
          </a:p>
        </p:txBody>
      </p:sp>
      <p:sp>
        <p:nvSpPr>
          <p:cNvPr id="28674" name="Text Box 2"/>
          <p:cNvSpPr txBox="1">
            <a:spLocks noChangeArrowheads="1"/>
          </p:cNvSpPr>
          <p:nvPr/>
        </p:nvSpPr>
        <p:spPr bwMode="auto">
          <a:xfrm>
            <a:off x="228600" y="457200"/>
            <a:ext cx="8686800" cy="5045075"/>
          </a:xfrm>
          <a:prstGeom prst="rect">
            <a:avLst/>
          </a:prstGeom>
          <a:gradFill rotWithShape="0">
            <a:gsLst>
              <a:gs pos="0">
                <a:srgbClr val="FFFFCC"/>
              </a:gs>
              <a:gs pos="50000">
                <a:schemeClr val="bg1"/>
              </a:gs>
              <a:gs pos="100000">
                <a:srgbClr val="FFFFCC"/>
              </a:gs>
            </a:gsLst>
            <a:lin ang="2700000" scaled="1"/>
          </a:gradFill>
          <a:ln w="28575">
            <a:solidFill>
              <a:schemeClr val="bg2"/>
            </a:solidFill>
            <a:miter lim="800000"/>
            <a:headEnd/>
            <a:tailEnd/>
          </a:ln>
          <a:effectLst/>
        </p:spPr>
        <p:txBody>
          <a:bodyPr>
            <a:spAutoFit/>
          </a:bodyPr>
          <a:lstStyle/>
          <a:p>
            <a:pPr>
              <a:lnSpc>
                <a:spcPct val="105000"/>
              </a:lnSpc>
              <a:defRPr/>
            </a:pPr>
            <a:r>
              <a:rPr lang="en-US" altLang="zh-CN" sz="2800" dirty="0">
                <a:solidFill>
                  <a:srgbClr val="6600CC"/>
                </a:solidFill>
                <a:latin typeface="Times New Roman" pitchFamily="18" charset="0"/>
                <a:ea typeface="宋体" pitchFamily="2" charset="-122"/>
              </a:rPr>
              <a:t>void </a:t>
            </a:r>
            <a:r>
              <a:rPr lang="en-US" altLang="zh-CN" sz="2800" dirty="0" err="1">
                <a:solidFill>
                  <a:srgbClr val="6600CC"/>
                </a:solidFill>
                <a:latin typeface="Times New Roman" pitchFamily="18" charset="0"/>
                <a:ea typeface="宋体" pitchFamily="2" charset="-122"/>
              </a:rPr>
              <a:t>CreateList_L</a:t>
            </a:r>
            <a:r>
              <a:rPr lang="en-US" altLang="zh-CN" sz="2800" dirty="0">
                <a:solidFill>
                  <a:srgbClr val="6600CC"/>
                </a:solidFill>
                <a:latin typeface="Times New Roman" pitchFamily="18" charset="0"/>
                <a:ea typeface="宋体" pitchFamily="2" charset="-122"/>
              </a:rPr>
              <a:t>(</a:t>
            </a:r>
            <a:r>
              <a:rPr lang="en-US" altLang="zh-CN" sz="2800" dirty="0" err="1">
                <a:solidFill>
                  <a:srgbClr val="6600CC"/>
                </a:solidFill>
                <a:latin typeface="Times New Roman" pitchFamily="18" charset="0"/>
                <a:ea typeface="宋体" pitchFamily="2" charset="-122"/>
              </a:rPr>
              <a:t>LinkList</a:t>
            </a:r>
            <a:r>
              <a:rPr lang="en-US" altLang="zh-CN" sz="2800" dirty="0">
                <a:solidFill>
                  <a:srgbClr val="6600CC"/>
                </a:solidFill>
                <a:latin typeface="Times New Roman" pitchFamily="18" charset="0"/>
                <a:ea typeface="宋体" pitchFamily="2" charset="-122"/>
              </a:rPr>
              <a:t> &amp;L, </a:t>
            </a:r>
            <a:r>
              <a:rPr lang="en-US" altLang="zh-CN" sz="2800" dirty="0" err="1">
                <a:solidFill>
                  <a:srgbClr val="6600CC"/>
                </a:solidFill>
                <a:latin typeface="Times New Roman" pitchFamily="18" charset="0"/>
                <a:ea typeface="宋体" pitchFamily="2" charset="-122"/>
              </a:rPr>
              <a:t>int</a:t>
            </a:r>
            <a:r>
              <a:rPr lang="en-US" altLang="zh-CN" sz="2800" dirty="0">
                <a:solidFill>
                  <a:srgbClr val="6600CC"/>
                </a:solidFill>
                <a:latin typeface="Times New Roman" pitchFamily="18" charset="0"/>
                <a:ea typeface="宋体" pitchFamily="2" charset="-122"/>
              </a:rPr>
              <a:t> n) {</a:t>
            </a:r>
          </a:p>
          <a:p>
            <a:pPr>
              <a:lnSpc>
                <a:spcPct val="105000"/>
              </a:lnSpc>
              <a:defRPr/>
            </a:pPr>
            <a:r>
              <a:rPr lang="en-US" altLang="zh-CN" sz="2800" dirty="0">
                <a:solidFill>
                  <a:srgbClr val="393939"/>
                </a:solidFill>
                <a:latin typeface="Times New Roman" pitchFamily="18" charset="0"/>
                <a:ea typeface="宋体" pitchFamily="2" charset="-122"/>
              </a:rPr>
              <a:t>    // </a:t>
            </a:r>
            <a:r>
              <a:rPr lang="zh-CN" altLang="en-US" sz="2800" dirty="0">
                <a:solidFill>
                  <a:srgbClr val="393939"/>
                </a:solidFill>
                <a:latin typeface="楷体_GB2312" pitchFamily="49" charset="-122"/>
                <a:ea typeface="楷体_GB2312" pitchFamily="49" charset="-122"/>
              </a:rPr>
              <a:t>逆序输入 </a:t>
            </a:r>
            <a:r>
              <a:rPr lang="en-US" altLang="zh-CN" sz="2800" dirty="0">
                <a:solidFill>
                  <a:srgbClr val="393939"/>
                </a:solidFill>
                <a:latin typeface="楷体_GB2312" pitchFamily="49" charset="-122"/>
                <a:ea typeface="楷体_GB2312" pitchFamily="49" charset="-122"/>
              </a:rPr>
              <a:t>n </a:t>
            </a:r>
            <a:r>
              <a:rPr lang="zh-CN" altLang="en-US" sz="2800" dirty="0">
                <a:solidFill>
                  <a:srgbClr val="393939"/>
                </a:solidFill>
                <a:latin typeface="楷体_GB2312" pitchFamily="49" charset="-122"/>
                <a:ea typeface="楷体_GB2312" pitchFamily="49" charset="-122"/>
              </a:rPr>
              <a:t>个数据元素，建立带头结点的单链表</a:t>
            </a:r>
          </a:p>
          <a:p>
            <a:pPr>
              <a:lnSpc>
                <a:spcPct val="105000"/>
              </a:lnSpc>
              <a:defRPr/>
            </a:pPr>
            <a:r>
              <a:rPr lang="zh-CN" altLang="en-US" sz="2800" dirty="0">
                <a:solidFill>
                  <a:srgbClr val="393939"/>
                </a:solidFill>
                <a:latin typeface="Times New Roman" pitchFamily="18" charset="0"/>
                <a:ea typeface="宋体" pitchFamily="2" charset="-122"/>
              </a:rPr>
              <a:t>	</a:t>
            </a:r>
            <a:r>
              <a:rPr lang="en-US" altLang="zh-CN" sz="2800" dirty="0" err="1">
                <a:solidFill>
                  <a:srgbClr val="FF0000"/>
                </a:solidFill>
                <a:latin typeface="Times New Roman" pitchFamily="18" charset="0"/>
                <a:ea typeface="宋体" pitchFamily="2" charset="-122"/>
              </a:rPr>
              <a:t>ElemType</a:t>
            </a:r>
            <a:r>
              <a:rPr lang="en-US" altLang="zh-CN" sz="2800" dirty="0">
                <a:solidFill>
                  <a:srgbClr val="FF0000"/>
                </a:solidFill>
                <a:latin typeface="Times New Roman" pitchFamily="18" charset="0"/>
                <a:ea typeface="宋体" pitchFamily="2" charset="-122"/>
              </a:rPr>
              <a:t> e;</a:t>
            </a:r>
          </a:p>
          <a:p>
            <a:pPr>
              <a:lnSpc>
                <a:spcPct val="105000"/>
              </a:lnSpc>
              <a:defRPr/>
            </a:pPr>
            <a:r>
              <a:rPr lang="en-US" altLang="zh-CN" sz="2800" dirty="0">
                <a:solidFill>
                  <a:srgbClr val="FF0000"/>
                </a:solidFill>
                <a:latin typeface="Times New Roman" pitchFamily="18" charset="0"/>
                <a:ea typeface="宋体" pitchFamily="2" charset="-122"/>
              </a:rPr>
              <a:t>	</a:t>
            </a:r>
            <a:r>
              <a:rPr lang="en-US" altLang="zh-CN" sz="2800" dirty="0" err="1">
                <a:solidFill>
                  <a:srgbClr val="FF0000"/>
                </a:solidFill>
                <a:latin typeface="Times New Roman" pitchFamily="18" charset="0"/>
                <a:ea typeface="宋体" pitchFamily="2" charset="-122"/>
              </a:rPr>
              <a:t>int</a:t>
            </a:r>
            <a:r>
              <a:rPr lang="en-US" altLang="zh-CN" sz="2800" dirty="0">
                <a:solidFill>
                  <a:srgbClr val="FF0000"/>
                </a:solidFill>
                <a:latin typeface="Times New Roman" pitchFamily="18" charset="0"/>
                <a:ea typeface="宋体" pitchFamily="2" charset="-122"/>
              </a:rPr>
              <a:t> </a:t>
            </a:r>
            <a:r>
              <a:rPr lang="en-US" altLang="zh-CN" sz="2800" dirty="0" err="1">
                <a:solidFill>
                  <a:srgbClr val="FF0000"/>
                </a:solidFill>
                <a:latin typeface="Times New Roman" pitchFamily="18" charset="0"/>
                <a:ea typeface="宋体" pitchFamily="2" charset="-122"/>
              </a:rPr>
              <a:t>i</a:t>
            </a:r>
            <a:r>
              <a:rPr lang="en-US" altLang="zh-CN" sz="2800" dirty="0">
                <a:solidFill>
                  <a:srgbClr val="FF0000"/>
                </a:solidFill>
                <a:latin typeface="Times New Roman" pitchFamily="18" charset="0"/>
                <a:ea typeface="宋体" pitchFamily="2" charset="-122"/>
              </a:rPr>
              <a:t>;</a:t>
            </a:r>
          </a:p>
          <a:p>
            <a:pPr>
              <a:lnSpc>
                <a:spcPct val="105000"/>
              </a:lnSpc>
              <a:defRPr/>
            </a:pPr>
            <a:r>
              <a:rPr lang="en-US" altLang="zh-CN" sz="2800" dirty="0">
                <a:solidFill>
                  <a:srgbClr val="00FF00"/>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InitList_L</a:t>
            </a:r>
            <a:r>
              <a:rPr lang="en-US" altLang="zh-CN" sz="2800" dirty="0">
                <a:solidFill>
                  <a:srgbClr val="393939"/>
                </a:solidFill>
                <a:latin typeface="Times New Roman" pitchFamily="18" charset="0"/>
                <a:ea typeface="宋体" pitchFamily="2" charset="-122"/>
              </a:rPr>
              <a:t>(L);</a:t>
            </a:r>
          </a:p>
          <a:p>
            <a:pPr>
              <a:lnSpc>
                <a:spcPct val="105000"/>
              </a:lnSpc>
              <a:defRPr/>
            </a:pPr>
            <a:r>
              <a:rPr lang="en-US" altLang="zh-CN" sz="2800" dirty="0">
                <a:solidFill>
                  <a:srgbClr val="393939"/>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printf</a:t>
            </a:r>
            <a:r>
              <a:rPr lang="en-US" altLang="zh-CN" sz="2800" dirty="0">
                <a:solidFill>
                  <a:srgbClr val="393939"/>
                </a:solidFill>
                <a:latin typeface="Times New Roman" pitchFamily="18" charset="0"/>
                <a:ea typeface="宋体" pitchFamily="2" charset="-122"/>
              </a:rPr>
              <a:t>("please input %d integer", n);</a:t>
            </a:r>
          </a:p>
          <a:p>
            <a:pPr>
              <a:lnSpc>
                <a:spcPct val="105000"/>
              </a:lnSpc>
              <a:defRPr/>
            </a:pPr>
            <a:r>
              <a:rPr lang="en-US" altLang="zh-CN" sz="2800" dirty="0">
                <a:solidFill>
                  <a:srgbClr val="FF0000"/>
                </a:solidFill>
                <a:latin typeface="Times New Roman" pitchFamily="18" charset="0"/>
                <a:ea typeface="宋体" pitchFamily="2" charset="-122"/>
              </a:rPr>
              <a:t>	for (</a:t>
            </a:r>
            <a:r>
              <a:rPr lang="en-US" altLang="zh-CN" sz="2800" dirty="0" err="1">
                <a:solidFill>
                  <a:srgbClr val="FF0000"/>
                </a:solidFill>
                <a:latin typeface="Times New Roman" pitchFamily="18" charset="0"/>
                <a:ea typeface="宋体" pitchFamily="2" charset="-122"/>
              </a:rPr>
              <a:t>i</a:t>
            </a:r>
            <a:r>
              <a:rPr lang="en-US" altLang="zh-CN" sz="2800" dirty="0">
                <a:solidFill>
                  <a:srgbClr val="FF0000"/>
                </a:solidFill>
                <a:latin typeface="Times New Roman" pitchFamily="18" charset="0"/>
                <a:ea typeface="宋体" pitchFamily="2" charset="-122"/>
              </a:rPr>
              <a:t> = 1; </a:t>
            </a:r>
            <a:r>
              <a:rPr lang="en-US" altLang="zh-CN" sz="2800" dirty="0" err="1">
                <a:solidFill>
                  <a:srgbClr val="FF0000"/>
                </a:solidFill>
                <a:latin typeface="Times New Roman" pitchFamily="18" charset="0"/>
                <a:ea typeface="宋体" pitchFamily="2" charset="-122"/>
              </a:rPr>
              <a:t>i</a:t>
            </a:r>
            <a:r>
              <a:rPr lang="en-US" altLang="zh-CN" sz="2800" dirty="0">
                <a:solidFill>
                  <a:srgbClr val="FF0000"/>
                </a:solidFill>
                <a:latin typeface="Times New Roman" pitchFamily="18" charset="0"/>
                <a:ea typeface="宋体" pitchFamily="2" charset="-122"/>
              </a:rPr>
              <a:t> &lt;= n; </a:t>
            </a:r>
            <a:r>
              <a:rPr lang="en-US" altLang="zh-CN" sz="2800" dirty="0" err="1">
                <a:solidFill>
                  <a:srgbClr val="FF0000"/>
                </a:solidFill>
                <a:latin typeface="Times New Roman" pitchFamily="18" charset="0"/>
                <a:ea typeface="宋体" pitchFamily="2" charset="-122"/>
              </a:rPr>
              <a:t>i</a:t>
            </a:r>
            <a:r>
              <a:rPr lang="en-US" altLang="zh-CN" sz="2800" dirty="0">
                <a:solidFill>
                  <a:srgbClr val="FF0000"/>
                </a:solidFill>
                <a:latin typeface="Times New Roman" pitchFamily="18" charset="0"/>
                <a:ea typeface="宋体" pitchFamily="2" charset="-122"/>
              </a:rPr>
              <a:t>++) {</a:t>
            </a:r>
          </a:p>
          <a:p>
            <a:pPr>
              <a:lnSpc>
                <a:spcPct val="105000"/>
              </a:lnSpc>
              <a:defRPr/>
            </a:pPr>
            <a:r>
              <a:rPr lang="en-US" altLang="zh-CN" sz="2800" dirty="0">
                <a:solidFill>
                  <a:srgbClr val="FF0000"/>
                </a:solidFill>
                <a:latin typeface="Times New Roman" pitchFamily="18" charset="0"/>
                <a:ea typeface="宋体" pitchFamily="2" charset="-122"/>
              </a:rPr>
              <a:t>		</a:t>
            </a:r>
            <a:r>
              <a:rPr lang="en-US" altLang="zh-CN" sz="2800" dirty="0" err="1">
                <a:solidFill>
                  <a:srgbClr val="FF0000"/>
                </a:solidFill>
                <a:latin typeface="Times New Roman" pitchFamily="18" charset="0"/>
                <a:ea typeface="宋体" pitchFamily="2" charset="-122"/>
              </a:rPr>
              <a:t>scanf</a:t>
            </a:r>
            <a:r>
              <a:rPr lang="en-US" altLang="zh-CN" sz="2800" dirty="0">
                <a:solidFill>
                  <a:srgbClr val="FF0000"/>
                </a:solidFill>
                <a:latin typeface="Times New Roman" pitchFamily="18" charset="0"/>
                <a:ea typeface="宋体" pitchFamily="2" charset="-122"/>
              </a:rPr>
              <a:t>("%d", &amp;e);    // </a:t>
            </a:r>
            <a:r>
              <a:rPr lang="zh-CN" altLang="en-US" sz="2800" dirty="0">
                <a:solidFill>
                  <a:srgbClr val="FF0000"/>
                </a:solidFill>
                <a:latin typeface="Times New Roman" pitchFamily="18" charset="0"/>
                <a:ea typeface="宋体" pitchFamily="2" charset="-122"/>
              </a:rPr>
              <a:t>输入元素值</a:t>
            </a:r>
          </a:p>
          <a:p>
            <a:pPr>
              <a:lnSpc>
                <a:spcPct val="105000"/>
              </a:lnSpc>
              <a:defRPr/>
            </a:pPr>
            <a:r>
              <a:rPr lang="zh-CN" altLang="en-US" sz="2800" dirty="0">
                <a:solidFill>
                  <a:srgbClr val="FF0000"/>
                </a:solidFill>
                <a:latin typeface="Times New Roman" pitchFamily="18" charset="0"/>
                <a:ea typeface="宋体" pitchFamily="2" charset="-122"/>
              </a:rPr>
              <a:t>		</a:t>
            </a:r>
            <a:r>
              <a:rPr lang="en-US" altLang="zh-CN" sz="2800" dirty="0" err="1">
                <a:solidFill>
                  <a:srgbClr val="FF0000"/>
                </a:solidFill>
                <a:latin typeface="Times New Roman" pitchFamily="18" charset="0"/>
                <a:ea typeface="宋体" pitchFamily="2" charset="-122"/>
              </a:rPr>
              <a:t>ListInsert_L</a:t>
            </a:r>
            <a:r>
              <a:rPr lang="en-US" altLang="zh-CN" sz="2800" dirty="0">
                <a:solidFill>
                  <a:srgbClr val="FF0000"/>
                </a:solidFill>
                <a:latin typeface="Times New Roman" pitchFamily="18" charset="0"/>
                <a:ea typeface="宋体" pitchFamily="2" charset="-122"/>
              </a:rPr>
              <a:t>(L, 1, e);  // </a:t>
            </a:r>
            <a:r>
              <a:rPr lang="zh-CN" altLang="en-US" sz="2800" dirty="0">
                <a:solidFill>
                  <a:srgbClr val="FF0000"/>
                </a:solidFill>
                <a:latin typeface="Times New Roman" pitchFamily="18" charset="0"/>
                <a:ea typeface="宋体" pitchFamily="2" charset="-122"/>
              </a:rPr>
              <a:t>插入</a:t>
            </a:r>
          </a:p>
          <a:p>
            <a:pPr>
              <a:lnSpc>
                <a:spcPct val="105000"/>
              </a:lnSpc>
              <a:defRPr/>
            </a:pPr>
            <a:r>
              <a:rPr lang="zh-CN" altLang="en-US" sz="2800" dirty="0">
                <a:solidFill>
                  <a:srgbClr val="FF0000"/>
                </a:solidFill>
                <a:latin typeface="Times New Roman" pitchFamily="18" charset="0"/>
                <a:ea typeface="宋体" pitchFamily="2" charset="-122"/>
              </a:rPr>
              <a:t>	</a:t>
            </a:r>
            <a:r>
              <a:rPr lang="en-US" altLang="zh-CN" sz="2800" dirty="0">
                <a:solidFill>
                  <a:srgbClr val="FF0000"/>
                </a:solidFill>
                <a:latin typeface="Times New Roman" pitchFamily="18" charset="0"/>
                <a:ea typeface="宋体" pitchFamily="2" charset="-122"/>
              </a:rPr>
              <a:t>}</a:t>
            </a:r>
          </a:p>
          <a:p>
            <a:pPr>
              <a:lnSpc>
                <a:spcPct val="105000"/>
              </a:lnSpc>
              <a:defRPr/>
            </a:pPr>
            <a:r>
              <a:rPr lang="en-US" altLang="zh-CN" sz="2800" dirty="0">
                <a:solidFill>
                  <a:srgbClr val="6600CC"/>
                </a:solidFill>
                <a:latin typeface="Times New Roman" pitchFamily="18" charset="0"/>
                <a:ea typeface="宋体" pitchFamily="2" charset="-122"/>
              </a:rPr>
              <a:t>} // </a:t>
            </a:r>
            <a:r>
              <a:rPr lang="en-US" altLang="zh-CN" sz="2800" dirty="0" err="1">
                <a:solidFill>
                  <a:srgbClr val="6600CC"/>
                </a:solidFill>
                <a:latin typeface="Times New Roman" pitchFamily="18" charset="0"/>
                <a:ea typeface="宋体" pitchFamily="2" charset="-122"/>
              </a:rPr>
              <a:t>CreateList_L</a:t>
            </a:r>
            <a:endParaRPr lang="en-US" altLang="zh-CN" sz="2800" dirty="0">
              <a:solidFill>
                <a:srgbClr val="6600CC"/>
              </a:solidFill>
              <a:latin typeface="Times New Roman" pitchFamily="18" charset="0"/>
              <a:ea typeface="宋体" pitchFamily="2" charset="-122"/>
            </a:endParaRPr>
          </a:p>
        </p:txBody>
      </p:sp>
      <p:sp>
        <p:nvSpPr>
          <p:cNvPr id="28675" name="Text Box 3"/>
          <p:cNvSpPr txBox="1">
            <a:spLocks noChangeArrowheads="1"/>
          </p:cNvSpPr>
          <p:nvPr/>
        </p:nvSpPr>
        <p:spPr bwMode="auto">
          <a:xfrm>
            <a:off x="990600" y="5791200"/>
            <a:ext cx="357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393939"/>
                </a:solidFill>
                <a:latin typeface="楷体_GB2312" pitchFamily="49" charset="-122"/>
                <a:ea typeface="楷体_GB2312" pitchFamily="49" charset="-122"/>
              </a:rPr>
              <a:t>算法的</a:t>
            </a:r>
            <a:r>
              <a:rPr lang="zh-CN" altLang="en-US" sz="2800">
                <a:solidFill>
                  <a:srgbClr val="FF0000"/>
                </a:solidFill>
                <a:latin typeface="楷体_GB2312" pitchFamily="49" charset="-122"/>
                <a:ea typeface="楷体_GB2312" pitchFamily="49" charset="-122"/>
              </a:rPr>
              <a:t>时间复杂度</a:t>
            </a:r>
            <a:r>
              <a:rPr lang="zh-CN" altLang="en-US" sz="2800">
                <a:solidFill>
                  <a:srgbClr val="393939"/>
                </a:solidFill>
                <a:latin typeface="楷体_GB2312" pitchFamily="49" charset="-122"/>
                <a:ea typeface="楷体_GB2312" pitchFamily="49" charset="-122"/>
              </a:rPr>
              <a:t>为</a:t>
            </a:r>
            <a:r>
              <a:rPr lang="en-US" altLang="zh-CN" sz="2800">
                <a:solidFill>
                  <a:srgbClr val="393939"/>
                </a:solidFill>
                <a:latin typeface="楷体_GB2312" pitchFamily="49" charset="-122"/>
                <a:ea typeface="楷体_GB2312" pitchFamily="49" charset="-122"/>
              </a:rPr>
              <a:t>:</a:t>
            </a:r>
          </a:p>
        </p:txBody>
      </p:sp>
      <p:sp>
        <p:nvSpPr>
          <p:cNvPr id="28676" name="Text Box 4"/>
          <p:cNvSpPr txBox="1">
            <a:spLocks noChangeArrowheads="1"/>
          </p:cNvSpPr>
          <p:nvPr/>
        </p:nvSpPr>
        <p:spPr bwMode="auto">
          <a:xfrm>
            <a:off x="4572000" y="5791200"/>
            <a:ext cx="2714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O(Listlength(L))</a:t>
            </a:r>
          </a:p>
        </p:txBody>
      </p:sp>
    </p:spTree>
    <p:extLst>
      <p:ext uri="{BB962C8B-B14F-4D97-AF65-F5344CB8AC3E}">
        <p14:creationId xmlns:p14="http://schemas.microsoft.com/office/powerpoint/2010/main" val="238010751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wipe(left)">
                                      <p:cBhvr>
                                        <p:cTn id="13"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mtClean="0"/>
              <a:t>上述单链表存在的问题</a:t>
            </a:r>
          </a:p>
        </p:txBody>
      </p:sp>
      <p:sp>
        <p:nvSpPr>
          <p:cNvPr id="27652" name="Rectangle 3"/>
          <p:cNvSpPr>
            <a:spLocks noGrp="1" noChangeArrowheads="1"/>
          </p:cNvSpPr>
          <p:nvPr>
            <p:ph idx="1"/>
          </p:nvPr>
        </p:nvSpPr>
        <p:spPr/>
        <p:txBody>
          <a:bodyPr/>
          <a:lstStyle/>
          <a:p>
            <a:pPr marL="514350" indent="-514350" eaLnBrk="1" hangingPunct="1">
              <a:buSzPct val="100000"/>
              <a:buFont typeface="+mj-lt"/>
              <a:buAutoNum type="arabicPeriod"/>
            </a:pPr>
            <a:r>
              <a:rPr lang="zh-CN" altLang="en-US" sz="3200" dirty="0" smtClean="0">
                <a:solidFill>
                  <a:schemeClr val="tx1"/>
                </a:solidFill>
              </a:rPr>
              <a:t>单链表的表长是一个隐含的值；</a:t>
            </a:r>
          </a:p>
          <a:p>
            <a:pPr marL="514350" indent="-514350" eaLnBrk="1" hangingPunct="1">
              <a:buSzPct val="100000"/>
              <a:buFont typeface="+mj-lt"/>
              <a:buAutoNum type="arabicPeriod"/>
            </a:pPr>
            <a:r>
              <a:rPr lang="zh-CN" altLang="en-US" sz="3200" dirty="0" smtClean="0">
                <a:solidFill>
                  <a:schemeClr val="tx1"/>
                </a:solidFill>
              </a:rPr>
              <a:t>在单链表的最后一个元素之后插入元素时，需遍历整个链表</a:t>
            </a:r>
          </a:p>
          <a:p>
            <a:pPr marL="514350" indent="-514350" eaLnBrk="1" hangingPunct="1">
              <a:buSzPct val="100000"/>
              <a:buFont typeface="+mj-lt"/>
              <a:buAutoNum type="arabicPeriod"/>
            </a:pPr>
            <a:r>
              <a:rPr lang="zh-CN" altLang="en-US" sz="3200" dirty="0" smtClean="0">
                <a:solidFill>
                  <a:schemeClr val="tx1"/>
                </a:solidFill>
              </a:rPr>
              <a:t>在链表中，元素的“位序”概念淡化，结点的“位置”概念加强</a:t>
            </a:r>
          </a:p>
          <a:p>
            <a:pPr marL="457200" indent="-457200" eaLnBrk="1" hangingPunct="1"/>
            <a:r>
              <a:rPr lang="zh-CN" altLang="en-US" sz="4000" dirty="0" smtClean="0">
                <a:solidFill>
                  <a:schemeClr val="folHlink"/>
                </a:solidFill>
                <a:ea typeface="隶书" pitchFamily="49" charset="-122"/>
              </a:rPr>
              <a:t>改进链表的设置</a:t>
            </a:r>
          </a:p>
          <a:p>
            <a:pPr marL="857250" lvl="1" indent="-457200" eaLnBrk="1" hangingPunct="1"/>
            <a:r>
              <a:rPr lang="zh-CN" altLang="en-US" sz="3200" dirty="0" smtClean="0">
                <a:solidFill>
                  <a:schemeClr val="tx1"/>
                </a:solidFill>
              </a:rPr>
              <a:t>增加“</a:t>
            </a:r>
            <a:r>
              <a:rPr lang="zh-CN" altLang="en-US" sz="3200" dirty="0" smtClean="0">
                <a:solidFill>
                  <a:schemeClr val="folHlink"/>
                </a:solidFill>
              </a:rPr>
              <a:t>表长</a:t>
            </a:r>
            <a:r>
              <a:rPr lang="zh-CN" altLang="en-US" sz="3200" dirty="0" smtClean="0">
                <a:solidFill>
                  <a:schemeClr val="tx1"/>
                </a:solidFill>
              </a:rPr>
              <a:t>”、“</a:t>
            </a:r>
            <a:r>
              <a:rPr lang="zh-CN" altLang="en-US" sz="3200" dirty="0" smtClean="0">
                <a:solidFill>
                  <a:schemeClr val="folHlink"/>
                </a:solidFill>
              </a:rPr>
              <a:t>表尾指针</a:t>
            </a:r>
            <a:r>
              <a:rPr lang="zh-CN" altLang="en-US" sz="3200" dirty="0" smtClean="0">
                <a:solidFill>
                  <a:schemeClr val="tx1"/>
                </a:solidFill>
              </a:rPr>
              <a:t>” 和 “</a:t>
            </a:r>
            <a:r>
              <a:rPr lang="zh-CN" altLang="en-US" sz="3200" dirty="0" smtClean="0">
                <a:solidFill>
                  <a:schemeClr val="folHlink"/>
                </a:solidFill>
              </a:rPr>
              <a:t>当前位置的指针</a:t>
            </a:r>
            <a:r>
              <a:rPr lang="zh-CN" altLang="en-US" sz="3200" dirty="0" smtClean="0">
                <a:solidFill>
                  <a:schemeClr val="tx1"/>
                </a:solidFill>
              </a:rPr>
              <a:t>” 三个数据域；</a:t>
            </a:r>
          </a:p>
          <a:p>
            <a:pPr marL="457200" indent="-457200" eaLnBrk="1" hangingPunct="1"/>
            <a:endParaRPr lang="en-US" altLang="zh-CN" sz="3200" dirty="0" smtClean="0">
              <a:solidFill>
                <a:schemeClr val="tx1"/>
              </a:solidFill>
            </a:endParaRPr>
          </a:p>
        </p:txBody>
      </p:sp>
      <p:sp>
        <p:nvSpPr>
          <p:cNvPr id="2765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FC1333E1-317F-4B49-A58A-69D5334078F9}" type="slidenum">
              <a:rPr kumimoji="0" lang="en-US" altLang="zh-CN" b="0" smtClean="0">
                <a:solidFill>
                  <a:srgbClr val="393939"/>
                </a:solidFill>
              </a:rPr>
              <a:pPr eaLnBrk="1" hangingPunct="1"/>
              <a:t>78</a:t>
            </a:fld>
            <a:endParaRPr kumimoji="0" lang="en-US" altLang="zh-CN" b="0" smtClean="0">
              <a:solidFill>
                <a:srgbClr val="393939"/>
              </a:solidFill>
            </a:endParaRPr>
          </a:p>
        </p:txBody>
      </p:sp>
    </p:spTree>
    <p:extLst>
      <p:ext uri="{BB962C8B-B14F-4D97-AF65-F5344CB8AC3E}">
        <p14:creationId xmlns:p14="http://schemas.microsoft.com/office/powerpoint/2010/main" val="2341195869"/>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7"/>
          <p:cNvSpPr>
            <a:spLocks noGrp="1" noChangeArrowheads="1"/>
          </p:cNvSpPr>
          <p:nvPr>
            <p:ph type="title"/>
          </p:nvPr>
        </p:nvSpPr>
        <p:spPr/>
        <p:txBody>
          <a:bodyPr/>
          <a:lstStyle/>
          <a:p>
            <a:pPr eaLnBrk="1" hangingPunct="1"/>
            <a:r>
              <a:rPr lang="en-US" altLang="zh-CN" dirty="0" smtClean="0"/>
              <a:t>2.3.4 </a:t>
            </a:r>
            <a:r>
              <a:rPr lang="zh-CN" altLang="en-US" dirty="0" smtClean="0"/>
              <a:t>增加指针后的链表数据结构</a:t>
            </a:r>
          </a:p>
        </p:txBody>
      </p:sp>
      <p:sp>
        <p:nvSpPr>
          <p:cNvPr id="2867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7157E87-61F1-40DA-9E6E-EAB56EFF6116}" type="slidenum">
              <a:rPr kumimoji="0" lang="en-US" altLang="zh-CN" b="0" smtClean="0">
                <a:solidFill>
                  <a:srgbClr val="393939"/>
                </a:solidFill>
              </a:rPr>
              <a:pPr eaLnBrk="1" hangingPunct="1"/>
              <a:t>79</a:t>
            </a:fld>
            <a:endParaRPr kumimoji="0" lang="en-US" altLang="zh-CN" b="0" smtClean="0">
              <a:solidFill>
                <a:srgbClr val="393939"/>
              </a:solidFill>
            </a:endParaRPr>
          </a:p>
        </p:txBody>
      </p:sp>
      <p:sp>
        <p:nvSpPr>
          <p:cNvPr id="30723" name="Text Box 3"/>
          <p:cNvSpPr txBox="1">
            <a:spLocks noChangeArrowheads="1"/>
          </p:cNvSpPr>
          <p:nvPr/>
        </p:nvSpPr>
        <p:spPr bwMode="auto">
          <a:xfrm>
            <a:off x="990600" y="1447800"/>
            <a:ext cx="6419850" cy="2070100"/>
          </a:xfrm>
          <a:prstGeom prst="rect">
            <a:avLst/>
          </a:prstGeom>
          <a:gradFill rotWithShape="0">
            <a:gsLst>
              <a:gs pos="0">
                <a:srgbClr val="CCECFF"/>
              </a:gs>
              <a:gs pos="100000">
                <a:schemeClr val="bg1"/>
              </a:gs>
            </a:gsLst>
            <a:lin ang="5400000" scaled="1"/>
          </a:gradFill>
          <a:ln w="28575">
            <a:solidFill>
              <a:schemeClr val="accent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200" dirty="0" err="1">
                <a:solidFill>
                  <a:srgbClr val="FF0000"/>
                </a:solidFill>
              </a:rPr>
              <a:t>typedef</a:t>
            </a:r>
            <a:r>
              <a:rPr lang="en-US" altLang="zh-CN" sz="3200" dirty="0">
                <a:solidFill>
                  <a:srgbClr val="FF0000"/>
                </a:solidFill>
              </a:rPr>
              <a:t> </a:t>
            </a:r>
            <a:r>
              <a:rPr lang="en-US" altLang="zh-CN" sz="3200" dirty="0" err="1">
                <a:solidFill>
                  <a:srgbClr val="FF0000"/>
                </a:solidFill>
              </a:rPr>
              <a:t>struct</a:t>
            </a:r>
            <a:r>
              <a:rPr lang="en-US" altLang="zh-CN" sz="3200" dirty="0">
                <a:solidFill>
                  <a:srgbClr val="FF0000"/>
                </a:solidFill>
              </a:rPr>
              <a:t> </a:t>
            </a:r>
            <a:r>
              <a:rPr lang="en-US" altLang="zh-CN" sz="3200" dirty="0" err="1">
                <a:solidFill>
                  <a:srgbClr val="FF0000"/>
                </a:solidFill>
              </a:rPr>
              <a:t>LNode</a:t>
            </a:r>
            <a:r>
              <a:rPr lang="en-US" altLang="zh-CN" sz="3200" dirty="0">
                <a:solidFill>
                  <a:srgbClr val="FF0000"/>
                </a:solidFill>
              </a:rPr>
              <a:t> {  // </a:t>
            </a:r>
            <a:r>
              <a:rPr lang="zh-CN" altLang="en-US" sz="3200" dirty="0">
                <a:solidFill>
                  <a:srgbClr val="FF0000"/>
                </a:solidFill>
                <a:ea typeface="楷体_GB2312" pitchFamily="49" charset="-122"/>
              </a:rPr>
              <a:t>结点类型</a:t>
            </a:r>
            <a:endParaRPr lang="zh-CN" altLang="en-US" sz="3200" dirty="0">
              <a:solidFill>
                <a:srgbClr val="FF0000"/>
              </a:solidFill>
            </a:endParaRPr>
          </a:p>
          <a:p>
            <a:pPr eaLnBrk="1" hangingPunct="1"/>
            <a:r>
              <a:rPr lang="zh-CN" altLang="en-US" sz="3200" dirty="0">
                <a:solidFill>
                  <a:srgbClr val="FF0000"/>
                </a:solidFill>
              </a:rPr>
              <a:t>   </a:t>
            </a:r>
            <a:r>
              <a:rPr lang="en-US" altLang="zh-CN" sz="3200" dirty="0" err="1">
                <a:solidFill>
                  <a:srgbClr val="FF0000"/>
                </a:solidFill>
              </a:rPr>
              <a:t>ElemType</a:t>
            </a:r>
            <a:r>
              <a:rPr lang="en-US" altLang="zh-CN" sz="3200" dirty="0">
                <a:solidFill>
                  <a:srgbClr val="FF0000"/>
                </a:solidFill>
              </a:rPr>
              <a:t>       data;</a:t>
            </a:r>
          </a:p>
          <a:p>
            <a:pPr eaLnBrk="1" hangingPunct="1"/>
            <a:r>
              <a:rPr lang="en-US" altLang="zh-CN" sz="3200" dirty="0">
                <a:solidFill>
                  <a:srgbClr val="FF0000"/>
                </a:solidFill>
              </a:rPr>
              <a:t>   </a:t>
            </a:r>
            <a:r>
              <a:rPr lang="en-US" altLang="zh-CN" sz="3200" dirty="0" err="1">
                <a:solidFill>
                  <a:srgbClr val="FF0000"/>
                </a:solidFill>
              </a:rPr>
              <a:t>struct</a:t>
            </a:r>
            <a:r>
              <a:rPr lang="en-US" altLang="zh-CN" sz="3200" dirty="0">
                <a:solidFill>
                  <a:srgbClr val="FF0000"/>
                </a:solidFill>
              </a:rPr>
              <a:t> </a:t>
            </a:r>
            <a:r>
              <a:rPr lang="en-US" altLang="zh-CN" sz="3200" dirty="0" err="1">
                <a:solidFill>
                  <a:srgbClr val="FF0000"/>
                </a:solidFill>
              </a:rPr>
              <a:t>LNode</a:t>
            </a:r>
            <a:r>
              <a:rPr lang="en-US" altLang="zh-CN" sz="3200" dirty="0">
                <a:solidFill>
                  <a:srgbClr val="FF0000"/>
                </a:solidFill>
              </a:rPr>
              <a:t>   *next;</a:t>
            </a:r>
          </a:p>
          <a:p>
            <a:pPr eaLnBrk="1" hangingPunct="1"/>
            <a:r>
              <a:rPr lang="en-US" altLang="zh-CN" sz="3200" dirty="0">
                <a:solidFill>
                  <a:srgbClr val="FF0000"/>
                </a:solidFill>
              </a:rPr>
              <a:t>} *Link, *Position;</a:t>
            </a:r>
          </a:p>
        </p:txBody>
      </p:sp>
      <p:sp>
        <p:nvSpPr>
          <p:cNvPr id="30730" name="Text Box 10"/>
          <p:cNvSpPr txBox="1">
            <a:spLocks noChangeArrowheads="1"/>
          </p:cNvSpPr>
          <p:nvPr/>
        </p:nvSpPr>
        <p:spPr bwMode="auto">
          <a:xfrm>
            <a:off x="381000" y="3657600"/>
            <a:ext cx="7481888" cy="14017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Status</a:t>
            </a:r>
            <a:r>
              <a:rPr lang="en-US" altLang="zh-CN" sz="2800" b="0">
                <a:solidFill>
                  <a:srgbClr val="393939"/>
                </a:solidFill>
              </a:rPr>
              <a:t> MakeNode( Link </a:t>
            </a:r>
            <a:r>
              <a:rPr lang="en-US" altLang="zh-CN" sz="2800">
                <a:solidFill>
                  <a:srgbClr val="393939"/>
                </a:solidFill>
              </a:rPr>
              <a:t>&amp;</a:t>
            </a:r>
            <a:r>
              <a:rPr lang="en-US" altLang="zh-CN" sz="2800" b="0">
                <a:solidFill>
                  <a:srgbClr val="393939"/>
                </a:solidFill>
              </a:rPr>
              <a:t>p, ElemType e );</a:t>
            </a:r>
          </a:p>
          <a:p>
            <a:pPr eaLnBrk="1" hangingPunct="1"/>
            <a:r>
              <a:rPr lang="en-US" altLang="zh-CN" sz="2800" b="0">
                <a:solidFill>
                  <a:srgbClr val="393939"/>
                </a:solidFill>
              </a:rPr>
              <a:t>   // </a:t>
            </a:r>
            <a:r>
              <a:rPr lang="zh-CN" altLang="en-US" sz="2800" b="0">
                <a:solidFill>
                  <a:srgbClr val="393939"/>
                </a:solidFill>
                <a:ea typeface="楷体_GB2312" pitchFamily="49" charset="-122"/>
              </a:rPr>
              <a:t>分配由 </a:t>
            </a:r>
            <a:r>
              <a:rPr lang="en-US" altLang="zh-CN" sz="2800" b="0">
                <a:solidFill>
                  <a:srgbClr val="393939"/>
                </a:solidFill>
                <a:ea typeface="楷体_GB2312" pitchFamily="49" charset="-122"/>
              </a:rPr>
              <a:t>p </a:t>
            </a:r>
            <a:r>
              <a:rPr lang="zh-CN" altLang="en-US" sz="2800" b="0">
                <a:solidFill>
                  <a:srgbClr val="393939"/>
                </a:solidFill>
                <a:ea typeface="楷体_GB2312" pitchFamily="49" charset="-122"/>
              </a:rPr>
              <a:t>指向的值为</a:t>
            </a:r>
            <a:r>
              <a:rPr lang="en-US" altLang="zh-CN" sz="2800" b="0">
                <a:solidFill>
                  <a:srgbClr val="393939"/>
                </a:solidFill>
                <a:ea typeface="楷体_GB2312" pitchFamily="49" charset="-122"/>
              </a:rPr>
              <a:t>e</a:t>
            </a:r>
            <a:r>
              <a:rPr lang="zh-CN" altLang="en-US" sz="2800" b="0">
                <a:solidFill>
                  <a:srgbClr val="393939"/>
                </a:solidFill>
                <a:ea typeface="楷体_GB2312" pitchFamily="49" charset="-122"/>
              </a:rPr>
              <a:t>的结点，并返回</a:t>
            </a:r>
            <a:r>
              <a:rPr lang="en-US" altLang="zh-CN" sz="2800" b="0">
                <a:solidFill>
                  <a:srgbClr val="393939"/>
                </a:solidFill>
              </a:rPr>
              <a:t>OK</a:t>
            </a:r>
            <a:r>
              <a:rPr lang="zh-CN" altLang="en-US" sz="2800" b="0">
                <a:solidFill>
                  <a:srgbClr val="393939"/>
                </a:solidFill>
              </a:rPr>
              <a:t>，</a:t>
            </a:r>
          </a:p>
          <a:p>
            <a:pPr eaLnBrk="1" hangingPunct="1"/>
            <a:r>
              <a:rPr lang="zh-CN" altLang="en-US" sz="2800" b="0">
                <a:solidFill>
                  <a:srgbClr val="393939"/>
                </a:solidFill>
              </a:rPr>
              <a:t>   </a:t>
            </a:r>
            <a:r>
              <a:rPr lang="en-US" altLang="zh-CN" sz="2800" b="0">
                <a:solidFill>
                  <a:srgbClr val="393939"/>
                </a:solidFill>
              </a:rPr>
              <a:t>// </a:t>
            </a:r>
            <a:r>
              <a:rPr lang="zh-CN" altLang="en-US" sz="2800" b="0">
                <a:solidFill>
                  <a:srgbClr val="393939"/>
                </a:solidFill>
                <a:ea typeface="楷体_GB2312" pitchFamily="49" charset="-122"/>
              </a:rPr>
              <a:t>若分配失败，则返回 </a:t>
            </a:r>
            <a:r>
              <a:rPr lang="en-US" altLang="zh-CN" sz="2800" b="0">
                <a:solidFill>
                  <a:srgbClr val="393939"/>
                </a:solidFill>
              </a:rPr>
              <a:t>ERROR</a:t>
            </a:r>
          </a:p>
        </p:txBody>
      </p:sp>
      <p:sp>
        <p:nvSpPr>
          <p:cNvPr id="30731" name="Text Box 11"/>
          <p:cNvSpPr txBox="1">
            <a:spLocks noChangeArrowheads="1"/>
          </p:cNvSpPr>
          <p:nvPr/>
        </p:nvSpPr>
        <p:spPr bwMode="auto">
          <a:xfrm>
            <a:off x="381000" y="5057775"/>
            <a:ext cx="7467600" cy="9747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void</a:t>
            </a:r>
            <a:r>
              <a:rPr lang="en-US" altLang="zh-CN" sz="2800" b="0">
                <a:solidFill>
                  <a:srgbClr val="393939"/>
                </a:solidFill>
              </a:rPr>
              <a:t>   FreeNode( Link </a:t>
            </a:r>
            <a:r>
              <a:rPr lang="en-US" altLang="zh-CN" sz="2800">
                <a:solidFill>
                  <a:srgbClr val="393939"/>
                </a:solidFill>
              </a:rPr>
              <a:t>&amp;</a:t>
            </a:r>
            <a:r>
              <a:rPr lang="en-US" altLang="zh-CN" sz="2800" b="0">
                <a:solidFill>
                  <a:srgbClr val="393939"/>
                </a:solidFill>
              </a:rPr>
              <a:t>p );          </a:t>
            </a:r>
          </a:p>
          <a:p>
            <a:pPr eaLnBrk="1" hangingPunct="1"/>
            <a:r>
              <a:rPr lang="en-US" altLang="zh-CN" sz="2800" b="0">
                <a:solidFill>
                  <a:srgbClr val="393939"/>
                </a:solidFill>
              </a:rPr>
              <a:t>   // </a:t>
            </a:r>
            <a:r>
              <a:rPr lang="zh-CN" altLang="en-US" sz="2800" b="0">
                <a:solidFill>
                  <a:srgbClr val="393939"/>
                </a:solidFill>
                <a:ea typeface="楷体_GB2312" pitchFamily="49" charset="-122"/>
              </a:rPr>
              <a:t>释放 </a:t>
            </a:r>
            <a:r>
              <a:rPr lang="en-US" altLang="zh-CN" sz="2800" b="0">
                <a:solidFill>
                  <a:srgbClr val="393939"/>
                </a:solidFill>
                <a:ea typeface="楷体_GB2312" pitchFamily="49" charset="-122"/>
              </a:rPr>
              <a:t>p </a:t>
            </a:r>
            <a:r>
              <a:rPr lang="zh-CN" altLang="en-US" sz="2800" b="0">
                <a:solidFill>
                  <a:srgbClr val="393939"/>
                </a:solidFill>
                <a:ea typeface="楷体_GB2312" pitchFamily="49" charset="-122"/>
              </a:rPr>
              <a:t>所指结点</a:t>
            </a:r>
            <a:endParaRPr lang="zh-CN" altLang="en-US" sz="2800" b="0">
              <a:solidFill>
                <a:srgbClr val="393939"/>
              </a:solidFill>
            </a:endParaRPr>
          </a:p>
        </p:txBody>
      </p:sp>
    </p:spTree>
    <p:extLst>
      <p:ext uri="{BB962C8B-B14F-4D97-AF65-F5344CB8AC3E}">
        <p14:creationId xmlns:p14="http://schemas.microsoft.com/office/powerpoint/2010/main" val="14716086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strips(downRight)">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30"/>
                                        </p:tgtEl>
                                        <p:attrNameLst>
                                          <p:attrName>style.visibility</p:attrName>
                                        </p:attrNameLst>
                                      </p:cBhvr>
                                      <p:to>
                                        <p:strVal val="visible"/>
                                      </p:to>
                                    </p:set>
                                    <p:animEffect transition="in" filter="strips(downRight)">
                                      <p:cBhvr>
                                        <p:cTn id="12" dur="500"/>
                                        <p:tgtEl>
                                          <p:spTgt spid="30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31"/>
                                        </p:tgtEl>
                                        <p:attrNameLst>
                                          <p:attrName>style.visibility</p:attrName>
                                        </p:attrNameLst>
                                      </p:cBhvr>
                                      <p:to>
                                        <p:strVal val="visible"/>
                                      </p:to>
                                    </p:set>
                                    <p:animEffect transition="in" filter="strips(downRight)">
                                      <p:cBhvr>
                                        <p:cTn id="17"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P spid="30730" grpId="0" animBg="1" autoUpdateAnimBg="0"/>
      <p:bldP spid="3073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线性表的实例</a:t>
            </a:r>
          </a:p>
        </p:txBody>
      </p:sp>
      <p:sp>
        <p:nvSpPr>
          <p:cNvPr id="9219" name="内容占位符 2"/>
          <p:cNvSpPr>
            <a:spLocks noGrp="1"/>
          </p:cNvSpPr>
          <p:nvPr>
            <p:ph idx="1"/>
          </p:nvPr>
        </p:nvSpPr>
        <p:spPr/>
        <p:txBody>
          <a:bodyPr/>
          <a:lstStyle/>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8</a:t>
            </a:r>
            <a:r>
              <a:rPr lang="zh-CN" altLang="en-US" smtClean="0">
                <a:latin typeface="楷体_GB2312" pitchFamily="49" charset="-122"/>
                <a:ea typeface="楷体_GB2312" pitchFamily="49" charset="-122"/>
              </a:rPr>
              <a:t>：</a:t>
            </a:r>
            <a:r>
              <a:rPr lang="zh-CN" altLang="en-US" smtClean="0"/>
              <a:t>括号匹配：</a:t>
            </a:r>
            <a:r>
              <a:rPr lang="en-US" altLang="zh-CN" smtClean="0"/>
              <a:t>(a+b(u-c*t)))</a:t>
            </a:r>
          </a:p>
          <a:p>
            <a:r>
              <a:rPr lang="zh-CN" altLang="en-US" smtClean="0">
                <a:latin typeface="楷体_GB2312" pitchFamily="49" charset="-122"/>
                <a:ea typeface="楷体_GB2312" pitchFamily="49" charset="-122"/>
              </a:rPr>
              <a:t>实例</a:t>
            </a:r>
            <a:r>
              <a:rPr lang="en-US" altLang="zh-CN" smtClean="0">
                <a:latin typeface="楷体_GB2312" pitchFamily="49" charset="-122"/>
                <a:ea typeface="楷体_GB2312" pitchFamily="49" charset="-122"/>
              </a:rPr>
              <a:t>9</a:t>
            </a:r>
            <a:r>
              <a:rPr lang="zh-CN" altLang="en-US" smtClean="0">
                <a:latin typeface="楷体_GB2312" pitchFamily="49" charset="-122"/>
                <a:ea typeface="楷体_GB2312" pitchFamily="49" charset="-122"/>
              </a:rPr>
              <a:t>：</a:t>
            </a:r>
            <a:r>
              <a:rPr lang="zh-CN" altLang="en-US" smtClean="0"/>
              <a:t>停车场安排</a:t>
            </a:r>
            <a:endParaRPr lang="en-US" altLang="zh-CN" smtClean="0"/>
          </a:p>
        </p:txBody>
      </p:sp>
      <p:sp>
        <p:nvSpPr>
          <p:cNvPr id="4" name="灯片编号占位符 3"/>
          <p:cNvSpPr>
            <a:spLocks noGrp="1"/>
          </p:cNvSpPr>
          <p:nvPr>
            <p:ph type="sldNum" sz="quarter" idx="11"/>
          </p:nvPr>
        </p:nvSpPr>
        <p:spPr/>
        <p:txBody>
          <a:bodyPr/>
          <a:lstStyle/>
          <a:p>
            <a:pPr>
              <a:defRPr/>
            </a:pPr>
            <a:fld id="{D1618FCE-1C6C-4095-AF1F-5798BD3B2641}" type="slidenum">
              <a:rPr lang="en-US" altLang="zh-CN" smtClean="0"/>
              <a:pPr>
                <a:defRPr/>
              </a:pPr>
              <a:t>8</a:t>
            </a:fld>
            <a:endParaRPr lang="en-US" altLang="zh-CN"/>
          </a:p>
        </p:txBody>
      </p:sp>
      <p:pic>
        <p:nvPicPr>
          <p:cNvPr id="9221" name="图片 0" descr="p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67151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p:cNvSpPr txBox="1">
            <a:spLocks noChangeArrowheads="1"/>
          </p:cNvSpPr>
          <p:nvPr/>
        </p:nvSpPr>
        <p:spPr bwMode="auto">
          <a:xfrm>
            <a:off x="7380288" y="4433888"/>
            <a:ext cx="5048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宋体" charset="-122"/>
              </a:defRPr>
            </a:lvl1pPr>
            <a:lvl2pPr marL="742950" indent="-285750" eaLnBrk="0" hangingPunct="0">
              <a:defRPr kumimoji="1" sz="2400" b="1">
                <a:solidFill>
                  <a:schemeClr val="tx1"/>
                </a:solidFill>
                <a:latin typeface="Arial" charset="0"/>
                <a:ea typeface="宋体" charset="-122"/>
              </a:defRPr>
            </a:lvl2pPr>
            <a:lvl3pPr marL="1143000" indent="-228600" eaLnBrk="0" hangingPunct="0">
              <a:defRPr kumimoji="1" sz="2400" b="1">
                <a:solidFill>
                  <a:schemeClr val="tx1"/>
                </a:solidFill>
                <a:latin typeface="Arial" charset="0"/>
                <a:ea typeface="宋体" charset="-122"/>
              </a:defRPr>
            </a:lvl3pPr>
            <a:lvl4pPr marL="1600200" indent="-228600" eaLnBrk="0" hangingPunct="0">
              <a:defRPr kumimoji="1" sz="2400" b="1">
                <a:solidFill>
                  <a:schemeClr val="tx1"/>
                </a:solidFill>
                <a:latin typeface="Arial" charset="0"/>
                <a:ea typeface="宋体" charset="-122"/>
              </a:defRPr>
            </a:lvl4pPr>
            <a:lvl5pPr marL="2057400" indent="-228600" eaLnBrk="0" hangingPunct="0">
              <a:defRPr kumimoji="1" sz="2400" b="1">
                <a:solidFill>
                  <a:schemeClr val="tx1"/>
                </a:solidFill>
                <a:latin typeface="Arial" charset="0"/>
                <a:ea typeface="宋体" charset="-122"/>
              </a:defRPr>
            </a:lvl5pPr>
            <a:lvl6pPr marL="2514600" indent="-228600" eaLnBrk="0" fontAlgn="base" hangingPunct="0">
              <a:spcBef>
                <a:spcPct val="0"/>
              </a:spcBef>
              <a:spcAft>
                <a:spcPct val="0"/>
              </a:spcAft>
              <a:defRPr kumimoji="1" sz="2400" b="1">
                <a:solidFill>
                  <a:schemeClr val="tx1"/>
                </a:solidFill>
                <a:latin typeface="Arial" charset="0"/>
                <a:ea typeface="宋体" charset="-122"/>
              </a:defRPr>
            </a:lvl6pPr>
            <a:lvl7pPr marL="2971800" indent="-228600" eaLnBrk="0" fontAlgn="base" hangingPunct="0">
              <a:spcBef>
                <a:spcPct val="0"/>
              </a:spcBef>
              <a:spcAft>
                <a:spcPct val="0"/>
              </a:spcAft>
              <a:defRPr kumimoji="1" sz="2400" b="1">
                <a:solidFill>
                  <a:schemeClr val="tx1"/>
                </a:solidFill>
                <a:latin typeface="Arial" charset="0"/>
                <a:ea typeface="宋体" charset="-122"/>
              </a:defRPr>
            </a:lvl7pPr>
            <a:lvl8pPr marL="3429000" indent="-228600" eaLnBrk="0" fontAlgn="base" hangingPunct="0">
              <a:spcBef>
                <a:spcPct val="0"/>
              </a:spcBef>
              <a:spcAft>
                <a:spcPct val="0"/>
              </a:spcAft>
              <a:defRPr kumimoji="1" sz="2400" b="1">
                <a:solidFill>
                  <a:schemeClr val="tx1"/>
                </a:solidFill>
                <a:latin typeface="Arial" charset="0"/>
                <a:ea typeface="宋体" charset="-122"/>
              </a:defRPr>
            </a:lvl8pPr>
            <a:lvl9pPr marL="3886200" indent="-228600" eaLnBrk="0" fontAlgn="base" hangingPunct="0">
              <a:spcBef>
                <a:spcPct val="0"/>
              </a:spcBef>
              <a:spcAft>
                <a:spcPct val="0"/>
              </a:spcAft>
              <a:defRPr kumimoji="1" sz="2400" b="1">
                <a:solidFill>
                  <a:schemeClr val="tx1"/>
                </a:solidFill>
                <a:latin typeface="Arial" charset="0"/>
                <a:ea typeface="宋体" charset="-122"/>
              </a:defRPr>
            </a:lvl9pPr>
          </a:lstStyle>
          <a:p>
            <a:pPr eaLnBrk="1" hangingPunct="1"/>
            <a:r>
              <a:rPr lang="zh-CN" altLang="en-US" sz="1400" b="0"/>
              <a:t>出口</a:t>
            </a:r>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44A2B61E-FFEE-49B6-89C0-69197A18D07D}" type="slidenum">
              <a:rPr kumimoji="0" lang="en-US" altLang="zh-CN" b="0" smtClean="0">
                <a:solidFill>
                  <a:srgbClr val="393939"/>
                </a:solidFill>
              </a:rPr>
              <a:pPr eaLnBrk="1" hangingPunct="1"/>
              <a:t>80</a:t>
            </a:fld>
            <a:endParaRPr kumimoji="0" lang="en-US" altLang="zh-CN" b="0" smtClean="0">
              <a:solidFill>
                <a:srgbClr val="393939"/>
              </a:solidFill>
            </a:endParaRPr>
          </a:p>
        </p:txBody>
      </p:sp>
      <p:sp>
        <p:nvSpPr>
          <p:cNvPr id="32773" name="Text Box 5"/>
          <p:cNvSpPr txBox="1">
            <a:spLocks noChangeArrowheads="1"/>
          </p:cNvSpPr>
          <p:nvPr/>
        </p:nvSpPr>
        <p:spPr bwMode="auto">
          <a:xfrm>
            <a:off x="611561" y="214313"/>
            <a:ext cx="8208912" cy="3711785"/>
          </a:xfrm>
          <a:prstGeom prst="rect">
            <a:avLst/>
          </a:prstGeom>
          <a:solidFill>
            <a:schemeClr val="bg1"/>
          </a:solidFill>
          <a:ln w="28575">
            <a:solidFill>
              <a:schemeClr val="accent2"/>
            </a:solidFill>
            <a:miter lim="800000"/>
            <a:headEnd/>
            <a:tailEnd/>
          </a:ln>
          <a:effectLst/>
        </p:spPr>
        <p:txBody>
          <a:bodyPr wrap="square">
            <a:spAutoFit/>
          </a:bodyPr>
          <a:lstStyle/>
          <a:p>
            <a:pPr>
              <a:lnSpc>
                <a:spcPct val="120000"/>
              </a:lnSpc>
              <a:defRPr/>
            </a:pPr>
            <a:r>
              <a:rPr lang="en-US" altLang="zh-CN" sz="2800" dirty="0" err="1">
                <a:solidFill>
                  <a:srgbClr val="393939"/>
                </a:solidFill>
                <a:latin typeface="Times New Roman" pitchFamily="18" charset="0"/>
                <a:ea typeface="宋体" pitchFamily="2" charset="-122"/>
              </a:rPr>
              <a:t>typedef</a:t>
            </a:r>
            <a:r>
              <a:rPr lang="en-US" altLang="zh-CN" sz="2800" dirty="0">
                <a:solidFill>
                  <a:srgbClr val="393939"/>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struct</a:t>
            </a:r>
            <a:r>
              <a:rPr lang="en-US" altLang="zh-CN" sz="2800" dirty="0">
                <a:solidFill>
                  <a:srgbClr val="393939"/>
                </a:solidFill>
                <a:latin typeface="Times New Roman" pitchFamily="18" charset="0"/>
                <a:ea typeface="宋体" pitchFamily="2" charset="-122"/>
              </a:rPr>
              <a:t> {  // </a:t>
            </a:r>
            <a:r>
              <a:rPr lang="zh-CN" altLang="en-US" sz="2800" dirty="0">
                <a:solidFill>
                  <a:srgbClr val="393939"/>
                </a:solidFill>
                <a:latin typeface="Times New Roman" pitchFamily="18" charset="0"/>
                <a:ea typeface="楷体_GB2312" pitchFamily="49" charset="-122"/>
              </a:rPr>
              <a:t>链表类型</a:t>
            </a:r>
            <a:endParaRPr lang="zh-CN" altLang="en-US" sz="2800" dirty="0">
              <a:solidFill>
                <a:srgbClr val="393939"/>
              </a:solidFill>
              <a:latin typeface="Times New Roman" pitchFamily="18" charset="0"/>
              <a:ea typeface="宋体" pitchFamily="2" charset="-122"/>
            </a:endParaRPr>
          </a:p>
          <a:p>
            <a:pPr>
              <a:lnSpc>
                <a:spcPct val="120000"/>
              </a:lnSpc>
              <a:defRPr/>
            </a:pPr>
            <a:r>
              <a:rPr lang="zh-CN" altLang="en-US" sz="2800" dirty="0">
                <a:solidFill>
                  <a:srgbClr val="393939"/>
                </a:solidFill>
                <a:latin typeface="Times New Roman" pitchFamily="18" charset="0"/>
                <a:ea typeface="宋体" pitchFamily="2" charset="-122"/>
              </a:rPr>
              <a:t>   </a:t>
            </a:r>
            <a:r>
              <a:rPr lang="en-US" altLang="zh-CN" sz="2800" dirty="0">
                <a:solidFill>
                  <a:srgbClr val="393939"/>
                </a:solidFill>
                <a:latin typeface="Times New Roman" pitchFamily="18" charset="0"/>
                <a:ea typeface="宋体" pitchFamily="2" charset="-122"/>
              </a:rPr>
              <a:t>Link  head, tail;     // </a:t>
            </a:r>
            <a:r>
              <a:rPr lang="zh-CN" altLang="en-US" sz="2800" dirty="0">
                <a:solidFill>
                  <a:srgbClr val="393939"/>
                </a:solidFill>
                <a:latin typeface="Times New Roman" pitchFamily="18" charset="0"/>
                <a:ea typeface="楷体_GB2312" pitchFamily="49" charset="-122"/>
              </a:rPr>
              <a:t>分别指向头结点</a:t>
            </a:r>
          </a:p>
          <a:p>
            <a:pPr>
              <a:lnSpc>
                <a:spcPct val="120000"/>
              </a:lnSpc>
              <a:defRPr/>
            </a:pPr>
            <a:r>
              <a:rPr lang="zh-CN" altLang="en-US" sz="2800" dirty="0">
                <a:solidFill>
                  <a:srgbClr val="393939"/>
                </a:solidFill>
                <a:latin typeface="Times New Roman" pitchFamily="18" charset="0"/>
                <a:ea typeface="楷体_GB2312" pitchFamily="49" charset="-122"/>
              </a:rPr>
              <a:t>                                </a:t>
            </a:r>
            <a:r>
              <a:rPr lang="en-US" altLang="zh-CN" sz="2800" dirty="0">
                <a:solidFill>
                  <a:srgbClr val="393939"/>
                </a:solidFill>
                <a:latin typeface="Times New Roman" pitchFamily="18" charset="0"/>
                <a:ea typeface="楷体_GB2312" pitchFamily="49" charset="-122"/>
              </a:rPr>
              <a:t>//</a:t>
            </a:r>
            <a:r>
              <a:rPr lang="zh-CN" altLang="en-US" sz="2800" dirty="0">
                <a:solidFill>
                  <a:srgbClr val="393939"/>
                </a:solidFill>
                <a:latin typeface="Times New Roman" pitchFamily="18" charset="0"/>
                <a:ea typeface="楷体_GB2312" pitchFamily="49" charset="-122"/>
              </a:rPr>
              <a:t>和最后结点的指针</a:t>
            </a:r>
            <a:endParaRPr lang="zh-CN" altLang="en-US" sz="2800" dirty="0">
              <a:solidFill>
                <a:srgbClr val="393939"/>
              </a:solidFill>
              <a:latin typeface="Times New Roman" pitchFamily="18" charset="0"/>
              <a:ea typeface="宋体" pitchFamily="2" charset="-122"/>
            </a:endParaRPr>
          </a:p>
          <a:p>
            <a:pPr>
              <a:lnSpc>
                <a:spcPct val="120000"/>
              </a:lnSpc>
              <a:defRPr/>
            </a:pPr>
            <a:r>
              <a:rPr lang="zh-CN" altLang="en-US" sz="2800" dirty="0">
                <a:solidFill>
                  <a:srgbClr val="393939"/>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int</a:t>
            </a:r>
            <a:r>
              <a:rPr lang="en-US" altLang="zh-CN" sz="2800" dirty="0">
                <a:solidFill>
                  <a:srgbClr val="393939"/>
                </a:solidFill>
                <a:latin typeface="Times New Roman" pitchFamily="18" charset="0"/>
                <a:ea typeface="宋体" pitchFamily="2" charset="-122"/>
              </a:rPr>
              <a:t>   </a:t>
            </a:r>
            <a:r>
              <a:rPr lang="en-US" altLang="zh-CN" sz="2800" dirty="0" err="1">
                <a:solidFill>
                  <a:srgbClr val="393939"/>
                </a:solidFill>
                <a:latin typeface="Times New Roman" pitchFamily="18" charset="0"/>
                <a:ea typeface="宋体" pitchFamily="2" charset="-122"/>
              </a:rPr>
              <a:t>len</a:t>
            </a:r>
            <a:r>
              <a:rPr lang="en-US" altLang="zh-CN" sz="2800" dirty="0">
                <a:solidFill>
                  <a:srgbClr val="393939"/>
                </a:solidFill>
                <a:latin typeface="Times New Roman" pitchFamily="18" charset="0"/>
                <a:ea typeface="宋体" pitchFamily="2" charset="-122"/>
              </a:rPr>
              <a:t>;              // </a:t>
            </a:r>
            <a:r>
              <a:rPr lang="zh-CN" altLang="en-US" sz="2800" dirty="0">
                <a:solidFill>
                  <a:srgbClr val="393939"/>
                </a:solidFill>
                <a:latin typeface="Times New Roman" pitchFamily="18" charset="0"/>
                <a:ea typeface="楷体_GB2312" pitchFamily="49" charset="-122"/>
              </a:rPr>
              <a:t>指示链表长度</a:t>
            </a:r>
            <a:endParaRPr lang="zh-CN" altLang="en-US" sz="2800" dirty="0">
              <a:solidFill>
                <a:srgbClr val="393939"/>
              </a:solidFill>
              <a:latin typeface="Times New Roman" pitchFamily="18" charset="0"/>
              <a:ea typeface="宋体" pitchFamily="2" charset="-122"/>
            </a:endParaRPr>
          </a:p>
          <a:p>
            <a:pPr>
              <a:lnSpc>
                <a:spcPct val="120000"/>
              </a:lnSpc>
              <a:defRPr/>
            </a:pPr>
            <a:r>
              <a:rPr lang="zh-CN" altLang="en-US" sz="2800" dirty="0" smtClean="0">
                <a:solidFill>
                  <a:srgbClr val="393939"/>
                </a:solidFill>
                <a:latin typeface="Times New Roman" pitchFamily="18" charset="0"/>
                <a:ea typeface="宋体" pitchFamily="2" charset="-122"/>
              </a:rPr>
              <a:t>   </a:t>
            </a:r>
            <a:r>
              <a:rPr lang="en-US" altLang="zh-CN" sz="2800" dirty="0" smtClean="0">
                <a:solidFill>
                  <a:srgbClr val="FF0000"/>
                </a:solidFill>
                <a:latin typeface="Times New Roman" pitchFamily="18" charset="0"/>
                <a:ea typeface="宋体" pitchFamily="2" charset="-122"/>
              </a:rPr>
              <a:t>Link  current;    // </a:t>
            </a:r>
            <a:r>
              <a:rPr lang="zh-CN" altLang="en-US" sz="2800" dirty="0" smtClean="0">
                <a:solidFill>
                  <a:srgbClr val="FF0000"/>
                </a:solidFill>
                <a:latin typeface="Times New Roman" pitchFamily="18" charset="0"/>
                <a:ea typeface="楷体_GB2312" pitchFamily="49" charset="-122"/>
              </a:rPr>
              <a:t>指向当前被访问的</a:t>
            </a:r>
            <a:r>
              <a:rPr lang="zh-CN" altLang="en-US" sz="2800" dirty="0">
                <a:solidFill>
                  <a:srgbClr val="FF0000"/>
                </a:solidFill>
                <a:latin typeface="Times New Roman" pitchFamily="18" charset="0"/>
                <a:ea typeface="楷体_GB2312" pitchFamily="49" charset="-122"/>
              </a:rPr>
              <a:t>结点的指针</a:t>
            </a:r>
            <a:endParaRPr lang="zh-CN" altLang="en-US" sz="2800" dirty="0" smtClean="0">
              <a:solidFill>
                <a:srgbClr val="FF0000"/>
              </a:solidFill>
              <a:latin typeface="Times New Roman" pitchFamily="18" charset="0"/>
              <a:ea typeface="宋体" pitchFamily="2" charset="-122"/>
            </a:endParaRPr>
          </a:p>
          <a:p>
            <a:pPr>
              <a:lnSpc>
                <a:spcPct val="120000"/>
              </a:lnSpc>
              <a:defRPr/>
            </a:pPr>
            <a:r>
              <a:rPr lang="zh-CN" altLang="en-US" sz="2800" dirty="0" smtClean="0">
                <a:solidFill>
                  <a:srgbClr val="FF0000"/>
                </a:solidFill>
                <a:latin typeface="Times New Roman" pitchFamily="18" charset="0"/>
                <a:ea typeface="宋体" pitchFamily="2" charset="-122"/>
              </a:rPr>
              <a:t>                               </a:t>
            </a:r>
            <a:r>
              <a:rPr lang="en-US" altLang="zh-CN" sz="2800" dirty="0" smtClean="0">
                <a:solidFill>
                  <a:srgbClr val="FF0000"/>
                </a:solidFill>
                <a:latin typeface="Times New Roman" pitchFamily="18" charset="0"/>
                <a:ea typeface="宋体" pitchFamily="2" charset="-122"/>
              </a:rPr>
              <a:t>//</a:t>
            </a:r>
            <a:r>
              <a:rPr lang="zh-CN" altLang="en-US" sz="2800" dirty="0" smtClean="0">
                <a:solidFill>
                  <a:srgbClr val="FF0000"/>
                </a:solidFill>
                <a:latin typeface="Times New Roman" pitchFamily="18" charset="0"/>
                <a:ea typeface="楷体_GB2312" pitchFamily="49" charset="-122"/>
              </a:rPr>
              <a:t>初始位置指向头结点</a:t>
            </a:r>
            <a:endParaRPr lang="zh-CN" altLang="en-US" sz="2800" dirty="0" smtClean="0">
              <a:solidFill>
                <a:srgbClr val="FF0000"/>
              </a:solidFill>
              <a:latin typeface="Times New Roman" pitchFamily="18" charset="0"/>
              <a:ea typeface="宋体" pitchFamily="2" charset="-122"/>
            </a:endParaRPr>
          </a:p>
          <a:p>
            <a:pPr>
              <a:lnSpc>
                <a:spcPct val="120000"/>
              </a:lnSpc>
              <a:defRPr/>
            </a:pPr>
            <a:r>
              <a:rPr lang="en-US" altLang="zh-CN" sz="2800" dirty="0" smtClean="0">
                <a:solidFill>
                  <a:srgbClr val="393939"/>
                </a:solidFill>
                <a:latin typeface="Times New Roman" pitchFamily="18" charset="0"/>
                <a:ea typeface="宋体" pitchFamily="2" charset="-122"/>
              </a:rPr>
              <a:t>} </a:t>
            </a:r>
            <a:r>
              <a:rPr lang="en-US" altLang="zh-CN" sz="2800" dirty="0" err="1" smtClean="0">
                <a:solidFill>
                  <a:srgbClr val="393939"/>
                </a:solidFill>
                <a:latin typeface="Times New Roman" pitchFamily="18" charset="0"/>
                <a:ea typeface="宋体" pitchFamily="2" charset="-122"/>
              </a:rPr>
              <a:t>LinkList</a:t>
            </a:r>
            <a:r>
              <a:rPr lang="en-US" altLang="zh-CN" sz="2800" dirty="0" smtClean="0">
                <a:solidFill>
                  <a:srgbClr val="393939"/>
                </a:solidFill>
                <a:latin typeface="Times New Roman" pitchFamily="18" charset="0"/>
                <a:ea typeface="宋体" pitchFamily="2" charset="-122"/>
              </a:rPr>
              <a:t>;</a:t>
            </a:r>
            <a:endParaRPr lang="en-US" altLang="zh-CN" sz="2800" dirty="0">
              <a:solidFill>
                <a:srgbClr val="393939"/>
              </a:solidFill>
              <a:latin typeface="Times New Roman" pitchFamily="18" charset="0"/>
              <a:ea typeface="宋体" pitchFamily="2" charset="-122"/>
            </a:endParaRPr>
          </a:p>
        </p:txBody>
      </p:sp>
      <p:graphicFrame>
        <p:nvGraphicFramePr>
          <p:cNvPr id="32" name="表格 31"/>
          <p:cNvGraphicFramePr>
            <a:graphicFrameLocks noGrp="1"/>
          </p:cNvGraphicFramePr>
          <p:nvPr/>
        </p:nvGraphicFramePr>
        <p:xfrm>
          <a:off x="928688" y="4757738"/>
          <a:ext cx="5429252" cy="457200"/>
        </p:xfrm>
        <a:graphic>
          <a:graphicData uri="http://schemas.openxmlformats.org/drawingml/2006/table">
            <a:tbl>
              <a:tblPr firstRow="1" bandRow="1">
                <a:tableStyleId>{5940675A-B579-460E-94D1-54222C63F5DA}</a:tableStyleId>
              </a:tblPr>
              <a:tblGrid>
                <a:gridCol w="1357313"/>
                <a:gridCol w="1357313"/>
                <a:gridCol w="1357313"/>
                <a:gridCol w="1357313"/>
              </a:tblGrid>
              <a:tr h="370840">
                <a:tc>
                  <a:txBody>
                    <a:bodyPr/>
                    <a:lstStyle/>
                    <a:p>
                      <a:pPr algn="ctr"/>
                      <a:r>
                        <a:rPr lang="en-US" altLang="zh-CN" sz="2400" b="1" dirty="0" smtClean="0"/>
                        <a:t>head</a:t>
                      </a:r>
                      <a:endParaRPr lang="zh-CN" altLang="en-US" sz="2400" b="1" dirty="0"/>
                    </a:p>
                  </a:txBody>
                  <a:tcPr marL="91439" marR="91439">
                    <a:solidFill>
                      <a:schemeClr val="accent5"/>
                    </a:solidFill>
                  </a:tcPr>
                </a:tc>
                <a:tc>
                  <a:txBody>
                    <a:bodyPr/>
                    <a:lstStyle/>
                    <a:p>
                      <a:pPr algn="ctr"/>
                      <a:r>
                        <a:rPr lang="en-US" altLang="zh-CN" sz="2400" b="1" dirty="0" smtClean="0"/>
                        <a:t>tail</a:t>
                      </a:r>
                      <a:endParaRPr lang="zh-CN" altLang="en-US" sz="2400" b="1" dirty="0"/>
                    </a:p>
                  </a:txBody>
                  <a:tcPr marL="91439" marR="91439">
                    <a:solidFill>
                      <a:schemeClr val="accent5"/>
                    </a:solidFill>
                  </a:tcPr>
                </a:tc>
                <a:tc>
                  <a:txBody>
                    <a:bodyPr/>
                    <a:lstStyle/>
                    <a:p>
                      <a:pPr algn="ctr"/>
                      <a:r>
                        <a:rPr lang="en-US" altLang="zh-CN" sz="2400" b="1" dirty="0" smtClean="0"/>
                        <a:t>current</a:t>
                      </a:r>
                      <a:endParaRPr lang="zh-CN" altLang="en-US" sz="2400" b="1" dirty="0"/>
                    </a:p>
                  </a:txBody>
                  <a:tcPr marL="91439" marR="91439">
                    <a:solidFill>
                      <a:schemeClr val="accent5"/>
                    </a:solidFill>
                  </a:tcPr>
                </a:tc>
                <a:tc>
                  <a:txBody>
                    <a:bodyPr/>
                    <a:lstStyle/>
                    <a:p>
                      <a:pPr algn="ctr"/>
                      <a:r>
                        <a:rPr lang="en-US" altLang="zh-CN" sz="2400" b="1" dirty="0" err="1" smtClean="0"/>
                        <a:t>len</a:t>
                      </a:r>
                      <a:endParaRPr lang="zh-CN" altLang="en-US" sz="2400" b="1" dirty="0"/>
                    </a:p>
                  </a:txBody>
                  <a:tcPr marL="91439" marR="91439">
                    <a:solidFill>
                      <a:schemeClr val="accent5"/>
                    </a:solidFill>
                  </a:tcPr>
                </a:tc>
              </a:tr>
            </a:tbl>
          </a:graphicData>
        </a:graphic>
      </p:graphicFrame>
      <p:sp>
        <p:nvSpPr>
          <p:cNvPr id="33" name="TextBox 32"/>
          <p:cNvSpPr txBox="1">
            <a:spLocks noChangeArrowheads="1"/>
          </p:cNvSpPr>
          <p:nvPr/>
        </p:nvSpPr>
        <p:spPr bwMode="auto">
          <a:xfrm>
            <a:off x="285750" y="4614863"/>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L</a:t>
            </a:r>
            <a:endParaRPr lang="zh-CN" altLang="en-US" sz="1800"/>
          </a:p>
        </p:txBody>
      </p:sp>
      <p:cxnSp>
        <p:nvCxnSpPr>
          <p:cNvPr id="35" name="直接箭头连接符 34"/>
          <p:cNvCxnSpPr>
            <a:cxnSpLocks noChangeShapeType="1"/>
          </p:cNvCxnSpPr>
          <p:nvPr/>
        </p:nvCxnSpPr>
        <p:spPr bwMode="auto">
          <a:xfrm>
            <a:off x="214313" y="5043488"/>
            <a:ext cx="714375" cy="1587"/>
          </a:xfrm>
          <a:prstGeom prst="straightConnector1">
            <a:avLst/>
          </a:prstGeom>
          <a:noFill/>
          <a:ln w="12700" cap="sq" algn="ctr">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6" name="TextBox 35"/>
          <p:cNvSpPr txBox="1">
            <a:spLocks noChangeArrowheads="1"/>
          </p:cNvSpPr>
          <p:nvPr/>
        </p:nvSpPr>
        <p:spPr bwMode="auto">
          <a:xfrm>
            <a:off x="857250" y="4143375"/>
            <a:ext cx="2071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spcBef>
                <a:spcPct val="50000"/>
              </a:spcBef>
            </a:pPr>
            <a:r>
              <a:rPr lang="en-US" altLang="zh-CN"/>
              <a:t>LinkList  L;</a:t>
            </a:r>
            <a:endParaRPr lang="zh-CN" altLang="en-US"/>
          </a:p>
        </p:txBody>
      </p:sp>
      <p:grpSp>
        <p:nvGrpSpPr>
          <p:cNvPr id="2" name="组合 39"/>
          <p:cNvGrpSpPr>
            <a:grpSpLocks/>
          </p:cNvGrpSpPr>
          <p:nvPr/>
        </p:nvGrpSpPr>
        <p:grpSpPr bwMode="auto">
          <a:xfrm>
            <a:off x="1000125" y="5483225"/>
            <a:ext cx="6205538" cy="974725"/>
            <a:chOff x="1000100" y="5483225"/>
            <a:chExt cx="6205563" cy="974743"/>
          </a:xfrm>
        </p:grpSpPr>
        <p:grpSp>
          <p:nvGrpSpPr>
            <p:cNvPr id="29719" name="Group 13"/>
            <p:cNvGrpSpPr>
              <a:grpSpLocks/>
            </p:cNvGrpSpPr>
            <p:nvPr/>
          </p:nvGrpSpPr>
          <p:grpSpPr bwMode="auto">
            <a:xfrm>
              <a:off x="6443663" y="5516563"/>
              <a:ext cx="762000" cy="381000"/>
              <a:chOff x="665" y="3483"/>
              <a:chExt cx="480" cy="240"/>
            </a:xfrm>
          </p:grpSpPr>
          <p:sp>
            <p:nvSpPr>
              <p:cNvPr id="29745" name="Rectangle 7"/>
              <p:cNvSpPr>
                <a:spLocks noChangeArrowheads="1"/>
              </p:cNvSpPr>
              <p:nvPr/>
            </p:nvSpPr>
            <p:spPr bwMode="auto">
              <a:xfrm>
                <a:off x="665" y="3483"/>
                <a:ext cx="480" cy="240"/>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46" name="Line 8"/>
              <p:cNvSpPr>
                <a:spLocks noChangeShapeType="1"/>
              </p:cNvSpPr>
              <p:nvPr/>
            </p:nvSpPr>
            <p:spPr bwMode="auto">
              <a:xfrm>
                <a:off x="953" y="3483"/>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9720" name="Line 11"/>
            <p:cNvSpPr>
              <a:spLocks noChangeShapeType="1"/>
            </p:cNvSpPr>
            <p:nvPr/>
          </p:nvSpPr>
          <p:spPr bwMode="auto">
            <a:xfrm flipH="1">
              <a:off x="6977063" y="5592763"/>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21" name="Line 12"/>
            <p:cNvSpPr>
              <a:spLocks noChangeShapeType="1"/>
            </p:cNvSpPr>
            <p:nvPr/>
          </p:nvSpPr>
          <p:spPr bwMode="auto">
            <a:xfrm>
              <a:off x="7053263" y="5592763"/>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29722" name="Group 14"/>
            <p:cNvGrpSpPr>
              <a:grpSpLocks/>
            </p:cNvGrpSpPr>
            <p:nvPr/>
          </p:nvGrpSpPr>
          <p:grpSpPr bwMode="auto">
            <a:xfrm>
              <a:off x="2124075" y="5516563"/>
              <a:ext cx="762000" cy="381000"/>
              <a:chOff x="665" y="3483"/>
              <a:chExt cx="480" cy="240"/>
            </a:xfrm>
          </p:grpSpPr>
          <p:sp>
            <p:nvSpPr>
              <p:cNvPr id="29743" name="Rectangle 15"/>
              <p:cNvSpPr>
                <a:spLocks noChangeArrowheads="1"/>
              </p:cNvSpPr>
              <p:nvPr/>
            </p:nvSpPr>
            <p:spPr bwMode="auto">
              <a:xfrm>
                <a:off x="665" y="3483"/>
                <a:ext cx="480" cy="240"/>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44" name="Line 16"/>
              <p:cNvSpPr>
                <a:spLocks noChangeShapeType="1"/>
              </p:cNvSpPr>
              <p:nvPr/>
            </p:nvSpPr>
            <p:spPr bwMode="auto">
              <a:xfrm>
                <a:off x="953" y="3483"/>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29723" name="Group 17"/>
            <p:cNvGrpSpPr>
              <a:grpSpLocks/>
            </p:cNvGrpSpPr>
            <p:nvPr/>
          </p:nvGrpSpPr>
          <p:grpSpPr bwMode="auto">
            <a:xfrm>
              <a:off x="3203575" y="5516563"/>
              <a:ext cx="762000" cy="381000"/>
              <a:chOff x="665" y="3483"/>
              <a:chExt cx="480" cy="240"/>
            </a:xfrm>
          </p:grpSpPr>
          <p:sp>
            <p:nvSpPr>
              <p:cNvPr id="29741" name="Rectangle 18"/>
              <p:cNvSpPr>
                <a:spLocks noChangeArrowheads="1"/>
              </p:cNvSpPr>
              <p:nvPr/>
            </p:nvSpPr>
            <p:spPr bwMode="auto">
              <a:xfrm>
                <a:off x="665" y="3483"/>
                <a:ext cx="480" cy="240"/>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42" name="Line 19"/>
              <p:cNvSpPr>
                <a:spLocks noChangeShapeType="1"/>
              </p:cNvSpPr>
              <p:nvPr/>
            </p:nvSpPr>
            <p:spPr bwMode="auto">
              <a:xfrm>
                <a:off x="953" y="3483"/>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29724" name="Group 20"/>
            <p:cNvGrpSpPr>
              <a:grpSpLocks/>
            </p:cNvGrpSpPr>
            <p:nvPr/>
          </p:nvGrpSpPr>
          <p:grpSpPr bwMode="auto">
            <a:xfrm>
              <a:off x="1055688" y="5529263"/>
              <a:ext cx="762000" cy="381000"/>
              <a:chOff x="665" y="3483"/>
              <a:chExt cx="480" cy="240"/>
            </a:xfrm>
          </p:grpSpPr>
          <p:sp>
            <p:nvSpPr>
              <p:cNvPr id="29739" name="Rectangle 21"/>
              <p:cNvSpPr>
                <a:spLocks noChangeArrowheads="1"/>
              </p:cNvSpPr>
              <p:nvPr/>
            </p:nvSpPr>
            <p:spPr bwMode="auto">
              <a:xfrm>
                <a:off x="665" y="3483"/>
                <a:ext cx="480" cy="240"/>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40" name="Line 22"/>
              <p:cNvSpPr>
                <a:spLocks noChangeShapeType="1"/>
              </p:cNvSpPr>
              <p:nvPr/>
            </p:nvSpPr>
            <p:spPr bwMode="auto">
              <a:xfrm>
                <a:off x="953" y="3483"/>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9725" name="Line 23"/>
            <p:cNvSpPr>
              <a:spLocks noChangeShapeType="1"/>
            </p:cNvSpPr>
            <p:nvPr/>
          </p:nvSpPr>
          <p:spPr bwMode="auto">
            <a:xfrm>
              <a:off x="1692275" y="5734050"/>
              <a:ext cx="431800"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9726" name="Line 24"/>
            <p:cNvSpPr>
              <a:spLocks noChangeShapeType="1"/>
            </p:cNvSpPr>
            <p:nvPr/>
          </p:nvSpPr>
          <p:spPr bwMode="auto">
            <a:xfrm>
              <a:off x="2771775" y="5734050"/>
              <a:ext cx="431800"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9727" name="Line 25"/>
            <p:cNvSpPr>
              <a:spLocks noChangeShapeType="1"/>
            </p:cNvSpPr>
            <p:nvPr/>
          </p:nvSpPr>
          <p:spPr bwMode="auto">
            <a:xfrm>
              <a:off x="3779838" y="5734050"/>
              <a:ext cx="431800"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29728" name="Group 38"/>
            <p:cNvGrpSpPr>
              <a:grpSpLocks/>
            </p:cNvGrpSpPr>
            <p:nvPr/>
          </p:nvGrpSpPr>
          <p:grpSpPr bwMode="auto">
            <a:xfrm>
              <a:off x="5364163" y="5516563"/>
              <a:ext cx="762000" cy="381000"/>
              <a:chOff x="665" y="3483"/>
              <a:chExt cx="480" cy="240"/>
            </a:xfrm>
          </p:grpSpPr>
          <p:sp>
            <p:nvSpPr>
              <p:cNvPr id="29737" name="Rectangle 39"/>
              <p:cNvSpPr>
                <a:spLocks noChangeArrowheads="1"/>
              </p:cNvSpPr>
              <p:nvPr/>
            </p:nvSpPr>
            <p:spPr bwMode="auto">
              <a:xfrm>
                <a:off x="665" y="3483"/>
                <a:ext cx="480" cy="240"/>
              </a:xfrm>
              <a:prstGeom prst="rect">
                <a:avLst/>
              </a:prstGeom>
              <a:solidFill>
                <a:srgbClr val="CCFFFF"/>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738" name="Line 40"/>
              <p:cNvSpPr>
                <a:spLocks noChangeShapeType="1"/>
              </p:cNvSpPr>
              <p:nvPr/>
            </p:nvSpPr>
            <p:spPr bwMode="auto">
              <a:xfrm>
                <a:off x="953" y="3483"/>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9729" name="Line 26"/>
            <p:cNvSpPr>
              <a:spLocks noChangeShapeType="1"/>
            </p:cNvSpPr>
            <p:nvPr/>
          </p:nvSpPr>
          <p:spPr bwMode="auto">
            <a:xfrm>
              <a:off x="6011863" y="5734050"/>
              <a:ext cx="431800"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9730" name="Text Box 41"/>
            <p:cNvSpPr txBox="1">
              <a:spLocks noChangeArrowheads="1"/>
            </p:cNvSpPr>
            <p:nvPr/>
          </p:nvSpPr>
          <p:spPr bwMode="auto">
            <a:xfrm>
              <a:off x="4284663" y="5483225"/>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t>
              </a:r>
            </a:p>
          </p:txBody>
        </p:sp>
        <p:sp>
          <p:nvSpPr>
            <p:cNvPr id="29731" name="Rectangle 45"/>
            <p:cNvSpPr>
              <a:spLocks noChangeArrowheads="1"/>
            </p:cNvSpPr>
            <p:nvPr/>
          </p:nvSpPr>
          <p:spPr bwMode="auto">
            <a:xfrm>
              <a:off x="1000100" y="600076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FF0000"/>
                  </a:solidFill>
                  <a:latin typeface="Times New Roman" pitchFamily="18" charset="0"/>
                </a:rPr>
                <a:t>head</a:t>
              </a:r>
            </a:p>
          </p:txBody>
        </p:sp>
        <p:sp>
          <p:nvSpPr>
            <p:cNvPr id="29732" name="Rectangle 46"/>
            <p:cNvSpPr>
              <a:spLocks noChangeArrowheads="1"/>
            </p:cNvSpPr>
            <p:nvPr/>
          </p:nvSpPr>
          <p:spPr bwMode="auto">
            <a:xfrm>
              <a:off x="6572264" y="592933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FF0000"/>
                  </a:solidFill>
                  <a:latin typeface="Times New Roman" pitchFamily="18" charset="0"/>
                </a:rPr>
                <a:t>tail</a:t>
              </a:r>
            </a:p>
          </p:txBody>
        </p:sp>
        <p:sp>
          <p:nvSpPr>
            <p:cNvPr id="29733" name="Rectangle 47"/>
            <p:cNvSpPr>
              <a:spLocks noChangeArrowheads="1"/>
            </p:cNvSpPr>
            <p:nvPr/>
          </p:nvSpPr>
          <p:spPr bwMode="auto">
            <a:xfrm>
              <a:off x="3071802" y="6000768"/>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FF0000"/>
                  </a:solidFill>
                  <a:latin typeface="Times New Roman" pitchFamily="18" charset="0"/>
                </a:rPr>
                <a:t>current</a:t>
              </a:r>
            </a:p>
          </p:txBody>
        </p:sp>
        <p:sp>
          <p:nvSpPr>
            <p:cNvPr id="29734" name="TextBox 36"/>
            <p:cNvSpPr txBox="1">
              <a:spLocks noChangeArrowheads="1"/>
            </p:cNvSpPr>
            <p:nvPr/>
          </p:nvSpPr>
          <p:spPr bwMode="auto">
            <a:xfrm>
              <a:off x="2143108" y="5500702"/>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a1</a:t>
              </a:r>
              <a:endParaRPr lang="zh-CN" altLang="en-US" sz="1800"/>
            </a:p>
          </p:txBody>
        </p:sp>
        <p:sp>
          <p:nvSpPr>
            <p:cNvPr id="29735" name="TextBox 37"/>
            <p:cNvSpPr txBox="1">
              <a:spLocks noChangeArrowheads="1"/>
            </p:cNvSpPr>
            <p:nvPr/>
          </p:nvSpPr>
          <p:spPr bwMode="auto">
            <a:xfrm>
              <a:off x="3214678" y="5500702"/>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a2</a:t>
              </a:r>
              <a:endParaRPr lang="zh-CN" altLang="en-US" sz="1800"/>
            </a:p>
          </p:txBody>
        </p:sp>
        <p:sp>
          <p:nvSpPr>
            <p:cNvPr id="29736" name="TextBox 38"/>
            <p:cNvSpPr txBox="1">
              <a:spLocks noChangeArrowheads="1"/>
            </p:cNvSpPr>
            <p:nvPr/>
          </p:nvSpPr>
          <p:spPr bwMode="auto">
            <a:xfrm>
              <a:off x="6500826" y="5488560"/>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an</a:t>
              </a:r>
              <a:endParaRPr lang="zh-CN" altLang="en-US" sz="1800"/>
            </a:p>
          </p:txBody>
        </p:sp>
      </p:grpSp>
      <p:sp>
        <p:nvSpPr>
          <p:cNvPr id="29714" name="Line 44"/>
          <p:cNvSpPr>
            <a:spLocks noChangeShapeType="1"/>
          </p:cNvSpPr>
          <p:nvPr/>
        </p:nvSpPr>
        <p:spPr bwMode="auto">
          <a:xfrm flipH="1">
            <a:off x="3357563" y="5143500"/>
            <a:ext cx="714375" cy="357188"/>
          </a:xfrm>
          <a:prstGeom prst="line">
            <a:avLst/>
          </a:prstGeom>
          <a:noFill/>
          <a:ln w="28575"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9713" name="Line 43"/>
          <p:cNvSpPr>
            <a:spLocks noChangeShapeType="1"/>
          </p:cNvSpPr>
          <p:nvPr/>
        </p:nvSpPr>
        <p:spPr bwMode="auto">
          <a:xfrm>
            <a:off x="3000375" y="5214938"/>
            <a:ext cx="3429000" cy="285750"/>
          </a:xfrm>
          <a:prstGeom prst="line">
            <a:avLst/>
          </a:prstGeom>
          <a:noFill/>
          <a:ln w="28575"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29712" name="Line 42"/>
          <p:cNvSpPr>
            <a:spLocks noChangeShapeType="1"/>
          </p:cNvSpPr>
          <p:nvPr/>
        </p:nvSpPr>
        <p:spPr bwMode="auto">
          <a:xfrm flipH="1">
            <a:off x="1428750" y="5143500"/>
            <a:ext cx="71438" cy="428625"/>
          </a:xfrm>
          <a:prstGeom prst="line">
            <a:avLst/>
          </a:prstGeom>
          <a:noFill/>
          <a:ln w="28575" cap="sq">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Tree>
    <p:extLst>
      <p:ext uri="{BB962C8B-B14F-4D97-AF65-F5344CB8AC3E}">
        <p14:creationId xmlns:p14="http://schemas.microsoft.com/office/powerpoint/2010/main" val="90699040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1000"/>
                            </p:stCondLst>
                            <p:childTnLst>
                              <p:par>
                                <p:cTn id="25" presetID="22" presetClass="entr" presetSubtype="8"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712"/>
                                        </p:tgtEl>
                                        <p:attrNameLst>
                                          <p:attrName>style.visibility</p:attrName>
                                        </p:attrNameLst>
                                      </p:cBhvr>
                                      <p:to>
                                        <p:strVal val="visible"/>
                                      </p:to>
                                    </p:set>
                                    <p:animEffect transition="in" filter="wipe(up)">
                                      <p:cBhvr>
                                        <p:cTn id="37" dur="500"/>
                                        <p:tgtEl>
                                          <p:spTgt spid="297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713"/>
                                        </p:tgtEl>
                                        <p:attrNameLst>
                                          <p:attrName>style.visibility</p:attrName>
                                        </p:attrNameLst>
                                      </p:cBhvr>
                                      <p:to>
                                        <p:strVal val="visible"/>
                                      </p:to>
                                    </p:set>
                                    <p:animEffect transition="in" filter="wipe(up)">
                                      <p:cBhvr>
                                        <p:cTn id="42" dur="500"/>
                                        <p:tgtEl>
                                          <p:spTgt spid="297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714"/>
                                        </p:tgtEl>
                                        <p:attrNameLst>
                                          <p:attrName>style.visibility</p:attrName>
                                        </p:attrNameLst>
                                      </p:cBhvr>
                                      <p:to>
                                        <p:strVal val="visible"/>
                                      </p:to>
                                    </p:set>
                                    <p:animEffect transition="in" filter="wipe(up)">
                                      <p:cBhvr>
                                        <p:cTn id="47" dur="500"/>
                                        <p:tgtEl>
                                          <p:spTgt spid="2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autoUpdateAnimBg="0"/>
      <p:bldP spid="33" grpId="0"/>
      <p:bldP spid="36" grpId="0"/>
      <p:bldP spid="29714" grpId="0" animBg="1"/>
      <p:bldP spid="29713" grpId="0" animBg="1"/>
      <p:bldP spid="297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9"/>
          <p:cNvSpPr>
            <a:spLocks noGrp="1" noChangeArrowheads="1"/>
          </p:cNvSpPr>
          <p:nvPr>
            <p:ph type="title"/>
          </p:nvPr>
        </p:nvSpPr>
        <p:spPr/>
        <p:txBody>
          <a:bodyPr/>
          <a:lstStyle/>
          <a:p>
            <a:pPr eaLnBrk="1" hangingPunct="1"/>
            <a:r>
              <a:rPr lang="zh-CN" altLang="en-US" dirty="0"/>
              <a:t>增加指针后的链表</a:t>
            </a:r>
            <a:r>
              <a:rPr lang="zh-CN" altLang="en-US" dirty="0" smtClean="0"/>
              <a:t>的基本操作</a:t>
            </a:r>
          </a:p>
        </p:txBody>
      </p:sp>
      <p:sp>
        <p:nvSpPr>
          <p:cNvPr id="3072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9E0D944-0580-4B2A-AA6E-CE05B9C7D742}" type="slidenum">
              <a:rPr kumimoji="0" lang="en-US" altLang="zh-CN" b="0" smtClean="0">
                <a:solidFill>
                  <a:srgbClr val="393939"/>
                </a:solidFill>
              </a:rPr>
              <a:pPr eaLnBrk="1" hangingPunct="1"/>
              <a:t>81</a:t>
            </a:fld>
            <a:endParaRPr kumimoji="0" lang="en-US" altLang="zh-CN" b="0" smtClean="0">
              <a:solidFill>
                <a:srgbClr val="393939"/>
              </a:solidFill>
            </a:endParaRPr>
          </a:p>
        </p:txBody>
      </p:sp>
      <p:sp>
        <p:nvSpPr>
          <p:cNvPr id="33795" name="Text Box 3"/>
          <p:cNvSpPr txBox="1">
            <a:spLocks noChangeArrowheads="1"/>
          </p:cNvSpPr>
          <p:nvPr/>
        </p:nvSpPr>
        <p:spPr bwMode="auto">
          <a:xfrm>
            <a:off x="502975" y="1629230"/>
            <a:ext cx="5282215"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3600" dirty="0">
                <a:solidFill>
                  <a:srgbClr val="FB415C"/>
                </a:solidFill>
                <a:latin typeface="隶书" pitchFamily="49" charset="-122"/>
                <a:ea typeface="隶书" pitchFamily="49" charset="-122"/>
              </a:rPr>
              <a:t>{</a:t>
            </a:r>
            <a:r>
              <a:rPr lang="zh-CN" altLang="en-US" sz="3600" dirty="0">
                <a:solidFill>
                  <a:srgbClr val="FB415C"/>
                </a:solidFill>
                <a:latin typeface="隶书" pitchFamily="49" charset="-122"/>
                <a:ea typeface="隶书" pitchFamily="49" charset="-122"/>
              </a:rPr>
              <a:t>结构初始化和销毁结构</a:t>
            </a:r>
            <a:r>
              <a:rPr lang="en-US" altLang="zh-CN" sz="3600" dirty="0">
                <a:solidFill>
                  <a:srgbClr val="FB415C"/>
                </a:solidFill>
                <a:latin typeface="隶书" pitchFamily="49" charset="-122"/>
                <a:ea typeface="隶书" pitchFamily="49" charset="-122"/>
              </a:rPr>
              <a:t>}</a:t>
            </a:r>
            <a:endParaRPr lang="en-US" altLang="zh-CN" sz="3600" dirty="0">
              <a:solidFill>
                <a:srgbClr val="393939"/>
              </a:solidFill>
              <a:latin typeface="楷体_GB2312" pitchFamily="49" charset="-122"/>
              <a:ea typeface="楷体_GB2312" pitchFamily="49" charset="-122"/>
            </a:endParaRPr>
          </a:p>
        </p:txBody>
      </p:sp>
      <p:sp>
        <p:nvSpPr>
          <p:cNvPr id="33796" name="Text Box 4"/>
          <p:cNvSpPr txBox="1">
            <a:spLocks noChangeArrowheads="1"/>
          </p:cNvSpPr>
          <p:nvPr/>
        </p:nvSpPr>
        <p:spPr bwMode="auto">
          <a:xfrm>
            <a:off x="593725" y="2411413"/>
            <a:ext cx="6873875" cy="20637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dirty="0"/>
              <a:t>Status</a:t>
            </a:r>
            <a:r>
              <a:rPr lang="en-US" altLang="zh-CN" sz="2800" b="0" dirty="0"/>
              <a:t> </a:t>
            </a:r>
            <a:r>
              <a:rPr lang="en-US" altLang="zh-CN" sz="2800" b="0" dirty="0" err="1"/>
              <a:t>InitList</a:t>
            </a:r>
            <a:r>
              <a:rPr lang="en-US" altLang="zh-CN" sz="2800" b="0" dirty="0"/>
              <a:t>( </a:t>
            </a:r>
            <a:r>
              <a:rPr lang="en-US" altLang="zh-CN" sz="2800" b="0" dirty="0" err="1"/>
              <a:t>LinkList</a:t>
            </a:r>
            <a:r>
              <a:rPr lang="en-US" altLang="zh-CN" sz="2800" dirty="0"/>
              <a:t> &amp;</a:t>
            </a:r>
            <a:r>
              <a:rPr lang="en-US" altLang="zh-CN" sz="2800" b="0" dirty="0"/>
              <a:t>L );   </a:t>
            </a:r>
          </a:p>
          <a:p>
            <a:pPr eaLnBrk="1" hangingPunct="1">
              <a:lnSpc>
                <a:spcPct val="115000"/>
              </a:lnSpc>
            </a:pPr>
            <a:r>
              <a:rPr lang="en-US" altLang="zh-CN" sz="2800" b="0" dirty="0"/>
              <a:t>   // </a:t>
            </a:r>
            <a:r>
              <a:rPr lang="zh-CN" altLang="en-US" sz="2800" b="0" dirty="0">
                <a:latin typeface="楷体_GB2312" pitchFamily="49" charset="-122"/>
                <a:ea typeface="楷体_GB2312" pitchFamily="49" charset="-122"/>
              </a:rPr>
              <a:t>构造一个空的线性链表 </a:t>
            </a:r>
            <a:r>
              <a:rPr lang="en-US" altLang="zh-CN" sz="2800" b="0" dirty="0">
                <a:ea typeface="楷体_GB2312" pitchFamily="49" charset="-122"/>
              </a:rPr>
              <a:t>L</a:t>
            </a:r>
            <a:r>
              <a:rPr lang="zh-CN" altLang="en-US" sz="2800" b="0" dirty="0">
                <a:latin typeface="楷体_GB2312" pitchFamily="49" charset="-122"/>
                <a:ea typeface="楷体_GB2312" pitchFamily="49" charset="-122"/>
              </a:rPr>
              <a:t>，其头指针、</a:t>
            </a:r>
          </a:p>
          <a:p>
            <a:pPr eaLnBrk="1" hangingPunct="1">
              <a:lnSpc>
                <a:spcPct val="115000"/>
              </a:lnSpc>
            </a:pPr>
            <a:r>
              <a:rPr lang="zh-CN" altLang="en-US" sz="2800" b="0" dirty="0">
                <a:latin typeface="楷体_GB2312" pitchFamily="49" charset="-122"/>
                <a:ea typeface="楷体_GB2312" pitchFamily="49" charset="-122"/>
              </a:rPr>
              <a:t>  </a:t>
            </a:r>
            <a:r>
              <a:rPr lang="en-US" altLang="zh-CN" sz="2800" b="0" dirty="0">
                <a:ea typeface="楷体_GB2312" pitchFamily="49" charset="-122"/>
              </a:rPr>
              <a:t>//</a:t>
            </a:r>
            <a:r>
              <a:rPr lang="en-US" altLang="zh-CN" sz="2800" b="0" dirty="0">
                <a:latin typeface="楷体_GB2312" pitchFamily="49" charset="-122"/>
                <a:ea typeface="楷体_GB2312" pitchFamily="49" charset="-122"/>
              </a:rPr>
              <a:t> </a:t>
            </a:r>
            <a:r>
              <a:rPr lang="zh-CN" altLang="en-US" sz="2800" b="0" dirty="0">
                <a:latin typeface="楷体_GB2312" pitchFamily="49" charset="-122"/>
                <a:ea typeface="楷体_GB2312" pitchFamily="49" charset="-122"/>
              </a:rPr>
              <a:t>尾指针和当前指针均指向头结点，</a:t>
            </a:r>
          </a:p>
          <a:p>
            <a:pPr eaLnBrk="1" hangingPunct="1">
              <a:lnSpc>
                <a:spcPct val="115000"/>
              </a:lnSpc>
            </a:pPr>
            <a:r>
              <a:rPr lang="zh-CN" altLang="en-US" sz="2800" b="0" dirty="0">
                <a:latin typeface="楷体_GB2312" pitchFamily="49" charset="-122"/>
                <a:ea typeface="楷体_GB2312" pitchFamily="49" charset="-122"/>
              </a:rPr>
              <a:t>  </a:t>
            </a:r>
            <a:r>
              <a:rPr lang="en-US" altLang="zh-CN" sz="2800" b="0" dirty="0">
                <a:ea typeface="楷体_GB2312" pitchFamily="49" charset="-122"/>
              </a:rPr>
              <a:t>//</a:t>
            </a:r>
            <a:r>
              <a:rPr lang="en-US" altLang="zh-CN" sz="2800" b="0" dirty="0">
                <a:latin typeface="楷体_GB2312" pitchFamily="49" charset="-122"/>
                <a:ea typeface="楷体_GB2312" pitchFamily="49" charset="-122"/>
              </a:rPr>
              <a:t> </a:t>
            </a:r>
            <a:r>
              <a:rPr lang="zh-CN" altLang="en-US" sz="2800" b="0" dirty="0">
                <a:latin typeface="楷体_GB2312" pitchFamily="49" charset="-122"/>
                <a:ea typeface="楷体_GB2312" pitchFamily="49" charset="-122"/>
              </a:rPr>
              <a:t>表长为零。</a:t>
            </a:r>
          </a:p>
        </p:txBody>
      </p:sp>
      <p:sp>
        <p:nvSpPr>
          <p:cNvPr id="33797" name="Text Box 5"/>
          <p:cNvSpPr txBox="1">
            <a:spLocks noChangeArrowheads="1"/>
          </p:cNvSpPr>
          <p:nvPr/>
        </p:nvSpPr>
        <p:spPr bwMode="auto">
          <a:xfrm>
            <a:off x="609600" y="4479925"/>
            <a:ext cx="6858000" cy="1082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a:t>Status</a:t>
            </a:r>
            <a:r>
              <a:rPr lang="en-US" altLang="zh-CN" sz="2800" b="0"/>
              <a:t> DestroyList( LinkList</a:t>
            </a:r>
            <a:r>
              <a:rPr lang="en-US" altLang="zh-CN" sz="2800"/>
              <a:t> &amp;</a:t>
            </a:r>
            <a:r>
              <a:rPr lang="en-US" altLang="zh-CN" sz="2800" b="0"/>
              <a:t>L );</a:t>
            </a:r>
          </a:p>
          <a:p>
            <a:pPr eaLnBrk="1" hangingPunct="1">
              <a:lnSpc>
                <a:spcPct val="115000"/>
              </a:lnSpc>
            </a:pPr>
            <a:r>
              <a:rPr lang="en-US" altLang="zh-CN" sz="2800" b="0"/>
              <a:t>   // </a:t>
            </a:r>
            <a:r>
              <a:rPr lang="zh-CN" altLang="en-US" sz="2800" b="0">
                <a:latin typeface="楷体_GB2312" pitchFamily="49" charset="-122"/>
                <a:ea typeface="楷体_GB2312" pitchFamily="49" charset="-122"/>
              </a:rPr>
              <a:t>销毁线性链表 </a:t>
            </a:r>
            <a:r>
              <a:rPr lang="en-US" altLang="zh-CN" sz="2800" b="0">
                <a:ea typeface="楷体_GB2312" pitchFamily="49" charset="-122"/>
              </a:rPr>
              <a:t>L</a:t>
            </a:r>
            <a:r>
              <a:rPr lang="zh-CN" altLang="en-US" sz="2800" b="0">
                <a:ea typeface="楷体_GB2312" pitchFamily="49" charset="-122"/>
              </a:rPr>
              <a:t>，</a:t>
            </a:r>
            <a:r>
              <a:rPr lang="en-US" altLang="zh-CN" sz="2800" b="0">
                <a:ea typeface="楷体_GB2312" pitchFamily="49" charset="-122"/>
              </a:rPr>
              <a:t>L</a:t>
            </a:r>
            <a:r>
              <a:rPr lang="zh-CN" altLang="en-US" sz="2800" b="0">
                <a:latin typeface="楷体_GB2312" pitchFamily="49" charset="-122"/>
                <a:ea typeface="楷体_GB2312" pitchFamily="49" charset="-122"/>
              </a:rPr>
              <a:t>不再存在。</a:t>
            </a:r>
          </a:p>
        </p:txBody>
      </p:sp>
      <p:sp>
        <p:nvSpPr>
          <p:cNvPr id="33799" name="Comment 7"/>
          <p:cNvSpPr>
            <a:spLocks noChangeArrowheads="1"/>
          </p:cNvSpPr>
          <p:nvPr/>
        </p:nvSpPr>
        <p:spPr bwMode="auto">
          <a:xfrm>
            <a:off x="7620000" y="3108325"/>
            <a:ext cx="1143000"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3200" b="0">
                <a:solidFill>
                  <a:srgbClr val="663300"/>
                </a:solidFill>
                <a:ea typeface="宋体" pitchFamily="2" charset="-122"/>
              </a:rPr>
              <a:t> O(1)</a:t>
            </a:r>
            <a:endParaRPr lang="en-US" altLang="zh-CN" sz="1600" b="0">
              <a:solidFill>
                <a:srgbClr val="663300"/>
              </a:solidFill>
              <a:ea typeface="宋体" pitchFamily="2" charset="-122"/>
            </a:endParaRPr>
          </a:p>
        </p:txBody>
      </p:sp>
      <p:sp>
        <p:nvSpPr>
          <p:cNvPr id="33800" name="Comment 8"/>
          <p:cNvSpPr>
            <a:spLocks noChangeArrowheads="1"/>
          </p:cNvSpPr>
          <p:nvPr/>
        </p:nvSpPr>
        <p:spPr bwMode="auto">
          <a:xfrm>
            <a:off x="7620000" y="4708525"/>
            <a:ext cx="1143000"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3200" b="0">
                <a:solidFill>
                  <a:srgbClr val="663300"/>
                </a:solidFill>
                <a:ea typeface="宋体" pitchFamily="2" charset="-122"/>
              </a:rPr>
              <a:t> O(n)</a:t>
            </a:r>
            <a:endParaRPr lang="en-US" altLang="zh-CN" sz="1600" b="0">
              <a:solidFill>
                <a:srgbClr val="663300"/>
              </a:solidFill>
              <a:ea typeface="宋体" pitchFamily="2" charset="-122"/>
            </a:endParaRPr>
          </a:p>
        </p:txBody>
      </p:sp>
      <p:sp>
        <p:nvSpPr>
          <p:cNvPr id="2" name="文本框 1"/>
          <p:cNvSpPr txBox="1"/>
          <p:nvPr/>
        </p:nvSpPr>
        <p:spPr>
          <a:xfrm>
            <a:off x="7338314" y="1689784"/>
            <a:ext cx="1775261" cy="646331"/>
          </a:xfrm>
          <a:prstGeom prst="rect">
            <a:avLst/>
          </a:prstGeom>
          <a:noFill/>
        </p:spPr>
        <p:txBody>
          <a:bodyPr wrap="square" rtlCol="0">
            <a:spAutoFit/>
          </a:bodyPr>
          <a:lstStyle/>
          <a:p>
            <a:pPr algn="ctr"/>
            <a:r>
              <a:rPr lang="zh-CN" altLang="en-US" sz="3600" dirty="0" smtClean="0"/>
              <a:t>复杂度</a:t>
            </a:r>
            <a:endParaRPr lang="zh-CN" altLang="en-US" sz="3600" dirty="0"/>
          </a:p>
        </p:txBody>
      </p:sp>
      <p:graphicFrame>
        <p:nvGraphicFramePr>
          <p:cNvPr id="10" name="表格 9"/>
          <p:cNvGraphicFramePr>
            <a:graphicFrameLocks noGrp="1"/>
          </p:cNvGraphicFramePr>
          <p:nvPr>
            <p:extLst>
              <p:ext uri="{D42A27DB-BD31-4B8C-83A1-F6EECF244321}">
                <p14:modId xmlns:p14="http://schemas.microsoft.com/office/powerpoint/2010/main" val="1795942793"/>
              </p:ext>
            </p:extLst>
          </p:nvPr>
        </p:nvGraphicFramePr>
        <p:xfrm>
          <a:off x="3657600" y="0"/>
          <a:ext cx="5429252" cy="457200"/>
        </p:xfrm>
        <a:graphic>
          <a:graphicData uri="http://schemas.openxmlformats.org/drawingml/2006/table">
            <a:tbl>
              <a:tblPr firstRow="1" bandRow="1">
                <a:tableStyleId>{5940675A-B579-460E-94D1-54222C63F5DA}</a:tableStyleId>
              </a:tblPr>
              <a:tblGrid>
                <a:gridCol w="1357313"/>
                <a:gridCol w="1357313"/>
                <a:gridCol w="1357313"/>
                <a:gridCol w="1357313"/>
              </a:tblGrid>
              <a:tr h="370840">
                <a:tc>
                  <a:txBody>
                    <a:bodyPr/>
                    <a:lstStyle/>
                    <a:p>
                      <a:pPr algn="ctr"/>
                      <a:r>
                        <a:rPr lang="en-US" altLang="zh-CN" sz="2400" b="1" dirty="0" smtClean="0"/>
                        <a:t>head</a:t>
                      </a:r>
                      <a:endParaRPr lang="zh-CN" altLang="en-US" sz="2400" b="1" dirty="0"/>
                    </a:p>
                  </a:txBody>
                  <a:tcPr marL="91439" marR="91439">
                    <a:solidFill>
                      <a:schemeClr val="accent2"/>
                    </a:solidFill>
                  </a:tcPr>
                </a:tc>
                <a:tc>
                  <a:txBody>
                    <a:bodyPr/>
                    <a:lstStyle/>
                    <a:p>
                      <a:pPr algn="ctr"/>
                      <a:r>
                        <a:rPr lang="en-US" altLang="zh-CN" sz="2400" b="1" dirty="0" smtClean="0"/>
                        <a:t>tail</a:t>
                      </a:r>
                      <a:endParaRPr lang="zh-CN" altLang="en-US" sz="2400" b="1" dirty="0"/>
                    </a:p>
                  </a:txBody>
                  <a:tcPr marL="91439" marR="91439">
                    <a:solidFill>
                      <a:schemeClr val="accent2"/>
                    </a:solidFill>
                  </a:tcPr>
                </a:tc>
                <a:tc>
                  <a:txBody>
                    <a:bodyPr/>
                    <a:lstStyle/>
                    <a:p>
                      <a:pPr algn="ctr"/>
                      <a:r>
                        <a:rPr lang="en-US" altLang="zh-CN" sz="2400" b="1" dirty="0" smtClean="0"/>
                        <a:t>current</a:t>
                      </a:r>
                      <a:endParaRPr lang="zh-CN" altLang="en-US" sz="2400" b="1" dirty="0"/>
                    </a:p>
                  </a:txBody>
                  <a:tcPr marL="91439" marR="91439">
                    <a:solidFill>
                      <a:schemeClr val="accent2"/>
                    </a:solidFill>
                  </a:tcPr>
                </a:tc>
                <a:tc>
                  <a:txBody>
                    <a:bodyPr/>
                    <a:lstStyle/>
                    <a:p>
                      <a:pPr algn="ctr"/>
                      <a:r>
                        <a:rPr lang="en-US" altLang="zh-CN" sz="2400" b="1" dirty="0" err="1" smtClean="0"/>
                        <a:t>len</a:t>
                      </a:r>
                      <a:endParaRPr lang="zh-CN" altLang="en-US" sz="2400" b="1" dirty="0"/>
                    </a:p>
                  </a:txBody>
                  <a:tcPr marL="91439" marR="91439">
                    <a:solidFill>
                      <a:schemeClr val="accent2"/>
                    </a:solidFill>
                  </a:tcPr>
                </a:tc>
              </a:tr>
            </a:tbl>
          </a:graphicData>
        </a:graphic>
      </p:graphicFrame>
    </p:spTree>
    <p:extLst>
      <p:ext uri="{BB962C8B-B14F-4D97-AF65-F5344CB8AC3E}">
        <p14:creationId xmlns:p14="http://schemas.microsoft.com/office/powerpoint/2010/main" val="248989252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lide(fromRight)">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barn(outVertical)">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 calcmode="lin" valueType="num">
                                      <p:cBhvr>
                                        <p:cTn id="17" dur="500" fill="hold"/>
                                        <p:tgtEl>
                                          <p:spTgt spid="33799"/>
                                        </p:tgtEl>
                                        <p:attrNameLst>
                                          <p:attrName>ppt_w</p:attrName>
                                        </p:attrNameLst>
                                      </p:cBhvr>
                                      <p:tavLst>
                                        <p:tav tm="0">
                                          <p:val>
                                            <p:fltVal val="0"/>
                                          </p:val>
                                        </p:tav>
                                        <p:tav tm="100000">
                                          <p:val>
                                            <p:strVal val="#ppt_w"/>
                                          </p:val>
                                        </p:tav>
                                      </p:tavLst>
                                    </p:anim>
                                    <p:anim calcmode="lin" valueType="num">
                                      <p:cBhvr>
                                        <p:cTn id="18" dur="500" fill="hold"/>
                                        <p:tgtEl>
                                          <p:spTgt spid="3379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3797"/>
                                        </p:tgtEl>
                                        <p:attrNameLst>
                                          <p:attrName>style.visibility</p:attrName>
                                        </p:attrNameLst>
                                      </p:cBhvr>
                                      <p:to>
                                        <p:strVal val="visible"/>
                                      </p:to>
                                    </p:set>
                                    <p:animEffect transition="in" filter="barn(outVertical)">
                                      <p:cBhvr>
                                        <p:cTn id="23" dur="500"/>
                                        <p:tgtEl>
                                          <p:spTgt spid="337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3800"/>
                                        </p:tgtEl>
                                        <p:attrNameLst>
                                          <p:attrName>style.visibility</p:attrName>
                                        </p:attrNameLst>
                                      </p:cBhvr>
                                      <p:to>
                                        <p:strVal val="visible"/>
                                      </p:to>
                                    </p:set>
                                    <p:anim calcmode="lin" valueType="num">
                                      <p:cBhvr>
                                        <p:cTn id="28" dur="500" fill="hold"/>
                                        <p:tgtEl>
                                          <p:spTgt spid="33800"/>
                                        </p:tgtEl>
                                        <p:attrNameLst>
                                          <p:attrName>ppt_w</p:attrName>
                                        </p:attrNameLst>
                                      </p:cBhvr>
                                      <p:tavLst>
                                        <p:tav tm="0">
                                          <p:val>
                                            <p:fltVal val="0"/>
                                          </p:val>
                                        </p:tav>
                                        <p:tav tm="100000">
                                          <p:val>
                                            <p:strVal val="#ppt_w"/>
                                          </p:val>
                                        </p:tav>
                                      </p:tavLst>
                                    </p:anim>
                                    <p:anim calcmode="lin" valueType="num">
                                      <p:cBhvr>
                                        <p:cTn id="29" dur="500" fill="hold"/>
                                        <p:tgtEl>
                                          <p:spTgt spid="338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P spid="33796" grpId="0" animBg="1" autoUpdateAnimBg="0"/>
      <p:bldP spid="33797" grpId="0" animBg="1" autoUpdateAnimBg="0"/>
      <p:bldP spid="33799" grpId="0" animBg="1" autoUpdateAnimBg="0"/>
      <p:bldP spid="33800"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725DC5A-BB20-41BC-94BF-C5AB7100C7EB}" type="slidenum">
              <a:rPr kumimoji="0" lang="en-US" altLang="zh-CN" b="0" smtClean="0">
                <a:solidFill>
                  <a:srgbClr val="393939"/>
                </a:solidFill>
              </a:rPr>
              <a:pPr eaLnBrk="1" hangingPunct="1"/>
              <a:t>82</a:t>
            </a:fld>
            <a:endParaRPr kumimoji="0" lang="en-US" altLang="zh-CN" b="0" smtClean="0">
              <a:solidFill>
                <a:srgbClr val="393939"/>
              </a:solidFill>
            </a:endParaRPr>
          </a:p>
        </p:txBody>
      </p:sp>
      <p:sp>
        <p:nvSpPr>
          <p:cNvPr id="31747" name="Text Box 2"/>
          <p:cNvSpPr txBox="1">
            <a:spLocks noChangeArrowheads="1"/>
          </p:cNvSpPr>
          <p:nvPr/>
        </p:nvSpPr>
        <p:spPr bwMode="auto">
          <a:xfrm>
            <a:off x="539415" y="1131466"/>
            <a:ext cx="2938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a:solidFill>
                  <a:srgbClr val="FB415C"/>
                </a:solidFill>
                <a:latin typeface="隶书" panose="02010509060101010101" pitchFamily="49" charset="-122"/>
                <a:ea typeface="隶书" panose="02010509060101010101" pitchFamily="49" charset="-122"/>
              </a:rPr>
              <a:t>{</a:t>
            </a:r>
            <a:r>
              <a:rPr lang="zh-CN" altLang="en-US" sz="3600" dirty="0">
                <a:solidFill>
                  <a:srgbClr val="FB415C"/>
                </a:solidFill>
                <a:latin typeface="隶书" panose="02010509060101010101" pitchFamily="49" charset="-122"/>
                <a:ea typeface="隶书" panose="02010509060101010101" pitchFamily="49" charset="-122"/>
              </a:rPr>
              <a:t>引用型操作</a:t>
            </a:r>
            <a:r>
              <a:rPr lang="en-US" altLang="zh-CN" sz="3600" dirty="0">
                <a:solidFill>
                  <a:srgbClr val="FB415C"/>
                </a:solidFill>
                <a:latin typeface="隶书" panose="02010509060101010101" pitchFamily="49" charset="-122"/>
                <a:ea typeface="隶书" panose="02010509060101010101" pitchFamily="49" charset="-122"/>
              </a:rPr>
              <a:t>}</a:t>
            </a:r>
            <a:endParaRPr lang="en-US" altLang="zh-CN" sz="3600" b="0" dirty="0">
              <a:solidFill>
                <a:srgbClr val="393939"/>
              </a:solidFill>
              <a:latin typeface="隶书" panose="02010509060101010101" pitchFamily="49" charset="-122"/>
              <a:ea typeface="隶书" panose="02010509060101010101" pitchFamily="49" charset="-122"/>
            </a:endParaRPr>
          </a:p>
        </p:txBody>
      </p:sp>
      <p:sp>
        <p:nvSpPr>
          <p:cNvPr id="35843" name="Text Box 3"/>
          <p:cNvSpPr txBox="1">
            <a:spLocks noChangeArrowheads="1"/>
          </p:cNvSpPr>
          <p:nvPr/>
        </p:nvSpPr>
        <p:spPr bwMode="auto">
          <a:xfrm>
            <a:off x="533400" y="1772816"/>
            <a:ext cx="6248400" cy="54373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dirty="0"/>
              <a:t>Status</a:t>
            </a:r>
            <a:r>
              <a:rPr lang="en-US" altLang="zh-CN" sz="2800" b="0" dirty="0"/>
              <a:t> </a:t>
            </a:r>
            <a:r>
              <a:rPr lang="en-US" altLang="zh-CN" sz="2800" b="0" dirty="0" err="1"/>
              <a:t>ListEmpty</a:t>
            </a:r>
            <a:r>
              <a:rPr lang="en-US" altLang="zh-CN" sz="2800" b="0" dirty="0"/>
              <a:t> ( </a:t>
            </a:r>
            <a:r>
              <a:rPr lang="en-US" altLang="zh-CN" sz="2800" b="0" dirty="0" err="1"/>
              <a:t>LinkList</a:t>
            </a:r>
            <a:r>
              <a:rPr lang="en-US" altLang="zh-CN" sz="2800" b="0" dirty="0"/>
              <a:t> L ); //</a:t>
            </a:r>
            <a:r>
              <a:rPr lang="zh-CN" altLang="en-US" sz="2800" b="0" dirty="0">
                <a:ea typeface="楷体_GB2312" pitchFamily="49" charset="-122"/>
              </a:rPr>
              <a:t>判表空</a:t>
            </a:r>
            <a:endParaRPr lang="zh-CN" altLang="en-US" sz="2800" b="0" dirty="0"/>
          </a:p>
        </p:txBody>
      </p:sp>
      <p:sp>
        <p:nvSpPr>
          <p:cNvPr id="35844" name="Text Box 4"/>
          <p:cNvSpPr txBox="1">
            <a:spLocks noChangeArrowheads="1"/>
          </p:cNvSpPr>
          <p:nvPr/>
        </p:nvSpPr>
        <p:spPr bwMode="auto">
          <a:xfrm>
            <a:off x="533400" y="2382416"/>
            <a:ext cx="6248400" cy="54373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a:t>int</a:t>
            </a:r>
            <a:r>
              <a:rPr lang="en-US" altLang="zh-CN" sz="2800" b="0"/>
              <a:t>  ListLength( LinkList L );    // </a:t>
            </a:r>
            <a:r>
              <a:rPr lang="zh-CN" altLang="en-US" sz="2800" b="0">
                <a:ea typeface="楷体_GB2312" pitchFamily="49" charset="-122"/>
              </a:rPr>
              <a:t>求表长</a:t>
            </a:r>
            <a:endParaRPr lang="zh-CN" altLang="en-US" sz="2800" b="0"/>
          </a:p>
        </p:txBody>
      </p:sp>
      <p:sp>
        <p:nvSpPr>
          <p:cNvPr id="35845" name="Text Box 5"/>
          <p:cNvSpPr txBox="1">
            <a:spLocks noChangeArrowheads="1"/>
          </p:cNvSpPr>
          <p:nvPr/>
        </p:nvSpPr>
        <p:spPr bwMode="auto">
          <a:xfrm>
            <a:off x="533400" y="2992016"/>
            <a:ext cx="6248400" cy="103925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dirty="0"/>
              <a:t>Status</a:t>
            </a:r>
            <a:r>
              <a:rPr lang="en-US" altLang="zh-CN" sz="2800" b="0" dirty="0"/>
              <a:t> Next ( </a:t>
            </a:r>
            <a:r>
              <a:rPr lang="en-US" altLang="zh-CN" sz="2800" b="0" dirty="0" err="1"/>
              <a:t>LinkList</a:t>
            </a:r>
            <a:r>
              <a:rPr lang="en-US" altLang="zh-CN" sz="2800" b="0" dirty="0"/>
              <a:t> L ); </a:t>
            </a:r>
          </a:p>
          <a:p>
            <a:pPr eaLnBrk="1" hangingPunct="1">
              <a:lnSpc>
                <a:spcPct val="115000"/>
              </a:lnSpc>
            </a:pPr>
            <a:r>
              <a:rPr lang="en-US" altLang="zh-CN" sz="2800" b="0" dirty="0"/>
              <a:t>     // </a:t>
            </a:r>
            <a:r>
              <a:rPr lang="zh-CN" altLang="en-US" sz="2800" b="0" dirty="0">
                <a:ea typeface="楷体_GB2312" pitchFamily="49" charset="-122"/>
              </a:rPr>
              <a:t>改变当前指针指向其后继</a:t>
            </a:r>
          </a:p>
        </p:txBody>
      </p:sp>
      <p:sp>
        <p:nvSpPr>
          <p:cNvPr id="35846" name="Text Box 6"/>
          <p:cNvSpPr txBox="1">
            <a:spLocks noChangeArrowheads="1"/>
          </p:cNvSpPr>
          <p:nvPr/>
        </p:nvSpPr>
        <p:spPr bwMode="auto">
          <a:xfrm>
            <a:off x="533400" y="4114378"/>
            <a:ext cx="6248400" cy="108337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dirty="0" smtClean="0"/>
              <a:t>Status</a:t>
            </a:r>
            <a:r>
              <a:rPr lang="en-US" altLang="zh-CN" sz="2800" b="0" dirty="0" smtClean="0"/>
              <a:t> </a:t>
            </a:r>
            <a:r>
              <a:rPr lang="en-US" altLang="zh-CN" sz="2800" b="0" dirty="0"/>
              <a:t>Prior( </a:t>
            </a:r>
            <a:r>
              <a:rPr lang="en-US" altLang="zh-CN" sz="2800" b="0" dirty="0" err="1"/>
              <a:t>LinkList</a:t>
            </a:r>
            <a:r>
              <a:rPr lang="en-US" altLang="zh-CN" sz="2800" b="0" dirty="0"/>
              <a:t> L );  </a:t>
            </a:r>
          </a:p>
          <a:p>
            <a:pPr eaLnBrk="1" hangingPunct="1">
              <a:lnSpc>
                <a:spcPct val="115000"/>
              </a:lnSpc>
            </a:pPr>
            <a:r>
              <a:rPr lang="en-US" altLang="zh-CN" sz="2800" b="0" dirty="0"/>
              <a:t>     // </a:t>
            </a:r>
            <a:r>
              <a:rPr lang="zh-CN" altLang="en-US" sz="2800" b="0" dirty="0">
                <a:ea typeface="楷体_GB2312" pitchFamily="49" charset="-122"/>
              </a:rPr>
              <a:t>改变当前指针指向其</a:t>
            </a:r>
            <a:r>
              <a:rPr lang="zh-CN" altLang="en-US" sz="2800" b="0" dirty="0" smtClean="0">
                <a:ea typeface="楷体_GB2312" pitchFamily="49" charset="-122"/>
              </a:rPr>
              <a:t>前驱</a:t>
            </a:r>
            <a:endParaRPr lang="zh-CN" altLang="en-US" sz="2800" b="0" dirty="0">
              <a:ea typeface="楷体_GB2312" pitchFamily="49" charset="-122"/>
            </a:endParaRPr>
          </a:p>
        </p:txBody>
      </p:sp>
      <p:sp>
        <p:nvSpPr>
          <p:cNvPr id="35847" name="Text Box 7"/>
          <p:cNvSpPr txBox="1">
            <a:spLocks noChangeArrowheads="1"/>
          </p:cNvSpPr>
          <p:nvPr/>
        </p:nvSpPr>
        <p:spPr bwMode="auto">
          <a:xfrm>
            <a:off x="533400" y="5181178"/>
            <a:ext cx="6248400" cy="1082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5000"/>
              </a:lnSpc>
            </a:pPr>
            <a:r>
              <a:rPr lang="en-US" altLang="zh-CN" sz="2800" dirty="0" err="1"/>
              <a:t>ElemType</a:t>
            </a:r>
            <a:r>
              <a:rPr lang="en-US" altLang="zh-CN" sz="2800" b="0" dirty="0"/>
              <a:t> </a:t>
            </a:r>
            <a:r>
              <a:rPr lang="en-US" altLang="zh-CN" sz="2800" b="0" dirty="0" err="1"/>
              <a:t>GetCurElem</a:t>
            </a:r>
            <a:r>
              <a:rPr lang="en-US" altLang="zh-CN" sz="2800" b="0" dirty="0"/>
              <a:t> ( </a:t>
            </a:r>
            <a:r>
              <a:rPr lang="en-US" altLang="zh-CN" sz="2800" b="0" dirty="0" err="1"/>
              <a:t>LinkList</a:t>
            </a:r>
            <a:r>
              <a:rPr lang="en-US" altLang="zh-CN" sz="2800" b="0" dirty="0"/>
              <a:t> L ); </a:t>
            </a:r>
          </a:p>
          <a:p>
            <a:pPr eaLnBrk="1" hangingPunct="1">
              <a:lnSpc>
                <a:spcPct val="115000"/>
              </a:lnSpc>
            </a:pPr>
            <a:r>
              <a:rPr lang="en-US" altLang="zh-CN" sz="2800" b="0" dirty="0"/>
              <a:t>      // </a:t>
            </a:r>
            <a:r>
              <a:rPr lang="zh-CN" altLang="en-US" sz="2800" b="0" dirty="0">
                <a:ea typeface="楷体_GB2312" pitchFamily="49" charset="-122"/>
              </a:rPr>
              <a:t>返回当前指针所指数据元素</a:t>
            </a:r>
          </a:p>
        </p:txBody>
      </p:sp>
      <p:sp>
        <p:nvSpPr>
          <p:cNvPr id="35849" name="Comment 9"/>
          <p:cNvSpPr>
            <a:spLocks noChangeArrowheads="1"/>
          </p:cNvSpPr>
          <p:nvPr/>
        </p:nvSpPr>
        <p:spPr bwMode="auto">
          <a:xfrm>
            <a:off x="7086600" y="1828378"/>
            <a:ext cx="1050925"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a:solidFill>
                  <a:srgbClr val="663300"/>
                </a:solidFill>
                <a:ea typeface="宋体" pitchFamily="2" charset="-122"/>
              </a:rPr>
              <a:t>O(1)</a:t>
            </a:r>
            <a:endParaRPr lang="en-US" altLang="zh-CN" sz="2800" b="0">
              <a:solidFill>
                <a:srgbClr val="000000"/>
              </a:solidFill>
              <a:ea typeface="宋体" pitchFamily="2" charset="-122"/>
            </a:endParaRPr>
          </a:p>
        </p:txBody>
      </p:sp>
      <p:sp>
        <p:nvSpPr>
          <p:cNvPr id="35850" name="Comment 10"/>
          <p:cNvSpPr>
            <a:spLocks noChangeArrowheads="1"/>
          </p:cNvSpPr>
          <p:nvPr/>
        </p:nvSpPr>
        <p:spPr bwMode="auto">
          <a:xfrm>
            <a:off x="7086600" y="2437978"/>
            <a:ext cx="1050925"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a:solidFill>
                  <a:srgbClr val="FF0000"/>
                </a:solidFill>
                <a:ea typeface="宋体" pitchFamily="2" charset="-122"/>
              </a:rPr>
              <a:t>O(1)</a:t>
            </a:r>
            <a:endParaRPr lang="en-US" altLang="zh-CN" sz="2800" b="0">
              <a:solidFill>
                <a:srgbClr val="FF0000"/>
              </a:solidFill>
              <a:ea typeface="宋体" pitchFamily="2" charset="-122"/>
            </a:endParaRPr>
          </a:p>
        </p:txBody>
      </p:sp>
      <p:sp>
        <p:nvSpPr>
          <p:cNvPr id="35851" name="Comment 11"/>
          <p:cNvSpPr>
            <a:spLocks noChangeArrowheads="1"/>
          </p:cNvSpPr>
          <p:nvPr/>
        </p:nvSpPr>
        <p:spPr bwMode="auto">
          <a:xfrm>
            <a:off x="7086600" y="3352378"/>
            <a:ext cx="1050925" cy="554038"/>
          </a:xfrm>
          <a:prstGeom prst="rect">
            <a:avLst/>
          </a:prstGeom>
          <a:solidFill>
            <a:srgbClr val="FCFDC6"/>
          </a:solidFill>
          <a:ln w="19050">
            <a:solidFill>
              <a:schemeClr val="accent1"/>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dirty="0" smtClean="0">
                <a:solidFill>
                  <a:srgbClr val="663300"/>
                </a:solidFill>
                <a:ea typeface="宋体" pitchFamily="2" charset="-122"/>
              </a:rPr>
              <a:t>O(1)</a:t>
            </a:r>
            <a:endParaRPr lang="en-US" altLang="zh-CN" sz="2800" b="0" dirty="0">
              <a:solidFill>
                <a:srgbClr val="663300"/>
              </a:solidFill>
              <a:ea typeface="宋体" pitchFamily="2" charset="-122"/>
            </a:endParaRPr>
          </a:p>
        </p:txBody>
      </p:sp>
      <p:sp>
        <p:nvSpPr>
          <p:cNvPr id="35852" name="Comment 12"/>
          <p:cNvSpPr>
            <a:spLocks noChangeArrowheads="1"/>
          </p:cNvSpPr>
          <p:nvPr/>
        </p:nvSpPr>
        <p:spPr bwMode="auto">
          <a:xfrm>
            <a:off x="7086600" y="4495378"/>
            <a:ext cx="1050925" cy="554038"/>
          </a:xfrm>
          <a:prstGeom prst="rect">
            <a:avLst/>
          </a:prstGeom>
          <a:solidFill>
            <a:srgbClr val="FCFDC6"/>
          </a:solidFill>
          <a:ln w="19050">
            <a:solidFill>
              <a:schemeClr val="accent1"/>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dirty="0" smtClean="0">
                <a:solidFill>
                  <a:srgbClr val="663300"/>
                </a:solidFill>
                <a:ea typeface="宋体" pitchFamily="2" charset="-122"/>
              </a:rPr>
              <a:t>O(n)</a:t>
            </a:r>
            <a:endParaRPr lang="en-US" altLang="zh-CN" sz="2800" b="0" dirty="0">
              <a:solidFill>
                <a:srgbClr val="000000"/>
              </a:solidFill>
              <a:ea typeface="宋体" pitchFamily="2" charset="-122"/>
            </a:endParaRPr>
          </a:p>
        </p:txBody>
      </p:sp>
      <p:sp>
        <p:nvSpPr>
          <p:cNvPr id="35853" name="Comment 13"/>
          <p:cNvSpPr>
            <a:spLocks noChangeArrowheads="1"/>
          </p:cNvSpPr>
          <p:nvPr/>
        </p:nvSpPr>
        <p:spPr bwMode="auto">
          <a:xfrm>
            <a:off x="7086600" y="5485978"/>
            <a:ext cx="1050925" cy="554038"/>
          </a:xfrm>
          <a:prstGeom prst="rect">
            <a:avLst/>
          </a:prstGeom>
          <a:solidFill>
            <a:srgbClr val="FCFDC6"/>
          </a:solidFill>
          <a:ln w="19050">
            <a:solidFill>
              <a:schemeClr val="accent1"/>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dirty="0">
                <a:solidFill>
                  <a:srgbClr val="663300"/>
                </a:solidFill>
                <a:ea typeface="宋体" pitchFamily="2" charset="-122"/>
              </a:rPr>
              <a:t>O(1)</a:t>
            </a:r>
            <a:endParaRPr lang="en-US" altLang="zh-CN" sz="2800" b="0" dirty="0">
              <a:solidFill>
                <a:srgbClr val="000000"/>
              </a:solidFill>
              <a:ea typeface="宋体" pitchFamily="2" charset="-122"/>
            </a:endParaRPr>
          </a:p>
        </p:txBody>
      </p:sp>
      <p:sp>
        <p:nvSpPr>
          <p:cNvPr id="15" name="Rectangle 9"/>
          <p:cNvSpPr txBox="1">
            <a:spLocks noChangeArrowheads="1"/>
          </p:cNvSpPr>
          <p:nvPr/>
        </p:nvSpPr>
        <p:spPr>
          <a:xfrm>
            <a:off x="1115616" y="445968"/>
            <a:ext cx="6912768" cy="9779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600" b="1">
                <a:solidFill>
                  <a:schemeClr val="tx2"/>
                </a:solidFill>
                <a:latin typeface="Times New Roman" pitchFamily="18" charset="0"/>
                <a:ea typeface="宋体" pitchFamily="2" charset="-122"/>
              </a:defRPr>
            </a:lvl9pPr>
          </a:lstStyle>
          <a:p>
            <a:pPr eaLnBrk="1" hangingPunct="1"/>
            <a:r>
              <a:rPr lang="zh-CN" altLang="en-US" dirty="0" smtClean="0"/>
              <a:t>增加指针后的链表的基本操作</a:t>
            </a:r>
          </a:p>
        </p:txBody>
      </p:sp>
      <p:sp>
        <p:nvSpPr>
          <p:cNvPr id="16" name="文本框 15"/>
          <p:cNvSpPr txBox="1"/>
          <p:nvPr/>
        </p:nvSpPr>
        <p:spPr>
          <a:xfrm>
            <a:off x="6781800" y="1158164"/>
            <a:ext cx="1750194" cy="646331"/>
          </a:xfrm>
          <a:prstGeom prst="rect">
            <a:avLst/>
          </a:prstGeom>
          <a:noFill/>
        </p:spPr>
        <p:txBody>
          <a:bodyPr wrap="square" rtlCol="0">
            <a:spAutoFit/>
          </a:bodyPr>
          <a:lstStyle/>
          <a:p>
            <a:pPr algn="ctr"/>
            <a:r>
              <a:rPr lang="zh-CN" altLang="en-US" sz="3600" dirty="0" smtClean="0"/>
              <a:t>复杂度</a:t>
            </a:r>
            <a:endParaRPr lang="zh-CN" altLang="en-US" sz="3600" dirty="0"/>
          </a:p>
        </p:txBody>
      </p:sp>
      <p:graphicFrame>
        <p:nvGraphicFramePr>
          <p:cNvPr id="17" name="表格 16"/>
          <p:cNvGraphicFramePr>
            <a:graphicFrameLocks noGrp="1"/>
          </p:cNvGraphicFramePr>
          <p:nvPr>
            <p:extLst>
              <p:ext uri="{D42A27DB-BD31-4B8C-83A1-F6EECF244321}">
                <p14:modId xmlns:p14="http://schemas.microsoft.com/office/powerpoint/2010/main" val="428923294"/>
              </p:ext>
            </p:extLst>
          </p:nvPr>
        </p:nvGraphicFramePr>
        <p:xfrm>
          <a:off x="3657600" y="0"/>
          <a:ext cx="5429252" cy="457200"/>
        </p:xfrm>
        <a:graphic>
          <a:graphicData uri="http://schemas.openxmlformats.org/drawingml/2006/table">
            <a:tbl>
              <a:tblPr firstRow="1" bandRow="1">
                <a:tableStyleId>{5940675A-B579-460E-94D1-54222C63F5DA}</a:tableStyleId>
              </a:tblPr>
              <a:tblGrid>
                <a:gridCol w="1357313"/>
                <a:gridCol w="1357313"/>
                <a:gridCol w="1357313"/>
                <a:gridCol w="1357313"/>
              </a:tblGrid>
              <a:tr h="370840">
                <a:tc>
                  <a:txBody>
                    <a:bodyPr/>
                    <a:lstStyle/>
                    <a:p>
                      <a:pPr algn="ctr"/>
                      <a:r>
                        <a:rPr lang="en-US" altLang="zh-CN" sz="2400" b="1" dirty="0" smtClean="0"/>
                        <a:t>head</a:t>
                      </a:r>
                      <a:endParaRPr lang="zh-CN" altLang="en-US" sz="2400" b="1" dirty="0"/>
                    </a:p>
                  </a:txBody>
                  <a:tcPr marL="91439" marR="91439">
                    <a:solidFill>
                      <a:schemeClr val="accent2"/>
                    </a:solidFill>
                  </a:tcPr>
                </a:tc>
                <a:tc>
                  <a:txBody>
                    <a:bodyPr/>
                    <a:lstStyle/>
                    <a:p>
                      <a:pPr algn="ctr"/>
                      <a:r>
                        <a:rPr lang="en-US" altLang="zh-CN" sz="2400" b="1" dirty="0" smtClean="0"/>
                        <a:t>tail</a:t>
                      </a:r>
                      <a:endParaRPr lang="zh-CN" altLang="en-US" sz="2400" b="1" dirty="0"/>
                    </a:p>
                  </a:txBody>
                  <a:tcPr marL="91439" marR="91439">
                    <a:solidFill>
                      <a:schemeClr val="accent2"/>
                    </a:solidFill>
                  </a:tcPr>
                </a:tc>
                <a:tc>
                  <a:txBody>
                    <a:bodyPr/>
                    <a:lstStyle/>
                    <a:p>
                      <a:pPr algn="ctr"/>
                      <a:r>
                        <a:rPr lang="en-US" altLang="zh-CN" sz="2400" b="1" dirty="0" smtClean="0"/>
                        <a:t>current</a:t>
                      </a:r>
                      <a:endParaRPr lang="zh-CN" altLang="en-US" sz="2400" b="1" dirty="0"/>
                    </a:p>
                  </a:txBody>
                  <a:tcPr marL="91439" marR="91439">
                    <a:solidFill>
                      <a:schemeClr val="accent2"/>
                    </a:solidFill>
                  </a:tcPr>
                </a:tc>
                <a:tc>
                  <a:txBody>
                    <a:bodyPr/>
                    <a:lstStyle/>
                    <a:p>
                      <a:pPr algn="ctr"/>
                      <a:r>
                        <a:rPr lang="en-US" altLang="zh-CN" sz="2400" b="1" dirty="0" err="1" smtClean="0"/>
                        <a:t>len</a:t>
                      </a:r>
                      <a:endParaRPr lang="zh-CN" altLang="en-US" sz="2400" b="1" dirty="0"/>
                    </a:p>
                  </a:txBody>
                  <a:tcPr marL="91439" marR="91439">
                    <a:solidFill>
                      <a:schemeClr val="accent2"/>
                    </a:solidFill>
                  </a:tcPr>
                </a:tc>
              </a:tr>
            </a:tbl>
          </a:graphicData>
        </a:graphic>
      </p:graphicFrame>
    </p:spTree>
    <p:extLst>
      <p:ext uri="{BB962C8B-B14F-4D97-AF65-F5344CB8AC3E}">
        <p14:creationId xmlns:p14="http://schemas.microsoft.com/office/powerpoint/2010/main" val="373249759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dissolve">
                                      <p:cBhvr>
                                        <p:cTn id="12" dur="500"/>
                                        <p:tgtEl>
                                          <p:spTgt spid="35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wipe(left)">
                                      <p:cBhvr>
                                        <p:cTn id="17" dur="500"/>
                                        <p:tgtEl>
                                          <p:spTgt spid="35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dissolve">
                                      <p:cBhvr>
                                        <p:cTn id="22" dur="500"/>
                                        <p:tgtEl>
                                          <p:spTgt spid="35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5"/>
                                        </p:tgtEl>
                                        <p:attrNameLst>
                                          <p:attrName>style.visibility</p:attrName>
                                        </p:attrNameLst>
                                      </p:cBhvr>
                                      <p:to>
                                        <p:strVal val="visible"/>
                                      </p:to>
                                    </p:set>
                                    <p:animEffect transition="in" filter="wipe(left)">
                                      <p:cBhvr>
                                        <p:cTn id="27" dur="500"/>
                                        <p:tgtEl>
                                          <p:spTgt spid="358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851"/>
                                        </p:tgtEl>
                                        <p:attrNameLst>
                                          <p:attrName>style.visibility</p:attrName>
                                        </p:attrNameLst>
                                      </p:cBhvr>
                                      <p:to>
                                        <p:strVal val="visible"/>
                                      </p:to>
                                    </p:set>
                                    <p:animEffect transition="in" filter="dissolve">
                                      <p:cBhvr>
                                        <p:cTn id="32" dur="500"/>
                                        <p:tgtEl>
                                          <p:spTgt spid="358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6"/>
                                        </p:tgtEl>
                                        <p:attrNameLst>
                                          <p:attrName>style.visibility</p:attrName>
                                        </p:attrNameLst>
                                      </p:cBhvr>
                                      <p:to>
                                        <p:strVal val="visible"/>
                                      </p:to>
                                    </p:set>
                                    <p:animEffect transition="in" filter="wipe(left)">
                                      <p:cBhvr>
                                        <p:cTn id="37" dur="500"/>
                                        <p:tgtEl>
                                          <p:spTgt spid="358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5852"/>
                                        </p:tgtEl>
                                        <p:attrNameLst>
                                          <p:attrName>style.visibility</p:attrName>
                                        </p:attrNameLst>
                                      </p:cBhvr>
                                      <p:to>
                                        <p:strVal val="visible"/>
                                      </p:to>
                                    </p:set>
                                    <p:animEffect transition="in" filter="dissolve">
                                      <p:cBhvr>
                                        <p:cTn id="42" dur="500"/>
                                        <p:tgtEl>
                                          <p:spTgt spid="358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847"/>
                                        </p:tgtEl>
                                        <p:attrNameLst>
                                          <p:attrName>style.visibility</p:attrName>
                                        </p:attrNameLst>
                                      </p:cBhvr>
                                      <p:to>
                                        <p:strVal val="visible"/>
                                      </p:to>
                                    </p:set>
                                    <p:animEffect transition="in" filter="wipe(left)">
                                      <p:cBhvr>
                                        <p:cTn id="47" dur="500"/>
                                        <p:tgtEl>
                                          <p:spTgt spid="358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5853"/>
                                        </p:tgtEl>
                                        <p:attrNameLst>
                                          <p:attrName>style.visibility</p:attrName>
                                        </p:attrNameLst>
                                      </p:cBhvr>
                                      <p:to>
                                        <p:strVal val="visible"/>
                                      </p:to>
                                    </p:set>
                                    <p:animEffect transition="in" filter="dissolve">
                                      <p:cBhvr>
                                        <p:cTn id="52"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844" grpId="0" animBg="1" autoUpdateAnimBg="0"/>
      <p:bldP spid="35845" grpId="0" animBg="1" autoUpdateAnimBg="0"/>
      <p:bldP spid="35846" grpId="0" animBg="1" autoUpdateAnimBg="0"/>
      <p:bldP spid="35847" grpId="0" animBg="1" autoUpdateAnimBg="0"/>
      <p:bldP spid="35849" grpId="0" animBg="1" autoUpdateAnimBg="0"/>
      <p:bldP spid="35850" grpId="0" animBg="1" autoUpdateAnimBg="0"/>
      <p:bldP spid="35851" grpId="0" animBg="1" autoUpdateAnimBg="0"/>
      <p:bldP spid="35852" grpId="0" animBg="1" autoUpdateAnimBg="0"/>
      <p:bldP spid="35853"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1EEE1604-7DAE-4B81-B2DE-140C7E5C7866}" type="slidenum">
              <a:rPr kumimoji="0" lang="en-US" altLang="zh-CN" b="0" smtClean="0">
                <a:solidFill>
                  <a:srgbClr val="393939"/>
                </a:solidFill>
              </a:rPr>
              <a:pPr eaLnBrk="1" hangingPunct="1"/>
              <a:t>83</a:t>
            </a:fld>
            <a:endParaRPr kumimoji="0" lang="en-US" altLang="zh-CN" b="0" smtClean="0">
              <a:solidFill>
                <a:srgbClr val="393939"/>
              </a:solidFill>
            </a:endParaRPr>
          </a:p>
        </p:txBody>
      </p:sp>
      <p:sp>
        <p:nvSpPr>
          <p:cNvPr id="36866" name="Text Box 2"/>
          <p:cNvSpPr txBox="1">
            <a:spLocks noChangeArrowheads="1"/>
          </p:cNvSpPr>
          <p:nvPr/>
        </p:nvSpPr>
        <p:spPr bwMode="auto">
          <a:xfrm>
            <a:off x="457200" y="1397000"/>
            <a:ext cx="7315200" cy="1041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0000"/>
              </a:lnSpc>
            </a:pPr>
            <a:r>
              <a:rPr lang="en-US" altLang="zh-CN" sz="2800">
                <a:solidFill>
                  <a:srgbClr val="393939"/>
                </a:solidFill>
              </a:rPr>
              <a:t>  Status </a:t>
            </a:r>
            <a:r>
              <a:rPr lang="en-US" altLang="zh-CN" sz="2800" b="0">
                <a:solidFill>
                  <a:srgbClr val="393939"/>
                </a:solidFill>
              </a:rPr>
              <a:t>LocatePos( LinkList L, int i );</a:t>
            </a:r>
          </a:p>
          <a:p>
            <a:pPr eaLnBrk="1" hangingPunct="1">
              <a:lnSpc>
                <a:spcPct val="110000"/>
              </a:lnSpc>
            </a:pPr>
            <a:r>
              <a:rPr lang="en-US" altLang="zh-CN" sz="2800" b="0">
                <a:solidFill>
                  <a:srgbClr val="393939"/>
                </a:solidFill>
              </a:rPr>
              <a:t>       </a:t>
            </a:r>
            <a:r>
              <a:rPr lang="en-US" altLang="zh-CN" sz="2800">
                <a:solidFill>
                  <a:srgbClr val="393939"/>
                </a:solidFill>
                <a:latin typeface="楷体_GB2312" pitchFamily="49" charset="-122"/>
                <a:ea typeface="楷体_GB2312" pitchFamily="49" charset="-122"/>
              </a:rPr>
              <a:t>// </a:t>
            </a:r>
            <a:r>
              <a:rPr lang="zh-CN" altLang="en-US" sz="2800">
                <a:solidFill>
                  <a:srgbClr val="393939"/>
                </a:solidFill>
                <a:latin typeface="楷体_GB2312" pitchFamily="49" charset="-122"/>
                <a:ea typeface="楷体_GB2312" pitchFamily="49" charset="-122"/>
              </a:rPr>
              <a:t>改变当前指针指向第</a:t>
            </a:r>
            <a:r>
              <a:rPr lang="en-US" altLang="zh-CN" sz="2800">
                <a:solidFill>
                  <a:srgbClr val="393939"/>
                </a:solidFill>
                <a:latin typeface="楷体_GB2312" pitchFamily="49" charset="-122"/>
                <a:ea typeface="楷体_GB2312" pitchFamily="49" charset="-122"/>
              </a:rPr>
              <a:t>i</a:t>
            </a:r>
            <a:r>
              <a:rPr lang="zh-CN" altLang="en-US" sz="2800">
                <a:solidFill>
                  <a:srgbClr val="393939"/>
                </a:solidFill>
                <a:latin typeface="楷体_GB2312" pitchFamily="49" charset="-122"/>
                <a:ea typeface="楷体_GB2312" pitchFamily="49" charset="-122"/>
              </a:rPr>
              <a:t>个结点</a:t>
            </a:r>
          </a:p>
        </p:txBody>
      </p:sp>
      <p:sp>
        <p:nvSpPr>
          <p:cNvPr id="36867" name="Text Box 3"/>
          <p:cNvSpPr txBox="1">
            <a:spLocks noChangeArrowheads="1"/>
          </p:cNvSpPr>
          <p:nvPr/>
        </p:nvSpPr>
        <p:spPr bwMode="auto">
          <a:xfrm>
            <a:off x="457200" y="2438400"/>
            <a:ext cx="7315200" cy="2921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0000"/>
              </a:lnSpc>
            </a:pPr>
            <a:r>
              <a:rPr lang="en-US" altLang="zh-CN" sz="2800" dirty="0">
                <a:solidFill>
                  <a:srgbClr val="393939"/>
                </a:solidFill>
              </a:rPr>
              <a:t>Status</a:t>
            </a:r>
            <a:r>
              <a:rPr lang="en-US" altLang="zh-CN" sz="2800" b="0" dirty="0">
                <a:solidFill>
                  <a:srgbClr val="393939"/>
                </a:solidFill>
              </a:rPr>
              <a:t> </a:t>
            </a:r>
            <a:r>
              <a:rPr lang="en-US" altLang="zh-CN" sz="2800" b="0" dirty="0" err="1">
                <a:solidFill>
                  <a:srgbClr val="393939"/>
                </a:solidFill>
              </a:rPr>
              <a:t>LocateElem</a:t>
            </a:r>
            <a:r>
              <a:rPr lang="en-US" altLang="zh-CN" sz="2800" b="0" dirty="0">
                <a:solidFill>
                  <a:srgbClr val="393939"/>
                </a:solidFill>
              </a:rPr>
              <a:t> (</a:t>
            </a:r>
            <a:r>
              <a:rPr lang="en-US" altLang="zh-CN" sz="2800" b="0" dirty="0" err="1">
                <a:solidFill>
                  <a:srgbClr val="393939"/>
                </a:solidFill>
              </a:rPr>
              <a:t>LinkList</a:t>
            </a:r>
            <a:r>
              <a:rPr lang="en-US" altLang="zh-CN" sz="2800" b="0" dirty="0">
                <a:solidFill>
                  <a:srgbClr val="393939"/>
                </a:solidFill>
              </a:rPr>
              <a:t> L, </a:t>
            </a:r>
            <a:r>
              <a:rPr lang="en-US" altLang="zh-CN" sz="2800" b="0" dirty="0" err="1">
                <a:solidFill>
                  <a:srgbClr val="393939"/>
                </a:solidFill>
              </a:rPr>
              <a:t>ElemType</a:t>
            </a:r>
            <a:r>
              <a:rPr lang="en-US" altLang="zh-CN" sz="2800" b="0" dirty="0">
                <a:solidFill>
                  <a:srgbClr val="393939"/>
                </a:solidFill>
              </a:rPr>
              <a:t> e,</a:t>
            </a:r>
            <a:r>
              <a:rPr lang="en-US" altLang="zh-CN" sz="2800" dirty="0">
                <a:solidFill>
                  <a:srgbClr val="393939"/>
                </a:solidFill>
              </a:rPr>
              <a:t> </a:t>
            </a:r>
          </a:p>
          <a:p>
            <a:pPr eaLnBrk="1" hangingPunct="1">
              <a:lnSpc>
                <a:spcPct val="110000"/>
              </a:lnSpc>
            </a:pPr>
            <a:r>
              <a:rPr lang="en-US" altLang="zh-CN" sz="2800" dirty="0">
                <a:solidFill>
                  <a:srgbClr val="393939"/>
                </a:solidFill>
              </a:rPr>
              <a:t>       Status</a:t>
            </a:r>
            <a:r>
              <a:rPr lang="en-US" altLang="zh-CN" sz="2800" b="0" dirty="0">
                <a:solidFill>
                  <a:srgbClr val="393939"/>
                </a:solidFill>
              </a:rPr>
              <a:t> (</a:t>
            </a:r>
            <a:r>
              <a:rPr lang="en-US" altLang="zh-CN" sz="2800" dirty="0">
                <a:solidFill>
                  <a:srgbClr val="393939"/>
                </a:solidFill>
              </a:rPr>
              <a:t>*</a:t>
            </a:r>
            <a:r>
              <a:rPr lang="en-US" altLang="zh-CN" sz="2800" b="0" dirty="0">
                <a:solidFill>
                  <a:srgbClr val="393939"/>
                </a:solidFill>
              </a:rPr>
              <a:t>compare)(</a:t>
            </a:r>
            <a:r>
              <a:rPr lang="en-US" altLang="zh-CN" sz="2800" b="0" dirty="0" err="1">
                <a:solidFill>
                  <a:srgbClr val="393939"/>
                </a:solidFill>
              </a:rPr>
              <a:t>ElemType</a:t>
            </a:r>
            <a:r>
              <a:rPr lang="en-US" altLang="zh-CN" sz="2800" b="0" dirty="0">
                <a:solidFill>
                  <a:srgbClr val="393939"/>
                </a:solidFill>
              </a:rPr>
              <a:t>, </a:t>
            </a:r>
            <a:r>
              <a:rPr lang="en-US" altLang="zh-CN" sz="2800" b="0" dirty="0" err="1">
                <a:solidFill>
                  <a:srgbClr val="393939"/>
                </a:solidFill>
              </a:rPr>
              <a:t>ElemType</a:t>
            </a:r>
            <a:r>
              <a:rPr lang="en-US" altLang="zh-CN" sz="2800" b="0" dirty="0">
                <a:solidFill>
                  <a:srgbClr val="393939"/>
                </a:solidFill>
              </a:rPr>
              <a:t>));</a:t>
            </a:r>
          </a:p>
          <a:p>
            <a:pPr eaLnBrk="1" hangingPunct="1">
              <a:lnSpc>
                <a:spcPct val="110000"/>
              </a:lnSpc>
            </a:pPr>
            <a:r>
              <a:rPr lang="en-US" altLang="zh-CN" sz="2800" b="0" dirty="0">
                <a:solidFill>
                  <a:srgbClr val="393939"/>
                </a:solidFill>
              </a:rPr>
              <a:t>   </a:t>
            </a:r>
            <a:r>
              <a:rPr lang="en-US" altLang="zh-CN" sz="2800" dirty="0">
                <a:solidFill>
                  <a:srgbClr val="393939"/>
                </a:solidFill>
                <a:latin typeface="楷体_GB2312" pitchFamily="49" charset="-122"/>
                <a:ea typeface="楷体_GB2312" pitchFamily="49" charset="-122"/>
              </a:rPr>
              <a:t>//</a:t>
            </a:r>
            <a:r>
              <a:rPr lang="zh-CN" altLang="en-US" sz="2800" dirty="0">
                <a:solidFill>
                  <a:srgbClr val="393939"/>
                </a:solidFill>
                <a:latin typeface="楷体_GB2312" pitchFamily="49" charset="-122"/>
                <a:ea typeface="楷体_GB2312" pitchFamily="49" charset="-122"/>
              </a:rPr>
              <a:t>若存在与</a:t>
            </a:r>
            <a:r>
              <a:rPr lang="en-US" altLang="zh-CN" sz="2800" dirty="0">
                <a:solidFill>
                  <a:srgbClr val="393939"/>
                </a:solidFill>
                <a:latin typeface="楷体_GB2312" pitchFamily="49" charset="-122"/>
                <a:ea typeface="楷体_GB2312" pitchFamily="49" charset="-122"/>
              </a:rPr>
              <a:t>e</a:t>
            </a:r>
            <a:r>
              <a:rPr lang="zh-CN" altLang="en-US" sz="2800" dirty="0">
                <a:solidFill>
                  <a:srgbClr val="393939"/>
                </a:solidFill>
                <a:latin typeface="楷体_GB2312" pitchFamily="49" charset="-122"/>
                <a:ea typeface="楷体_GB2312" pitchFamily="49" charset="-122"/>
              </a:rPr>
              <a:t>满足函数</a:t>
            </a:r>
            <a:r>
              <a:rPr lang="en-US" altLang="zh-CN" sz="2800" dirty="0">
                <a:solidFill>
                  <a:srgbClr val="393939"/>
                </a:solidFill>
                <a:latin typeface="楷体_GB2312" pitchFamily="49" charset="-122"/>
                <a:ea typeface="楷体_GB2312" pitchFamily="49" charset="-122"/>
              </a:rPr>
              <a:t>compare( )</a:t>
            </a:r>
            <a:r>
              <a:rPr lang="zh-CN" altLang="en-US" sz="2800" dirty="0">
                <a:solidFill>
                  <a:srgbClr val="393939"/>
                </a:solidFill>
                <a:latin typeface="楷体_GB2312" pitchFamily="49" charset="-122"/>
                <a:ea typeface="楷体_GB2312" pitchFamily="49" charset="-122"/>
              </a:rPr>
              <a:t>判定关系      </a:t>
            </a:r>
          </a:p>
          <a:p>
            <a:pPr eaLnBrk="1" hangingPunct="1">
              <a:lnSpc>
                <a:spcPct val="110000"/>
              </a:lnSpc>
            </a:pPr>
            <a:r>
              <a:rPr lang="zh-CN" altLang="en-US" sz="2800" dirty="0">
                <a:solidFill>
                  <a:srgbClr val="393939"/>
                </a:solidFill>
                <a:latin typeface="楷体_GB2312" pitchFamily="49" charset="-122"/>
                <a:ea typeface="楷体_GB2312" pitchFamily="49" charset="-122"/>
              </a:rPr>
              <a:t> </a:t>
            </a:r>
            <a:r>
              <a:rPr lang="en-US" altLang="zh-CN" sz="2800" dirty="0">
                <a:solidFill>
                  <a:srgbClr val="393939"/>
                </a:solidFill>
                <a:latin typeface="楷体_GB2312" pitchFamily="49" charset="-122"/>
                <a:ea typeface="楷体_GB2312" pitchFamily="49" charset="-122"/>
              </a:rPr>
              <a:t>//</a:t>
            </a:r>
            <a:r>
              <a:rPr lang="zh-CN" altLang="en-US" sz="2800" dirty="0">
                <a:solidFill>
                  <a:srgbClr val="393939"/>
                </a:solidFill>
                <a:latin typeface="楷体_GB2312" pitchFamily="49" charset="-122"/>
                <a:ea typeface="楷体_GB2312" pitchFamily="49" charset="-122"/>
              </a:rPr>
              <a:t>的元素，则移动当前指针指向第</a:t>
            </a:r>
            <a:r>
              <a:rPr lang="en-US" altLang="zh-CN" sz="2800" dirty="0">
                <a:solidFill>
                  <a:srgbClr val="393939"/>
                </a:solidFill>
                <a:latin typeface="楷体_GB2312" pitchFamily="49" charset="-122"/>
                <a:ea typeface="楷体_GB2312" pitchFamily="49" charset="-122"/>
              </a:rPr>
              <a:t>1</a:t>
            </a:r>
            <a:r>
              <a:rPr lang="zh-CN" altLang="en-US" sz="2800" dirty="0">
                <a:solidFill>
                  <a:srgbClr val="393939"/>
                </a:solidFill>
                <a:latin typeface="楷体_GB2312" pitchFamily="49" charset="-122"/>
                <a:ea typeface="楷体_GB2312" pitchFamily="49" charset="-122"/>
              </a:rPr>
              <a:t>个满足</a:t>
            </a:r>
          </a:p>
          <a:p>
            <a:pPr eaLnBrk="1" hangingPunct="1">
              <a:lnSpc>
                <a:spcPct val="110000"/>
              </a:lnSpc>
            </a:pPr>
            <a:r>
              <a:rPr lang="zh-CN" altLang="en-US" sz="2800" dirty="0">
                <a:solidFill>
                  <a:srgbClr val="393939"/>
                </a:solidFill>
                <a:latin typeface="楷体_GB2312" pitchFamily="49" charset="-122"/>
                <a:ea typeface="楷体_GB2312" pitchFamily="49" charset="-122"/>
              </a:rPr>
              <a:t> </a:t>
            </a:r>
            <a:r>
              <a:rPr lang="en-US" altLang="zh-CN" sz="2800" dirty="0" smtClean="0">
                <a:solidFill>
                  <a:srgbClr val="393939"/>
                </a:solidFill>
                <a:latin typeface="楷体_GB2312" pitchFamily="49" charset="-122"/>
                <a:ea typeface="楷体_GB2312" pitchFamily="49" charset="-122"/>
              </a:rPr>
              <a:t>//</a:t>
            </a:r>
            <a:r>
              <a:rPr lang="zh-CN" altLang="en-US" sz="2800" dirty="0" smtClean="0">
                <a:solidFill>
                  <a:srgbClr val="393939"/>
                </a:solidFill>
                <a:latin typeface="楷体_GB2312" pitchFamily="49" charset="-122"/>
                <a:ea typeface="楷体_GB2312" pitchFamily="49" charset="-122"/>
              </a:rPr>
              <a:t>条件</a:t>
            </a:r>
            <a:r>
              <a:rPr lang="zh-CN" altLang="en-US" sz="2800" dirty="0">
                <a:solidFill>
                  <a:srgbClr val="393939"/>
                </a:solidFill>
                <a:latin typeface="楷体_GB2312" pitchFamily="49" charset="-122"/>
                <a:ea typeface="楷体_GB2312" pitchFamily="49" charset="-122"/>
              </a:rPr>
              <a:t>的元素的前驱</a:t>
            </a:r>
          </a:p>
          <a:p>
            <a:pPr eaLnBrk="1" hangingPunct="1">
              <a:lnSpc>
                <a:spcPct val="110000"/>
              </a:lnSpc>
            </a:pPr>
            <a:r>
              <a:rPr lang="zh-CN" altLang="en-US" sz="2800" dirty="0">
                <a:solidFill>
                  <a:srgbClr val="393939"/>
                </a:solidFill>
                <a:latin typeface="楷体_GB2312" pitchFamily="49" charset="-122"/>
                <a:ea typeface="楷体_GB2312" pitchFamily="49" charset="-122"/>
              </a:rPr>
              <a:t> </a:t>
            </a:r>
            <a:r>
              <a:rPr lang="en-US" altLang="zh-CN" sz="2800" dirty="0">
                <a:solidFill>
                  <a:srgbClr val="393939"/>
                </a:solidFill>
                <a:latin typeface="楷体_GB2312" pitchFamily="49" charset="-122"/>
                <a:ea typeface="楷体_GB2312" pitchFamily="49" charset="-122"/>
              </a:rPr>
              <a:t>//</a:t>
            </a:r>
            <a:r>
              <a:rPr lang="zh-CN" altLang="en-US" sz="2800" dirty="0">
                <a:solidFill>
                  <a:srgbClr val="393939"/>
                </a:solidFill>
                <a:latin typeface="楷体_GB2312" pitchFamily="49" charset="-122"/>
                <a:ea typeface="楷体_GB2312" pitchFamily="49" charset="-122"/>
              </a:rPr>
              <a:t>并返回</a:t>
            </a:r>
            <a:r>
              <a:rPr lang="en-US" altLang="zh-CN" sz="2800" dirty="0">
                <a:solidFill>
                  <a:srgbClr val="393939"/>
                </a:solidFill>
                <a:latin typeface="楷体_GB2312" pitchFamily="49" charset="-122"/>
                <a:ea typeface="楷体_GB2312" pitchFamily="49" charset="-122"/>
              </a:rPr>
              <a:t>OK; </a:t>
            </a:r>
            <a:r>
              <a:rPr lang="zh-CN" altLang="en-US" sz="2800" dirty="0">
                <a:solidFill>
                  <a:srgbClr val="393939"/>
                </a:solidFill>
                <a:latin typeface="楷体_GB2312" pitchFamily="49" charset="-122"/>
                <a:ea typeface="楷体_GB2312" pitchFamily="49" charset="-122"/>
              </a:rPr>
              <a:t>否则返回</a:t>
            </a:r>
            <a:r>
              <a:rPr lang="en-US" altLang="zh-CN" sz="2800" dirty="0">
                <a:solidFill>
                  <a:srgbClr val="393939"/>
                </a:solidFill>
                <a:latin typeface="楷体_GB2312" pitchFamily="49" charset="-122"/>
                <a:ea typeface="楷体_GB2312" pitchFamily="49" charset="-122"/>
              </a:rPr>
              <a:t>ERROR</a:t>
            </a:r>
          </a:p>
        </p:txBody>
      </p:sp>
      <p:sp>
        <p:nvSpPr>
          <p:cNvPr id="36868" name="Text Box 4"/>
          <p:cNvSpPr txBox="1">
            <a:spLocks noChangeArrowheads="1"/>
          </p:cNvSpPr>
          <p:nvPr/>
        </p:nvSpPr>
        <p:spPr bwMode="auto">
          <a:xfrm>
            <a:off x="457200" y="5359400"/>
            <a:ext cx="7315200" cy="1041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0000"/>
              </a:lnSpc>
            </a:pPr>
            <a:r>
              <a:rPr lang="en-US" altLang="zh-CN" sz="2800">
                <a:solidFill>
                  <a:srgbClr val="393939"/>
                </a:solidFill>
              </a:rPr>
              <a:t>Status</a:t>
            </a:r>
            <a:r>
              <a:rPr lang="en-US" altLang="zh-CN" sz="2800" b="0">
                <a:solidFill>
                  <a:srgbClr val="393939"/>
                </a:solidFill>
              </a:rPr>
              <a:t> ListTraverse(LinkList L, </a:t>
            </a:r>
            <a:r>
              <a:rPr lang="en-US" altLang="zh-CN" sz="2800">
                <a:solidFill>
                  <a:srgbClr val="393939"/>
                </a:solidFill>
              </a:rPr>
              <a:t>Status</a:t>
            </a:r>
            <a:r>
              <a:rPr lang="en-US" altLang="zh-CN" sz="2800" b="0">
                <a:solidFill>
                  <a:srgbClr val="393939"/>
                </a:solidFill>
              </a:rPr>
              <a:t>(</a:t>
            </a:r>
            <a:r>
              <a:rPr lang="en-US" altLang="zh-CN" sz="2800">
                <a:solidFill>
                  <a:srgbClr val="393939"/>
                </a:solidFill>
              </a:rPr>
              <a:t>*</a:t>
            </a:r>
            <a:r>
              <a:rPr lang="en-US" altLang="zh-CN" sz="2800" b="0">
                <a:solidFill>
                  <a:srgbClr val="393939"/>
                </a:solidFill>
              </a:rPr>
              <a:t>visit)() );</a:t>
            </a:r>
          </a:p>
          <a:p>
            <a:pPr eaLnBrk="1" hangingPunct="1">
              <a:lnSpc>
                <a:spcPct val="110000"/>
              </a:lnSpc>
            </a:pPr>
            <a:r>
              <a:rPr lang="en-US" altLang="zh-CN" sz="2800" b="0">
                <a:solidFill>
                  <a:srgbClr val="393939"/>
                </a:solidFill>
              </a:rPr>
              <a:t>  </a:t>
            </a:r>
            <a:r>
              <a:rPr lang="en-US" altLang="zh-CN" sz="2800">
                <a:solidFill>
                  <a:srgbClr val="393939"/>
                </a:solidFill>
                <a:latin typeface="楷体_GB2312" pitchFamily="49" charset="-122"/>
                <a:ea typeface="楷体_GB2312" pitchFamily="49" charset="-122"/>
              </a:rPr>
              <a:t>// </a:t>
            </a:r>
            <a:r>
              <a:rPr lang="zh-CN" altLang="en-US" sz="2800">
                <a:solidFill>
                  <a:srgbClr val="393939"/>
                </a:solidFill>
                <a:latin typeface="楷体_GB2312" pitchFamily="49" charset="-122"/>
                <a:ea typeface="楷体_GB2312" pitchFamily="49" charset="-122"/>
              </a:rPr>
              <a:t>依次对</a:t>
            </a:r>
            <a:r>
              <a:rPr lang="en-US" altLang="zh-CN" sz="2800">
                <a:solidFill>
                  <a:srgbClr val="393939"/>
                </a:solidFill>
                <a:latin typeface="楷体_GB2312" pitchFamily="49" charset="-122"/>
                <a:ea typeface="楷体_GB2312" pitchFamily="49" charset="-122"/>
              </a:rPr>
              <a:t>L</a:t>
            </a:r>
            <a:r>
              <a:rPr lang="zh-CN" altLang="en-US" sz="2800">
                <a:solidFill>
                  <a:srgbClr val="393939"/>
                </a:solidFill>
                <a:latin typeface="楷体_GB2312" pitchFamily="49" charset="-122"/>
                <a:ea typeface="楷体_GB2312" pitchFamily="49" charset="-122"/>
              </a:rPr>
              <a:t>的每个元素调用函数</a:t>
            </a:r>
            <a:r>
              <a:rPr lang="en-US" altLang="zh-CN" sz="2800">
                <a:solidFill>
                  <a:srgbClr val="393939"/>
                </a:solidFill>
                <a:latin typeface="楷体_GB2312" pitchFamily="49" charset="-122"/>
                <a:ea typeface="楷体_GB2312" pitchFamily="49" charset="-122"/>
              </a:rPr>
              <a:t>visit()</a:t>
            </a:r>
          </a:p>
        </p:txBody>
      </p:sp>
      <p:sp>
        <p:nvSpPr>
          <p:cNvPr id="36870" name="Comment 6"/>
          <p:cNvSpPr>
            <a:spLocks noChangeArrowheads="1"/>
          </p:cNvSpPr>
          <p:nvPr/>
        </p:nvSpPr>
        <p:spPr bwMode="auto">
          <a:xfrm>
            <a:off x="7848600" y="1625600"/>
            <a:ext cx="1050925" cy="538163"/>
          </a:xfrm>
          <a:prstGeom prst="rect">
            <a:avLst/>
          </a:prstGeom>
          <a:solidFill>
            <a:srgbClr val="FCFDC6"/>
          </a:solidFill>
          <a:ln w="19050">
            <a:solidFill>
              <a:schemeClr val="accent1"/>
            </a:solidFill>
            <a:miter lim="800000"/>
            <a:headEnd/>
            <a:tailEnd/>
          </a:ln>
          <a:effectLst>
            <a:outerShdw dist="107763" dir="2700000" algn="ctr" rotWithShape="0">
              <a:schemeClr val="bg2"/>
            </a:outerShdw>
          </a:effectLst>
        </p:spPr>
        <p:txBody>
          <a:bodyPr>
            <a:spAutoFit/>
          </a:bodyPr>
          <a:lstStyle/>
          <a:p>
            <a:pPr>
              <a:spcBef>
                <a:spcPct val="50000"/>
              </a:spcBef>
              <a:defRPr/>
            </a:pPr>
            <a:r>
              <a:rPr lang="en-US" altLang="zh-CN" sz="2800" dirty="0">
                <a:solidFill>
                  <a:srgbClr val="663300"/>
                </a:solidFill>
                <a:ea typeface="宋体" pitchFamily="2" charset="-122"/>
              </a:rPr>
              <a:t>O(n)</a:t>
            </a:r>
            <a:endParaRPr lang="en-US" altLang="zh-CN" sz="2800" dirty="0">
              <a:solidFill>
                <a:srgbClr val="000000"/>
              </a:solidFill>
              <a:ea typeface="宋体" pitchFamily="2" charset="-122"/>
            </a:endParaRPr>
          </a:p>
        </p:txBody>
      </p:sp>
      <p:sp>
        <p:nvSpPr>
          <p:cNvPr id="36871" name="Comment 7"/>
          <p:cNvSpPr>
            <a:spLocks noChangeArrowheads="1"/>
          </p:cNvSpPr>
          <p:nvPr/>
        </p:nvSpPr>
        <p:spPr bwMode="auto">
          <a:xfrm>
            <a:off x="7848600" y="3683000"/>
            <a:ext cx="1050925" cy="538163"/>
          </a:xfrm>
          <a:prstGeom prst="rect">
            <a:avLst/>
          </a:prstGeom>
          <a:solidFill>
            <a:srgbClr val="FCFDC6"/>
          </a:solidFill>
          <a:ln w="19050">
            <a:solidFill>
              <a:schemeClr val="tx1"/>
            </a:solidFill>
            <a:miter lim="800000"/>
            <a:headEnd/>
            <a:tailEnd/>
          </a:ln>
          <a:effectLst>
            <a:outerShdw dist="107763" dir="2700000" algn="ctr" rotWithShape="0">
              <a:schemeClr val="bg2"/>
            </a:outerShdw>
          </a:effectLst>
        </p:spPr>
        <p:txBody>
          <a:bodyPr>
            <a:spAutoFit/>
          </a:bodyPr>
          <a:lstStyle/>
          <a:p>
            <a:pPr>
              <a:spcBef>
                <a:spcPct val="50000"/>
              </a:spcBef>
              <a:defRPr/>
            </a:pPr>
            <a:r>
              <a:rPr lang="en-US" altLang="zh-CN" sz="2800">
                <a:solidFill>
                  <a:srgbClr val="663300"/>
                </a:solidFill>
                <a:ea typeface="宋体" pitchFamily="2" charset="-122"/>
              </a:rPr>
              <a:t>O(n)</a:t>
            </a:r>
            <a:endParaRPr lang="en-US" altLang="zh-CN" sz="2800">
              <a:solidFill>
                <a:srgbClr val="000000"/>
              </a:solidFill>
              <a:ea typeface="宋体" pitchFamily="2" charset="-122"/>
            </a:endParaRPr>
          </a:p>
        </p:txBody>
      </p:sp>
      <p:sp>
        <p:nvSpPr>
          <p:cNvPr id="36872" name="Comment 8"/>
          <p:cNvSpPr>
            <a:spLocks noChangeArrowheads="1"/>
          </p:cNvSpPr>
          <p:nvPr/>
        </p:nvSpPr>
        <p:spPr bwMode="auto">
          <a:xfrm>
            <a:off x="7848600" y="5588000"/>
            <a:ext cx="1050925" cy="538163"/>
          </a:xfrm>
          <a:prstGeom prst="rect">
            <a:avLst/>
          </a:prstGeom>
          <a:solidFill>
            <a:srgbClr val="FCFDC6"/>
          </a:solidFill>
          <a:ln w="19050">
            <a:solidFill>
              <a:schemeClr val="tx1"/>
            </a:solidFill>
            <a:miter lim="800000"/>
            <a:headEnd/>
            <a:tailEnd/>
          </a:ln>
          <a:effectLst>
            <a:outerShdw dist="107763" dir="2700000" algn="ctr" rotWithShape="0">
              <a:schemeClr val="bg2"/>
            </a:outerShdw>
          </a:effectLst>
        </p:spPr>
        <p:txBody>
          <a:bodyPr>
            <a:spAutoFit/>
          </a:bodyPr>
          <a:lstStyle/>
          <a:p>
            <a:pPr>
              <a:spcBef>
                <a:spcPct val="50000"/>
              </a:spcBef>
              <a:defRPr/>
            </a:pPr>
            <a:r>
              <a:rPr lang="en-US" altLang="zh-CN" sz="2800">
                <a:solidFill>
                  <a:srgbClr val="663300"/>
                </a:solidFill>
                <a:ea typeface="宋体" pitchFamily="2" charset="-122"/>
              </a:rPr>
              <a:t>O(n)</a:t>
            </a:r>
            <a:endParaRPr lang="en-US" altLang="zh-CN" sz="2800">
              <a:solidFill>
                <a:srgbClr val="000000"/>
              </a:solidFill>
              <a:ea typeface="宋体" pitchFamily="2" charset="-122"/>
            </a:endParaRPr>
          </a:p>
        </p:txBody>
      </p:sp>
      <p:sp>
        <p:nvSpPr>
          <p:cNvPr id="11" name="Rectangle 9"/>
          <p:cNvSpPr txBox="1">
            <a:spLocks noChangeArrowheads="1"/>
          </p:cNvSpPr>
          <p:nvPr/>
        </p:nvSpPr>
        <p:spPr>
          <a:xfrm>
            <a:off x="1344837" y="200706"/>
            <a:ext cx="7554688" cy="9779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600" b="1">
                <a:solidFill>
                  <a:schemeClr val="tx2"/>
                </a:solidFill>
                <a:latin typeface="Times New Roman" pitchFamily="18" charset="0"/>
                <a:ea typeface="宋体" pitchFamily="2" charset="-122"/>
              </a:defRPr>
            </a:lvl9pPr>
          </a:lstStyle>
          <a:p>
            <a:pPr eaLnBrk="1" hangingPunct="1"/>
            <a:r>
              <a:rPr lang="zh-CN" altLang="en-US" dirty="0" smtClean="0"/>
              <a:t>增加指针后的链表的基本操作</a:t>
            </a:r>
          </a:p>
        </p:txBody>
      </p:sp>
      <p:sp>
        <p:nvSpPr>
          <p:cNvPr id="12" name="Text Box 2"/>
          <p:cNvSpPr txBox="1">
            <a:spLocks noChangeArrowheads="1"/>
          </p:cNvSpPr>
          <p:nvPr/>
        </p:nvSpPr>
        <p:spPr bwMode="auto">
          <a:xfrm>
            <a:off x="611560" y="750888"/>
            <a:ext cx="2938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3600" dirty="0">
                <a:solidFill>
                  <a:srgbClr val="FB415C"/>
                </a:solidFill>
                <a:latin typeface="隶书" panose="02010509060101010101" pitchFamily="49" charset="-122"/>
                <a:ea typeface="隶书" panose="02010509060101010101" pitchFamily="49" charset="-122"/>
              </a:rPr>
              <a:t>{</a:t>
            </a:r>
            <a:r>
              <a:rPr lang="zh-CN" altLang="en-US" sz="3600" dirty="0">
                <a:solidFill>
                  <a:srgbClr val="FB415C"/>
                </a:solidFill>
                <a:latin typeface="隶书" panose="02010509060101010101" pitchFamily="49" charset="-122"/>
                <a:ea typeface="隶书" panose="02010509060101010101" pitchFamily="49" charset="-122"/>
              </a:rPr>
              <a:t>引用型操作</a:t>
            </a:r>
            <a:r>
              <a:rPr lang="en-US" altLang="zh-CN" sz="3600" dirty="0">
                <a:solidFill>
                  <a:srgbClr val="FB415C"/>
                </a:solidFill>
                <a:latin typeface="隶书" panose="02010509060101010101" pitchFamily="49" charset="-122"/>
                <a:ea typeface="隶书" panose="02010509060101010101" pitchFamily="49" charset="-122"/>
              </a:rPr>
              <a:t>}</a:t>
            </a:r>
            <a:endParaRPr lang="en-US" altLang="zh-CN" sz="3600" b="0" dirty="0">
              <a:solidFill>
                <a:srgbClr val="393939"/>
              </a:solidFill>
              <a:latin typeface="隶书" panose="02010509060101010101" pitchFamily="49" charset="-122"/>
              <a:ea typeface="隶书" panose="02010509060101010101" pitchFamily="49" charset="-122"/>
            </a:endParaRPr>
          </a:p>
        </p:txBody>
      </p:sp>
      <p:sp>
        <p:nvSpPr>
          <p:cNvPr id="13" name="文本框 12"/>
          <p:cNvSpPr txBox="1"/>
          <p:nvPr/>
        </p:nvSpPr>
        <p:spPr>
          <a:xfrm>
            <a:off x="7380312" y="777880"/>
            <a:ext cx="1750194" cy="646331"/>
          </a:xfrm>
          <a:prstGeom prst="rect">
            <a:avLst/>
          </a:prstGeom>
          <a:noFill/>
        </p:spPr>
        <p:txBody>
          <a:bodyPr wrap="square" rtlCol="0">
            <a:spAutoFit/>
          </a:bodyPr>
          <a:lstStyle/>
          <a:p>
            <a:pPr algn="ctr"/>
            <a:r>
              <a:rPr lang="zh-CN" altLang="en-US" sz="3600" dirty="0" smtClean="0"/>
              <a:t>复杂度</a:t>
            </a:r>
            <a:endParaRPr lang="zh-CN" altLang="en-US" sz="3600" dirty="0"/>
          </a:p>
        </p:txBody>
      </p:sp>
    </p:spTree>
    <p:extLst>
      <p:ext uri="{BB962C8B-B14F-4D97-AF65-F5344CB8AC3E}">
        <p14:creationId xmlns:p14="http://schemas.microsoft.com/office/powerpoint/2010/main" val="271699869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 calcmode="lin" valueType="num">
                                      <p:cBhvr additive="base">
                                        <p:cTn id="12" dur="500" fill="hold"/>
                                        <p:tgtEl>
                                          <p:spTgt spid="36870"/>
                                        </p:tgtEl>
                                        <p:attrNameLst>
                                          <p:attrName>ppt_x</p:attrName>
                                        </p:attrNameLst>
                                      </p:cBhvr>
                                      <p:tavLst>
                                        <p:tav tm="0">
                                          <p:val>
                                            <p:strVal val="1+#ppt_w/2"/>
                                          </p:val>
                                        </p:tav>
                                        <p:tav tm="100000">
                                          <p:val>
                                            <p:strVal val="#ppt_x"/>
                                          </p:val>
                                        </p:tav>
                                      </p:tavLst>
                                    </p:anim>
                                    <p:anim calcmode="lin" valueType="num">
                                      <p:cBhvr additive="base">
                                        <p:cTn id="13" dur="500" fill="hold"/>
                                        <p:tgtEl>
                                          <p:spTgt spid="3687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67"/>
                                        </p:tgtEl>
                                        <p:attrNameLst>
                                          <p:attrName>style.visibility</p:attrName>
                                        </p:attrNameLst>
                                      </p:cBhvr>
                                      <p:to>
                                        <p:strVal val="visible"/>
                                      </p:to>
                                    </p:set>
                                    <p:animEffect transition="in" filter="wipe(left)">
                                      <p:cBhvr>
                                        <p:cTn id="18" dur="500"/>
                                        <p:tgtEl>
                                          <p:spTgt spid="368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36871"/>
                                        </p:tgtEl>
                                        <p:attrNameLst>
                                          <p:attrName>style.visibility</p:attrName>
                                        </p:attrNameLst>
                                      </p:cBhvr>
                                      <p:to>
                                        <p:strVal val="visible"/>
                                      </p:to>
                                    </p:set>
                                    <p:anim calcmode="lin" valueType="num">
                                      <p:cBhvr additive="base">
                                        <p:cTn id="23" dur="500" fill="hold"/>
                                        <p:tgtEl>
                                          <p:spTgt spid="36871"/>
                                        </p:tgtEl>
                                        <p:attrNameLst>
                                          <p:attrName>ppt_x</p:attrName>
                                        </p:attrNameLst>
                                      </p:cBhvr>
                                      <p:tavLst>
                                        <p:tav tm="0">
                                          <p:val>
                                            <p:strVal val="0-#ppt_w/2"/>
                                          </p:val>
                                        </p:tav>
                                        <p:tav tm="100000">
                                          <p:val>
                                            <p:strVal val="#ppt_x"/>
                                          </p:val>
                                        </p:tav>
                                      </p:tavLst>
                                    </p:anim>
                                    <p:anim calcmode="lin" valueType="num">
                                      <p:cBhvr additive="base">
                                        <p:cTn id="24" dur="500" fill="hold"/>
                                        <p:tgtEl>
                                          <p:spTgt spid="36871"/>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868"/>
                                        </p:tgtEl>
                                        <p:attrNameLst>
                                          <p:attrName>style.visibility</p:attrName>
                                        </p:attrNameLst>
                                      </p:cBhvr>
                                      <p:to>
                                        <p:strVal val="visible"/>
                                      </p:to>
                                    </p:set>
                                    <p:animEffect transition="in" filter="wipe(left)">
                                      <p:cBhvr>
                                        <p:cTn id="29" dur="500"/>
                                        <p:tgtEl>
                                          <p:spTgt spid="368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6872"/>
                                        </p:tgtEl>
                                        <p:attrNameLst>
                                          <p:attrName>style.visibility</p:attrName>
                                        </p:attrNameLst>
                                      </p:cBhvr>
                                      <p:to>
                                        <p:strVal val="visible"/>
                                      </p:to>
                                    </p:set>
                                    <p:anim calcmode="lin" valueType="num">
                                      <p:cBhvr additive="base">
                                        <p:cTn id="34" dur="500" fill="hold"/>
                                        <p:tgtEl>
                                          <p:spTgt spid="36872"/>
                                        </p:tgtEl>
                                        <p:attrNameLst>
                                          <p:attrName>ppt_x</p:attrName>
                                        </p:attrNameLst>
                                      </p:cBhvr>
                                      <p:tavLst>
                                        <p:tav tm="0">
                                          <p:val>
                                            <p:strVal val="1+#ppt_w/2"/>
                                          </p:val>
                                        </p:tav>
                                        <p:tav tm="100000">
                                          <p:val>
                                            <p:strVal val="#ppt_x"/>
                                          </p:val>
                                        </p:tav>
                                      </p:tavLst>
                                    </p:anim>
                                    <p:anim calcmode="lin" valueType="num">
                                      <p:cBhvr additive="base">
                                        <p:cTn id="35"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autoUpdateAnimBg="0"/>
      <p:bldP spid="36867" grpId="0" animBg="1" autoUpdateAnimBg="0"/>
      <p:bldP spid="36868" grpId="0" animBg="1" autoUpdateAnimBg="0"/>
      <p:bldP spid="36870" grpId="0" animBg="1" autoUpdateAnimBg="0"/>
      <p:bldP spid="36871" grpId="0" animBg="1" autoUpdateAnimBg="0"/>
      <p:bldP spid="36872"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731616D-DF65-4422-A3FF-AF64B2C65069}" type="slidenum">
              <a:rPr kumimoji="0" lang="en-US" altLang="zh-CN" b="0" smtClean="0">
                <a:solidFill>
                  <a:srgbClr val="393939"/>
                </a:solidFill>
              </a:rPr>
              <a:pPr eaLnBrk="1" hangingPunct="1"/>
              <a:t>84</a:t>
            </a:fld>
            <a:endParaRPr kumimoji="0" lang="en-US" altLang="zh-CN" b="0" smtClean="0">
              <a:solidFill>
                <a:srgbClr val="393939"/>
              </a:solidFill>
            </a:endParaRPr>
          </a:p>
        </p:txBody>
      </p:sp>
      <p:sp>
        <p:nvSpPr>
          <p:cNvPr id="33795" name="Text Box 2"/>
          <p:cNvSpPr txBox="1">
            <a:spLocks noChangeArrowheads="1"/>
          </p:cNvSpPr>
          <p:nvPr/>
        </p:nvSpPr>
        <p:spPr bwMode="auto">
          <a:xfrm>
            <a:off x="457200" y="729456"/>
            <a:ext cx="5410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10000"/>
              </a:lnSpc>
            </a:pPr>
            <a:r>
              <a:rPr lang="en-US" altLang="zh-CN" sz="3600" b="0" dirty="0">
                <a:solidFill>
                  <a:srgbClr val="FF0000"/>
                </a:solidFill>
                <a:ea typeface="楷体_GB2312" pitchFamily="49" charset="-122"/>
              </a:rPr>
              <a:t>   </a:t>
            </a:r>
            <a:r>
              <a:rPr lang="en-US" altLang="zh-CN" sz="3600" dirty="0">
                <a:solidFill>
                  <a:srgbClr val="FF0000"/>
                </a:solidFill>
                <a:ea typeface="楷体_GB2312" pitchFamily="49" charset="-122"/>
              </a:rPr>
              <a:t>{</a:t>
            </a:r>
            <a:r>
              <a:rPr lang="zh-CN" altLang="en-US" sz="3600" dirty="0">
                <a:solidFill>
                  <a:srgbClr val="FF0000"/>
                </a:solidFill>
                <a:ea typeface="楷体_GB2312" pitchFamily="49" charset="-122"/>
              </a:rPr>
              <a:t>加工型操作</a:t>
            </a:r>
            <a:r>
              <a:rPr lang="en-US" altLang="zh-CN" sz="3600" dirty="0">
                <a:solidFill>
                  <a:srgbClr val="FF0000"/>
                </a:solidFill>
                <a:ea typeface="楷体_GB2312" pitchFamily="49" charset="-122"/>
              </a:rPr>
              <a:t>}</a:t>
            </a:r>
            <a:endParaRPr lang="en-US" altLang="zh-CN" sz="3600" dirty="0">
              <a:solidFill>
                <a:srgbClr val="393939"/>
              </a:solidFill>
            </a:endParaRPr>
          </a:p>
        </p:txBody>
      </p:sp>
      <p:sp>
        <p:nvSpPr>
          <p:cNvPr id="37891" name="Text Box 3"/>
          <p:cNvSpPr txBox="1">
            <a:spLocks noChangeArrowheads="1"/>
          </p:cNvSpPr>
          <p:nvPr/>
        </p:nvSpPr>
        <p:spPr bwMode="auto">
          <a:xfrm>
            <a:off x="457200" y="1524000"/>
            <a:ext cx="7239000" cy="955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Status</a:t>
            </a:r>
            <a:r>
              <a:rPr lang="en-US" altLang="zh-CN" sz="2800" b="0">
                <a:solidFill>
                  <a:srgbClr val="393939"/>
                </a:solidFill>
              </a:rPr>
              <a:t> ClearList ( LinkList </a:t>
            </a:r>
            <a:r>
              <a:rPr lang="en-US" altLang="zh-CN" sz="2800">
                <a:solidFill>
                  <a:srgbClr val="393939"/>
                </a:solidFill>
              </a:rPr>
              <a:t>&amp;</a:t>
            </a:r>
            <a:r>
              <a:rPr lang="en-US" altLang="zh-CN" sz="2800" b="0">
                <a:solidFill>
                  <a:srgbClr val="393939"/>
                </a:solidFill>
              </a:rPr>
              <a:t>L );  </a:t>
            </a:r>
          </a:p>
          <a:p>
            <a:pPr eaLnBrk="1" hangingPunct="1"/>
            <a:r>
              <a:rPr lang="en-US" altLang="zh-CN" sz="2800" b="0">
                <a:solidFill>
                  <a:srgbClr val="393939"/>
                </a:solidFill>
              </a:rPr>
              <a:t>    // </a:t>
            </a:r>
            <a:r>
              <a:rPr lang="zh-CN" altLang="zh-CN" sz="2800" b="0">
                <a:solidFill>
                  <a:srgbClr val="393939"/>
                </a:solidFill>
                <a:ea typeface="隶书" pitchFamily="49" charset="-122"/>
              </a:rPr>
              <a:t>重置 </a:t>
            </a:r>
            <a:r>
              <a:rPr lang="en-US" altLang="zh-CN" sz="2800" b="0">
                <a:solidFill>
                  <a:srgbClr val="393939"/>
                </a:solidFill>
                <a:ea typeface="隶书" pitchFamily="49" charset="-122"/>
              </a:rPr>
              <a:t>L </a:t>
            </a:r>
            <a:r>
              <a:rPr lang="zh-CN" altLang="zh-CN" sz="2800" b="0">
                <a:solidFill>
                  <a:srgbClr val="393939"/>
                </a:solidFill>
                <a:ea typeface="隶书" pitchFamily="49" charset="-122"/>
              </a:rPr>
              <a:t>为空表</a:t>
            </a:r>
            <a:endParaRPr lang="zh-CN" altLang="en-US" sz="2800" b="0">
              <a:solidFill>
                <a:srgbClr val="393939"/>
              </a:solidFill>
            </a:endParaRPr>
          </a:p>
        </p:txBody>
      </p:sp>
      <p:sp>
        <p:nvSpPr>
          <p:cNvPr id="37892" name="Text Box 4"/>
          <p:cNvSpPr txBox="1">
            <a:spLocks noChangeArrowheads="1"/>
          </p:cNvSpPr>
          <p:nvPr/>
        </p:nvSpPr>
        <p:spPr bwMode="auto">
          <a:xfrm>
            <a:off x="457200" y="2473325"/>
            <a:ext cx="7239000" cy="955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a:solidFill>
                  <a:srgbClr val="393939"/>
                </a:solidFill>
              </a:rPr>
              <a:t>Status</a:t>
            </a:r>
            <a:r>
              <a:rPr lang="en-US" altLang="zh-CN" sz="2800" b="0" dirty="0">
                <a:solidFill>
                  <a:srgbClr val="393939"/>
                </a:solidFill>
              </a:rPr>
              <a:t> </a:t>
            </a:r>
            <a:r>
              <a:rPr lang="en-US" altLang="zh-CN" sz="2800" b="0" dirty="0" err="1">
                <a:solidFill>
                  <a:srgbClr val="FF0000"/>
                </a:solidFill>
              </a:rPr>
              <a:t>SetCurElem</a:t>
            </a:r>
            <a:r>
              <a:rPr lang="en-US" altLang="zh-CN" sz="2800" b="0" dirty="0">
                <a:solidFill>
                  <a:srgbClr val="393939"/>
                </a:solidFill>
              </a:rPr>
              <a:t>(</a:t>
            </a:r>
            <a:r>
              <a:rPr lang="en-US" altLang="zh-CN" sz="2800" b="0" dirty="0" err="1">
                <a:solidFill>
                  <a:srgbClr val="393939"/>
                </a:solidFill>
              </a:rPr>
              <a:t>LinkList</a:t>
            </a:r>
            <a:r>
              <a:rPr lang="en-US" altLang="zh-CN" sz="2800" b="0" dirty="0">
                <a:solidFill>
                  <a:srgbClr val="393939"/>
                </a:solidFill>
              </a:rPr>
              <a:t> </a:t>
            </a:r>
            <a:r>
              <a:rPr lang="en-US" altLang="zh-CN" sz="2800" dirty="0">
                <a:solidFill>
                  <a:srgbClr val="393939"/>
                </a:solidFill>
              </a:rPr>
              <a:t>&amp;</a:t>
            </a:r>
            <a:r>
              <a:rPr lang="en-US" altLang="zh-CN" sz="2800" b="0" dirty="0">
                <a:solidFill>
                  <a:srgbClr val="393939"/>
                </a:solidFill>
              </a:rPr>
              <a:t>L, </a:t>
            </a:r>
            <a:r>
              <a:rPr lang="en-US" altLang="zh-CN" sz="2800" b="0" dirty="0" err="1">
                <a:solidFill>
                  <a:srgbClr val="393939"/>
                </a:solidFill>
              </a:rPr>
              <a:t>ElemType</a:t>
            </a:r>
            <a:r>
              <a:rPr lang="en-US" altLang="zh-CN" sz="2800" b="0" dirty="0">
                <a:solidFill>
                  <a:srgbClr val="393939"/>
                </a:solidFill>
              </a:rPr>
              <a:t> e );  </a:t>
            </a:r>
          </a:p>
          <a:p>
            <a:pPr eaLnBrk="1" hangingPunct="1"/>
            <a:r>
              <a:rPr lang="en-US" altLang="zh-CN" sz="2800" b="0" dirty="0">
                <a:solidFill>
                  <a:srgbClr val="393939"/>
                </a:solidFill>
              </a:rPr>
              <a:t>    // </a:t>
            </a:r>
            <a:r>
              <a:rPr lang="zh-CN" altLang="zh-CN" sz="2800" b="0" dirty="0">
                <a:solidFill>
                  <a:srgbClr val="393939"/>
                </a:solidFill>
                <a:ea typeface="隶书" pitchFamily="49" charset="-122"/>
              </a:rPr>
              <a:t>更新当前指针所指数据元素</a:t>
            </a:r>
            <a:endParaRPr lang="zh-CN" altLang="en-US" sz="2800" b="0" dirty="0">
              <a:solidFill>
                <a:srgbClr val="393939"/>
              </a:solidFill>
            </a:endParaRPr>
          </a:p>
        </p:txBody>
      </p:sp>
      <p:sp>
        <p:nvSpPr>
          <p:cNvPr id="37893" name="Text Box 5"/>
          <p:cNvSpPr txBox="1">
            <a:spLocks noChangeArrowheads="1"/>
          </p:cNvSpPr>
          <p:nvPr/>
        </p:nvSpPr>
        <p:spPr bwMode="auto">
          <a:xfrm>
            <a:off x="457200" y="3429000"/>
            <a:ext cx="7239000" cy="955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a:solidFill>
                  <a:srgbClr val="393939"/>
                </a:solidFill>
              </a:rPr>
              <a:t>Status</a:t>
            </a:r>
            <a:r>
              <a:rPr lang="en-US" altLang="zh-CN" sz="2800" b="0" dirty="0">
                <a:solidFill>
                  <a:srgbClr val="393939"/>
                </a:solidFill>
              </a:rPr>
              <a:t> Append ( </a:t>
            </a:r>
            <a:r>
              <a:rPr lang="en-US" altLang="zh-CN" sz="2800" b="0" dirty="0" err="1">
                <a:solidFill>
                  <a:srgbClr val="393939"/>
                </a:solidFill>
              </a:rPr>
              <a:t>LinkList</a:t>
            </a:r>
            <a:r>
              <a:rPr lang="en-US" altLang="zh-CN" sz="2800" b="0" dirty="0">
                <a:solidFill>
                  <a:srgbClr val="393939"/>
                </a:solidFill>
              </a:rPr>
              <a:t> </a:t>
            </a:r>
            <a:r>
              <a:rPr lang="en-US" altLang="zh-CN" sz="2800" dirty="0">
                <a:solidFill>
                  <a:srgbClr val="393939"/>
                </a:solidFill>
              </a:rPr>
              <a:t>&amp;</a:t>
            </a:r>
            <a:r>
              <a:rPr lang="en-US" altLang="zh-CN" sz="2800" b="0" dirty="0">
                <a:solidFill>
                  <a:srgbClr val="393939"/>
                </a:solidFill>
              </a:rPr>
              <a:t>L, Link s );  </a:t>
            </a:r>
          </a:p>
          <a:p>
            <a:pPr eaLnBrk="1" hangingPunct="1"/>
            <a:r>
              <a:rPr lang="en-US" altLang="zh-CN" sz="2800" b="0" dirty="0">
                <a:solidFill>
                  <a:srgbClr val="393939"/>
                </a:solidFill>
              </a:rPr>
              <a:t>    // </a:t>
            </a:r>
            <a:r>
              <a:rPr lang="zh-CN" altLang="zh-CN" sz="2800" b="0" dirty="0">
                <a:solidFill>
                  <a:srgbClr val="393939"/>
                </a:solidFill>
                <a:ea typeface="隶书" pitchFamily="49" charset="-122"/>
              </a:rPr>
              <a:t>在表尾结点之后链接一串结点</a:t>
            </a:r>
            <a:endParaRPr lang="zh-CN" altLang="en-US" sz="2800" b="0" dirty="0">
              <a:solidFill>
                <a:srgbClr val="393939"/>
              </a:solidFill>
            </a:endParaRPr>
          </a:p>
        </p:txBody>
      </p:sp>
      <p:sp>
        <p:nvSpPr>
          <p:cNvPr id="37894" name="Text Box 6">
            <a:hlinkClick r:id="" action="ppaction://hlinkshowjump?jump=nextslide"/>
          </p:cNvPr>
          <p:cNvSpPr txBox="1">
            <a:spLocks noChangeArrowheads="1"/>
          </p:cNvSpPr>
          <p:nvPr/>
        </p:nvSpPr>
        <p:spPr bwMode="auto">
          <a:xfrm>
            <a:off x="457200" y="4378325"/>
            <a:ext cx="7239000" cy="955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a:solidFill>
                  <a:srgbClr val="393939"/>
                </a:solidFill>
              </a:rPr>
              <a:t>Status</a:t>
            </a:r>
            <a:r>
              <a:rPr lang="en-US" altLang="zh-CN" sz="2800" b="0">
                <a:solidFill>
                  <a:srgbClr val="393939"/>
                </a:solidFill>
              </a:rPr>
              <a:t> </a:t>
            </a:r>
            <a:r>
              <a:rPr lang="en-US" altLang="zh-CN" sz="2800" b="0">
                <a:solidFill>
                  <a:srgbClr val="FF0000"/>
                </a:solidFill>
              </a:rPr>
              <a:t>InsAfter</a:t>
            </a:r>
            <a:r>
              <a:rPr lang="en-US" altLang="zh-CN" sz="2800" b="0">
                <a:solidFill>
                  <a:srgbClr val="393939"/>
                </a:solidFill>
              </a:rPr>
              <a:t> ( LinkList </a:t>
            </a:r>
            <a:r>
              <a:rPr lang="en-US" altLang="zh-CN" sz="2800">
                <a:solidFill>
                  <a:srgbClr val="393939"/>
                </a:solidFill>
              </a:rPr>
              <a:t>&amp;</a:t>
            </a:r>
            <a:r>
              <a:rPr lang="en-US" altLang="zh-CN" sz="2800" b="0">
                <a:solidFill>
                  <a:srgbClr val="393939"/>
                </a:solidFill>
              </a:rPr>
              <a:t>L, Elemtype e );  </a:t>
            </a:r>
          </a:p>
          <a:p>
            <a:pPr eaLnBrk="1" hangingPunct="1"/>
            <a:r>
              <a:rPr lang="en-US" altLang="zh-CN" sz="2800" b="0">
                <a:solidFill>
                  <a:srgbClr val="393939"/>
                </a:solidFill>
              </a:rPr>
              <a:t>    // </a:t>
            </a:r>
            <a:r>
              <a:rPr lang="zh-CN" altLang="zh-CN" sz="2800" b="0">
                <a:solidFill>
                  <a:srgbClr val="393939"/>
                </a:solidFill>
                <a:ea typeface="隶书" pitchFamily="49" charset="-122"/>
              </a:rPr>
              <a:t>将元素 </a:t>
            </a:r>
            <a:r>
              <a:rPr lang="en-US" altLang="zh-CN" sz="2800" b="0">
                <a:solidFill>
                  <a:srgbClr val="393939"/>
                </a:solidFill>
                <a:ea typeface="隶书" pitchFamily="49" charset="-122"/>
              </a:rPr>
              <a:t>e </a:t>
            </a:r>
            <a:r>
              <a:rPr lang="zh-CN" altLang="zh-CN" sz="2800" b="0">
                <a:solidFill>
                  <a:srgbClr val="393939"/>
                </a:solidFill>
                <a:ea typeface="隶书" pitchFamily="49" charset="-122"/>
              </a:rPr>
              <a:t>插入在当前指针之后</a:t>
            </a:r>
            <a:endParaRPr lang="zh-CN" altLang="en-US" sz="2800" b="0">
              <a:solidFill>
                <a:srgbClr val="393939"/>
              </a:solidFill>
            </a:endParaRPr>
          </a:p>
        </p:txBody>
      </p:sp>
      <p:sp>
        <p:nvSpPr>
          <p:cNvPr id="37895" name="Text Box 7">
            <a:hlinkClick r:id="rId2" action="ppaction://hlinksldjump"/>
          </p:cNvPr>
          <p:cNvSpPr txBox="1">
            <a:spLocks noChangeArrowheads="1"/>
          </p:cNvSpPr>
          <p:nvPr/>
        </p:nvSpPr>
        <p:spPr bwMode="auto">
          <a:xfrm>
            <a:off x="457200" y="5334000"/>
            <a:ext cx="7239000" cy="9556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a:solidFill>
                  <a:srgbClr val="393939"/>
                </a:solidFill>
              </a:rPr>
              <a:t>Status</a:t>
            </a:r>
            <a:r>
              <a:rPr lang="en-US" altLang="zh-CN" sz="2800" b="0" dirty="0">
                <a:solidFill>
                  <a:srgbClr val="393939"/>
                </a:solidFill>
              </a:rPr>
              <a:t> </a:t>
            </a:r>
            <a:r>
              <a:rPr lang="en-US" altLang="zh-CN" sz="2800" b="0" dirty="0" err="1">
                <a:solidFill>
                  <a:srgbClr val="FF0000"/>
                </a:solidFill>
              </a:rPr>
              <a:t>DelAfter</a:t>
            </a:r>
            <a:r>
              <a:rPr lang="en-US" altLang="zh-CN" sz="2800" b="0" dirty="0">
                <a:solidFill>
                  <a:srgbClr val="393939"/>
                </a:solidFill>
              </a:rPr>
              <a:t> ( </a:t>
            </a:r>
            <a:r>
              <a:rPr lang="en-US" altLang="zh-CN" sz="2800" b="0" dirty="0" err="1">
                <a:solidFill>
                  <a:srgbClr val="393939"/>
                </a:solidFill>
              </a:rPr>
              <a:t>LinkList</a:t>
            </a:r>
            <a:r>
              <a:rPr lang="en-US" altLang="zh-CN" sz="2800" b="0" dirty="0">
                <a:solidFill>
                  <a:srgbClr val="393939"/>
                </a:solidFill>
              </a:rPr>
              <a:t> </a:t>
            </a:r>
            <a:r>
              <a:rPr lang="en-US" altLang="zh-CN" sz="2800" dirty="0">
                <a:solidFill>
                  <a:srgbClr val="393939"/>
                </a:solidFill>
              </a:rPr>
              <a:t>&amp;</a:t>
            </a:r>
            <a:r>
              <a:rPr lang="en-US" altLang="zh-CN" sz="2800" b="0" dirty="0">
                <a:solidFill>
                  <a:srgbClr val="393939"/>
                </a:solidFill>
              </a:rPr>
              <a:t>L, </a:t>
            </a:r>
            <a:r>
              <a:rPr lang="en-US" altLang="zh-CN" sz="2800" b="0" dirty="0" err="1">
                <a:solidFill>
                  <a:srgbClr val="393939"/>
                </a:solidFill>
              </a:rPr>
              <a:t>ElemType</a:t>
            </a:r>
            <a:r>
              <a:rPr lang="en-US" altLang="zh-CN" sz="2800" dirty="0">
                <a:solidFill>
                  <a:srgbClr val="393939"/>
                </a:solidFill>
              </a:rPr>
              <a:t>&amp;</a:t>
            </a:r>
            <a:r>
              <a:rPr lang="en-US" altLang="zh-CN" sz="2800" b="0" dirty="0">
                <a:solidFill>
                  <a:srgbClr val="393939"/>
                </a:solidFill>
              </a:rPr>
              <a:t> e );  </a:t>
            </a:r>
          </a:p>
          <a:p>
            <a:pPr eaLnBrk="1" hangingPunct="1"/>
            <a:r>
              <a:rPr lang="en-US" altLang="zh-CN" sz="2800" b="0" dirty="0">
                <a:solidFill>
                  <a:srgbClr val="393939"/>
                </a:solidFill>
              </a:rPr>
              <a:t>    // </a:t>
            </a:r>
            <a:r>
              <a:rPr lang="zh-CN" altLang="zh-CN" sz="2800" b="0" dirty="0">
                <a:solidFill>
                  <a:srgbClr val="393939"/>
                </a:solidFill>
                <a:ea typeface="隶书" pitchFamily="49" charset="-122"/>
              </a:rPr>
              <a:t>删除当前指针之后的结点</a:t>
            </a:r>
            <a:endParaRPr lang="zh-CN" altLang="en-US" sz="2800" b="0" dirty="0">
              <a:solidFill>
                <a:srgbClr val="393939"/>
              </a:solidFill>
            </a:endParaRPr>
          </a:p>
        </p:txBody>
      </p:sp>
      <p:sp>
        <p:nvSpPr>
          <p:cNvPr id="37898" name="Comment 10"/>
          <p:cNvSpPr>
            <a:spLocks noChangeArrowheads="1"/>
          </p:cNvSpPr>
          <p:nvPr/>
        </p:nvSpPr>
        <p:spPr bwMode="auto">
          <a:xfrm>
            <a:off x="7772400" y="2743200"/>
            <a:ext cx="1143000"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b="0" dirty="0">
                <a:solidFill>
                  <a:srgbClr val="660033"/>
                </a:solidFill>
                <a:ea typeface="宋体" pitchFamily="2" charset="-122"/>
              </a:rPr>
              <a:t> </a:t>
            </a:r>
            <a:r>
              <a:rPr lang="en-US" altLang="zh-CN" sz="2800" dirty="0">
                <a:solidFill>
                  <a:srgbClr val="660033"/>
                </a:solidFill>
                <a:ea typeface="宋体" pitchFamily="2" charset="-122"/>
              </a:rPr>
              <a:t>O(1)</a:t>
            </a:r>
            <a:endParaRPr lang="en-US" altLang="zh-CN" sz="2800" b="0" dirty="0">
              <a:solidFill>
                <a:srgbClr val="660033"/>
              </a:solidFill>
              <a:ea typeface="宋体" pitchFamily="2" charset="-122"/>
            </a:endParaRPr>
          </a:p>
        </p:txBody>
      </p:sp>
      <p:sp>
        <p:nvSpPr>
          <p:cNvPr id="37899" name="Comment 11"/>
          <p:cNvSpPr>
            <a:spLocks noChangeArrowheads="1"/>
          </p:cNvSpPr>
          <p:nvPr/>
        </p:nvSpPr>
        <p:spPr bwMode="auto">
          <a:xfrm>
            <a:off x="7772400" y="1752600"/>
            <a:ext cx="1143000"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a:solidFill>
                  <a:srgbClr val="663300"/>
                </a:solidFill>
                <a:ea typeface="宋体" pitchFamily="2" charset="-122"/>
              </a:rPr>
              <a:t>O(n)</a:t>
            </a:r>
            <a:endParaRPr lang="en-US" altLang="zh-CN" sz="2800" b="0">
              <a:solidFill>
                <a:srgbClr val="663300"/>
              </a:solidFill>
              <a:ea typeface="宋体" pitchFamily="2" charset="-122"/>
            </a:endParaRPr>
          </a:p>
        </p:txBody>
      </p:sp>
      <p:sp>
        <p:nvSpPr>
          <p:cNvPr id="37900" name="Comment 12"/>
          <p:cNvSpPr>
            <a:spLocks noChangeArrowheads="1"/>
          </p:cNvSpPr>
          <p:nvPr/>
        </p:nvSpPr>
        <p:spPr bwMode="auto">
          <a:xfrm>
            <a:off x="7772400" y="3652838"/>
            <a:ext cx="1143000" cy="554037"/>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b="0" dirty="0">
                <a:solidFill>
                  <a:srgbClr val="663300"/>
                </a:solidFill>
                <a:ea typeface="宋体" pitchFamily="2" charset="-122"/>
              </a:rPr>
              <a:t> </a:t>
            </a:r>
            <a:r>
              <a:rPr lang="en-US" altLang="zh-CN" sz="2800" dirty="0">
                <a:solidFill>
                  <a:srgbClr val="663300"/>
                </a:solidFill>
                <a:ea typeface="宋体" pitchFamily="2" charset="-122"/>
              </a:rPr>
              <a:t>O(s)</a:t>
            </a:r>
            <a:endParaRPr lang="en-US" altLang="zh-CN" sz="2800" b="0" dirty="0">
              <a:solidFill>
                <a:srgbClr val="663300"/>
              </a:solidFill>
              <a:ea typeface="宋体" pitchFamily="2" charset="-122"/>
            </a:endParaRPr>
          </a:p>
        </p:txBody>
      </p:sp>
      <p:sp>
        <p:nvSpPr>
          <p:cNvPr id="37901" name="Comment 13"/>
          <p:cNvSpPr>
            <a:spLocks noChangeArrowheads="1"/>
          </p:cNvSpPr>
          <p:nvPr/>
        </p:nvSpPr>
        <p:spPr bwMode="auto">
          <a:xfrm>
            <a:off x="7772400" y="4648200"/>
            <a:ext cx="1143000"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b="0">
                <a:solidFill>
                  <a:srgbClr val="FF0000"/>
                </a:solidFill>
                <a:ea typeface="宋体" pitchFamily="2" charset="-122"/>
              </a:rPr>
              <a:t> </a:t>
            </a:r>
            <a:r>
              <a:rPr lang="en-US" altLang="zh-CN" sz="2800">
                <a:solidFill>
                  <a:srgbClr val="FF0000"/>
                </a:solidFill>
                <a:ea typeface="宋体" pitchFamily="2" charset="-122"/>
              </a:rPr>
              <a:t>O(1)</a:t>
            </a:r>
            <a:endParaRPr lang="en-US" altLang="zh-CN" sz="2800" b="0">
              <a:solidFill>
                <a:srgbClr val="FF0000"/>
              </a:solidFill>
              <a:ea typeface="宋体" pitchFamily="2" charset="-122"/>
            </a:endParaRPr>
          </a:p>
        </p:txBody>
      </p:sp>
      <p:sp>
        <p:nvSpPr>
          <p:cNvPr id="37902" name="Comment 14"/>
          <p:cNvSpPr>
            <a:spLocks noChangeArrowheads="1"/>
          </p:cNvSpPr>
          <p:nvPr/>
        </p:nvSpPr>
        <p:spPr bwMode="auto">
          <a:xfrm>
            <a:off x="7772400" y="5562600"/>
            <a:ext cx="1143000" cy="554038"/>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p:spPr>
        <p:txBody>
          <a:bodyPr tIns="54000" bIns="54000">
            <a:spAutoFit/>
          </a:bodyPr>
          <a:lstStyle/>
          <a:p>
            <a:pPr>
              <a:spcBef>
                <a:spcPct val="50000"/>
              </a:spcBef>
              <a:defRPr/>
            </a:pPr>
            <a:r>
              <a:rPr lang="en-US" altLang="zh-CN" sz="2800" b="0">
                <a:solidFill>
                  <a:srgbClr val="FF0000"/>
                </a:solidFill>
                <a:ea typeface="宋体" pitchFamily="2" charset="-122"/>
              </a:rPr>
              <a:t> </a:t>
            </a:r>
            <a:r>
              <a:rPr lang="en-US" altLang="zh-CN" sz="2800">
                <a:solidFill>
                  <a:srgbClr val="FF0000"/>
                </a:solidFill>
                <a:ea typeface="宋体" pitchFamily="2" charset="-122"/>
              </a:rPr>
              <a:t>O(1)</a:t>
            </a:r>
            <a:endParaRPr lang="en-US" altLang="zh-CN" sz="2800" b="0">
              <a:solidFill>
                <a:srgbClr val="FF0000"/>
              </a:solidFill>
              <a:ea typeface="宋体" pitchFamily="2" charset="-122"/>
            </a:endParaRPr>
          </a:p>
        </p:txBody>
      </p:sp>
      <p:sp>
        <p:nvSpPr>
          <p:cNvPr id="15" name="Rectangle 9"/>
          <p:cNvSpPr txBox="1">
            <a:spLocks noChangeArrowheads="1"/>
          </p:cNvSpPr>
          <p:nvPr/>
        </p:nvSpPr>
        <p:spPr>
          <a:xfrm>
            <a:off x="1219200" y="184944"/>
            <a:ext cx="7696200" cy="9779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600" b="1">
                <a:solidFill>
                  <a:schemeClr val="tx2"/>
                </a:solidFill>
                <a:latin typeface="Times New Roman" pitchFamily="18" charset="0"/>
                <a:ea typeface="宋体" pitchFamily="2" charset="-122"/>
              </a:defRPr>
            </a:lvl9pPr>
          </a:lstStyle>
          <a:p>
            <a:pPr eaLnBrk="1" hangingPunct="1"/>
            <a:r>
              <a:rPr lang="zh-CN" altLang="en-US" dirty="0" smtClean="0"/>
              <a:t>增加指针后的链表的基本操作</a:t>
            </a:r>
          </a:p>
        </p:txBody>
      </p:sp>
      <p:sp>
        <p:nvSpPr>
          <p:cNvPr id="16" name="文本框 15"/>
          <p:cNvSpPr txBox="1"/>
          <p:nvPr/>
        </p:nvSpPr>
        <p:spPr>
          <a:xfrm>
            <a:off x="7380312" y="777880"/>
            <a:ext cx="1750194" cy="646331"/>
          </a:xfrm>
          <a:prstGeom prst="rect">
            <a:avLst/>
          </a:prstGeom>
          <a:noFill/>
        </p:spPr>
        <p:txBody>
          <a:bodyPr wrap="square" rtlCol="0">
            <a:spAutoFit/>
          </a:bodyPr>
          <a:lstStyle/>
          <a:p>
            <a:pPr algn="ctr"/>
            <a:r>
              <a:rPr lang="zh-CN" altLang="en-US" sz="3600" dirty="0" smtClean="0"/>
              <a:t>复杂度</a:t>
            </a:r>
            <a:endParaRPr lang="zh-CN" altLang="en-US" sz="3600" dirty="0"/>
          </a:p>
        </p:txBody>
      </p:sp>
    </p:spTree>
    <p:extLst>
      <p:ext uri="{BB962C8B-B14F-4D97-AF65-F5344CB8AC3E}">
        <p14:creationId xmlns:p14="http://schemas.microsoft.com/office/powerpoint/2010/main" val="155111264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strips(downRight)">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checkerboard(across)">
                                      <p:cBhvr>
                                        <p:cTn id="12" dur="500"/>
                                        <p:tgtEl>
                                          <p:spTgt spid="37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strips(downRight)">
                                      <p:cBhvr>
                                        <p:cTn id="17" dur="500"/>
                                        <p:tgtEl>
                                          <p:spTgt spid="37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898"/>
                                        </p:tgtEl>
                                        <p:attrNameLst>
                                          <p:attrName>style.visibility</p:attrName>
                                        </p:attrNameLst>
                                      </p:cBhvr>
                                      <p:to>
                                        <p:strVal val="visible"/>
                                      </p:to>
                                    </p:set>
                                    <p:animEffect transition="in" filter="checkerboard(across)">
                                      <p:cBhvr>
                                        <p:cTn id="22" dur="500"/>
                                        <p:tgtEl>
                                          <p:spTgt spid="378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7893"/>
                                        </p:tgtEl>
                                        <p:attrNameLst>
                                          <p:attrName>style.visibility</p:attrName>
                                        </p:attrNameLst>
                                      </p:cBhvr>
                                      <p:to>
                                        <p:strVal val="visible"/>
                                      </p:to>
                                    </p:set>
                                    <p:animEffect transition="in" filter="strips(downRight)">
                                      <p:cBhvr>
                                        <p:cTn id="27" dur="500"/>
                                        <p:tgtEl>
                                          <p:spTgt spid="378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900"/>
                                        </p:tgtEl>
                                        <p:attrNameLst>
                                          <p:attrName>style.visibility</p:attrName>
                                        </p:attrNameLst>
                                      </p:cBhvr>
                                      <p:to>
                                        <p:strVal val="visible"/>
                                      </p:to>
                                    </p:set>
                                    <p:animEffect transition="in" filter="checkerboard(across)">
                                      <p:cBhvr>
                                        <p:cTn id="32" dur="500"/>
                                        <p:tgtEl>
                                          <p:spTgt spid="379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7894"/>
                                        </p:tgtEl>
                                        <p:attrNameLst>
                                          <p:attrName>style.visibility</p:attrName>
                                        </p:attrNameLst>
                                      </p:cBhvr>
                                      <p:to>
                                        <p:strVal val="visible"/>
                                      </p:to>
                                    </p:set>
                                    <p:animEffect transition="in" filter="strips(downRight)">
                                      <p:cBhvr>
                                        <p:cTn id="37" dur="500"/>
                                        <p:tgtEl>
                                          <p:spTgt spid="378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7901"/>
                                        </p:tgtEl>
                                        <p:attrNameLst>
                                          <p:attrName>style.visibility</p:attrName>
                                        </p:attrNameLst>
                                      </p:cBhvr>
                                      <p:to>
                                        <p:strVal val="visible"/>
                                      </p:to>
                                    </p:set>
                                    <p:animEffect transition="in" filter="checkerboard(across)">
                                      <p:cBhvr>
                                        <p:cTn id="42" dur="500"/>
                                        <p:tgtEl>
                                          <p:spTgt spid="379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895"/>
                                        </p:tgtEl>
                                        <p:attrNameLst>
                                          <p:attrName>style.visibility</p:attrName>
                                        </p:attrNameLst>
                                      </p:cBhvr>
                                      <p:to>
                                        <p:strVal val="visible"/>
                                      </p:to>
                                    </p:set>
                                    <p:animEffect transition="in" filter="strips(downRight)">
                                      <p:cBhvr>
                                        <p:cTn id="47" dur="500"/>
                                        <p:tgtEl>
                                          <p:spTgt spid="378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7902"/>
                                        </p:tgtEl>
                                        <p:attrNameLst>
                                          <p:attrName>style.visibility</p:attrName>
                                        </p:attrNameLst>
                                      </p:cBhvr>
                                      <p:to>
                                        <p:strVal val="visible"/>
                                      </p:to>
                                    </p:set>
                                    <p:animEffect transition="in" filter="checkerboard(across)">
                                      <p:cBhvr>
                                        <p:cTn id="52" dur="500"/>
                                        <p:tgtEl>
                                          <p:spTgt spid="37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autoUpdateAnimBg="0"/>
      <p:bldP spid="37892" grpId="0" animBg="1" autoUpdateAnimBg="0"/>
      <p:bldP spid="37893" grpId="0" animBg="1" autoUpdateAnimBg="0"/>
      <p:bldP spid="37894" grpId="0" animBg="1" autoUpdateAnimBg="0"/>
      <p:bldP spid="37895" grpId="0" animBg="1" autoUpdateAnimBg="0"/>
      <p:bldP spid="37898" grpId="0" animBg="1" autoUpdateAnimBg="0"/>
      <p:bldP spid="37899" grpId="0" animBg="1" autoUpdateAnimBg="0"/>
      <p:bldP spid="37900" grpId="0" animBg="1" autoUpdateAnimBg="0"/>
      <p:bldP spid="37901" grpId="0" animBg="1" autoUpdateAnimBg="0"/>
      <p:bldP spid="37902"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6BF774F2-823E-45EE-899E-2D8E2EDE0833}" type="slidenum">
              <a:rPr kumimoji="0" lang="en-US" altLang="zh-CN" b="0" smtClean="0">
                <a:solidFill>
                  <a:srgbClr val="393939"/>
                </a:solidFill>
              </a:rPr>
              <a:pPr eaLnBrk="1" hangingPunct="1"/>
              <a:t>85</a:t>
            </a:fld>
            <a:endParaRPr kumimoji="0" lang="en-US" altLang="zh-CN" b="0" smtClean="0">
              <a:solidFill>
                <a:srgbClr val="393939"/>
              </a:solidFill>
            </a:endParaRPr>
          </a:p>
        </p:txBody>
      </p:sp>
      <p:sp>
        <p:nvSpPr>
          <p:cNvPr id="2" name="日期占位符 1"/>
          <p:cNvSpPr>
            <a:spLocks noGrp="1"/>
          </p:cNvSpPr>
          <p:nvPr>
            <p:ph type="dt" sz="half" idx="4294967295"/>
          </p:nvPr>
        </p:nvSpPr>
        <p:spPr>
          <a:xfrm>
            <a:off x="7239000" y="188913"/>
            <a:ext cx="1905000" cy="457200"/>
          </a:xfrm>
          <a:prstGeom prst="rect">
            <a:avLst/>
          </a:prstGeom>
        </p:spPr>
        <p:txBody>
          <a:bodyPr/>
          <a:lstStyle/>
          <a:p>
            <a:pPr>
              <a:defRPr/>
            </a:pPr>
            <a:fld id="{EBBF9276-1570-4028-B53E-B821FA84685E}" type="datetime10">
              <a:rPr lang="zh-CN" altLang="en-US" smtClean="0">
                <a:solidFill>
                  <a:srgbClr val="393939"/>
                </a:solidFill>
              </a:rPr>
              <a:pPr>
                <a:defRPr/>
              </a:pPr>
              <a:t>16:43</a:t>
            </a:fld>
            <a:endParaRPr lang="en-US" altLang="zh-CN">
              <a:solidFill>
                <a:srgbClr val="393939"/>
              </a:solidFill>
            </a:endParaRPr>
          </a:p>
        </p:txBody>
      </p:sp>
      <p:sp>
        <p:nvSpPr>
          <p:cNvPr id="38914" name="Text Box 2"/>
          <p:cNvSpPr txBox="1">
            <a:spLocks noChangeArrowheads="1"/>
          </p:cNvSpPr>
          <p:nvPr/>
        </p:nvSpPr>
        <p:spPr bwMode="auto">
          <a:xfrm>
            <a:off x="293688" y="142875"/>
            <a:ext cx="8778875" cy="6900351"/>
          </a:xfrm>
          <a:prstGeom prst="rect">
            <a:avLst/>
          </a:prstGeom>
          <a:gradFill rotWithShape="0">
            <a:gsLst>
              <a:gs pos="0">
                <a:srgbClr val="FFFFCC"/>
              </a:gs>
              <a:gs pos="50000">
                <a:schemeClr val="bg1"/>
              </a:gs>
              <a:gs pos="100000">
                <a:srgbClr val="FFFFCC"/>
              </a:gs>
            </a:gsLst>
            <a:lin ang="0" scaled="1"/>
          </a:gradFill>
          <a:ln w="28575">
            <a:solidFill>
              <a:schemeClr val="bg2">
                <a:lumMod val="90000"/>
              </a:schemeClr>
            </a:solidFill>
            <a:miter lim="800000"/>
            <a:headEnd/>
            <a:tailEnd/>
          </a:ln>
          <a:effectLst/>
        </p:spPr>
        <p:txBody>
          <a:bodyPr>
            <a:spAutoFit/>
          </a:bodyPr>
          <a:lstStyle/>
          <a:p>
            <a:pPr>
              <a:lnSpc>
                <a:spcPct val="110000"/>
              </a:lnSpc>
              <a:defRPr/>
            </a:pPr>
            <a:r>
              <a:rPr lang="en-US" altLang="zh-CN" sz="2800" dirty="0">
                <a:solidFill>
                  <a:srgbClr val="0000FF"/>
                </a:solidFill>
                <a:ea typeface="楷体_GB2312" pitchFamily="49" charset="-122"/>
              </a:rPr>
              <a:t>Status </a:t>
            </a:r>
            <a:r>
              <a:rPr lang="en-US" altLang="zh-CN" sz="2800" b="0" dirty="0" err="1">
                <a:solidFill>
                  <a:srgbClr val="0000FF"/>
                </a:solidFill>
                <a:ea typeface="楷体_GB2312" pitchFamily="49" charset="-122"/>
              </a:rPr>
              <a:t>InsAfter</a:t>
            </a:r>
            <a:r>
              <a:rPr lang="en-US" altLang="zh-CN" sz="2800" b="0" dirty="0">
                <a:solidFill>
                  <a:srgbClr val="0000FF"/>
                </a:solidFill>
                <a:ea typeface="楷体_GB2312" pitchFamily="49" charset="-122"/>
              </a:rPr>
              <a:t>( </a:t>
            </a:r>
            <a:r>
              <a:rPr lang="en-US" altLang="zh-CN" sz="2800" b="0" dirty="0" err="1">
                <a:solidFill>
                  <a:srgbClr val="0000FF"/>
                </a:solidFill>
                <a:ea typeface="楷体_GB2312" pitchFamily="49" charset="-122"/>
              </a:rPr>
              <a:t>LinkList</a:t>
            </a:r>
            <a:r>
              <a:rPr lang="en-US" altLang="zh-CN" sz="2800" b="0" dirty="0">
                <a:solidFill>
                  <a:srgbClr val="0000FF"/>
                </a:solidFill>
                <a:ea typeface="楷体_GB2312" pitchFamily="49" charset="-122"/>
              </a:rPr>
              <a:t>&amp; L, </a:t>
            </a:r>
            <a:r>
              <a:rPr lang="en-US" altLang="zh-CN" sz="2800" b="0" dirty="0" err="1">
                <a:solidFill>
                  <a:srgbClr val="0000FF"/>
                </a:solidFill>
                <a:ea typeface="楷体_GB2312" pitchFamily="49" charset="-122"/>
              </a:rPr>
              <a:t>ElemType</a:t>
            </a:r>
            <a:r>
              <a:rPr lang="en-US" altLang="zh-CN" sz="2800" b="0" dirty="0">
                <a:solidFill>
                  <a:srgbClr val="0000FF"/>
                </a:solidFill>
                <a:ea typeface="楷体_GB2312" pitchFamily="49" charset="-122"/>
              </a:rPr>
              <a:t> e ) {</a:t>
            </a:r>
          </a:p>
          <a:p>
            <a:pPr>
              <a:lnSpc>
                <a:spcPct val="110000"/>
              </a:lnSpc>
              <a:defRPr/>
            </a:pPr>
            <a:r>
              <a:rPr lang="en-US" altLang="zh-CN" sz="2800" b="0" dirty="0">
                <a:solidFill>
                  <a:srgbClr val="0000FF"/>
                </a:solidFill>
                <a:ea typeface="楷体_GB2312" pitchFamily="49" charset="-122"/>
              </a:rPr>
              <a:t>  //</a:t>
            </a:r>
            <a:r>
              <a:rPr lang="zh-CN" altLang="en-US" sz="2800" b="0" dirty="0">
                <a:solidFill>
                  <a:srgbClr val="0000FF"/>
                </a:solidFill>
                <a:ea typeface="楷体_GB2312" pitchFamily="49" charset="-122"/>
              </a:rPr>
              <a:t>若当前指针在链表中，则将数据元素</a:t>
            </a:r>
            <a:r>
              <a:rPr lang="en-US" altLang="zh-CN" sz="2800" b="0" dirty="0">
                <a:solidFill>
                  <a:srgbClr val="0000FF"/>
                </a:solidFill>
                <a:ea typeface="楷体_GB2312" pitchFamily="49" charset="-122"/>
              </a:rPr>
              <a:t>e</a:t>
            </a:r>
            <a:r>
              <a:rPr lang="zh-CN" altLang="en-US" sz="2800" b="0" dirty="0">
                <a:solidFill>
                  <a:srgbClr val="0000FF"/>
                </a:solidFill>
                <a:ea typeface="楷体_GB2312" pitchFamily="49" charset="-122"/>
              </a:rPr>
              <a:t>插入在线性链  </a:t>
            </a:r>
          </a:p>
          <a:p>
            <a:pPr>
              <a:lnSpc>
                <a:spcPct val="110000"/>
              </a:lnSpc>
              <a:defRPr/>
            </a:pPr>
            <a:r>
              <a:rPr lang="zh-CN" altLang="en-US" sz="2800" b="0" dirty="0">
                <a:solidFill>
                  <a:srgbClr val="0000FF"/>
                </a:solidFill>
                <a:ea typeface="楷体_GB2312" pitchFamily="49" charset="-122"/>
              </a:rPr>
              <a:t> </a:t>
            </a:r>
            <a:r>
              <a:rPr lang="en-US" altLang="zh-CN" sz="2800" b="0" dirty="0">
                <a:solidFill>
                  <a:srgbClr val="0000FF"/>
                </a:solidFill>
                <a:ea typeface="楷体_GB2312" pitchFamily="49" charset="-122"/>
              </a:rPr>
              <a:t>// </a:t>
            </a:r>
            <a:r>
              <a:rPr lang="zh-CN" altLang="en-US" sz="2800" b="0" dirty="0">
                <a:solidFill>
                  <a:srgbClr val="0000FF"/>
                </a:solidFill>
                <a:ea typeface="楷体_GB2312" pitchFamily="49" charset="-122"/>
              </a:rPr>
              <a:t>表</a:t>
            </a:r>
            <a:r>
              <a:rPr lang="en-US" altLang="zh-CN" sz="2800" b="0" dirty="0">
                <a:solidFill>
                  <a:srgbClr val="0000FF"/>
                </a:solidFill>
                <a:ea typeface="楷体_GB2312" pitchFamily="49" charset="-122"/>
              </a:rPr>
              <a:t>L</a:t>
            </a:r>
            <a:r>
              <a:rPr lang="zh-CN" altLang="en-US" sz="2800" b="0" dirty="0">
                <a:solidFill>
                  <a:srgbClr val="0000FF"/>
                </a:solidFill>
                <a:ea typeface="楷体_GB2312" pitchFamily="49" charset="-122"/>
              </a:rPr>
              <a:t>中当前指针所指结点之后</a:t>
            </a:r>
            <a:r>
              <a:rPr lang="en-US" altLang="zh-CN" sz="2800" b="0" dirty="0" smtClean="0">
                <a:solidFill>
                  <a:srgbClr val="0000FF"/>
                </a:solidFill>
                <a:ea typeface="楷体_GB2312" pitchFamily="49" charset="-122"/>
              </a:rPr>
              <a:t>,</a:t>
            </a:r>
            <a:r>
              <a:rPr lang="zh-CN" altLang="en-US" sz="2800" b="0" dirty="0" smtClean="0">
                <a:solidFill>
                  <a:srgbClr val="0000FF"/>
                </a:solidFill>
                <a:ea typeface="楷体_GB2312" pitchFamily="49" charset="-122"/>
              </a:rPr>
              <a:t>当前指针指向新结点，   </a:t>
            </a:r>
            <a:r>
              <a:rPr lang="en-US" altLang="zh-CN" sz="2800" b="0" dirty="0" smtClean="0">
                <a:solidFill>
                  <a:srgbClr val="0000FF"/>
                </a:solidFill>
                <a:ea typeface="楷体_GB2312" pitchFamily="49" charset="-122"/>
              </a:rPr>
              <a:t>//</a:t>
            </a:r>
            <a:r>
              <a:rPr lang="zh-CN" altLang="en-US" sz="2800" b="0" dirty="0" smtClean="0">
                <a:solidFill>
                  <a:srgbClr val="0000FF"/>
                </a:solidFill>
                <a:ea typeface="楷体_GB2312" pitchFamily="49" charset="-122"/>
              </a:rPr>
              <a:t>并</a:t>
            </a:r>
            <a:r>
              <a:rPr lang="zh-CN" altLang="en-US" sz="2800" b="0" dirty="0">
                <a:solidFill>
                  <a:srgbClr val="0000FF"/>
                </a:solidFill>
                <a:ea typeface="楷体_GB2312" pitchFamily="49" charset="-122"/>
              </a:rPr>
              <a:t>返回</a:t>
            </a:r>
            <a:r>
              <a:rPr lang="en-US" altLang="zh-CN" sz="2800" b="0" dirty="0">
                <a:solidFill>
                  <a:srgbClr val="0000FF"/>
                </a:solidFill>
                <a:ea typeface="楷体_GB2312" pitchFamily="49" charset="-122"/>
              </a:rPr>
              <a:t>OK</a:t>
            </a:r>
            <a:r>
              <a:rPr lang="en-US" altLang="zh-CN" sz="2800" b="0" dirty="0" smtClean="0">
                <a:solidFill>
                  <a:srgbClr val="0000FF"/>
                </a:solidFill>
                <a:ea typeface="楷体_GB2312" pitchFamily="49" charset="-122"/>
              </a:rPr>
              <a:t>;  </a:t>
            </a:r>
            <a:r>
              <a:rPr lang="en-US" altLang="zh-CN" sz="2800" b="0" dirty="0">
                <a:solidFill>
                  <a:srgbClr val="0000FF"/>
                </a:solidFill>
                <a:ea typeface="楷体_GB2312" pitchFamily="49" charset="-122"/>
              </a:rPr>
              <a:t>// </a:t>
            </a:r>
            <a:r>
              <a:rPr lang="zh-CN" altLang="en-US" sz="2800" b="0" dirty="0">
                <a:solidFill>
                  <a:srgbClr val="0000FF"/>
                </a:solidFill>
                <a:ea typeface="楷体_GB2312" pitchFamily="49" charset="-122"/>
              </a:rPr>
              <a:t>否则返回</a:t>
            </a:r>
            <a:r>
              <a:rPr lang="en-US" altLang="zh-CN" sz="2800" b="0" dirty="0">
                <a:solidFill>
                  <a:srgbClr val="0000FF"/>
                </a:solidFill>
                <a:ea typeface="楷体_GB2312" pitchFamily="49" charset="-122"/>
              </a:rPr>
              <a:t>ERROR</a:t>
            </a:r>
            <a:r>
              <a:rPr lang="zh-CN" altLang="en-US" sz="2800" b="0" dirty="0">
                <a:solidFill>
                  <a:srgbClr val="0000FF"/>
                </a:solidFill>
                <a:ea typeface="楷体_GB2312" pitchFamily="49" charset="-122"/>
              </a:rPr>
              <a:t>。</a:t>
            </a:r>
            <a:endParaRPr lang="en-US" altLang="zh-CN" sz="2800" b="0" dirty="0">
              <a:solidFill>
                <a:srgbClr val="0000FF"/>
              </a:solidFill>
              <a:ea typeface="楷体_GB2312" pitchFamily="49" charset="-122"/>
            </a:endParaRPr>
          </a:p>
          <a:p>
            <a:pPr>
              <a:lnSpc>
                <a:spcPct val="110000"/>
              </a:lnSpc>
              <a:defRPr/>
            </a:pPr>
            <a:endParaRPr lang="en-US" altLang="zh-CN" sz="2800" b="0" dirty="0">
              <a:solidFill>
                <a:srgbClr val="0000FF"/>
              </a:solidFill>
              <a:ea typeface="楷体_GB2312" pitchFamily="49" charset="-122"/>
            </a:endParaRPr>
          </a:p>
          <a:p>
            <a:pPr>
              <a:lnSpc>
                <a:spcPct val="110000"/>
              </a:lnSpc>
              <a:defRPr/>
            </a:pPr>
            <a:endParaRPr lang="zh-CN" altLang="en-US" sz="2800" b="0" dirty="0">
              <a:solidFill>
                <a:srgbClr val="0000FF"/>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defRPr/>
            </a:pPr>
            <a:endParaRPr lang="zh-CN" altLang="en-US" sz="2800" b="0" dirty="0">
              <a:solidFill>
                <a:srgbClr val="393939"/>
              </a:solidFill>
              <a:ea typeface="楷体_GB2312" pitchFamily="49" charset="-122"/>
            </a:endParaRPr>
          </a:p>
          <a:p>
            <a:pPr>
              <a:lnSpc>
                <a:spcPct val="110000"/>
              </a:lnSpc>
              <a:defRPr/>
            </a:pPr>
            <a:endParaRPr lang="zh-CN" altLang="en-US" sz="2800" b="0" dirty="0">
              <a:solidFill>
                <a:srgbClr val="393939"/>
              </a:solidFill>
              <a:ea typeface="楷体_GB2312" pitchFamily="49" charset="-122"/>
            </a:endParaRPr>
          </a:p>
          <a:p>
            <a:pPr>
              <a:lnSpc>
                <a:spcPct val="110000"/>
              </a:lnSpc>
              <a:defRPr/>
            </a:pPr>
            <a:r>
              <a:rPr lang="zh-CN" altLang="en-US" sz="2800" b="0" dirty="0">
                <a:solidFill>
                  <a:srgbClr val="0000FF"/>
                </a:solidFill>
                <a:ea typeface="楷体_GB2312" pitchFamily="49" charset="-122"/>
              </a:rPr>
              <a:t> </a:t>
            </a:r>
            <a:r>
              <a:rPr lang="en-US" altLang="zh-CN" sz="2800" b="0" dirty="0">
                <a:solidFill>
                  <a:srgbClr val="0000FF"/>
                </a:solidFill>
                <a:ea typeface="楷体_GB2312" pitchFamily="49" charset="-122"/>
              </a:rPr>
              <a:t>} // </a:t>
            </a:r>
            <a:r>
              <a:rPr lang="en-US" altLang="zh-CN" sz="2800" b="0" dirty="0" err="1">
                <a:solidFill>
                  <a:srgbClr val="0000FF"/>
                </a:solidFill>
                <a:ea typeface="楷体_GB2312" pitchFamily="49" charset="-122"/>
              </a:rPr>
              <a:t>InsAfter</a:t>
            </a:r>
            <a:endParaRPr lang="en-US" altLang="zh-CN" sz="2800" b="0" dirty="0">
              <a:solidFill>
                <a:srgbClr val="0000FF"/>
              </a:solidFill>
              <a:ea typeface="楷体_GB2312" pitchFamily="49" charset="-122"/>
            </a:endParaRPr>
          </a:p>
        </p:txBody>
      </p:sp>
      <p:sp>
        <p:nvSpPr>
          <p:cNvPr id="38915" name="Text Box 3"/>
          <p:cNvSpPr txBox="1">
            <a:spLocks noChangeArrowheads="1"/>
          </p:cNvSpPr>
          <p:nvPr/>
        </p:nvSpPr>
        <p:spPr bwMode="auto">
          <a:xfrm>
            <a:off x="395288" y="2030413"/>
            <a:ext cx="8424862" cy="42291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20000"/>
              </a:lnSpc>
            </a:pPr>
            <a:r>
              <a:rPr lang="en-US" altLang="zh-CN" sz="2800" dirty="0">
                <a:solidFill>
                  <a:srgbClr val="393939"/>
                </a:solidFill>
                <a:latin typeface="Arial" charset="0"/>
                <a:ea typeface="楷体_GB2312" pitchFamily="49" charset="-122"/>
              </a:rPr>
              <a:t>  if ( ! </a:t>
            </a:r>
            <a:r>
              <a:rPr lang="en-US" altLang="zh-CN" sz="2800" dirty="0" err="1">
                <a:solidFill>
                  <a:srgbClr val="393939"/>
                </a:solidFill>
                <a:latin typeface="Arial" charset="0"/>
                <a:ea typeface="楷体_GB2312" pitchFamily="49" charset="-122"/>
              </a:rPr>
              <a:t>L.current</a:t>
            </a:r>
            <a:r>
              <a:rPr lang="en-US" altLang="zh-CN" sz="2800" dirty="0">
                <a:solidFill>
                  <a:srgbClr val="393939"/>
                </a:solidFill>
                <a:latin typeface="Arial" charset="0"/>
                <a:ea typeface="楷体_GB2312" pitchFamily="49" charset="-122"/>
              </a:rPr>
              <a:t> )  return ERROR;//</a:t>
            </a:r>
            <a:r>
              <a:rPr lang="zh-CN" altLang="en-US" sz="2800" dirty="0">
                <a:solidFill>
                  <a:srgbClr val="393939"/>
                </a:solidFill>
                <a:latin typeface="Arial" charset="0"/>
                <a:ea typeface="楷体_GB2312" pitchFamily="49" charset="-122"/>
              </a:rPr>
              <a:t>合法性判断</a:t>
            </a:r>
          </a:p>
          <a:p>
            <a:pPr eaLnBrk="1" hangingPunct="1">
              <a:lnSpc>
                <a:spcPct val="120000"/>
              </a:lnSpc>
            </a:pPr>
            <a:r>
              <a:rPr lang="zh-CN" altLang="en-US" sz="2800" dirty="0">
                <a:solidFill>
                  <a:srgbClr val="393939"/>
                </a:solidFill>
                <a:latin typeface="Arial" charset="0"/>
                <a:ea typeface="楷体_GB2312" pitchFamily="49" charset="-122"/>
              </a:rPr>
              <a:t>  </a:t>
            </a:r>
            <a:r>
              <a:rPr lang="en-US" altLang="zh-CN" sz="2800" dirty="0">
                <a:solidFill>
                  <a:srgbClr val="6600CC"/>
                </a:solidFill>
                <a:latin typeface="Arial" charset="0"/>
                <a:ea typeface="楷体_GB2312" pitchFamily="49" charset="-122"/>
              </a:rPr>
              <a:t>if (! </a:t>
            </a:r>
            <a:r>
              <a:rPr lang="en-US" altLang="zh-CN" sz="2800" dirty="0" err="1">
                <a:solidFill>
                  <a:srgbClr val="6600CC"/>
                </a:solidFill>
                <a:latin typeface="Arial" charset="0"/>
                <a:ea typeface="楷体_GB2312" pitchFamily="49" charset="-122"/>
              </a:rPr>
              <a:t>MakeNode</a:t>
            </a:r>
            <a:r>
              <a:rPr lang="en-US" altLang="zh-CN" sz="2800" dirty="0">
                <a:solidFill>
                  <a:srgbClr val="6600CC"/>
                </a:solidFill>
                <a:latin typeface="Arial" charset="0"/>
                <a:ea typeface="楷体_GB2312" pitchFamily="49" charset="-122"/>
              </a:rPr>
              <a:t>(s, e)) return ERROR;//</a:t>
            </a:r>
            <a:r>
              <a:rPr lang="zh-CN" altLang="en-US" sz="2800" dirty="0">
                <a:solidFill>
                  <a:srgbClr val="6600CC"/>
                </a:solidFill>
                <a:latin typeface="Arial" charset="0"/>
                <a:ea typeface="楷体_GB2312" pitchFamily="49" charset="-122"/>
              </a:rPr>
              <a:t>创建新节点</a:t>
            </a:r>
          </a:p>
          <a:p>
            <a:pPr eaLnBrk="1" hangingPunct="1">
              <a:lnSpc>
                <a:spcPct val="120000"/>
              </a:lnSpc>
            </a:pPr>
            <a:r>
              <a:rPr lang="zh-CN" altLang="en-US" sz="2800" dirty="0">
                <a:solidFill>
                  <a:srgbClr val="393939"/>
                </a:solidFill>
                <a:latin typeface="Arial" charset="0"/>
                <a:ea typeface="楷体_GB2312" pitchFamily="49" charset="-122"/>
              </a:rPr>
              <a:t>  </a:t>
            </a:r>
            <a:r>
              <a:rPr lang="en-US" altLang="zh-CN" sz="2800" dirty="0" err="1">
                <a:solidFill>
                  <a:srgbClr val="393939"/>
                </a:solidFill>
                <a:latin typeface="Arial" charset="0"/>
                <a:ea typeface="楷体_GB2312" pitchFamily="49" charset="-122"/>
              </a:rPr>
              <a:t>s</a:t>
            </a:r>
            <a:r>
              <a:rPr lang="en-US" altLang="zh-CN" sz="2800" dirty="0" err="1">
                <a:solidFill>
                  <a:srgbClr val="393939"/>
                </a:solidFill>
                <a:latin typeface="Arial" charset="0"/>
                <a:ea typeface="楷体_GB2312" pitchFamily="49" charset="-122"/>
                <a:sym typeface="Wingdings" pitchFamily="2" charset="2"/>
              </a:rPr>
              <a:t></a:t>
            </a:r>
            <a:r>
              <a:rPr lang="en-US" altLang="zh-CN" sz="2800" dirty="0" err="1">
                <a:solidFill>
                  <a:srgbClr val="393939"/>
                </a:solidFill>
                <a:latin typeface="Arial" charset="0"/>
                <a:ea typeface="楷体_GB2312" pitchFamily="49" charset="-122"/>
              </a:rPr>
              <a:t>next</a:t>
            </a:r>
            <a:r>
              <a:rPr lang="en-US" altLang="zh-CN" sz="2800" dirty="0">
                <a:solidFill>
                  <a:srgbClr val="393939"/>
                </a:solidFill>
                <a:latin typeface="Arial" charset="0"/>
                <a:ea typeface="楷体_GB2312" pitchFamily="49" charset="-122"/>
              </a:rPr>
              <a:t> = </a:t>
            </a:r>
            <a:r>
              <a:rPr lang="en-US" altLang="zh-CN" sz="2800" dirty="0" err="1">
                <a:solidFill>
                  <a:srgbClr val="393939"/>
                </a:solidFill>
                <a:latin typeface="Arial" charset="0"/>
                <a:ea typeface="楷体_GB2312" pitchFamily="49" charset="-122"/>
              </a:rPr>
              <a:t>L.current</a:t>
            </a:r>
            <a:r>
              <a:rPr lang="en-US" altLang="zh-CN" sz="2800" dirty="0" err="1">
                <a:solidFill>
                  <a:srgbClr val="393939"/>
                </a:solidFill>
                <a:latin typeface="Arial" charset="0"/>
                <a:ea typeface="楷体_GB2312" pitchFamily="49" charset="-122"/>
                <a:sym typeface="Wingdings" pitchFamily="2" charset="2"/>
              </a:rPr>
              <a:t></a:t>
            </a:r>
            <a:r>
              <a:rPr lang="en-US" altLang="zh-CN" sz="2800" dirty="0" err="1">
                <a:solidFill>
                  <a:srgbClr val="393939"/>
                </a:solidFill>
                <a:latin typeface="Arial" charset="0"/>
                <a:ea typeface="楷体_GB2312" pitchFamily="49" charset="-122"/>
              </a:rPr>
              <a:t>next</a:t>
            </a:r>
            <a:r>
              <a:rPr lang="en-US" altLang="zh-CN" sz="2800" dirty="0">
                <a:solidFill>
                  <a:srgbClr val="393939"/>
                </a:solidFill>
                <a:latin typeface="Arial" charset="0"/>
                <a:ea typeface="楷体_GB2312" pitchFamily="49" charset="-122"/>
              </a:rPr>
              <a:t>;</a:t>
            </a:r>
          </a:p>
          <a:p>
            <a:pPr eaLnBrk="1" hangingPunct="1">
              <a:lnSpc>
                <a:spcPct val="120000"/>
              </a:lnSpc>
            </a:pPr>
            <a:r>
              <a:rPr lang="en-US" altLang="zh-CN" sz="2800" dirty="0">
                <a:solidFill>
                  <a:srgbClr val="393939"/>
                </a:solidFill>
                <a:latin typeface="Arial" charset="0"/>
                <a:ea typeface="楷体_GB2312" pitchFamily="49" charset="-122"/>
              </a:rPr>
              <a:t>  </a:t>
            </a:r>
            <a:r>
              <a:rPr lang="en-US" altLang="zh-CN" sz="2800" dirty="0" err="1">
                <a:solidFill>
                  <a:srgbClr val="393939"/>
                </a:solidFill>
                <a:latin typeface="Arial" charset="0"/>
                <a:ea typeface="楷体_GB2312" pitchFamily="49" charset="-122"/>
              </a:rPr>
              <a:t>L.current</a:t>
            </a:r>
            <a:r>
              <a:rPr lang="en-US" altLang="zh-CN" sz="2800" dirty="0" err="1">
                <a:solidFill>
                  <a:srgbClr val="393939"/>
                </a:solidFill>
                <a:latin typeface="Arial" charset="0"/>
                <a:ea typeface="楷体_GB2312" pitchFamily="49" charset="-122"/>
                <a:sym typeface="Wingdings" pitchFamily="2" charset="2"/>
              </a:rPr>
              <a:t></a:t>
            </a:r>
            <a:r>
              <a:rPr lang="en-US" altLang="zh-CN" sz="2800" dirty="0" err="1">
                <a:solidFill>
                  <a:srgbClr val="393939"/>
                </a:solidFill>
                <a:latin typeface="Arial" charset="0"/>
                <a:ea typeface="楷体_GB2312" pitchFamily="49" charset="-122"/>
              </a:rPr>
              <a:t>next</a:t>
            </a:r>
            <a:r>
              <a:rPr lang="en-US" altLang="zh-CN" sz="2800" dirty="0">
                <a:solidFill>
                  <a:srgbClr val="393939"/>
                </a:solidFill>
                <a:latin typeface="Arial" charset="0"/>
                <a:ea typeface="楷体_GB2312" pitchFamily="49" charset="-122"/>
              </a:rPr>
              <a:t> = s;</a:t>
            </a:r>
          </a:p>
          <a:p>
            <a:pPr eaLnBrk="1" hangingPunct="1">
              <a:lnSpc>
                <a:spcPct val="120000"/>
              </a:lnSpc>
            </a:pPr>
            <a:r>
              <a:rPr lang="en-US" altLang="zh-CN" sz="2800" dirty="0">
                <a:solidFill>
                  <a:srgbClr val="FF0000"/>
                </a:solidFill>
                <a:latin typeface="Arial" charset="0"/>
                <a:ea typeface="楷体_GB2312" pitchFamily="49" charset="-122"/>
              </a:rPr>
              <a:t>  </a:t>
            </a:r>
          </a:p>
          <a:p>
            <a:pPr eaLnBrk="1" hangingPunct="1">
              <a:lnSpc>
                <a:spcPct val="120000"/>
              </a:lnSpc>
            </a:pPr>
            <a:r>
              <a:rPr lang="en-US" altLang="zh-CN" sz="2800" dirty="0">
                <a:solidFill>
                  <a:srgbClr val="393939"/>
                </a:solidFill>
                <a:latin typeface="Arial" charset="0"/>
                <a:ea typeface="楷体_GB2312" pitchFamily="49" charset="-122"/>
              </a:rPr>
              <a:t>  </a:t>
            </a:r>
            <a:r>
              <a:rPr lang="en-US" altLang="zh-CN" sz="2800" dirty="0" err="1">
                <a:solidFill>
                  <a:srgbClr val="393939"/>
                </a:solidFill>
                <a:latin typeface="Arial" charset="0"/>
                <a:ea typeface="楷体_GB2312" pitchFamily="49" charset="-122"/>
              </a:rPr>
              <a:t>L.current</a:t>
            </a:r>
            <a:r>
              <a:rPr lang="en-US" altLang="zh-CN" sz="2800" dirty="0">
                <a:solidFill>
                  <a:srgbClr val="393939"/>
                </a:solidFill>
                <a:latin typeface="Arial" charset="0"/>
                <a:ea typeface="楷体_GB2312" pitchFamily="49" charset="-122"/>
              </a:rPr>
              <a:t> = s;// </a:t>
            </a:r>
            <a:r>
              <a:rPr lang="zh-CN" altLang="en-US" sz="2800" dirty="0">
                <a:solidFill>
                  <a:srgbClr val="393939"/>
                </a:solidFill>
                <a:latin typeface="Arial" charset="0"/>
                <a:ea typeface="楷体_GB2312" pitchFamily="49" charset="-122"/>
              </a:rPr>
              <a:t>修改当前指针</a:t>
            </a:r>
            <a:endParaRPr lang="en-US" altLang="zh-CN" sz="2800" dirty="0">
              <a:solidFill>
                <a:srgbClr val="393939"/>
              </a:solidFill>
              <a:latin typeface="Arial" charset="0"/>
              <a:ea typeface="楷体_GB2312" pitchFamily="49" charset="-122"/>
            </a:endParaRPr>
          </a:p>
          <a:p>
            <a:pPr eaLnBrk="1" hangingPunct="1">
              <a:lnSpc>
                <a:spcPct val="120000"/>
              </a:lnSpc>
            </a:pPr>
            <a:r>
              <a:rPr lang="en-US" altLang="zh-CN" sz="2800" dirty="0">
                <a:solidFill>
                  <a:srgbClr val="393939"/>
                </a:solidFill>
                <a:latin typeface="Arial" charset="0"/>
                <a:ea typeface="楷体_GB2312" pitchFamily="49" charset="-122"/>
              </a:rPr>
              <a:t>  </a:t>
            </a:r>
            <a:r>
              <a:rPr lang="en-US" altLang="zh-CN" sz="2800" dirty="0" err="1">
                <a:solidFill>
                  <a:srgbClr val="393939"/>
                </a:solidFill>
                <a:latin typeface="Arial" charset="0"/>
                <a:ea typeface="楷体_GB2312" pitchFamily="49" charset="-122"/>
              </a:rPr>
              <a:t>L.len</a:t>
            </a:r>
            <a:r>
              <a:rPr lang="en-US" altLang="zh-CN" sz="2800" dirty="0">
                <a:solidFill>
                  <a:srgbClr val="393939"/>
                </a:solidFill>
                <a:latin typeface="Arial" charset="0"/>
                <a:ea typeface="楷体_GB2312" pitchFamily="49" charset="-122"/>
              </a:rPr>
              <a:t>++;//</a:t>
            </a:r>
            <a:r>
              <a:rPr lang="zh-CN" altLang="en-US" sz="2800" dirty="0">
                <a:solidFill>
                  <a:srgbClr val="393939"/>
                </a:solidFill>
                <a:latin typeface="Arial" charset="0"/>
                <a:ea typeface="楷体_GB2312" pitchFamily="49" charset="-122"/>
              </a:rPr>
              <a:t>修改表长度</a:t>
            </a:r>
            <a:endParaRPr lang="en-US" altLang="zh-CN" sz="2800" dirty="0">
              <a:solidFill>
                <a:srgbClr val="393939"/>
              </a:solidFill>
              <a:latin typeface="Arial" charset="0"/>
              <a:ea typeface="楷体_GB2312" pitchFamily="49" charset="-122"/>
            </a:endParaRPr>
          </a:p>
          <a:p>
            <a:pPr eaLnBrk="1" hangingPunct="1">
              <a:lnSpc>
                <a:spcPct val="120000"/>
              </a:lnSpc>
            </a:pPr>
            <a:r>
              <a:rPr lang="en-US" altLang="zh-CN" sz="2800" dirty="0" smtClean="0">
                <a:solidFill>
                  <a:srgbClr val="393939"/>
                </a:solidFill>
                <a:latin typeface="Arial" charset="0"/>
                <a:ea typeface="楷体_GB2312" pitchFamily="49" charset="-122"/>
              </a:rPr>
              <a:t>  return </a:t>
            </a:r>
            <a:r>
              <a:rPr lang="en-US" altLang="zh-CN" sz="2800" dirty="0">
                <a:solidFill>
                  <a:srgbClr val="393939"/>
                </a:solidFill>
                <a:latin typeface="Arial" charset="0"/>
                <a:ea typeface="楷体_GB2312" pitchFamily="49" charset="-122"/>
              </a:rPr>
              <a:t>OK;</a:t>
            </a:r>
            <a:endParaRPr lang="en-US" altLang="zh-CN" sz="2800" dirty="0">
              <a:solidFill>
                <a:srgbClr val="393939"/>
              </a:solidFill>
              <a:latin typeface="Arial" charset="0"/>
            </a:endParaRPr>
          </a:p>
        </p:txBody>
      </p:sp>
      <p:sp>
        <p:nvSpPr>
          <p:cNvPr id="4" name="矩形 3"/>
          <p:cNvSpPr/>
          <p:nvPr/>
        </p:nvSpPr>
        <p:spPr>
          <a:xfrm>
            <a:off x="620402" y="4144963"/>
            <a:ext cx="8199747" cy="523220"/>
          </a:xfrm>
          <a:prstGeom prst="rect">
            <a:avLst/>
          </a:prstGeom>
        </p:spPr>
        <p:txBody>
          <a:bodyPr wrap="square">
            <a:spAutoFit/>
          </a:bodyPr>
          <a:lstStyle/>
          <a:p>
            <a:r>
              <a:rPr lang="en-US" altLang="zh-CN" sz="2800" u="sng" dirty="0">
                <a:solidFill>
                  <a:srgbClr val="FF0000"/>
                </a:solidFill>
                <a:ea typeface="楷体_GB2312" pitchFamily="49" charset="-122"/>
              </a:rPr>
              <a:t>if (</a:t>
            </a:r>
            <a:r>
              <a:rPr lang="en-US" altLang="zh-CN" sz="2800" u="sng" dirty="0" err="1">
                <a:solidFill>
                  <a:srgbClr val="FF0000"/>
                </a:solidFill>
                <a:ea typeface="楷体_GB2312" pitchFamily="49" charset="-122"/>
              </a:rPr>
              <a:t>L.tail</a:t>
            </a:r>
            <a:r>
              <a:rPr lang="en-US" altLang="zh-CN" sz="2800" u="sng" dirty="0">
                <a:solidFill>
                  <a:srgbClr val="FF0000"/>
                </a:solidFill>
                <a:ea typeface="楷体_GB2312" pitchFamily="49" charset="-122"/>
              </a:rPr>
              <a:t> </a:t>
            </a:r>
            <a:r>
              <a:rPr lang="en-US" altLang="zh-CN" sz="2800" u="sng" dirty="0" smtClean="0">
                <a:solidFill>
                  <a:srgbClr val="FF0000"/>
                </a:solidFill>
                <a:ea typeface="楷体_GB2312" pitchFamily="49" charset="-122"/>
              </a:rPr>
              <a:t>== </a:t>
            </a:r>
            <a:r>
              <a:rPr lang="en-US" altLang="zh-CN" sz="2800" u="sng" dirty="0" err="1">
                <a:solidFill>
                  <a:srgbClr val="FF0000"/>
                </a:solidFill>
                <a:ea typeface="楷体_GB2312" pitchFamily="49" charset="-122"/>
              </a:rPr>
              <a:t>L.current</a:t>
            </a:r>
            <a:r>
              <a:rPr lang="en-US" altLang="zh-CN" sz="2800" u="sng" dirty="0">
                <a:solidFill>
                  <a:srgbClr val="FF0000"/>
                </a:solidFill>
                <a:ea typeface="楷体_GB2312" pitchFamily="49" charset="-122"/>
              </a:rPr>
              <a:t>)  </a:t>
            </a:r>
            <a:r>
              <a:rPr lang="en-US" altLang="zh-CN" sz="2800" u="sng" dirty="0" err="1">
                <a:solidFill>
                  <a:srgbClr val="FF0000"/>
                </a:solidFill>
                <a:ea typeface="楷体_GB2312" pitchFamily="49" charset="-122"/>
              </a:rPr>
              <a:t>L.tail</a:t>
            </a:r>
            <a:r>
              <a:rPr lang="en-US" altLang="zh-CN" sz="2800" u="sng" dirty="0">
                <a:solidFill>
                  <a:srgbClr val="FF0000"/>
                </a:solidFill>
                <a:ea typeface="楷体_GB2312" pitchFamily="49" charset="-122"/>
              </a:rPr>
              <a:t> = s;//</a:t>
            </a:r>
            <a:r>
              <a:rPr lang="zh-CN" altLang="en-US" sz="2800" u="sng" dirty="0">
                <a:solidFill>
                  <a:srgbClr val="FF0000"/>
                </a:solidFill>
                <a:ea typeface="楷体_GB2312" pitchFamily="49" charset="-122"/>
              </a:rPr>
              <a:t>是否修改尾指针</a:t>
            </a:r>
            <a:endParaRPr lang="zh-CN" altLang="en-US" u="sng" dirty="0"/>
          </a:p>
        </p:txBody>
      </p:sp>
      <p:graphicFrame>
        <p:nvGraphicFramePr>
          <p:cNvPr id="7" name="表格 6"/>
          <p:cNvGraphicFramePr>
            <a:graphicFrameLocks noGrp="1"/>
          </p:cNvGraphicFramePr>
          <p:nvPr>
            <p:extLst>
              <p:ext uri="{D42A27DB-BD31-4B8C-83A1-F6EECF244321}">
                <p14:modId xmlns:p14="http://schemas.microsoft.com/office/powerpoint/2010/main" val="1229969152"/>
              </p:ext>
            </p:extLst>
          </p:nvPr>
        </p:nvGraphicFramePr>
        <p:xfrm>
          <a:off x="3124200" y="6172200"/>
          <a:ext cx="5429252" cy="457200"/>
        </p:xfrm>
        <a:graphic>
          <a:graphicData uri="http://schemas.openxmlformats.org/drawingml/2006/table">
            <a:tbl>
              <a:tblPr firstRow="1" bandRow="1">
                <a:tableStyleId>{5940675A-B579-460E-94D1-54222C63F5DA}</a:tableStyleId>
              </a:tblPr>
              <a:tblGrid>
                <a:gridCol w="1357313"/>
                <a:gridCol w="1357313"/>
                <a:gridCol w="1357313"/>
                <a:gridCol w="1357313"/>
              </a:tblGrid>
              <a:tr h="370840">
                <a:tc>
                  <a:txBody>
                    <a:bodyPr/>
                    <a:lstStyle/>
                    <a:p>
                      <a:pPr algn="ctr"/>
                      <a:r>
                        <a:rPr lang="en-US" altLang="zh-CN" sz="2400" b="1" dirty="0" smtClean="0"/>
                        <a:t>head</a:t>
                      </a:r>
                      <a:endParaRPr lang="zh-CN" altLang="en-US" sz="2400" b="1" dirty="0"/>
                    </a:p>
                  </a:txBody>
                  <a:tcPr marL="91439" marR="91439">
                    <a:solidFill>
                      <a:schemeClr val="accent5"/>
                    </a:solidFill>
                  </a:tcPr>
                </a:tc>
                <a:tc>
                  <a:txBody>
                    <a:bodyPr/>
                    <a:lstStyle/>
                    <a:p>
                      <a:pPr algn="ctr"/>
                      <a:r>
                        <a:rPr lang="en-US" altLang="zh-CN" sz="2400" b="1" dirty="0" smtClean="0"/>
                        <a:t>tail</a:t>
                      </a:r>
                      <a:endParaRPr lang="zh-CN" altLang="en-US" sz="2400" b="1" dirty="0"/>
                    </a:p>
                  </a:txBody>
                  <a:tcPr marL="91439" marR="91439">
                    <a:solidFill>
                      <a:schemeClr val="accent5"/>
                    </a:solidFill>
                  </a:tcPr>
                </a:tc>
                <a:tc>
                  <a:txBody>
                    <a:bodyPr/>
                    <a:lstStyle/>
                    <a:p>
                      <a:pPr algn="ctr"/>
                      <a:r>
                        <a:rPr lang="en-US" altLang="zh-CN" sz="2400" b="1" dirty="0" smtClean="0"/>
                        <a:t>current</a:t>
                      </a:r>
                      <a:endParaRPr lang="zh-CN" altLang="en-US" sz="2400" b="1" dirty="0"/>
                    </a:p>
                  </a:txBody>
                  <a:tcPr marL="91439" marR="91439">
                    <a:solidFill>
                      <a:schemeClr val="accent5"/>
                    </a:solidFill>
                  </a:tcPr>
                </a:tc>
                <a:tc>
                  <a:txBody>
                    <a:bodyPr/>
                    <a:lstStyle/>
                    <a:p>
                      <a:pPr algn="ctr"/>
                      <a:r>
                        <a:rPr lang="en-US" altLang="zh-CN" sz="2400" b="1" dirty="0" err="1" smtClean="0"/>
                        <a:t>len</a:t>
                      </a:r>
                      <a:endParaRPr lang="zh-CN" altLang="en-US" sz="2400" b="1" dirty="0"/>
                    </a:p>
                  </a:txBody>
                  <a:tcPr marL="91439" marR="91439">
                    <a:solidFill>
                      <a:schemeClr val="accent5"/>
                    </a:solidFill>
                  </a:tcPr>
                </a:tc>
              </a:tr>
            </a:tbl>
          </a:graphicData>
        </a:graphic>
      </p:graphicFrame>
    </p:spTree>
    <p:extLst>
      <p:ext uri="{BB962C8B-B14F-4D97-AF65-F5344CB8AC3E}">
        <p14:creationId xmlns:p14="http://schemas.microsoft.com/office/powerpoint/2010/main" val="372429085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strips(downRigh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strips(downRight)">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strips(downRight)">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strips(downRight)">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strips(downRight)">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strips(downRight)">
                                      <p:cBhvr>
                                        <p:cTn id="32" dur="500"/>
                                        <p:tgtEl>
                                          <p:spTgt spid="38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8915">
                                            <p:txEl>
                                              <p:pRg st="6" end="6"/>
                                            </p:txEl>
                                          </p:spTgt>
                                        </p:tgtEl>
                                        <p:attrNameLst>
                                          <p:attrName>style.visibility</p:attrName>
                                        </p:attrNameLst>
                                      </p:cBhvr>
                                      <p:to>
                                        <p:strVal val="visible"/>
                                      </p:to>
                                    </p:set>
                                    <p:animEffect transition="in" filter="strips(downRight)">
                                      <p:cBhvr>
                                        <p:cTn id="37" dur="500"/>
                                        <p:tgtEl>
                                          <p:spTgt spid="38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8915">
                                            <p:txEl>
                                              <p:pRg st="7" end="7"/>
                                            </p:txEl>
                                          </p:spTgt>
                                        </p:tgtEl>
                                        <p:attrNameLst>
                                          <p:attrName>style.visibility</p:attrName>
                                        </p:attrNameLst>
                                      </p:cBhvr>
                                      <p:to>
                                        <p:strVal val="visible"/>
                                      </p:to>
                                    </p:set>
                                    <p:animEffect transition="in" filter="strips(downRight)">
                                      <p:cBhvr>
                                        <p:cTn id="42" dur="500"/>
                                        <p:tgtEl>
                                          <p:spTgt spid="389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en-US" dirty="0" smtClean="0"/>
              <a:t>单链表</a:t>
            </a:r>
            <a:endParaRPr lang="zh-CN" altLang="en-US" dirty="0"/>
          </a:p>
        </p:txBody>
      </p:sp>
      <p:sp>
        <p:nvSpPr>
          <p:cNvPr id="33" name="内容占位符 32"/>
          <p:cNvSpPr>
            <a:spLocks noGrp="1"/>
          </p:cNvSpPr>
          <p:nvPr>
            <p:ph idx="1"/>
          </p:nvPr>
        </p:nvSpPr>
        <p:spPr/>
        <p:txBody>
          <a:bodyPr/>
          <a:lstStyle/>
          <a:p>
            <a:endParaRPr lang="zh-CN" altLang="en-US"/>
          </a:p>
        </p:txBody>
      </p:sp>
      <p:sp>
        <p:nvSpPr>
          <p:cNvPr id="2" name="灯片编号占位符 1"/>
          <p:cNvSpPr>
            <a:spLocks noGrp="1"/>
          </p:cNvSpPr>
          <p:nvPr>
            <p:ph type="sldNum" sz="quarter" idx="11"/>
          </p:nvPr>
        </p:nvSpPr>
        <p:spPr/>
        <p:txBody>
          <a:bodyPr/>
          <a:lstStyle/>
          <a:p>
            <a:pPr>
              <a:defRPr/>
            </a:pPr>
            <a:fld id="{096231AF-BB31-40F3-891B-E59E3CDACF2D}" type="slidenum">
              <a:rPr lang="en-US" altLang="zh-CN" smtClean="0">
                <a:solidFill>
                  <a:srgbClr val="393939"/>
                </a:solidFill>
              </a:rPr>
              <a:pPr>
                <a:defRPr/>
              </a:pPr>
              <a:t>86</a:t>
            </a:fld>
            <a:endParaRPr lang="en-US" altLang="zh-CN">
              <a:solidFill>
                <a:srgbClr val="393939"/>
              </a:solidFill>
            </a:endParaRPr>
          </a:p>
        </p:txBody>
      </p:sp>
      <p:grpSp>
        <p:nvGrpSpPr>
          <p:cNvPr id="3" name="Group 3"/>
          <p:cNvGrpSpPr>
            <a:grpSpLocks/>
          </p:cNvGrpSpPr>
          <p:nvPr/>
        </p:nvGrpSpPr>
        <p:grpSpPr bwMode="auto">
          <a:xfrm>
            <a:off x="669776" y="4697504"/>
            <a:ext cx="762000" cy="790575"/>
            <a:chOff x="288" y="720"/>
            <a:chExt cx="480" cy="498"/>
          </a:xfrm>
        </p:grpSpPr>
        <p:sp>
          <p:nvSpPr>
            <p:cNvPr id="4" name="Line 4"/>
            <p:cNvSpPr>
              <a:spLocks noChangeShapeType="1"/>
            </p:cNvSpPr>
            <p:nvPr/>
          </p:nvSpPr>
          <p:spPr bwMode="auto">
            <a:xfrm>
              <a:off x="288" y="1218"/>
              <a:ext cx="48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5" name="Line 5"/>
            <p:cNvSpPr>
              <a:spLocks noChangeShapeType="1"/>
            </p:cNvSpPr>
            <p:nvPr/>
          </p:nvSpPr>
          <p:spPr bwMode="auto">
            <a:xfrm>
              <a:off x="288" y="720"/>
              <a:ext cx="0" cy="4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6" name="Text Box 6"/>
          <p:cNvSpPr txBox="1">
            <a:spLocks noChangeArrowheads="1"/>
          </p:cNvSpPr>
          <p:nvPr/>
        </p:nvSpPr>
        <p:spPr bwMode="auto">
          <a:xfrm>
            <a:off x="1355576" y="5899241"/>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3200">
                <a:solidFill>
                  <a:srgbClr val="FF0000"/>
                </a:solidFill>
                <a:ea typeface="楷体_GB2312" pitchFamily="49" charset="-122"/>
              </a:rPr>
              <a:t>头结点</a:t>
            </a:r>
            <a:endParaRPr lang="zh-CN" altLang="en-US">
              <a:solidFill>
                <a:srgbClr val="393939"/>
              </a:solidFill>
              <a:ea typeface="楷体_GB2312" pitchFamily="49" charset="-122"/>
            </a:endParaRPr>
          </a:p>
        </p:txBody>
      </p:sp>
      <p:grpSp>
        <p:nvGrpSpPr>
          <p:cNvPr id="8" name="Group 37"/>
          <p:cNvGrpSpPr>
            <a:grpSpLocks/>
          </p:cNvGrpSpPr>
          <p:nvPr/>
        </p:nvGrpSpPr>
        <p:grpSpPr bwMode="auto">
          <a:xfrm>
            <a:off x="1431776" y="5137241"/>
            <a:ext cx="1152525" cy="655638"/>
            <a:chOff x="1338" y="3475"/>
            <a:chExt cx="726" cy="413"/>
          </a:xfrm>
        </p:grpSpPr>
        <p:sp>
          <p:nvSpPr>
            <p:cNvPr id="9" name="Rectangle 35"/>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0" name="Line 3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1" name="Line 38"/>
          <p:cNvSpPr>
            <a:spLocks noChangeShapeType="1"/>
          </p:cNvSpPr>
          <p:nvPr/>
        </p:nvSpPr>
        <p:spPr bwMode="auto">
          <a:xfrm>
            <a:off x="24223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12" name="Group 42"/>
          <p:cNvGrpSpPr>
            <a:grpSpLocks/>
          </p:cNvGrpSpPr>
          <p:nvPr/>
        </p:nvGrpSpPr>
        <p:grpSpPr bwMode="auto">
          <a:xfrm>
            <a:off x="7832576" y="5137241"/>
            <a:ext cx="1152525" cy="655638"/>
            <a:chOff x="1338" y="3475"/>
            <a:chExt cx="726" cy="413"/>
          </a:xfrm>
        </p:grpSpPr>
        <p:sp>
          <p:nvSpPr>
            <p:cNvPr id="13" name="Rectangle 43"/>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4" name="Line 44"/>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15" name="Group 57"/>
          <p:cNvGrpSpPr>
            <a:grpSpLocks/>
          </p:cNvGrpSpPr>
          <p:nvPr/>
        </p:nvGrpSpPr>
        <p:grpSpPr bwMode="auto">
          <a:xfrm>
            <a:off x="2879576" y="5137241"/>
            <a:ext cx="1152525" cy="655638"/>
            <a:chOff x="1872" y="2688"/>
            <a:chExt cx="726" cy="413"/>
          </a:xfrm>
        </p:grpSpPr>
        <p:grpSp>
          <p:nvGrpSpPr>
            <p:cNvPr id="16" name="Group 39"/>
            <p:cNvGrpSpPr>
              <a:grpSpLocks/>
            </p:cNvGrpSpPr>
            <p:nvPr/>
          </p:nvGrpSpPr>
          <p:grpSpPr bwMode="auto">
            <a:xfrm>
              <a:off x="1872" y="2688"/>
              <a:ext cx="726" cy="413"/>
              <a:chOff x="1338" y="3475"/>
              <a:chExt cx="726" cy="413"/>
            </a:xfrm>
          </p:grpSpPr>
          <p:sp>
            <p:nvSpPr>
              <p:cNvPr id="18" name="Rectangle 40"/>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9" name="Line 41"/>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7" name="Text Box 49"/>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1</a:t>
              </a:r>
            </a:p>
          </p:txBody>
        </p:sp>
      </p:grpSp>
      <p:sp>
        <p:nvSpPr>
          <p:cNvPr id="20" name="Rectangle 50"/>
          <p:cNvSpPr>
            <a:spLocks noChangeArrowheads="1"/>
          </p:cNvSpPr>
          <p:nvPr/>
        </p:nvSpPr>
        <p:spPr bwMode="auto">
          <a:xfrm>
            <a:off x="6156176" y="5137241"/>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sz="3200" b="0">
                <a:solidFill>
                  <a:srgbClr val="393939"/>
                </a:solidFill>
                <a:latin typeface="Times New Roman" pitchFamily="18" charset="0"/>
                <a:ea typeface="楷体_GB2312" pitchFamily="49" charset="-122"/>
              </a:rPr>
              <a:t>… ...</a:t>
            </a:r>
          </a:p>
        </p:txBody>
      </p:sp>
      <p:sp>
        <p:nvSpPr>
          <p:cNvPr id="21" name="Text Box 51"/>
          <p:cNvSpPr txBox="1">
            <a:spLocks noChangeArrowheads="1"/>
          </p:cNvSpPr>
          <p:nvPr/>
        </p:nvSpPr>
        <p:spPr bwMode="auto">
          <a:xfrm>
            <a:off x="7908776" y="5137241"/>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n</a:t>
            </a:r>
          </a:p>
        </p:txBody>
      </p:sp>
      <p:sp>
        <p:nvSpPr>
          <p:cNvPr id="22" name="Text Box 52"/>
          <p:cNvSpPr txBox="1">
            <a:spLocks noChangeArrowheads="1"/>
          </p:cNvSpPr>
          <p:nvPr/>
        </p:nvSpPr>
        <p:spPr bwMode="auto">
          <a:xfrm>
            <a:off x="8594576" y="5167404"/>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4800" baseline="-25000">
                <a:solidFill>
                  <a:srgbClr val="393939"/>
                </a:solidFill>
                <a:ea typeface="楷体_GB2312" pitchFamily="49" charset="-122"/>
              </a:rPr>
              <a:t>^</a:t>
            </a:r>
          </a:p>
        </p:txBody>
      </p:sp>
      <p:sp>
        <p:nvSpPr>
          <p:cNvPr id="24" name="Line 58"/>
          <p:cNvSpPr>
            <a:spLocks noChangeShapeType="1"/>
          </p:cNvSpPr>
          <p:nvPr/>
        </p:nvSpPr>
        <p:spPr bwMode="auto">
          <a:xfrm>
            <a:off x="38701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25" name="Group 59"/>
          <p:cNvGrpSpPr>
            <a:grpSpLocks/>
          </p:cNvGrpSpPr>
          <p:nvPr/>
        </p:nvGrpSpPr>
        <p:grpSpPr bwMode="auto">
          <a:xfrm>
            <a:off x="4327376" y="5137241"/>
            <a:ext cx="1152525" cy="655638"/>
            <a:chOff x="2592" y="2688"/>
            <a:chExt cx="726" cy="413"/>
          </a:xfrm>
        </p:grpSpPr>
        <p:grpSp>
          <p:nvGrpSpPr>
            <p:cNvPr id="26" name="Group 53"/>
            <p:cNvGrpSpPr>
              <a:grpSpLocks/>
            </p:cNvGrpSpPr>
            <p:nvPr/>
          </p:nvGrpSpPr>
          <p:grpSpPr bwMode="auto">
            <a:xfrm>
              <a:off x="2592" y="2688"/>
              <a:ext cx="726" cy="413"/>
              <a:chOff x="1338" y="3475"/>
              <a:chExt cx="726" cy="413"/>
            </a:xfrm>
          </p:grpSpPr>
          <p:sp>
            <p:nvSpPr>
              <p:cNvPr id="28" name="Rectangle 54"/>
              <p:cNvSpPr>
                <a:spLocks noChangeArrowheads="1"/>
              </p:cNvSpPr>
              <p:nvPr/>
            </p:nvSpPr>
            <p:spPr bwMode="auto">
              <a:xfrm>
                <a:off x="1338" y="3475"/>
                <a:ext cx="726" cy="413"/>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29" name="Line 55"/>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27" name="Text Box 48"/>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3200">
                  <a:solidFill>
                    <a:srgbClr val="393939"/>
                  </a:solidFill>
                  <a:ea typeface="楷体_GB2312" pitchFamily="49" charset="-122"/>
                </a:rPr>
                <a:t>a</a:t>
              </a:r>
              <a:r>
                <a:rPr lang="en-US" altLang="zh-CN" sz="3200" baseline="-25000">
                  <a:solidFill>
                    <a:srgbClr val="393939"/>
                  </a:solidFill>
                  <a:ea typeface="楷体_GB2312" pitchFamily="49" charset="-122"/>
                </a:rPr>
                <a:t>2</a:t>
              </a:r>
            </a:p>
          </p:txBody>
        </p:sp>
      </p:grpSp>
      <p:sp>
        <p:nvSpPr>
          <p:cNvPr id="30" name="Line 60"/>
          <p:cNvSpPr>
            <a:spLocks noChangeShapeType="1"/>
          </p:cNvSpPr>
          <p:nvPr/>
        </p:nvSpPr>
        <p:spPr bwMode="auto">
          <a:xfrm>
            <a:off x="53179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1" name="Line 61"/>
          <p:cNvSpPr>
            <a:spLocks noChangeShapeType="1"/>
          </p:cNvSpPr>
          <p:nvPr/>
        </p:nvSpPr>
        <p:spPr bwMode="auto">
          <a:xfrm>
            <a:off x="7375376" y="5518241"/>
            <a:ext cx="457200" cy="0"/>
          </a:xfrm>
          <a:prstGeom prst="line">
            <a:avLst/>
          </a:prstGeom>
          <a:noFill/>
          <a:ln w="3810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4" name="Text Box 2"/>
          <p:cNvSpPr txBox="1">
            <a:spLocks noChangeArrowheads="1"/>
          </p:cNvSpPr>
          <p:nvPr/>
        </p:nvSpPr>
        <p:spPr bwMode="auto">
          <a:xfrm>
            <a:off x="1783598" y="1517779"/>
            <a:ext cx="5784850" cy="2074414"/>
          </a:xfrm>
          <a:prstGeom prst="rect">
            <a:avLst/>
          </a:prstGeom>
          <a:gradFill rotWithShape="0">
            <a:gsLst>
              <a:gs pos="0">
                <a:srgbClr val="FDF1CF"/>
              </a:gs>
              <a:gs pos="100000">
                <a:schemeClr val="bg1"/>
              </a:gs>
            </a:gsLst>
            <a:lin ang="5400000" scaled="1"/>
          </a:gradFill>
          <a:ln w="9525">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2800" dirty="0" smtClean="0">
                <a:solidFill>
                  <a:srgbClr val="393939"/>
                </a:solidFill>
              </a:rPr>
              <a:t> </a:t>
            </a:r>
            <a:r>
              <a:rPr lang="en-US" altLang="zh-CN" sz="2800" dirty="0" err="1">
                <a:solidFill>
                  <a:srgbClr val="393939"/>
                </a:solidFill>
              </a:rPr>
              <a:t>typedef</a:t>
            </a:r>
            <a:r>
              <a:rPr lang="en-US" altLang="zh-CN"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393939"/>
                </a:solidFill>
              </a:rPr>
              <a:t> {</a:t>
            </a:r>
          </a:p>
          <a:p>
            <a:pPr eaLnBrk="1" hangingPunct="1">
              <a:lnSpc>
                <a:spcPct val="120000"/>
              </a:lnSpc>
            </a:pPr>
            <a:r>
              <a:rPr lang="en-US" altLang="zh-CN" sz="2800" dirty="0">
                <a:solidFill>
                  <a:srgbClr val="393939"/>
                </a:solidFill>
              </a:rPr>
              <a:t>      </a:t>
            </a:r>
            <a:r>
              <a:rPr lang="en-US" altLang="zh-CN" sz="2800" dirty="0" err="1">
                <a:solidFill>
                  <a:srgbClr val="393939"/>
                </a:solidFill>
              </a:rPr>
              <a:t>ElemType</a:t>
            </a:r>
            <a:r>
              <a:rPr lang="en-US" altLang="zh-CN" sz="2800" dirty="0">
                <a:solidFill>
                  <a:srgbClr val="393939"/>
                </a:solidFill>
              </a:rPr>
              <a:t>      data;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数据域</a:t>
            </a:r>
          </a:p>
          <a:p>
            <a:pPr eaLnBrk="1" hangingPunct="1">
              <a:lnSpc>
                <a:spcPct val="120000"/>
              </a:lnSpc>
            </a:pPr>
            <a:r>
              <a:rPr lang="zh-CN" altLang="en-US" sz="2800" dirty="0">
                <a:solidFill>
                  <a:srgbClr val="393939"/>
                </a:solidFill>
              </a:rPr>
              <a:t>      </a:t>
            </a:r>
            <a:r>
              <a:rPr lang="en-US" altLang="zh-CN" sz="2800" u="sng" dirty="0" err="1">
                <a:solidFill>
                  <a:srgbClr val="CC0000"/>
                </a:solidFill>
              </a:rPr>
              <a:t>struct</a:t>
            </a:r>
            <a:r>
              <a:rPr lang="en-US" altLang="zh-CN" sz="2800" u="sng" dirty="0">
                <a:solidFill>
                  <a:srgbClr val="CC0000"/>
                </a:solidFill>
              </a:rPr>
              <a:t> </a:t>
            </a:r>
            <a:r>
              <a:rPr lang="en-US" altLang="zh-CN" sz="2800" u="sng" dirty="0" err="1">
                <a:solidFill>
                  <a:srgbClr val="CC0000"/>
                </a:solidFill>
              </a:rPr>
              <a:t>LNode</a:t>
            </a:r>
            <a:r>
              <a:rPr lang="en-US" altLang="zh-CN" sz="2800" dirty="0">
                <a:solidFill>
                  <a:srgbClr val="CC0000"/>
                </a:solidFill>
              </a:rPr>
              <a:t>   *next;</a:t>
            </a:r>
            <a:r>
              <a:rPr lang="en-US" altLang="zh-CN" sz="2800" dirty="0">
                <a:solidFill>
                  <a:srgbClr val="393939"/>
                </a:solidFill>
              </a:rPr>
              <a:t>  </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指针域</a:t>
            </a:r>
          </a:p>
          <a:p>
            <a:pPr eaLnBrk="1" hangingPunct="1">
              <a:lnSpc>
                <a:spcPct val="120000"/>
              </a:lnSpc>
            </a:pPr>
            <a:r>
              <a:rPr lang="zh-CN" altLang="en-US" sz="2800" dirty="0">
                <a:solidFill>
                  <a:srgbClr val="393939"/>
                </a:solidFill>
              </a:rPr>
              <a:t>   </a:t>
            </a:r>
            <a:r>
              <a:rPr lang="en-US" altLang="zh-CN" sz="2800" dirty="0">
                <a:solidFill>
                  <a:srgbClr val="393939"/>
                </a:solidFill>
              </a:rPr>
              <a:t>} </a:t>
            </a:r>
            <a:r>
              <a:rPr lang="en-US" altLang="zh-CN" sz="2800" dirty="0" err="1">
                <a:solidFill>
                  <a:srgbClr val="393939"/>
                </a:solidFill>
              </a:rPr>
              <a:t>LNode</a:t>
            </a:r>
            <a:r>
              <a:rPr lang="en-US" altLang="zh-CN" sz="2800" dirty="0">
                <a:solidFill>
                  <a:srgbClr val="393939"/>
                </a:solidFill>
              </a:rPr>
              <a:t>, </a:t>
            </a:r>
            <a:r>
              <a:rPr lang="en-US" altLang="zh-CN" sz="2800" dirty="0">
                <a:solidFill>
                  <a:srgbClr val="FF0000"/>
                </a:solidFill>
              </a:rPr>
              <a:t>*</a:t>
            </a:r>
            <a:r>
              <a:rPr lang="en-US" altLang="zh-CN" sz="2800" dirty="0" err="1">
                <a:solidFill>
                  <a:srgbClr val="FF0000"/>
                </a:solidFill>
              </a:rPr>
              <a:t>LinkList</a:t>
            </a:r>
            <a:r>
              <a:rPr lang="en-US" altLang="zh-CN" sz="2800" dirty="0">
                <a:solidFill>
                  <a:srgbClr val="393939"/>
                </a:solidFill>
              </a:rPr>
              <a:t>;  </a:t>
            </a:r>
          </a:p>
        </p:txBody>
      </p:sp>
      <p:sp>
        <p:nvSpPr>
          <p:cNvPr id="35" name="Text Box 4"/>
          <p:cNvSpPr txBox="1">
            <a:spLocks noChangeArrowheads="1"/>
          </p:cNvSpPr>
          <p:nvPr/>
        </p:nvSpPr>
        <p:spPr bwMode="auto">
          <a:xfrm>
            <a:off x="516582" y="3874544"/>
            <a:ext cx="8383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000" dirty="0" err="1">
                <a:solidFill>
                  <a:srgbClr val="FF0000"/>
                </a:solidFill>
              </a:rPr>
              <a:t>LinkList</a:t>
            </a:r>
            <a:r>
              <a:rPr lang="en-US" altLang="zh-CN" sz="4000" dirty="0">
                <a:solidFill>
                  <a:srgbClr val="FF0000"/>
                </a:solidFill>
              </a:rPr>
              <a:t>  L</a:t>
            </a:r>
            <a:r>
              <a:rPr lang="zh-CN" altLang="en-US" sz="4000" dirty="0">
                <a:solidFill>
                  <a:srgbClr val="FF0000"/>
                </a:solidFill>
              </a:rPr>
              <a:t>；  </a:t>
            </a:r>
            <a:r>
              <a:rPr lang="en-US" altLang="zh-CN" sz="4000" dirty="0">
                <a:solidFill>
                  <a:srgbClr val="0000FF"/>
                </a:solidFill>
              </a:rPr>
              <a:t>// L </a:t>
            </a:r>
            <a:r>
              <a:rPr lang="zh-CN" altLang="en-US" sz="4000" dirty="0">
                <a:solidFill>
                  <a:srgbClr val="0000FF"/>
                </a:solidFill>
                <a:ea typeface="楷体_GB2312" pitchFamily="49" charset="-122"/>
              </a:rPr>
              <a:t>为单链表的头指针</a:t>
            </a:r>
            <a:endParaRPr lang="zh-CN" altLang="en-US" b="0" dirty="0">
              <a:solidFill>
                <a:srgbClr val="0000FF"/>
              </a:solidFill>
            </a:endParaRPr>
          </a:p>
        </p:txBody>
      </p:sp>
      <p:sp>
        <p:nvSpPr>
          <p:cNvPr id="36" name="矩形 35"/>
          <p:cNvSpPr/>
          <p:nvPr/>
        </p:nvSpPr>
        <p:spPr>
          <a:xfrm>
            <a:off x="250238" y="4821716"/>
            <a:ext cx="372218" cy="461665"/>
          </a:xfrm>
          <a:prstGeom prst="rect">
            <a:avLst/>
          </a:prstGeom>
        </p:spPr>
        <p:txBody>
          <a:bodyPr wrap="none">
            <a:spAutoFit/>
          </a:bodyPr>
          <a:lstStyle/>
          <a:p>
            <a:r>
              <a:rPr lang="en-US" altLang="zh-CN" dirty="0">
                <a:solidFill>
                  <a:srgbClr val="FF0000"/>
                </a:solidFill>
              </a:rPr>
              <a:t>L</a:t>
            </a:r>
            <a:endParaRPr lang="zh-CN" altLang="en-US" dirty="0"/>
          </a:p>
        </p:txBody>
      </p:sp>
    </p:spTree>
    <p:extLst>
      <p:ext uri="{BB962C8B-B14F-4D97-AF65-F5344CB8AC3E}">
        <p14:creationId xmlns:p14="http://schemas.microsoft.com/office/powerpoint/2010/main" val="124102305"/>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sz="4000" smtClean="0"/>
              <a:t>2.3.5  </a:t>
            </a:r>
            <a:r>
              <a:rPr lang="zh-CN" altLang="en-US" sz="4000" smtClean="0"/>
              <a:t>静态链表</a:t>
            </a:r>
          </a:p>
        </p:txBody>
      </p:sp>
      <p:sp>
        <p:nvSpPr>
          <p:cNvPr id="35844" name="Rectangle 3"/>
          <p:cNvSpPr>
            <a:spLocks noGrp="1" noChangeArrowheads="1"/>
          </p:cNvSpPr>
          <p:nvPr>
            <p:ph idx="1"/>
          </p:nvPr>
        </p:nvSpPr>
        <p:spPr/>
        <p:txBody>
          <a:bodyPr/>
          <a:lstStyle/>
          <a:p>
            <a:pPr eaLnBrk="1" hangingPunct="1"/>
            <a:r>
              <a:rPr lang="zh-CN" altLang="en-US" dirty="0" smtClean="0"/>
              <a:t>用</a:t>
            </a:r>
            <a:r>
              <a:rPr lang="zh-CN" altLang="en-US" dirty="0" smtClean="0">
                <a:solidFill>
                  <a:schemeClr val="folHlink"/>
                </a:solidFill>
              </a:rPr>
              <a:t>数组</a:t>
            </a:r>
            <a:r>
              <a:rPr lang="zh-CN" altLang="en-US" dirty="0" smtClean="0"/>
              <a:t>实现的链式结构，称为静态链表</a:t>
            </a:r>
          </a:p>
          <a:p>
            <a:pPr eaLnBrk="1" hangingPunct="1"/>
            <a:endParaRPr lang="en-US" altLang="zh-CN" dirty="0" smtClean="0"/>
          </a:p>
        </p:txBody>
      </p:sp>
      <p:sp>
        <p:nvSpPr>
          <p:cNvPr id="3584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4F9CB69A-D29F-4ECE-969B-69200163FDBC}" type="slidenum">
              <a:rPr kumimoji="0" lang="en-US" altLang="zh-CN" b="0" smtClean="0">
                <a:solidFill>
                  <a:srgbClr val="393939"/>
                </a:solidFill>
              </a:rPr>
              <a:pPr eaLnBrk="1" hangingPunct="1"/>
              <a:t>87</a:t>
            </a:fld>
            <a:endParaRPr kumimoji="0" lang="en-US" altLang="zh-CN" b="0" smtClean="0">
              <a:solidFill>
                <a:srgbClr val="393939"/>
              </a:solidFill>
            </a:endParaRPr>
          </a:p>
        </p:txBody>
      </p:sp>
      <p:grpSp>
        <p:nvGrpSpPr>
          <p:cNvPr id="2" name="Group 402"/>
          <p:cNvGrpSpPr>
            <a:grpSpLocks/>
          </p:cNvGrpSpPr>
          <p:nvPr/>
        </p:nvGrpSpPr>
        <p:grpSpPr bwMode="auto">
          <a:xfrm>
            <a:off x="2916238" y="2328863"/>
            <a:ext cx="1390650" cy="457200"/>
            <a:chOff x="2064" y="1207"/>
            <a:chExt cx="876" cy="288"/>
          </a:xfrm>
        </p:grpSpPr>
        <p:sp>
          <p:nvSpPr>
            <p:cNvPr id="35899" name="Line 27"/>
            <p:cNvSpPr>
              <a:spLocks noChangeShapeType="1"/>
            </p:cNvSpPr>
            <p:nvPr/>
          </p:nvSpPr>
          <p:spPr bwMode="auto">
            <a:xfrm flipH="1">
              <a:off x="2064" y="1344"/>
              <a:ext cx="18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5900" name="Text Box 28"/>
            <p:cNvSpPr txBox="1">
              <a:spLocks noChangeArrowheads="1"/>
            </p:cNvSpPr>
            <p:nvPr/>
          </p:nvSpPr>
          <p:spPr bwMode="auto">
            <a:xfrm>
              <a:off x="2245" y="1207"/>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a:solidFill>
                    <a:srgbClr val="393939"/>
                  </a:solidFill>
                  <a:ea typeface="楷体_GB2312" pitchFamily="49" charset="-122"/>
                </a:rPr>
                <a:t>头结点</a:t>
              </a:r>
            </a:p>
          </p:txBody>
        </p:sp>
      </p:grpSp>
      <p:grpSp>
        <p:nvGrpSpPr>
          <p:cNvPr id="3" name="组合 11"/>
          <p:cNvGrpSpPr>
            <a:grpSpLocks/>
          </p:cNvGrpSpPr>
          <p:nvPr/>
        </p:nvGrpSpPr>
        <p:grpSpPr bwMode="auto">
          <a:xfrm>
            <a:off x="2892425" y="3571875"/>
            <a:ext cx="1390650" cy="457200"/>
            <a:chOff x="2892425" y="3571876"/>
            <a:chExt cx="1390650" cy="457200"/>
          </a:xfrm>
        </p:grpSpPr>
        <p:sp>
          <p:nvSpPr>
            <p:cNvPr id="35897" name="Line 395"/>
            <p:cNvSpPr>
              <a:spLocks noChangeShapeType="1"/>
            </p:cNvSpPr>
            <p:nvPr/>
          </p:nvSpPr>
          <p:spPr bwMode="auto">
            <a:xfrm flipH="1">
              <a:off x="2892425" y="3789363"/>
              <a:ext cx="2873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5898" name="Text Box 396"/>
            <p:cNvSpPr txBox="1">
              <a:spLocks noChangeArrowheads="1"/>
            </p:cNvSpPr>
            <p:nvPr/>
          </p:nvSpPr>
          <p:spPr bwMode="auto">
            <a:xfrm>
              <a:off x="3179763" y="3571876"/>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a:solidFill>
                    <a:srgbClr val="393939"/>
                  </a:solidFill>
                  <a:ea typeface="楷体_GB2312" pitchFamily="49" charset="-122"/>
                </a:rPr>
                <a:t>尾结点</a:t>
              </a:r>
            </a:p>
          </p:txBody>
        </p:sp>
      </p:grpSp>
      <p:sp>
        <p:nvSpPr>
          <p:cNvPr id="108949" name="Text Box 405"/>
          <p:cNvSpPr txBox="1">
            <a:spLocks noChangeArrowheads="1"/>
          </p:cNvSpPr>
          <p:nvPr/>
        </p:nvSpPr>
        <p:spPr bwMode="auto">
          <a:xfrm>
            <a:off x="4427538" y="1989138"/>
            <a:ext cx="4392612" cy="4070350"/>
          </a:xfrm>
          <a:prstGeom prst="rect">
            <a:avLst/>
          </a:prstGeom>
          <a:gradFill rotWithShape="1">
            <a:gsLst>
              <a:gs pos="0">
                <a:schemeClr val="bg1"/>
              </a:gs>
              <a:gs pos="100000">
                <a:srgbClr val="CCFFFF"/>
              </a:gs>
            </a:gsLst>
            <a:lin ang="18900000" scaled="1"/>
          </a:gradFill>
          <a:ln w="12700" cap="rnd">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nSpc>
                <a:spcPct val="105000"/>
              </a:lnSpc>
            </a:pPr>
            <a:r>
              <a:rPr lang="en-US" altLang="zh-CN" sz="2800" dirty="0">
                <a:solidFill>
                  <a:srgbClr val="393939"/>
                </a:solidFill>
              </a:rPr>
              <a:t>#define  MAXSIZE   1000   </a:t>
            </a:r>
            <a:r>
              <a:rPr lang="en-US" altLang="zh-CN" dirty="0">
                <a:solidFill>
                  <a:srgbClr val="393939"/>
                </a:solidFill>
                <a:latin typeface="楷体_GB2312" pitchFamily="49" charset="-122"/>
                <a:ea typeface="楷体_GB2312" pitchFamily="49" charset="-122"/>
              </a:rPr>
              <a:t>// </a:t>
            </a:r>
            <a:r>
              <a:rPr lang="zh-CN" altLang="zh-CN" dirty="0">
                <a:solidFill>
                  <a:srgbClr val="393939"/>
                </a:solidFill>
                <a:latin typeface="楷体_GB2312" pitchFamily="49" charset="-122"/>
                <a:ea typeface="楷体_GB2312" pitchFamily="49" charset="-122"/>
              </a:rPr>
              <a:t>链</a:t>
            </a:r>
            <a:r>
              <a:rPr lang="zh-CN" altLang="en-US" dirty="0">
                <a:solidFill>
                  <a:srgbClr val="393939"/>
                </a:solidFill>
                <a:latin typeface="楷体_GB2312" pitchFamily="49" charset="-122"/>
                <a:ea typeface="楷体_GB2312" pitchFamily="49" charset="-122"/>
              </a:rPr>
              <a:t>表的最大长度</a:t>
            </a:r>
          </a:p>
          <a:p>
            <a:pPr>
              <a:lnSpc>
                <a:spcPct val="105000"/>
              </a:lnSpc>
            </a:pPr>
            <a:r>
              <a:rPr lang="en-US" altLang="zh-CN" sz="2800" dirty="0" err="1">
                <a:solidFill>
                  <a:srgbClr val="0000FF"/>
                </a:solidFill>
              </a:rPr>
              <a:t>typedef</a:t>
            </a:r>
            <a:r>
              <a:rPr lang="en-US" altLang="zh-CN" sz="2800" dirty="0">
                <a:solidFill>
                  <a:srgbClr val="0000FF"/>
                </a:solidFill>
              </a:rPr>
              <a:t> </a:t>
            </a:r>
            <a:r>
              <a:rPr lang="en-US" altLang="zh-CN" sz="2800" dirty="0" err="1">
                <a:solidFill>
                  <a:srgbClr val="0000FF"/>
                </a:solidFill>
              </a:rPr>
              <a:t>struct</a:t>
            </a:r>
            <a:r>
              <a:rPr lang="en-US" altLang="zh-CN" sz="2800" dirty="0">
                <a:solidFill>
                  <a:srgbClr val="0000FF"/>
                </a:solidFill>
              </a:rPr>
              <a:t>{</a:t>
            </a:r>
          </a:p>
          <a:p>
            <a:pPr>
              <a:lnSpc>
                <a:spcPct val="105000"/>
              </a:lnSpc>
            </a:pPr>
            <a:r>
              <a:rPr lang="en-US" altLang="zh-CN" sz="2800" dirty="0">
                <a:solidFill>
                  <a:srgbClr val="393939"/>
                </a:solidFill>
              </a:rPr>
              <a:t>      </a:t>
            </a:r>
            <a:r>
              <a:rPr lang="en-US" altLang="zh-CN" sz="2800" dirty="0" err="1">
                <a:solidFill>
                  <a:srgbClr val="393939"/>
                </a:solidFill>
              </a:rPr>
              <a:t>ElemType</a:t>
            </a:r>
            <a:r>
              <a:rPr lang="en-US" altLang="zh-CN" sz="2800" dirty="0">
                <a:solidFill>
                  <a:srgbClr val="393939"/>
                </a:solidFill>
              </a:rPr>
              <a:t>   data;</a:t>
            </a:r>
          </a:p>
          <a:p>
            <a:pPr>
              <a:lnSpc>
                <a:spcPct val="105000"/>
              </a:lnSpc>
            </a:pPr>
            <a:r>
              <a:rPr lang="en-US" altLang="zh-CN" sz="2800" dirty="0">
                <a:solidFill>
                  <a:srgbClr val="393939"/>
                </a:solidFill>
              </a:rPr>
              <a:t>      </a:t>
            </a:r>
            <a:r>
              <a:rPr lang="en-US" altLang="zh-CN" sz="2800" dirty="0" err="1">
                <a:solidFill>
                  <a:srgbClr val="FF0000"/>
                </a:solidFill>
              </a:rPr>
              <a:t>int</a:t>
            </a:r>
            <a:r>
              <a:rPr lang="en-US" altLang="zh-CN" sz="2800" dirty="0">
                <a:solidFill>
                  <a:srgbClr val="FF0000"/>
                </a:solidFill>
              </a:rPr>
              <a:t>                cur;</a:t>
            </a:r>
          </a:p>
          <a:p>
            <a:pPr>
              <a:lnSpc>
                <a:spcPct val="105000"/>
              </a:lnSpc>
            </a:pPr>
            <a:r>
              <a:rPr lang="en-US" altLang="zh-CN" sz="2800" dirty="0">
                <a:solidFill>
                  <a:srgbClr val="0000FF"/>
                </a:solidFill>
              </a:rPr>
              <a:t>}</a:t>
            </a:r>
            <a:r>
              <a:rPr lang="en-US" altLang="zh-CN" sz="2800" dirty="0">
                <a:solidFill>
                  <a:srgbClr val="393939"/>
                </a:solidFill>
              </a:rPr>
              <a:t> </a:t>
            </a:r>
            <a:r>
              <a:rPr lang="en-US" altLang="zh-CN" sz="2800" dirty="0">
                <a:solidFill>
                  <a:srgbClr val="6600CC"/>
                </a:solidFill>
              </a:rPr>
              <a:t>component, </a:t>
            </a:r>
            <a:r>
              <a:rPr lang="en-US" altLang="zh-CN" sz="2800" dirty="0" err="1">
                <a:solidFill>
                  <a:srgbClr val="6600CC"/>
                </a:solidFill>
              </a:rPr>
              <a:t>SLinkList</a:t>
            </a:r>
            <a:r>
              <a:rPr lang="en-US" altLang="zh-CN" sz="2800" dirty="0">
                <a:solidFill>
                  <a:srgbClr val="6600CC"/>
                </a:solidFill>
              </a:rPr>
              <a:t>[MAXSIZE];</a:t>
            </a:r>
          </a:p>
          <a:p>
            <a:pPr>
              <a:lnSpc>
                <a:spcPct val="105000"/>
              </a:lnSpc>
            </a:pPr>
            <a:endParaRPr lang="en-US" altLang="zh-CN" sz="2800" dirty="0">
              <a:solidFill>
                <a:srgbClr val="6600CC"/>
              </a:solidFill>
            </a:endParaRPr>
          </a:p>
          <a:p>
            <a:pPr>
              <a:lnSpc>
                <a:spcPct val="105000"/>
              </a:lnSpc>
            </a:pPr>
            <a:r>
              <a:rPr lang="en-US" altLang="zh-CN" sz="2800" dirty="0" err="1">
                <a:solidFill>
                  <a:srgbClr val="393939"/>
                </a:solidFill>
              </a:rPr>
              <a:t>SLinkList</a:t>
            </a:r>
            <a:r>
              <a:rPr lang="en-US" altLang="zh-CN" sz="2800" dirty="0">
                <a:solidFill>
                  <a:srgbClr val="393939"/>
                </a:solidFill>
              </a:rPr>
              <a:t>  *</a:t>
            </a:r>
            <a:r>
              <a:rPr lang="en-US" altLang="zh-CN" sz="2800" dirty="0" smtClean="0">
                <a:solidFill>
                  <a:srgbClr val="393939"/>
                </a:solidFill>
              </a:rPr>
              <a:t>space;</a:t>
            </a:r>
            <a:endParaRPr lang="en-US" altLang="zh-CN" sz="2800" dirty="0">
              <a:solidFill>
                <a:srgbClr val="393939"/>
              </a:solidFill>
            </a:endParaRPr>
          </a:p>
        </p:txBody>
      </p:sp>
      <p:graphicFrame>
        <p:nvGraphicFramePr>
          <p:cNvPr id="108950" name="Group 406"/>
          <p:cNvGraphicFramePr>
            <a:graphicFrameLocks noGrp="1"/>
          </p:cNvGraphicFramePr>
          <p:nvPr/>
        </p:nvGraphicFramePr>
        <p:xfrm>
          <a:off x="838200" y="1905000"/>
          <a:ext cx="1985963" cy="4565018"/>
        </p:xfrm>
        <a:graphic>
          <a:graphicData uri="http://schemas.openxmlformats.org/drawingml/2006/table">
            <a:tbl>
              <a:tblPr/>
              <a:tblGrid>
                <a:gridCol w="438150"/>
                <a:gridCol w="949325"/>
                <a:gridCol w="598488"/>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95740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89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949">
                                            <p:bg/>
                                          </p:spTgt>
                                        </p:tgtEl>
                                        <p:attrNameLst>
                                          <p:attrName>style.visibility</p:attrName>
                                        </p:attrNameLst>
                                      </p:cBhvr>
                                      <p:to>
                                        <p:strVal val="visible"/>
                                      </p:to>
                                    </p:set>
                                    <p:animEffect transition="in" filter="wipe(left)">
                                      <p:cBhvr>
                                        <p:cTn id="22" dur="500"/>
                                        <p:tgtEl>
                                          <p:spTgt spid="108949">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8949">
                                            <p:txEl>
                                              <p:pRg st="0" end="0"/>
                                            </p:txEl>
                                          </p:spTgt>
                                        </p:tgtEl>
                                        <p:attrNameLst>
                                          <p:attrName>style.visibility</p:attrName>
                                        </p:attrNameLst>
                                      </p:cBhvr>
                                      <p:to>
                                        <p:strVal val="visible"/>
                                      </p:to>
                                    </p:set>
                                    <p:animEffect transition="in" filter="wipe(left)">
                                      <p:cBhvr>
                                        <p:cTn id="27" dur="500"/>
                                        <p:tgtEl>
                                          <p:spTgt spid="10894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8949">
                                            <p:txEl>
                                              <p:pRg st="1" end="1"/>
                                            </p:txEl>
                                          </p:spTgt>
                                        </p:tgtEl>
                                        <p:attrNameLst>
                                          <p:attrName>style.visibility</p:attrName>
                                        </p:attrNameLst>
                                      </p:cBhvr>
                                      <p:to>
                                        <p:strVal val="visible"/>
                                      </p:to>
                                    </p:set>
                                    <p:animEffect transition="in" filter="wipe(left)">
                                      <p:cBhvr>
                                        <p:cTn id="32" dur="500"/>
                                        <p:tgtEl>
                                          <p:spTgt spid="10894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949">
                                            <p:txEl>
                                              <p:pRg st="2" end="2"/>
                                            </p:txEl>
                                          </p:spTgt>
                                        </p:tgtEl>
                                        <p:attrNameLst>
                                          <p:attrName>style.visibility</p:attrName>
                                        </p:attrNameLst>
                                      </p:cBhvr>
                                      <p:to>
                                        <p:strVal val="visible"/>
                                      </p:to>
                                    </p:set>
                                    <p:animEffect transition="in" filter="wipe(left)">
                                      <p:cBhvr>
                                        <p:cTn id="37" dur="500"/>
                                        <p:tgtEl>
                                          <p:spTgt spid="108949">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949">
                                            <p:txEl>
                                              <p:pRg st="3" end="3"/>
                                            </p:txEl>
                                          </p:spTgt>
                                        </p:tgtEl>
                                        <p:attrNameLst>
                                          <p:attrName>style.visibility</p:attrName>
                                        </p:attrNameLst>
                                      </p:cBhvr>
                                      <p:to>
                                        <p:strVal val="visible"/>
                                      </p:to>
                                    </p:set>
                                    <p:animEffect transition="in" filter="wipe(left)">
                                      <p:cBhvr>
                                        <p:cTn id="42" dur="500"/>
                                        <p:tgtEl>
                                          <p:spTgt spid="108949">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949">
                                            <p:txEl>
                                              <p:pRg st="4" end="4"/>
                                            </p:txEl>
                                          </p:spTgt>
                                        </p:tgtEl>
                                        <p:attrNameLst>
                                          <p:attrName>style.visibility</p:attrName>
                                        </p:attrNameLst>
                                      </p:cBhvr>
                                      <p:to>
                                        <p:strVal val="visible"/>
                                      </p:to>
                                    </p:set>
                                    <p:animEffect transition="in" filter="wipe(left)">
                                      <p:cBhvr>
                                        <p:cTn id="47" dur="500"/>
                                        <p:tgtEl>
                                          <p:spTgt spid="108949">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8949">
                                            <p:txEl>
                                              <p:pRg st="6" end="6"/>
                                            </p:txEl>
                                          </p:spTgt>
                                        </p:tgtEl>
                                        <p:attrNameLst>
                                          <p:attrName>style.visibility</p:attrName>
                                        </p:attrNameLst>
                                      </p:cBhvr>
                                      <p:to>
                                        <p:strVal val="visible"/>
                                      </p:to>
                                    </p:set>
                                    <p:animEffect transition="in" filter="wipe(left)">
                                      <p:cBhvr>
                                        <p:cTn id="52" dur="500"/>
                                        <p:tgtEl>
                                          <p:spTgt spid="1089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49" grpId="0" build="p"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8" name="Rectangle 74"/>
          <p:cNvSpPr>
            <a:spLocks noGrp="1" noChangeArrowheads="1"/>
          </p:cNvSpPr>
          <p:nvPr>
            <p:ph type="title"/>
          </p:nvPr>
        </p:nvSpPr>
        <p:spPr/>
        <p:txBody>
          <a:bodyPr/>
          <a:lstStyle/>
          <a:p>
            <a:pPr eaLnBrk="1" hangingPunct="1"/>
            <a:r>
              <a:rPr lang="zh-CN" altLang="en-US" smtClean="0"/>
              <a:t>备用空间链表</a:t>
            </a:r>
          </a:p>
        </p:txBody>
      </p:sp>
      <p:sp>
        <p:nvSpPr>
          <p:cNvPr id="3686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02C45693-A2D3-49D8-9C8E-7844124E3FED}" type="slidenum">
              <a:rPr kumimoji="0" lang="en-US" altLang="zh-CN" b="0" smtClean="0">
                <a:solidFill>
                  <a:srgbClr val="393939"/>
                </a:solidFill>
              </a:rPr>
              <a:pPr eaLnBrk="1" hangingPunct="1"/>
              <a:t>88</a:t>
            </a:fld>
            <a:endParaRPr kumimoji="0" lang="en-US" altLang="zh-CN" b="0" smtClean="0">
              <a:solidFill>
                <a:srgbClr val="393939"/>
              </a:solidFill>
            </a:endParaRPr>
          </a:p>
        </p:txBody>
      </p:sp>
      <p:graphicFrame>
        <p:nvGraphicFramePr>
          <p:cNvPr id="43013" name="Group 5"/>
          <p:cNvGraphicFramePr>
            <a:graphicFrameLocks noGrp="1"/>
          </p:cNvGraphicFramePr>
          <p:nvPr>
            <p:extLst>
              <p:ext uri="{D42A27DB-BD31-4B8C-83A1-F6EECF244321}">
                <p14:modId xmlns:p14="http://schemas.microsoft.com/office/powerpoint/2010/main" val="1237988518"/>
              </p:ext>
            </p:extLst>
          </p:nvPr>
        </p:nvGraphicFramePr>
        <p:xfrm>
          <a:off x="444941" y="1557338"/>
          <a:ext cx="1985962" cy="4565018"/>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147"/>
          <p:cNvGrpSpPr>
            <a:grpSpLocks/>
          </p:cNvGrpSpPr>
          <p:nvPr/>
        </p:nvGrpSpPr>
        <p:grpSpPr bwMode="auto">
          <a:xfrm>
            <a:off x="2461069" y="1916115"/>
            <a:ext cx="2019302" cy="461963"/>
            <a:chOff x="1687" y="936"/>
            <a:chExt cx="1272" cy="291"/>
          </a:xfrm>
        </p:grpSpPr>
        <p:sp>
          <p:nvSpPr>
            <p:cNvPr id="36982" name="Line 70"/>
            <p:cNvSpPr>
              <a:spLocks noChangeShapeType="1"/>
            </p:cNvSpPr>
            <p:nvPr/>
          </p:nvSpPr>
          <p:spPr bwMode="auto">
            <a:xfrm flipH="1">
              <a:off x="1687" y="1118"/>
              <a:ext cx="18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6983" name="Text Box 71"/>
            <p:cNvSpPr txBox="1">
              <a:spLocks noChangeArrowheads="1"/>
            </p:cNvSpPr>
            <p:nvPr/>
          </p:nvSpPr>
          <p:spPr bwMode="auto">
            <a:xfrm>
              <a:off x="1868" y="93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dirty="0" smtClean="0">
                  <a:solidFill>
                    <a:srgbClr val="FF0000"/>
                  </a:solidFill>
                  <a:ea typeface="楷体_GB2312" pitchFamily="49" charset="-122"/>
                </a:rPr>
                <a:t>链表头</a:t>
              </a:r>
              <a:r>
                <a:rPr lang="zh-CN" altLang="en-US" dirty="0">
                  <a:solidFill>
                    <a:srgbClr val="FF0000"/>
                  </a:solidFill>
                  <a:ea typeface="楷体_GB2312" pitchFamily="49" charset="-122"/>
                </a:rPr>
                <a:t>结点</a:t>
              </a:r>
            </a:p>
          </p:txBody>
        </p:sp>
      </p:grpSp>
      <p:grpSp>
        <p:nvGrpSpPr>
          <p:cNvPr id="3" name="Group 148"/>
          <p:cNvGrpSpPr>
            <a:grpSpLocks/>
          </p:cNvGrpSpPr>
          <p:nvPr/>
        </p:nvGrpSpPr>
        <p:grpSpPr bwMode="auto">
          <a:xfrm>
            <a:off x="2462655" y="3141666"/>
            <a:ext cx="2019301" cy="461963"/>
            <a:chOff x="1702" y="1979"/>
            <a:chExt cx="1272" cy="291"/>
          </a:xfrm>
        </p:grpSpPr>
        <p:sp>
          <p:nvSpPr>
            <p:cNvPr id="36980" name="Line 72"/>
            <p:cNvSpPr>
              <a:spLocks noChangeShapeType="1"/>
            </p:cNvSpPr>
            <p:nvPr/>
          </p:nvSpPr>
          <p:spPr bwMode="auto">
            <a:xfrm flipH="1">
              <a:off x="1702" y="2162"/>
              <a:ext cx="18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6981" name="Text Box 73"/>
            <p:cNvSpPr txBox="1">
              <a:spLocks noChangeArrowheads="1"/>
            </p:cNvSpPr>
            <p:nvPr/>
          </p:nvSpPr>
          <p:spPr bwMode="auto">
            <a:xfrm>
              <a:off x="1883" y="1979"/>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dirty="0" smtClean="0">
                  <a:solidFill>
                    <a:srgbClr val="FF0000"/>
                  </a:solidFill>
                  <a:ea typeface="楷体_GB2312" pitchFamily="49" charset="-122"/>
                </a:rPr>
                <a:t>链表尾</a:t>
              </a:r>
              <a:r>
                <a:rPr lang="zh-CN" altLang="en-US" dirty="0">
                  <a:solidFill>
                    <a:srgbClr val="FF0000"/>
                  </a:solidFill>
                  <a:ea typeface="楷体_GB2312" pitchFamily="49" charset="-122"/>
                </a:rPr>
                <a:t>结点</a:t>
              </a:r>
            </a:p>
          </p:txBody>
        </p:sp>
      </p:grpSp>
      <p:graphicFrame>
        <p:nvGraphicFramePr>
          <p:cNvPr id="43083" name="Group 75"/>
          <p:cNvGraphicFramePr>
            <a:graphicFrameLocks noGrp="1"/>
          </p:cNvGraphicFramePr>
          <p:nvPr>
            <p:extLst>
              <p:ext uri="{D42A27DB-BD31-4B8C-83A1-F6EECF244321}">
                <p14:modId xmlns:p14="http://schemas.microsoft.com/office/powerpoint/2010/main" val="1124954219"/>
              </p:ext>
            </p:extLst>
          </p:nvPr>
        </p:nvGraphicFramePr>
        <p:xfrm>
          <a:off x="5292725" y="1628775"/>
          <a:ext cx="1985962" cy="4565018"/>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147" name="Text Box 139"/>
          <p:cNvSpPr txBox="1">
            <a:spLocks noChangeArrowheads="1"/>
          </p:cNvSpPr>
          <p:nvPr/>
        </p:nvSpPr>
        <p:spPr bwMode="auto">
          <a:xfrm>
            <a:off x="4572000" y="1628775"/>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dirty="0"/>
              <a:t>space</a:t>
            </a:r>
          </a:p>
        </p:txBody>
      </p:sp>
      <p:sp>
        <p:nvSpPr>
          <p:cNvPr id="43148" name="Text Box 140"/>
          <p:cNvSpPr txBox="1">
            <a:spLocks noChangeArrowheads="1"/>
          </p:cNvSpPr>
          <p:nvPr/>
        </p:nvSpPr>
        <p:spPr bwMode="auto">
          <a:xfrm>
            <a:off x="258" y="1981203"/>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S</a:t>
            </a:r>
          </a:p>
        </p:txBody>
      </p:sp>
      <p:sp>
        <p:nvSpPr>
          <p:cNvPr id="43149" name="Text Box 141"/>
          <p:cNvSpPr txBox="1">
            <a:spLocks noChangeArrowheads="1"/>
          </p:cNvSpPr>
          <p:nvPr/>
        </p:nvSpPr>
        <p:spPr bwMode="auto">
          <a:xfrm>
            <a:off x="2555776" y="4727579"/>
            <a:ext cx="2573553" cy="139223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dirty="0">
                <a:solidFill>
                  <a:srgbClr val="FF0000"/>
                </a:solidFill>
              </a:rPr>
              <a:t>必须自己实现</a:t>
            </a:r>
            <a:r>
              <a:rPr lang="zh-CN" altLang="en-US" sz="2800" dirty="0">
                <a:solidFill>
                  <a:srgbClr val="393939"/>
                </a:solidFill>
              </a:rPr>
              <a:t>：</a:t>
            </a:r>
          </a:p>
          <a:p>
            <a:pPr eaLnBrk="1" hangingPunct="1">
              <a:buFontTx/>
              <a:buChar char="•"/>
            </a:pPr>
            <a:r>
              <a:rPr lang="en-US" altLang="zh-CN" sz="2800" dirty="0">
                <a:solidFill>
                  <a:srgbClr val="393939"/>
                </a:solidFill>
              </a:rPr>
              <a:t>free </a:t>
            </a:r>
            <a:r>
              <a:rPr lang="zh-CN" altLang="en-US" sz="2800" dirty="0">
                <a:solidFill>
                  <a:srgbClr val="393939"/>
                </a:solidFill>
              </a:rPr>
              <a:t>操作</a:t>
            </a:r>
          </a:p>
          <a:p>
            <a:pPr eaLnBrk="1" hangingPunct="1">
              <a:buFontTx/>
              <a:buChar char="•"/>
            </a:pPr>
            <a:r>
              <a:rPr lang="en-US" altLang="zh-CN" sz="2800" dirty="0" err="1">
                <a:solidFill>
                  <a:srgbClr val="393939"/>
                </a:solidFill>
              </a:rPr>
              <a:t>malloc</a:t>
            </a:r>
            <a:r>
              <a:rPr lang="en-US" altLang="zh-CN" sz="2800" dirty="0">
                <a:solidFill>
                  <a:srgbClr val="393939"/>
                </a:solidFill>
              </a:rPr>
              <a:t> </a:t>
            </a:r>
            <a:r>
              <a:rPr lang="zh-CN" altLang="en-US" sz="2800" dirty="0">
                <a:solidFill>
                  <a:srgbClr val="393939"/>
                </a:solidFill>
              </a:rPr>
              <a:t>操作</a:t>
            </a:r>
          </a:p>
        </p:txBody>
      </p:sp>
      <p:grpSp>
        <p:nvGrpSpPr>
          <p:cNvPr id="4" name="Group 145"/>
          <p:cNvGrpSpPr>
            <a:grpSpLocks/>
          </p:cNvGrpSpPr>
          <p:nvPr/>
        </p:nvGrpSpPr>
        <p:grpSpPr bwMode="auto">
          <a:xfrm>
            <a:off x="2676968" y="3908429"/>
            <a:ext cx="2452362" cy="457200"/>
            <a:chOff x="1837" y="2598"/>
            <a:chExt cx="2086" cy="288"/>
          </a:xfrm>
        </p:grpSpPr>
        <p:sp>
          <p:nvSpPr>
            <p:cNvPr id="36978" name="Line 142"/>
            <p:cNvSpPr>
              <a:spLocks noChangeShapeType="1"/>
            </p:cNvSpPr>
            <p:nvPr/>
          </p:nvSpPr>
          <p:spPr bwMode="auto">
            <a:xfrm>
              <a:off x="1837" y="2886"/>
              <a:ext cx="2086" cy="0"/>
            </a:xfrm>
            <a:prstGeom prst="line">
              <a:avLst/>
            </a:prstGeom>
            <a:noFill/>
            <a:ln w="38100" cap="sq">
              <a:solidFill>
                <a:schemeClr val="accent2"/>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36979" name="Text Box 143"/>
            <p:cNvSpPr txBox="1">
              <a:spLocks noChangeArrowheads="1"/>
            </p:cNvSpPr>
            <p:nvPr/>
          </p:nvSpPr>
          <p:spPr bwMode="auto">
            <a:xfrm>
              <a:off x="2018" y="2598"/>
              <a:ext cx="1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zh-CN" altLang="en-US" dirty="0">
                  <a:solidFill>
                    <a:srgbClr val="FF0000"/>
                  </a:solidFill>
                </a:rPr>
                <a:t>备用空间链表</a:t>
              </a:r>
            </a:p>
          </p:txBody>
        </p:sp>
      </p:grpSp>
      <p:grpSp>
        <p:nvGrpSpPr>
          <p:cNvPr id="5" name="Group 149"/>
          <p:cNvGrpSpPr>
            <a:grpSpLocks/>
          </p:cNvGrpSpPr>
          <p:nvPr/>
        </p:nvGrpSpPr>
        <p:grpSpPr bwMode="auto">
          <a:xfrm>
            <a:off x="7308852" y="1557339"/>
            <a:ext cx="1655763" cy="830263"/>
            <a:chOff x="1720" y="936"/>
            <a:chExt cx="1043" cy="523"/>
          </a:xfrm>
        </p:grpSpPr>
        <p:sp>
          <p:nvSpPr>
            <p:cNvPr id="36976" name="Line 150"/>
            <p:cNvSpPr>
              <a:spLocks noChangeShapeType="1"/>
            </p:cNvSpPr>
            <p:nvPr/>
          </p:nvSpPr>
          <p:spPr bwMode="auto">
            <a:xfrm flipH="1">
              <a:off x="1720" y="1118"/>
              <a:ext cx="18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36977" name="Text Box 151"/>
            <p:cNvSpPr txBox="1">
              <a:spLocks noChangeArrowheads="1"/>
            </p:cNvSpPr>
            <p:nvPr/>
          </p:nvSpPr>
          <p:spPr bwMode="auto">
            <a:xfrm>
              <a:off x="1867" y="936"/>
              <a:ext cx="8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dirty="0" smtClean="0">
                  <a:solidFill>
                    <a:srgbClr val="393939"/>
                  </a:solidFill>
                  <a:ea typeface="楷体_GB2312" pitchFamily="49" charset="-122"/>
                </a:rPr>
                <a:t>备用空间</a:t>
              </a:r>
              <a:endParaRPr lang="en-US" altLang="zh-CN" dirty="0" smtClean="0">
                <a:solidFill>
                  <a:srgbClr val="393939"/>
                </a:solidFill>
                <a:ea typeface="楷体_GB2312" pitchFamily="49" charset="-122"/>
              </a:endParaRPr>
            </a:p>
            <a:p>
              <a:pPr eaLnBrk="1" hangingPunct="1"/>
              <a:r>
                <a:rPr lang="zh-CN" altLang="en-US" dirty="0" smtClean="0">
                  <a:solidFill>
                    <a:srgbClr val="393939"/>
                  </a:solidFill>
                  <a:ea typeface="楷体_GB2312" pitchFamily="49" charset="-122"/>
                </a:rPr>
                <a:t>表头节点</a:t>
              </a:r>
              <a:endParaRPr lang="zh-CN" altLang="en-US" dirty="0">
                <a:solidFill>
                  <a:srgbClr val="393939"/>
                </a:solidFill>
                <a:ea typeface="楷体_GB2312" pitchFamily="49" charset="-122"/>
              </a:endParaRPr>
            </a:p>
          </p:txBody>
        </p:sp>
      </p:grpSp>
      <p:grpSp>
        <p:nvGrpSpPr>
          <p:cNvPr id="6" name="Group 152"/>
          <p:cNvGrpSpPr>
            <a:grpSpLocks/>
          </p:cNvGrpSpPr>
          <p:nvPr/>
        </p:nvGrpSpPr>
        <p:grpSpPr bwMode="auto">
          <a:xfrm>
            <a:off x="7380287" y="5373688"/>
            <a:ext cx="1655763" cy="830263"/>
            <a:chOff x="1780" y="1798"/>
            <a:chExt cx="1043" cy="523"/>
          </a:xfrm>
        </p:grpSpPr>
        <p:sp>
          <p:nvSpPr>
            <p:cNvPr id="36974" name="Line 153"/>
            <p:cNvSpPr>
              <a:spLocks noChangeShapeType="1"/>
            </p:cNvSpPr>
            <p:nvPr/>
          </p:nvSpPr>
          <p:spPr bwMode="auto">
            <a:xfrm flipH="1">
              <a:off x="1780" y="2162"/>
              <a:ext cx="181" cy="0"/>
            </a:xfrm>
            <a:prstGeom prst="line">
              <a:avLst/>
            </a:prstGeom>
            <a:noFill/>
            <a:ln w="19050">
              <a:solidFill>
                <a:schemeClr val="tx1">
                  <a:lumMod val="50000"/>
                </a:schemeClr>
              </a:solidFill>
              <a:round/>
              <a:headEnd/>
              <a:tailEnd type="triangle" w="med" len="med"/>
            </a:ln>
          </p:spPr>
          <p:txBody>
            <a:bodyPr wrap="none" anchor="ctr"/>
            <a:lstStyle/>
            <a:p>
              <a:pPr algn="ctr">
                <a:spcBef>
                  <a:spcPct val="50000"/>
                </a:spcBef>
                <a:defRPr/>
              </a:pPr>
              <a:endParaRPr lang="zh-CN" altLang="en-US" sz="1800">
                <a:solidFill>
                  <a:srgbClr val="000000"/>
                </a:solidFill>
                <a:latin typeface="Times New Roman" pitchFamily="18" charset="0"/>
                <a:ea typeface="宋体" pitchFamily="2" charset="-122"/>
              </a:endParaRPr>
            </a:p>
          </p:txBody>
        </p:sp>
        <p:sp>
          <p:nvSpPr>
            <p:cNvPr id="36975" name="Text Box 154"/>
            <p:cNvSpPr txBox="1">
              <a:spLocks noChangeArrowheads="1"/>
            </p:cNvSpPr>
            <p:nvPr/>
          </p:nvSpPr>
          <p:spPr bwMode="auto">
            <a:xfrm>
              <a:off x="1927" y="1798"/>
              <a:ext cx="8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dirty="0">
                  <a:solidFill>
                    <a:srgbClr val="393939"/>
                  </a:solidFill>
                  <a:ea typeface="楷体_GB2312" pitchFamily="49" charset="-122"/>
                </a:rPr>
                <a:t>备用空间</a:t>
              </a:r>
              <a:endParaRPr lang="en-US" altLang="zh-CN" dirty="0">
                <a:solidFill>
                  <a:srgbClr val="393939"/>
                </a:solidFill>
                <a:ea typeface="楷体_GB2312" pitchFamily="49" charset="-122"/>
              </a:endParaRPr>
            </a:p>
            <a:p>
              <a:pPr eaLnBrk="1" hangingPunct="1"/>
              <a:r>
                <a:rPr lang="zh-CN" altLang="en-US" dirty="0" smtClean="0">
                  <a:solidFill>
                    <a:srgbClr val="393939"/>
                  </a:solidFill>
                  <a:ea typeface="楷体_GB2312" pitchFamily="49" charset="-122"/>
                </a:rPr>
                <a:t>表尾节点</a:t>
              </a:r>
              <a:endParaRPr lang="zh-CN" altLang="en-US" dirty="0">
                <a:solidFill>
                  <a:srgbClr val="393939"/>
                </a:solidFill>
                <a:ea typeface="楷体_GB2312" pitchFamily="49" charset="-122"/>
              </a:endParaRPr>
            </a:p>
          </p:txBody>
        </p:sp>
      </p:grpSp>
    </p:spTree>
    <p:extLst>
      <p:ext uri="{BB962C8B-B14F-4D97-AF65-F5344CB8AC3E}">
        <p14:creationId xmlns:p14="http://schemas.microsoft.com/office/powerpoint/2010/main" val="2105558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43148"/>
                                        </p:tgtEl>
                                        <p:attrNameLst>
                                          <p:attrName>style.visibility</p:attrName>
                                        </p:attrNameLst>
                                      </p:cBhvr>
                                      <p:to>
                                        <p:strVal val="visible"/>
                                      </p:to>
                                    </p:set>
                                    <p:animEffect transition="in" filter="wipe(down)">
                                      <p:cBhvr>
                                        <p:cTn id="23" dur="580">
                                          <p:stCondLst>
                                            <p:cond delay="0"/>
                                          </p:stCondLst>
                                        </p:cTn>
                                        <p:tgtEl>
                                          <p:spTgt spid="43148"/>
                                        </p:tgtEl>
                                      </p:cBhvr>
                                    </p:animEffect>
                                    <p:anim calcmode="lin" valueType="num">
                                      <p:cBhvr>
                                        <p:cTn id="24" dur="1822" tmFilter="0,0; 0.14,0.36; 0.43,0.73; 0.71,0.91; 1.0,1.0">
                                          <p:stCondLst>
                                            <p:cond delay="0"/>
                                          </p:stCondLst>
                                        </p:cTn>
                                        <p:tgtEl>
                                          <p:spTgt spid="4314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314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314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314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3148"/>
                                        </p:tgtEl>
                                        <p:attrNameLst>
                                          <p:attrName>ppt_y</p:attrName>
                                        </p:attrNameLst>
                                      </p:cBhvr>
                                      <p:tavLst>
                                        <p:tav tm="0" fmla="#ppt_y-sin(pi*$)/81">
                                          <p:val>
                                            <p:fltVal val="0"/>
                                          </p:val>
                                        </p:tav>
                                        <p:tav tm="100000">
                                          <p:val>
                                            <p:fltVal val="1"/>
                                          </p:val>
                                        </p:tav>
                                      </p:tavLst>
                                    </p:anim>
                                    <p:animScale>
                                      <p:cBhvr>
                                        <p:cTn id="29" dur="26">
                                          <p:stCondLst>
                                            <p:cond delay="650"/>
                                          </p:stCondLst>
                                        </p:cTn>
                                        <p:tgtEl>
                                          <p:spTgt spid="43148"/>
                                        </p:tgtEl>
                                      </p:cBhvr>
                                      <p:to x="100000" y="60000"/>
                                    </p:animScale>
                                    <p:animScale>
                                      <p:cBhvr>
                                        <p:cTn id="30" dur="166" decel="50000">
                                          <p:stCondLst>
                                            <p:cond delay="676"/>
                                          </p:stCondLst>
                                        </p:cTn>
                                        <p:tgtEl>
                                          <p:spTgt spid="43148"/>
                                        </p:tgtEl>
                                      </p:cBhvr>
                                      <p:to x="100000" y="100000"/>
                                    </p:animScale>
                                    <p:animScale>
                                      <p:cBhvr>
                                        <p:cTn id="31" dur="26">
                                          <p:stCondLst>
                                            <p:cond delay="1312"/>
                                          </p:stCondLst>
                                        </p:cTn>
                                        <p:tgtEl>
                                          <p:spTgt spid="43148"/>
                                        </p:tgtEl>
                                      </p:cBhvr>
                                      <p:to x="100000" y="80000"/>
                                    </p:animScale>
                                    <p:animScale>
                                      <p:cBhvr>
                                        <p:cTn id="32" dur="166" decel="50000">
                                          <p:stCondLst>
                                            <p:cond delay="1338"/>
                                          </p:stCondLst>
                                        </p:cTn>
                                        <p:tgtEl>
                                          <p:spTgt spid="43148"/>
                                        </p:tgtEl>
                                      </p:cBhvr>
                                      <p:to x="100000" y="100000"/>
                                    </p:animScale>
                                    <p:animScale>
                                      <p:cBhvr>
                                        <p:cTn id="33" dur="26">
                                          <p:stCondLst>
                                            <p:cond delay="1642"/>
                                          </p:stCondLst>
                                        </p:cTn>
                                        <p:tgtEl>
                                          <p:spTgt spid="43148"/>
                                        </p:tgtEl>
                                      </p:cBhvr>
                                      <p:to x="100000" y="90000"/>
                                    </p:animScale>
                                    <p:animScale>
                                      <p:cBhvr>
                                        <p:cTn id="34" dur="166" decel="50000">
                                          <p:stCondLst>
                                            <p:cond delay="1668"/>
                                          </p:stCondLst>
                                        </p:cTn>
                                        <p:tgtEl>
                                          <p:spTgt spid="43148"/>
                                        </p:tgtEl>
                                      </p:cBhvr>
                                      <p:to x="100000" y="100000"/>
                                    </p:animScale>
                                    <p:animScale>
                                      <p:cBhvr>
                                        <p:cTn id="35" dur="26">
                                          <p:stCondLst>
                                            <p:cond delay="1808"/>
                                          </p:stCondLst>
                                        </p:cTn>
                                        <p:tgtEl>
                                          <p:spTgt spid="43148"/>
                                        </p:tgtEl>
                                      </p:cBhvr>
                                      <p:to x="100000" y="95000"/>
                                    </p:animScale>
                                    <p:animScale>
                                      <p:cBhvr>
                                        <p:cTn id="36" dur="166" decel="50000">
                                          <p:stCondLst>
                                            <p:cond delay="1834"/>
                                          </p:stCondLst>
                                        </p:cTn>
                                        <p:tgtEl>
                                          <p:spTgt spid="43148"/>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4308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43147"/>
                                        </p:tgtEl>
                                        <p:attrNameLst>
                                          <p:attrName>style.visibility</p:attrName>
                                        </p:attrNameLst>
                                      </p:cBhvr>
                                      <p:to>
                                        <p:strVal val="visible"/>
                                      </p:to>
                                    </p:set>
                                    <p:anim calcmode="lin" valueType="num">
                                      <p:cBhvr additive="base">
                                        <p:cTn id="50" dur="500" fill="hold"/>
                                        <p:tgtEl>
                                          <p:spTgt spid="43147"/>
                                        </p:tgtEl>
                                        <p:attrNameLst>
                                          <p:attrName>ppt_x</p:attrName>
                                        </p:attrNameLst>
                                      </p:cBhvr>
                                      <p:tavLst>
                                        <p:tav tm="0">
                                          <p:val>
                                            <p:strVal val="#ppt_x"/>
                                          </p:val>
                                        </p:tav>
                                        <p:tav tm="100000">
                                          <p:val>
                                            <p:strVal val="#ppt_x"/>
                                          </p:val>
                                        </p:tav>
                                      </p:tavLst>
                                    </p:anim>
                                    <p:anim calcmode="lin" valueType="num">
                                      <p:cBhvr additive="base">
                                        <p:cTn id="51" dur="500" fill="hold"/>
                                        <p:tgtEl>
                                          <p:spTgt spid="43147"/>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1"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43149"/>
                                        </p:tgtEl>
                                        <p:attrNameLst>
                                          <p:attrName>style.visibility</p:attrName>
                                        </p:attrNameLst>
                                      </p:cBhvr>
                                      <p:to>
                                        <p:strVal val="visible"/>
                                      </p:to>
                                    </p:set>
                                    <p:anim calcmode="lin" valueType="num">
                                      <p:cBhvr>
                                        <p:cTn id="68" dur="1000" fill="hold"/>
                                        <p:tgtEl>
                                          <p:spTgt spid="43149"/>
                                        </p:tgtEl>
                                        <p:attrNameLst>
                                          <p:attrName>ppt_w</p:attrName>
                                        </p:attrNameLst>
                                      </p:cBhvr>
                                      <p:tavLst>
                                        <p:tav tm="0">
                                          <p:val>
                                            <p:fltVal val="0"/>
                                          </p:val>
                                        </p:tav>
                                        <p:tav tm="100000">
                                          <p:val>
                                            <p:strVal val="#ppt_w"/>
                                          </p:val>
                                        </p:tav>
                                      </p:tavLst>
                                    </p:anim>
                                    <p:anim calcmode="lin" valueType="num">
                                      <p:cBhvr>
                                        <p:cTn id="69" dur="1000" fill="hold"/>
                                        <p:tgtEl>
                                          <p:spTgt spid="43149"/>
                                        </p:tgtEl>
                                        <p:attrNameLst>
                                          <p:attrName>ppt_h</p:attrName>
                                        </p:attrNameLst>
                                      </p:cBhvr>
                                      <p:tavLst>
                                        <p:tav tm="0">
                                          <p:val>
                                            <p:fltVal val="0"/>
                                          </p:val>
                                        </p:tav>
                                        <p:tav tm="100000">
                                          <p:val>
                                            <p:strVal val="#ppt_h"/>
                                          </p:val>
                                        </p:tav>
                                      </p:tavLst>
                                    </p:anim>
                                    <p:anim calcmode="lin" valueType="num">
                                      <p:cBhvr>
                                        <p:cTn id="70" dur="1000" fill="hold"/>
                                        <p:tgtEl>
                                          <p:spTgt spid="43149"/>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314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47" grpId="0"/>
      <p:bldP spid="43148" grpId="0"/>
      <p:bldP spid="4314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1"/>
          <p:cNvSpPr>
            <a:spLocks noGrp="1" noChangeArrowheads="1"/>
          </p:cNvSpPr>
          <p:nvPr>
            <p:ph type="title"/>
          </p:nvPr>
        </p:nvSpPr>
        <p:spPr>
          <a:xfrm>
            <a:off x="1212850" y="192767"/>
            <a:ext cx="6203032" cy="977900"/>
          </a:xfrm>
        </p:spPr>
        <p:txBody>
          <a:bodyPr/>
          <a:lstStyle/>
          <a:p>
            <a:pPr eaLnBrk="1" hangingPunct="1"/>
            <a:r>
              <a:rPr lang="zh-CN" altLang="en-US" dirty="0" smtClean="0"/>
              <a:t>建备用空间链表</a:t>
            </a:r>
          </a:p>
        </p:txBody>
      </p:sp>
      <p:sp>
        <p:nvSpPr>
          <p:cNvPr id="37890"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9477AC8-9ED0-4E1A-A0D1-A6C326B2C8CA}" type="slidenum">
              <a:rPr kumimoji="0" lang="en-US" altLang="zh-CN" b="0" smtClean="0">
                <a:solidFill>
                  <a:srgbClr val="393939"/>
                </a:solidFill>
              </a:rPr>
              <a:pPr eaLnBrk="1" hangingPunct="1"/>
              <a:t>89</a:t>
            </a:fld>
            <a:endParaRPr kumimoji="0" lang="en-US" altLang="zh-CN" b="0" smtClean="0">
              <a:solidFill>
                <a:srgbClr val="393939"/>
              </a:solidFill>
            </a:endParaRPr>
          </a:p>
        </p:txBody>
      </p:sp>
      <p:sp>
        <p:nvSpPr>
          <p:cNvPr id="37891" name="Text Box 19"/>
          <p:cNvSpPr txBox="1">
            <a:spLocks noChangeArrowheads="1"/>
          </p:cNvSpPr>
          <p:nvPr/>
        </p:nvSpPr>
        <p:spPr bwMode="auto">
          <a:xfrm>
            <a:off x="1120775" y="54991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endParaRPr lang="zh-CN" altLang="zh-CN" sz="4400" b="0">
              <a:solidFill>
                <a:srgbClr val="393939"/>
              </a:solidFill>
            </a:endParaRPr>
          </a:p>
        </p:txBody>
      </p:sp>
      <p:graphicFrame>
        <p:nvGraphicFramePr>
          <p:cNvPr id="44184" name="Group 152"/>
          <p:cNvGraphicFramePr>
            <a:graphicFrameLocks noGrp="1"/>
          </p:cNvGraphicFramePr>
          <p:nvPr>
            <p:extLst>
              <p:ext uri="{D42A27DB-BD31-4B8C-83A1-F6EECF244321}">
                <p14:modId xmlns:p14="http://schemas.microsoft.com/office/powerpoint/2010/main" val="3474947055"/>
              </p:ext>
            </p:extLst>
          </p:nvPr>
        </p:nvGraphicFramePr>
        <p:xfrm>
          <a:off x="1116013" y="1484784"/>
          <a:ext cx="1985962" cy="4572956"/>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7942" name="Rectangle 217"/>
          <p:cNvSpPr>
            <a:spLocks noChangeArrowheads="1"/>
          </p:cNvSpPr>
          <p:nvPr/>
        </p:nvSpPr>
        <p:spPr bwMode="auto">
          <a:xfrm>
            <a:off x="323850" y="134143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000000"/>
                </a:solidFill>
                <a:latin typeface="Times New Roman" pitchFamily="18" charset="0"/>
              </a:rPr>
              <a:t>space</a:t>
            </a:r>
          </a:p>
        </p:txBody>
      </p:sp>
      <p:sp>
        <p:nvSpPr>
          <p:cNvPr id="37943" name="Text Box 220"/>
          <p:cNvSpPr txBox="1">
            <a:spLocks noChangeArrowheads="1"/>
          </p:cNvSpPr>
          <p:nvPr/>
        </p:nvSpPr>
        <p:spPr bwMode="auto">
          <a:xfrm>
            <a:off x="914400" y="6165850"/>
            <a:ext cx="244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zh-CN" altLang="en-US">
                <a:solidFill>
                  <a:srgbClr val="0000FF"/>
                </a:solidFill>
                <a:ea typeface="楷体_GB2312" pitchFamily="49" charset="-122"/>
              </a:rPr>
              <a:t>初始化备用空间</a:t>
            </a:r>
          </a:p>
        </p:txBody>
      </p:sp>
      <p:sp>
        <p:nvSpPr>
          <p:cNvPr id="44254" name="Text Box 222"/>
          <p:cNvSpPr txBox="1">
            <a:spLocks noChangeArrowheads="1"/>
          </p:cNvSpPr>
          <p:nvPr/>
        </p:nvSpPr>
        <p:spPr bwMode="auto">
          <a:xfrm>
            <a:off x="3419474" y="1412776"/>
            <a:ext cx="5473005" cy="4745915"/>
          </a:xfrm>
          <a:prstGeom prst="rect">
            <a:avLst/>
          </a:prstGeom>
          <a:gradFill rotWithShape="1">
            <a:gsLst>
              <a:gs pos="0">
                <a:schemeClr val="bg1"/>
              </a:gs>
              <a:gs pos="100000">
                <a:srgbClr val="CCFFFF"/>
              </a:gs>
            </a:gsLst>
            <a:lin ang="18900000" scaled="1"/>
          </a:gradFill>
          <a:ln w="3175" cap="rnd">
            <a:solidFill>
              <a:schemeClr val="bg2"/>
            </a:solidFill>
            <a:miter lim="800000"/>
            <a:headEnd/>
            <a:tailEnd/>
          </a:ln>
        </p:spPr>
        <p:txBody>
          <a:bodyPr wrap="squar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nSpc>
                <a:spcPct val="150000"/>
              </a:lnSpc>
              <a:spcBef>
                <a:spcPct val="5000"/>
              </a:spcBef>
            </a:pPr>
            <a:r>
              <a:rPr lang="en-US" altLang="zh-CN" sz="2800" dirty="0" smtClean="0">
                <a:solidFill>
                  <a:srgbClr val="393939"/>
                </a:solidFill>
              </a:rPr>
              <a:t>void </a:t>
            </a:r>
            <a:r>
              <a:rPr lang="en-US" altLang="zh-CN" sz="2800" dirty="0" err="1">
                <a:solidFill>
                  <a:srgbClr val="393939"/>
                </a:solidFill>
              </a:rPr>
              <a:t>InitSpace_SL</a:t>
            </a:r>
            <a:r>
              <a:rPr lang="en-US" altLang="zh-CN" sz="2800" dirty="0">
                <a:solidFill>
                  <a:srgbClr val="393939"/>
                </a:solidFill>
              </a:rPr>
              <a:t>( ) </a:t>
            </a:r>
          </a:p>
          <a:p>
            <a:pPr>
              <a:lnSpc>
                <a:spcPct val="150000"/>
              </a:lnSpc>
              <a:spcBef>
                <a:spcPct val="5000"/>
              </a:spcBef>
            </a:pPr>
            <a:r>
              <a:rPr lang="en-US" altLang="zh-CN" sz="2800" dirty="0">
                <a:solidFill>
                  <a:srgbClr val="393939"/>
                </a:solidFill>
              </a:rPr>
              <a:t>{  </a:t>
            </a:r>
            <a:r>
              <a:rPr lang="en-US" altLang="zh-CN" sz="2800" dirty="0">
                <a:solidFill>
                  <a:srgbClr val="FF0000"/>
                </a:solidFill>
              </a:rPr>
              <a:t>//</a:t>
            </a:r>
            <a:r>
              <a:rPr lang="zh-CN" altLang="en-US" sz="2800" dirty="0">
                <a:solidFill>
                  <a:srgbClr val="FF0000"/>
                </a:solidFill>
              </a:rPr>
              <a:t>建备用空间链表</a:t>
            </a:r>
          </a:p>
          <a:p>
            <a:pPr>
              <a:lnSpc>
                <a:spcPct val="150000"/>
              </a:lnSpc>
              <a:spcBef>
                <a:spcPct val="5000"/>
              </a:spcBef>
            </a:pPr>
            <a:r>
              <a:rPr lang="zh-CN" altLang="en-US" sz="2800" dirty="0">
                <a:solidFill>
                  <a:srgbClr val="FF0000"/>
                </a:solidFill>
              </a:rPr>
              <a:t>   </a:t>
            </a:r>
            <a:r>
              <a:rPr lang="en-US" altLang="zh-CN" sz="2800" dirty="0">
                <a:solidFill>
                  <a:srgbClr val="FF0000"/>
                </a:solidFill>
              </a:rPr>
              <a:t>// space</a:t>
            </a:r>
            <a:r>
              <a:rPr lang="zh-CN" altLang="en-US" sz="2800" dirty="0">
                <a:solidFill>
                  <a:srgbClr val="FF0000"/>
                </a:solidFill>
              </a:rPr>
              <a:t>为头指针，</a:t>
            </a:r>
            <a:r>
              <a:rPr lang="en-US" altLang="zh-CN" sz="2800" dirty="0">
                <a:solidFill>
                  <a:srgbClr val="FF0000"/>
                </a:solidFill>
              </a:rPr>
              <a:t>0</a:t>
            </a:r>
            <a:r>
              <a:rPr lang="zh-CN" altLang="en-US" sz="2800" dirty="0">
                <a:solidFill>
                  <a:srgbClr val="FF0000"/>
                </a:solidFill>
              </a:rPr>
              <a:t>为空指针</a:t>
            </a:r>
          </a:p>
          <a:p>
            <a:pPr>
              <a:lnSpc>
                <a:spcPct val="150000"/>
              </a:lnSpc>
              <a:spcBef>
                <a:spcPct val="5000"/>
              </a:spcBef>
            </a:pPr>
            <a:r>
              <a:rPr lang="zh-CN" altLang="en-US" sz="2800" dirty="0">
                <a:solidFill>
                  <a:srgbClr val="393939"/>
                </a:solidFill>
              </a:rPr>
              <a:t>     </a:t>
            </a:r>
            <a:r>
              <a:rPr lang="en-US" altLang="zh-CN" sz="2800" dirty="0">
                <a:solidFill>
                  <a:srgbClr val="393939"/>
                </a:solidFill>
              </a:rPr>
              <a:t>for(</a:t>
            </a:r>
            <a:r>
              <a:rPr lang="en-US" altLang="zh-CN" sz="2800" dirty="0" err="1">
                <a:solidFill>
                  <a:srgbClr val="393939"/>
                </a:solidFill>
              </a:rPr>
              <a:t>i</a:t>
            </a:r>
            <a:r>
              <a:rPr lang="en-US" altLang="zh-CN" sz="2800" dirty="0">
                <a:solidFill>
                  <a:srgbClr val="393939"/>
                </a:solidFill>
              </a:rPr>
              <a:t>=0;i&lt; MAXSIZE-1; ++</a:t>
            </a:r>
            <a:r>
              <a:rPr lang="en-US" altLang="zh-CN" sz="2800" dirty="0" err="1">
                <a:solidFill>
                  <a:srgbClr val="393939"/>
                </a:solidFill>
              </a:rPr>
              <a:t>i</a:t>
            </a:r>
            <a:r>
              <a:rPr lang="en-US" altLang="zh-CN" sz="2800" dirty="0">
                <a:solidFill>
                  <a:srgbClr val="393939"/>
                </a:solidFill>
              </a:rPr>
              <a:t>)</a:t>
            </a:r>
          </a:p>
          <a:p>
            <a:pPr>
              <a:lnSpc>
                <a:spcPct val="150000"/>
              </a:lnSpc>
              <a:spcBef>
                <a:spcPct val="5000"/>
              </a:spcBef>
            </a:pPr>
            <a:r>
              <a:rPr lang="en-US" altLang="zh-CN" sz="2800" dirty="0">
                <a:solidFill>
                  <a:srgbClr val="393939"/>
                </a:solidFill>
              </a:rPr>
              <a:t>	</a:t>
            </a:r>
            <a:r>
              <a:rPr lang="en-US" altLang="zh-CN" sz="2800" dirty="0">
                <a:solidFill>
                  <a:srgbClr val="FF0000"/>
                </a:solidFill>
              </a:rPr>
              <a:t>space[</a:t>
            </a:r>
            <a:r>
              <a:rPr lang="en-US" altLang="zh-CN" sz="2800" dirty="0" err="1">
                <a:solidFill>
                  <a:srgbClr val="FF0000"/>
                </a:solidFill>
              </a:rPr>
              <a:t>i</a:t>
            </a:r>
            <a:r>
              <a:rPr lang="en-US" altLang="zh-CN" sz="2800" dirty="0">
                <a:solidFill>
                  <a:srgbClr val="FF0000"/>
                </a:solidFill>
              </a:rPr>
              <a:t>].cur=i+1;</a:t>
            </a:r>
          </a:p>
          <a:p>
            <a:pPr>
              <a:lnSpc>
                <a:spcPct val="150000"/>
              </a:lnSpc>
              <a:spcBef>
                <a:spcPct val="5000"/>
              </a:spcBef>
            </a:pPr>
            <a:r>
              <a:rPr lang="en-US" altLang="zh-CN" sz="2800" dirty="0">
                <a:solidFill>
                  <a:srgbClr val="393939"/>
                </a:solidFill>
              </a:rPr>
              <a:t>     space[MAXSIZE-1 ].cur=0;</a:t>
            </a:r>
          </a:p>
          <a:p>
            <a:pPr>
              <a:lnSpc>
                <a:spcPct val="150000"/>
              </a:lnSpc>
              <a:spcBef>
                <a:spcPct val="5000"/>
              </a:spcBef>
            </a:pPr>
            <a:r>
              <a:rPr lang="en-US" altLang="zh-CN" sz="2800" dirty="0">
                <a:solidFill>
                  <a:srgbClr val="393939"/>
                </a:solidFill>
              </a:rPr>
              <a:t>} </a:t>
            </a:r>
            <a:r>
              <a:rPr lang="en-US" altLang="zh-CN" sz="2800" dirty="0">
                <a:solidFill>
                  <a:srgbClr val="FF0000"/>
                </a:solidFill>
              </a:rPr>
              <a:t>// </a:t>
            </a:r>
            <a:r>
              <a:rPr lang="en-US" altLang="zh-CN" sz="2800" dirty="0" err="1" smtClean="0">
                <a:solidFill>
                  <a:srgbClr val="FF0000"/>
                </a:solidFill>
              </a:rPr>
              <a:t>InitSpace_SL</a:t>
            </a:r>
            <a:endParaRPr lang="en-US" altLang="zh-CN" sz="2800" dirty="0">
              <a:solidFill>
                <a:srgbClr val="FF0000"/>
              </a:solidFill>
            </a:endParaRPr>
          </a:p>
        </p:txBody>
      </p:sp>
    </p:spTree>
    <p:extLst>
      <p:ext uri="{BB962C8B-B14F-4D97-AF65-F5344CB8AC3E}">
        <p14:creationId xmlns:p14="http://schemas.microsoft.com/office/powerpoint/2010/main" val="909013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54">
                                            <p:bg/>
                                          </p:spTgt>
                                        </p:tgtEl>
                                        <p:attrNameLst>
                                          <p:attrName>style.visibility</p:attrName>
                                        </p:attrNameLst>
                                      </p:cBhvr>
                                      <p:to>
                                        <p:strVal val="visible"/>
                                      </p:to>
                                    </p:set>
                                    <p:animEffect transition="in" filter="wipe(left)">
                                      <p:cBhvr>
                                        <p:cTn id="7" dur="500"/>
                                        <p:tgtEl>
                                          <p:spTgt spid="442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54">
                                            <p:txEl>
                                              <p:pRg st="0" end="0"/>
                                            </p:txEl>
                                          </p:spTgt>
                                        </p:tgtEl>
                                        <p:attrNameLst>
                                          <p:attrName>style.visibility</p:attrName>
                                        </p:attrNameLst>
                                      </p:cBhvr>
                                      <p:to>
                                        <p:strVal val="visible"/>
                                      </p:to>
                                    </p:set>
                                    <p:animEffect transition="in" filter="wipe(left)">
                                      <p:cBhvr>
                                        <p:cTn id="12" dur="500"/>
                                        <p:tgtEl>
                                          <p:spTgt spid="442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54">
                                            <p:txEl>
                                              <p:pRg st="1" end="1"/>
                                            </p:txEl>
                                          </p:spTgt>
                                        </p:tgtEl>
                                        <p:attrNameLst>
                                          <p:attrName>style.visibility</p:attrName>
                                        </p:attrNameLst>
                                      </p:cBhvr>
                                      <p:to>
                                        <p:strVal val="visible"/>
                                      </p:to>
                                    </p:set>
                                    <p:animEffect transition="in" filter="wipe(left)">
                                      <p:cBhvr>
                                        <p:cTn id="17" dur="500"/>
                                        <p:tgtEl>
                                          <p:spTgt spid="442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254">
                                            <p:txEl>
                                              <p:pRg st="2" end="2"/>
                                            </p:txEl>
                                          </p:spTgt>
                                        </p:tgtEl>
                                        <p:attrNameLst>
                                          <p:attrName>style.visibility</p:attrName>
                                        </p:attrNameLst>
                                      </p:cBhvr>
                                      <p:to>
                                        <p:strVal val="visible"/>
                                      </p:to>
                                    </p:set>
                                    <p:animEffect transition="in" filter="wipe(left)">
                                      <p:cBhvr>
                                        <p:cTn id="22" dur="500"/>
                                        <p:tgtEl>
                                          <p:spTgt spid="442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254">
                                            <p:txEl>
                                              <p:pRg st="3" end="3"/>
                                            </p:txEl>
                                          </p:spTgt>
                                        </p:tgtEl>
                                        <p:attrNameLst>
                                          <p:attrName>style.visibility</p:attrName>
                                        </p:attrNameLst>
                                      </p:cBhvr>
                                      <p:to>
                                        <p:strVal val="visible"/>
                                      </p:to>
                                    </p:set>
                                    <p:animEffect transition="in" filter="wipe(left)">
                                      <p:cBhvr>
                                        <p:cTn id="27" dur="500"/>
                                        <p:tgtEl>
                                          <p:spTgt spid="442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254">
                                            <p:txEl>
                                              <p:pRg st="4" end="4"/>
                                            </p:txEl>
                                          </p:spTgt>
                                        </p:tgtEl>
                                        <p:attrNameLst>
                                          <p:attrName>style.visibility</p:attrName>
                                        </p:attrNameLst>
                                      </p:cBhvr>
                                      <p:to>
                                        <p:strVal val="visible"/>
                                      </p:to>
                                    </p:set>
                                    <p:animEffect transition="in" filter="wipe(left)">
                                      <p:cBhvr>
                                        <p:cTn id="32" dur="500"/>
                                        <p:tgtEl>
                                          <p:spTgt spid="442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254">
                                            <p:txEl>
                                              <p:pRg st="5" end="5"/>
                                            </p:txEl>
                                          </p:spTgt>
                                        </p:tgtEl>
                                        <p:attrNameLst>
                                          <p:attrName>style.visibility</p:attrName>
                                        </p:attrNameLst>
                                      </p:cBhvr>
                                      <p:to>
                                        <p:strVal val="visible"/>
                                      </p:to>
                                    </p:set>
                                    <p:animEffect transition="in" filter="wipe(left)">
                                      <p:cBhvr>
                                        <p:cTn id="37" dur="500"/>
                                        <p:tgtEl>
                                          <p:spTgt spid="442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254">
                                            <p:txEl>
                                              <p:pRg st="6" end="6"/>
                                            </p:txEl>
                                          </p:spTgt>
                                        </p:tgtEl>
                                        <p:attrNameLst>
                                          <p:attrName>style.visibility</p:attrName>
                                        </p:attrNameLst>
                                      </p:cBhvr>
                                      <p:to>
                                        <p:strVal val="visible"/>
                                      </p:to>
                                    </p:set>
                                    <p:animEffect transition="in" filter="wipe(left)">
                                      <p:cBhvr>
                                        <p:cTn id="42" dur="500"/>
                                        <p:tgtEl>
                                          <p:spTgt spid="442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4"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线性表的实例</a:t>
            </a:r>
          </a:p>
        </p:txBody>
      </p:sp>
      <p:sp>
        <p:nvSpPr>
          <p:cNvPr id="10243" name="内容占位符 2"/>
          <p:cNvSpPr>
            <a:spLocks noGrp="1"/>
          </p:cNvSpPr>
          <p:nvPr>
            <p:ph idx="1"/>
          </p:nvPr>
        </p:nvSpPr>
        <p:spPr/>
        <p:txBody>
          <a:bodyPr/>
          <a:lstStyle/>
          <a:p>
            <a:r>
              <a:rPr lang="zh-CN" altLang="en-US" smtClean="0"/>
              <a:t>机场跑道调度</a:t>
            </a:r>
            <a:endParaRPr lang="en-US" altLang="zh-CN" smtClean="0"/>
          </a:p>
          <a:p>
            <a:r>
              <a:rPr lang="zh-CN" altLang="en-US" smtClean="0"/>
              <a:t>原则：降落优先起飞，在此原则下按来的顺序排队；每驾飞机都有一个编号，每个跑道都有一个编号，都可以用来降落和起飞，但同一时间只能被一架飞机占用，占用时间为该飞机降落（起飞）占用跑道时间。</a:t>
            </a:r>
          </a:p>
          <a:p>
            <a:endParaRPr lang="zh-CN" altLang="en-US" smtClean="0"/>
          </a:p>
        </p:txBody>
      </p:sp>
      <p:sp>
        <p:nvSpPr>
          <p:cNvPr id="4" name="灯片编号占位符 3"/>
          <p:cNvSpPr>
            <a:spLocks noGrp="1"/>
          </p:cNvSpPr>
          <p:nvPr>
            <p:ph type="sldNum" sz="quarter" idx="11"/>
          </p:nvPr>
        </p:nvSpPr>
        <p:spPr/>
        <p:txBody>
          <a:bodyPr/>
          <a:lstStyle/>
          <a:p>
            <a:pPr>
              <a:defRPr/>
            </a:pPr>
            <a:fld id="{C61D38F1-1E6E-4C46-89B2-E0C36AFF7970}" type="slidenum">
              <a:rPr lang="en-US" altLang="zh-CN" smtClean="0"/>
              <a:pPr>
                <a:defRPr/>
              </a:pPr>
              <a:t>9</a:t>
            </a:fld>
            <a:endParaRPr lang="en-US" altLang="zh-CN"/>
          </a:p>
        </p:txBody>
      </p:sp>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9"/>
          <p:cNvSpPr>
            <a:spLocks noChangeArrowheads="1"/>
          </p:cNvSpPr>
          <p:nvPr/>
        </p:nvSpPr>
        <p:spPr bwMode="auto">
          <a:xfrm>
            <a:off x="3929063" y="3857625"/>
            <a:ext cx="17859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a:solidFill>
                  <a:srgbClr val="000000"/>
                </a:solidFill>
                <a:latin typeface="Times New Roman" pitchFamily="18" charset="0"/>
              </a:rPr>
              <a:t>从备用链表中</a:t>
            </a:r>
            <a:endParaRPr lang="en-US" altLang="zh-CN" sz="2000">
              <a:solidFill>
                <a:srgbClr val="000000"/>
              </a:solidFill>
              <a:latin typeface="Times New Roman" pitchFamily="18" charset="0"/>
            </a:endParaRPr>
          </a:p>
          <a:p>
            <a:pPr algn="ctr">
              <a:spcBef>
                <a:spcPct val="50000"/>
              </a:spcBef>
            </a:pPr>
            <a:r>
              <a:rPr lang="zh-CN" altLang="en-US" sz="2000">
                <a:solidFill>
                  <a:srgbClr val="000000"/>
                </a:solidFill>
                <a:latin typeface="Times New Roman" pitchFamily="18" charset="0"/>
              </a:rPr>
              <a:t>获取一个结点</a:t>
            </a:r>
          </a:p>
        </p:txBody>
      </p:sp>
      <p:sp>
        <p:nvSpPr>
          <p:cNvPr id="38916" name="Rectangle 2"/>
          <p:cNvSpPr>
            <a:spLocks noGrp="1" noChangeArrowheads="1"/>
          </p:cNvSpPr>
          <p:nvPr>
            <p:ph type="title"/>
          </p:nvPr>
        </p:nvSpPr>
        <p:spPr/>
        <p:txBody>
          <a:bodyPr/>
          <a:lstStyle/>
          <a:p>
            <a:pPr eaLnBrk="1" hangingPunct="1"/>
            <a:r>
              <a:rPr lang="zh-CN" altLang="en-US" smtClean="0"/>
              <a:t>从备用链表中获取一个结点</a:t>
            </a:r>
          </a:p>
        </p:txBody>
      </p:sp>
      <p:sp>
        <p:nvSpPr>
          <p:cNvPr id="38915"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35D60B22-7AF4-464F-84E1-BCCF071FAE3C}" type="slidenum">
              <a:rPr kumimoji="0" lang="en-US" altLang="zh-CN" b="0" smtClean="0">
                <a:solidFill>
                  <a:srgbClr val="393939"/>
                </a:solidFill>
              </a:rPr>
              <a:pPr eaLnBrk="1" hangingPunct="1"/>
              <a:t>90</a:t>
            </a:fld>
            <a:endParaRPr kumimoji="0" lang="en-US" altLang="zh-CN" b="0" smtClean="0">
              <a:solidFill>
                <a:srgbClr val="393939"/>
              </a:solidFill>
            </a:endParaRPr>
          </a:p>
        </p:txBody>
      </p:sp>
      <p:graphicFrame>
        <p:nvGraphicFramePr>
          <p:cNvPr id="119812" name="Group 4"/>
          <p:cNvGraphicFramePr>
            <a:graphicFrameLocks noGrp="1"/>
          </p:cNvGraphicFramePr>
          <p:nvPr/>
        </p:nvGraphicFramePr>
        <p:xfrm>
          <a:off x="5795963" y="1628775"/>
          <a:ext cx="1985962" cy="4572956"/>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9876" name="Rectangle 68"/>
          <p:cNvSpPr>
            <a:spLocks noChangeArrowheads="1"/>
          </p:cNvSpPr>
          <p:nvPr/>
        </p:nvSpPr>
        <p:spPr bwMode="auto">
          <a:xfrm>
            <a:off x="5003800" y="155733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000000"/>
                </a:solidFill>
                <a:latin typeface="Times New Roman" pitchFamily="18" charset="0"/>
              </a:rPr>
              <a:t>space</a:t>
            </a:r>
          </a:p>
        </p:txBody>
      </p:sp>
      <p:sp>
        <p:nvSpPr>
          <p:cNvPr id="119877" name="Rectangle 69"/>
          <p:cNvSpPr>
            <a:spLocks noChangeArrowheads="1"/>
          </p:cNvSpPr>
          <p:nvPr/>
        </p:nvSpPr>
        <p:spPr bwMode="auto">
          <a:xfrm>
            <a:off x="4932363" y="1989138"/>
            <a:ext cx="1020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algn="ctr">
              <a:spcBef>
                <a:spcPct val="50000"/>
              </a:spcBef>
            </a:pPr>
            <a:r>
              <a:rPr lang="en-US" altLang="zh-CN">
                <a:solidFill>
                  <a:srgbClr val="FF0000"/>
                </a:solidFill>
                <a:latin typeface="Times New Roman" pitchFamily="18" charset="0"/>
              </a:rPr>
              <a:t>S=1</a:t>
            </a:r>
          </a:p>
        </p:txBody>
      </p:sp>
      <p:graphicFrame>
        <p:nvGraphicFramePr>
          <p:cNvPr id="119879" name="Group 71"/>
          <p:cNvGraphicFramePr>
            <a:graphicFrameLocks noGrp="1"/>
          </p:cNvGraphicFramePr>
          <p:nvPr/>
        </p:nvGraphicFramePr>
        <p:xfrm>
          <a:off x="1763713" y="1628775"/>
          <a:ext cx="1985962" cy="4572956"/>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chemeClr val="folHlink"/>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017" name="Rectangle 135"/>
          <p:cNvSpPr>
            <a:spLocks noChangeArrowheads="1"/>
          </p:cNvSpPr>
          <p:nvPr/>
        </p:nvSpPr>
        <p:spPr bwMode="auto">
          <a:xfrm>
            <a:off x="971550" y="155733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a:solidFill>
                  <a:srgbClr val="000000"/>
                </a:solidFill>
                <a:latin typeface="Times New Roman" pitchFamily="18" charset="0"/>
              </a:rPr>
              <a:t>space</a:t>
            </a:r>
          </a:p>
        </p:txBody>
      </p:sp>
      <p:sp>
        <p:nvSpPr>
          <p:cNvPr id="2" name="AutoShape 136"/>
          <p:cNvSpPr>
            <a:spLocks noChangeArrowheads="1"/>
          </p:cNvSpPr>
          <p:nvPr/>
        </p:nvSpPr>
        <p:spPr bwMode="auto">
          <a:xfrm>
            <a:off x="3924300" y="4149725"/>
            <a:ext cx="1871663" cy="215900"/>
          </a:xfrm>
          <a:prstGeom prst="rightArrow">
            <a:avLst>
              <a:gd name="adj1" fmla="val 50000"/>
              <a:gd name="adj2" fmla="val 216728"/>
            </a:avLst>
          </a:prstGeom>
          <a:solidFill>
            <a:srgbClr val="FFC000"/>
          </a:solidFill>
          <a:ln w="12700" cap="sq">
            <a:solidFill>
              <a:srgbClr val="000000"/>
            </a:solidFill>
            <a:miter lim="800000"/>
            <a:headEnd/>
            <a:tailEnd/>
          </a:ln>
        </p:spPr>
        <p:txBody>
          <a:bodyPr wrap="none" anchor="ctr">
            <a:spAutoFit/>
          </a:bodyPr>
          <a:lstStyle/>
          <a:p>
            <a:pPr algn="ctr">
              <a:spcBef>
                <a:spcPct val="50000"/>
              </a:spcBef>
              <a:defRPr/>
            </a:pPr>
            <a:endParaRPr lang="zh-CN" altLang="en-US" sz="180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798283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9876"/>
                                        </p:tgtEl>
                                        <p:attrNameLst>
                                          <p:attrName>style.visibility</p:attrName>
                                        </p:attrNameLst>
                                      </p:cBhvr>
                                      <p:to>
                                        <p:strVal val="visible"/>
                                      </p:to>
                                    </p:set>
                                    <p:anim calcmode="lin" valueType="num">
                                      <p:cBhvr additive="base">
                                        <p:cTn id="7" dur="500" fill="hold"/>
                                        <p:tgtEl>
                                          <p:spTgt spid="119876"/>
                                        </p:tgtEl>
                                        <p:attrNameLst>
                                          <p:attrName>ppt_x</p:attrName>
                                        </p:attrNameLst>
                                      </p:cBhvr>
                                      <p:tavLst>
                                        <p:tav tm="0">
                                          <p:val>
                                            <p:strVal val="1+#ppt_w/2"/>
                                          </p:val>
                                        </p:tav>
                                        <p:tav tm="100000">
                                          <p:val>
                                            <p:strVal val="#ppt_x"/>
                                          </p:val>
                                        </p:tav>
                                      </p:tavLst>
                                    </p:anim>
                                    <p:anim calcmode="lin" valueType="num">
                                      <p:cBhvr additive="base">
                                        <p:cTn id="8" dur="500" fill="hold"/>
                                        <p:tgtEl>
                                          <p:spTgt spid="11987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9812"/>
                                        </p:tgtEl>
                                        <p:attrNameLst>
                                          <p:attrName>style.visibility</p:attrName>
                                        </p:attrNameLst>
                                      </p:cBhvr>
                                      <p:to>
                                        <p:strVal val="visible"/>
                                      </p:to>
                                    </p:set>
                                    <p:anim calcmode="lin" valueType="num">
                                      <p:cBhvr additive="base">
                                        <p:cTn id="11" dur="500" fill="hold"/>
                                        <p:tgtEl>
                                          <p:spTgt spid="119812"/>
                                        </p:tgtEl>
                                        <p:attrNameLst>
                                          <p:attrName>ppt_x</p:attrName>
                                        </p:attrNameLst>
                                      </p:cBhvr>
                                      <p:tavLst>
                                        <p:tav tm="0">
                                          <p:val>
                                            <p:strVal val="1+#ppt_w/2"/>
                                          </p:val>
                                        </p:tav>
                                        <p:tav tm="100000">
                                          <p:val>
                                            <p:strVal val="#ppt_x"/>
                                          </p:val>
                                        </p:tav>
                                      </p:tavLst>
                                    </p:anim>
                                    <p:anim calcmode="lin" valueType="num">
                                      <p:cBhvr additive="base">
                                        <p:cTn id="12" dur="500" fill="hold"/>
                                        <p:tgtEl>
                                          <p:spTgt spid="1198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9877"/>
                                        </p:tgtEl>
                                        <p:attrNameLst>
                                          <p:attrName>style.visibility</p:attrName>
                                        </p:attrNameLst>
                                      </p:cBhvr>
                                      <p:to>
                                        <p:strVal val="visible"/>
                                      </p:to>
                                    </p:set>
                                    <p:anim calcmode="lin" valueType="num">
                                      <p:cBhvr additive="base">
                                        <p:cTn id="15" dur="500" fill="hold"/>
                                        <p:tgtEl>
                                          <p:spTgt spid="119877"/>
                                        </p:tgtEl>
                                        <p:attrNameLst>
                                          <p:attrName>ppt_x</p:attrName>
                                        </p:attrNameLst>
                                      </p:cBhvr>
                                      <p:tavLst>
                                        <p:tav tm="0">
                                          <p:val>
                                            <p:strVal val="1+#ppt_w/2"/>
                                          </p:val>
                                        </p:tav>
                                        <p:tav tm="100000">
                                          <p:val>
                                            <p:strVal val="#ppt_x"/>
                                          </p:val>
                                        </p:tav>
                                      </p:tavLst>
                                    </p:anim>
                                    <p:anim calcmode="lin" valueType="num">
                                      <p:cBhvr additive="base">
                                        <p:cTn id="16" dur="500" fill="hold"/>
                                        <p:tgtEl>
                                          <p:spTgt spid="119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76" grpId="0"/>
      <p:bldP spid="11987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pPr eaLnBrk="1" hangingPunct="1"/>
            <a:r>
              <a:rPr lang="zh-CN" altLang="en-US" smtClean="0"/>
              <a:t>从备用链表中获取一个结点</a:t>
            </a:r>
          </a:p>
        </p:txBody>
      </p:sp>
      <p:sp>
        <p:nvSpPr>
          <p:cNvPr id="3" name="内容占位符 2"/>
          <p:cNvSpPr>
            <a:spLocks noGrp="1"/>
          </p:cNvSpPr>
          <p:nvPr>
            <p:ph idx="1"/>
          </p:nvPr>
        </p:nvSpPr>
        <p:spPr/>
        <p:txBody>
          <a:bodyPr/>
          <a:lstStyle/>
          <a:p>
            <a:endParaRPr lang="zh-CN" altLang="en-US"/>
          </a:p>
        </p:txBody>
      </p:sp>
      <p:sp>
        <p:nvSpPr>
          <p:cNvPr id="3993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2F6591F6-B6AA-4744-901B-7E5B2B0AA42C}" type="slidenum">
              <a:rPr kumimoji="0" lang="en-US" altLang="zh-CN" b="0" smtClean="0">
                <a:solidFill>
                  <a:srgbClr val="393939"/>
                </a:solidFill>
              </a:rPr>
              <a:pPr eaLnBrk="1" hangingPunct="1"/>
              <a:t>91</a:t>
            </a:fld>
            <a:endParaRPr kumimoji="0" lang="en-US" altLang="zh-CN" b="0" smtClean="0">
              <a:solidFill>
                <a:srgbClr val="393939"/>
              </a:solidFill>
            </a:endParaRPr>
          </a:p>
        </p:txBody>
      </p:sp>
      <p:sp>
        <p:nvSpPr>
          <p:cNvPr id="39939" name="Text Box 2"/>
          <p:cNvSpPr txBox="1">
            <a:spLocks noChangeArrowheads="1"/>
          </p:cNvSpPr>
          <p:nvPr/>
        </p:nvSpPr>
        <p:spPr bwMode="auto">
          <a:xfrm>
            <a:off x="684213" y="1700213"/>
            <a:ext cx="7910512" cy="4400550"/>
          </a:xfrm>
          <a:prstGeom prst="rect">
            <a:avLst/>
          </a:prstGeom>
          <a:gradFill rotWithShape="1">
            <a:gsLst>
              <a:gs pos="0">
                <a:schemeClr val="bg1"/>
              </a:gs>
              <a:gs pos="100000">
                <a:srgbClr val="CCFFFF"/>
              </a:gs>
            </a:gsLst>
            <a:lin ang="2700000" scaled="1"/>
          </a:gradFill>
          <a:ln w="3175" cap="rnd">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r>
              <a:rPr lang="en-US" altLang="zh-CN" sz="2800" dirty="0" smtClean="0">
                <a:solidFill>
                  <a:srgbClr val="393939"/>
                </a:solidFill>
              </a:rPr>
              <a:t>Status </a:t>
            </a:r>
            <a:r>
              <a:rPr lang="en-US" altLang="zh-CN" sz="2800" dirty="0" err="1">
                <a:solidFill>
                  <a:srgbClr val="393939"/>
                </a:solidFill>
              </a:rPr>
              <a:t>Malloc_SL</a:t>
            </a:r>
            <a:r>
              <a:rPr lang="en-US" altLang="zh-CN" sz="2800" dirty="0">
                <a:solidFill>
                  <a:srgbClr val="393939"/>
                </a:solidFill>
              </a:rPr>
              <a:t>( ) </a:t>
            </a:r>
          </a:p>
          <a:p>
            <a:r>
              <a:rPr lang="en-US" altLang="zh-CN" sz="2800" dirty="0">
                <a:solidFill>
                  <a:srgbClr val="393939"/>
                </a:solidFill>
              </a:rPr>
              <a:t>{ </a:t>
            </a:r>
            <a:r>
              <a:rPr lang="en-US" altLang="zh-CN" sz="2800" dirty="0">
                <a:solidFill>
                  <a:srgbClr val="FF0000"/>
                </a:solidFill>
              </a:rPr>
              <a:t>//</a:t>
            </a:r>
            <a:r>
              <a:rPr lang="zh-CN" altLang="en-US" sz="2800" dirty="0">
                <a:solidFill>
                  <a:srgbClr val="FF0000"/>
                </a:solidFill>
              </a:rPr>
              <a:t>若备用空间链表非空，返回分配结点的下标，否则返回 </a:t>
            </a:r>
            <a:r>
              <a:rPr lang="en-US" altLang="zh-CN" sz="2800" dirty="0">
                <a:solidFill>
                  <a:srgbClr val="FF0000"/>
                </a:solidFill>
              </a:rPr>
              <a:t>0</a:t>
            </a:r>
          </a:p>
          <a:p>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393939"/>
              </a:solidFill>
            </a:endParaRPr>
          </a:p>
          <a:p>
            <a:endParaRPr lang="en-US" altLang="zh-CN" sz="2800" dirty="0">
              <a:solidFill>
                <a:srgbClr val="393939"/>
              </a:solidFill>
            </a:endParaRPr>
          </a:p>
          <a:p>
            <a:endParaRPr lang="en-US" altLang="zh-CN" sz="2800" dirty="0">
              <a:solidFill>
                <a:srgbClr val="393939"/>
              </a:solidFill>
            </a:endParaRPr>
          </a:p>
          <a:p>
            <a:endParaRPr lang="en-US" altLang="zh-CN" sz="2800" dirty="0">
              <a:solidFill>
                <a:srgbClr val="393939"/>
              </a:solidFill>
            </a:endParaRPr>
          </a:p>
          <a:p>
            <a:r>
              <a:rPr lang="en-US" altLang="zh-CN" sz="2800" dirty="0">
                <a:solidFill>
                  <a:srgbClr val="393939"/>
                </a:solidFill>
              </a:rPr>
              <a:t>} </a:t>
            </a:r>
            <a:r>
              <a:rPr lang="en-US" altLang="zh-CN" sz="2800" dirty="0">
                <a:solidFill>
                  <a:srgbClr val="FF0000"/>
                </a:solidFill>
              </a:rPr>
              <a:t>//</a:t>
            </a:r>
            <a:r>
              <a:rPr lang="en-US" altLang="zh-CN" sz="2800" dirty="0" err="1">
                <a:solidFill>
                  <a:srgbClr val="FF0000"/>
                </a:solidFill>
              </a:rPr>
              <a:t>Malloc_SL</a:t>
            </a:r>
            <a:endParaRPr lang="en-US" altLang="zh-CN" sz="2800" dirty="0">
              <a:solidFill>
                <a:srgbClr val="FF0000"/>
              </a:solidFill>
            </a:endParaRPr>
          </a:p>
        </p:txBody>
      </p:sp>
      <p:sp>
        <p:nvSpPr>
          <p:cNvPr id="49157" name="Rectangle 5"/>
          <p:cNvSpPr>
            <a:spLocks noChangeArrowheads="1"/>
          </p:cNvSpPr>
          <p:nvPr/>
        </p:nvSpPr>
        <p:spPr bwMode="auto">
          <a:xfrm>
            <a:off x="990600" y="3048000"/>
            <a:ext cx="7467600" cy="2455863"/>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800" dirty="0" smtClean="0">
                <a:solidFill>
                  <a:srgbClr val="393939"/>
                </a:solidFill>
                <a:latin typeface="Times New Roman" pitchFamily="18" charset="0"/>
              </a:rPr>
              <a:t>       </a:t>
            </a:r>
            <a:r>
              <a:rPr lang="en-US" altLang="zh-CN" sz="2800" dirty="0">
                <a:solidFill>
                  <a:srgbClr val="393939"/>
                </a:solidFill>
                <a:latin typeface="Times New Roman" pitchFamily="18" charset="0"/>
              </a:rPr>
              <a:t>if (!space[0].cur) return 0;</a:t>
            </a:r>
          </a:p>
          <a:p>
            <a:pPr eaLnBrk="0" hangingPunct="0">
              <a:spcBef>
                <a:spcPct val="50000"/>
              </a:spcBef>
            </a:pPr>
            <a:r>
              <a:rPr lang="en-US" altLang="zh-CN" sz="2800" dirty="0">
                <a:solidFill>
                  <a:srgbClr val="393939"/>
                </a:solidFill>
                <a:latin typeface="Times New Roman" pitchFamily="18" charset="0"/>
              </a:rPr>
              <a:t>        </a:t>
            </a:r>
            <a:r>
              <a:rPr lang="en-US" altLang="zh-CN" sz="2800" dirty="0" err="1">
                <a:solidFill>
                  <a:srgbClr val="0000FF"/>
                </a:solidFill>
                <a:latin typeface="Times New Roman" pitchFamily="18" charset="0"/>
              </a:rPr>
              <a:t>i</a:t>
            </a:r>
            <a:r>
              <a:rPr lang="en-US" altLang="zh-CN" sz="2800" dirty="0">
                <a:solidFill>
                  <a:srgbClr val="0000FF"/>
                </a:solidFill>
                <a:latin typeface="Times New Roman" pitchFamily="18" charset="0"/>
              </a:rPr>
              <a:t>=space[0].cur;</a:t>
            </a:r>
            <a:r>
              <a:rPr lang="en-US" altLang="zh-CN" sz="2800" dirty="0">
                <a:solidFill>
                  <a:srgbClr val="FF0000"/>
                </a:solidFill>
                <a:latin typeface="Times New Roman" pitchFamily="18" charset="0"/>
              </a:rPr>
              <a:t> //</a:t>
            </a:r>
            <a:r>
              <a:rPr lang="zh-CN" altLang="en-US" sz="2800" dirty="0">
                <a:solidFill>
                  <a:srgbClr val="FF0000"/>
                </a:solidFill>
                <a:latin typeface="Times New Roman" pitchFamily="18" charset="0"/>
              </a:rPr>
              <a:t>取出第一个备用结点</a:t>
            </a:r>
          </a:p>
          <a:p>
            <a:pPr eaLnBrk="0" hangingPunct="0">
              <a:spcBef>
                <a:spcPct val="50000"/>
              </a:spcBef>
            </a:pPr>
            <a:r>
              <a:rPr lang="zh-CN" altLang="en-US" sz="2800" dirty="0">
                <a:solidFill>
                  <a:srgbClr val="393939"/>
                </a:solidFill>
                <a:latin typeface="Times New Roman" pitchFamily="18" charset="0"/>
              </a:rPr>
              <a:t>        </a:t>
            </a:r>
            <a:r>
              <a:rPr lang="en-US" altLang="zh-CN" sz="2800" dirty="0">
                <a:solidFill>
                  <a:srgbClr val="6600CC"/>
                </a:solidFill>
                <a:latin typeface="Times New Roman" pitchFamily="18" charset="0"/>
              </a:rPr>
              <a:t>space[0].cur=space[</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].cur;//</a:t>
            </a:r>
            <a:r>
              <a:rPr lang="zh-CN" altLang="en-US" sz="2800" dirty="0">
                <a:solidFill>
                  <a:srgbClr val="6600CC"/>
                </a:solidFill>
                <a:latin typeface="Times New Roman" pitchFamily="18" charset="0"/>
              </a:rPr>
              <a:t>修改备用表</a:t>
            </a:r>
          </a:p>
          <a:p>
            <a:pPr eaLnBrk="0" hangingPunct="0">
              <a:spcBef>
                <a:spcPct val="50000"/>
              </a:spcBef>
            </a:pPr>
            <a:r>
              <a:rPr lang="zh-CN" altLang="en-US" sz="2800" dirty="0">
                <a:solidFill>
                  <a:srgbClr val="FF0000"/>
                </a:solidFill>
                <a:latin typeface="Times New Roman" pitchFamily="18" charset="0"/>
              </a:rPr>
              <a:t>        </a:t>
            </a:r>
            <a:r>
              <a:rPr lang="en-US" altLang="zh-CN" sz="2800" dirty="0">
                <a:solidFill>
                  <a:srgbClr val="393939"/>
                </a:solidFill>
                <a:latin typeface="Times New Roman" pitchFamily="18" charset="0"/>
              </a:rPr>
              <a:t>return </a:t>
            </a:r>
            <a:r>
              <a:rPr lang="en-US" altLang="zh-CN" sz="2800" dirty="0" err="1">
                <a:solidFill>
                  <a:srgbClr val="393939"/>
                </a:solidFill>
                <a:latin typeface="Times New Roman" pitchFamily="18" charset="0"/>
              </a:rPr>
              <a:t>i</a:t>
            </a:r>
            <a:r>
              <a:rPr lang="en-US" altLang="zh-CN" sz="2800" dirty="0">
                <a:solidFill>
                  <a:srgbClr val="393939"/>
                </a:solidFill>
                <a:latin typeface="Times New Roman" pitchFamily="18" charset="0"/>
              </a:rPr>
              <a:t>;</a:t>
            </a:r>
          </a:p>
        </p:txBody>
      </p:sp>
    </p:spTree>
    <p:extLst>
      <p:ext uri="{BB962C8B-B14F-4D97-AF65-F5344CB8AC3E}">
        <p14:creationId xmlns:p14="http://schemas.microsoft.com/office/powerpoint/2010/main" val="2701397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bg/>
                                          </p:spTgt>
                                        </p:tgtEl>
                                        <p:attrNameLst>
                                          <p:attrName>style.visibility</p:attrName>
                                        </p:attrNameLst>
                                      </p:cBhvr>
                                      <p:to>
                                        <p:strVal val="visible"/>
                                      </p:to>
                                    </p:set>
                                    <p:animEffect transition="in" filter="wipe(left)">
                                      <p:cBhvr>
                                        <p:cTn id="7" dur="500"/>
                                        <p:tgtEl>
                                          <p:spTgt spid="4915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xEl>
                                              <p:pRg st="0" end="0"/>
                                            </p:txEl>
                                          </p:spTgt>
                                        </p:tgtEl>
                                        <p:attrNameLst>
                                          <p:attrName>style.visibility</p:attrName>
                                        </p:attrNameLst>
                                      </p:cBhvr>
                                      <p:to>
                                        <p:strVal val="visible"/>
                                      </p:to>
                                    </p:set>
                                    <p:animEffect transition="in" filter="wipe(left)">
                                      <p:cBhvr>
                                        <p:cTn id="12" dur="500"/>
                                        <p:tgtEl>
                                          <p:spTgt spid="491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1" end="1"/>
                                            </p:txEl>
                                          </p:spTgt>
                                        </p:tgtEl>
                                        <p:attrNameLst>
                                          <p:attrName>style.visibility</p:attrName>
                                        </p:attrNameLst>
                                      </p:cBhvr>
                                      <p:to>
                                        <p:strVal val="visible"/>
                                      </p:to>
                                    </p:set>
                                    <p:animEffect transition="in" filter="wipe(left)">
                                      <p:cBhvr>
                                        <p:cTn id="17" dur="500"/>
                                        <p:tgtEl>
                                          <p:spTgt spid="4915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7">
                                            <p:txEl>
                                              <p:pRg st="2" end="2"/>
                                            </p:txEl>
                                          </p:spTgt>
                                        </p:tgtEl>
                                        <p:attrNameLst>
                                          <p:attrName>style.visibility</p:attrName>
                                        </p:attrNameLst>
                                      </p:cBhvr>
                                      <p:to>
                                        <p:strVal val="visible"/>
                                      </p:to>
                                    </p:set>
                                    <p:animEffect transition="in" filter="wipe(left)">
                                      <p:cBhvr>
                                        <p:cTn id="22" dur="500"/>
                                        <p:tgtEl>
                                          <p:spTgt spid="4915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7">
                                            <p:txEl>
                                              <p:pRg st="3" end="3"/>
                                            </p:txEl>
                                          </p:spTgt>
                                        </p:tgtEl>
                                        <p:attrNameLst>
                                          <p:attrName>style.visibility</p:attrName>
                                        </p:attrNameLst>
                                      </p:cBhvr>
                                      <p:to>
                                        <p:strVal val="visible"/>
                                      </p:to>
                                    </p:set>
                                    <p:animEffect transition="in" filter="wipe(left)">
                                      <p:cBhvr>
                                        <p:cTn id="27" dur="500"/>
                                        <p:tgtEl>
                                          <p:spTgt spid="491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zh-CN" smtClean="0"/>
              <a:t> </a:t>
            </a:r>
            <a:r>
              <a:rPr lang="zh-CN" altLang="en-US" smtClean="0"/>
              <a:t>将结点回收到备用链表中</a:t>
            </a:r>
          </a:p>
        </p:txBody>
      </p:sp>
      <p:sp>
        <p:nvSpPr>
          <p:cNvPr id="40962" name="灯片编号占位符 4"/>
          <p:cNvSpPr>
            <a:spLocks noGrp="1"/>
          </p:cNvSpPr>
          <p:nvPr>
            <p:ph type="sldNum" sz="quarter" idx="11"/>
          </p:nvPr>
        </p:nvSpPr>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fld id="{E1E7667F-A78E-45D8-B067-C8D6343628C2}" type="slidenum">
              <a:rPr lang="en-US" altLang="zh-CN" smtClean="0"/>
              <a:pPr/>
              <a:t>92</a:t>
            </a:fld>
            <a:endParaRPr lang="en-US" altLang="zh-CN" smtClean="0"/>
          </a:p>
        </p:txBody>
      </p:sp>
      <p:sp>
        <p:nvSpPr>
          <p:cNvPr id="40963" name="Text Box 2"/>
          <p:cNvSpPr txBox="1">
            <a:spLocks noChangeArrowheads="1"/>
          </p:cNvSpPr>
          <p:nvPr/>
        </p:nvSpPr>
        <p:spPr bwMode="auto">
          <a:xfrm>
            <a:off x="611188" y="1989138"/>
            <a:ext cx="8042275" cy="3970318"/>
          </a:xfrm>
          <a:prstGeom prst="rect">
            <a:avLst/>
          </a:prstGeom>
          <a:gradFill rotWithShape="1">
            <a:gsLst>
              <a:gs pos="0">
                <a:srgbClr val="CCFFFF"/>
              </a:gs>
              <a:gs pos="50000">
                <a:srgbClr val="FFFFFF"/>
              </a:gs>
              <a:gs pos="100000">
                <a:srgbClr val="CCFFFF"/>
              </a:gs>
            </a:gsLst>
            <a:lin ang="2700000" scaled="1"/>
          </a:gradFill>
          <a:ln w="3175" cap="rnd">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nSpc>
                <a:spcPct val="150000"/>
              </a:lnSpc>
            </a:pPr>
            <a:r>
              <a:rPr lang="en-US" altLang="zh-CN" sz="2800" dirty="0">
                <a:solidFill>
                  <a:srgbClr val="393939"/>
                </a:solidFill>
              </a:rPr>
              <a:t>void </a:t>
            </a:r>
            <a:r>
              <a:rPr lang="en-US" altLang="zh-CN" sz="2800" dirty="0" err="1">
                <a:solidFill>
                  <a:srgbClr val="393939"/>
                </a:solidFill>
              </a:rPr>
              <a:t>Free_SL</a:t>
            </a:r>
            <a:r>
              <a:rPr lang="en-US" altLang="zh-CN" sz="2800" dirty="0">
                <a:solidFill>
                  <a:srgbClr val="393939"/>
                </a:solidFill>
              </a:rPr>
              <a:t>(</a:t>
            </a:r>
            <a:r>
              <a:rPr lang="en-US" altLang="zh-CN" sz="2800" dirty="0" err="1">
                <a:solidFill>
                  <a:srgbClr val="393939"/>
                </a:solidFill>
              </a:rPr>
              <a:t>int</a:t>
            </a:r>
            <a:r>
              <a:rPr lang="en-US" altLang="zh-CN" sz="2800" dirty="0">
                <a:solidFill>
                  <a:srgbClr val="393939"/>
                </a:solidFill>
              </a:rPr>
              <a:t> k) </a:t>
            </a:r>
          </a:p>
          <a:p>
            <a:pPr>
              <a:lnSpc>
                <a:spcPct val="150000"/>
              </a:lnSpc>
            </a:pPr>
            <a:r>
              <a:rPr lang="en-US" altLang="zh-CN" sz="2800" dirty="0">
                <a:solidFill>
                  <a:srgbClr val="393939"/>
                </a:solidFill>
              </a:rPr>
              <a:t>{ </a:t>
            </a:r>
            <a:r>
              <a:rPr lang="en-US" altLang="zh-CN" sz="2800" dirty="0">
                <a:solidFill>
                  <a:srgbClr val="FF0000"/>
                </a:solidFill>
              </a:rPr>
              <a:t>//</a:t>
            </a:r>
            <a:r>
              <a:rPr lang="zh-CN" altLang="en-US" sz="2800" dirty="0">
                <a:solidFill>
                  <a:srgbClr val="FF0000"/>
                </a:solidFill>
              </a:rPr>
              <a:t>将下标为</a:t>
            </a:r>
            <a:r>
              <a:rPr lang="en-US" altLang="zh-CN" sz="2800" dirty="0">
                <a:solidFill>
                  <a:srgbClr val="FF0000"/>
                </a:solidFill>
              </a:rPr>
              <a:t>k</a:t>
            </a:r>
            <a:r>
              <a:rPr lang="zh-CN" altLang="en-US" sz="2800" dirty="0">
                <a:solidFill>
                  <a:srgbClr val="FF0000"/>
                </a:solidFill>
              </a:rPr>
              <a:t>的结点回收到备用空间链表（头）</a:t>
            </a:r>
          </a:p>
          <a:p>
            <a:pPr>
              <a:lnSpc>
                <a:spcPct val="150000"/>
              </a:lnSpc>
            </a:pPr>
            <a:r>
              <a:rPr lang="zh-CN" altLang="en-US" sz="2800" dirty="0">
                <a:solidFill>
                  <a:srgbClr val="393939"/>
                </a:solidFill>
              </a:rPr>
              <a:t>    </a:t>
            </a:r>
          </a:p>
          <a:p>
            <a:pPr>
              <a:lnSpc>
                <a:spcPct val="150000"/>
              </a:lnSpc>
            </a:pPr>
            <a:endParaRPr lang="zh-CN" altLang="en-US" sz="2800" dirty="0">
              <a:solidFill>
                <a:srgbClr val="393939"/>
              </a:solidFill>
            </a:endParaRPr>
          </a:p>
          <a:p>
            <a:pPr>
              <a:lnSpc>
                <a:spcPct val="150000"/>
              </a:lnSpc>
            </a:pPr>
            <a:endParaRPr lang="zh-CN" altLang="en-US" sz="2800" dirty="0">
              <a:solidFill>
                <a:srgbClr val="393939"/>
              </a:solidFill>
            </a:endParaRPr>
          </a:p>
          <a:p>
            <a:pPr>
              <a:lnSpc>
                <a:spcPct val="150000"/>
              </a:lnSpc>
            </a:pPr>
            <a:r>
              <a:rPr lang="en-US" altLang="zh-CN" sz="2800" dirty="0">
                <a:solidFill>
                  <a:srgbClr val="393939"/>
                </a:solidFill>
              </a:rPr>
              <a:t>} </a:t>
            </a:r>
            <a:r>
              <a:rPr lang="en-US" altLang="zh-CN" sz="2800" dirty="0">
                <a:solidFill>
                  <a:srgbClr val="FF0000"/>
                </a:solidFill>
              </a:rPr>
              <a:t>//</a:t>
            </a:r>
            <a:r>
              <a:rPr lang="en-US" altLang="zh-CN" sz="2800" dirty="0" err="1">
                <a:solidFill>
                  <a:srgbClr val="FF0000"/>
                </a:solidFill>
              </a:rPr>
              <a:t>Free_SL</a:t>
            </a:r>
            <a:endParaRPr lang="en-US" altLang="zh-CN" sz="2800" dirty="0">
              <a:solidFill>
                <a:srgbClr val="FF0000"/>
              </a:solidFill>
              <a:latin typeface="隶书" pitchFamily="49" charset="-122"/>
              <a:ea typeface="隶书" pitchFamily="49" charset="-122"/>
            </a:endParaRPr>
          </a:p>
        </p:txBody>
      </p:sp>
      <p:sp>
        <p:nvSpPr>
          <p:cNvPr id="50181" name="Rectangle 5"/>
          <p:cNvSpPr>
            <a:spLocks noChangeArrowheads="1"/>
          </p:cNvSpPr>
          <p:nvPr/>
        </p:nvSpPr>
        <p:spPr bwMode="auto">
          <a:xfrm>
            <a:off x="899592" y="3573016"/>
            <a:ext cx="7488832" cy="1173163"/>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spcBef>
                <a:spcPct val="50000"/>
              </a:spcBef>
            </a:pPr>
            <a:r>
              <a:rPr lang="en-US" altLang="zh-CN" sz="2800" dirty="0">
                <a:solidFill>
                  <a:srgbClr val="393939"/>
                </a:solidFill>
                <a:latin typeface="Times New Roman" pitchFamily="18" charset="0"/>
              </a:rPr>
              <a:t>space[k].cur=space[0].cur;</a:t>
            </a:r>
          </a:p>
          <a:p>
            <a:pPr eaLnBrk="0" hangingPunct="0">
              <a:spcBef>
                <a:spcPct val="50000"/>
              </a:spcBef>
            </a:pPr>
            <a:r>
              <a:rPr lang="en-US" altLang="zh-CN" sz="2800" dirty="0">
                <a:solidFill>
                  <a:srgbClr val="393939"/>
                </a:solidFill>
                <a:latin typeface="Times New Roman" pitchFamily="18" charset="0"/>
              </a:rPr>
              <a:t>space[0].cur=k;</a:t>
            </a:r>
          </a:p>
        </p:txBody>
      </p:sp>
    </p:spTree>
    <p:extLst>
      <p:ext uri="{BB962C8B-B14F-4D97-AF65-F5344CB8AC3E}">
        <p14:creationId xmlns:p14="http://schemas.microsoft.com/office/powerpoint/2010/main" val="1111361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1">
                                            <p:bg/>
                                          </p:spTgt>
                                        </p:tgtEl>
                                        <p:attrNameLst>
                                          <p:attrName>style.visibility</p:attrName>
                                        </p:attrNameLst>
                                      </p:cBhvr>
                                      <p:to>
                                        <p:strVal val="visible"/>
                                      </p:to>
                                    </p:set>
                                    <p:animEffect transition="in" filter="wipe(left)">
                                      <p:cBhvr>
                                        <p:cTn id="7" dur="500"/>
                                        <p:tgtEl>
                                          <p:spTgt spid="5018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1">
                                            <p:txEl>
                                              <p:pRg st="0" end="0"/>
                                            </p:txEl>
                                          </p:spTgt>
                                        </p:tgtEl>
                                        <p:attrNameLst>
                                          <p:attrName>style.visibility</p:attrName>
                                        </p:attrNameLst>
                                      </p:cBhvr>
                                      <p:to>
                                        <p:strVal val="visible"/>
                                      </p:to>
                                    </p:set>
                                    <p:animEffect transition="in" filter="wipe(left)">
                                      <p:cBhvr>
                                        <p:cTn id="12" dur="500"/>
                                        <p:tgtEl>
                                          <p:spTgt spid="5018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xEl>
                                              <p:pRg st="1" end="1"/>
                                            </p:txEl>
                                          </p:spTgt>
                                        </p:tgtEl>
                                        <p:attrNameLst>
                                          <p:attrName>style.visibility</p:attrName>
                                        </p:attrNameLst>
                                      </p:cBhvr>
                                      <p:to>
                                        <p:strVal val="visible"/>
                                      </p:to>
                                    </p:set>
                                    <p:animEffect transition="in" filter="wipe(left)">
                                      <p:cBhvr>
                                        <p:cTn id="17" dur="500"/>
                                        <p:tgtEl>
                                          <p:spTgt spid="50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dirty="0" smtClean="0"/>
              <a:t> </a:t>
            </a:r>
            <a:r>
              <a:rPr lang="zh-CN" altLang="en-US" dirty="0" smtClean="0"/>
              <a:t>静态链表的插入</a:t>
            </a:r>
          </a:p>
        </p:txBody>
      </p:sp>
      <p:sp>
        <p:nvSpPr>
          <p:cNvPr id="4198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9544C0AB-B95B-4CF0-B1E4-6CAFF7B971E1}" type="slidenum">
              <a:rPr kumimoji="0" lang="en-US" altLang="zh-CN" b="0" smtClean="0">
                <a:solidFill>
                  <a:srgbClr val="393939"/>
                </a:solidFill>
              </a:rPr>
              <a:pPr eaLnBrk="1" hangingPunct="1"/>
              <a:t>93</a:t>
            </a:fld>
            <a:endParaRPr kumimoji="0" lang="en-US" altLang="zh-CN" b="0" smtClean="0">
              <a:solidFill>
                <a:srgbClr val="393939"/>
              </a:solidFill>
            </a:endParaRPr>
          </a:p>
        </p:txBody>
      </p:sp>
      <p:graphicFrame>
        <p:nvGraphicFramePr>
          <p:cNvPr id="117764" name="Group 4"/>
          <p:cNvGraphicFramePr>
            <a:graphicFrameLocks noGrp="1"/>
          </p:cNvGraphicFramePr>
          <p:nvPr/>
        </p:nvGraphicFramePr>
        <p:xfrm>
          <a:off x="1187450" y="1412875"/>
          <a:ext cx="1985963" cy="4565018"/>
        </p:xfrm>
        <a:graphic>
          <a:graphicData uri="http://schemas.openxmlformats.org/drawingml/2006/table">
            <a:tbl>
              <a:tblPr/>
              <a:tblGrid>
                <a:gridCol w="438150"/>
                <a:gridCol w="949325"/>
                <a:gridCol w="598488"/>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ZHAO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QIAN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SUN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LI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ZHOU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2037" name="Text Box 68"/>
          <p:cNvSpPr txBox="1">
            <a:spLocks noChangeArrowheads="1"/>
          </p:cNvSpPr>
          <p:nvPr/>
        </p:nvSpPr>
        <p:spPr bwMode="auto">
          <a:xfrm>
            <a:off x="304800" y="12954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a:solidFill>
                  <a:srgbClr val="FF0000"/>
                </a:solidFill>
              </a:rPr>
              <a:t>space</a:t>
            </a:r>
          </a:p>
        </p:txBody>
      </p:sp>
      <p:sp>
        <p:nvSpPr>
          <p:cNvPr id="42038" name="Text Box 69"/>
          <p:cNvSpPr txBox="1">
            <a:spLocks noChangeArrowheads="1"/>
          </p:cNvSpPr>
          <p:nvPr/>
        </p:nvSpPr>
        <p:spPr bwMode="auto">
          <a:xfrm>
            <a:off x="468313" y="1844675"/>
            <a:ext cx="790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S</a:t>
            </a:r>
            <a:r>
              <a:rPr lang="zh-CN" altLang="en-US" sz="1800"/>
              <a:t>＝</a:t>
            </a:r>
            <a:r>
              <a:rPr lang="en-US" altLang="zh-CN" sz="1800"/>
              <a:t>1</a:t>
            </a:r>
          </a:p>
        </p:txBody>
      </p:sp>
      <p:graphicFrame>
        <p:nvGraphicFramePr>
          <p:cNvPr id="117898" name="Group 138"/>
          <p:cNvGraphicFramePr>
            <a:graphicFrameLocks noGrp="1"/>
          </p:cNvGraphicFramePr>
          <p:nvPr>
            <p:extLst>
              <p:ext uri="{D42A27DB-BD31-4B8C-83A1-F6EECF244321}">
                <p14:modId xmlns:p14="http://schemas.microsoft.com/office/powerpoint/2010/main" val="834908764"/>
              </p:ext>
            </p:extLst>
          </p:nvPr>
        </p:nvGraphicFramePr>
        <p:xfrm>
          <a:off x="5465763" y="1341438"/>
          <a:ext cx="1985962" cy="4565018"/>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ZHAO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QIAN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SUN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LI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ZHOU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WAN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7894" name="Text Box 134"/>
          <p:cNvSpPr txBox="1">
            <a:spLocks noChangeArrowheads="1"/>
          </p:cNvSpPr>
          <p:nvPr/>
        </p:nvSpPr>
        <p:spPr bwMode="auto">
          <a:xfrm>
            <a:off x="4583113" y="12192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a:solidFill>
                  <a:srgbClr val="FF0000"/>
                </a:solidFill>
              </a:rPr>
              <a:t>space</a:t>
            </a:r>
          </a:p>
        </p:txBody>
      </p:sp>
      <p:sp>
        <p:nvSpPr>
          <p:cNvPr id="117895" name="Text Box 135"/>
          <p:cNvSpPr txBox="1">
            <a:spLocks noChangeArrowheads="1"/>
          </p:cNvSpPr>
          <p:nvPr/>
        </p:nvSpPr>
        <p:spPr bwMode="auto">
          <a:xfrm>
            <a:off x="4746625" y="17732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S</a:t>
            </a:r>
            <a:r>
              <a:rPr lang="zh-CN" altLang="en-US" sz="1800"/>
              <a:t>＝</a:t>
            </a:r>
            <a:r>
              <a:rPr lang="en-US" altLang="zh-CN" sz="1800"/>
              <a:t>1</a:t>
            </a:r>
          </a:p>
        </p:txBody>
      </p:sp>
      <p:sp>
        <p:nvSpPr>
          <p:cNvPr id="117896" name="AutoShape 136"/>
          <p:cNvSpPr>
            <a:spLocks noChangeArrowheads="1"/>
          </p:cNvSpPr>
          <p:nvPr/>
        </p:nvSpPr>
        <p:spPr bwMode="auto">
          <a:xfrm>
            <a:off x="3276600" y="2997200"/>
            <a:ext cx="1657350" cy="825500"/>
          </a:xfrm>
          <a:prstGeom prst="wedgeEllipseCallout">
            <a:avLst>
              <a:gd name="adj1" fmla="val -108523"/>
              <a:gd name="adj2" fmla="val 66731"/>
            </a:avLst>
          </a:prstGeom>
          <a:solidFill>
            <a:schemeClr val="accent1"/>
          </a:solidFill>
          <a:ln w="12700" cap="rnd">
            <a:solidFill>
              <a:schemeClr val="tx1"/>
            </a:solidFill>
            <a:miter lim="800000"/>
            <a:headEnd/>
            <a:tailEnd/>
          </a:ln>
        </p:spPr>
        <p:txBody>
          <a:bodyPr/>
          <a:lstStyle/>
          <a:p>
            <a:pPr algn="ctr" eaLnBrk="0" hangingPunct="0">
              <a:spcBef>
                <a:spcPct val="50000"/>
              </a:spcBef>
            </a:pPr>
            <a:r>
              <a:rPr lang="zh-CN" altLang="en-US" sz="2000">
                <a:solidFill>
                  <a:srgbClr val="393939"/>
                </a:solidFill>
                <a:latin typeface="楷体_GB2312" pitchFamily="49" charset="-122"/>
                <a:ea typeface="楷体_GB2312" pitchFamily="49" charset="-122"/>
              </a:rPr>
              <a:t>插入</a:t>
            </a:r>
            <a:r>
              <a:rPr lang="en-US" altLang="zh-CN" sz="2000">
                <a:solidFill>
                  <a:srgbClr val="393939"/>
                </a:solidFill>
                <a:latin typeface="Times New Roman" pitchFamily="18" charset="0"/>
                <a:ea typeface="楷体_GB2312" pitchFamily="49" charset="-122"/>
              </a:rPr>
              <a:t>WAN</a:t>
            </a:r>
          </a:p>
        </p:txBody>
      </p:sp>
      <p:sp>
        <p:nvSpPr>
          <p:cNvPr id="117899" name="AutoShape 139"/>
          <p:cNvSpPr>
            <a:spLocks noChangeArrowheads="1"/>
          </p:cNvSpPr>
          <p:nvPr/>
        </p:nvSpPr>
        <p:spPr bwMode="auto">
          <a:xfrm>
            <a:off x="3563938" y="5084763"/>
            <a:ext cx="1728787" cy="288925"/>
          </a:xfrm>
          <a:prstGeom prst="rightArrow">
            <a:avLst>
              <a:gd name="adj1" fmla="val 50000"/>
              <a:gd name="adj2" fmla="val 149588"/>
            </a:avLst>
          </a:prstGeom>
          <a:solidFill>
            <a:schemeClr val="accent1"/>
          </a:solidFill>
          <a:ln w="12700" cap="sq">
            <a:solidFill>
              <a:srgbClr val="000000"/>
            </a:solidFill>
            <a:miter lim="800000"/>
            <a:headEnd/>
            <a:tailEnd/>
          </a:ln>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2092" name="Rectangle 140"/>
          <p:cNvSpPr>
            <a:spLocks noChangeArrowheads="1"/>
          </p:cNvSpPr>
          <p:nvPr/>
        </p:nvSpPr>
        <p:spPr bwMode="auto">
          <a:xfrm>
            <a:off x="4761895" y="527302"/>
            <a:ext cx="4439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dirty="0" err="1">
                <a:solidFill>
                  <a:srgbClr val="393939"/>
                </a:solidFill>
                <a:latin typeface="Times New Roman" pitchFamily="18" charset="0"/>
              </a:rPr>
              <a:t>ListInsert_SL</a:t>
            </a:r>
            <a:r>
              <a:rPr lang="en-US" altLang="zh-CN" dirty="0">
                <a:solidFill>
                  <a:srgbClr val="393939"/>
                </a:solidFill>
                <a:latin typeface="Times New Roman" pitchFamily="18" charset="0"/>
              </a:rPr>
              <a:t>(</a:t>
            </a:r>
            <a:r>
              <a:rPr lang="en-US" altLang="zh-CN" dirty="0" err="1">
                <a:solidFill>
                  <a:srgbClr val="393939"/>
                </a:solidFill>
                <a:latin typeface="Times New Roman" pitchFamily="18" charset="0"/>
              </a:rPr>
              <a:t>int</a:t>
            </a:r>
            <a:r>
              <a:rPr lang="en-US" altLang="zh-CN" dirty="0">
                <a:solidFill>
                  <a:srgbClr val="393939"/>
                </a:solidFill>
                <a:latin typeface="Times New Roman" pitchFamily="18" charset="0"/>
              </a:rPr>
              <a:t> S, </a:t>
            </a:r>
            <a:r>
              <a:rPr lang="en-US" altLang="zh-CN" dirty="0" err="1">
                <a:solidFill>
                  <a:srgbClr val="393939"/>
                </a:solidFill>
                <a:latin typeface="Times New Roman" pitchFamily="18" charset="0"/>
              </a:rPr>
              <a:t>int</a:t>
            </a:r>
            <a:r>
              <a:rPr lang="en-US" altLang="zh-CN" dirty="0">
                <a:solidFill>
                  <a:srgbClr val="393939"/>
                </a:solidFill>
                <a:latin typeface="Times New Roman" pitchFamily="18" charset="0"/>
              </a:rPr>
              <a:t> 5, WAN)</a:t>
            </a:r>
          </a:p>
        </p:txBody>
      </p:sp>
      <p:sp>
        <p:nvSpPr>
          <p:cNvPr id="117901" name="Text Box 141"/>
          <p:cNvSpPr txBox="1">
            <a:spLocks noChangeArrowheads="1"/>
          </p:cNvSpPr>
          <p:nvPr/>
        </p:nvSpPr>
        <p:spPr bwMode="auto">
          <a:xfrm>
            <a:off x="3492500" y="4343400"/>
            <a:ext cx="1765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r>
              <a:rPr lang="zh-CN" altLang="en-US">
                <a:solidFill>
                  <a:srgbClr val="FF0000"/>
                </a:solidFill>
                <a:ea typeface="楷体_GB2312" pitchFamily="49" charset="-122"/>
              </a:rPr>
              <a:t>分配新结点</a:t>
            </a:r>
          </a:p>
          <a:p>
            <a:pPr algn="ctr" eaLnBrk="1" hangingPunct="1"/>
            <a:r>
              <a:rPr lang="en-US" altLang="zh-CN">
                <a:solidFill>
                  <a:srgbClr val="FF0000"/>
                </a:solidFill>
              </a:rPr>
              <a:t>m</a:t>
            </a:r>
            <a:r>
              <a:rPr lang="zh-CN" altLang="en-US">
                <a:solidFill>
                  <a:srgbClr val="FF0000"/>
                </a:solidFill>
              </a:rPr>
              <a:t>＝</a:t>
            </a:r>
            <a:r>
              <a:rPr lang="en-US" altLang="zh-CN">
                <a:solidFill>
                  <a:srgbClr val="FF0000"/>
                </a:solidFill>
              </a:rPr>
              <a:t>7</a:t>
            </a:r>
          </a:p>
        </p:txBody>
      </p:sp>
    </p:spTree>
    <p:extLst>
      <p:ext uri="{BB962C8B-B14F-4D97-AF65-F5344CB8AC3E}">
        <p14:creationId xmlns:p14="http://schemas.microsoft.com/office/powerpoint/2010/main" val="3595896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896"/>
                                        </p:tgtEl>
                                        <p:attrNameLst>
                                          <p:attrName>style.visibility</p:attrName>
                                        </p:attrNameLst>
                                      </p:cBhvr>
                                      <p:to>
                                        <p:strVal val="visible"/>
                                      </p:to>
                                    </p:set>
                                    <p:animEffect transition="in" filter="box(in)">
                                      <p:cBhvr>
                                        <p:cTn id="7" dur="500"/>
                                        <p:tgtEl>
                                          <p:spTgt spid="117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899"/>
                                        </p:tgtEl>
                                        <p:attrNameLst>
                                          <p:attrName>style.visibility</p:attrName>
                                        </p:attrNameLst>
                                      </p:cBhvr>
                                      <p:to>
                                        <p:strVal val="visible"/>
                                      </p:to>
                                    </p:set>
                                    <p:animEffect transition="in" filter="wipe(left)">
                                      <p:cBhvr>
                                        <p:cTn id="12" dur="500"/>
                                        <p:tgtEl>
                                          <p:spTgt spid="117899"/>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117901"/>
                                        </p:tgtEl>
                                        <p:attrNameLst>
                                          <p:attrName>style.visibility</p:attrName>
                                        </p:attrNameLst>
                                      </p:cBhvr>
                                      <p:to>
                                        <p:strVal val="visible"/>
                                      </p:to>
                                    </p:set>
                                    <p:anim calcmode="lin" valueType="num">
                                      <p:cBhvr additive="base">
                                        <p:cTn id="15" dur="500" fill="hold"/>
                                        <p:tgtEl>
                                          <p:spTgt spid="117901"/>
                                        </p:tgtEl>
                                        <p:attrNameLst>
                                          <p:attrName>ppt_x</p:attrName>
                                        </p:attrNameLst>
                                      </p:cBhvr>
                                      <p:tavLst>
                                        <p:tav tm="0">
                                          <p:val>
                                            <p:strVal val="1+#ppt_w/2"/>
                                          </p:val>
                                        </p:tav>
                                        <p:tav tm="100000">
                                          <p:val>
                                            <p:strVal val="#ppt_x"/>
                                          </p:val>
                                        </p:tav>
                                      </p:tavLst>
                                    </p:anim>
                                    <p:anim calcmode="lin" valueType="num">
                                      <p:cBhvr additive="base">
                                        <p:cTn id="16" dur="500" fill="hold"/>
                                        <p:tgtEl>
                                          <p:spTgt spid="11790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7898"/>
                                        </p:tgtEl>
                                        <p:attrNameLst>
                                          <p:attrName>style.visibility</p:attrName>
                                        </p:attrNameLst>
                                      </p:cBhvr>
                                      <p:to>
                                        <p:strVal val="visible"/>
                                      </p:to>
                                    </p:set>
                                    <p:anim calcmode="lin" valueType="num">
                                      <p:cBhvr additive="base">
                                        <p:cTn id="21" dur="500" fill="hold"/>
                                        <p:tgtEl>
                                          <p:spTgt spid="117898"/>
                                        </p:tgtEl>
                                        <p:attrNameLst>
                                          <p:attrName>ppt_x</p:attrName>
                                        </p:attrNameLst>
                                      </p:cBhvr>
                                      <p:tavLst>
                                        <p:tav tm="0">
                                          <p:val>
                                            <p:strVal val="1+#ppt_w/2"/>
                                          </p:val>
                                        </p:tav>
                                        <p:tav tm="100000">
                                          <p:val>
                                            <p:strVal val="#ppt_x"/>
                                          </p:val>
                                        </p:tav>
                                      </p:tavLst>
                                    </p:anim>
                                    <p:anim calcmode="lin" valueType="num">
                                      <p:cBhvr additive="base">
                                        <p:cTn id="22" dur="500" fill="hold"/>
                                        <p:tgtEl>
                                          <p:spTgt spid="11789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7894"/>
                                        </p:tgtEl>
                                        <p:attrNameLst>
                                          <p:attrName>style.visibility</p:attrName>
                                        </p:attrNameLst>
                                      </p:cBhvr>
                                      <p:to>
                                        <p:strVal val="visible"/>
                                      </p:to>
                                    </p:set>
                                    <p:anim calcmode="lin" valueType="num">
                                      <p:cBhvr additive="base">
                                        <p:cTn id="25" dur="500" fill="hold"/>
                                        <p:tgtEl>
                                          <p:spTgt spid="117894"/>
                                        </p:tgtEl>
                                        <p:attrNameLst>
                                          <p:attrName>ppt_x</p:attrName>
                                        </p:attrNameLst>
                                      </p:cBhvr>
                                      <p:tavLst>
                                        <p:tav tm="0">
                                          <p:val>
                                            <p:strVal val="1+#ppt_w/2"/>
                                          </p:val>
                                        </p:tav>
                                        <p:tav tm="100000">
                                          <p:val>
                                            <p:strVal val="#ppt_x"/>
                                          </p:val>
                                        </p:tav>
                                      </p:tavLst>
                                    </p:anim>
                                    <p:anim calcmode="lin" valueType="num">
                                      <p:cBhvr additive="base">
                                        <p:cTn id="26" dur="500" fill="hold"/>
                                        <p:tgtEl>
                                          <p:spTgt spid="11789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7895"/>
                                        </p:tgtEl>
                                        <p:attrNameLst>
                                          <p:attrName>style.visibility</p:attrName>
                                        </p:attrNameLst>
                                      </p:cBhvr>
                                      <p:to>
                                        <p:strVal val="visible"/>
                                      </p:to>
                                    </p:set>
                                    <p:anim calcmode="lin" valueType="num">
                                      <p:cBhvr additive="base">
                                        <p:cTn id="29" dur="500" fill="hold"/>
                                        <p:tgtEl>
                                          <p:spTgt spid="117895"/>
                                        </p:tgtEl>
                                        <p:attrNameLst>
                                          <p:attrName>ppt_x</p:attrName>
                                        </p:attrNameLst>
                                      </p:cBhvr>
                                      <p:tavLst>
                                        <p:tav tm="0">
                                          <p:val>
                                            <p:strVal val="1+#ppt_w/2"/>
                                          </p:val>
                                        </p:tav>
                                        <p:tav tm="100000">
                                          <p:val>
                                            <p:strVal val="#ppt_x"/>
                                          </p:val>
                                        </p:tav>
                                      </p:tavLst>
                                    </p:anim>
                                    <p:anim calcmode="lin" valueType="num">
                                      <p:cBhvr additive="base">
                                        <p:cTn id="30" dur="500" fill="hold"/>
                                        <p:tgtEl>
                                          <p:spTgt spid="1178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94" grpId="0"/>
      <p:bldP spid="117895" grpId="0"/>
      <p:bldP spid="117896" grpId="0" animBg="1"/>
      <p:bldP spid="117899" grpId="0" animBg="1"/>
      <p:bldP spid="11790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mtClean="0"/>
              <a:t> </a:t>
            </a:r>
            <a:r>
              <a:rPr lang="zh-CN" altLang="en-US" smtClean="0"/>
              <a:t>静态链表的插入算法</a:t>
            </a:r>
          </a:p>
        </p:txBody>
      </p:sp>
      <p:sp>
        <p:nvSpPr>
          <p:cNvPr id="43012" name="Rectangle 3"/>
          <p:cNvSpPr>
            <a:spLocks noGrp="1" noChangeArrowheads="1"/>
          </p:cNvSpPr>
          <p:nvPr>
            <p:ph idx="1"/>
          </p:nvPr>
        </p:nvSpPr>
        <p:spPr/>
        <p:txBody>
          <a:bodyPr/>
          <a:lstStyle/>
          <a:p>
            <a:pPr eaLnBrk="1" hangingPunct="1"/>
            <a:r>
              <a:rPr lang="zh-CN" altLang="en-US" sz="2800" smtClean="0"/>
              <a:t>操作步骤</a:t>
            </a:r>
          </a:p>
          <a:p>
            <a:pPr eaLnBrk="1" hangingPunct="1"/>
            <a:r>
              <a:rPr lang="en-US" altLang="zh-CN" sz="2800" smtClean="0"/>
              <a:t>1</a:t>
            </a:r>
            <a:r>
              <a:rPr lang="zh-CN" altLang="en-US" sz="2800" smtClean="0"/>
              <a:t>、</a:t>
            </a:r>
            <a:r>
              <a:rPr lang="zh-CN" altLang="en-US" sz="2800" smtClean="0">
                <a:latin typeface="楷体_GB2312" pitchFamily="49" charset="-122"/>
              </a:rPr>
              <a:t>寻找第</a:t>
            </a:r>
            <a:r>
              <a:rPr lang="en-US" altLang="zh-CN" sz="2800" smtClean="0">
                <a:latin typeface="楷体_GB2312" pitchFamily="49" charset="-122"/>
              </a:rPr>
              <a:t>i-1</a:t>
            </a:r>
            <a:r>
              <a:rPr lang="zh-CN" altLang="en-US" sz="2800" smtClean="0">
                <a:latin typeface="楷体_GB2312" pitchFamily="49" charset="-122"/>
              </a:rPr>
              <a:t>个元素结点，设其下标为</a:t>
            </a:r>
            <a:r>
              <a:rPr lang="en-US" altLang="zh-CN" sz="2800" smtClean="0">
                <a:latin typeface="楷体_GB2312" pitchFamily="49" charset="-122"/>
              </a:rPr>
              <a:t>k</a:t>
            </a:r>
          </a:p>
          <a:p>
            <a:pPr eaLnBrk="1" hangingPunct="1"/>
            <a:r>
              <a:rPr lang="en-US" altLang="zh-CN" sz="2800" smtClean="0"/>
              <a:t>2</a:t>
            </a:r>
            <a:r>
              <a:rPr lang="zh-CN" altLang="en-US" sz="2800" smtClean="0"/>
              <a:t>、在备用空间中申请一个新结点</a:t>
            </a:r>
          </a:p>
          <a:p>
            <a:pPr lvl="1" eaLnBrk="1" hangingPunct="1"/>
            <a:r>
              <a:rPr lang="en-US" altLang="zh-CN" sz="2800" smtClean="0"/>
              <a:t>m=Malloc_SL(); </a:t>
            </a:r>
          </a:p>
          <a:p>
            <a:pPr lvl="1" eaLnBrk="1" hangingPunct="1"/>
            <a:r>
              <a:rPr lang="en-US" altLang="en-US" sz="2800" smtClean="0"/>
              <a:t>space[m].data=e;</a:t>
            </a:r>
            <a:endParaRPr lang="en-US" altLang="zh-CN" sz="2800" smtClean="0"/>
          </a:p>
          <a:p>
            <a:pPr eaLnBrk="1" hangingPunct="1"/>
            <a:r>
              <a:rPr lang="en-US" altLang="zh-CN" sz="2800" smtClean="0"/>
              <a:t>3</a:t>
            </a:r>
            <a:r>
              <a:rPr lang="zh-CN" altLang="en-US" sz="2800" smtClean="0"/>
              <a:t>、插入新结点</a:t>
            </a:r>
          </a:p>
          <a:p>
            <a:pPr lvl="1" eaLnBrk="1" hangingPunct="1"/>
            <a:r>
              <a:rPr lang="en-US" altLang="zh-CN" sz="2800" smtClean="0"/>
              <a:t>space[m].cur= space[k].cur ;</a:t>
            </a:r>
          </a:p>
          <a:p>
            <a:pPr lvl="1" eaLnBrk="1" hangingPunct="1"/>
            <a:r>
              <a:rPr lang="en-US" altLang="en-US" sz="2800" smtClean="0"/>
              <a:t>space[k].cur=m ; </a:t>
            </a:r>
            <a:r>
              <a:rPr lang="en-US" altLang="zh-CN" sz="2800" smtClean="0"/>
              <a:t> </a:t>
            </a:r>
          </a:p>
        </p:txBody>
      </p:sp>
      <p:sp>
        <p:nvSpPr>
          <p:cNvPr id="4301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1F0459C6-2A20-4306-B636-FAAD3607B591}" type="slidenum">
              <a:rPr kumimoji="0" lang="en-US" altLang="zh-CN" b="0" smtClean="0">
                <a:solidFill>
                  <a:srgbClr val="393939"/>
                </a:solidFill>
              </a:rPr>
              <a:pPr eaLnBrk="1" hangingPunct="1"/>
              <a:t>94</a:t>
            </a:fld>
            <a:endParaRPr kumimoji="0" lang="en-US" altLang="zh-CN" b="0" smtClean="0">
              <a:solidFill>
                <a:srgbClr val="393939"/>
              </a:solidFill>
            </a:endParaRPr>
          </a:p>
        </p:txBody>
      </p:sp>
    </p:spTree>
    <p:extLst>
      <p:ext uri="{BB962C8B-B14F-4D97-AF65-F5344CB8AC3E}">
        <p14:creationId xmlns:p14="http://schemas.microsoft.com/office/powerpoint/2010/main" val="3432763845"/>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pPr eaLnBrk="1" hangingPunct="1"/>
            <a:r>
              <a:rPr lang="en-US" altLang="zh-CN" smtClean="0"/>
              <a:t> </a:t>
            </a:r>
            <a:r>
              <a:rPr lang="zh-CN" altLang="en-US" smtClean="0"/>
              <a:t>静态链表的插入算法</a:t>
            </a:r>
          </a:p>
        </p:txBody>
      </p:sp>
      <p:sp>
        <p:nvSpPr>
          <p:cNvPr id="44034"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CFF00484-0BE4-4D3A-A30D-CF30E8233D52}" type="slidenum">
              <a:rPr kumimoji="0" lang="en-US" altLang="zh-CN" b="0" smtClean="0">
                <a:solidFill>
                  <a:srgbClr val="393939"/>
                </a:solidFill>
              </a:rPr>
              <a:pPr eaLnBrk="1" hangingPunct="1"/>
              <a:t>95</a:t>
            </a:fld>
            <a:endParaRPr kumimoji="0" lang="en-US" altLang="zh-CN" b="0" smtClean="0">
              <a:solidFill>
                <a:srgbClr val="393939"/>
              </a:solidFill>
            </a:endParaRPr>
          </a:p>
        </p:txBody>
      </p:sp>
      <p:sp>
        <p:nvSpPr>
          <p:cNvPr id="44035" name="Text Box 2"/>
          <p:cNvSpPr txBox="1">
            <a:spLocks noChangeArrowheads="1"/>
          </p:cNvSpPr>
          <p:nvPr/>
        </p:nvSpPr>
        <p:spPr bwMode="auto">
          <a:xfrm>
            <a:off x="698500" y="1371600"/>
            <a:ext cx="7977188" cy="5413375"/>
          </a:xfrm>
          <a:prstGeom prst="rect">
            <a:avLst/>
          </a:prstGeom>
          <a:solidFill>
            <a:schemeClr val="accent1">
              <a:lumMod val="40000"/>
              <a:lumOff val="60000"/>
            </a:schemeClr>
          </a:solidFill>
          <a:ln w="3175" cap="rnd">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nSpc>
                <a:spcPct val="95000"/>
              </a:lnSpc>
            </a:pPr>
            <a:r>
              <a:rPr lang="en-US" altLang="zh-CN" sz="2800" dirty="0">
                <a:solidFill>
                  <a:srgbClr val="393939"/>
                </a:solidFill>
              </a:rPr>
              <a:t>Status </a:t>
            </a:r>
            <a:r>
              <a:rPr lang="en-US" altLang="zh-CN" sz="2800" dirty="0" err="1">
                <a:solidFill>
                  <a:srgbClr val="393939"/>
                </a:solidFill>
              </a:rPr>
              <a:t>ListInsert_SL</a:t>
            </a:r>
            <a:r>
              <a:rPr lang="en-US" altLang="zh-CN" sz="2800" dirty="0">
                <a:solidFill>
                  <a:srgbClr val="393939"/>
                </a:solidFill>
              </a:rPr>
              <a:t>(</a:t>
            </a:r>
            <a:r>
              <a:rPr lang="en-US" altLang="zh-CN" sz="2800" dirty="0" err="1">
                <a:solidFill>
                  <a:srgbClr val="393939"/>
                </a:solidFill>
              </a:rPr>
              <a:t>int</a:t>
            </a:r>
            <a:r>
              <a:rPr lang="en-US" altLang="zh-CN" sz="2800" dirty="0">
                <a:solidFill>
                  <a:srgbClr val="393939"/>
                </a:solidFill>
              </a:rPr>
              <a:t> S, </a:t>
            </a:r>
            <a:r>
              <a:rPr lang="en-US" altLang="zh-CN" sz="2800" dirty="0" err="1">
                <a:solidFill>
                  <a:srgbClr val="393939"/>
                </a:solidFill>
              </a:rPr>
              <a:t>int</a:t>
            </a:r>
            <a:r>
              <a:rPr lang="en-US" altLang="zh-CN" sz="2800" dirty="0">
                <a:solidFill>
                  <a:srgbClr val="393939"/>
                </a:solidFill>
              </a:rPr>
              <a:t> </a:t>
            </a:r>
            <a:r>
              <a:rPr lang="en-US" altLang="zh-CN" sz="2800" dirty="0" err="1">
                <a:solidFill>
                  <a:srgbClr val="393939"/>
                </a:solidFill>
              </a:rPr>
              <a:t>i,ElemType</a:t>
            </a:r>
            <a:r>
              <a:rPr lang="en-US" altLang="zh-CN" sz="2800" dirty="0">
                <a:solidFill>
                  <a:srgbClr val="393939"/>
                </a:solidFill>
              </a:rPr>
              <a:t> e)</a:t>
            </a:r>
          </a:p>
          <a:p>
            <a:pPr>
              <a:lnSpc>
                <a:spcPct val="95000"/>
              </a:lnSpc>
            </a:pPr>
            <a:r>
              <a:rPr lang="en-US" altLang="zh-CN" sz="2800" dirty="0">
                <a:solidFill>
                  <a:srgbClr val="393939"/>
                </a:solidFill>
              </a:rPr>
              <a:t>{ </a:t>
            </a:r>
            <a:r>
              <a:rPr lang="en-US" altLang="zh-CN" sz="2800" dirty="0">
                <a:solidFill>
                  <a:srgbClr val="FF0000"/>
                </a:solidFill>
                <a:latin typeface="楷体_GB2312" pitchFamily="49" charset="-122"/>
                <a:ea typeface="楷体_GB2312" pitchFamily="49" charset="-122"/>
              </a:rPr>
              <a:t>//S</a:t>
            </a:r>
            <a:r>
              <a:rPr lang="zh-CN" altLang="en-US" sz="2800" dirty="0">
                <a:solidFill>
                  <a:srgbClr val="FF0000"/>
                </a:solidFill>
                <a:latin typeface="楷体_GB2312" pitchFamily="49" charset="-122"/>
                <a:ea typeface="楷体_GB2312" pitchFamily="49" charset="-122"/>
              </a:rPr>
              <a:t>静态链表头结点下标</a:t>
            </a:r>
            <a:r>
              <a:rPr lang="en-US" altLang="zh-CN" sz="2800" dirty="0">
                <a:solidFill>
                  <a:srgbClr val="FF0000"/>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在第</a:t>
            </a:r>
            <a:r>
              <a:rPr lang="en-US" altLang="zh-CN" sz="2800" dirty="0" err="1">
                <a:solidFill>
                  <a:srgbClr val="FF0000"/>
                </a:solidFill>
                <a:latin typeface="楷体_GB2312" pitchFamily="49" charset="-122"/>
                <a:ea typeface="楷体_GB2312" pitchFamily="49" charset="-122"/>
              </a:rPr>
              <a:t>i</a:t>
            </a:r>
            <a:r>
              <a:rPr lang="zh-CN" altLang="en-US" sz="2800" dirty="0">
                <a:solidFill>
                  <a:srgbClr val="FF0000"/>
                </a:solidFill>
                <a:latin typeface="楷体_GB2312" pitchFamily="49" charset="-122"/>
                <a:ea typeface="楷体_GB2312" pitchFamily="49" charset="-122"/>
              </a:rPr>
              <a:t>个元素前插入</a:t>
            </a:r>
            <a:r>
              <a:rPr lang="en-US" altLang="zh-CN" sz="2800" dirty="0">
                <a:solidFill>
                  <a:srgbClr val="FF0000"/>
                </a:solidFill>
                <a:latin typeface="楷体_GB2312" pitchFamily="49" charset="-122"/>
                <a:ea typeface="楷体_GB2312" pitchFamily="49" charset="-122"/>
              </a:rPr>
              <a:t>e</a:t>
            </a: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endParaRPr lang="en-US" altLang="zh-CN" sz="2800" dirty="0">
              <a:solidFill>
                <a:srgbClr val="393939"/>
              </a:solidFill>
            </a:endParaRPr>
          </a:p>
          <a:p>
            <a:pPr>
              <a:lnSpc>
                <a:spcPct val="95000"/>
              </a:lnSpc>
            </a:pPr>
            <a:r>
              <a:rPr lang="en-US" altLang="zh-CN" sz="2800" dirty="0">
                <a:solidFill>
                  <a:srgbClr val="393939"/>
                </a:solidFill>
              </a:rPr>
              <a:t>}// </a:t>
            </a:r>
            <a:r>
              <a:rPr lang="en-US" altLang="zh-CN" sz="2800" dirty="0" err="1">
                <a:solidFill>
                  <a:srgbClr val="393939"/>
                </a:solidFill>
              </a:rPr>
              <a:t>ListInsert_SL</a:t>
            </a:r>
            <a:endParaRPr lang="en-US" altLang="zh-CN" sz="2800" dirty="0">
              <a:solidFill>
                <a:srgbClr val="393939"/>
              </a:solidFill>
            </a:endParaRPr>
          </a:p>
        </p:txBody>
      </p:sp>
      <p:sp>
        <p:nvSpPr>
          <p:cNvPr id="51205" name="Rectangle 5"/>
          <p:cNvSpPr>
            <a:spLocks noChangeArrowheads="1"/>
          </p:cNvSpPr>
          <p:nvPr/>
        </p:nvSpPr>
        <p:spPr bwMode="auto">
          <a:xfrm>
            <a:off x="914400" y="2211388"/>
            <a:ext cx="7543800" cy="4121128"/>
          </a:xfrm>
          <a:prstGeom prst="rect">
            <a:avLst/>
          </a:prstGeom>
          <a:solidFill>
            <a:schemeClr val="accent1">
              <a:lumMod val="20000"/>
              <a:lumOff val="80000"/>
            </a:schemeClr>
          </a:solidFill>
          <a:ln w="28575">
            <a:solidFill>
              <a:schemeClr val="tx1"/>
            </a:solidFill>
            <a:prstDash val="dash"/>
            <a:miter lim="800000"/>
            <a:headEnd/>
            <a:tailEnd/>
          </a:ln>
        </p:spPr>
        <p:txBody>
          <a:bodyPr>
            <a:spAutoFit/>
          </a:bodyPr>
          <a:lstStyle/>
          <a:p>
            <a:pPr eaLnBrk="0" hangingPunct="0">
              <a:lnSpc>
                <a:spcPct val="95000"/>
              </a:lnSpc>
              <a:spcBef>
                <a:spcPct val="10000"/>
              </a:spcBef>
            </a:pPr>
            <a:r>
              <a:rPr lang="en-US" altLang="zh-CN" sz="2800" dirty="0" smtClean="0">
                <a:solidFill>
                  <a:srgbClr val="393939"/>
                </a:solidFill>
                <a:latin typeface="Times New Roman" pitchFamily="18" charset="0"/>
              </a:rPr>
              <a:t>   k=S</a:t>
            </a:r>
            <a:r>
              <a:rPr lang="en-US" altLang="zh-CN" sz="2800" dirty="0">
                <a:solidFill>
                  <a:srgbClr val="393939"/>
                </a:solidFill>
                <a:latin typeface="Times New Roman" pitchFamily="18" charset="0"/>
              </a:rPr>
              <a:t>; j=0</a:t>
            </a:r>
            <a:r>
              <a:rPr lang="en-US" altLang="zh-CN" sz="2800" dirty="0" smtClean="0">
                <a:solidFill>
                  <a:srgbClr val="393939"/>
                </a:solidFill>
                <a:latin typeface="Times New Roman" pitchFamily="18" charset="0"/>
              </a:rPr>
              <a:t>;</a:t>
            </a:r>
            <a:r>
              <a:rPr lang="en-US" altLang="zh-CN" sz="2800" dirty="0">
                <a:solidFill>
                  <a:srgbClr val="FF0000"/>
                </a:solidFill>
                <a:latin typeface="楷体_GB2312" pitchFamily="49" charset="-122"/>
                <a:ea typeface="楷体_GB2312" pitchFamily="49" charset="-122"/>
              </a:rPr>
              <a:t> </a:t>
            </a:r>
            <a:r>
              <a:rPr lang="en-US" altLang="zh-CN" sz="2800" dirty="0" smtClean="0">
                <a:solidFill>
                  <a:srgbClr val="FF0000"/>
                </a:solidFill>
                <a:latin typeface="楷体_GB2312" pitchFamily="49" charset="-122"/>
                <a:ea typeface="楷体_GB2312" pitchFamily="49" charset="-122"/>
              </a:rPr>
              <a:t>//</a:t>
            </a:r>
            <a:r>
              <a:rPr lang="zh-CN" altLang="en-US" sz="2800" dirty="0" smtClean="0">
                <a:solidFill>
                  <a:srgbClr val="FF0000"/>
                </a:solidFill>
                <a:latin typeface="楷体_GB2312" pitchFamily="49" charset="-122"/>
                <a:ea typeface="楷体_GB2312" pitchFamily="49" charset="-122"/>
              </a:rPr>
              <a:t>寻找</a:t>
            </a:r>
            <a:r>
              <a:rPr lang="zh-CN" altLang="en-US" sz="2800" dirty="0">
                <a:solidFill>
                  <a:srgbClr val="FF0000"/>
                </a:solidFill>
                <a:latin typeface="楷体_GB2312" pitchFamily="49" charset="-122"/>
                <a:ea typeface="楷体_GB2312" pitchFamily="49" charset="-122"/>
              </a:rPr>
              <a:t>第</a:t>
            </a:r>
            <a:r>
              <a:rPr lang="en-US" altLang="zh-CN" sz="2800" dirty="0">
                <a:solidFill>
                  <a:srgbClr val="FF0000"/>
                </a:solidFill>
                <a:latin typeface="楷体_GB2312" pitchFamily="49" charset="-122"/>
                <a:ea typeface="楷体_GB2312" pitchFamily="49" charset="-122"/>
              </a:rPr>
              <a:t>i-1</a:t>
            </a:r>
            <a:r>
              <a:rPr lang="zh-CN" altLang="en-US" sz="2800" dirty="0">
                <a:solidFill>
                  <a:srgbClr val="FF0000"/>
                </a:solidFill>
                <a:latin typeface="楷体_GB2312" pitchFamily="49" charset="-122"/>
                <a:ea typeface="楷体_GB2312" pitchFamily="49" charset="-122"/>
              </a:rPr>
              <a:t>个元素结点</a:t>
            </a:r>
            <a:endParaRPr lang="zh-CN" altLang="en-US" sz="2800" dirty="0">
              <a:solidFill>
                <a:srgbClr val="393939"/>
              </a:solidFill>
              <a:latin typeface="Times New Roman" pitchFamily="18" charset="0"/>
            </a:endParaRPr>
          </a:p>
          <a:p>
            <a:pPr eaLnBrk="0" hangingPunct="0">
              <a:lnSpc>
                <a:spcPct val="95000"/>
              </a:lnSpc>
              <a:spcBef>
                <a:spcPct val="10000"/>
              </a:spcBef>
            </a:pPr>
            <a:r>
              <a:rPr lang="en-US" altLang="zh-CN" sz="2800" dirty="0" smtClean="0">
                <a:solidFill>
                  <a:srgbClr val="393939"/>
                </a:solidFill>
                <a:latin typeface="Times New Roman" pitchFamily="18" charset="0"/>
              </a:rPr>
              <a:t>   </a:t>
            </a:r>
            <a:r>
              <a:rPr lang="en-US" altLang="zh-CN" sz="2800" dirty="0">
                <a:solidFill>
                  <a:srgbClr val="6600CC"/>
                </a:solidFill>
                <a:latin typeface="Times New Roman" pitchFamily="18" charset="0"/>
              </a:rPr>
              <a:t>while (</a:t>
            </a:r>
            <a:r>
              <a:rPr lang="en-US" altLang="zh-CN" sz="2800" dirty="0" smtClean="0">
                <a:solidFill>
                  <a:srgbClr val="6600CC"/>
                </a:solidFill>
                <a:latin typeface="Times New Roman" pitchFamily="18" charset="0"/>
              </a:rPr>
              <a:t>k!=0 &amp;&amp; j&lt;i-1</a:t>
            </a:r>
            <a:r>
              <a:rPr lang="en-US" altLang="zh-CN" sz="2800" dirty="0">
                <a:solidFill>
                  <a:srgbClr val="6600CC"/>
                </a:solidFill>
                <a:latin typeface="Times New Roman" pitchFamily="18" charset="0"/>
              </a:rPr>
              <a:t>){k=space[k].cur ; ++j;}</a:t>
            </a:r>
          </a:p>
          <a:p>
            <a:pPr eaLnBrk="0" hangingPunct="0">
              <a:lnSpc>
                <a:spcPct val="95000"/>
              </a:lnSpc>
              <a:spcBef>
                <a:spcPct val="10000"/>
              </a:spcBef>
            </a:pPr>
            <a:r>
              <a:rPr lang="en-US" altLang="zh-CN" sz="2800" dirty="0">
                <a:solidFill>
                  <a:srgbClr val="393939"/>
                </a:solidFill>
                <a:latin typeface="Times New Roman" pitchFamily="18" charset="0"/>
              </a:rPr>
              <a:t>   </a:t>
            </a:r>
            <a:r>
              <a:rPr lang="en-US" altLang="zh-CN" sz="2800" dirty="0" smtClean="0">
                <a:solidFill>
                  <a:srgbClr val="393939"/>
                </a:solidFill>
                <a:latin typeface="Times New Roman" pitchFamily="18" charset="0"/>
              </a:rPr>
              <a:t>if(k==0 || j&gt;i-1</a:t>
            </a:r>
            <a:r>
              <a:rPr lang="en-US" altLang="zh-CN" sz="2800" dirty="0">
                <a:solidFill>
                  <a:srgbClr val="393939"/>
                </a:solidFill>
                <a:latin typeface="Times New Roman" pitchFamily="18" charset="0"/>
              </a:rPr>
              <a:t>)  return ERROR; </a:t>
            </a:r>
          </a:p>
          <a:p>
            <a:pPr eaLnBrk="0" hangingPunct="0">
              <a:lnSpc>
                <a:spcPct val="95000"/>
              </a:lnSpc>
              <a:spcBef>
                <a:spcPct val="10000"/>
              </a:spcBef>
            </a:pPr>
            <a:r>
              <a:rPr lang="zh-CN" altLang="zh-CN" sz="2800" dirty="0">
                <a:solidFill>
                  <a:srgbClr val="393939"/>
                </a:solidFill>
                <a:latin typeface="Times New Roman" pitchFamily="18" charset="0"/>
              </a:rPr>
              <a:t>   </a:t>
            </a:r>
            <a:r>
              <a:rPr lang="en-US" altLang="zh-CN" sz="2800" dirty="0">
                <a:solidFill>
                  <a:srgbClr val="393939"/>
                </a:solidFill>
                <a:latin typeface="Times New Roman" pitchFamily="18" charset="0"/>
              </a:rPr>
              <a:t>m=</a:t>
            </a:r>
            <a:r>
              <a:rPr lang="en-US" altLang="zh-CN" sz="2800" dirty="0" err="1">
                <a:solidFill>
                  <a:srgbClr val="393939"/>
                </a:solidFill>
                <a:latin typeface="Times New Roman" pitchFamily="18" charset="0"/>
              </a:rPr>
              <a:t>Malloc_SL</a:t>
            </a:r>
            <a:r>
              <a:rPr lang="en-US" altLang="zh-CN" sz="2800" dirty="0">
                <a:solidFill>
                  <a:srgbClr val="393939"/>
                </a:solidFill>
                <a:latin typeface="Times New Roman" pitchFamily="18" charset="0"/>
              </a:rPr>
              <a:t>();   </a:t>
            </a:r>
            <a:r>
              <a:rPr lang="en-US" altLang="zh-CN" sz="2800" dirty="0" smtClean="0">
                <a:solidFill>
                  <a:srgbClr val="FF0000"/>
                </a:solidFill>
                <a:latin typeface="楷体_GB2312" pitchFamily="49" charset="-122"/>
                <a:ea typeface="楷体_GB2312" pitchFamily="49" charset="-122"/>
              </a:rPr>
              <a:t>//</a:t>
            </a:r>
            <a:r>
              <a:rPr lang="zh-CN" altLang="en-US" sz="2800" dirty="0" smtClean="0">
                <a:solidFill>
                  <a:srgbClr val="FF0000"/>
                </a:solidFill>
                <a:latin typeface="楷体_GB2312" pitchFamily="49" charset="-122"/>
                <a:ea typeface="楷体_GB2312" pitchFamily="49" charset="-122"/>
              </a:rPr>
              <a:t>分配</a:t>
            </a:r>
            <a:r>
              <a:rPr lang="zh-CN" altLang="en-US" sz="2800" dirty="0">
                <a:solidFill>
                  <a:srgbClr val="FF0000"/>
                </a:solidFill>
                <a:latin typeface="楷体_GB2312" pitchFamily="49" charset="-122"/>
                <a:ea typeface="楷体_GB2312" pitchFamily="49" charset="-122"/>
              </a:rPr>
              <a:t>新</a:t>
            </a:r>
            <a:r>
              <a:rPr lang="zh-CN" altLang="en-US" sz="2800" dirty="0" smtClean="0">
                <a:solidFill>
                  <a:srgbClr val="FF0000"/>
                </a:solidFill>
                <a:latin typeface="楷体_GB2312" pitchFamily="49" charset="-122"/>
                <a:ea typeface="楷体_GB2312" pitchFamily="49" charset="-122"/>
              </a:rPr>
              <a:t>结点</a:t>
            </a:r>
            <a:endParaRPr lang="en-US" altLang="zh-CN" sz="2800" dirty="0" smtClean="0">
              <a:solidFill>
                <a:srgbClr val="FF0000"/>
              </a:solidFill>
              <a:latin typeface="楷体_GB2312" pitchFamily="49" charset="-122"/>
              <a:ea typeface="楷体_GB2312" pitchFamily="49" charset="-122"/>
            </a:endParaRPr>
          </a:p>
          <a:p>
            <a:pPr eaLnBrk="0" hangingPunct="0">
              <a:lnSpc>
                <a:spcPct val="95000"/>
              </a:lnSpc>
              <a:spcBef>
                <a:spcPct val="10000"/>
              </a:spcBef>
            </a:pPr>
            <a:r>
              <a:rPr lang="en-US" altLang="zh-CN" sz="2800" dirty="0" smtClean="0">
                <a:solidFill>
                  <a:srgbClr val="393939"/>
                </a:solidFill>
                <a:latin typeface="Times New Roman" pitchFamily="18" charset="0"/>
              </a:rPr>
              <a:t>   if (m == 0) </a:t>
            </a:r>
            <a:r>
              <a:rPr lang="en-US" altLang="zh-CN" sz="2800" dirty="0">
                <a:solidFill>
                  <a:srgbClr val="393939"/>
                </a:solidFill>
                <a:latin typeface="Times New Roman" pitchFamily="18" charset="0"/>
              </a:rPr>
              <a:t>return ERROR; </a:t>
            </a:r>
            <a:endParaRPr lang="zh-CN" altLang="en-US" sz="2800" dirty="0">
              <a:solidFill>
                <a:srgbClr val="393939"/>
              </a:solidFill>
              <a:latin typeface="Times New Roman" pitchFamily="18" charset="0"/>
            </a:endParaRPr>
          </a:p>
          <a:p>
            <a:pPr eaLnBrk="0" hangingPunct="0">
              <a:lnSpc>
                <a:spcPct val="95000"/>
              </a:lnSpc>
              <a:spcBef>
                <a:spcPct val="10000"/>
              </a:spcBef>
            </a:pPr>
            <a:r>
              <a:rPr lang="zh-CN" altLang="zh-CN" sz="2800" dirty="0">
                <a:solidFill>
                  <a:srgbClr val="393939"/>
                </a:solidFill>
                <a:latin typeface="Times New Roman" pitchFamily="18" charset="0"/>
              </a:rPr>
              <a:t>   </a:t>
            </a:r>
            <a:r>
              <a:rPr lang="en-US" altLang="zh-CN" sz="2800" dirty="0">
                <a:solidFill>
                  <a:srgbClr val="393939"/>
                </a:solidFill>
                <a:latin typeface="Times New Roman" pitchFamily="18" charset="0"/>
              </a:rPr>
              <a:t>space[m].data=e;</a:t>
            </a:r>
          </a:p>
          <a:p>
            <a:pPr eaLnBrk="0" hangingPunct="0">
              <a:lnSpc>
                <a:spcPct val="95000"/>
              </a:lnSpc>
              <a:spcBef>
                <a:spcPct val="10000"/>
              </a:spcBef>
            </a:pPr>
            <a:r>
              <a:rPr lang="en-US" altLang="zh-CN" sz="2800" dirty="0">
                <a:solidFill>
                  <a:srgbClr val="393939"/>
                </a:solidFill>
                <a:latin typeface="Times New Roman" pitchFamily="18" charset="0"/>
              </a:rPr>
              <a:t>   </a:t>
            </a:r>
            <a:r>
              <a:rPr lang="en-US" altLang="zh-CN" sz="2800" dirty="0">
                <a:solidFill>
                  <a:srgbClr val="6600CC"/>
                </a:solidFill>
                <a:latin typeface="Times New Roman" pitchFamily="18" charset="0"/>
              </a:rPr>
              <a:t>space[m].cur= space[k].cur ;</a:t>
            </a:r>
            <a:r>
              <a:rPr lang="en-US" altLang="zh-CN" sz="2800" dirty="0">
                <a:solidFill>
                  <a:srgbClr val="393939"/>
                </a:solidFill>
                <a:latin typeface="Times New Roman" pitchFamily="18" charset="0"/>
              </a:rPr>
              <a:t> </a:t>
            </a:r>
            <a:r>
              <a:rPr lang="en-US" altLang="zh-CN" sz="2800" dirty="0">
                <a:solidFill>
                  <a:srgbClr val="FF0000"/>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插入新结点</a:t>
            </a:r>
          </a:p>
          <a:p>
            <a:pPr eaLnBrk="0" hangingPunct="0">
              <a:lnSpc>
                <a:spcPct val="95000"/>
              </a:lnSpc>
              <a:spcBef>
                <a:spcPct val="10000"/>
              </a:spcBef>
            </a:pPr>
            <a:r>
              <a:rPr lang="zh-CN" altLang="en-US" sz="2800" dirty="0">
                <a:solidFill>
                  <a:srgbClr val="393939"/>
                </a:solidFill>
                <a:latin typeface="Times New Roman" pitchFamily="18" charset="0"/>
              </a:rPr>
              <a:t>   </a:t>
            </a:r>
            <a:r>
              <a:rPr lang="en-US" altLang="zh-CN" sz="2800" dirty="0">
                <a:solidFill>
                  <a:srgbClr val="6600CC"/>
                </a:solidFill>
                <a:latin typeface="Times New Roman" pitchFamily="18" charset="0"/>
              </a:rPr>
              <a:t>space[k].cur=m ;</a:t>
            </a:r>
            <a:r>
              <a:rPr lang="en-US" altLang="zh-CN" sz="2800" dirty="0">
                <a:solidFill>
                  <a:srgbClr val="393939"/>
                </a:solidFill>
                <a:latin typeface="Times New Roman" pitchFamily="18" charset="0"/>
              </a:rPr>
              <a:t> </a:t>
            </a:r>
          </a:p>
          <a:p>
            <a:pPr eaLnBrk="0" hangingPunct="0">
              <a:lnSpc>
                <a:spcPct val="95000"/>
              </a:lnSpc>
              <a:spcBef>
                <a:spcPct val="10000"/>
              </a:spcBef>
            </a:pPr>
            <a:r>
              <a:rPr lang="en-US" altLang="zh-CN" sz="2800" dirty="0">
                <a:solidFill>
                  <a:srgbClr val="393939"/>
                </a:solidFill>
                <a:latin typeface="Times New Roman" pitchFamily="18" charset="0"/>
              </a:rPr>
              <a:t>   return OK;</a:t>
            </a:r>
          </a:p>
        </p:txBody>
      </p:sp>
    </p:spTree>
    <p:extLst>
      <p:ext uri="{BB962C8B-B14F-4D97-AF65-F5344CB8AC3E}">
        <p14:creationId xmlns:p14="http://schemas.microsoft.com/office/powerpoint/2010/main" val="1224470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5">
                                            <p:bg/>
                                          </p:spTgt>
                                        </p:tgtEl>
                                        <p:attrNameLst>
                                          <p:attrName>style.visibility</p:attrName>
                                        </p:attrNameLst>
                                      </p:cBhvr>
                                      <p:to>
                                        <p:strVal val="visible"/>
                                      </p:to>
                                    </p:set>
                                    <p:animEffect transition="in" filter="wipe(left)">
                                      <p:cBhvr>
                                        <p:cTn id="7" dur="500"/>
                                        <p:tgtEl>
                                          <p:spTgt spid="5120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5">
                                            <p:txEl>
                                              <p:pRg st="0" end="0"/>
                                            </p:txEl>
                                          </p:spTgt>
                                        </p:tgtEl>
                                        <p:attrNameLst>
                                          <p:attrName>style.visibility</p:attrName>
                                        </p:attrNameLst>
                                      </p:cBhvr>
                                      <p:to>
                                        <p:strVal val="visible"/>
                                      </p:to>
                                    </p:set>
                                    <p:animEffect transition="in" filter="wipe(left)">
                                      <p:cBhvr>
                                        <p:cTn id="12" dur="500"/>
                                        <p:tgtEl>
                                          <p:spTgt spid="512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xEl>
                                              <p:pRg st="1" end="1"/>
                                            </p:txEl>
                                          </p:spTgt>
                                        </p:tgtEl>
                                        <p:attrNameLst>
                                          <p:attrName>style.visibility</p:attrName>
                                        </p:attrNameLst>
                                      </p:cBhvr>
                                      <p:to>
                                        <p:strVal val="visible"/>
                                      </p:to>
                                    </p:set>
                                    <p:animEffect transition="in" filter="wipe(left)">
                                      <p:cBhvr>
                                        <p:cTn id="17" dur="500"/>
                                        <p:tgtEl>
                                          <p:spTgt spid="512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5">
                                            <p:txEl>
                                              <p:pRg st="2" end="2"/>
                                            </p:txEl>
                                          </p:spTgt>
                                        </p:tgtEl>
                                        <p:attrNameLst>
                                          <p:attrName>style.visibility</p:attrName>
                                        </p:attrNameLst>
                                      </p:cBhvr>
                                      <p:to>
                                        <p:strVal val="visible"/>
                                      </p:to>
                                    </p:set>
                                    <p:animEffect transition="in" filter="wipe(left)">
                                      <p:cBhvr>
                                        <p:cTn id="22" dur="500"/>
                                        <p:tgtEl>
                                          <p:spTgt spid="512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5">
                                            <p:txEl>
                                              <p:pRg st="3" end="3"/>
                                            </p:txEl>
                                          </p:spTgt>
                                        </p:tgtEl>
                                        <p:attrNameLst>
                                          <p:attrName>style.visibility</p:attrName>
                                        </p:attrNameLst>
                                      </p:cBhvr>
                                      <p:to>
                                        <p:strVal val="visible"/>
                                      </p:to>
                                    </p:set>
                                    <p:animEffect transition="in" filter="wipe(left)">
                                      <p:cBhvr>
                                        <p:cTn id="27" dur="500"/>
                                        <p:tgtEl>
                                          <p:spTgt spid="5120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5">
                                            <p:txEl>
                                              <p:pRg st="4" end="4"/>
                                            </p:txEl>
                                          </p:spTgt>
                                        </p:tgtEl>
                                        <p:attrNameLst>
                                          <p:attrName>style.visibility</p:attrName>
                                        </p:attrNameLst>
                                      </p:cBhvr>
                                      <p:to>
                                        <p:strVal val="visible"/>
                                      </p:to>
                                    </p:set>
                                    <p:animEffect transition="in" filter="wipe(left)">
                                      <p:cBhvr>
                                        <p:cTn id="32" dur="500"/>
                                        <p:tgtEl>
                                          <p:spTgt spid="5120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05">
                                            <p:txEl>
                                              <p:pRg st="5" end="5"/>
                                            </p:txEl>
                                          </p:spTgt>
                                        </p:tgtEl>
                                        <p:attrNameLst>
                                          <p:attrName>style.visibility</p:attrName>
                                        </p:attrNameLst>
                                      </p:cBhvr>
                                      <p:to>
                                        <p:strVal val="visible"/>
                                      </p:to>
                                    </p:set>
                                    <p:animEffect transition="in" filter="wipe(left)">
                                      <p:cBhvr>
                                        <p:cTn id="37" dur="500"/>
                                        <p:tgtEl>
                                          <p:spTgt spid="5120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05">
                                            <p:txEl>
                                              <p:pRg st="6" end="6"/>
                                            </p:txEl>
                                          </p:spTgt>
                                        </p:tgtEl>
                                        <p:attrNameLst>
                                          <p:attrName>style.visibility</p:attrName>
                                        </p:attrNameLst>
                                      </p:cBhvr>
                                      <p:to>
                                        <p:strVal val="visible"/>
                                      </p:to>
                                    </p:set>
                                    <p:animEffect transition="in" filter="wipe(left)">
                                      <p:cBhvr>
                                        <p:cTn id="42" dur="500"/>
                                        <p:tgtEl>
                                          <p:spTgt spid="5120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05">
                                            <p:txEl>
                                              <p:pRg st="7" end="7"/>
                                            </p:txEl>
                                          </p:spTgt>
                                        </p:tgtEl>
                                        <p:attrNameLst>
                                          <p:attrName>style.visibility</p:attrName>
                                        </p:attrNameLst>
                                      </p:cBhvr>
                                      <p:to>
                                        <p:strVal val="visible"/>
                                      </p:to>
                                    </p:set>
                                    <p:animEffect transition="in" filter="wipe(left)">
                                      <p:cBhvr>
                                        <p:cTn id="47" dur="500"/>
                                        <p:tgtEl>
                                          <p:spTgt spid="5120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05">
                                            <p:txEl>
                                              <p:pRg st="8" end="8"/>
                                            </p:txEl>
                                          </p:spTgt>
                                        </p:tgtEl>
                                        <p:attrNameLst>
                                          <p:attrName>style.visibility</p:attrName>
                                        </p:attrNameLst>
                                      </p:cBhvr>
                                      <p:to>
                                        <p:strVal val="visible"/>
                                      </p:to>
                                    </p:set>
                                    <p:animEffect transition="in" filter="wipe(left)">
                                      <p:cBhvr>
                                        <p:cTn id="52" dur="500"/>
                                        <p:tgtEl>
                                          <p:spTgt spid="512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静态链表的删除</a:t>
            </a:r>
          </a:p>
        </p:txBody>
      </p:sp>
      <p:sp>
        <p:nvSpPr>
          <p:cNvPr id="4505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F284B0EC-AF73-427F-87AA-58CA31F6D43F}" type="slidenum">
              <a:rPr kumimoji="0" lang="en-US" altLang="zh-CN" b="0" smtClean="0">
                <a:solidFill>
                  <a:srgbClr val="393939"/>
                </a:solidFill>
              </a:rPr>
              <a:pPr eaLnBrk="1" hangingPunct="1"/>
              <a:t>96</a:t>
            </a:fld>
            <a:endParaRPr kumimoji="0" lang="en-US" altLang="zh-CN" b="0" smtClean="0">
              <a:solidFill>
                <a:srgbClr val="393939"/>
              </a:solidFill>
            </a:endParaRPr>
          </a:p>
        </p:txBody>
      </p:sp>
      <p:graphicFrame>
        <p:nvGraphicFramePr>
          <p:cNvPr id="118788" name="Group 4"/>
          <p:cNvGraphicFramePr>
            <a:graphicFrameLocks noGrp="1"/>
          </p:cNvGraphicFramePr>
          <p:nvPr>
            <p:extLst>
              <p:ext uri="{D42A27DB-BD31-4B8C-83A1-F6EECF244321}">
                <p14:modId xmlns:p14="http://schemas.microsoft.com/office/powerpoint/2010/main" val="2696946724"/>
              </p:ext>
            </p:extLst>
          </p:nvPr>
        </p:nvGraphicFramePr>
        <p:xfrm>
          <a:off x="1187450" y="1484313"/>
          <a:ext cx="1985963" cy="4565018"/>
        </p:xfrm>
        <a:graphic>
          <a:graphicData uri="http://schemas.openxmlformats.org/drawingml/2006/table">
            <a:tbl>
              <a:tblPr/>
              <a:tblGrid>
                <a:gridCol w="438150"/>
                <a:gridCol w="949325"/>
                <a:gridCol w="598488"/>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ZHAO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QIAN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SUN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LI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ZHOU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WAN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FF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5109" name="Text Box 68"/>
          <p:cNvSpPr txBox="1">
            <a:spLocks noChangeArrowheads="1"/>
          </p:cNvSpPr>
          <p:nvPr/>
        </p:nvSpPr>
        <p:spPr bwMode="auto">
          <a:xfrm>
            <a:off x="304800" y="1484313"/>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a:solidFill>
                  <a:srgbClr val="FF0000"/>
                </a:solidFill>
              </a:rPr>
              <a:t>space</a:t>
            </a:r>
          </a:p>
        </p:txBody>
      </p:sp>
      <p:sp>
        <p:nvSpPr>
          <p:cNvPr id="45110" name="Text Box 69"/>
          <p:cNvSpPr txBox="1">
            <a:spLocks noChangeArrowheads="1"/>
          </p:cNvSpPr>
          <p:nvPr/>
        </p:nvSpPr>
        <p:spPr bwMode="auto">
          <a:xfrm>
            <a:off x="468313" y="1916113"/>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S</a:t>
            </a:r>
          </a:p>
        </p:txBody>
      </p:sp>
      <p:sp>
        <p:nvSpPr>
          <p:cNvPr id="118854" name="AutoShape 70"/>
          <p:cNvSpPr>
            <a:spLocks noChangeArrowheads="1"/>
          </p:cNvSpPr>
          <p:nvPr/>
        </p:nvSpPr>
        <p:spPr bwMode="auto">
          <a:xfrm>
            <a:off x="3419475" y="2349500"/>
            <a:ext cx="1728788" cy="1008063"/>
          </a:xfrm>
          <a:prstGeom prst="wedgeEllipseCallout">
            <a:avLst>
              <a:gd name="adj1" fmla="val -103903"/>
              <a:gd name="adj2" fmla="val 49370"/>
            </a:avLst>
          </a:prstGeom>
          <a:solidFill>
            <a:schemeClr val="accent1"/>
          </a:solidFill>
          <a:ln w="12700" cap="rnd">
            <a:solidFill>
              <a:schemeClr val="tx1"/>
            </a:solidFill>
            <a:miter lim="800000"/>
            <a:headEnd/>
            <a:tailEnd/>
          </a:ln>
        </p:spPr>
        <p:txBody>
          <a:bodyPr/>
          <a:lstStyle/>
          <a:p>
            <a:pPr algn="ctr" eaLnBrk="0" hangingPunct="0"/>
            <a:r>
              <a:rPr lang="zh-CN" altLang="en-US">
                <a:solidFill>
                  <a:srgbClr val="393939"/>
                </a:solidFill>
                <a:latin typeface="Times New Roman" pitchFamily="18" charset="0"/>
                <a:ea typeface="楷体_GB2312" pitchFamily="49" charset="-122"/>
              </a:rPr>
              <a:t>删除</a:t>
            </a:r>
          </a:p>
          <a:p>
            <a:pPr algn="ctr" eaLnBrk="0" hangingPunct="0"/>
            <a:r>
              <a:rPr lang="en-US" altLang="zh-CN" sz="2000">
                <a:solidFill>
                  <a:srgbClr val="393939"/>
                </a:solidFill>
                <a:latin typeface="Times New Roman" pitchFamily="18" charset="0"/>
                <a:ea typeface="楷体_GB2312" pitchFamily="49" charset="-122"/>
              </a:rPr>
              <a:t>SUN</a:t>
            </a:r>
          </a:p>
        </p:txBody>
      </p:sp>
      <p:sp>
        <p:nvSpPr>
          <p:cNvPr id="118855" name="AutoShape 71"/>
          <p:cNvSpPr>
            <a:spLocks noChangeArrowheads="1"/>
          </p:cNvSpPr>
          <p:nvPr/>
        </p:nvSpPr>
        <p:spPr bwMode="auto">
          <a:xfrm>
            <a:off x="4067175" y="4724400"/>
            <a:ext cx="1728788" cy="288925"/>
          </a:xfrm>
          <a:prstGeom prst="rightArrow">
            <a:avLst>
              <a:gd name="adj1" fmla="val 50000"/>
              <a:gd name="adj2" fmla="val 149588"/>
            </a:avLst>
          </a:prstGeom>
          <a:solidFill>
            <a:schemeClr val="accent1"/>
          </a:solidFill>
          <a:ln w="12700" cap="sq">
            <a:solidFill>
              <a:srgbClr val="000000"/>
            </a:solidFill>
            <a:miter lim="800000"/>
            <a:headEnd/>
            <a:tailEnd/>
          </a:ln>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graphicFrame>
        <p:nvGraphicFramePr>
          <p:cNvPr id="118856" name="Group 72"/>
          <p:cNvGraphicFramePr>
            <a:graphicFrameLocks noGrp="1"/>
          </p:cNvGraphicFramePr>
          <p:nvPr>
            <p:extLst>
              <p:ext uri="{D42A27DB-BD31-4B8C-83A1-F6EECF244321}">
                <p14:modId xmlns:p14="http://schemas.microsoft.com/office/powerpoint/2010/main" val="2953251420"/>
              </p:ext>
            </p:extLst>
          </p:nvPr>
        </p:nvGraphicFramePr>
        <p:xfrm>
          <a:off x="6084888" y="1484313"/>
          <a:ext cx="1985962" cy="4565018"/>
        </p:xfrm>
        <a:graphic>
          <a:graphicData uri="http://schemas.openxmlformats.org/drawingml/2006/table">
            <a:tbl>
              <a:tblPr/>
              <a:tblGrid>
                <a:gridCol w="438150"/>
                <a:gridCol w="949325"/>
                <a:gridCol w="598487"/>
              </a:tblGrid>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ZHAO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QIAN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chemeClr val="tx2">
                              <a:lumMod val="20000"/>
                              <a:lumOff val="80000"/>
                            </a:schemeClr>
                          </a:solidFill>
                          <a:effectLst/>
                          <a:latin typeface="Times New Roman" pitchFamily="18" charset="0"/>
                          <a:ea typeface="楷体_GB2312" pitchFamily="49" charset="-122"/>
                        </a:rPr>
                        <a:t>SUN</a:t>
                      </a:r>
                      <a:endParaRPr kumimoji="1" lang="zh-CN" altLang="zh-CN" sz="2000" b="1" i="0" u="none" strike="noStrike" cap="none" normalizeH="0" baseline="0" dirty="0" smtClean="0">
                        <a:ln>
                          <a:noFill/>
                        </a:ln>
                        <a:solidFill>
                          <a:schemeClr val="tx2">
                            <a:lumMod val="20000"/>
                            <a:lumOff val="80000"/>
                          </a:schemeClr>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folHlink"/>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LI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ZHOU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WAN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8920" name="Text Box 136"/>
          <p:cNvSpPr txBox="1">
            <a:spLocks noChangeArrowheads="1"/>
          </p:cNvSpPr>
          <p:nvPr/>
        </p:nvSpPr>
        <p:spPr bwMode="auto">
          <a:xfrm>
            <a:off x="4953000" y="1484313"/>
            <a:ext cx="112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a:solidFill>
                  <a:srgbClr val="FF0000"/>
                </a:solidFill>
              </a:rPr>
              <a:t>space</a:t>
            </a:r>
          </a:p>
        </p:txBody>
      </p:sp>
      <p:sp>
        <p:nvSpPr>
          <p:cNvPr id="118921" name="Text Box 137"/>
          <p:cNvSpPr txBox="1">
            <a:spLocks noChangeArrowheads="1"/>
          </p:cNvSpPr>
          <p:nvPr/>
        </p:nvSpPr>
        <p:spPr bwMode="auto">
          <a:xfrm>
            <a:off x="5219700" y="1916113"/>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S</a:t>
            </a:r>
          </a:p>
        </p:txBody>
      </p:sp>
      <p:sp>
        <p:nvSpPr>
          <p:cNvPr id="45164" name="Rectangle 139"/>
          <p:cNvSpPr>
            <a:spLocks noChangeArrowheads="1"/>
          </p:cNvSpPr>
          <p:nvPr/>
        </p:nvSpPr>
        <p:spPr bwMode="auto">
          <a:xfrm>
            <a:off x="4828815" y="565150"/>
            <a:ext cx="3817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lang="en-US" altLang="zh-CN" dirty="0" err="1">
                <a:solidFill>
                  <a:srgbClr val="393939"/>
                </a:solidFill>
                <a:latin typeface="Times New Roman" pitchFamily="18" charset="0"/>
              </a:rPr>
              <a:t>ListDelete_SL</a:t>
            </a:r>
            <a:r>
              <a:rPr lang="en-US" altLang="zh-CN" dirty="0">
                <a:solidFill>
                  <a:srgbClr val="393939"/>
                </a:solidFill>
                <a:latin typeface="Times New Roman" pitchFamily="18" charset="0"/>
              </a:rPr>
              <a:t>(</a:t>
            </a:r>
            <a:r>
              <a:rPr lang="en-US" altLang="zh-CN" dirty="0" err="1">
                <a:solidFill>
                  <a:srgbClr val="393939"/>
                </a:solidFill>
                <a:latin typeface="Times New Roman" pitchFamily="18" charset="0"/>
              </a:rPr>
              <a:t>int</a:t>
            </a:r>
            <a:r>
              <a:rPr lang="en-US" altLang="zh-CN" dirty="0">
                <a:solidFill>
                  <a:srgbClr val="393939"/>
                </a:solidFill>
                <a:latin typeface="Times New Roman" pitchFamily="18" charset="0"/>
              </a:rPr>
              <a:t> S, </a:t>
            </a:r>
            <a:r>
              <a:rPr lang="en-US" altLang="zh-CN" dirty="0" err="1">
                <a:solidFill>
                  <a:srgbClr val="393939"/>
                </a:solidFill>
                <a:latin typeface="Times New Roman" pitchFamily="18" charset="0"/>
              </a:rPr>
              <a:t>int</a:t>
            </a:r>
            <a:r>
              <a:rPr lang="en-US" altLang="zh-CN" dirty="0">
                <a:solidFill>
                  <a:srgbClr val="393939"/>
                </a:solidFill>
                <a:latin typeface="Times New Roman" pitchFamily="18" charset="0"/>
              </a:rPr>
              <a:t> 3,e)</a:t>
            </a:r>
          </a:p>
        </p:txBody>
      </p:sp>
    </p:spTree>
    <p:extLst>
      <p:ext uri="{BB962C8B-B14F-4D97-AF65-F5344CB8AC3E}">
        <p14:creationId xmlns:p14="http://schemas.microsoft.com/office/powerpoint/2010/main" val="2482733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854"/>
                                        </p:tgtEl>
                                        <p:attrNameLst>
                                          <p:attrName>style.visibility</p:attrName>
                                        </p:attrNameLst>
                                      </p:cBhvr>
                                      <p:to>
                                        <p:strVal val="visible"/>
                                      </p:to>
                                    </p:set>
                                    <p:animEffect transition="in" filter="box(in)">
                                      <p:cBhvr>
                                        <p:cTn id="7" dur="500"/>
                                        <p:tgtEl>
                                          <p:spTgt spid="11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855"/>
                                        </p:tgtEl>
                                        <p:attrNameLst>
                                          <p:attrName>style.visibility</p:attrName>
                                        </p:attrNameLst>
                                      </p:cBhvr>
                                      <p:to>
                                        <p:strVal val="visible"/>
                                      </p:to>
                                    </p:set>
                                    <p:animEffect transition="in" filter="wipe(left)">
                                      <p:cBhvr>
                                        <p:cTn id="12" dur="500"/>
                                        <p:tgtEl>
                                          <p:spTgt spid="11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8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9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54" grpId="0" animBg="1"/>
      <p:bldP spid="118855" grpId="0" animBg="1"/>
      <p:bldP spid="118920" grpId="0"/>
      <p:bldP spid="11892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sz="4000" smtClean="0"/>
              <a:t>2.3.6 </a:t>
            </a:r>
            <a:r>
              <a:rPr lang="zh-CN" altLang="en-US" sz="4000" smtClean="0"/>
              <a:t>其它链表</a:t>
            </a:r>
          </a:p>
        </p:txBody>
      </p:sp>
      <p:sp>
        <p:nvSpPr>
          <p:cNvPr id="46084" name="Rectangle 3"/>
          <p:cNvSpPr>
            <a:spLocks noGrp="1" noChangeArrowheads="1"/>
          </p:cNvSpPr>
          <p:nvPr>
            <p:ph idx="1"/>
          </p:nvPr>
        </p:nvSpPr>
        <p:spPr>
          <a:xfrm>
            <a:off x="457200" y="1341438"/>
            <a:ext cx="8686800" cy="4953000"/>
          </a:xfrm>
        </p:spPr>
        <p:txBody>
          <a:bodyPr/>
          <a:lstStyle/>
          <a:p>
            <a:pPr eaLnBrk="1" hangingPunct="1"/>
            <a:r>
              <a:rPr lang="en-US" altLang="zh-CN" sz="2800" smtClean="0"/>
              <a:t>1</a:t>
            </a:r>
            <a:r>
              <a:rPr lang="zh-CN" altLang="en-US" sz="2800" smtClean="0"/>
              <a:t>）单向循环链表</a:t>
            </a:r>
          </a:p>
          <a:p>
            <a:pPr lvl="1" eaLnBrk="1" hangingPunct="1"/>
            <a:r>
              <a:rPr lang="zh-CN" altLang="en-US" sz="2800" smtClean="0"/>
              <a:t>最后一个结点的指针域的指针又指回第一个结点的链表 </a:t>
            </a:r>
          </a:p>
        </p:txBody>
      </p:sp>
      <p:sp>
        <p:nvSpPr>
          <p:cNvPr id="4608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CE9B400E-033F-4947-B8A7-6C9783770011}" type="slidenum">
              <a:rPr kumimoji="0" lang="en-US" altLang="zh-CN" b="0" smtClean="0">
                <a:solidFill>
                  <a:srgbClr val="393939"/>
                </a:solidFill>
              </a:rPr>
              <a:pPr eaLnBrk="1" hangingPunct="1"/>
              <a:t>97</a:t>
            </a:fld>
            <a:endParaRPr kumimoji="0" lang="en-US" altLang="zh-CN" b="0" smtClean="0">
              <a:solidFill>
                <a:srgbClr val="393939"/>
              </a:solidFill>
            </a:endParaRPr>
          </a:p>
        </p:txBody>
      </p:sp>
      <p:sp>
        <p:nvSpPr>
          <p:cNvPr id="121887" name="Line 31"/>
          <p:cNvSpPr>
            <a:spLocks noChangeShapeType="1"/>
          </p:cNvSpPr>
          <p:nvPr/>
        </p:nvSpPr>
        <p:spPr bwMode="auto">
          <a:xfrm flipV="1">
            <a:off x="8096250" y="3429000"/>
            <a:ext cx="457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1888" name="Line 32"/>
          <p:cNvSpPr>
            <a:spLocks noChangeShapeType="1"/>
          </p:cNvSpPr>
          <p:nvPr/>
        </p:nvSpPr>
        <p:spPr bwMode="auto">
          <a:xfrm>
            <a:off x="8553450" y="3429000"/>
            <a:ext cx="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1889" name="Line 33"/>
          <p:cNvSpPr>
            <a:spLocks noChangeShapeType="1"/>
          </p:cNvSpPr>
          <p:nvPr/>
        </p:nvSpPr>
        <p:spPr bwMode="auto">
          <a:xfrm flipH="1">
            <a:off x="323850" y="4038600"/>
            <a:ext cx="8229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1890" name="Line 34"/>
          <p:cNvSpPr>
            <a:spLocks noChangeShapeType="1"/>
          </p:cNvSpPr>
          <p:nvPr/>
        </p:nvSpPr>
        <p:spPr bwMode="auto">
          <a:xfrm flipV="1">
            <a:off x="323850" y="3505200"/>
            <a:ext cx="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121891" name="Line 35"/>
          <p:cNvSpPr>
            <a:spLocks noChangeShapeType="1"/>
          </p:cNvSpPr>
          <p:nvPr/>
        </p:nvSpPr>
        <p:spPr bwMode="auto">
          <a:xfrm>
            <a:off x="323850" y="3505200"/>
            <a:ext cx="53340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nvGrpSpPr>
          <p:cNvPr id="46090" name="Group 39"/>
          <p:cNvGrpSpPr>
            <a:grpSpLocks/>
          </p:cNvGrpSpPr>
          <p:nvPr/>
        </p:nvGrpSpPr>
        <p:grpSpPr bwMode="auto">
          <a:xfrm>
            <a:off x="457200" y="2590800"/>
            <a:ext cx="8610600" cy="1493838"/>
            <a:chOff x="191" y="2784"/>
            <a:chExt cx="5424" cy="941"/>
          </a:xfrm>
        </p:grpSpPr>
        <p:sp>
          <p:nvSpPr>
            <p:cNvPr id="46092" name="Text Box 4"/>
            <p:cNvSpPr txBox="1">
              <a:spLocks noChangeArrowheads="1"/>
            </p:cNvSpPr>
            <p:nvPr/>
          </p:nvSpPr>
          <p:spPr bwMode="auto">
            <a:xfrm>
              <a:off x="1247" y="2976"/>
              <a:ext cx="4368"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en-US" altLang="zh-CN" sz="4800" b="0" dirty="0">
                  <a:solidFill>
                    <a:srgbClr val="393939"/>
                  </a:solidFill>
                  <a:ea typeface="楷体_GB2312" pitchFamily="49" charset="-122"/>
                </a:rPr>
                <a:t>   a</a:t>
              </a:r>
              <a:r>
                <a:rPr lang="en-US" altLang="zh-CN" sz="4800" b="0" baseline="-25000" dirty="0">
                  <a:solidFill>
                    <a:srgbClr val="393939"/>
                  </a:solidFill>
                  <a:ea typeface="楷体_GB2312" pitchFamily="49" charset="-122"/>
                </a:rPr>
                <a:t>1</a:t>
              </a:r>
              <a:r>
                <a:rPr lang="en-US" altLang="zh-CN" sz="4800" b="0" dirty="0">
                  <a:solidFill>
                    <a:srgbClr val="393939"/>
                  </a:solidFill>
                  <a:ea typeface="楷体_GB2312" pitchFamily="49" charset="-122"/>
                </a:rPr>
                <a:t>       a</a:t>
              </a:r>
              <a:r>
                <a:rPr lang="en-US" altLang="zh-CN" sz="4800" b="0" baseline="-25000" dirty="0">
                  <a:solidFill>
                    <a:srgbClr val="393939"/>
                  </a:solidFill>
                  <a:ea typeface="楷体_GB2312" pitchFamily="49" charset="-122"/>
                </a:rPr>
                <a:t>2</a:t>
              </a:r>
              <a:r>
                <a:rPr lang="en-US" altLang="zh-CN" sz="4800" b="0" dirty="0">
                  <a:solidFill>
                    <a:srgbClr val="393939"/>
                  </a:solidFill>
                  <a:ea typeface="楷体_GB2312" pitchFamily="49" charset="-122"/>
                </a:rPr>
                <a:t>      … ...    a</a:t>
              </a:r>
              <a:r>
                <a:rPr lang="en-US" altLang="zh-CN" sz="4800" b="0" baseline="-25000" dirty="0">
                  <a:solidFill>
                    <a:srgbClr val="393939"/>
                  </a:solidFill>
                  <a:ea typeface="楷体_GB2312" pitchFamily="49" charset="-122"/>
                </a:rPr>
                <a:t>n  </a:t>
              </a:r>
            </a:p>
            <a:p>
              <a:pPr eaLnBrk="1" hangingPunct="1"/>
              <a:endParaRPr lang="en-US" altLang="zh-CN" b="0" dirty="0">
                <a:solidFill>
                  <a:srgbClr val="393939"/>
                </a:solidFill>
              </a:endParaRPr>
            </a:p>
          </p:txBody>
        </p:sp>
        <p:sp>
          <p:nvSpPr>
            <p:cNvPr id="46093" name="Line 5"/>
            <p:cNvSpPr>
              <a:spLocks noChangeShapeType="1"/>
            </p:cNvSpPr>
            <p:nvPr/>
          </p:nvSpPr>
          <p:spPr bwMode="auto">
            <a:xfrm>
              <a:off x="479" y="3120"/>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4" name="Line 6"/>
            <p:cNvSpPr>
              <a:spLocks noChangeShapeType="1"/>
            </p:cNvSpPr>
            <p:nvPr/>
          </p:nvSpPr>
          <p:spPr bwMode="auto">
            <a:xfrm>
              <a:off x="479" y="3504"/>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5" name="Line 7"/>
            <p:cNvSpPr>
              <a:spLocks noChangeShapeType="1"/>
            </p:cNvSpPr>
            <p:nvPr/>
          </p:nvSpPr>
          <p:spPr bwMode="auto">
            <a:xfrm>
              <a:off x="1151"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6" name="Line 8"/>
            <p:cNvSpPr>
              <a:spLocks noChangeShapeType="1"/>
            </p:cNvSpPr>
            <p:nvPr/>
          </p:nvSpPr>
          <p:spPr bwMode="auto">
            <a:xfrm>
              <a:off x="479"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7" name="Line 9"/>
            <p:cNvSpPr>
              <a:spLocks noChangeShapeType="1"/>
            </p:cNvSpPr>
            <p:nvPr/>
          </p:nvSpPr>
          <p:spPr bwMode="auto">
            <a:xfrm flipH="1">
              <a:off x="959"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8" name="Line 10"/>
            <p:cNvSpPr>
              <a:spLocks noChangeShapeType="1"/>
            </p:cNvSpPr>
            <p:nvPr/>
          </p:nvSpPr>
          <p:spPr bwMode="auto">
            <a:xfrm>
              <a:off x="1439" y="3120"/>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099" name="Line 11"/>
            <p:cNvSpPr>
              <a:spLocks noChangeShapeType="1"/>
            </p:cNvSpPr>
            <p:nvPr/>
          </p:nvSpPr>
          <p:spPr bwMode="auto">
            <a:xfrm>
              <a:off x="1439" y="3504"/>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0" name="Line 12"/>
            <p:cNvSpPr>
              <a:spLocks noChangeShapeType="1"/>
            </p:cNvSpPr>
            <p:nvPr/>
          </p:nvSpPr>
          <p:spPr bwMode="auto">
            <a:xfrm>
              <a:off x="2111"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1" name="Line 13"/>
            <p:cNvSpPr>
              <a:spLocks noChangeShapeType="1"/>
            </p:cNvSpPr>
            <p:nvPr/>
          </p:nvSpPr>
          <p:spPr bwMode="auto">
            <a:xfrm>
              <a:off x="1439"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2" name="Line 14"/>
            <p:cNvSpPr>
              <a:spLocks noChangeShapeType="1"/>
            </p:cNvSpPr>
            <p:nvPr/>
          </p:nvSpPr>
          <p:spPr bwMode="auto">
            <a:xfrm>
              <a:off x="1919"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3" name="Line 15"/>
            <p:cNvSpPr>
              <a:spLocks noChangeShapeType="1"/>
            </p:cNvSpPr>
            <p:nvPr/>
          </p:nvSpPr>
          <p:spPr bwMode="auto">
            <a:xfrm>
              <a:off x="1055" y="3312"/>
              <a:ext cx="38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4" name="Line 16"/>
            <p:cNvSpPr>
              <a:spLocks noChangeShapeType="1"/>
            </p:cNvSpPr>
            <p:nvPr/>
          </p:nvSpPr>
          <p:spPr bwMode="auto">
            <a:xfrm>
              <a:off x="2063" y="3312"/>
              <a:ext cx="38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5" name="Line 17"/>
            <p:cNvSpPr>
              <a:spLocks noChangeShapeType="1"/>
            </p:cNvSpPr>
            <p:nvPr/>
          </p:nvSpPr>
          <p:spPr bwMode="auto">
            <a:xfrm>
              <a:off x="2447" y="312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6" name="Line 18"/>
            <p:cNvSpPr>
              <a:spLocks noChangeShapeType="1"/>
            </p:cNvSpPr>
            <p:nvPr/>
          </p:nvSpPr>
          <p:spPr bwMode="auto">
            <a:xfrm>
              <a:off x="2447"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7" name="Line 19"/>
            <p:cNvSpPr>
              <a:spLocks noChangeShapeType="1"/>
            </p:cNvSpPr>
            <p:nvPr/>
          </p:nvSpPr>
          <p:spPr bwMode="auto">
            <a:xfrm>
              <a:off x="3167"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8" name="Line 20"/>
            <p:cNvSpPr>
              <a:spLocks noChangeShapeType="1"/>
            </p:cNvSpPr>
            <p:nvPr/>
          </p:nvSpPr>
          <p:spPr bwMode="auto">
            <a:xfrm>
              <a:off x="2927"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09" name="Line 21"/>
            <p:cNvSpPr>
              <a:spLocks noChangeShapeType="1"/>
            </p:cNvSpPr>
            <p:nvPr/>
          </p:nvSpPr>
          <p:spPr bwMode="auto">
            <a:xfrm>
              <a:off x="3071" y="3312"/>
              <a:ext cx="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0" name="Line 22"/>
            <p:cNvSpPr>
              <a:spLocks noChangeShapeType="1"/>
            </p:cNvSpPr>
            <p:nvPr/>
          </p:nvSpPr>
          <p:spPr bwMode="auto">
            <a:xfrm>
              <a:off x="2447" y="35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1" name="Line 23"/>
            <p:cNvSpPr>
              <a:spLocks noChangeShapeType="1"/>
            </p:cNvSpPr>
            <p:nvPr/>
          </p:nvSpPr>
          <p:spPr bwMode="auto">
            <a:xfrm>
              <a:off x="4463" y="35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2" name="Line 24"/>
            <p:cNvSpPr>
              <a:spLocks noChangeShapeType="1"/>
            </p:cNvSpPr>
            <p:nvPr/>
          </p:nvSpPr>
          <p:spPr bwMode="auto">
            <a:xfrm>
              <a:off x="4463" y="312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3" name="Line 25"/>
            <p:cNvSpPr>
              <a:spLocks noChangeShapeType="1"/>
            </p:cNvSpPr>
            <p:nvPr/>
          </p:nvSpPr>
          <p:spPr bwMode="auto">
            <a:xfrm>
              <a:off x="4463"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4" name="Line 26"/>
            <p:cNvSpPr>
              <a:spLocks noChangeShapeType="1"/>
            </p:cNvSpPr>
            <p:nvPr/>
          </p:nvSpPr>
          <p:spPr bwMode="auto">
            <a:xfrm>
              <a:off x="5183"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5" name="Line 27"/>
            <p:cNvSpPr>
              <a:spLocks noChangeShapeType="1"/>
            </p:cNvSpPr>
            <p:nvPr/>
          </p:nvSpPr>
          <p:spPr bwMode="auto">
            <a:xfrm>
              <a:off x="4943" y="31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6" name="Line 28"/>
            <p:cNvSpPr>
              <a:spLocks noChangeShapeType="1"/>
            </p:cNvSpPr>
            <p:nvPr/>
          </p:nvSpPr>
          <p:spPr bwMode="auto">
            <a:xfrm>
              <a:off x="4223" y="3312"/>
              <a:ext cx="2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7" name="Line 29"/>
            <p:cNvSpPr>
              <a:spLocks noChangeShapeType="1"/>
            </p:cNvSpPr>
            <p:nvPr/>
          </p:nvSpPr>
          <p:spPr bwMode="auto">
            <a:xfrm>
              <a:off x="191" y="3264"/>
              <a:ext cx="288"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8" name="Line 30"/>
            <p:cNvSpPr>
              <a:spLocks noChangeShapeType="1"/>
            </p:cNvSpPr>
            <p:nvPr/>
          </p:nvSpPr>
          <p:spPr bwMode="auto">
            <a:xfrm>
              <a:off x="191" y="2784"/>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6119" name="Rectangle 36"/>
            <p:cNvSpPr>
              <a:spLocks noChangeArrowheads="1"/>
            </p:cNvSpPr>
            <p:nvPr/>
          </p:nvSpPr>
          <p:spPr bwMode="auto">
            <a:xfrm>
              <a:off x="479" y="3120"/>
              <a:ext cx="480" cy="384"/>
            </a:xfrm>
            <a:prstGeom prst="rect">
              <a:avLst/>
            </a:prstGeom>
            <a:solidFill>
              <a:schemeClr val="accent1"/>
            </a:solidFill>
            <a:ln w="28575">
              <a:solidFill>
                <a:schemeClr val="tx1"/>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grpSp>
      <p:sp>
        <p:nvSpPr>
          <p:cNvPr id="121897" name="Text Box 41"/>
          <p:cNvSpPr txBox="1">
            <a:spLocks noChangeArrowheads="1"/>
          </p:cNvSpPr>
          <p:nvPr/>
        </p:nvSpPr>
        <p:spPr bwMode="auto">
          <a:xfrm>
            <a:off x="395288" y="4343400"/>
            <a:ext cx="8569325" cy="1984375"/>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kumimoji="1" b="1">
                <a:solidFill>
                  <a:srgbClr val="000000"/>
                </a:solidFill>
                <a:latin typeface="Times New Roman" pitchFamily="18" charset="0"/>
                <a:ea typeface="宋体" charset="-122"/>
              </a:defRPr>
            </a:lvl1pPr>
            <a:lvl2pPr eaLnBrk="0" hangingPunct="0">
              <a:defRPr kumimoji="1" b="1">
                <a:solidFill>
                  <a:srgbClr val="000000"/>
                </a:solidFill>
                <a:latin typeface="Times New Roman" pitchFamily="18" charset="0"/>
                <a:ea typeface="宋体" charset="-122"/>
              </a:defRPr>
            </a:lvl2pPr>
            <a:lvl3pPr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lvl="1" eaLnBrk="1" hangingPunct="1">
              <a:spcBef>
                <a:spcPct val="20000"/>
              </a:spcBef>
              <a:buClr>
                <a:srgbClr val="FF9900"/>
              </a:buClr>
              <a:buFontTx/>
              <a:buChar char="¶"/>
            </a:pPr>
            <a:r>
              <a:rPr lang="zh-CN" altLang="en-US" sz="2800" dirty="0">
                <a:solidFill>
                  <a:srgbClr val="400080"/>
                </a:solidFill>
              </a:rPr>
              <a:t>和单链表的差别仅</a:t>
            </a:r>
            <a:r>
              <a:rPr lang="zh-CN" altLang="en-US" sz="2800" dirty="0" smtClean="0">
                <a:solidFill>
                  <a:srgbClr val="400080"/>
                </a:solidFill>
              </a:rPr>
              <a:t>在于“判别</a:t>
            </a:r>
            <a:r>
              <a:rPr lang="zh-CN" altLang="en-US" sz="2800" dirty="0">
                <a:solidFill>
                  <a:srgbClr val="400080"/>
                </a:solidFill>
              </a:rPr>
              <a:t>链表中</a:t>
            </a:r>
            <a:r>
              <a:rPr lang="zh-CN" altLang="en-US" sz="2800" dirty="0">
                <a:solidFill>
                  <a:srgbClr val="FF0000"/>
                </a:solidFill>
              </a:rPr>
              <a:t>最后一个结点的</a:t>
            </a:r>
            <a:r>
              <a:rPr lang="zh-CN" altLang="en-US" sz="2800" dirty="0" smtClean="0">
                <a:solidFill>
                  <a:srgbClr val="FF0000"/>
                </a:solidFill>
              </a:rPr>
              <a:t>条件”：</a:t>
            </a:r>
            <a:endParaRPr lang="zh-CN" altLang="en-US" sz="2800" dirty="0">
              <a:solidFill>
                <a:srgbClr val="400080"/>
              </a:solidFill>
            </a:endParaRPr>
          </a:p>
          <a:p>
            <a:pPr marL="1371600" lvl="2" indent="-457200" eaLnBrk="1" hangingPunct="1">
              <a:spcBef>
                <a:spcPct val="20000"/>
              </a:spcBef>
              <a:buClr>
                <a:srgbClr val="FF9900"/>
              </a:buClr>
              <a:buFont typeface="Wingdings" panose="05000000000000000000" pitchFamily="2" charset="2"/>
              <a:buChar char="ü"/>
            </a:pPr>
            <a:r>
              <a:rPr lang="zh-CN" altLang="en-US" sz="2800" dirty="0">
                <a:solidFill>
                  <a:srgbClr val="400080"/>
                </a:solidFill>
              </a:rPr>
              <a:t>单链表中是“</a:t>
            </a:r>
            <a:r>
              <a:rPr lang="zh-CN" altLang="en-US" sz="2800" dirty="0">
                <a:solidFill>
                  <a:srgbClr val="FF0000"/>
                </a:solidFill>
              </a:rPr>
              <a:t>后继是否为空</a:t>
            </a:r>
            <a:r>
              <a:rPr lang="zh-CN" altLang="en-US" sz="2800" dirty="0">
                <a:solidFill>
                  <a:srgbClr val="400080"/>
                </a:solidFill>
              </a:rPr>
              <a:t>”</a:t>
            </a:r>
          </a:p>
          <a:p>
            <a:pPr marL="1371600" lvl="2" indent="-457200" eaLnBrk="1" hangingPunct="1">
              <a:spcBef>
                <a:spcPct val="20000"/>
              </a:spcBef>
              <a:buClr>
                <a:srgbClr val="FF9900"/>
              </a:buClr>
              <a:buFont typeface="Wingdings" panose="05000000000000000000" pitchFamily="2" charset="2"/>
              <a:buChar char="ü"/>
            </a:pPr>
            <a:r>
              <a:rPr lang="zh-CN" altLang="en-US" sz="2800" dirty="0">
                <a:solidFill>
                  <a:srgbClr val="400080"/>
                </a:solidFill>
              </a:rPr>
              <a:t>单向循环链表中是“</a:t>
            </a:r>
            <a:r>
              <a:rPr lang="zh-CN" altLang="en-US" sz="2800" dirty="0">
                <a:solidFill>
                  <a:srgbClr val="FF0000"/>
                </a:solidFill>
              </a:rPr>
              <a:t>后继是否为头结点</a:t>
            </a:r>
            <a:r>
              <a:rPr lang="zh-CN" altLang="en-US" sz="2800" dirty="0">
                <a:solidFill>
                  <a:srgbClr val="400080"/>
                </a:solidFill>
              </a:rPr>
              <a:t>”。</a:t>
            </a:r>
          </a:p>
        </p:txBody>
      </p:sp>
    </p:spTree>
    <p:extLst>
      <p:ext uri="{BB962C8B-B14F-4D97-AF65-F5344CB8AC3E}">
        <p14:creationId xmlns:p14="http://schemas.microsoft.com/office/powerpoint/2010/main" val="545840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87"/>
                                        </p:tgtEl>
                                        <p:attrNameLst>
                                          <p:attrName>style.visibility</p:attrName>
                                        </p:attrNameLst>
                                      </p:cBhvr>
                                      <p:to>
                                        <p:strVal val="visible"/>
                                      </p:to>
                                    </p:set>
                                    <p:animEffect transition="in" filter="wipe(left)">
                                      <p:cBhvr>
                                        <p:cTn id="7" dur="500"/>
                                        <p:tgtEl>
                                          <p:spTgt spid="12188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1888"/>
                                        </p:tgtEl>
                                        <p:attrNameLst>
                                          <p:attrName>style.visibility</p:attrName>
                                        </p:attrNameLst>
                                      </p:cBhvr>
                                      <p:to>
                                        <p:strVal val="visible"/>
                                      </p:to>
                                    </p:set>
                                    <p:animEffect transition="in" filter="wipe(up)">
                                      <p:cBhvr>
                                        <p:cTn id="11" dur="500"/>
                                        <p:tgtEl>
                                          <p:spTgt spid="121888"/>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1889"/>
                                        </p:tgtEl>
                                        <p:attrNameLst>
                                          <p:attrName>style.visibility</p:attrName>
                                        </p:attrNameLst>
                                      </p:cBhvr>
                                      <p:to>
                                        <p:strVal val="visible"/>
                                      </p:to>
                                    </p:set>
                                    <p:animEffect transition="in" filter="wipe(right)">
                                      <p:cBhvr>
                                        <p:cTn id="15" dur="500"/>
                                        <p:tgtEl>
                                          <p:spTgt spid="121889"/>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1890"/>
                                        </p:tgtEl>
                                        <p:attrNameLst>
                                          <p:attrName>style.visibility</p:attrName>
                                        </p:attrNameLst>
                                      </p:cBhvr>
                                      <p:to>
                                        <p:strVal val="visible"/>
                                      </p:to>
                                    </p:set>
                                    <p:animEffect transition="in" filter="wipe(down)">
                                      <p:cBhvr>
                                        <p:cTn id="19" dur="500"/>
                                        <p:tgtEl>
                                          <p:spTgt spid="12189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1891"/>
                                        </p:tgtEl>
                                        <p:attrNameLst>
                                          <p:attrName>style.visibility</p:attrName>
                                        </p:attrNameLst>
                                      </p:cBhvr>
                                      <p:to>
                                        <p:strVal val="visible"/>
                                      </p:to>
                                    </p:set>
                                    <p:animEffect transition="in" filter="wipe(left)">
                                      <p:cBhvr>
                                        <p:cTn id="23" dur="500"/>
                                        <p:tgtEl>
                                          <p:spTgt spid="121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1897"/>
                                        </p:tgtEl>
                                        <p:attrNameLst>
                                          <p:attrName>style.visibility</p:attrName>
                                        </p:attrNameLst>
                                      </p:cBhvr>
                                      <p:to>
                                        <p:strVal val="visible"/>
                                      </p:to>
                                    </p:set>
                                    <p:anim calcmode="lin" valueType="num">
                                      <p:cBhvr additive="base">
                                        <p:cTn id="28" dur="500" fill="hold"/>
                                        <p:tgtEl>
                                          <p:spTgt spid="121897"/>
                                        </p:tgtEl>
                                        <p:attrNameLst>
                                          <p:attrName>ppt_x</p:attrName>
                                        </p:attrNameLst>
                                      </p:cBhvr>
                                      <p:tavLst>
                                        <p:tav tm="0">
                                          <p:val>
                                            <p:strVal val="0-#ppt_w/2"/>
                                          </p:val>
                                        </p:tav>
                                        <p:tav tm="100000">
                                          <p:val>
                                            <p:strVal val="#ppt_x"/>
                                          </p:val>
                                        </p:tav>
                                      </p:tavLst>
                                    </p:anim>
                                    <p:anim calcmode="lin" valueType="num">
                                      <p:cBhvr additive="base">
                                        <p:cTn id="29" dur="500" fill="hold"/>
                                        <p:tgtEl>
                                          <p:spTgt spid="121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P spid="121888" grpId="0" animBg="1"/>
      <p:bldP spid="121889" grpId="0" animBg="1"/>
      <p:bldP spid="121890" grpId="0" animBg="1"/>
      <p:bldP spid="121891" grpId="0" animBg="1"/>
      <p:bldP spid="12189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smtClean="0"/>
              <a:t>2) </a:t>
            </a:r>
            <a:r>
              <a:rPr lang="zh-CN" altLang="en-US" smtClean="0"/>
              <a:t>双向链表</a:t>
            </a:r>
          </a:p>
        </p:txBody>
      </p:sp>
      <p:sp>
        <p:nvSpPr>
          <p:cNvPr id="4710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1EDB592E-EB2E-491F-AC8A-69DB0E5B41DC}" type="slidenum">
              <a:rPr kumimoji="0" lang="en-US" altLang="zh-CN" b="0" smtClean="0">
                <a:solidFill>
                  <a:srgbClr val="393939"/>
                </a:solidFill>
              </a:rPr>
              <a:pPr eaLnBrk="1" hangingPunct="1"/>
              <a:t>98</a:t>
            </a:fld>
            <a:endParaRPr kumimoji="0" lang="en-US" altLang="zh-CN" b="0" smtClean="0">
              <a:solidFill>
                <a:srgbClr val="393939"/>
              </a:solidFill>
            </a:endParaRPr>
          </a:p>
        </p:txBody>
      </p:sp>
      <p:sp>
        <p:nvSpPr>
          <p:cNvPr id="122884" name="Text Box 4"/>
          <p:cNvSpPr txBox="1">
            <a:spLocks noChangeArrowheads="1"/>
          </p:cNvSpPr>
          <p:nvPr/>
        </p:nvSpPr>
        <p:spPr bwMode="auto">
          <a:xfrm>
            <a:off x="1371600" y="1340768"/>
            <a:ext cx="6445250" cy="3263900"/>
          </a:xfrm>
          <a:prstGeom prst="rect">
            <a:avLst/>
          </a:prstGeom>
          <a:gradFill rotWithShape="1">
            <a:gsLst>
              <a:gs pos="0">
                <a:schemeClr val="accent1"/>
              </a:gs>
              <a:gs pos="100000">
                <a:schemeClr val="bg1"/>
              </a:gs>
            </a:gsLst>
            <a:lin ang="5400000" scaled="1"/>
          </a:gradFill>
          <a:ln w="3175">
            <a:solidFill>
              <a:schemeClr val="bg2"/>
            </a:solidFill>
            <a:miter lim="800000"/>
            <a:headEnd/>
            <a:tailEnd/>
          </a:ln>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lnSpc>
                <a:spcPct val="105000"/>
              </a:lnSpc>
            </a:pPr>
            <a:r>
              <a:rPr lang="en-US" altLang="zh-CN" sz="2800" dirty="0" err="1">
                <a:solidFill>
                  <a:srgbClr val="393939"/>
                </a:solidFill>
              </a:rPr>
              <a:t>typedef</a:t>
            </a:r>
            <a:r>
              <a:rPr lang="en-US" altLang="zh-CN" sz="2800" dirty="0">
                <a:solidFill>
                  <a:srgbClr val="393939"/>
                </a:solidFill>
              </a:rPr>
              <a:t> </a:t>
            </a:r>
            <a:r>
              <a:rPr lang="en-US" altLang="zh-CN" sz="2800" dirty="0" err="1">
                <a:solidFill>
                  <a:srgbClr val="393939"/>
                </a:solidFill>
              </a:rPr>
              <a:t>struct</a:t>
            </a:r>
            <a:r>
              <a:rPr lang="en-US" altLang="zh-CN" sz="2800" dirty="0">
                <a:solidFill>
                  <a:srgbClr val="393939"/>
                </a:solidFill>
              </a:rPr>
              <a:t>  </a:t>
            </a:r>
            <a:r>
              <a:rPr lang="en-US" altLang="zh-CN" sz="2800" dirty="0" err="1">
                <a:solidFill>
                  <a:srgbClr val="393939"/>
                </a:solidFill>
              </a:rPr>
              <a:t>DuLNode</a:t>
            </a:r>
            <a:r>
              <a:rPr lang="en-US" altLang="zh-CN" sz="2800" dirty="0">
                <a:solidFill>
                  <a:srgbClr val="393939"/>
                </a:solidFill>
              </a:rPr>
              <a:t> {</a:t>
            </a:r>
          </a:p>
          <a:p>
            <a:pPr eaLnBrk="1" hangingPunct="1">
              <a:lnSpc>
                <a:spcPct val="105000"/>
              </a:lnSpc>
            </a:pPr>
            <a:r>
              <a:rPr lang="en-US" altLang="zh-CN" sz="2800" dirty="0">
                <a:solidFill>
                  <a:srgbClr val="393939"/>
                </a:solidFill>
              </a:rPr>
              <a:t>    </a:t>
            </a:r>
            <a:r>
              <a:rPr lang="en-US" altLang="zh-CN" sz="2800" dirty="0" err="1">
                <a:solidFill>
                  <a:srgbClr val="393939"/>
                </a:solidFill>
              </a:rPr>
              <a:t>ElemType</a:t>
            </a:r>
            <a:r>
              <a:rPr lang="en-US" altLang="zh-CN" sz="2800" dirty="0">
                <a:solidFill>
                  <a:srgbClr val="393939"/>
                </a:solidFill>
              </a:rPr>
              <a:t>         data;</a:t>
            </a:r>
            <a:r>
              <a:rPr lang="en-US" altLang="zh-CN" sz="2800" dirty="0">
                <a:solidFill>
                  <a:srgbClr val="393939"/>
                </a:solidFill>
                <a:ea typeface="楷体_GB2312" pitchFamily="49" charset="-122"/>
              </a:rPr>
              <a:t>   // </a:t>
            </a:r>
            <a:r>
              <a:rPr lang="zh-CN" altLang="en-US" sz="2800" dirty="0">
                <a:solidFill>
                  <a:srgbClr val="393939"/>
                </a:solidFill>
                <a:ea typeface="楷体_GB2312" pitchFamily="49" charset="-122"/>
              </a:rPr>
              <a:t>数据域</a:t>
            </a:r>
            <a:endParaRPr lang="zh-CN" altLang="en-US" sz="2800" dirty="0">
              <a:solidFill>
                <a:srgbClr val="393939"/>
              </a:solidFill>
            </a:endParaRPr>
          </a:p>
          <a:p>
            <a:pPr eaLnBrk="1" hangingPunct="1">
              <a:lnSpc>
                <a:spcPct val="105000"/>
              </a:lnSpc>
            </a:pPr>
            <a:r>
              <a:rPr lang="zh-CN" altLang="en-US" sz="2800" dirty="0">
                <a:solidFill>
                  <a:srgbClr val="393939"/>
                </a:solidFill>
              </a:rPr>
              <a:t>    </a:t>
            </a:r>
            <a:r>
              <a:rPr lang="en-US" altLang="zh-CN" sz="2800" dirty="0" err="1">
                <a:solidFill>
                  <a:srgbClr val="FF0000"/>
                </a:solidFill>
              </a:rPr>
              <a:t>struct</a:t>
            </a:r>
            <a:r>
              <a:rPr lang="en-US" altLang="zh-CN" sz="2800" dirty="0">
                <a:solidFill>
                  <a:srgbClr val="FF0000"/>
                </a:solidFill>
              </a:rPr>
              <a:t> </a:t>
            </a:r>
            <a:r>
              <a:rPr lang="en-US" altLang="zh-CN" sz="2800" dirty="0" err="1">
                <a:solidFill>
                  <a:srgbClr val="FF0000"/>
                </a:solidFill>
              </a:rPr>
              <a:t>DuLNode</a:t>
            </a:r>
            <a:r>
              <a:rPr lang="en-US" altLang="zh-CN" sz="2800" dirty="0">
                <a:solidFill>
                  <a:srgbClr val="FF0000"/>
                </a:solidFill>
              </a:rPr>
              <a:t>   *prior;</a:t>
            </a:r>
            <a:r>
              <a:rPr lang="en-US" altLang="zh-CN" sz="2800" dirty="0">
                <a:solidFill>
                  <a:srgbClr val="393939"/>
                </a:solidFill>
                <a:ea typeface="楷体_GB2312" pitchFamily="49" charset="-122"/>
              </a:rPr>
              <a:t>  </a:t>
            </a:r>
          </a:p>
          <a:p>
            <a:pPr eaLnBrk="1" hangingPunct="1">
              <a:lnSpc>
                <a:spcPct val="105000"/>
              </a:lnSpc>
            </a:pPr>
            <a:r>
              <a:rPr lang="en-US" altLang="zh-CN" sz="2800" dirty="0">
                <a:solidFill>
                  <a:srgbClr val="393939"/>
                </a:solidFill>
                <a:ea typeface="楷体_GB2312" pitchFamily="49" charset="-122"/>
              </a:rPr>
              <a:t>                               </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指向前驱的指针域</a:t>
            </a:r>
            <a:endParaRPr lang="zh-CN" altLang="en-US" sz="2800" dirty="0">
              <a:solidFill>
                <a:srgbClr val="0000FF"/>
              </a:solidFill>
            </a:endParaRPr>
          </a:p>
          <a:p>
            <a:pPr eaLnBrk="1" hangingPunct="1">
              <a:lnSpc>
                <a:spcPct val="105000"/>
              </a:lnSpc>
            </a:pPr>
            <a:r>
              <a:rPr lang="zh-CN" altLang="en-US" sz="2800" dirty="0">
                <a:solidFill>
                  <a:srgbClr val="393939"/>
                </a:solidFill>
              </a:rPr>
              <a:t>    </a:t>
            </a:r>
            <a:r>
              <a:rPr lang="en-US" altLang="zh-CN" sz="2800" dirty="0" err="1">
                <a:solidFill>
                  <a:srgbClr val="FF0000"/>
                </a:solidFill>
              </a:rPr>
              <a:t>struct</a:t>
            </a:r>
            <a:r>
              <a:rPr lang="en-US" altLang="zh-CN" sz="2800" dirty="0">
                <a:solidFill>
                  <a:srgbClr val="FF0000"/>
                </a:solidFill>
              </a:rPr>
              <a:t> </a:t>
            </a:r>
            <a:r>
              <a:rPr lang="en-US" altLang="zh-CN" sz="2800" dirty="0" err="1">
                <a:solidFill>
                  <a:srgbClr val="FF0000"/>
                </a:solidFill>
              </a:rPr>
              <a:t>DuLNode</a:t>
            </a:r>
            <a:r>
              <a:rPr lang="en-US" altLang="zh-CN" sz="2800" dirty="0">
                <a:solidFill>
                  <a:srgbClr val="FF0000"/>
                </a:solidFill>
              </a:rPr>
              <a:t>  *next;</a:t>
            </a:r>
            <a:r>
              <a:rPr lang="en-US" altLang="zh-CN" sz="2800" dirty="0">
                <a:solidFill>
                  <a:srgbClr val="393939"/>
                </a:solidFill>
                <a:ea typeface="楷体_GB2312" pitchFamily="49" charset="-122"/>
              </a:rPr>
              <a:t>  </a:t>
            </a:r>
          </a:p>
          <a:p>
            <a:pPr eaLnBrk="1" hangingPunct="1">
              <a:lnSpc>
                <a:spcPct val="105000"/>
              </a:lnSpc>
            </a:pPr>
            <a:r>
              <a:rPr lang="en-US" altLang="zh-CN" sz="2800" dirty="0">
                <a:solidFill>
                  <a:srgbClr val="393939"/>
                </a:solidFill>
                <a:ea typeface="楷体_GB2312" pitchFamily="49" charset="-122"/>
              </a:rPr>
              <a:t>                               </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指向后继的指针域</a:t>
            </a:r>
            <a:endParaRPr lang="zh-CN" altLang="en-US" sz="2800" dirty="0">
              <a:solidFill>
                <a:srgbClr val="0000FF"/>
              </a:solidFill>
            </a:endParaRPr>
          </a:p>
          <a:p>
            <a:pPr eaLnBrk="1" hangingPunct="1">
              <a:lnSpc>
                <a:spcPct val="105000"/>
              </a:lnSpc>
            </a:pPr>
            <a:r>
              <a:rPr lang="en-US" altLang="zh-CN" sz="2800" dirty="0">
                <a:solidFill>
                  <a:srgbClr val="393939"/>
                </a:solidFill>
              </a:rPr>
              <a:t>} </a:t>
            </a:r>
            <a:r>
              <a:rPr lang="en-US" altLang="zh-CN" sz="2800" dirty="0" err="1">
                <a:solidFill>
                  <a:srgbClr val="393939"/>
                </a:solidFill>
              </a:rPr>
              <a:t>DuLNode</a:t>
            </a:r>
            <a:r>
              <a:rPr lang="en-US" altLang="zh-CN" sz="2800" dirty="0">
                <a:solidFill>
                  <a:srgbClr val="393939"/>
                </a:solidFill>
              </a:rPr>
              <a:t>, *</a:t>
            </a:r>
            <a:r>
              <a:rPr lang="en-US" altLang="zh-CN" sz="2800" dirty="0" err="1">
                <a:solidFill>
                  <a:srgbClr val="393939"/>
                </a:solidFill>
              </a:rPr>
              <a:t>DuLinkList</a:t>
            </a:r>
            <a:r>
              <a:rPr lang="en-US" altLang="zh-CN" sz="2800" dirty="0">
                <a:solidFill>
                  <a:srgbClr val="393939"/>
                </a:solidFill>
              </a:rPr>
              <a:t>;</a:t>
            </a:r>
          </a:p>
        </p:txBody>
      </p:sp>
      <p:grpSp>
        <p:nvGrpSpPr>
          <p:cNvPr id="47109" name="Group 157"/>
          <p:cNvGrpSpPr>
            <a:grpSpLocks/>
          </p:cNvGrpSpPr>
          <p:nvPr/>
        </p:nvGrpSpPr>
        <p:grpSpPr bwMode="auto">
          <a:xfrm>
            <a:off x="611188" y="4825331"/>
            <a:ext cx="7921625" cy="936625"/>
            <a:chOff x="385" y="3203"/>
            <a:chExt cx="4990" cy="590"/>
          </a:xfrm>
        </p:grpSpPr>
        <p:grpSp>
          <p:nvGrpSpPr>
            <p:cNvPr id="47110" name="Group 126"/>
            <p:cNvGrpSpPr>
              <a:grpSpLocks/>
            </p:cNvGrpSpPr>
            <p:nvPr/>
          </p:nvGrpSpPr>
          <p:grpSpPr bwMode="auto">
            <a:xfrm>
              <a:off x="611" y="3430"/>
              <a:ext cx="772" cy="363"/>
              <a:chOff x="793" y="3158"/>
              <a:chExt cx="772" cy="363"/>
            </a:xfrm>
          </p:grpSpPr>
          <p:sp>
            <p:nvSpPr>
              <p:cNvPr id="47140" name="Rectangle 122"/>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41" name="Rectangle 123"/>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42" name="Text Box 124"/>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endParaRPr lang="en-US" altLang="zh-CN" sz="2000"/>
              </a:p>
            </p:txBody>
          </p:sp>
        </p:grpSp>
        <p:grpSp>
          <p:nvGrpSpPr>
            <p:cNvPr id="47111" name="Group 127"/>
            <p:cNvGrpSpPr>
              <a:grpSpLocks/>
            </p:cNvGrpSpPr>
            <p:nvPr/>
          </p:nvGrpSpPr>
          <p:grpSpPr bwMode="auto">
            <a:xfrm>
              <a:off x="1654" y="3430"/>
              <a:ext cx="772" cy="363"/>
              <a:chOff x="793" y="3158"/>
              <a:chExt cx="772" cy="363"/>
            </a:xfrm>
          </p:grpSpPr>
          <p:sp>
            <p:nvSpPr>
              <p:cNvPr id="47137" name="Rectangle 128"/>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8" name="Rectangle 129"/>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9" name="Text Box 130"/>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a1</a:t>
                </a:r>
              </a:p>
            </p:txBody>
          </p:sp>
        </p:grpSp>
        <p:grpSp>
          <p:nvGrpSpPr>
            <p:cNvPr id="47112" name="Group 131"/>
            <p:cNvGrpSpPr>
              <a:grpSpLocks/>
            </p:cNvGrpSpPr>
            <p:nvPr/>
          </p:nvGrpSpPr>
          <p:grpSpPr bwMode="auto">
            <a:xfrm>
              <a:off x="2652" y="3430"/>
              <a:ext cx="772" cy="363"/>
              <a:chOff x="793" y="3158"/>
              <a:chExt cx="772" cy="363"/>
            </a:xfrm>
          </p:grpSpPr>
          <p:sp>
            <p:nvSpPr>
              <p:cNvPr id="47134" name="Rectangle 132"/>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5" name="Rectangle 133"/>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6" name="Text Box 134"/>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a2</a:t>
                </a:r>
              </a:p>
            </p:txBody>
          </p:sp>
        </p:grpSp>
        <p:grpSp>
          <p:nvGrpSpPr>
            <p:cNvPr id="47113" name="Group 135"/>
            <p:cNvGrpSpPr>
              <a:grpSpLocks/>
            </p:cNvGrpSpPr>
            <p:nvPr/>
          </p:nvGrpSpPr>
          <p:grpSpPr bwMode="auto">
            <a:xfrm>
              <a:off x="4603" y="3430"/>
              <a:ext cx="772" cy="363"/>
              <a:chOff x="793" y="3158"/>
              <a:chExt cx="772" cy="363"/>
            </a:xfrm>
          </p:grpSpPr>
          <p:sp>
            <p:nvSpPr>
              <p:cNvPr id="47131" name="Rectangle 136"/>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2" name="Rectangle 137"/>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7133" name="Text Box 138"/>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an</a:t>
                </a:r>
              </a:p>
            </p:txBody>
          </p:sp>
        </p:grpSp>
        <p:sp>
          <p:nvSpPr>
            <p:cNvPr id="47114" name="Line 139"/>
            <p:cNvSpPr>
              <a:spLocks noChangeShapeType="1"/>
            </p:cNvSpPr>
            <p:nvPr/>
          </p:nvSpPr>
          <p:spPr bwMode="auto">
            <a:xfrm>
              <a:off x="1291" y="356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15" name="Line 140"/>
            <p:cNvSpPr>
              <a:spLocks noChangeShapeType="1"/>
            </p:cNvSpPr>
            <p:nvPr/>
          </p:nvSpPr>
          <p:spPr bwMode="auto">
            <a:xfrm flipH="1">
              <a:off x="1382" y="365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16" name="Line 141"/>
            <p:cNvSpPr>
              <a:spLocks noChangeShapeType="1"/>
            </p:cNvSpPr>
            <p:nvPr/>
          </p:nvSpPr>
          <p:spPr bwMode="auto">
            <a:xfrm>
              <a:off x="2289" y="356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17" name="Line 142"/>
            <p:cNvSpPr>
              <a:spLocks noChangeShapeType="1"/>
            </p:cNvSpPr>
            <p:nvPr/>
          </p:nvSpPr>
          <p:spPr bwMode="auto">
            <a:xfrm flipH="1">
              <a:off x="2380" y="365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18" name="Line 143"/>
            <p:cNvSpPr>
              <a:spLocks noChangeShapeType="1"/>
            </p:cNvSpPr>
            <p:nvPr/>
          </p:nvSpPr>
          <p:spPr bwMode="auto">
            <a:xfrm>
              <a:off x="3332" y="356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19" name="Line 144"/>
            <p:cNvSpPr>
              <a:spLocks noChangeShapeType="1"/>
            </p:cNvSpPr>
            <p:nvPr/>
          </p:nvSpPr>
          <p:spPr bwMode="auto">
            <a:xfrm flipH="1">
              <a:off x="3423" y="365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20" name="Line 145"/>
            <p:cNvSpPr>
              <a:spLocks noChangeShapeType="1"/>
            </p:cNvSpPr>
            <p:nvPr/>
          </p:nvSpPr>
          <p:spPr bwMode="auto">
            <a:xfrm>
              <a:off x="4240" y="356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21" name="Line 146"/>
            <p:cNvSpPr>
              <a:spLocks noChangeShapeType="1"/>
            </p:cNvSpPr>
            <p:nvPr/>
          </p:nvSpPr>
          <p:spPr bwMode="auto">
            <a:xfrm flipH="1">
              <a:off x="4331" y="365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nvGrpSpPr>
            <p:cNvPr id="47122" name="Group 149"/>
            <p:cNvGrpSpPr>
              <a:grpSpLocks/>
            </p:cNvGrpSpPr>
            <p:nvPr/>
          </p:nvGrpSpPr>
          <p:grpSpPr bwMode="auto">
            <a:xfrm>
              <a:off x="657" y="3566"/>
              <a:ext cx="91" cy="136"/>
              <a:chOff x="2290" y="3748"/>
              <a:chExt cx="91" cy="136"/>
            </a:xfrm>
          </p:grpSpPr>
          <p:sp>
            <p:nvSpPr>
              <p:cNvPr id="47129" name="Line 147"/>
              <p:cNvSpPr>
                <a:spLocks noChangeShapeType="1"/>
              </p:cNvSpPr>
              <p:nvPr/>
            </p:nvSpPr>
            <p:spPr bwMode="auto">
              <a:xfrm flipH="1">
                <a:off x="2290" y="3748"/>
                <a:ext cx="46" cy="136"/>
              </a:xfrm>
              <a:prstGeom prst="line">
                <a:avLst/>
              </a:prstGeom>
              <a:noFill/>
              <a:ln w="1905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30" name="Line 148"/>
              <p:cNvSpPr>
                <a:spLocks noChangeShapeType="1"/>
              </p:cNvSpPr>
              <p:nvPr/>
            </p:nvSpPr>
            <p:spPr bwMode="auto">
              <a:xfrm>
                <a:off x="2336" y="3748"/>
                <a:ext cx="45" cy="136"/>
              </a:xfrm>
              <a:prstGeom prst="line">
                <a:avLst/>
              </a:prstGeom>
              <a:noFill/>
              <a:ln w="1905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grpSp>
          <p:nvGrpSpPr>
            <p:cNvPr id="47123" name="Group 150"/>
            <p:cNvGrpSpPr>
              <a:grpSpLocks/>
            </p:cNvGrpSpPr>
            <p:nvPr/>
          </p:nvGrpSpPr>
          <p:grpSpPr bwMode="auto">
            <a:xfrm>
              <a:off x="5238" y="3521"/>
              <a:ext cx="91" cy="136"/>
              <a:chOff x="2290" y="3748"/>
              <a:chExt cx="91" cy="136"/>
            </a:xfrm>
          </p:grpSpPr>
          <p:sp>
            <p:nvSpPr>
              <p:cNvPr id="47127" name="Line 151"/>
              <p:cNvSpPr>
                <a:spLocks noChangeShapeType="1"/>
              </p:cNvSpPr>
              <p:nvPr/>
            </p:nvSpPr>
            <p:spPr bwMode="auto">
              <a:xfrm flipH="1">
                <a:off x="2290" y="3748"/>
                <a:ext cx="46" cy="136"/>
              </a:xfrm>
              <a:prstGeom prst="line">
                <a:avLst/>
              </a:prstGeom>
              <a:noFill/>
              <a:ln w="1905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28" name="Line 152"/>
              <p:cNvSpPr>
                <a:spLocks noChangeShapeType="1"/>
              </p:cNvSpPr>
              <p:nvPr/>
            </p:nvSpPr>
            <p:spPr bwMode="auto">
              <a:xfrm>
                <a:off x="2336" y="3748"/>
                <a:ext cx="45" cy="136"/>
              </a:xfrm>
              <a:prstGeom prst="line">
                <a:avLst/>
              </a:prstGeom>
              <a:noFill/>
              <a:ln w="19050"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sp>
          <p:nvSpPr>
            <p:cNvPr id="47124" name="Text Box 153"/>
            <p:cNvSpPr txBox="1">
              <a:spLocks noChangeArrowheads="1"/>
            </p:cNvSpPr>
            <p:nvPr/>
          </p:nvSpPr>
          <p:spPr bwMode="auto">
            <a:xfrm>
              <a:off x="3832" y="343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t>
              </a:r>
            </a:p>
          </p:txBody>
        </p:sp>
        <p:sp>
          <p:nvSpPr>
            <p:cNvPr id="47125" name="Line 155"/>
            <p:cNvSpPr>
              <a:spLocks noChangeShapeType="1"/>
            </p:cNvSpPr>
            <p:nvPr/>
          </p:nvSpPr>
          <p:spPr bwMode="auto">
            <a:xfrm>
              <a:off x="385" y="3612"/>
              <a:ext cx="227"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7126" name="Line 156"/>
            <p:cNvSpPr>
              <a:spLocks noChangeShapeType="1"/>
            </p:cNvSpPr>
            <p:nvPr/>
          </p:nvSpPr>
          <p:spPr bwMode="auto">
            <a:xfrm flipV="1">
              <a:off x="385" y="3203"/>
              <a:ext cx="0" cy="409"/>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sp>
        <p:nvSpPr>
          <p:cNvPr id="3" name="文本框 2"/>
          <p:cNvSpPr txBox="1"/>
          <p:nvPr/>
        </p:nvSpPr>
        <p:spPr>
          <a:xfrm>
            <a:off x="899592" y="5712292"/>
            <a:ext cx="1511301" cy="457200"/>
          </a:xfrm>
          <a:prstGeom prst="rect">
            <a:avLst/>
          </a:prstGeom>
          <a:noFill/>
        </p:spPr>
        <p:txBody>
          <a:bodyPr wrap="square" rtlCol="0">
            <a:spAutoFit/>
          </a:bodyPr>
          <a:lstStyle/>
          <a:p>
            <a:pPr algn="ctr"/>
            <a:r>
              <a:rPr lang="zh-CN" altLang="en-US" dirty="0" smtClean="0">
                <a:solidFill>
                  <a:srgbClr val="FF0000"/>
                </a:solidFill>
              </a:rPr>
              <a:t>头结点</a:t>
            </a:r>
            <a:endParaRPr lang="zh-CN" altLang="en-US" dirty="0">
              <a:solidFill>
                <a:srgbClr val="FF0000"/>
              </a:solidFill>
            </a:endParaRPr>
          </a:p>
        </p:txBody>
      </p:sp>
    </p:spTree>
    <p:extLst>
      <p:ext uri="{BB962C8B-B14F-4D97-AF65-F5344CB8AC3E}">
        <p14:creationId xmlns:p14="http://schemas.microsoft.com/office/powerpoint/2010/main" val="1669452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884">
                                            <p:bg/>
                                          </p:spTgt>
                                        </p:tgtEl>
                                        <p:attrNameLst>
                                          <p:attrName>style.visibility</p:attrName>
                                        </p:attrNameLst>
                                      </p:cBhvr>
                                      <p:to>
                                        <p:strVal val="visible"/>
                                      </p:to>
                                    </p:set>
                                    <p:animEffect transition="in" filter="strips(downRight)">
                                      <p:cBhvr>
                                        <p:cTn id="7" dur="500"/>
                                        <p:tgtEl>
                                          <p:spTgt spid="12288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884">
                                            <p:txEl>
                                              <p:pRg st="0" end="0"/>
                                            </p:txEl>
                                          </p:spTgt>
                                        </p:tgtEl>
                                        <p:attrNameLst>
                                          <p:attrName>style.visibility</p:attrName>
                                        </p:attrNameLst>
                                      </p:cBhvr>
                                      <p:to>
                                        <p:strVal val="visible"/>
                                      </p:to>
                                    </p:set>
                                    <p:animEffect transition="in" filter="strips(downRight)">
                                      <p:cBhvr>
                                        <p:cTn id="12" dur="500"/>
                                        <p:tgtEl>
                                          <p:spTgt spid="1228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2884">
                                            <p:txEl>
                                              <p:pRg st="1" end="1"/>
                                            </p:txEl>
                                          </p:spTgt>
                                        </p:tgtEl>
                                        <p:attrNameLst>
                                          <p:attrName>style.visibility</p:attrName>
                                        </p:attrNameLst>
                                      </p:cBhvr>
                                      <p:to>
                                        <p:strVal val="visible"/>
                                      </p:to>
                                    </p:set>
                                    <p:animEffect transition="in" filter="strips(downRight)">
                                      <p:cBhvr>
                                        <p:cTn id="17" dur="500"/>
                                        <p:tgtEl>
                                          <p:spTgt spid="12288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2884">
                                            <p:txEl>
                                              <p:pRg st="2" end="2"/>
                                            </p:txEl>
                                          </p:spTgt>
                                        </p:tgtEl>
                                        <p:attrNameLst>
                                          <p:attrName>style.visibility</p:attrName>
                                        </p:attrNameLst>
                                      </p:cBhvr>
                                      <p:to>
                                        <p:strVal val="visible"/>
                                      </p:to>
                                    </p:set>
                                    <p:animEffect transition="in" filter="strips(downRight)">
                                      <p:cBhvr>
                                        <p:cTn id="22" dur="500"/>
                                        <p:tgtEl>
                                          <p:spTgt spid="12288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2884">
                                            <p:txEl>
                                              <p:pRg st="3" end="3"/>
                                            </p:txEl>
                                          </p:spTgt>
                                        </p:tgtEl>
                                        <p:attrNameLst>
                                          <p:attrName>style.visibility</p:attrName>
                                        </p:attrNameLst>
                                      </p:cBhvr>
                                      <p:to>
                                        <p:strVal val="visible"/>
                                      </p:to>
                                    </p:set>
                                    <p:animEffect transition="in" filter="strips(downRight)">
                                      <p:cBhvr>
                                        <p:cTn id="27" dur="500"/>
                                        <p:tgtEl>
                                          <p:spTgt spid="12288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2884">
                                            <p:txEl>
                                              <p:pRg st="4" end="4"/>
                                            </p:txEl>
                                          </p:spTgt>
                                        </p:tgtEl>
                                        <p:attrNameLst>
                                          <p:attrName>style.visibility</p:attrName>
                                        </p:attrNameLst>
                                      </p:cBhvr>
                                      <p:to>
                                        <p:strVal val="visible"/>
                                      </p:to>
                                    </p:set>
                                    <p:animEffect transition="in" filter="strips(downRight)">
                                      <p:cBhvr>
                                        <p:cTn id="32" dur="500"/>
                                        <p:tgtEl>
                                          <p:spTgt spid="12288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2884">
                                            <p:txEl>
                                              <p:pRg st="5" end="5"/>
                                            </p:txEl>
                                          </p:spTgt>
                                        </p:tgtEl>
                                        <p:attrNameLst>
                                          <p:attrName>style.visibility</p:attrName>
                                        </p:attrNameLst>
                                      </p:cBhvr>
                                      <p:to>
                                        <p:strVal val="visible"/>
                                      </p:to>
                                    </p:set>
                                    <p:animEffect transition="in" filter="strips(downRight)">
                                      <p:cBhvr>
                                        <p:cTn id="37" dur="500"/>
                                        <p:tgtEl>
                                          <p:spTgt spid="12288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22884">
                                            <p:txEl>
                                              <p:pRg st="6" end="6"/>
                                            </p:txEl>
                                          </p:spTgt>
                                        </p:tgtEl>
                                        <p:attrNameLst>
                                          <p:attrName>style.visibility</p:attrName>
                                        </p:attrNameLst>
                                      </p:cBhvr>
                                      <p:to>
                                        <p:strVal val="visible"/>
                                      </p:to>
                                    </p:set>
                                    <p:animEffect transition="in" filter="strips(downRight)">
                                      <p:cBhvr>
                                        <p:cTn id="42" dur="500"/>
                                        <p:tgtEl>
                                          <p:spTgt spid="1228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smtClean="0"/>
              <a:t>3</a:t>
            </a:r>
            <a:r>
              <a:rPr lang="zh-CN" altLang="en-US" smtClean="0"/>
              <a:t>）双向循环链表</a:t>
            </a:r>
          </a:p>
        </p:txBody>
      </p:sp>
      <p:sp>
        <p:nvSpPr>
          <p:cNvPr id="4813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fld id="{9694DC85-E4EF-442D-9D72-13B589D37A5D}" type="slidenum">
              <a:rPr kumimoji="0" lang="en-US" altLang="zh-CN" b="0" smtClean="0">
                <a:solidFill>
                  <a:srgbClr val="393939"/>
                </a:solidFill>
              </a:rPr>
              <a:pPr eaLnBrk="1" hangingPunct="1"/>
              <a:t>99</a:t>
            </a:fld>
            <a:endParaRPr kumimoji="0" lang="en-US" altLang="zh-CN" b="0" smtClean="0">
              <a:solidFill>
                <a:srgbClr val="393939"/>
              </a:solidFill>
            </a:endParaRPr>
          </a:p>
        </p:txBody>
      </p:sp>
      <p:sp>
        <p:nvSpPr>
          <p:cNvPr id="48132" name="Text Box 4"/>
          <p:cNvSpPr txBox="1">
            <a:spLocks noChangeArrowheads="1"/>
          </p:cNvSpPr>
          <p:nvPr/>
        </p:nvSpPr>
        <p:spPr bwMode="auto">
          <a:xfrm>
            <a:off x="969963" y="1771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eaLnBrk="1" hangingPunct="1"/>
            <a:r>
              <a:rPr lang="zh-CN" altLang="en-US" sz="2800">
                <a:solidFill>
                  <a:srgbClr val="FF0000"/>
                </a:solidFill>
                <a:ea typeface="楷体_GB2312" pitchFamily="49" charset="-122"/>
              </a:rPr>
              <a:t>空表</a:t>
            </a:r>
          </a:p>
        </p:txBody>
      </p:sp>
      <p:grpSp>
        <p:nvGrpSpPr>
          <p:cNvPr id="48133" name="Group 18"/>
          <p:cNvGrpSpPr>
            <a:grpSpLocks/>
          </p:cNvGrpSpPr>
          <p:nvPr/>
        </p:nvGrpSpPr>
        <p:grpSpPr bwMode="auto">
          <a:xfrm>
            <a:off x="2187575" y="1484313"/>
            <a:ext cx="2057400" cy="1325562"/>
            <a:chOff x="1378" y="935"/>
            <a:chExt cx="1296" cy="835"/>
          </a:xfrm>
        </p:grpSpPr>
        <p:sp>
          <p:nvSpPr>
            <p:cNvPr id="48168" name="Rectangle 5"/>
            <p:cNvSpPr>
              <a:spLocks noChangeArrowheads="1"/>
            </p:cNvSpPr>
            <p:nvPr/>
          </p:nvSpPr>
          <p:spPr bwMode="auto">
            <a:xfrm>
              <a:off x="1954" y="1434"/>
              <a:ext cx="336" cy="336"/>
            </a:xfrm>
            <a:prstGeom prst="rect">
              <a:avLst/>
            </a:prstGeom>
            <a:solidFill>
              <a:srgbClr val="CCFFCC"/>
            </a:solidFill>
            <a:ln w="28575">
              <a:solidFill>
                <a:schemeClr val="tx2"/>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69" name="Rectangle 6"/>
            <p:cNvSpPr>
              <a:spLocks noChangeArrowheads="1"/>
            </p:cNvSpPr>
            <p:nvPr/>
          </p:nvSpPr>
          <p:spPr bwMode="auto">
            <a:xfrm>
              <a:off x="2290" y="1434"/>
              <a:ext cx="192" cy="336"/>
            </a:xfrm>
            <a:prstGeom prst="rect">
              <a:avLst/>
            </a:prstGeom>
            <a:solidFill>
              <a:srgbClr val="F4E4E4"/>
            </a:solidFill>
            <a:ln w="28575">
              <a:solidFill>
                <a:schemeClr val="tx2"/>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0" name="Rectangle 7"/>
            <p:cNvSpPr>
              <a:spLocks noChangeArrowheads="1"/>
            </p:cNvSpPr>
            <p:nvPr/>
          </p:nvSpPr>
          <p:spPr bwMode="auto">
            <a:xfrm>
              <a:off x="1762" y="1434"/>
              <a:ext cx="192" cy="336"/>
            </a:xfrm>
            <a:prstGeom prst="rect">
              <a:avLst/>
            </a:prstGeom>
            <a:solidFill>
              <a:srgbClr val="F4E4E4"/>
            </a:solidFill>
            <a:ln w="28575">
              <a:solidFill>
                <a:schemeClr val="tx2"/>
              </a:solidFill>
              <a:miter lim="800000"/>
              <a:headEnd/>
              <a:tailEnd/>
            </a:ln>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1" name="Line 8"/>
            <p:cNvSpPr>
              <a:spLocks noChangeShapeType="1"/>
            </p:cNvSpPr>
            <p:nvPr/>
          </p:nvSpPr>
          <p:spPr bwMode="auto">
            <a:xfrm>
              <a:off x="2386" y="1578"/>
              <a:ext cx="288" cy="0"/>
            </a:xfrm>
            <a:prstGeom prst="line">
              <a:avLst/>
            </a:prstGeom>
            <a:noFill/>
            <a:ln w="317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2" name="Line 9"/>
            <p:cNvSpPr>
              <a:spLocks noChangeShapeType="1"/>
            </p:cNvSpPr>
            <p:nvPr/>
          </p:nvSpPr>
          <p:spPr bwMode="auto">
            <a:xfrm flipV="1">
              <a:off x="2674" y="1146"/>
              <a:ext cx="0" cy="432"/>
            </a:xfrm>
            <a:prstGeom prst="line">
              <a:avLst/>
            </a:prstGeom>
            <a:noFill/>
            <a:ln w="317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3" name="Line 10"/>
            <p:cNvSpPr>
              <a:spLocks noChangeShapeType="1"/>
            </p:cNvSpPr>
            <p:nvPr/>
          </p:nvSpPr>
          <p:spPr bwMode="auto">
            <a:xfrm flipH="1">
              <a:off x="2242" y="1146"/>
              <a:ext cx="432" cy="0"/>
            </a:xfrm>
            <a:prstGeom prst="line">
              <a:avLst/>
            </a:prstGeom>
            <a:noFill/>
            <a:ln w="317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4" name="Line 11"/>
            <p:cNvSpPr>
              <a:spLocks noChangeShapeType="1"/>
            </p:cNvSpPr>
            <p:nvPr/>
          </p:nvSpPr>
          <p:spPr bwMode="auto">
            <a:xfrm>
              <a:off x="2242" y="1146"/>
              <a:ext cx="0" cy="288"/>
            </a:xfrm>
            <a:prstGeom prst="line">
              <a:avLst/>
            </a:prstGeom>
            <a:noFill/>
            <a:ln w="317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5" name="Line 12"/>
            <p:cNvSpPr>
              <a:spLocks noChangeShapeType="1"/>
            </p:cNvSpPr>
            <p:nvPr/>
          </p:nvSpPr>
          <p:spPr bwMode="auto">
            <a:xfrm flipH="1">
              <a:off x="1570" y="1578"/>
              <a:ext cx="288" cy="0"/>
            </a:xfrm>
            <a:prstGeom prst="line">
              <a:avLst/>
            </a:prstGeom>
            <a:noFill/>
            <a:ln w="31750">
              <a:solidFill>
                <a:srgbClr val="9900FF"/>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6" name="Line 13"/>
            <p:cNvSpPr>
              <a:spLocks noChangeShapeType="1"/>
            </p:cNvSpPr>
            <p:nvPr/>
          </p:nvSpPr>
          <p:spPr bwMode="auto">
            <a:xfrm flipV="1">
              <a:off x="1570" y="1146"/>
              <a:ext cx="0" cy="432"/>
            </a:xfrm>
            <a:prstGeom prst="line">
              <a:avLst/>
            </a:prstGeom>
            <a:noFill/>
            <a:ln w="31750">
              <a:solidFill>
                <a:srgbClr val="9900FF"/>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7" name="Line 14"/>
            <p:cNvSpPr>
              <a:spLocks noChangeShapeType="1"/>
            </p:cNvSpPr>
            <p:nvPr/>
          </p:nvSpPr>
          <p:spPr bwMode="auto">
            <a:xfrm>
              <a:off x="1570" y="1146"/>
              <a:ext cx="432" cy="0"/>
            </a:xfrm>
            <a:prstGeom prst="line">
              <a:avLst/>
            </a:prstGeom>
            <a:noFill/>
            <a:ln w="31750">
              <a:solidFill>
                <a:srgbClr val="9900FF"/>
              </a:solidFill>
              <a:round/>
              <a:headEnd/>
              <a:tailEnd type="none"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8" name="Line 15"/>
            <p:cNvSpPr>
              <a:spLocks noChangeShapeType="1"/>
            </p:cNvSpPr>
            <p:nvPr/>
          </p:nvSpPr>
          <p:spPr bwMode="auto">
            <a:xfrm>
              <a:off x="2002" y="1146"/>
              <a:ext cx="0" cy="288"/>
            </a:xfrm>
            <a:prstGeom prst="line">
              <a:avLst/>
            </a:prstGeom>
            <a:noFill/>
            <a:ln w="31750">
              <a:solidFill>
                <a:srgbClr val="9900FF"/>
              </a:solidFill>
              <a:round/>
              <a:headEnd/>
              <a:tailEnd type="stealth"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79" name="Line 16"/>
            <p:cNvSpPr>
              <a:spLocks noChangeShapeType="1"/>
            </p:cNvSpPr>
            <p:nvPr/>
          </p:nvSpPr>
          <p:spPr bwMode="auto">
            <a:xfrm>
              <a:off x="1378" y="1674"/>
              <a:ext cx="384" cy="0"/>
            </a:xfrm>
            <a:prstGeom prst="line">
              <a:avLst/>
            </a:prstGeom>
            <a:noFill/>
            <a:ln w="38100">
              <a:solidFill>
                <a:srgbClr val="FB415C"/>
              </a:solidFill>
              <a:round/>
              <a:headEnd/>
              <a:tailEnd type="stealth" w="med" len="lg"/>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sp>
          <p:nvSpPr>
            <p:cNvPr id="48180" name="Line 17"/>
            <p:cNvSpPr>
              <a:spLocks noChangeShapeType="1"/>
            </p:cNvSpPr>
            <p:nvPr/>
          </p:nvSpPr>
          <p:spPr bwMode="auto">
            <a:xfrm flipH="1">
              <a:off x="1378" y="935"/>
              <a:ext cx="5" cy="739"/>
            </a:xfrm>
            <a:prstGeom prst="line">
              <a:avLst/>
            </a:prstGeom>
            <a:noFill/>
            <a:ln w="38100">
              <a:solidFill>
                <a:srgbClr val="FB415C"/>
              </a:solidFill>
              <a:round/>
              <a:headEnd/>
              <a:tailEnd/>
            </a:ln>
            <a:extLst>
              <a:ext uri="{909E8E84-426E-40DD-AFC4-6F175D3DCCD1}">
                <a14:hiddenFill xmlns:a14="http://schemas.microsoft.com/office/drawing/2010/main">
                  <a:noFill/>
                </a14:hiddenFill>
              </a:ext>
            </a:extLst>
          </p:spPr>
          <p:txBody>
            <a:bodyPr wrap="none" anchor="ctr"/>
            <a:lstStyle/>
            <a:p>
              <a:pPr algn="ctr">
                <a:spcBef>
                  <a:spcPct val="50000"/>
                </a:spcBef>
              </a:pPr>
              <a:endParaRPr lang="zh-CN" altLang="en-US" sz="1800">
                <a:solidFill>
                  <a:srgbClr val="000000"/>
                </a:solidFill>
                <a:latin typeface="Times New Roman" pitchFamily="18" charset="0"/>
              </a:endParaRPr>
            </a:p>
          </p:txBody>
        </p:sp>
      </p:grpSp>
      <p:grpSp>
        <p:nvGrpSpPr>
          <p:cNvPr id="3" name="Group 61"/>
          <p:cNvGrpSpPr>
            <a:grpSpLocks/>
          </p:cNvGrpSpPr>
          <p:nvPr/>
        </p:nvGrpSpPr>
        <p:grpSpPr bwMode="auto">
          <a:xfrm>
            <a:off x="684213" y="4005263"/>
            <a:ext cx="7921625" cy="1223962"/>
            <a:chOff x="431" y="2523"/>
            <a:chExt cx="4990" cy="771"/>
          </a:xfrm>
        </p:grpSpPr>
        <p:grpSp>
          <p:nvGrpSpPr>
            <p:cNvPr id="48135" name="Group 20"/>
            <p:cNvGrpSpPr>
              <a:grpSpLocks/>
            </p:cNvGrpSpPr>
            <p:nvPr/>
          </p:nvGrpSpPr>
          <p:grpSpPr bwMode="auto">
            <a:xfrm>
              <a:off x="657" y="2750"/>
              <a:ext cx="772" cy="363"/>
              <a:chOff x="793" y="3158"/>
              <a:chExt cx="772" cy="363"/>
            </a:xfrm>
          </p:grpSpPr>
          <p:sp>
            <p:nvSpPr>
              <p:cNvPr id="48165" name="Rectangle 21"/>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6" name="Rectangle 22"/>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7" name="Text Box 23"/>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endParaRPr lang="zh-CN" altLang="zh-CN" sz="2000"/>
              </a:p>
            </p:txBody>
          </p:sp>
        </p:grpSp>
        <p:grpSp>
          <p:nvGrpSpPr>
            <p:cNvPr id="48136" name="Group 24"/>
            <p:cNvGrpSpPr>
              <a:grpSpLocks/>
            </p:cNvGrpSpPr>
            <p:nvPr/>
          </p:nvGrpSpPr>
          <p:grpSpPr bwMode="auto">
            <a:xfrm>
              <a:off x="1700" y="2750"/>
              <a:ext cx="772" cy="363"/>
              <a:chOff x="793" y="3158"/>
              <a:chExt cx="772" cy="363"/>
            </a:xfrm>
          </p:grpSpPr>
          <p:sp>
            <p:nvSpPr>
              <p:cNvPr id="48162" name="Rectangle 25"/>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3" name="Rectangle 26"/>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4" name="Text Box 27"/>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a1</a:t>
                </a:r>
              </a:p>
            </p:txBody>
          </p:sp>
        </p:grpSp>
        <p:grpSp>
          <p:nvGrpSpPr>
            <p:cNvPr id="48137" name="Group 28"/>
            <p:cNvGrpSpPr>
              <a:grpSpLocks/>
            </p:cNvGrpSpPr>
            <p:nvPr/>
          </p:nvGrpSpPr>
          <p:grpSpPr bwMode="auto">
            <a:xfrm>
              <a:off x="2698" y="2750"/>
              <a:ext cx="772" cy="363"/>
              <a:chOff x="793" y="3158"/>
              <a:chExt cx="772" cy="363"/>
            </a:xfrm>
          </p:grpSpPr>
          <p:sp>
            <p:nvSpPr>
              <p:cNvPr id="48159" name="Rectangle 29"/>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0" name="Rectangle 30"/>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61" name="Text Box 31"/>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a2</a:t>
                </a:r>
              </a:p>
            </p:txBody>
          </p:sp>
        </p:grpSp>
        <p:grpSp>
          <p:nvGrpSpPr>
            <p:cNvPr id="48138" name="Group 32"/>
            <p:cNvGrpSpPr>
              <a:grpSpLocks/>
            </p:cNvGrpSpPr>
            <p:nvPr/>
          </p:nvGrpSpPr>
          <p:grpSpPr bwMode="auto">
            <a:xfrm>
              <a:off x="4649" y="2750"/>
              <a:ext cx="772" cy="363"/>
              <a:chOff x="793" y="3158"/>
              <a:chExt cx="772" cy="363"/>
            </a:xfrm>
          </p:grpSpPr>
          <p:sp>
            <p:nvSpPr>
              <p:cNvPr id="48156" name="Rectangle 33"/>
              <p:cNvSpPr>
                <a:spLocks noChangeArrowheads="1"/>
              </p:cNvSpPr>
              <p:nvPr/>
            </p:nvSpPr>
            <p:spPr bwMode="auto">
              <a:xfrm>
                <a:off x="793" y="3158"/>
                <a:ext cx="772"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57" name="Rectangle 34"/>
              <p:cNvSpPr>
                <a:spLocks noChangeArrowheads="1"/>
              </p:cNvSpPr>
              <p:nvPr/>
            </p:nvSpPr>
            <p:spPr bwMode="auto">
              <a:xfrm>
                <a:off x="975" y="3158"/>
                <a:ext cx="408" cy="363"/>
              </a:xfrm>
              <a:prstGeom prst="rect">
                <a:avLst/>
              </a:prstGeom>
              <a:noFill/>
              <a:ln w="2857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endParaRPr lang="zh-CN" altLang="en-US" sz="1800">
                  <a:solidFill>
                    <a:srgbClr val="000000"/>
                  </a:solidFill>
                  <a:latin typeface="Times New Roman" pitchFamily="18" charset="0"/>
                </a:endParaRPr>
              </a:p>
            </p:txBody>
          </p:sp>
          <p:sp>
            <p:nvSpPr>
              <p:cNvPr id="48158" name="Text Box 35"/>
              <p:cNvSpPr txBox="1">
                <a:spLocks noChangeArrowheads="1"/>
              </p:cNvSpPr>
              <p:nvPr/>
            </p:nvSpPr>
            <p:spPr bwMode="auto">
              <a:xfrm>
                <a:off x="975" y="320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2000"/>
                  <a:t>an</a:t>
                </a:r>
              </a:p>
            </p:txBody>
          </p:sp>
        </p:grpSp>
        <p:sp>
          <p:nvSpPr>
            <p:cNvPr id="48139" name="Line 36"/>
            <p:cNvSpPr>
              <a:spLocks noChangeShapeType="1"/>
            </p:cNvSpPr>
            <p:nvPr/>
          </p:nvSpPr>
          <p:spPr bwMode="auto">
            <a:xfrm>
              <a:off x="1337" y="288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0" name="Line 37"/>
            <p:cNvSpPr>
              <a:spLocks noChangeShapeType="1"/>
            </p:cNvSpPr>
            <p:nvPr/>
          </p:nvSpPr>
          <p:spPr bwMode="auto">
            <a:xfrm flipH="1">
              <a:off x="1428" y="297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1" name="Line 38"/>
            <p:cNvSpPr>
              <a:spLocks noChangeShapeType="1"/>
            </p:cNvSpPr>
            <p:nvPr/>
          </p:nvSpPr>
          <p:spPr bwMode="auto">
            <a:xfrm>
              <a:off x="2335" y="288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2" name="Line 39"/>
            <p:cNvSpPr>
              <a:spLocks noChangeShapeType="1"/>
            </p:cNvSpPr>
            <p:nvPr/>
          </p:nvSpPr>
          <p:spPr bwMode="auto">
            <a:xfrm flipH="1">
              <a:off x="2426" y="297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3" name="Line 40"/>
            <p:cNvSpPr>
              <a:spLocks noChangeShapeType="1"/>
            </p:cNvSpPr>
            <p:nvPr/>
          </p:nvSpPr>
          <p:spPr bwMode="auto">
            <a:xfrm>
              <a:off x="3378" y="288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4" name="Line 41"/>
            <p:cNvSpPr>
              <a:spLocks noChangeShapeType="1"/>
            </p:cNvSpPr>
            <p:nvPr/>
          </p:nvSpPr>
          <p:spPr bwMode="auto">
            <a:xfrm flipH="1">
              <a:off x="3469" y="297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5" name="Line 42"/>
            <p:cNvSpPr>
              <a:spLocks noChangeShapeType="1"/>
            </p:cNvSpPr>
            <p:nvPr/>
          </p:nvSpPr>
          <p:spPr bwMode="auto">
            <a:xfrm>
              <a:off x="4286" y="2886"/>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6" name="Line 43"/>
            <p:cNvSpPr>
              <a:spLocks noChangeShapeType="1"/>
            </p:cNvSpPr>
            <p:nvPr/>
          </p:nvSpPr>
          <p:spPr bwMode="auto">
            <a:xfrm flipH="1">
              <a:off x="4377" y="2977"/>
              <a:ext cx="363"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7" name="Text Box 50"/>
            <p:cNvSpPr txBox="1">
              <a:spLocks noChangeArrowheads="1"/>
            </p:cNvSpPr>
            <p:nvPr/>
          </p:nvSpPr>
          <p:spPr bwMode="auto">
            <a:xfrm>
              <a:off x="3878" y="275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charset="-122"/>
                </a:defRPr>
              </a:lvl1pPr>
              <a:lvl2pPr marL="742950" indent="-285750" eaLnBrk="0" hangingPunct="0">
                <a:defRPr kumimoji="1" b="1">
                  <a:solidFill>
                    <a:srgbClr val="000000"/>
                  </a:solidFill>
                  <a:latin typeface="Times New Roman" pitchFamily="18" charset="0"/>
                  <a:ea typeface="宋体" charset="-122"/>
                </a:defRPr>
              </a:lvl2pPr>
              <a:lvl3pPr marL="1143000" indent="-228600" eaLnBrk="0" hangingPunct="0">
                <a:defRPr kumimoji="1" b="1">
                  <a:solidFill>
                    <a:srgbClr val="000000"/>
                  </a:solidFill>
                  <a:latin typeface="Times New Roman" pitchFamily="18" charset="0"/>
                  <a:ea typeface="宋体" charset="-122"/>
                </a:defRPr>
              </a:lvl3pPr>
              <a:lvl4pPr marL="1600200" indent="-228600" eaLnBrk="0" hangingPunct="0">
                <a:defRPr kumimoji="1" b="1">
                  <a:solidFill>
                    <a:srgbClr val="000000"/>
                  </a:solidFill>
                  <a:latin typeface="Times New Roman" pitchFamily="18" charset="0"/>
                  <a:ea typeface="宋体" charset="-122"/>
                </a:defRPr>
              </a:lvl4pPr>
              <a:lvl5pPr marL="2057400" indent="-228600" eaLnBrk="0" hangingPunct="0">
                <a:defRPr kumimoji="1" b="1">
                  <a:solidFill>
                    <a:srgbClr val="000000"/>
                  </a:solidFill>
                  <a:latin typeface="Times New Roman" pitchFamily="18" charset="0"/>
                  <a:ea typeface="宋体" charset="-122"/>
                </a:defRPr>
              </a:lvl5pPr>
              <a:lvl6pPr marL="25146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6pPr>
              <a:lvl7pPr marL="29718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7pPr>
              <a:lvl8pPr marL="34290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8pPr>
              <a:lvl9pPr marL="3886200" indent="-228600" algn="ctr" eaLnBrk="0" fontAlgn="base" hangingPunct="0">
                <a:spcBef>
                  <a:spcPct val="50000"/>
                </a:spcBef>
                <a:spcAft>
                  <a:spcPct val="0"/>
                </a:spcAft>
                <a:defRPr kumimoji="1" b="1">
                  <a:solidFill>
                    <a:srgbClr val="000000"/>
                  </a:solidFill>
                  <a:latin typeface="Times New Roman" pitchFamily="18" charset="0"/>
                  <a:ea typeface="宋体" charset="-122"/>
                </a:defRPr>
              </a:lvl9pPr>
            </a:lstStyle>
            <a:p>
              <a:pPr algn="ctr" eaLnBrk="1" hangingPunct="1">
                <a:spcBef>
                  <a:spcPct val="50000"/>
                </a:spcBef>
              </a:pPr>
              <a:r>
                <a:rPr lang="en-US" altLang="zh-CN" sz="1800"/>
                <a:t>……</a:t>
              </a:r>
            </a:p>
          </p:txBody>
        </p:sp>
        <p:sp>
          <p:nvSpPr>
            <p:cNvPr id="48148" name="Line 51"/>
            <p:cNvSpPr>
              <a:spLocks noChangeShapeType="1"/>
            </p:cNvSpPr>
            <p:nvPr/>
          </p:nvSpPr>
          <p:spPr bwMode="auto">
            <a:xfrm>
              <a:off x="431" y="2932"/>
              <a:ext cx="227" cy="0"/>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49" name="Line 52"/>
            <p:cNvSpPr>
              <a:spLocks noChangeShapeType="1"/>
            </p:cNvSpPr>
            <p:nvPr/>
          </p:nvSpPr>
          <p:spPr bwMode="auto">
            <a:xfrm flipV="1">
              <a:off x="431" y="2523"/>
              <a:ext cx="0" cy="409"/>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50" name="Line 53"/>
            <p:cNvSpPr>
              <a:spLocks noChangeShapeType="1"/>
            </p:cNvSpPr>
            <p:nvPr/>
          </p:nvSpPr>
          <p:spPr bwMode="auto">
            <a:xfrm>
              <a:off x="1066" y="3294"/>
              <a:ext cx="4263" cy="0"/>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wrap="square">
              <a:spAutoFit/>
            </a:bodyPr>
            <a:lstStyle/>
            <a:p>
              <a:pPr algn="ctr">
                <a:spcBef>
                  <a:spcPct val="50000"/>
                </a:spcBef>
              </a:pPr>
              <a:endParaRPr lang="zh-CN" altLang="en-US" sz="1800">
                <a:solidFill>
                  <a:srgbClr val="000000"/>
                </a:solidFill>
                <a:latin typeface="Times New Roman" pitchFamily="18" charset="0"/>
              </a:endParaRPr>
            </a:p>
          </p:txBody>
        </p:sp>
        <p:sp>
          <p:nvSpPr>
            <p:cNvPr id="48151" name="Line 54"/>
            <p:cNvSpPr>
              <a:spLocks noChangeShapeType="1"/>
            </p:cNvSpPr>
            <p:nvPr/>
          </p:nvSpPr>
          <p:spPr bwMode="auto">
            <a:xfrm flipV="1">
              <a:off x="1066" y="3113"/>
              <a:ext cx="0" cy="181"/>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52" name="Line 55"/>
            <p:cNvSpPr>
              <a:spLocks noChangeShapeType="1"/>
            </p:cNvSpPr>
            <p:nvPr/>
          </p:nvSpPr>
          <p:spPr bwMode="auto">
            <a:xfrm>
              <a:off x="5329" y="2931"/>
              <a:ext cx="0" cy="363"/>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53" name="Line 57"/>
            <p:cNvSpPr>
              <a:spLocks noChangeShapeType="1"/>
            </p:cNvSpPr>
            <p:nvPr/>
          </p:nvSpPr>
          <p:spPr bwMode="auto">
            <a:xfrm>
              <a:off x="748" y="2523"/>
              <a:ext cx="4264" cy="0"/>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54" name="Line 58"/>
            <p:cNvSpPr>
              <a:spLocks noChangeShapeType="1"/>
            </p:cNvSpPr>
            <p:nvPr/>
          </p:nvSpPr>
          <p:spPr bwMode="auto">
            <a:xfrm flipV="1">
              <a:off x="748" y="2523"/>
              <a:ext cx="0" cy="408"/>
            </a:xfrm>
            <a:prstGeom prst="line">
              <a:avLst/>
            </a:prstGeom>
            <a:noFill/>
            <a:ln w="28575" cap="sq">
              <a:solidFill>
                <a:srgbClr val="000000"/>
              </a:solidFill>
              <a:miter lim="800000"/>
              <a:headEnd/>
              <a:tailEn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sp>
          <p:nvSpPr>
            <p:cNvPr id="48155" name="Line 59"/>
            <p:cNvSpPr>
              <a:spLocks noChangeShapeType="1"/>
            </p:cNvSpPr>
            <p:nvPr/>
          </p:nvSpPr>
          <p:spPr bwMode="auto">
            <a:xfrm>
              <a:off x="5012" y="2523"/>
              <a:ext cx="0" cy="227"/>
            </a:xfrm>
            <a:prstGeom prst="line">
              <a:avLst/>
            </a:prstGeom>
            <a:noFill/>
            <a:ln w="28575"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00"/>
                </a:solidFill>
                <a:latin typeface="Times New Roman" pitchFamily="18" charset="0"/>
              </a:endParaRPr>
            </a:p>
          </p:txBody>
        </p:sp>
      </p:grpSp>
      <p:sp>
        <p:nvSpPr>
          <p:cNvPr id="54" name="文本框 53"/>
          <p:cNvSpPr txBox="1"/>
          <p:nvPr/>
        </p:nvSpPr>
        <p:spPr>
          <a:xfrm>
            <a:off x="899318" y="5276851"/>
            <a:ext cx="1511301" cy="457200"/>
          </a:xfrm>
          <a:prstGeom prst="rect">
            <a:avLst/>
          </a:prstGeom>
          <a:noFill/>
        </p:spPr>
        <p:txBody>
          <a:bodyPr wrap="square" rtlCol="0">
            <a:spAutoFit/>
          </a:bodyPr>
          <a:lstStyle/>
          <a:p>
            <a:pPr algn="ctr"/>
            <a:r>
              <a:rPr lang="zh-CN" altLang="en-US" dirty="0" smtClean="0">
                <a:solidFill>
                  <a:srgbClr val="FF0000"/>
                </a:solidFill>
              </a:rPr>
              <a:t>头结点</a:t>
            </a:r>
            <a:endParaRPr lang="zh-CN" altLang="en-US" dirty="0">
              <a:solidFill>
                <a:srgbClr val="FF0000"/>
              </a:solidFill>
            </a:endParaRPr>
          </a:p>
        </p:txBody>
      </p:sp>
      <p:sp>
        <p:nvSpPr>
          <p:cNvPr id="55" name="文本框 54"/>
          <p:cNvSpPr txBox="1"/>
          <p:nvPr/>
        </p:nvSpPr>
        <p:spPr>
          <a:xfrm>
            <a:off x="2587513" y="2809875"/>
            <a:ext cx="1511301" cy="457200"/>
          </a:xfrm>
          <a:prstGeom prst="rect">
            <a:avLst/>
          </a:prstGeom>
          <a:noFill/>
        </p:spPr>
        <p:txBody>
          <a:bodyPr wrap="square" rtlCol="0">
            <a:spAutoFit/>
          </a:bodyPr>
          <a:lstStyle/>
          <a:p>
            <a:pPr algn="ctr"/>
            <a:r>
              <a:rPr lang="zh-CN" altLang="en-US" dirty="0" smtClean="0">
                <a:solidFill>
                  <a:srgbClr val="FF0000"/>
                </a:solidFill>
              </a:rPr>
              <a:t>头结点</a:t>
            </a:r>
            <a:endParaRPr lang="zh-CN" altLang="en-US" dirty="0">
              <a:solidFill>
                <a:srgbClr val="FF0000"/>
              </a:solidFill>
            </a:endParaRPr>
          </a:p>
        </p:txBody>
      </p:sp>
    </p:spTree>
    <p:extLst>
      <p:ext uri="{BB962C8B-B14F-4D97-AF65-F5344CB8AC3E}">
        <p14:creationId xmlns:p14="http://schemas.microsoft.com/office/powerpoint/2010/main" val="3213134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自定义 3">
      <a:dk1>
        <a:srgbClr val="000000"/>
      </a:dk1>
      <a:lt1>
        <a:srgbClr val="FFFFFF"/>
      </a:lt1>
      <a:dk2>
        <a:srgbClr val="333399"/>
      </a:dk2>
      <a:lt2>
        <a:srgbClr val="1C1C1C"/>
      </a:lt2>
      <a:accent1>
        <a:srgbClr val="FFF5CC"/>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25816</TotalTime>
  <Words>9041</Words>
  <Application>Microsoft Office PowerPoint</Application>
  <PresentationFormat>全屏显示(4:3)</PresentationFormat>
  <Paragraphs>2088</Paragraphs>
  <Slides>135</Slides>
  <Notes>7</Notes>
  <HiddenSlides>7</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135</vt:i4>
      </vt:variant>
    </vt:vector>
  </HeadingPairs>
  <TitlesOfParts>
    <vt:vector size="148" baseType="lpstr">
      <vt:lpstr>楷体_GB2312</vt:lpstr>
      <vt:lpstr>隶书</vt:lpstr>
      <vt:lpstr>宋体</vt:lpstr>
      <vt:lpstr>Arial</vt:lpstr>
      <vt:lpstr>Calibri</vt:lpstr>
      <vt:lpstr>Symbol</vt:lpstr>
      <vt:lpstr>Tahoma</vt:lpstr>
      <vt:lpstr>Times New Roman</vt:lpstr>
      <vt:lpstr>Wingdings</vt:lpstr>
      <vt:lpstr>Blends</vt:lpstr>
      <vt:lpstr>Microsoft 公式 3.0</vt:lpstr>
      <vt:lpstr>Equation</vt:lpstr>
      <vt:lpstr>公式</vt:lpstr>
      <vt:lpstr>第二章 线性表</vt:lpstr>
      <vt:lpstr>线性表及其特征</vt:lpstr>
      <vt:lpstr>线性表的实例</vt:lpstr>
      <vt:lpstr>线性表的实例</vt:lpstr>
      <vt:lpstr>线性表的实例</vt:lpstr>
      <vt:lpstr>线性表的实例</vt:lpstr>
      <vt:lpstr>PowerPoint 演示文稿</vt:lpstr>
      <vt:lpstr>线性表的实例</vt:lpstr>
      <vt:lpstr>线性表的实例</vt:lpstr>
      <vt:lpstr>线性表的实例</vt:lpstr>
      <vt:lpstr>本章内容</vt:lpstr>
      <vt:lpstr>线性表</vt:lpstr>
      <vt:lpstr>2.1线性表的类型定义</vt:lpstr>
      <vt:lpstr>2.1.1 抽象数据类型线性表的定义</vt:lpstr>
      <vt:lpstr>第一类操作：结构性操作</vt:lpstr>
      <vt:lpstr>第二类操作：引用型操作</vt:lpstr>
      <vt:lpstr>第二类操作：引用型操作（续）</vt:lpstr>
      <vt:lpstr>第二类操作：引用型操作（续）</vt:lpstr>
      <vt:lpstr>第二类操作：引用型操作（续）</vt:lpstr>
      <vt:lpstr>第三类操作：加工型操作</vt:lpstr>
      <vt:lpstr>第三类操作：加工型操作</vt:lpstr>
      <vt:lpstr>线性表的ADT-操作</vt:lpstr>
      <vt:lpstr>线性表的ADT-操作</vt:lpstr>
      <vt:lpstr>2.1.2 用线性表实现其它复杂操作</vt:lpstr>
      <vt:lpstr>例1、线性表的合并A＝A∪B</vt:lpstr>
      <vt:lpstr>例1、线性表的合并A＝A∪B</vt:lpstr>
      <vt:lpstr>例1、线性表的合并A＝A∪B</vt:lpstr>
      <vt:lpstr>例2、有序线性表的合并</vt:lpstr>
      <vt:lpstr>例2、有序线性表的合并</vt:lpstr>
      <vt:lpstr>例2、有序线性表的合并</vt:lpstr>
      <vt:lpstr>PowerPoint 演示文稿</vt:lpstr>
      <vt:lpstr>PowerPoint 演示文稿</vt:lpstr>
      <vt:lpstr>2.2  顺序表</vt:lpstr>
      <vt:lpstr>2.2.1 顺序表示及其特点</vt:lpstr>
      <vt:lpstr>2.2.1 顺序表示及其特点</vt:lpstr>
      <vt:lpstr>小结：顺序表的特点</vt:lpstr>
      <vt:lpstr>2.2.2 顺序表数据结构定义</vt:lpstr>
      <vt:lpstr>顺序表</vt:lpstr>
      <vt:lpstr>2.2.3 顺序表的初始化操作</vt:lpstr>
      <vt:lpstr>2.2.4 顺序表的插入操作</vt:lpstr>
      <vt:lpstr>PowerPoint 演示文稿</vt:lpstr>
      <vt:lpstr>操作的过程： ListInsert(&amp;L, 6, 30)</vt:lpstr>
      <vt:lpstr>PowerPoint 演示文稿</vt:lpstr>
      <vt:lpstr>PowerPoint 演示文稿</vt:lpstr>
      <vt:lpstr>插入操作的算法复杂度</vt:lpstr>
      <vt:lpstr>如果存储空间已满怎么办？</vt:lpstr>
      <vt:lpstr>程序设计方法的两点说明</vt:lpstr>
      <vt:lpstr>两个实际问题</vt:lpstr>
      <vt:lpstr>2.2.5 顺序表的删除操作</vt:lpstr>
      <vt:lpstr>操作的过程： ListDelete (&amp;L, 5, &amp;e)</vt:lpstr>
      <vt:lpstr>PowerPoint 演示文稿</vt:lpstr>
      <vt:lpstr>PowerPoint 演示文稿</vt:lpstr>
      <vt:lpstr>删除操作的算法复杂度</vt:lpstr>
      <vt:lpstr>2.2.6 定位操作</vt:lpstr>
      <vt:lpstr>2.2.6 定位操作</vt:lpstr>
      <vt:lpstr>小结：顺序表的优缺点</vt:lpstr>
      <vt:lpstr>2.3 线性表的链式表示和实现</vt:lpstr>
      <vt:lpstr>2.3.1  什么是线性链表</vt:lpstr>
      <vt:lpstr>2.3.1  什么是线性链表</vt:lpstr>
      <vt:lpstr>2.3.1  什么是线性链表</vt:lpstr>
      <vt:lpstr>2.3.2  线性链表的定义</vt:lpstr>
      <vt:lpstr>2.2.3  线性表操作在链表中的实现</vt:lpstr>
      <vt:lpstr>线性表的操作GetElem(L, i, &amp;e)</vt:lpstr>
      <vt:lpstr>线性表的操作GetElem(L, i, &amp;e)</vt:lpstr>
      <vt:lpstr>PowerPoint 演示文稿</vt:lpstr>
      <vt:lpstr>线性表的操作 ListInsert(&amp;L, i, e)</vt:lpstr>
      <vt:lpstr> 线性表的操作 ListInsert(&amp;L, i, e)</vt:lpstr>
      <vt:lpstr>线性表操作ListInsert(&amp;L, i, e)基本过程</vt:lpstr>
      <vt:lpstr>PowerPoint 演示文稿</vt:lpstr>
      <vt:lpstr>单链表（回顾）</vt:lpstr>
      <vt:lpstr>线性表的操作ListDelete (&amp;L, i, &amp;e)</vt:lpstr>
      <vt:lpstr>线性表的操作ListDelete (&amp;L, i, &amp;e)</vt:lpstr>
      <vt:lpstr>PowerPoint 演示文稿</vt:lpstr>
      <vt:lpstr>线性表的操作 ClearList(&amp;L)</vt:lpstr>
      <vt:lpstr>线性表的其它操作</vt:lpstr>
      <vt:lpstr>CreateList_L(LinkList &amp;L, int n) </vt:lpstr>
      <vt:lpstr>PowerPoint 演示文稿</vt:lpstr>
      <vt:lpstr>上述单链表存在的问题</vt:lpstr>
      <vt:lpstr>2.3.4 增加指针后的链表数据结构</vt:lpstr>
      <vt:lpstr>PowerPoint 演示文稿</vt:lpstr>
      <vt:lpstr>增加指针后的链表的基本操作</vt:lpstr>
      <vt:lpstr>PowerPoint 演示文稿</vt:lpstr>
      <vt:lpstr>PowerPoint 演示文稿</vt:lpstr>
      <vt:lpstr>PowerPoint 演示文稿</vt:lpstr>
      <vt:lpstr>PowerPoint 演示文稿</vt:lpstr>
      <vt:lpstr>单链表</vt:lpstr>
      <vt:lpstr>2.3.5  静态链表</vt:lpstr>
      <vt:lpstr>备用空间链表</vt:lpstr>
      <vt:lpstr>建备用空间链表</vt:lpstr>
      <vt:lpstr>从备用链表中获取一个结点</vt:lpstr>
      <vt:lpstr>从备用链表中获取一个结点</vt:lpstr>
      <vt:lpstr> 将结点回收到备用链表中</vt:lpstr>
      <vt:lpstr> 静态链表的插入</vt:lpstr>
      <vt:lpstr> 静态链表的插入算法</vt:lpstr>
      <vt:lpstr> 静态链表的插入算法</vt:lpstr>
      <vt:lpstr>静态链表的删除</vt:lpstr>
      <vt:lpstr>2.3.6 其它链表</vt:lpstr>
      <vt:lpstr>2) 双向链表</vt:lpstr>
      <vt:lpstr>3）双向循环链表</vt:lpstr>
      <vt:lpstr>双向链表的操作特点</vt:lpstr>
      <vt:lpstr>PowerPoint 演示文稿</vt:lpstr>
      <vt:lpstr>PowerPoint 演示文稿</vt:lpstr>
      <vt:lpstr>2.4 一元多项式的表示</vt:lpstr>
      <vt:lpstr>一元多项式</vt:lpstr>
      <vt:lpstr>一元多项式</vt:lpstr>
      <vt:lpstr>一元多项式的ADT</vt:lpstr>
      <vt:lpstr>一元多项式的ADT—基本操作</vt:lpstr>
      <vt:lpstr>一元多项式的ADT—基本操作</vt:lpstr>
      <vt:lpstr>一元多项式的实现</vt:lpstr>
      <vt:lpstr>顺序表和链表的比较</vt:lpstr>
      <vt:lpstr>线性表应用场合的选择</vt:lpstr>
      <vt:lpstr>线性表存储密度</vt:lpstr>
      <vt:lpstr>线性表应用场合的选择</vt:lpstr>
      <vt:lpstr>线性表习题</vt:lpstr>
      <vt:lpstr>线性表习题</vt:lpstr>
      <vt:lpstr>线性表习题</vt:lpstr>
      <vt:lpstr>线性表习题-算法题</vt:lpstr>
      <vt:lpstr>思路1：原地置逆</vt:lpstr>
      <vt:lpstr>思路2：逆序插入新表中</vt:lpstr>
      <vt:lpstr>线性表习题-算法题</vt:lpstr>
      <vt:lpstr>线性表习题-算法题</vt:lpstr>
      <vt:lpstr>线性表习题-算法题</vt:lpstr>
      <vt:lpstr>Review </vt:lpstr>
      <vt:lpstr>本章学习要点</vt:lpstr>
      <vt:lpstr>思考题</vt:lpstr>
      <vt:lpstr>思考题</vt:lpstr>
      <vt:lpstr>思考题</vt:lpstr>
      <vt:lpstr>思考题</vt:lpstr>
      <vt:lpstr>思考题</vt:lpstr>
      <vt:lpstr>思考题</vt:lpstr>
      <vt:lpstr>思考题</vt:lpstr>
      <vt:lpstr>思考题</vt:lpstr>
      <vt:lpstr>思考题</vt:lpstr>
      <vt:lpstr>PowerPoint 演示文稿</vt:lpstr>
      <vt:lpstr>END of CHAPTER II</vt:lpstr>
    </vt:vector>
  </TitlesOfParts>
  <Company>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gloria</cp:lastModifiedBy>
  <cp:revision>427</cp:revision>
  <cp:lastPrinted>2015-10-14T09:41:59Z</cp:lastPrinted>
  <dcterms:created xsi:type="dcterms:W3CDTF">1999-03-09T09:49:44Z</dcterms:created>
  <dcterms:modified xsi:type="dcterms:W3CDTF">2020-10-11T14:08:54Z</dcterms:modified>
</cp:coreProperties>
</file>