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5"/>
  </p:notesMasterIdLst>
  <p:handoutMasterIdLst>
    <p:handoutMasterId r:id="rId126"/>
  </p:handoutMasterIdLst>
  <p:sldIdLst>
    <p:sldId id="334" r:id="rId2"/>
    <p:sldId id="366" r:id="rId3"/>
    <p:sldId id="365" r:id="rId4"/>
    <p:sldId id="367" r:id="rId5"/>
    <p:sldId id="414" r:id="rId6"/>
    <p:sldId id="415" r:id="rId7"/>
    <p:sldId id="416" r:id="rId8"/>
    <p:sldId id="305" r:id="rId9"/>
    <p:sldId id="380" r:id="rId10"/>
    <p:sldId id="381" r:id="rId11"/>
    <p:sldId id="382" r:id="rId12"/>
    <p:sldId id="384" r:id="rId13"/>
    <p:sldId id="383" r:id="rId14"/>
    <p:sldId id="396" r:id="rId15"/>
    <p:sldId id="436" r:id="rId16"/>
    <p:sldId id="442" r:id="rId17"/>
    <p:sldId id="395" r:id="rId18"/>
    <p:sldId id="438" r:id="rId19"/>
    <p:sldId id="398" r:id="rId20"/>
    <p:sldId id="439" r:id="rId21"/>
    <p:sldId id="399" r:id="rId22"/>
    <p:sldId id="440" r:id="rId23"/>
    <p:sldId id="400" r:id="rId24"/>
    <p:sldId id="401" r:id="rId25"/>
    <p:sldId id="437" r:id="rId26"/>
    <p:sldId id="385" r:id="rId27"/>
    <p:sldId id="386" r:id="rId28"/>
    <p:sldId id="387" r:id="rId29"/>
    <p:sldId id="270" r:id="rId30"/>
    <p:sldId id="388" r:id="rId31"/>
    <p:sldId id="389" r:id="rId32"/>
    <p:sldId id="390" r:id="rId33"/>
    <p:sldId id="391" r:id="rId34"/>
    <p:sldId id="276" r:id="rId35"/>
    <p:sldId id="277" r:id="rId36"/>
    <p:sldId id="392" r:id="rId37"/>
    <p:sldId id="341" r:id="rId38"/>
    <p:sldId id="342" r:id="rId39"/>
    <p:sldId id="462" r:id="rId40"/>
    <p:sldId id="343" r:id="rId41"/>
    <p:sldId id="344" r:id="rId42"/>
    <p:sldId id="463" r:id="rId43"/>
    <p:sldId id="393" r:id="rId44"/>
    <p:sldId id="394" r:id="rId45"/>
    <p:sldId id="345" r:id="rId46"/>
    <p:sldId id="346" r:id="rId47"/>
    <p:sldId id="417" r:id="rId48"/>
    <p:sldId id="441" r:id="rId49"/>
    <p:sldId id="418" r:id="rId50"/>
    <p:sldId id="435" r:id="rId51"/>
    <p:sldId id="421" r:id="rId52"/>
    <p:sldId id="434" r:id="rId53"/>
    <p:sldId id="419" r:id="rId54"/>
    <p:sldId id="483" r:id="rId55"/>
    <p:sldId id="402" r:id="rId56"/>
    <p:sldId id="306" r:id="rId57"/>
    <p:sldId id="403" r:id="rId58"/>
    <p:sldId id="404" r:id="rId59"/>
    <p:sldId id="405" r:id="rId60"/>
    <p:sldId id="407" r:id="rId61"/>
    <p:sldId id="408" r:id="rId62"/>
    <p:sldId id="406" r:id="rId63"/>
    <p:sldId id="409" r:id="rId64"/>
    <p:sldId id="303" r:id="rId65"/>
    <p:sldId id="324" r:id="rId66"/>
    <p:sldId id="325" r:id="rId67"/>
    <p:sldId id="326" r:id="rId68"/>
    <p:sldId id="304" r:id="rId69"/>
    <p:sldId id="321" r:id="rId70"/>
    <p:sldId id="459" r:id="rId71"/>
    <p:sldId id="348" r:id="rId72"/>
    <p:sldId id="349" r:id="rId73"/>
    <p:sldId id="350" r:id="rId74"/>
    <p:sldId id="351" r:id="rId75"/>
    <p:sldId id="352" r:id="rId76"/>
    <p:sldId id="322" r:id="rId77"/>
    <p:sldId id="323" r:id="rId78"/>
    <p:sldId id="364" r:id="rId79"/>
    <p:sldId id="444" r:id="rId80"/>
    <p:sldId id="445" r:id="rId81"/>
    <p:sldId id="443" r:id="rId82"/>
    <p:sldId id="447" r:id="rId83"/>
    <p:sldId id="448" r:id="rId84"/>
    <p:sldId id="449" r:id="rId85"/>
    <p:sldId id="450" r:id="rId86"/>
    <p:sldId id="451" r:id="rId87"/>
    <p:sldId id="452" r:id="rId88"/>
    <p:sldId id="453" r:id="rId89"/>
    <p:sldId id="454" r:id="rId90"/>
    <p:sldId id="455" r:id="rId91"/>
    <p:sldId id="456" r:id="rId92"/>
    <p:sldId id="457" r:id="rId93"/>
    <p:sldId id="458" r:id="rId94"/>
    <p:sldId id="446" r:id="rId95"/>
    <p:sldId id="422" r:id="rId96"/>
    <p:sldId id="464" r:id="rId97"/>
    <p:sldId id="461" r:id="rId98"/>
    <p:sldId id="465" r:id="rId99"/>
    <p:sldId id="467" r:id="rId100"/>
    <p:sldId id="423" r:id="rId101"/>
    <p:sldId id="425" r:id="rId102"/>
    <p:sldId id="424" r:id="rId103"/>
    <p:sldId id="429" r:id="rId104"/>
    <p:sldId id="426" r:id="rId105"/>
    <p:sldId id="427" r:id="rId106"/>
    <p:sldId id="428" r:id="rId107"/>
    <p:sldId id="430" r:id="rId108"/>
    <p:sldId id="431" r:id="rId109"/>
    <p:sldId id="433" r:id="rId110"/>
    <p:sldId id="432" r:id="rId111"/>
    <p:sldId id="410" r:id="rId112"/>
    <p:sldId id="468" r:id="rId113"/>
    <p:sldId id="469" r:id="rId114"/>
    <p:sldId id="470" r:id="rId115"/>
    <p:sldId id="472" r:id="rId116"/>
    <p:sldId id="473" r:id="rId117"/>
    <p:sldId id="476" r:id="rId118"/>
    <p:sldId id="477" r:id="rId119"/>
    <p:sldId id="479" r:id="rId120"/>
    <p:sldId id="480" r:id="rId121"/>
    <p:sldId id="481" r:id="rId122"/>
    <p:sldId id="482" r:id="rId123"/>
    <p:sldId id="466" r:id="rId124"/>
  </p:sldIdLst>
  <p:sldSz cx="9144000" cy="6858000" type="screen4x3"/>
  <p:notesSz cx="9874250" cy="6797675"/>
  <p:defaultTextStyle>
    <a:defPPr>
      <a:defRPr lang="zh-CN"/>
    </a:defPPr>
    <a:lvl1pPr algn="l" rtl="0" fontAlgn="base">
      <a:spcBef>
        <a:spcPct val="0"/>
      </a:spcBef>
      <a:spcAft>
        <a:spcPct val="0"/>
      </a:spcAft>
      <a:defRPr sz="2400" b="1" kern="1200">
        <a:solidFill>
          <a:schemeClr val="tx1"/>
        </a:solidFill>
        <a:latin typeface="Arial" charset="0"/>
        <a:ea typeface="楷体_GB2312" pitchFamily="49" charset="-122"/>
        <a:cs typeface="+mn-cs"/>
      </a:defRPr>
    </a:lvl1pPr>
    <a:lvl2pPr marL="457200" algn="l" rtl="0" fontAlgn="base">
      <a:spcBef>
        <a:spcPct val="0"/>
      </a:spcBef>
      <a:spcAft>
        <a:spcPct val="0"/>
      </a:spcAft>
      <a:defRPr sz="2400" b="1" kern="1200">
        <a:solidFill>
          <a:schemeClr val="tx1"/>
        </a:solidFill>
        <a:latin typeface="Arial" charset="0"/>
        <a:ea typeface="楷体_GB2312" pitchFamily="49" charset="-122"/>
        <a:cs typeface="+mn-cs"/>
      </a:defRPr>
    </a:lvl2pPr>
    <a:lvl3pPr marL="914400" algn="l" rtl="0" fontAlgn="base">
      <a:spcBef>
        <a:spcPct val="0"/>
      </a:spcBef>
      <a:spcAft>
        <a:spcPct val="0"/>
      </a:spcAft>
      <a:defRPr sz="2400" b="1" kern="1200">
        <a:solidFill>
          <a:schemeClr val="tx1"/>
        </a:solidFill>
        <a:latin typeface="Arial" charset="0"/>
        <a:ea typeface="楷体_GB2312" pitchFamily="49" charset="-122"/>
        <a:cs typeface="+mn-cs"/>
      </a:defRPr>
    </a:lvl3pPr>
    <a:lvl4pPr marL="1371600" algn="l" rtl="0" fontAlgn="base">
      <a:spcBef>
        <a:spcPct val="0"/>
      </a:spcBef>
      <a:spcAft>
        <a:spcPct val="0"/>
      </a:spcAft>
      <a:defRPr sz="2400" b="1" kern="1200">
        <a:solidFill>
          <a:schemeClr val="tx1"/>
        </a:solidFill>
        <a:latin typeface="Arial" charset="0"/>
        <a:ea typeface="楷体_GB2312" pitchFamily="49" charset="-122"/>
        <a:cs typeface="+mn-cs"/>
      </a:defRPr>
    </a:lvl4pPr>
    <a:lvl5pPr marL="1828800" algn="l" rtl="0" fontAlgn="base">
      <a:spcBef>
        <a:spcPct val="0"/>
      </a:spcBef>
      <a:spcAft>
        <a:spcPct val="0"/>
      </a:spcAft>
      <a:defRPr sz="2400" b="1" kern="1200">
        <a:solidFill>
          <a:schemeClr val="tx1"/>
        </a:solidFill>
        <a:latin typeface="Arial" charset="0"/>
        <a:ea typeface="楷体_GB2312" pitchFamily="49" charset="-122"/>
        <a:cs typeface="+mn-cs"/>
      </a:defRPr>
    </a:lvl5pPr>
    <a:lvl6pPr marL="2286000" algn="l" defTabSz="914400" rtl="0" eaLnBrk="1" latinLnBrk="0" hangingPunct="1">
      <a:defRPr sz="2400" b="1" kern="1200">
        <a:solidFill>
          <a:schemeClr val="tx1"/>
        </a:solidFill>
        <a:latin typeface="Arial" charset="0"/>
        <a:ea typeface="楷体_GB2312" pitchFamily="49" charset="-122"/>
        <a:cs typeface="+mn-cs"/>
      </a:defRPr>
    </a:lvl6pPr>
    <a:lvl7pPr marL="2743200" algn="l" defTabSz="914400" rtl="0" eaLnBrk="1" latinLnBrk="0" hangingPunct="1">
      <a:defRPr sz="2400" b="1" kern="1200">
        <a:solidFill>
          <a:schemeClr val="tx1"/>
        </a:solidFill>
        <a:latin typeface="Arial" charset="0"/>
        <a:ea typeface="楷体_GB2312" pitchFamily="49" charset="-122"/>
        <a:cs typeface="+mn-cs"/>
      </a:defRPr>
    </a:lvl7pPr>
    <a:lvl8pPr marL="3200400" algn="l" defTabSz="914400" rtl="0" eaLnBrk="1" latinLnBrk="0" hangingPunct="1">
      <a:defRPr sz="2400" b="1" kern="1200">
        <a:solidFill>
          <a:schemeClr val="tx1"/>
        </a:solidFill>
        <a:latin typeface="Arial" charset="0"/>
        <a:ea typeface="楷体_GB2312" pitchFamily="49" charset="-122"/>
        <a:cs typeface="+mn-cs"/>
      </a:defRPr>
    </a:lvl8pPr>
    <a:lvl9pPr marL="3657600" algn="l" defTabSz="914400" rtl="0" eaLnBrk="1" latinLnBrk="0" hangingPunct="1">
      <a:defRPr sz="2400" b="1"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784">
          <p15:clr>
            <a:srgbClr val="A4A3A4"/>
          </p15:clr>
        </p15:guide>
        <p15:guide id="2" pos="288">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FFFFCC"/>
    <a:srgbClr val="006600"/>
    <a:srgbClr val="FF3300"/>
    <a:srgbClr val="000066"/>
    <a:srgbClr val="33CC33"/>
    <a:srgbClr val="A6C9DA"/>
    <a:srgbClr val="80008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6770" autoAdjust="0"/>
  </p:normalViewPr>
  <p:slideViewPr>
    <p:cSldViewPr>
      <p:cViewPr>
        <p:scale>
          <a:sx n="66" d="100"/>
          <a:sy n="66" d="100"/>
        </p:scale>
        <p:origin x="1506" y="156"/>
      </p:cViewPr>
      <p:guideLst>
        <p:guide orient="horz" pos="2784"/>
        <p:guide pos="288"/>
      </p:guideLst>
    </p:cSldViewPr>
  </p:slideViewPr>
  <p:outlineViewPr>
    <p:cViewPr>
      <p:scale>
        <a:sx n="33" d="100"/>
        <a:sy n="33" d="100"/>
      </p:scale>
      <p:origin x="0" y="27522"/>
    </p:cViewPr>
    <p:sldLst>
      <p:sld r:id="rId1" collapse="1"/>
    </p:sldLst>
  </p:outlineViewPr>
  <p:notesTextViewPr>
    <p:cViewPr>
      <p:scale>
        <a:sx n="100" d="100"/>
        <a:sy n="100" d="100"/>
      </p:scale>
      <p:origin x="0" y="0"/>
    </p:cViewPr>
  </p:notesTextViewPr>
  <p:sorterViewPr>
    <p:cViewPr>
      <p:scale>
        <a:sx n="66" d="100"/>
        <a:sy n="66" d="100"/>
      </p:scale>
      <p:origin x="0" y="10908"/>
    </p:cViewPr>
  </p:sorterViewPr>
  <p:notesViewPr>
    <p:cSldViewPr>
      <p:cViewPr varScale="1">
        <p:scale>
          <a:sx n="81" d="100"/>
          <a:sy n="81" d="100"/>
        </p:scale>
        <p:origin x="-2088" y="-9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1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278842" cy="339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595410" y="0"/>
            <a:ext cx="4278842" cy="339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1" y="6457792"/>
            <a:ext cx="4278842" cy="3398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595410" y="6457792"/>
            <a:ext cx="4278842" cy="3398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ea typeface="宋体" pitchFamily="2" charset="-122"/>
              </a:defRPr>
            </a:lvl1pPr>
          </a:lstStyle>
          <a:p>
            <a:pPr>
              <a:defRPr/>
            </a:pPr>
            <a:fld id="{714B6525-5249-4BA5-A765-EE056E68EBAE}" type="slidenum">
              <a:rPr lang="en-US" altLang="zh-CN"/>
              <a:pPr>
                <a:defRPr/>
              </a:pPr>
              <a:t>‹#›</a:t>
            </a:fld>
            <a:endParaRPr lang="en-US" altLang="zh-CN"/>
          </a:p>
        </p:txBody>
      </p:sp>
    </p:spTree>
    <p:extLst>
      <p:ext uri="{BB962C8B-B14F-4D97-AF65-F5344CB8AC3E}">
        <p14:creationId xmlns:p14="http://schemas.microsoft.com/office/powerpoint/2010/main" val="28966593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4278842" cy="339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595410" y="0"/>
            <a:ext cx="4278842" cy="3398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92164" name="Rectangle 4"/>
          <p:cNvSpPr>
            <a:spLocks noGrp="1" noRot="1" noChangeAspect="1" noChangeArrowheads="1"/>
          </p:cNvSpPr>
          <p:nvPr>
            <p:ph type="sldImg" idx="2"/>
          </p:nvPr>
        </p:nvSpPr>
        <p:spPr bwMode="auto">
          <a:xfrm>
            <a:off x="3238500" y="509588"/>
            <a:ext cx="3397250"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16568" y="3228896"/>
            <a:ext cx="7241117" cy="30589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1" y="6457792"/>
            <a:ext cx="4278842" cy="3398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595410" y="6457792"/>
            <a:ext cx="4278842" cy="3398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ea typeface="宋体" pitchFamily="2" charset="-122"/>
              </a:defRPr>
            </a:lvl1pPr>
          </a:lstStyle>
          <a:p>
            <a:pPr>
              <a:defRPr/>
            </a:pPr>
            <a:fld id="{E383BE6A-1C93-4665-94CC-49A134722EB2}" type="slidenum">
              <a:rPr lang="en-US" altLang="zh-CN"/>
              <a:pPr>
                <a:defRPr/>
              </a:pPr>
              <a:t>‹#›</a:t>
            </a:fld>
            <a:endParaRPr lang="en-US" altLang="zh-CN"/>
          </a:p>
        </p:txBody>
      </p:sp>
    </p:spTree>
    <p:extLst>
      <p:ext uri="{BB962C8B-B14F-4D97-AF65-F5344CB8AC3E}">
        <p14:creationId xmlns:p14="http://schemas.microsoft.com/office/powerpoint/2010/main" val="7385055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383BE6A-1C93-4665-94CC-49A134722EB2}" type="slidenum">
              <a:rPr lang="en-US" altLang="zh-CN" smtClean="0"/>
              <a:pPr>
                <a:defRPr/>
              </a:pPr>
              <a:t>1</a:t>
            </a:fld>
            <a:endParaRPr lang="en-US" altLang="zh-CN"/>
          </a:p>
        </p:txBody>
      </p:sp>
    </p:spTree>
    <p:extLst>
      <p:ext uri="{BB962C8B-B14F-4D97-AF65-F5344CB8AC3E}">
        <p14:creationId xmlns:p14="http://schemas.microsoft.com/office/powerpoint/2010/main" val="310367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fld id="{48D2805C-26B9-495F-A5E8-EFC467D13479}" type="slidenum">
              <a:rPr lang="en-US" altLang="zh-CN" sz="1200" b="0" smtClean="0">
                <a:latin typeface="Times New Roman" pitchFamily="18" charset="0"/>
                <a:ea typeface="宋体" pitchFamily="2" charset="-122"/>
              </a:rPr>
              <a:pPr eaLnBrk="1" hangingPunct="1"/>
              <a:t>14</a:t>
            </a:fld>
            <a:endParaRPr lang="en-US" altLang="zh-CN" sz="1200" b="0" smtClean="0">
              <a:latin typeface="Times New Roman" pitchFamily="18" charset="0"/>
              <a:ea typeface="宋体" pitchFamily="2"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533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3"/>
          <p:cNvSpPr>
            <a:spLocks/>
          </p:cNvSpPr>
          <p:nvPr/>
        </p:nvSpPr>
        <p:spPr bwMode="hidden">
          <a:xfrm>
            <a:off x="-6350" y="4897438"/>
            <a:ext cx="915035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p>
        </p:txBody>
      </p:sp>
      <p:sp>
        <p:nvSpPr>
          <p:cNvPr id="5" name="Freeform 4"/>
          <p:cNvSpPr>
            <a:spLocks/>
          </p:cNvSpPr>
          <p:nvPr/>
        </p:nvSpPr>
        <p:spPr bwMode="hidden">
          <a:xfrm>
            <a:off x="-6350" y="0"/>
            <a:ext cx="9150350" cy="489743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B4B3CD"/>
              </a:gs>
              <a:gs pos="100000">
                <a:schemeClr val="bg1"/>
              </a:gs>
            </a:gsLst>
            <a:lin ang="5400000" scaled="1"/>
          </a:gradFill>
          <a:ln w="9525">
            <a:noFill/>
            <a:round/>
            <a:headEnd/>
            <a:tailEnd/>
          </a:ln>
        </p:spPr>
        <p:txBody>
          <a:bodyPr/>
          <a:lstStyle/>
          <a:p>
            <a:pPr>
              <a:defRPr/>
            </a:pPr>
            <a:endParaRPr lang="zh-CN" altLang="en-US"/>
          </a:p>
        </p:txBody>
      </p:sp>
      <p:sp>
        <p:nvSpPr>
          <p:cNvPr id="6"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pPr>
              <a:defRPr/>
            </a:pPr>
            <a:endParaRPr lang="zh-CN" altLang="en-US"/>
          </a:p>
        </p:txBody>
      </p:sp>
      <p:grpSp>
        <p:nvGrpSpPr>
          <p:cNvPr id="7" name="Group 6"/>
          <p:cNvGrpSpPr>
            <a:grpSpLocks/>
          </p:cNvGrpSpPr>
          <p:nvPr/>
        </p:nvGrpSpPr>
        <p:grpSpPr bwMode="auto">
          <a:xfrm>
            <a:off x="-1588" y="5734050"/>
            <a:ext cx="7845426" cy="1150938"/>
            <a:chOff x="0" y="3792"/>
            <a:chExt cx="4942" cy="536"/>
          </a:xfrm>
        </p:grpSpPr>
        <p:sp>
          <p:nvSpPr>
            <p:cNvPr id="8"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zh-CN" altLang="en-US"/>
            </a:p>
          </p:txBody>
        </p:sp>
        <p:grpSp>
          <p:nvGrpSpPr>
            <p:cNvPr id="9" name="Group 8"/>
            <p:cNvGrpSpPr>
              <a:grpSpLocks/>
            </p:cNvGrpSpPr>
            <p:nvPr userDrawn="1"/>
          </p:nvGrpSpPr>
          <p:grpSpPr bwMode="auto">
            <a:xfrm>
              <a:off x="2486" y="3792"/>
              <a:ext cx="2456" cy="536"/>
              <a:chOff x="2486" y="3792"/>
              <a:chExt cx="2456" cy="536"/>
            </a:xfrm>
          </p:grpSpPr>
          <p:sp>
            <p:nvSpPr>
              <p:cNvPr id="11"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pPr>
                  <a:defRPr/>
                </a:pPr>
                <a:endParaRPr lang="zh-CN" altLang="en-US"/>
              </a:p>
            </p:txBody>
          </p:sp>
          <p:sp>
            <p:nvSpPr>
              <p:cNvPr id="12"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pPr>
                  <a:defRPr/>
                </a:pPr>
                <a:endParaRPr lang="zh-CN" altLang="en-US"/>
              </a:p>
            </p:txBody>
          </p:sp>
          <p:sp>
            <p:nvSpPr>
              <p:cNvPr id="13"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pPr>
                  <a:defRPr/>
                </a:pPr>
                <a:endParaRPr lang="zh-CN" altLang="en-US"/>
              </a:p>
            </p:txBody>
          </p:sp>
          <p:sp>
            <p:nvSpPr>
              <p:cNvPr id="14"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pPr>
                  <a:defRPr/>
                </a:pPr>
                <a:endParaRPr lang="zh-CN" altLang="en-US"/>
              </a:p>
            </p:txBody>
          </p:sp>
          <p:sp>
            <p:nvSpPr>
              <p:cNvPr id="15"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pPr>
                  <a:defRPr/>
                </a:pPr>
                <a:endParaRPr lang="zh-CN" altLang="en-US"/>
              </a:p>
            </p:txBody>
          </p:sp>
        </p:grpSp>
        <p:sp>
          <p:nvSpPr>
            <p:cNvPr id="10"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zh-CN" altLang="en-US"/>
            </a:p>
          </p:txBody>
        </p:sp>
      </p:grpSp>
      <p:grpSp>
        <p:nvGrpSpPr>
          <p:cNvPr id="16" name="Group 15"/>
          <p:cNvGrpSpPr>
            <a:grpSpLocks/>
          </p:cNvGrpSpPr>
          <p:nvPr/>
        </p:nvGrpSpPr>
        <p:grpSpPr bwMode="auto">
          <a:xfrm>
            <a:off x="627063" y="6021388"/>
            <a:ext cx="5684837" cy="849312"/>
            <a:chOff x="395" y="3793"/>
            <a:chExt cx="3581" cy="535"/>
          </a:xfrm>
        </p:grpSpPr>
        <p:sp>
          <p:nvSpPr>
            <p:cNvPr id="17"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pPr>
                <a:defRPr/>
              </a:pPr>
              <a:endParaRPr lang="zh-CN" altLang="en-US"/>
            </a:p>
          </p:txBody>
        </p:sp>
        <p:sp>
          <p:nvSpPr>
            <p:cNvPr id="18"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pPr>
                <a:defRPr/>
              </a:pPr>
              <a:endParaRPr lang="zh-CN" altLang="en-US"/>
            </a:p>
          </p:txBody>
        </p:sp>
        <p:sp>
          <p:nvSpPr>
            <p:cNvPr id="19"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pPr>
                <a:defRPr/>
              </a:pPr>
              <a:endParaRPr lang="zh-CN" altLang="en-US"/>
            </a:p>
          </p:txBody>
        </p:sp>
        <p:sp>
          <p:nvSpPr>
            <p:cNvPr id="20"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pPr>
                <a:defRPr/>
              </a:pPr>
              <a:endParaRPr lang="zh-CN" altLang="en-US"/>
            </a:p>
          </p:txBody>
        </p:sp>
        <p:sp>
          <p:nvSpPr>
            <p:cNvPr id="21"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pPr>
                <a:defRPr/>
              </a:pPr>
              <a:endParaRPr lang="zh-CN" altLang="en-US"/>
            </a:p>
          </p:txBody>
        </p:sp>
        <p:sp>
          <p:nvSpPr>
            <p:cNvPr id="22"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pPr>
                <a:defRPr/>
              </a:pPr>
              <a:endParaRPr lang="zh-CN" altLang="en-US"/>
            </a:p>
          </p:txBody>
        </p:sp>
      </p:grpSp>
      <p:sp>
        <p:nvSpPr>
          <p:cNvPr id="164886" name="Rectangle 22"/>
          <p:cNvSpPr>
            <a:spLocks noGrp="1" noChangeArrowheads="1"/>
          </p:cNvSpPr>
          <p:nvPr>
            <p:ph type="ctrTitle" sz="quarter"/>
          </p:nvPr>
        </p:nvSpPr>
        <p:spPr>
          <a:xfrm>
            <a:off x="457200" y="1447800"/>
            <a:ext cx="8229600" cy="1736725"/>
          </a:xfrm>
        </p:spPr>
        <p:txBody>
          <a:bodyPr/>
          <a:lstStyle>
            <a:lvl1pPr>
              <a:defRPr sz="5400"/>
            </a:lvl1pPr>
          </a:lstStyle>
          <a:p>
            <a:r>
              <a:rPr lang="zh-CN" altLang="en-US"/>
              <a:t>单击此处编辑母版标题样式</a:t>
            </a:r>
          </a:p>
        </p:txBody>
      </p:sp>
      <p:sp>
        <p:nvSpPr>
          <p:cNvPr id="164887"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C0C0C0"/>
                  </a:outerShdw>
                </a:effectLst>
              </a:defRPr>
            </a:lvl1pPr>
          </a:lstStyle>
          <a:p>
            <a:r>
              <a:rPr lang="zh-CN" altLang="en-US"/>
              <a:t>单击此处编辑母版副标题样式</a:t>
            </a:r>
          </a:p>
        </p:txBody>
      </p:sp>
      <p:sp>
        <p:nvSpPr>
          <p:cNvPr id="23" name="Rectangle 24"/>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p>
        </p:txBody>
      </p:sp>
      <p:sp>
        <p:nvSpPr>
          <p:cNvPr id="24" name="Rectangle 25"/>
          <p:cNvSpPr>
            <a:spLocks noGrp="1" noChangeArrowheads="1"/>
          </p:cNvSpPr>
          <p:nvPr>
            <p:ph type="sldNum" sz="quarter" idx="11"/>
          </p:nvPr>
        </p:nvSpPr>
        <p:spPr>
          <a:xfrm>
            <a:off x="6553200" y="6248400"/>
            <a:ext cx="2133600" cy="457200"/>
          </a:xfrm>
        </p:spPr>
        <p:txBody>
          <a:bodyPr/>
          <a:lstStyle>
            <a:lvl1pPr>
              <a:defRPr/>
            </a:lvl1pPr>
          </a:lstStyle>
          <a:p>
            <a:pPr>
              <a:defRPr/>
            </a:pPr>
            <a:fld id="{CC5802B6-83AD-4221-A940-51272443CBBB}" type="slidenum">
              <a:rPr lang="en-US" altLang="zh-CN"/>
              <a:pPr>
                <a:defRPr/>
              </a:pPr>
              <a:t>‹#›</a:t>
            </a:fld>
            <a:endParaRPr lang="en-US" altLang="zh-CN"/>
          </a:p>
        </p:txBody>
      </p:sp>
      <p:sp>
        <p:nvSpPr>
          <p:cNvPr id="25" name="Rectangle 26"/>
          <p:cNvSpPr>
            <a:spLocks noGrp="1" noChangeArrowheads="1"/>
          </p:cNvSpPr>
          <p:nvPr>
            <p:ph type="ftr" sz="quarter" idx="12"/>
          </p:nvPr>
        </p:nvSpPr>
        <p:spPr>
          <a:xfrm>
            <a:off x="3124200" y="6248400"/>
            <a:ext cx="2895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171241656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a:ln/>
        </p:spPr>
        <p:txBody>
          <a:bodyPr/>
          <a:lstStyle>
            <a:lvl1pPr>
              <a:defRPr/>
            </a:lvl1pPr>
          </a:lstStyle>
          <a:p>
            <a:pPr>
              <a:defRPr/>
            </a:pPr>
            <a:fld id="{7456B3B6-A9F8-4FFB-80D0-89CC5FEA5DCE}" type="slidenum">
              <a:rPr lang="en-US" altLang="zh-CN"/>
              <a:pPr>
                <a:defRPr/>
              </a:pPr>
              <a:t>‹#›</a:t>
            </a:fld>
            <a:endParaRPr lang="en-US" altLang="zh-CN"/>
          </a:p>
        </p:txBody>
      </p:sp>
    </p:spTree>
    <p:extLst>
      <p:ext uri="{BB962C8B-B14F-4D97-AF65-F5344CB8AC3E}">
        <p14:creationId xmlns:p14="http://schemas.microsoft.com/office/powerpoint/2010/main" val="39138751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265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15888"/>
            <a:ext cx="6329363" cy="6265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a:ln/>
        </p:spPr>
        <p:txBody>
          <a:bodyPr/>
          <a:lstStyle>
            <a:lvl1pPr>
              <a:defRPr/>
            </a:lvl1pPr>
          </a:lstStyle>
          <a:p>
            <a:pPr>
              <a:defRPr/>
            </a:pPr>
            <a:fld id="{7C534DF3-00C8-427F-B722-6CF953BA5475}" type="slidenum">
              <a:rPr lang="en-US" altLang="zh-CN"/>
              <a:pPr>
                <a:defRPr/>
              </a:pPr>
              <a:t>‹#›</a:t>
            </a:fld>
            <a:endParaRPr lang="en-US" altLang="zh-CN"/>
          </a:p>
        </p:txBody>
      </p:sp>
    </p:spTree>
    <p:extLst>
      <p:ext uri="{BB962C8B-B14F-4D97-AF65-F5344CB8AC3E}">
        <p14:creationId xmlns:p14="http://schemas.microsoft.com/office/powerpoint/2010/main" val="49814580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019800"/>
            <a:ext cx="2289175" cy="476250"/>
          </a:xfrm>
        </p:spPr>
        <p:txBody>
          <a:bodyPr/>
          <a:lstStyle>
            <a:lvl1pPr>
              <a:defRPr/>
            </a:lvl1pPr>
          </a:lstStyle>
          <a:p>
            <a:fld id="{6F1868A5-C7EA-4D4B-A5F8-B901F8B390C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a:ln/>
        </p:spPr>
        <p:txBody>
          <a:bodyPr/>
          <a:lstStyle>
            <a:lvl1pPr>
              <a:defRPr/>
            </a:lvl1pPr>
          </a:lstStyle>
          <a:p>
            <a:pPr>
              <a:defRPr/>
            </a:pPr>
            <a:fld id="{C47ACA62-D369-4BDA-9D91-AB4C22EC6C5D}" type="slidenum">
              <a:rPr lang="en-US" altLang="zh-CN"/>
              <a:pPr>
                <a:defRPr/>
              </a:pPr>
              <a:t>‹#›</a:t>
            </a:fld>
            <a:endParaRPr lang="en-US" altLang="zh-CN"/>
          </a:p>
        </p:txBody>
      </p:sp>
      <p:sp>
        <p:nvSpPr>
          <p:cNvPr id="7" name="TextBox 6"/>
          <p:cNvSpPr txBox="1"/>
          <p:nvPr userDrawn="1"/>
        </p:nvSpPr>
        <p:spPr>
          <a:xfrm>
            <a:off x="0" y="6500834"/>
            <a:ext cx="2786050" cy="369332"/>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sz="1800" dirty="0" smtClean="0">
                <a:solidFill>
                  <a:srgbClr val="FFC000"/>
                </a:solidFill>
              </a:rPr>
              <a:t>数据结构</a:t>
            </a:r>
            <a:r>
              <a:rPr lang="en-US" altLang="zh-CN" sz="1800" dirty="0" smtClean="0">
                <a:solidFill>
                  <a:srgbClr val="FFC000"/>
                </a:solidFill>
              </a:rPr>
              <a:t>—</a:t>
            </a:r>
            <a:r>
              <a:rPr lang="zh-CN" altLang="en-US" sz="1800" dirty="0" smtClean="0">
                <a:solidFill>
                  <a:srgbClr val="FFC000"/>
                </a:solidFill>
              </a:rPr>
              <a:t>高春晓</a:t>
            </a:r>
            <a:endParaRPr lang="zh-CN" altLang="en-US" sz="1800" dirty="0">
              <a:solidFill>
                <a:srgbClr val="FFC000"/>
              </a:solidFill>
            </a:endParaRPr>
          </a:p>
        </p:txBody>
      </p:sp>
    </p:spTree>
    <p:extLst>
      <p:ext uri="{BB962C8B-B14F-4D97-AF65-F5344CB8AC3E}">
        <p14:creationId xmlns:p14="http://schemas.microsoft.com/office/powerpoint/2010/main" val="30714179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a:ln/>
        </p:spPr>
        <p:txBody>
          <a:bodyPr/>
          <a:lstStyle>
            <a:lvl1pPr>
              <a:defRPr/>
            </a:lvl1pPr>
          </a:lstStyle>
          <a:p>
            <a:pPr>
              <a:defRPr/>
            </a:pPr>
            <a:fld id="{879CFCB2-AB1B-424C-8FB0-41928BB9CD02}" type="slidenum">
              <a:rPr lang="en-US" altLang="zh-CN"/>
              <a:pPr>
                <a:defRPr/>
              </a:pPr>
              <a:t>‹#›</a:t>
            </a:fld>
            <a:endParaRPr lang="en-US" altLang="zh-CN"/>
          </a:p>
        </p:txBody>
      </p:sp>
    </p:spTree>
    <p:extLst>
      <p:ext uri="{BB962C8B-B14F-4D97-AF65-F5344CB8AC3E}">
        <p14:creationId xmlns:p14="http://schemas.microsoft.com/office/powerpoint/2010/main" val="19797898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a:ln/>
        </p:spPr>
        <p:txBody>
          <a:bodyPr/>
          <a:lstStyle>
            <a:lvl1pPr>
              <a:defRPr/>
            </a:lvl1pPr>
          </a:lstStyle>
          <a:p>
            <a:pPr>
              <a:defRPr/>
            </a:pPr>
            <a:fld id="{C8DCE6A4-AD5E-4D95-9993-587170EE416A}" type="slidenum">
              <a:rPr lang="en-US" altLang="zh-CN"/>
              <a:pPr>
                <a:defRPr/>
              </a:pPr>
              <a:t>‹#›</a:t>
            </a:fld>
            <a:endParaRPr lang="en-US" altLang="zh-CN"/>
          </a:p>
        </p:txBody>
      </p:sp>
    </p:spTree>
    <p:extLst>
      <p:ext uri="{BB962C8B-B14F-4D97-AF65-F5344CB8AC3E}">
        <p14:creationId xmlns:p14="http://schemas.microsoft.com/office/powerpoint/2010/main" val="176783600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6"/>
          <p:cNvSpPr>
            <a:spLocks noGrp="1" noChangeArrowheads="1"/>
          </p:cNvSpPr>
          <p:nvPr>
            <p:ph type="sldNum" sz="quarter" idx="12"/>
          </p:nvPr>
        </p:nvSpPr>
        <p:spPr>
          <a:ln/>
        </p:spPr>
        <p:txBody>
          <a:bodyPr/>
          <a:lstStyle>
            <a:lvl1pPr>
              <a:defRPr/>
            </a:lvl1pPr>
          </a:lstStyle>
          <a:p>
            <a:pPr>
              <a:defRPr/>
            </a:pPr>
            <a:fld id="{BEBBCBB7-52CD-4E0D-8F85-EAD2A2EE8120}" type="slidenum">
              <a:rPr lang="en-US" altLang="zh-CN"/>
              <a:pPr>
                <a:defRPr/>
              </a:pPr>
              <a:t>‹#›</a:t>
            </a:fld>
            <a:endParaRPr lang="en-US" altLang="zh-CN"/>
          </a:p>
        </p:txBody>
      </p:sp>
    </p:spTree>
    <p:extLst>
      <p:ext uri="{BB962C8B-B14F-4D97-AF65-F5344CB8AC3E}">
        <p14:creationId xmlns:p14="http://schemas.microsoft.com/office/powerpoint/2010/main" val="174527048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6"/>
          <p:cNvSpPr>
            <a:spLocks noGrp="1" noChangeArrowheads="1"/>
          </p:cNvSpPr>
          <p:nvPr>
            <p:ph type="sldNum" sz="quarter" idx="12"/>
          </p:nvPr>
        </p:nvSpPr>
        <p:spPr>
          <a:ln/>
        </p:spPr>
        <p:txBody>
          <a:bodyPr/>
          <a:lstStyle>
            <a:lvl1pPr>
              <a:defRPr/>
            </a:lvl1pPr>
          </a:lstStyle>
          <a:p>
            <a:pPr>
              <a:defRPr/>
            </a:pPr>
            <a:fld id="{39629C7A-C96B-496A-8725-7B51AAF82AA5}" type="slidenum">
              <a:rPr lang="en-US" altLang="zh-CN"/>
              <a:pPr>
                <a:defRPr/>
              </a:pPr>
              <a:t>‹#›</a:t>
            </a:fld>
            <a:endParaRPr lang="en-US" altLang="zh-CN"/>
          </a:p>
        </p:txBody>
      </p:sp>
    </p:spTree>
    <p:extLst>
      <p:ext uri="{BB962C8B-B14F-4D97-AF65-F5344CB8AC3E}">
        <p14:creationId xmlns:p14="http://schemas.microsoft.com/office/powerpoint/2010/main" val="415897935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6"/>
          <p:cNvSpPr>
            <a:spLocks noGrp="1" noChangeArrowheads="1"/>
          </p:cNvSpPr>
          <p:nvPr>
            <p:ph type="sldNum" sz="quarter" idx="12"/>
          </p:nvPr>
        </p:nvSpPr>
        <p:spPr>
          <a:ln/>
        </p:spPr>
        <p:txBody>
          <a:bodyPr/>
          <a:lstStyle>
            <a:lvl1pPr>
              <a:defRPr/>
            </a:lvl1pPr>
          </a:lstStyle>
          <a:p>
            <a:pPr>
              <a:defRPr/>
            </a:pPr>
            <a:fld id="{15B66714-FD38-4529-B1C5-EBFC59AE6169}" type="slidenum">
              <a:rPr lang="en-US" altLang="zh-CN"/>
              <a:pPr>
                <a:defRPr/>
              </a:pPr>
              <a:t>‹#›</a:t>
            </a:fld>
            <a:endParaRPr lang="en-US" altLang="zh-CN"/>
          </a:p>
        </p:txBody>
      </p:sp>
    </p:spTree>
    <p:extLst>
      <p:ext uri="{BB962C8B-B14F-4D97-AF65-F5344CB8AC3E}">
        <p14:creationId xmlns:p14="http://schemas.microsoft.com/office/powerpoint/2010/main" val="371089562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a:ln/>
        </p:spPr>
        <p:txBody>
          <a:bodyPr/>
          <a:lstStyle>
            <a:lvl1pPr>
              <a:defRPr/>
            </a:lvl1pPr>
          </a:lstStyle>
          <a:p>
            <a:pPr>
              <a:defRPr/>
            </a:pPr>
            <a:fld id="{78B51CF3-C4CF-4FE0-AA35-F8CB44C513AF}" type="slidenum">
              <a:rPr lang="en-US" altLang="zh-CN"/>
              <a:pPr>
                <a:defRPr/>
              </a:pPr>
              <a:t>‹#›</a:t>
            </a:fld>
            <a:endParaRPr lang="en-US" altLang="zh-CN"/>
          </a:p>
        </p:txBody>
      </p:sp>
    </p:spTree>
    <p:extLst>
      <p:ext uri="{BB962C8B-B14F-4D97-AF65-F5344CB8AC3E}">
        <p14:creationId xmlns:p14="http://schemas.microsoft.com/office/powerpoint/2010/main" val="333981264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a:ln/>
        </p:spPr>
        <p:txBody>
          <a:bodyPr/>
          <a:lstStyle>
            <a:lvl1pPr>
              <a:defRPr/>
            </a:lvl1pPr>
          </a:lstStyle>
          <a:p>
            <a:pPr>
              <a:defRPr/>
            </a:pPr>
            <a:fld id="{F60C1508-30B1-4034-9D76-0D639595358A}" type="slidenum">
              <a:rPr lang="en-US" altLang="zh-CN"/>
              <a:pPr>
                <a:defRPr/>
              </a:pPr>
              <a:t>‹#›</a:t>
            </a:fld>
            <a:endParaRPr lang="en-US" altLang="zh-CN"/>
          </a:p>
        </p:txBody>
      </p:sp>
    </p:spTree>
    <p:extLst>
      <p:ext uri="{BB962C8B-B14F-4D97-AF65-F5344CB8AC3E}">
        <p14:creationId xmlns:p14="http://schemas.microsoft.com/office/powerpoint/2010/main" val="361392571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3" name="Freeform 3"/>
          <p:cNvSpPr>
            <a:spLocks/>
          </p:cNvSpPr>
          <p:nvPr/>
        </p:nvSpPr>
        <p:spPr bwMode="hidden">
          <a:xfrm>
            <a:off x="0" y="4876800"/>
            <a:ext cx="9144000" cy="19812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zh-CN" altLang="en-US"/>
          </a:p>
        </p:txBody>
      </p:sp>
      <p:sp>
        <p:nvSpPr>
          <p:cNvPr id="163844" name="Freeform 4"/>
          <p:cNvSpPr>
            <a:spLocks/>
          </p:cNvSpPr>
          <p:nvPr/>
        </p:nvSpPr>
        <p:spPr bwMode="hidden">
          <a:xfrm>
            <a:off x="0" y="0"/>
            <a:ext cx="9144000" cy="1371600"/>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rgbClr val="A6C9DA"/>
              </a:gs>
              <a:gs pos="100000">
                <a:schemeClr val="bg1"/>
              </a:gs>
            </a:gsLst>
            <a:lin ang="5400000" scaled="1"/>
          </a:gradFill>
          <a:ln w="9525">
            <a:noFill/>
            <a:round/>
            <a:headEnd/>
            <a:tailEnd/>
          </a:ln>
        </p:spPr>
        <p:txBody>
          <a:bodyPr/>
          <a:lstStyle/>
          <a:p>
            <a:pPr>
              <a:defRPr/>
            </a:pPr>
            <a:endParaRPr lang="zh-CN" altLang="en-US"/>
          </a:p>
        </p:txBody>
      </p:sp>
      <p:sp>
        <p:nvSpPr>
          <p:cNvPr id="163845" name="Freeform 5"/>
          <p:cNvSpPr>
            <a:spLocks/>
          </p:cNvSpPr>
          <p:nvPr/>
        </p:nvSpPr>
        <p:spPr bwMode="hidden">
          <a:xfrm>
            <a:off x="6248400" y="6570663"/>
            <a:ext cx="2895600" cy="301625"/>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pPr>
              <a:defRPr/>
            </a:pPr>
            <a:endParaRPr lang="zh-CN" altLang="en-US"/>
          </a:p>
        </p:txBody>
      </p:sp>
      <p:grpSp>
        <p:nvGrpSpPr>
          <p:cNvPr id="1029" name="Group 6"/>
          <p:cNvGrpSpPr>
            <a:grpSpLocks/>
          </p:cNvGrpSpPr>
          <p:nvPr/>
        </p:nvGrpSpPr>
        <p:grpSpPr bwMode="auto">
          <a:xfrm>
            <a:off x="0" y="6453188"/>
            <a:ext cx="7848600" cy="423862"/>
            <a:chOff x="0" y="3792"/>
            <a:chExt cx="4944" cy="540"/>
          </a:xfrm>
        </p:grpSpPr>
        <p:sp>
          <p:nvSpPr>
            <p:cNvPr id="163847"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zh-CN" altLang="en-US"/>
            </a:p>
          </p:txBody>
        </p:sp>
        <p:grpSp>
          <p:nvGrpSpPr>
            <p:cNvPr id="1043" name="Group 8"/>
            <p:cNvGrpSpPr>
              <a:grpSpLocks/>
            </p:cNvGrpSpPr>
            <p:nvPr userDrawn="1"/>
          </p:nvGrpSpPr>
          <p:grpSpPr bwMode="auto">
            <a:xfrm>
              <a:off x="2486" y="3792"/>
              <a:ext cx="2458" cy="540"/>
              <a:chOff x="2486" y="3792"/>
              <a:chExt cx="2458" cy="540"/>
            </a:xfrm>
          </p:grpSpPr>
          <p:sp>
            <p:nvSpPr>
              <p:cNvPr id="163849" name="Freeform 9"/>
              <p:cNvSpPr>
                <a:spLocks/>
              </p:cNvSpPr>
              <p:nvPr userDrawn="1"/>
            </p:nvSpPr>
            <p:spPr bwMode="ltGray">
              <a:xfrm>
                <a:off x="3948" y="3798"/>
                <a:ext cx="996" cy="534"/>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pPr>
                  <a:defRPr/>
                </a:pPr>
                <a:endParaRPr lang="zh-CN" altLang="en-US"/>
              </a:p>
            </p:txBody>
          </p:sp>
          <p:sp>
            <p:nvSpPr>
              <p:cNvPr id="163850" name="Freeform 10"/>
              <p:cNvSpPr>
                <a:spLocks/>
              </p:cNvSpPr>
              <p:nvPr userDrawn="1"/>
            </p:nvSpPr>
            <p:spPr bwMode="ltGray">
              <a:xfrm>
                <a:off x="2677" y="3792"/>
                <a:ext cx="186" cy="394"/>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pPr>
                  <a:defRPr/>
                </a:pPr>
                <a:endParaRPr lang="zh-CN" altLang="en-US"/>
              </a:p>
            </p:txBody>
          </p:sp>
          <p:sp>
            <p:nvSpPr>
              <p:cNvPr id="163851"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pPr>
                  <a:defRPr/>
                </a:pPr>
                <a:endParaRPr lang="zh-CN" altLang="en-US"/>
              </a:p>
            </p:txBody>
          </p:sp>
          <p:sp>
            <p:nvSpPr>
              <p:cNvPr id="163852" name="Freeform 12"/>
              <p:cNvSpPr>
                <a:spLocks/>
              </p:cNvSpPr>
              <p:nvPr userDrawn="1"/>
            </p:nvSpPr>
            <p:spPr bwMode="ltGray">
              <a:xfrm>
                <a:off x="3628" y="3867"/>
                <a:ext cx="155" cy="73"/>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pPr>
                  <a:defRPr/>
                </a:pPr>
                <a:endParaRPr lang="zh-CN" altLang="en-US"/>
              </a:p>
            </p:txBody>
          </p:sp>
          <p:sp>
            <p:nvSpPr>
              <p:cNvPr id="163853"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pPr>
                  <a:defRPr/>
                </a:pPr>
                <a:endParaRPr lang="zh-CN" altLang="en-US"/>
              </a:p>
            </p:txBody>
          </p:sp>
        </p:grpSp>
        <p:sp>
          <p:nvSpPr>
            <p:cNvPr id="163854" name="Freeform 14"/>
            <p:cNvSpPr>
              <a:spLocks/>
            </p:cNvSpPr>
            <p:nvPr userDrawn="1"/>
          </p:nvSpPr>
          <p:spPr bwMode="ltGray">
            <a:xfrm>
              <a:off x="0" y="3792"/>
              <a:ext cx="3976" cy="536"/>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zh-CN" altLang="en-US"/>
            </a:p>
          </p:txBody>
        </p:sp>
      </p:grpSp>
      <p:grpSp>
        <p:nvGrpSpPr>
          <p:cNvPr id="1030" name="Group 15"/>
          <p:cNvGrpSpPr>
            <a:grpSpLocks/>
          </p:cNvGrpSpPr>
          <p:nvPr/>
        </p:nvGrpSpPr>
        <p:grpSpPr bwMode="auto">
          <a:xfrm>
            <a:off x="627063" y="6450013"/>
            <a:ext cx="5684837" cy="420687"/>
            <a:chOff x="395" y="3793"/>
            <a:chExt cx="3581" cy="535"/>
          </a:xfrm>
        </p:grpSpPr>
        <p:sp>
          <p:nvSpPr>
            <p:cNvPr id="163856"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pPr>
                <a:defRPr/>
              </a:pPr>
              <a:endParaRPr lang="zh-CN" altLang="en-US"/>
            </a:p>
          </p:txBody>
        </p:sp>
        <p:sp>
          <p:nvSpPr>
            <p:cNvPr id="163857"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pPr>
                <a:defRPr/>
              </a:pPr>
              <a:endParaRPr lang="zh-CN" altLang="en-US"/>
            </a:p>
          </p:txBody>
        </p:sp>
        <p:sp>
          <p:nvSpPr>
            <p:cNvPr id="163858"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pPr>
                <a:defRPr/>
              </a:pPr>
              <a:endParaRPr lang="zh-CN" altLang="en-US"/>
            </a:p>
          </p:txBody>
        </p:sp>
        <p:sp>
          <p:nvSpPr>
            <p:cNvPr id="163859" name="Freeform 19"/>
            <p:cNvSpPr>
              <a:spLocks/>
            </p:cNvSpPr>
            <p:nvPr/>
          </p:nvSpPr>
          <p:spPr bwMode="auto">
            <a:xfrm>
              <a:off x="855" y="3841"/>
              <a:ext cx="161" cy="166"/>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pPr>
                <a:defRPr/>
              </a:pPr>
              <a:endParaRPr lang="zh-CN" altLang="en-US"/>
            </a:p>
          </p:txBody>
        </p:sp>
        <p:sp>
          <p:nvSpPr>
            <p:cNvPr id="163860"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pPr>
                <a:defRPr/>
              </a:pPr>
              <a:endParaRPr lang="zh-CN" altLang="en-US"/>
            </a:p>
          </p:txBody>
        </p:sp>
        <p:sp>
          <p:nvSpPr>
            <p:cNvPr id="163861" name="Freeform 21"/>
            <p:cNvSpPr>
              <a:spLocks/>
            </p:cNvSpPr>
            <p:nvPr/>
          </p:nvSpPr>
          <p:spPr bwMode="auto">
            <a:xfrm>
              <a:off x="395" y="3811"/>
              <a:ext cx="245" cy="206"/>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pPr>
                <a:defRPr/>
              </a:pPr>
              <a:endParaRPr lang="zh-CN" altLang="en-US"/>
            </a:p>
          </p:txBody>
        </p:sp>
      </p:grpSp>
      <p:sp>
        <p:nvSpPr>
          <p:cNvPr id="163862" name="Rectangle 22"/>
          <p:cNvSpPr>
            <a:spLocks noGrp="1" noChangeArrowheads="1"/>
          </p:cNvSpPr>
          <p:nvPr>
            <p:ph type="title"/>
          </p:nvPr>
        </p:nvSpPr>
        <p:spPr bwMode="auto">
          <a:xfrm>
            <a:off x="468313" y="115888"/>
            <a:ext cx="8229600" cy="10271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3863" name="Rectangle 23"/>
          <p:cNvSpPr>
            <a:spLocks noGrp="1" noChangeArrowheads="1"/>
          </p:cNvSpPr>
          <p:nvPr>
            <p:ph type="body" idx="1"/>
          </p:nvPr>
        </p:nvSpPr>
        <p:spPr bwMode="auto">
          <a:xfrm>
            <a:off x="250825" y="1196975"/>
            <a:ext cx="86423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864" name="Rectangle 24"/>
          <p:cNvSpPr>
            <a:spLocks noGrp="1" noChangeArrowheads="1"/>
          </p:cNvSpPr>
          <p:nvPr>
            <p:ph type="dt" sz="half" idx="2"/>
          </p:nvPr>
        </p:nvSpPr>
        <p:spPr bwMode="auto">
          <a:xfrm>
            <a:off x="468313" y="641667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outerShdw blurRad="38100" dist="38100" dir="2700000" algn="tl">
                    <a:srgbClr val="C0C0C0"/>
                  </a:outerShdw>
                </a:effectLst>
                <a:ea typeface="宋体" pitchFamily="2" charset="-122"/>
              </a:defRPr>
            </a:lvl1pPr>
          </a:lstStyle>
          <a:p>
            <a:pPr>
              <a:defRPr/>
            </a:pPr>
            <a:endParaRPr lang="en-US" altLang="zh-CN"/>
          </a:p>
        </p:txBody>
      </p:sp>
      <p:sp>
        <p:nvSpPr>
          <p:cNvPr id="163865" name="Rectangle 25"/>
          <p:cNvSpPr>
            <a:spLocks noGrp="1" noChangeArrowheads="1"/>
          </p:cNvSpPr>
          <p:nvPr>
            <p:ph type="ftr" sz="quarter" idx="3"/>
          </p:nvPr>
        </p:nvSpPr>
        <p:spPr bwMode="auto">
          <a:xfrm>
            <a:off x="3124200" y="64277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effectLst>
                  <a:outerShdw blurRad="38100" dist="38100" dir="2700000" algn="tl">
                    <a:srgbClr val="C0C0C0"/>
                  </a:outerShdw>
                </a:effectLst>
                <a:ea typeface="宋体" pitchFamily="2" charset="-122"/>
              </a:defRPr>
            </a:lvl1pPr>
          </a:lstStyle>
          <a:p>
            <a:pPr>
              <a:defRPr/>
            </a:pPr>
            <a:endParaRPr lang="en-US" altLang="zh-CN"/>
          </a:p>
        </p:txBody>
      </p:sp>
      <p:sp>
        <p:nvSpPr>
          <p:cNvPr id="163866" name="Rectangle 26"/>
          <p:cNvSpPr>
            <a:spLocks noGrp="1" noChangeArrowheads="1"/>
          </p:cNvSpPr>
          <p:nvPr>
            <p:ph type="sldNum" sz="quarter" idx="4"/>
          </p:nvPr>
        </p:nvSpPr>
        <p:spPr bwMode="auto">
          <a:xfrm>
            <a:off x="6553200" y="64277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outerShdw blurRad="38100" dist="38100" dir="2700000" algn="tl">
                    <a:srgbClr val="C0C0C0"/>
                  </a:outerShdw>
                </a:effectLst>
                <a:ea typeface="宋体" pitchFamily="2" charset="-122"/>
              </a:defRPr>
            </a:lvl1pPr>
          </a:lstStyle>
          <a:p>
            <a:pPr>
              <a:defRPr/>
            </a:pPr>
            <a:fld id="{0E4046C8-3542-4F92-AABC-468EDD3B17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63">
                                            <p:txEl>
                                              <p:pRg st="0" end="0"/>
                                            </p:txEl>
                                          </p:spTgt>
                                        </p:tgtEl>
                                        <p:attrNameLst>
                                          <p:attrName>style.visibility</p:attrName>
                                        </p:attrNameLst>
                                      </p:cBhvr>
                                      <p:to>
                                        <p:strVal val="visible"/>
                                      </p:to>
                                    </p:set>
                                    <p:animEffect transition="in" filter="wipe(left)">
                                      <p:cBhvr>
                                        <p:cTn id="7" dur="500"/>
                                        <p:tgtEl>
                                          <p:spTgt spid="1638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63">
                                            <p:txEl>
                                              <p:pRg st="1" end="1"/>
                                            </p:txEl>
                                          </p:spTgt>
                                        </p:tgtEl>
                                        <p:attrNameLst>
                                          <p:attrName>style.visibility</p:attrName>
                                        </p:attrNameLst>
                                      </p:cBhvr>
                                      <p:to>
                                        <p:strVal val="visible"/>
                                      </p:to>
                                    </p:set>
                                    <p:animEffect transition="in" filter="wipe(left)">
                                      <p:cBhvr>
                                        <p:cTn id="12" dur="500"/>
                                        <p:tgtEl>
                                          <p:spTgt spid="1638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3863">
                                            <p:txEl>
                                              <p:pRg st="2" end="2"/>
                                            </p:txEl>
                                          </p:spTgt>
                                        </p:tgtEl>
                                        <p:attrNameLst>
                                          <p:attrName>style.visibility</p:attrName>
                                        </p:attrNameLst>
                                      </p:cBhvr>
                                      <p:to>
                                        <p:strVal val="visible"/>
                                      </p:to>
                                    </p:set>
                                    <p:animEffect transition="in" filter="wipe(left)">
                                      <p:cBhvr>
                                        <p:cTn id="15" dur="500"/>
                                        <p:tgtEl>
                                          <p:spTgt spid="1638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3863">
                                            <p:txEl>
                                              <p:pRg st="3" end="3"/>
                                            </p:txEl>
                                          </p:spTgt>
                                        </p:tgtEl>
                                        <p:attrNameLst>
                                          <p:attrName>style.visibility</p:attrName>
                                        </p:attrNameLst>
                                      </p:cBhvr>
                                      <p:to>
                                        <p:strVal val="visible"/>
                                      </p:to>
                                    </p:set>
                                    <p:animEffect transition="in" filter="wipe(left)">
                                      <p:cBhvr>
                                        <p:cTn id="18" dur="500"/>
                                        <p:tgtEl>
                                          <p:spTgt spid="16386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3863">
                                            <p:txEl>
                                              <p:pRg st="4" end="4"/>
                                            </p:txEl>
                                          </p:spTgt>
                                        </p:tgtEl>
                                        <p:attrNameLst>
                                          <p:attrName>style.visibility</p:attrName>
                                        </p:attrNameLst>
                                      </p:cBhvr>
                                      <p:to>
                                        <p:strVal val="visible"/>
                                      </p:to>
                                    </p:set>
                                    <p:animEffect transition="in" filter="wipe(left)">
                                      <p:cBhvr>
                                        <p:cTn id="21" dur="500"/>
                                        <p:tgtEl>
                                          <p:spTgt spid="1638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3" grpId="0" build="p" bldLvl="2">
        <p:tmplLst>
          <p:tmpl lvl="1">
            <p:tnLst>
              <p:par>
                <p:cTn presetID="22" presetClass="entr" presetSubtype="8" fill="hold" nodeType="clickEffect">
                  <p:stCondLst>
                    <p:cond delay="0"/>
                  </p:stCondLst>
                  <p:childTnLst>
                    <p:set>
                      <p:cBhvr>
                        <p:cTn dur="1" fill="hold">
                          <p:stCondLst>
                            <p:cond delay="0"/>
                          </p:stCondLst>
                        </p:cTn>
                        <p:tgtEl>
                          <p:spTgt spid="163863"/>
                        </p:tgtEl>
                        <p:attrNameLst>
                          <p:attrName>style.visibility</p:attrName>
                        </p:attrNameLst>
                      </p:cBhvr>
                      <p:to>
                        <p:strVal val="visible"/>
                      </p:to>
                    </p:set>
                    <p:animEffect transition="in" filter="wipe(left)">
                      <p:cBhvr>
                        <p:cTn dur="500"/>
                        <p:tgtEl>
                          <p:spTgt spid="16386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63863"/>
                        </p:tgtEl>
                        <p:attrNameLst>
                          <p:attrName>style.visibility</p:attrName>
                        </p:attrNameLst>
                      </p:cBhvr>
                      <p:to>
                        <p:strVal val="visible"/>
                      </p:to>
                    </p:set>
                    <p:animEffect transition="in" filter="wipe(left)">
                      <p:cBhvr>
                        <p:cTn dur="500"/>
                        <p:tgtEl>
                          <p:spTgt spid="16386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63863"/>
                        </p:tgtEl>
                        <p:attrNameLst>
                          <p:attrName>style.visibility</p:attrName>
                        </p:attrNameLst>
                      </p:cBhvr>
                      <p:to>
                        <p:strVal val="visible"/>
                      </p:to>
                    </p:set>
                    <p:animEffect transition="in" filter="wipe(left)">
                      <p:cBhvr>
                        <p:cTn dur="500"/>
                        <p:tgtEl>
                          <p:spTgt spid="16386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63863"/>
                        </p:tgtEl>
                        <p:attrNameLst>
                          <p:attrName>style.visibility</p:attrName>
                        </p:attrNameLst>
                      </p:cBhvr>
                      <p:to>
                        <p:strVal val="visible"/>
                      </p:to>
                    </p:set>
                    <p:animEffect transition="in" filter="wipe(left)">
                      <p:cBhvr>
                        <p:cTn dur="500"/>
                        <p:tgtEl>
                          <p:spTgt spid="16386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63863"/>
                        </p:tgtEl>
                        <p:attrNameLst>
                          <p:attrName>style.visibility</p:attrName>
                        </p:attrNameLst>
                      </p:cBhvr>
                      <p:to>
                        <p:strVal val="visible"/>
                      </p:to>
                    </p:set>
                    <p:animEffect transition="in" filter="wipe(left)">
                      <p:cBhvr>
                        <p:cTn dur="500"/>
                        <p:tgtEl>
                          <p:spTgt spid="163863"/>
                        </p:tgtEl>
                      </p:cBhvr>
                    </p:animEffect>
                  </p:childTnLst>
                </p:cTn>
              </p:par>
            </p:tnLst>
          </p:tmpl>
        </p:tmplLst>
      </p:bldP>
    </p:bldLst>
  </p:timing>
  <p:hf hdr="0" ftr="0" dt="0"/>
  <p:txStyles>
    <p:titleStyle>
      <a:lvl1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rgbClr val="003366"/>
          </a:solidFill>
          <a:latin typeface="+mn-lt"/>
          <a:ea typeface="+mn-ea"/>
        </a:defRPr>
      </a:lvl2pPr>
      <a:lvl3pPr marL="1143000" indent="-228600" algn="l" rtl="0" eaLnBrk="0" fontAlgn="base" hangingPunct="0">
        <a:spcBef>
          <a:spcPct val="20000"/>
        </a:spcBef>
        <a:spcAft>
          <a:spcPct val="0"/>
        </a:spcAft>
        <a:buClr>
          <a:srgbClr val="000066"/>
        </a:buClr>
        <a:buFont typeface="Wingdings" pitchFamily="2" charset="2"/>
        <a:buChar char="§"/>
        <a:defRPr sz="2800" b="1">
          <a:solidFill>
            <a:srgbClr val="660066"/>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Char char="•"/>
        <a:defRPr sz="2000" b="1">
          <a:solidFill>
            <a:schemeClr val="tx1"/>
          </a:solidFill>
          <a:latin typeface="+mn-lt"/>
          <a:ea typeface="+mn-ea"/>
        </a:defRPr>
      </a:lvl6pPr>
      <a:lvl7pPr marL="2971800" indent="-228600" algn="l" rtl="0" fontAlgn="base">
        <a:spcBef>
          <a:spcPct val="20000"/>
        </a:spcBef>
        <a:spcAft>
          <a:spcPct val="0"/>
        </a:spcAft>
        <a:buClr>
          <a:schemeClr val="tx2"/>
        </a:buClr>
        <a:buChar char="•"/>
        <a:defRPr sz="2000" b="1">
          <a:solidFill>
            <a:schemeClr val="tx1"/>
          </a:solidFill>
          <a:latin typeface="+mn-lt"/>
          <a:ea typeface="+mn-ea"/>
        </a:defRPr>
      </a:lvl7pPr>
      <a:lvl8pPr marL="3429000" indent="-228600" algn="l" rtl="0" fontAlgn="base">
        <a:spcBef>
          <a:spcPct val="20000"/>
        </a:spcBef>
        <a:spcAft>
          <a:spcPct val="0"/>
        </a:spcAft>
        <a:buClr>
          <a:schemeClr val="tx2"/>
        </a:buClr>
        <a:buChar char="•"/>
        <a:defRPr sz="2000" b="1">
          <a:solidFill>
            <a:schemeClr val="tx1"/>
          </a:solidFill>
          <a:latin typeface="+mn-lt"/>
          <a:ea typeface="+mn-ea"/>
        </a:defRPr>
      </a:lvl8pPr>
      <a:lvl9pPr marL="3886200" indent="-228600" algn="l" rtl="0" fontAlgn="base">
        <a:spcBef>
          <a:spcPct val="20000"/>
        </a:spcBef>
        <a:spcAft>
          <a:spcPct val="0"/>
        </a:spcAft>
        <a:buClr>
          <a:schemeClr val="tx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a:spLocks noGrp="1" noChangeArrowheads="1"/>
          </p:cNvSpPr>
          <p:nvPr>
            <p:ph type="sldNum" sz="quarter" idx="11"/>
          </p:nvPr>
        </p:nvSpPr>
        <p:spPr/>
        <p:txBody>
          <a:bodyPr/>
          <a:lstStyle/>
          <a:p>
            <a:pPr>
              <a:defRPr/>
            </a:pPr>
            <a:fld id="{215BBECD-9C6B-431B-AEB4-E3A5B979E2CD}" type="slidenum">
              <a:rPr lang="en-US" altLang="zh-CN"/>
              <a:pPr>
                <a:defRPr/>
              </a:pPr>
              <a:t>1</a:t>
            </a:fld>
            <a:endParaRPr lang="en-US" altLang="zh-CN"/>
          </a:p>
        </p:txBody>
      </p:sp>
      <p:sp>
        <p:nvSpPr>
          <p:cNvPr id="122882" name="Rectangle 2"/>
          <p:cNvSpPr>
            <a:spLocks noGrp="1" noChangeArrowheads="1"/>
          </p:cNvSpPr>
          <p:nvPr>
            <p:ph type="ctrTitle"/>
          </p:nvPr>
        </p:nvSpPr>
        <p:spPr>
          <a:xfrm>
            <a:off x="457200" y="2438400"/>
            <a:ext cx="7772400" cy="1143000"/>
          </a:xfrm>
        </p:spPr>
        <p:txBody>
          <a:bodyPr/>
          <a:lstStyle/>
          <a:p>
            <a:pPr eaLnBrk="1" hangingPunct="1">
              <a:defRPr/>
            </a:pPr>
            <a:r>
              <a:rPr lang="zh-CN" altLang="en-US" dirty="0" smtClean="0">
                <a:solidFill>
                  <a:schemeClr val="accent6">
                    <a:lumMod val="10000"/>
                  </a:schemeClr>
                </a:solidFill>
                <a:latin typeface="楷体_GB2312" pitchFamily="49" charset="-122"/>
              </a:rPr>
              <a:t>第三章 栈和队列</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01F5B47-385D-4D8D-8F35-138E32CB7E6C}" type="slidenum">
              <a:rPr lang="en-US" altLang="zh-CN"/>
              <a:pPr>
                <a:defRPr/>
              </a:pPr>
              <a:t>10</a:t>
            </a:fld>
            <a:endParaRPr lang="en-US" altLang="zh-CN"/>
          </a:p>
        </p:txBody>
      </p:sp>
      <p:sp>
        <p:nvSpPr>
          <p:cNvPr id="186370" name="Rectangle 2"/>
          <p:cNvSpPr>
            <a:spLocks noGrp="1" noChangeArrowheads="1"/>
          </p:cNvSpPr>
          <p:nvPr>
            <p:ph type="title"/>
          </p:nvPr>
        </p:nvSpPr>
        <p:spPr/>
        <p:txBody>
          <a:bodyPr/>
          <a:lstStyle/>
          <a:p>
            <a:pPr eaLnBrk="1" hangingPunct="1">
              <a:defRPr/>
            </a:pPr>
            <a:r>
              <a:rPr lang="zh-CN" altLang="en-US" smtClean="0"/>
              <a:t>栈的基本操作</a:t>
            </a:r>
          </a:p>
        </p:txBody>
      </p:sp>
      <p:sp>
        <p:nvSpPr>
          <p:cNvPr id="12292" name="Rectangle 3"/>
          <p:cNvSpPr>
            <a:spLocks noGrp="1" noChangeArrowheads="1"/>
          </p:cNvSpPr>
          <p:nvPr>
            <p:ph type="body" idx="1"/>
          </p:nvPr>
        </p:nvSpPr>
        <p:spPr>
          <a:xfrm>
            <a:off x="250825" y="1196975"/>
            <a:ext cx="5832475" cy="5184775"/>
          </a:xfrm>
          <a:ln>
            <a:solidFill>
              <a:srgbClr val="FF0000"/>
            </a:solidFill>
          </a:ln>
        </p:spPr>
        <p:txBody>
          <a:bodyPr/>
          <a:lstStyle/>
          <a:p>
            <a:pPr eaLnBrk="1" hangingPunct="1"/>
            <a:r>
              <a:rPr lang="en-US" altLang="zh-CN" dirty="0" err="1" smtClean="0"/>
              <a:t>StackEmpty</a:t>
            </a:r>
            <a:r>
              <a:rPr lang="en-US" altLang="zh-CN" dirty="0" smtClean="0"/>
              <a:t>(S)</a:t>
            </a:r>
          </a:p>
          <a:p>
            <a:pPr lvl="1" eaLnBrk="1" hangingPunct="1"/>
            <a:r>
              <a:rPr lang="zh-CN" altLang="en-US" dirty="0" smtClean="0"/>
              <a:t>初始条件：</a:t>
            </a:r>
            <a:r>
              <a:rPr lang="zh-CN" altLang="en-US" dirty="0" smtClean="0">
                <a:solidFill>
                  <a:srgbClr val="FF0000"/>
                </a:solidFill>
              </a:rPr>
              <a:t>栈 </a:t>
            </a:r>
            <a:r>
              <a:rPr lang="en-US" altLang="zh-CN" dirty="0" smtClean="0">
                <a:solidFill>
                  <a:srgbClr val="FF0000"/>
                </a:solidFill>
              </a:rPr>
              <a:t>S </a:t>
            </a:r>
            <a:r>
              <a:rPr lang="zh-CN" altLang="en-US" dirty="0" smtClean="0">
                <a:solidFill>
                  <a:srgbClr val="FF0000"/>
                </a:solidFill>
              </a:rPr>
              <a:t>已存在。</a:t>
            </a:r>
          </a:p>
          <a:p>
            <a:pPr lvl="1" eaLnBrk="1" hangingPunct="1"/>
            <a:r>
              <a:rPr lang="zh-CN" altLang="en-US" dirty="0" smtClean="0"/>
              <a:t>操作结果：</a:t>
            </a:r>
            <a:r>
              <a:rPr lang="zh-CN" altLang="en-US" dirty="0" smtClean="0">
                <a:solidFill>
                  <a:srgbClr val="FF0000"/>
                </a:solidFill>
              </a:rPr>
              <a:t>若栈 </a:t>
            </a:r>
            <a:r>
              <a:rPr lang="en-US" altLang="zh-CN" dirty="0" smtClean="0">
                <a:solidFill>
                  <a:srgbClr val="FF0000"/>
                </a:solidFill>
              </a:rPr>
              <a:t>S </a:t>
            </a:r>
            <a:r>
              <a:rPr lang="zh-CN" altLang="en-US" dirty="0" smtClean="0">
                <a:solidFill>
                  <a:srgbClr val="FF0000"/>
                </a:solidFill>
              </a:rPr>
              <a:t>为空栈，则返回 </a:t>
            </a:r>
            <a:r>
              <a:rPr lang="en-US" altLang="zh-CN" dirty="0" smtClean="0">
                <a:solidFill>
                  <a:srgbClr val="FF0000"/>
                </a:solidFill>
              </a:rPr>
              <a:t>TRUE</a:t>
            </a:r>
            <a:r>
              <a:rPr lang="zh-CN" altLang="en-US" dirty="0" smtClean="0">
                <a:solidFill>
                  <a:srgbClr val="FF0000"/>
                </a:solidFill>
              </a:rPr>
              <a:t>，否则 </a:t>
            </a:r>
            <a:r>
              <a:rPr lang="en-US" altLang="zh-CN" dirty="0" smtClean="0">
                <a:solidFill>
                  <a:srgbClr val="FF0000"/>
                </a:solidFill>
              </a:rPr>
              <a:t>FALE</a:t>
            </a:r>
            <a:r>
              <a:rPr lang="zh-CN" altLang="en-US" dirty="0" smtClean="0">
                <a:solidFill>
                  <a:srgbClr val="FF0000"/>
                </a:solidFill>
              </a:rPr>
              <a:t>。</a:t>
            </a:r>
          </a:p>
          <a:p>
            <a:pPr eaLnBrk="1" hangingPunct="1"/>
            <a:r>
              <a:rPr lang="en-US" altLang="zh-CN" dirty="0" err="1" smtClean="0"/>
              <a:t>StackLength</a:t>
            </a:r>
            <a:r>
              <a:rPr lang="en-US" altLang="zh-CN" dirty="0" smtClean="0"/>
              <a:t>(S)</a:t>
            </a:r>
          </a:p>
          <a:p>
            <a:pPr lvl="1" eaLnBrk="1" hangingPunct="1"/>
            <a:r>
              <a:rPr lang="zh-CN" altLang="en-US" dirty="0" smtClean="0"/>
              <a:t>初始条件：</a:t>
            </a:r>
            <a:r>
              <a:rPr lang="zh-CN" altLang="en-US" dirty="0" smtClean="0">
                <a:solidFill>
                  <a:srgbClr val="FF0000"/>
                </a:solidFill>
              </a:rPr>
              <a:t>栈 </a:t>
            </a:r>
            <a:r>
              <a:rPr lang="en-US" altLang="zh-CN" dirty="0" smtClean="0">
                <a:solidFill>
                  <a:srgbClr val="FF0000"/>
                </a:solidFill>
              </a:rPr>
              <a:t>S </a:t>
            </a:r>
            <a:r>
              <a:rPr lang="zh-CN" altLang="en-US" dirty="0" smtClean="0">
                <a:solidFill>
                  <a:srgbClr val="FF0000"/>
                </a:solidFill>
              </a:rPr>
              <a:t>已存在。</a:t>
            </a:r>
          </a:p>
          <a:p>
            <a:pPr lvl="1" eaLnBrk="1" hangingPunct="1"/>
            <a:r>
              <a:rPr lang="zh-CN" altLang="en-US" dirty="0" smtClean="0"/>
              <a:t>操作结果：</a:t>
            </a:r>
            <a:r>
              <a:rPr lang="zh-CN" altLang="en-US" dirty="0" smtClean="0">
                <a:solidFill>
                  <a:srgbClr val="FF0000"/>
                </a:solidFill>
              </a:rPr>
              <a:t>返回 </a:t>
            </a:r>
            <a:r>
              <a:rPr lang="en-US" altLang="zh-CN" dirty="0" smtClean="0">
                <a:solidFill>
                  <a:srgbClr val="FF0000"/>
                </a:solidFill>
              </a:rPr>
              <a:t>S </a:t>
            </a:r>
            <a:r>
              <a:rPr lang="zh-CN" altLang="en-US" dirty="0" smtClean="0">
                <a:solidFill>
                  <a:srgbClr val="FF0000"/>
                </a:solidFill>
              </a:rPr>
              <a:t>的元素个数，即栈的长度。</a:t>
            </a:r>
          </a:p>
          <a:p>
            <a:pPr eaLnBrk="1" hangingPunct="1"/>
            <a:endParaRPr lang="en-US" altLang="zh-CN" dirty="0" smtClean="0"/>
          </a:p>
        </p:txBody>
      </p:sp>
      <p:grpSp>
        <p:nvGrpSpPr>
          <p:cNvPr id="5" name="Group 34"/>
          <p:cNvGrpSpPr>
            <a:grpSpLocks/>
          </p:cNvGrpSpPr>
          <p:nvPr/>
        </p:nvGrpSpPr>
        <p:grpSpPr bwMode="auto">
          <a:xfrm>
            <a:off x="7607301" y="2420938"/>
            <a:ext cx="1125538" cy="2649537"/>
            <a:chOff x="1383" y="2024"/>
            <a:chExt cx="709" cy="1669"/>
          </a:xfrm>
        </p:grpSpPr>
        <p:sp>
          <p:nvSpPr>
            <p:cNvPr id="7" name="Rectangle 3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Line 3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9"/>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4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rgbClr val="FF0000"/>
                  </a:solidFill>
                  <a:latin typeface="Times New Roman" pitchFamily="18" charset="0"/>
                  <a:ea typeface="宋体" pitchFamily="2" charset="-122"/>
                </a:rPr>
                <a:t>a</a:t>
              </a:r>
              <a:r>
                <a:rPr kumimoji="1" lang="en-US" altLang="zh-CN" sz="1800" dirty="0">
                  <a:solidFill>
                    <a:srgbClr val="FF0000"/>
                  </a:solidFill>
                  <a:latin typeface="Times New Roman" pitchFamily="18" charset="0"/>
                  <a:ea typeface="宋体" pitchFamily="2" charset="-122"/>
                </a:rPr>
                <a:t>n</a:t>
              </a:r>
            </a:p>
          </p:txBody>
        </p:sp>
        <p:sp>
          <p:nvSpPr>
            <p:cNvPr id="13" name="Text Box 41"/>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2</a:t>
              </a:r>
            </a:p>
          </p:txBody>
        </p:sp>
        <p:sp>
          <p:nvSpPr>
            <p:cNvPr id="14" name="Text Box 42"/>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1</a:t>
              </a:r>
            </a:p>
          </p:txBody>
        </p:sp>
        <p:sp>
          <p:nvSpPr>
            <p:cNvPr id="15" name="Line 43"/>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44"/>
            <p:cNvSpPr>
              <a:spLocks noChangeShapeType="1"/>
            </p:cNvSpPr>
            <p:nvPr/>
          </p:nvSpPr>
          <p:spPr bwMode="auto">
            <a:xfrm>
              <a:off x="2091"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5"/>
          <p:cNvGrpSpPr>
            <a:grpSpLocks/>
          </p:cNvGrpSpPr>
          <p:nvPr/>
        </p:nvGrpSpPr>
        <p:grpSpPr bwMode="auto">
          <a:xfrm>
            <a:off x="5932488" y="2286000"/>
            <a:ext cx="1655762" cy="954088"/>
            <a:chOff x="340" y="2205"/>
            <a:chExt cx="1043" cy="601"/>
          </a:xfrm>
        </p:grpSpPr>
        <p:sp>
          <p:nvSpPr>
            <p:cNvPr id="18" name="Text Box 46"/>
            <p:cNvSpPr txBox="1">
              <a:spLocks noChangeArrowheads="1"/>
            </p:cNvSpPr>
            <p:nvPr/>
          </p:nvSpPr>
          <p:spPr bwMode="auto">
            <a:xfrm>
              <a:off x="340" y="2205"/>
              <a:ext cx="69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r>
                <a:rPr kumimoji="1" lang="zh-CN" altLang="en-US" sz="2800">
                  <a:latin typeface="宋体" pitchFamily="2" charset="-122"/>
                  <a:ea typeface="宋体" pitchFamily="2" charset="-122"/>
                </a:rPr>
                <a:t>栈顶</a:t>
              </a:r>
              <a:endParaRPr kumimoji="1" lang="en-US" altLang="zh-CN" sz="2800">
                <a:latin typeface="宋体" pitchFamily="2" charset="-122"/>
                <a:ea typeface="宋体" pitchFamily="2" charset="-122"/>
              </a:endParaRPr>
            </a:p>
            <a:p>
              <a:pPr algn="r"/>
              <a:r>
                <a:rPr kumimoji="1" lang="en-US" altLang="zh-CN" sz="2800">
                  <a:ea typeface="宋体" pitchFamily="2" charset="-122"/>
                </a:rPr>
                <a:t>top</a:t>
              </a:r>
              <a:endParaRPr kumimoji="1" lang="zh-CN" altLang="en-US" sz="2800">
                <a:ea typeface="宋体" pitchFamily="2" charset="-122"/>
              </a:endParaRPr>
            </a:p>
          </p:txBody>
        </p:sp>
        <p:sp>
          <p:nvSpPr>
            <p:cNvPr id="19" name="Line 4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 name="Rectangle 51"/>
          <p:cNvSpPr>
            <a:spLocks noChangeArrowheads="1"/>
          </p:cNvSpPr>
          <p:nvPr/>
        </p:nvSpPr>
        <p:spPr bwMode="auto">
          <a:xfrm>
            <a:off x="6083300" y="1196975"/>
            <a:ext cx="2895600" cy="5181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1" name="Group 48"/>
          <p:cNvGrpSpPr>
            <a:grpSpLocks/>
          </p:cNvGrpSpPr>
          <p:nvPr/>
        </p:nvGrpSpPr>
        <p:grpSpPr bwMode="auto">
          <a:xfrm>
            <a:off x="5791200" y="4508500"/>
            <a:ext cx="1797050" cy="954088"/>
            <a:chOff x="251" y="3339"/>
            <a:chExt cx="1132" cy="601"/>
          </a:xfrm>
        </p:grpSpPr>
        <p:sp>
          <p:nvSpPr>
            <p:cNvPr id="22" name="Text Box 49"/>
            <p:cNvSpPr txBox="1">
              <a:spLocks noChangeArrowheads="1"/>
            </p:cNvSpPr>
            <p:nvPr/>
          </p:nvSpPr>
          <p:spPr bwMode="auto">
            <a:xfrm>
              <a:off x="251" y="3339"/>
              <a:ext cx="779" cy="601"/>
            </a:xfrm>
            <a:prstGeom prst="rect">
              <a:avLst/>
            </a:prstGeom>
            <a:noFill/>
            <a:ln w="12700" cap="rnd">
              <a:noFill/>
              <a:miter lim="800000"/>
              <a:headEnd/>
              <a:tailEnd/>
            </a:ln>
          </p:spPr>
          <p:txBody>
            <a:bodyPr>
              <a:spAutoFit/>
            </a:bodyPr>
            <a:lstStyle/>
            <a:p>
              <a:pPr algn="r" eaLnBrk="0" hangingPunct="0">
                <a:spcBef>
                  <a:spcPts val="0"/>
                </a:spcBef>
                <a:defRPr/>
              </a:pPr>
              <a:r>
                <a:rPr kumimoji="1" lang="zh-CN" altLang="en-US" sz="2800" dirty="0">
                  <a:latin typeface="宋体" pitchFamily="2" charset="-122"/>
                  <a:ea typeface="宋体" pitchFamily="2" charset="-122"/>
                </a:rPr>
                <a:t>栈底</a:t>
              </a:r>
              <a:endParaRPr kumimoji="1" lang="en-US" altLang="zh-CN" sz="2800" dirty="0">
                <a:latin typeface="宋体" pitchFamily="2" charset="-122"/>
                <a:ea typeface="宋体" pitchFamily="2" charset="-122"/>
              </a:endParaRPr>
            </a:p>
            <a:p>
              <a:pPr algn="r" eaLnBrk="0" hangingPunct="0">
                <a:spcBef>
                  <a:spcPts val="0"/>
                </a:spcBef>
                <a:defRPr/>
              </a:pPr>
              <a:r>
                <a:rPr kumimoji="1" lang="en-US" altLang="zh-CN" sz="2800" dirty="0">
                  <a:latin typeface="+mn-lt"/>
                  <a:ea typeface="宋体" pitchFamily="2" charset="-122"/>
                </a:rPr>
                <a:t>base</a:t>
              </a:r>
              <a:endParaRPr kumimoji="1" lang="zh-CN" altLang="en-US" sz="2800" dirty="0">
                <a:latin typeface="+mn-lt"/>
                <a:ea typeface="宋体" pitchFamily="2" charset="-122"/>
              </a:endParaRPr>
            </a:p>
          </p:txBody>
        </p:sp>
        <p:sp>
          <p:nvSpPr>
            <p:cNvPr id="23" name="Line 5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1B3BB5-BB3B-41FF-AED0-BE321F735D27}" type="slidenum">
              <a:rPr lang="en-US" altLang="zh-CN"/>
              <a:pPr>
                <a:defRPr/>
              </a:pPr>
              <a:t>100</a:t>
            </a:fld>
            <a:endParaRPr lang="en-US" altLang="zh-CN"/>
          </a:p>
        </p:txBody>
      </p:sp>
      <p:sp>
        <p:nvSpPr>
          <p:cNvPr id="244738" name="Rectangle 2"/>
          <p:cNvSpPr>
            <a:spLocks noGrp="1" noChangeArrowheads="1"/>
          </p:cNvSpPr>
          <p:nvPr>
            <p:ph type="title"/>
          </p:nvPr>
        </p:nvSpPr>
        <p:spPr/>
        <p:txBody>
          <a:bodyPr/>
          <a:lstStyle/>
          <a:p>
            <a:pPr eaLnBrk="1" hangingPunct="1">
              <a:defRPr/>
            </a:pPr>
            <a:r>
              <a:rPr lang="en-US" altLang="zh-CN" dirty="0" smtClean="0"/>
              <a:t>3.5 </a:t>
            </a:r>
            <a:r>
              <a:rPr lang="zh-CN" altLang="en-US" dirty="0" smtClean="0"/>
              <a:t>离散事件模拟</a:t>
            </a:r>
            <a:endParaRPr lang="zh-CN" altLang="zh-CN" dirty="0" smtClean="0"/>
          </a:p>
        </p:txBody>
      </p:sp>
      <p:sp>
        <p:nvSpPr>
          <p:cNvPr id="79876" name="Rectangle 3"/>
          <p:cNvSpPr>
            <a:spLocks noGrp="1" noChangeArrowheads="1"/>
          </p:cNvSpPr>
          <p:nvPr>
            <p:ph type="body" idx="1"/>
          </p:nvPr>
        </p:nvSpPr>
        <p:spPr/>
        <p:txBody>
          <a:bodyPr/>
          <a:lstStyle/>
          <a:p>
            <a:pPr eaLnBrk="1" hangingPunct="1"/>
            <a:r>
              <a:rPr lang="zh-CN" altLang="en-US" dirty="0" smtClean="0">
                <a:solidFill>
                  <a:srgbClr val="FF0000"/>
                </a:solidFill>
              </a:rPr>
              <a:t>数据结构设计</a:t>
            </a:r>
            <a:endParaRPr lang="en-US" altLang="zh-CN" dirty="0" smtClean="0">
              <a:solidFill>
                <a:srgbClr val="FF0000"/>
              </a:solidFill>
            </a:endParaRPr>
          </a:p>
          <a:p>
            <a:pPr eaLnBrk="1" hangingPunct="1"/>
            <a:r>
              <a:rPr lang="zh-CN" altLang="en-US" dirty="0" smtClean="0">
                <a:solidFill>
                  <a:srgbClr val="FF0000"/>
                </a:solidFill>
              </a:rPr>
              <a:t>事件</a:t>
            </a:r>
            <a:r>
              <a:rPr lang="en-US" altLang="zh-CN" dirty="0" smtClean="0">
                <a:solidFill>
                  <a:srgbClr val="FF0000"/>
                </a:solidFill>
              </a:rPr>
              <a:t>(event)</a:t>
            </a:r>
            <a:r>
              <a:rPr lang="zh-CN" altLang="en-US" dirty="0" smtClean="0"/>
              <a:t>：客户</a:t>
            </a:r>
            <a:r>
              <a:rPr lang="zh-CN" altLang="en-US" dirty="0" smtClean="0">
                <a:solidFill>
                  <a:srgbClr val="FF0000"/>
                </a:solidFill>
              </a:rPr>
              <a:t>到达银行</a:t>
            </a:r>
            <a:r>
              <a:rPr lang="zh-CN" altLang="en-US" dirty="0" smtClean="0"/>
              <a:t>和</a:t>
            </a:r>
            <a:r>
              <a:rPr lang="zh-CN" altLang="en-US" dirty="0" smtClean="0">
                <a:solidFill>
                  <a:srgbClr val="FF0000"/>
                </a:solidFill>
              </a:rPr>
              <a:t>离开银行</a:t>
            </a:r>
            <a:r>
              <a:rPr lang="zh-CN" altLang="en-US" dirty="0" smtClean="0"/>
              <a:t>两个时间发生的事情为事件。</a:t>
            </a:r>
          </a:p>
          <a:p>
            <a:pPr lvl="1" eaLnBrk="1" hangingPunct="1"/>
            <a:r>
              <a:rPr lang="zh-CN" altLang="en-US" dirty="0" smtClean="0"/>
              <a:t>事件表：按照事件发生时间排序的</a:t>
            </a:r>
            <a:r>
              <a:rPr lang="zh-CN" altLang="en-US" dirty="0" smtClean="0">
                <a:solidFill>
                  <a:srgbClr val="FF0000"/>
                </a:solidFill>
              </a:rPr>
              <a:t>有序表</a:t>
            </a:r>
          </a:p>
          <a:p>
            <a:pPr lvl="1" eaLnBrk="1" hangingPunct="1"/>
            <a:r>
              <a:rPr lang="zh-CN" altLang="en-US" dirty="0" smtClean="0"/>
              <a:t>基本信息：发生时间、事件类型</a:t>
            </a:r>
          </a:p>
          <a:p>
            <a:pPr lvl="1" eaLnBrk="1" hangingPunct="1"/>
            <a:r>
              <a:rPr lang="zh-CN" altLang="en-US" dirty="0" smtClean="0"/>
              <a:t>基本操作：插入、删除</a:t>
            </a:r>
          </a:p>
          <a:p>
            <a:pPr eaLnBrk="1" hangingPunct="1"/>
            <a:r>
              <a:rPr lang="zh-CN" altLang="en-US" dirty="0" smtClean="0">
                <a:solidFill>
                  <a:srgbClr val="FF0000"/>
                </a:solidFill>
              </a:rPr>
              <a:t>客户排队的队列</a:t>
            </a:r>
          </a:p>
          <a:p>
            <a:pPr lvl="1" eaLnBrk="1" hangingPunct="1"/>
            <a:r>
              <a:rPr lang="en-US" altLang="zh-CN" dirty="0" smtClean="0"/>
              <a:t>4</a:t>
            </a:r>
            <a:r>
              <a:rPr lang="zh-CN" altLang="en-US" dirty="0" smtClean="0"/>
              <a:t>个队列</a:t>
            </a:r>
          </a:p>
          <a:p>
            <a:pPr lvl="1" eaLnBrk="1" hangingPunct="1"/>
            <a:r>
              <a:rPr lang="zh-CN" altLang="en-US" dirty="0" smtClean="0"/>
              <a:t>基本信息：到达时间、办理时间</a:t>
            </a:r>
          </a:p>
          <a:p>
            <a:pPr lvl="1" eaLnBrk="1" hangingPunct="1"/>
            <a:r>
              <a:rPr lang="zh-CN" altLang="en-US" dirty="0" smtClean="0"/>
              <a:t>基本操作：插入、删除</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pPr>
              <a:defRPr/>
            </a:pPr>
            <a:fld id="{6B20E2CD-7D45-4BAE-AE76-B4829F6DAB63}" type="slidenum">
              <a:rPr lang="en-US" altLang="zh-CN"/>
              <a:pPr>
                <a:defRPr/>
              </a:pPr>
              <a:t>101</a:t>
            </a:fld>
            <a:endParaRPr lang="en-US" altLang="zh-CN"/>
          </a:p>
        </p:txBody>
      </p:sp>
      <p:sp>
        <p:nvSpPr>
          <p:cNvPr id="80899" name="Text Box 5"/>
          <p:cNvSpPr txBox="1">
            <a:spLocks noChangeArrowheads="1"/>
          </p:cNvSpPr>
          <p:nvPr/>
        </p:nvSpPr>
        <p:spPr bwMode="auto">
          <a:xfrm>
            <a:off x="762000" y="685800"/>
            <a:ext cx="7696200" cy="332422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10000"/>
              </a:spcBef>
            </a:pPr>
            <a:r>
              <a:rPr lang="en-US" altLang="zh-CN" sz="2800" dirty="0" err="1">
                <a:latin typeface="Times New Roman" pitchFamily="18" charset="0"/>
              </a:rPr>
              <a:t>typedef</a:t>
            </a:r>
            <a:r>
              <a:rPr lang="en-US" altLang="zh-CN" sz="2800" dirty="0">
                <a:latin typeface="Times New Roman" pitchFamily="18" charset="0"/>
              </a:rPr>
              <a:t> </a:t>
            </a:r>
            <a:r>
              <a:rPr lang="en-US" altLang="zh-CN" sz="2800" dirty="0" err="1">
                <a:latin typeface="Times New Roman" pitchFamily="18" charset="0"/>
              </a:rPr>
              <a:t>struct</a:t>
            </a:r>
            <a:r>
              <a:rPr lang="en-US" altLang="zh-CN" sz="2800" dirty="0">
                <a:latin typeface="Times New Roman" pitchFamily="18" charset="0"/>
              </a:rPr>
              <a:t>{   </a:t>
            </a:r>
            <a:r>
              <a:rPr lang="en-US" altLang="zh-CN" sz="2800" dirty="0">
                <a:solidFill>
                  <a:srgbClr val="FF0000"/>
                </a:solidFill>
                <a:latin typeface="Times New Roman" pitchFamily="18" charset="0"/>
              </a:rPr>
              <a:t>//</a:t>
            </a:r>
            <a:r>
              <a:rPr lang="zh-CN" altLang="en-US" sz="2800" dirty="0">
                <a:solidFill>
                  <a:srgbClr val="FF0000"/>
                </a:solidFill>
                <a:latin typeface="Times New Roman" pitchFamily="18" charset="0"/>
              </a:rPr>
              <a:t>事件结构</a:t>
            </a:r>
          </a:p>
          <a:p>
            <a:pPr eaLnBrk="1" hangingPunct="1">
              <a:spcBef>
                <a:spcPct val="10000"/>
              </a:spcBef>
            </a:pPr>
            <a:r>
              <a:rPr lang="zh-CN" altLang="en-US" sz="2800" dirty="0">
                <a:latin typeface="Times New Roman" pitchFamily="18" charset="0"/>
              </a:rPr>
              <a:t>         </a:t>
            </a:r>
            <a:r>
              <a:rPr lang="en-US" altLang="zh-CN" sz="2800" dirty="0" err="1">
                <a:latin typeface="Times New Roman" pitchFamily="18" charset="0"/>
              </a:rPr>
              <a:t>int</a:t>
            </a:r>
            <a:r>
              <a:rPr lang="en-US" altLang="zh-CN" sz="2800" dirty="0">
                <a:latin typeface="Times New Roman" pitchFamily="18" charset="0"/>
              </a:rPr>
              <a:t> </a:t>
            </a:r>
            <a:r>
              <a:rPr lang="en-US" altLang="zh-CN" sz="2800" dirty="0" err="1">
                <a:latin typeface="Times New Roman" pitchFamily="18" charset="0"/>
              </a:rPr>
              <a:t>OccurTime</a:t>
            </a:r>
            <a:r>
              <a:rPr lang="en-US" altLang="zh-CN" sz="2800" dirty="0">
                <a:latin typeface="Times New Roman" pitchFamily="18" charset="0"/>
              </a:rPr>
              <a:t>; //</a:t>
            </a:r>
            <a:r>
              <a:rPr lang="zh-CN" altLang="en-US" sz="2800" dirty="0">
                <a:latin typeface="Times New Roman" pitchFamily="18" charset="0"/>
              </a:rPr>
              <a:t>事件发生时间</a:t>
            </a:r>
          </a:p>
          <a:p>
            <a:pPr eaLnBrk="1" hangingPunct="1">
              <a:spcBef>
                <a:spcPct val="10000"/>
              </a:spcBef>
            </a:pPr>
            <a:r>
              <a:rPr lang="zh-CN" altLang="en-US" sz="2800" dirty="0">
                <a:latin typeface="Times New Roman" pitchFamily="18" charset="0"/>
              </a:rPr>
              <a:t>         </a:t>
            </a:r>
            <a:r>
              <a:rPr lang="en-US" altLang="zh-CN" sz="2800" dirty="0" err="1">
                <a:latin typeface="Times New Roman" pitchFamily="18" charset="0"/>
              </a:rPr>
              <a:t>int</a:t>
            </a:r>
            <a:r>
              <a:rPr lang="en-US" altLang="zh-CN" sz="2800" dirty="0">
                <a:latin typeface="Times New Roman" pitchFamily="18" charset="0"/>
              </a:rPr>
              <a:t>  </a:t>
            </a:r>
            <a:r>
              <a:rPr lang="en-US" altLang="zh-CN" sz="2800" dirty="0" err="1">
                <a:latin typeface="Times New Roman" pitchFamily="18" charset="0"/>
              </a:rPr>
              <a:t>NType</a:t>
            </a:r>
            <a:r>
              <a:rPr lang="en-US" altLang="zh-CN" sz="2800" dirty="0">
                <a:latin typeface="Times New Roman" pitchFamily="18" charset="0"/>
              </a:rPr>
              <a:t>; //</a:t>
            </a:r>
            <a:r>
              <a:rPr lang="zh-CN" altLang="en-US" sz="2800" dirty="0">
                <a:latin typeface="Times New Roman" pitchFamily="18" charset="0"/>
              </a:rPr>
              <a:t>事件类型。</a:t>
            </a:r>
            <a:r>
              <a:rPr lang="en-US" altLang="zh-CN" sz="2800" dirty="0">
                <a:latin typeface="Times New Roman" pitchFamily="18" charset="0"/>
              </a:rPr>
              <a:t>0</a:t>
            </a:r>
            <a:r>
              <a:rPr lang="zh-CN" altLang="en-US" sz="2800" dirty="0">
                <a:latin typeface="Times New Roman" pitchFamily="18" charset="0"/>
              </a:rPr>
              <a:t>：到达事件；</a:t>
            </a:r>
          </a:p>
          <a:p>
            <a:pPr eaLnBrk="1" hangingPunct="1">
              <a:spcBef>
                <a:spcPct val="10000"/>
              </a:spcBef>
            </a:pPr>
            <a:r>
              <a:rPr lang="zh-CN" altLang="en-US" sz="2800" dirty="0">
                <a:latin typeface="Times New Roman" pitchFamily="18" charset="0"/>
              </a:rPr>
              <a:t>                             </a:t>
            </a:r>
            <a:r>
              <a:rPr lang="en-US" altLang="zh-CN" sz="2800" dirty="0">
                <a:latin typeface="Times New Roman" pitchFamily="18" charset="0"/>
              </a:rPr>
              <a:t>// 1234</a:t>
            </a:r>
            <a:r>
              <a:rPr lang="zh-CN" altLang="en-US" sz="2800" dirty="0">
                <a:latin typeface="Times New Roman" pitchFamily="18" charset="0"/>
              </a:rPr>
              <a:t>：四个窗口的离开事件</a:t>
            </a:r>
          </a:p>
          <a:p>
            <a:pPr eaLnBrk="1" hangingPunct="1">
              <a:spcBef>
                <a:spcPct val="10000"/>
              </a:spcBef>
            </a:pPr>
            <a:r>
              <a:rPr lang="en-US" altLang="zh-CN" sz="2800" dirty="0">
                <a:latin typeface="Times New Roman" pitchFamily="18" charset="0"/>
              </a:rPr>
              <a:t>} Event, </a:t>
            </a:r>
            <a:r>
              <a:rPr lang="en-US" altLang="zh-CN" sz="2800" dirty="0" err="1">
                <a:latin typeface="Times New Roman" pitchFamily="18" charset="0"/>
              </a:rPr>
              <a:t>Elemtype</a:t>
            </a:r>
            <a:r>
              <a:rPr lang="en-US" altLang="zh-CN" sz="2800" dirty="0">
                <a:latin typeface="Times New Roman" pitchFamily="18" charset="0"/>
              </a:rPr>
              <a:t>; </a:t>
            </a:r>
          </a:p>
          <a:p>
            <a:pPr eaLnBrk="1" hangingPunct="1">
              <a:spcBef>
                <a:spcPct val="10000"/>
              </a:spcBef>
            </a:pPr>
            <a:r>
              <a:rPr lang="en-US" altLang="zh-CN" sz="2800" dirty="0" err="1">
                <a:solidFill>
                  <a:srgbClr val="FF0000"/>
                </a:solidFill>
                <a:latin typeface="Times New Roman" pitchFamily="18" charset="0"/>
              </a:rPr>
              <a:t>Typedef</a:t>
            </a:r>
            <a:r>
              <a:rPr lang="en-US" altLang="zh-CN" sz="2800" dirty="0">
                <a:solidFill>
                  <a:srgbClr val="FF0000"/>
                </a:solidFill>
                <a:latin typeface="Times New Roman" pitchFamily="18" charset="0"/>
              </a:rPr>
              <a:t>  </a:t>
            </a:r>
            <a:r>
              <a:rPr lang="en-US" altLang="zh-CN" sz="2800" dirty="0" err="1">
                <a:solidFill>
                  <a:srgbClr val="FF0000"/>
                </a:solidFill>
                <a:latin typeface="Times New Roman" pitchFamily="18" charset="0"/>
              </a:rPr>
              <a:t>LinkList</a:t>
            </a:r>
            <a:r>
              <a:rPr lang="en-US" altLang="zh-CN" sz="2800" dirty="0">
                <a:solidFill>
                  <a:srgbClr val="FF0000"/>
                </a:solidFill>
                <a:latin typeface="Times New Roman" pitchFamily="18" charset="0"/>
              </a:rPr>
              <a:t>  </a:t>
            </a:r>
            <a:r>
              <a:rPr lang="en-US" altLang="zh-CN" sz="2800" dirty="0" err="1" smtClean="0">
                <a:solidFill>
                  <a:srgbClr val="FF0000"/>
                </a:solidFill>
                <a:latin typeface="Times New Roman" pitchFamily="18" charset="0"/>
              </a:rPr>
              <a:t>EventList</a:t>
            </a:r>
            <a:r>
              <a:rPr lang="en-US" altLang="zh-CN" sz="2800" dirty="0" smtClean="0">
                <a:solidFill>
                  <a:srgbClr val="FF0000"/>
                </a:solidFill>
                <a:latin typeface="Times New Roman" pitchFamily="18" charset="0"/>
              </a:rPr>
              <a:t>; </a:t>
            </a:r>
            <a:r>
              <a:rPr lang="en-US" altLang="zh-CN" sz="2800" dirty="0">
                <a:solidFill>
                  <a:srgbClr val="660066"/>
                </a:solidFill>
                <a:latin typeface="Times New Roman" pitchFamily="18" charset="0"/>
              </a:rPr>
              <a:t>//</a:t>
            </a:r>
            <a:r>
              <a:rPr lang="zh-CN" altLang="en-US" sz="2800" dirty="0">
                <a:solidFill>
                  <a:srgbClr val="660066"/>
                </a:solidFill>
                <a:latin typeface="Times New Roman" pitchFamily="18" charset="0"/>
              </a:rPr>
              <a:t>事件链表定义为按照事件发生时间排序的有序链表</a:t>
            </a:r>
          </a:p>
        </p:txBody>
      </p:sp>
      <p:sp>
        <p:nvSpPr>
          <p:cNvPr id="80900" name="Text Box 6"/>
          <p:cNvSpPr txBox="1">
            <a:spLocks noChangeArrowheads="1"/>
          </p:cNvSpPr>
          <p:nvPr/>
        </p:nvSpPr>
        <p:spPr bwMode="auto">
          <a:xfrm>
            <a:off x="762000" y="4114800"/>
            <a:ext cx="7704138" cy="1957388"/>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10000"/>
              </a:spcBef>
            </a:pPr>
            <a:r>
              <a:rPr lang="en-US" altLang="zh-CN" sz="2800" dirty="0" err="1">
                <a:latin typeface="Times New Roman" pitchFamily="18" charset="0"/>
              </a:rPr>
              <a:t>typedef</a:t>
            </a:r>
            <a:r>
              <a:rPr lang="en-US" altLang="zh-CN" sz="2800" dirty="0">
                <a:latin typeface="Times New Roman" pitchFamily="18" charset="0"/>
              </a:rPr>
              <a:t> </a:t>
            </a:r>
            <a:r>
              <a:rPr lang="en-US" altLang="zh-CN" sz="2800" dirty="0" err="1">
                <a:latin typeface="Times New Roman" pitchFamily="18" charset="0"/>
              </a:rPr>
              <a:t>struct</a:t>
            </a:r>
            <a:r>
              <a:rPr lang="en-US" altLang="zh-CN" sz="2800" dirty="0">
                <a:latin typeface="Times New Roman" pitchFamily="18" charset="0"/>
              </a:rPr>
              <a:t>{</a:t>
            </a:r>
            <a:r>
              <a:rPr lang="en-US" altLang="zh-CN" sz="2800" dirty="0">
                <a:solidFill>
                  <a:srgbClr val="FF0000"/>
                </a:solidFill>
                <a:latin typeface="Times New Roman" pitchFamily="18" charset="0"/>
              </a:rPr>
              <a:t>// </a:t>
            </a:r>
            <a:r>
              <a:rPr lang="zh-CN" altLang="en-US" sz="2800" dirty="0">
                <a:solidFill>
                  <a:srgbClr val="FF0000"/>
                </a:solidFill>
                <a:latin typeface="Times New Roman" pitchFamily="18" charset="0"/>
              </a:rPr>
              <a:t>排队</a:t>
            </a:r>
            <a:r>
              <a:rPr lang="zh-CN" altLang="en-US" sz="2800" dirty="0" smtClean="0">
                <a:solidFill>
                  <a:srgbClr val="FF0000"/>
                </a:solidFill>
                <a:latin typeface="Times New Roman" pitchFamily="18" charset="0"/>
              </a:rPr>
              <a:t>队列</a:t>
            </a:r>
            <a:r>
              <a:rPr lang="zh-CN" altLang="en-US" sz="2800" dirty="0">
                <a:solidFill>
                  <a:srgbClr val="FF0000"/>
                </a:solidFill>
                <a:latin typeface="Times New Roman" pitchFamily="18" charset="0"/>
              </a:rPr>
              <a:t>元素</a:t>
            </a:r>
          </a:p>
          <a:p>
            <a:pPr eaLnBrk="1" hangingPunct="1">
              <a:spcBef>
                <a:spcPct val="10000"/>
              </a:spcBef>
            </a:pPr>
            <a:r>
              <a:rPr lang="zh-CN" altLang="en-US" sz="2800" dirty="0">
                <a:latin typeface="Times New Roman" pitchFamily="18" charset="0"/>
              </a:rPr>
              <a:t>         </a:t>
            </a:r>
            <a:r>
              <a:rPr lang="en-US" altLang="zh-CN" sz="2800" dirty="0" err="1">
                <a:latin typeface="Times New Roman" pitchFamily="18" charset="0"/>
              </a:rPr>
              <a:t>int</a:t>
            </a:r>
            <a:r>
              <a:rPr lang="en-US" altLang="zh-CN" sz="2800" dirty="0">
                <a:latin typeface="Times New Roman" pitchFamily="18" charset="0"/>
              </a:rPr>
              <a:t> </a:t>
            </a:r>
            <a:r>
              <a:rPr lang="en-US" altLang="zh-CN" sz="2800" dirty="0" err="1">
                <a:latin typeface="Times New Roman" pitchFamily="18" charset="0"/>
              </a:rPr>
              <a:t>ArrivalTime</a:t>
            </a:r>
            <a:r>
              <a:rPr lang="en-US" altLang="zh-CN" sz="2800" dirty="0">
                <a:latin typeface="Times New Roman" pitchFamily="18" charset="0"/>
              </a:rPr>
              <a:t>; //</a:t>
            </a:r>
            <a:r>
              <a:rPr lang="zh-CN" altLang="en-US" sz="2800" dirty="0">
                <a:latin typeface="Times New Roman" pitchFamily="18" charset="0"/>
              </a:rPr>
              <a:t>到达时刻</a:t>
            </a:r>
          </a:p>
          <a:p>
            <a:pPr eaLnBrk="1" hangingPunct="1">
              <a:spcBef>
                <a:spcPct val="10000"/>
              </a:spcBef>
            </a:pPr>
            <a:r>
              <a:rPr lang="zh-CN" altLang="en-US" sz="2800" dirty="0">
                <a:latin typeface="Times New Roman" pitchFamily="18" charset="0"/>
              </a:rPr>
              <a:t>         </a:t>
            </a:r>
            <a:r>
              <a:rPr lang="en-US" altLang="zh-CN" sz="2800" dirty="0" err="1">
                <a:latin typeface="Times New Roman" pitchFamily="18" charset="0"/>
              </a:rPr>
              <a:t>int</a:t>
            </a:r>
            <a:r>
              <a:rPr lang="en-US" altLang="zh-CN" sz="2800" dirty="0">
                <a:latin typeface="Times New Roman" pitchFamily="18" charset="0"/>
              </a:rPr>
              <a:t> Duration; //</a:t>
            </a:r>
            <a:r>
              <a:rPr lang="zh-CN" altLang="en-US" sz="2800" dirty="0">
                <a:latin typeface="Times New Roman" pitchFamily="18" charset="0"/>
              </a:rPr>
              <a:t>办理事务所需时间</a:t>
            </a:r>
          </a:p>
          <a:p>
            <a:pPr eaLnBrk="1" hangingPunct="1">
              <a:spcBef>
                <a:spcPct val="10000"/>
              </a:spcBef>
            </a:pPr>
            <a:r>
              <a:rPr lang="en-US" altLang="zh-CN" sz="2800" dirty="0">
                <a:latin typeface="Times New Roman" pitchFamily="18" charset="0"/>
              </a:rPr>
              <a:t>} </a:t>
            </a:r>
            <a:r>
              <a:rPr lang="en-US" altLang="zh-CN" sz="2800" dirty="0" err="1">
                <a:latin typeface="Times New Roman" pitchFamily="18" charset="0"/>
              </a:rPr>
              <a:t>QElemtype</a:t>
            </a:r>
            <a:r>
              <a:rPr lang="en-US" altLang="zh-CN" sz="2800" dirty="0">
                <a:latin typeface="Times New Roman" pitchFamily="18" charset="0"/>
              </a:rPr>
              <a:t>;//</a:t>
            </a:r>
            <a:r>
              <a:rPr lang="zh-CN" altLang="en-US" sz="2800" dirty="0">
                <a:latin typeface="Times New Roman" pitchFamily="18" charset="0"/>
              </a:rPr>
              <a:t>队列元素</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down)">
                                      <p:cBhvr>
                                        <p:cTn id="7"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3976B871-F9CA-42B6-9AEC-BF2C9EC9E5B2}" type="slidenum">
              <a:rPr lang="en-US" altLang="zh-CN"/>
              <a:pPr>
                <a:defRPr/>
              </a:pPr>
              <a:t>102</a:t>
            </a:fld>
            <a:endParaRPr lang="en-US" altLang="zh-CN"/>
          </a:p>
        </p:txBody>
      </p:sp>
      <p:sp>
        <p:nvSpPr>
          <p:cNvPr id="245762" name="Rectangle 2"/>
          <p:cNvSpPr>
            <a:spLocks noGrp="1" noChangeArrowheads="1"/>
          </p:cNvSpPr>
          <p:nvPr>
            <p:ph type="title"/>
          </p:nvPr>
        </p:nvSpPr>
        <p:spPr/>
        <p:txBody>
          <a:bodyPr/>
          <a:lstStyle/>
          <a:p>
            <a:pPr eaLnBrk="1" hangingPunct="1">
              <a:defRPr/>
            </a:pPr>
            <a:r>
              <a:rPr lang="zh-CN" altLang="en-US" smtClean="0"/>
              <a:t>程序设计模式</a:t>
            </a:r>
          </a:p>
        </p:txBody>
      </p:sp>
      <p:sp>
        <p:nvSpPr>
          <p:cNvPr id="81924" name="Rectangle 3"/>
          <p:cNvSpPr>
            <a:spLocks noGrp="1" noChangeArrowheads="1"/>
          </p:cNvSpPr>
          <p:nvPr>
            <p:ph type="body" idx="1"/>
          </p:nvPr>
        </p:nvSpPr>
        <p:spPr>
          <a:xfrm>
            <a:off x="214313" y="908720"/>
            <a:ext cx="8642350" cy="5184775"/>
          </a:xfrm>
        </p:spPr>
        <p:txBody>
          <a:bodyPr/>
          <a:lstStyle/>
          <a:p>
            <a:pPr eaLnBrk="1" hangingPunct="1"/>
            <a:r>
              <a:rPr lang="zh-CN" altLang="en-US" dirty="0" smtClean="0">
                <a:solidFill>
                  <a:srgbClr val="FF0000"/>
                </a:solidFill>
              </a:rPr>
              <a:t>事件驱动模式</a:t>
            </a:r>
            <a:r>
              <a:rPr lang="en-US" altLang="zh-CN" dirty="0" smtClean="0">
                <a:solidFill>
                  <a:srgbClr val="FF0000"/>
                </a:solidFill>
              </a:rPr>
              <a:t>(event-driven)</a:t>
            </a:r>
            <a:r>
              <a:rPr lang="zh-CN" altLang="en-US" dirty="0" smtClean="0"/>
              <a:t>：按照时间发生的先后顺序进行模拟</a:t>
            </a:r>
          </a:p>
          <a:p>
            <a:pPr lvl="1" eaLnBrk="1" hangingPunct="1"/>
            <a:r>
              <a:rPr lang="zh-CN" altLang="en-US" dirty="0" smtClean="0"/>
              <a:t>若有用户到达，则处理到达事</a:t>
            </a:r>
            <a:r>
              <a:rPr lang="en-US" altLang="zh-CN" dirty="0" err="1" smtClean="0"/>
              <a:t>CustomerArrived</a:t>
            </a:r>
            <a:r>
              <a:rPr lang="en-US" altLang="zh-CN" dirty="0" smtClean="0"/>
              <a:t>()</a:t>
            </a:r>
          </a:p>
          <a:p>
            <a:pPr lvl="1" eaLnBrk="1" hangingPunct="1"/>
            <a:r>
              <a:rPr lang="zh-CN" altLang="en-US" dirty="0" smtClean="0"/>
              <a:t>若有用户离开，则处理离开事</a:t>
            </a:r>
            <a:r>
              <a:rPr lang="en-US" altLang="zh-CN" dirty="0" err="1" smtClean="0"/>
              <a:t>CustomerDepature</a:t>
            </a:r>
            <a:r>
              <a:rPr lang="en-US" altLang="zh-CN" dirty="0" smtClean="0"/>
              <a:t>()</a:t>
            </a:r>
          </a:p>
        </p:txBody>
      </p:sp>
      <p:sp>
        <p:nvSpPr>
          <p:cNvPr id="245764" name="Text Box 4"/>
          <p:cNvSpPr txBox="1">
            <a:spLocks noChangeArrowheads="1"/>
          </p:cNvSpPr>
          <p:nvPr/>
        </p:nvSpPr>
        <p:spPr bwMode="auto">
          <a:xfrm>
            <a:off x="1051857" y="3012041"/>
            <a:ext cx="6553200" cy="311467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20000"/>
              </a:spcBef>
            </a:pPr>
            <a:r>
              <a:rPr lang="en-US" altLang="zh-CN" dirty="0"/>
              <a:t>//</a:t>
            </a:r>
            <a:r>
              <a:rPr lang="zh-CN" altLang="en-US" dirty="0"/>
              <a:t>变量定义</a:t>
            </a:r>
          </a:p>
          <a:p>
            <a:pPr eaLnBrk="1" hangingPunct="1">
              <a:spcBef>
                <a:spcPct val="20000"/>
              </a:spcBef>
            </a:pPr>
            <a:r>
              <a:rPr lang="en-US" altLang="zh-CN" dirty="0"/>
              <a:t>Event List    </a:t>
            </a:r>
            <a:r>
              <a:rPr lang="en-US" altLang="zh-CN" dirty="0" err="1"/>
              <a:t>ev</a:t>
            </a:r>
            <a:r>
              <a:rPr lang="en-US" altLang="zh-CN" dirty="0"/>
              <a:t>;//</a:t>
            </a:r>
            <a:r>
              <a:rPr lang="zh-CN" altLang="en-US" dirty="0"/>
              <a:t>事件表</a:t>
            </a:r>
          </a:p>
          <a:p>
            <a:pPr eaLnBrk="1" hangingPunct="1">
              <a:spcBef>
                <a:spcPct val="20000"/>
              </a:spcBef>
            </a:pPr>
            <a:r>
              <a:rPr lang="en-US" altLang="zh-CN" dirty="0"/>
              <a:t>Event            en;//</a:t>
            </a:r>
            <a:r>
              <a:rPr lang="zh-CN" altLang="en-US" dirty="0"/>
              <a:t>当前事件</a:t>
            </a:r>
          </a:p>
          <a:p>
            <a:pPr eaLnBrk="1" hangingPunct="1">
              <a:spcBef>
                <a:spcPct val="20000"/>
              </a:spcBef>
            </a:pPr>
            <a:r>
              <a:rPr lang="en-US" altLang="zh-CN" dirty="0" err="1"/>
              <a:t>LinkQueue</a:t>
            </a:r>
            <a:r>
              <a:rPr lang="en-US" altLang="zh-CN" dirty="0"/>
              <a:t>   q[5];//4</a:t>
            </a:r>
            <a:r>
              <a:rPr lang="zh-CN" altLang="en-US" dirty="0"/>
              <a:t>个客户队列</a:t>
            </a:r>
          </a:p>
          <a:p>
            <a:pPr eaLnBrk="1" hangingPunct="1">
              <a:spcBef>
                <a:spcPct val="20000"/>
              </a:spcBef>
            </a:pPr>
            <a:r>
              <a:rPr lang="en-US" altLang="zh-CN" dirty="0" err="1"/>
              <a:t>QElemType</a:t>
            </a:r>
            <a:r>
              <a:rPr lang="en-US" altLang="zh-CN" dirty="0"/>
              <a:t>   customer;//</a:t>
            </a:r>
            <a:r>
              <a:rPr lang="zh-CN" altLang="en-US" dirty="0"/>
              <a:t>客户记录</a:t>
            </a:r>
          </a:p>
          <a:p>
            <a:pPr eaLnBrk="1" hangingPunct="1">
              <a:spcBef>
                <a:spcPct val="20000"/>
              </a:spcBef>
            </a:pPr>
            <a:r>
              <a:rPr lang="en-US" altLang="zh-CN" dirty="0" err="1"/>
              <a:t>int</a:t>
            </a:r>
            <a:r>
              <a:rPr lang="en-US" altLang="zh-CN" dirty="0"/>
              <a:t>                  </a:t>
            </a:r>
            <a:r>
              <a:rPr lang="en-US" altLang="zh-CN" dirty="0" err="1"/>
              <a:t>TotalTime</a:t>
            </a:r>
            <a:r>
              <a:rPr lang="en-US" altLang="zh-CN" dirty="0"/>
              <a:t>;//</a:t>
            </a:r>
            <a:r>
              <a:rPr lang="zh-CN" altLang="en-US" dirty="0"/>
              <a:t>累计逗留时间</a:t>
            </a:r>
          </a:p>
          <a:p>
            <a:pPr eaLnBrk="1" hangingPunct="1">
              <a:spcBef>
                <a:spcPct val="20000"/>
              </a:spcBef>
            </a:pPr>
            <a:r>
              <a:rPr lang="en-US" altLang="zh-CN" dirty="0" err="1"/>
              <a:t>int</a:t>
            </a:r>
            <a:r>
              <a:rPr lang="en-US" altLang="zh-CN" dirty="0"/>
              <a:t>                  </a:t>
            </a:r>
            <a:r>
              <a:rPr lang="en-US" altLang="zh-CN" dirty="0" err="1"/>
              <a:t>CustomerNum</a:t>
            </a:r>
            <a:r>
              <a:rPr lang="en-US" altLang="zh-CN" dirty="0"/>
              <a:t>;//</a:t>
            </a:r>
            <a:r>
              <a:rPr lang="zh-CN" altLang="en-US" dirty="0"/>
              <a:t>客户总人数</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4">
                                            <p:bg/>
                                          </p:spTgt>
                                        </p:tgtEl>
                                        <p:attrNameLst>
                                          <p:attrName>style.visibility</p:attrName>
                                        </p:attrNameLst>
                                      </p:cBhvr>
                                      <p:to>
                                        <p:strVal val="visible"/>
                                      </p:to>
                                    </p:set>
                                    <p:animEffect transition="in" filter="wipe(left)">
                                      <p:cBhvr>
                                        <p:cTn id="7" dur="500"/>
                                        <p:tgtEl>
                                          <p:spTgt spid="24576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4">
                                            <p:txEl>
                                              <p:pRg st="0" end="0"/>
                                            </p:txEl>
                                          </p:spTgt>
                                        </p:tgtEl>
                                        <p:attrNameLst>
                                          <p:attrName>style.visibility</p:attrName>
                                        </p:attrNameLst>
                                      </p:cBhvr>
                                      <p:to>
                                        <p:strVal val="visible"/>
                                      </p:to>
                                    </p:set>
                                    <p:animEffect transition="in" filter="wipe(left)">
                                      <p:cBhvr>
                                        <p:cTn id="12" dur="500"/>
                                        <p:tgtEl>
                                          <p:spTgt spid="245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4">
                                            <p:txEl>
                                              <p:pRg st="1" end="1"/>
                                            </p:txEl>
                                          </p:spTgt>
                                        </p:tgtEl>
                                        <p:attrNameLst>
                                          <p:attrName>style.visibility</p:attrName>
                                        </p:attrNameLst>
                                      </p:cBhvr>
                                      <p:to>
                                        <p:strVal val="visible"/>
                                      </p:to>
                                    </p:set>
                                    <p:animEffect transition="in" filter="wipe(left)">
                                      <p:cBhvr>
                                        <p:cTn id="17" dur="500"/>
                                        <p:tgtEl>
                                          <p:spTgt spid="245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4">
                                            <p:txEl>
                                              <p:pRg st="2" end="2"/>
                                            </p:txEl>
                                          </p:spTgt>
                                        </p:tgtEl>
                                        <p:attrNameLst>
                                          <p:attrName>style.visibility</p:attrName>
                                        </p:attrNameLst>
                                      </p:cBhvr>
                                      <p:to>
                                        <p:strVal val="visible"/>
                                      </p:to>
                                    </p:set>
                                    <p:animEffect transition="in" filter="wipe(left)">
                                      <p:cBhvr>
                                        <p:cTn id="22" dur="500"/>
                                        <p:tgtEl>
                                          <p:spTgt spid="24576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64">
                                            <p:txEl>
                                              <p:pRg st="3" end="3"/>
                                            </p:txEl>
                                          </p:spTgt>
                                        </p:tgtEl>
                                        <p:attrNameLst>
                                          <p:attrName>style.visibility</p:attrName>
                                        </p:attrNameLst>
                                      </p:cBhvr>
                                      <p:to>
                                        <p:strVal val="visible"/>
                                      </p:to>
                                    </p:set>
                                    <p:animEffect transition="in" filter="wipe(left)">
                                      <p:cBhvr>
                                        <p:cTn id="27" dur="500"/>
                                        <p:tgtEl>
                                          <p:spTgt spid="24576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64">
                                            <p:txEl>
                                              <p:pRg st="4" end="4"/>
                                            </p:txEl>
                                          </p:spTgt>
                                        </p:tgtEl>
                                        <p:attrNameLst>
                                          <p:attrName>style.visibility</p:attrName>
                                        </p:attrNameLst>
                                      </p:cBhvr>
                                      <p:to>
                                        <p:strVal val="visible"/>
                                      </p:to>
                                    </p:set>
                                    <p:animEffect transition="in" filter="wipe(left)">
                                      <p:cBhvr>
                                        <p:cTn id="32" dur="500"/>
                                        <p:tgtEl>
                                          <p:spTgt spid="24576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64">
                                            <p:txEl>
                                              <p:pRg st="5" end="5"/>
                                            </p:txEl>
                                          </p:spTgt>
                                        </p:tgtEl>
                                        <p:attrNameLst>
                                          <p:attrName>style.visibility</p:attrName>
                                        </p:attrNameLst>
                                      </p:cBhvr>
                                      <p:to>
                                        <p:strVal val="visible"/>
                                      </p:to>
                                    </p:set>
                                    <p:animEffect transition="in" filter="wipe(left)">
                                      <p:cBhvr>
                                        <p:cTn id="37" dur="500"/>
                                        <p:tgtEl>
                                          <p:spTgt spid="24576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764">
                                            <p:txEl>
                                              <p:pRg st="6" end="6"/>
                                            </p:txEl>
                                          </p:spTgt>
                                        </p:tgtEl>
                                        <p:attrNameLst>
                                          <p:attrName>style.visibility</p:attrName>
                                        </p:attrNameLst>
                                      </p:cBhvr>
                                      <p:to>
                                        <p:strVal val="visible"/>
                                      </p:to>
                                    </p:set>
                                    <p:animEffect transition="in" filter="wipe(left)">
                                      <p:cBhvr>
                                        <p:cTn id="42" dur="500"/>
                                        <p:tgtEl>
                                          <p:spTgt spid="2457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build="p"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821FA50-8AEA-468E-87EE-E9FF37CDCC4D}" type="slidenum">
              <a:rPr lang="en-US" altLang="zh-CN"/>
              <a:pPr>
                <a:defRPr/>
              </a:pPr>
              <a:t>103</a:t>
            </a:fld>
            <a:endParaRPr lang="en-US" altLang="zh-CN"/>
          </a:p>
        </p:txBody>
      </p:sp>
      <p:sp>
        <p:nvSpPr>
          <p:cNvPr id="251908" name="Text Box 4"/>
          <p:cNvSpPr txBox="1">
            <a:spLocks noChangeArrowheads="1"/>
          </p:cNvSpPr>
          <p:nvPr/>
        </p:nvSpPr>
        <p:spPr bwMode="auto">
          <a:xfrm>
            <a:off x="685800" y="838200"/>
            <a:ext cx="7772400" cy="523240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20000"/>
              </a:spcBef>
            </a:pPr>
            <a:r>
              <a:rPr lang="en-US" altLang="zh-CN" dirty="0"/>
              <a:t>void </a:t>
            </a:r>
            <a:r>
              <a:rPr lang="en-US" altLang="zh-CN" dirty="0" err="1">
                <a:solidFill>
                  <a:srgbClr val="FF0000"/>
                </a:solidFill>
              </a:rPr>
              <a:t>Bank_Simulation</a:t>
            </a:r>
            <a:r>
              <a:rPr lang="en-US" altLang="zh-CN" dirty="0"/>
              <a:t>( </a:t>
            </a:r>
            <a:r>
              <a:rPr lang="en-US" altLang="zh-CN" dirty="0" err="1"/>
              <a:t>int</a:t>
            </a:r>
            <a:r>
              <a:rPr lang="en-US" altLang="zh-CN" dirty="0"/>
              <a:t> </a:t>
            </a:r>
            <a:r>
              <a:rPr lang="en-US" altLang="zh-CN" dirty="0" err="1"/>
              <a:t>ClostTime</a:t>
            </a:r>
            <a:r>
              <a:rPr lang="en-US" altLang="zh-CN" dirty="0"/>
              <a:t>){</a:t>
            </a:r>
          </a:p>
          <a:p>
            <a:pPr eaLnBrk="1" hangingPunct="1">
              <a:spcBef>
                <a:spcPct val="20000"/>
              </a:spcBef>
            </a:pPr>
            <a:r>
              <a:rPr lang="en-US" altLang="zh-CN" dirty="0"/>
              <a:t>      </a:t>
            </a:r>
            <a:r>
              <a:rPr lang="en-US" altLang="zh-CN" dirty="0" err="1"/>
              <a:t>OpenForDay</a:t>
            </a:r>
            <a:r>
              <a:rPr lang="en-US" altLang="zh-CN" dirty="0"/>
              <a:t>();//</a:t>
            </a:r>
            <a:r>
              <a:rPr lang="zh-CN" altLang="en-US" dirty="0"/>
              <a:t>初始化</a:t>
            </a:r>
          </a:p>
          <a:p>
            <a:pPr eaLnBrk="1" hangingPunct="1">
              <a:spcBef>
                <a:spcPct val="20000"/>
              </a:spcBef>
            </a:pPr>
            <a:r>
              <a:rPr lang="zh-CN" altLang="en-US" dirty="0"/>
              <a:t>      </a:t>
            </a:r>
            <a:r>
              <a:rPr lang="en-US" altLang="zh-CN" dirty="0">
                <a:solidFill>
                  <a:srgbClr val="FF0000"/>
                </a:solidFill>
              </a:rPr>
              <a:t>while(!</a:t>
            </a:r>
            <a:r>
              <a:rPr lang="en-US" altLang="zh-CN" dirty="0" err="1">
                <a:solidFill>
                  <a:srgbClr val="FF0000"/>
                </a:solidFill>
              </a:rPr>
              <a:t>ListEmpty</a:t>
            </a:r>
            <a:r>
              <a:rPr lang="en-US" altLang="zh-CN" dirty="0">
                <a:solidFill>
                  <a:srgbClr val="FF0000"/>
                </a:solidFill>
              </a:rPr>
              <a:t>(</a:t>
            </a:r>
            <a:r>
              <a:rPr lang="en-US" altLang="zh-CN" dirty="0" err="1">
                <a:solidFill>
                  <a:srgbClr val="FF0000"/>
                </a:solidFill>
              </a:rPr>
              <a:t>ev</a:t>
            </a:r>
            <a:r>
              <a:rPr lang="en-US" altLang="zh-CN" dirty="0">
                <a:solidFill>
                  <a:srgbClr val="FF0000"/>
                </a:solidFill>
              </a:rPr>
              <a:t>)){</a:t>
            </a:r>
            <a:r>
              <a:rPr lang="en-US" altLang="zh-CN" dirty="0"/>
              <a:t>//</a:t>
            </a:r>
            <a:r>
              <a:rPr lang="zh-CN" altLang="en-US" dirty="0"/>
              <a:t>依次从事件表中取出事件</a:t>
            </a:r>
          </a:p>
          <a:p>
            <a:pPr eaLnBrk="1" hangingPunct="1">
              <a:spcBef>
                <a:spcPct val="20000"/>
              </a:spcBef>
            </a:pPr>
            <a:r>
              <a:rPr lang="zh-CN" altLang="en-US" dirty="0"/>
              <a:t>            </a:t>
            </a:r>
            <a:r>
              <a:rPr lang="en-US" altLang="zh-CN" dirty="0" err="1"/>
              <a:t>DelFirst</a:t>
            </a:r>
            <a:r>
              <a:rPr lang="en-US" altLang="zh-CN" dirty="0"/>
              <a:t>(</a:t>
            </a:r>
            <a:r>
              <a:rPr lang="en-US" altLang="zh-CN" dirty="0" err="1"/>
              <a:t>GetHead</a:t>
            </a:r>
            <a:r>
              <a:rPr lang="en-US" altLang="zh-CN" dirty="0"/>
              <a:t>(</a:t>
            </a:r>
            <a:r>
              <a:rPr lang="en-US" altLang="zh-CN" dirty="0" err="1"/>
              <a:t>ev</a:t>
            </a:r>
            <a:r>
              <a:rPr lang="en-US" altLang="zh-CN" dirty="0"/>
              <a:t>),p); </a:t>
            </a:r>
          </a:p>
          <a:p>
            <a:pPr eaLnBrk="1" hangingPunct="1">
              <a:spcBef>
                <a:spcPct val="20000"/>
              </a:spcBef>
            </a:pPr>
            <a:r>
              <a:rPr lang="en-US" altLang="zh-CN" dirty="0"/>
              <a:t>            en = </a:t>
            </a:r>
            <a:r>
              <a:rPr lang="en-US" altLang="zh-CN" dirty="0" err="1"/>
              <a:t>GetCurElem</a:t>
            </a:r>
            <a:r>
              <a:rPr lang="en-US" altLang="zh-CN" dirty="0"/>
              <a:t>(p</a:t>
            </a:r>
            <a:r>
              <a:rPr lang="en-US" altLang="zh-CN" dirty="0" smtClean="0"/>
              <a:t>);// </a:t>
            </a:r>
            <a:r>
              <a:rPr lang="zh-CN" altLang="en-US" dirty="0" smtClean="0"/>
              <a:t>检查事件类型</a:t>
            </a:r>
            <a:endParaRPr lang="en-US" altLang="zh-CN" dirty="0"/>
          </a:p>
          <a:p>
            <a:pPr eaLnBrk="1" hangingPunct="1">
              <a:spcBef>
                <a:spcPct val="20000"/>
              </a:spcBef>
            </a:pPr>
            <a:r>
              <a:rPr lang="en-US" altLang="zh-CN" dirty="0"/>
              <a:t>            </a:t>
            </a:r>
            <a:r>
              <a:rPr lang="en-US" altLang="zh-CN" u="sng" dirty="0">
                <a:solidFill>
                  <a:srgbClr val="660066"/>
                </a:solidFill>
              </a:rPr>
              <a:t>if (</a:t>
            </a:r>
            <a:r>
              <a:rPr lang="en-US" altLang="zh-CN" u="sng" dirty="0" err="1">
                <a:solidFill>
                  <a:srgbClr val="660066"/>
                </a:solidFill>
              </a:rPr>
              <a:t>en.Ntype</a:t>
            </a:r>
            <a:r>
              <a:rPr lang="en-US" altLang="zh-CN" u="sng" dirty="0">
                <a:solidFill>
                  <a:srgbClr val="660066"/>
                </a:solidFill>
              </a:rPr>
              <a:t> == 0)</a:t>
            </a:r>
          </a:p>
          <a:p>
            <a:pPr eaLnBrk="1" hangingPunct="1">
              <a:spcBef>
                <a:spcPct val="20000"/>
              </a:spcBef>
            </a:pPr>
            <a:r>
              <a:rPr lang="en-US" altLang="zh-CN" u="sng" dirty="0">
                <a:solidFill>
                  <a:srgbClr val="660066"/>
                </a:solidFill>
              </a:rPr>
              <a:t>                     </a:t>
            </a:r>
            <a:r>
              <a:rPr lang="en-US" altLang="zh-CN" u="sng" dirty="0" err="1">
                <a:solidFill>
                  <a:srgbClr val="660066"/>
                </a:solidFill>
              </a:rPr>
              <a:t>CustomerArrived</a:t>
            </a:r>
            <a:r>
              <a:rPr lang="en-US" altLang="zh-CN" u="sng" dirty="0">
                <a:solidFill>
                  <a:srgbClr val="660066"/>
                </a:solidFill>
              </a:rPr>
              <a:t>();//</a:t>
            </a:r>
            <a:r>
              <a:rPr lang="zh-CN" altLang="en-US" u="sng" dirty="0">
                <a:solidFill>
                  <a:srgbClr val="660066"/>
                </a:solidFill>
              </a:rPr>
              <a:t>处理达到事件</a:t>
            </a:r>
          </a:p>
          <a:p>
            <a:pPr eaLnBrk="1" hangingPunct="1">
              <a:spcBef>
                <a:spcPct val="20000"/>
              </a:spcBef>
            </a:pPr>
            <a:r>
              <a:rPr lang="zh-CN" altLang="en-US" u="sng" dirty="0">
                <a:solidFill>
                  <a:srgbClr val="660066"/>
                </a:solidFill>
              </a:rPr>
              <a:t>            </a:t>
            </a:r>
            <a:r>
              <a:rPr lang="en-US" altLang="zh-CN" u="sng" dirty="0">
                <a:solidFill>
                  <a:srgbClr val="660066"/>
                </a:solidFill>
              </a:rPr>
              <a:t>else  </a:t>
            </a:r>
            <a:r>
              <a:rPr lang="en-US" altLang="zh-CN" u="sng" dirty="0" err="1">
                <a:solidFill>
                  <a:srgbClr val="660066"/>
                </a:solidFill>
              </a:rPr>
              <a:t>CustomerDeparture</a:t>
            </a:r>
            <a:r>
              <a:rPr lang="en-US" altLang="zh-CN" u="sng" dirty="0">
                <a:solidFill>
                  <a:srgbClr val="660066"/>
                </a:solidFill>
              </a:rPr>
              <a:t>(); //</a:t>
            </a:r>
            <a:r>
              <a:rPr lang="zh-CN" altLang="en-US" u="sng" dirty="0">
                <a:solidFill>
                  <a:srgbClr val="660066"/>
                </a:solidFill>
              </a:rPr>
              <a:t>处理离开事件</a:t>
            </a:r>
          </a:p>
          <a:p>
            <a:pPr eaLnBrk="1" hangingPunct="1">
              <a:spcBef>
                <a:spcPct val="20000"/>
              </a:spcBef>
            </a:pPr>
            <a:r>
              <a:rPr lang="zh-CN" altLang="en-US" dirty="0"/>
              <a:t>       </a:t>
            </a:r>
            <a:r>
              <a:rPr lang="en-US" altLang="zh-CN" dirty="0">
                <a:solidFill>
                  <a:srgbClr val="FF0000"/>
                </a:solidFill>
              </a:rPr>
              <a:t>}//while</a:t>
            </a:r>
          </a:p>
          <a:p>
            <a:pPr eaLnBrk="1" hangingPunct="1">
              <a:spcBef>
                <a:spcPct val="20000"/>
              </a:spcBef>
            </a:pPr>
            <a:r>
              <a:rPr lang="en-US" altLang="zh-CN" dirty="0"/>
              <a:t>       </a:t>
            </a:r>
            <a:r>
              <a:rPr lang="en-US" altLang="zh-CN" dirty="0" err="1"/>
              <a:t>printf</a:t>
            </a:r>
            <a:r>
              <a:rPr lang="en-US" altLang="zh-CN" dirty="0"/>
              <a:t>(“the average time is %f\n”, </a:t>
            </a:r>
            <a:br>
              <a:rPr lang="en-US" altLang="zh-CN" dirty="0"/>
            </a:br>
            <a:r>
              <a:rPr lang="en-US" altLang="zh-CN" dirty="0"/>
              <a:t>                         (float)</a:t>
            </a:r>
            <a:r>
              <a:rPr lang="en-US" altLang="zh-CN" dirty="0" err="1"/>
              <a:t>TotleTime</a:t>
            </a:r>
            <a:r>
              <a:rPr lang="en-US" altLang="zh-CN" dirty="0"/>
              <a:t>/</a:t>
            </a:r>
            <a:r>
              <a:rPr lang="en-US" altLang="zh-CN" dirty="0" err="1"/>
              <a:t>CustomerNum</a:t>
            </a:r>
            <a:r>
              <a:rPr lang="en-US" altLang="zh-CN" dirty="0"/>
              <a:t>);</a:t>
            </a:r>
          </a:p>
          <a:p>
            <a:pPr eaLnBrk="1" hangingPunct="1">
              <a:spcBef>
                <a:spcPct val="20000"/>
              </a:spcBef>
            </a:pPr>
            <a:r>
              <a:rPr lang="en-US" altLang="zh-CN" dirty="0"/>
              <a:t>}</a:t>
            </a:r>
            <a:r>
              <a:rPr lang="en-US" altLang="zh-CN" dirty="0">
                <a:solidFill>
                  <a:srgbClr val="FF0000"/>
                </a:solidFill>
              </a:rPr>
              <a:t>// </a:t>
            </a:r>
            <a:r>
              <a:rPr lang="en-US" altLang="zh-CN" dirty="0" err="1">
                <a:solidFill>
                  <a:srgbClr val="FF0000"/>
                </a:solidFill>
              </a:rPr>
              <a:t>Bank_Simulation</a:t>
            </a:r>
            <a:endParaRPr lang="en-US"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8">
                                            <p:bg/>
                                          </p:spTgt>
                                        </p:tgtEl>
                                        <p:attrNameLst>
                                          <p:attrName>style.visibility</p:attrName>
                                        </p:attrNameLst>
                                      </p:cBhvr>
                                      <p:to>
                                        <p:strVal val="visible"/>
                                      </p:to>
                                    </p:set>
                                    <p:animEffect transition="in" filter="wipe(left)">
                                      <p:cBhvr>
                                        <p:cTn id="7" dur="500"/>
                                        <p:tgtEl>
                                          <p:spTgt spid="25190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8">
                                            <p:txEl>
                                              <p:pRg st="0" end="0"/>
                                            </p:txEl>
                                          </p:spTgt>
                                        </p:tgtEl>
                                        <p:attrNameLst>
                                          <p:attrName>style.visibility</p:attrName>
                                        </p:attrNameLst>
                                      </p:cBhvr>
                                      <p:to>
                                        <p:strVal val="visible"/>
                                      </p:to>
                                    </p:set>
                                    <p:animEffect transition="in" filter="wipe(left)">
                                      <p:cBhvr>
                                        <p:cTn id="12" dur="500"/>
                                        <p:tgtEl>
                                          <p:spTgt spid="2519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8">
                                            <p:txEl>
                                              <p:pRg st="1" end="1"/>
                                            </p:txEl>
                                          </p:spTgt>
                                        </p:tgtEl>
                                        <p:attrNameLst>
                                          <p:attrName>style.visibility</p:attrName>
                                        </p:attrNameLst>
                                      </p:cBhvr>
                                      <p:to>
                                        <p:strVal val="visible"/>
                                      </p:to>
                                    </p:set>
                                    <p:animEffect transition="in" filter="wipe(left)">
                                      <p:cBhvr>
                                        <p:cTn id="17" dur="500"/>
                                        <p:tgtEl>
                                          <p:spTgt spid="25190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8">
                                            <p:txEl>
                                              <p:pRg st="2" end="2"/>
                                            </p:txEl>
                                          </p:spTgt>
                                        </p:tgtEl>
                                        <p:attrNameLst>
                                          <p:attrName>style.visibility</p:attrName>
                                        </p:attrNameLst>
                                      </p:cBhvr>
                                      <p:to>
                                        <p:strVal val="visible"/>
                                      </p:to>
                                    </p:set>
                                    <p:animEffect transition="in" filter="wipe(left)">
                                      <p:cBhvr>
                                        <p:cTn id="22" dur="500"/>
                                        <p:tgtEl>
                                          <p:spTgt spid="25190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8">
                                            <p:txEl>
                                              <p:pRg st="3" end="3"/>
                                            </p:txEl>
                                          </p:spTgt>
                                        </p:tgtEl>
                                        <p:attrNameLst>
                                          <p:attrName>style.visibility</p:attrName>
                                        </p:attrNameLst>
                                      </p:cBhvr>
                                      <p:to>
                                        <p:strVal val="visible"/>
                                      </p:to>
                                    </p:set>
                                    <p:animEffect transition="in" filter="wipe(left)">
                                      <p:cBhvr>
                                        <p:cTn id="27" dur="500"/>
                                        <p:tgtEl>
                                          <p:spTgt spid="25190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8">
                                            <p:txEl>
                                              <p:pRg st="4" end="4"/>
                                            </p:txEl>
                                          </p:spTgt>
                                        </p:tgtEl>
                                        <p:attrNameLst>
                                          <p:attrName>style.visibility</p:attrName>
                                        </p:attrNameLst>
                                      </p:cBhvr>
                                      <p:to>
                                        <p:strVal val="visible"/>
                                      </p:to>
                                    </p:set>
                                    <p:animEffect transition="in" filter="wipe(left)">
                                      <p:cBhvr>
                                        <p:cTn id="32" dur="500"/>
                                        <p:tgtEl>
                                          <p:spTgt spid="25190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8">
                                            <p:txEl>
                                              <p:pRg st="5" end="5"/>
                                            </p:txEl>
                                          </p:spTgt>
                                        </p:tgtEl>
                                        <p:attrNameLst>
                                          <p:attrName>style.visibility</p:attrName>
                                        </p:attrNameLst>
                                      </p:cBhvr>
                                      <p:to>
                                        <p:strVal val="visible"/>
                                      </p:to>
                                    </p:set>
                                    <p:animEffect transition="in" filter="wipe(left)">
                                      <p:cBhvr>
                                        <p:cTn id="37" dur="500"/>
                                        <p:tgtEl>
                                          <p:spTgt spid="25190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8">
                                            <p:txEl>
                                              <p:pRg st="6" end="6"/>
                                            </p:txEl>
                                          </p:spTgt>
                                        </p:tgtEl>
                                        <p:attrNameLst>
                                          <p:attrName>style.visibility</p:attrName>
                                        </p:attrNameLst>
                                      </p:cBhvr>
                                      <p:to>
                                        <p:strVal val="visible"/>
                                      </p:to>
                                    </p:set>
                                    <p:animEffect transition="in" filter="wipe(left)">
                                      <p:cBhvr>
                                        <p:cTn id="42" dur="500"/>
                                        <p:tgtEl>
                                          <p:spTgt spid="251908">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1908">
                                            <p:txEl>
                                              <p:pRg st="7" end="7"/>
                                            </p:txEl>
                                          </p:spTgt>
                                        </p:tgtEl>
                                        <p:attrNameLst>
                                          <p:attrName>style.visibility</p:attrName>
                                        </p:attrNameLst>
                                      </p:cBhvr>
                                      <p:to>
                                        <p:strVal val="visible"/>
                                      </p:to>
                                    </p:set>
                                    <p:animEffect transition="in" filter="wipe(left)">
                                      <p:cBhvr>
                                        <p:cTn id="47" dur="500"/>
                                        <p:tgtEl>
                                          <p:spTgt spid="251908">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1908">
                                            <p:txEl>
                                              <p:pRg st="8" end="8"/>
                                            </p:txEl>
                                          </p:spTgt>
                                        </p:tgtEl>
                                        <p:attrNameLst>
                                          <p:attrName>style.visibility</p:attrName>
                                        </p:attrNameLst>
                                      </p:cBhvr>
                                      <p:to>
                                        <p:strVal val="visible"/>
                                      </p:to>
                                    </p:set>
                                    <p:animEffect transition="in" filter="wipe(left)">
                                      <p:cBhvr>
                                        <p:cTn id="52" dur="500"/>
                                        <p:tgtEl>
                                          <p:spTgt spid="251908">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1908">
                                            <p:txEl>
                                              <p:pRg st="9" end="9"/>
                                            </p:txEl>
                                          </p:spTgt>
                                        </p:tgtEl>
                                        <p:attrNameLst>
                                          <p:attrName>style.visibility</p:attrName>
                                        </p:attrNameLst>
                                      </p:cBhvr>
                                      <p:to>
                                        <p:strVal val="visible"/>
                                      </p:to>
                                    </p:set>
                                    <p:animEffect transition="in" filter="wipe(left)">
                                      <p:cBhvr>
                                        <p:cTn id="57" dur="500"/>
                                        <p:tgtEl>
                                          <p:spTgt spid="251908">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1908">
                                            <p:txEl>
                                              <p:pRg st="10" end="10"/>
                                            </p:txEl>
                                          </p:spTgt>
                                        </p:tgtEl>
                                        <p:attrNameLst>
                                          <p:attrName>style.visibility</p:attrName>
                                        </p:attrNameLst>
                                      </p:cBhvr>
                                      <p:to>
                                        <p:strVal val="visible"/>
                                      </p:to>
                                    </p:set>
                                    <p:animEffect transition="in" filter="wipe(left)">
                                      <p:cBhvr>
                                        <p:cTn id="62" dur="500"/>
                                        <p:tgtEl>
                                          <p:spTgt spid="25190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build="p"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0E1996-ACDF-4D8C-87F9-74D56D085EC7}" type="slidenum">
              <a:rPr lang="en-US" altLang="zh-CN"/>
              <a:pPr>
                <a:defRPr/>
              </a:pPr>
              <a:t>104</a:t>
            </a:fld>
            <a:endParaRPr lang="en-US" altLang="zh-CN"/>
          </a:p>
        </p:txBody>
      </p:sp>
      <p:sp>
        <p:nvSpPr>
          <p:cNvPr id="248834" name="Rectangle 2"/>
          <p:cNvSpPr>
            <a:spLocks noGrp="1" noChangeArrowheads="1"/>
          </p:cNvSpPr>
          <p:nvPr>
            <p:ph type="title"/>
          </p:nvPr>
        </p:nvSpPr>
        <p:spPr/>
        <p:txBody>
          <a:bodyPr/>
          <a:lstStyle/>
          <a:p>
            <a:pPr eaLnBrk="1" hangingPunct="1">
              <a:defRPr/>
            </a:pPr>
            <a:r>
              <a:rPr lang="zh-CN" altLang="en-US" smtClean="0"/>
              <a:t>事件的产生方式</a:t>
            </a:r>
          </a:p>
        </p:txBody>
      </p:sp>
      <p:sp>
        <p:nvSpPr>
          <p:cNvPr id="83972" name="Rectangle 3"/>
          <p:cNvSpPr>
            <a:spLocks noGrp="1" noChangeArrowheads="1"/>
          </p:cNvSpPr>
          <p:nvPr>
            <p:ph type="body" idx="1"/>
          </p:nvPr>
        </p:nvSpPr>
        <p:spPr/>
        <p:txBody>
          <a:bodyPr/>
          <a:lstStyle/>
          <a:p>
            <a:pPr eaLnBrk="1" hangingPunct="1"/>
            <a:r>
              <a:rPr lang="zh-CN" altLang="en-US" dirty="0" smtClean="0"/>
              <a:t>产生客户到达事件的方式：</a:t>
            </a:r>
          </a:p>
          <a:p>
            <a:pPr lvl="1" eaLnBrk="1" hangingPunct="1"/>
            <a:r>
              <a:rPr lang="zh-CN" altLang="en-US" dirty="0" smtClean="0"/>
              <a:t>假设第一个客户到达时间为</a:t>
            </a:r>
            <a:r>
              <a:rPr lang="en-US" altLang="zh-CN" dirty="0" smtClean="0"/>
              <a:t>0</a:t>
            </a:r>
            <a:r>
              <a:rPr lang="zh-CN" altLang="en-US" dirty="0" smtClean="0"/>
              <a:t>时刻</a:t>
            </a:r>
          </a:p>
          <a:p>
            <a:pPr lvl="1" eaLnBrk="1" hangingPunct="1"/>
            <a:r>
              <a:rPr lang="zh-CN" altLang="en-US" dirty="0" smtClean="0"/>
              <a:t>之后每一个客户到达的时刻在前一个客户到达的时候设定，即产生两个随机数：</a:t>
            </a:r>
          </a:p>
          <a:p>
            <a:pPr lvl="2" eaLnBrk="1" hangingPunct="1"/>
            <a:r>
              <a:rPr lang="zh-CN" altLang="en-US" dirty="0" smtClean="0"/>
              <a:t>当前客户办理的时间（</a:t>
            </a:r>
            <a:r>
              <a:rPr lang="en-US" altLang="zh-CN" dirty="0" err="1" smtClean="0"/>
              <a:t>durtime</a:t>
            </a:r>
            <a:r>
              <a:rPr lang="zh-CN" altLang="en-US" dirty="0" smtClean="0"/>
              <a:t>）</a:t>
            </a:r>
          </a:p>
          <a:p>
            <a:pPr lvl="2" eaLnBrk="1" hangingPunct="1"/>
            <a:r>
              <a:rPr lang="zh-CN" altLang="en-US" dirty="0" smtClean="0"/>
              <a:t>下一客户达到的时间间隔（</a:t>
            </a:r>
            <a:r>
              <a:rPr lang="en-US" altLang="zh-CN" dirty="0" err="1" smtClean="0"/>
              <a:t>intertime</a:t>
            </a:r>
            <a:r>
              <a:rPr lang="zh-CN" altLang="en-US" dirty="0" smtClean="0"/>
              <a:t>）</a:t>
            </a:r>
          </a:p>
          <a:p>
            <a:pPr eaLnBrk="1" hangingPunct="1"/>
            <a:r>
              <a:rPr lang="zh-CN" altLang="en-US" dirty="0" smtClean="0"/>
              <a:t>产生客户离开事件的方式：</a:t>
            </a:r>
          </a:p>
          <a:p>
            <a:pPr lvl="1" eaLnBrk="1" hangingPunct="1"/>
            <a:r>
              <a:rPr lang="zh-CN" altLang="en-US" dirty="0" smtClean="0"/>
              <a:t>情况</a:t>
            </a:r>
            <a:r>
              <a:rPr lang="en-US" altLang="zh-CN" dirty="0" smtClean="0"/>
              <a:t>1</a:t>
            </a:r>
            <a:r>
              <a:rPr lang="zh-CN" altLang="en-US" dirty="0" smtClean="0"/>
              <a:t>：在第一个客户到达的时候设定</a:t>
            </a:r>
          </a:p>
          <a:p>
            <a:pPr lvl="1" eaLnBrk="1" hangingPunct="1"/>
            <a:r>
              <a:rPr lang="zh-CN" altLang="en-US" dirty="0" smtClean="0"/>
              <a:t>情况</a:t>
            </a:r>
            <a:r>
              <a:rPr lang="en-US" altLang="zh-CN" dirty="0" smtClean="0"/>
              <a:t>2</a:t>
            </a:r>
            <a:r>
              <a:rPr lang="zh-CN" altLang="en-US" dirty="0" smtClean="0"/>
              <a:t>：当处理一个客户的离开事件时，设置该客户所在队列下一个客户（队首元素）的离开时间。</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954880D-E9BF-4EE7-9492-3AF1879B6D0D}" type="slidenum">
              <a:rPr lang="en-US" altLang="zh-CN"/>
              <a:pPr>
                <a:defRPr/>
              </a:pPr>
              <a:t>105</a:t>
            </a:fld>
            <a:endParaRPr lang="en-US" altLang="zh-CN"/>
          </a:p>
        </p:txBody>
      </p:sp>
      <p:sp>
        <p:nvSpPr>
          <p:cNvPr id="249858" name="Rectangle 2"/>
          <p:cNvSpPr>
            <a:spLocks noGrp="1" noChangeArrowheads="1"/>
          </p:cNvSpPr>
          <p:nvPr>
            <p:ph type="title"/>
          </p:nvPr>
        </p:nvSpPr>
        <p:spPr>
          <a:xfrm>
            <a:off x="468313" y="0"/>
            <a:ext cx="8229600" cy="1027113"/>
          </a:xfrm>
        </p:spPr>
        <p:txBody>
          <a:bodyPr/>
          <a:lstStyle/>
          <a:p>
            <a:pPr eaLnBrk="1" hangingPunct="1">
              <a:defRPr/>
            </a:pPr>
            <a:r>
              <a:rPr lang="zh-CN" altLang="en-US" sz="3600" dirty="0" smtClean="0"/>
              <a:t>处理客户到达事件</a:t>
            </a:r>
            <a:r>
              <a:rPr lang="en-US" altLang="zh-CN" sz="3600" dirty="0" err="1" smtClean="0"/>
              <a:t>CustomerArrived</a:t>
            </a:r>
            <a:r>
              <a:rPr lang="en-US" altLang="zh-CN" sz="3600" dirty="0" smtClean="0"/>
              <a:t>()</a:t>
            </a:r>
          </a:p>
        </p:txBody>
      </p:sp>
      <p:sp>
        <p:nvSpPr>
          <p:cNvPr id="84996" name="Rectangle 3"/>
          <p:cNvSpPr>
            <a:spLocks noGrp="1" noChangeArrowheads="1"/>
          </p:cNvSpPr>
          <p:nvPr>
            <p:ph type="body" idx="1"/>
          </p:nvPr>
        </p:nvSpPr>
        <p:spPr>
          <a:xfrm>
            <a:off x="250825" y="838200"/>
            <a:ext cx="8642350" cy="2613025"/>
          </a:xfrm>
          <a:ln w="28575">
            <a:solidFill>
              <a:srgbClr val="FF6600"/>
            </a:solidFill>
            <a:miter lim="800000"/>
            <a:headEnd/>
            <a:tailEnd/>
          </a:ln>
        </p:spPr>
        <p:txBody>
          <a:bodyPr/>
          <a:lstStyle/>
          <a:p>
            <a:pPr marL="533400" indent="-533400" eaLnBrk="1" hangingPunct="1">
              <a:buFontTx/>
              <a:buAutoNum type="arabicPeriod"/>
            </a:pPr>
            <a:r>
              <a:rPr lang="zh-CN" altLang="en-US" sz="2400" dirty="0" smtClean="0"/>
              <a:t>客户数目加</a:t>
            </a:r>
            <a:r>
              <a:rPr lang="en-US" altLang="zh-CN" sz="2400" dirty="0" smtClean="0"/>
              <a:t>1</a:t>
            </a:r>
            <a:r>
              <a:rPr lang="zh-CN" altLang="en-US" sz="2400" dirty="0" smtClean="0"/>
              <a:t>。</a:t>
            </a:r>
            <a:endParaRPr lang="en-US" altLang="zh-CN" sz="2400" dirty="0" smtClean="0"/>
          </a:p>
          <a:p>
            <a:pPr marL="533400" indent="-533400" eaLnBrk="1" hangingPunct="1">
              <a:buFontTx/>
              <a:buAutoNum type="arabicPeriod"/>
            </a:pPr>
            <a:r>
              <a:rPr lang="zh-CN" altLang="en-US" sz="2400" dirty="0" smtClean="0"/>
              <a:t>生成下</a:t>
            </a:r>
            <a:r>
              <a:rPr lang="zh-CN" altLang="en-US" sz="2400" dirty="0"/>
              <a:t>一个</a:t>
            </a:r>
            <a:r>
              <a:rPr lang="zh-CN" altLang="en-US" sz="2400" dirty="0" smtClean="0"/>
              <a:t>客户到达事件，随机产生</a:t>
            </a:r>
            <a:r>
              <a:rPr lang="en-US" altLang="zh-CN" sz="2400" dirty="0" err="1" smtClean="0"/>
              <a:t>durtime</a:t>
            </a:r>
            <a:r>
              <a:rPr lang="zh-CN" altLang="en-US" sz="2400" dirty="0" smtClean="0"/>
              <a:t>、 </a:t>
            </a:r>
            <a:r>
              <a:rPr lang="en-US" altLang="zh-CN" sz="2400" dirty="0" err="1" smtClean="0"/>
              <a:t>intertime</a:t>
            </a:r>
            <a:r>
              <a:rPr lang="zh-CN" altLang="en-US" sz="2400" dirty="0" smtClean="0"/>
              <a:t>。</a:t>
            </a:r>
            <a:endParaRPr lang="en-US" altLang="zh-CN" sz="2400" dirty="0" smtClean="0"/>
          </a:p>
          <a:p>
            <a:pPr marL="533400" indent="-533400" eaLnBrk="1" hangingPunct="1">
              <a:buFontTx/>
              <a:buAutoNum type="arabicPeriod"/>
            </a:pPr>
            <a:r>
              <a:rPr lang="zh-CN" altLang="en-US" sz="2400" dirty="0" smtClean="0"/>
              <a:t>将下一个客户的到达事件插入事件表</a:t>
            </a:r>
            <a:r>
              <a:rPr lang="en-US" altLang="zh-CN" sz="2400" dirty="0" err="1" smtClean="0"/>
              <a:t>ev</a:t>
            </a:r>
            <a:r>
              <a:rPr lang="zh-CN" altLang="en-US" sz="2400" dirty="0" smtClean="0"/>
              <a:t>，</a:t>
            </a:r>
            <a:r>
              <a:rPr lang="zh-CN" altLang="en-US" sz="2400" dirty="0" smtClean="0">
                <a:solidFill>
                  <a:srgbClr val="FF0000"/>
                </a:solidFill>
              </a:rPr>
              <a:t>若在下班前到达</a:t>
            </a:r>
            <a:r>
              <a:rPr lang="zh-CN" altLang="en-US" sz="2400" dirty="0" smtClean="0"/>
              <a:t>。</a:t>
            </a:r>
          </a:p>
          <a:p>
            <a:pPr marL="533400" indent="-533400" eaLnBrk="1" hangingPunct="1">
              <a:buFontTx/>
              <a:buAutoNum type="arabicPeriod"/>
            </a:pPr>
            <a:r>
              <a:rPr lang="zh-CN" altLang="en-US" sz="2400" dirty="0" smtClean="0"/>
              <a:t>将当前客户插入最短的队列</a:t>
            </a:r>
            <a:r>
              <a:rPr lang="en-US" altLang="zh-CN" sz="2400" dirty="0" smtClean="0"/>
              <a:t>i</a:t>
            </a:r>
            <a:r>
              <a:rPr lang="zh-CN" altLang="en-US" sz="2400" dirty="0" smtClean="0"/>
              <a:t>中。</a:t>
            </a:r>
          </a:p>
          <a:p>
            <a:pPr marL="533400" indent="-533400" eaLnBrk="1" hangingPunct="1">
              <a:buFontTx/>
              <a:buAutoNum type="arabicPeriod"/>
            </a:pPr>
            <a:r>
              <a:rPr lang="zh-CN" altLang="en-US" sz="2400" dirty="0" smtClean="0"/>
              <a:t>若队列</a:t>
            </a:r>
            <a:r>
              <a:rPr lang="en-US" altLang="zh-CN" sz="2400" dirty="0" smtClean="0"/>
              <a:t>i</a:t>
            </a:r>
            <a:r>
              <a:rPr lang="zh-CN" altLang="en-US" sz="2400" dirty="0" smtClean="0"/>
              <a:t>中只包有当前客户，则将当前客户的离开事件插入到事件表。</a:t>
            </a:r>
          </a:p>
        </p:txBody>
      </p:sp>
      <p:sp>
        <p:nvSpPr>
          <p:cNvPr id="84997" name="Rectangle 4"/>
          <p:cNvSpPr>
            <a:spLocks noChangeArrowheads="1"/>
          </p:cNvSpPr>
          <p:nvPr/>
        </p:nvSpPr>
        <p:spPr bwMode="auto">
          <a:xfrm>
            <a:off x="250825" y="3451225"/>
            <a:ext cx="8645525" cy="302577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533400" indent="-533400">
              <a:spcBef>
                <a:spcPct val="20000"/>
              </a:spcBef>
              <a:buClr>
                <a:schemeClr val="hlink"/>
              </a:buClr>
              <a:buFontTx/>
              <a:buAutoNum type="arabicPeriod"/>
            </a:pPr>
            <a:r>
              <a:rPr lang="en-US" altLang="zh-CN" dirty="0">
                <a:latin typeface="Times New Roman" pitchFamily="18" charset="0"/>
              </a:rPr>
              <a:t>++</a:t>
            </a:r>
            <a:r>
              <a:rPr lang="en-US" altLang="zh-CN" dirty="0" err="1">
                <a:latin typeface="Times New Roman" pitchFamily="18" charset="0"/>
              </a:rPr>
              <a:t>CustomerNum</a:t>
            </a:r>
            <a:r>
              <a:rPr lang="en-US" altLang="zh-CN" dirty="0">
                <a:latin typeface="Times New Roman" pitchFamily="18" charset="0"/>
              </a:rPr>
              <a:t>;</a:t>
            </a:r>
          </a:p>
          <a:p>
            <a:pPr marL="533400" indent="-533400">
              <a:spcBef>
                <a:spcPct val="20000"/>
              </a:spcBef>
              <a:buClr>
                <a:schemeClr val="hlink"/>
              </a:buClr>
              <a:buFontTx/>
              <a:buAutoNum type="arabicPeriod"/>
            </a:pPr>
            <a:r>
              <a:rPr lang="en-US" altLang="zh-CN" dirty="0">
                <a:latin typeface="Times New Roman" pitchFamily="18" charset="0"/>
              </a:rPr>
              <a:t>Random(</a:t>
            </a:r>
            <a:r>
              <a:rPr lang="en-US" altLang="zh-CN" dirty="0" err="1">
                <a:latin typeface="Times New Roman" pitchFamily="18" charset="0"/>
              </a:rPr>
              <a:t>durtime</a:t>
            </a:r>
            <a:r>
              <a:rPr lang="en-US" altLang="zh-CN" dirty="0">
                <a:latin typeface="Times New Roman" pitchFamily="18" charset="0"/>
              </a:rPr>
              <a:t>, </a:t>
            </a:r>
            <a:r>
              <a:rPr lang="en-US" altLang="zh-CN" dirty="0" err="1">
                <a:latin typeface="Times New Roman" pitchFamily="18" charset="0"/>
              </a:rPr>
              <a:t>intertime</a:t>
            </a:r>
            <a:r>
              <a:rPr lang="en-US" altLang="zh-CN" dirty="0">
                <a:latin typeface="Times New Roman" pitchFamily="18" charset="0"/>
              </a:rPr>
              <a:t>);</a:t>
            </a:r>
          </a:p>
          <a:p>
            <a:pPr marL="533400" indent="-533400">
              <a:spcBef>
                <a:spcPct val="20000"/>
              </a:spcBef>
              <a:buClr>
                <a:schemeClr val="hlink"/>
              </a:buClr>
              <a:buFontTx/>
              <a:buAutoNum type="arabicPeriod"/>
            </a:pPr>
            <a:r>
              <a:rPr lang="en-US" altLang="zh-CN" dirty="0">
                <a:latin typeface="Times New Roman" pitchFamily="18" charset="0"/>
              </a:rPr>
              <a:t>t = </a:t>
            </a:r>
            <a:r>
              <a:rPr lang="en-US" altLang="zh-CN" dirty="0" err="1">
                <a:latin typeface="Times New Roman" pitchFamily="18" charset="0"/>
              </a:rPr>
              <a:t>en.OccurTime</a:t>
            </a:r>
            <a:r>
              <a:rPr lang="en-US" altLang="zh-CN" dirty="0">
                <a:latin typeface="Times New Roman" pitchFamily="18" charset="0"/>
              </a:rPr>
              <a:t> + </a:t>
            </a:r>
            <a:r>
              <a:rPr lang="en-US" altLang="zh-CN" dirty="0" err="1">
                <a:latin typeface="Times New Roman" pitchFamily="18" charset="0"/>
              </a:rPr>
              <a:t>intertime</a:t>
            </a:r>
            <a:r>
              <a:rPr lang="en-US" altLang="zh-CN" dirty="0">
                <a:latin typeface="Times New Roman" pitchFamily="18" charset="0"/>
              </a:rPr>
              <a:t>; </a:t>
            </a:r>
            <a:br>
              <a:rPr lang="en-US" altLang="zh-CN" dirty="0">
                <a:latin typeface="Times New Roman" pitchFamily="18" charset="0"/>
              </a:rPr>
            </a:br>
            <a:r>
              <a:rPr lang="en-US" altLang="zh-CN" dirty="0">
                <a:latin typeface="Times New Roman" pitchFamily="18" charset="0"/>
              </a:rPr>
              <a:t>if(t &lt; </a:t>
            </a:r>
            <a:r>
              <a:rPr lang="en-US" altLang="zh-CN" dirty="0" err="1">
                <a:latin typeface="Times New Roman" pitchFamily="18" charset="0"/>
              </a:rPr>
              <a:t>CloseTime</a:t>
            </a:r>
            <a:r>
              <a:rPr lang="en-US" altLang="zh-CN" dirty="0">
                <a:latin typeface="Times New Roman" pitchFamily="18" charset="0"/>
              </a:rPr>
              <a:t>) </a:t>
            </a:r>
            <a:r>
              <a:rPr lang="en-US" altLang="zh-CN" dirty="0" err="1">
                <a:solidFill>
                  <a:srgbClr val="FF0000"/>
                </a:solidFill>
                <a:latin typeface="Times New Roman" pitchFamily="18" charset="0"/>
              </a:rPr>
              <a:t>OrderInsert</a:t>
            </a:r>
            <a:r>
              <a:rPr lang="en-US" altLang="zh-CN" dirty="0">
                <a:solidFill>
                  <a:srgbClr val="FF0000"/>
                </a:solidFill>
                <a:latin typeface="Times New Roman" pitchFamily="18" charset="0"/>
              </a:rPr>
              <a:t>(</a:t>
            </a:r>
            <a:r>
              <a:rPr lang="en-US" altLang="zh-CN" dirty="0" err="1">
                <a:solidFill>
                  <a:srgbClr val="FF0000"/>
                </a:solidFill>
                <a:latin typeface="Times New Roman" pitchFamily="18" charset="0"/>
              </a:rPr>
              <a:t>ev</a:t>
            </a:r>
            <a:r>
              <a:rPr lang="en-US" altLang="zh-CN" dirty="0">
                <a:solidFill>
                  <a:srgbClr val="FF0000"/>
                </a:solidFill>
                <a:latin typeface="Times New Roman" pitchFamily="18" charset="0"/>
              </a:rPr>
              <a:t>, (t, 0), </a:t>
            </a:r>
            <a:r>
              <a:rPr lang="en-US" altLang="zh-CN" dirty="0" err="1">
                <a:solidFill>
                  <a:srgbClr val="FF0000"/>
                </a:solidFill>
                <a:latin typeface="Times New Roman" pitchFamily="18" charset="0"/>
              </a:rPr>
              <a:t>cmp</a:t>
            </a:r>
            <a:r>
              <a:rPr lang="en-US" altLang="zh-CN" dirty="0">
                <a:solidFill>
                  <a:srgbClr val="FF0000"/>
                </a:solidFill>
                <a:latin typeface="Times New Roman" pitchFamily="18" charset="0"/>
              </a:rPr>
              <a:t>);</a:t>
            </a:r>
          </a:p>
          <a:p>
            <a:pPr marL="533400" indent="-533400">
              <a:spcBef>
                <a:spcPct val="20000"/>
              </a:spcBef>
              <a:buClr>
                <a:schemeClr val="hlink"/>
              </a:buClr>
              <a:buFontTx/>
              <a:buAutoNum type="arabicPeriod"/>
            </a:pPr>
            <a:r>
              <a:rPr lang="en-US" altLang="zh-CN" dirty="0">
                <a:latin typeface="Times New Roman" pitchFamily="18" charset="0"/>
              </a:rPr>
              <a:t>i = Minimum(q); </a:t>
            </a:r>
            <a:r>
              <a:rPr lang="en-US" altLang="zh-CN" dirty="0" err="1">
                <a:solidFill>
                  <a:srgbClr val="FF0000"/>
                </a:solidFill>
                <a:latin typeface="Times New Roman" pitchFamily="18" charset="0"/>
              </a:rPr>
              <a:t>EnQueue</a:t>
            </a:r>
            <a:r>
              <a:rPr lang="en-US" altLang="zh-CN" dirty="0">
                <a:solidFill>
                  <a:srgbClr val="FF0000"/>
                </a:solidFill>
                <a:latin typeface="Times New Roman" pitchFamily="18" charset="0"/>
              </a:rPr>
              <a:t>( q[i], (</a:t>
            </a:r>
            <a:r>
              <a:rPr lang="en-US" altLang="zh-CN" dirty="0" err="1">
                <a:solidFill>
                  <a:srgbClr val="FF0000"/>
                </a:solidFill>
                <a:latin typeface="Times New Roman" pitchFamily="18" charset="0"/>
              </a:rPr>
              <a:t>en.OccurTime</a:t>
            </a:r>
            <a:r>
              <a:rPr lang="en-US" altLang="zh-CN" dirty="0">
                <a:solidFill>
                  <a:srgbClr val="FF0000"/>
                </a:solidFill>
                <a:latin typeface="Times New Roman" pitchFamily="18" charset="0"/>
              </a:rPr>
              <a:t>, </a:t>
            </a:r>
            <a:r>
              <a:rPr lang="en-US" altLang="zh-CN" dirty="0" err="1">
                <a:solidFill>
                  <a:srgbClr val="FF0000"/>
                </a:solidFill>
                <a:latin typeface="Times New Roman" pitchFamily="18" charset="0"/>
              </a:rPr>
              <a:t>durtime</a:t>
            </a:r>
            <a:r>
              <a:rPr lang="en-US" altLang="zh-CN" dirty="0">
                <a:solidFill>
                  <a:srgbClr val="FF0000"/>
                </a:solidFill>
                <a:latin typeface="Times New Roman" pitchFamily="18" charset="0"/>
              </a:rPr>
              <a:t>));</a:t>
            </a:r>
          </a:p>
          <a:p>
            <a:pPr marL="533400" indent="-533400">
              <a:spcBef>
                <a:spcPct val="20000"/>
              </a:spcBef>
              <a:buClr>
                <a:schemeClr val="hlink"/>
              </a:buClr>
              <a:buFontTx/>
              <a:buAutoNum type="arabicPeriod"/>
            </a:pPr>
            <a:r>
              <a:rPr lang="en-US" altLang="zh-CN" dirty="0">
                <a:latin typeface="Times New Roman" pitchFamily="18" charset="0"/>
              </a:rPr>
              <a:t>if(</a:t>
            </a:r>
            <a:r>
              <a:rPr lang="en-US" altLang="zh-CN" dirty="0" err="1">
                <a:latin typeface="Times New Roman" pitchFamily="18" charset="0"/>
              </a:rPr>
              <a:t>QueueLength</a:t>
            </a:r>
            <a:r>
              <a:rPr lang="en-US" altLang="zh-CN" dirty="0">
                <a:latin typeface="Times New Roman" pitchFamily="18" charset="0"/>
              </a:rPr>
              <a:t>(q[i] ==1) </a:t>
            </a:r>
            <a:r>
              <a:rPr lang="en-US" altLang="zh-CN" dirty="0" err="1">
                <a:solidFill>
                  <a:srgbClr val="FF0000"/>
                </a:solidFill>
                <a:latin typeface="Times New Roman" pitchFamily="18" charset="0"/>
              </a:rPr>
              <a:t>OrderInsert</a:t>
            </a:r>
            <a:r>
              <a:rPr lang="en-US" altLang="zh-CN" dirty="0">
                <a:solidFill>
                  <a:srgbClr val="FF0000"/>
                </a:solidFill>
                <a:latin typeface="Times New Roman" pitchFamily="18" charset="0"/>
              </a:rPr>
              <a:t>(</a:t>
            </a:r>
            <a:r>
              <a:rPr lang="en-US" altLang="zh-CN" dirty="0" err="1">
                <a:solidFill>
                  <a:srgbClr val="FF0000"/>
                </a:solidFill>
                <a:latin typeface="Times New Roman" pitchFamily="18" charset="0"/>
              </a:rPr>
              <a:t>ev</a:t>
            </a:r>
            <a:r>
              <a:rPr lang="en-US" altLang="zh-CN" dirty="0">
                <a:solidFill>
                  <a:srgbClr val="FF0000"/>
                </a:solidFill>
                <a:latin typeface="Times New Roman" pitchFamily="18" charset="0"/>
              </a:rPr>
              <a:t>, (</a:t>
            </a:r>
            <a:r>
              <a:rPr lang="en-US" altLang="zh-CN" dirty="0" err="1">
                <a:solidFill>
                  <a:srgbClr val="FF0000"/>
                </a:solidFill>
                <a:latin typeface="Times New Roman" pitchFamily="18" charset="0"/>
              </a:rPr>
              <a:t>en.OccurTime</a:t>
            </a:r>
            <a:r>
              <a:rPr lang="en-US" altLang="zh-CN" dirty="0">
                <a:solidFill>
                  <a:srgbClr val="FF0000"/>
                </a:solidFill>
                <a:latin typeface="Times New Roman" pitchFamily="18" charset="0"/>
              </a:rPr>
              <a:t> + </a:t>
            </a:r>
            <a:r>
              <a:rPr lang="en-US" altLang="zh-CN" dirty="0" err="1">
                <a:solidFill>
                  <a:srgbClr val="FF0000"/>
                </a:solidFill>
                <a:latin typeface="Times New Roman" pitchFamily="18" charset="0"/>
              </a:rPr>
              <a:t>durtime</a:t>
            </a:r>
            <a:r>
              <a:rPr lang="en-US" altLang="zh-CN" dirty="0">
                <a:solidFill>
                  <a:srgbClr val="FF0000"/>
                </a:solidFill>
                <a:latin typeface="Times New Roman" pitchFamily="18" charset="0"/>
              </a:rPr>
              <a:t>, i), </a:t>
            </a:r>
            <a:r>
              <a:rPr lang="en-US" altLang="zh-CN" dirty="0" err="1" smtClean="0">
                <a:solidFill>
                  <a:srgbClr val="FF0000"/>
                </a:solidFill>
                <a:latin typeface="Times New Roman" pitchFamily="18" charset="0"/>
              </a:rPr>
              <a:t>cmp</a:t>
            </a:r>
            <a:r>
              <a:rPr lang="en-US" altLang="zh-CN" dirty="0" smtClean="0">
                <a:solidFill>
                  <a:srgbClr val="FF0000"/>
                </a:solidFill>
                <a:latin typeface="Times New Roman" pitchFamily="18" charset="0"/>
              </a:rPr>
              <a:t>);</a:t>
            </a:r>
            <a:endParaRPr lang="en-US" altLang="zh-CN" dirty="0">
              <a:solidFill>
                <a:srgbClr val="FF0000"/>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7">
                                            <p:bg/>
                                          </p:spTgt>
                                        </p:tgtEl>
                                        <p:attrNameLst>
                                          <p:attrName>style.visibility</p:attrName>
                                        </p:attrNameLst>
                                      </p:cBhvr>
                                      <p:to>
                                        <p:strVal val="visible"/>
                                      </p:to>
                                    </p:set>
                                    <p:animEffect transition="in" filter="wipe(left)">
                                      <p:cBhvr>
                                        <p:cTn id="7" dur="500"/>
                                        <p:tgtEl>
                                          <p:spTgt spid="8499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7">
                                            <p:txEl>
                                              <p:pRg st="0" end="0"/>
                                            </p:txEl>
                                          </p:spTgt>
                                        </p:tgtEl>
                                        <p:attrNameLst>
                                          <p:attrName>style.visibility</p:attrName>
                                        </p:attrNameLst>
                                      </p:cBhvr>
                                      <p:to>
                                        <p:strVal val="visible"/>
                                      </p:to>
                                    </p:set>
                                    <p:animEffect transition="in" filter="wipe(left)">
                                      <p:cBhvr>
                                        <p:cTn id="12" dur="500"/>
                                        <p:tgtEl>
                                          <p:spTgt spid="849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7">
                                            <p:txEl>
                                              <p:pRg st="1" end="1"/>
                                            </p:txEl>
                                          </p:spTgt>
                                        </p:tgtEl>
                                        <p:attrNameLst>
                                          <p:attrName>style.visibility</p:attrName>
                                        </p:attrNameLst>
                                      </p:cBhvr>
                                      <p:to>
                                        <p:strVal val="visible"/>
                                      </p:to>
                                    </p:set>
                                    <p:animEffect transition="in" filter="wipe(left)">
                                      <p:cBhvr>
                                        <p:cTn id="17" dur="500"/>
                                        <p:tgtEl>
                                          <p:spTgt spid="849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7">
                                            <p:txEl>
                                              <p:pRg st="2" end="2"/>
                                            </p:txEl>
                                          </p:spTgt>
                                        </p:tgtEl>
                                        <p:attrNameLst>
                                          <p:attrName>style.visibility</p:attrName>
                                        </p:attrNameLst>
                                      </p:cBhvr>
                                      <p:to>
                                        <p:strVal val="visible"/>
                                      </p:to>
                                    </p:set>
                                    <p:animEffect transition="in" filter="wipe(left)">
                                      <p:cBhvr>
                                        <p:cTn id="22" dur="500"/>
                                        <p:tgtEl>
                                          <p:spTgt spid="8499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7">
                                            <p:txEl>
                                              <p:pRg st="3" end="3"/>
                                            </p:txEl>
                                          </p:spTgt>
                                        </p:tgtEl>
                                        <p:attrNameLst>
                                          <p:attrName>style.visibility</p:attrName>
                                        </p:attrNameLst>
                                      </p:cBhvr>
                                      <p:to>
                                        <p:strVal val="visible"/>
                                      </p:to>
                                    </p:set>
                                    <p:animEffect transition="in" filter="wipe(left)">
                                      <p:cBhvr>
                                        <p:cTn id="27" dur="500"/>
                                        <p:tgtEl>
                                          <p:spTgt spid="8499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997">
                                            <p:txEl>
                                              <p:pRg st="4" end="4"/>
                                            </p:txEl>
                                          </p:spTgt>
                                        </p:tgtEl>
                                        <p:attrNameLst>
                                          <p:attrName>style.visibility</p:attrName>
                                        </p:attrNameLst>
                                      </p:cBhvr>
                                      <p:to>
                                        <p:strVal val="visible"/>
                                      </p:to>
                                    </p:set>
                                    <p:animEffect transition="in" filter="wipe(left)">
                                      <p:cBhvr>
                                        <p:cTn id="32" dur="500"/>
                                        <p:tgtEl>
                                          <p:spTgt spid="849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build="p"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C449136-2DA9-46AF-AD4E-940ADE8D80AC}" type="slidenum">
              <a:rPr lang="en-US" altLang="zh-CN"/>
              <a:pPr>
                <a:defRPr/>
              </a:pPr>
              <a:t>106</a:t>
            </a:fld>
            <a:endParaRPr lang="en-US" altLang="zh-CN"/>
          </a:p>
        </p:txBody>
      </p:sp>
      <p:sp>
        <p:nvSpPr>
          <p:cNvPr id="250882" name="Rectangle 2"/>
          <p:cNvSpPr>
            <a:spLocks noGrp="1" noChangeArrowheads="1"/>
          </p:cNvSpPr>
          <p:nvPr>
            <p:ph type="title"/>
          </p:nvPr>
        </p:nvSpPr>
        <p:spPr>
          <a:xfrm>
            <a:off x="468313" y="152400"/>
            <a:ext cx="8229600" cy="1027113"/>
          </a:xfrm>
        </p:spPr>
        <p:txBody>
          <a:bodyPr/>
          <a:lstStyle/>
          <a:p>
            <a:pPr eaLnBrk="1" hangingPunct="1">
              <a:defRPr/>
            </a:pPr>
            <a:r>
              <a:rPr lang="zh-CN" altLang="en-US" sz="3600" smtClean="0"/>
              <a:t>处理客户离开事件</a:t>
            </a:r>
            <a:r>
              <a:rPr lang="en-US" altLang="zh-CN" sz="3600" smtClean="0"/>
              <a:t>CustomerDepature()</a:t>
            </a:r>
          </a:p>
        </p:txBody>
      </p:sp>
      <p:sp>
        <p:nvSpPr>
          <p:cNvPr id="86020" name="Rectangle 3"/>
          <p:cNvSpPr>
            <a:spLocks noGrp="1" noChangeArrowheads="1"/>
          </p:cNvSpPr>
          <p:nvPr>
            <p:ph type="body" idx="1"/>
          </p:nvPr>
        </p:nvSpPr>
        <p:spPr>
          <a:xfrm>
            <a:off x="250825" y="1295400"/>
            <a:ext cx="8642350" cy="1600200"/>
          </a:xfrm>
          <a:ln w="28575">
            <a:solidFill>
              <a:srgbClr val="FF6600"/>
            </a:solidFill>
            <a:miter lim="800000"/>
            <a:headEnd/>
            <a:tailEnd/>
          </a:ln>
        </p:spPr>
        <p:txBody>
          <a:bodyPr/>
          <a:lstStyle/>
          <a:p>
            <a:pPr marL="533400" indent="-533400" eaLnBrk="1" hangingPunct="1">
              <a:buFontTx/>
              <a:buAutoNum type="arabicPeriod"/>
            </a:pPr>
            <a:r>
              <a:rPr lang="zh-CN" altLang="en-US" dirty="0" smtClean="0"/>
              <a:t>删除队列</a:t>
            </a:r>
            <a:r>
              <a:rPr lang="en-US" altLang="zh-CN" dirty="0" err="1" smtClean="0"/>
              <a:t>i</a:t>
            </a:r>
            <a:r>
              <a:rPr lang="zh-CN" altLang="en-US" dirty="0" smtClean="0"/>
              <a:t>的队首客户</a:t>
            </a:r>
          </a:p>
          <a:p>
            <a:pPr marL="533400" indent="-533400" eaLnBrk="1" hangingPunct="1">
              <a:buFontTx/>
              <a:buAutoNum type="arabicPeriod"/>
            </a:pPr>
            <a:r>
              <a:rPr lang="zh-CN" altLang="en-US" dirty="0" smtClean="0"/>
              <a:t>累计客户逗留时间：</a:t>
            </a:r>
            <a:r>
              <a:rPr lang="zh-CN" altLang="en-US" dirty="0"/>
              <a:t>离开</a:t>
            </a:r>
            <a:r>
              <a:rPr lang="zh-CN" altLang="en-US" dirty="0" smtClean="0"/>
              <a:t>时间－客户达到时间</a:t>
            </a:r>
          </a:p>
          <a:p>
            <a:pPr marL="533400" indent="-533400" eaLnBrk="1" hangingPunct="1">
              <a:buFontTx/>
              <a:buAutoNum type="arabicPeriod"/>
            </a:pPr>
            <a:r>
              <a:rPr lang="zh-CN" altLang="en-US" dirty="0" smtClean="0"/>
              <a:t>设定队列</a:t>
            </a:r>
            <a:r>
              <a:rPr lang="en-US" altLang="zh-CN" dirty="0" err="1" smtClean="0"/>
              <a:t>i</a:t>
            </a:r>
            <a:r>
              <a:rPr lang="zh-CN" altLang="en-US" dirty="0" smtClean="0"/>
              <a:t>当前队首客户的离开事件，插入事件表</a:t>
            </a:r>
          </a:p>
        </p:txBody>
      </p:sp>
      <p:sp>
        <p:nvSpPr>
          <p:cNvPr id="86021" name="Rectangle 4"/>
          <p:cNvSpPr>
            <a:spLocks noChangeArrowheads="1"/>
          </p:cNvSpPr>
          <p:nvPr/>
        </p:nvSpPr>
        <p:spPr bwMode="auto">
          <a:xfrm>
            <a:off x="254000" y="2895600"/>
            <a:ext cx="8642350" cy="3197696"/>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533400" indent="-533400">
              <a:spcBef>
                <a:spcPct val="20000"/>
              </a:spcBef>
              <a:buClr>
                <a:schemeClr val="hlink"/>
              </a:buClr>
              <a:buFontTx/>
              <a:buAutoNum type="arabicPeriod"/>
            </a:pPr>
            <a:r>
              <a:rPr lang="en-US" altLang="zh-CN" dirty="0">
                <a:latin typeface="Times New Roman" pitchFamily="18" charset="0"/>
              </a:rPr>
              <a:t>i = </a:t>
            </a:r>
            <a:r>
              <a:rPr lang="en-US" altLang="zh-CN" dirty="0" err="1">
                <a:latin typeface="Times New Roman" pitchFamily="18" charset="0"/>
              </a:rPr>
              <a:t>en.NType</a:t>
            </a:r>
            <a:r>
              <a:rPr lang="en-US" altLang="zh-CN" dirty="0">
                <a:latin typeface="Times New Roman" pitchFamily="18" charset="0"/>
              </a:rPr>
              <a:t>; </a:t>
            </a:r>
            <a:r>
              <a:rPr lang="en-US" altLang="zh-CN" dirty="0" err="1" smtClean="0">
                <a:latin typeface="Times New Roman" pitchFamily="18" charset="0"/>
              </a:rPr>
              <a:t>DeQueue</a:t>
            </a:r>
            <a:r>
              <a:rPr lang="en-US" altLang="zh-CN" dirty="0" smtClean="0">
                <a:latin typeface="Times New Roman" pitchFamily="18" charset="0"/>
              </a:rPr>
              <a:t>(q[i</a:t>
            </a:r>
            <a:r>
              <a:rPr lang="en-US" altLang="zh-CN" dirty="0">
                <a:latin typeface="Times New Roman" pitchFamily="18" charset="0"/>
              </a:rPr>
              <a:t>], customer);</a:t>
            </a:r>
          </a:p>
          <a:p>
            <a:pPr marL="533400" indent="-533400">
              <a:spcBef>
                <a:spcPct val="20000"/>
              </a:spcBef>
              <a:buClr>
                <a:schemeClr val="hlink"/>
              </a:buClr>
              <a:buFontTx/>
              <a:buAutoNum type="arabicPeriod"/>
            </a:pPr>
            <a:r>
              <a:rPr lang="en-US" altLang="zh-CN" dirty="0" err="1">
                <a:latin typeface="Times New Roman" pitchFamily="18" charset="0"/>
              </a:rPr>
              <a:t>TotleTime</a:t>
            </a:r>
            <a:r>
              <a:rPr lang="en-US" altLang="zh-CN" dirty="0">
                <a:latin typeface="Times New Roman" pitchFamily="18" charset="0"/>
              </a:rPr>
              <a:t> += </a:t>
            </a:r>
            <a:r>
              <a:rPr lang="en-US" altLang="zh-CN" dirty="0" err="1">
                <a:latin typeface="Times New Roman" pitchFamily="18" charset="0"/>
              </a:rPr>
              <a:t>en.OccurTime</a:t>
            </a:r>
            <a:r>
              <a:rPr lang="en-US" altLang="zh-CN" dirty="0">
                <a:latin typeface="Times New Roman" pitchFamily="18" charset="0"/>
              </a:rPr>
              <a:t> – </a:t>
            </a:r>
            <a:r>
              <a:rPr lang="en-US" altLang="zh-CN" dirty="0" err="1">
                <a:latin typeface="Times New Roman" pitchFamily="18" charset="0"/>
              </a:rPr>
              <a:t>customer.ArrivalTime</a:t>
            </a:r>
            <a:r>
              <a:rPr lang="en-US" altLang="zh-CN" dirty="0">
                <a:latin typeface="Times New Roman" pitchFamily="18" charset="0"/>
              </a:rPr>
              <a:t>;</a:t>
            </a:r>
          </a:p>
          <a:p>
            <a:pPr marL="533400" indent="-533400">
              <a:spcBef>
                <a:spcPct val="20000"/>
              </a:spcBef>
              <a:buClr>
                <a:schemeClr val="hlink"/>
              </a:buClr>
              <a:buFontTx/>
              <a:buAutoNum type="arabicPeriod"/>
            </a:pPr>
            <a:r>
              <a:rPr lang="en-US" altLang="zh-CN" dirty="0">
                <a:latin typeface="Times New Roman" pitchFamily="18" charset="0"/>
              </a:rPr>
              <a:t>if(!</a:t>
            </a:r>
            <a:r>
              <a:rPr lang="en-US" altLang="zh-CN" dirty="0" err="1">
                <a:latin typeface="Times New Roman" pitchFamily="18" charset="0"/>
              </a:rPr>
              <a:t>QueueEmpty</a:t>
            </a:r>
            <a:r>
              <a:rPr lang="en-US" altLang="zh-CN" dirty="0">
                <a:latin typeface="Times New Roman" pitchFamily="18" charset="0"/>
              </a:rPr>
              <a:t>(q[i])){ </a:t>
            </a:r>
            <a:endParaRPr lang="en-US" altLang="zh-CN" dirty="0" smtClean="0">
              <a:latin typeface="Times New Roman" pitchFamily="18" charset="0"/>
            </a:endParaRPr>
          </a:p>
          <a:p>
            <a:pPr>
              <a:spcBef>
                <a:spcPct val="20000"/>
              </a:spcBef>
              <a:buClr>
                <a:schemeClr val="hlink"/>
              </a:buClr>
            </a:pPr>
            <a:r>
              <a:rPr lang="en-US" altLang="zh-CN" dirty="0" smtClean="0">
                <a:latin typeface="Times New Roman" pitchFamily="18" charset="0"/>
              </a:rPr>
              <a:t>            </a:t>
            </a:r>
            <a:r>
              <a:rPr lang="en-US" altLang="zh-CN" dirty="0" err="1">
                <a:latin typeface="Times New Roman" pitchFamily="18" charset="0"/>
              </a:rPr>
              <a:t>GetHead</a:t>
            </a:r>
            <a:r>
              <a:rPr lang="en-US" altLang="zh-CN" dirty="0">
                <a:latin typeface="Times New Roman" pitchFamily="18" charset="0"/>
              </a:rPr>
              <a:t>(q[i], customer</a:t>
            </a:r>
            <a:r>
              <a:rPr lang="en-US" altLang="zh-CN" dirty="0" smtClean="0">
                <a:latin typeface="Times New Roman" pitchFamily="18" charset="0"/>
              </a:rPr>
              <a:t>);</a:t>
            </a:r>
          </a:p>
          <a:p>
            <a:pPr>
              <a:spcBef>
                <a:spcPct val="20000"/>
              </a:spcBef>
              <a:buClr>
                <a:schemeClr val="hlink"/>
              </a:buClr>
            </a:pPr>
            <a:r>
              <a:rPr lang="en-US" altLang="zh-CN" dirty="0">
                <a:latin typeface="Times New Roman" pitchFamily="18" charset="0"/>
              </a:rPr>
              <a:t> </a:t>
            </a:r>
            <a:r>
              <a:rPr lang="en-US" altLang="zh-CN" dirty="0" smtClean="0">
                <a:latin typeface="Times New Roman" pitchFamily="18" charset="0"/>
              </a:rPr>
              <a:t>           </a:t>
            </a:r>
            <a:r>
              <a:rPr lang="en-US" altLang="zh-CN" dirty="0" err="1">
                <a:solidFill>
                  <a:srgbClr val="FF0000"/>
                </a:solidFill>
                <a:latin typeface="Times New Roman" pitchFamily="18" charset="0"/>
              </a:rPr>
              <a:t>OrderInsert</a:t>
            </a:r>
            <a:r>
              <a:rPr lang="en-US" altLang="zh-CN" dirty="0">
                <a:latin typeface="Times New Roman" pitchFamily="18" charset="0"/>
              </a:rPr>
              <a:t>(</a:t>
            </a:r>
            <a:r>
              <a:rPr lang="en-US" altLang="zh-CN" dirty="0" err="1">
                <a:latin typeface="Times New Roman" pitchFamily="18" charset="0"/>
              </a:rPr>
              <a:t>ev</a:t>
            </a:r>
            <a:r>
              <a:rPr lang="en-US" altLang="zh-CN" dirty="0">
                <a:latin typeface="Times New Roman" pitchFamily="18" charset="0"/>
              </a:rPr>
              <a:t>, (</a:t>
            </a:r>
            <a:r>
              <a:rPr lang="en-US" altLang="zh-CN" dirty="0" err="1">
                <a:latin typeface="Times New Roman" pitchFamily="18" charset="0"/>
              </a:rPr>
              <a:t>en.OccurTime</a:t>
            </a:r>
            <a:r>
              <a:rPr lang="en-US" altLang="zh-CN" dirty="0">
                <a:latin typeface="Times New Roman" pitchFamily="18" charset="0"/>
              </a:rPr>
              <a:t> </a:t>
            </a:r>
            <a:r>
              <a:rPr lang="en-US" altLang="zh-CN" dirty="0" smtClean="0">
                <a:latin typeface="Times New Roman" pitchFamily="18" charset="0"/>
              </a:rPr>
              <a:t>+ </a:t>
            </a:r>
            <a:r>
              <a:rPr lang="en-US" altLang="zh-CN" dirty="0" err="1" smtClean="0">
                <a:latin typeface="Times New Roman" pitchFamily="18" charset="0"/>
              </a:rPr>
              <a:t>customer.Duration</a:t>
            </a:r>
            <a:r>
              <a:rPr lang="en-US" altLang="zh-CN" dirty="0">
                <a:latin typeface="Times New Roman" pitchFamily="18" charset="0"/>
              </a:rPr>
              <a:t>, i), </a:t>
            </a:r>
            <a:r>
              <a:rPr lang="en-US" altLang="zh-CN" dirty="0" smtClean="0">
                <a:latin typeface="Times New Roman" pitchFamily="18" charset="0"/>
              </a:rPr>
              <a:t>                </a:t>
            </a:r>
            <a:r>
              <a:rPr lang="en-US" altLang="zh-CN" dirty="0" err="1" smtClean="0">
                <a:latin typeface="Times New Roman" pitchFamily="18" charset="0"/>
              </a:rPr>
              <a:t>cmp</a:t>
            </a:r>
            <a:r>
              <a:rPr lang="en-US" altLang="zh-CN" dirty="0" smtClean="0">
                <a:latin typeface="Times New Roman" pitchFamily="18" charset="0"/>
              </a:rPr>
              <a:t>);  </a:t>
            </a:r>
          </a:p>
          <a:p>
            <a:pPr>
              <a:spcBef>
                <a:spcPct val="20000"/>
              </a:spcBef>
              <a:buClr>
                <a:schemeClr val="hlink"/>
              </a:buClr>
            </a:pPr>
            <a:r>
              <a:rPr lang="en-US" altLang="zh-CN" dirty="0" smtClean="0">
                <a:latin typeface="Times New Roman" pitchFamily="18" charset="0"/>
              </a:rPr>
              <a:t>}</a:t>
            </a:r>
            <a:endParaRPr lang="en-US" altLang="zh-CN"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bg/>
                                          </p:spTgt>
                                        </p:tgtEl>
                                        <p:attrNameLst>
                                          <p:attrName>style.visibility</p:attrName>
                                        </p:attrNameLst>
                                      </p:cBhvr>
                                      <p:to>
                                        <p:strVal val="visible"/>
                                      </p:to>
                                    </p:set>
                                    <p:animEffect transition="in" filter="wipe(left)">
                                      <p:cBhvr>
                                        <p:cTn id="7" dur="500"/>
                                        <p:tgtEl>
                                          <p:spTgt spid="8602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1">
                                            <p:txEl>
                                              <p:pRg st="0" end="0"/>
                                            </p:txEl>
                                          </p:spTgt>
                                        </p:tgtEl>
                                        <p:attrNameLst>
                                          <p:attrName>style.visibility</p:attrName>
                                        </p:attrNameLst>
                                      </p:cBhvr>
                                      <p:to>
                                        <p:strVal val="visible"/>
                                      </p:to>
                                    </p:set>
                                    <p:animEffect transition="in" filter="wipe(left)">
                                      <p:cBhvr>
                                        <p:cTn id="12" dur="500"/>
                                        <p:tgtEl>
                                          <p:spTgt spid="860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xEl>
                                              <p:pRg st="1" end="1"/>
                                            </p:txEl>
                                          </p:spTgt>
                                        </p:tgtEl>
                                        <p:attrNameLst>
                                          <p:attrName>style.visibility</p:attrName>
                                        </p:attrNameLst>
                                      </p:cBhvr>
                                      <p:to>
                                        <p:strVal val="visible"/>
                                      </p:to>
                                    </p:set>
                                    <p:animEffect transition="in" filter="wipe(left)">
                                      <p:cBhvr>
                                        <p:cTn id="17" dur="500"/>
                                        <p:tgtEl>
                                          <p:spTgt spid="860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1">
                                            <p:txEl>
                                              <p:pRg st="2" end="2"/>
                                            </p:txEl>
                                          </p:spTgt>
                                        </p:tgtEl>
                                        <p:attrNameLst>
                                          <p:attrName>style.visibility</p:attrName>
                                        </p:attrNameLst>
                                      </p:cBhvr>
                                      <p:to>
                                        <p:strVal val="visible"/>
                                      </p:to>
                                    </p:set>
                                    <p:animEffect transition="in" filter="wipe(left)">
                                      <p:cBhvr>
                                        <p:cTn id="22" dur="500"/>
                                        <p:tgtEl>
                                          <p:spTgt spid="860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1">
                                            <p:txEl>
                                              <p:pRg st="3" end="3"/>
                                            </p:txEl>
                                          </p:spTgt>
                                        </p:tgtEl>
                                        <p:attrNameLst>
                                          <p:attrName>style.visibility</p:attrName>
                                        </p:attrNameLst>
                                      </p:cBhvr>
                                      <p:to>
                                        <p:strVal val="visible"/>
                                      </p:to>
                                    </p:set>
                                    <p:animEffect transition="in" filter="wipe(left)">
                                      <p:cBhvr>
                                        <p:cTn id="27" dur="500"/>
                                        <p:tgtEl>
                                          <p:spTgt spid="860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21">
                                            <p:txEl>
                                              <p:pRg st="4" end="4"/>
                                            </p:txEl>
                                          </p:spTgt>
                                        </p:tgtEl>
                                        <p:attrNameLst>
                                          <p:attrName>style.visibility</p:attrName>
                                        </p:attrNameLst>
                                      </p:cBhvr>
                                      <p:to>
                                        <p:strVal val="visible"/>
                                      </p:to>
                                    </p:set>
                                    <p:animEffect transition="in" filter="wipe(left)">
                                      <p:cBhvr>
                                        <p:cTn id="32" dur="500"/>
                                        <p:tgtEl>
                                          <p:spTgt spid="860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21">
                                            <p:txEl>
                                              <p:pRg st="5" end="5"/>
                                            </p:txEl>
                                          </p:spTgt>
                                        </p:tgtEl>
                                        <p:attrNameLst>
                                          <p:attrName>style.visibility</p:attrName>
                                        </p:attrNameLst>
                                      </p:cBhvr>
                                      <p:to>
                                        <p:strVal val="visible"/>
                                      </p:to>
                                    </p:set>
                                    <p:animEffect transition="in" filter="wipe(left)">
                                      <p:cBhvr>
                                        <p:cTn id="37" dur="500"/>
                                        <p:tgtEl>
                                          <p:spTgt spid="860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A0C6EBD-8C91-4508-A7E1-80C5BB00316A}" type="slidenum">
              <a:rPr lang="en-US" altLang="zh-CN"/>
              <a:pPr>
                <a:defRPr/>
              </a:pPr>
              <a:t>107</a:t>
            </a:fld>
            <a:endParaRPr lang="en-US" altLang="zh-CN"/>
          </a:p>
        </p:txBody>
      </p:sp>
      <p:sp>
        <p:nvSpPr>
          <p:cNvPr id="252930" name="Rectangle 2"/>
          <p:cNvSpPr>
            <a:spLocks noGrp="1" noChangeArrowheads="1"/>
          </p:cNvSpPr>
          <p:nvPr>
            <p:ph type="title"/>
          </p:nvPr>
        </p:nvSpPr>
        <p:spPr/>
        <p:txBody>
          <a:bodyPr/>
          <a:lstStyle/>
          <a:p>
            <a:pPr eaLnBrk="1" hangingPunct="1">
              <a:defRPr/>
            </a:pPr>
            <a:r>
              <a:rPr lang="zh-CN" altLang="en-US" sz="4000" kern="1200" dirty="0">
                <a:effectLst/>
                <a:latin typeface="Arial" charset="0"/>
                <a:ea typeface="楷体_GB2312" pitchFamily="49" charset="-122"/>
                <a:cs typeface="+mn-cs"/>
              </a:rPr>
              <a:t>初始化 </a:t>
            </a:r>
            <a:r>
              <a:rPr lang="en-US" altLang="zh-CN" sz="4000" kern="1200" dirty="0" err="1">
                <a:effectLst/>
                <a:latin typeface="Arial" charset="0"/>
                <a:ea typeface="楷体_GB2312" pitchFamily="49" charset="-122"/>
                <a:cs typeface="+mn-cs"/>
              </a:rPr>
              <a:t>OpenForDay</a:t>
            </a:r>
            <a:endParaRPr lang="zh-CN" altLang="zh-CN" sz="4000" kern="1200" dirty="0">
              <a:effectLst/>
              <a:latin typeface="Arial" charset="0"/>
              <a:ea typeface="楷体_GB2312" pitchFamily="49" charset="-122"/>
              <a:cs typeface="+mn-cs"/>
            </a:endParaRPr>
          </a:p>
        </p:txBody>
      </p:sp>
      <p:sp>
        <p:nvSpPr>
          <p:cNvPr id="252932" name="Text Box 4"/>
          <p:cNvSpPr txBox="1">
            <a:spLocks noChangeArrowheads="1"/>
          </p:cNvSpPr>
          <p:nvPr/>
        </p:nvSpPr>
        <p:spPr bwMode="auto">
          <a:xfrm>
            <a:off x="457200" y="1371600"/>
            <a:ext cx="8229600" cy="45021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a:t>void </a:t>
            </a:r>
            <a:r>
              <a:rPr lang="en-US" altLang="zh-CN" dirty="0" err="1">
                <a:solidFill>
                  <a:srgbClr val="660066"/>
                </a:solidFill>
              </a:rPr>
              <a:t>OpenForDay</a:t>
            </a:r>
            <a:r>
              <a:rPr lang="en-US" altLang="zh-CN" dirty="0">
                <a:solidFill>
                  <a:srgbClr val="660066"/>
                </a:solidFill>
              </a:rPr>
              <a:t>()</a:t>
            </a:r>
            <a:r>
              <a:rPr lang="en-US" altLang="zh-CN" dirty="0"/>
              <a:t>{</a:t>
            </a:r>
          </a:p>
          <a:p>
            <a:pPr eaLnBrk="1" hangingPunct="1">
              <a:spcBef>
                <a:spcPct val="50000"/>
              </a:spcBef>
            </a:pPr>
            <a:r>
              <a:rPr lang="en-US" altLang="zh-CN" dirty="0"/>
              <a:t>      </a:t>
            </a:r>
            <a:r>
              <a:rPr lang="en-US" altLang="zh-CN" dirty="0" err="1"/>
              <a:t>TotalTime</a:t>
            </a:r>
            <a:r>
              <a:rPr lang="en-US" altLang="zh-CN" dirty="0"/>
              <a:t> = 0; </a:t>
            </a:r>
            <a:r>
              <a:rPr lang="en-US" altLang="zh-CN" dirty="0" err="1"/>
              <a:t>CustomerNum</a:t>
            </a:r>
            <a:r>
              <a:rPr lang="en-US" altLang="zh-CN" dirty="0"/>
              <a:t> = 0;</a:t>
            </a:r>
          </a:p>
          <a:p>
            <a:pPr eaLnBrk="1" hangingPunct="1">
              <a:spcBef>
                <a:spcPct val="50000"/>
              </a:spcBef>
            </a:pPr>
            <a:r>
              <a:rPr lang="en-US" altLang="zh-CN" dirty="0"/>
              <a:t>      </a:t>
            </a:r>
            <a:r>
              <a:rPr lang="en-US" altLang="zh-CN" dirty="0" err="1"/>
              <a:t>InitList</a:t>
            </a:r>
            <a:r>
              <a:rPr lang="en-US" altLang="zh-CN" dirty="0"/>
              <a:t>( </a:t>
            </a:r>
            <a:r>
              <a:rPr lang="en-US" altLang="zh-CN" dirty="0" err="1" smtClean="0"/>
              <a:t>ev</a:t>
            </a:r>
            <a:r>
              <a:rPr lang="en-US" altLang="zh-CN" dirty="0" smtClean="0"/>
              <a:t> );//</a:t>
            </a:r>
            <a:r>
              <a:rPr lang="zh-CN" altLang="en-US" dirty="0"/>
              <a:t>初始化事件表</a:t>
            </a:r>
          </a:p>
          <a:p>
            <a:pPr eaLnBrk="1" hangingPunct="1">
              <a:spcBef>
                <a:spcPct val="50000"/>
              </a:spcBef>
            </a:pPr>
            <a:r>
              <a:rPr lang="zh-CN" altLang="en-US" dirty="0"/>
              <a:t>      </a:t>
            </a:r>
            <a:r>
              <a:rPr lang="en-US" altLang="zh-CN" dirty="0">
                <a:solidFill>
                  <a:srgbClr val="FF0000"/>
                </a:solidFill>
              </a:rPr>
              <a:t>en. </a:t>
            </a:r>
            <a:r>
              <a:rPr lang="en-US" altLang="zh-CN" dirty="0" err="1">
                <a:solidFill>
                  <a:srgbClr val="FF0000"/>
                </a:solidFill>
              </a:rPr>
              <a:t>Occurtime</a:t>
            </a:r>
            <a:r>
              <a:rPr lang="en-US" altLang="zh-CN" dirty="0">
                <a:solidFill>
                  <a:srgbClr val="FF0000"/>
                </a:solidFill>
              </a:rPr>
              <a:t> = 0; </a:t>
            </a:r>
            <a:r>
              <a:rPr lang="en-US" altLang="zh-CN" dirty="0" err="1">
                <a:solidFill>
                  <a:srgbClr val="FF0000"/>
                </a:solidFill>
              </a:rPr>
              <a:t>en.Ntype</a:t>
            </a:r>
            <a:r>
              <a:rPr lang="en-US" altLang="zh-CN" dirty="0">
                <a:solidFill>
                  <a:srgbClr val="FF0000"/>
                </a:solidFill>
              </a:rPr>
              <a:t> = </a:t>
            </a:r>
            <a:r>
              <a:rPr lang="en-US" altLang="zh-CN" dirty="0" smtClean="0">
                <a:solidFill>
                  <a:srgbClr val="FF0000"/>
                </a:solidFill>
              </a:rPr>
              <a:t>0;</a:t>
            </a:r>
            <a:endParaRPr lang="en-US" altLang="zh-CN" dirty="0">
              <a:solidFill>
                <a:srgbClr val="FF0000"/>
              </a:solidFill>
            </a:endParaRPr>
          </a:p>
          <a:p>
            <a:pPr eaLnBrk="1" hangingPunct="1">
              <a:spcBef>
                <a:spcPct val="50000"/>
              </a:spcBef>
            </a:pPr>
            <a:r>
              <a:rPr lang="en-US" altLang="zh-CN" dirty="0">
                <a:solidFill>
                  <a:srgbClr val="FF0000"/>
                </a:solidFill>
              </a:rPr>
              <a:t>      </a:t>
            </a:r>
            <a:r>
              <a:rPr lang="en-US" altLang="zh-CN" dirty="0" err="1">
                <a:solidFill>
                  <a:srgbClr val="FF0000"/>
                </a:solidFill>
              </a:rPr>
              <a:t>OrderInsert</a:t>
            </a:r>
            <a:r>
              <a:rPr lang="en-US" altLang="zh-CN" dirty="0">
                <a:solidFill>
                  <a:srgbClr val="FF0000"/>
                </a:solidFill>
              </a:rPr>
              <a:t>( </a:t>
            </a:r>
            <a:r>
              <a:rPr lang="en-US" altLang="zh-CN" dirty="0" err="1">
                <a:solidFill>
                  <a:srgbClr val="FF0000"/>
                </a:solidFill>
              </a:rPr>
              <a:t>ev</a:t>
            </a:r>
            <a:r>
              <a:rPr lang="en-US" altLang="zh-CN" dirty="0">
                <a:solidFill>
                  <a:srgbClr val="FF0000"/>
                </a:solidFill>
              </a:rPr>
              <a:t>, en, </a:t>
            </a:r>
            <a:r>
              <a:rPr lang="en-US" altLang="zh-CN" dirty="0" err="1">
                <a:solidFill>
                  <a:srgbClr val="FF0000"/>
                </a:solidFill>
              </a:rPr>
              <a:t>cmp</a:t>
            </a:r>
            <a:r>
              <a:rPr lang="en-US" altLang="zh-CN" dirty="0">
                <a:solidFill>
                  <a:srgbClr val="FF0000"/>
                </a:solidFill>
              </a:rPr>
              <a:t>);</a:t>
            </a:r>
            <a:r>
              <a:rPr lang="en-US" altLang="zh-CN" dirty="0">
                <a:solidFill>
                  <a:srgbClr val="660066"/>
                </a:solidFill>
              </a:rPr>
              <a:t>//</a:t>
            </a:r>
            <a:r>
              <a:rPr lang="zh-CN" altLang="en-US" dirty="0">
                <a:solidFill>
                  <a:srgbClr val="660066"/>
                </a:solidFill>
              </a:rPr>
              <a:t>插入第一个到达的客户的到达事件</a:t>
            </a:r>
          </a:p>
          <a:p>
            <a:pPr eaLnBrk="1" hangingPunct="1">
              <a:spcBef>
                <a:spcPct val="50000"/>
              </a:spcBef>
            </a:pPr>
            <a:r>
              <a:rPr lang="zh-CN" altLang="en-US" dirty="0"/>
              <a:t>      </a:t>
            </a:r>
            <a:r>
              <a:rPr lang="en-US" altLang="zh-CN" dirty="0"/>
              <a:t>for( i = 1; i &lt;=4; i++) </a:t>
            </a:r>
            <a:r>
              <a:rPr lang="en-US" altLang="zh-CN" dirty="0" err="1"/>
              <a:t>InitQueue</a:t>
            </a:r>
            <a:r>
              <a:rPr lang="en-US" altLang="zh-CN" dirty="0"/>
              <a:t>( q[i]);</a:t>
            </a:r>
            <a:r>
              <a:rPr lang="en-US" altLang="zh-CN" dirty="0">
                <a:solidFill>
                  <a:srgbClr val="660066"/>
                </a:solidFill>
              </a:rPr>
              <a:t>//</a:t>
            </a:r>
            <a:r>
              <a:rPr lang="zh-CN" altLang="en-US" dirty="0">
                <a:solidFill>
                  <a:srgbClr val="660066"/>
                </a:solidFill>
              </a:rPr>
              <a:t>初始化</a:t>
            </a:r>
            <a:r>
              <a:rPr lang="en-US" altLang="zh-CN" dirty="0">
                <a:solidFill>
                  <a:srgbClr val="660066"/>
                </a:solidFill>
              </a:rPr>
              <a:t>4</a:t>
            </a:r>
            <a:r>
              <a:rPr lang="zh-CN" altLang="en-US" dirty="0">
                <a:solidFill>
                  <a:srgbClr val="660066"/>
                </a:solidFill>
              </a:rPr>
              <a:t>个排队队列</a:t>
            </a:r>
          </a:p>
          <a:p>
            <a:pPr eaLnBrk="1" hangingPunct="1">
              <a:spcBef>
                <a:spcPct val="50000"/>
              </a:spcBef>
            </a:pPr>
            <a:r>
              <a:rPr lang="en-US" altLang="zh-CN" dirty="0"/>
              <a:t>}</a:t>
            </a:r>
            <a:r>
              <a:rPr lang="en-US" altLang="zh-CN" dirty="0">
                <a:solidFill>
                  <a:srgbClr val="660066"/>
                </a:solidFill>
              </a:rPr>
              <a:t>// </a:t>
            </a:r>
            <a:r>
              <a:rPr lang="en-US" altLang="zh-CN" dirty="0" err="1">
                <a:solidFill>
                  <a:srgbClr val="660066"/>
                </a:solidFill>
              </a:rPr>
              <a:t>OpenForDay</a:t>
            </a:r>
            <a:endParaRPr lang="en-US" altLang="zh-CN" dirty="0">
              <a:solidFill>
                <a:srgbClr val="660066"/>
              </a:solidFill>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additive="base">
                                        <p:cTn id="7" dur="500" fill="hold"/>
                                        <p:tgtEl>
                                          <p:spTgt spid="2529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2">
                                            <p:txEl>
                                              <p:pRg st="1" end="1"/>
                                            </p:txEl>
                                          </p:spTgt>
                                        </p:tgtEl>
                                        <p:attrNameLst>
                                          <p:attrName>style.visibility</p:attrName>
                                        </p:attrNameLst>
                                      </p:cBhvr>
                                      <p:to>
                                        <p:strVal val="visible"/>
                                      </p:to>
                                    </p:set>
                                    <p:anim calcmode="lin" valueType="num">
                                      <p:cBhvr additive="base">
                                        <p:cTn id="13" dur="500" fill="hold"/>
                                        <p:tgtEl>
                                          <p:spTgt spid="2529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2">
                                            <p:txEl>
                                              <p:pRg st="2" end="2"/>
                                            </p:txEl>
                                          </p:spTgt>
                                        </p:tgtEl>
                                        <p:attrNameLst>
                                          <p:attrName>style.visibility</p:attrName>
                                        </p:attrNameLst>
                                      </p:cBhvr>
                                      <p:to>
                                        <p:strVal val="visible"/>
                                      </p:to>
                                    </p:set>
                                    <p:anim calcmode="lin" valueType="num">
                                      <p:cBhvr additive="base">
                                        <p:cTn id="19" dur="500" fill="hold"/>
                                        <p:tgtEl>
                                          <p:spTgt spid="2529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2">
                                            <p:txEl>
                                              <p:pRg st="3" end="3"/>
                                            </p:txEl>
                                          </p:spTgt>
                                        </p:tgtEl>
                                        <p:attrNameLst>
                                          <p:attrName>style.visibility</p:attrName>
                                        </p:attrNameLst>
                                      </p:cBhvr>
                                      <p:to>
                                        <p:strVal val="visible"/>
                                      </p:to>
                                    </p:set>
                                    <p:anim calcmode="lin" valueType="num">
                                      <p:cBhvr additive="base">
                                        <p:cTn id="25" dur="500" fill="hold"/>
                                        <p:tgtEl>
                                          <p:spTgt spid="2529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2932">
                                            <p:txEl>
                                              <p:pRg st="4" end="4"/>
                                            </p:txEl>
                                          </p:spTgt>
                                        </p:tgtEl>
                                        <p:attrNameLst>
                                          <p:attrName>style.visibility</p:attrName>
                                        </p:attrNameLst>
                                      </p:cBhvr>
                                      <p:to>
                                        <p:strVal val="visible"/>
                                      </p:to>
                                    </p:set>
                                    <p:anim calcmode="lin" valueType="num">
                                      <p:cBhvr additive="base">
                                        <p:cTn id="31" dur="500" fill="hold"/>
                                        <p:tgtEl>
                                          <p:spTgt spid="25293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29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2932">
                                            <p:txEl>
                                              <p:pRg st="5" end="5"/>
                                            </p:txEl>
                                          </p:spTgt>
                                        </p:tgtEl>
                                        <p:attrNameLst>
                                          <p:attrName>style.visibility</p:attrName>
                                        </p:attrNameLst>
                                      </p:cBhvr>
                                      <p:to>
                                        <p:strVal val="visible"/>
                                      </p:to>
                                    </p:set>
                                    <p:anim calcmode="lin" valueType="num">
                                      <p:cBhvr additive="base">
                                        <p:cTn id="37" dur="500" fill="hold"/>
                                        <p:tgtEl>
                                          <p:spTgt spid="25293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29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2932">
                                            <p:txEl>
                                              <p:pRg st="6" end="6"/>
                                            </p:txEl>
                                          </p:spTgt>
                                        </p:tgtEl>
                                        <p:attrNameLst>
                                          <p:attrName>style.visibility</p:attrName>
                                        </p:attrNameLst>
                                      </p:cBhvr>
                                      <p:to>
                                        <p:strVal val="visible"/>
                                      </p:to>
                                    </p:set>
                                    <p:anim calcmode="lin" valueType="num">
                                      <p:cBhvr additive="base">
                                        <p:cTn id="43" dur="500" fill="hold"/>
                                        <p:tgtEl>
                                          <p:spTgt spid="25293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293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307F99E6-D26E-424E-A8C5-E0A18B3002EC}" type="slidenum">
              <a:rPr lang="en-US" altLang="zh-CN"/>
              <a:pPr>
                <a:defRPr/>
              </a:pPr>
              <a:t>108</a:t>
            </a:fld>
            <a:endParaRPr lang="en-US" altLang="zh-CN"/>
          </a:p>
        </p:txBody>
      </p:sp>
      <p:sp>
        <p:nvSpPr>
          <p:cNvPr id="253954" name="Rectangle 2"/>
          <p:cNvSpPr>
            <a:spLocks noGrp="1" noChangeArrowheads="1"/>
          </p:cNvSpPr>
          <p:nvPr>
            <p:ph type="title"/>
          </p:nvPr>
        </p:nvSpPr>
        <p:spPr/>
        <p:txBody>
          <a:bodyPr/>
          <a:lstStyle/>
          <a:p>
            <a:pPr eaLnBrk="1" hangingPunct="1">
              <a:defRPr/>
            </a:pPr>
            <a:endParaRPr lang="zh-CN" altLang="zh-CN" smtClean="0"/>
          </a:p>
        </p:txBody>
      </p:sp>
      <p:sp>
        <p:nvSpPr>
          <p:cNvPr id="88068" name="Rectangle 3"/>
          <p:cNvSpPr>
            <a:spLocks noGrp="1" noChangeArrowheads="1"/>
          </p:cNvSpPr>
          <p:nvPr>
            <p:ph type="body" idx="1"/>
          </p:nvPr>
        </p:nvSpPr>
        <p:spPr/>
        <p:txBody>
          <a:bodyPr/>
          <a:lstStyle/>
          <a:p>
            <a:pPr eaLnBrk="1" hangingPunct="1"/>
            <a:r>
              <a:rPr lang="zh-CN" altLang="en-US" smtClean="0"/>
              <a:t>剩余的问题：如何实现有序表的插入操作？</a:t>
            </a:r>
          </a:p>
        </p:txBody>
      </p:sp>
      <p:sp>
        <p:nvSpPr>
          <p:cNvPr id="253956" name="Text Box 4"/>
          <p:cNvSpPr txBox="1">
            <a:spLocks noChangeArrowheads="1"/>
          </p:cNvSpPr>
          <p:nvPr/>
        </p:nvSpPr>
        <p:spPr bwMode="auto">
          <a:xfrm>
            <a:off x="228600" y="1685685"/>
            <a:ext cx="8567738" cy="4042453"/>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dirty="0">
                <a:latin typeface="Times New Roman" pitchFamily="18" charset="0"/>
              </a:rPr>
              <a:t> </a:t>
            </a:r>
            <a:r>
              <a:rPr kumimoji="1" lang="en-US" altLang="zh-CN" dirty="0" smtClean="0">
                <a:latin typeface="Times New Roman" pitchFamily="18" charset="0"/>
              </a:rPr>
              <a:t>//</a:t>
            </a:r>
            <a:r>
              <a:rPr kumimoji="1" lang="zh-CN" altLang="en-US" dirty="0" smtClean="0">
                <a:latin typeface="Times New Roman" pitchFamily="18" charset="0"/>
              </a:rPr>
              <a:t>普通队列的入队操作</a:t>
            </a:r>
            <a:endParaRPr kumimoji="1" lang="en-US" altLang="zh-CN" dirty="0" smtClean="0">
              <a:latin typeface="Times New Roman" pitchFamily="18" charset="0"/>
            </a:endParaRPr>
          </a:p>
          <a:p>
            <a:pPr>
              <a:lnSpc>
                <a:spcPct val="120000"/>
              </a:lnSpc>
            </a:pPr>
            <a:r>
              <a:rPr kumimoji="1" lang="en-US" altLang="zh-CN" dirty="0" smtClean="0">
                <a:solidFill>
                  <a:srgbClr val="000066"/>
                </a:solidFill>
                <a:latin typeface="Times New Roman" pitchFamily="18" charset="0"/>
              </a:rPr>
              <a:t>Status </a:t>
            </a:r>
            <a:r>
              <a:rPr kumimoji="1" lang="en-US" altLang="zh-CN" dirty="0" err="1">
                <a:solidFill>
                  <a:srgbClr val="000066"/>
                </a:solidFill>
                <a:latin typeface="Times New Roman" pitchFamily="18" charset="0"/>
              </a:rPr>
              <a:t>EnQueue</a:t>
            </a:r>
            <a:r>
              <a:rPr kumimoji="1" lang="en-US" altLang="zh-CN" dirty="0">
                <a:solidFill>
                  <a:srgbClr val="000066"/>
                </a:solidFill>
                <a:latin typeface="Times New Roman" pitchFamily="18" charset="0"/>
              </a:rPr>
              <a:t> (</a:t>
            </a:r>
            <a:r>
              <a:rPr kumimoji="1" lang="en-US" altLang="zh-CN" dirty="0" err="1">
                <a:solidFill>
                  <a:srgbClr val="000066"/>
                </a:solidFill>
                <a:latin typeface="Times New Roman" pitchFamily="18" charset="0"/>
              </a:rPr>
              <a:t>LinkQueue</a:t>
            </a:r>
            <a:r>
              <a:rPr kumimoji="1" lang="en-US" altLang="zh-CN" dirty="0">
                <a:solidFill>
                  <a:srgbClr val="000066"/>
                </a:solidFill>
                <a:latin typeface="Times New Roman" pitchFamily="18" charset="0"/>
              </a:rPr>
              <a:t> &amp;Q, </a:t>
            </a:r>
            <a:r>
              <a:rPr kumimoji="1" lang="en-US" altLang="zh-CN" dirty="0" err="1">
                <a:solidFill>
                  <a:srgbClr val="000066"/>
                </a:solidFill>
                <a:latin typeface="Times New Roman" pitchFamily="18" charset="0"/>
              </a:rPr>
              <a:t>QElemType</a:t>
            </a:r>
            <a:r>
              <a:rPr kumimoji="1" lang="en-US" altLang="zh-CN" dirty="0">
                <a:solidFill>
                  <a:srgbClr val="000066"/>
                </a:solidFill>
                <a:latin typeface="Times New Roman" pitchFamily="18" charset="0"/>
              </a:rPr>
              <a:t> e)</a:t>
            </a:r>
            <a:r>
              <a:rPr kumimoji="1" lang="en-US" altLang="zh-CN" dirty="0">
                <a:solidFill>
                  <a:srgbClr val="800000"/>
                </a:solidFill>
                <a:latin typeface="Times New Roman" pitchFamily="18" charset="0"/>
              </a:rPr>
              <a:t> </a:t>
            </a:r>
            <a:r>
              <a:rPr kumimoji="1" lang="en-US" altLang="zh-CN" dirty="0">
                <a:latin typeface="Times New Roman" pitchFamily="18" charset="0"/>
              </a:rPr>
              <a:t>{</a:t>
            </a:r>
          </a:p>
          <a:p>
            <a:pPr>
              <a:lnSpc>
                <a:spcPct val="120000"/>
              </a:lnSpc>
            </a:pPr>
            <a:r>
              <a:rPr kumimoji="1" lang="en-US" altLang="zh-CN" dirty="0">
                <a:latin typeface="Times New Roman" pitchFamily="18" charset="0"/>
              </a:rPr>
              <a:t>    // </a:t>
            </a:r>
            <a:r>
              <a:rPr kumimoji="1" lang="zh-CN" altLang="en-US" dirty="0">
                <a:latin typeface="Times New Roman" pitchFamily="18" charset="0"/>
              </a:rPr>
              <a:t>插入元素</a:t>
            </a:r>
            <a:r>
              <a:rPr kumimoji="1" lang="en-US" altLang="zh-CN" dirty="0">
                <a:latin typeface="Times New Roman" pitchFamily="18" charset="0"/>
              </a:rPr>
              <a:t>e</a:t>
            </a:r>
            <a:r>
              <a:rPr kumimoji="1" lang="zh-CN" altLang="en-US" dirty="0">
                <a:latin typeface="Times New Roman" pitchFamily="18" charset="0"/>
              </a:rPr>
              <a:t>为</a:t>
            </a:r>
            <a:r>
              <a:rPr kumimoji="1" lang="en-US" altLang="zh-CN" dirty="0">
                <a:latin typeface="Times New Roman" pitchFamily="18" charset="0"/>
              </a:rPr>
              <a:t>Q</a:t>
            </a:r>
            <a:r>
              <a:rPr kumimoji="1" lang="zh-CN" altLang="en-US" dirty="0">
                <a:latin typeface="Times New Roman" pitchFamily="18" charset="0"/>
              </a:rPr>
              <a:t>的新的队尾元素</a:t>
            </a:r>
          </a:p>
          <a:p>
            <a:pPr>
              <a:lnSpc>
                <a:spcPct val="120000"/>
              </a:lnSpc>
            </a:pPr>
            <a:r>
              <a:rPr kumimoji="1" lang="zh-CN" altLang="en-US" dirty="0">
                <a:solidFill>
                  <a:srgbClr val="800000"/>
                </a:solidFill>
                <a:latin typeface="Times New Roman" pitchFamily="18" charset="0"/>
              </a:rPr>
              <a:t>    </a:t>
            </a:r>
            <a:r>
              <a:rPr kumimoji="1" lang="en-US" altLang="zh-CN" dirty="0">
                <a:solidFill>
                  <a:srgbClr val="660066"/>
                </a:solidFill>
                <a:latin typeface="Times New Roman" pitchFamily="18" charset="0"/>
              </a:rPr>
              <a:t>p = (</a:t>
            </a:r>
            <a:r>
              <a:rPr kumimoji="1" lang="en-US" altLang="zh-CN" dirty="0" err="1">
                <a:solidFill>
                  <a:srgbClr val="660066"/>
                </a:solidFill>
                <a:latin typeface="Times New Roman" pitchFamily="18" charset="0"/>
              </a:rPr>
              <a:t>QueuePtr</a:t>
            </a:r>
            <a:r>
              <a:rPr kumimoji="1" lang="en-US" altLang="zh-CN" dirty="0">
                <a:solidFill>
                  <a:srgbClr val="660066"/>
                </a:solidFill>
                <a:latin typeface="Times New Roman" pitchFamily="18" charset="0"/>
              </a:rPr>
              <a:t>) </a:t>
            </a:r>
            <a:r>
              <a:rPr kumimoji="1" lang="en-US" altLang="zh-CN" dirty="0" err="1">
                <a:solidFill>
                  <a:srgbClr val="660066"/>
                </a:solidFill>
                <a:latin typeface="Times New Roman" pitchFamily="18" charset="0"/>
              </a:rPr>
              <a:t>malloc</a:t>
            </a:r>
            <a:r>
              <a:rPr kumimoji="1" lang="en-US" altLang="zh-CN" dirty="0">
                <a:solidFill>
                  <a:srgbClr val="660066"/>
                </a:solidFill>
                <a:latin typeface="Times New Roman" pitchFamily="18" charset="0"/>
              </a:rPr>
              <a:t> (</a:t>
            </a:r>
            <a:r>
              <a:rPr kumimoji="1" lang="en-US" altLang="zh-CN" dirty="0" err="1">
                <a:solidFill>
                  <a:srgbClr val="660066"/>
                </a:solidFill>
                <a:latin typeface="Times New Roman" pitchFamily="18" charset="0"/>
              </a:rPr>
              <a:t>sizeof</a:t>
            </a:r>
            <a:r>
              <a:rPr kumimoji="1" lang="en-US" altLang="zh-CN" dirty="0">
                <a:solidFill>
                  <a:srgbClr val="660066"/>
                </a:solidFill>
                <a:latin typeface="Times New Roman" pitchFamily="18" charset="0"/>
              </a:rPr>
              <a:t> (</a:t>
            </a:r>
            <a:r>
              <a:rPr kumimoji="1" lang="en-US" altLang="zh-CN" dirty="0" err="1">
                <a:solidFill>
                  <a:srgbClr val="660066"/>
                </a:solidFill>
                <a:latin typeface="Times New Roman" pitchFamily="18" charset="0"/>
              </a:rPr>
              <a:t>QNode</a:t>
            </a:r>
            <a:r>
              <a:rPr kumimoji="1" lang="en-US" altLang="zh-CN" dirty="0">
                <a:solidFill>
                  <a:srgbClr val="660066"/>
                </a:solidFill>
                <a:latin typeface="Times New Roman" pitchFamily="18" charset="0"/>
              </a:rPr>
              <a:t>));</a:t>
            </a:r>
          </a:p>
          <a:p>
            <a:pPr>
              <a:lnSpc>
                <a:spcPct val="120000"/>
              </a:lnSpc>
            </a:pPr>
            <a:r>
              <a:rPr kumimoji="1" lang="en-US" altLang="zh-CN" dirty="0">
                <a:solidFill>
                  <a:srgbClr val="800000"/>
                </a:solidFill>
                <a:latin typeface="Times New Roman" pitchFamily="18" charset="0"/>
              </a:rPr>
              <a:t>    </a:t>
            </a:r>
            <a:r>
              <a:rPr kumimoji="1" lang="en-US" altLang="zh-CN" dirty="0">
                <a:latin typeface="Times New Roman" pitchFamily="18" charset="0"/>
              </a:rPr>
              <a:t>if (!p)  exit (OVERFLOW);   //</a:t>
            </a:r>
            <a:r>
              <a:rPr kumimoji="1" lang="zh-CN" altLang="en-US" dirty="0">
                <a:latin typeface="Times New Roman" pitchFamily="18" charset="0"/>
              </a:rPr>
              <a:t>存储分配失败</a:t>
            </a:r>
          </a:p>
          <a:p>
            <a:pPr>
              <a:lnSpc>
                <a:spcPct val="120000"/>
              </a:lnSpc>
            </a:pPr>
            <a:r>
              <a:rPr kumimoji="1" lang="zh-CN" altLang="en-US" dirty="0">
                <a:latin typeface="Times New Roman" pitchFamily="18" charset="0"/>
              </a:rPr>
              <a:t>    </a:t>
            </a:r>
            <a:r>
              <a:rPr kumimoji="1" lang="en-US" altLang="zh-CN" dirty="0">
                <a:latin typeface="Times New Roman" pitchFamily="18" charset="0"/>
              </a:rPr>
              <a:t>p-&gt;data = e;   p-&gt;next = NULL;</a:t>
            </a:r>
          </a:p>
          <a:p>
            <a:pPr>
              <a:lnSpc>
                <a:spcPct val="120000"/>
              </a:lnSpc>
            </a:pPr>
            <a:r>
              <a:rPr kumimoji="1" lang="en-US" altLang="zh-CN" dirty="0">
                <a:solidFill>
                  <a:srgbClr val="800000"/>
                </a:solidFill>
                <a:latin typeface="Times New Roman" pitchFamily="18" charset="0"/>
              </a:rPr>
              <a:t>    </a:t>
            </a:r>
            <a:r>
              <a:rPr kumimoji="1" lang="en-US" altLang="zh-CN" u="sng" dirty="0" err="1">
                <a:solidFill>
                  <a:srgbClr val="FF0000"/>
                </a:solidFill>
                <a:latin typeface="Times New Roman" pitchFamily="18" charset="0"/>
              </a:rPr>
              <a:t>Q.rear</a:t>
            </a:r>
            <a:r>
              <a:rPr kumimoji="1" lang="en-US" altLang="zh-CN" u="sng" dirty="0">
                <a:solidFill>
                  <a:srgbClr val="FF0000"/>
                </a:solidFill>
                <a:latin typeface="Times New Roman" pitchFamily="18" charset="0"/>
              </a:rPr>
              <a:t>-&gt;next = p;    </a:t>
            </a:r>
            <a:r>
              <a:rPr kumimoji="1" lang="en-US" altLang="zh-CN" u="sng" dirty="0" err="1">
                <a:solidFill>
                  <a:srgbClr val="FF0000"/>
                </a:solidFill>
                <a:latin typeface="Times New Roman" pitchFamily="18" charset="0"/>
              </a:rPr>
              <a:t>Q.rear</a:t>
            </a:r>
            <a:r>
              <a:rPr kumimoji="1" lang="en-US" altLang="zh-CN" u="sng" dirty="0">
                <a:solidFill>
                  <a:srgbClr val="FF0000"/>
                </a:solidFill>
                <a:latin typeface="Times New Roman" pitchFamily="18" charset="0"/>
              </a:rPr>
              <a:t> = p</a:t>
            </a:r>
            <a:r>
              <a:rPr kumimoji="1" lang="en-US" altLang="zh-CN" u="sng" dirty="0" smtClean="0">
                <a:solidFill>
                  <a:srgbClr val="FF0000"/>
                </a:solidFill>
                <a:latin typeface="Times New Roman" pitchFamily="18" charset="0"/>
              </a:rPr>
              <a:t>; //</a:t>
            </a:r>
            <a:r>
              <a:rPr kumimoji="1" lang="zh-CN" altLang="en-US" u="sng" dirty="0">
                <a:solidFill>
                  <a:srgbClr val="FF0000"/>
                </a:solidFill>
                <a:latin typeface="Times New Roman" pitchFamily="18" charset="0"/>
              </a:rPr>
              <a:t>插在队尾</a:t>
            </a:r>
          </a:p>
          <a:p>
            <a:pPr>
              <a:lnSpc>
                <a:spcPct val="120000"/>
              </a:lnSpc>
            </a:pPr>
            <a:r>
              <a:rPr kumimoji="1" lang="zh-CN" altLang="en-US" dirty="0">
                <a:solidFill>
                  <a:srgbClr val="800000"/>
                </a:solidFill>
                <a:latin typeface="Times New Roman" pitchFamily="18" charset="0"/>
              </a:rPr>
              <a:t>    </a:t>
            </a:r>
            <a:r>
              <a:rPr kumimoji="1" lang="en-US" altLang="zh-CN" dirty="0">
                <a:latin typeface="Times New Roman" pitchFamily="18" charset="0"/>
              </a:rPr>
              <a:t>return OK;</a:t>
            </a:r>
          </a:p>
          <a:p>
            <a:pPr>
              <a:lnSpc>
                <a:spcPct val="120000"/>
              </a:lnSpc>
            </a:pPr>
            <a:r>
              <a:rPr kumimoji="1" lang="en-US" altLang="zh-CN" dirty="0">
                <a:latin typeface="Times New Roman" pitchFamily="18" charset="0"/>
              </a:rPr>
              <a:t>}</a:t>
            </a:r>
          </a:p>
        </p:txBody>
      </p:sp>
      <p:sp>
        <p:nvSpPr>
          <p:cNvPr id="253957" name="Rectangle 5"/>
          <p:cNvSpPr>
            <a:spLocks noChangeArrowheads="1"/>
          </p:cNvSpPr>
          <p:nvPr/>
        </p:nvSpPr>
        <p:spPr bwMode="auto">
          <a:xfrm>
            <a:off x="228600" y="57150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hlink"/>
              </a:buClr>
              <a:buFontTx/>
              <a:buChar char="•"/>
            </a:pPr>
            <a:r>
              <a:rPr lang="zh-CN" altLang="en-US" sz="2800" dirty="0">
                <a:solidFill>
                  <a:srgbClr val="FF0000"/>
                </a:solidFill>
                <a:latin typeface="Times New Roman" pitchFamily="18" charset="0"/>
              </a:rPr>
              <a:t>找到第一</a:t>
            </a:r>
            <a:r>
              <a:rPr lang="zh-CN" altLang="en-US" sz="2800" dirty="0" smtClean="0">
                <a:solidFill>
                  <a:srgbClr val="FF0000"/>
                </a:solidFill>
                <a:latin typeface="Times New Roman" pitchFamily="18" charset="0"/>
              </a:rPr>
              <a:t>个大于</a:t>
            </a:r>
            <a:r>
              <a:rPr lang="zh-CN" altLang="en-US" sz="2800" dirty="0">
                <a:solidFill>
                  <a:srgbClr val="FF0000"/>
                </a:solidFill>
                <a:latin typeface="Times New Roman" pitchFamily="18" charset="0"/>
              </a:rPr>
              <a:t>等于</a:t>
            </a:r>
            <a:r>
              <a:rPr lang="en-US" altLang="zh-CN" sz="2800" dirty="0">
                <a:solidFill>
                  <a:srgbClr val="FF0000"/>
                </a:solidFill>
                <a:latin typeface="Times New Roman" pitchFamily="18" charset="0"/>
              </a:rPr>
              <a:t>e</a:t>
            </a:r>
            <a:r>
              <a:rPr lang="zh-CN" altLang="en-US" sz="2800" dirty="0">
                <a:solidFill>
                  <a:srgbClr val="FF0000"/>
                </a:solidFill>
                <a:latin typeface="Times New Roman" pitchFamily="18" charset="0"/>
              </a:rPr>
              <a:t>的结点，插在它之前</a:t>
            </a:r>
          </a:p>
        </p:txBody>
      </p:sp>
      <p:sp>
        <p:nvSpPr>
          <p:cNvPr id="7" name="TextBox 6"/>
          <p:cNvSpPr txBox="1"/>
          <p:nvPr/>
        </p:nvSpPr>
        <p:spPr>
          <a:xfrm>
            <a:off x="5099024" y="218341"/>
            <a:ext cx="3786214" cy="830997"/>
          </a:xfrm>
          <a:prstGeom prst="rect">
            <a:avLst/>
          </a:prstGeom>
          <a:noFill/>
        </p:spPr>
        <p:txBody>
          <a:bodyPr wrap="square" rtlCol="0">
            <a:spAutoFit/>
          </a:bodyPr>
          <a:lstStyle/>
          <a:p>
            <a:r>
              <a:rPr lang="zh-CN" altLang="en-US" sz="4800" b="0" dirty="0" smtClean="0">
                <a:ln w="18415" cmpd="sng">
                  <a:solidFill>
                    <a:srgbClr val="FFFFFF"/>
                  </a:solidFill>
                  <a:prstDash val="solid"/>
                </a:ln>
                <a:solidFill>
                  <a:srgbClr val="FFFFFF"/>
                </a:solidFill>
                <a:effectLst>
                  <a:glow rad="228600">
                    <a:srgbClr val="FF6600">
                      <a:alpha val="40000"/>
                    </a:srgbClr>
                  </a:glow>
                  <a:outerShdw blurRad="63500" dir="3600000" algn="tl" rotWithShape="0">
                    <a:srgbClr val="000000">
                      <a:alpha val="70000"/>
                    </a:srgbClr>
                  </a:outerShdw>
                </a:effectLst>
              </a:rPr>
              <a:t>优先级队列</a:t>
            </a:r>
            <a:endParaRPr lang="zh-CN" altLang="en-US" sz="4800" b="0" dirty="0">
              <a:ln w="18415" cmpd="sng">
                <a:solidFill>
                  <a:srgbClr val="FFFFFF"/>
                </a:solidFill>
                <a:prstDash val="solid"/>
              </a:ln>
              <a:solidFill>
                <a:srgbClr val="FFFFFF"/>
              </a:solidFill>
              <a:effectLst>
                <a:glow rad="228600">
                  <a:srgbClr val="FF6600">
                    <a:alpha val="40000"/>
                  </a:srgbClr>
                </a:glow>
                <a:outerShdw blurRad="63500" dir="3600000" algn="tl" rotWithShape="0">
                  <a:srgbClr val="000000">
                    <a:alpha val="70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6"/>
                                        </p:tgtEl>
                                        <p:attrNameLst>
                                          <p:attrName>style.visibility</p:attrName>
                                        </p:attrNameLst>
                                      </p:cBhvr>
                                      <p:to>
                                        <p:strVal val="visible"/>
                                      </p:to>
                                    </p:set>
                                    <p:anim calcmode="lin" valueType="num">
                                      <p:cBhvr additive="base">
                                        <p:cTn id="7" dur="500" fill="hold"/>
                                        <p:tgtEl>
                                          <p:spTgt spid="253956"/>
                                        </p:tgtEl>
                                        <p:attrNameLst>
                                          <p:attrName>ppt_x</p:attrName>
                                        </p:attrNameLst>
                                      </p:cBhvr>
                                      <p:tavLst>
                                        <p:tav tm="0">
                                          <p:val>
                                            <p:strVal val="0-#ppt_w/2"/>
                                          </p:val>
                                        </p:tav>
                                        <p:tav tm="100000">
                                          <p:val>
                                            <p:strVal val="#ppt_x"/>
                                          </p:val>
                                        </p:tav>
                                      </p:tavLst>
                                    </p:anim>
                                    <p:anim calcmode="lin" valueType="num">
                                      <p:cBhvr additive="base">
                                        <p:cTn id="8" dur="500" fill="hold"/>
                                        <p:tgtEl>
                                          <p:spTgt spid="2539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7"/>
                                        </p:tgtEl>
                                        <p:attrNameLst>
                                          <p:attrName>style.visibility</p:attrName>
                                        </p:attrNameLst>
                                      </p:cBhvr>
                                      <p:to>
                                        <p:strVal val="visible"/>
                                      </p:to>
                                    </p:set>
                                    <p:anim calcmode="lin" valueType="num">
                                      <p:cBhvr additive="base">
                                        <p:cTn id="13" dur="500" fill="hold"/>
                                        <p:tgtEl>
                                          <p:spTgt spid="253957"/>
                                        </p:tgtEl>
                                        <p:attrNameLst>
                                          <p:attrName>ppt_x</p:attrName>
                                        </p:attrNameLst>
                                      </p:cBhvr>
                                      <p:tavLst>
                                        <p:tav tm="0">
                                          <p:val>
                                            <p:strVal val="0-#ppt_w/2"/>
                                          </p:val>
                                        </p:tav>
                                        <p:tav tm="100000">
                                          <p:val>
                                            <p:strVal val="#ppt_x"/>
                                          </p:val>
                                        </p:tav>
                                      </p:tavLst>
                                    </p:anim>
                                    <p:anim calcmode="lin" valueType="num">
                                      <p:cBhvr additive="base">
                                        <p:cTn id="14" dur="500" fill="hold"/>
                                        <p:tgtEl>
                                          <p:spTgt spid="253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animBg="1" autoUpdateAnimBg="0"/>
      <p:bldP spid="253957"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49"/>
          <p:cNvSpPr>
            <a:spLocks noChangeArrowheads="1"/>
          </p:cNvSpPr>
          <p:nvPr/>
        </p:nvSpPr>
        <p:spPr bwMode="auto">
          <a:xfrm>
            <a:off x="613410" y="4137550"/>
            <a:ext cx="7775014" cy="2459801"/>
          </a:xfrm>
          <a:prstGeom prst="rect">
            <a:avLst/>
          </a:prstGeom>
          <a:solidFill>
            <a:schemeClr val="bg1"/>
          </a:solidFill>
          <a:ln>
            <a:solidFill>
              <a:srgbClr val="FFC000"/>
            </a:solidFill>
          </a:ln>
          <a:extLst/>
        </p:spPr>
        <p:txBody>
          <a:bodyPr wrap="square">
            <a:noAutofit/>
          </a:bodyPr>
          <a:lstStyle/>
          <a:p>
            <a:pPr>
              <a:spcBef>
                <a:spcPct val="50000"/>
              </a:spcBef>
            </a:pPr>
            <a:r>
              <a:rPr lang="en-US" altLang="zh-CN" dirty="0" smtClean="0"/>
              <a:t>while(r != NULL) {</a:t>
            </a:r>
          </a:p>
          <a:p>
            <a:pPr>
              <a:spcBef>
                <a:spcPct val="50000"/>
              </a:spcBef>
            </a:pPr>
            <a:r>
              <a:rPr lang="en-US" altLang="zh-CN" dirty="0">
                <a:solidFill>
                  <a:srgbClr val="FF0000"/>
                </a:solidFill>
              </a:rPr>
              <a:t>	</a:t>
            </a:r>
            <a:r>
              <a:rPr lang="en-US" altLang="zh-CN" dirty="0" smtClean="0">
                <a:solidFill>
                  <a:srgbClr val="FF0000"/>
                </a:solidFill>
              </a:rPr>
              <a:t>if(e </a:t>
            </a:r>
            <a:r>
              <a:rPr lang="en-US" altLang="zh-CN" dirty="0">
                <a:solidFill>
                  <a:srgbClr val="FF0000"/>
                </a:solidFill>
              </a:rPr>
              <a:t>&lt;= r-&gt;data ) break</a:t>
            </a:r>
            <a:r>
              <a:rPr lang="en-US" altLang="zh-CN" dirty="0" smtClean="0">
                <a:solidFill>
                  <a:srgbClr val="FF0000"/>
                </a:solidFill>
              </a:rPr>
              <a:t>;</a:t>
            </a:r>
            <a:r>
              <a:rPr lang="en-US" altLang="zh-CN" dirty="0"/>
              <a:t> </a:t>
            </a:r>
            <a:endParaRPr lang="en-US" altLang="zh-CN" dirty="0" smtClean="0"/>
          </a:p>
          <a:p>
            <a:pPr>
              <a:spcBef>
                <a:spcPct val="50000"/>
              </a:spcBef>
            </a:pPr>
            <a:r>
              <a:rPr lang="en-US" altLang="zh-CN" dirty="0" smtClean="0"/>
              <a:t>	q=r</a:t>
            </a:r>
            <a:r>
              <a:rPr lang="en-US" altLang="zh-CN" dirty="0"/>
              <a:t>; </a:t>
            </a:r>
            <a:r>
              <a:rPr lang="en-US" altLang="zh-CN" dirty="0" smtClean="0"/>
              <a:t> </a:t>
            </a:r>
            <a:r>
              <a:rPr lang="en-US" altLang="zh-CN" dirty="0"/>
              <a:t>r = r-&gt;next</a:t>
            </a:r>
            <a:r>
              <a:rPr lang="en-US" altLang="zh-CN" dirty="0" smtClean="0"/>
              <a:t>;}</a:t>
            </a:r>
            <a:endParaRPr lang="en-US" altLang="zh-CN" dirty="0"/>
          </a:p>
        </p:txBody>
      </p:sp>
      <p:sp>
        <p:nvSpPr>
          <p:cNvPr id="73" name="灯片编号占位符 3"/>
          <p:cNvSpPr>
            <a:spLocks noGrp="1"/>
          </p:cNvSpPr>
          <p:nvPr>
            <p:ph type="sldNum" sz="quarter" idx="12"/>
          </p:nvPr>
        </p:nvSpPr>
        <p:spPr/>
        <p:txBody>
          <a:bodyPr/>
          <a:lstStyle/>
          <a:p>
            <a:pPr>
              <a:defRPr/>
            </a:pPr>
            <a:fld id="{05B4EBFA-A77C-456D-AB93-B842BAF1FE29}" type="slidenum">
              <a:rPr lang="en-US" altLang="zh-CN"/>
              <a:pPr>
                <a:defRPr/>
              </a:pPr>
              <a:t>109</a:t>
            </a:fld>
            <a:endParaRPr lang="en-US" altLang="zh-CN"/>
          </a:p>
        </p:txBody>
      </p:sp>
      <p:grpSp>
        <p:nvGrpSpPr>
          <p:cNvPr id="89091" name="Group 69"/>
          <p:cNvGrpSpPr>
            <a:grpSpLocks/>
          </p:cNvGrpSpPr>
          <p:nvPr/>
        </p:nvGrpSpPr>
        <p:grpSpPr bwMode="auto">
          <a:xfrm>
            <a:off x="381000" y="595313"/>
            <a:ext cx="8239125" cy="1690687"/>
            <a:chOff x="240" y="375"/>
            <a:chExt cx="5190" cy="1065"/>
          </a:xfrm>
        </p:grpSpPr>
        <p:grpSp>
          <p:nvGrpSpPr>
            <p:cNvPr id="89124" name="Group 5"/>
            <p:cNvGrpSpPr>
              <a:grpSpLocks/>
            </p:cNvGrpSpPr>
            <p:nvPr/>
          </p:nvGrpSpPr>
          <p:grpSpPr bwMode="auto">
            <a:xfrm>
              <a:off x="240" y="1027"/>
              <a:ext cx="726" cy="413"/>
              <a:chOff x="1338" y="3475"/>
              <a:chExt cx="726" cy="413"/>
            </a:xfrm>
          </p:grpSpPr>
          <p:sp>
            <p:nvSpPr>
              <p:cNvPr id="89158" name="Rectangle 6"/>
              <p:cNvSpPr>
                <a:spLocks noChangeArrowheads="1"/>
              </p:cNvSpPr>
              <p:nvPr/>
            </p:nvSpPr>
            <p:spPr bwMode="auto">
              <a:xfrm>
                <a:off x="1338" y="3475"/>
                <a:ext cx="726" cy="413"/>
              </a:xfrm>
              <a:prstGeom prst="rect">
                <a:avLst/>
              </a:prstGeom>
              <a:solidFill>
                <a:srgbClr val="FFFFCC"/>
              </a:solidFill>
              <a:ln w="28575">
                <a:solidFill>
                  <a:schemeClr val="tx1"/>
                </a:solidFill>
                <a:miter lim="800000"/>
                <a:headEnd/>
                <a:tailEnd/>
              </a:ln>
            </p:spPr>
            <p:txBody>
              <a:bodyPr wrap="none" anchor="ctr"/>
              <a:lstStyle/>
              <a:p>
                <a:endParaRPr lang="zh-CN" altLang="en-US"/>
              </a:p>
            </p:txBody>
          </p:sp>
          <p:sp>
            <p:nvSpPr>
              <p:cNvPr id="89159" name="Line 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25" name="Line 8"/>
            <p:cNvSpPr>
              <a:spLocks noChangeShapeType="1"/>
            </p:cNvSpPr>
            <p:nvPr/>
          </p:nvSpPr>
          <p:spPr bwMode="auto">
            <a:xfrm>
              <a:off x="864" y="126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26" name="Rectangle 9"/>
            <p:cNvSpPr>
              <a:spLocks noChangeArrowheads="1"/>
            </p:cNvSpPr>
            <p:nvPr/>
          </p:nvSpPr>
          <p:spPr bwMode="auto">
            <a:xfrm>
              <a:off x="2064" y="100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kumimoji="1" lang="en-US" altLang="zh-CN" sz="3200" b="0">
                  <a:latin typeface="Times New Roman" pitchFamily="18" charset="0"/>
                </a:rPr>
                <a:t>…</a:t>
              </a:r>
            </a:p>
          </p:txBody>
        </p:sp>
        <p:grpSp>
          <p:nvGrpSpPr>
            <p:cNvPr id="89127" name="Group 42"/>
            <p:cNvGrpSpPr>
              <a:grpSpLocks/>
            </p:cNvGrpSpPr>
            <p:nvPr/>
          </p:nvGrpSpPr>
          <p:grpSpPr bwMode="auto">
            <a:xfrm>
              <a:off x="1152" y="1027"/>
              <a:ext cx="726" cy="413"/>
              <a:chOff x="1392" y="1027"/>
              <a:chExt cx="726" cy="413"/>
            </a:xfrm>
          </p:grpSpPr>
          <p:grpSp>
            <p:nvGrpSpPr>
              <p:cNvPr id="89154" name="Group 10"/>
              <p:cNvGrpSpPr>
                <a:grpSpLocks/>
              </p:cNvGrpSpPr>
              <p:nvPr/>
            </p:nvGrpSpPr>
            <p:grpSpPr bwMode="auto">
              <a:xfrm>
                <a:off x="1392" y="1027"/>
                <a:ext cx="726" cy="413"/>
                <a:chOff x="1338" y="3475"/>
                <a:chExt cx="726" cy="413"/>
              </a:xfrm>
            </p:grpSpPr>
            <p:sp>
              <p:nvSpPr>
                <p:cNvPr id="89156" name="Rectangle 11"/>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pPr algn="ctr"/>
                  <a:endParaRPr lang="zh-CN" altLang="zh-CN" sz="1800" b="0">
                    <a:ea typeface="宋体" pitchFamily="2" charset="-122"/>
                  </a:endParaRPr>
                </a:p>
              </p:txBody>
            </p:sp>
            <p:sp>
              <p:nvSpPr>
                <p:cNvPr id="89157" name="Line 12"/>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55" name="Text Box 13"/>
              <p:cNvSpPr txBox="1">
                <a:spLocks noChangeArrowheads="1"/>
              </p:cNvSpPr>
              <p:nvPr/>
            </p:nvSpPr>
            <p:spPr bwMode="auto">
              <a:xfrm>
                <a:off x="1440" y="102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3</a:t>
                </a:r>
                <a:endParaRPr kumimoji="1" lang="en-US" altLang="zh-CN" sz="3200" baseline="-25000">
                  <a:latin typeface="Times New Roman" pitchFamily="18" charset="0"/>
                </a:endParaRPr>
              </a:p>
            </p:txBody>
          </p:sp>
        </p:grpSp>
        <p:grpSp>
          <p:nvGrpSpPr>
            <p:cNvPr id="89128" name="Group 39"/>
            <p:cNvGrpSpPr>
              <a:grpSpLocks/>
            </p:cNvGrpSpPr>
            <p:nvPr/>
          </p:nvGrpSpPr>
          <p:grpSpPr bwMode="auto">
            <a:xfrm>
              <a:off x="2400" y="1027"/>
              <a:ext cx="726" cy="413"/>
              <a:chOff x="2784" y="1075"/>
              <a:chExt cx="726" cy="413"/>
            </a:xfrm>
          </p:grpSpPr>
          <p:grpSp>
            <p:nvGrpSpPr>
              <p:cNvPr id="89150" name="Group 14"/>
              <p:cNvGrpSpPr>
                <a:grpSpLocks/>
              </p:cNvGrpSpPr>
              <p:nvPr/>
            </p:nvGrpSpPr>
            <p:grpSpPr bwMode="auto">
              <a:xfrm>
                <a:off x="2784" y="1075"/>
                <a:ext cx="726" cy="413"/>
                <a:chOff x="1338" y="3475"/>
                <a:chExt cx="726" cy="413"/>
              </a:xfrm>
            </p:grpSpPr>
            <p:sp>
              <p:nvSpPr>
                <p:cNvPr id="89152" name="Rectangle 15"/>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53" name="Line 1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51" name="Text Box 17"/>
              <p:cNvSpPr txBox="1">
                <a:spLocks noChangeArrowheads="1"/>
              </p:cNvSpPr>
              <p:nvPr/>
            </p:nvSpPr>
            <p:spPr bwMode="auto">
              <a:xfrm>
                <a:off x="2832" y="107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7</a:t>
                </a:r>
                <a:endParaRPr kumimoji="1" lang="en-US" altLang="zh-CN" sz="3200" baseline="-25000">
                  <a:latin typeface="Times New Roman" pitchFamily="18" charset="0"/>
                </a:endParaRPr>
              </a:p>
            </p:txBody>
          </p:sp>
        </p:grpSp>
        <p:sp>
          <p:nvSpPr>
            <p:cNvPr id="89129" name="Line 18"/>
            <p:cNvSpPr>
              <a:spLocks noChangeShapeType="1"/>
            </p:cNvSpPr>
            <p:nvPr/>
          </p:nvSpPr>
          <p:spPr bwMode="auto">
            <a:xfrm>
              <a:off x="3024" y="1267"/>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9130" name="Group 41"/>
            <p:cNvGrpSpPr>
              <a:grpSpLocks/>
            </p:cNvGrpSpPr>
            <p:nvPr/>
          </p:nvGrpSpPr>
          <p:grpSpPr bwMode="auto">
            <a:xfrm>
              <a:off x="4704" y="1027"/>
              <a:ext cx="726" cy="413"/>
              <a:chOff x="4944" y="1056"/>
              <a:chExt cx="726" cy="413"/>
            </a:xfrm>
          </p:grpSpPr>
          <p:grpSp>
            <p:nvGrpSpPr>
              <p:cNvPr id="89145" name="Group 19"/>
              <p:cNvGrpSpPr>
                <a:grpSpLocks/>
              </p:cNvGrpSpPr>
              <p:nvPr/>
            </p:nvGrpSpPr>
            <p:grpSpPr bwMode="auto">
              <a:xfrm>
                <a:off x="4944" y="1056"/>
                <a:ext cx="726" cy="413"/>
                <a:chOff x="1338" y="3475"/>
                <a:chExt cx="726" cy="413"/>
              </a:xfrm>
            </p:grpSpPr>
            <p:sp>
              <p:nvSpPr>
                <p:cNvPr id="89148" name="Rectangle 20"/>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49" name="Line 21"/>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46" name="Text Box 22"/>
              <p:cNvSpPr txBox="1">
                <a:spLocks noChangeArrowheads="1"/>
              </p:cNvSpPr>
              <p:nvPr/>
            </p:nvSpPr>
            <p:spPr bwMode="auto">
              <a:xfrm>
                <a:off x="4992" y="1056"/>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30</a:t>
                </a:r>
                <a:endParaRPr kumimoji="1" lang="en-US" altLang="zh-CN" sz="3200" baseline="-25000">
                  <a:latin typeface="Times New Roman" pitchFamily="18" charset="0"/>
                </a:endParaRPr>
              </a:p>
            </p:txBody>
          </p:sp>
          <p:sp>
            <p:nvSpPr>
              <p:cNvPr id="89147" name="Text Box 23"/>
              <p:cNvSpPr txBox="1">
                <a:spLocks noChangeArrowheads="1"/>
              </p:cNvSpPr>
              <p:nvPr/>
            </p:nvSpPr>
            <p:spPr bwMode="auto">
              <a:xfrm>
                <a:off x="5424" y="1075"/>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4800" baseline="-25000" dirty="0">
                    <a:latin typeface="Times New Roman" pitchFamily="18" charset="0"/>
                  </a:rPr>
                  <a:t>^</a:t>
                </a:r>
              </a:p>
            </p:txBody>
          </p:sp>
        </p:grpSp>
        <p:sp>
          <p:nvSpPr>
            <p:cNvPr id="89131" name="Line 24"/>
            <p:cNvSpPr>
              <a:spLocks noChangeShapeType="1"/>
            </p:cNvSpPr>
            <p:nvPr/>
          </p:nvSpPr>
          <p:spPr bwMode="auto">
            <a:xfrm>
              <a:off x="4416" y="1248"/>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89132" name="Group 25"/>
            <p:cNvGrpSpPr>
              <a:grpSpLocks/>
            </p:cNvGrpSpPr>
            <p:nvPr/>
          </p:nvGrpSpPr>
          <p:grpSpPr bwMode="auto">
            <a:xfrm>
              <a:off x="240" y="375"/>
              <a:ext cx="1362" cy="351"/>
              <a:chOff x="839" y="1509"/>
              <a:chExt cx="1362" cy="351"/>
            </a:xfrm>
          </p:grpSpPr>
          <p:sp>
            <p:nvSpPr>
              <p:cNvPr id="89143" name="Rectangle 26"/>
              <p:cNvSpPr>
                <a:spLocks noChangeArrowheads="1"/>
              </p:cNvSpPr>
              <p:nvPr/>
            </p:nvSpPr>
            <p:spPr bwMode="auto">
              <a:xfrm>
                <a:off x="839"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front</a:t>
                </a:r>
              </a:p>
            </p:txBody>
          </p:sp>
          <p:sp>
            <p:nvSpPr>
              <p:cNvPr id="89144" name="Rectangle 27"/>
              <p:cNvSpPr>
                <a:spLocks noChangeArrowheads="1"/>
              </p:cNvSpPr>
              <p:nvPr/>
            </p:nvSpPr>
            <p:spPr bwMode="auto">
              <a:xfrm>
                <a:off x="1520"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rear</a:t>
                </a:r>
              </a:p>
            </p:txBody>
          </p:sp>
        </p:grpSp>
        <p:sp>
          <p:nvSpPr>
            <p:cNvPr id="89133" name="Line 28"/>
            <p:cNvSpPr>
              <a:spLocks noChangeShapeType="1"/>
            </p:cNvSpPr>
            <p:nvPr/>
          </p:nvSpPr>
          <p:spPr bwMode="auto">
            <a:xfrm>
              <a:off x="557" y="618"/>
              <a:ext cx="0"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34" name="Line 29"/>
            <p:cNvSpPr>
              <a:spLocks noChangeShapeType="1"/>
            </p:cNvSpPr>
            <p:nvPr/>
          </p:nvSpPr>
          <p:spPr bwMode="auto">
            <a:xfrm>
              <a:off x="1419" y="527"/>
              <a:ext cx="3573" cy="1"/>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5" name="Line 30"/>
            <p:cNvSpPr>
              <a:spLocks noChangeShapeType="1"/>
            </p:cNvSpPr>
            <p:nvPr/>
          </p:nvSpPr>
          <p:spPr bwMode="auto">
            <a:xfrm>
              <a:off x="4992" y="528"/>
              <a:ext cx="0" cy="54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36" name="Line 31"/>
            <p:cNvSpPr>
              <a:spLocks noChangeShapeType="1"/>
            </p:cNvSpPr>
            <p:nvPr/>
          </p:nvSpPr>
          <p:spPr bwMode="auto">
            <a:xfrm>
              <a:off x="1776" y="126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37" name="Rectangle 37"/>
            <p:cNvSpPr>
              <a:spLocks noChangeArrowheads="1"/>
            </p:cNvSpPr>
            <p:nvPr/>
          </p:nvSpPr>
          <p:spPr bwMode="auto">
            <a:xfrm>
              <a:off x="4032" y="979"/>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kumimoji="1" lang="en-US" altLang="zh-CN" sz="3200" b="0">
                  <a:latin typeface="Times New Roman" pitchFamily="18" charset="0"/>
                </a:rPr>
                <a:t>…</a:t>
              </a:r>
            </a:p>
          </p:txBody>
        </p:sp>
        <p:grpSp>
          <p:nvGrpSpPr>
            <p:cNvPr id="89138" name="Group 40"/>
            <p:cNvGrpSpPr>
              <a:grpSpLocks/>
            </p:cNvGrpSpPr>
            <p:nvPr/>
          </p:nvGrpSpPr>
          <p:grpSpPr bwMode="auto">
            <a:xfrm>
              <a:off x="3312" y="1027"/>
              <a:ext cx="726" cy="413"/>
              <a:chOff x="3696" y="1075"/>
              <a:chExt cx="726" cy="413"/>
            </a:xfrm>
          </p:grpSpPr>
          <p:grpSp>
            <p:nvGrpSpPr>
              <p:cNvPr id="89139" name="Group 34"/>
              <p:cNvGrpSpPr>
                <a:grpSpLocks/>
              </p:cNvGrpSpPr>
              <p:nvPr/>
            </p:nvGrpSpPr>
            <p:grpSpPr bwMode="auto">
              <a:xfrm>
                <a:off x="3696" y="1075"/>
                <a:ext cx="726" cy="413"/>
                <a:chOff x="1338" y="3475"/>
                <a:chExt cx="726" cy="413"/>
              </a:xfrm>
            </p:grpSpPr>
            <p:sp>
              <p:nvSpPr>
                <p:cNvPr id="89141" name="Rectangle 35"/>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42" name="Line 3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40" name="Text Box 38"/>
              <p:cNvSpPr txBox="1">
                <a:spLocks noChangeArrowheads="1"/>
              </p:cNvSpPr>
              <p:nvPr/>
            </p:nvSpPr>
            <p:spPr bwMode="auto">
              <a:xfrm>
                <a:off x="3744" y="107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13</a:t>
                </a:r>
                <a:endParaRPr kumimoji="1" lang="en-US" altLang="zh-CN" sz="3200" baseline="-25000">
                  <a:latin typeface="Times New Roman" pitchFamily="18" charset="0"/>
                </a:endParaRPr>
              </a:p>
            </p:txBody>
          </p:sp>
        </p:grpSp>
      </p:grpSp>
      <p:grpSp>
        <p:nvGrpSpPr>
          <p:cNvPr id="13" name="Group 74"/>
          <p:cNvGrpSpPr>
            <a:grpSpLocks/>
          </p:cNvGrpSpPr>
          <p:nvPr/>
        </p:nvGrpSpPr>
        <p:grpSpPr bwMode="auto">
          <a:xfrm>
            <a:off x="3886200" y="2286000"/>
            <a:ext cx="1752600" cy="762000"/>
            <a:chOff x="2448" y="1440"/>
            <a:chExt cx="1104" cy="480"/>
          </a:xfrm>
        </p:grpSpPr>
        <p:sp>
          <p:nvSpPr>
            <p:cNvPr id="89120" name="Line 43"/>
            <p:cNvSpPr>
              <a:spLocks noChangeShapeType="1"/>
            </p:cNvSpPr>
            <p:nvPr/>
          </p:nvSpPr>
          <p:spPr bwMode="auto">
            <a:xfrm flipV="1">
              <a:off x="3552" y="1440"/>
              <a:ext cx="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1" name="Text Box 44"/>
            <p:cNvSpPr txBox="1">
              <a:spLocks noChangeArrowheads="1"/>
            </p:cNvSpPr>
            <p:nvPr/>
          </p:nvSpPr>
          <p:spPr bwMode="auto">
            <a:xfrm>
              <a:off x="331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t>r</a:t>
              </a:r>
            </a:p>
          </p:txBody>
        </p:sp>
        <p:sp>
          <p:nvSpPr>
            <p:cNvPr id="89122" name="Line 45"/>
            <p:cNvSpPr>
              <a:spLocks noChangeShapeType="1"/>
            </p:cNvSpPr>
            <p:nvPr/>
          </p:nvSpPr>
          <p:spPr bwMode="auto">
            <a:xfrm flipV="1">
              <a:off x="2688" y="1440"/>
              <a:ext cx="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3" name="Text Box 46"/>
            <p:cNvSpPr txBox="1">
              <a:spLocks noChangeArrowheads="1"/>
            </p:cNvSpPr>
            <p:nvPr/>
          </p:nvSpPr>
          <p:spPr bwMode="auto">
            <a:xfrm>
              <a:off x="2448"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t>q</a:t>
              </a:r>
            </a:p>
          </p:txBody>
        </p:sp>
      </p:grpSp>
      <p:grpSp>
        <p:nvGrpSpPr>
          <p:cNvPr id="14" name="Group 52"/>
          <p:cNvGrpSpPr>
            <a:grpSpLocks/>
          </p:cNvGrpSpPr>
          <p:nvPr/>
        </p:nvGrpSpPr>
        <p:grpSpPr bwMode="auto">
          <a:xfrm>
            <a:off x="1214438" y="3143250"/>
            <a:ext cx="1152525" cy="655638"/>
            <a:chOff x="3696" y="1075"/>
            <a:chExt cx="726" cy="413"/>
          </a:xfrm>
        </p:grpSpPr>
        <p:grpSp>
          <p:nvGrpSpPr>
            <p:cNvPr id="89116" name="Group 53"/>
            <p:cNvGrpSpPr>
              <a:grpSpLocks/>
            </p:cNvGrpSpPr>
            <p:nvPr/>
          </p:nvGrpSpPr>
          <p:grpSpPr bwMode="auto">
            <a:xfrm>
              <a:off x="3696" y="1075"/>
              <a:ext cx="726" cy="413"/>
              <a:chOff x="1338" y="3475"/>
              <a:chExt cx="726" cy="413"/>
            </a:xfrm>
          </p:grpSpPr>
          <p:sp>
            <p:nvSpPr>
              <p:cNvPr id="89118" name="Rectangle 54"/>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19" name="Line 55"/>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17" name="Text Box 56"/>
            <p:cNvSpPr txBox="1">
              <a:spLocks noChangeArrowheads="1"/>
            </p:cNvSpPr>
            <p:nvPr/>
          </p:nvSpPr>
          <p:spPr bwMode="auto">
            <a:xfrm>
              <a:off x="3744" y="1120"/>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12</a:t>
              </a:r>
              <a:endParaRPr kumimoji="1" lang="en-US" altLang="zh-CN" sz="3200" baseline="-25000">
                <a:latin typeface="Times New Roman" pitchFamily="18" charset="0"/>
              </a:endParaRPr>
            </a:p>
          </p:txBody>
        </p:sp>
      </p:grpSp>
      <p:grpSp>
        <p:nvGrpSpPr>
          <p:cNvPr id="16" name="Group 57"/>
          <p:cNvGrpSpPr>
            <a:grpSpLocks/>
          </p:cNvGrpSpPr>
          <p:nvPr/>
        </p:nvGrpSpPr>
        <p:grpSpPr bwMode="auto">
          <a:xfrm>
            <a:off x="2667000" y="3143250"/>
            <a:ext cx="1152525" cy="655638"/>
            <a:chOff x="3696" y="1075"/>
            <a:chExt cx="726" cy="413"/>
          </a:xfrm>
        </p:grpSpPr>
        <p:grpSp>
          <p:nvGrpSpPr>
            <p:cNvPr id="89112" name="Group 58"/>
            <p:cNvGrpSpPr>
              <a:grpSpLocks/>
            </p:cNvGrpSpPr>
            <p:nvPr/>
          </p:nvGrpSpPr>
          <p:grpSpPr bwMode="auto">
            <a:xfrm>
              <a:off x="3696" y="1075"/>
              <a:ext cx="726" cy="413"/>
              <a:chOff x="1338" y="3475"/>
              <a:chExt cx="726" cy="413"/>
            </a:xfrm>
          </p:grpSpPr>
          <p:sp>
            <p:nvSpPr>
              <p:cNvPr id="89114" name="Rectangle 59"/>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15" name="Line 60"/>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13" name="Text Box 61"/>
            <p:cNvSpPr txBox="1">
              <a:spLocks noChangeArrowheads="1"/>
            </p:cNvSpPr>
            <p:nvPr/>
          </p:nvSpPr>
          <p:spPr bwMode="auto">
            <a:xfrm>
              <a:off x="3744" y="107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32</a:t>
              </a:r>
              <a:endParaRPr kumimoji="1" lang="en-US" altLang="zh-CN" sz="3200" baseline="-25000">
                <a:latin typeface="Times New Roman" pitchFamily="18" charset="0"/>
              </a:endParaRPr>
            </a:p>
          </p:txBody>
        </p:sp>
      </p:grpSp>
      <p:grpSp>
        <p:nvGrpSpPr>
          <p:cNvPr id="18" name="Group 62"/>
          <p:cNvGrpSpPr>
            <a:grpSpLocks/>
          </p:cNvGrpSpPr>
          <p:nvPr/>
        </p:nvGrpSpPr>
        <p:grpSpPr bwMode="auto">
          <a:xfrm>
            <a:off x="4038600" y="3143250"/>
            <a:ext cx="1152525" cy="655638"/>
            <a:chOff x="3696" y="1075"/>
            <a:chExt cx="726" cy="413"/>
          </a:xfrm>
        </p:grpSpPr>
        <p:grpSp>
          <p:nvGrpSpPr>
            <p:cNvPr id="89108" name="Group 63"/>
            <p:cNvGrpSpPr>
              <a:grpSpLocks/>
            </p:cNvGrpSpPr>
            <p:nvPr/>
          </p:nvGrpSpPr>
          <p:grpSpPr bwMode="auto">
            <a:xfrm>
              <a:off x="3696" y="1075"/>
              <a:ext cx="726" cy="413"/>
              <a:chOff x="1338" y="3475"/>
              <a:chExt cx="726" cy="413"/>
            </a:xfrm>
          </p:grpSpPr>
          <p:sp>
            <p:nvSpPr>
              <p:cNvPr id="89110" name="Rectangle 64"/>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89111" name="Line 65"/>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109" name="Text Box 66"/>
            <p:cNvSpPr txBox="1">
              <a:spLocks noChangeArrowheads="1"/>
            </p:cNvSpPr>
            <p:nvPr/>
          </p:nvSpPr>
          <p:spPr bwMode="auto">
            <a:xfrm>
              <a:off x="3744" y="1075"/>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2</a:t>
              </a:r>
              <a:endParaRPr kumimoji="1" lang="en-US" altLang="zh-CN" sz="3200" baseline="-25000">
                <a:latin typeface="Times New Roman" pitchFamily="18" charset="0"/>
              </a:endParaRPr>
            </a:p>
          </p:txBody>
        </p:sp>
      </p:grpSp>
      <p:grpSp>
        <p:nvGrpSpPr>
          <p:cNvPr id="20" name="Group 76"/>
          <p:cNvGrpSpPr>
            <a:grpSpLocks/>
          </p:cNvGrpSpPr>
          <p:nvPr/>
        </p:nvGrpSpPr>
        <p:grpSpPr bwMode="auto">
          <a:xfrm>
            <a:off x="5334000" y="3124200"/>
            <a:ext cx="685800" cy="457200"/>
            <a:chOff x="3360" y="1968"/>
            <a:chExt cx="432" cy="288"/>
          </a:xfrm>
        </p:grpSpPr>
        <p:sp>
          <p:nvSpPr>
            <p:cNvPr id="89106" name="Line 67"/>
            <p:cNvSpPr>
              <a:spLocks noChangeShapeType="1"/>
            </p:cNvSpPr>
            <p:nvPr/>
          </p:nvSpPr>
          <p:spPr bwMode="auto">
            <a:xfrm>
              <a:off x="3360" y="2256"/>
              <a:ext cx="43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9107" name="Text Box 68"/>
            <p:cNvSpPr txBox="1">
              <a:spLocks noChangeArrowheads="1"/>
            </p:cNvSpPr>
            <p:nvPr/>
          </p:nvSpPr>
          <p:spPr bwMode="auto">
            <a:xfrm>
              <a:off x="3504"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t>p</a:t>
              </a:r>
            </a:p>
          </p:txBody>
        </p:sp>
      </p:grpSp>
      <p:grpSp>
        <p:nvGrpSpPr>
          <p:cNvPr id="21" name="Group 75"/>
          <p:cNvGrpSpPr>
            <a:grpSpLocks/>
          </p:cNvGrpSpPr>
          <p:nvPr/>
        </p:nvGrpSpPr>
        <p:grpSpPr bwMode="auto">
          <a:xfrm>
            <a:off x="990600" y="2286000"/>
            <a:ext cx="1219200" cy="762000"/>
            <a:chOff x="624" y="1440"/>
            <a:chExt cx="768" cy="480"/>
          </a:xfrm>
        </p:grpSpPr>
        <p:sp>
          <p:nvSpPr>
            <p:cNvPr id="89102" name="Line 32"/>
            <p:cNvSpPr>
              <a:spLocks noChangeShapeType="1"/>
            </p:cNvSpPr>
            <p:nvPr/>
          </p:nvSpPr>
          <p:spPr bwMode="auto">
            <a:xfrm flipV="1">
              <a:off x="1392" y="1440"/>
              <a:ext cx="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33"/>
            <p:cNvSpPr txBox="1">
              <a:spLocks noChangeArrowheads="1"/>
            </p:cNvSpPr>
            <p:nvPr/>
          </p:nvSpPr>
          <p:spPr bwMode="auto">
            <a:xfrm>
              <a:off x="115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t>r</a:t>
              </a:r>
            </a:p>
          </p:txBody>
        </p:sp>
        <p:sp>
          <p:nvSpPr>
            <p:cNvPr id="89104" name="Line 70"/>
            <p:cNvSpPr>
              <a:spLocks noChangeShapeType="1"/>
            </p:cNvSpPr>
            <p:nvPr/>
          </p:nvSpPr>
          <p:spPr bwMode="auto">
            <a:xfrm flipV="1">
              <a:off x="624" y="1440"/>
              <a:ext cx="0"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5" name="Text Box 71"/>
            <p:cNvSpPr txBox="1">
              <a:spLocks noChangeArrowheads="1"/>
            </p:cNvSpPr>
            <p:nvPr/>
          </p:nvSpPr>
          <p:spPr bwMode="auto">
            <a:xfrm>
              <a:off x="624"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t>q</a:t>
              </a:r>
            </a:p>
          </p:txBody>
        </p:sp>
      </p:grpSp>
      <p:sp>
        <p:nvSpPr>
          <p:cNvPr id="256072" name="Rectangle 72"/>
          <p:cNvSpPr>
            <a:spLocks noChangeArrowheads="1"/>
          </p:cNvSpPr>
          <p:nvPr/>
        </p:nvSpPr>
        <p:spPr bwMode="auto">
          <a:xfrm>
            <a:off x="622090" y="6165304"/>
            <a:ext cx="3764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dirty="0" smtClean="0"/>
              <a:t>if(r == NULL)  </a:t>
            </a:r>
            <a:r>
              <a:rPr lang="en-US" altLang="zh-CN" dirty="0" err="1"/>
              <a:t>Q.rear</a:t>
            </a:r>
            <a:r>
              <a:rPr lang="en-US" altLang="zh-CN" dirty="0"/>
              <a:t> = p;</a:t>
            </a:r>
          </a:p>
        </p:txBody>
      </p:sp>
      <p:sp>
        <p:nvSpPr>
          <p:cNvPr id="2" name="矩形 1"/>
          <p:cNvSpPr/>
          <p:nvPr/>
        </p:nvSpPr>
        <p:spPr>
          <a:xfrm>
            <a:off x="4175661" y="1041548"/>
            <a:ext cx="2005677" cy="461665"/>
          </a:xfrm>
          <a:prstGeom prst="rect">
            <a:avLst/>
          </a:prstGeom>
        </p:spPr>
        <p:txBody>
          <a:bodyPr wrap="none">
            <a:spAutoFit/>
          </a:bodyPr>
          <a:lstStyle/>
          <a:p>
            <a:r>
              <a:rPr lang="en-US" altLang="zh-CN" dirty="0" smtClean="0">
                <a:solidFill>
                  <a:srgbClr val="FF0000"/>
                </a:solidFill>
              </a:rPr>
              <a:t>e &lt;= </a:t>
            </a:r>
            <a:r>
              <a:rPr lang="en-US" altLang="zh-CN" dirty="0">
                <a:solidFill>
                  <a:srgbClr val="FF0000"/>
                </a:solidFill>
              </a:rPr>
              <a:t>r-&gt;data </a:t>
            </a:r>
            <a:endParaRPr lang="zh-CN" altLang="en-US" dirty="0"/>
          </a:p>
        </p:txBody>
      </p:sp>
      <p:sp>
        <p:nvSpPr>
          <p:cNvPr id="256051" name="Rectangle 51"/>
          <p:cNvSpPr>
            <a:spLocks noChangeArrowheads="1"/>
          </p:cNvSpPr>
          <p:nvPr/>
        </p:nvSpPr>
        <p:spPr bwMode="auto">
          <a:xfrm>
            <a:off x="676275" y="5657624"/>
            <a:ext cx="390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dirty="0"/>
              <a:t>p-&gt;next = r;    q-&gt;next = p;</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
                                            <p:bg/>
                                          </p:spTgt>
                                        </p:tgtEl>
                                        <p:attrNameLst>
                                          <p:attrName>style.visibility</p:attrName>
                                        </p:attrNameLst>
                                      </p:cBhvr>
                                      <p:to>
                                        <p:strVal val="visible"/>
                                      </p:to>
                                    </p:set>
                                    <p:anim calcmode="lin" valueType="num">
                                      <p:cBhvr additive="base">
                                        <p:cTn id="7" dur="500" fill="hold"/>
                                        <p:tgtEl>
                                          <p:spTgt spid="72">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72">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2">
                                            <p:txEl>
                                              <p:pRg st="0" end="0"/>
                                            </p:txEl>
                                          </p:spTgt>
                                        </p:tgtEl>
                                        <p:attrNameLst>
                                          <p:attrName>style.visibility</p:attrName>
                                        </p:attrNameLst>
                                      </p:cBhvr>
                                      <p:to>
                                        <p:strVal val="visible"/>
                                      </p:to>
                                    </p:set>
                                    <p:anim calcmode="lin" valueType="num">
                                      <p:cBhvr additive="base">
                                        <p:cTn id="42" dur="500" fill="hold"/>
                                        <p:tgtEl>
                                          <p:spTgt spid="72">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72">
                                            <p:txEl>
                                              <p:pRg st="1" end="1"/>
                                            </p:txEl>
                                          </p:spTgt>
                                        </p:tgtEl>
                                        <p:attrNameLst>
                                          <p:attrName>style.visibility</p:attrName>
                                        </p:attrNameLst>
                                      </p:cBhvr>
                                      <p:to>
                                        <p:strVal val="visible"/>
                                      </p:to>
                                    </p:set>
                                    <p:anim calcmode="lin" valueType="num">
                                      <p:cBhvr additive="base">
                                        <p:cTn id="48" dur="500" fill="hold"/>
                                        <p:tgtEl>
                                          <p:spTgt spid="72">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72">
                                            <p:txEl>
                                              <p:pRg st="2" end="2"/>
                                            </p:txEl>
                                          </p:spTgt>
                                        </p:tgtEl>
                                        <p:attrNameLst>
                                          <p:attrName>style.visibility</p:attrName>
                                        </p:attrNameLst>
                                      </p:cBhvr>
                                      <p:to>
                                        <p:strVal val="visible"/>
                                      </p:to>
                                    </p:set>
                                    <p:anim calcmode="lin" valueType="num">
                                      <p:cBhvr additive="base">
                                        <p:cTn id="54" dur="500" fill="hold"/>
                                        <p:tgtEl>
                                          <p:spTgt spid="72">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56051"/>
                                        </p:tgtEl>
                                        <p:attrNameLst>
                                          <p:attrName>style.visibility</p:attrName>
                                        </p:attrNameLst>
                                      </p:cBhvr>
                                      <p:to>
                                        <p:strVal val="visible"/>
                                      </p:to>
                                    </p:set>
                                    <p:anim calcmode="lin" valueType="num">
                                      <p:cBhvr additive="base">
                                        <p:cTn id="60" dur="500" fill="hold"/>
                                        <p:tgtEl>
                                          <p:spTgt spid="256051"/>
                                        </p:tgtEl>
                                        <p:attrNameLst>
                                          <p:attrName>ppt_x</p:attrName>
                                        </p:attrNameLst>
                                      </p:cBhvr>
                                      <p:tavLst>
                                        <p:tav tm="0">
                                          <p:val>
                                            <p:strVal val="0-#ppt_w/2"/>
                                          </p:val>
                                        </p:tav>
                                        <p:tav tm="100000">
                                          <p:val>
                                            <p:strVal val="#ppt_x"/>
                                          </p:val>
                                        </p:tav>
                                      </p:tavLst>
                                    </p:anim>
                                    <p:anim calcmode="lin" valueType="num">
                                      <p:cBhvr additive="base">
                                        <p:cTn id="61" dur="500" fill="hold"/>
                                        <p:tgtEl>
                                          <p:spTgt spid="256051"/>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0-#ppt_w/2"/>
                                          </p:val>
                                        </p:tav>
                                        <p:tav tm="100000">
                                          <p:val>
                                            <p:strVal val="#ppt_x"/>
                                          </p:val>
                                        </p:tav>
                                      </p:tavLst>
                                    </p:anim>
                                    <p:anim calcmode="lin" valueType="num">
                                      <p:cBhvr additive="base">
                                        <p:cTn id="6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56072"/>
                                        </p:tgtEl>
                                        <p:attrNameLst>
                                          <p:attrName>style.visibility</p:attrName>
                                        </p:attrNameLst>
                                      </p:cBhvr>
                                      <p:to>
                                        <p:strVal val="visible"/>
                                      </p:to>
                                    </p:set>
                                    <p:anim calcmode="lin" valueType="num">
                                      <p:cBhvr additive="base">
                                        <p:cTn id="72" dur="500" fill="hold"/>
                                        <p:tgtEl>
                                          <p:spTgt spid="256072"/>
                                        </p:tgtEl>
                                        <p:attrNameLst>
                                          <p:attrName>ppt_x</p:attrName>
                                        </p:attrNameLst>
                                      </p:cBhvr>
                                      <p:tavLst>
                                        <p:tav tm="0">
                                          <p:val>
                                            <p:strVal val="0-#ppt_w/2"/>
                                          </p:val>
                                        </p:tav>
                                        <p:tav tm="100000">
                                          <p:val>
                                            <p:strVal val="#ppt_x"/>
                                          </p:val>
                                        </p:tav>
                                      </p:tavLst>
                                    </p:anim>
                                    <p:anim calcmode="lin" valueType="num">
                                      <p:cBhvr additive="base">
                                        <p:cTn id="73" dur="500" fill="hold"/>
                                        <p:tgtEl>
                                          <p:spTgt spid="256072"/>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0-#ppt_w/2"/>
                                          </p:val>
                                        </p:tav>
                                        <p:tav tm="100000">
                                          <p:val>
                                            <p:strVal val="#ppt_x"/>
                                          </p:val>
                                        </p:tav>
                                      </p:tavLst>
                                    </p:anim>
                                    <p:anim calcmode="lin" valueType="num">
                                      <p:cBhvr additive="base">
                                        <p:cTn id="7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uiExpand="1" build="p" animBg="1" autoUpdateAnimBg="0"/>
      <p:bldP spid="256072" grpId="0" autoUpdateAnimBg="0"/>
      <p:bldP spid="2" grpId="0"/>
      <p:bldP spid="2560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FD19A9C1-34D0-4D79-9889-36A72301FDBA}" type="slidenum">
              <a:rPr lang="en-US" altLang="zh-CN"/>
              <a:pPr>
                <a:defRPr/>
              </a:pPr>
              <a:t>11</a:t>
            </a:fld>
            <a:endParaRPr lang="en-US" altLang="zh-CN"/>
          </a:p>
        </p:txBody>
      </p:sp>
      <p:sp>
        <p:nvSpPr>
          <p:cNvPr id="187394" name="Rectangle 2"/>
          <p:cNvSpPr>
            <a:spLocks noGrp="1" noChangeArrowheads="1"/>
          </p:cNvSpPr>
          <p:nvPr>
            <p:ph type="title"/>
          </p:nvPr>
        </p:nvSpPr>
        <p:spPr/>
        <p:txBody>
          <a:bodyPr/>
          <a:lstStyle/>
          <a:p>
            <a:pPr eaLnBrk="1" hangingPunct="1">
              <a:defRPr/>
            </a:pPr>
            <a:r>
              <a:rPr lang="zh-CN" altLang="en-US" smtClean="0"/>
              <a:t>栈的基本操作</a:t>
            </a:r>
          </a:p>
        </p:txBody>
      </p:sp>
      <p:sp>
        <p:nvSpPr>
          <p:cNvPr id="13316" name="Rectangle 3"/>
          <p:cNvSpPr>
            <a:spLocks noGrp="1" noChangeArrowheads="1"/>
          </p:cNvSpPr>
          <p:nvPr>
            <p:ph type="body" idx="1"/>
          </p:nvPr>
        </p:nvSpPr>
        <p:spPr>
          <a:xfrm>
            <a:off x="250825" y="1196975"/>
            <a:ext cx="5834063" cy="5184775"/>
          </a:xfrm>
          <a:ln>
            <a:solidFill>
              <a:srgbClr val="FF6600"/>
            </a:solidFill>
            <a:miter lim="800000"/>
            <a:headEnd/>
            <a:tailEnd/>
          </a:ln>
        </p:spPr>
        <p:txBody>
          <a:bodyPr/>
          <a:lstStyle/>
          <a:p>
            <a:pPr eaLnBrk="1" hangingPunct="1"/>
            <a:r>
              <a:rPr lang="en-US" altLang="zh-CN" smtClean="0"/>
              <a:t>ClearStack(&amp;S)</a:t>
            </a:r>
          </a:p>
          <a:p>
            <a:pPr lvl="1" eaLnBrk="1" hangingPunct="1"/>
            <a:r>
              <a:rPr lang="zh-CN" altLang="en-US" smtClean="0"/>
              <a:t>初始条件：</a:t>
            </a:r>
            <a:r>
              <a:rPr lang="zh-CN" altLang="en-US" smtClean="0">
                <a:solidFill>
                  <a:srgbClr val="FF0000"/>
                </a:solidFill>
              </a:rPr>
              <a:t>栈 </a:t>
            </a:r>
            <a:r>
              <a:rPr lang="en-US" altLang="zh-CN" smtClean="0">
                <a:solidFill>
                  <a:srgbClr val="FF0000"/>
                </a:solidFill>
              </a:rPr>
              <a:t>S </a:t>
            </a:r>
            <a:r>
              <a:rPr lang="zh-CN" altLang="en-US" smtClean="0">
                <a:solidFill>
                  <a:srgbClr val="FF0000"/>
                </a:solidFill>
              </a:rPr>
              <a:t>已存在。</a:t>
            </a:r>
          </a:p>
          <a:p>
            <a:pPr lvl="1" eaLnBrk="1" hangingPunct="1"/>
            <a:r>
              <a:rPr lang="zh-CN" altLang="en-US" smtClean="0"/>
              <a:t>操作结果：</a:t>
            </a:r>
            <a:r>
              <a:rPr lang="zh-CN" altLang="en-US" smtClean="0">
                <a:solidFill>
                  <a:srgbClr val="FF0000"/>
                </a:solidFill>
              </a:rPr>
              <a:t>将 </a:t>
            </a:r>
            <a:r>
              <a:rPr lang="en-US" altLang="zh-CN" smtClean="0">
                <a:solidFill>
                  <a:srgbClr val="FF0000"/>
                </a:solidFill>
              </a:rPr>
              <a:t>S </a:t>
            </a:r>
            <a:r>
              <a:rPr lang="zh-CN" altLang="en-US" smtClean="0">
                <a:solidFill>
                  <a:srgbClr val="FF0000"/>
                </a:solidFill>
              </a:rPr>
              <a:t>清为空栈。</a:t>
            </a:r>
          </a:p>
          <a:p>
            <a:pPr eaLnBrk="1" hangingPunct="1"/>
            <a:r>
              <a:rPr lang="en-US" altLang="zh-CN" smtClean="0"/>
              <a:t>GetTop(S, &amp;e)</a:t>
            </a:r>
          </a:p>
          <a:p>
            <a:pPr lvl="1" eaLnBrk="1" hangingPunct="1"/>
            <a:r>
              <a:rPr lang="zh-CN" altLang="en-US" smtClean="0"/>
              <a:t>初始条件：</a:t>
            </a:r>
            <a:r>
              <a:rPr lang="zh-CN" altLang="en-US" smtClean="0">
                <a:solidFill>
                  <a:srgbClr val="FF0000"/>
                </a:solidFill>
              </a:rPr>
              <a:t>栈 </a:t>
            </a:r>
            <a:r>
              <a:rPr lang="en-US" altLang="zh-CN" smtClean="0">
                <a:solidFill>
                  <a:srgbClr val="FF0000"/>
                </a:solidFill>
              </a:rPr>
              <a:t>S </a:t>
            </a:r>
            <a:r>
              <a:rPr lang="zh-CN" altLang="en-US" smtClean="0">
                <a:solidFill>
                  <a:srgbClr val="FF0000"/>
                </a:solidFill>
              </a:rPr>
              <a:t>已存在且非空。</a:t>
            </a:r>
          </a:p>
          <a:p>
            <a:pPr lvl="1" eaLnBrk="1" hangingPunct="1"/>
            <a:r>
              <a:rPr lang="zh-CN" altLang="en-US" smtClean="0"/>
              <a:t>操作结果：</a:t>
            </a:r>
            <a:r>
              <a:rPr lang="zh-CN" altLang="en-US" smtClean="0">
                <a:solidFill>
                  <a:srgbClr val="FF0000"/>
                </a:solidFill>
              </a:rPr>
              <a:t>用 </a:t>
            </a:r>
            <a:r>
              <a:rPr lang="en-US" altLang="zh-CN" smtClean="0">
                <a:solidFill>
                  <a:srgbClr val="FF0000"/>
                </a:solidFill>
              </a:rPr>
              <a:t>e </a:t>
            </a:r>
            <a:r>
              <a:rPr lang="zh-CN" altLang="en-US" smtClean="0">
                <a:solidFill>
                  <a:srgbClr val="FF0000"/>
                </a:solidFill>
              </a:rPr>
              <a:t>返回 </a:t>
            </a:r>
            <a:r>
              <a:rPr lang="en-US" altLang="zh-CN" smtClean="0">
                <a:solidFill>
                  <a:srgbClr val="FF0000"/>
                </a:solidFill>
              </a:rPr>
              <a:t>S </a:t>
            </a:r>
            <a:r>
              <a:rPr lang="zh-CN" altLang="en-US" smtClean="0">
                <a:solidFill>
                  <a:srgbClr val="FF0000"/>
                </a:solidFill>
              </a:rPr>
              <a:t>的栈顶元素。</a:t>
            </a:r>
          </a:p>
        </p:txBody>
      </p:sp>
      <p:grpSp>
        <p:nvGrpSpPr>
          <p:cNvPr id="13317" name="Group 34"/>
          <p:cNvGrpSpPr>
            <a:grpSpLocks/>
          </p:cNvGrpSpPr>
          <p:nvPr/>
        </p:nvGrpSpPr>
        <p:grpSpPr bwMode="auto">
          <a:xfrm>
            <a:off x="7607301" y="2420938"/>
            <a:ext cx="1125538" cy="2649537"/>
            <a:chOff x="1383" y="2024"/>
            <a:chExt cx="709" cy="1669"/>
          </a:xfrm>
        </p:grpSpPr>
        <p:sp>
          <p:nvSpPr>
            <p:cNvPr id="13325" name="Rectangle 3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6" name="Line 3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3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3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39"/>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Text Box 4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rgbClr val="FF0000"/>
                  </a:solidFill>
                  <a:latin typeface="Times New Roman" pitchFamily="18" charset="0"/>
                  <a:ea typeface="宋体" pitchFamily="2" charset="-122"/>
                </a:rPr>
                <a:t>a</a:t>
              </a:r>
              <a:r>
                <a:rPr kumimoji="1" lang="en-US" altLang="zh-CN" sz="1800" dirty="0">
                  <a:solidFill>
                    <a:srgbClr val="FF0000"/>
                  </a:solidFill>
                  <a:latin typeface="Times New Roman" pitchFamily="18" charset="0"/>
                  <a:ea typeface="宋体" pitchFamily="2" charset="-122"/>
                </a:rPr>
                <a:t>n</a:t>
              </a:r>
            </a:p>
          </p:txBody>
        </p:sp>
        <p:sp>
          <p:nvSpPr>
            <p:cNvPr id="13331" name="Text Box 41"/>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2</a:t>
              </a:r>
            </a:p>
          </p:txBody>
        </p:sp>
        <p:sp>
          <p:nvSpPr>
            <p:cNvPr id="13332" name="Text Box 42"/>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1</a:t>
              </a:r>
            </a:p>
          </p:txBody>
        </p:sp>
        <p:sp>
          <p:nvSpPr>
            <p:cNvPr id="13333" name="Line 43"/>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44"/>
            <p:cNvSpPr>
              <a:spLocks noChangeShapeType="1"/>
            </p:cNvSpPr>
            <p:nvPr/>
          </p:nvSpPr>
          <p:spPr bwMode="auto">
            <a:xfrm>
              <a:off x="2091"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18" name="Group 45"/>
          <p:cNvGrpSpPr>
            <a:grpSpLocks/>
          </p:cNvGrpSpPr>
          <p:nvPr/>
        </p:nvGrpSpPr>
        <p:grpSpPr bwMode="auto">
          <a:xfrm>
            <a:off x="5932488" y="2286000"/>
            <a:ext cx="1655762" cy="954088"/>
            <a:chOff x="340" y="2205"/>
            <a:chExt cx="1043" cy="601"/>
          </a:xfrm>
        </p:grpSpPr>
        <p:sp>
          <p:nvSpPr>
            <p:cNvPr id="13323" name="Text Box 46"/>
            <p:cNvSpPr txBox="1">
              <a:spLocks noChangeArrowheads="1"/>
            </p:cNvSpPr>
            <p:nvPr/>
          </p:nvSpPr>
          <p:spPr bwMode="auto">
            <a:xfrm>
              <a:off x="340" y="2205"/>
              <a:ext cx="69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r>
                <a:rPr kumimoji="1" lang="zh-CN" altLang="en-US" sz="2800">
                  <a:latin typeface="宋体" pitchFamily="2" charset="-122"/>
                  <a:ea typeface="宋体" pitchFamily="2" charset="-122"/>
                </a:rPr>
                <a:t>栈顶</a:t>
              </a:r>
              <a:endParaRPr kumimoji="1" lang="en-US" altLang="zh-CN" sz="2800">
                <a:latin typeface="宋体" pitchFamily="2" charset="-122"/>
                <a:ea typeface="宋体" pitchFamily="2" charset="-122"/>
              </a:endParaRPr>
            </a:p>
            <a:p>
              <a:pPr algn="r"/>
              <a:r>
                <a:rPr kumimoji="1" lang="en-US" altLang="zh-CN" sz="2800">
                  <a:ea typeface="宋体" pitchFamily="2" charset="-122"/>
                </a:rPr>
                <a:t>top</a:t>
              </a:r>
              <a:endParaRPr kumimoji="1" lang="zh-CN" altLang="en-US" sz="2800">
                <a:ea typeface="宋体" pitchFamily="2" charset="-122"/>
              </a:endParaRPr>
            </a:p>
          </p:txBody>
        </p:sp>
        <p:sp>
          <p:nvSpPr>
            <p:cNvPr id="13324" name="Line 4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319" name="Group 48"/>
          <p:cNvGrpSpPr>
            <a:grpSpLocks/>
          </p:cNvGrpSpPr>
          <p:nvPr/>
        </p:nvGrpSpPr>
        <p:grpSpPr bwMode="auto">
          <a:xfrm>
            <a:off x="5791200" y="4508500"/>
            <a:ext cx="1797050" cy="954088"/>
            <a:chOff x="251" y="3339"/>
            <a:chExt cx="1132" cy="601"/>
          </a:xfrm>
        </p:grpSpPr>
        <p:sp>
          <p:nvSpPr>
            <p:cNvPr id="13321" name="Text Box 49"/>
            <p:cNvSpPr txBox="1">
              <a:spLocks noChangeArrowheads="1"/>
            </p:cNvSpPr>
            <p:nvPr/>
          </p:nvSpPr>
          <p:spPr bwMode="auto">
            <a:xfrm>
              <a:off x="251" y="3339"/>
              <a:ext cx="779" cy="601"/>
            </a:xfrm>
            <a:prstGeom prst="rect">
              <a:avLst/>
            </a:prstGeom>
            <a:noFill/>
            <a:ln w="12700" cap="rnd">
              <a:noFill/>
              <a:miter lim="800000"/>
              <a:headEnd/>
              <a:tailEnd/>
            </a:ln>
          </p:spPr>
          <p:txBody>
            <a:bodyPr>
              <a:spAutoFit/>
            </a:bodyPr>
            <a:lstStyle/>
            <a:p>
              <a:pPr algn="r" eaLnBrk="0" hangingPunct="0">
                <a:spcBef>
                  <a:spcPts val="0"/>
                </a:spcBef>
                <a:defRPr/>
              </a:pPr>
              <a:r>
                <a:rPr kumimoji="1" lang="zh-CN" altLang="en-US" sz="2800" dirty="0">
                  <a:latin typeface="宋体" pitchFamily="2" charset="-122"/>
                  <a:ea typeface="宋体" pitchFamily="2" charset="-122"/>
                </a:rPr>
                <a:t>栈底</a:t>
              </a:r>
              <a:endParaRPr kumimoji="1" lang="en-US" altLang="zh-CN" sz="2800" dirty="0">
                <a:latin typeface="宋体" pitchFamily="2" charset="-122"/>
                <a:ea typeface="宋体" pitchFamily="2" charset="-122"/>
              </a:endParaRPr>
            </a:p>
            <a:p>
              <a:pPr algn="r" eaLnBrk="0" hangingPunct="0">
                <a:spcBef>
                  <a:spcPts val="0"/>
                </a:spcBef>
                <a:defRPr/>
              </a:pPr>
              <a:r>
                <a:rPr kumimoji="1" lang="en-US" altLang="zh-CN" sz="2800" dirty="0">
                  <a:latin typeface="+mn-lt"/>
                  <a:ea typeface="宋体" pitchFamily="2" charset="-122"/>
                </a:rPr>
                <a:t>base</a:t>
              </a:r>
              <a:endParaRPr kumimoji="1" lang="zh-CN" altLang="en-US" sz="2800" dirty="0">
                <a:latin typeface="+mn-lt"/>
                <a:ea typeface="宋体" pitchFamily="2" charset="-122"/>
              </a:endParaRPr>
            </a:p>
          </p:txBody>
        </p:sp>
        <p:sp>
          <p:nvSpPr>
            <p:cNvPr id="13322" name="Line 5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320" name="Rectangle 51"/>
          <p:cNvSpPr>
            <a:spLocks noChangeArrowheads="1"/>
          </p:cNvSpPr>
          <p:nvPr/>
        </p:nvSpPr>
        <p:spPr bwMode="auto">
          <a:xfrm>
            <a:off x="6083300" y="1196975"/>
            <a:ext cx="2895600" cy="5181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A48DF37-EFFD-4285-A3B8-E53EA993A6D5}" type="slidenum">
              <a:rPr lang="en-US" altLang="zh-CN"/>
              <a:pPr>
                <a:defRPr/>
              </a:pPr>
              <a:t>110</a:t>
            </a:fld>
            <a:endParaRPr lang="en-US" altLang="zh-CN"/>
          </a:p>
        </p:txBody>
      </p:sp>
      <p:sp>
        <p:nvSpPr>
          <p:cNvPr id="90115" name="Text Box 4"/>
          <p:cNvSpPr txBox="1">
            <a:spLocks noChangeArrowheads="1"/>
          </p:cNvSpPr>
          <p:nvPr/>
        </p:nvSpPr>
        <p:spPr bwMode="auto">
          <a:xfrm>
            <a:off x="228600" y="279400"/>
            <a:ext cx="8567738" cy="6297108"/>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rPr>
              <a:t> </a:t>
            </a:r>
            <a:r>
              <a:rPr kumimoji="1" lang="en-US" altLang="zh-CN" sz="2800" dirty="0" smtClean="0">
                <a:solidFill>
                  <a:srgbClr val="000066"/>
                </a:solidFill>
                <a:latin typeface="Times New Roman" pitchFamily="18" charset="0"/>
              </a:rPr>
              <a:t>Status   </a:t>
            </a:r>
            <a:r>
              <a:rPr kumimoji="1" lang="en-US" altLang="zh-CN" sz="2800" dirty="0" err="1">
                <a:solidFill>
                  <a:srgbClr val="000066"/>
                </a:solidFill>
                <a:latin typeface="Times New Roman" pitchFamily="18" charset="0"/>
              </a:rPr>
              <a:t>EnQueue</a:t>
            </a:r>
            <a:r>
              <a:rPr kumimoji="1" lang="en-US" altLang="zh-CN" sz="2800" dirty="0">
                <a:solidFill>
                  <a:srgbClr val="000066"/>
                </a:solidFill>
                <a:latin typeface="Times New Roman" pitchFamily="18" charset="0"/>
              </a:rPr>
              <a:t> </a:t>
            </a:r>
            <a:r>
              <a:rPr kumimoji="1" lang="en-US" altLang="zh-CN" sz="2800" dirty="0" smtClean="0">
                <a:solidFill>
                  <a:srgbClr val="000066"/>
                </a:solidFill>
                <a:latin typeface="Times New Roman" pitchFamily="18" charset="0"/>
              </a:rPr>
              <a:t>   (</a:t>
            </a:r>
            <a:r>
              <a:rPr kumimoji="1" lang="en-US" altLang="zh-CN" sz="2800" dirty="0" err="1">
                <a:solidFill>
                  <a:srgbClr val="000066"/>
                </a:solidFill>
                <a:latin typeface="Times New Roman" pitchFamily="18" charset="0"/>
              </a:rPr>
              <a:t>LinkQueue</a:t>
            </a:r>
            <a:r>
              <a:rPr kumimoji="1" lang="en-US" altLang="zh-CN" sz="2800" dirty="0">
                <a:solidFill>
                  <a:srgbClr val="000066"/>
                </a:solidFill>
                <a:latin typeface="Times New Roman" pitchFamily="18" charset="0"/>
              </a:rPr>
              <a:t> &amp;Q, </a:t>
            </a:r>
            <a:r>
              <a:rPr kumimoji="1" lang="en-US" altLang="zh-CN" sz="2800" dirty="0" err="1">
                <a:solidFill>
                  <a:srgbClr val="000066"/>
                </a:solidFill>
                <a:latin typeface="Times New Roman" pitchFamily="18" charset="0"/>
              </a:rPr>
              <a:t>QElemType</a:t>
            </a:r>
            <a:r>
              <a:rPr kumimoji="1" lang="en-US" altLang="zh-CN" sz="2800" dirty="0">
                <a:solidFill>
                  <a:srgbClr val="000066"/>
                </a:solidFill>
                <a:latin typeface="Times New Roman" pitchFamily="18" charset="0"/>
              </a:rPr>
              <a:t> e)</a:t>
            </a:r>
            <a:r>
              <a:rPr kumimoji="1" lang="en-US" altLang="zh-CN" sz="2800" dirty="0">
                <a:solidFill>
                  <a:srgbClr val="800000"/>
                </a:solidFill>
                <a:latin typeface="Times New Roman" pitchFamily="18" charset="0"/>
              </a:rPr>
              <a:t> </a:t>
            </a:r>
            <a:r>
              <a:rPr kumimoji="1" lang="en-US" altLang="zh-CN" sz="2800" dirty="0">
                <a:latin typeface="Times New Roman" pitchFamily="18" charset="0"/>
              </a:rPr>
              <a:t>{</a:t>
            </a:r>
          </a:p>
          <a:p>
            <a:pPr>
              <a:lnSpc>
                <a:spcPct val="120000"/>
              </a:lnSpc>
            </a:pPr>
            <a:r>
              <a:rPr kumimoji="1" lang="en-US" altLang="zh-CN" sz="2800" dirty="0">
                <a:latin typeface="Times New Roman" pitchFamily="18" charset="0"/>
              </a:rPr>
              <a:t>    // </a:t>
            </a:r>
            <a:r>
              <a:rPr kumimoji="1" lang="zh-CN" altLang="en-US" sz="2800" dirty="0">
                <a:latin typeface="Times New Roman" pitchFamily="18" charset="0"/>
              </a:rPr>
              <a:t>插入元素</a:t>
            </a:r>
            <a:r>
              <a:rPr kumimoji="1" lang="en-US" altLang="zh-CN" sz="2800" dirty="0">
                <a:latin typeface="Times New Roman" pitchFamily="18" charset="0"/>
              </a:rPr>
              <a:t>e</a:t>
            </a:r>
            <a:r>
              <a:rPr kumimoji="1" lang="zh-CN" altLang="en-US" sz="2800" dirty="0">
                <a:latin typeface="Times New Roman" pitchFamily="18" charset="0"/>
              </a:rPr>
              <a:t>为</a:t>
            </a:r>
            <a:r>
              <a:rPr kumimoji="1" lang="en-US" altLang="zh-CN" sz="2800" dirty="0">
                <a:latin typeface="Times New Roman" pitchFamily="18" charset="0"/>
              </a:rPr>
              <a:t>Q</a:t>
            </a:r>
            <a:r>
              <a:rPr kumimoji="1" lang="zh-CN" altLang="en-US" sz="2800" dirty="0">
                <a:latin typeface="Times New Roman" pitchFamily="18" charset="0"/>
              </a:rPr>
              <a:t>的新的队尾元素</a:t>
            </a:r>
          </a:p>
          <a:p>
            <a:pPr>
              <a:lnSpc>
                <a:spcPct val="120000"/>
              </a:lnSpc>
            </a:pPr>
            <a:r>
              <a:rPr kumimoji="1" lang="zh-CN" altLang="en-US" sz="2800" dirty="0">
                <a:solidFill>
                  <a:srgbClr val="800000"/>
                </a:solidFill>
                <a:latin typeface="Times New Roman" pitchFamily="18" charset="0"/>
              </a:rPr>
              <a:t>    </a:t>
            </a:r>
            <a:r>
              <a:rPr kumimoji="1" lang="en-US" altLang="zh-CN" sz="2800" dirty="0">
                <a:solidFill>
                  <a:srgbClr val="660066"/>
                </a:solidFill>
                <a:latin typeface="Times New Roman" pitchFamily="18" charset="0"/>
              </a:rPr>
              <a:t>p = (</a:t>
            </a:r>
            <a:r>
              <a:rPr kumimoji="1" lang="en-US" altLang="zh-CN" sz="2800" dirty="0" err="1">
                <a:solidFill>
                  <a:srgbClr val="660066"/>
                </a:solidFill>
                <a:latin typeface="Times New Roman" pitchFamily="18" charset="0"/>
              </a:rPr>
              <a:t>QueuePtr</a:t>
            </a:r>
            <a:r>
              <a:rPr kumimoji="1" lang="en-US" altLang="zh-CN" sz="2800" dirty="0">
                <a:solidFill>
                  <a:srgbClr val="660066"/>
                </a:solidFill>
                <a:latin typeface="Times New Roman" pitchFamily="18" charset="0"/>
              </a:rPr>
              <a:t>) </a:t>
            </a:r>
            <a:r>
              <a:rPr kumimoji="1" lang="en-US" altLang="zh-CN" sz="2800" dirty="0" err="1">
                <a:solidFill>
                  <a:srgbClr val="660066"/>
                </a:solidFill>
                <a:latin typeface="Times New Roman" pitchFamily="18" charset="0"/>
              </a:rPr>
              <a:t>malloc</a:t>
            </a:r>
            <a:r>
              <a:rPr kumimoji="1" lang="en-US" altLang="zh-CN" sz="2800" dirty="0">
                <a:solidFill>
                  <a:srgbClr val="660066"/>
                </a:solidFill>
                <a:latin typeface="Times New Roman" pitchFamily="18" charset="0"/>
              </a:rPr>
              <a:t> (</a:t>
            </a:r>
            <a:r>
              <a:rPr kumimoji="1" lang="en-US" altLang="zh-CN" sz="2800" dirty="0" err="1">
                <a:solidFill>
                  <a:srgbClr val="660066"/>
                </a:solidFill>
                <a:latin typeface="Times New Roman" pitchFamily="18" charset="0"/>
              </a:rPr>
              <a:t>sizeof</a:t>
            </a:r>
            <a:r>
              <a:rPr kumimoji="1" lang="en-US" altLang="zh-CN" sz="2800" dirty="0">
                <a:solidFill>
                  <a:srgbClr val="660066"/>
                </a:solidFill>
                <a:latin typeface="Times New Roman" pitchFamily="18" charset="0"/>
              </a:rPr>
              <a:t> (</a:t>
            </a:r>
            <a:r>
              <a:rPr kumimoji="1" lang="en-US" altLang="zh-CN" sz="2800" dirty="0" err="1">
                <a:solidFill>
                  <a:srgbClr val="660066"/>
                </a:solidFill>
                <a:latin typeface="Times New Roman" pitchFamily="18" charset="0"/>
              </a:rPr>
              <a:t>QNode</a:t>
            </a:r>
            <a:r>
              <a:rPr kumimoji="1" lang="en-US" altLang="zh-CN" sz="2800" dirty="0">
                <a:solidFill>
                  <a:srgbClr val="660066"/>
                </a:solidFill>
                <a:latin typeface="Times New Roman" pitchFamily="18" charset="0"/>
              </a:rPr>
              <a:t>));</a:t>
            </a:r>
          </a:p>
          <a:p>
            <a:pPr>
              <a:lnSpc>
                <a:spcPct val="120000"/>
              </a:lnSpc>
            </a:pPr>
            <a:r>
              <a:rPr kumimoji="1" lang="en-US" altLang="zh-CN" sz="2800" dirty="0">
                <a:solidFill>
                  <a:srgbClr val="800000"/>
                </a:solidFill>
                <a:latin typeface="Times New Roman" pitchFamily="18" charset="0"/>
              </a:rPr>
              <a:t>    </a:t>
            </a:r>
            <a:r>
              <a:rPr kumimoji="1" lang="en-US" altLang="zh-CN" sz="2800" dirty="0">
                <a:latin typeface="Times New Roman" pitchFamily="18" charset="0"/>
              </a:rPr>
              <a:t>if (!p)  exit (OVERFLOW);   //</a:t>
            </a:r>
            <a:r>
              <a:rPr kumimoji="1" lang="zh-CN" altLang="en-US" sz="2800" dirty="0">
                <a:latin typeface="Times New Roman" pitchFamily="18" charset="0"/>
              </a:rPr>
              <a:t>存储分配失败</a:t>
            </a:r>
          </a:p>
          <a:p>
            <a:pPr>
              <a:lnSpc>
                <a:spcPct val="120000"/>
              </a:lnSpc>
            </a:pPr>
            <a:r>
              <a:rPr kumimoji="1" lang="zh-CN" altLang="en-US" sz="2800" dirty="0">
                <a:latin typeface="Times New Roman" pitchFamily="18" charset="0"/>
              </a:rPr>
              <a:t>    </a:t>
            </a:r>
            <a:r>
              <a:rPr kumimoji="1" lang="en-US" altLang="zh-CN" sz="2800" dirty="0">
                <a:latin typeface="Times New Roman" pitchFamily="18" charset="0"/>
              </a:rPr>
              <a:t>p-&gt;data = e;   p-&gt;next = NULL;</a:t>
            </a:r>
          </a:p>
          <a:p>
            <a:pPr>
              <a:lnSpc>
                <a:spcPct val="120000"/>
              </a:lnSpc>
            </a:pPr>
            <a:r>
              <a:rPr kumimoji="1" lang="en-US" altLang="zh-CN" sz="2800" dirty="0">
                <a:solidFill>
                  <a:srgbClr val="800000"/>
                </a:solidFill>
                <a:latin typeface="Times New Roman" pitchFamily="18" charset="0"/>
              </a:rPr>
              <a:t>    </a:t>
            </a:r>
            <a:r>
              <a:rPr kumimoji="1" lang="en-US" altLang="zh-CN" sz="2800" dirty="0" err="1" smtClean="0">
                <a:solidFill>
                  <a:srgbClr val="FF0000"/>
                </a:solidFill>
                <a:latin typeface="Times New Roman" pitchFamily="18" charset="0"/>
              </a:rPr>
              <a:t>Q.rear</a:t>
            </a:r>
            <a:r>
              <a:rPr kumimoji="1" lang="en-US" altLang="zh-CN" sz="2800" dirty="0" smtClean="0">
                <a:solidFill>
                  <a:srgbClr val="FF0000"/>
                </a:solidFill>
                <a:latin typeface="Times New Roman" pitchFamily="18" charset="0"/>
              </a:rPr>
              <a:t>-</a:t>
            </a:r>
            <a:r>
              <a:rPr kumimoji="1" lang="en-US" altLang="zh-CN" sz="2800" dirty="0">
                <a:solidFill>
                  <a:srgbClr val="FF0000"/>
                </a:solidFill>
                <a:latin typeface="Times New Roman" pitchFamily="18" charset="0"/>
              </a:rPr>
              <a:t>&gt;next = p;    </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 = p</a:t>
            </a:r>
            <a:r>
              <a:rPr kumimoji="1" lang="en-US" altLang="zh-CN" sz="2800" dirty="0" smtClean="0">
                <a:solidFill>
                  <a:srgbClr val="FF0000"/>
                </a:solidFill>
                <a:latin typeface="Times New Roman" pitchFamily="18" charset="0"/>
              </a:rPr>
              <a:t>; </a:t>
            </a:r>
            <a:r>
              <a:rPr kumimoji="1" lang="en-US" altLang="zh-CN" sz="2800" u="sng" dirty="0">
                <a:solidFill>
                  <a:srgbClr val="FF0000"/>
                </a:solidFill>
                <a:latin typeface="Times New Roman" pitchFamily="18" charset="0"/>
              </a:rPr>
              <a:t>//</a:t>
            </a:r>
            <a:r>
              <a:rPr kumimoji="1" lang="zh-CN" altLang="en-US" sz="2800" u="sng" dirty="0">
                <a:solidFill>
                  <a:srgbClr val="FF0000"/>
                </a:solidFill>
                <a:latin typeface="Times New Roman" pitchFamily="18" charset="0"/>
              </a:rPr>
              <a:t>插在队尾</a:t>
            </a:r>
            <a:endParaRPr kumimoji="1" lang="en-US" altLang="zh-CN" sz="2800" dirty="0">
              <a:solidFill>
                <a:srgbClr val="800000"/>
              </a:solidFill>
              <a:latin typeface="Times New Roman" pitchFamily="18" charset="0"/>
            </a:endParaRPr>
          </a:p>
          <a:p>
            <a:pPr>
              <a:lnSpc>
                <a:spcPct val="120000"/>
              </a:lnSpc>
            </a:pPr>
            <a:endParaRPr kumimoji="1" lang="en-US" altLang="zh-CN" sz="2800" u="sng" dirty="0" smtClean="0">
              <a:solidFill>
                <a:srgbClr val="FF0000"/>
              </a:solidFill>
              <a:latin typeface="Times New Roman" pitchFamily="18" charset="0"/>
            </a:endParaRPr>
          </a:p>
          <a:p>
            <a:pPr>
              <a:lnSpc>
                <a:spcPct val="120000"/>
              </a:lnSpc>
            </a:pPr>
            <a:endParaRPr kumimoji="1" lang="en-US" altLang="zh-CN" sz="2800" u="sng" dirty="0">
              <a:solidFill>
                <a:srgbClr val="FF0000"/>
              </a:solidFill>
              <a:latin typeface="Times New Roman" pitchFamily="18" charset="0"/>
            </a:endParaRPr>
          </a:p>
          <a:p>
            <a:pPr>
              <a:lnSpc>
                <a:spcPct val="120000"/>
              </a:lnSpc>
            </a:pPr>
            <a:endParaRPr kumimoji="1" lang="en-US" altLang="zh-CN" sz="2800" u="sng" dirty="0">
              <a:solidFill>
                <a:srgbClr val="FF0000"/>
              </a:solidFill>
              <a:latin typeface="Times New Roman" pitchFamily="18" charset="0"/>
            </a:endParaRPr>
          </a:p>
          <a:p>
            <a:pPr>
              <a:lnSpc>
                <a:spcPct val="120000"/>
              </a:lnSpc>
            </a:pPr>
            <a:endParaRPr kumimoji="1" lang="en-US" altLang="zh-CN" sz="2800" u="sng" dirty="0">
              <a:solidFill>
                <a:srgbClr val="FF0000"/>
              </a:solidFill>
              <a:latin typeface="Times New Roman" pitchFamily="18" charset="0"/>
            </a:endParaRPr>
          </a:p>
          <a:p>
            <a:pPr>
              <a:lnSpc>
                <a:spcPct val="120000"/>
              </a:lnSpc>
            </a:pPr>
            <a:r>
              <a:rPr kumimoji="1" lang="en-US" altLang="zh-CN" sz="2800" dirty="0">
                <a:solidFill>
                  <a:srgbClr val="800000"/>
                </a:solidFill>
                <a:latin typeface="Times New Roman" pitchFamily="18" charset="0"/>
              </a:rPr>
              <a:t>    </a:t>
            </a:r>
            <a:r>
              <a:rPr kumimoji="1" lang="en-US" altLang="zh-CN" sz="2800" dirty="0">
                <a:latin typeface="Times New Roman" pitchFamily="18" charset="0"/>
              </a:rPr>
              <a:t>return OK;</a:t>
            </a:r>
          </a:p>
          <a:p>
            <a:pPr>
              <a:lnSpc>
                <a:spcPct val="120000"/>
              </a:lnSpc>
            </a:pPr>
            <a:r>
              <a:rPr kumimoji="1" lang="en-US" altLang="zh-CN" sz="2800" dirty="0" smtClean="0">
                <a:latin typeface="Times New Roman" pitchFamily="18" charset="0"/>
              </a:rPr>
              <a:t>}//</a:t>
            </a:r>
            <a:r>
              <a:rPr kumimoji="1" lang="en-US" altLang="zh-CN" sz="2800" dirty="0">
                <a:solidFill>
                  <a:srgbClr val="000066"/>
                </a:solidFill>
                <a:latin typeface="Times New Roman" pitchFamily="18" charset="0"/>
              </a:rPr>
              <a:t> </a:t>
            </a:r>
            <a:r>
              <a:rPr kumimoji="1" lang="en-US" altLang="zh-CN" sz="2800" dirty="0" err="1">
                <a:solidFill>
                  <a:srgbClr val="000066"/>
                </a:solidFill>
                <a:latin typeface="Times New Roman" pitchFamily="18" charset="0"/>
              </a:rPr>
              <a:t>EnQueue</a:t>
            </a:r>
            <a:r>
              <a:rPr kumimoji="1" lang="en-US" altLang="zh-CN" sz="2800" dirty="0">
                <a:solidFill>
                  <a:srgbClr val="000066"/>
                </a:solidFill>
                <a:latin typeface="Times New Roman" pitchFamily="18" charset="0"/>
              </a:rPr>
              <a:t> </a:t>
            </a:r>
            <a:endParaRPr kumimoji="1" lang="en-US" altLang="zh-CN" sz="2800" dirty="0">
              <a:latin typeface="Times New Roman" pitchFamily="18" charset="0"/>
            </a:endParaRPr>
          </a:p>
        </p:txBody>
      </p:sp>
      <p:sp>
        <p:nvSpPr>
          <p:cNvPr id="254981" name="Text Box 5"/>
          <p:cNvSpPr txBox="1">
            <a:spLocks noChangeArrowheads="1"/>
          </p:cNvSpPr>
          <p:nvPr/>
        </p:nvSpPr>
        <p:spPr bwMode="auto">
          <a:xfrm>
            <a:off x="599256" y="3457100"/>
            <a:ext cx="8077200" cy="2123658"/>
          </a:xfrm>
          <a:prstGeom prst="rect">
            <a:avLst/>
          </a:prstGeom>
          <a:solidFill>
            <a:schemeClr val="bg1"/>
          </a:solidFill>
          <a:ln w="9525">
            <a:solidFill>
              <a:srgbClr val="000000"/>
            </a:solidFill>
            <a:miter lim="800000"/>
            <a:headEnd/>
            <a:tailEnd/>
          </a:ln>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a:solidFill>
                  <a:srgbClr val="FF0000"/>
                </a:solidFill>
              </a:rPr>
              <a:t>q = </a:t>
            </a:r>
            <a:r>
              <a:rPr lang="en-US" altLang="zh-CN" dirty="0" err="1">
                <a:solidFill>
                  <a:srgbClr val="FF0000"/>
                </a:solidFill>
              </a:rPr>
              <a:t>Q.front</a:t>
            </a:r>
            <a:r>
              <a:rPr lang="en-US" altLang="zh-CN" dirty="0">
                <a:solidFill>
                  <a:srgbClr val="FF0000"/>
                </a:solidFill>
              </a:rPr>
              <a:t>; r=q-&gt;next;</a:t>
            </a:r>
          </a:p>
          <a:p>
            <a:pPr eaLnBrk="1" hangingPunct="1">
              <a:spcBef>
                <a:spcPct val="50000"/>
              </a:spcBef>
            </a:pPr>
            <a:r>
              <a:rPr lang="en-US" altLang="zh-CN" dirty="0" smtClean="0">
                <a:solidFill>
                  <a:srgbClr val="FF0000"/>
                </a:solidFill>
              </a:rPr>
              <a:t>while(r) </a:t>
            </a:r>
            <a:r>
              <a:rPr lang="en-US" altLang="zh-CN" dirty="0">
                <a:solidFill>
                  <a:srgbClr val="FF0000"/>
                </a:solidFill>
              </a:rPr>
              <a:t>{ </a:t>
            </a:r>
            <a:r>
              <a:rPr lang="en-US" altLang="zh-CN" dirty="0" smtClean="0">
                <a:solidFill>
                  <a:srgbClr val="FF0000"/>
                </a:solidFill>
              </a:rPr>
              <a:t>if(e </a:t>
            </a:r>
            <a:r>
              <a:rPr lang="en-US" altLang="zh-CN" dirty="0">
                <a:solidFill>
                  <a:srgbClr val="FF0000"/>
                </a:solidFill>
              </a:rPr>
              <a:t>&lt;= r-&gt;data ) break; q=r;   r = r-&gt;next;}</a:t>
            </a:r>
          </a:p>
          <a:p>
            <a:pPr eaLnBrk="1" hangingPunct="1">
              <a:spcBef>
                <a:spcPct val="50000"/>
              </a:spcBef>
            </a:pPr>
            <a:r>
              <a:rPr lang="en-US" altLang="zh-CN" dirty="0">
                <a:solidFill>
                  <a:srgbClr val="FF0000"/>
                </a:solidFill>
              </a:rPr>
              <a:t>p-&gt;next = r;    q-&gt;next = p; </a:t>
            </a:r>
          </a:p>
          <a:p>
            <a:pPr eaLnBrk="1" hangingPunct="1">
              <a:spcBef>
                <a:spcPct val="50000"/>
              </a:spcBef>
            </a:pPr>
            <a:r>
              <a:rPr lang="en-US" altLang="zh-CN" dirty="0" smtClean="0">
                <a:solidFill>
                  <a:srgbClr val="FF0000"/>
                </a:solidFill>
              </a:rPr>
              <a:t>if(r == NULL)  </a:t>
            </a:r>
            <a:r>
              <a:rPr lang="en-US" altLang="zh-CN" dirty="0" err="1">
                <a:solidFill>
                  <a:srgbClr val="FF0000"/>
                </a:solidFill>
              </a:rPr>
              <a:t>Q.rear</a:t>
            </a:r>
            <a:r>
              <a:rPr lang="en-US" altLang="zh-CN" dirty="0">
                <a:solidFill>
                  <a:srgbClr val="FF0000"/>
                </a:solidFill>
              </a:rPr>
              <a:t> = p;</a:t>
            </a:r>
          </a:p>
        </p:txBody>
      </p:sp>
      <p:sp>
        <p:nvSpPr>
          <p:cNvPr id="2" name="矩形 1"/>
          <p:cNvSpPr/>
          <p:nvPr/>
        </p:nvSpPr>
        <p:spPr>
          <a:xfrm>
            <a:off x="1494598" y="48567"/>
            <a:ext cx="1861407" cy="461665"/>
          </a:xfrm>
          <a:prstGeom prst="rect">
            <a:avLst/>
          </a:prstGeom>
          <a:solidFill>
            <a:schemeClr val="tx2">
              <a:lumMod val="90000"/>
            </a:schemeClr>
          </a:solidFill>
        </p:spPr>
        <p:txBody>
          <a:bodyPr wrap="none">
            <a:spAutoFit/>
          </a:bodyPr>
          <a:lstStyle/>
          <a:p>
            <a:r>
              <a:rPr lang="en-US" altLang="zh-CN" dirty="0" err="1">
                <a:solidFill>
                  <a:srgbClr val="FF0000"/>
                </a:solidFill>
              </a:rPr>
              <a:t>OrderInsert</a:t>
            </a:r>
            <a:endParaRPr lang="zh-CN" altLang="en-US" dirty="0"/>
          </a:p>
        </p:txBody>
      </p:sp>
      <p:cxnSp>
        <p:nvCxnSpPr>
          <p:cNvPr id="4" name="直接连接符 3"/>
          <p:cNvCxnSpPr/>
          <p:nvPr/>
        </p:nvCxnSpPr>
        <p:spPr bwMode="auto">
          <a:xfrm>
            <a:off x="395536" y="3140968"/>
            <a:ext cx="763284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1494598" y="620688"/>
            <a:ext cx="1637242"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675977" y="1124744"/>
            <a:ext cx="5120159"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3" name="Text Box 5"/>
          <p:cNvSpPr txBox="1">
            <a:spLocks noChangeArrowheads="1"/>
          </p:cNvSpPr>
          <p:nvPr/>
        </p:nvSpPr>
        <p:spPr bwMode="auto">
          <a:xfrm>
            <a:off x="1187624" y="893911"/>
            <a:ext cx="6336704" cy="461665"/>
          </a:xfrm>
          <a:prstGeom prst="rect">
            <a:avLst/>
          </a:prstGeom>
          <a:solidFill>
            <a:schemeClr val="bg1"/>
          </a:solidFill>
          <a:ln w="9525">
            <a:solidFill>
              <a:srgbClr val="000000"/>
            </a:solidFill>
            <a:miter lim="800000"/>
            <a:headEnd/>
            <a:tailEnd/>
          </a:ln>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smtClean="0">
                <a:solidFill>
                  <a:srgbClr val="FF0000"/>
                </a:solidFill>
              </a:rPr>
              <a:t>//</a:t>
            </a:r>
            <a:r>
              <a:rPr lang="zh-CN" altLang="en-US" dirty="0" smtClean="0">
                <a:solidFill>
                  <a:srgbClr val="FF0000"/>
                </a:solidFill>
              </a:rPr>
              <a:t>将元素</a:t>
            </a:r>
            <a:r>
              <a:rPr lang="en-US" altLang="zh-CN" dirty="0" smtClean="0">
                <a:solidFill>
                  <a:srgbClr val="FF0000"/>
                </a:solidFill>
              </a:rPr>
              <a:t>e</a:t>
            </a:r>
            <a:r>
              <a:rPr lang="zh-CN" altLang="en-US" dirty="0" smtClean="0">
                <a:solidFill>
                  <a:srgbClr val="FF0000"/>
                </a:solidFill>
              </a:rPr>
              <a:t>插入优先级队列</a:t>
            </a:r>
            <a:r>
              <a:rPr lang="en-US" altLang="zh-CN" dirty="0" smtClean="0">
                <a:solidFill>
                  <a:srgbClr val="FF0000"/>
                </a:solidFill>
              </a:rPr>
              <a:t>Q</a:t>
            </a:r>
            <a:endParaRPr lang="en-US"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4981">
                                            <p:bg/>
                                          </p:spTgt>
                                        </p:tgtEl>
                                        <p:attrNameLst>
                                          <p:attrName>style.visibility</p:attrName>
                                        </p:attrNameLst>
                                      </p:cBhvr>
                                      <p:to>
                                        <p:strVal val="visible"/>
                                      </p:to>
                                    </p:set>
                                    <p:animEffect transition="in" filter="wipe(left)">
                                      <p:cBhvr>
                                        <p:cTn id="32" dur="500"/>
                                        <p:tgtEl>
                                          <p:spTgt spid="254981">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4981">
                                            <p:txEl>
                                              <p:pRg st="0" end="0"/>
                                            </p:txEl>
                                          </p:spTgt>
                                        </p:tgtEl>
                                        <p:attrNameLst>
                                          <p:attrName>style.visibility</p:attrName>
                                        </p:attrNameLst>
                                      </p:cBhvr>
                                      <p:to>
                                        <p:strVal val="visible"/>
                                      </p:to>
                                    </p:set>
                                    <p:animEffect transition="in" filter="wipe(left)">
                                      <p:cBhvr>
                                        <p:cTn id="37" dur="500"/>
                                        <p:tgtEl>
                                          <p:spTgt spid="25498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4981">
                                            <p:txEl>
                                              <p:pRg st="1" end="1"/>
                                            </p:txEl>
                                          </p:spTgt>
                                        </p:tgtEl>
                                        <p:attrNameLst>
                                          <p:attrName>style.visibility</p:attrName>
                                        </p:attrNameLst>
                                      </p:cBhvr>
                                      <p:to>
                                        <p:strVal val="visible"/>
                                      </p:to>
                                    </p:set>
                                    <p:animEffect transition="in" filter="wipe(left)">
                                      <p:cBhvr>
                                        <p:cTn id="42" dur="500"/>
                                        <p:tgtEl>
                                          <p:spTgt spid="254981">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4981">
                                            <p:txEl>
                                              <p:pRg st="2" end="2"/>
                                            </p:txEl>
                                          </p:spTgt>
                                        </p:tgtEl>
                                        <p:attrNameLst>
                                          <p:attrName>style.visibility</p:attrName>
                                        </p:attrNameLst>
                                      </p:cBhvr>
                                      <p:to>
                                        <p:strVal val="visible"/>
                                      </p:to>
                                    </p:set>
                                    <p:animEffect transition="in" filter="wipe(left)">
                                      <p:cBhvr>
                                        <p:cTn id="47" dur="500"/>
                                        <p:tgtEl>
                                          <p:spTgt spid="254981">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4981">
                                            <p:txEl>
                                              <p:pRg st="3" end="3"/>
                                            </p:txEl>
                                          </p:spTgt>
                                        </p:tgtEl>
                                        <p:attrNameLst>
                                          <p:attrName>style.visibility</p:attrName>
                                        </p:attrNameLst>
                                      </p:cBhvr>
                                      <p:to>
                                        <p:strVal val="visible"/>
                                      </p:to>
                                    </p:set>
                                    <p:animEffect transition="in" filter="wipe(left)">
                                      <p:cBhvr>
                                        <p:cTn id="52" dur="500"/>
                                        <p:tgtEl>
                                          <p:spTgt spid="2549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build="p" animBg="1" autoUpdateAnimBg="0"/>
      <p:bldP spid="2" grpId="0" animBg="1"/>
      <p:bldP spid="13"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8BC255D-3FD5-490C-9C72-966566F316C7}" type="slidenum">
              <a:rPr lang="en-US" altLang="zh-CN"/>
              <a:pPr>
                <a:defRPr/>
              </a:pPr>
              <a:t>111</a:t>
            </a:fld>
            <a:endParaRPr lang="en-US" altLang="zh-CN"/>
          </a:p>
        </p:txBody>
      </p:sp>
      <p:sp>
        <p:nvSpPr>
          <p:cNvPr id="224258" name="Rectangle 2"/>
          <p:cNvSpPr>
            <a:spLocks noGrp="1" noChangeArrowheads="1"/>
          </p:cNvSpPr>
          <p:nvPr>
            <p:ph type="title"/>
          </p:nvPr>
        </p:nvSpPr>
        <p:spPr/>
        <p:txBody>
          <a:bodyPr/>
          <a:lstStyle/>
          <a:p>
            <a:pPr eaLnBrk="1" hangingPunct="1">
              <a:defRPr/>
            </a:pPr>
            <a:r>
              <a:rPr lang="zh-CN" altLang="en-US" smtClean="0"/>
              <a:t>本章学习要点</a:t>
            </a:r>
          </a:p>
        </p:txBody>
      </p:sp>
      <p:sp>
        <p:nvSpPr>
          <p:cNvPr id="91140" name="Rectangle 3"/>
          <p:cNvSpPr>
            <a:spLocks noGrp="1" noChangeArrowheads="1"/>
          </p:cNvSpPr>
          <p:nvPr>
            <p:ph type="body" idx="1"/>
          </p:nvPr>
        </p:nvSpPr>
        <p:spPr/>
        <p:txBody>
          <a:bodyPr/>
          <a:lstStyle/>
          <a:p>
            <a:pPr marL="533400" indent="-533400" eaLnBrk="1" hangingPunct="1">
              <a:buFontTx/>
              <a:buAutoNum type="arabicPeriod"/>
            </a:pPr>
            <a:r>
              <a:rPr lang="zh-CN" altLang="en-US" smtClean="0"/>
              <a:t>掌握栈和队列类型的特点，并能在相应的应用问题中正确选用它们。</a:t>
            </a:r>
          </a:p>
          <a:p>
            <a:pPr marL="533400" indent="-533400" eaLnBrk="1" hangingPunct="1">
              <a:buFontTx/>
              <a:buAutoNum type="arabicPeriod"/>
            </a:pPr>
            <a:r>
              <a:rPr lang="zh-CN" altLang="en-US" smtClean="0"/>
              <a:t>熟练掌握栈类型的两种实现方法，特别应注意栈满和栈空的条件以及它们的描述方法</a:t>
            </a:r>
          </a:p>
          <a:p>
            <a:pPr marL="533400" indent="-533400" eaLnBrk="1" hangingPunct="1">
              <a:buFontTx/>
              <a:buAutoNum type="arabicPeriod"/>
            </a:pPr>
            <a:r>
              <a:rPr lang="zh-CN" altLang="en-US" smtClean="0"/>
              <a:t>熟练掌握循环队列和链队列的基本操作实现算法，特别注意队满和队空的描述方法</a:t>
            </a:r>
          </a:p>
          <a:p>
            <a:pPr marL="533400" indent="-533400" eaLnBrk="1" hangingPunct="1">
              <a:buFontTx/>
              <a:buAutoNum type="arabicPeriod"/>
            </a:pPr>
            <a:r>
              <a:rPr lang="zh-CN" altLang="en-US" smtClean="0"/>
              <a:t>理解递归算法执行过程中栈的状态变化过程</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smtClean="0"/>
              <a:t>思考题</a:t>
            </a:r>
            <a:endParaRPr lang="zh-CN" altLang="en-US" dirty="0"/>
          </a:p>
        </p:txBody>
      </p:sp>
      <p:sp>
        <p:nvSpPr>
          <p:cNvPr id="5" name="副标题 4"/>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C47ACA62-D369-4BDA-9D91-AB4C22EC6C5D}" type="slidenum">
              <a:rPr lang="en-US" altLang="zh-CN" smtClean="0"/>
              <a:pPr>
                <a:defRPr/>
              </a:pPr>
              <a:t>112</a:t>
            </a:fld>
            <a:endParaRPr lang="en-US" altLang="zh-CN"/>
          </a:p>
        </p:txBody>
      </p:sp>
    </p:spTree>
    <p:extLst>
      <p:ext uri="{BB962C8B-B14F-4D97-AF65-F5344CB8AC3E}">
        <p14:creationId xmlns:p14="http://schemas.microsoft.com/office/powerpoint/2010/main" val="128910339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8642350" cy="5112568"/>
          </a:xfrm>
        </p:spPr>
        <p:txBody>
          <a:bodyPr/>
          <a:lstStyle/>
          <a:p>
            <a:r>
              <a:rPr lang="en-US" altLang="zh-CN" dirty="0" smtClean="0"/>
              <a:t>1.</a:t>
            </a:r>
            <a:r>
              <a:rPr lang="en-US" altLang="zh-CN" dirty="0"/>
              <a:t>	</a:t>
            </a:r>
            <a:r>
              <a:rPr lang="zh-CN" altLang="en-US" dirty="0"/>
              <a:t>识别读入的一个字符序列是否为反对称的字符序列</a:t>
            </a:r>
            <a:r>
              <a:rPr lang="en-US" altLang="zh-CN" dirty="0"/>
              <a:t>(</a:t>
            </a:r>
            <a:r>
              <a:rPr lang="zh-CN" altLang="en-US" dirty="0"/>
              <a:t>以</a:t>
            </a:r>
            <a:r>
              <a:rPr lang="zh-CN" altLang="en-US" dirty="0" smtClean="0"/>
              <a:t>字符</a:t>
            </a:r>
            <a:r>
              <a:rPr lang="en-US" altLang="zh-CN" dirty="0" smtClean="0"/>
              <a:t>’ </a:t>
            </a:r>
            <a:r>
              <a:rPr lang="en-US" altLang="zh-CN" dirty="0"/>
              <a:t>&amp; </a:t>
            </a:r>
            <a:r>
              <a:rPr lang="en-US" altLang="zh-CN" dirty="0" smtClean="0"/>
              <a:t>’</a:t>
            </a:r>
            <a:r>
              <a:rPr lang="zh-CN" altLang="en-US" dirty="0" smtClean="0"/>
              <a:t>为</a:t>
            </a:r>
            <a:r>
              <a:rPr lang="zh-CN" altLang="en-US" dirty="0"/>
              <a:t>对称轴</a:t>
            </a:r>
            <a:r>
              <a:rPr lang="en-US" altLang="zh-CN" dirty="0"/>
              <a:t>)</a:t>
            </a:r>
            <a:r>
              <a:rPr lang="zh-CN" altLang="en-US" dirty="0"/>
              <a:t>。</a:t>
            </a:r>
          </a:p>
          <a:p>
            <a:r>
              <a:rPr lang="en-US" altLang="zh-CN" dirty="0"/>
              <a:t>a)	</a:t>
            </a:r>
            <a:r>
              <a:rPr lang="zh-CN" altLang="en-US" dirty="0"/>
              <a:t>例如</a:t>
            </a:r>
            <a:r>
              <a:rPr lang="en-US" altLang="zh-CN" dirty="0"/>
              <a:t>:</a:t>
            </a:r>
            <a:r>
              <a:rPr lang="en-US" altLang="zh-CN" dirty="0" err="1"/>
              <a:t>abcd&amp;dcba</a:t>
            </a:r>
            <a:r>
              <a:rPr lang="en-US" altLang="zh-CN" dirty="0"/>
              <a:t>@ </a:t>
            </a:r>
            <a:r>
              <a:rPr lang="zh-CN" altLang="en-US" dirty="0"/>
              <a:t>是反对称字符序列</a:t>
            </a:r>
            <a:r>
              <a:rPr lang="en-US" altLang="zh-CN" dirty="0"/>
              <a:t>;</a:t>
            </a:r>
          </a:p>
          <a:p>
            <a:r>
              <a:rPr lang="en-US" altLang="zh-CN" dirty="0"/>
              <a:t>b)	</a:t>
            </a:r>
            <a:r>
              <a:rPr lang="en-US" altLang="zh-CN" dirty="0" err="1"/>
              <a:t>abc</a:t>
            </a:r>
            <a:r>
              <a:rPr lang="en-US" altLang="zh-CN" dirty="0"/>
              <a:t>&amp;@  </a:t>
            </a:r>
            <a:r>
              <a:rPr lang="zh-CN" altLang="en-US" dirty="0"/>
              <a:t>或  </a:t>
            </a:r>
            <a:r>
              <a:rPr lang="en-US" altLang="zh-CN" dirty="0" err="1"/>
              <a:t>abc&amp;abc</a:t>
            </a:r>
            <a:r>
              <a:rPr lang="en-US" altLang="zh-CN" dirty="0"/>
              <a:t>@  </a:t>
            </a:r>
            <a:r>
              <a:rPr lang="zh-CN" altLang="en-US" dirty="0"/>
              <a:t>或  </a:t>
            </a:r>
            <a:r>
              <a:rPr lang="en-US" altLang="zh-CN" dirty="0" err="1"/>
              <a:t>ab&amp;bac</a:t>
            </a:r>
            <a:r>
              <a:rPr lang="en-US" altLang="zh-CN" dirty="0"/>
              <a:t>@</a:t>
            </a:r>
            <a:r>
              <a:rPr lang="zh-CN" altLang="en-US" dirty="0"/>
              <a:t>都不是反对称字符序列。 </a:t>
            </a:r>
          </a:p>
          <a:p>
            <a:endParaRPr lang="en-US" altLang="zh-CN" dirty="0" smtClean="0"/>
          </a:p>
          <a:p>
            <a:r>
              <a:rPr lang="zh-CN" altLang="en-US" dirty="0" smtClean="0"/>
              <a:t>若</a:t>
            </a:r>
            <a:r>
              <a:rPr lang="zh-CN" altLang="en-US" dirty="0"/>
              <a:t>没有对称轴怎么办</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113</a:t>
            </a:fld>
            <a:endParaRPr lang="en-US" altLang="zh-CN"/>
          </a:p>
        </p:txBody>
      </p:sp>
    </p:spTree>
    <p:extLst>
      <p:ext uri="{BB962C8B-B14F-4D97-AF65-F5344CB8AC3E}">
        <p14:creationId xmlns:p14="http://schemas.microsoft.com/office/powerpoint/2010/main" val="149027446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4524"/>
            <a:ext cx="8642350" cy="5184775"/>
          </a:xfrm>
        </p:spPr>
        <p:txBody>
          <a:bodyPr/>
          <a:lstStyle/>
          <a:p>
            <a:r>
              <a:rPr lang="en-US" altLang="zh-CN" dirty="0" smtClean="0"/>
              <a:t>2</a:t>
            </a:r>
            <a:r>
              <a:rPr lang="zh-CN" altLang="en-US" dirty="0" smtClean="0"/>
              <a:t>、</a:t>
            </a:r>
            <a:r>
              <a:rPr lang="zh-CN" altLang="zh-CN" dirty="0" smtClean="0"/>
              <a:t>假定</a:t>
            </a:r>
            <a:r>
              <a:rPr lang="zh-CN" altLang="zh-CN" dirty="0"/>
              <a:t>采用带头结点的单链表保存单词，当两个单词有相同的后时缀，则可共享相同的后缀存储空间，例如，“</a:t>
            </a:r>
            <a:r>
              <a:rPr lang="en-US" altLang="zh-CN" dirty="0"/>
              <a:t>loading</a:t>
            </a:r>
            <a:r>
              <a:rPr lang="zh-CN" altLang="zh-CN" dirty="0"/>
              <a:t>”和“</a:t>
            </a:r>
            <a:r>
              <a:rPr lang="en-US" altLang="zh-CN" dirty="0"/>
              <a:t>being</a:t>
            </a:r>
            <a:r>
              <a:rPr lang="zh-CN" altLang="zh-CN" dirty="0"/>
              <a:t>”，如下图所示</a:t>
            </a:r>
            <a:r>
              <a:rPr lang="zh-CN" altLang="zh-CN" dirty="0" smtClean="0"/>
              <a:t>。</a:t>
            </a:r>
            <a:r>
              <a:rPr lang="zh-CN" altLang="zh-CN" dirty="0"/>
              <a:t>设</a:t>
            </a:r>
            <a:r>
              <a:rPr lang="en-US" altLang="zh-CN" dirty="0"/>
              <a:t>str1</a:t>
            </a:r>
            <a:r>
              <a:rPr lang="zh-CN" altLang="zh-CN" dirty="0"/>
              <a:t>和</a:t>
            </a:r>
            <a:r>
              <a:rPr lang="en-US" altLang="zh-CN" dirty="0"/>
              <a:t>str2</a:t>
            </a:r>
            <a:r>
              <a:rPr lang="zh-CN" altLang="zh-CN" dirty="0"/>
              <a:t>分别指向两个单词所在单链表的头结点，链表结点结构为（</a:t>
            </a:r>
            <a:r>
              <a:rPr lang="en-US" altLang="zh-CN" dirty="0"/>
              <a:t>data, next</a:t>
            </a:r>
            <a:r>
              <a:rPr lang="zh-CN" altLang="zh-CN" dirty="0"/>
              <a:t>），请设计一个时间上尽可能高效的算法，找出由</a:t>
            </a:r>
            <a:r>
              <a:rPr lang="en-US" altLang="zh-CN" dirty="0"/>
              <a:t>str1</a:t>
            </a:r>
            <a:r>
              <a:rPr lang="zh-CN" altLang="zh-CN" dirty="0"/>
              <a:t>和</a:t>
            </a:r>
            <a:r>
              <a:rPr lang="en-US" altLang="zh-CN" dirty="0"/>
              <a:t>str2</a:t>
            </a:r>
            <a:r>
              <a:rPr lang="zh-CN" altLang="zh-CN" dirty="0"/>
              <a:t>所指向两个链表共同后缀的起始位置（如图中字符</a:t>
            </a:r>
            <a:r>
              <a:rPr lang="en-US" altLang="zh-CN" dirty="0" err="1"/>
              <a:t>i</a:t>
            </a:r>
            <a:r>
              <a:rPr lang="zh-CN" altLang="zh-CN" dirty="0"/>
              <a:t>所在结点的位置</a:t>
            </a:r>
            <a:r>
              <a:rPr lang="en-US" altLang="zh-CN" dirty="0"/>
              <a:t>p</a:t>
            </a:r>
            <a:r>
              <a:rPr lang="zh-CN" altLang="zh-CN" dirty="0"/>
              <a:t>）。要求：</a:t>
            </a:r>
          </a:p>
          <a:p>
            <a:r>
              <a:rPr lang="zh-CN" altLang="zh-CN" dirty="0"/>
              <a:t>（</a:t>
            </a:r>
            <a:r>
              <a:rPr lang="en-US" altLang="zh-CN" dirty="0"/>
              <a:t>1</a:t>
            </a:r>
            <a:r>
              <a:rPr lang="zh-CN" altLang="zh-CN" dirty="0"/>
              <a:t>）给出算法的基本设计思想。</a:t>
            </a:r>
          </a:p>
          <a:p>
            <a:r>
              <a:rPr lang="zh-CN" altLang="zh-CN" dirty="0"/>
              <a:t>（</a:t>
            </a:r>
            <a:r>
              <a:rPr lang="en-US" altLang="zh-CN" dirty="0"/>
              <a:t>2</a:t>
            </a:r>
            <a:r>
              <a:rPr lang="zh-CN" altLang="zh-CN" dirty="0"/>
              <a:t>）根据设计思想，采用</a:t>
            </a:r>
            <a:r>
              <a:rPr lang="en-US" altLang="zh-CN" dirty="0"/>
              <a:t>C</a:t>
            </a:r>
            <a:r>
              <a:rPr lang="zh-CN" altLang="zh-CN" dirty="0"/>
              <a:t>或</a:t>
            </a:r>
            <a:r>
              <a:rPr lang="en-US" altLang="zh-CN" dirty="0"/>
              <a:t>C++</a:t>
            </a:r>
            <a:r>
              <a:rPr lang="zh-CN" altLang="zh-CN" dirty="0"/>
              <a:t>或</a:t>
            </a:r>
            <a:r>
              <a:rPr lang="en-US" altLang="zh-CN" dirty="0"/>
              <a:t>java</a:t>
            </a:r>
            <a:r>
              <a:rPr lang="zh-CN" altLang="zh-CN" dirty="0"/>
              <a:t>语言描述算法，关键之处给出注释。</a:t>
            </a:r>
          </a:p>
          <a:p>
            <a:r>
              <a:rPr lang="zh-CN" altLang="zh-CN" dirty="0"/>
              <a:t>（</a:t>
            </a:r>
            <a:r>
              <a:rPr lang="en-US" altLang="zh-CN" dirty="0"/>
              <a:t>3</a:t>
            </a:r>
            <a:r>
              <a:rPr lang="zh-CN" altLang="zh-CN" dirty="0"/>
              <a:t>）说明你所设计算法的时复杂度。</a:t>
            </a:r>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114</a:t>
            </a:fld>
            <a:endParaRPr lang="en-US" altLang="zh-CN"/>
          </a:p>
        </p:txBody>
      </p:sp>
      <p:pic>
        <p:nvPicPr>
          <p:cNvPr id="5" name="图片 4"/>
          <p:cNvPicPr/>
          <p:nvPr/>
        </p:nvPicPr>
        <p:blipFill>
          <a:blip r:embed="rId2"/>
          <a:srcRect/>
          <a:stretch>
            <a:fillRect/>
          </a:stretch>
        </p:blipFill>
        <p:spPr bwMode="auto">
          <a:xfrm>
            <a:off x="1889907" y="5565902"/>
            <a:ext cx="5365576" cy="1263183"/>
          </a:xfrm>
          <a:prstGeom prst="rect">
            <a:avLst/>
          </a:prstGeom>
          <a:noFill/>
          <a:ln w="9525">
            <a:solidFill>
              <a:schemeClr val="bg2">
                <a:lumMod val="75000"/>
              </a:schemeClr>
            </a:solidFill>
            <a:miter lim="800000"/>
            <a:headEnd/>
            <a:tailEnd/>
          </a:ln>
        </p:spPr>
      </p:pic>
    </p:spTree>
    <p:extLst>
      <p:ext uri="{BB962C8B-B14F-4D97-AF65-F5344CB8AC3E}">
        <p14:creationId xmlns:p14="http://schemas.microsoft.com/office/powerpoint/2010/main" val="319793557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smtClean="0"/>
              <a:t>3. </a:t>
            </a:r>
            <a:r>
              <a:rPr lang="zh-CN" altLang="zh-CN" dirty="0" smtClean="0"/>
              <a:t>有</a:t>
            </a:r>
            <a:r>
              <a:rPr lang="zh-CN" altLang="zh-CN" dirty="0"/>
              <a:t>两个栈 </a:t>
            </a:r>
            <a:r>
              <a:rPr lang="en-US" altLang="zh-CN" dirty="0"/>
              <a:t>s1 </a:t>
            </a:r>
            <a:r>
              <a:rPr lang="zh-CN" altLang="zh-CN" dirty="0"/>
              <a:t>和 </a:t>
            </a:r>
            <a:r>
              <a:rPr lang="en-US" altLang="zh-CN" dirty="0"/>
              <a:t>s2 </a:t>
            </a:r>
            <a:r>
              <a:rPr lang="zh-CN" altLang="zh-CN" dirty="0"/>
              <a:t>共享存储空间 </a:t>
            </a:r>
            <a:r>
              <a:rPr lang="en-US" altLang="zh-CN" dirty="0"/>
              <a:t>c(1</a:t>
            </a:r>
            <a:r>
              <a:rPr lang="zh-CN" altLang="zh-CN" dirty="0"/>
              <a:t>，</a:t>
            </a:r>
            <a:r>
              <a:rPr lang="en-US" altLang="zh-CN" dirty="0"/>
              <a:t>m)</a:t>
            </a:r>
            <a:r>
              <a:rPr lang="zh-CN" altLang="zh-CN" dirty="0"/>
              <a:t>，其中一个栈底设在 </a:t>
            </a:r>
            <a:r>
              <a:rPr lang="en-US" altLang="zh-CN" dirty="0"/>
              <a:t>c[1]</a:t>
            </a:r>
            <a:r>
              <a:rPr lang="zh-CN" altLang="zh-CN" dirty="0"/>
              <a:t>处，另一个栈底设在 </a:t>
            </a:r>
            <a:r>
              <a:rPr lang="en-US" altLang="zh-CN" dirty="0"/>
              <a:t>c[m]</a:t>
            </a:r>
            <a:r>
              <a:rPr lang="zh-CN" altLang="zh-CN" dirty="0"/>
              <a:t>处</a:t>
            </a:r>
            <a:r>
              <a:rPr lang="en-US" altLang="zh-CN" dirty="0"/>
              <a:t>. </a:t>
            </a:r>
            <a:r>
              <a:rPr lang="zh-CN" altLang="zh-CN" dirty="0"/>
              <a:t>假设</a:t>
            </a:r>
            <a:r>
              <a:rPr lang="en-US" altLang="zh-CN" dirty="0"/>
              <a:t>top1 </a:t>
            </a:r>
            <a:r>
              <a:rPr lang="zh-CN" altLang="zh-CN" dirty="0"/>
              <a:t>是栈 </a:t>
            </a:r>
            <a:r>
              <a:rPr lang="en-US" altLang="zh-CN" dirty="0"/>
              <a:t>1 </a:t>
            </a:r>
            <a:r>
              <a:rPr lang="zh-CN" altLang="zh-CN" dirty="0"/>
              <a:t>的栈指针，</a:t>
            </a:r>
            <a:r>
              <a:rPr lang="en-US" altLang="zh-CN" dirty="0"/>
              <a:t>top2 </a:t>
            </a:r>
            <a:r>
              <a:rPr lang="zh-CN" altLang="zh-CN" dirty="0"/>
              <a:t>是栈 </a:t>
            </a:r>
            <a:r>
              <a:rPr lang="en-US" altLang="zh-CN" dirty="0"/>
              <a:t>2 </a:t>
            </a:r>
            <a:r>
              <a:rPr lang="zh-CN" altLang="zh-CN" dirty="0"/>
              <a:t>的栈指针</a:t>
            </a:r>
            <a:r>
              <a:rPr lang="en-US" altLang="zh-CN" dirty="0"/>
              <a:t>,</a:t>
            </a:r>
            <a:r>
              <a:rPr lang="zh-CN" altLang="zh-CN" dirty="0"/>
              <a:t>则两个栈出现上溢和下溢的条件各是什么</a:t>
            </a:r>
            <a:r>
              <a:rPr lang="en-US"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115</a:t>
            </a:fld>
            <a:endParaRPr lang="en-US" altLang="zh-CN"/>
          </a:p>
        </p:txBody>
      </p:sp>
    </p:spTree>
    <p:extLst>
      <p:ext uri="{BB962C8B-B14F-4D97-AF65-F5344CB8AC3E}">
        <p14:creationId xmlns:p14="http://schemas.microsoft.com/office/powerpoint/2010/main" val="2104448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smtClean="0"/>
              <a:t>4. </a:t>
            </a:r>
            <a:r>
              <a:rPr lang="zh-CN" altLang="zh-CN" dirty="0" smtClean="0"/>
              <a:t>设</a:t>
            </a:r>
            <a:r>
              <a:rPr lang="zh-CN" altLang="zh-CN" dirty="0"/>
              <a:t>栈的输入序列是</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，则可能是其出栈序列有哪些</a:t>
            </a:r>
            <a:r>
              <a:rPr lang="zh-CN" altLang="zh-CN" dirty="0" smtClean="0"/>
              <a:t>？</a:t>
            </a:r>
            <a:endParaRPr lang="en-US" altLang="zh-CN" dirty="0" smtClean="0"/>
          </a:p>
          <a:p>
            <a:pPr lvl="0"/>
            <a:r>
              <a:rPr lang="en-US" altLang="zh-CN" dirty="0" smtClean="0"/>
              <a:t>n=1</a:t>
            </a:r>
            <a:r>
              <a:rPr lang="zh-CN" altLang="zh-CN" dirty="0" smtClean="0"/>
              <a:t>时</a:t>
            </a:r>
            <a:r>
              <a:rPr lang="zh-CN" altLang="zh-CN" dirty="0"/>
              <a:t>，</a:t>
            </a:r>
            <a:r>
              <a:rPr lang="en-US" altLang="zh-CN" dirty="0" smtClean="0"/>
              <a:t>f(1)=1</a:t>
            </a:r>
            <a:r>
              <a:rPr lang="en-US" altLang="zh-CN" dirty="0">
                <a:sym typeface="Wingdings" panose="05000000000000000000" pitchFamily="2" charset="2"/>
              </a:rPr>
              <a:t></a:t>
            </a:r>
            <a:r>
              <a:rPr lang="en-US" altLang="zh-CN" dirty="0" smtClean="0"/>
              <a:t>1</a:t>
            </a:r>
          </a:p>
          <a:p>
            <a:r>
              <a:rPr lang="en-US" altLang="zh-CN" dirty="0" smtClean="0"/>
              <a:t>n=2</a:t>
            </a:r>
            <a:r>
              <a:rPr lang="zh-CN" altLang="zh-CN" dirty="0" smtClean="0"/>
              <a:t>时</a:t>
            </a:r>
            <a:r>
              <a:rPr lang="zh-CN" altLang="zh-CN" dirty="0"/>
              <a:t>，</a:t>
            </a:r>
            <a:r>
              <a:rPr lang="en-US" altLang="zh-CN" dirty="0" smtClean="0"/>
              <a:t>f(2)=2</a:t>
            </a:r>
            <a:r>
              <a:rPr lang="en-US" altLang="zh-CN" dirty="0" smtClean="0">
                <a:sym typeface="Wingdings" panose="05000000000000000000" pitchFamily="2" charset="2"/>
              </a:rPr>
              <a:t>12, 21</a:t>
            </a:r>
            <a:endParaRPr lang="en-US" altLang="zh-CN" dirty="0"/>
          </a:p>
          <a:p>
            <a:r>
              <a:rPr lang="en-US" altLang="zh-CN" dirty="0" smtClean="0"/>
              <a:t>n=3</a:t>
            </a:r>
            <a:r>
              <a:rPr lang="zh-CN" altLang="zh-CN" dirty="0"/>
              <a:t>时</a:t>
            </a:r>
            <a:r>
              <a:rPr lang="zh-CN" altLang="zh-CN" dirty="0" smtClean="0"/>
              <a:t>，</a:t>
            </a:r>
            <a:r>
              <a:rPr lang="en-US" altLang="zh-CN" dirty="0" smtClean="0"/>
              <a:t>f(3)=5</a:t>
            </a:r>
            <a:r>
              <a:rPr lang="en-US" altLang="zh-CN" dirty="0">
                <a:sym typeface="Wingdings" panose="05000000000000000000" pitchFamily="2" charset="2"/>
              </a:rPr>
              <a:t></a:t>
            </a:r>
            <a:r>
              <a:rPr lang="en-US" altLang="zh-CN" dirty="0"/>
              <a:t>123</a:t>
            </a:r>
            <a:r>
              <a:rPr lang="zh-CN" altLang="zh-CN" dirty="0" smtClean="0"/>
              <a:t>，</a:t>
            </a:r>
            <a:r>
              <a:rPr lang="en-US" altLang="zh-CN" dirty="0" smtClean="0"/>
              <a:t>132</a:t>
            </a:r>
            <a:r>
              <a:rPr lang="zh-CN" altLang="zh-CN" dirty="0" smtClean="0"/>
              <a:t>，</a:t>
            </a:r>
            <a:r>
              <a:rPr lang="en-US" altLang="zh-CN" dirty="0"/>
              <a:t>213</a:t>
            </a:r>
            <a:r>
              <a:rPr lang="zh-CN" altLang="zh-CN" dirty="0"/>
              <a:t>，</a:t>
            </a:r>
            <a:r>
              <a:rPr lang="en-US" altLang="zh-CN" dirty="0" smtClean="0"/>
              <a:t>231</a:t>
            </a:r>
            <a:r>
              <a:rPr lang="zh-CN" altLang="zh-CN" dirty="0"/>
              <a:t>，</a:t>
            </a:r>
            <a:r>
              <a:rPr lang="en-US" altLang="zh-CN" dirty="0" smtClean="0"/>
              <a:t>321</a:t>
            </a:r>
          </a:p>
          <a:p>
            <a:r>
              <a:rPr lang="en-US" altLang="zh-CN" dirty="0" smtClean="0"/>
              <a:t>n=3</a:t>
            </a:r>
            <a:r>
              <a:rPr lang="zh-CN" altLang="en-US" dirty="0" smtClean="0"/>
              <a:t>时，</a:t>
            </a:r>
            <a:r>
              <a:rPr lang="en-US" altLang="zh-CN" dirty="0" smtClean="0"/>
              <a:t>f(3</a:t>
            </a:r>
            <a:r>
              <a:rPr lang="en-US" altLang="zh-CN" dirty="0"/>
              <a:t>) = </a:t>
            </a:r>
            <a:r>
              <a:rPr lang="en-US" altLang="zh-CN" dirty="0" smtClean="0"/>
              <a:t>f(2</a:t>
            </a:r>
            <a:r>
              <a:rPr lang="en-US" altLang="zh-CN" dirty="0"/>
              <a:t>) + f(1)f(1)+ </a:t>
            </a:r>
            <a:r>
              <a:rPr lang="en-US" altLang="zh-CN" dirty="0" smtClean="0"/>
              <a:t>f(2) = 5;</a:t>
            </a:r>
          </a:p>
          <a:p>
            <a:r>
              <a:rPr lang="en-US" altLang="zh-CN" dirty="0"/>
              <a:t>f(4) = </a:t>
            </a:r>
            <a:r>
              <a:rPr lang="en-US" altLang="zh-CN" dirty="0" smtClean="0"/>
              <a:t>f(3</a:t>
            </a:r>
            <a:r>
              <a:rPr lang="en-US" altLang="zh-CN" dirty="0"/>
              <a:t>) + f(1)f(2)+ f(2)f(1) + </a:t>
            </a:r>
            <a:r>
              <a:rPr lang="en-US" altLang="zh-CN" dirty="0" smtClean="0"/>
              <a:t>f(3) = 14;</a:t>
            </a:r>
            <a:endParaRPr lang="zh-CN" altLang="zh-CN" dirty="0"/>
          </a:p>
          <a:p>
            <a:r>
              <a:rPr lang="zh-CN" altLang="zh-CN" dirty="0" smtClean="0"/>
              <a:t>有</a:t>
            </a:r>
            <a:r>
              <a:rPr lang="en-US" altLang="zh-CN" dirty="0"/>
              <a:t>n</a:t>
            </a:r>
            <a:r>
              <a:rPr lang="zh-CN" altLang="zh-CN" dirty="0"/>
              <a:t>个不同的元素依次进栈，出栈的顺序共有：</a:t>
            </a:r>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116</a:t>
            </a:fld>
            <a:endParaRPr lang="en-US" altLang="zh-CN"/>
          </a:p>
        </p:txBody>
      </p:sp>
    </p:spTree>
    <p:extLst>
      <p:ext uri="{BB962C8B-B14F-4D97-AF65-F5344CB8AC3E}">
        <p14:creationId xmlns:p14="http://schemas.microsoft.com/office/powerpoint/2010/main" val="196112505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smtClean="0"/>
              <a:t>5</a:t>
            </a:r>
            <a:r>
              <a:rPr lang="zh-CN" altLang="en-US" dirty="0" smtClean="0"/>
              <a:t>、</a:t>
            </a:r>
            <a:r>
              <a:rPr lang="zh-CN" altLang="zh-CN" dirty="0" smtClean="0"/>
              <a:t>假设</a:t>
            </a:r>
            <a:r>
              <a:rPr lang="en-US" altLang="zh-CN" dirty="0"/>
              <a:t>S</a:t>
            </a:r>
            <a:r>
              <a:rPr lang="zh-CN" altLang="zh-CN" dirty="0"/>
              <a:t>和</a:t>
            </a:r>
            <a:r>
              <a:rPr lang="en-US" altLang="zh-CN" dirty="0"/>
              <a:t>X</a:t>
            </a:r>
            <a:r>
              <a:rPr lang="zh-CN" altLang="zh-CN" dirty="0"/>
              <a:t>分别表示入栈和出栈操作，初态和</a:t>
            </a:r>
            <a:r>
              <a:rPr lang="zh-CN" altLang="zh-CN" dirty="0" smtClean="0"/>
              <a:t>终态</a:t>
            </a:r>
            <a:r>
              <a:rPr lang="zh-CN" altLang="en-US" dirty="0" smtClean="0"/>
              <a:t>都</a:t>
            </a:r>
            <a:r>
              <a:rPr lang="zh-CN" altLang="zh-CN" dirty="0" smtClean="0"/>
              <a:t>为</a:t>
            </a:r>
            <a:r>
              <a:rPr lang="zh-CN" altLang="zh-CN" dirty="0"/>
              <a:t>空的入栈和出栈操作序列可以表示为仅由</a:t>
            </a:r>
            <a:r>
              <a:rPr lang="en-US" altLang="zh-CN" dirty="0"/>
              <a:t>S</a:t>
            </a:r>
            <a:r>
              <a:rPr lang="zh-CN" altLang="zh-CN" dirty="0"/>
              <a:t>和</a:t>
            </a:r>
            <a:r>
              <a:rPr lang="en-US" altLang="zh-CN" dirty="0"/>
              <a:t>X</a:t>
            </a:r>
            <a:r>
              <a:rPr lang="zh-CN" altLang="zh-CN" dirty="0"/>
              <a:t>组成的序列。则如果某序列表示的操作是不可实现的，则称该序列为非法序列，否则称为合法序列</a:t>
            </a:r>
            <a:r>
              <a:rPr lang="zh-CN" altLang="zh-CN" dirty="0" smtClean="0"/>
              <a:t>。</a:t>
            </a:r>
            <a:endParaRPr lang="en-US" altLang="zh-CN" dirty="0" smtClean="0"/>
          </a:p>
          <a:p>
            <a:pPr lvl="0"/>
            <a:r>
              <a:rPr lang="zh-CN" altLang="en-US" dirty="0" smtClean="0"/>
              <a:t>（</a:t>
            </a:r>
            <a:r>
              <a:rPr lang="en-US" altLang="zh-CN" dirty="0" smtClean="0"/>
              <a:t>1</a:t>
            </a:r>
            <a:r>
              <a:rPr lang="zh-CN" altLang="en-US" dirty="0" smtClean="0"/>
              <a:t>）</a:t>
            </a:r>
            <a:r>
              <a:rPr lang="zh-CN" altLang="zh-CN" dirty="0" smtClean="0"/>
              <a:t>输入</a:t>
            </a:r>
            <a:r>
              <a:rPr lang="zh-CN" altLang="zh-CN" dirty="0"/>
              <a:t>一个序列时，如何判断该序列是否是合法的</a:t>
            </a:r>
            <a:r>
              <a:rPr lang="zh-CN" altLang="zh-CN" dirty="0" smtClean="0"/>
              <a:t>？</a:t>
            </a:r>
            <a:endParaRPr lang="en-US" altLang="zh-CN" dirty="0" smtClean="0"/>
          </a:p>
          <a:p>
            <a:pPr lvl="0"/>
            <a:r>
              <a:rPr lang="zh-CN" altLang="en-US" dirty="0" smtClean="0"/>
              <a:t>（</a:t>
            </a:r>
            <a:r>
              <a:rPr lang="en-US" altLang="zh-CN" dirty="0" smtClean="0"/>
              <a:t>2</a:t>
            </a:r>
            <a:r>
              <a:rPr lang="zh-CN" altLang="en-US" dirty="0" smtClean="0"/>
              <a:t>）长度为</a:t>
            </a:r>
            <a:r>
              <a:rPr lang="en-US" altLang="zh-CN" dirty="0" smtClean="0"/>
              <a:t>2n</a:t>
            </a:r>
            <a:r>
              <a:rPr lang="zh-CN" altLang="en-US" dirty="0" smtClean="0"/>
              <a:t>的序列，有多少种合法的样式呢？</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117</a:t>
            </a:fld>
            <a:endParaRPr lang="en-US" altLang="zh-CN"/>
          </a:p>
        </p:txBody>
      </p:sp>
      <p:sp>
        <p:nvSpPr>
          <p:cNvPr id="5" name="矩形 4"/>
          <p:cNvSpPr/>
          <p:nvPr/>
        </p:nvSpPr>
        <p:spPr>
          <a:xfrm>
            <a:off x="2286000" y="4797152"/>
            <a:ext cx="4572000" cy="1384995"/>
          </a:xfrm>
          <a:prstGeom prst="rect">
            <a:avLst/>
          </a:prstGeom>
        </p:spPr>
        <p:txBody>
          <a:bodyPr>
            <a:spAutoFit/>
          </a:bodyPr>
          <a:lstStyle/>
          <a:p>
            <a:pPr lvl="0"/>
            <a:r>
              <a:rPr lang="en-US" altLang="zh-CN" sz="2800" b="1" dirty="0"/>
              <a:t>SSSXXX</a:t>
            </a:r>
          </a:p>
          <a:p>
            <a:pPr lvl="0"/>
            <a:r>
              <a:rPr lang="en-US" altLang="zh-CN" sz="2800" b="1" dirty="0"/>
              <a:t>SXSXSX</a:t>
            </a:r>
          </a:p>
          <a:p>
            <a:pPr lvl="0"/>
            <a:r>
              <a:rPr lang="en-US" altLang="zh-CN" sz="2800" b="1" dirty="0"/>
              <a:t>SXXSSX</a:t>
            </a:r>
            <a:endParaRPr lang="zh-CN" altLang="zh-CN" sz="2800" b="1" dirty="0"/>
          </a:p>
        </p:txBody>
      </p:sp>
    </p:spTree>
    <p:extLst>
      <p:ext uri="{BB962C8B-B14F-4D97-AF65-F5344CB8AC3E}">
        <p14:creationId xmlns:p14="http://schemas.microsoft.com/office/powerpoint/2010/main" val="15228354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12"/>
          </p:nvPr>
        </p:nvSpPr>
        <p:spPr/>
        <p:txBody>
          <a:bodyPr/>
          <a:lstStyle/>
          <a:p>
            <a:pPr>
              <a:defRPr/>
            </a:pPr>
            <a:fld id="{7986BC5A-7C42-41A4-92ED-632D66169E17}" type="slidenum">
              <a:rPr lang="en-US" altLang="zh-CN"/>
              <a:pPr>
                <a:defRPr/>
              </a:pPr>
              <a:t>118</a:t>
            </a:fld>
            <a:endParaRPr lang="en-US" altLang="zh-CN"/>
          </a:p>
        </p:txBody>
      </p:sp>
      <p:sp>
        <p:nvSpPr>
          <p:cNvPr id="9218" name="Rectangle 2"/>
          <p:cNvSpPr>
            <a:spLocks noGrp="1" noChangeArrowheads="1"/>
          </p:cNvSpPr>
          <p:nvPr>
            <p:ph type="title"/>
          </p:nvPr>
        </p:nvSpPr>
        <p:spPr/>
        <p:txBody>
          <a:bodyPr/>
          <a:lstStyle/>
          <a:p>
            <a:pPr eaLnBrk="1" hangingPunct="1">
              <a:defRPr/>
            </a:pPr>
            <a:r>
              <a:rPr lang="zh-CN" altLang="en-US" sz="5400" dirty="0" smtClean="0"/>
              <a:t>思考题</a:t>
            </a:r>
            <a:endParaRPr lang="en-US" altLang="zh-CN" sz="5400" dirty="0" smtClean="0"/>
          </a:p>
        </p:txBody>
      </p:sp>
      <p:sp>
        <p:nvSpPr>
          <p:cNvPr id="48132" name="Rectangle 3"/>
          <p:cNvSpPr>
            <a:spLocks noGrp="1" noChangeArrowheads="1"/>
          </p:cNvSpPr>
          <p:nvPr>
            <p:ph type="body" idx="1"/>
          </p:nvPr>
        </p:nvSpPr>
        <p:spPr>
          <a:xfrm>
            <a:off x="250825" y="1196975"/>
            <a:ext cx="4465638" cy="5327650"/>
          </a:xfrm>
          <a:ln>
            <a:solidFill>
              <a:schemeClr val="hlink"/>
            </a:solidFill>
            <a:miter lim="800000"/>
            <a:headEnd/>
            <a:tailEnd/>
          </a:ln>
        </p:spPr>
        <p:txBody>
          <a:bodyPr/>
          <a:lstStyle/>
          <a:p>
            <a:pPr eaLnBrk="1" hangingPunct="1"/>
            <a:r>
              <a:rPr lang="en-US" altLang="zh-CN" dirty="0" smtClean="0"/>
              <a:t>6</a:t>
            </a:r>
            <a:r>
              <a:rPr lang="zh-CN" altLang="en-US" dirty="0" smtClean="0"/>
              <a:t>、用静态链表实现的队列如右图所示</a:t>
            </a:r>
            <a:r>
              <a:rPr lang="en-US" altLang="zh-CN" dirty="0" smtClean="0"/>
              <a:t>:</a:t>
            </a:r>
          </a:p>
          <a:p>
            <a:pPr eaLnBrk="1" hangingPunct="1"/>
            <a:r>
              <a:rPr lang="en-US" altLang="zh-CN" dirty="0" smtClean="0"/>
              <a:t>front = 9, rear = 7.</a:t>
            </a:r>
          </a:p>
          <a:p>
            <a:pPr eaLnBrk="1" hangingPunct="1"/>
            <a:r>
              <a:rPr lang="zh-CN" altLang="en-US" dirty="0" smtClean="0"/>
              <a:t>队列有头结点</a:t>
            </a:r>
          </a:p>
          <a:p>
            <a:pPr eaLnBrk="1" hangingPunct="1"/>
            <a:r>
              <a:rPr lang="zh-CN" altLang="en-US" dirty="0" smtClean="0"/>
              <a:t>当执行下列操作时</a:t>
            </a:r>
            <a:r>
              <a:rPr lang="en-US" altLang="zh-CN" dirty="0" smtClean="0"/>
              <a:t>,</a:t>
            </a:r>
            <a:r>
              <a:rPr lang="zh-CN" altLang="en-US" dirty="0" smtClean="0"/>
              <a:t>队列有什么变化</a:t>
            </a:r>
            <a:r>
              <a:rPr lang="en-US" altLang="zh-CN" dirty="0" smtClean="0"/>
              <a:t>?</a:t>
            </a:r>
          </a:p>
          <a:p>
            <a:pPr eaLnBrk="1" hangingPunct="1"/>
            <a:r>
              <a:rPr lang="en-US" altLang="zh-CN" dirty="0" smtClean="0"/>
              <a:t>1) </a:t>
            </a:r>
            <a:r>
              <a:rPr lang="zh-CN" altLang="en-US" dirty="0" smtClean="0"/>
              <a:t>元素</a:t>
            </a:r>
            <a:r>
              <a:rPr lang="en-US" altLang="zh-CN" dirty="0" smtClean="0"/>
              <a:t>S</a:t>
            </a:r>
            <a:r>
              <a:rPr lang="zh-CN" altLang="en-US" dirty="0" smtClean="0"/>
              <a:t>入队</a:t>
            </a:r>
          </a:p>
          <a:p>
            <a:pPr eaLnBrk="1" hangingPunct="1"/>
            <a:r>
              <a:rPr lang="en-US" altLang="zh-CN" dirty="0" smtClean="0"/>
              <a:t>2) </a:t>
            </a:r>
            <a:r>
              <a:rPr lang="zh-CN" altLang="en-US" dirty="0" smtClean="0"/>
              <a:t>队首元素出队</a:t>
            </a:r>
          </a:p>
        </p:txBody>
      </p:sp>
      <p:graphicFrame>
        <p:nvGraphicFramePr>
          <p:cNvPr id="9293" name="Group 77"/>
          <p:cNvGraphicFramePr>
            <a:graphicFrameLocks noGrp="1"/>
          </p:cNvGraphicFramePr>
          <p:nvPr/>
        </p:nvGraphicFramePr>
        <p:xfrm>
          <a:off x="6011863" y="1341438"/>
          <a:ext cx="2376487" cy="5029200"/>
        </p:xfrm>
        <a:graphic>
          <a:graphicData uri="http://schemas.openxmlformats.org/drawingml/2006/table">
            <a:tbl>
              <a:tblPr/>
              <a:tblGrid>
                <a:gridCol w="523875"/>
                <a:gridCol w="1135062"/>
                <a:gridCol w="717550"/>
              </a:tblGrid>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solid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楷体_GB2312" pitchFamily="49"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r>
              <a:tr h="1825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hlink"/>
                          </a:solidFill>
                          <a:effectLst/>
                          <a:latin typeface="Times New Roman" pitchFamily="18" charset="0"/>
                          <a:ea typeface="楷体_GB2312" pitchFamily="49" charset="-122"/>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dirty="0" smtClean="0">
                          <a:ln>
                            <a:noFill/>
                          </a:ln>
                          <a:solidFill>
                            <a:schemeClr val="hlink"/>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8182" name="Text Box 68"/>
          <p:cNvSpPr txBox="1">
            <a:spLocks noChangeArrowheads="1"/>
          </p:cNvSpPr>
          <p:nvPr/>
        </p:nvSpPr>
        <p:spPr bwMode="auto">
          <a:xfrm>
            <a:off x="5148263" y="1331913"/>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400">
                <a:solidFill>
                  <a:schemeClr val="tx1"/>
                </a:solidFill>
                <a:latin typeface="Arial" charset="0"/>
                <a:ea typeface="楷体_GB2312" pitchFamily="49" charset="-122"/>
              </a:defRPr>
            </a:lvl9pPr>
          </a:lstStyle>
          <a:p>
            <a:pPr algn="r" eaLnBrk="1" hangingPunct="1">
              <a:spcBef>
                <a:spcPct val="50000"/>
              </a:spcBef>
            </a:pPr>
            <a:r>
              <a:rPr kumimoji="1" lang="en-US" altLang="zh-CN" b="1">
                <a:latin typeface="Times New Roman" pitchFamily="18" charset="0"/>
                <a:ea typeface="宋体" pitchFamily="2" charset="-122"/>
              </a:rPr>
              <a:t>space</a:t>
            </a:r>
          </a:p>
        </p:txBody>
      </p:sp>
      <p:sp>
        <p:nvSpPr>
          <p:cNvPr id="48183" name="Text Box 69"/>
          <p:cNvSpPr txBox="1">
            <a:spLocks noChangeArrowheads="1"/>
          </p:cNvSpPr>
          <p:nvPr/>
        </p:nvSpPr>
        <p:spPr bwMode="auto">
          <a:xfrm>
            <a:off x="4859338" y="5419725"/>
            <a:ext cx="130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400">
                <a:solidFill>
                  <a:schemeClr val="tx1"/>
                </a:solidFill>
                <a:latin typeface="Arial" charset="0"/>
                <a:ea typeface="楷体_GB2312" pitchFamily="49" charset="-122"/>
              </a:defRPr>
            </a:lvl9pPr>
          </a:lstStyle>
          <a:p>
            <a:pPr algn="r" eaLnBrk="1" hangingPunct="1">
              <a:spcBef>
                <a:spcPct val="50000"/>
              </a:spcBef>
            </a:pPr>
            <a:r>
              <a:rPr kumimoji="1" lang="en-US" altLang="zh-CN" b="1">
                <a:solidFill>
                  <a:srgbClr val="000000"/>
                </a:solidFill>
                <a:latin typeface="Times New Roman" pitchFamily="18" charset="0"/>
                <a:ea typeface="宋体" pitchFamily="2" charset="-122"/>
              </a:rPr>
              <a:t>front</a:t>
            </a:r>
          </a:p>
        </p:txBody>
      </p:sp>
      <p:sp>
        <p:nvSpPr>
          <p:cNvPr id="48184" name="Rectangle 72"/>
          <p:cNvSpPr>
            <a:spLocks noChangeArrowheads="1"/>
          </p:cNvSpPr>
          <p:nvPr/>
        </p:nvSpPr>
        <p:spPr bwMode="auto">
          <a:xfrm>
            <a:off x="4716463" y="1196975"/>
            <a:ext cx="4032250" cy="53276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5" name="Text Box 73"/>
          <p:cNvSpPr txBox="1">
            <a:spLocks noChangeArrowheads="1"/>
          </p:cNvSpPr>
          <p:nvPr/>
        </p:nvSpPr>
        <p:spPr bwMode="auto">
          <a:xfrm>
            <a:off x="4859338" y="4508500"/>
            <a:ext cx="130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algn="ctr"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algn="ctr"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algn="ctr"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algn="ctr" eaLnBrk="0" fontAlgn="base" hangingPunct="0">
              <a:spcBef>
                <a:spcPct val="0"/>
              </a:spcBef>
              <a:spcAft>
                <a:spcPct val="0"/>
              </a:spcAft>
              <a:defRPr sz="2400">
                <a:solidFill>
                  <a:schemeClr val="tx1"/>
                </a:solidFill>
                <a:latin typeface="Arial" charset="0"/>
                <a:ea typeface="楷体_GB2312" pitchFamily="49" charset="-122"/>
              </a:defRPr>
            </a:lvl9pPr>
          </a:lstStyle>
          <a:p>
            <a:pPr algn="r" eaLnBrk="1" hangingPunct="1">
              <a:spcBef>
                <a:spcPct val="50000"/>
              </a:spcBef>
            </a:pPr>
            <a:r>
              <a:rPr kumimoji="1" lang="en-US" altLang="zh-CN" b="1">
                <a:solidFill>
                  <a:srgbClr val="000000"/>
                </a:solidFill>
                <a:latin typeface="Times New Roman" pitchFamily="18" charset="0"/>
                <a:ea typeface="宋体" pitchFamily="2" charset="-122"/>
              </a:rPr>
              <a:t>rear</a:t>
            </a:r>
          </a:p>
        </p:txBody>
      </p:sp>
    </p:spTree>
    <p:extLst>
      <p:ext uri="{BB962C8B-B14F-4D97-AF65-F5344CB8AC3E}">
        <p14:creationId xmlns:p14="http://schemas.microsoft.com/office/powerpoint/2010/main" val="181795395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dirty="0" smtClean="0"/>
              <a:t>7</a:t>
            </a:r>
            <a:r>
              <a:rPr lang="zh-CN" altLang="en-US" dirty="0" smtClean="0"/>
              <a:t>、</a:t>
            </a:r>
            <a:r>
              <a:rPr lang="zh-CN" altLang="zh-CN" dirty="0" smtClean="0"/>
              <a:t>请</a:t>
            </a:r>
            <a:r>
              <a:rPr lang="zh-CN" altLang="zh-CN" dirty="0"/>
              <a:t>将下列递归程序改为非递归程序。</a:t>
            </a:r>
          </a:p>
          <a:p>
            <a:endParaRPr lang="zh-CN" altLang="en-US" dirty="0"/>
          </a:p>
        </p:txBody>
      </p:sp>
      <p:sp>
        <p:nvSpPr>
          <p:cNvPr id="4" name="灯片编号占位符 3"/>
          <p:cNvSpPr>
            <a:spLocks noGrp="1"/>
          </p:cNvSpPr>
          <p:nvPr>
            <p:ph type="sldNum" sz="quarter" idx="12"/>
          </p:nvPr>
        </p:nvSpPr>
        <p:spPr/>
        <p:txBody>
          <a:bodyPr/>
          <a:lstStyle/>
          <a:p>
            <a:pPr>
              <a:defRPr/>
            </a:pPr>
            <a:fld id="{613F2C4F-BE62-48C4-93E5-538EEABB1187}" type="slidenum">
              <a:rPr lang="en-US" altLang="zh-CN" smtClean="0"/>
              <a:pPr>
                <a:defRPr/>
              </a:pPr>
              <a:t>119</a:t>
            </a:fld>
            <a:endParaRPr lang="en-US" altLang="zh-CN"/>
          </a:p>
        </p:txBody>
      </p:sp>
      <p:sp>
        <p:nvSpPr>
          <p:cNvPr id="5" name="矩形 4"/>
          <p:cNvSpPr/>
          <p:nvPr/>
        </p:nvSpPr>
        <p:spPr>
          <a:xfrm>
            <a:off x="1475656" y="1988840"/>
            <a:ext cx="5472608" cy="3970318"/>
          </a:xfrm>
          <a:prstGeom prst="rect">
            <a:avLst/>
          </a:prstGeom>
          <a:solidFill>
            <a:schemeClr val="accent2"/>
          </a:solidFill>
          <a:ln>
            <a:solidFill>
              <a:schemeClr val="tx1">
                <a:lumMod val="75000"/>
                <a:lumOff val="25000"/>
              </a:schemeClr>
            </a:solidFill>
          </a:ln>
        </p:spPr>
        <p:txBody>
          <a:bodyPr wrap="square">
            <a:spAutoFit/>
          </a:bodyPr>
          <a:lstStyle/>
          <a:p>
            <a:pPr marL="622935" indent="-266700"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void test (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&amp;sum)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622935" indent="-89535" algn="just">
              <a:lnSpc>
                <a:spcPct val="150000"/>
              </a:lnSpc>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int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x;</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622935" indent="-89535" algn="just">
              <a:lnSpc>
                <a:spcPct val="150000"/>
              </a:lnSpc>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scanf</a:t>
            </a:r>
            <a:r>
              <a:rPr lang="en-US" altLang="zh-CN" kern="100" dirty="0">
                <a:latin typeface="Calibri" panose="020F0502020204030204" pitchFamily="34" charset="0"/>
                <a:ea typeface="宋体" panose="02010600030101010101" pitchFamily="2" charset="-122"/>
                <a:cs typeface="Times New Roman" panose="02020603050405020304" pitchFamily="18" charset="0"/>
              </a:rPr>
              <a:t>( x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622935" indent="-89535"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if ( x==0 ) sum = 0;</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622935" indent="-89535"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else { test(sum); sum += x;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385445" indent="147955" algn="just">
              <a:lnSpc>
                <a:spcPct val="150000"/>
              </a:lnSpc>
              <a:spcAft>
                <a:spcPts val="0"/>
              </a:spcAft>
            </a:pPr>
            <a:r>
              <a:rPr lang="en-US" altLang="zh-CN" kern="100" dirty="0" err="1">
                <a:latin typeface="Calibri" panose="020F0502020204030204" pitchFamily="34" charset="0"/>
                <a:ea typeface="宋体" panose="02010600030101010101" pitchFamily="2" charset="-122"/>
                <a:cs typeface="Times New Roman" panose="02020603050405020304" pitchFamily="18" charset="0"/>
              </a:rPr>
              <a:t>printf</a:t>
            </a:r>
            <a:r>
              <a:rPr lang="en-US" altLang="zh-CN" kern="100" dirty="0">
                <a:latin typeface="Calibri" panose="020F0502020204030204" pitchFamily="34" charset="0"/>
                <a:ea typeface="宋体" panose="02010600030101010101" pitchFamily="2" charset="-122"/>
                <a:cs typeface="Times New Roman" panose="02020603050405020304" pitchFamily="18" charset="0"/>
              </a:rPr>
              <a:t>(sum);</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622935" indent="-266700"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819194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pPr>
              <a:defRPr/>
            </a:pPr>
            <a:fld id="{46A69FF8-654E-44C1-A14F-96A57A8EF726}" type="slidenum">
              <a:rPr lang="en-US" altLang="zh-CN"/>
              <a:pPr>
                <a:defRPr/>
              </a:pPr>
              <a:t>12</a:t>
            </a:fld>
            <a:endParaRPr lang="en-US" altLang="zh-CN"/>
          </a:p>
        </p:txBody>
      </p:sp>
      <p:sp>
        <p:nvSpPr>
          <p:cNvPr id="189442" name="Rectangle 2"/>
          <p:cNvSpPr>
            <a:spLocks noGrp="1" noChangeArrowheads="1"/>
          </p:cNvSpPr>
          <p:nvPr>
            <p:ph type="title"/>
          </p:nvPr>
        </p:nvSpPr>
        <p:spPr/>
        <p:txBody>
          <a:bodyPr/>
          <a:lstStyle/>
          <a:p>
            <a:pPr eaLnBrk="1" hangingPunct="1">
              <a:defRPr/>
            </a:pPr>
            <a:r>
              <a:rPr lang="zh-CN" altLang="en-US" smtClean="0"/>
              <a:t>栈的基本操作</a:t>
            </a:r>
          </a:p>
        </p:txBody>
      </p:sp>
      <p:sp>
        <p:nvSpPr>
          <p:cNvPr id="14340" name="Rectangle 3"/>
          <p:cNvSpPr>
            <a:spLocks noGrp="1" noChangeArrowheads="1"/>
          </p:cNvSpPr>
          <p:nvPr>
            <p:ph type="body" idx="1"/>
          </p:nvPr>
        </p:nvSpPr>
        <p:spPr/>
        <p:txBody>
          <a:bodyPr/>
          <a:lstStyle/>
          <a:p>
            <a:pPr eaLnBrk="1" hangingPunct="1"/>
            <a:r>
              <a:rPr lang="en-US" altLang="zh-CN" smtClean="0"/>
              <a:t>Pop(&amp;S, &amp;e)</a:t>
            </a:r>
          </a:p>
          <a:p>
            <a:pPr lvl="1" eaLnBrk="1" hangingPunct="1"/>
            <a:r>
              <a:rPr lang="zh-CN" altLang="en-US" smtClean="0"/>
              <a:t>初始条件：</a:t>
            </a:r>
            <a:r>
              <a:rPr lang="zh-CN" altLang="en-US" smtClean="0">
                <a:solidFill>
                  <a:srgbClr val="FF0000"/>
                </a:solidFill>
              </a:rPr>
              <a:t>栈 </a:t>
            </a:r>
            <a:r>
              <a:rPr lang="en-US" altLang="zh-CN" smtClean="0">
                <a:solidFill>
                  <a:srgbClr val="FF0000"/>
                </a:solidFill>
              </a:rPr>
              <a:t>S </a:t>
            </a:r>
            <a:r>
              <a:rPr lang="zh-CN" altLang="en-US" smtClean="0">
                <a:solidFill>
                  <a:srgbClr val="FF0000"/>
                </a:solidFill>
              </a:rPr>
              <a:t>已存在且非空。</a:t>
            </a:r>
          </a:p>
          <a:p>
            <a:pPr lvl="1" eaLnBrk="1" hangingPunct="1"/>
            <a:r>
              <a:rPr lang="zh-CN" altLang="en-US" smtClean="0"/>
              <a:t>操作结果：</a:t>
            </a:r>
            <a:r>
              <a:rPr lang="zh-CN" altLang="en-US" smtClean="0">
                <a:solidFill>
                  <a:srgbClr val="FF0000"/>
                </a:solidFill>
              </a:rPr>
              <a:t>删除 </a:t>
            </a:r>
            <a:r>
              <a:rPr lang="en-US" altLang="zh-CN" smtClean="0">
                <a:solidFill>
                  <a:srgbClr val="FF0000"/>
                </a:solidFill>
              </a:rPr>
              <a:t>S </a:t>
            </a:r>
            <a:r>
              <a:rPr lang="zh-CN" altLang="en-US" smtClean="0">
                <a:solidFill>
                  <a:srgbClr val="FF0000"/>
                </a:solidFill>
              </a:rPr>
              <a:t>的栈顶元素，并用 </a:t>
            </a:r>
            <a:r>
              <a:rPr lang="en-US" altLang="zh-CN" smtClean="0">
                <a:solidFill>
                  <a:srgbClr val="FF0000"/>
                </a:solidFill>
              </a:rPr>
              <a:t>e </a:t>
            </a:r>
            <a:r>
              <a:rPr lang="zh-CN" altLang="en-US" smtClean="0">
                <a:solidFill>
                  <a:srgbClr val="FF0000"/>
                </a:solidFill>
              </a:rPr>
              <a:t>返回其值。</a:t>
            </a:r>
          </a:p>
        </p:txBody>
      </p:sp>
      <p:grpSp>
        <p:nvGrpSpPr>
          <p:cNvPr id="14341" name="Group 4"/>
          <p:cNvGrpSpPr>
            <a:grpSpLocks/>
          </p:cNvGrpSpPr>
          <p:nvPr/>
        </p:nvGrpSpPr>
        <p:grpSpPr bwMode="auto">
          <a:xfrm>
            <a:off x="2484439" y="3659188"/>
            <a:ext cx="1125538" cy="2649537"/>
            <a:chOff x="1383" y="2024"/>
            <a:chExt cx="709" cy="1669"/>
          </a:xfrm>
        </p:grpSpPr>
        <p:sp>
          <p:nvSpPr>
            <p:cNvPr id="14374" name="Rectangle 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5" name="Line 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9"/>
            <p:cNvSpPr>
              <a:spLocks noChangeShapeType="1"/>
            </p:cNvSpPr>
            <p:nvPr/>
          </p:nvSpPr>
          <p:spPr bwMode="auto">
            <a:xfrm>
              <a:off x="1737" y="2761"/>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Text Box 1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rgbClr val="FF0000"/>
                  </a:solidFill>
                  <a:latin typeface="Times New Roman" pitchFamily="18" charset="0"/>
                  <a:ea typeface="宋体" pitchFamily="2" charset="-122"/>
                </a:rPr>
                <a:t>a</a:t>
              </a:r>
              <a:r>
                <a:rPr kumimoji="1" lang="en-US" altLang="zh-CN" sz="1800" dirty="0">
                  <a:solidFill>
                    <a:srgbClr val="FF0000"/>
                  </a:solidFill>
                  <a:latin typeface="Times New Roman" pitchFamily="18" charset="0"/>
                  <a:ea typeface="宋体" pitchFamily="2" charset="-122"/>
                </a:rPr>
                <a:t>n</a:t>
              </a:r>
            </a:p>
          </p:txBody>
        </p:sp>
        <p:sp>
          <p:nvSpPr>
            <p:cNvPr id="2" name="Text Box 11"/>
            <p:cNvSpPr txBox="1">
              <a:spLocks noChangeArrowheads="1"/>
            </p:cNvSpPr>
            <p:nvPr/>
          </p:nvSpPr>
          <p:spPr bwMode="auto">
            <a:xfrm>
              <a:off x="1604" y="307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2</a:t>
              </a:r>
            </a:p>
          </p:txBody>
        </p:sp>
        <p:sp>
          <p:nvSpPr>
            <p:cNvPr id="14380" name="Text Box 12"/>
            <p:cNvSpPr txBox="1">
              <a:spLocks noChangeArrowheads="1"/>
            </p:cNvSpPr>
            <p:nvPr/>
          </p:nvSpPr>
          <p:spPr bwMode="auto">
            <a:xfrm>
              <a:off x="1604" y="3366"/>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14382" name="Line 13"/>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14"/>
            <p:cNvSpPr>
              <a:spLocks noChangeShapeType="1"/>
            </p:cNvSpPr>
            <p:nvPr/>
          </p:nvSpPr>
          <p:spPr bwMode="auto">
            <a:xfrm>
              <a:off x="2092" y="2024"/>
              <a:ext cx="0"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42" name="Group 15"/>
          <p:cNvGrpSpPr>
            <a:grpSpLocks/>
          </p:cNvGrpSpPr>
          <p:nvPr/>
        </p:nvGrpSpPr>
        <p:grpSpPr bwMode="auto">
          <a:xfrm>
            <a:off x="827088" y="3573463"/>
            <a:ext cx="1655762" cy="519112"/>
            <a:chOff x="340" y="2205"/>
            <a:chExt cx="1043" cy="327"/>
          </a:xfrm>
        </p:grpSpPr>
        <p:sp>
          <p:nvSpPr>
            <p:cNvPr id="14372" name="Text Box 16"/>
            <p:cNvSpPr txBox="1">
              <a:spLocks noChangeArrowheads="1"/>
            </p:cNvSpPr>
            <p:nvPr/>
          </p:nvSpPr>
          <p:spPr bwMode="auto">
            <a:xfrm>
              <a:off x="340" y="2205"/>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栈顶</a:t>
              </a:r>
            </a:p>
          </p:txBody>
        </p:sp>
        <p:sp>
          <p:nvSpPr>
            <p:cNvPr id="14373" name="Line 1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343" name="Group 18"/>
          <p:cNvGrpSpPr>
            <a:grpSpLocks/>
          </p:cNvGrpSpPr>
          <p:nvPr/>
        </p:nvGrpSpPr>
        <p:grpSpPr bwMode="auto">
          <a:xfrm>
            <a:off x="687388" y="5746750"/>
            <a:ext cx="1797050" cy="519113"/>
            <a:chOff x="251" y="3339"/>
            <a:chExt cx="1132" cy="327"/>
          </a:xfrm>
        </p:grpSpPr>
        <p:sp>
          <p:nvSpPr>
            <p:cNvPr id="14370" name="Text Box 19"/>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栈底</a:t>
              </a:r>
            </a:p>
          </p:txBody>
        </p:sp>
        <p:sp>
          <p:nvSpPr>
            <p:cNvPr id="14371" name="Line 2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1"/>
          <p:cNvGrpSpPr>
            <a:grpSpLocks/>
          </p:cNvGrpSpPr>
          <p:nvPr/>
        </p:nvGrpSpPr>
        <p:grpSpPr bwMode="auto">
          <a:xfrm>
            <a:off x="3205163" y="3154363"/>
            <a:ext cx="1562100" cy="649287"/>
            <a:chOff x="1837" y="1706"/>
            <a:chExt cx="984" cy="409"/>
          </a:xfrm>
        </p:grpSpPr>
        <p:sp>
          <p:nvSpPr>
            <p:cNvPr id="14368" name="Text Box 22"/>
            <p:cNvSpPr txBox="1">
              <a:spLocks noChangeArrowheads="1"/>
            </p:cNvSpPr>
            <p:nvPr/>
          </p:nvSpPr>
          <p:spPr bwMode="auto">
            <a:xfrm>
              <a:off x="2142" y="1788"/>
              <a:ext cx="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出栈</a:t>
              </a:r>
            </a:p>
          </p:txBody>
        </p:sp>
        <p:sp>
          <p:nvSpPr>
            <p:cNvPr id="14369" name="Freeform 23"/>
            <p:cNvSpPr>
              <a:spLocks/>
            </p:cNvSpPr>
            <p:nvPr/>
          </p:nvSpPr>
          <p:spPr bwMode="auto">
            <a:xfrm>
              <a:off x="1837" y="1706"/>
              <a:ext cx="453" cy="363"/>
            </a:xfrm>
            <a:custGeom>
              <a:avLst/>
              <a:gdLst>
                <a:gd name="T0" fmla="*/ 0 w 453"/>
                <a:gd name="T1" fmla="*/ 363 h 363"/>
                <a:gd name="T2" fmla="*/ 90 w 453"/>
                <a:gd name="T3" fmla="*/ 136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grpSp>
      <p:sp>
        <p:nvSpPr>
          <p:cNvPr id="14345" name="Line 24"/>
          <p:cNvSpPr>
            <a:spLocks noChangeShapeType="1"/>
          </p:cNvSpPr>
          <p:nvPr/>
        </p:nvSpPr>
        <p:spPr bwMode="auto">
          <a:xfrm>
            <a:off x="2487613" y="4700588"/>
            <a:ext cx="1079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Text Box 25"/>
          <p:cNvSpPr txBox="1">
            <a:spLocks noChangeArrowheads="1"/>
          </p:cNvSpPr>
          <p:nvPr/>
        </p:nvSpPr>
        <p:spPr bwMode="auto">
          <a:xfrm>
            <a:off x="2632075" y="4197350"/>
            <a:ext cx="935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800">
                <a:latin typeface="Times New Roman" pitchFamily="18" charset="0"/>
                <a:ea typeface="宋体" pitchFamily="2" charset="-122"/>
              </a:rPr>
              <a:t>a</a:t>
            </a:r>
            <a:r>
              <a:rPr lang="en-US" altLang="zh-CN" sz="2800" baseline="-25000">
                <a:latin typeface="Times New Roman" pitchFamily="18" charset="0"/>
                <a:ea typeface="宋体" pitchFamily="2" charset="-122"/>
              </a:rPr>
              <a:t>n-1</a:t>
            </a:r>
          </a:p>
        </p:txBody>
      </p:sp>
      <p:grpSp>
        <p:nvGrpSpPr>
          <p:cNvPr id="8" name="Group 53"/>
          <p:cNvGrpSpPr>
            <a:grpSpLocks/>
          </p:cNvGrpSpPr>
          <p:nvPr/>
        </p:nvGrpSpPr>
        <p:grpSpPr bwMode="auto">
          <a:xfrm>
            <a:off x="6011863" y="3573463"/>
            <a:ext cx="1152525" cy="2662237"/>
            <a:chOff x="3787" y="2061"/>
            <a:chExt cx="726" cy="1677"/>
          </a:xfrm>
        </p:grpSpPr>
        <p:grpSp>
          <p:nvGrpSpPr>
            <p:cNvPr id="14355" name="Group 29"/>
            <p:cNvGrpSpPr>
              <a:grpSpLocks/>
            </p:cNvGrpSpPr>
            <p:nvPr/>
          </p:nvGrpSpPr>
          <p:grpSpPr bwMode="auto">
            <a:xfrm>
              <a:off x="3787" y="2061"/>
              <a:ext cx="711" cy="1677"/>
              <a:chOff x="1383" y="2016"/>
              <a:chExt cx="711" cy="1677"/>
            </a:xfrm>
          </p:grpSpPr>
          <p:sp>
            <p:nvSpPr>
              <p:cNvPr id="14358" name="Rectangle 30"/>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9" name="Line 31"/>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32"/>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33"/>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34"/>
              <p:cNvSpPr>
                <a:spLocks noChangeShapeType="1"/>
              </p:cNvSpPr>
              <p:nvPr/>
            </p:nvSpPr>
            <p:spPr bwMode="auto">
              <a:xfrm>
                <a:off x="1737" y="2762"/>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Text Box 35"/>
              <p:cNvSpPr txBox="1">
                <a:spLocks noChangeArrowheads="1"/>
              </p:cNvSpPr>
              <p:nvPr/>
            </p:nvSpPr>
            <p:spPr bwMode="auto">
              <a:xfrm>
                <a:off x="1565" y="2105"/>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endParaRPr kumimoji="1" lang="zh-CN" altLang="zh-CN" sz="1800">
                  <a:latin typeface="Times New Roman" pitchFamily="18" charset="0"/>
                  <a:ea typeface="宋体" pitchFamily="2" charset="-122"/>
                </a:endParaRPr>
              </a:p>
            </p:txBody>
          </p:sp>
          <p:sp>
            <p:nvSpPr>
              <p:cNvPr id="3" name="Text Box 36"/>
              <p:cNvSpPr txBox="1">
                <a:spLocks noChangeArrowheads="1"/>
              </p:cNvSpPr>
              <p:nvPr/>
            </p:nvSpPr>
            <p:spPr bwMode="auto">
              <a:xfrm>
                <a:off x="1604" y="307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2</a:t>
                </a:r>
              </a:p>
            </p:txBody>
          </p:sp>
          <p:sp>
            <p:nvSpPr>
              <p:cNvPr id="14364" name="Text Box 37"/>
              <p:cNvSpPr txBox="1">
                <a:spLocks noChangeArrowheads="1"/>
              </p:cNvSpPr>
              <p:nvPr/>
            </p:nvSpPr>
            <p:spPr bwMode="auto">
              <a:xfrm>
                <a:off x="1604" y="3366"/>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14366" name="Line 38"/>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9"/>
              <p:cNvSpPr>
                <a:spLocks noChangeShapeType="1"/>
              </p:cNvSpPr>
              <p:nvPr/>
            </p:nvSpPr>
            <p:spPr bwMode="auto">
              <a:xfrm flipH="1">
                <a:off x="2094" y="2016"/>
                <a:ext cx="0" cy="204"/>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6" name="Text Box 40"/>
            <p:cNvSpPr txBox="1">
              <a:spLocks noChangeArrowheads="1"/>
            </p:cNvSpPr>
            <p:nvPr/>
          </p:nvSpPr>
          <p:spPr bwMode="auto">
            <a:xfrm>
              <a:off x="3880" y="2408"/>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800" dirty="0">
                  <a:solidFill>
                    <a:srgbClr val="FF0000"/>
                  </a:solidFill>
                  <a:latin typeface="Times New Roman" pitchFamily="18" charset="0"/>
                  <a:ea typeface="宋体" pitchFamily="2" charset="-122"/>
                </a:rPr>
                <a:t>a</a:t>
              </a:r>
              <a:r>
                <a:rPr lang="en-US" altLang="zh-CN" sz="2800" baseline="-25000" dirty="0">
                  <a:solidFill>
                    <a:srgbClr val="FF0000"/>
                  </a:solidFill>
                  <a:latin typeface="Times New Roman" pitchFamily="18" charset="0"/>
                  <a:ea typeface="宋体" pitchFamily="2" charset="-122"/>
                </a:rPr>
                <a:t>n-1</a:t>
              </a:r>
            </a:p>
          </p:txBody>
        </p:sp>
        <p:sp>
          <p:nvSpPr>
            <p:cNvPr id="14357" name="Line 45"/>
            <p:cNvSpPr>
              <a:spLocks noChangeShapeType="1"/>
            </p:cNvSpPr>
            <p:nvPr/>
          </p:nvSpPr>
          <p:spPr bwMode="auto">
            <a:xfrm>
              <a:off x="3787" y="2750"/>
              <a:ext cx="7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6"/>
          <p:cNvGrpSpPr>
            <a:grpSpLocks/>
          </p:cNvGrpSpPr>
          <p:nvPr/>
        </p:nvGrpSpPr>
        <p:grpSpPr bwMode="auto">
          <a:xfrm>
            <a:off x="4211638" y="5746750"/>
            <a:ext cx="1797050" cy="519113"/>
            <a:chOff x="251" y="3339"/>
            <a:chExt cx="1132" cy="327"/>
          </a:xfrm>
        </p:grpSpPr>
        <p:sp>
          <p:nvSpPr>
            <p:cNvPr id="14353" name="Text Box 47"/>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栈底</a:t>
              </a:r>
            </a:p>
          </p:txBody>
        </p:sp>
        <p:sp>
          <p:nvSpPr>
            <p:cNvPr id="14354" name="Line 48"/>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52"/>
          <p:cNvGrpSpPr>
            <a:grpSpLocks/>
          </p:cNvGrpSpPr>
          <p:nvPr/>
        </p:nvGrpSpPr>
        <p:grpSpPr bwMode="auto">
          <a:xfrm>
            <a:off x="4356100" y="3860800"/>
            <a:ext cx="1655763" cy="519113"/>
            <a:chOff x="2744" y="2478"/>
            <a:chExt cx="1043" cy="327"/>
          </a:xfrm>
        </p:grpSpPr>
        <p:sp>
          <p:nvSpPr>
            <p:cNvPr id="14351" name="Text Box 50"/>
            <p:cNvSpPr txBox="1">
              <a:spLocks noChangeArrowheads="1"/>
            </p:cNvSpPr>
            <p:nvPr/>
          </p:nvSpPr>
          <p:spPr bwMode="auto">
            <a:xfrm>
              <a:off x="2744" y="2478"/>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dirty="0">
                  <a:solidFill>
                    <a:srgbClr val="FF0000"/>
                  </a:solidFill>
                  <a:latin typeface="宋体" pitchFamily="2" charset="-122"/>
                  <a:ea typeface="宋体" pitchFamily="2" charset="-122"/>
                </a:rPr>
                <a:t>栈顶</a:t>
              </a:r>
            </a:p>
          </p:txBody>
        </p:sp>
        <p:sp>
          <p:nvSpPr>
            <p:cNvPr id="14352" name="Line 51"/>
            <p:cNvSpPr>
              <a:spLocks noChangeShapeType="1"/>
            </p:cNvSpPr>
            <p:nvPr/>
          </p:nvSpPr>
          <p:spPr bwMode="auto">
            <a:xfrm>
              <a:off x="3424" y="2614"/>
              <a:ext cx="3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47" name="TextBox 46"/>
          <p:cNvSpPr txBox="1">
            <a:spLocks noChangeArrowheads="1"/>
          </p:cNvSpPr>
          <p:nvPr/>
        </p:nvSpPr>
        <p:spPr bwMode="auto">
          <a:xfrm>
            <a:off x="7429500" y="3500438"/>
            <a:ext cx="1214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lang="en-US" altLang="zh-CN"/>
              <a:t>e= a</a:t>
            </a:r>
            <a:r>
              <a:rPr lang="en-US" altLang="zh-CN" baseline="-25000"/>
              <a:t>n</a:t>
            </a:r>
            <a:endParaRPr lang="zh-CN" altLang="en-US" baseline="-2500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nodeType="after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5"/>
          <p:cNvSpPr>
            <a:spLocks noGrp="1"/>
          </p:cNvSpPr>
          <p:nvPr>
            <p:ph type="sldNum" sz="quarter" idx="12"/>
          </p:nvPr>
        </p:nvSpPr>
        <p:spPr/>
        <p:txBody>
          <a:bodyPr/>
          <a:lstStyle/>
          <a:p>
            <a:pPr>
              <a:defRPr/>
            </a:pPr>
            <a:fld id="{F631235C-F8D2-479A-B7BD-8E3CA92AB7B2}" type="slidenum">
              <a:rPr lang="en-US" altLang="zh-CN"/>
              <a:pPr>
                <a:defRPr/>
              </a:pPr>
              <a:t>120</a:t>
            </a:fld>
            <a:endParaRPr lang="en-US" altLang="zh-CN"/>
          </a:p>
        </p:txBody>
      </p:sp>
      <p:sp>
        <p:nvSpPr>
          <p:cNvPr id="56322" name="Rectangle 2"/>
          <p:cNvSpPr>
            <a:spLocks noGrp="1" noChangeArrowheads="1"/>
          </p:cNvSpPr>
          <p:nvPr>
            <p:ph type="title"/>
          </p:nvPr>
        </p:nvSpPr>
        <p:spPr/>
        <p:txBody>
          <a:bodyPr/>
          <a:lstStyle/>
          <a:p>
            <a:pPr eaLnBrk="1" hangingPunct="1">
              <a:defRPr/>
            </a:pPr>
            <a:r>
              <a:rPr lang="zh-CN" altLang="en-US" dirty="0" smtClean="0"/>
              <a:t>思考题</a:t>
            </a:r>
            <a:r>
              <a:rPr lang="en-US" altLang="zh-CN" dirty="0" smtClean="0"/>
              <a:t>: </a:t>
            </a:r>
            <a:r>
              <a:rPr lang="zh-CN" altLang="en-US" dirty="0" smtClean="0"/>
              <a:t>球钟</a:t>
            </a:r>
          </a:p>
        </p:txBody>
      </p:sp>
      <p:sp>
        <p:nvSpPr>
          <p:cNvPr id="57348" name="Rectangle 3"/>
          <p:cNvSpPr>
            <a:spLocks noGrp="1" noChangeArrowheads="1"/>
          </p:cNvSpPr>
          <p:nvPr>
            <p:ph type="body" idx="1"/>
          </p:nvPr>
        </p:nvSpPr>
        <p:spPr/>
        <p:txBody>
          <a:bodyPr/>
          <a:lstStyle/>
          <a:p>
            <a:pPr eaLnBrk="1" hangingPunct="1"/>
            <a:r>
              <a:rPr lang="en-US" altLang="zh-CN" dirty="0" smtClean="0"/>
              <a:t>8</a:t>
            </a:r>
            <a:r>
              <a:rPr lang="zh-CN" altLang="en-US" dirty="0" smtClean="0"/>
              <a:t>、球钟：一种通过小球来计时的设备。</a:t>
            </a:r>
          </a:p>
          <a:p>
            <a:pPr eaLnBrk="1" hangingPunct="1"/>
            <a:r>
              <a:rPr lang="zh-CN" altLang="en-US" dirty="0" smtClean="0"/>
              <a:t>假设有一台机器，其中有一根管子，管子里顺序放有</a:t>
            </a:r>
            <a:r>
              <a:rPr lang="en-US" altLang="zh-CN" dirty="0" smtClean="0"/>
              <a:t>n</a:t>
            </a:r>
            <a:r>
              <a:rPr lang="zh-CN" altLang="en-US" dirty="0" smtClean="0"/>
              <a:t>个球，每分钟吐出一个球，现在通过它来计时</a:t>
            </a:r>
          </a:p>
          <a:p>
            <a:pPr eaLnBrk="1" hangingPunct="1"/>
            <a:r>
              <a:rPr lang="zh-CN" altLang="en-US" dirty="0" smtClean="0"/>
              <a:t>球钟有三个指示器：</a:t>
            </a:r>
          </a:p>
        </p:txBody>
      </p:sp>
      <p:graphicFrame>
        <p:nvGraphicFramePr>
          <p:cNvPr id="56378" name="Group 58"/>
          <p:cNvGraphicFramePr>
            <a:graphicFrameLocks noGrp="1"/>
          </p:cNvGraphicFramePr>
          <p:nvPr/>
        </p:nvGraphicFramePr>
        <p:xfrm>
          <a:off x="1974850" y="3573463"/>
          <a:ext cx="2381250" cy="576262"/>
        </p:xfrm>
        <a:graphic>
          <a:graphicData uri="http://schemas.openxmlformats.org/drawingml/2006/table">
            <a:tbl>
              <a:tblPr/>
              <a:tblGrid>
                <a:gridCol w="595313"/>
                <a:gridCol w="628650"/>
                <a:gridCol w="561975"/>
                <a:gridCol w="595312"/>
              </a:tblGrid>
              <a:tr h="5762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7" name="Group 57"/>
          <p:cNvGraphicFramePr>
            <a:graphicFrameLocks noGrp="1"/>
          </p:cNvGraphicFramePr>
          <p:nvPr/>
        </p:nvGraphicFramePr>
        <p:xfrm>
          <a:off x="1979613" y="4365625"/>
          <a:ext cx="6548437" cy="576263"/>
        </p:xfrm>
        <a:graphic>
          <a:graphicData uri="http://schemas.openxmlformats.org/drawingml/2006/table">
            <a:tbl>
              <a:tblPr/>
              <a:tblGrid>
                <a:gridCol w="595312"/>
                <a:gridCol w="595313"/>
                <a:gridCol w="595312"/>
                <a:gridCol w="595313"/>
                <a:gridCol w="595312"/>
                <a:gridCol w="595313"/>
                <a:gridCol w="595312"/>
                <a:gridCol w="595313"/>
                <a:gridCol w="595312"/>
                <a:gridCol w="595313"/>
                <a:gridCol w="595312"/>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25" name="Oval 5"/>
          <p:cNvSpPr>
            <a:spLocks noChangeArrowheads="1"/>
          </p:cNvSpPr>
          <p:nvPr/>
        </p:nvSpPr>
        <p:spPr bwMode="auto">
          <a:xfrm>
            <a:off x="2052638" y="3644900"/>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326" name="Oval 6"/>
          <p:cNvSpPr>
            <a:spLocks noChangeArrowheads="1"/>
          </p:cNvSpPr>
          <p:nvPr/>
        </p:nvSpPr>
        <p:spPr bwMode="auto">
          <a:xfrm>
            <a:off x="2628900" y="3644900"/>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graphicFrame>
        <p:nvGraphicFramePr>
          <p:cNvPr id="56448" name="Group 128"/>
          <p:cNvGraphicFramePr>
            <a:graphicFrameLocks noGrp="1"/>
          </p:cNvGraphicFramePr>
          <p:nvPr/>
        </p:nvGraphicFramePr>
        <p:xfrm>
          <a:off x="1979613" y="5157788"/>
          <a:ext cx="7143750" cy="576262"/>
        </p:xfrm>
        <a:graphic>
          <a:graphicData uri="http://schemas.openxmlformats.org/drawingml/2006/table">
            <a:tbl>
              <a:tblPr/>
              <a:tblGrid>
                <a:gridCol w="595312"/>
                <a:gridCol w="595313"/>
                <a:gridCol w="595312"/>
                <a:gridCol w="595313"/>
                <a:gridCol w="595312"/>
                <a:gridCol w="595313"/>
                <a:gridCol w="595312"/>
                <a:gridCol w="595313"/>
                <a:gridCol w="595312"/>
                <a:gridCol w="595313"/>
                <a:gridCol w="595312"/>
                <a:gridCol w="595313"/>
              </a:tblGrid>
              <a:tr h="57626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405" name="Oval 85"/>
          <p:cNvSpPr>
            <a:spLocks noChangeArrowheads="1"/>
          </p:cNvSpPr>
          <p:nvPr/>
        </p:nvSpPr>
        <p:spPr bwMode="auto">
          <a:xfrm>
            <a:off x="2052638"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06" name="Oval 86"/>
          <p:cNvSpPr>
            <a:spLocks noChangeArrowheads="1"/>
          </p:cNvSpPr>
          <p:nvPr/>
        </p:nvSpPr>
        <p:spPr bwMode="auto">
          <a:xfrm>
            <a:off x="2628900"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07" name="Oval 87"/>
          <p:cNvSpPr>
            <a:spLocks noChangeArrowheads="1"/>
          </p:cNvSpPr>
          <p:nvPr/>
        </p:nvSpPr>
        <p:spPr bwMode="auto">
          <a:xfrm>
            <a:off x="3205163"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08" name="Oval 88"/>
          <p:cNvSpPr>
            <a:spLocks noChangeArrowheads="1"/>
          </p:cNvSpPr>
          <p:nvPr/>
        </p:nvSpPr>
        <p:spPr bwMode="auto">
          <a:xfrm>
            <a:off x="3838575"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09" name="Oval 89"/>
          <p:cNvSpPr>
            <a:spLocks noChangeArrowheads="1"/>
          </p:cNvSpPr>
          <p:nvPr/>
        </p:nvSpPr>
        <p:spPr bwMode="auto">
          <a:xfrm>
            <a:off x="4429125"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0" name="Oval 90"/>
          <p:cNvSpPr>
            <a:spLocks noChangeArrowheads="1"/>
          </p:cNvSpPr>
          <p:nvPr/>
        </p:nvSpPr>
        <p:spPr bwMode="auto">
          <a:xfrm>
            <a:off x="5005388" y="4437063"/>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1" name="Oval 91"/>
          <p:cNvSpPr>
            <a:spLocks noChangeArrowheads="1"/>
          </p:cNvSpPr>
          <p:nvPr/>
        </p:nvSpPr>
        <p:spPr bwMode="auto">
          <a:xfrm>
            <a:off x="2052638" y="5229225"/>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2" name="Oval 92"/>
          <p:cNvSpPr>
            <a:spLocks noChangeArrowheads="1"/>
          </p:cNvSpPr>
          <p:nvPr/>
        </p:nvSpPr>
        <p:spPr bwMode="auto">
          <a:xfrm>
            <a:off x="2628900" y="5229225"/>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3" name="Oval 93"/>
          <p:cNvSpPr>
            <a:spLocks noChangeArrowheads="1"/>
          </p:cNvSpPr>
          <p:nvPr/>
        </p:nvSpPr>
        <p:spPr bwMode="auto">
          <a:xfrm>
            <a:off x="3205163" y="5229225"/>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4" name="Oval 94"/>
          <p:cNvSpPr>
            <a:spLocks noChangeArrowheads="1"/>
          </p:cNvSpPr>
          <p:nvPr/>
        </p:nvSpPr>
        <p:spPr bwMode="auto">
          <a:xfrm>
            <a:off x="3838575" y="5229225"/>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5" name="Oval 95"/>
          <p:cNvSpPr>
            <a:spLocks noChangeArrowheads="1"/>
          </p:cNvSpPr>
          <p:nvPr/>
        </p:nvSpPr>
        <p:spPr bwMode="auto">
          <a:xfrm>
            <a:off x="4429125" y="5229225"/>
            <a:ext cx="431800" cy="431800"/>
          </a:xfrm>
          <a:prstGeom prst="ellipse">
            <a:avLst/>
          </a:prstGeom>
          <a:solidFill>
            <a:schemeClr val="tx2"/>
          </a:solidFill>
          <a:ln w="28575">
            <a:solidFill>
              <a:schemeClr val="hlink"/>
            </a:solidFill>
            <a:round/>
            <a:headEnd/>
            <a:tailEnd/>
          </a:ln>
        </p:spPr>
        <p:txBody>
          <a:bodyPr wrap="none" anchor="ctr"/>
          <a:lstStyle/>
          <a:p>
            <a:endParaRPr lang="zh-CN" altLang="en-US"/>
          </a:p>
        </p:txBody>
      </p:sp>
      <p:sp>
        <p:nvSpPr>
          <p:cNvPr id="56416" name="Rectangle 96"/>
          <p:cNvSpPr>
            <a:spLocks noChangeArrowheads="1"/>
          </p:cNvSpPr>
          <p:nvPr/>
        </p:nvSpPr>
        <p:spPr bwMode="auto">
          <a:xfrm>
            <a:off x="31750" y="36449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b="1"/>
              <a:t>分钟指示器</a:t>
            </a:r>
          </a:p>
        </p:txBody>
      </p:sp>
      <p:sp>
        <p:nvSpPr>
          <p:cNvPr id="56417" name="Rectangle 97"/>
          <p:cNvSpPr>
            <a:spLocks noChangeArrowheads="1"/>
          </p:cNvSpPr>
          <p:nvPr/>
        </p:nvSpPr>
        <p:spPr bwMode="auto">
          <a:xfrm>
            <a:off x="-36513" y="4418013"/>
            <a:ext cx="201295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b="1"/>
              <a:t>五分钟指示器</a:t>
            </a:r>
          </a:p>
        </p:txBody>
      </p:sp>
      <p:sp>
        <p:nvSpPr>
          <p:cNvPr id="56418" name="Rectangle 98"/>
          <p:cNvSpPr>
            <a:spLocks noChangeArrowheads="1"/>
          </p:cNvSpPr>
          <p:nvPr/>
        </p:nvSpPr>
        <p:spPr bwMode="auto">
          <a:xfrm>
            <a:off x="31750" y="51577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b="1"/>
              <a:t>小时指示器</a:t>
            </a:r>
          </a:p>
        </p:txBody>
      </p:sp>
      <p:sp>
        <p:nvSpPr>
          <p:cNvPr id="56419" name="Rectangle 99"/>
          <p:cNvSpPr>
            <a:spLocks noChangeArrowheads="1"/>
          </p:cNvSpPr>
          <p:nvPr/>
        </p:nvSpPr>
        <p:spPr bwMode="auto">
          <a:xfrm>
            <a:off x="6224588" y="3284538"/>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b="1" dirty="0"/>
              <a:t>5:32</a:t>
            </a:r>
          </a:p>
        </p:txBody>
      </p:sp>
      <p:graphicFrame>
        <p:nvGraphicFramePr>
          <p:cNvPr id="56420" name="Group 100"/>
          <p:cNvGraphicFramePr>
            <a:graphicFrameLocks noGrp="1"/>
          </p:cNvGraphicFramePr>
          <p:nvPr/>
        </p:nvGraphicFramePr>
        <p:xfrm>
          <a:off x="1976438" y="5734050"/>
          <a:ext cx="6548437" cy="576263"/>
        </p:xfrm>
        <a:graphic>
          <a:graphicData uri="http://schemas.openxmlformats.org/drawingml/2006/table">
            <a:tbl>
              <a:tblPr/>
              <a:tblGrid>
                <a:gridCol w="595312"/>
                <a:gridCol w="595313"/>
                <a:gridCol w="595312"/>
                <a:gridCol w="595313"/>
                <a:gridCol w="595312"/>
                <a:gridCol w="595313"/>
                <a:gridCol w="595312"/>
                <a:gridCol w="595313"/>
                <a:gridCol w="595312"/>
                <a:gridCol w="595313"/>
                <a:gridCol w="595312"/>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4288816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419"/>
                                        </p:tgtEl>
                                        <p:attrNameLst>
                                          <p:attrName>style.visibility</p:attrName>
                                        </p:attrNameLst>
                                      </p:cBhvr>
                                      <p:to>
                                        <p:strVal val="visible"/>
                                      </p:to>
                                    </p:set>
                                    <p:anim calcmode="lin" valueType="num">
                                      <p:cBhvr additive="base">
                                        <p:cTn id="7" dur="500" fill="hold"/>
                                        <p:tgtEl>
                                          <p:spTgt spid="56419"/>
                                        </p:tgtEl>
                                        <p:attrNameLst>
                                          <p:attrName>ppt_x</p:attrName>
                                        </p:attrNameLst>
                                      </p:cBhvr>
                                      <p:tavLst>
                                        <p:tav tm="0">
                                          <p:val>
                                            <p:strVal val="#ppt_x"/>
                                          </p:val>
                                        </p:tav>
                                        <p:tav tm="100000">
                                          <p:val>
                                            <p:strVal val="#ppt_x"/>
                                          </p:val>
                                        </p:tav>
                                      </p:tavLst>
                                    </p:anim>
                                    <p:anim calcmode="lin" valueType="num">
                                      <p:cBhvr additive="base">
                                        <p:cTn id="8" dur="500" fill="hold"/>
                                        <p:tgtEl>
                                          <p:spTgt spid="564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1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CC5B0DF-278C-4A07-9553-51C40B126766}" type="slidenum">
              <a:rPr lang="en-US" altLang="zh-CN"/>
              <a:pPr>
                <a:defRPr/>
              </a:pPr>
              <a:t>121</a:t>
            </a:fld>
            <a:endParaRPr lang="en-US" altLang="zh-CN"/>
          </a:p>
        </p:txBody>
      </p:sp>
      <p:sp>
        <p:nvSpPr>
          <p:cNvPr id="58370" name="Rectangle 2"/>
          <p:cNvSpPr>
            <a:spLocks noGrp="1" noChangeArrowheads="1"/>
          </p:cNvSpPr>
          <p:nvPr>
            <p:ph type="title"/>
          </p:nvPr>
        </p:nvSpPr>
        <p:spPr/>
        <p:txBody>
          <a:bodyPr/>
          <a:lstStyle/>
          <a:p>
            <a:pPr eaLnBrk="1" hangingPunct="1">
              <a:defRPr/>
            </a:pPr>
            <a:endParaRPr lang="zh-CN" altLang="zh-CN" smtClean="0"/>
          </a:p>
        </p:txBody>
      </p:sp>
      <p:sp>
        <p:nvSpPr>
          <p:cNvPr id="58372" name="Rectangle 3"/>
          <p:cNvSpPr>
            <a:spLocks noGrp="1" noChangeArrowheads="1"/>
          </p:cNvSpPr>
          <p:nvPr>
            <p:ph type="body" idx="1"/>
          </p:nvPr>
        </p:nvSpPr>
        <p:spPr/>
        <p:txBody>
          <a:bodyPr/>
          <a:lstStyle/>
          <a:p>
            <a:pPr eaLnBrk="1" hangingPunct="1"/>
            <a:r>
              <a:rPr lang="zh-CN" altLang="en-US" smtClean="0"/>
              <a:t>球钟的工作原理：</a:t>
            </a:r>
          </a:p>
          <a:p>
            <a:pPr eaLnBrk="1" hangingPunct="1"/>
            <a:r>
              <a:rPr lang="en-US" altLang="zh-CN" smtClean="0"/>
              <a:t>1</a:t>
            </a:r>
            <a:r>
              <a:rPr lang="zh-CN" altLang="en-US" smtClean="0"/>
              <a:t>）每分钟机器从管子里吐出一个小球放到分钟指示器。当放入第</a:t>
            </a:r>
            <a:r>
              <a:rPr lang="en-US" altLang="zh-CN" smtClean="0"/>
              <a:t>5</a:t>
            </a:r>
            <a:r>
              <a:rPr lang="zh-CN" altLang="en-US" smtClean="0"/>
              <a:t>个小球时，分钟指示器首先按照放入的相反顺序将</a:t>
            </a:r>
            <a:r>
              <a:rPr lang="en-US" altLang="zh-CN" smtClean="0"/>
              <a:t>4</a:t>
            </a:r>
            <a:r>
              <a:rPr lang="zh-CN" altLang="en-US" smtClean="0"/>
              <a:t>个小球从管子尾部放回机器中，然后将第</a:t>
            </a:r>
            <a:r>
              <a:rPr lang="en-US" altLang="zh-CN" smtClean="0"/>
              <a:t>5</a:t>
            </a:r>
            <a:r>
              <a:rPr lang="zh-CN" altLang="en-US" smtClean="0"/>
              <a:t>个小球直接放入五分钟指示器中；</a:t>
            </a:r>
          </a:p>
          <a:p>
            <a:pPr eaLnBrk="1" hangingPunct="1"/>
            <a:r>
              <a:rPr lang="en-US" altLang="zh-CN" smtClean="0"/>
              <a:t>2</a:t>
            </a:r>
            <a:r>
              <a:rPr lang="zh-CN" altLang="en-US" smtClean="0"/>
              <a:t>）五分钟指示器最多可容纳</a:t>
            </a:r>
            <a:r>
              <a:rPr lang="en-US" altLang="zh-CN" smtClean="0"/>
              <a:t>11</a:t>
            </a:r>
            <a:r>
              <a:rPr lang="zh-CN" altLang="en-US" smtClean="0"/>
              <a:t>个小球，其工作原理同分钟指示器。当放入第</a:t>
            </a:r>
            <a:r>
              <a:rPr lang="en-US" altLang="zh-CN" smtClean="0"/>
              <a:t>12</a:t>
            </a:r>
            <a:r>
              <a:rPr lang="zh-CN" altLang="en-US" smtClean="0"/>
              <a:t>个小球时，它把这个小球放入小时指示器；</a:t>
            </a:r>
          </a:p>
          <a:p>
            <a:pPr eaLnBrk="1" hangingPunct="1"/>
            <a:r>
              <a:rPr lang="en-US" altLang="zh-CN" smtClean="0"/>
              <a:t>3</a:t>
            </a:r>
            <a:r>
              <a:rPr lang="zh-CN" altLang="en-US" smtClean="0"/>
              <a:t>）小时指示器最多可容纳</a:t>
            </a:r>
            <a:r>
              <a:rPr lang="en-US" altLang="zh-CN" smtClean="0"/>
              <a:t>23</a:t>
            </a:r>
            <a:r>
              <a:rPr lang="zh-CN" altLang="en-US" smtClean="0"/>
              <a:t>个小球，其工作原理同分钟指示器。当放入第</a:t>
            </a:r>
            <a:r>
              <a:rPr lang="en-US" altLang="zh-CN" smtClean="0"/>
              <a:t>12</a:t>
            </a:r>
            <a:r>
              <a:rPr lang="zh-CN" altLang="en-US" smtClean="0"/>
              <a:t>个小球时，它把这个小球放回管子的尾部。</a:t>
            </a:r>
          </a:p>
        </p:txBody>
      </p:sp>
    </p:spTree>
    <p:extLst>
      <p:ext uri="{BB962C8B-B14F-4D97-AF65-F5344CB8AC3E}">
        <p14:creationId xmlns:p14="http://schemas.microsoft.com/office/powerpoint/2010/main" val="15724078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pPr>
              <a:defRPr/>
            </a:pPr>
            <a:fld id="{28B65C45-8B4D-4703-A142-13A1DE4F054F}" type="slidenum">
              <a:rPr lang="en-US" altLang="zh-CN"/>
              <a:pPr>
                <a:defRPr/>
              </a:pPr>
              <a:t>122</a:t>
            </a:fld>
            <a:endParaRPr lang="en-US" altLang="zh-CN"/>
          </a:p>
        </p:txBody>
      </p:sp>
      <p:sp>
        <p:nvSpPr>
          <p:cNvPr id="59394" name="Rectangle 2"/>
          <p:cNvSpPr>
            <a:spLocks noGrp="1" noChangeArrowheads="1"/>
          </p:cNvSpPr>
          <p:nvPr>
            <p:ph type="title"/>
          </p:nvPr>
        </p:nvSpPr>
        <p:spPr/>
        <p:txBody>
          <a:bodyPr/>
          <a:lstStyle/>
          <a:p>
            <a:pPr eaLnBrk="1" hangingPunct="1">
              <a:defRPr/>
            </a:pPr>
            <a:endParaRPr lang="zh-CN" altLang="zh-CN" smtClean="0"/>
          </a:p>
        </p:txBody>
      </p:sp>
      <p:sp>
        <p:nvSpPr>
          <p:cNvPr id="59396" name="Rectangle 3"/>
          <p:cNvSpPr>
            <a:spLocks noGrp="1" noChangeArrowheads="1"/>
          </p:cNvSpPr>
          <p:nvPr>
            <p:ph type="body" idx="1"/>
          </p:nvPr>
        </p:nvSpPr>
        <p:spPr/>
        <p:txBody>
          <a:bodyPr/>
          <a:lstStyle/>
          <a:p>
            <a:pPr eaLnBrk="1" hangingPunct="1"/>
            <a:r>
              <a:rPr lang="zh-CN" altLang="en-US" smtClean="0"/>
              <a:t>假设</a:t>
            </a:r>
          </a:p>
          <a:p>
            <a:pPr lvl="1" eaLnBrk="1" hangingPunct="1"/>
            <a:r>
              <a:rPr lang="zh-CN" altLang="en-US" smtClean="0"/>
              <a:t>所有小球的编号各不相同；</a:t>
            </a:r>
          </a:p>
          <a:p>
            <a:pPr lvl="1" eaLnBrk="1" hangingPunct="1"/>
            <a:r>
              <a:rPr lang="zh-CN" altLang="en-US" smtClean="0"/>
              <a:t>初始时三个指示器中都没有小球；</a:t>
            </a:r>
          </a:p>
          <a:p>
            <a:pPr eaLnBrk="1" hangingPunct="1"/>
            <a:r>
              <a:rPr lang="zh-CN" altLang="en-US" smtClean="0"/>
              <a:t>问题：已知小球个数</a:t>
            </a:r>
            <a:r>
              <a:rPr lang="en-US" altLang="zh-CN" smtClean="0"/>
              <a:t>n</a:t>
            </a:r>
            <a:r>
              <a:rPr lang="zh-CN" altLang="en-US" smtClean="0"/>
              <a:t>，求经过多少天管子里的小球顺序又回到初始状态？</a:t>
            </a:r>
          </a:p>
          <a:p>
            <a:pPr eaLnBrk="1" hangingPunct="1"/>
            <a:r>
              <a:rPr lang="zh-CN" altLang="en-US" smtClean="0"/>
              <a:t>基本解决方法：</a:t>
            </a:r>
          </a:p>
          <a:p>
            <a:pPr lvl="1" eaLnBrk="1" hangingPunct="1"/>
            <a:r>
              <a:rPr lang="zh-CN" altLang="en-US" smtClean="0"/>
              <a:t>模拟法</a:t>
            </a:r>
          </a:p>
          <a:p>
            <a:pPr lvl="1" eaLnBrk="1" hangingPunct="1"/>
            <a:r>
              <a:rPr lang="zh-CN" altLang="en-US" smtClean="0"/>
              <a:t>置换法</a:t>
            </a:r>
          </a:p>
        </p:txBody>
      </p:sp>
      <p:graphicFrame>
        <p:nvGraphicFramePr>
          <p:cNvPr id="59422" name="Group 30"/>
          <p:cNvGraphicFramePr>
            <a:graphicFrameLocks noGrp="1"/>
          </p:cNvGraphicFramePr>
          <p:nvPr/>
        </p:nvGraphicFramePr>
        <p:xfrm>
          <a:off x="3348038" y="4652963"/>
          <a:ext cx="5068887" cy="503237"/>
        </p:xfrm>
        <a:graphic>
          <a:graphicData uri="http://schemas.openxmlformats.org/drawingml/2006/table">
            <a:tbl>
              <a:tblPr/>
              <a:tblGrid>
                <a:gridCol w="633412"/>
                <a:gridCol w="633413"/>
                <a:gridCol w="635000"/>
                <a:gridCol w="633412"/>
                <a:gridCol w="633413"/>
                <a:gridCol w="633412"/>
                <a:gridCol w="633413"/>
                <a:gridCol w="633412"/>
              </a:tblGrid>
              <a:tr h="50323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3" name="Group 31"/>
          <p:cNvGraphicFramePr>
            <a:graphicFrameLocks noGrp="1"/>
          </p:cNvGraphicFramePr>
          <p:nvPr/>
        </p:nvGraphicFramePr>
        <p:xfrm>
          <a:off x="3348038" y="5300663"/>
          <a:ext cx="5068887" cy="503237"/>
        </p:xfrm>
        <a:graphic>
          <a:graphicData uri="http://schemas.openxmlformats.org/drawingml/2006/table">
            <a:tbl>
              <a:tblPr/>
              <a:tblGrid>
                <a:gridCol w="633412"/>
                <a:gridCol w="633413"/>
                <a:gridCol w="635000"/>
                <a:gridCol w="633412"/>
                <a:gridCol w="633413"/>
                <a:gridCol w="633412"/>
                <a:gridCol w="633413"/>
                <a:gridCol w="633412"/>
              </a:tblGrid>
              <a:tr h="50323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endParaRPr kumimoji="0"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pn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5230416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dirty="0" smtClean="0"/>
              <a:t>END OF CHPATER III</a:t>
            </a:r>
            <a:endParaRPr lang="zh-CN" altLang="en-US" dirty="0"/>
          </a:p>
        </p:txBody>
      </p:sp>
      <p:sp>
        <p:nvSpPr>
          <p:cNvPr id="6" name="副标题 5"/>
          <p:cNvSpPr>
            <a:spLocks noGrp="1"/>
          </p:cNvSpPr>
          <p:nvPr>
            <p:ph type="subTitle" sz="quarter"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C47ACA62-D369-4BDA-9D91-AB4C22EC6C5D}" type="slidenum">
              <a:rPr lang="en-US" altLang="zh-CN" smtClean="0"/>
              <a:pPr>
                <a:defRPr/>
              </a:pPr>
              <a:t>123</a:t>
            </a:fld>
            <a:endParaRPr lang="en-US" altLang="zh-CN"/>
          </a:p>
        </p:txBody>
      </p:sp>
    </p:spTree>
    <p:extLst>
      <p:ext uri="{BB962C8B-B14F-4D97-AF65-F5344CB8AC3E}">
        <p14:creationId xmlns:p14="http://schemas.microsoft.com/office/powerpoint/2010/main" val="198039578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pPr>
              <a:defRPr/>
            </a:pPr>
            <a:fld id="{5962B40A-98E9-48B6-8000-7E3AFFFA7C66}" type="slidenum">
              <a:rPr lang="en-US" altLang="zh-CN"/>
              <a:pPr>
                <a:defRPr/>
              </a:pPr>
              <a:t>13</a:t>
            </a:fld>
            <a:endParaRPr lang="en-US" altLang="zh-CN"/>
          </a:p>
        </p:txBody>
      </p:sp>
      <p:sp>
        <p:nvSpPr>
          <p:cNvPr id="188418" name="Rectangle 2"/>
          <p:cNvSpPr>
            <a:spLocks noGrp="1" noChangeArrowheads="1"/>
          </p:cNvSpPr>
          <p:nvPr>
            <p:ph type="title"/>
          </p:nvPr>
        </p:nvSpPr>
        <p:spPr/>
        <p:txBody>
          <a:bodyPr/>
          <a:lstStyle/>
          <a:p>
            <a:pPr eaLnBrk="1" hangingPunct="1">
              <a:defRPr/>
            </a:pPr>
            <a:r>
              <a:rPr lang="zh-CN" altLang="en-US" smtClean="0"/>
              <a:t>栈的基本操作</a:t>
            </a:r>
          </a:p>
        </p:txBody>
      </p:sp>
      <p:sp>
        <p:nvSpPr>
          <p:cNvPr id="15364" name="Rectangle 3"/>
          <p:cNvSpPr>
            <a:spLocks noGrp="1" noChangeArrowheads="1"/>
          </p:cNvSpPr>
          <p:nvPr>
            <p:ph type="body" idx="1"/>
          </p:nvPr>
        </p:nvSpPr>
        <p:spPr/>
        <p:txBody>
          <a:bodyPr/>
          <a:lstStyle/>
          <a:p>
            <a:pPr eaLnBrk="1" hangingPunct="1"/>
            <a:r>
              <a:rPr lang="en-US" altLang="zh-CN" smtClean="0"/>
              <a:t>Push(&amp;S, e)</a:t>
            </a:r>
          </a:p>
          <a:p>
            <a:pPr lvl="1" eaLnBrk="1" hangingPunct="1"/>
            <a:r>
              <a:rPr lang="zh-CN" altLang="en-US" smtClean="0"/>
              <a:t>初始条件：</a:t>
            </a:r>
            <a:r>
              <a:rPr lang="zh-CN" altLang="en-US" smtClean="0">
                <a:solidFill>
                  <a:srgbClr val="FF0000"/>
                </a:solidFill>
              </a:rPr>
              <a:t>栈 </a:t>
            </a:r>
            <a:r>
              <a:rPr lang="en-US" altLang="zh-CN" smtClean="0">
                <a:solidFill>
                  <a:srgbClr val="FF0000"/>
                </a:solidFill>
              </a:rPr>
              <a:t>S </a:t>
            </a:r>
            <a:r>
              <a:rPr lang="zh-CN" altLang="en-US" smtClean="0">
                <a:solidFill>
                  <a:srgbClr val="FF0000"/>
                </a:solidFill>
              </a:rPr>
              <a:t>已存在。</a:t>
            </a:r>
          </a:p>
          <a:p>
            <a:pPr lvl="1" eaLnBrk="1" hangingPunct="1"/>
            <a:r>
              <a:rPr lang="zh-CN" altLang="en-US" smtClean="0"/>
              <a:t>操作结果：</a:t>
            </a:r>
            <a:r>
              <a:rPr lang="zh-CN" altLang="en-US" smtClean="0">
                <a:solidFill>
                  <a:srgbClr val="FF0000"/>
                </a:solidFill>
              </a:rPr>
              <a:t>插入元素 </a:t>
            </a:r>
            <a:r>
              <a:rPr lang="en-US" altLang="zh-CN" smtClean="0">
                <a:solidFill>
                  <a:srgbClr val="FF0000"/>
                </a:solidFill>
              </a:rPr>
              <a:t>e </a:t>
            </a:r>
            <a:r>
              <a:rPr lang="zh-CN" altLang="en-US" smtClean="0">
                <a:solidFill>
                  <a:srgbClr val="FF0000"/>
                </a:solidFill>
              </a:rPr>
              <a:t>为新的栈顶元素。</a:t>
            </a:r>
          </a:p>
        </p:txBody>
      </p:sp>
      <p:grpSp>
        <p:nvGrpSpPr>
          <p:cNvPr id="15365" name="Group 4"/>
          <p:cNvGrpSpPr>
            <a:grpSpLocks/>
          </p:cNvGrpSpPr>
          <p:nvPr/>
        </p:nvGrpSpPr>
        <p:grpSpPr bwMode="auto">
          <a:xfrm>
            <a:off x="2484439" y="3643313"/>
            <a:ext cx="1125538" cy="2651126"/>
            <a:chOff x="1383" y="2023"/>
            <a:chExt cx="709" cy="1670"/>
          </a:xfrm>
        </p:grpSpPr>
        <p:sp>
          <p:nvSpPr>
            <p:cNvPr id="15396" name="Rectangle 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7" name="Line 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Line 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9"/>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Text Box 1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n</a:t>
              </a:r>
            </a:p>
          </p:txBody>
        </p:sp>
        <p:sp>
          <p:nvSpPr>
            <p:cNvPr id="2" name="Text Box 11"/>
            <p:cNvSpPr txBox="1">
              <a:spLocks noChangeArrowheads="1"/>
            </p:cNvSpPr>
            <p:nvPr/>
          </p:nvSpPr>
          <p:spPr bwMode="auto">
            <a:xfrm>
              <a:off x="1604" y="307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2</a:t>
              </a:r>
            </a:p>
          </p:txBody>
        </p:sp>
        <p:sp>
          <p:nvSpPr>
            <p:cNvPr id="3" name="Text Box 12"/>
            <p:cNvSpPr txBox="1">
              <a:spLocks noChangeArrowheads="1"/>
            </p:cNvSpPr>
            <p:nvPr/>
          </p:nvSpPr>
          <p:spPr bwMode="auto">
            <a:xfrm>
              <a:off x="1604" y="3366"/>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15404" name="Line 13"/>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14"/>
            <p:cNvSpPr>
              <a:spLocks noChangeShapeType="1"/>
            </p:cNvSpPr>
            <p:nvPr/>
          </p:nvSpPr>
          <p:spPr bwMode="auto">
            <a:xfrm>
              <a:off x="2092" y="2023"/>
              <a:ext cx="0" cy="203"/>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66" name="Group 15"/>
          <p:cNvGrpSpPr>
            <a:grpSpLocks/>
          </p:cNvGrpSpPr>
          <p:nvPr/>
        </p:nvGrpSpPr>
        <p:grpSpPr bwMode="auto">
          <a:xfrm>
            <a:off x="827088" y="3573463"/>
            <a:ext cx="1655762" cy="519112"/>
            <a:chOff x="340" y="2205"/>
            <a:chExt cx="1043" cy="327"/>
          </a:xfrm>
        </p:grpSpPr>
        <p:sp>
          <p:nvSpPr>
            <p:cNvPr id="15394" name="Text Box 16"/>
            <p:cNvSpPr txBox="1">
              <a:spLocks noChangeArrowheads="1"/>
            </p:cNvSpPr>
            <p:nvPr/>
          </p:nvSpPr>
          <p:spPr bwMode="auto">
            <a:xfrm>
              <a:off x="340" y="2205"/>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Times New Roman" pitchFamily="18" charset="0"/>
                </a:rPr>
                <a:t>栈顶</a:t>
              </a:r>
            </a:p>
          </p:txBody>
        </p:sp>
        <p:sp>
          <p:nvSpPr>
            <p:cNvPr id="15395" name="Line 1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367" name="Group 18"/>
          <p:cNvGrpSpPr>
            <a:grpSpLocks/>
          </p:cNvGrpSpPr>
          <p:nvPr/>
        </p:nvGrpSpPr>
        <p:grpSpPr bwMode="auto">
          <a:xfrm>
            <a:off x="687388" y="5732463"/>
            <a:ext cx="1797050" cy="519112"/>
            <a:chOff x="251" y="3339"/>
            <a:chExt cx="1132" cy="327"/>
          </a:xfrm>
        </p:grpSpPr>
        <p:sp>
          <p:nvSpPr>
            <p:cNvPr id="15392" name="Text Box 19"/>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Times New Roman" pitchFamily="18" charset="0"/>
                </a:rPr>
                <a:t>栈底</a:t>
              </a:r>
            </a:p>
          </p:txBody>
        </p:sp>
        <p:sp>
          <p:nvSpPr>
            <p:cNvPr id="15393" name="Line 2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1"/>
          <p:cNvGrpSpPr>
            <a:grpSpLocks/>
          </p:cNvGrpSpPr>
          <p:nvPr/>
        </p:nvGrpSpPr>
        <p:grpSpPr bwMode="auto">
          <a:xfrm>
            <a:off x="4500563" y="3141663"/>
            <a:ext cx="1655762" cy="519112"/>
            <a:chOff x="2835" y="2477"/>
            <a:chExt cx="1043" cy="327"/>
          </a:xfrm>
        </p:grpSpPr>
        <p:sp>
          <p:nvSpPr>
            <p:cNvPr id="15390" name="Text Box 36"/>
            <p:cNvSpPr txBox="1">
              <a:spLocks noChangeArrowheads="1"/>
            </p:cNvSpPr>
            <p:nvPr/>
          </p:nvSpPr>
          <p:spPr bwMode="auto">
            <a:xfrm>
              <a:off x="2835" y="2477"/>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dirty="0">
                  <a:solidFill>
                    <a:srgbClr val="FF0000"/>
                  </a:solidFill>
                  <a:latin typeface="楷体_GB2312" pitchFamily="49" charset="-122"/>
                </a:rPr>
                <a:t>栈顶</a:t>
              </a:r>
            </a:p>
          </p:txBody>
        </p:sp>
        <p:sp>
          <p:nvSpPr>
            <p:cNvPr id="15391" name="Line 37"/>
            <p:cNvSpPr>
              <a:spLocks noChangeShapeType="1"/>
            </p:cNvSpPr>
            <p:nvPr/>
          </p:nvSpPr>
          <p:spPr bwMode="auto">
            <a:xfrm>
              <a:off x="3515" y="2613"/>
              <a:ext cx="3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12" name="Group 45"/>
          <p:cNvGrpSpPr>
            <a:grpSpLocks/>
          </p:cNvGrpSpPr>
          <p:nvPr/>
        </p:nvGrpSpPr>
        <p:grpSpPr bwMode="auto">
          <a:xfrm>
            <a:off x="4359276" y="3141663"/>
            <a:ext cx="2922588" cy="3152775"/>
            <a:chOff x="2746" y="1979"/>
            <a:chExt cx="1841" cy="1986"/>
          </a:xfrm>
        </p:grpSpPr>
        <p:sp>
          <p:nvSpPr>
            <p:cNvPr id="15375" name="Rectangle 25"/>
            <p:cNvSpPr>
              <a:spLocks noChangeArrowheads="1"/>
            </p:cNvSpPr>
            <p:nvPr/>
          </p:nvSpPr>
          <p:spPr bwMode="auto">
            <a:xfrm>
              <a:off x="3878" y="2477"/>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6" name="Line 26"/>
            <p:cNvSpPr>
              <a:spLocks noChangeShapeType="1"/>
            </p:cNvSpPr>
            <p:nvPr/>
          </p:nvSpPr>
          <p:spPr bwMode="auto">
            <a:xfrm>
              <a:off x="3878" y="27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27"/>
            <p:cNvSpPr>
              <a:spLocks noChangeShapeType="1"/>
            </p:cNvSpPr>
            <p:nvPr/>
          </p:nvSpPr>
          <p:spPr bwMode="auto">
            <a:xfrm>
              <a:off x="3878" y="367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28"/>
            <p:cNvSpPr>
              <a:spLocks noChangeShapeType="1"/>
            </p:cNvSpPr>
            <p:nvPr/>
          </p:nvSpPr>
          <p:spPr bwMode="auto">
            <a:xfrm>
              <a:off x="3878" y="3389"/>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29"/>
            <p:cNvSpPr>
              <a:spLocks noChangeShapeType="1"/>
            </p:cNvSpPr>
            <p:nvPr/>
          </p:nvSpPr>
          <p:spPr bwMode="auto">
            <a:xfrm>
              <a:off x="4232" y="2909"/>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Text Box 30"/>
            <p:cNvSpPr txBox="1">
              <a:spLocks noChangeArrowheads="1"/>
            </p:cNvSpPr>
            <p:nvPr/>
          </p:nvSpPr>
          <p:spPr bwMode="auto">
            <a:xfrm>
              <a:off x="4060" y="2377"/>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rPr>
                <a:t>a</a:t>
              </a:r>
              <a:r>
                <a:rPr kumimoji="1" lang="en-US" altLang="zh-CN" sz="1800" dirty="0">
                  <a:latin typeface="+mn-lt"/>
                </a:rPr>
                <a:t>n</a:t>
              </a:r>
            </a:p>
          </p:txBody>
        </p:sp>
        <p:sp>
          <p:nvSpPr>
            <p:cNvPr id="7" name="Text Box 31"/>
            <p:cNvSpPr txBox="1">
              <a:spLocks noChangeArrowheads="1"/>
            </p:cNvSpPr>
            <p:nvPr/>
          </p:nvSpPr>
          <p:spPr bwMode="auto">
            <a:xfrm>
              <a:off x="4099" y="3350"/>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rPr>
                <a:t>a</a:t>
              </a:r>
              <a:r>
                <a:rPr kumimoji="1" lang="en-US" altLang="zh-CN" sz="1800" dirty="0">
                  <a:latin typeface="+mn-lt"/>
                </a:rPr>
                <a:t>2</a:t>
              </a:r>
            </a:p>
          </p:txBody>
        </p:sp>
        <p:sp>
          <p:nvSpPr>
            <p:cNvPr id="9" name="Text Box 32"/>
            <p:cNvSpPr txBox="1">
              <a:spLocks noChangeArrowheads="1"/>
            </p:cNvSpPr>
            <p:nvPr/>
          </p:nvSpPr>
          <p:spPr bwMode="auto">
            <a:xfrm>
              <a:off x="4099" y="363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rPr>
                <a:t>a</a:t>
              </a:r>
              <a:r>
                <a:rPr kumimoji="1" lang="en-US" altLang="zh-CN" sz="1800" dirty="0">
                  <a:latin typeface="+mn-lt"/>
                </a:rPr>
                <a:t>1</a:t>
              </a:r>
            </a:p>
          </p:txBody>
        </p:sp>
        <p:sp>
          <p:nvSpPr>
            <p:cNvPr id="15383" name="Line 33"/>
            <p:cNvSpPr>
              <a:spLocks noChangeShapeType="1"/>
            </p:cNvSpPr>
            <p:nvPr/>
          </p:nvSpPr>
          <p:spPr bwMode="auto">
            <a:xfrm>
              <a:off x="3878" y="1979"/>
              <a:ext cx="0" cy="519"/>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4" name="Group 38"/>
            <p:cNvGrpSpPr>
              <a:grpSpLocks/>
            </p:cNvGrpSpPr>
            <p:nvPr/>
          </p:nvGrpSpPr>
          <p:grpSpPr bwMode="auto">
            <a:xfrm>
              <a:off x="2746" y="3611"/>
              <a:ext cx="1132" cy="327"/>
              <a:chOff x="251" y="3339"/>
              <a:chExt cx="1132" cy="327"/>
            </a:xfrm>
          </p:grpSpPr>
          <p:sp>
            <p:nvSpPr>
              <p:cNvPr id="15388" name="Text Box 39"/>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楷体_GB2312" pitchFamily="49" charset="-122"/>
                  </a:rPr>
                  <a:t>栈底</a:t>
                </a:r>
              </a:p>
            </p:txBody>
          </p:sp>
          <p:sp>
            <p:nvSpPr>
              <p:cNvPr id="15389" name="Line 4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86" name="Line 43"/>
            <p:cNvSpPr>
              <a:spLocks noChangeShapeType="1"/>
            </p:cNvSpPr>
            <p:nvPr/>
          </p:nvSpPr>
          <p:spPr bwMode="auto">
            <a:xfrm>
              <a:off x="3878" y="2230"/>
              <a:ext cx="7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44"/>
            <p:cNvSpPr txBox="1">
              <a:spLocks noChangeArrowheads="1"/>
            </p:cNvSpPr>
            <p:nvPr/>
          </p:nvSpPr>
          <p:spPr bwMode="auto">
            <a:xfrm>
              <a:off x="4105" y="2205"/>
              <a:ext cx="408" cy="288"/>
            </a:xfrm>
            <a:prstGeom prst="rect">
              <a:avLst/>
            </a:prstGeom>
            <a:noFill/>
            <a:ln w="9525">
              <a:noFill/>
              <a:miter lim="800000"/>
              <a:headEnd/>
              <a:tailEnd/>
            </a:ln>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latin typeface="Times New Roman" pitchFamily="18" charset="0"/>
                </a:rPr>
                <a:t>e</a:t>
              </a:r>
            </a:p>
          </p:txBody>
        </p:sp>
        <p:sp>
          <p:nvSpPr>
            <p:cNvPr id="46" name="Line 33"/>
            <p:cNvSpPr>
              <a:spLocks noChangeShapeType="1"/>
            </p:cNvSpPr>
            <p:nvPr/>
          </p:nvSpPr>
          <p:spPr bwMode="auto">
            <a:xfrm>
              <a:off x="4587" y="1979"/>
              <a:ext cx="0" cy="519"/>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组合 45"/>
          <p:cNvGrpSpPr>
            <a:grpSpLocks/>
          </p:cNvGrpSpPr>
          <p:nvPr/>
        </p:nvGrpSpPr>
        <p:grpSpPr bwMode="auto">
          <a:xfrm>
            <a:off x="1558057" y="2714625"/>
            <a:ext cx="1501775" cy="928688"/>
            <a:chOff x="1331913" y="2643182"/>
            <a:chExt cx="1501775" cy="928694"/>
          </a:xfrm>
        </p:grpSpPr>
        <p:grpSp>
          <p:nvGrpSpPr>
            <p:cNvPr id="15371" name="Group 21"/>
            <p:cNvGrpSpPr>
              <a:grpSpLocks/>
            </p:cNvGrpSpPr>
            <p:nvPr/>
          </p:nvGrpSpPr>
          <p:grpSpPr bwMode="auto">
            <a:xfrm>
              <a:off x="1331913" y="2884489"/>
              <a:ext cx="1501775" cy="687387"/>
              <a:chOff x="734" y="1682"/>
              <a:chExt cx="946" cy="433"/>
            </a:xfrm>
          </p:grpSpPr>
          <p:sp>
            <p:nvSpPr>
              <p:cNvPr id="15373" name="Text Box 22"/>
              <p:cNvSpPr txBox="1">
                <a:spLocks noChangeArrowheads="1"/>
              </p:cNvSpPr>
              <p:nvPr/>
            </p:nvSpPr>
            <p:spPr bwMode="auto">
              <a:xfrm>
                <a:off x="734" y="1788"/>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zh-CN" altLang="en-US" sz="2800" dirty="0">
                    <a:solidFill>
                      <a:srgbClr val="FF0000"/>
                    </a:solidFill>
                    <a:latin typeface="楷体_GB2312" pitchFamily="49" charset="-122"/>
                  </a:rPr>
                  <a:t>进栈</a:t>
                </a:r>
              </a:p>
            </p:txBody>
          </p:sp>
          <p:sp>
            <p:nvSpPr>
              <p:cNvPr id="15374" name="Freeform 23"/>
              <p:cNvSpPr>
                <a:spLocks/>
              </p:cNvSpPr>
              <p:nvPr/>
            </p:nvSpPr>
            <p:spPr bwMode="auto">
              <a:xfrm>
                <a:off x="1298" y="1682"/>
                <a:ext cx="382" cy="387"/>
              </a:xfrm>
              <a:custGeom>
                <a:avLst/>
                <a:gdLst>
                  <a:gd name="T0" fmla="*/ 357 w 382"/>
                  <a:gd name="T1" fmla="*/ 387 h 387"/>
                  <a:gd name="T2" fmla="*/ 322 w 382"/>
                  <a:gd name="T3" fmla="*/ 184 h 387"/>
                  <a:gd name="T4" fmla="*/ 0 w 382"/>
                  <a:gd name="T5" fmla="*/ 0 h 387"/>
                  <a:gd name="T6" fmla="*/ 0 60000 65536"/>
                  <a:gd name="T7" fmla="*/ 0 60000 65536"/>
                  <a:gd name="T8" fmla="*/ 0 60000 65536"/>
                  <a:gd name="T9" fmla="*/ 0 w 382"/>
                  <a:gd name="T10" fmla="*/ 0 h 387"/>
                  <a:gd name="T11" fmla="*/ 382 w 382"/>
                  <a:gd name="T12" fmla="*/ 387 h 387"/>
                </a:gdLst>
                <a:ahLst/>
                <a:cxnLst>
                  <a:cxn ang="T6">
                    <a:pos x="T0" y="T1"/>
                  </a:cxn>
                  <a:cxn ang="T7">
                    <a:pos x="T2" y="T3"/>
                  </a:cxn>
                  <a:cxn ang="T8">
                    <a:pos x="T4" y="T5"/>
                  </a:cxn>
                </a:cxnLst>
                <a:rect l="T9" t="T10" r="T11" b="T12"/>
                <a:pathLst>
                  <a:path w="382" h="387">
                    <a:moveTo>
                      <a:pt x="357" y="387"/>
                    </a:moveTo>
                    <a:cubicBezTo>
                      <a:pt x="351" y="353"/>
                      <a:pt x="382" y="249"/>
                      <a:pt x="322" y="184"/>
                    </a:cubicBezTo>
                    <a:cubicBezTo>
                      <a:pt x="262" y="119"/>
                      <a:pt x="67" y="38"/>
                      <a:pt x="0" y="0"/>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grpSp>
        <p:sp>
          <p:nvSpPr>
            <p:cNvPr id="15372" name="TextBox 43"/>
            <p:cNvSpPr txBox="1">
              <a:spLocks noChangeArrowheads="1"/>
            </p:cNvSpPr>
            <p:nvPr/>
          </p:nvSpPr>
          <p:spPr bwMode="auto">
            <a:xfrm>
              <a:off x="1714480" y="2643182"/>
              <a:ext cx="571504"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a:solidFill>
                    <a:srgbClr val="FF0000"/>
                  </a:solidFill>
                </a:rPr>
                <a:t>e</a:t>
              </a:r>
              <a:endParaRPr lang="zh-CN" altLang="en-US">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pPr>
              <a:defRPr/>
            </a:pPr>
            <a:fld id="{2787A343-2542-41E1-9691-8ABC04D5982E}" type="slidenum">
              <a:rPr lang="en-US" altLang="zh-CN"/>
              <a:pPr>
                <a:defRPr/>
              </a:pPr>
              <a:t>14</a:t>
            </a:fld>
            <a:endParaRPr lang="en-US" altLang="zh-CN"/>
          </a:p>
        </p:txBody>
      </p:sp>
      <p:sp>
        <p:nvSpPr>
          <p:cNvPr id="205826" name="Rectangle 2"/>
          <p:cNvSpPr>
            <a:spLocks noGrp="1" noChangeArrowheads="1"/>
          </p:cNvSpPr>
          <p:nvPr>
            <p:ph type="title"/>
          </p:nvPr>
        </p:nvSpPr>
        <p:spPr/>
        <p:txBody>
          <a:bodyPr/>
          <a:lstStyle/>
          <a:p>
            <a:pPr eaLnBrk="1" hangingPunct="1">
              <a:defRPr/>
            </a:pPr>
            <a:r>
              <a:rPr lang="en-US" altLang="zh-CN" dirty="0" smtClean="0">
                <a:latin typeface="楷体_GB2312" pitchFamily="49" charset="-122"/>
              </a:rPr>
              <a:t>3.2	</a:t>
            </a:r>
            <a:r>
              <a:rPr lang="zh-CN" altLang="en-US" dirty="0" smtClean="0">
                <a:latin typeface="楷体_GB2312" pitchFamily="49" charset="-122"/>
              </a:rPr>
              <a:t>栈类型的实现</a:t>
            </a:r>
          </a:p>
        </p:txBody>
      </p:sp>
      <p:sp>
        <p:nvSpPr>
          <p:cNvPr id="16388" name="Rectangle 3"/>
          <p:cNvSpPr>
            <a:spLocks noGrp="1" noChangeArrowheads="1"/>
          </p:cNvSpPr>
          <p:nvPr>
            <p:ph type="body" idx="1"/>
          </p:nvPr>
        </p:nvSpPr>
        <p:spPr/>
        <p:txBody>
          <a:bodyPr/>
          <a:lstStyle/>
          <a:p>
            <a:pPr eaLnBrk="1" hangingPunct="1"/>
            <a:r>
              <a:rPr lang="en-US" altLang="zh-CN" dirty="0" smtClean="0"/>
              <a:t>1</a:t>
            </a:r>
            <a:r>
              <a:rPr lang="zh-CN" altLang="en-US" dirty="0" smtClean="0"/>
              <a:t>）顺序栈－</a:t>
            </a:r>
            <a:endParaRPr lang="en-US" altLang="zh-CN" dirty="0" smtClean="0"/>
          </a:p>
          <a:p>
            <a:pPr lvl="1" eaLnBrk="1" hangingPunct="1"/>
            <a:r>
              <a:rPr lang="zh-CN" altLang="en-US" dirty="0" smtClean="0"/>
              <a:t>类似于线性表的顺序映象实现，指向</a:t>
            </a:r>
            <a:r>
              <a:rPr lang="zh-CN" altLang="en-US" dirty="0" smtClean="0">
                <a:solidFill>
                  <a:srgbClr val="FF0000"/>
                </a:solidFill>
              </a:rPr>
              <a:t>表尾的指针可以作为栈顶指针</a:t>
            </a:r>
            <a:r>
              <a:rPr lang="zh-CN" altLang="en-US" dirty="0" smtClean="0"/>
              <a:t>。</a:t>
            </a:r>
          </a:p>
        </p:txBody>
      </p:sp>
      <p:sp>
        <p:nvSpPr>
          <p:cNvPr id="205830" name="Text Box 6"/>
          <p:cNvSpPr txBox="1">
            <a:spLocks noChangeArrowheads="1"/>
          </p:cNvSpPr>
          <p:nvPr/>
        </p:nvSpPr>
        <p:spPr bwMode="auto">
          <a:xfrm>
            <a:off x="685800" y="2748557"/>
            <a:ext cx="5907088" cy="3560763"/>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2800" dirty="0">
                <a:latin typeface="Times New Roman" pitchFamily="18" charset="0"/>
                <a:ea typeface="宋体" pitchFamily="2" charset="-122"/>
              </a:rPr>
              <a:t>  #define  STACK_INIT_SIZE  100</a:t>
            </a:r>
          </a:p>
          <a:p>
            <a:pPr>
              <a:lnSpc>
                <a:spcPct val="115000"/>
              </a:lnSpc>
            </a:pPr>
            <a:r>
              <a:rPr kumimoji="1" lang="en-US" altLang="zh-CN" sz="2800" dirty="0">
                <a:latin typeface="Times New Roman" pitchFamily="18" charset="0"/>
                <a:ea typeface="宋体" pitchFamily="2" charset="-122"/>
              </a:rPr>
              <a:t>  #define  STACKINCREMENT   10  </a:t>
            </a:r>
          </a:p>
          <a:p>
            <a:pPr>
              <a:lnSpc>
                <a:spcPct val="115000"/>
              </a:lnSpc>
            </a:pPr>
            <a:r>
              <a:rPr kumimoji="1" lang="en-US" altLang="zh-CN" sz="2800" dirty="0">
                <a:latin typeface="Times New Roman" pitchFamily="18" charset="0"/>
                <a:ea typeface="宋体" pitchFamily="2" charset="-122"/>
              </a:rPr>
              <a:t>  </a:t>
            </a:r>
            <a:r>
              <a:rPr kumimoji="1" lang="en-US" altLang="zh-CN" sz="2800" dirty="0" err="1">
                <a:solidFill>
                  <a:srgbClr val="FF6600"/>
                </a:solidFill>
                <a:latin typeface="Times New Roman" pitchFamily="18" charset="0"/>
                <a:ea typeface="宋体" pitchFamily="2" charset="-122"/>
              </a:rPr>
              <a:t>typedef</a:t>
            </a:r>
            <a:r>
              <a:rPr kumimoji="1" lang="en-US" altLang="zh-CN" sz="2800" dirty="0">
                <a:solidFill>
                  <a:srgbClr val="FF6600"/>
                </a:solidFill>
                <a:latin typeface="Times New Roman" pitchFamily="18" charset="0"/>
                <a:ea typeface="宋体" pitchFamily="2" charset="-122"/>
              </a:rPr>
              <a:t> </a:t>
            </a:r>
            <a:r>
              <a:rPr kumimoji="1" lang="en-US" altLang="zh-CN" sz="2800" dirty="0" err="1">
                <a:solidFill>
                  <a:srgbClr val="FF6600"/>
                </a:solidFill>
                <a:latin typeface="Times New Roman" pitchFamily="18" charset="0"/>
                <a:ea typeface="宋体" pitchFamily="2" charset="-122"/>
              </a:rPr>
              <a:t>struct</a:t>
            </a:r>
            <a:r>
              <a:rPr kumimoji="1" lang="en-US" altLang="zh-CN" sz="2800" dirty="0">
                <a:solidFill>
                  <a:srgbClr val="FF6600"/>
                </a:solidFill>
                <a:latin typeface="Times New Roman" pitchFamily="18" charset="0"/>
                <a:ea typeface="宋体" pitchFamily="2" charset="-122"/>
              </a:rPr>
              <a:t> {</a:t>
            </a:r>
          </a:p>
          <a:p>
            <a:pPr>
              <a:lnSpc>
                <a:spcPct val="115000"/>
              </a:lnSpc>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SElemType</a:t>
            </a:r>
            <a:r>
              <a:rPr kumimoji="1" lang="en-US" altLang="zh-CN" sz="2800" dirty="0">
                <a:latin typeface="Times New Roman" pitchFamily="18" charset="0"/>
                <a:ea typeface="宋体" pitchFamily="2" charset="-122"/>
              </a:rPr>
              <a:t>  * top;  </a:t>
            </a:r>
            <a:r>
              <a:rPr kumimoji="1" lang="en-US" altLang="zh-CN" sz="2800" dirty="0">
                <a:solidFill>
                  <a:srgbClr val="FF6600"/>
                </a:solidFill>
                <a:latin typeface="Times New Roman" pitchFamily="18" charset="0"/>
                <a:ea typeface="宋体" pitchFamily="2" charset="-122"/>
              </a:rPr>
              <a:t>//</a:t>
            </a:r>
            <a:r>
              <a:rPr kumimoji="1" lang="zh-CN" altLang="en-US" sz="2800" dirty="0">
                <a:solidFill>
                  <a:srgbClr val="FF6600"/>
                </a:solidFill>
                <a:latin typeface="楷体_GB2312" pitchFamily="49" charset="-122"/>
              </a:rPr>
              <a:t>栈顶</a:t>
            </a:r>
          </a:p>
          <a:p>
            <a:pPr>
              <a:lnSpc>
                <a:spcPct val="115000"/>
              </a:lnSpc>
            </a:pPr>
            <a:r>
              <a:rPr kumimoji="1" lang="zh-CN" altLang="en-US"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SElemType</a:t>
            </a:r>
            <a:r>
              <a:rPr kumimoji="1" lang="en-US" altLang="zh-CN" sz="2800" dirty="0">
                <a:latin typeface="Times New Roman" pitchFamily="18" charset="0"/>
                <a:ea typeface="宋体" pitchFamily="2" charset="-122"/>
              </a:rPr>
              <a:t>  * base; </a:t>
            </a:r>
            <a:r>
              <a:rPr kumimoji="1" lang="en-US" altLang="zh-CN" sz="2800" dirty="0">
                <a:solidFill>
                  <a:srgbClr val="FF6600"/>
                </a:solidFill>
                <a:latin typeface="Times New Roman" pitchFamily="18" charset="0"/>
                <a:ea typeface="宋体" pitchFamily="2" charset="-122"/>
              </a:rPr>
              <a:t>//</a:t>
            </a:r>
            <a:r>
              <a:rPr kumimoji="1" lang="zh-CN" altLang="en-US" sz="2800" dirty="0" smtClean="0">
                <a:solidFill>
                  <a:srgbClr val="FF6600"/>
                </a:solidFill>
                <a:latin typeface="楷体_GB2312" pitchFamily="49" charset="-122"/>
              </a:rPr>
              <a:t>栈</a:t>
            </a:r>
            <a:r>
              <a:rPr kumimoji="1" lang="zh-CN" altLang="en-US" sz="2800" dirty="0">
                <a:solidFill>
                  <a:srgbClr val="FF6600"/>
                </a:solidFill>
                <a:latin typeface="楷体_GB2312" pitchFamily="49" charset="-122"/>
              </a:rPr>
              <a:t>底</a:t>
            </a:r>
            <a:endParaRPr kumimoji="1" lang="zh-CN" altLang="en-US" sz="2800" dirty="0">
              <a:latin typeface="Times New Roman" pitchFamily="18" charset="0"/>
              <a:ea typeface="宋体" pitchFamily="2" charset="-122"/>
            </a:endParaRPr>
          </a:p>
          <a:p>
            <a:pPr>
              <a:lnSpc>
                <a:spcPct val="115000"/>
              </a:lnSpc>
            </a:pPr>
            <a:r>
              <a:rPr kumimoji="1" lang="zh-CN" altLang="en-US"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int</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stacksize</a:t>
            </a:r>
            <a:r>
              <a:rPr kumimoji="1" lang="en-US" altLang="zh-CN" sz="2800" dirty="0">
                <a:latin typeface="Times New Roman" pitchFamily="18" charset="0"/>
                <a:ea typeface="宋体" pitchFamily="2" charset="-122"/>
              </a:rPr>
              <a:t>;    </a:t>
            </a:r>
            <a:r>
              <a:rPr kumimoji="1" lang="en-US" altLang="zh-CN" sz="2800" dirty="0">
                <a:solidFill>
                  <a:srgbClr val="FF6600"/>
                </a:solidFill>
                <a:latin typeface="Times New Roman" pitchFamily="18" charset="0"/>
                <a:ea typeface="宋体" pitchFamily="2" charset="-122"/>
              </a:rPr>
              <a:t>//</a:t>
            </a:r>
            <a:r>
              <a:rPr kumimoji="1" lang="zh-CN" altLang="en-US" sz="2800" dirty="0">
                <a:solidFill>
                  <a:srgbClr val="FF6600"/>
                </a:solidFill>
                <a:latin typeface="Times New Roman" pitchFamily="18" charset="0"/>
              </a:rPr>
              <a:t>栈的大小</a:t>
            </a:r>
          </a:p>
          <a:p>
            <a:pPr>
              <a:lnSpc>
                <a:spcPct val="115000"/>
              </a:lnSpc>
            </a:pPr>
            <a:r>
              <a:rPr kumimoji="1" lang="zh-CN" altLang="en-US" sz="2800" dirty="0">
                <a:latin typeface="Times New Roman" pitchFamily="18" charset="0"/>
                <a:ea typeface="宋体" pitchFamily="2" charset="-122"/>
              </a:rPr>
              <a:t>  </a:t>
            </a:r>
            <a:r>
              <a:rPr kumimoji="1" lang="en-US" altLang="zh-CN" sz="2800" dirty="0">
                <a:solidFill>
                  <a:srgbClr val="FF6600"/>
                </a:solidFill>
                <a:latin typeface="Times New Roman" pitchFamily="18" charset="0"/>
                <a:ea typeface="宋体" pitchFamily="2" charset="-122"/>
              </a:rPr>
              <a:t>} </a:t>
            </a:r>
            <a:r>
              <a:rPr kumimoji="1" lang="en-US" altLang="zh-CN" sz="2800" dirty="0" err="1">
                <a:solidFill>
                  <a:srgbClr val="FF6600"/>
                </a:solidFill>
                <a:latin typeface="Times New Roman" pitchFamily="18" charset="0"/>
                <a:ea typeface="宋体" pitchFamily="2" charset="-122"/>
              </a:rPr>
              <a:t>SqStack</a:t>
            </a:r>
            <a:r>
              <a:rPr kumimoji="1" lang="en-US" altLang="zh-CN" sz="2800" dirty="0">
                <a:solidFill>
                  <a:srgbClr val="FF6600"/>
                </a:solidFill>
                <a:latin typeface="Times New Roman" pitchFamily="18" charset="0"/>
                <a:ea typeface="宋体" pitchFamily="2" charset="-122"/>
              </a:rPr>
              <a:t>;</a:t>
            </a:r>
          </a:p>
        </p:txBody>
      </p:sp>
      <p:grpSp>
        <p:nvGrpSpPr>
          <p:cNvPr id="16390" name="Group 22"/>
          <p:cNvGrpSpPr>
            <a:grpSpLocks/>
          </p:cNvGrpSpPr>
          <p:nvPr/>
        </p:nvGrpSpPr>
        <p:grpSpPr bwMode="auto">
          <a:xfrm>
            <a:off x="6858000" y="2900957"/>
            <a:ext cx="2286000" cy="2805113"/>
            <a:chOff x="4320" y="1584"/>
            <a:chExt cx="1440" cy="1767"/>
          </a:xfrm>
        </p:grpSpPr>
        <p:grpSp>
          <p:nvGrpSpPr>
            <p:cNvPr id="16391" name="Group 7"/>
            <p:cNvGrpSpPr>
              <a:grpSpLocks/>
            </p:cNvGrpSpPr>
            <p:nvPr/>
          </p:nvGrpSpPr>
          <p:grpSpPr bwMode="auto">
            <a:xfrm>
              <a:off x="4320" y="1680"/>
              <a:ext cx="709" cy="1669"/>
              <a:chOff x="1383" y="2024"/>
              <a:chExt cx="709" cy="1669"/>
            </a:xfrm>
          </p:grpSpPr>
          <p:sp>
            <p:nvSpPr>
              <p:cNvPr id="16396" name="Rectangle 8"/>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7" name="Line 9"/>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10"/>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11"/>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12"/>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Text Box 13"/>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n</a:t>
                </a:r>
              </a:p>
            </p:txBody>
          </p:sp>
          <p:sp>
            <p:nvSpPr>
              <p:cNvPr id="16402" name="Text Box 14"/>
              <p:cNvSpPr txBox="1">
                <a:spLocks noChangeArrowheads="1"/>
              </p:cNvSpPr>
              <p:nvPr/>
            </p:nvSpPr>
            <p:spPr bwMode="auto">
              <a:xfrm>
                <a:off x="1604" y="307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2</a:t>
                </a:r>
              </a:p>
            </p:txBody>
          </p:sp>
          <p:sp>
            <p:nvSpPr>
              <p:cNvPr id="16403" name="Text Box 15"/>
              <p:cNvSpPr txBox="1">
                <a:spLocks noChangeArrowheads="1"/>
              </p:cNvSpPr>
              <p:nvPr/>
            </p:nvSpPr>
            <p:spPr bwMode="auto">
              <a:xfrm>
                <a:off x="1604" y="3366"/>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16404" name="Line 16"/>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17"/>
              <p:cNvSpPr>
                <a:spLocks noChangeShapeType="1"/>
              </p:cNvSpPr>
              <p:nvPr/>
            </p:nvSpPr>
            <p:spPr bwMode="auto">
              <a:xfrm flipH="1">
                <a:off x="2092" y="2024"/>
                <a:ext cx="0" cy="181"/>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2" name="Rectangle 18"/>
            <p:cNvSpPr>
              <a:spLocks noChangeArrowheads="1"/>
            </p:cNvSpPr>
            <p:nvPr/>
          </p:nvSpPr>
          <p:spPr bwMode="auto">
            <a:xfrm>
              <a:off x="5221" y="3024"/>
              <a:ext cx="5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a:latin typeface="Times New Roman" pitchFamily="18" charset="0"/>
                  <a:ea typeface="宋体" pitchFamily="2" charset="-122"/>
                </a:rPr>
                <a:t>base</a:t>
              </a:r>
            </a:p>
          </p:txBody>
        </p:sp>
        <p:sp>
          <p:nvSpPr>
            <p:cNvPr id="16393" name="Rectangle 19"/>
            <p:cNvSpPr>
              <a:spLocks noChangeArrowheads="1"/>
            </p:cNvSpPr>
            <p:nvPr/>
          </p:nvSpPr>
          <p:spPr bwMode="auto">
            <a:xfrm>
              <a:off x="5332" y="1584"/>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a:latin typeface="Times New Roman" pitchFamily="18" charset="0"/>
                  <a:ea typeface="宋体" pitchFamily="2" charset="-122"/>
                </a:rPr>
                <a:t>top</a:t>
              </a:r>
            </a:p>
          </p:txBody>
        </p:sp>
        <p:sp>
          <p:nvSpPr>
            <p:cNvPr id="16394" name="Line 20"/>
            <p:cNvSpPr>
              <a:spLocks noChangeShapeType="1"/>
            </p:cNvSpPr>
            <p:nvPr/>
          </p:nvSpPr>
          <p:spPr bwMode="auto">
            <a:xfrm flipH="1">
              <a:off x="5040" y="3216"/>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21"/>
            <p:cNvSpPr>
              <a:spLocks noChangeShapeType="1"/>
            </p:cNvSpPr>
            <p:nvPr/>
          </p:nvSpPr>
          <p:spPr bwMode="auto">
            <a:xfrm flipH="1">
              <a:off x="5088" y="1776"/>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5830"/>
                                        </p:tgtEl>
                                        <p:attrNameLst>
                                          <p:attrName>style.visibility</p:attrName>
                                        </p:attrNameLst>
                                      </p:cBhvr>
                                      <p:to>
                                        <p:strVal val="visible"/>
                                      </p:to>
                                    </p:set>
                                    <p:animEffect transition="in" filter="barn(outHorizontal)">
                                      <p:cBhvr>
                                        <p:cTn id="7" dur="500"/>
                                        <p:tgtEl>
                                          <p:spTgt spid="20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灯片编号占位符 5"/>
          <p:cNvSpPr>
            <a:spLocks noGrp="1"/>
          </p:cNvSpPr>
          <p:nvPr>
            <p:ph type="sldNum" sz="quarter" idx="12"/>
          </p:nvPr>
        </p:nvSpPr>
        <p:spPr>
          <a:xfrm>
            <a:off x="7010400" y="6400800"/>
            <a:ext cx="2133600" cy="457200"/>
          </a:xfrm>
        </p:spPr>
        <p:txBody>
          <a:bodyPr/>
          <a:lstStyle/>
          <a:p>
            <a:pPr>
              <a:defRPr/>
            </a:pPr>
            <a:fld id="{FA739A8D-843C-4D51-A744-B8E68014A77A}" type="slidenum">
              <a:rPr lang="en-US" altLang="zh-CN"/>
              <a:pPr>
                <a:defRPr/>
              </a:pPr>
              <a:t>15</a:t>
            </a:fld>
            <a:endParaRPr lang="en-US" altLang="zh-CN" dirty="0"/>
          </a:p>
        </p:txBody>
      </p:sp>
      <p:sp>
        <p:nvSpPr>
          <p:cNvPr id="260114" name="Rectangle 18"/>
          <p:cNvSpPr>
            <a:spLocks noGrp="1" noChangeArrowheads="1"/>
          </p:cNvSpPr>
          <p:nvPr>
            <p:ph type="title"/>
          </p:nvPr>
        </p:nvSpPr>
        <p:spPr/>
        <p:txBody>
          <a:bodyPr/>
          <a:lstStyle/>
          <a:p>
            <a:pPr algn="l" eaLnBrk="1" hangingPunct="1">
              <a:defRPr/>
            </a:pPr>
            <a:r>
              <a:rPr lang="zh-CN" altLang="en-US" dirty="0" smtClean="0"/>
              <a:t>顺序栈的操作</a:t>
            </a:r>
          </a:p>
        </p:txBody>
      </p:sp>
      <p:sp>
        <p:nvSpPr>
          <p:cNvPr id="17412" name="Rectangle 19"/>
          <p:cNvSpPr>
            <a:spLocks noGrp="1" noChangeArrowheads="1"/>
          </p:cNvSpPr>
          <p:nvPr>
            <p:ph type="body" idx="1"/>
          </p:nvPr>
        </p:nvSpPr>
        <p:spPr>
          <a:xfrm>
            <a:off x="360363" y="1204913"/>
            <a:ext cx="2820987" cy="728662"/>
          </a:xfrm>
        </p:spPr>
        <p:txBody>
          <a:bodyPr/>
          <a:lstStyle/>
          <a:p>
            <a:pPr eaLnBrk="1" hangingPunct="1"/>
            <a:r>
              <a:rPr lang="zh-CN" altLang="en-US" sz="2400" smtClean="0">
                <a:solidFill>
                  <a:srgbClr val="3333CC"/>
                </a:solidFill>
              </a:rPr>
              <a:t>可扩充栈的操作</a:t>
            </a:r>
            <a:endParaRPr lang="en-US" altLang="zh-CN" sz="2400" smtClean="0">
              <a:solidFill>
                <a:srgbClr val="3333CC"/>
              </a:solidFill>
            </a:endParaRPr>
          </a:p>
          <a:p>
            <a:pPr eaLnBrk="1" hangingPunct="1"/>
            <a:r>
              <a:rPr lang="zh-CN" altLang="en-US" sz="2400" smtClean="0">
                <a:solidFill>
                  <a:srgbClr val="3333CC"/>
                </a:solidFill>
              </a:rPr>
              <a:t>进栈和上溢</a:t>
            </a:r>
          </a:p>
        </p:txBody>
      </p:sp>
      <p:sp>
        <p:nvSpPr>
          <p:cNvPr id="260116" name="AutoShape 20"/>
          <p:cNvSpPr>
            <a:spLocks noChangeArrowheads="1"/>
          </p:cNvSpPr>
          <p:nvPr/>
        </p:nvSpPr>
        <p:spPr bwMode="auto">
          <a:xfrm>
            <a:off x="214313" y="5072063"/>
            <a:ext cx="2500312" cy="1349375"/>
          </a:xfrm>
          <a:prstGeom prst="wedgeRectCallout">
            <a:avLst>
              <a:gd name="adj1" fmla="val 6787"/>
              <a:gd name="adj2" fmla="val -97296"/>
            </a:avLst>
          </a:prstGeom>
          <a:solidFill>
            <a:schemeClr val="bg1"/>
          </a:solidFill>
          <a:ln w="38100">
            <a:solidFill>
              <a:srgbClr val="33CCCC"/>
            </a:solidFill>
            <a:miter lim="800000"/>
            <a:headEnd/>
            <a:tailEnd/>
          </a:ln>
        </p:spPr>
        <p:txBody>
          <a:bodyPr anchor="ctr">
            <a:spAutoFit/>
          </a:bodyPr>
          <a:lstStyle/>
          <a:p>
            <a:r>
              <a:rPr kumimoji="1" lang="zh-CN" altLang="en-US" sz="2000">
                <a:solidFill>
                  <a:srgbClr val="FF0000"/>
                </a:solidFill>
                <a:latin typeface="Times New Roman" pitchFamily="18" charset="0"/>
                <a:ea typeface="宋体" pitchFamily="2" charset="-122"/>
              </a:rPr>
              <a:t>栈顶指针</a:t>
            </a:r>
            <a:r>
              <a:rPr kumimoji="1" lang="en-US" altLang="zh-CN" sz="2000">
                <a:latin typeface="Times New Roman" pitchFamily="18" charset="0"/>
                <a:ea typeface="宋体" pitchFamily="2" charset="-122"/>
              </a:rPr>
              <a:t>top</a:t>
            </a:r>
            <a:r>
              <a:rPr kumimoji="1" lang="zh-CN" altLang="en-US" sz="2000">
                <a:latin typeface="Times New Roman" pitchFamily="18" charset="0"/>
                <a:ea typeface="宋体" pitchFamily="2" charset="-122"/>
              </a:rPr>
              <a:t>，</a:t>
            </a:r>
            <a:r>
              <a:rPr kumimoji="1" lang="zh-CN" altLang="zh-CN" sz="2000">
                <a:latin typeface="Times New Roman" pitchFamily="18" charset="0"/>
                <a:ea typeface="宋体" pitchFamily="2" charset="-122"/>
              </a:rPr>
              <a:t>指向实际栈顶</a:t>
            </a:r>
            <a:r>
              <a:rPr kumimoji="1" lang="zh-CN" altLang="en-US" sz="2000">
                <a:latin typeface="Times New Roman" pitchFamily="18" charset="0"/>
                <a:ea typeface="宋体" pitchFamily="2" charset="-122"/>
              </a:rPr>
              <a:t>后的下一个位置，初值为 </a:t>
            </a:r>
            <a:r>
              <a:rPr kumimoji="1" lang="en-US" altLang="zh-CN" sz="2000">
                <a:latin typeface="Times New Roman" pitchFamily="18" charset="0"/>
                <a:ea typeface="宋体" pitchFamily="2" charset="-122"/>
              </a:rPr>
              <a:t>top=base</a:t>
            </a:r>
          </a:p>
        </p:txBody>
      </p:sp>
      <p:grpSp>
        <p:nvGrpSpPr>
          <p:cNvPr id="2" name="Group 21"/>
          <p:cNvGrpSpPr>
            <a:grpSpLocks/>
          </p:cNvGrpSpPr>
          <p:nvPr/>
        </p:nvGrpSpPr>
        <p:grpSpPr bwMode="auto">
          <a:xfrm>
            <a:off x="4264025" y="3400425"/>
            <a:ext cx="976313" cy="396875"/>
            <a:chOff x="1579" y="2102"/>
            <a:chExt cx="615" cy="250"/>
          </a:xfrm>
        </p:grpSpPr>
        <p:sp>
          <p:nvSpPr>
            <p:cNvPr id="17483" name="Line 22"/>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84" name="Text Box 23"/>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sp>
        <p:nvSpPr>
          <p:cNvPr id="260120" name="Text Box 24"/>
          <p:cNvSpPr txBox="1">
            <a:spLocks noChangeArrowheads="1"/>
          </p:cNvSpPr>
          <p:nvPr/>
        </p:nvSpPr>
        <p:spPr bwMode="auto">
          <a:xfrm>
            <a:off x="5427663" y="42322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zh-CN">
                <a:solidFill>
                  <a:srgbClr val="FF0000"/>
                </a:solidFill>
                <a:latin typeface="Times New Roman" pitchFamily="18" charset="0"/>
                <a:ea typeface="宋体" pitchFamily="2" charset="-122"/>
              </a:rPr>
              <a:t>进栈</a:t>
            </a:r>
            <a:endParaRPr kumimoji="1" lang="zh-CN" altLang="en-US">
              <a:solidFill>
                <a:srgbClr val="FF0000"/>
              </a:solidFill>
              <a:latin typeface="Times New Roman" pitchFamily="18" charset="0"/>
              <a:ea typeface="宋体" pitchFamily="2" charset="-122"/>
            </a:endParaRPr>
          </a:p>
        </p:txBody>
      </p:sp>
      <p:sp>
        <p:nvSpPr>
          <p:cNvPr id="260121" name="Text Box 25"/>
          <p:cNvSpPr txBox="1">
            <a:spLocks noChangeArrowheads="1"/>
          </p:cNvSpPr>
          <p:nvPr/>
        </p:nvSpPr>
        <p:spPr bwMode="auto">
          <a:xfrm>
            <a:off x="5664200" y="38322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A</a:t>
            </a:r>
          </a:p>
        </p:txBody>
      </p:sp>
      <p:sp>
        <p:nvSpPr>
          <p:cNvPr id="260123" name="AutoShape 27"/>
          <p:cNvSpPr>
            <a:spLocks noChangeArrowheads="1"/>
          </p:cNvSpPr>
          <p:nvPr/>
        </p:nvSpPr>
        <p:spPr bwMode="auto">
          <a:xfrm>
            <a:off x="6408738" y="714375"/>
            <a:ext cx="2592387" cy="828675"/>
          </a:xfrm>
          <a:prstGeom prst="wedgeEllipseCallout">
            <a:avLst>
              <a:gd name="adj1" fmla="val -48042"/>
              <a:gd name="adj2" fmla="val 85056"/>
            </a:avLst>
          </a:prstGeom>
          <a:noFill/>
          <a:ln w="38100">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90000"/>
              </a:lnSpc>
            </a:pPr>
            <a:r>
              <a:rPr kumimoji="1" lang="zh-CN" altLang="en-US" dirty="0">
                <a:solidFill>
                  <a:srgbClr val="3333CC"/>
                </a:solidFill>
                <a:latin typeface="Times New Roman" pitchFamily="18" charset="0"/>
                <a:ea typeface="宋体" pitchFamily="2" charset="-122"/>
              </a:rPr>
              <a:t>栈当前空间</a:t>
            </a:r>
          </a:p>
          <a:p>
            <a:pPr algn="ctr">
              <a:lnSpc>
                <a:spcPct val="90000"/>
              </a:lnSpc>
            </a:pPr>
            <a:r>
              <a:rPr kumimoji="1" lang="zh-CN" altLang="en-US" dirty="0">
                <a:solidFill>
                  <a:srgbClr val="3333CC"/>
                </a:solidFill>
                <a:latin typeface="Times New Roman" pitchFamily="18" charset="0"/>
                <a:ea typeface="宋体" pitchFamily="2" charset="-122"/>
              </a:rPr>
              <a:t>不足，需扩充</a:t>
            </a:r>
          </a:p>
        </p:txBody>
      </p:sp>
      <p:sp>
        <p:nvSpPr>
          <p:cNvPr id="260124" name="Text Box 28"/>
          <p:cNvSpPr txBox="1">
            <a:spLocks noChangeArrowheads="1"/>
          </p:cNvSpPr>
          <p:nvPr/>
        </p:nvSpPr>
        <p:spPr bwMode="auto">
          <a:xfrm>
            <a:off x="5643563" y="34448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B</a:t>
            </a:r>
          </a:p>
        </p:txBody>
      </p:sp>
      <p:sp>
        <p:nvSpPr>
          <p:cNvPr id="260125" name="Text Box 29"/>
          <p:cNvSpPr txBox="1">
            <a:spLocks noChangeArrowheads="1"/>
          </p:cNvSpPr>
          <p:nvPr/>
        </p:nvSpPr>
        <p:spPr bwMode="auto">
          <a:xfrm>
            <a:off x="5637213" y="30289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C</a:t>
            </a:r>
          </a:p>
        </p:txBody>
      </p:sp>
      <p:sp>
        <p:nvSpPr>
          <p:cNvPr id="260126" name="Text Box 30"/>
          <p:cNvSpPr txBox="1">
            <a:spLocks noChangeArrowheads="1"/>
          </p:cNvSpPr>
          <p:nvPr/>
        </p:nvSpPr>
        <p:spPr bwMode="auto">
          <a:xfrm>
            <a:off x="5643563" y="26130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D</a:t>
            </a:r>
          </a:p>
        </p:txBody>
      </p:sp>
      <p:sp>
        <p:nvSpPr>
          <p:cNvPr id="260127" name="Text Box 31"/>
          <p:cNvSpPr txBox="1">
            <a:spLocks noChangeArrowheads="1"/>
          </p:cNvSpPr>
          <p:nvPr/>
        </p:nvSpPr>
        <p:spPr bwMode="auto">
          <a:xfrm>
            <a:off x="5637213" y="219710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E</a:t>
            </a:r>
          </a:p>
        </p:txBody>
      </p:sp>
      <p:sp>
        <p:nvSpPr>
          <p:cNvPr id="260128" name="AutoShape 32"/>
          <p:cNvSpPr>
            <a:spLocks noChangeArrowheads="1"/>
          </p:cNvSpPr>
          <p:nvPr/>
        </p:nvSpPr>
        <p:spPr bwMode="auto">
          <a:xfrm>
            <a:off x="2928938" y="4929188"/>
            <a:ext cx="6072187" cy="1200150"/>
          </a:xfrm>
          <a:prstGeom prst="wedgeRectCallout">
            <a:avLst>
              <a:gd name="adj1" fmla="val 12810"/>
              <a:gd name="adj2" fmla="val -116833"/>
            </a:avLst>
          </a:prstGeom>
          <a:solidFill>
            <a:schemeClr val="bg1"/>
          </a:solidFill>
          <a:ln w="38100">
            <a:solidFill>
              <a:srgbClr val="33CCCC"/>
            </a:solidFill>
            <a:miter lim="800000"/>
            <a:headEnd/>
            <a:tailEnd/>
          </a:ln>
        </p:spPr>
        <p:txBody>
          <a:bodyPr anchor="ctr">
            <a:spAutoFit/>
          </a:bodyPr>
          <a:lstStyle/>
          <a:p>
            <a:pPr>
              <a:lnSpc>
                <a:spcPct val="90000"/>
              </a:lnSpc>
            </a:pPr>
            <a:r>
              <a:rPr kumimoji="1" lang="zh-CN" altLang="en-US" sz="2000" dirty="0">
                <a:latin typeface="Times New Roman" pitchFamily="18" charset="0"/>
                <a:ea typeface="宋体" pitchFamily="2" charset="-122"/>
              </a:rPr>
              <a:t>设栈的初始分配量为 </a:t>
            </a:r>
            <a:r>
              <a:rPr kumimoji="1" lang="en-US" altLang="zh-CN" sz="2000" dirty="0" err="1">
                <a:latin typeface="Times New Roman" pitchFamily="18" charset="0"/>
                <a:ea typeface="宋体" pitchFamily="2" charset="-122"/>
              </a:rPr>
              <a:t>Stacksize</a:t>
            </a:r>
            <a:r>
              <a:rPr kumimoji="1" lang="en-US" altLang="zh-CN" sz="2000" dirty="0">
                <a:latin typeface="Times New Roman" pitchFamily="18" charset="0"/>
                <a:ea typeface="宋体" pitchFamily="2" charset="-122"/>
              </a:rPr>
              <a:t> = STACK_INIT_SIZE</a:t>
            </a:r>
            <a:r>
              <a:rPr kumimoji="1" lang="zh-CN" altLang="en-US" sz="2000" dirty="0">
                <a:latin typeface="Times New Roman" pitchFamily="18" charset="0"/>
                <a:ea typeface="宋体" pitchFamily="2" charset="-122"/>
              </a:rPr>
              <a:t>。</a:t>
            </a:r>
          </a:p>
          <a:p>
            <a:pPr>
              <a:lnSpc>
                <a:spcPct val="90000"/>
              </a:lnSpc>
            </a:pPr>
            <a:r>
              <a:rPr kumimoji="1" lang="zh-CN" altLang="en-US" sz="2000" dirty="0">
                <a:latin typeface="Times New Roman" pitchFamily="18" charset="0"/>
                <a:ea typeface="宋体" pitchFamily="2" charset="-122"/>
              </a:rPr>
              <a:t>    若 </a:t>
            </a:r>
            <a:r>
              <a:rPr kumimoji="1" lang="en-US" altLang="zh-CN" sz="2000" dirty="0">
                <a:latin typeface="Times New Roman" pitchFamily="18" charset="0"/>
                <a:ea typeface="宋体" pitchFamily="2" charset="-122"/>
              </a:rPr>
              <a:t>top == </a:t>
            </a:r>
            <a:r>
              <a:rPr kumimoji="1" lang="en-US" altLang="zh-CN" sz="2000" dirty="0" err="1">
                <a:latin typeface="Times New Roman" pitchFamily="18" charset="0"/>
                <a:ea typeface="宋体" pitchFamily="2" charset="-122"/>
              </a:rPr>
              <a:t>Stacksize</a:t>
            </a:r>
            <a:r>
              <a:rPr kumimoji="1" lang="zh-CN" altLang="en-US" sz="2000" dirty="0">
                <a:latin typeface="Times New Roman" pitchFamily="18" charset="0"/>
                <a:ea typeface="宋体" pitchFamily="2" charset="-122"/>
              </a:rPr>
              <a:t>，</a:t>
            </a:r>
            <a:r>
              <a:rPr kumimoji="1" lang="zh-CN" altLang="zh-CN" sz="2000" dirty="0">
                <a:latin typeface="Times New Roman" pitchFamily="18" charset="0"/>
                <a:ea typeface="宋体" pitchFamily="2" charset="-122"/>
              </a:rPr>
              <a:t>栈满，此时入栈，则需扩充栈空间，每次扩充</a:t>
            </a:r>
            <a:r>
              <a:rPr kumimoji="1" lang="zh-CN" altLang="en-US" sz="2000" dirty="0">
                <a:latin typeface="Times New Roman" pitchFamily="18" charset="0"/>
                <a:ea typeface="宋体" pitchFamily="2" charset="-122"/>
              </a:rPr>
              <a:t> </a:t>
            </a:r>
            <a:r>
              <a:rPr kumimoji="1" lang="en-US" altLang="zh-CN" sz="2000" dirty="0">
                <a:latin typeface="Times New Roman" pitchFamily="18" charset="0"/>
                <a:ea typeface="宋体" pitchFamily="2" charset="-122"/>
              </a:rPr>
              <a:t>STACK_INCREMENT</a:t>
            </a:r>
            <a:r>
              <a:rPr kumimoji="1" lang="zh-CN" altLang="en-US" sz="2000" dirty="0">
                <a:latin typeface="Times New Roman" pitchFamily="18" charset="0"/>
                <a:ea typeface="宋体" pitchFamily="2" charset="-122"/>
              </a:rPr>
              <a:t>；</a:t>
            </a:r>
          </a:p>
          <a:p>
            <a:pPr>
              <a:lnSpc>
                <a:spcPct val="90000"/>
              </a:lnSpc>
            </a:pPr>
            <a:r>
              <a:rPr kumimoji="1" lang="zh-CN" altLang="en-US" sz="2000" dirty="0">
                <a:latin typeface="Times New Roman" pitchFamily="18" charset="0"/>
                <a:ea typeface="宋体" pitchFamily="2" charset="-122"/>
              </a:rPr>
              <a:t>    若无可利用的存储空间，则</a:t>
            </a:r>
            <a:r>
              <a:rPr kumimoji="1" lang="zh-CN" altLang="zh-CN" sz="2000" dirty="0">
                <a:solidFill>
                  <a:srgbClr val="FF0000"/>
                </a:solidFill>
                <a:latin typeface="Times New Roman" pitchFamily="18" charset="0"/>
                <a:ea typeface="宋体" pitchFamily="2" charset="-122"/>
              </a:rPr>
              <a:t>上溢</a:t>
            </a:r>
            <a:r>
              <a:rPr kumimoji="1" lang="zh-CN" altLang="zh-CN" sz="2000" dirty="0">
                <a:solidFill>
                  <a:srgbClr val="FF3300"/>
                </a:solidFill>
                <a:latin typeface="Times New Roman" pitchFamily="18" charset="0"/>
                <a:ea typeface="宋体" pitchFamily="2" charset="-122"/>
              </a:rPr>
              <a:t> </a:t>
            </a:r>
            <a:r>
              <a:rPr kumimoji="1" lang="en-US" altLang="zh-CN" sz="2000" dirty="0">
                <a:solidFill>
                  <a:srgbClr val="FF0000"/>
                </a:solidFill>
                <a:latin typeface="Times New Roman" pitchFamily="18" charset="0"/>
                <a:ea typeface="宋体" pitchFamily="2" charset="-122"/>
              </a:rPr>
              <a:t>(overflow)</a:t>
            </a:r>
            <a:r>
              <a:rPr kumimoji="1" lang="zh-CN" altLang="en-US" sz="2000" dirty="0">
                <a:latin typeface="Times New Roman" pitchFamily="18" charset="0"/>
                <a:ea typeface="宋体" pitchFamily="2" charset="-122"/>
              </a:rPr>
              <a:t>。</a:t>
            </a:r>
          </a:p>
        </p:txBody>
      </p:sp>
      <p:grpSp>
        <p:nvGrpSpPr>
          <p:cNvPr id="3" name="Group 33"/>
          <p:cNvGrpSpPr>
            <a:grpSpLocks/>
          </p:cNvGrpSpPr>
          <p:nvPr/>
        </p:nvGrpSpPr>
        <p:grpSpPr bwMode="auto">
          <a:xfrm>
            <a:off x="4284663" y="2917825"/>
            <a:ext cx="976312" cy="396875"/>
            <a:chOff x="1579" y="2102"/>
            <a:chExt cx="615" cy="250"/>
          </a:xfrm>
        </p:grpSpPr>
        <p:sp>
          <p:nvSpPr>
            <p:cNvPr id="17481" name="Line 34"/>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82" name="Text Box 35"/>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4" name="Group 36"/>
          <p:cNvGrpSpPr>
            <a:grpSpLocks/>
          </p:cNvGrpSpPr>
          <p:nvPr/>
        </p:nvGrpSpPr>
        <p:grpSpPr bwMode="auto">
          <a:xfrm>
            <a:off x="4284663" y="2536825"/>
            <a:ext cx="976312" cy="396875"/>
            <a:chOff x="1579" y="2102"/>
            <a:chExt cx="615" cy="250"/>
          </a:xfrm>
        </p:grpSpPr>
        <p:sp>
          <p:nvSpPr>
            <p:cNvPr id="17479" name="Line 37"/>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80" name="Text Box 38"/>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5" name="Group 39"/>
          <p:cNvGrpSpPr>
            <a:grpSpLocks/>
          </p:cNvGrpSpPr>
          <p:nvPr/>
        </p:nvGrpSpPr>
        <p:grpSpPr bwMode="auto">
          <a:xfrm>
            <a:off x="4284663" y="2155825"/>
            <a:ext cx="976312" cy="396875"/>
            <a:chOff x="1579" y="2102"/>
            <a:chExt cx="615" cy="250"/>
          </a:xfrm>
        </p:grpSpPr>
        <p:sp>
          <p:nvSpPr>
            <p:cNvPr id="17477" name="Line 40"/>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8" name="Text Box 41"/>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6" name="Group 42"/>
          <p:cNvGrpSpPr>
            <a:grpSpLocks/>
          </p:cNvGrpSpPr>
          <p:nvPr/>
        </p:nvGrpSpPr>
        <p:grpSpPr bwMode="auto">
          <a:xfrm>
            <a:off x="4271963" y="1816100"/>
            <a:ext cx="976312" cy="396875"/>
            <a:chOff x="1579" y="2102"/>
            <a:chExt cx="615" cy="250"/>
          </a:xfrm>
        </p:grpSpPr>
        <p:sp>
          <p:nvSpPr>
            <p:cNvPr id="17475" name="Line 43"/>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6" name="Text Box 44"/>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sp>
        <p:nvSpPr>
          <p:cNvPr id="17427" name="Line 70"/>
          <p:cNvSpPr>
            <a:spLocks noChangeShapeType="1"/>
          </p:cNvSpPr>
          <p:nvPr/>
        </p:nvSpPr>
        <p:spPr bwMode="auto">
          <a:xfrm flipV="1">
            <a:off x="1001713" y="4071938"/>
            <a:ext cx="498475" cy="112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28" name="Text Box 72"/>
          <p:cNvSpPr txBox="1">
            <a:spLocks noChangeArrowheads="1"/>
          </p:cNvSpPr>
          <p:nvPr/>
        </p:nvSpPr>
        <p:spPr bwMode="auto">
          <a:xfrm>
            <a:off x="1660525" y="42148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en-US">
                <a:solidFill>
                  <a:srgbClr val="FF0000"/>
                </a:solidFill>
                <a:latin typeface="Times New Roman" pitchFamily="18" charset="0"/>
                <a:ea typeface="宋体" pitchFamily="2" charset="-122"/>
              </a:rPr>
              <a:t>栈空</a:t>
            </a:r>
          </a:p>
        </p:txBody>
      </p:sp>
      <p:sp>
        <p:nvSpPr>
          <p:cNvPr id="17429" name="Line 73"/>
          <p:cNvSpPr>
            <a:spLocks noChangeShapeType="1"/>
          </p:cNvSpPr>
          <p:nvPr/>
        </p:nvSpPr>
        <p:spPr bwMode="auto">
          <a:xfrm>
            <a:off x="1014413" y="3925888"/>
            <a:ext cx="485775" cy="74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 name="Group 75"/>
          <p:cNvGrpSpPr>
            <a:grpSpLocks/>
          </p:cNvGrpSpPr>
          <p:nvPr/>
        </p:nvGrpSpPr>
        <p:grpSpPr bwMode="auto">
          <a:xfrm>
            <a:off x="4051300" y="3884613"/>
            <a:ext cx="1204913" cy="396875"/>
            <a:chOff x="1579" y="2102"/>
            <a:chExt cx="615" cy="250"/>
          </a:xfrm>
        </p:grpSpPr>
        <p:sp>
          <p:nvSpPr>
            <p:cNvPr id="17473" name="Line 76"/>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4" name="Text Box 77"/>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base </a:t>
              </a:r>
            </a:p>
          </p:txBody>
        </p:sp>
      </p:grpSp>
      <p:grpSp>
        <p:nvGrpSpPr>
          <p:cNvPr id="8" name="Group 81"/>
          <p:cNvGrpSpPr>
            <a:grpSpLocks/>
          </p:cNvGrpSpPr>
          <p:nvPr/>
        </p:nvGrpSpPr>
        <p:grpSpPr bwMode="auto">
          <a:xfrm>
            <a:off x="5270609" y="965527"/>
            <a:ext cx="1147763" cy="1246188"/>
            <a:chOff x="246" y="912"/>
            <a:chExt cx="723" cy="1018"/>
          </a:xfrm>
        </p:grpSpPr>
        <p:sp>
          <p:nvSpPr>
            <p:cNvPr id="17469" name="Rectangle 82"/>
            <p:cNvSpPr>
              <a:spLocks noChangeArrowheads="1"/>
            </p:cNvSpPr>
            <p:nvPr/>
          </p:nvSpPr>
          <p:spPr bwMode="auto">
            <a:xfrm>
              <a:off x="247" y="912"/>
              <a:ext cx="722" cy="1018"/>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70" name="Line 83"/>
            <p:cNvSpPr>
              <a:spLocks noChangeShapeType="1"/>
            </p:cNvSpPr>
            <p:nvPr/>
          </p:nvSpPr>
          <p:spPr bwMode="auto">
            <a:xfrm>
              <a:off x="247" y="1664"/>
              <a:ext cx="71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71" name="Line 84"/>
            <p:cNvSpPr>
              <a:spLocks noChangeShapeType="1"/>
            </p:cNvSpPr>
            <p:nvPr/>
          </p:nvSpPr>
          <p:spPr bwMode="auto">
            <a:xfrm>
              <a:off x="247" y="1408"/>
              <a:ext cx="722"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72" name="Line 85"/>
            <p:cNvSpPr>
              <a:spLocks noChangeShapeType="1"/>
            </p:cNvSpPr>
            <p:nvPr/>
          </p:nvSpPr>
          <p:spPr bwMode="auto">
            <a:xfrm flipV="1">
              <a:off x="246" y="1176"/>
              <a:ext cx="722"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9" name="Group 86"/>
          <p:cNvGrpSpPr>
            <a:grpSpLocks/>
          </p:cNvGrpSpPr>
          <p:nvPr/>
        </p:nvGrpSpPr>
        <p:grpSpPr bwMode="auto">
          <a:xfrm>
            <a:off x="4244975" y="3692525"/>
            <a:ext cx="976313" cy="396875"/>
            <a:chOff x="1579" y="2122"/>
            <a:chExt cx="615" cy="210"/>
          </a:xfrm>
        </p:grpSpPr>
        <p:sp>
          <p:nvSpPr>
            <p:cNvPr id="17467" name="Line 87"/>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8" name="Text Box 88"/>
            <p:cNvSpPr txBox="1">
              <a:spLocks noChangeArrowheads="1"/>
            </p:cNvSpPr>
            <p:nvPr/>
          </p:nvSpPr>
          <p:spPr bwMode="auto">
            <a:xfrm>
              <a:off x="1579" y="2122"/>
              <a:ext cx="35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17433" name="Group 89"/>
          <p:cNvGrpSpPr>
            <a:grpSpLocks/>
          </p:cNvGrpSpPr>
          <p:nvPr/>
        </p:nvGrpSpPr>
        <p:grpSpPr bwMode="auto">
          <a:xfrm>
            <a:off x="1476375" y="2214563"/>
            <a:ext cx="1423988" cy="2039937"/>
            <a:chOff x="2587" y="-108"/>
            <a:chExt cx="972" cy="1285"/>
          </a:xfrm>
        </p:grpSpPr>
        <p:sp>
          <p:nvSpPr>
            <p:cNvPr id="17457" name="Rectangle 90"/>
            <p:cNvSpPr>
              <a:spLocks noChangeArrowheads="1"/>
            </p:cNvSpPr>
            <p:nvPr/>
          </p:nvSpPr>
          <p:spPr bwMode="auto">
            <a:xfrm>
              <a:off x="2595" y="-108"/>
              <a:ext cx="783" cy="12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58" name="Line 91"/>
            <p:cNvSpPr>
              <a:spLocks noChangeShapeType="1"/>
            </p:cNvSpPr>
            <p:nvPr/>
          </p:nvSpPr>
          <p:spPr bwMode="auto">
            <a:xfrm>
              <a:off x="2587" y="144"/>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9" name="Line 92"/>
            <p:cNvSpPr>
              <a:spLocks noChangeShapeType="1"/>
            </p:cNvSpPr>
            <p:nvPr/>
          </p:nvSpPr>
          <p:spPr bwMode="auto">
            <a:xfrm>
              <a:off x="2595" y="877"/>
              <a:ext cx="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0" name="Line 93"/>
            <p:cNvSpPr>
              <a:spLocks noChangeShapeType="1"/>
            </p:cNvSpPr>
            <p:nvPr/>
          </p:nvSpPr>
          <p:spPr bwMode="auto">
            <a:xfrm>
              <a:off x="2595" y="621"/>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1" name="Line 94"/>
            <p:cNvSpPr>
              <a:spLocks noChangeShapeType="1"/>
            </p:cNvSpPr>
            <p:nvPr/>
          </p:nvSpPr>
          <p:spPr bwMode="auto">
            <a:xfrm flipV="1">
              <a:off x="2594" y="389"/>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2" name="Text Box 95"/>
            <p:cNvSpPr txBox="1">
              <a:spLocks noChangeArrowheads="1"/>
            </p:cNvSpPr>
            <p:nvPr/>
          </p:nvSpPr>
          <p:spPr bwMode="auto">
            <a:xfrm>
              <a:off x="3354" y="67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17463" name="Text Box 96"/>
            <p:cNvSpPr txBox="1">
              <a:spLocks noChangeArrowheads="1"/>
            </p:cNvSpPr>
            <p:nvPr/>
          </p:nvSpPr>
          <p:spPr bwMode="auto">
            <a:xfrm>
              <a:off x="3354" y="421"/>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17464" name="Text Box 97"/>
            <p:cNvSpPr txBox="1">
              <a:spLocks noChangeArrowheads="1"/>
            </p:cNvSpPr>
            <p:nvPr/>
          </p:nvSpPr>
          <p:spPr bwMode="auto">
            <a:xfrm>
              <a:off x="3354" y="16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3</a:t>
              </a:r>
            </a:p>
          </p:txBody>
        </p:sp>
        <p:sp>
          <p:nvSpPr>
            <p:cNvPr id="17465" name="Text Box 98"/>
            <p:cNvSpPr txBox="1">
              <a:spLocks noChangeArrowheads="1"/>
            </p:cNvSpPr>
            <p:nvPr/>
          </p:nvSpPr>
          <p:spPr bwMode="auto">
            <a:xfrm>
              <a:off x="3354" y="-8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4</a:t>
              </a:r>
            </a:p>
          </p:txBody>
        </p:sp>
        <p:sp>
          <p:nvSpPr>
            <p:cNvPr id="17466" name="Text Box 99"/>
            <p:cNvSpPr txBox="1">
              <a:spLocks noChangeArrowheads="1"/>
            </p:cNvSpPr>
            <p:nvPr/>
          </p:nvSpPr>
          <p:spPr bwMode="auto">
            <a:xfrm>
              <a:off x="3363" y="9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grpSp>
      <p:grpSp>
        <p:nvGrpSpPr>
          <p:cNvPr id="11" name="Group 100"/>
          <p:cNvGrpSpPr>
            <a:grpSpLocks/>
          </p:cNvGrpSpPr>
          <p:nvPr/>
        </p:nvGrpSpPr>
        <p:grpSpPr bwMode="auto">
          <a:xfrm>
            <a:off x="5251450" y="2224088"/>
            <a:ext cx="1423988" cy="2039937"/>
            <a:chOff x="2587" y="-108"/>
            <a:chExt cx="972" cy="1285"/>
          </a:xfrm>
        </p:grpSpPr>
        <p:sp>
          <p:nvSpPr>
            <p:cNvPr id="17447" name="Rectangle 101"/>
            <p:cNvSpPr>
              <a:spLocks noChangeArrowheads="1"/>
            </p:cNvSpPr>
            <p:nvPr/>
          </p:nvSpPr>
          <p:spPr bwMode="auto">
            <a:xfrm>
              <a:off x="2595" y="-108"/>
              <a:ext cx="783" cy="12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48" name="Line 102"/>
            <p:cNvSpPr>
              <a:spLocks noChangeShapeType="1"/>
            </p:cNvSpPr>
            <p:nvPr/>
          </p:nvSpPr>
          <p:spPr bwMode="auto">
            <a:xfrm>
              <a:off x="2587" y="144"/>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9" name="Line 103"/>
            <p:cNvSpPr>
              <a:spLocks noChangeShapeType="1"/>
            </p:cNvSpPr>
            <p:nvPr/>
          </p:nvSpPr>
          <p:spPr bwMode="auto">
            <a:xfrm>
              <a:off x="2595" y="877"/>
              <a:ext cx="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0" name="Line 104"/>
            <p:cNvSpPr>
              <a:spLocks noChangeShapeType="1"/>
            </p:cNvSpPr>
            <p:nvPr/>
          </p:nvSpPr>
          <p:spPr bwMode="auto">
            <a:xfrm>
              <a:off x="2595" y="621"/>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1" name="Line 105"/>
            <p:cNvSpPr>
              <a:spLocks noChangeShapeType="1"/>
            </p:cNvSpPr>
            <p:nvPr/>
          </p:nvSpPr>
          <p:spPr bwMode="auto">
            <a:xfrm flipV="1">
              <a:off x="2594" y="389"/>
              <a:ext cx="78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52" name="Text Box 106"/>
            <p:cNvSpPr txBox="1">
              <a:spLocks noChangeArrowheads="1"/>
            </p:cNvSpPr>
            <p:nvPr/>
          </p:nvSpPr>
          <p:spPr bwMode="auto">
            <a:xfrm>
              <a:off x="3354" y="67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17453" name="Text Box 107"/>
            <p:cNvSpPr txBox="1">
              <a:spLocks noChangeArrowheads="1"/>
            </p:cNvSpPr>
            <p:nvPr/>
          </p:nvSpPr>
          <p:spPr bwMode="auto">
            <a:xfrm>
              <a:off x="3354" y="421"/>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17454" name="Text Box 108"/>
            <p:cNvSpPr txBox="1">
              <a:spLocks noChangeArrowheads="1"/>
            </p:cNvSpPr>
            <p:nvPr/>
          </p:nvSpPr>
          <p:spPr bwMode="auto">
            <a:xfrm>
              <a:off x="3354" y="16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3</a:t>
              </a:r>
            </a:p>
          </p:txBody>
        </p:sp>
        <p:sp>
          <p:nvSpPr>
            <p:cNvPr id="17455" name="Text Box 109"/>
            <p:cNvSpPr txBox="1">
              <a:spLocks noChangeArrowheads="1"/>
            </p:cNvSpPr>
            <p:nvPr/>
          </p:nvSpPr>
          <p:spPr bwMode="auto">
            <a:xfrm>
              <a:off x="3354" y="-8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4</a:t>
              </a:r>
            </a:p>
          </p:txBody>
        </p:sp>
        <p:sp>
          <p:nvSpPr>
            <p:cNvPr id="17456" name="Text Box 110"/>
            <p:cNvSpPr txBox="1">
              <a:spLocks noChangeArrowheads="1"/>
            </p:cNvSpPr>
            <p:nvPr/>
          </p:nvSpPr>
          <p:spPr bwMode="auto">
            <a:xfrm>
              <a:off x="3363" y="92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grpSp>
      <p:graphicFrame>
        <p:nvGraphicFramePr>
          <p:cNvPr id="67" name="表格 66"/>
          <p:cNvGraphicFramePr>
            <a:graphicFrameLocks noGrp="1"/>
          </p:cNvGraphicFramePr>
          <p:nvPr/>
        </p:nvGraphicFramePr>
        <p:xfrm>
          <a:off x="30163" y="3625850"/>
          <a:ext cx="1143000" cy="1189038"/>
        </p:xfrm>
        <a:graphic>
          <a:graphicData uri="http://schemas.openxmlformats.org/drawingml/2006/table">
            <a:tbl>
              <a:tblPr firstRow="1" bandRow="1">
                <a:tableStyleId>{5C22544A-7EE6-4342-B048-85BDC9FD1C3A}</a:tableStyleId>
              </a:tblPr>
              <a:tblGrid>
                <a:gridCol w="1143000"/>
              </a:tblGrid>
              <a:tr h="396346">
                <a:tc>
                  <a:txBody>
                    <a:bodyPr/>
                    <a:lstStyle/>
                    <a:p>
                      <a:pPr algn="ctr"/>
                      <a:r>
                        <a:rPr lang="en-US" altLang="zh-CN" sz="2000" b="1" dirty="0" smtClean="0">
                          <a:solidFill>
                            <a:schemeClr val="tx1"/>
                          </a:solidFill>
                        </a:rPr>
                        <a:t>top</a:t>
                      </a:r>
                      <a:endParaRPr lang="zh-CN" altLang="en-US" sz="2000" b="1" dirty="0">
                        <a:solidFill>
                          <a:schemeClr val="tx1"/>
                        </a:solidFill>
                      </a:endParaRPr>
                    </a:p>
                  </a:txBody>
                  <a:tcPr marL="91439" marR="9143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6346">
                <a:tc>
                  <a:txBody>
                    <a:bodyPr/>
                    <a:lstStyle/>
                    <a:p>
                      <a:pPr algn="ctr"/>
                      <a:r>
                        <a:rPr lang="en-US" altLang="zh-CN" sz="2000" b="1" dirty="0" smtClean="0">
                          <a:solidFill>
                            <a:schemeClr val="tx1"/>
                          </a:solidFill>
                        </a:rPr>
                        <a:t>base</a:t>
                      </a:r>
                      <a:endParaRPr lang="zh-CN" altLang="en-US" sz="2000" b="1" dirty="0">
                        <a:solidFill>
                          <a:schemeClr val="tx1"/>
                        </a:solidFill>
                      </a:endParaRPr>
                    </a:p>
                  </a:txBody>
                  <a:tcPr marL="91439" marR="9143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6346">
                <a:tc>
                  <a:txBody>
                    <a:bodyPr/>
                    <a:lstStyle/>
                    <a:p>
                      <a:pPr algn="ctr"/>
                      <a:r>
                        <a:rPr lang="en-US" altLang="zh-CN" sz="2000" b="1" dirty="0" err="1" smtClean="0">
                          <a:solidFill>
                            <a:schemeClr val="tx1"/>
                          </a:solidFill>
                        </a:rPr>
                        <a:t>stacksize</a:t>
                      </a:r>
                      <a:endParaRPr lang="zh-CN" altLang="en-US" sz="2000" b="1" dirty="0">
                        <a:solidFill>
                          <a:schemeClr val="tx1"/>
                        </a:solidFill>
                      </a:endParaRPr>
                    </a:p>
                  </a:txBody>
                  <a:tcPr marL="91439" marR="9143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8" name="矩形 67"/>
          <p:cNvSpPr/>
          <p:nvPr/>
        </p:nvSpPr>
        <p:spPr>
          <a:xfrm>
            <a:off x="4214813" y="357188"/>
            <a:ext cx="1639887" cy="461962"/>
          </a:xfrm>
          <a:prstGeom prst="rect">
            <a:avLst/>
          </a:prstGeom>
          <a:ln>
            <a:solidFill>
              <a:schemeClr val="tx2">
                <a:lumMod val="10000"/>
              </a:schemeClr>
            </a:solidFill>
          </a:ln>
        </p:spPr>
        <p:txBody>
          <a:bodyPr wrap="none">
            <a:spAutoFit/>
          </a:bodyPr>
          <a:lstStyle/>
          <a:p>
            <a:pPr>
              <a:defRPr/>
            </a:pPr>
            <a:r>
              <a:rPr kumimoji="1" lang="en-US" altLang="zh-CN" dirty="0">
                <a:solidFill>
                  <a:srgbClr val="FF6600"/>
                </a:solidFill>
                <a:latin typeface="Times New Roman" pitchFamily="18" charset="0"/>
                <a:ea typeface="宋体" pitchFamily="2" charset="-122"/>
              </a:rPr>
              <a:t> </a:t>
            </a:r>
            <a:r>
              <a:rPr kumimoji="1" lang="en-US" altLang="zh-CN" dirty="0" err="1">
                <a:solidFill>
                  <a:srgbClr val="FF6600"/>
                </a:solidFill>
                <a:latin typeface="Times New Roman" pitchFamily="18" charset="0"/>
                <a:ea typeface="宋体" pitchFamily="2" charset="-122"/>
              </a:rPr>
              <a:t>SqStack</a:t>
            </a:r>
            <a:r>
              <a:rPr kumimoji="1" lang="en-US" altLang="zh-CN" dirty="0">
                <a:solidFill>
                  <a:srgbClr val="FF6600"/>
                </a:solidFill>
                <a:latin typeface="Times New Roman" pitchFamily="18" charset="0"/>
                <a:ea typeface="宋体" pitchFamily="2" charset="-122"/>
              </a:rPr>
              <a:t> s;</a:t>
            </a:r>
            <a:endParaRPr lang="zh-CN" altLang="en-US" dirty="0"/>
          </a:p>
        </p:txBody>
      </p:sp>
      <p:sp>
        <p:nvSpPr>
          <p:cNvPr id="17446" name="TextBox 68"/>
          <p:cNvSpPr txBox="1">
            <a:spLocks noChangeArrowheads="1"/>
          </p:cNvSpPr>
          <p:nvPr/>
        </p:nvSpPr>
        <p:spPr bwMode="auto">
          <a:xfrm>
            <a:off x="214313" y="307181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lang="en-US" altLang="zh-CN"/>
              <a:t>s</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0116"/>
                                        </p:tgtEl>
                                        <p:attrNameLst>
                                          <p:attrName>style.visibility</p:attrName>
                                        </p:attrNameLst>
                                      </p:cBhvr>
                                      <p:to>
                                        <p:strVal val="visible"/>
                                      </p:to>
                                    </p:set>
                                    <p:anim calcmode="lin" valueType="num">
                                      <p:cBhvr additive="base">
                                        <p:cTn id="7" dur="500" fill="hold"/>
                                        <p:tgtEl>
                                          <p:spTgt spid="260116"/>
                                        </p:tgtEl>
                                        <p:attrNameLst>
                                          <p:attrName>ppt_x</p:attrName>
                                        </p:attrNameLst>
                                      </p:cBhvr>
                                      <p:tavLst>
                                        <p:tav tm="0">
                                          <p:val>
                                            <p:strVal val="0-#ppt_w/2"/>
                                          </p:val>
                                        </p:tav>
                                        <p:tav tm="100000">
                                          <p:val>
                                            <p:strVal val="#ppt_x"/>
                                          </p:val>
                                        </p:tav>
                                      </p:tavLst>
                                    </p:anim>
                                    <p:anim calcmode="lin" valueType="num">
                                      <p:cBhvr additive="base">
                                        <p:cTn id="8" dur="500" fill="hold"/>
                                        <p:tgtEl>
                                          <p:spTgt spid="260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out)">
                                      <p:cBhvr>
                                        <p:cTn id="16" dur="500"/>
                                        <p:tgtEl>
                                          <p:spTgt spid="7"/>
                                        </p:tgtEl>
                                      </p:cBhvr>
                                    </p:animEffect>
                                  </p:childTnLst>
                                </p:cTn>
                              </p:par>
                            </p:childTnLst>
                          </p:cTn>
                        </p:par>
                        <p:par>
                          <p:cTn id="17" fill="hold" nodeType="afterGroup">
                            <p:stCondLst>
                              <p:cond delay="1000"/>
                            </p:stCondLst>
                            <p:childTnLst>
                              <p:par>
                                <p:cTn id="18" presetID="4" presetClass="entr" presetSubtype="3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out)">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60120">
                                            <p:txEl>
                                              <p:pRg st="0" end="0"/>
                                            </p:txEl>
                                          </p:spTgt>
                                        </p:tgtEl>
                                        <p:attrNameLst>
                                          <p:attrName>style.visibility</p:attrName>
                                        </p:attrNameLst>
                                      </p:cBhvr>
                                      <p:to>
                                        <p:strVal val="visible"/>
                                      </p:to>
                                    </p:set>
                                    <p:animEffect transition="in" filter="box(out)">
                                      <p:cBhvr>
                                        <p:cTn id="25" dur="500"/>
                                        <p:tgtEl>
                                          <p:spTgt spid="260120">
                                            <p:txEl>
                                              <p:pRg st="0" end="0"/>
                                            </p:txEl>
                                          </p:spTgt>
                                        </p:tgtEl>
                                      </p:cBhvr>
                                    </p:animEffect>
                                  </p:childTnLst>
                                </p:cTn>
                              </p:par>
                            </p:childTnLst>
                          </p:cTn>
                        </p:par>
                        <p:par>
                          <p:cTn id="26" fill="hold" nodeType="afterGroup">
                            <p:stCondLst>
                              <p:cond delay="500"/>
                            </p:stCondLst>
                            <p:childTnLst>
                              <p:par>
                                <p:cTn id="27" presetID="2" presetClass="entr" presetSubtype="1" fill="hold" grpId="0" nodeType="afterEffect">
                                  <p:stCondLst>
                                    <p:cond delay="0"/>
                                  </p:stCondLst>
                                  <p:childTnLst>
                                    <p:set>
                                      <p:cBhvr>
                                        <p:cTn id="28" dur="1" fill="hold">
                                          <p:stCondLst>
                                            <p:cond delay="0"/>
                                          </p:stCondLst>
                                        </p:cTn>
                                        <p:tgtEl>
                                          <p:spTgt spid="260121"/>
                                        </p:tgtEl>
                                        <p:attrNameLst>
                                          <p:attrName>style.visibility</p:attrName>
                                        </p:attrNameLst>
                                      </p:cBhvr>
                                      <p:to>
                                        <p:strVal val="visible"/>
                                      </p:to>
                                    </p:set>
                                    <p:anim calcmode="lin" valueType="num">
                                      <p:cBhvr additive="base">
                                        <p:cTn id="29" dur="500" fill="hold"/>
                                        <p:tgtEl>
                                          <p:spTgt spid="260121"/>
                                        </p:tgtEl>
                                        <p:attrNameLst>
                                          <p:attrName>ppt_x</p:attrName>
                                        </p:attrNameLst>
                                      </p:cBhvr>
                                      <p:tavLst>
                                        <p:tav tm="0">
                                          <p:val>
                                            <p:strVal val="#ppt_x"/>
                                          </p:val>
                                        </p:tav>
                                        <p:tav tm="100000">
                                          <p:val>
                                            <p:strVal val="#ppt_x"/>
                                          </p:val>
                                        </p:tav>
                                      </p:tavLst>
                                    </p:anim>
                                    <p:anim calcmode="lin" valueType="num">
                                      <p:cBhvr additive="base">
                                        <p:cTn id="30" dur="500" fill="hold"/>
                                        <p:tgtEl>
                                          <p:spTgt spid="260121"/>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4" presetClass="entr" presetSubtype="3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ox(out)">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60124"/>
                                        </p:tgtEl>
                                        <p:attrNameLst>
                                          <p:attrName>style.visibility</p:attrName>
                                        </p:attrNameLst>
                                      </p:cBhvr>
                                      <p:to>
                                        <p:strVal val="visible"/>
                                      </p:to>
                                    </p:set>
                                    <p:anim calcmode="lin" valueType="num">
                                      <p:cBhvr additive="base">
                                        <p:cTn id="39" dur="500" fill="hold"/>
                                        <p:tgtEl>
                                          <p:spTgt spid="260124"/>
                                        </p:tgtEl>
                                        <p:attrNameLst>
                                          <p:attrName>ppt_x</p:attrName>
                                        </p:attrNameLst>
                                      </p:cBhvr>
                                      <p:tavLst>
                                        <p:tav tm="0">
                                          <p:val>
                                            <p:strVal val="#ppt_x"/>
                                          </p:val>
                                        </p:tav>
                                        <p:tav tm="100000">
                                          <p:val>
                                            <p:strVal val="#ppt_x"/>
                                          </p:val>
                                        </p:tav>
                                      </p:tavLst>
                                    </p:anim>
                                    <p:anim calcmode="lin" valueType="num">
                                      <p:cBhvr additive="base">
                                        <p:cTn id="40" dur="500" fill="hold"/>
                                        <p:tgtEl>
                                          <p:spTgt spid="260124"/>
                                        </p:tgtEl>
                                        <p:attrNameLst>
                                          <p:attrName>ppt_y</p:attrName>
                                        </p:attrNameLst>
                                      </p:cBhvr>
                                      <p:tavLst>
                                        <p:tav tm="0">
                                          <p:val>
                                            <p:strVal val="0-#ppt_h/2"/>
                                          </p:val>
                                        </p:tav>
                                        <p:tav tm="100000">
                                          <p:val>
                                            <p:strVal val="#ppt_y"/>
                                          </p:val>
                                        </p:tav>
                                      </p:tavLst>
                                    </p:anim>
                                  </p:childTnLst>
                                </p:cTn>
                              </p:par>
                            </p:childTnLst>
                          </p:cTn>
                        </p:par>
                        <p:par>
                          <p:cTn id="41" fill="hold" nodeType="afterGroup">
                            <p:stCondLst>
                              <p:cond delay="500"/>
                            </p:stCondLst>
                            <p:childTnLst>
                              <p:par>
                                <p:cTn id="42" presetID="4" presetClass="entr" presetSubtype="32"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out)">
                                      <p:cBhvr>
                                        <p:cTn id="44"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60125"/>
                                        </p:tgtEl>
                                        <p:attrNameLst>
                                          <p:attrName>style.visibility</p:attrName>
                                        </p:attrNameLst>
                                      </p:cBhvr>
                                      <p:to>
                                        <p:strVal val="visible"/>
                                      </p:to>
                                    </p:set>
                                    <p:anim calcmode="lin" valueType="num">
                                      <p:cBhvr additive="base">
                                        <p:cTn id="49" dur="500" fill="hold"/>
                                        <p:tgtEl>
                                          <p:spTgt spid="260125"/>
                                        </p:tgtEl>
                                        <p:attrNameLst>
                                          <p:attrName>ppt_x</p:attrName>
                                        </p:attrNameLst>
                                      </p:cBhvr>
                                      <p:tavLst>
                                        <p:tav tm="0">
                                          <p:val>
                                            <p:strVal val="#ppt_x"/>
                                          </p:val>
                                        </p:tav>
                                        <p:tav tm="100000">
                                          <p:val>
                                            <p:strVal val="#ppt_x"/>
                                          </p:val>
                                        </p:tav>
                                      </p:tavLst>
                                    </p:anim>
                                    <p:anim calcmode="lin" valueType="num">
                                      <p:cBhvr additive="base">
                                        <p:cTn id="50" dur="500" fill="hold"/>
                                        <p:tgtEl>
                                          <p:spTgt spid="260125"/>
                                        </p:tgtEl>
                                        <p:attrNameLst>
                                          <p:attrName>ppt_y</p:attrName>
                                        </p:attrNameLst>
                                      </p:cBhvr>
                                      <p:tavLst>
                                        <p:tav tm="0">
                                          <p:val>
                                            <p:strVal val="0-#ppt_h/2"/>
                                          </p:val>
                                        </p:tav>
                                        <p:tav tm="100000">
                                          <p:val>
                                            <p:strVal val="#ppt_y"/>
                                          </p:val>
                                        </p:tav>
                                      </p:tavLst>
                                    </p:anim>
                                  </p:childTnLst>
                                </p:cTn>
                              </p:par>
                            </p:childTnLst>
                          </p:cTn>
                        </p:par>
                        <p:par>
                          <p:cTn id="51" fill="hold" nodeType="afterGroup">
                            <p:stCondLst>
                              <p:cond delay="500"/>
                            </p:stCondLst>
                            <p:childTnLst>
                              <p:par>
                                <p:cTn id="52" presetID="4" presetClass="entr" presetSubtype="32"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out)">
                                      <p:cBhvr>
                                        <p:cTn id="5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60126"/>
                                        </p:tgtEl>
                                        <p:attrNameLst>
                                          <p:attrName>style.visibility</p:attrName>
                                        </p:attrNameLst>
                                      </p:cBhvr>
                                      <p:to>
                                        <p:strVal val="visible"/>
                                      </p:to>
                                    </p:set>
                                    <p:anim calcmode="lin" valueType="num">
                                      <p:cBhvr additive="base">
                                        <p:cTn id="59" dur="500" fill="hold"/>
                                        <p:tgtEl>
                                          <p:spTgt spid="260126"/>
                                        </p:tgtEl>
                                        <p:attrNameLst>
                                          <p:attrName>ppt_x</p:attrName>
                                        </p:attrNameLst>
                                      </p:cBhvr>
                                      <p:tavLst>
                                        <p:tav tm="0">
                                          <p:val>
                                            <p:strVal val="#ppt_x"/>
                                          </p:val>
                                        </p:tav>
                                        <p:tav tm="100000">
                                          <p:val>
                                            <p:strVal val="#ppt_x"/>
                                          </p:val>
                                        </p:tav>
                                      </p:tavLst>
                                    </p:anim>
                                    <p:anim calcmode="lin" valueType="num">
                                      <p:cBhvr additive="base">
                                        <p:cTn id="60" dur="500" fill="hold"/>
                                        <p:tgtEl>
                                          <p:spTgt spid="260126"/>
                                        </p:tgtEl>
                                        <p:attrNameLst>
                                          <p:attrName>ppt_y</p:attrName>
                                        </p:attrNameLst>
                                      </p:cBhvr>
                                      <p:tavLst>
                                        <p:tav tm="0">
                                          <p:val>
                                            <p:strVal val="0-#ppt_h/2"/>
                                          </p:val>
                                        </p:tav>
                                        <p:tav tm="100000">
                                          <p:val>
                                            <p:strVal val="#ppt_y"/>
                                          </p:val>
                                        </p:tav>
                                      </p:tavLst>
                                    </p:anim>
                                  </p:childTnLst>
                                </p:cTn>
                              </p:par>
                            </p:childTnLst>
                          </p:cTn>
                        </p:par>
                        <p:par>
                          <p:cTn id="61" fill="hold" nodeType="afterGroup">
                            <p:stCondLst>
                              <p:cond delay="500"/>
                            </p:stCondLst>
                            <p:childTnLst>
                              <p:par>
                                <p:cTn id="62" presetID="4" presetClass="entr" presetSubtype="32"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ox(out)">
                                      <p:cBhvr>
                                        <p:cTn id="6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260127"/>
                                        </p:tgtEl>
                                        <p:attrNameLst>
                                          <p:attrName>style.visibility</p:attrName>
                                        </p:attrNameLst>
                                      </p:cBhvr>
                                      <p:to>
                                        <p:strVal val="visible"/>
                                      </p:to>
                                    </p:set>
                                    <p:anim calcmode="lin" valueType="num">
                                      <p:cBhvr additive="base">
                                        <p:cTn id="69" dur="500" fill="hold"/>
                                        <p:tgtEl>
                                          <p:spTgt spid="260127"/>
                                        </p:tgtEl>
                                        <p:attrNameLst>
                                          <p:attrName>ppt_x</p:attrName>
                                        </p:attrNameLst>
                                      </p:cBhvr>
                                      <p:tavLst>
                                        <p:tav tm="0">
                                          <p:val>
                                            <p:strVal val="#ppt_x"/>
                                          </p:val>
                                        </p:tav>
                                        <p:tav tm="100000">
                                          <p:val>
                                            <p:strVal val="#ppt_x"/>
                                          </p:val>
                                        </p:tav>
                                      </p:tavLst>
                                    </p:anim>
                                    <p:anim calcmode="lin" valueType="num">
                                      <p:cBhvr additive="base">
                                        <p:cTn id="70" dur="500" fill="hold"/>
                                        <p:tgtEl>
                                          <p:spTgt spid="260127"/>
                                        </p:tgtEl>
                                        <p:attrNameLst>
                                          <p:attrName>ppt_y</p:attrName>
                                        </p:attrNameLst>
                                      </p:cBhvr>
                                      <p:tavLst>
                                        <p:tav tm="0">
                                          <p:val>
                                            <p:strVal val="0-#ppt_h/2"/>
                                          </p:val>
                                        </p:tav>
                                        <p:tav tm="100000">
                                          <p:val>
                                            <p:strVal val="#ppt_y"/>
                                          </p:val>
                                        </p:tav>
                                      </p:tavLst>
                                    </p:anim>
                                  </p:childTnLst>
                                </p:cTn>
                              </p:par>
                            </p:childTnLst>
                          </p:cTn>
                        </p:par>
                        <p:par>
                          <p:cTn id="71" fill="hold" nodeType="afterGroup">
                            <p:stCondLst>
                              <p:cond delay="500"/>
                            </p:stCondLst>
                            <p:childTnLst>
                              <p:par>
                                <p:cTn id="72" presetID="4" presetClass="entr" presetSubtype="32"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box(out)">
                                      <p:cBhvr>
                                        <p:cTn id="74" dur="500"/>
                                        <p:tgtEl>
                                          <p:spTgt spid="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260123"/>
                                        </p:tgtEl>
                                        <p:attrNameLst>
                                          <p:attrName>style.visibility</p:attrName>
                                        </p:attrNameLst>
                                      </p:cBhvr>
                                      <p:to>
                                        <p:strVal val="visible"/>
                                      </p:to>
                                    </p:set>
                                    <p:animEffect transition="in" filter="box(out)">
                                      <p:cBhvr>
                                        <p:cTn id="79" dur="500"/>
                                        <p:tgtEl>
                                          <p:spTgt spid="260123"/>
                                        </p:tgtEl>
                                      </p:cBhvr>
                                    </p:animEffect>
                                  </p:childTnLst>
                                  <p:subTnLst>
                                    <p:set>
                                      <p:cBhvr override="childStyle">
                                        <p:cTn dur="1" fill="hold" display="0" masterRel="nextClick" afterEffect="1"/>
                                        <p:tgtEl>
                                          <p:spTgt spid="260123"/>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260128"/>
                                        </p:tgtEl>
                                        <p:attrNameLst>
                                          <p:attrName>style.visibility</p:attrName>
                                        </p:attrNameLst>
                                      </p:cBhvr>
                                      <p:to>
                                        <p:strVal val="visible"/>
                                      </p:to>
                                    </p:set>
                                    <p:animEffect transition="in" filter="box(out)">
                                      <p:cBhvr>
                                        <p:cTn id="84" dur="500"/>
                                        <p:tgtEl>
                                          <p:spTgt spid="26012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4" presetClass="entr" presetSubtype="32"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box(out)">
                                      <p:cBhvr>
                                        <p:cTn id="8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16" grpId="0" animBg="1" autoUpdateAnimBg="0"/>
      <p:bldP spid="260120" grpId="0" build="p" autoUpdateAnimBg="0"/>
      <p:bldP spid="260121" grpId="0" autoUpdateAnimBg="0"/>
      <p:bldP spid="260123" grpId="0" animBg="1" autoUpdateAnimBg="0"/>
      <p:bldP spid="260124" grpId="0" autoUpdateAnimBg="0"/>
      <p:bldP spid="260125" grpId="0" autoUpdateAnimBg="0"/>
      <p:bldP spid="260126" grpId="0" autoUpdateAnimBg="0"/>
      <p:bldP spid="260127" grpId="0" autoUpdateAnimBg="0"/>
      <p:bldP spid="26012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顺序栈的操作</a:t>
            </a:r>
            <a:endParaRPr lang="zh-CN" altLang="en-US" dirty="0"/>
          </a:p>
        </p:txBody>
      </p:sp>
      <p:sp>
        <p:nvSpPr>
          <p:cNvPr id="18435" name="内容占位符 2"/>
          <p:cNvSpPr>
            <a:spLocks noGrp="1"/>
          </p:cNvSpPr>
          <p:nvPr>
            <p:ph idx="1"/>
          </p:nvPr>
        </p:nvSpPr>
        <p:spPr/>
        <p:txBody>
          <a:bodyPr/>
          <a:lstStyle/>
          <a:p>
            <a:r>
              <a:rPr lang="zh-CN" altLang="en-US" smtClean="0">
                <a:solidFill>
                  <a:srgbClr val="3333CC"/>
                </a:solidFill>
              </a:rPr>
              <a:t>出栈和下溢</a:t>
            </a:r>
          </a:p>
          <a:p>
            <a:endParaRPr lang="zh-CN" altLang="en-US" smtClean="0"/>
          </a:p>
        </p:txBody>
      </p:sp>
      <p:sp>
        <p:nvSpPr>
          <p:cNvPr id="4" name="灯片编号占位符 3"/>
          <p:cNvSpPr>
            <a:spLocks noGrp="1"/>
          </p:cNvSpPr>
          <p:nvPr>
            <p:ph type="sldNum" sz="quarter" idx="12"/>
          </p:nvPr>
        </p:nvSpPr>
        <p:spPr/>
        <p:txBody>
          <a:bodyPr/>
          <a:lstStyle/>
          <a:p>
            <a:pPr>
              <a:defRPr/>
            </a:pPr>
            <a:fld id="{CCAA8887-3B1A-4F30-B3ED-EBBDC2F619D6}" type="slidenum">
              <a:rPr lang="en-US" altLang="zh-CN" smtClean="0"/>
              <a:pPr>
                <a:defRPr/>
              </a:pPr>
              <a:t>16</a:t>
            </a:fld>
            <a:endParaRPr lang="en-US" altLang="zh-CN"/>
          </a:p>
        </p:txBody>
      </p:sp>
      <p:grpSp>
        <p:nvGrpSpPr>
          <p:cNvPr id="3" name="Group 2"/>
          <p:cNvGrpSpPr>
            <a:grpSpLocks/>
          </p:cNvGrpSpPr>
          <p:nvPr/>
        </p:nvGrpSpPr>
        <p:grpSpPr bwMode="auto">
          <a:xfrm>
            <a:off x="3000375" y="3071813"/>
            <a:ext cx="1392238" cy="2011362"/>
            <a:chOff x="5371" y="1452"/>
            <a:chExt cx="951" cy="1267"/>
          </a:xfrm>
        </p:grpSpPr>
        <p:sp>
          <p:nvSpPr>
            <p:cNvPr id="18472" name="Rectangle 3"/>
            <p:cNvSpPr>
              <a:spLocks noChangeArrowheads="1"/>
            </p:cNvSpPr>
            <p:nvPr/>
          </p:nvSpPr>
          <p:spPr bwMode="auto">
            <a:xfrm>
              <a:off x="5379" y="1452"/>
              <a:ext cx="782" cy="1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73" name="Line 4"/>
            <p:cNvSpPr>
              <a:spLocks noChangeShapeType="1"/>
            </p:cNvSpPr>
            <p:nvPr/>
          </p:nvSpPr>
          <p:spPr bwMode="auto">
            <a:xfrm>
              <a:off x="5371" y="1686"/>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74" name="Line 5"/>
            <p:cNvSpPr>
              <a:spLocks noChangeShapeType="1"/>
            </p:cNvSpPr>
            <p:nvPr/>
          </p:nvSpPr>
          <p:spPr bwMode="auto">
            <a:xfrm>
              <a:off x="5379" y="2419"/>
              <a:ext cx="7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75" name="Line 6"/>
            <p:cNvSpPr>
              <a:spLocks noChangeShapeType="1"/>
            </p:cNvSpPr>
            <p:nvPr/>
          </p:nvSpPr>
          <p:spPr bwMode="auto">
            <a:xfrm>
              <a:off x="5379" y="2163"/>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76" name="Line 7"/>
            <p:cNvSpPr>
              <a:spLocks noChangeShapeType="1"/>
            </p:cNvSpPr>
            <p:nvPr/>
          </p:nvSpPr>
          <p:spPr bwMode="auto">
            <a:xfrm flipV="1">
              <a:off x="5378" y="1931"/>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77" name="Text Box 8"/>
            <p:cNvSpPr txBox="1">
              <a:spLocks noChangeArrowheads="1"/>
            </p:cNvSpPr>
            <p:nvPr/>
          </p:nvSpPr>
          <p:spPr bwMode="auto">
            <a:xfrm>
              <a:off x="6102" y="221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1</a:t>
              </a:r>
            </a:p>
          </p:txBody>
        </p:sp>
        <p:sp>
          <p:nvSpPr>
            <p:cNvPr id="18478" name="Text Box 9"/>
            <p:cNvSpPr txBox="1">
              <a:spLocks noChangeArrowheads="1"/>
            </p:cNvSpPr>
            <p:nvPr/>
          </p:nvSpPr>
          <p:spPr bwMode="auto">
            <a:xfrm>
              <a:off x="6102" y="1963"/>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2</a:t>
              </a:r>
            </a:p>
          </p:txBody>
        </p:sp>
        <p:sp>
          <p:nvSpPr>
            <p:cNvPr id="18479" name="Text Box 10"/>
            <p:cNvSpPr txBox="1">
              <a:spLocks noChangeArrowheads="1"/>
            </p:cNvSpPr>
            <p:nvPr/>
          </p:nvSpPr>
          <p:spPr bwMode="auto">
            <a:xfrm>
              <a:off x="6102" y="1711"/>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3</a:t>
              </a:r>
            </a:p>
          </p:txBody>
        </p:sp>
        <p:sp>
          <p:nvSpPr>
            <p:cNvPr id="18480" name="Text Box 11"/>
            <p:cNvSpPr txBox="1">
              <a:spLocks noChangeArrowheads="1"/>
            </p:cNvSpPr>
            <p:nvPr/>
          </p:nvSpPr>
          <p:spPr bwMode="auto">
            <a:xfrm>
              <a:off x="6102" y="1458"/>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4</a:t>
              </a:r>
            </a:p>
          </p:txBody>
        </p:sp>
        <p:sp>
          <p:nvSpPr>
            <p:cNvPr id="18481" name="Text Box 12"/>
            <p:cNvSpPr txBox="1">
              <a:spLocks noChangeArrowheads="1"/>
            </p:cNvSpPr>
            <p:nvPr/>
          </p:nvSpPr>
          <p:spPr bwMode="auto">
            <a:xfrm>
              <a:off x="6109" y="2469"/>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0</a:t>
              </a:r>
            </a:p>
          </p:txBody>
        </p:sp>
        <p:sp>
          <p:nvSpPr>
            <p:cNvPr id="18482" name="Text Box 13"/>
            <p:cNvSpPr txBox="1">
              <a:spLocks noChangeArrowheads="1"/>
            </p:cNvSpPr>
            <p:nvPr/>
          </p:nvSpPr>
          <p:spPr bwMode="auto">
            <a:xfrm>
              <a:off x="5648" y="2466"/>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A</a:t>
              </a:r>
            </a:p>
          </p:txBody>
        </p:sp>
        <p:sp>
          <p:nvSpPr>
            <p:cNvPr id="18483" name="Text Box 14"/>
            <p:cNvSpPr txBox="1">
              <a:spLocks noChangeArrowheads="1"/>
            </p:cNvSpPr>
            <p:nvPr/>
          </p:nvSpPr>
          <p:spPr bwMode="auto">
            <a:xfrm>
              <a:off x="5648" y="220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B</a:t>
              </a:r>
            </a:p>
          </p:txBody>
        </p:sp>
        <p:sp>
          <p:nvSpPr>
            <p:cNvPr id="18484" name="Text Box 15"/>
            <p:cNvSpPr txBox="1">
              <a:spLocks noChangeArrowheads="1"/>
            </p:cNvSpPr>
            <p:nvPr/>
          </p:nvSpPr>
          <p:spPr bwMode="auto">
            <a:xfrm>
              <a:off x="5642" y="1941"/>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C</a:t>
              </a:r>
            </a:p>
          </p:txBody>
        </p:sp>
        <p:sp>
          <p:nvSpPr>
            <p:cNvPr id="18485" name="Text Box 16"/>
            <p:cNvSpPr txBox="1">
              <a:spLocks noChangeArrowheads="1"/>
            </p:cNvSpPr>
            <p:nvPr/>
          </p:nvSpPr>
          <p:spPr bwMode="auto">
            <a:xfrm>
              <a:off x="5648" y="1715"/>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D</a:t>
              </a:r>
            </a:p>
          </p:txBody>
        </p:sp>
        <p:sp>
          <p:nvSpPr>
            <p:cNvPr id="18486" name="Text Box 17"/>
            <p:cNvSpPr txBox="1">
              <a:spLocks noChangeArrowheads="1"/>
            </p:cNvSpPr>
            <p:nvPr/>
          </p:nvSpPr>
          <p:spPr bwMode="auto">
            <a:xfrm>
              <a:off x="5648" y="1452"/>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solidFill>
                    <a:srgbClr val="3333CC"/>
                  </a:solidFill>
                  <a:latin typeface="Times New Roman" pitchFamily="18" charset="0"/>
                  <a:ea typeface="宋体" pitchFamily="2" charset="-122"/>
                </a:rPr>
                <a:t>E</a:t>
              </a:r>
            </a:p>
          </p:txBody>
        </p:sp>
      </p:grpSp>
      <p:sp>
        <p:nvSpPr>
          <p:cNvPr id="21" name="Text Box 26"/>
          <p:cNvSpPr txBox="1">
            <a:spLocks noChangeArrowheads="1"/>
          </p:cNvSpPr>
          <p:nvPr/>
        </p:nvSpPr>
        <p:spPr bwMode="auto">
          <a:xfrm>
            <a:off x="3176588" y="49990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zh-CN">
                <a:solidFill>
                  <a:srgbClr val="FF0000"/>
                </a:solidFill>
                <a:latin typeface="Times New Roman" pitchFamily="18" charset="0"/>
                <a:ea typeface="宋体" pitchFamily="2" charset="-122"/>
              </a:rPr>
              <a:t>出栈</a:t>
            </a:r>
            <a:endParaRPr kumimoji="1" lang="zh-CN" altLang="en-US">
              <a:solidFill>
                <a:srgbClr val="FF0000"/>
              </a:solidFill>
              <a:latin typeface="Times New Roman" pitchFamily="18" charset="0"/>
              <a:ea typeface="宋体" pitchFamily="2" charset="-122"/>
            </a:endParaRPr>
          </a:p>
        </p:txBody>
      </p:sp>
      <p:grpSp>
        <p:nvGrpSpPr>
          <p:cNvPr id="5" name="Group 45"/>
          <p:cNvGrpSpPr>
            <a:grpSpLocks/>
          </p:cNvGrpSpPr>
          <p:nvPr/>
        </p:nvGrpSpPr>
        <p:grpSpPr bwMode="auto">
          <a:xfrm>
            <a:off x="2071688" y="2614613"/>
            <a:ext cx="958850" cy="396875"/>
            <a:chOff x="3786" y="1540"/>
            <a:chExt cx="604" cy="250"/>
          </a:xfrm>
        </p:grpSpPr>
        <p:sp>
          <p:nvSpPr>
            <p:cNvPr id="18470" name="Line 46"/>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71" name="Text Box 47"/>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6" name="Group 48"/>
          <p:cNvGrpSpPr>
            <a:grpSpLocks/>
          </p:cNvGrpSpPr>
          <p:nvPr/>
        </p:nvGrpSpPr>
        <p:grpSpPr bwMode="auto">
          <a:xfrm>
            <a:off x="2032000" y="3387725"/>
            <a:ext cx="958850" cy="396875"/>
            <a:chOff x="3786" y="1540"/>
            <a:chExt cx="604" cy="250"/>
          </a:xfrm>
        </p:grpSpPr>
        <p:sp>
          <p:nvSpPr>
            <p:cNvPr id="18468" name="Line 49"/>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9" name="Text Box 50"/>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7" name="Group 51"/>
          <p:cNvGrpSpPr>
            <a:grpSpLocks/>
          </p:cNvGrpSpPr>
          <p:nvPr/>
        </p:nvGrpSpPr>
        <p:grpSpPr bwMode="auto">
          <a:xfrm>
            <a:off x="2032000" y="3783013"/>
            <a:ext cx="958850" cy="396875"/>
            <a:chOff x="3786" y="1540"/>
            <a:chExt cx="604" cy="250"/>
          </a:xfrm>
        </p:grpSpPr>
        <p:sp>
          <p:nvSpPr>
            <p:cNvPr id="18466" name="Line 52"/>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7" name="Text Box 53"/>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8" name="Group 54"/>
          <p:cNvGrpSpPr>
            <a:grpSpLocks/>
          </p:cNvGrpSpPr>
          <p:nvPr/>
        </p:nvGrpSpPr>
        <p:grpSpPr bwMode="auto">
          <a:xfrm>
            <a:off x="2032000" y="4179888"/>
            <a:ext cx="958850" cy="396875"/>
            <a:chOff x="3786" y="1540"/>
            <a:chExt cx="604" cy="250"/>
          </a:xfrm>
        </p:grpSpPr>
        <p:sp>
          <p:nvSpPr>
            <p:cNvPr id="18464" name="Line 55"/>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5" name="Text Box 56"/>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9" name="Group 57"/>
          <p:cNvGrpSpPr>
            <a:grpSpLocks/>
          </p:cNvGrpSpPr>
          <p:nvPr/>
        </p:nvGrpSpPr>
        <p:grpSpPr bwMode="auto">
          <a:xfrm>
            <a:off x="2032000" y="2990850"/>
            <a:ext cx="958850" cy="396875"/>
            <a:chOff x="3786" y="1540"/>
            <a:chExt cx="604" cy="250"/>
          </a:xfrm>
        </p:grpSpPr>
        <p:sp>
          <p:nvSpPr>
            <p:cNvPr id="18462" name="Line 58"/>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3" name="Text Box 59"/>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grpSp>
        <p:nvGrpSpPr>
          <p:cNvPr id="10" name="Group 60"/>
          <p:cNvGrpSpPr>
            <a:grpSpLocks/>
          </p:cNvGrpSpPr>
          <p:nvPr/>
        </p:nvGrpSpPr>
        <p:grpSpPr bwMode="auto">
          <a:xfrm>
            <a:off x="2032000" y="4575175"/>
            <a:ext cx="958850" cy="396875"/>
            <a:chOff x="3786" y="1540"/>
            <a:chExt cx="604" cy="250"/>
          </a:xfrm>
        </p:grpSpPr>
        <p:sp>
          <p:nvSpPr>
            <p:cNvPr id="18460" name="Line 61"/>
            <p:cNvSpPr>
              <a:spLocks noChangeShapeType="1"/>
            </p:cNvSpPr>
            <p:nvPr/>
          </p:nvSpPr>
          <p:spPr bwMode="auto">
            <a:xfrm>
              <a:off x="4101" y="1711"/>
              <a:ext cx="2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61" name="Text Box 62"/>
            <p:cNvSpPr txBox="1">
              <a:spLocks noChangeArrowheads="1"/>
            </p:cNvSpPr>
            <p:nvPr/>
          </p:nvSpPr>
          <p:spPr bwMode="auto">
            <a:xfrm>
              <a:off x="3786" y="15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top</a:t>
              </a:r>
            </a:p>
          </p:txBody>
        </p:sp>
      </p:grpSp>
      <p:sp>
        <p:nvSpPr>
          <p:cNvPr id="40" name="Rectangle 63"/>
          <p:cNvSpPr>
            <a:spLocks noChangeArrowheads="1"/>
          </p:cNvSpPr>
          <p:nvPr/>
        </p:nvSpPr>
        <p:spPr bwMode="auto">
          <a:xfrm>
            <a:off x="3265488" y="3119438"/>
            <a:ext cx="687387"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1" name="Rectangle 64"/>
          <p:cNvSpPr>
            <a:spLocks noChangeArrowheads="1"/>
          </p:cNvSpPr>
          <p:nvPr/>
        </p:nvSpPr>
        <p:spPr bwMode="auto">
          <a:xfrm>
            <a:off x="3265488" y="3509963"/>
            <a:ext cx="687387"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2" name="Rectangle 65"/>
          <p:cNvSpPr>
            <a:spLocks noChangeArrowheads="1"/>
          </p:cNvSpPr>
          <p:nvPr/>
        </p:nvSpPr>
        <p:spPr bwMode="auto">
          <a:xfrm>
            <a:off x="3265488" y="3871913"/>
            <a:ext cx="687387"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3" name="Rectangle 66"/>
          <p:cNvSpPr>
            <a:spLocks noChangeArrowheads="1"/>
          </p:cNvSpPr>
          <p:nvPr/>
        </p:nvSpPr>
        <p:spPr bwMode="auto">
          <a:xfrm>
            <a:off x="3265488" y="4281488"/>
            <a:ext cx="687387"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4" name="Rectangle 67"/>
          <p:cNvSpPr>
            <a:spLocks noChangeArrowheads="1"/>
          </p:cNvSpPr>
          <p:nvPr/>
        </p:nvSpPr>
        <p:spPr bwMode="auto">
          <a:xfrm>
            <a:off x="3265488" y="4702175"/>
            <a:ext cx="687387" cy="306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5" name="AutoShape 68"/>
          <p:cNvSpPr>
            <a:spLocks noChangeArrowheads="1"/>
          </p:cNvSpPr>
          <p:nvPr/>
        </p:nvSpPr>
        <p:spPr bwMode="auto">
          <a:xfrm>
            <a:off x="4786313" y="1928813"/>
            <a:ext cx="3041650" cy="649287"/>
          </a:xfrm>
          <a:prstGeom prst="wedgeEllipseCallout">
            <a:avLst>
              <a:gd name="adj1" fmla="val -61176"/>
              <a:gd name="adj2" fmla="val 380542"/>
            </a:avLst>
          </a:prstGeom>
          <a:noFill/>
          <a:ln w="38100">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kumimoji="1" lang="en-US" altLang="zh-CN">
                <a:solidFill>
                  <a:srgbClr val="3333CC"/>
                </a:solidFill>
                <a:latin typeface="Times New Roman" pitchFamily="18" charset="0"/>
                <a:ea typeface="宋体" pitchFamily="2" charset="-122"/>
              </a:rPr>
              <a:t>top==base</a:t>
            </a:r>
            <a:r>
              <a:rPr kumimoji="1" lang="zh-CN" altLang="en-US">
                <a:solidFill>
                  <a:srgbClr val="3333CC"/>
                </a:solidFill>
                <a:latin typeface="Times New Roman" pitchFamily="18" charset="0"/>
                <a:ea typeface="宋体" pitchFamily="2" charset="-122"/>
              </a:rPr>
              <a:t>栈空</a:t>
            </a:r>
          </a:p>
        </p:txBody>
      </p:sp>
      <p:sp>
        <p:nvSpPr>
          <p:cNvPr id="46" name="AutoShape 69"/>
          <p:cNvSpPr>
            <a:spLocks noChangeArrowheads="1"/>
          </p:cNvSpPr>
          <p:nvPr/>
        </p:nvSpPr>
        <p:spPr bwMode="auto">
          <a:xfrm>
            <a:off x="5357813" y="4929188"/>
            <a:ext cx="3000375" cy="1200150"/>
          </a:xfrm>
          <a:prstGeom prst="wedgeRectCallout">
            <a:avLst>
              <a:gd name="adj1" fmla="val -92639"/>
              <a:gd name="adj2" fmla="val -31310"/>
            </a:avLst>
          </a:prstGeom>
          <a:solidFill>
            <a:schemeClr val="bg1"/>
          </a:solidFill>
          <a:ln w="38100">
            <a:solidFill>
              <a:srgbClr val="33CCCC"/>
            </a:solidFill>
            <a:miter lim="800000"/>
            <a:headEnd/>
            <a:tailEnd/>
          </a:ln>
        </p:spPr>
        <p:txBody>
          <a:bodyPr anchor="ctr">
            <a:spAutoFit/>
          </a:bodyPr>
          <a:lstStyle/>
          <a:p>
            <a:r>
              <a:rPr kumimoji="1" lang="zh-CN" altLang="en-US">
                <a:latin typeface="Times New Roman" pitchFamily="18" charset="0"/>
                <a:ea typeface="宋体" pitchFamily="2" charset="-122"/>
              </a:rPr>
              <a:t>若</a:t>
            </a:r>
            <a:r>
              <a:rPr kumimoji="1" lang="en-US" altLang="zh-CN">
                <a:latin typeface="Times New Roman" pitchFamily="18" charset="0"/>
                <a:ea typeface="宋体" pitchFamily="2" charset="-122"/>
              </a:rPr>
              <a:t>top==base, </a:t>
            </a:r>
            <a:r>
              <a:rPr kumimoji="1" lang="zh-CN" altLang="zh-CN">
                <a:latin typeface="Times New Roman" pitchFamily="18" charset="0"/>
                <a:ea typeface="宋体" pitchFamily="2" charset="-122"/>
              </a:rPr>
              <a:t>栈空，此时出栈，则</a:t>
            </a:r>
            <a:r>
              <a:rPr kumimoji="1" lang="zh-CN" altLang="zh-CN">
                <a:solidFill>
                  <a:srgbClr val="FF0000"/>
                </a:solidFill>
                <a:latin typeface="Times New Roman" pitchFamily="18" charset="0"/>
                <a:ea typeface="宋体" pitchFamily="2" charset="-122"/>
              </a:rPr>
              <a:t>下溢</a:t>
            </a:r>
            <a:r>
              <a:rPr kumimoji="1" lang="en-US" altLang="zh-CN">
                <a:latin typeface="Times New Roman" pitchFamily="18" charset="0"/>
                <a:ea typeface="宋体" pitchFamily="2" charset="-122"/>
              </a:rPr>
              <a:t>(underflow)</a:t>
            </a:r>
          </a:p>
        </p:txBody>
      </p:sp>
      <p:grpSp>
        <p:nvGrpSpPr>
          <p:cNvPr id="11" name="Group 78"/>
          <p:cNvGrpSpPr>
            <a:grpSpLocks/>
          </p:cNvGrpSpPr>
          <p:nvPr/>
        </p:nvGrpSpPr>
        <p:grpSpPr bwMode="auto">
          <a:xfrm>
            <a:off x="1817688" y="4803775"/>
            <a:ext cx="1204912" cy="396875"/>
            <a:chOff x="1579" y="2102"/>
            <a:chExt cx="615" cy="250"/>
          </a:xfrm>
        </p:grpSpPr>
        <p:sp>
          <p:nvSpPr>
            <p:cNvPr id="18458" name="Line 79"/>
            <p:cNvSpPr>
              <a:spLocks noChangeShapeType="1"/>
            </p:cNvSpPr>
            <p:nvPr/>
          </p:nvSpPr>
          <p:spPr bwMode="auto">
            <a:xfrm>
              <a:off x="1874" y="2240"/>
              <a:ext cx="32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9" name="Text Box 80"/>
            <p:cNvSpPr txBox="1">
              <a:spLocks noChangeArrowheads="1"/>
            </p:cNvSpPr>
            <p:nvPr/>
          </p:nvSpPr>
          <p:spPr bwMode="auto">
            <a:xfrm>
              <a:off x="1579" y="210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base </a:t>
              </a:r>
            </a:p>
          </p:txBody>
        </p:sp>
      </p:grpSp>
      <p:grpSp>
        <p:nvGrpSpPr>
          <p:cNvPr id="12" name="Group 81"/>
          <p:cNvGrpSpPr>
            <a:grpSpLocks/>
          </p:cNvGrpSpPr>
          <p:nvPr/>
        </p:nvGrpSpPr>
        <p:grpSpPr bwMode="auto">
          <a:xfrm>
            <a:off x="3016141" y="1814513"/>
            <a:ext cx="1147763" cy="1246187"/>
            <a:chOff x="246" y="877"/>
            <a:chExt cx="723" cy="1018"/>
          </a:xfrm>
        </p:grpSpPr>
        <p:sp>
          <p:nvSpPr>
            <p:cNvPr id="18454" name="Rectangle 82"/>
            <p:cNvSpPr>
              <a:spLocks noChangeArrowheads="1"/>
            </p:cNvSpPr>
            <p:nvPr/>
          </p:nvSpPr>
          <p:spPr bwMode="auto">
            <a:xfrm>
              <a:off x="247" y="877"/>
              <a:ext cx="722" cy="1018"/>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55" name="Line 83"/>
            <p:cNvSpPr>
              <a:spLocks noChangeShapeType="1"/>
            </p:cNvSpPr>
            <p:nvPr/>
          </p:nvSpPr>
          <p:spPr bwMode="auto">
            <a:xfrm>
              <a:off x="247" y="1664"/>
              <a:ext cx="71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56" name="Line 84"/>
            <p:cNvSpPr>
              <a:spLocks noChangeShapeType="1"/>
            </p:cNvSpPr>
            <p:nvPr/>
          </p:nvSpPr>
          <p:spPr bwMode="auto">
            <a:xfrm>
              <a:off x="247" y="1408"/>
              <a:ext cx="722"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57" name="Line 85"/>
            <p:cNvSpPr>
              <a:spLocks noChangeShapeType="1"/>
            </p:cNvSpPr>
            <p:nvPr/>
          </p:nvSpPr>
          <p:spPr bwMode="auto">
            <a:xfrm flipV="1">
              <a:off x="246" y="1176"/>
              <a:ext cx="722"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nodeType="afterGroup">
                            <p:stCondLst>
                              <p:cond delay="1000"/>
                            </p:stCondLst>
                            <p:childTnLst>
                              <p:par>
                                <p:cTn id="12" presetID="4" presetClass="entr" presetSubtype="32" fill="hold" grpId="0" nodeType="after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box(out)">
                                      <p:cBhvr>
                                        <p:cTn id="14" dur="500"/>
                                        <p:tgtEl>
                                          <p:spTgt spid="2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out)">
                                      <p:cBhvr>
                                        <p:cTn id="19" dur="500"/>
                                        <p:tgtEl>
                                          <p:spTgt spid="11"/>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out)">
                                      <p:cBhvr>
                                        <p:cTn id="27" dur="500"/>
                                        <p:tgtEl>
                                          <p:spTgt spid="40"/>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ox(out)">
                                      <p:cBhvr>
                                        <p:cTn id="35" dur="500"/>
                                        <p:tgtEl>
                                          <p:spTgt spid="41"/>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ox(out)">
                                      <p:cBhvr>
                                        <p:cTn id="43" dur="500"/>
                                        <p:tgtEl>
                                          <p:spTgt spid="42"/>
                                        </p:tgtEl>
                                      </p:cBhvr>
                                    </p:animEffect>
                                  </p:childTnLst>
                                </p:cTn>
                              </p:par>
                              <p:par>
                                <p:cTn id="44" presetID="1" presetClass="entr" presetSubtype="0" fill="hold" nodeType="withEffect">
                                  <p:stCondLst>
                                    <p:cond delay="0"/>
                                  </p:stCondLst>
                                  <p:childTnLst>
                                    <p:set>
                                      <p:cBhvr>
                                        <p:cTn id="45"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ox(out)">
                                      <p:cBhvr>
                                        <p:cTn id="50" dur="500"/>
                                        <p:tgtEl>
                                          <p:spTgt spid="43"/>
                                        </p:tgtEl>
                                      </p:cBhvr>
                                    </p:animEffect>
                                  </p:childTnLst>
                                </p:cTn>
                              </p:par>
                            </p:childTnLst>
                          </p:cTn>
                        </p:par>
                        <p:par>
                          <p:cTn id="51" fill="hold" nodeType="afterGroup">
                            <p:stCondLst>
                              <p:cond delay="500"/>
                            </p:stCondLst>
                            <p:childTnLst>
                              <p:par>
                                <p:cTn id="52" presetID="1" presetClass="entr" presetSubtype="0" fill="hold" nodeType="afterEffect">
                                  <p:stCondLst>
                                    <p:cond delay="0"/>
                                  </p:stCondLst>
                                  <p:childTnLst>
                                    <p:set>
                                      <p:cBhvr>
                                        <p:cTn id="53"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ox(out)">
                                      <p:cBhvr>
                                        <p:cTn id="58" dur="500"/>
                                        <p:tgtEl>
                                          <p:spTgt spid="44"/>
                                        </p:tgtEl>
                                      </p:cBhvr>
                                    </p:animEffect>
                                  </p:childTnLst>
                                </p:cTn>
                              </p:par>
                            </p:childTnLst>
                          </p:cTn>
                        </p:par>
                        <p:par>
                          <p:cTn id="59" fill="hold" nodeType="afterGroup">
                            <p:stCondLst>
                              <p:cond delay="500"/>
                            </p:stCondLst>
                            <p:childTnLst>
                              <p:par>
                                <p:cTn id="60" presetID="1" presetClass="entr" presetSubtype="0" fill="hold" nodeType="afterEffect">
                                  <p:stCondLst>
                                    <p:cond delay="0"/>
                                  </p:stCondLst>
                                  <p:childTnLst>
                                    <p:set>
                                      <p:cBhvr>
                                        <p:cTn id="61" dur="1" fill="hold">
                                          <p:stCondLst>
                                            <p:cond delay="499"/>
                                          </p:stCondLst>
                                        </p:cTn>
                                        <p:tgtEl>
                                          <p:spTgt spid="10"/>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ox(out)">
                                      <p:cBhvr>
                                        <p:cTn id="66" dur="500"/>
                                        <p:tgtEl>
                                          <p:spTgt spid="4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box(out)">
                                      <p:cBhvr>
                                        <p:cTn id="7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utoUpdateAnimBg="0" advAuto="1000"/>
      <p:bldP spid="40" grpId="0" animBg="1"/>
      <p:bldP spid="41" grpId="0" animBg="1"/>
      <p:bldP spid="42" grpId="0" animBg="1"/>
      <p:bldP spid="43" grpId="0" animBg="1"/>
      <p:bldP spid="44" grpId="0" animBg="1"/>
      <p:bldP spid="45" grpId="0" animBg="1" autoUpdateAnimBg="0"/>
      <p:bldP spid="4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327E1D68-01C8-4502-AC06-5710AE540822}" type="slidenum">
              <a:rPr lang="en-US" altLang="zh-CN"/>
              <a:pPr>
                <a:defRPr/>
              </a:pPr>
              <a:t>17</a:t>
            </a:fld>
            <a:endParaRPr lang="en-US" altLang="zh-CN"/>
          </a:p>
        </p:txBody>
      </p:sp>
      <p:sp>
        <p:nvSpPr>
          <p:cNvPr id="204802" name="Rectangle 2"/>
          <p:cNvSpPr>
            <a:spLocks noGrp="1" noChangeArrowheads="1"/>
          </p:cNvSpPr>
          <p:nvPr>
            <p:ph type="title"/>
          </p:nvPr>
        </p:nvSpPr>
        <p:spPr/>
        <p:txBody>
          <a:bodyPr/>
          <a:lstStyle/>
          <a:p>
            <a:pPr algn="l" eaLnBrk="1" hangingPunct="1">
              <a:defRPr/>
            </a:pPr>
            <a:r>
              <a:rPr lang="en-US" altLang="zh-CN" dirty="0" smtClean="0"/>
              <a:t>1</a:t>
            </a:r>
            <a:r>
              <a:rPr lang="zh-CN" altLang="en-US" dirty="0" smtClean="0"/>
              <a:t>）顺序栈的实现</a:t>
            </a:r>
          </a:p>
        </p:txBody>
      </p:sp>
      <p:sp>
        <p:nvSpPr>
          <p:cNvPr id="19460" name="Rectangle 3"/>
          <p:cNvSpPr>
            <a:spLocks noGrp="1" noChangeArrowheads="1"/>
          </p:cNvSpPr>
          <p:nvPr>
            <p:ph type="body" idx="1"/>
          </p:nvPr>
        </p:nvSpPr>
        <p:spPr>
          <a:xfrm>
            <a:off x="250825" y="1196975"/>
            <a:ext cx="6049963" cy="5184775"/>
          </a:xfrm>
          <a:ln>
            <a:solidFill>
              <a:srgbClr val="FF6600"/>
            </a:solidFill>
            <a:miter lim="800000"/>
            <a:headEnd/>
            <a:tailEnd/>
          </a:ln>
        </p:spPr>
        <p:txBody>
          <a:bodyPr/>
          <a:lstStyle/>
          <a:p>
            <a:pPr eaLnBrk="1" hangingPunct="1"/>
            <a:r>
              <a:rPr kumimoji="1" lang="en-US" altLang="zh-CN" smtClean="0">
                <a:solidFill>
                  <a:srgbClr val="FF0000"/>
                </a:solidFill>
              </a:rPr>
              <a:t>InitStack (SqStack &amp;S)</a:t>
            </a:r>
          </a:p>
          <a:p>
            <a:pPr lvl="1" eaLnBrk="1" hangingPunct="1"/>
            <a:r>
              <a:rPr kumimoji="1" lang="zh-CN" altLang="en-US" smtClean="0">
                <a:solidFill>
                  <a:schemeClr val="tx1"/>
                </a:solidFill>
              </a:rPr>
              <a:t>申请空间</a:t>
            </a:r>
          </a:p>
          <a:p>
            <a:pPr lvl="1" eaLnBrk="1" hangingPunct="1"/>
            <a:r>
              <a:rPr kumimoji="1" lang="en-US" altLang="zh-CN" smtClean="0">
                <a:solidFill>
                  <a:schemeClr val="tx1"/>
                </a:solidFill>
              </a:rPr>
              <a:t>S.top = S.base;</a:t>
            </a:r>
          </a:p>
          <a:p>
            <a:pPr eaLnBrk="1" hangingPunct="1"/>
            <a:r>
              <a:rPr kumimoji="1" lang="en-US" altLang="zh-CN" smtClean="0">
                <a:solidFill>
                  <a:srgbClr val="FF0000"/>
                </a:solidFill>
              </a:rPr>
              <a:t>Push (SqStack &amp;S, SElemType e)</a:t>
            </a:r>
          </a:p>
          <a:p>
            <a:pPr lvl="1" eaLnBrk="1" hangingPunct="1"/>
            <a:r>
              <a:rPr kumimoji="1" lang="en-US" altLang="zh-CN" smtClean="0">
                <a:solidFill>
                  <a:schemeClr val="tx1"/>
                </a:solidFill>
              </a:rPr>
              <a:t>*S.top++ = e;</a:t>
            </a:r>
          </a:p>
          <a:p>
            <a:pPr lvl="1" eaLnBrk="1" hangingPunct="1"/>
            <a:r>
              <a:rPr kumimoji="1" lang="zh-CN" altLang="en-US" smtClean="0">
                <a:solidFill>
                  <a:schemeClr val="tx1"/>
                </a:solidFill>
              </a:rPr>
              <a:t>但要首先判断栈是否已满</a:t>
            </a:r>
          </a:p>
          <a:p>
            <a:pPr lvl="1" eaLnBrk="1" hangingPunct="1"/>
            <a:r>
              <a:rPr kumimoji="1" lang="en-US" altLang="zh-CN" smtClean="0">
                <a:solidFill>
                  <a:schemeClr val="tx1"/>
                </a:solidFill>
              </a:rPr>
              <a:t>if (S.top - S.base &gt;= S.stacksize)</a:t>
            </a:r>
          </a:p>
          <a:p>
            <a:pPr eaLnBrk="1" hangingPunct="1"/>
            <a:r>
              <a:rPr kumimoji="1" lang="en-US" altLang="zh-CN" smtClean="0">
                <a:solidFill>
                  <a:srgbClr val="FF0000"/>
                </a:solidFill>
              </a:rPr>
              <a:t>Pop (SqStack &amp;S, SElemType &amp;e)</a:t>
            </a:r>
          </a:p>
          <a:p>
            <a:pPr lvl="1" eaLnBrk="1" hangingPunct="1"/>
            <a:r>
              <a:rPr kumimoji="1" lang="en-US" altLang="zh-CN" smtClean="0">
                <a:solidFill>
                  <a:schemeClr val="tx1"/>
                </a:solidFill>
              </a:rPr>
              <a:t>e = *--S.top;</a:t>
            </a:r>
          </a:p>
          <a:p>
            <a:pPr lvl="1" eaLnBrk="1" hangingPunct="1"/>
            <a:r>
              <a:rPr kumimoji="1" lang="zh-CN" altLang="en-US" smtClean="0">
                <a:solidFill>
                  <a:schemeClr val="tx1"/>
                </a:solidFill>
              </a:rPr>
              <a:t>但要先判断栈是否空</a:t>
            </a:r>
            <a:endParaRPr kumimoji="1" lang="en-US" altLang="zh-CN" smtClean="0">
              <a:solidFill>
                <a:schemeClr val="tx1"/>
              </a:solidFill>
            </a:endParaRPr>
          </a:p>
          <a:p>
            <a:pPr lvl="1" eaLnBrk="1" hangingPunct="1"/>
            <a:r>
              <a:rPr kumimoji="1" lang="en-US" altLang="zh-CN" smtClean="0">
                <a:solidFill>
                  <a:schemeClr val="tx1"/>
                </a:solidFill>
              </a:rPr>
              <a:t>if (S.top == S.base)</a:t>
            </a:r>
            <a:endParaRPr kumimoji="1" lang="zh-CN" altLang="en-US" smtClean="0">
              <a:solidFill>
                <a:schemeClr val="tx1"/>
              </a:solidFill>
            </a:endParaRPr>
          </a:p>
        </p:txBody>
      </p:sp>
      <p:grpSp>
        <p:nvGrpSpPr>
          <p:cNvPr id="19461" name="Group 4"/>
          <p:cNvGrpSpPr>
            <a:grpSpLocks/>
          </p:cNvGrpSpPr>
          <p:nvPr/>
        </p:nvGrpSpPr>
        <p:grpSpPr bwMode="auto">
          <a:xfrm>
            <a:off x="7812088" y="2420938"/>
            <a:ext cx="1152525" cy="2649537"/>
            <a:chOff x="3787" y="2069"/>
            <a:chExt cx="726" cy="1669"/>
          </a:xfrm>
        </p:grpSpPr>
        <p:grpSp>
          <p:nvGrpSpPr>
            <p:cNvPr id="19469" name="Group 5"/>
            <p:cNvGrpSpPr>
              <a:grpSpLocks/>
            </p:cNvGrpSpPr>
            <p:nvPr/>
          </p:nvGrpSpPr>
          <p:grpSpPr bwMode="auto">
            <a:xfrm>
              <a:off x="3787" y="2069"/>
              <a:ext cx="709" cy="1669"/>
              <a:chOff x="1383" y="2024"/>
              <a:chExt cx="709" cy="1669"/>
            </a:xfrm>
          </p:grpSpPr>
          <p:sp>
            <p:nvSpPr>
              <p:cNvPr id="19472" name="Rectangle 6"/>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3" name="Line 7"/>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8"/>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9"/>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10"/>
              <p:cNvSpPr>
                <a:spLocks noChangeShapeType="1"/>
              </p:cNvSpPr>
              <p:nvPr/>
            </p:nvSpPr>
            <p:spPr bwMode="auto">
              <a:xfrm>
                <a:off x="1737" y="2776"/>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Text Box 11"/>
              <p:cNvSpPr txBox="1">
                <a:spLocks noChangeArrowheads="1"/>
              </p:cNvSpPr>
              <p:nvPr/>
            </p:nvSpPr>
            <p:spPr bwMode="auto">
              <a:xfrm>
                <a:off x="1565" y="2105"/>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endParaRPr kumimoji="1" lang="zh-CN" altLang="zh-CN" sz="1800">
                  <a:latin typeface="Times New Roman" pitchFamily="18" charset="0"/>
                  <a:ea typeface="宋体" pitchFamily="2" charset="-122"/>
                </a:endParaRPr>
              </a:p>
            </p:txBody>
          </p:sp>
          <p:sp>
            <p:nvSpPr>
              <p:cNvPr id="19478" name="Text Box 12"/>
              <p:cNvSpPr txBox="1">
                <a:spLocks noChangeArrowheads="1"/>
              </p:cNvSpPr>
              <p:nvPr/>
            </p:nvSpPr>
            <p:spPr bwMode="auto">
              <a:xfrm>
                <a:off x="1604" y="3078"/>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2</a:t>
                </a:r>
              </a:p>
            </p:txBody>
          </p:sp>
          <p:sp>
            <p:nvSpPr>
              <p:cNvPr id="19479" name="Text Box 13"/>
              <p:cNvSpPr txBox="1">
                <a:spLocks noChangeArrowheads="1"/>
              </p:cNvSpPr>
              <p:nvPr/>
            </p:nvSpPr>
            <p:spPr bwMode="auto">
              <a:xfrm>
                <a:off x="1604" y="3366"/>
                <a:ext cx="355" cy="327"/>
              </a:xfrm>
              <a:prstGeom prst="rect">
                <a:avLst/>
              </a:prstGeom>
              <a:noFill/>
              <a:ln w="12700" cap="rnd">
                <a:noFill/>
                <a:miter lim="800000"/>
                <a:headEnd/>
                <a:tailEnd/>
              </a:ln>
            </p:spPr>
            <p:txBody>
              <a:bodyPr>
                <a:spAutoFit/>
              </a:bodyPr>
              <a:lstStyle/>
              <a:p>
                <a:pPr eaLnBrk="0" hangingPunct="0">
                  <a:spcBef>
                    <a:spcPct val="50000"/>
                  </a:spcBef>
                  <a:defRPr/>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19480" name="Line 14"/>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15"/>
              <p:cNvSpPr>
                <a:spLocks noChangeShapeType="1"/>
              </p:cNvSpPr>
              <p:nvPr/>
            </p:nvSpPr>
            <p:spPr bwMode="auto">
              <a:xfrm>
                <a:off x="2092" y="2024"/>
                <a:ext cx="0"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0" name="Text Box 16"/>
            <p:cNvSpPr txBox="1">
              <a:spLocks noChangeArrowheads="1"/>
            </p:cNvSpPr>
            <p:nvPr/>
          </p:nvSpPr>
          <p:spPr bwMode="auto">
            <a:xfrm>
              <a:off x="3880" y="2408"/>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800" dirty="0" smtClean="0">
                  <a:latin typeface="Times New Roman" pitchFamily="18" charset="0"/>
                  <a:ea typeface="宋体" pitchFamily="2" charset="-122"/>
                </a:rPr>
                <a:t>a</a:t>
              </a:r>
              <a:r>
                <a:rPr lang="en-US" altLang="zh-CN" sz="2800" baseline="-25000" dirty="0" smtClean="0">
                  <a:latin typeface="Times New Roman" pitchFamily="18" charset="0"/>
                  <a:ea typeface="宋体" pitchFamily="2" charset="-122"/>
                </a:rPr>
                <a:t>n</a:t>
              </a:r>
              <a:endParaRPr lang="en-US" altLang="zh-CN" sz="2800" baseline="-25000" dirty="0">
                <a:latin typeface="Times New Roman" pitchFamily="18" charset="0"/>
                <a:ea typeface="宋体" pitchFamily="2" charset="-122"/>
              </a:endParaRPr>
            </a:p>
          </p:txBody>
        </p:sp>
        <p:sp>
          <p:nvSpPr>
            <p:cNvPr id="19471" name="Line 17"/>
            <p:cNvSpPr>
              <a:spLocks noChangeShapeType="1"/>
            </p:cNvSpPr>
            <p:nvPr/>
          </p:nvSpPr>
          <p:spPr bwMode="auto">
            <a:xfrm>
              <a:off x="3787" y="2750"/>
              <a:ext cx="7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2" name="Group 18"/>
          <p:cNvGrpSpPr>
            <a:grpSpLocks/>
          </p:cNvGrpSpPr>
          <p:nvPr/>
        </p:nvGrpSpPr>
        <p:grpSpPr bwMode="auto">
          <a:xfrm>
            <a:off x="6011863" y="4581525"/>
            <a:ext cx="1797050" cy="519113"/>
            <a:chOff x="251" y="3339"/>
            <a:chExt cx="1132" cy="327"/>
          </a:xfrm>
        </p:grpSpPr>
        <p:sp>
          <p:nvSpPr>
            <p:cNvPr id="19467" name="Text Box 19"/>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sz="2800">
                  <a:latin typeface="Times New Roman" pitchFamily="18" charset="0"/>
                  <a:ea typeface="宋体" pitchFamily="2" charset="-122"/>
                </a:rPr>
                <a:t>base</a:t>
              </a:r>
            </a:p>
          </p:txBody>
        </p:sp>
        <p:sp>
          <p:nvSpPr>
            <p:cNvPr id="19468" name="Line 2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463" name="Group 21"/>
          <p:cNvGrpSpPr>
            <a:grpSpLocks/>
          </p:cNvGrpSpPr>
          <p:nvPr/>
        </p:nvGrpSpPr>
        <p:grpSpPr bwMode="auto">
          <a:xfrm>
            <a:off x="6156325" y="2709863"/>
            <a:ext cx="1655763" cy="519112"/>
            <a:chOff x="2744" y="2478"/>
            <a:chExt cx="1043" cy="327"/>
          </a:xfrm>
        </p:grpSpPr>
        <p:sp>
          <p:nvSpPr>
            <p:cNvPr id="19465" name="Text Box 22"/>
            <p:cNvSpPr txBox="1">
              <a:spLocks noChangeArrowheads="1"/>
            </p:cNvSpPr>
            <p:nvPr/>
          </p:nvSpPr>
          <p:spPr bwMode="auto">
            <a:xfrm>
              <a:off x="2744" y="2478"/>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sz="2800">
                  <a:solidFill>
                    <a:srgbClr val="FF6600"/>
                  </a:solidFill>
                  <a:latin typeface="Times New Roman" pitchFamily="18" charset="0"/>
                  <a:ea typeface="宋体" pitchFamily="2" charset="-122"/>
                </a:rPr>
                <a:t>top</a:t>
              </a:r>
            </a:p>
          </p:txBody>
        </p:sp>
        <p:sp>
          <p:nvSpPr>
            <p:cNvPr id="19466" name="Line 23"/>
            <p:cNvSpPr>
              <a:spLocks noChangeShapeType="1"/>
            </p:cNvSpPr>
            <p:nvPr/>
          </p:nvSpPr>
          <p:spPr bwMode="auto">
            <a:xfrm>
              <a:off x="3424" y="2614"/>
              <a:ext cx="363"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64" name="Rectangle 24"/>
          <p:cNvSpPr>
            <a:spLocks noChangeArrowheads="1"/>
          </p:cNvSpPr>
          <p:nvPr/>
        </p:nvSpPr>
        <p:spPr bwMode="auto">
          <a:xfrm>
            <a:off x="6300788" y="1196975"/>
            <a:ext cx="2843212" cy="51847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Text Box 6"/>
          <p:cNvSpPr txBox="1">
            <a:spLocks noChangeArrowheads="1"/>
          </p:cNvSpPr>
          <p:nvPr/>
        </p:nvSpPr>
        <p:spPr bwMode="auto">
          <a:xfrm>
            <a:off x="5472683" y="159768"/>
            <a:ext cx="3450240" cy="2074414"/>
          </a:xfrm>
          <a:prstGeom prst="rect">
            <a:avLst/>
          </a:prstGeom>
          <a:gradFill flip="none" rotWithShape="1">
            <a:gsLst>
              <a:gs pos="0">
                <a:schemeClr val="accent5">
                  <a:lumMod val="90000"/>
                  <a:tint val="66000"/>
                  <a:satMod val="160000"/>
                </a:schemeClr>
              </a:gs>
              <a:gs pos="57000">
                <a:schemeClr val="accent5">
                  <a:lumMod val="90000"/>
                  <a:tint val="44500"/>
                  <a:satMod val="160000"/>
                </a:schemeClr>
              </a:gs>
              <a:gs pos="100000">
                <a:schemeClr val="accent5">
                  <a:lumMod val="90000"/>
                  <a:tint val="23500"/>
                  <a:satMod val="160000"/>
                </a:schemeClr>
              </a:gs>
            </a:gsLst>
            <a:lin ang="8100000" scaled="1"/>
            <a:tileRect/>
          </a:gradFill>
          <a:ln w="28575">
            <a:solidFill>
              <a:srgbClr val="FF6600"/>
            </a:solidFill>
            <a:miter lim="800000"/>
            <a:headEnd/>
            <a:tailEnd/>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1600" dirty="0">
                <a:latin typeface="Times New Roman" pitchFamily="18" charset="0"/>
                <a:ea typeface="宋体" pitchFamily="2" charset="-122"/>
              </a:rPr>
              <a:t>  #define  STACK_INIT_SIZE  100</a:t>
            </a:r>
          </a:p>
          <a:p>
            <a:pPr>
              <a:lnSpc>
                <a:spcPct val="115000"/>
              </a:lnSpc>
            </a:pPr>
            <a:r>
              <a:rPr kumimoji="1" lang="en-US" altLang="zh-CN" sz="1600" dirty="0">
                <a:latin typeface="Times New Roman" pitchFamily="18" charset="0"/>
                <a:ea typeface="宋体" pitchFamily="2" charset="-122"/>
              </a:rPr>
              <a:t>  #define  STACKINCREMENT   10  </a:t>
            </a:r>
          </a:p>
          <a:p>
            <a:pPr>
              <a:lnSpc>
                <a:spcPct val="115000"/>
              </a:lnSpc>
            </a:pPr>
            <a:r>
              <a:rPr kumimoji="1" lang="en-US" altLang="zh-CN" sz="1600" dirty="0">
                <a:latin typeface="Times New Roman" pitchFamily="18" charset="0"/>
                <a:ea typeface="宋体" pitchFamily="2" charset="-122"/>
              </a:rPr>
              <a:t>  </a:t>
            </a:r>
            <a:r>
              <a:rPr kumimoji="1" lang="en-US" altLang="zh-CN" sz="1600" dirty="0" err="1">
                <a:solidFill>
                  <a:srgbClr val="FF0000"/>
                </a:solidFill>
                <a:latin typeface="Times New Roman" pitchFamily="18" charset="0"/>
                <a:ea typeface="宋体" pitchFamily="2" charset="-122"/>
              </a:rPr>
              <a:t>typedef</a:t>
            </a:r>
            <a:r>
              <a:rPr kumimoji="1" lang="en-US" altLang="zh-CN" sz="1600" dirty="0">
                <a:solidFill>
                  <a:srgbClr val="FF0000"/>
                </a:solidFill>
                <a:latin typeface="Times New Roman" pitchFamily="18" charset="0"/>
                <a:ea typeface="宋体" pitchFamily="2" charset="-122"/>
              </a:rPr>
              <a:t> </a:t>
            </a:r>
            <a:r>
              <a:rPr kumimoji="1" lang="en-US" altLang="zh-CN" sz="1600" dirty="0" err="1">
                <a:solidFill>
                  <a:srgbClr val="FF0000"/>
                </a:solidFill>
                <a:latin typeface="Times New Roman" pitchFamily="18" charset="0"/>
                <a:ea typeface="宋体" pitchFamily="2" charset="-122"/>
              </a:rPr>
              <a:t>struct</a:t>
            </a:r>
            <a:r>
              <a:rPr kumimoji="1" lang="en-US" altLang="zh-CN" sz="1600" dirty="0">
                <a:solidFill>
                  <a:srgbClr val="FF0000"/>
                </a:solidFill>
                <a:latin typeface="Times New Roman" pitchFamily="18" charset="0"/>
                <a:ea typeface="宋体" pitchFamily="2" charset="-122"/>
              </a:rPr>
              <a:t> {</a:t>
            </a:r>
          </a:p>
          <a:p>
            <a:pPr>
              <a:lnSpc>
                <a:spcPct val="115000"/>
              </a:lnSpc>
            </a:pPr>
            <a:r>
              <a:rPr kumimoji="1" lang="en-US" altLang="zh-CN" sz="1600" dirty="0">
                <a:latin typeface="Times New Roman" pitchFamily="18" charset="0"/>
                <a:ea typeface="宋体" pitchFamily="2" charset="-122"/>
              </a:rPr>
              <a:t>    </a:t>
            </a:r>
            <a:r>
              <a:rPr kumimoji="1" lang="en-US" altLang="zh-CN" sz="1600" dirty="0" err="1">
                <a:latin typeface="Times New Roman" pitchFamily="18" charset="0"/>
                <a:ea typeface="宋体" pitchFamily="2" charset="-122"/>
              </a:rPr>
              <a:t>SElemType</a:t>
            </a:r>
            <a:r>
              <a:rPr kumimoji="1" lang="en-US" altLang="zh-CN" sz="1600" dirty="0">
                <a:latin typeface="Times New Roman" pitchFamily="18" charset="0"/>
                <a:ea typeface="宋体" pitchFamily="2" charset="-122"/>
              </a:rPr>
              <a:t>  * top;  </a:t>
            </a:r>
            <a:r>
              <a:rPr kumimoji="1" lang="en-US" altLang="zh-CN" sz="1600" dirty="0">
                <a:solidFill>
                  <a:srgbClr val="FF6600"/>
                </a:solidFill>
                <a:latin typeface="Times New Roman" pitchFamily="18" charset="0"/>
                <a:ea typeface="宋体" pitchFamily="2" charset="-122"/>
              </a:rPr>
              <a:t>//</a:t>
            </a:r>
            <a:r>
              <a:rPr kumimoji="1" lang="zh-CN" altLang="en-US" sz="1600" dirty="0">
                <a:solidFill>
                  <a:srgbClr val="FF6600"/>
                </a:solidFill>
                <a:latin typeface="楷体_GB2312" pitchFamily="49" charset="-122"/>
              </a:rPr>
              <a:t>栈顶</a:t>
            </a:r>
          </a:p>
          <a:p>
            <a:pPr>
              <a:lnSpc>
                <a:spcPct val="115000"/>
              </a:lnSpc>
            </a:pPr>
            <a:r>
              <a:rPr kumimoji="1" lang="zh-CN" altLang="en-US" sz="1600" dirty="0">
                <a:latin typeface="Times New Roman" pitchFamily="18" charset="0"/>
                <a:ea typeface="宋体" pitchFamily="2" charset="-122"/>
              </a:rPr>
              <a:t>    </a:t>
            </a:r>
            <a:r>
              <a:rPr kumimoji="1" lang="en-US" altLang="zh-CN" sz="1600" dirty="0" err="1">
                <a:latin typeface="Times New Roman" pitchFamily="18" charset="0"/>
                <a:ea typeface="宋体" pitchFamily="2" charset="-122"/>
              </a:rPr>
              <a:t>SElemType</a:t>
            </a:r>
            <a:r>
              <a:rPr kumimoji="1" lang="en-US" altLang="zh-CN" sz="1600" dirty="0">
                <a:latin typeface="Times New Roman" pitchFamily="18" charset="0"/>
                <a:ea typeface="宋体" pitchFamily="2" charset="-122"/>
              </a:rPr>
              <a:t>  * base; </a:t>
            </a:r>
            <a:r>
              <a:rPr kumimoji="1" lang="en-US" altLang="zh-CN" sz="1600" dirty="0">
                <a:solidFill>
                  <a:srgbClr val="FF6600"/>
                </a:solidFill>
                <a:latin typeface="Times New Roman" pitchFamily="18" charset="0"/>
                <a:ea typeface="宋体" pitchFamily="2" charset="-122"/>
              </a:rPr>
              <a:t>//</a:t>
            </a:r>
            <a:r>
              <a:rPr kumimoji="1" lang="zh-CN" altLang="en-US" sz="1600" dirty="0" smtClean="0">
                <a:solidFill>
                  <a:srgbClr val="FF6600"/>
                </a:solidFill>
                <a:latin typeface="楷体_GB2312" pitchFamily="49" charset="-122"/>
              </a:rPr>
              <a:t>栈</a:t>
            </a:r>
            <a:r>
              <a:rPr kumimoji="1" lang="zh-CN" altLang="en-US" sz="1600" dirty="0">
                <a:solidFill>
                  <a:srgbClr val="FF6600"/>
                </a:solidFill>
                <a:latin typeface="楷体_GB2312" pitchFamily="49" charset="-122"/>
              </a:rPr>
              <a:t>底</a:t>
            </a:r>
            <a:endParaRPr kumimoji="1" lang="zh-CN" altLang="en-US" sz="1600" dirty="0">
              <a:latin typeface="Times New Roman" pitchFamily="18" charset="0"/>
              <a:ea typeface="宋体" pitchFamily="2" charset="-122"/>
            </a:endParaRPr>
          </a:p>
          <a:p>
            <a:pPr>
              <a:lnSpc>
                <a:spcPct val="115000"/>
              </a:lnSpc>
            </a:pPr>
            <a:r>
              <a:rPr kumimoji="1" lang="zh-CN" altLang="en-US" sz="1600" dirty="0">
                <a:latin typeface="Times New Roman" pitchFamily="18" charset="0"/>
                <a:ea typeface="宋体" pitchFamily="2" charset="-122"/>
              </a:rPr>
              <a:t>    </a:t>
            </a:r>
            <a:r>
              <a:rPr kumimoji="1" lang="en-US" altLang="zh-CN" sz="1600" dirty="0" err="1">
                <a:latin typeface="Times New Roman" pitchFamily="18" charset="0"/>
                <a:ea typeface="宋体" pitchFamily="2" charset="-122"/>
              </a:rPr>
              <a:t>int</a:t>
            </a:r>
            <a:r>
              <a:rPr kumimoji="1" lang="en-US" altLang="zh-CN" sz="1600" dirty="0">
                <a:latin typeface="Times New Roman" pitchFamily="18" charset="0"/>
                <a:ea typeface="宋体" pitchFamily="2" charset="-122"/>
              </a:rPr>
              <a:t>  </a:t>
            </a:r>
            <a:r>
              <a:rPr kumimoji="1" lang="en-US" altLang="zh-CN" sz="1600" dirty="0" err="1">
                <a:latin typeface="Times New Roman" pitchFamily="18" charset="0"/>
                <a:ea typeface="宋体" pitchFamily="2" charset="-122"/>
              </a:rPr>
              <a:t>stacksize</a:t>
            </a:r>
            <a:r>
              <a:rPr kumimoji="1" lang="en-US" altLang="zh-CN" sz="1600" dirty="0">
                <a:latin typeface="Times New Roman" pitchFamily="18" charset="0"/>
                <a:ea typeface="宋体" pitchFamily="2" charset="-122"/>
              </a:rPr>
              <a:t>;    </a:t>
            </a:r>
            <a:r>
              <a:rPr kumimoji="1" lang="en-US" altLang="zh-CN" sz="1600" dirty="0">
                <a:solidFill>
                  <a:srgbClr val="FF6600"/>
                </a:solidFill>
                <a:latin typeface="Times New Roman" pitchFamily="18" charset="0"/>
                <a:ea typeface="宋体" pitchFamily="2" charset="-122"/>
              </a:rPr>
              <a:t>//</a:t>
            </a:r>
            <a:r>
              <a:rPr kumimoji="1" lang="zh-CN" altLang="en-US" sz="1600" dirty="0">
                <a:solidFill>
                  <a:srgbClr val="FF6600"/>
                </a:solidFill>
                <a:latin typeface="Times New Roman" pitchFamily="18" charset="0"/>
              </a:rPr>
              <a:t>栈的大小</a:t>
            </a:r>
          </a:p>
          <a:p>
            <a:pPr>
              <a:lnSpc>
                <a:spcPct val="115000"/>
              </a:lnSpc>
            </a:pPr>
            <a:r>
              <a:rPr kumimoji="1" lang="zh-CN" altLang="en-US" sz="1600" dirty="0">
                <a:latin typeface="Times New Roman" pitchFamily="18" charset="0"/>
                <a:ea typeface="宋体" pitchFamily="2" charset="-122"/>
              </a:rPr>
              <a:t>  </a:t>
            </a:r>
            <a:r>
              <a:rPr kumimoji="1" lang="en-US" altLang="zh-CN" sz="1600" dirty="0">
                <a:solidFill>
                  <a:srgbClr val="FF6600"/>
                </a:solidFill>
                <a:latin typeface="Times New Roman" pitchFamily="18" charset="0"/>
                <a:ea typeface="宋体" pitchFamily="2" charset="-122"/>
              </a:rPr>
              <a:t>} </a:t>
            </a:r>
            <a:r>
              <a:rPr kumimoji="1" lang="en-US" altLang="zh-CN" sz="1600" dirty="0" err="1">
                <a:solidFill>
                  <a:srgbClr val="FF6600"/>
                </a:solidFill>
                <a:latin typeface="Times New Roman" pitchFamily="18" charset="0"/>
                <a:ea typeface="宋体" pitchFamily="2" charset="-122"/>
              </a:rPr>
              <a:t>SqStack</a:t>
            </a:r>
            <a:r>
              <a:rPr kumimoji="1" lang="en-US" altLang="zh-CN" sz="1600" dirty="0">
                <a:solidFill>
                  <a:srgbClr val="FF6600"/>
                </a:solidFill>
                <a:latin typeface="Times New Roman" pitchFamily="18" charset="0"/>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72B33805-E5FF-49D9-AC1A-368927E9E038}" type="slidenum">
              <a:rPr lang="en-US" altLang="zh-CN"/>
              <a:pPr>
                <a:defRPr/>
              </a:pPr>
              <a:t>18</a:t>
            </a:fld>
            <a:endParaRPr lang="en-US" altLang="zh-CN"/>
          </a:p>
        </p:txBody>
      </p:sp>
      <p:sp>
        <p:nvSpPr>
          <p:cNvPr id="262146" name="Rectangle 2"/>
          <p:cNvSpPr>
            <a:spLocks noGrp="1" noChangeArrowheads="1"/>
          </p:cNvSpPr>
          <p:nvPr>
            <p:ph type="title"/>
          </p:nvPr>
        </p:nvSpPr>
        <p:spPr/>
        <p:txBody>
          <a:bodyPr/>
          <a:lstStyle/>
          <a:p>
            <a:pPr eaLnBrk="1" hangingPunct="1">
              <a:defRPr/>
            </a:pPr>
            <a:r>
              <a:rPr kumimoji="1" lang="en-US" altLang="zh-CN" smtClean="0">
                <a:solidFill>
                  <a:srgbClr val="FF0000"/>
                </a:solidFill>
              </a:rPr>
              <a:t>InitStack (SqStack &amp;S)</a:t>
            </a:r>
          </a:p>
        </p:txBody>
      </p:sp>
      <p:sp>
        <p:nvSpPr>
          <p:cNvPr id="20484" name="Rectangle 3"/>
          <p:cNvSpPr>
            <a:spLocks noGrp="1" noChangeArrowheads="1"/>
          </p:cNvSpPr>
          <p:nvPr>
            <p:ph type="body" idx="1"/>
          </p:nvPr>
        </p:nvSpPr>
        <p:spPr/>
        <p:txBody>
          <a:bodyPr/>
          <a:lstStyle/>
          <a:p>
            <a:pPr eaLnBrk="1" hangingPunct="1"/>
            <a:r>
              <a:rPr lang="zh-CN" altLang="en-US" sz="2400" smtClean="0">
                <a:solidFill>
                  <a:srgbClr val="3333CC"/>
                </a:solidFill>
              </a:rPr>
              <a:t>参数：</a:t>
            </a:r>
            <a:r>
              <a:rPr lang="en-US" altLang="zh-CN" sz="2400" smtClean="0"/>
              <a:t>S</a:t>
            </a:r>
            <a:r>
              <a:rPr lang="zh-CN" altLang="en-US" sz="2400" smtClean="0"/>
              <a:t>是存放栈的结构变量</a:t>
            </a:r>
          </a:p>
          <a:p>
            <a:pPr eaLnBrk="1" hangingPunct="1"/>
            <a:r>
              <a:rPr lang="zh-CN" altLang="en-US" sz="2400" smtClean="0">
                <a:solidFill>
                  <a:srgbClr val="3333CC"/>
                </a:solidFill>
              </a:rPr>
              <a:t>功能：</a:t>
            </a:r>
            <a:r>
              <a:rPr lang="zh-CN" altLang="en-US" sz="2400" smtClean="0"/>
              <a:t>建一个空栈</a:t>
            </a:r>
            <a:r>
              <a:rPr lang="en-US" altLang="zh-CN" sz="2400" smtClean="0"/>
              <a:t>S</a:t>
            </a:r>
          </a:p>
        </p:txBody>
      </p:sp>
      <p:sp>
        <p:nvSpPr>
          <p:cNvPr id="20485" name="Line 32"/>
          <p:cNvSpPr>
            <a:spLocks noChangeShapeType="1"/>
          </p:cNvSpPr>
          <p:nvPr/>
        </p:nvSpPr>
        <p:spPr bwMode="auto">
          <a:xfrm>
            <a:off x="1316038" y="4114800"/>
            <a:ext cx="0" cy="365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0486" name="Line 80"/>
          <p:cNvSpPr>
            <a:spLocks noChangeShapeType="1"/>
          </p:cNvSpPr>
          <p:nvPr/>
        </p:nvSpPr>
        <p:spPr bwMode="auto">
          <a:xfrm>
            <a:off x="1316038" y="4479925"/>
            <a:ext cx="0" cy="365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0487" name="Line 84"/>
          <p:cNvSpPr>
            <a:spLocks noChangeShapeType="1"/>
          </p:cNvSpPr>
          <p:nvPr/>
        </p:nvSpPr>
        <p:spPr bwMode="auto">
          <a:xfrm>
            <a:off x="1316038" y="4845050"/>
            <a:ext cx="0" cy="365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0488" name="Line 28"/>
          <p:cNvSpPr>
            <a:spLocks noChangeShapeType="1"/>
          </p:cNvSpPr>
          <p:nvPr/>
        </p:nvSpPr>
        <p:spPr bwMode="auto">
          <a:xfrm>
            <a:off x="1316038" y="4114800"/>
            <a:ext cx="14970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sp>
        <p:nvSpPr>
          <p:cNvPr id="20489" name="Line 31"/>
          <p:cNvSpPr>
            <a:spLocks noChangeShapeType="1"/>
          </p:cNvSpPr>
          <p:nvPr/>
        </p:nvSpPr>
        <p:spPr bwMode="auto">
          <a:xfrm>
            <a:off x="1316038" y="5210175"/>
            <a:ext cx="14970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zh-CN" altLang="en-US"/>
          </a:p>
        </p:txBody>
      </p:sp>
      <p:grpSp>
        <p:nvGrpSpPr>
          <p:cNvPr id="20490" name="Group 108"/>
          <p:cNvGrpSpPr>
            <a:grpSpLocks/>
          </p:cNvGrpSpPr>
          <p:nvPr/>
        </p:nvGrpSpPr>
        <p:grpSpPr bwMode="auto">
          <a:xfrm>
            <a:off x="1524000" y="2819400"/>
            <a:ext cx="4021138" cy="2971800"/>
            <a:chOff x="960" y="1776"/>
            <a:chExt cx="2533" cy="1872"/>
          </a:xfrm>
        </p:grpSpPr>
        <p:sp>
          <p:nvSpPr>
            <p:cNvPr id="20491" name="Line 4"/>
            <p:cNvSpPr>
              <a:spLocks noChangeShapeType="1"/>
            </p:cNvSpPr>
            <p:nvPr/>
          </p:nvSpPr>
          <p:spPr bwMode="auto">
            <a:xfrm>
              <a:off x="2256" y="326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92" name="Text Box 6"/>
            <p:cNvSpPr txBox="1">
              <a:spLocks noChangeArrowheads="1"/>
            </p:cNvSpPr>
            <p:nvPr/>
          </p:nvSpPr>
          <p:spPr bwMode="auto">
            <a:xfrm>
              <a:off x="2592" y="336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en-US">
                  <a:solidFill>
                    <a:srgbClr val="FF0000"/>
                  </a:solidFill>
                  <a:latin typeface="Times New Roman" pitchFamily="18" charset="0"/>
                  <a:ea typeface="宋体" pitchFamily="2" charset="-122"/>
                </a:rPr>
                <a:t>栈空</a:t>
              </a:r>
            </a:p>
          </p:txBody>
        </p:sp>
        <p:sp>
          <p:nvSpPr>
            <p:cNvPr id="20493" name="Line 7"/>
            <p:cNvSpPr>
              <a:spLocks noChangeShapeType="1"/>
            </p:cNvSpPr>
            <p:nvPr/>
          </p:nvSpPr>
          <p:spPr bwMode="auto">
            <a:xfrm>
              <a:off x="2256" y="302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94" name="Rectangle 10"/>
            <p:cNvSpPr>
              <a:spLocks noChangeArrowheads="1"/>
            </p:cNvSpPr>
            <p:nvPr/>
          </p:nvSpPr>
          <p:spPr bwMode="auto">
            <a:xfrm>
              <a:off x="2483" y="1776"/>
              <a:ext cx="722"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495" name="Line 11"/>
            <p:cNvSpPr>
              <a:spLocks noChangeShapeType="1"/>
            </p:cNvSpPr>
            <p:nvPr/>
          </p:nvSpPr>
          <p:spPr bwMode="auto">
            <a:xfrm>
              <a:off x="2480" y="201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96" name="Line 12"/>
            <p:cNvSpPr>
              <a:spLocks noChangeShapeType="1"/>
            </p:cNvSpPr>
            <p:nvPr/>
          </p:nvSpPr>
          <p:spPr bwMode="auto">
            <a:xfrm>
              <a:off x="2483" y="3052"/>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97" name="Line 13"/>
            <p:cNvSpPr>
              <a:spLocks noChangeShapeType="1"/>
            </p:cNvSpPr>
            <p:nvPr/>
          </p:nvSpPr>
          <p:spPr bwMode="auto">
            <a:xfrm>
              <a:off x="2483" y="279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98" name="Line 14"/>
            <p:cNvSpPr>
              <a:spLocks noChangeShapeType="1"/>
            </p:cNvSpPr>
            <p:nvPr/>
          </p:nvSpPr>
          <p:spPr bwMode="auto">
            <a:xfrm flipV="1">
              <a:off x="2482" y="2564"/>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499" name="Text Box 15"/>
            <p:cNvSpPr txBox="1">
              <a:spLocks noChangeArrowheads="1"/>
            </p:cNvSpPr>
            <p:nvPr/>
          </p:nvSpPr>
          <p:spPr bwMode="auto">
            <a:xfrm>
              <a:off x="3220" y="284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20500" name="Text Box 16"/>
            <p:cNvSpPr txBox="1">
              <a:spLocks noChangeArrowheads="1"/>
            </p:cNvSpPr>
            <p:nvPr/>
          </p:nvSpPr>
          <p:spPr bwMode="auto">
            <a:xfrm>
              <a:off x="3220" y="259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20501" name="Text Box 17"/>
            <p:cNvSpPr txBox="1">
              <a:spLocks noChangeArrowheads="1"/>
            </p:cNvSpPr>
            <p:nvPr/>
          </p:nvSpPr>
          <p:spPr bwMode="auto">
            <a:xfrm>
              <a:off x="3260" y="234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endParaRPr kumimoji="1" lang="zh-CN" altLang="zh-CN" sz="2000">
                <a:latin typeface="Times New Roman" pitchFamily="18" charset="0"/>
                <a:ea typeface="宋体" pitchFamily="2" charset="-122"/>
              </a:endParaRPr>
            </a:p>
          </p:txBody>
        </p:sp>
        <p:sp>
          <p:nvSpPr>
            <p:cNvPr id="20502" name="Text Box 18"/>
            <p:cNvSpPr txBox="1">
              <a:spLocks noChangeArrowheads="1"/>
            </p:cNvSpPr>
            <p:nvPr/>
          </p:nvSpPr>
          <p:spPr bwMode="auto">
            <a:xfrm>
              <a:off x="3216" y="177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99</a:t>
              </a:r>
            </a:p>
          </p:txBody>
        </p:sp>
        <p:sp>
          <p:nvSpPr>
            <p:cNvPr id="20503" name="Text Box 19"/>
            <p:cNvSpPr txBox="1">
              <a:spLocks noChangeArrowheads="1"/>
            </p:cNvSpPr>
            <p:nvPr/>
          </p:nvSpPr>
          <p:spPr bwMode="auto">
            <a:xfrm>
              <a:off x="3227" y="3102"/>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sp>
          <p:nvSpPr>
            <p:cNvPr id="20504" name="Rectangle 27"/>
            <p:cNvSpPr>
              <a:spLocks noChangeArrowheads="1"/>
            </p:cNvSpPr>
            <p:nvPr/>
          </p:nvSpPr>
          <p:spPr bwMode="auto">
            <a:xfrm>
              <a:off x="1903" y="310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0505" name="Rectangle 26"/>
            <p:cNvSpPr>
              <a:spLocks noChangeArrowheads="1"/>
            </p:cNvSpPr>
            <p:nvPr/>
          </p:nvSpPr>
          <p:spPr bwMode="auto">
            <a:xfrm>
              <a:off x="960" y="310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S.base</a:t>
              </a:r>
            </a:p>
          </p:txBody>
        </p:sp>
        <p:sp>
          <p:nvSpPr>
            <p:cNvPr id="20506" name="Rectangle 25"/>
            <p:cNvSpPr>
              <a:spLocks noChangeArrowheads="1"/>
            </p:cNvSpPr>
            <p:nvPr/>
          </p:nvSpPr>
          <p:spPr bwMode="auto">
            <a:xfrm>
              <a:off x="1903" y="287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0507" name="Rectangle 24"/>
            <p:cNvSpPr>
              <a:spLocks noChangeArrowheads="1"/>
            </p:cNvSpPr>
            <p:nvPr/>
          </p:nvSpPr>
          <p:spPr bwMode="auto">
            <a:xfrm>
              <a:off x="960" y="287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S.top</a:t>
              </a:r>
            </a:p>
          </p:txBody>
        </p:sp>
        <p:sp>
          <p:nvSpPr>
            <p:cNvPr id="20508" name="Rectangle 23"/>
            <p:cNvSpPr>
              <a:spLocks noChangeArrowheads="1"/>
            </p:cNvSpPr>
            <p:nvPr/>
          </p:nvSpPr>
          <p:spPr bwMode="auto">
            <a:xfrm>
              <a:off x="1903" y="264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r>
                <a:rPr lang="en-US" altLang="zh-CN" sz="1800">
                  <a:latin typeface="Times New Roman" pitchFamily="18" charset="0"/>
                </a:rPr>
                <a:t>100</a:t>
              </a:r>
            </a:p>
          </p:txBody>
        </p:sp>
        <p:sp>
          <p:nvSpPr>
            <p:cNvPr id="20509" name="Rectangle 22"/>
            <p:cNvSpPr>
              <a:spLocks noChangeArrowheads="1"/>
            </p:cNvSpPr>
            <p:nvPr/>
          </p:nvSpPr>
          <p:spPr bwMode="auto">
            <a:xfrm>
              <a:off x="960" y="264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rPr>
                <a:t>S.stacksize</a:t>
              </a:r>
              <a:endParaRPr kumimoji="1" lang="en-US" altLang="zh-CN" sz="1800">
                <a:latin typeface="Times New Roman" pitchFamily="18" charset="0"/>
                <a:ea typeface="宋体" pitchFamily="2" charset="-122"/>
              </a:endParaRPr>
            </a:p>
          </p:txBody>
        </p:sp>
        <p:sp>
          <p:nvSpPr>
            <p:cNvPr id="20510" name="Line 34"/>
            <p:cNvSpPr>
              <a:spLocks noChangeShapeType="1"/>
            </p:cNvSpPr>
            <p:nvPr/>
          </p:nvSpPr>
          <p:spPr bwMode="auto">
            <a:xfrm>
              <a:off x="2256" y="2640"/>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79"/>
            <p:cNvSpPr>
              <a:spLocks noChangeShapeType="1"/>
            </p:cNvSpPr>
            <p:nvPr/>
          </p:nvSpPr>
          <p:spPr bwMode="auto">
            <a:xfrm>
              <a:off x="1903" y="2640"/>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88"/>
            <p:cNvSpPr>
              <a:spLocks noChangeShapeType="1"/>
            </p:cNvSpPr>
            <p:nvPr/>
          </p:nvSpPr>
          <p:spPr bwMode="auto">
            <a:xfrm>
              <a:off x="1903" y="3330"/>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90"/>
            <p:cNvSpPr>
              <a:spLocks noChangeShapeType="1"/>
            </p:cNvSpPr>
            <p:nvPr/>
          </p:nvSpPr>
          <p:spPr bwMode="auto">
            <a:xfrm>
              <a:off x="1903" y="2640"/>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96"/>
            <p:cNvSpPr>
              <a:spLocks noChangeShapeType="1"/>
            </p:cNvSpPr>
            <p:nvPr/>
          </p:nvSpPr>
          <p:spPr bwMode="auto">
            <a:xfrm>
              <a:off x="1903" y="2870"/>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101"/>
            <p:cNvSpPr>
              <a:spLocks noChangeShapeType="1"/>
            </p:cNvSpPr>
            <p:nvPr/>
          </p:nvSpPr>
          <p:spPr bwMode="auto">
            <a:xfrm>
              <a:off x="1903" y="3100"/>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Text Box 57"/>
            <p:cNvSpPr txBox="1">
              <a:spLocks noChangeArrowheads="1"/>
            </p:cNvSpPr>
            <p:nvPr/>
          </p:nvSpPr>
          <p:spPr bwMode="auto">
            <a:xfrm>
              <a:off x="2544" y="216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7B02F22F-95D1-431B-AE2D-D65FD5ACD7AD}" type="slidenum">
              <a:rPr lang="en-US" altLang="zh-CN"/>
              <a:pPr>
                <a:defRPr/>
              </a:pPr>
              <a:t>19</a:t>
            </a:fld>
            <a:endParaRPr lang="en-US" altLang="zh-CN"/>
          </a:p>
        </p:txBody>
      </p:sp>
      <p:sp>
        <p:nvSpPr>
          <p:cNvPr id="21507" name="Text Box 2"/>
          <p:cNvSpPr txBox="1">
            <a:spLocks noChangeArrowheads="1"/>
          </p:cNvSpPr>
          <p:nvPr/>
        </p:nvSpPr>
        <p:spPr bwMode="auto">
          <a:xfrm>
            <a:off x="107950" y="1011238"/>
            <a:ext cx="8893175" cy="4989512"/>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a:latin typeface="Times New Roman" pitchFamily="18" charset="0"/>
                <a:ea typeface="宋体" pitchFamily="2" charset="-122"/>
              </a:rPr>
              <a:t> </a:t>
            </a:r>
            <a:r>
              <a:rPr kumimoji="1" lang="en-US" altLang="zh-CN" sz="2800">
                <a:solidFill>
                  <a:srgbClr val="FF0000"/>
                </a:solidFill>
                <a:latin typeface="Times New Roman" pitchFamily="18" charset="0"/>
                <a:ea typeface="宋体" pitchFamily="2" charset="-122"/>
              </a:rPr>
              <a:t>Status InitStack (SqStack &amp;S)</a:t>
            </a:r>
          </a:p>
          <a:p>
            <a:pPr>
              <a:lnSpc>
                <a:spcPct val="120000"/>
              </a:lnSpc>
            </a:pPr>
            <a:r>
              <a:rPr kumimoji="1" lang="en-US" altLang="zh-CN" sz="2800">
                <a:latin typeface="Times New Roman" pitchFamily="18" charset="0"/>
                <a:ea typeface="宋体" pitchFamily="2" charset="-122"/>
              </a:rPr>
              <a:t>{// </a:t>
            </a:r>
            <a:r>
              <a:rPr kumimoji="1" lang="zh-CN" altLang="en-US" sz="2800">
                <a:latin typeface="Times New Roman" pitchFamily="18" charset="0"/>
              </a:rPr>
              <a:t>构造一个空栈</a:t>
            </a:r>
            <a:r>
              <a:rPr kumimoji="1" lang="en-US" altLang="zh-CN" sz="2800">
                <a:latin typeface="Times New Roman" pitchFamily="18" charset="0"/>
                <a:ea typeface="宋体" pitchFamily="2" charset="-122"/>
              </a:rPr>
              <a:t>S</a:t>
            </a: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endParaRPr kumimoji="1" lang="en-US" altLang="zh-CN" sz="2800">
              <a:latin typeface="Times New Roman" pitchFamily="18" charset="0"/>
              <a:ea typeface="宋体" pitchFamily="2" charset="-122"/>
            </a:endParaRPr>
          </a:p>
          <a:p>
            <a:r>
              <a:rPr kumimoji="1" lang="en-US" altLang="zh-CN" sz="2800">
                <a:latin typeface="Times New Roman" pitchFamily="18" charset="0"/>
                <a:ea typeface="宋体" pitchFamily="2" charset="-122"/>
              </a:rPr>
              <a:t>}// </a:t>
            </a:r>
            <a:r>
              <a:rPr kumimoji="1" lang="en-US" altLang="zh-CN" sz="2800">
                <a:solidFill>
                  <a:srgbClr val="FF0000"/>
                </a:solidFill>
                <a:latin typeface="Times New Roman" pitchFamily="18" charset="0"/>
                <a:ea typeface="宋体" pitchFamily="2" charset="-122"/>
              </a:rPr>
              <a:t>InitStack</a:t>
            </a:r>
          </a:p>
        </p:txBody>
      </p:sp>
      <p:sp>
        <p:nvSpPr>
          <p:cNvPr id="208899" name="Rectangle 3"/>
          <p:cNvSpPr>
            <a:spLocks noChangeArrowheads="1"/>
          </p:cNvSpPr>
          <p:nvPr/>
        </p:nvSpPr>
        <p:spPr bwMode="auto">
          <a:xfrm>
            <a:off x="457200" y="2286000"/>
            <a:ext cx="8153400" cy="287813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10000"/>
              </a:spcBef>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S.base</a:t>
            </a:r>
            <a:r>
              <a:rPr kumimoji="1" lang="en-US" altLang="zh-CN" sz="2800" dirty="0">
                <a:latin typeface="Times New Roman" pitchFamily="18" charset="0"/>
                <a:ea typeface="宋体" pitchFamily="2" charset="-122"/>
              </a:rPr>
              <a:t>=(</a:t>
            </a:r>
            <a:r>
              <a:rPr kumimoji="1" lang="en-US" altLang="zh-CN" sz="2800" dirty="0" err="1">
                <a:latin typeface="Times New Roman" pitchFamily="18" charset="0"/>
                <a:ea typeface="宋体" pitchFamily="2" charset="-122"/>
              </a:rPr>
              <a:t>SElemType</a:t>
            </a:r>
            <a:r>
              <a:rPr kumimoji="1" lang="en-US" altLang="zh-CN" sz="2800" dirty="0">
                <a:latin typeface="Times New Roman" pitchFamily="18" charset="0"/>
                <a:ea typeface="宋体" pitchFamily="2" charset="-122"/>
              </a:rPr>
              <a:t>*)</a:t>
            </a:r>
            <a:r>
              <a:rPr kumimoji="1" lang="en-US" altLang="zh-CN" sz="2800" dirty="0" err="1">
                <a:solidFill>
                  <a:srgbClr val="3333CC"/>
                </a:solidFill>
                <a:latin typeface="Times New Roman" pitchFamily="18" charset="0"/>
                <a:ea typeface="宋体" pitchFamily="2" charset="-122"/>
              </a:rPr>
              <a:t>malloc</a:t>
            </a:r>
            <a:r>
              <a:rPr kumimoji="1" lang="en-US" altLang="zh-CN" sz="2800" dirty="0">
                <a:latin typeface="Times New Roman" pitchFamily="18" charset="0"/>
                <a:ea typeface="宋体" pitchFamily="2" charset="-122"/>
              </a:rPr>
              <a:t>(</a:t>
            </a:r>
          </a:p>
          <a:p>
            <a:pPr eaLnBrk="0" hangingPunct="0">
              <a:spcBef>
                <a:spcPct val="10000"/>
              </a:spcBef>
            </a:pPr>
            <a:r>
              <a:rPr kumimoji="1" lang="en-US" altLang="zh-CN" sz="2800" dirty="0">
                <a:latin typeface="Times New Roman" pitchFamily="18" charset="0"/>
                <a:ea typeface="宋体" pitchFamily="2" charset="-122"/>
              </a:rPr>
              <a:t>           </a:t>
            </a:r>
            <a:r>
              <a:rPr kumimoji="1" lang="en-US" altLang="zh-CN" sz="2800" dirty="0">
                <a:solidFill>
                  <a:srgbClr val="3333CC"/>
                </a:solidFill>
                <a:latin typeface="Times New Roman" pitchFamily="18" charset="0"/>
                <a:ea typeface="宋体" pitchFamily="2" charset="-122"/>
              </a:rPr>
              <a:t>STACK_INIT_SIZE</a:t>
            </a:r>
            <a:r>
              <a:rPr kumimoji="1" lang="en-US" altLang="zh-CN" sz="2800" dirty="0">
                <a:latin typeface="Times New Roman" pitchFamily="18" charset="0"/>
                <a:ea typeface="宋体" pitchFamily="2" charset="-122"/>
              </a:rPr>
              <a:t>*</a:t>
            </a:r>
            <a:r>
              <a:rPr kumimoji="1" lang="en-US" altLang="zh-CN" sz="2800" dirty="0" err="1">
                <a:latin typeface="Times New Roman" pitchFamily="18" charset="0"/>
                <a:ea typeface="宋体" pitchFamily="2" charset="-122"/>
              </a:rPr>
              <a:t>sizeof</a:t>
            </a:r>
            <a:r>
              <a:rPr kumimoji="1" lang="en-US" altLang="zh-CN" sz="2800" dirty="0">
                <a:latin typeface="Times New Roman" pitchFamily="18" charset="0"/>
                <a:ea typeface="宋体" pitchFamily="2" charset="-122"/>
              </a:rPr>
              <a:t>(</a:t>
            </a:r>
            <a:r>
              <a:rPr kumimoji="1" lang="en-US" altLang="zh-CN" sz="2800" dirty="0" err="1">
                <a:latin typeface="Times New Roman" pitchFamily="18" charset="0"/>
                <a:ea typeface="宋体" pitchFamily="2" charset="-122"/>
              </a:rPr>
              <a:t>ElemType</a:t>
            </a:r>
            <a:r>
              <a:rPr kumimoji="1" lang="en-US" altLang="zh-CN" sz="2800" dirty="0">
                <a:latin typeface="Times New Roman" pitchFamily="18" charset="0"/>
                <a:ea typeface="宋体" pitchFamily="2" charset="-122"/>
              </a:rPr>
              <a:t>));</a:t>
            </a:r>
          </a:p>
          <a:p>
            <a:pPr eaLnBrk="0" hangingPunct="0">
              <a:spcBef>
                <a:spcPct val="10000"/>
              </a:spcBef>
            </a:pPr>
            <a:r>
              <a:rPr kumimoji="1" lang="en-US" altLang="zh-CN" sz="2800" dirty="0">
                <a:latin typeface="Times New Roman" pitchFamily="18" charset="0"/>
                <a:ea typeface="宋体" pitchFamily="2" charset="-122"/>
              </a:rPr>
              <a:t>   if (!</a:t>
            </a:r>
            <a:r>
              <a:rPr kumimoji="1" lang="en-US" altLang="zh-CN" sz="2800" dirty="0" err="1">
                <a:latin typeface="Times New Roman" pitchFamily="18" charset="0"/>
                <a:ea typeface="宋体" pitchFamily="2" charset="-122"/>
              </a:rPr>
              <a:t>S.base</a:t>
            </a:r>
            <a:r>
              <a:rPr kumimoji="1" lang="en-US" altLang="zh-CN" sz="2800" dirty="0">
                <a:latin typeface="Times New Roman" pitchFamily="18" charset="0"/>
                <a:ea typeface="宋体" pitchFamily="2" charset="-122"/>
              </a:rPr>
              <a:t>) exit (OVERFLOW); //</a:t>
            </a:r>
            <a:r>
              <a:rPr kumimoji="1" lang="zh-CN" altLang="en-US" sz="2800" dirty="0">
                <a:latin typeface="Times New Roman" pitchFamily="18" charset="0"/>
              </a:rPr>
              <a:t>存储分配失败</a:t>
            </a:r>
            <a:endParaRPr kumimoji="1" lang="zh-CN" altLang="en-US" sz="2800" dirty="0">
              <a:latin typeface="Times New Roman" pitchFamily="18" charset="0"/>
              <a:ea typeface="宋体" pitchFamily="2" charset="-122"/>
            </a:endParaRPr>
          </a:p>
          <a:p>
            <a:pPr eaLnBrk="0" hangingPunct="0">
              <a:spcBef>
                <a:spcPct val="10000"/>
              </a:spcBef>
            </a:pPr>
            <a:r>
              <a:rPr kumimoji="1" lang="zh-CN" altLang="en-US" sz="2800" dirty="0">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S.base</a:t>
            </a:r>
            <a:r>
              <a:rPr kumimoji="1" lang="en-US" altLang="zh-CN" sz="2800" dirty="0">
                <a:solidFill>
                  <a:srgbClr val="FF0000"/>
                </a:solidFill>
                <a:latin typeface="Times New Roman" pitchFamily="18" charset="0"/>
                <a:ea typeface="宋体" pitchFamily="2" charset="-122"/>
              </a:rPr>
              <a:t>;</a:t>
            </a:r>
          </a:p>
          <a:p>
            <a:pPr eaLnBrk="0" hangingPunct="0">
              <a:spcBef>
                <a:spcPct val="10000"/>
              </a:spcBef>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S.stacksize</a:t>
            </a:r>
            <a:r>
              <a:rPr kumimoji="1" lang="en-US" altLang="zh-CN" sz="2800" dirty="0">
                <a:latin typeface="Times New Roman" pitchFamily="18" charset="0"/>
                <a:ea typeface="宋体" pitchFamily="2" charset="-122"/>
              </a:rPr>
              <a:t> = STACK_INIT_SIZE;</a:t>
            </a:r>
          </a:p>
          <a:p>
            <a:pPr eaLnBrk="0" hangingPunct="0">
              <a:spcBef>
                <a:spcPct val="10000"/>
              </a:spcBef>
            </a:pPr>
            <a:r>
              <a:rPr kumimoji="1" lang="en-US" altLang="zh-CN" sz="2800" dirty="0">
                <a:latin typeface="Times New Roman" pitchFamily="18" charset="0"/>
                <a:ea typeface="宋体" pitchFamily="2" charset="-122"/>
              </a:rPr>
              <a:t>   return OK;</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bg/>
                                          </p:spTgt>
                                        </p:tgtEl>
                                        <p:attrNameLst>
                                          <p:attrName>style.visibility</p:attrName>
                                        </p:attrNameLst>
                                      </p:cBhvr>
                                      <p:to>
                                        <p:strVal val="visible"/>
                                      </p:to>
                                    </p:set>
                                    <p:animEffect transition="in" filter="wipe(left)">
                                      <p:cBhvr>
                                        <p:cTn id="7" dur="500"/>
                                        <p:tgtEl>
                                          <p:spTgt spid="20889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0" end="0"/>
                                            </p:txEl>
                                          </p:spTgt>
                                        </p:tgtEl>
                                        <p:attrNameLst>
                                          <p:attrName>style.visibility</p:attrName>
                                        </p:attrNameLst>
                                      </p:cBhvr>
                                      <p:to>
                                        <p:strVal val="visible"/>
                                      </p:to>
                                    </p:set>
                                    <p:animEffect transition="in" filter="wipe(left)">
                                      <p:cBhvr>
                                        <p:cTn id="12" dur="500"/>
                                        <p:tgtEl>
                                          <p:spTgt spid="208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899">
                                            <p:txEl>
                                              <p:pRg st="1" end="1"/>
                                            </p:txEl>
                                          </p:spTgt>
                                        </p:tgtEl>
                                        <p:attrNameLst>
                                          <p:attrName>style.visibility</p:attrName>
                                        </p:attrNameLst>
                                      </p:cBhvr>
                                      <p:to>
                                        <p:strVal val="visible"/>
                                      </p:to>
                                    </p:set>
                                    <p:animEffect transition="in" filter="wipe(left)">
                                      <p:cBhvr>
                                        <p:cTn id="17" dur="500"/>
                                        <p:tgtEl>
                                          <p:spTgt spid="208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899">
                                            <p:txEl>
                                              <p:pRg st="2" end="2"/>
                                            </p:txEl>
                                          </p:spTgt>
                                        </p:tgtEl>
                                        <p:attrNameLst>
                                          <p:attrName>style.visibility</p:attrName>
                                        </p:attrNameLst>
                                      </p:cBhvr>
                                      <p:to>
                                        <p:strVal val="visible"/>
                                      </p:to>
                                    </p:set>
                                    <p:animEffect transition="in" filter="wipe(left)">
                                      <p:cBhvr>
                                        <p:cTn id="22" dur="500"/>
                                        <p:tgtEl>
                                          <p:spTgt spid="208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899">
                                            <p:txEl>
                                              <p:pRg st="3" end="3"/>
                                            </p:txEl>
                                          </p:spTgt>
                                        </p:tgtEl>
                                        <p:attrNameLst>
                                          <p:attrName>style.visibility</p:attrName>
                                        </p:attrNameLst>
                                      </p:cBhvr>
                                      <p:to>
                                        <p:strVal val="visible"/>
                                      </p:to>
                                    </p:set>
                                    <p:animEffect transition="in" filter="wipe(left)">
                                      <p:cBhvr>
                                        <p:cTn id="27" dur="500"/>
                                        <p:tgtEl>
                                          <p:spTgt spid="2088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899">
                                            <p:txEl>
                                              <p:pRg st="4" end="4"/>
                                            </p:txEl>
                                          </p:spTgt>
                                        </p:tgtEl>
                                        <p:attrNameLst>
                                          <p:attrName>style.visibility</p:attrName>
                                        </p:attrNameLst>
                                      </p:cBhvr>
                                      <p:to>
                                        <p:strVal val="visible"/>
                                      </p:to>
                                    </p:set>
                                    <p:animEffect transition="in" filter="wipe(left)">
                                      <p:cBhvr>
                                        <p:cTn id="32" dur="500"/>
                                        <p:tgtEl>
                                          <p:spTgt spid="2088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8899">
                                            <p:txEl>
                                              <p:pRg st="5" end="5"/>
                                            </p:txEl>
                                          </p:spTgt>
                                        </p:tgtEl>
                                        <p:attrNameLst>
                                          <p:attrName>style.visibility</p:attrName>
                                        </p:attrNameLst>
                                      </p:cBhvr>
                                      <p:to>
                                        <p:strVal val="visible"/>
                                      </p:to>
                                    </p:set>
                                    <p:animEffect transition="in" filter="wipe(left)">
                                      <p:cBhvr>
                                        <p:cTn id="37" dur="500"/>
                                        <p:tgtEl>
                                          <p:spTgt spid="20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pPr>
              <a:defRPr/>
            </a:pPr>
            <a:fld id="{D508E1D3-53DF-4C94-BA5D-8E6996482E0F}" type="slidenum">
              <a:rPr lang="en-US" altLang="zh-CN"/>
              <a:pPr>
                <a:defRPr/>
              </a:pPr>
              <a:t>2</a:t>
            </a:fld>
            <a:endParaRPr lang="en-US" altLang="zh-CN"/>
          </a:p>
        </p:txBody>
      </p:sp>
      <p:sp>
        <p:nvSpPr>
          <p:cNvPr id="167938" name="Rectangle 2"/>
          <p:cNvSpPr>
            <a:spLocks noGrp="1" noChangeArrowheads="1"/>
          </p:cNvSpPr>
          <p:nvPr>
            <p:ph type="title"/>
          </p:nvPr>
        </p:nvSpPr>
        <p:spPr/>
        <p:txBody>
          <a:bodyPr/>
          <a:lstStyle/>
          <a:p>
            <a:pPr eaLnBrk="1" hangingPunct="1">
              <a:defRPr/>
            </a:pPr>
            <a:r>
              <a:rPr lang="zh-CN" altLang="en-US" smtClean="0"/>
              <a:t>什么是栈？什么是队列？</a:t>
            </a:r>
          </a:p>
        </p:txBody>
      </p:sp>
      <p:sp>
        <p:nvSpPr>
          <p:cNvPr id="4100" name="Rectangle 3"/>
          <p:cNvSpPr>
            <a:spLocks noGrp="1" noChangeArrowheads="1"/>
          </p:cNvSpPr>
          <p:nvPr>
            <p:ph type="body" idx="1"/>
          </p:nvPr>
        </p:nvSpPr>
        <p:spPr/>
        <p:txBody>
          <a:bodyPr/>
          <a:lstStyle/>
          <a:p>
            <a:pPr eaLnBrk="1" hangingPunct="1"/>
            <a:r>
              <a:rPr lang="zh-CN" altLang="en-US" smtClean="0"/>
              <a:t>栈和队列都是线性表</a:t>
            </a:r>
          </a:p>
          <a:p>
            <a:pPr eaLnBrk="1" hangingPunct="1"/>
            <a:r>
              <a:rPr lang="zh-CN" altLang="en-US" smtClean="0"/>
              <a:t>但是其操作是受限的</a:t>
            </a:r>
          </a:p>
        </p:txBody>
      </p:sp>
      <p:grpSp>
        <p:nvGrpSpPr>
          <p:cNvPr id="2" name="Group 96"/>
          <p:cNvGrpSpPr>
            <a:grpSpLocks/>
          </p:cNvGrpSpPr>
          <p:nvPr/>
        </p:nvGrpSpPr>
        <p:grpSpPr bwMode="auto">
          <a:xfrm>
            <a:off x="2195513" y="3213100"/>
            <a:ext cx="1127125" cy="2649538"/>
            <a:chOff x="1383" y="2024"/>
            <a:chExt cx="710" cy="1669"/>
          </a:xfrm>
        </p:grpSpPr>
        <p:sp>
          <p:nvSpPr>
            <p:cNvPr id="4139" name="Rectangle 29"/>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40" name="Line 30"/>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1" name="Line 31"/>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2" name="Line 32"/>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3" name="Line 33"/>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4" name="Text Box 36"/>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Times New Roman" pitchFamily="18" charset="0"/>
                  <a:ea typeface="宋体" pitchFamily="2" charset="-122"/>
                  <a:cs typeface="Times New Roman" pitchFamily="18" charset="0"/>
                </a:rPr>
                <a:t>a</a:t>
              </a:r>
              <a:r>
                <a:rPr kumimoji="1" lang="en-US" altLang="zh-CN" sz="1800" dirty="0">
                  <a:latin typeface="Times New Roman" pitchFamily="18" charset="0"/>
                  <a:ea typeface="宋体" pitchFamily="2" charset="-122"/>
                  <a:cs typeface="Times New Roman" pitchFamily="18" charset="0"/>
                </a:rPr>
                <a:t>n</a:t>
              </a:r>
            </a:p>
          </p:txBody>
        </p:sp>
        <p:sp>
          <p:nvSpPr>
            <p:cNvPr id="4145" name="Text Box 37"/>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cs typeface="Times New Roman" pitchFamily="18" charset="0"/>
                </a:rPr>
                <a:t>a</a:t>
              </a:r>
              <a:r>
                <a:rPr kumimoji="1" lang="en-US" altLang="zh-CN" sz="1800">
                  <a:latin typeface="Times New Roman" pitchFamily="18" charset="0"/>
                  <a:ea typeface="宋体" pitchFamily="2" charset="-122"/>
                  <a:cs typeface="Times New Roman" pitchFamily="18" charset="0"/>
                </a:rPr>
                <a:t>2</a:t>
              </a:r>
            </a:p>
          </p:txBody>
        </p:sp>
        <p:sp>
          <p:nvSpPr>
            <p:cNvPr id="4146" name="Text Box 38"/>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cs typeface="Times New Roman" pitchFamily="18" charset="0"/>
                </a:rPr>
                <a:t>a</a:t>
              </a:r>
              <a:r>
                <a:rPr kumimoji="1" lang="en-US" altLang="zh-CN" sz="1800">
                  <a:latin typeface="Times New Roman" pitchFamily="18" charset="0"/>
                  <a:ea typeface="宋体" pitchFamily="2" charset="-122"/>
                  <a:cs typeface="Times New Roman" pitchFamily="18" charset="0"/>
                </a:rPr>
                <a:t>1</a:t>
              </a:r>
            </a:p>
          </p:txBody>
        </p:sp>
        <p:sp>
          <p:nvSpPr>
            <p:cNvPr id="4147" name="Line 39"/>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8" name="Line 61"/>
            <p:cNvSpPr>
              <a:spLocks noChangeShapeType="1"/>
            </p:cNvSpPr>
            <p:nvPr/>
          </p:nvSpPr>
          <p:spPr bwMode="auto">
            <a:xfrm>
              <a:off x="2092"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00"/>
          <p:cNvGrpSpPr>
            <a:grpSpLocks/>
          </p:cNvGrpSpPr>
          <p:nvPr/>
        </p:nvGrpSpPr>
        <p:grpSpPr bwMode="auto">
          <a:xfrm>
            <a:off x="533400" y="3124200"/>
            <a:ext cx="1655763" cy="519113"/>
            <a:chOff x="340" y="2205"/>
            <a:chExt cx="1043" cy="327"/>
          </a:xfrm>
        </p:grpSpPr>
        <p:sp>
          <p:nvSpPr>
            <p:cNvPr id="4137" name="Text Box 34"/>
            <p:cNvSpPr txBox="1">
              <a:spLocks noChangeArrowheads="1"/>
            </p:cNvSpPr>
            <p:nvPr/>
          </p:nvSpPr>
          <p:spPr bwMode="auto">
            <a:xfrm>
              <a:off x="340" y="2205"/>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栈顶</a:t>
              </a:r>
            </a:p>
          </p:txBody>
        </p:sp>
        <p:sp>
          <p:nvSpPr>
            <p:cNvPr id="4138" name="Line 62"/>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1"/>
          <p:cNvGrpSpPr>
            <a:grpSpLocks/>
          </p:cNvGrpSpPr>
          <p:nvPr/>
        </p:nvGrpSpPr>
        <p:grpSpPr bwMode="auto">
          <a:xfrm>
            <a:off x="398463" y="5300663"/>
            <a:ext cx="1797050" cy="519112"/>
            <a:chOff x="251" y="3339"/>
            <a:chExt cx="1132" cy="327"/>
          </a:xfrm>
        </p:grpSpPr>
        <p:sp>
          <p:nvSpPr>
            <p:cNvPr id="4135" name="Text Box 35"/>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栈底</a:t>
              </a:r>
            </a:p>
          </p:txBody>
        </p:sp>
        <p:sp>
          <p:nvSpPr>
            <p:cNvPr id="4136" name="Line 63"/>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10"/>
          <p:cNvGrpSpPr>
            <a:grpSpLocks/>
          </p:cNvGrpSpPr>
          <p:nvPr/>
        </p:nvGrpSpPr>
        <p:grpSpPr bwMode="auto">
          <a:xfrm>
            <a:off x="2916238" y="2377678"/>
            <a:ext cx="1562100" cy="940477"/>
            <a:chOff x="1837" y="1706"/>
            <a:chExt cx="984" cy="363"/>
          </a:xfrm>
        </p:grpSpPr>
        <p:sp>
          <p:nvSpPr>
            <p:cNvPr id="4133" name="Text Box 28"/>
            <p:cNvSpPr txBox="1">
              <a:spLocks noChangeArrowheads="1"/>
            </p:cNvSpPr>
            <p:nvPr/>
          </p:nvSpPr>
          <p:spPr bwMode="auto">
            <a:xfrm>
              <a:off x="2142" y="1788"/>
              <a:ext cx="67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出栈</a:t>
              </a:r>
            </a:p>
          </p:txBody>
        </p:sp>
        <p:sp>
          <p:nvSpPr>
            <p:cNvPr id="4134" name="Freeform 64"/>
            <p:cNvSpPr>
              <a:spLocks/>
            </p:cNvSpPr>
            <p:nvPr/>
          </p:nvSpPr>
          <p:spPr bwMode="auto">
            <a:xfrm>
              <a:off x="1837" y="1706"/>
              <a:ext cx="453" cy="363"/>
            </a:xfrm>
            <a:custGeom>
              <a:avLst/>
              <a:gdLst>
                <a:gd name="T0" fmla="*/ 0 w 453"/>
                <a:gd name="T1" fmla="*/ 363 h 363"/>
                <a:gd name="T2" fmla="*/ 90 w 453"/>
                <a:gd name="T3" fmla="*/ 136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109"/>
          <p:cNvGrpSpPr>
            <a:grpSpLocks/>
          </p:cNvGrpSpPr>
          <p:nvPr/>
        </p:nvGrpSpPr>
        <p:grpSpPr bwMode="auto">
          <a:xfrm>
            <a:off x="1165225" y="2360043"/>
            <a:ext cx="1501775" cy="1019755"/>
            <a:chOff x="734" y="1682"/>
            <a:chExt cx="946" cy="387"/>
          </a:xfrm>
        </p:grpSpPr>
        <p:sp>
          <p:nvSpPr>
            <p:cNvPr id="4131" name="Text Box 27"/>
            <p:cNvSpPr txBox="1">
              <a:spLocks noChangeArrowheads="1"/>
            </p:cNvSpPr>
            <p:nvPr/>
          </p:nvSpPr>
          <p:spPr bwMode="auto">
            <a:xfrm>
              <a:off x="734" y="1760"/>
              <a:ext cx="62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zh-CN" altLang="en-US" sz="2800" dirty="0">
                  <a:solidFill>
                    <a:srgbClr val="FF0000"/>
                  </a:solidFill>
                  <a:latin typeface="宋体" pitchFamily="2" charset="-122"/>
                  <a:ea typeface="宋体" pitchFamily="2" charset="-122"/>
                </a:rPr>
                <a:t>进栈</a:t>
              </a:r>
            </a:p>
          </p:txBody>
        </p:sp>
        <p:sp>
          <p:nvSpPr>
            <p:cNvPr id="4132" name="Freeform 66"/>
            <p:cNvSpPr>
              <a:spLocks/>
            </p:cNvSpPr>
            <p:nvPr/>
          </p:nvSpPr>
          <p:spPr bwMode="auto">
            <a:xfrm>
              <a:off x="1298" y="1682"/>
              <a:ext cx="382" cy="387"/>
            </a:xfrm>
            <a:custGeom>
              <a:avLst/>
              <a:gdLst>
                <a:gd name="T0" fmla="*/ 357 w 382"/>
                <a:gd name="T1" fmla="*/ 387 h 387"/>
                <a:gd name="T2" fmla="*/ 322 w 382"/>
                <a:gd name="T3" fmla="*/ 184 h 387"/>
                <a:gd name="T4" fmla="*/ 0 w 382"/>
                <a:gd name="T5" fmla="*/ 0 h 387"/>
                <a:gd name="T6" fmla="*/ 0 60000 65536"/>
                <a:gd name="T7" fmla="*/ 0 60000 65536"/>
                <a:gd name="T8" fmla="*/ 0 60000 65536"/>
                <a:gd name="T9" fmla="*/ 0 w 382"/>
                <a:gd name="T10" fmla="*/ 0 h 387"/>
                <a:gd name="T11" fmla="*/ 382 w 382"/>
                <a:gd name="T12" fmla="*/ 387 h 387"/>
              </a:gdLst>
              <a:ahLst/>
              <a:cxnLst>
                <a:cxn ang="T6">
                  <a:pos x="T0" y="T1"/>
                </a:cxn>
                <a:cxn ang="T7">
                  <a:pos x="T2" y="T3"/>
                </a:cxn>
                <a:cxn ang="T8">
                  <a:pos x="T4" y="T5"/>
                </a:cxn>
              </a:cxnLst>
              <a:rect l="T9" t="T10" r="T11" b="T12"/>
              <a:pathLst>
                <a:path w="382" h="387">
                  <a:moveTo>
                    <a:pt x="357" y="387"/>
                  </a:moveTo>
                  <a:cubicBezTo>
                    <a:pt x="351" y="353"/>
                    <a:pt x="382" y="249"/>
                    <a:pt x="322" y="184"/>
                  </a:cubicBezTo>
                  <a:cubicBezTo>
                    <a:pt x="262" y="119"/>
                    <a:pt x="67" y="38"/>
                    <a:pt x="0" y="0"/>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11"/>
          <p:cNvGrpSpPr>
            <a:grpSpLocks/>
          </p:cNvGrpSpPr>
          <p:nvPr/>
        </p:nvGrpSpPr>
        <p:grpSpPr bwMode="auto">
          <a:xfrm>
            <a:off x="6299200" y="2868613"/>
            <a:ext cx="1133475" cy="2968625"/>
            <a:chOff x="3968" y="1807"/>
            <a:chExt cx="714" cy="1870"/>
          </a:xfrm>
        </p:grpSpPr>
        <p:sp>
          <p:nvSpPr>
            <p:cNvPr id="4119" name="Rectangle 78"/>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0" name="Line 79"/>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1" name="Line 80"/>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2" name="Line 81"/>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3" name="Line 82"/>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Text Box 83"/>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4125" name="Text Box 84"/>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n-1</a:t>
              </a:r>
            </a:p>
          </p:txBody>
        </p:sp>
        <p:sp>
          <p:nvSpPr>
            <p:cNvPr id="4126" name="Text Box 85"/>
            <p:cNvSpPr txBox="1">
              <a:spLocks noChangeArrowheads="1"/>
            </p:cNvSpPr>
            <p:nvPr/>
          </p:nvSpPr>
          <p:spPr bwMode="auto">
            <a:xfrm>
              <a:off x="4189" y="3149"/>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a:t>
              </a:r>
            </a:p>
          </p:txBody>
        </p:sp>
        <p:sp>
          <p:nvSpPr>
            <p:cNvPr id="4127" name="Line 86"/>
            <p:cNvSpPr>
              <a:spLocks noChangeShapeType="1"/>
            </p:cNvSpPr>
            <p:nvPr/>
          </p:nvSpPr>
          <p:spPr bwMode="auto">
            <a:xfrm>
              <a:off x="3968" y="1808"/>
              <a:ext cx="0" cy="201"/>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8" name="Line 87"/>
            <p:cNvSpPr>
              <a:spLocks noChangeShapeType="1"/>
            </p:cNvSpPr>
            <p:nvPr/>
          </p:nvSpPr>
          <p:spPr bwMode="auto">
            <a:xfrm flipH="1">
              <a:off x="4676" y="1807"/>
              <a:ext cx="0"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9" name="Line 88"/>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0" name="Line 89"/>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7"/>
          <p:cNvGrpSpPr>
            <a:grpSpLocks/>
          </p:cNvGrpSpPr>
          <p:nvPr/>
        </p:nvGrpSpPr>
        <p:grpSpPr bwMode="auto">
          <a:xfrm>
            <a:off x="6804025" y="2276872"/>
            <a:ext cx="2157413" cy="774700"/>
            <a:chOff x="4286" y="1480"/>
            <a:chExt cx="1359" cy="399"/>
          </a:xfrm>
        </p:grpSpPr>
        <p:sp>
          <p:nvSpPr>
            <p:cNvPr id="4117" name="Text Box 47"/>
            <p:cNvSpPr txBox="1">
              <a:spLocks noChangeArrowheads="1"/>
            </p:cNvSpPr>
            <p:nvPr/>
          </p:nvSpPr>
          <p:spPr bwMode="auto">
            <a:xfrm>
              <a:off x="4785" y="1480"/>
              <a:ext cx="8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出队列</a:t>
              </a:r>
            </a:p>
          </p:txBody>
        </p:sp>
        <p:sp>
          <p:nvSpPr>
            <p:cNvPr id="4118" name="Freeform 91"/>
            <p:cNvSpPr>
              <a:spLocks/>
            </p:cNvSpPr>
            <p:nvPr/>
          </p:nvSpPr>
          <p:spPr bwMode="auto">
            <a:xfrm>
              <a:off x="4286" y="1516"/>
              <a:ext cx="453" cy="363"/>
            </a:xfrm>
            <a:custGeom>
              <a:avLst/>
              <a:gdLst>
                <a:gd name="T0" fmla="*/ 0 w 453"/>
                <a:gd name="T1" fmla="*/ 363 h 363"/>
                <a:gd name="T2" fmla="*/ 90 w 453"/>
                <a:gd name="T3" fmla="*/ 136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106"/>
          <p:cNvGrpSpPr>
            <a:grpSpLocks/>
          </p:cNvGrpSpPr>
          <p:nvPr/>
        </p:nvGrpSpPr>
        <p:grpSpPr bwMode="auto">
          <a:xfrm>
            <a:off x="6877050" y="5661025"/>
            <a:ext cx="2012950" cy="679450"/>
            <a:chOff x="4332" y="3566"/>
            <a:chExt cx="1268" cy="428"/>
          </a:xfrm>
        </p:grpSpPr>
        <p:sp>
          <p:nvSpPr>
            <p:cNvPr id="4115" name="Text Box 92"/>
            <p:cNvSpPr txBox="1">
              <a:spLocks noChangeArrowheads="1"/>
            </p:cNvSpPr>
            <p:nvPr/>
          </p:nvSpPr>
          <p:spPr bwMode="auto">
            <a:xfrm>
              <a:off x="4740" y="3566"/>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进队列</a:t>
              </a:r>
            </a:p>
          </p:txBody>
        </p:sp>
        <p:sp>
          <p:nvSpPr>
            <p:cNvPr id="4116" name="Freeform 93"/>
            <p:cNvSpPr>
              <a:spLocks/>
            </p:cNvSpPr>
            <p:nvPr/>
          </p:nvSpPr>
          <p:spPr bwMode="auto">
            <a:xfrm>
              <a:off x="4332" y="3612"/>
              <a:ext cx="422" cy="382"/>
            </a:xfrm>
            <a:custGeom>
              <a:avLst/>
              <a:gdLst>
                <a:gd name="T0" fmla="*/ 0 w 422"/>
                <a:gd name="T1" fmla="*/ 0 h 382"/>
                <a:gd name="T2" fmla="*/ 92 w 422"/>
                <a:gd name="T3" fmla="*/ 243 h 382"/>
                <a:gd name="T4" fmla="*/ 422 w 422"/>
                <a:gd name="T5" fmla="*/ 382 h 382"/>
                <a:gd name="T6" fmla="*/ 0 60000 65536"/>
                <a:gd name="T7" fmla="*/ 0 60000 65536"/>
                <a:gd name="T8" fmla="*/ 0 60000 65536"/>
                <a:gd name="T9" fmla="*/ 0 w 422"/>
                <a:gd name="T10" fmla="*/ 0 h 382"/>
                <a:gd name="T11" fmla="*/ 422 w 422"/>
                <a:gd name="T12" fmla="*/ 382 h 382"/>
              </a:gdLst>
              <a:ahLst/>
              <a:cxnLst>
                <a:cxn ang="T6">
                  <a:pos x="T0" y="T1"/>
                </a:cxn>
                <a:cxn ang="T7">
                  <a:pos x="T2" y="T3"/>
                </a:cxn>
                <a:cxn ang="T8">
                  <a:pos x="T4" y="T5"/>
                </a:cxn>
              </a:cxnLst>
              <a:rect l="T9" t="T10" r="T11" b="T12"/>
              <a:pathLst>
                <a:path w="422" h="382">
                  <a:moveTo>
                    <a:pt x="0" y="0"/>
                  </a:moveTo>
                  <a:cubicBezTo>
                    <a:pt x="15" y="40"/>
                    <a:pt x="22" y="180"/>
                    <a:pt x="92" y="243"/>
                  </a:cubicBezTo>
                  <a:cubicBezTo>
                    <a:pt x="162" y="306"/>
                    <a:pt x="353" y="353"/>
                    <a:pt x="422" y="382"/>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102"/>
          <p:cNvGrpSpPr>
            <a:grpSpLocks/>
          </p:cNvGrpSpPr>
          <p:nvPr/>
        </p:nvGrpSpPr>
        <p:grpSpPr bwMode="auto">
          <a:xfrm>
            <a:off x="4572000" y="3068638"/>
            <a:ext cx="1728788" cy="519112"/>
            <a:chOff x="2880" y="1933"/>
            <a:chExt cx="1089" cy="327"/>
          </a:xfrm>
        </p:grpSpPr>
        <p:sp>
          <p:nvSpPr>
            <p:cNvPr id="4113" name="Text Box 90"/>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4114" name="Line 98"/>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3"/>
          <p:cNvGrpSpPr>
            <a:grpSpLocks/>
          </p:cNvGrpSpPr>
          <p:nvPr/>
        </p:nvGrpSpPr>
        <p:grpSpPr bwMode="auto">
          <a:xfrm>
            <a:off x="4495800" y="5410200"/>
            <a:ext cx="1800225" cy="519113"/>
            <a:chOff x="2835" y="3158"/>
            <a:chExt cx="1134" cy="327"/>
          </a:xfrm>
        </p:grpSpPr>
        <p:sp>
          <p:nvSpPr>
            <p:cNvPr id="4111" name="Text Box 54"/>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4112" name="Line 9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pPr>
              <a:defRPr/>
            </a:pPr>
            <a:fld id="{C761FC78-B436-4228-9E93-DA84396B3AAE}" type="slidenum">
              <a:rPr lang="en-US" altLang="zh-CN"/>
              <a:pPr>
                <a:defRPr/>
              </a:pPr>
              <a:t>20</a:t>
            </a:fld>
            <a:endParaRPr lang="en-US" altLang="zh-CN"/>
          </a:p>
        </p:txBody>
      </p:sp>
      <p:sp>
        <p:nvSpPr>
          <p:cNvPr id="22531" name="Rectangle 2"/>
          <p:cNvSpPr>
            <a:spLocks noGrp="1" noChangeArrowheads="1"/>
          </p:cNvSpPr>
          <p:nvPr>
            <p:ph type="title"/>
          </p:nvPr>
        </p:nvSpPr>
        <p:spPr/>
        <p:txBody>
          <a:bodyPr/>
          <a:lstStyle/>
          <a:p>
            <a:pPr eaLnBrk="1" hangingPunct="1"/>
            <a:r>
              <a:rPr kumimoji="1" lang="en-US" altLang="zh-CN" sz="2800" smtClean="0">
                <a:solidFill>
                  <a:srgbClr val="FF0000"/>
                </a:solidFill>
                <a:effectLst/>
                <a:ea typeface="宋体" pitchFamily="2" charset="-122"/>
              </a:rPr>
              <a:t>Push (SqStack &amp;S, SElemType e)</a:t>
            </a:r>
          </a:p>
        </p:txBody>
      </p:sp>
      <p:sp>
        <p:nvSpPr>
          <p:cNvPr id="22532" name="Rectangle 3"/>
          <p:cNvSpPr>
            <a:spLocks noGrp="1" noChangeArrowheads="1"/>
          </p:cNvSpPr>
          <p:nvPr>
            <p:ph type="body" idx="1"/>
          </p:nvPr>
        </p:nvSpPr>
        <p:spPr/>
        <p:txBody>
          <a:bodyPr/>
          <a:lstStyle/>
          <a:p>
            <a:pPr eaLnBrk="1" hangingPunct="1"/>
            <a:r>
              <a:rPr kumimoji="1" lang="zh-CN" altLang="en-US" sz="3200" smtClean="0">
                <a:solidFill>
                  <a:srgbClr val="FF0000"/>
                </a:solidFill>
                <a:latin typeface="黑体" pitchFamily="2" charset="-122"/>
                <a:ea typeface="黑体" pitchFamily="2" charset="-122"/>
              </a:rPr>
              <a:t>功能：</a:t>
            </a:r>
            <a:r>
              <a:rPr kumimoji="1" lang="zh-CN" altLang="en-US" sz="3200" smtClean="0">
                <a:latin typeface="黑体" pitchFamily="2" charset="-122"/>
                <a:ea typeface="黑体" pitchFamily="2" charset="-122"/>
              </a:rPr>
              <a:t>元素 </a:t>
            </a:r>
            <a:r>
              <a:rPr kumimoji="1" lang="en-US" altLang="zh-CN" sz="3200" smtClean="0">
                <a:latin typeface="黑体" pitchFamily="2" charset="-122"/>
                <a:ea typeface="黑体" pitchFamily="2" charset="-122"/>
              </a:rPr>
              <a:t>e </a:t>
            </a:r>
            <a:r>
              <a:rPr kumimoji="1" lang="zh-CN" altLang="en-US" sz="3200" smtClean="0">
                <a:latin typeface="黑体" pitchFamily="2" charset="-122"/>
                <a:ea typeface="黑体" pitchFamily="2" charset="-122"/>
              </a:rPr>
              <a:t>进栈。</a:t>
            </a:r>
            <a:endParaRPr kumimoji="1" lang="zh-CN" altLang="en-US" sz="3200" b="0" smtClean="0">
              <a:latin typeface="宋体" pitchFamily="2" charset="-122"/>
              <a:ea typeface="宋体" pitchFamily="2" charset="-122"/>
            </a:endParaRPr>
          </a:p>
        </p:txBody>
      </p:sp>
      <p:grpSp>
        <p:nvGrpSpPr>
          <p:cNvPr id="2" name="Group 98"/>
          <p:cNvGrpSpPr>
            <a:grpSpLocks/>
          </p:cNvGrpSpPr>
          <p:nvPr/>
        </p:nvGrpSpPr>
        <p:grpSpPr bwMode="auto">
          <a:xfrm>
            <a:off x="4495800" y="2743200"/>
            <a:ext cx="4021138" cy="2501900"/>
            <a:chOff x="2880" y="1968"/>
            <a:chExt cx="2533" cy="1576"/>
          </a:xfrm>
        </p:grpSpPr>
        <p:sp>
          <p:nvSpPr>
            <p:cNvPr id="22565" name="Rectangle 75"/>
            <p:cNvSpPr>
              <a:spLocks noChangeArrowheads="1"/>
            </p:cNvSpPr>
            <p:nvPr/>
          </p:nvSpPr>
          <p:spPr bwMode="auto">
            <a:xfrm>
              <a:off x="2880" y="3292"/>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S.base</a:t>
              </a:r>
            </a:p>
          </p:txBody>
        </p:sp>
        <p:sp>
          <p:nvSpPr>
            <p:cNvPr id="22566" name="Rectangle 77"/>
            <p:cNvSpPr>
              <a:spLocks noChangeArrowheads="1"/>
            </p:cNvSpPr>
            <p:nvPr/>
          </p:nvSpPr>
          <p:spPr bwMode="auto">
            <a:xfrm>
              <a:off x="2880" y="3062"/>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S.top</a:t>
              </a:r>
            </a:p>
          </p:txBody>
        </p:sp>
        <p:sp>
          <p:nvSpPr>
            <p:cNvPr id="22567" name="Rectangle 79"/>
            <p:cNvSpPr>
              <a:spLocks noChangeArrowheads="1"/>
            </p:cNvSpPr>
            <p:nvPr/>
          </p:nvSpPr>
          <p:spPr bwMode="auto">
            <a:xfrm>
              <a:off x="2880" y="2832"/>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rPr>
                <a:t>S.stacksize</a:t>
              </a:r>
              <a:endParaRPr kumimoji="1" lang="en-US" altLang="zh-CN" sz="1800">
                <a:latin typeface="Times New Roman" pitchFamily="18" charset="0"/>
                <a:ea typeface="宋体" pitchFamily="2" charset="-122"/>
              </a:endParaRPr>
            </a:p>
          </p:txBody>
        </p:sp>
        <p:grpSp>
          <p:nvGrpSpPr>
            <p:cNvPr id="22568" name="Group 97"/>
            <p:cNvGrpSpPr>
              <a:grpSpLocks/>
            </p:cNvGrpSpPr>
            <p:nvPr/>
          </p:nvGrpSpPr>
          <p:grpSpPr bwMode="auto">
            <a:xfrm>
              <a:off x="3823" y="1968"/>
              <a:ext cx="1590" cy="1576"/>
              <a:chOff x="3823" y="1968"/>
              <a:chExt cx="1590" cy="1576"/>
            </a:xfrm>
          </p:grpSpPr>
          <p:sp>
            <p:nvSpPr>
              <p:cNvPr id="22569" name="Line 62"/>
              <p:cNvSpPr>
                <a:spLocks noChangeShapeType="1"/>
              </p:cNvSpPr>
              <p:nvPr/>
            </p:nvSpPr>
            <p:spPr bwMode="auto">
              <a:xfrm>
                <a:off x="4176"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0" name="Line 63"/>
              <p:cNvSpPr>
                <a:spLocks noChangeShapeType="1"/>
              </p:cNvSpPr>
              <p:nvPr/>
            </p:nvSpPr>
            <p:spPr bwMode="auto">
              <a:xfrm flipV="1">
                <a:off x="4176" y="2640"/>
                <a:ext cx="24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1" name="Rectangle 64"/>
              <p:cNvSpPr>
                <a:spLocks noChangeArrowheads="1"/>
              </p:cNvSpPr>
              <p:nvPr/>
            </p:nvSpPr>
            <p:spPr bwMode="auto">
              <a:xfrm>
                <a:off x="4403" y="1968"/>
                <a:ext cx="722"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2572" name="Line 65"/>
              <p:cNvSpPr>
                <a:spLocks noChangeShapeType="1"/>
              </p:cNvSpPr>
              <p:nvPr/>
            </p:nvSpPr>
            <p:spPr bwMode="auto">
              <a:xfrm>
                <a:off x="4400" y="2208"/>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73" name="Line 66"/>
              <p:cNvSpPr>
                <a:spLocks noChangeShapeType="1"/>
              </p:cNvSpPr>
              <p:nvPr/>
            </p:nvSpPr>
            <p:spPr bwMode="auto">
              <a:xfrm>
                <a:off x="4403" y="3244"/>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74" name="Line 67"/>
              <p:cNvSpPr>
                <a:spLocks noChangeShapeType="1"/>
              </p:cNvSpPr>
              <p:nvPr/>
            </p:nvSpPr>
            <p:spPr bwMode="auto">
              <a:xfrm>
                <a:off x="4403" y="2988"/>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75" name="Line 68"/>
              <p:cNvSpPr>
                <a:spLocks noChangeShapeType="1"/>
              </p:cNvSpPr>
              <p:nvPr/>
            </p:nvSpPr>
            <p:spPr bwMode="auto">
              <a:xfrm flipV="1">
                <a:off x="4402" y="275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6" name="Text Box 69"/>
              <p:cNvSpPr txBox="1">
                <a:spLocks noChangeArrowheads="1"/>
              </p:cNvSpPr>
              <p:nvPr/>
            </p:nvSpPr>
            <p:spPr bwMode="auto">
              <a:xfrm>
                <a:off x="5140" y="3041"/>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22577" name="Text Box 70"/>
              <p:cNvSpPr txBox="1">
                <a:spLocks noChangeArrowheads="1"/>
              </p:cNvSpPr>
              <p:nvPr/>
            </p:nvSpPr>
            <p:spPr bwMode="auto">
              <a:xfrm>
                <a:off x="5140" y="2788"/>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22578" name="Text Box 71"/>
              <p:cNvSpPr txBox="1">
                <a:spLocks noChangeArrowheads="1"/>
              </p:cNvSpPr>
              <p:nvPr/>
            </p:nvSpPr>
            <p:spPr bwMode="auto">
              <a:xfrm>
                <a:off x="5180" y="253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endParaRPr kumimoji="1" lang="zh-CN" altLang="zh-CN" sz="2000">
                  <a:latin typeface="Times New Roman" pitchFamily="18" charset="0"/>
                  <a:ea typeface="宋体" pitchFamily="2" charset="-122"/>
                </a:endParaRPr>
              </a:p>
            </p:txBody>
          </p:sp>
          <p:sp>
            <p:nvSpPr>
              <p:cNvPr id="22579" name="Text Box 72"/>
              <p:cNvSpPr txBox="1">
                <a:spLocks noChangeArrowheads="1"/>
              </p:cNvSpPr>
              <p:nvPr/>
            </p:nvSpPr>
            <p:spPr bwMode="auto">
              <a:xfrm>
                <a:off x="5136" y="196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99</a:t>
                </a:r>
              </a:p>
            </p:txBody>
          </p:sp>
          <p:sp>
            <p:nvSpPr>
              <p:cNvPr id="22580" name="Text Box 73"/>
              <p:cNvSpPr txBox="1">
                <a:spLocks noChangeArrowheads="1"/>
              </p:cNvSpPr>
              <p:nvPr/>
            </p:nvSpPr>
            <p:spPr bwMode="auto">
              <a:xfrm>
                <a:off x="5147" y="329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sp>
            <p:nvSpPr>
              <p:cNvPr id="22581" name="Rectangle 74"/>
              <p:cNvSpPr>
                <a:spLocks noChangeArrowheads="1"/>
              </p:cNvSpPr>
              <p:nvPr/>
            </p:nvSpPr>
            <p:spPr bwMode="auto">
              <a:xfrm>
                <a:off x="3823" y="3292"/>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2582" name="Rectangle 76"/>
              <p:cNvSpPr>
                <a:spLocks noChangeArrowheads="1"/>
              </p:cNvSpPr>
              <p:nvPr/>
            </p:nvSpPr>
            <p:spPr bwMode="auto">
              <a:xfrm>
                <a:off x="3823" y="3062"/>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solidFill>
                      <a:srgbClr val="FF0000"/>
                    </a:solidFill>
                    <a:latin typeface="Times New Roman" pitchFamily="18" charset="0"/>
                  </a:rPr>
                  <a:t>3</a:t>
                </a:r>
              </a:p>
            </p:txBody>
          </p:sp>
          <p:sp>
            <p:nvSpPr>
              <p:cNvPr id="22583" name="Rectangle 78"/>
              <p:cNvSpPr>
                <a:spLocks noChangeArrowheads="1"/>
              </p:cNvSpPr>
              <p:nvPr/>
            </p:nvSpPr>
            <p:spPr bwMode="auto">
              <a:xfrm>
                <a:off x="3823" y="2832"/>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r>
                  <a:rPr lang="en-US" altLang="zh-CN" sz="1800">
                    <a:latin typeface="Times New Roman" pitchFamily="18" charset="0"/>
                  </a:rPr>
                  <a:t>100</a:t>
                </a:r>
              </a:p>
            </p:txBody>
          </p:sp>
          <p:sp>
            <p:nvSpPr>
              <p:cNvPr id="22584" name="Line 80"/>
              <p:cNvSpPr>
                <a:spLocks noChangeShapeType="1"/>
              </p:cNvSpPr>
              <p:nvPr/>
            </p:nvSpPr>
            <p:spPr bwMode="auto">
              <a:xfrm>
                <a:off x="4176" y="2832"/>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5" name="Line 81"/>
              <p:cNvSpPr>
                <a:spLocks noChangeShapeType="1"/>
              </p:cNvSpPr>
              <p:nvPr/>
            </p:nvSpPr>
            <p:spPr bwMode="auto">
              <a:xfrm>
                <a:off x="3823" y="2832"/>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6" name="Line 82"/>
              <p:cNvSpPr>
                <a:spLocks noChangeShapeType="1"/>
              </p:cNvSpPr>
              <p:nvPr/>
            </p:nvSpPr>
            <p:spPr bwMode="auto">
              <a:xfrm>
                <a:off x="3823" y="3522"/>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7" name="Line 83"/>
              <p:cNvSpPr>
                <a:spLocks noChangeShapeType="1"/>
              </p:cNvSpPr>
              <p:nvPr/>
            </p:nvSpPr>
            <p:spPr bwMode="auto">
              <a:xfrm>
                <a:off x="3823" y="2832"/>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8" name="Line 84"/>
              <p:cNvSpPr>
                <a:spLocks noChangeShapeType="1"/>
              </p:cNvSpPr>
              <p:nvPr/>
            </p:nvSpPr>
            <p:spPr bwMode="auto">
              <a:xfrm>
                <a:off x="3823" y="3062"/>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9" name="Line 85"/>
              <p:cNvSpPr>
                <a:spLocks noChangeShapeType="1"/>
              </p:cNvSpPr>
              <p:nvPr/>
            </p:nvSpPr>
            <p:spPr bwMode="auto">
              <a:xfrm>
                <a:off x="3823" y="3292"/>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0" name="Text Box 86"/>
              <p:cNvSpPr txBox="1">
                <a:spLocks noChangeArrowheads="1"/>
              </p:cNvSpPr>
              <p:nvPr/>
            </p:nvSpPr>
            <p:spPr bwMode="auto">
              <a:xfrm>
                <a:off x="4464" y="220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2591" name="Text Box 87"/>
              <p:cNvSpPr txBox="1">
                <a:spLocks noChangeArrowheads="1"/>
              </p:cNvSpPr>
              <p:nvPr/>
            </p:nvSpPr>
            <p:spPr bwMode="auto">
              <a:xfrm>
                <a:off x="4560" y="326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a1</a:t>
                </a:r>
              </a:p>
            </p:txBody>
          </p:sp>
          <p:sp>
            <p:nvSpPr>
              <p:cNvPr id="22592" name="Text Box 88"/>
              <p:cNvSpPr txBox="1">
                <a:spLocks noChangeArrowheads="1"/>
              </p:cNvSpPr>
              <p:nvPr/>
            </p:nvSpPr>
            <p:spPr bwMode="auto">
              <a:xfrm>
                <a:off x="4560" y="297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a2</a:t>
                </a:r>
              </a:p>
            </p:txBody>
          </p:sp>
          <p:sp>
            <p:nvSpPr>
              <p:cNvPr id="22593" name="Text Box 89"/>
              <p:cNvSpPr txBox="1">
                <a:spLocks noChangeArrowheads="1"/>
              </p:cNvSpPr>
              <p:nvPr/>
            </p:nvSpPr>
            <p:spPr bwMode="auto">
              <a:xfrm>
                <a:off x="4560" y="27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sz="2000">
                    <a:solidFill>
                      <a:srgbClr val="FF0000"/>
                    </a:solidFill>
                  </a:rPr>
                  <a:t>e</a:t>
                </a:r>
              </a:p>
            </p:txBody>
          </p:sp>
          <p:sp>
            <p:nvSpPr>
              <p:cNvPr id="22594" name="Line 90"/>
              <p:cNvSpPr>
                <a:spLocks noChangeShapeType="1"/>
              </p:cNvSpPr>
              <p:nvPr/>
            </p:nvSpPr>
            <p:spPr bwMode="auto">
              <a:xfrm>
                <a:off x="4400" y="2544"/>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95" name="Text Box 91"/>
              <p:cNvSpPr txBox="1">
                <a:spLocks noChangeArrowheads="1"/>
              </p:cNvSpPr>
              <p:nvPr/>
            </p:nvSpPr>
            <p:spPr bwMode="auto">
              <a:xfrm>
                <a:off x="5136" y="2544"/>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3</a:t>
                </a:r>
              </a:p>
            </p:txBody>
          </p:sp>
        </p:grpSp>
      </p:grpSp>
      <p:grpSp>
        <p:nvGrpSpPr>
          <p:cNvPr id="22534" name="Group 99"/>
          <p:cNvGrpSpPr>
            <a:grpSpLocks/>
          </p:cNvGrpSpPr>
          <p:nvPr/>
        </p:nvGrpSpPr>
        <p:grpSpPr bwMode="auto">
          <a:xfrm>
            <a:off x="-76200" y="2743200"/>
            <a:ext cx="4021138" cy="2501900"/>
            <a:chOff x="240" y="2016"/>
            <a:chExt cx="2533" cy="1576"/>
          </a:xfrm>
        </p:grpSpPr>
        <p:sp>
          <p:nvSpPr>
            <p:cNvPr id="22536" name="Line 32"/>
            <p:cNvSpPr>
              <a:spLocks noChangeShapeType="1"/>
            </p:cNvSpPr>
            <p:nvPr/>
          </p:nvSpPr>
          <p:spPr bwMode="auto">
            <a:xfrm>
              <a:off x="1536" y="350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37" name="Line 34"/>
            <p:cNvSpPr>
              <a:spLocks noChangeShapeType="1"/>
            </p:cNvSpPr>
            <p:nvPr/>
          </p:nvSpPr>
          <p:spPr bwMode="auto">
            <a:xfrm flipV="1">
              <a:off x="1536" y="2928"/>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38" name="Rectangle 35"/>
            <p:cNvSpPr>
              <a:spLocks noChangeArrowheads="1"/>
            </p:cNvSpPr>
            <p:nvPr/>
          </p:nvSpPr>
          <p:spPr bwMode="auto">
            <a:xfrm>
              <a:off x="1763" y="2016"/>
              <a:ext cx="722"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2539" name="Line 36"/>
            <p:cNvSpPr>
              <a:spLocks noChangeShapeType="1"/>
            </p:cNvSpPr>
            <p:nvPr/>
          </p:nvSpPr>
          <p:spPr bwMode="auto">
            <a:xfrm>
              <a:off x="1760" y="225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0" name="Line 37"/>
            <p:cNvSpPr>
              <a:spLocks noChangeShapeType="1"/>
            </p:cNvSpPr>
            <p:nvPr/>
          </p:nvSpPr>
          <p:spPr bwMode="auto">
            <a:xfrm>
              <a:off x="1763" y="3292"/>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1" name="Line 38"/>
            <p:cNvSpPr>
              <a:spLocks noChangeShapeType="1"/>
            </p:cNvSpPr>
            <p:nvPr/>
          </p:nvSpPr>
          <p:spPr bwMode="auto">
            <a:xfrm>
              <a:off x="1763" y="303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2" name="Line 39"/>
            <p:cNvSpPr>
              <a:spLocks noChangeShapeType="1"/>
            </p:cNvSpPr>
            <p:nvPr/>
          </p:nvSpPr>
          <p:spPr bwMode="auto">
            <a:xfrm flipV="1">
              <a:off x="1762" y="2804"/>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3" name="Text Box 40"/>
            <p:cNvSpPr txBox="1">
              <a:spLocks noChangeArrowheads="1"/>
            </p:cNvSpPr>
            <p:nvPr/>
          </p:nvSpPr>
          <p:spPr bwMode="auto">
            <a:xfrm>
              <a:off x="2500" y="3089"/>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22544" name="Text Box 41"/>
            <p:cNvSpPr txBox="1">
              <a:spLocks noChangeArrowheads="1"/>
            </p:cNvSpPr>
            <p:nvPr/>
          </p:nvSpPr>
          <p:spPr bwMode="auto">
            <a:xfrm>
              <a:off x="2500" y="2836"/>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22545" name="Text Box 42"/>
            <p:cNvSpPr txBox="1">
              <a:spLocks noChangeArrowheads="1"/>
            </p:cNvSpPr>
            <p:nvPr/>
          </p:nvSpPr>
          <p:spPr bwMode="auto">
            <a:xfrm>
              <a:off x="2540" y="2584"/>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endParaRPr kumimoji="1" lang="zh-CN" altLang="zh-CN" sz="2000">
                <a:latin typeface="Times New Roman" pitchFamily="18" charset="0"/>
                <a:ea typeface="宋体" pitchFamily="2" charset="-122"/>
              </a:endParaRPr>
            </a:p>
          </p:txBody>
        </p:sp>
        <p:sp>
          <p:nvSpPr>
            <p:cNvPr id="22546" name="Text Box 43"/>
            <p:cNvSpPr txBox="1">
              <a:spLocks noChangeArrowheads="1"/>
            </p:cNvSpPr>
            <p:nvPr/>
          </p:nvSpPr>
          <p:spPr bwMode="auto">
            <a:xfrm>
              <a:off x="2496" y="201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99</a:t>
              </a:r>
            </a:p>
          </p:txBody>
        </p:sp>
        <p:sp>
          <p:nvSpPr>
            <p:cNvPr id="22547" name="Text Box 44"/>
            <p:cNvSpPr txBox="1">
              <a:spLocks noChangeArrowheads="1"/>
            </p:cNvSpPr>
            <p:nvPr/>
          </p:nvSpPr>
          <p:spPr bwMode="auto">
            <a:xfrm>
              <a:off x="2507" y="3342"/>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sp>
          <p:nvSpPr>
            <p:cNvPr id="22548" name="Rectangle 45"/>
            <p:cNvSpPr>
              <a:spLocks noChangeArrowheads="1"/>
            </p:cNvSpPr>
            <p:nvPr/>
          </p:nvSpPr>
          <p:spPr bwMode="auto">
            <a:xfrm>
              <a:off x="1183" y="334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2549" name="Rectangle 46"/>
            <p:cNvSpPr>
              <a:spLocks noChangeArrowheads="1"/>
            </p:cNvSpPr>
            <p:nvPr/>
          </p:nvSpPr>
          <p:spPr bwMode="auto">
            <a:xfrm>
              <a:off x="240" y="334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S.base</a:t>
              </a:r>
            </a:p>
          </p:txBody>
        </p:sp>
        <p:sp>
          <p:nvSpPr>
            <p:cNvPr id="22550" name="Rectangle 47"/>
            <p:cNvSpPr>
              <a:spLocks noChangeArrowheads="1"/>
            </p:cNvSpPr>
            <p:nvPr/>
          </p:nvSpPr>
          <p:spPr bwMode="auto">
            <a:xfrm>
              <a:off x="1183" y="311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2</a:t>
              </a:r>
            </a:p>
          </p:txBody>
        </p:sp>
        <p:sp>
          <p:nvSpPr>
            <p:cNvPr id="22551" name="Rectangle 48"/>
            <p:cNvSpPr>
              <a:spLocks noChangeArrowheads="1"/>
            </p:cNvSpPr>
            <p:nvPr/>
          </p:nvSpPr>
          <p:spPr bwMode="auto">
            <a:xfrm>
              <a:off x="240" y="311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S.top</a:t>
              </a:r>
            </a:p>
          </p:txBody>
        </p:sp>
        <p:sp>
          <p:nvSpPr>
            <p:cNvPr id="22552" name="Rectangle 49"/>
            <p:cNvSpPr>
              <a:spLocks noChangeArrowheads="1"/>
            </p:cNvSpPr>
            <p:nvPr/>
          </p:nvSpPr>
          <p:spPr bwMode="auto">
            <a:xfrm>
              <a:off x="1183" y="2880"/>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r>
                <a:rPr lang="en-US" altLang="zh-CN" sz="1800">
                  <a:latin typeface="Times New Roman" pitchFamily="18" charset="0"/>
                </a:rPr>
                <a:t>100</a:t>
              </a:r>
            </a:p>
          </p:txBody>
        </p:sp>
        <p:sp>
          <p:nvSpPr>
            <p:cNvPr id="22553" name="Rectangle 50"/>
            <p:cNvSpPr>
              <a:spLocks noChangeArrowheads="1"/>
            </p:cNvSpPr>
            <p:nvPr/>
          </p:nvSpPr>
          <p:spPr bwMode="auto">
            <a:xfrm>
              <a:off x="240" y="2880"/>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rPr>
                <a:t>S.stacksize</a:t>
              </a:r>
              <a:endParaRPr kumimoji="1" lang="en-US" altLang="zh-CN" sz="1800">
                <a:latin typeface="Times New Roman" pitchFamily="18" charset="0"/>
                <a:ea typeface="宋体" pitchFamily="2" charset="-122"/>
              </a:endParaRPr>
            </a:p>
          </p:txBody>
        </p:sp>
        <p:sp>
          <p:nvSpPr>
            <p:cNvPr id="22554" name="Line 51"/>
            <p:cNvSpPr>
              <a:spLocks noChangeShapeType="1"/>
            </p:cNvSpPr>
            <p:nvPr/>
          </p:nvSpPr>
          <p:spPr bwMode="auto">
            <a:xfrm>
              <a:off x="1536" y="2880"/>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52"/>
            <p:cNvSpPr>
              <a:spLocks noChangeShapeType="1"/>
            </p:cNvSpPr>
            <p:nvPr/>
          </p:nvSpPr>
          <p:spPr bwMode="auto">
            <a:xfrm>
              <a:off x="1183" y="2880"/>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53"/>
            <p:cNvSpPr>
              <a:spLocks noChangeShapeType="1"/>
            </p:cNvSpPr>
            <p:nvPr/>
          </p:nvSpPr>
          <p:spPr bwMode="auto">
            <a:xfrm>
              <a:off x="1183" y="3570"/>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54"/>
            <p:cNvSpPr>
              <a:spLocks noChangeShapeType="1"/>
            </p:cNvSpPr>
            <p:nvPr/>
          </p:nvSpPr>
          <p:spPr bwMode="auto">
            <a:xfrm>
              <a:off x="1183" y="2880"/>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55"/>
            <p:cNvSpPr>
              <a:spLocks noChangeShapeType="1"/>
            </p:cNvSpPr>
            <p:nvPr/>
          </p:nvSpPr>
          <p:spPr bwMode="auto">
            <a:xfrm>
              <a:off x="1183" y="3110"/>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56"/>
            <p:cNvSpPr>
              <a:spLocks noChangeShapeType="1"/>
            </p:cNvSpPr>
            <p:nvPr/>
          </p:nvSpPr>
          <p:spPr bwMode="auto">
            <a:xfrm>
              <a:off x="1183" y="3340"/>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Text Box 58"/>
            <p:cNvSpPr txBox="1">
              <a:spLocks noChangeArrowheads="1"/>
            </p:cNvSpPr>
            <p:nvPr/>
          </p:nvSpPr>
          <p:spPr bwMode="auto">
            <a:xfrm>
              <a:off x="1920" y="33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a1</a:t>
              </a:r>
            </a:p>
          </p:txBody>
        </p:sp>
        <p:sp>
          <p:nvSpPr>
            <p:cNvPr id="22561" name="Text Box 59"/>
            <p:cNvSpPr txBox="1">
              <a:spLocks noChangeArrowheads="1"/>
            </p:cNvSpPr>
            <p:nvPr/>
          </p:nvSpPr>
          <p:spPr bwMode="auto">
            <a:xfrm>
              <a:off x="1920" y="30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a2</a:t>
              </a:r>
            </a:p>
          </p:txBody>
        </p:sp>
        <p:sp>
          <p:nvSpPr>
            <p:cNvPr id="22562" name="Text Box 93"/>
            <p:cNvSpPr txBox="1">
              <a:spLocks noChangeArrowheads="1"/>
            </p:cNvSpPr>
            <p:nvPr/>
          </p:nvSpPr>
          <p:spPr bwMode="auto">
            <a:xfrm>
              <a:off x="1824" y="225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2563" name="Line 94"/>
            <p:cNvSpPr>
              <a:spLocks noChangeShapeType="1"/>
            </p:cNvSpPr>
            <p:nvPr/>
          </p:nvSpPr>
          <p:spPr bwMode="auto">
            <a:xfrm>
              <a:off x="1760" y="2592"/>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64" name="Text Box 95"/>
            <p:cNvSpPr txBox="1">
              <a:spLocks noChangeArrowheads="1"/>
            </p:cNvSpPr>
            <p:nvPr/>
          </p:nvSpPr>
          <p:spPr bwMode="auto">
            <a:xfrm>
              <a:off x="2496" y="2592"/>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3</a:t>
              </a:r>
            </a:p>
          </p:txBody>
        </p:sp>
      </p:grpSp>
      <p:sp>
        <p:nvSpPr>
          <p:cNvPr id="22535" name="AutoShape 100"/>
          <p:cNvSpPr>
            <a:spLocks noChangeArrowheads="1"/>
          </p:cNvSpPr>
          <p:nvPr/>
        </p:nvSpPr>
        <p:spPr bwMode="auto">
          <a:xfrm>
            <a:off x="4038600" y="3733800"/>
            <a:ext cx="609600" cy="381000"/>
          </a:xfrm>
          <a:prstGeom prst="rightArrow">
            <a:avLst>
              <a:gd name="adj1" fmla="val 50000"/>
              <a:gd name="adj2" fmla="val 400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1B1AC40-255C-4CF7-82AA-E7EFDBC6EC24}" type="slidenum">
              <a:rPr lang="en-US" altLang="zh-CN"/>
              <a:pPr>
                <a:defRPr/>
              </a:pPr>
              <a:t>21</a:t>
            </a:fld>
            <a:endParaRPr lang="en-US" altLang="zh-CN"/>
          </a:p>
        </p:txBody>
      </p:sp>
      <p:sp>
        <p:nvSpPr>
          <p:cNvPr id="23555" name="Text Box 2"/>
          <p:cNvSpPr txBox="1">
            <a:spLocks noChangeArrowheads="1"/>
          </p:cNvSpPr>
          <p:nvPr/>
        </p:nvSpPr>
        <p:spPr bwMode="auto">
          <a:xfrm>
            <a:off x="152400" y="381000"/>
            <a:ext cx="8991600" cy="6497638"/>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2800" dirty="0">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Status Push (</a:t>
            </a:r>
            <a:r>
              <a:rPr kumimoji="1" lang="en-US" altLang="zh-CN" sz="2800" dirty="0" err="1">
                <a:solidFill>
                  <a:srgbClr val="FF0000"/>
                </a:solidFill>
                <a:latin typeface="Times New Roman" pitchFamily="18" charset="0"/>
                <a:ea typeface="宋体" pitchFamily="2" charset="-122"/>
              </a:rPr>
              <a:t>SqStack</a:t>
            </a:r>
            <a:r>
              <a:rPr kumimoji="1" lang="en-US" altLang="zh-CN" sz="2800" dirty="0">
                <a:solidFill>
                  <a:srgbClr val="FF0000"/>
                </a:solidFill>
                <a:latin typeface="Times New Roman" pitchFamily="18" charset="0"/>
                <a:ea typeface="宋体" pitchFamily="2" charset="-122"/>
              </a:rPr>
              <a:t> &amp;S, </a:t>
            </a:r>
            <a:r>
              <a:rPr kumimoji="1" lang="en-US" altLang="zh-CN" sz="2800" dirty="0" err="1">
                <a:solidFill>
                  <a:srgbClr val="FF0000"/>
                </a:solidFill>
                <a:latin typeface="Times New Roman" pitchFamily="18" charset="0"/>
                <a:ea typeface="宋体" pitchFamily="2" charset="-122"/>
              </a:rPr>
              <a:t>SElemType</a:t>
            </a:r>
            <a:r>
              <a:rPr kumimoji="1" lang="en-US" altLang="zh-CN" sz="2800" dirty="0">
                <a:solidFill>
                  <a:srgbClr val="FF0000"/>
                </a:solidFill>
                <a:latin typeface="Times New Roman" pitchFamily="18" charset="0"/>
                <a:ea typeface="宋体" pitchFamily="2" charset="-122"/>
              </a:rPr>
              <a:t> e)</a:t>
            </a:r>
            <a:r>
              <a:rPr kumimoji="1" lang="en-US" altLang="zh-CN" sz="2800" dirty="0">
                <a:latin typeface="Times New Roman" pitchFamily="18" charset="0"/>
                <a:ea typeface="宋体" pitchFamily="2" charset="-122"/>
              </a:rPr>
              <a:t> {</a:t>
            </a: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endParaRPr kumimoji="1" lang="en-US" altLang="zh-CN" sz="2800" dirty="0">
              <a:solidFill>
                <a:srgbClr val="FF0000"/>
              </a:solidFill>
              <a:latin typeface="Times New Roman" pitchFamily="18" charset="0"/>
              <a:ea typeface="宋体" pitchFamily="2" charset="-122"/>
            </a:endParaRPr>
          </a:p>
          <a:p>
            <a:pPr>
              <a:lnSpc>
                <a:spcPct val="115000"/>
              </a:lnSpc>
            </a:pPr>
            <a:endParaRPr kumimoji="1" lang="en-US" altLang="zh-CN" sz="2800" dirty="0">
              <a:latin typeface="Times New Roman" pitchFamily="18" charset="0"/>
              <a:ea typeface="宋体" pitchFamily="2" charset="-122"/>
            </a:endParaRPr>
          </a:p>
          <a:p>
            <a:pPr>
              <a:lnSpc>
                <a:spcPct val="115000"/>
              </a:lnSpc>
            </a:pPr>
            <a:r>
              <a:rPr kumimoji="1" lang="en-US" altLang="zh-CN" sz="2800" dirty="0">
                <a:latin typeface="Times New Roman" pitchFamily="18" charset="0"/>
                <a:ea typeface="宋体" pitchFamily="2" charset="-122"/>
              </a:rPr>
              <a:t>}//Push</a:t>
            </a:r>
          </a:p>
        </p:txBody>
      </p:sp>
      <p:sp>
        <p:nvSpPr>
          <p:cNvPr id="209923" name="Rectangle 3"/>
          <p:cNvSpPr>
            <a:spLocks noChangeArrowheads="1"/>
          </p:cNvSpPr>
          <p:nvPr/>
        </p:nvSpPr>
        <p:spPr bwMode="auto">
          <a:xfrm>
            <a:off x="381000" y="839788"/>
            <a:ext cx="8305800" cy="45450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20000"/>
              </a:spcBef>
            </a:pPr>
            <a:r>
              <a:rPr kumimoji="1" lang="en-US" altLang="zh-CN" sz="2800" dirty="0">
                <a:solidFill>
                  <a:srgbClr val="FF0000"/>
                </a:solidFill>
                <a:latin typeface="Times New Roman" pitchFamily="18" charset="0"/>
                <a:ea typeface="宋体" pitchFamily="2" charset="-122"/>
              </a:rPr>
              <a:t>if (</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S.base</a:t>
            </a:r>
            <a:r>
              <a:rPr kumimoji="1" lang="en-US" altLang="zh-CN" sz="2800" dirty="0">
                <a:solidFill>
                  <a:srgbClr val="FF0000"/>
                </a:solidFill>
                <a:latin typeface="Times New Roman" pitchFamily="18" charset="0"/>
                <a:ea typeface="宋体" pitchFamily="2" charset="-122"/>
              </a:rPr>
              <a:t> &gt;= </a:t>
            </a:r>
            <a:r>
              <a:rPr kumimoji="1" lang="en-US" altLang="zh-CN" sz="2800" dirty="0" err="1">
                <a:solidFill>
                  <a:srgbClr val="FF0000"/>
                </a:solidFill>
                <a:latin typeface="Times New Roman" pitchFamily="18" charset="0"/>
                <a:ea typeface="宋体" pitchFamily="2" charset="-122"/>
              </a:rPr>
              <a:t>S.stacksize</a:t>
            </a:r>
            <a:r>
              <a:rPr kumimoji="1" lang="en-US" altLang="zh-CN" sz="2800" dirty="0">
                <a:solidFill>
                  <a:srgbClr val="FF0000"/>
                </a:solidFill>
                <a:latin typeface="Times New Roman" pitchFamily="18" charset="0"/>
                <a:ea typeface="宋体" pitchFamily="2" charset="-122"/>
              </a:rPr>
              <a:t>) </a:t>
            </a:r>
            <a:r>
              <a:rPr kumimoji="1" lang="en-US" altLang="zh-CN" sz="2800" dirty="0">
                <a:latin typeface="Times New Roman" pitchFamily="18" charset="0"/>
                <a:ea typeface="宋体" pitchFamily="2" charset="-122"/>
              </a:rPr>
              <a:t>{//</a:t>
            </a:r>
            <a:r>
              <a:rPr kumimoji="1" lang="zh-CN" altLang="en-US" sz="2800" dirty="0">
                <a:latin typeface="Times New Roman" pitchFamily="18" charset="0"/>
              </a:rPr>
              <a:t>栈满，追加存储空间</a:t>
            </a:r>
          </a:p>
          <a:p>
            <a:pPr eaLnBrk="0" hangingPunct="0">
              <a:spcBef>
                <a:spcPct val="20000"/>
              </a:spcBef>
            </a:pPr>
            <a:r>
              <a:rPr kumimoji="1" lang="zh-CN" altLang="en-US"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S.base</a:t>
            </a:r>
            <a:r>
              <a:rPr kumimoji="1" lang="en-US" altLang="zh-CN" sz="2800" dirty="0">
                <a:latin typeface="Times New Roman" pitchFamily="18" charset="0"/>
                <a:ea typeface="宋体" pitchFamily="2" charset="-122"/>
              </a:rPr>
              <a:t> = (</a:t>
            </a:r>
            <a:r>
              <a:rPr kumimoji="1" lang="en-US" altLang="zh-CN" sz="2800" dirty="0" err="1">
                <a:latin typeface="Times New Roman" pitchFamily="18" charset="0"/>
                <a:ea typeface="宋体" pitchFamily="2" charset="-122"/>
              </a:rPr>
              <a:t>SElemType</a:t>
            </a:r>
            <a:r>
              <a:rPr kumimoji="1" lang="en-US" altLang="zh-CN" sz="2800" dirty="0">
                <a:latin typeface="Times New Roman" pitchFamily="18" charset="0"/>
                <a:ea typeface="宋体" pitchFamily="2" charset="-122"/>
              </a:rPr>
              <a:t> *) </a:t>
            </a:r>
            <a:r>
              <a:rPr kumimoji="1" lang="en-US" altLang="zh-CN" sz="2800" dirty="0" err="1">
                <a:latin typeface="Times New Roman" pitchFamily="18" charset="0"/>
                <a:ea typeface="宋体" pitchFamily="2" charset="-122"/>
              </a:rPr>
              <a:t>realloc</a:t>
            </a:r>
            <a:r>
              <a:rPr kumimoji="1" lang="en-US" altLang="zh-CN" sz="2800" dirty="0">
                <a:latin typeface="Times New Roman" pitchFamily="18" charset="0"/>
                <a:ea typeface="宋体" pitchFamily="2" charset="-122"/>
              </a:rPr>
              <a:t> ( </a:t>
            </a:r>
            <a:r>
              <a:rPr kumimoji="1" lang="en-US" altLang="zh-CN" sz="2800" dirty="0" err="1">
                <a:latin typeface="Times New Roman" pitchFamily="18" charset="0"/>
                <a:ea typeface="宋体" pitchFamily="2" charset="-122"/>
              </a:rPr>
              <a:t>S.base</a:t>
            </a:r>
            <a:r>
              <a:rPr kumimoji="1" lang="en-US" altLang="zh-CN" sz="2800" dirty="0">
                <a:latin typeface="Times New Roman" pitchFamily="18" charset="0"/>
                <a:ea typeface="宋体" pitchFamily="2" charset="-122"/>
              </a:rPr>
              <a:t>,</a:t>
            </a:r>
          </a:p>
          <a:p>
            <a:pPr eaLnBrk="0" hangingPunct="0">
              <a:spcBef>
                <a:spcPct val="20000"/>
              </a:spcBef>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S.stacksize</a:t>
            </a:r>
            <a:r>
              <a:rPr kumimoji="1" lang="en-US" altLang="zh-CN" sz="2800" dirty="0">
                <a:latin typeface="Times New Roman" pitchFamily="18" charset="0"/>
                <a:ea typeface="宋体" pitchFamily="2" charset="-122"/>
              </a:rPr>
              <a:t> + STACKINCREMENT) * </a:t>
            </a:r>
          </a:p>
          <a:p>
            <a:pPr eaLnBrk="0" hangingPunct="0">
              <a:spcBef>
                <a:spcPct val="20000"/>
              </a:spcBef>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sizeof</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SElemType</a:t>
            </a:r>
            <a:r>
              <a:rPr kumimoji="1" lang="en-US" altLang="zh-CN" sz="2800" dirty="0">
                <a:latin typeface="Times New Roman" pitchFamily="18" charset="0"/>
                <a:ea typeface="宋体" pitchFamily="2" charset="-122"/>
              </a:rPr>
              <a:t>));</a:t>
            </a:r>
          </a:p>
          <a:p>
            <a:pPr eaLnBrk="0" hangingPunct="0">
              <a:spcBef>
                <a:spcPct val="20000"/>
              </a:spcBef>
            </a:pPr>
            <a:r>
              <a:rPr kumimoji="1" lang="en-US" altLang="zh-CN" sz="2800" dirty="0">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if (!</a:t>
            </a:r>
            <a:r>
              <a:rPr kumimoji="1" lang="en-US" altLang="zh-CN" sz="2800" dirty="0" err="1">
                <a:solidFill>
                  <a:srgbClr val="FF0000"/>
                </a:solidFill>
                <a:latin typeface="Times New Roman" pitchFamily="18" charset="0"/>
                <a:ea typeface="宋体" pitchFamily="2" charset="-122"/>
              </a:rPr>
              <a:t>S.base</a:t>
            </a:r>
            <a:r>
              <a:rPr kumimoji="1" lang="en-US" altLang="zh-CN" sz="2800" dirty="0">
                <a:solidFill>
                  <a:srgbClr val="FF0000"/>
                </a:solidFill>
                <a:latin typeface="Times New Roman" pitchFamily="18" charset="0"/>
                <a:ea typeface="宋体" pitchFamily="2" charset="-122"/>
              </a:rPr>
              <a:t>) exit (OVERFLOW); </a:t>
            </a:r>
            <a:r>
              <a:rPr kumimoji="1" lang="en-US" altLang="zh-CN" sz="2800" dirty="0">
                <a:latin typeface="Times New Roman" pitchFamily="18" charset="0"/>
                <a:ea typeface="宋体" pitchFamily="2" charset="-122"/>
              </a:rPr>
              <a:t>//</a:t>
            </a:r>
            <a:r>
              <a:rPr kumimoji="1" lang="zh-CN" altLang="en-US" sz="2800" dirty="0">
                <a:latin typeface="Times New Roman" pitchFamily="18" charset="0"/>
              </a:rPr>
              <a:t>存储分配失败</a:t>
            </a:r>
            <a:endParaRPr kumimoji="1" lang="zh-CN" altLang="en-US" sz="2800" dirty="0">
              <a:latin typeface="Times New Roman" pitchFamily="18" charset="0"/>
              <a:ea typeface="宋体" pitchFamily="2" charset="-122"/>
            </a:endParaRPr>
          </a:p>
          <a:p>
            <a:pPr eaLnBrk="0" hangingPunct="0">
              <a:spcBef>
                <a:spcPct val="20000"/>
              </a:spcBef>
            </a:pPr>
            <a:r>
              <a:rPr kumimoji="1" lang="zh-CN" altLang="en-US" sz="2800" dirty="0">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S.base</a:t>
            </a:r>
            <a:r>
              <a:rPr kumimoji="1" lang="en-US" altLang="zh-CN" sz="2800" dirty="0">
                <a:solidFill>
                  <a:srgbClr val="FF0000"/>
                </a:solidFill>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S.stacksize</a:t>
            </a:r>
            <a:r>
              <a:rPr kumimoji="1" lang="en-US" altLang="zh-CN" sz="2800" dirty="0" smtClean="0">
                <a:solidFill>
                  <a:srgbClr val="FF0000"/>
                </a:solidFill>
                <a:latin typeface="Times New Roman" pitchFamily="18" charset="0"/>
                <a:ea typeface="宋体" pitchFamily="2" charset="-122"/>
              </a:rPr>
              <a:t>; //</a:t>
            </a:r>
            <a:r>
              <a:rPr kumimoji="1" lang="zh-CN" altLang="en-US" sz="2800" dirty="0" smtClean="0">
                <a:solidFill>
                  <a:srgbClr val="FF0000"/>
                </a:solidFill>
                <a:latin typeface="Times New Roman" pitchFamily="18" charset="0"/>
                <a:ea typeface="宋体" pitchFamily="2" charset="-122"/>
              </a:rPr>
              <a:t>更新</a:t>
            </a:r>
            <a:r>
              <a:rPr kumimoji="1" lang="en-US" altLang="zh-CN" sz="2800" dirty="0" smtClean="0">
                <a:solidFill>
                  <a:srgbClr val="FF0000"/>
                </a:solidFill>
                <a:latin typeface="Times New Roman" pitchFamily="18" charset="0"/>
                <a:ea typeface="宋体" pitchFamily="2" charset="-122"/>
              </a:rPr>
              <a:t>top</a:t>
            </a:r>
            <a:r>
              <a:rPr kumimoji="1" lang="zh-CN" altLang="en-US" sz="2800" dirty="0" smtClean="0">
                <a:solidFill>
                  <a:srgbClr val="FF0000"/>
                </a:solidFill>
                <a:latin typeface="Times New Roman" pitchFamily="18" charset="0"/>
                <a:ea typeface="宋体" pitchFamily="2" charset="-122"/>
              </a:rPr>
              <a:t>指针</a:t>
            </a:r>
            <a:endParaRPr kumimoji="1" lang="en-US" altLang="zh-CN" sz="2800" dirty="0">
              <a:solidFill>
                <a:srgbClr val="FF0000"/>
              </a:solidFill>
              <a:latin typeface="Times New Roman" pitchFamily="18" charset="0"/>
              <a:ea typeface="宋体" pitchFamily="2" charset="-122"/>
            </a:endParaRPr>
          </a:p>
          <a:p>
            <a:pPr eaLnBrk="0" hangingPunct="0">
              <a:spcBef>
                <a:spcPct val="20000"/>
              </a:spcBef>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S.stacksize</a:t>
            </a:r>
            <a:r>
              <a:rPr kumimoji="1" lang="en-US" altLang="zh-CN" sz="2800" dirty="0">
                <a:latin typeface="Times New Roman" pitchFamily="18" charset="0"/>
                <a:ea typeface="宋体" pitchFamily="2" charset="-122"/>
              </a:rPr>
              <a:t> += STACKINCREMENT;</a:t>
            </a:r>
          </a:p>
          <a:p>
            <a:pPr eaLnBrk="0" hangingPunct="0">
              <a:spcBef>
                <a:spcPct val="20000"/>
              </a:spcBef>
            </a:pPr>
            <a:r>
              <a:rPr kumimoji="1" lang="en-US" altLang="zh-CN" sz="2800" dirty="0">
                <a:latin typeface="Times New Roman" pitchFamily="18" charset="0"/>
                <a:ea typeface="宋体" pitchFamily="2" charset="-122"/>
              </a:rPr>
              <a:t>   }   </a:t>
            </a:r>
          </a:p>
        </p:txBody>
      </p:sp>
      <p:sp>
        <p:nvSpPr>
          <p:cNvPr id="209924" name="Rectangle 4"/>
          <p:cNvSpPr>
            <a:spLocks noChangeArrowheads="1"/>
          </p:cNvSpPr>
          <p:nvPr/>
        </p:nvSpPr>
        <p:spPr bwMode="auto">
          <a:xfrm>
            <a:off x="381000" y="5454650"/>
            <a:ext cx="8305800" cy="9556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kumimoji="1" lang="en-US" altLang="zh-CN" sz="2800" dirty="0">
                <a:solidFill>
                  <a:srgbClr val="FF66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 = e;</a:t>
            </a:r>
          </a:p>
          <a:p>
            <a:pPr eaLnBrk="0" hangingPunct="0"/>
            <a:r>
              <a:rPr kumimoji="1" lang="en-US" altLang="zh-CN" sz="2800" dirty="0">
                <a:latin typeface="Times New Roman" pitchFamily="18" charset="0"/>
                <a:ea typeface="宋体" pitchFamily="2" charset="-122"/>
              </a:rPr>
              <a:t>    return OK;</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Effect transition="in" filter="wipe(left)">
                                      <p:cBhvr>
                                        <p:cTn id="7" dur="500"/>
                                        <p:tgtEl>
                                          <p:spTgt spid="209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3">
                                            <p:bg/>
                                          </p:spTgt>
                                        </p:tgtEl>
                                        <p:attrNameLst>
                                          <p:attrName>style.visibility</p:attrName>
                                        </p:attrNameLst>
                                      </p:cBhvr>
                                      <p:to>
                                        <p:strVal val="visible"/>
                                      </p:to>
                                    </p:set>
                                    <p:animEffect transition="in" filter="wipe(left)">
                                      <p:cBhvr>
                                        <p:cTn id="12" dur="500"/>
                                        <p:tgtEl>
                                          <p:spTgt spid="20992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3">
                                            <p:txEl>
                                              <p:pRg st="0" end="0"/>
                                            </p:txEl>
                                          </p:spTgt>
                                        </p:tgtEl>
                                        <p:attrNameLst>
                                          <p:attrName>style.visibility</p:attrName>
                                        </p:attrNameLst>
                                      </p:cBhvr>
                                      <p:to>
                                        <p:strVal val="visible"/>
                                      </p:to>
                                    </p:set>
                                    <p:animEffect transition="in" filter="wipe(left)">
                                      <p:cBhvr>
                                        <p:cTn id="17" dur="500"/>
                                        <p:tgtEl>
                                          <p:spTgt spid="2099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3">
                                            <p:txEl>
                                              <p:pRg st="1" end="1"/>
                                            </p:txEl>
                                          </p:spTgt>
                                        </p:tgtEl>
                                        <p:attrNameLst>
                                          <p:attrName>style.visibility</p:attrName>
                                        </p:attrNameLst>
                                      </p:cBhvr>
                                      <p:to>
                                        <p:strVal val="visible"/>
                                      </p:to>
                                    </p:set>
                                    <p:animEffect transition="in" filter="wipe(left)">
                                      <p:cBhvr>
                                        <p:cTn id="22" dur="500"/>
                                        <p:tgtEl>
                                          <p:spTgt spid="20992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9923">
                                            <p:txEl>
                                              <p:pRg st="2" end="2"/>
                                            </p:txEl>
                                          </p:spTgt>
                                        </p:tgtEl>
                                        <p:attrNameLst>
                                          <p:attrName>style.visibility</p:attrName>
                                        </p:attrNameLst>
                                      </p:cBhvr>
                                      <p:to>
                                        <p:strVal val="visible"/>
                                      </p:to>
                                    </p:set>
                                    <p:animEffect transition="in" filter="wipe(left)">
                                      <p:cBhvr>
                                        <p:cTn id="27" dur="500"/>
                                        <p:tgtEl>
                                          <p:spTgt spid="20992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9923">
                                            <p:txEl>
                                              <p:pRg st="3" end="3"/>
                                            </p:txEl>
                                          </p:spTgt>
                                        </p:tgtEl>
                                        <p:attrNameLst>
                                          <p:attrName>style.visibility</p:attrName>
                                        </p:attrNameLst>
                                      </p:cBhvr>
                                      <p:to>
                                        <p:strVal val="visible"/>
                                      </p:to>
                                    </p:set>
                                    <p:animEffect transition="in" filter="wipe(left)">
                                      <p:cBhvr>
                                        <p:cTn id="32" dur="500"/>
                                        <p:tgtEl>
                                          <p:spTgt spid="20992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9923">
                                            <p:txEl>
                                              <p:pRg st="4" end="4"/>
                                            </p:txEl>
                                          </p:spTgt>
                                        </p:tgtEl>
                                        <p:attrNameLst>
                                          <p:attrName>style.visibility</p:attrName>
                                        </p:attrNameLst>
                                      </p:cBhvr>
                                      <p:to>
                                        <p:strVal val="visible"/>
                                      </p:to>
                                    </p:set>
                                    <p:animEffect transition="in" filter="wipe(left)">
                                      <p:cBhvr>
                                        <p:cTn id="37" dur="500"/>
                                        <p:tgtEl>
                                          <p:spTgt spid="209923">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9923">
                                            <p:txEl>
                                              <p:pRg st="5" end="5"/>
                                            </p:txEl>
                                          </p:spTgt>
                                        </p:tgtEl>
                                        <p:attrNameLst>
                                          <p:attrName>style.visibility</p:attrName>
                                        </p:attrNameLst>
                                      </p:cBhvr>
                                      <p:to>
                                        <p:strVal val="visible"/>
                                      </p:to>
                                    </p:set>
                                    <p:animEffect transition="in" filter="wipe(left)">
                                      <p:cBhvr>
                                        <p:cTn id="42" dur="500"/>
                                        <p:tgtEl>
                                          <p:spTgt spid="209923">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9923">
                                            <p:txEl>
                                              <p:pRg st="6" end="6"/>
                                            </p:txEl>
                                          </p:spTgt>
                                        </p:tgtEl>
                                        <p:attrNameLst>
                                          <p:attrName>style.visibility</p:attrName>
                                        </p:attrNameLst>
                                      </p:cBhvr>
                                      <p:to>
                                        <p:strVal val="visible"/>
                                      </p:to>
                                    </p:set>
                                    <p:animEffect transition="in" filter="wipe(left)">
                                      <p:cBhvr>
                                        <p:cTn id="47" dur="500"/>
                                        <p:tgtEl>
                                          <p:spTgt spid="209923">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9923">
                                            <p:txEl>
                                              <p:pRg st="7" end="7"/>
                                            </p:txEl>
                                          </p:spTgt>
                                        </p:tgtEl>
                                        <p:attrNameLst>
                                          <p:attrName>style.visibility</p:attrName>
                                        </p:attrNameLst>
                                      </p:cBhvr>
                                      <p:to>
                                        <p:strVal val="visible"/>
                                      </p:to>
                                    </p:set>
                                    <p:animEffect transition="in" filter="wipe(left)">
                                      <p:cBhvr>
                                        <p:cTn id="52" dur="500"/>
                                        <p:tgtEl>
                                          <p:spTgt spid="209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nimBg="1" autoUpdateAnimBg="0"/>
      <p:bldP spid="20992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5"/>
          <p:cNvSpPr>
            <a:spLocks noGrp="1"/>
          </p:cNvSpPr>
          <p:nvPr>
            <p:ph type="sldNum" sz="quarter" idx="12"/>
          </p:nvPr>
        </p:nvSpPr>
        <p:spPr/>
        <p:txBody>
          <a:bodyPr/>
          <a:lstStyle/>
          <a:p>
            <a:pPr>
              <a:defRPr/>
            </a:pPr>
            <a:fld id="{9BBADC77-3F00-4C9C-8EA7-A28B5F104CE0}" type="slidenum">
              <a:rPr lang="en-US" altLang="zh-CN"/>
              <a:pPr>
                <a:defRPr/>
              </a:pPr>
              <a:t>22</a:t>
            </a:fld>
            <a:endParaRPr lang="en-US" altLang="zh-CN"/>
          </a:p>
        </p:txBody>
      </p:sp>
      <p:sp>
        <p:nvSpPr>
          <p:cNvPr id="24579" name="Rectangle 2"/>
          <p:cNvSpPr>
            <a:spLocks noGrp="1" noChangeArrowheads="1"/>
          </p:cNvSpPr>
          <p:nvPr>
            <p:ph type="title"/>
          </p:nvPr>
        </p:nvSpPr>
        <p:spPr/>
        <p:txBody>
          <a:bodyPr/>
          <a:lstStyle/>
          <a:p>
            <a:pPr eaLnBrk="1" hangingPunct="1"/>
            <a:r>
              <a:rPr kumimoji="1" lang="en-US" altLang="zh-CN" sz="2800" smtClean="0">
                <a:solidFill>
                  <a:srgbClr val="FF0000"/>
                </a:solidFill>
                <a:effectLst/>
                <a:ea typeface="宋体" pitchFamily="2" charset="-122"/>
              </a:rPr>
              <a:t>Pop (SqStack &amp;S, SElemType &amp;e)</a:t>
            </a:r>
          </a:p>
        </p:txBody>
      </p:sp>
      <p:sp>
        <p:nvSpPr>
          <p:cNvPr id="24580" name="Rectangle 3"/>
          <p:cNvSpPr>
            <a:spLocks noGrp="1" noChangeArrowheads="1"/>
          </p:cNvSpPr>
          <p:nvPr>
            <p:ph type="body" idx="1"/>
          </p:nvPr>
        </p:nvSpPr>
        <p:spPr/>
        <p:txBody>
          <a:bodyPr/>
          <a:lstStyle/>
          <a:p>
            <a:pPr eaLnBrk="1" hangingPunct="1"/>
            <a:r>
              <a:rPr kumimoji="1" lang="zh-CN" altLang="zh-CN" sz="3200" smtClean="0">
                <a:latin typeface="宋体" pitchFamily="2" charset="-122"/>
                <a:ea typeface="宋体" pitchFamily="2" charset="-122"/>
              </a:rPr>
              <a:t>出</a:t>
            </a:r>
            <a:r>
              <a:rPr kumimoji="1" lang="zh-CN" altLang="en-US" sz="3200" smtClean="0">
                <a:latin typeface="宋体" pitchFamily="2" charset="-122"/>
                <a:ea typeface="宋体" pitchFamily="2" charset="-122"/>
              </a:rPr>
              <a:t>栈操作</a:t>
            </a:r>
          </a:p>
          <a:p>
            <a:pPr eaLnBrk="1" hangingPunct="1"/>
            <a:r>
              <a:rPr kumimoji="1" lang="zh-CN" altLang="en-US" sz="3200" smtClean="0">
                <a:solidFill>
                  <a:srgbClr val="FF0000"/>
                </a:solidFill>
                <a:latin typeface="宋体" pitchFamily="2" charset="-122"/>
                <a:ea typeface="宋体" pitchFamily="2" charset="-122"/>
              </a:rPr>
              <a:t>功能：</a:t>
            </a:r>
            <a:r>
              <a:rPr kumimoji="1" lang="zh-CN" altLang="en-US" sz="3200" smtClean="0">
                <a:latin typeface="宋体" pitchFamily="2" charset="-122"/>
                <a:ea typeface="宋体" pitchFamily="2" charset="-122"/>
              </a:rPr>
              <a:t>栈顶元素退栈，并用 </a:t>
            </a:r>
            <a:r>
              <a:rPr kumimoji="1" lang="en-US" altLang="zh-CN" sz="3200" smtClean="0">
                <a:latin typeface="宋体" pitchFamily="2" charset="-122"/>
                <a:ea typeface="宋体" pitchFamily="2" charset="-122"/>
              </a:rPr>
              <a:t>e </a:t>
            </a:r>
            <a:r>
              <a:rPr kumimoji="1" lang="zh-CN" altLang="en-US" sz="3200" smtClean="0">
                <a:latin typeface="宋体" pitchFamily="2" charset="-122"/>
                <a:ea typeface="宋体" pitchFamily="2" charset="-122"/>
              </a:rPr>
              <a:t>返回。</a:t>
            </a:r>
          </a:p>
          <a:p>
            <a:pPr eaLnBrk="1" hangingPunct="1"/>
            <a:endParaRPr lang="en-US" altLang="zh-CN" smtClean="0"/>
          </a:p>
        </p:txBody>
      </p:sp>
      <p:sp>
        <p:nvSpPr>
          <p:cNvPr id="24581" name="AutoShape 45"/>
          <p:cNvSpPr>
            <a:spLocks noChangeArrowheads="1"/>
          </p:cNvSpPr>
          <p:nvPr/>
        </p:nvSpPr>
        <p:spPr bwMode="auto">
          <a:xfrm>
            <a:off x="4191000" y="4191000"/>
            <a:ext cx="533400" cy="38100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87"/>
          <p:cNvGrpSpPr>
            <a:grpSpLocks/>
          </p:cNvGrpSpPr>
          <p:nvPr/>
        </p:nvGrpSpPr>
        <p:grpSpPr bwMode="auto">
          <a:xfrm>
            <a:off x="4648200" y="2819400"/>
            <a:ext cx="4191000" cy="2959100"/>
            <a:chOff x="2928" y="1776"/>
            <a:chExt cx="2640" cy="1864"/>
          </a:xfrm>
        </p:grpSpPr>
        <p:sp>
          <p:nvSpPr>
            <p:cNvPr id="24619" name="Rectangle 47"/>
            <p:cNvSpPr>
              <a:spLocks noChangeArrowheads="1"/>
            </p:cNvSpPr>
            <p:nvPr/>
          </p:nvSpPr>
          <p:spPr bwMode="auto">
            <a:xfrm>
              <a:off x="2928" y="3388"/>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S.base</a:t>
              </a:r>
            </a:p>
          </p:txBody>
        </p:sp>
        <p:sp>
          <p:nvSpPr>
            <p:cNvPr id="24620" name="Rectangle 48"/>
            <p:cNvSpPr>
              <a:spLocks noChangeArrowheads="1"/>
            </p:cNvSpPr>
            <p:nvPr/>
          </p:nvSpPr>
          <p:spPr bwMode="auto">
            <a:xfrm>
              <a:off x="2928" y="3158"/>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S.top</a:t>
              </a:r>
            </a:p>
          </p:txBody>
        </p:sp>
        <p:sp>
          <p:nvSpPr>
            <p:cNvPr id="24621" name="Rectangle 49"/>
            <p:cNvSpPr>
              <a:spLocks noChangeArrowheads="1"/>
            </p:cNvSpPr>
            <p:nvPr/>
          </p:nvSpPr>
          <p:spPr bwMode="auto">
            <a:xfrm>
              <a:off x="2928" y="2928"/>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rPr>
                <a:t>S.stacksize</a:t>
              </a:r>
              <a:endParaRPr kumimoji="1" lang="en-US" altLang="zh-CN" sz="1800">
                <a:latin typeface="Times New Roman" pitchFamily="18" charset="0"/>
                <a:ea typeface="宋体" pitchFamily="2" charset="-122"/>
              </a:endParaRPr>
            </a:p>
          </p:txBody>
        </p:sp>
        <p:sp>
          <p:nvSpPr>
            <p:cNvPr id="24622" name="Line 50"/>
            <p:cNvSpPr>
              <a:spLocks noChangeShapeType="1"/>
            </p:cNvSpPr>
            <p:nvPr/>
          </p:nvSpPr>
          <p:spPr bwMode="auto">
            <a:xfrm>
              <a:off x="4224" y="35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23" name="Line 51"/>
            <p:cNvSpPr>
              <a:spLocks noChangeShapeType="1"/>
            </p:cNvSpPr>
            <p:nvPr/>
          </p:nvSpPr>
          <p:spPr bwMode="auto">
            <a:xfrm flipV="1">
              <a:off x="4224" y="2544"/>
              <a:ext cx="192"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24" name="Rectangle 52"/>
            <p:cNvSpPr>
              <a:spLocks noChangeArrowheads="1"/>
            </p:cNvSpPr>
            <p:nvPr/>
          </p:nvSpPr>
          <p:spPr bwMode="auto">
            <a:xfrm>
              <a:off x="4451" y="1776"/>
              <a:ext cx="722" cy="18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4625" name="Line 53"/>
            <p:cNvSpPr>
              <a:spLocks noChangeShapeType="1"/>
            </p:cNvSpPr>
            <p:nvPr/>
          </p:nvSpPr>
          <p:spPr bwMode="auto">
            <a:xfrm>
              <a:off x="4456" y="1968"/>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6" name="Line 54"/>
            <p:cNvSpPr>
              <a:spLocks noChangeShapeType="1"/>
            </p:cNvSpPr>
            <p:nvPr/>
          </p:nvSpPr>
          <p:spPr bwMode="auto">
            <a:xfrm>
              <a:off x="4451" y="3340"/>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7" name="Line 55"/>
            <p:cNvSpPr>
              <a:spLocks noChangeShapeType="1"/>
            </p:cNvSpPr>
            <p:nvPr/>
          </p:nvSpPr>
          <p:spPr bwMode="auto">
            <a:xfrm>
              <a:off x="4451" y="3084"/>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8" name="Line 56"/>
            <p:cNvSpPr>
              <a:spLocks noChangeShapeType="1"/>
            </p:cNvSpPr>
            <p:nvPr/>
          </p:nvSpPr>
          <p:spPr bwMode="auto">
            <a:xfrm flipV="1">
              <a:off x="4456" y="2852"/>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29" name="Text Box 57"/>
            <p:cNvSpPr txBox="1">
              <a:spLocks noChangeArrowheads="1"/>
            </p:cNvSpPr>
            <p:nvPr/>
          </p:nvSpPr>
          <p:spPr bwMode="auto">
            <a:xfrm>
              <a:off x="5188" y="3137"/>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24630" name="Text Box 58"/>
            <p:cNvSpPr txBox="1">
              <a:spLocks noChangeArrowheads="1"/>
            </p:cNvSpPr>
            <p:nvPr/>
          </p:nvSpPr>
          <p:spPr bwMode="auto">
            <a:xfrm>
              <a:off x="5188" y="2884"/>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24631" name="Text Box 59"/>
            <p:cNvSpPr txBox="1">
              <a:spLocks noChangeArrowheads="1"/>
            </p:cNvSpPr>
            <p:nvPr/>
          </p:nvSpPr>
          <p:spPr bwMode="auto">
            <a:xfrm>
              <a:off x="5228" y="263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endParaRPr kumimoji="1" lang="zh-CN" altLang="zh-CN" sz="2000">
                <a:latin typeface="Times New Roman" pitchFamily="18" charset="0"/>
                <a:ea typeface="宋体" pitchFamily="2" charset="-122"/>
              </a:endParaRPr>
            </a:p>
          </p:txBody>
        </p:sp>
        <p:sp>
          <p:nvSpPr>
            <p:cNvPr id="24632" name="Text Box 60"/>
            <p:cNvSpPr txBox="1">
              <a:spLocks noChangeArrowheads="1"/>
            </p:cNvSpPr>
            <p:nvPr/>
          </p:nvSpPr>
          <p:spPr bwMode="auto">
            <a:xfrm>
              <a:off x="5184" y="177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99</a:t>
              </a:r>
            </a:p>
          </p:txBody>
        </p:sp>
        <p:sp>
          <p:nvSpPr>
            <p:cNvPr id="24633" name="Text Box 61"/>
            <p:cNvSpPr txBox="1">
              <a:spLocks noChangeArrowheads="1"/>
            </p:cNvSpPr>
            <p:nvPr/>
          </p:nvSpPr>
          <p:spPr bwMode="auto">
            <a:xfrm>
              <a:off x="5195" y="3390"/>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sp>
          <p:nvSpPr>
            <p:cNvPr id="24634" name="Rectangle 62"/>
            <p:cNvSpPr>
              <a:spLocks noChangeArrowheads="1"/>
            </p:cNvSpPr>
            <p:nvPr/>
          </p:nvSpPr>
          <p:spPr bwMode="auto">
            <a:xfrm>
              <a:off x="3871" y="3388"/>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4635" name="Rectangle 63"/>
            <p:cNvSpPr>
              <a:spLocks noChangeArrowheads="1"/>
            </p:cNvSpPr>
            <p:nvPr/>
          </p:nvSpPr>
          <p:spPr bwMode="auto">
            <a:xfrm>
              <a:off x="3871" y="3158"/>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400">
                  <a:solidFill>
                    <a:srgbClr val="FF0000"/>
                  </a:solidFill>
                  <a:latin typeface="Times New Roman" pitchFamily="18" charset="0"/>
                </a:rPr>
                <a:t>n-1</a:t>
              </a:r>
            </a:p>
          </p:txBody>
        </p:sp>
        <p:sp>
          <p:nvSpPr>
            <p:cNvPr id="24636" name="Rectangle 64"/>
            <p:cNvSpPr>
              <a:spLocks noChangeArrowheads="1"/>
            </p:cNvSpPr>
            <p:nvPr/>
          </p:nvSpPr>
          <p:spPr bwMode="auto">
            <a:xfrm>
              <a:off x="3871" y="2928"/>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r>
                <a:rPr lang="en-US" altLang="zh-CN" sz="1800">
                  <a:latin typeface="Times New Roman" pitchFamily="18" charset="0"/>
                </a:rPr>
                <a:t>100</a:t>
              </a:r>
            </a:p>
          </p:txBody>
        </p:sp>
        <p:sp>
          <p:nvSpPr>
            <p:cNvPr id="24637" name="Line 65"/>
            <p:cNvSpPr>
              <a:spLocks noChangeShapeType="1"/>
            </p:cNvSpPr>
            <p:nvPr/>
          </p:nvSpPr>
          <p:spPr bwMode="auto">
            <a:xfrm>
              <a:off x="4224" y="2928"/>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8" name="Line 66"/>
            <p:cNvSpPr>
              <a:spLocks noChangeShapeType="1"/>
            </p:cNvSpPr>
            <p:nvPr/>
          </p:nvSpPr>
          <p:spPr bwMode="auto">
            <a:xfrm>
              <a:off x="3871" y="2928"/>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9" name="Line 67"/>
            <p:cNvSpPr>
              <a:spLocks noChangeShapeType="1"/>
            </p:cNvSpPr>
            <p:nvPr/>
          </p:nvSpPr>
          <p:spPr bwMode="auto">
            <a:xfrm>
              <a:off x="3871" y="3618"/>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0" name="Line 68"/>
            <p:cNvSpPr>
              <a:spLocks noChangeShapeType="1"/>
            </p:cNvSpPr>
            <p:nvPr/>
          </p:nvSpPr>
          <p:spPr bwMode="auto">
            <a:xfrm>
              <a:off x="3871" y="2928"/>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1" name="Line 69"/>
            <p:cNvSpPr>
              <a:spLocks noChangeShapeType="1"/>
            </p:cNvSpPr>
            <p:nvPr/>
          </p:nvSpPr>
          <p:spPr bwMode="auto">
            <a:xfrm>
              <a:off x="3871" y="3158"/>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2" name="Line 70"/>
            <p:cNvSpPr>
              <a:spLocks noChangeShapeType="1"/>
            </p:cNvSpPr>
            <p:nvPr/>
          </p:nvSpPr>
          <p:spPr bwMode="auto">
            <a:xfrm>
              <a:off x="3871" y="3388"/>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3" name="Text Box 71"/>
            <p:cNvSpPr txBox="1">
              <a:spLocks noChangeArrowheads="1"/>
            </p:cNvSpPr>
            <p:nvPr/>
          </p:nvSpPr>
          <p:spPr bwMode="auto">
            <a:xfrm>
              <a:off x="4512" y="196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4644" name="Text Box 72"/>
            <p:cNvSpPr txBox="1">
              <a:spLocks noChangeArrowheads="1"/>
            </p:cNvSpPr>
            <p:nvPr/>
          </p:nvSpPr>
          <p:spPr bwMode="auto">
            <a:xfrm>
              <a:off x="4608" y="336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a1</a:t>
              </a:r>
            </a:p>
          </p:txBody>
        </p:sp>
        <p:sp>
          <p:nvSpPr>
            <p:cNvPr id="24645" name="Text Box 73"/>
            <p:cNvSpPr txBox="1">
              <a:spLocks noChangeArrowheads="1"/>
            </p:cNvSpPr>
            <p:nvPr/>
          </p:nvSpPr>
          <p:spPr bwMode="auto">
            <a:xfrm>
              <a:off x="4608" y="30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a2</a:t>
              </a:r>
            </a:p>
          </p:txBody>
        </p:sp>
        <p:sp>
          <p:nvSpPr>
            <p:cNvPr id="24646" name="Line 74"/>
            <p:cNvSpPr>
              <a:spLocks noChangeShapeType="1"/>
            </p:cNvSpPr>
            <p:nvPr/>
          </p:nvSpPr>
          <p:spPr bwMode="auto">
            <a:xfrm>
              <a:off x="4456" y="2232"/>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47" name="Text Box 75"/>
            <p:cNvSpPr txBox="1">
              <a:spLocks noChangeArrowheads="1"/>
            </p:cNvSpPr>
            <p:nvPr/>
          </p:nvSpPr>
          <p:spPr bwMode="auto">
            <a:xfrm>
              <a:off x="5180" y="22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n</a:t>
              </a:r>
            </a:p>
          </p:txBody>
        </p:sp>
        <p:sp>
          <p:nvSpPr>
            <p:cNvPr id="24648" name="Line 76"/>
            <p:cNvSpPr>
              <a:spLocks noChangeShapeType="1"/>
            </p:cNvSpPr>
            <p:nvPr/>
          </p:nvSpPr>
          <p:spPr bwMode="auto">
            <a:xfrm>
              <a:off x="4456" y="2448"/>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49" name="Text Box 77"/>
            <p:cNvSpPr txBox="1">
              <a:spLocks noChangeArrowheads="1"/>
            </p:cNvSpPr>
            <p:nvPr/>
          </p:nvSpPr>
          <p:spPr bwMode="auto">
            <a:xfrm>
              <a:off x="4512" y="273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4650" name="Line 79"/>
            <p:cNvSpPr>
              <a:spLocks noChangeShapeType="1"/>
            </p:cNvSpPr>
            <p:nvPr/>
          </p:nvSpPr>
          <p:spPr bwMode="auto">
            <a:xfrm>
              <a:off x="4464" y="265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1" name="Text Box 80"/>
            <p:cNvSpPr txBox="1">
              <a:spLocks noChangeArrowheads="1"/>
            </p:cNvSpPr>
            <p:nvPr/>
          </p:nvSpPr>
          <p:spPr bwMode="auto">
            <a:xfrm>
              <a:off x="4560" y="264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sz="2000"/>
                <a:t>an-1</a:t>
              </a:r>
            </a:p>
          </p:txBody>
        </p:sp>
        <p:sp>
          <p:nvSpPr>
            <p:cNvPr id="24652" name="Text Box 81"/>
            <p:cNvSpPr txBox="1">
              <a:spLocks noChangeArrowheads="1"/>
            </p:cNvSpPr>
            <p:nvPr/>
          </p:nvSpPr>
          <p:spPr bwMode="auto">
            <a:xfrm>
              <a:off x="5136" y="24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n-1</a:t>
              </a:r>
            </a:p>
          </p:txBody>
        </p:sp>
        <p:sp>
          <p:nvSpPr>
            <p:cNvPr id="24653" name="Text Box 82"/>
            <p:cNvSpPr txBox="1">
              <a:spLocks noChangeArrowheads="1"/>
            </p:cNvSpPr>
            <p:nvPr/>
          </p:nvSpPr>
          <p:spPr bwMode="auto">
            <a:xfrm>
              <a:off x="3696" y="2016"/>
              <a:ext cx="528" cy="256"/>
            </a:xfrm>
            <a:prstGeom prst="rect">
              <a:avLst/>
            </a:prstGeom>
            <a:solidFill>
              <a:schemeClr val="tx2"/>
            </a:solidFill>
            <a:ln w="9525">
              <a:solidFill>
                <a:schemeClr val="tx1"/>
              </a:solidFill>
              <a:miter lim="800000"/>
              <a:headEnd/>
              <a:tailEnd/>
            </a:ln>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sz="2000"/>
                <a:t>an</a:t>
              </a:r>
            </a:p>
          </p:txBody>
        </p:sp>
      </p:grpSp>
      <p:grpSp>
        <p:nvGrpSpPr>
          <p:cNvPr id="24583" name="Group 84"/>
          <p:cNvGrpSpPr>
            <a:grpSpLocks/>
          </p:cNvGrpSpPr>
          <p:nvPr/>
        </p:nvGrpSpPr>
        <p:grpSpPr bwMode="auto">
          <a:xfrm>
            <a:off x="76200" y="2895600"/>
            <a:ext cx="4191000" cy="2959100"/>
            <a:chOff x="48" y="1824"/>
            <a:chExt cx="2640" cy="1864"/>
          </a:xfrm>
        </p:grpSpPr>
        <p:sp>
          <p:nvSpPr>
            <p:cNvPr id="24584" name="Rectangle 5"/>
            <p:cNvSpPr>
              <a:spLocks noChangeArrowheads="1"/>
            </p:cNvSpPr>
            <p:nvPr/>
          </p:nvSpPr>
          <p:spPr bwMode="auto">
            <a:xfrm>
              <a:off x="48" y="3436"/>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S.base</a:t>
              </a:r>
            </a:p>
          </p:txBody>
        </p:sp>
        <p:sp>
          <p:nvSpPr>
            <p:cNvPr id="24585" name="Rectangle 6"/>
            <p:cNvSpPr>
              <a:spLocks noChangeArrowheads="1"/>
            </p:cNvSpPr>
            <p:nvPr/>
          </p:nvSpPr>
          <p:spPr bwMode="auto">
            <a:xfrm>
              <a:off x="48" y="3206"/>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ea typeface="宋体" pitchFamily="2" charset="-122"/>
                </a:rPr>
                <a:t>S.top</a:t>
              </a:r>
            </a:p>
          </p:txBody>
        </p:sp>
        <p:sp>
          <p:nvSpPr>
            <p:cNvPr id="24586" name="Rectangle 7"/>
            <p:cNvSpPr>
              <a:spLocks noChangeArrowheads="1"/>
            </p:cNvSpPr>
            <p:nvPr/>
          </p:nvSpPr>
          <p:spPr bwMode="auto">
            <a:xfrm>
              <a:off x="48" y="2976"/>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spcBef>
                  <a:spcPct val="20000"/>
                </a:spcBef>
                <a:buClr>
                  <a:schemeClr val="hlink"/>
                </a:buClr>
              </a:pPr>
              <a:r>
                <a:rPr kumimoji="1" lang="en-US" altLang="zh-CN" sz="1800">
                  <a:latin typeface="Times New Roman" pitchFamily="18" charset="0"/>
                </a:rPr>
                <a:t>S.stacksize</a:t>
              </a:r>
              <a:endParaRPr kumimoji="1" lang="en-US" altLang="zh-CN" sz="1800">
                <a:latin typeface="Times New Roman" pitchFamily="18" charset="0"/>
                <a:ea typeface="宋体" pitchFamily="2" charset="-122"/>
              </a:endParaRPr>
            </a:p>
          </p:txBody>
        </p:sp>
        <p:sp>
          <p:nvSpPr>
            <p:cNvPr id="24587" name="Line 9"/>
            <p:cNvSpPr>
              <a:spLocks noChangeShapeType="1"/>
            </p:cNvSpPr>
            <p:nvPr/>
          </p:nvSpPr>
          <p:spPr bwMode="auto">
            <a:xfrm>
              <a:off x="1344" y="36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588" name="Line 10"/>
            <p:cNvSpPr>
              <a:spLocks noChangeShapeType="1"/>
            </p:cNvSpPr>
            <p:nvPr/>
          </p:nvSpPr>
          <p:spPr bwMode="auto">
            <a:xfrm flipV="1">
              <a:off x="1344" y="2400"/>
              <a:ext cx="24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589" name="Rectangle 11"/>
            <p:cNvSpPr>
              <a:spLocks noChangeArrowheads="1"/>
            </p:cNvSpPr>
            <p:nvPr/>
          </p:nvSpPr>
          <p:spPr bwMode="auto">
            <a:xfrm>
              <a:off x="1571" y="1824"/>
              <a:ext cx="722" cy="18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4590" name="Line 12"/>
            <p:cNvSpPr>
              <a:spLocks noChangeShapeType="1"/>
            </p:cNvSpPr>
            <p:nvPr/>
          </p:nvSpPr>
          <p:spPr bwMode="auto">
            <a:xfrm>
              <a:off x="1576" y="201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1" name="Line 13"/>
            <p:cNvSpPr>
              <a:spLocks noChangeShapeType="1"/>
            </p:cNvSpPr>
            <p:nvPr/>
          </p:nvSpPr>
          <p:spPr bwMode="auto">
            <a:xfrm>
              <a:off x="1571" y="3388"/>
              <a:ext cx="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2" name="Line 14"/>
            <p:cNvSpPr>
              <a:spLocks noChangeShapeType="1"/>
            </p:cNvSpPr>
            <p:nvPr/>
          </p:nvSpPr>
          <p:spPr bwMode="auto">
            <a:xfrm>
              <a:off x="1571" y="3132"/>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3" name="Line 15"/>
            <p:cNvSpPr>
              <a:spLocks noChangeShapeType="1"/>
            </p:cNvSpPr>
            <p:nvPr/>
          </p:nvSpPr>
          <p:spPr bwMode="auto">
            <a:xfrm flipV="1">
              <a:off x="1576" y="2900"/>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594" name="Text Box 16"/>
            <p:cNvSpPr txBox="1">
              <a:spLocks noChangeArrowheads="1"/>
            </p:cNvSpPr>
            <p:nvPr/>
          </p:nvSpPr>
          <p:spPr bwMode="auto">
            <a:xfrm>
              <a:off x="2308" y="3185"/>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1</a:t>
              </a:r>
            </a:p>
          </p:txBody>
        </p:sp>
        <p:sp>
          <p:nvSpPr>
            <p:cNvPr id="24595" name="Text Box 17"/>
            <p:cNvSpPr txBox="1">
              <a:spLocks noChangeArrowheads="1"/>
            </p:cNvSpPr>
            <p:nvPr/>
          </p:nvSpPr>
          <p:spPr bwMode="auto">
            <a:xfrm>
              <a:off x="2308" y="2932"/>
              <a:ext cx="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2</a:t>
              </a:r>
            </a:p>
          </p:txBody>
        </p:sp>
        <p:sp>
          <p:nvSpPr>
            <p:cNvPr id="24596" name="Text Box 18"/>
            <p:cNvSpPr txBox="1">
              <a:spLocks noChangeArrowheads="1"/>
            </p:cNvSpPr>
            <p:nvPr/>
          </p:nvSpPr>
          <p:spPr bwMode="auto">
            <a:xfrm>
              <a:off x="2348" y="2680"/>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endParaRPr kumimoji="1" lang="zh-CN" altLang="zh-CN" sz="2000">
                <a:latin typeface="Times New Roman" pitchFamily="18" charset="0"/>
                <a:ea typeface="宋体" pitchFamily="2" charset="-122"/>
              </a:endParaRPr>
            </a:p>
          </p:txBody>
        </p:sp>
        <p:sp>
          <p:nvSpPr>
            <p:cNvPr id="24597" name="Text Box 19"/>
            <p:cNvSpPr txBox="1">
              <a:spLocks noChangeArrowheads="1"/>
            </p:cNvSpPr>
            <p:nvPr/>
          </p:nvSpPr>
          <p:spPr bwMode="auto">
            <a:xfrm>
              <a:off x="2304" y="182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99</a:t>
              </a:r>
            </a:p>
          </p:txBody>
        </p:sp>
        <p:sp>
          <p:nvSpPr>
            <p:cNvPr id="24598" name="Text Box 20"/>
            <p:cNvSpPr txBox="1">
              <a:spLocks noChangeArrowheads="1"/>
            </p:cNvSpPr>
            <p:nvPr/>
          </p:nvSpPr>
          <p:spPr bwMode="auto">
            <a:xfrm>
              <a:off x="2315" y="3438"/>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0</a:t>
              </a:r>
            </a:p>
          </p:txBody>
        </p:sp>
        <p:sp>
          <p:nvSpPr>
            <p:cNvPr id="24599" name="Rectangle 21"/>
            <p:cNvSpPr>
              <a:spLocks noChangeArrowheads="1"/>
            </p:cNvSpPr>
            <p:nvPr/>
          </p:nvSpPr>
          <p:spPr bwMode="auto">
            <a:xfrm>
              <a:off x="991" y="3436"/>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latin typeface="Times New Roman" pitchFamily="18" charset="0"/>
                </a:rPr>
                <a:t>0</a:t>
              </a:r>
            </a:p>
          </p:txBody>
        </p:sp>
        <p:sp>
          <p:nvSpPr>
            <p:cNvPr id="24600" name="Rectangle 22"/>
            <p:cNvSpPr>
              <a:spLocks noChangeArrowheads="1"/>
            </p:cNvSpPr>
            <p:nvPr/>
          </p:nvSpPr>
          <p:spPr bwMode="auto">
            <a:xfrm>
              <a:off x="991" y="3206"/>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buClr>
                  <a:schemeClr val="hlink"/>
                </a:buClr>
              </a:pPr>
              <a:r>
                <a:rPr lang="en-US" altLang="zh-CN" sz="1800">
                  <a:solidFill>
                    <a:srgbClr val="FF0000"/>
                  </a:solidFill>
                  <a:latin typeface="Times New Roman" pitchFamily="18" charset="0"/>
                </a:rPr>
                <a:t>n</a:t>
              </a:r>
            </a:p>
          </p:txBody>
        </p:sp>
        <p:sp>
          <p:nvSpPr>
            <p:cNvPr id="24601" name="Rectangle 23"/>
            <p:cNvSpPr>
              <a:spLocks noChangeArrowheads="1"/>
            </p:cNvSpPr>
            <p:nvPr/>
          </p:nvSpPr>
          <p:spPr bwMode="auto">
            <a:xfrm>
              <a:off x="991" y="2976"/>
              <a:ext cx="3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pPr>
              <a:r>
                <a:rPr lang="en-US" altLang="zh-CN" sz="1800">
                  <a:latin typeface="Times New Roman" pitchFamily="18" charset="0"/>
                </a:rPr>
                <a:t>100</a:t>
              </a:r>
            </a:p>
          </p:txBody>
        </p:sp>
        <p:sp>
          <p:nvSpPr>
            <p:cNvPr id="24602" name="Line 24"/>
            <p:cNvSpPr>
              <a:spLocks noChangeShapeType="1"/>
            </p:cNvSpPr>
            <p:nvPr/>
          </p:nvSpPr>
          <p:spPr bwMode="auto">
            <a:xfrm>
              <a:off x="1344" y="2976"/>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3" name="Line 25"/>
            <p:cNvSpPr>
              <a:spLocks noChangeShapeType="1"/>
            </p:cNvSpPr>
            <p:nvPr/>
          </p:nvSpPr>
          <p:spPr bwMode="auto">
            <a:xfrm>
              <a:off x="991" y="2976"/>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26"/>
            <p:cNvSpPr>
              <a:spLocks noChangeShapeType="1"/>
            </p:cNvSpPr>
            <p:nvPr/>
          </p:nvSpPr>
          <p:spPr bwMode="auto">
            <a:xfrm>
              <a:off x="991" y="3666"/>
              <a:ext cx="353"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Line 27"/>
            <p:cNvSpPr>
              <a:spLocks noChangeShapeType="1"/>
            </p:cNvSpPr>
            <p:nvPr/>
          </p:nvSpPr>
          <p:spPr bwMode="auto">
            <a:xfrm>
              <a:off x="991" y="2976"/>
              <a:ext cx="0" cy="69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28"/>
            <p:cNvSpPr>
              <a:spLocks noChangeShapeType="1"/>
            </p:cNvSpPr>
            <p:nvPr/>
          </p:nvSpPr>
          <p:spPr bwMode="auto">
            <a:xfrm>
              <a:off x="991" y="3206"/>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29"/>
            <p:cNvSpPr>
              <a:spLocks noChangeShapeType="1"/>
            </p:cNvSpPr>
            <p:nvPr/>
          </p:nvSpPr>
          <p:spPr bwMode="auto">
            <a:xfrm>
              <a:off x="991" y="3436"/>
              <a:ext cx="3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Text Box 30"/>
            <p:cNvSpPr txBox="1">
              <a:spLocks noChangeArrowheads="1"/>
            </p:cNvSpPr>
            <p:nvPr/>
          </p:nvSpPr>
          <p:spPr bwMode="auto">
            <a:xfrm>
              <a:off x="1632" y="201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4609" name="Text Box 31"/>
            <p:cNvSpPr txBox="1">
              <a:spLocks noChangeArrowheads="1"/>
            </p:cNvSpPr>
            <p:nvPr/>
          </p:nvSpPr>
          <p:spPr bwMode="auto">
            <a:xfrm>
              <a:off x="1728" y="340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a1</a:t>
              </a:r>
            </a:p>
          </p:txBody>
        </p:sp>
        <p:sp>
          <p:nvSpPr>
            <p:cNvPr id="24610" name="Text Box 32"/>
            <p:cNvSpPr txBox="1">
              <a:spLocks noChangeArrowheads="1"/>
            </p:cNvSpPr>
            <p:nvPr/>
          </p:nvSpPr>
          <p:spPr bwMode="auto">
            <a:xfrm>
              <a:off x="1728" y="312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000"/>
                <a:t>a2</a:t>
              </a:r>
            </a:p>
          </p:txBody>
        </p:sp>
        <p:sp>
          <p:nvSpPr>
            <p:cNvPr id="24611" name="Line 34"/>
            <p:cNvSpPr>
              <a:spLocks noChangeShapeType="1"/>
            </p:cNvSpPr>
            <p:nvPr/>
          </p:nvSpPr>
          <p:spPr bwMode="auto">
            <a:xfrm>
              <a:off x="1576" y="2280"/>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2" name="Text Box 35"/>
            <p:cNvSpPr txBox="1">
              <a:spLocks noChangeArrowheads="1"/>
            </p:cNvSpPr>
            <p:nvPr/>
          </p:nvSpPr>
          <p:spPr bwMode="auto">
            <a:xfrm>
              <a:off x="2300" y="225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n</a:t>
              </a:r>
            </a:p>
          </p:txBody>
        </p:sp>
        <p:sp>
          <p:nvSpPr>
            <p:cNvPr id="24613" name="Line 37"/>
            <p:cNvSpPr>
              <a:spLocks noChangeShapeType="1"/>
            </p:cNvSpPr>
            <p:nvPr/>
          </p:nvSpPr>
          <p:spPr bwMode="auto">
            <a:xfrm>
              <a:off x="1576" y="2496"/>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4" name="Text Box 38"/>
            <p:cNvSpPr txBox="1">
              <a:spLocks noChangeArrowheads="1"/>
            </p:cNvSpPr>
            <p:nvPr/>
          </p:nvSpPr>
          <p:spPr bwMode="auto">
            <a:xfrm>
              <a:off x="1632" y="27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a:t>……</a:t>
              </a:r>
            </a:p>
          </p:txBody>
        </p:sp>
        <p:sp>
          <p:nvSpPr>
            <p:cNvPr id="24615" name="Line 41"/>
            <p:cNvSpPr>
              <a:spLocks noChangeShapeType="1"/>
            </p:cNvSpPr>
            <p:nvPr/>
          </p:nvSpPr>
          <p:spPr bwMode="auto">
            <a:xfrm>
              <a:off x="1584" y="2712"/>
              <a:ext cx="7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6" name="Text Box 42"/>
            <p:cNvSpPr txBox="1">
              <a:spLocks noChangeArrowheads="1"/>
            </p:cNvSpPr>
            <p:nvPr/>
          </p:nvSpPr>
          <p:spPr bwMode="auto">
            <a:xfrm>
              <a:off x="1680" y="248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sz="2000"/>
                <a:t>an</a:t>
              </a:r>
            </a:p>
          </p:txBody>
        </p:sp>
        <p:sp>
          <p:nvSpPr>
            <p:cNvPr id="24617" name="Text Box 43"/>
            <p:cNvSpPr txBox="1">
              <a:spLocks noChangeArrowheads="1"/>
            </p:cNvSpPr>
            <p:nvPr/>
          </p:nvSpPr>
          <p:spPr bwMode="auto">
            <a:xfrm>
              <a:off x="2256" y="24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2000">
                  <a:latin typeface="Times New Roman" pitchFamily="18" charset="0"/>
                  <a:ea typeface="宋体" pitchFamily="2" charset="-122"/>
                </a:rPr>
                <a:t>n-1</a:t>
              </a:r>
            </a:p>
          </p:txBody>
        </p:sp>
        <p:sp>
          <p:nvSpPr>
            <p:cNvPr id="24618" name="Text Box 83"/>
            <p:cNvSpPr txBox="1">
              <a:spLocks noChangeArrowheads="1"/>
            </p:cNvSpPr>
            <p:nvPr/>
          </p:nvSpPr>
          <p:spPr bwMode="auto">
            <a:xfrm>
              <a:off x="1680" y="268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en-US" altLang="zh-CN" sz="2000"/>
                <a:t>an-1</a:t>
              </a: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2B015305-FFBF-4C7F-B0F8-1FE60FAB4032}" type="slidenum">
              <a:rPr lang="en-US" altLang="zh-CN"/>
              <a:pPr>
                <a:defRPr/>
              </a:pPr>
              <a:t>23</a:t>
            </a:fld>
            <a:endParaRPr lang="en-US" altLang="zh-CN"/>
          </a:p>
        </p:txBody>
      </p:sp>
      <p:sp>
        <p:nvSpPr>
          <p:cNvPr id="25603" name="Text Box 2"/>
          <p:cNvSpPr txBox="1">
            <a:spLocks noChangeArrowheads="1"/>
          </p:cNvSpPr>
          <p:nvPr/>
        </p:nvSpPr>
        <p:spPr bwMode="auto">
          <a:xfrm>
            <a:off x="228600" y="1346200"/>
            <a:ext cx="8839200" cy="49212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5000"/>
              </a:lnSpc>
            </a:pPr>
            <a:r>
              <a:rPr kumimoji="1" lang="en-US" altLang="zh-CN" sz="2800" dirty="0">
                <a:solidFill>
                  <a:srgbClr val="FF0000"/>
                </a:solidFill>
                <a:latin typeface="Times New Roman" pitchFamily="18" charset="0"/>
                <a:ea typeface="宋体" pitchFamily="2" charset="-122"/>
              </a:rPr>
              <a:t>Status Pop (</a:t>
            </a:r>
            <a:r>
              <a:rPr kumimoji="1" lang="en-US" altLang="zh-CN" sz="2800" dirty="0" err="1">
                <a:solidFill>
                  <a:srgbClr val="FF0000"/>
                </a:solidFill>
                <a:latin typeface="Times New Roman" pitchFamily="18" charset="0"/>
                <a:ea typeface="宋体" pitchFamily="2" charset="-122"/>
              </a:rPr>
              <a:t>SqStack</a:t>
            </a:r>
            <a:r>
              <a:rPr kumimoji="1" lang="en-US" altLang="zh-CN" sz="2800" dirty="0">
                <a:solidFill>
                  <a:srgbClr val="FF0000"/>
                </a:solidFill>
                <a:latin typeface="Times New Roman" pitchFamily="18" charset="0"/>
                <a:ea typeface="宋体" pitchFamily="2" charset="-122"/>
              </a:rPr>
              <a:t> &amp;S, </a:t>
            </a:r>
            <a:r>
              <a:rPr kumimoji="1" lang="en-US" altLang="zh-CN" sz="2800" dirty="0" err="1">
                <a:solidFill>
                  <a:srgbClr val="FF0000"/>
                </a:solidFill>
                <a:latin typeface="Times New Roman" pitchFamily="18" charset="0"/>
                <a:ea typeface="宋体" pitchFamily="2" charset="-122"/>
              </a:rPr>
              <a:t>SElemType</a:t>
            </a:r>
            <a:r>
              <a:rPr kumimoji="1" lang="en-US" altLang="zh-CN" sz="2800" dirty="0">
                <a:solidFill>
                  <a:srgbClr val="FF0000"/>
                </a:solidFill>
                <a:latin typeface="Times New Roman" pitchFamily="18" charset="0"/>
                <a:ea typeface="宋体" pitchFamily="2" charset="-122"/>
              </a:rPr>
              <a:t> &amp;e)</a:t>
            </a:r>
            <a:r>
              <a:rPr kumimoji="1" lang="en-US" altLang="zh-CN" sz="2800" dirty="0">
                <a:latin typeface="Times New Roman" pitchFamily="18" charset="0"/>
                <a:ea typeface="宋体" pitchFamily="2" charset="-122"/>
              </a:rPr>
              <a:t> {</a:t>
            </a:r>
          </a:p>
          <a:p>
            <a:pPr>
              <a:lnSpc>
                <a:spcPct val="125000"/>
              </a:lnSpc>
            </a:pPr>
            <a:r>
              <a:rPr kumimoji="1" lang="en-US" altLang="zh-CN" sz="2800" dirty="0">
                <a:latin typeface="Times New Roman" pitchFamily="18" charset="0"/>
                <a:ea typeface="宋体" pitchFamily="2" charset="-122"/>
              </a:rPr>
              <a:t>     // </a:t>
            </a:r>
            <a:r>
              <a:rPr kumimoji="1" lang="zh-CN" altLang="en-US" sz="2800" dirty="0">
                <a:latin typeface="Times New Roman" pitchFamily="18" charset="0"/>
              </a:rPr>
              <a:t>若栈不空，则删除</a:t>
            </a:r>
            <a:r>
              <a:rPr kumimoji="1" lang="en-US" altLang="zh-CN" sz="2800" dirty="0">
                <a:latin typeface="Times New Roman" pitchFamily="18" charset="0"/>
              </a:rPr>
              <a:t>S</a:t>
            </a:r>
            <a:r>
              <a:rPr kumimoji="1" lang="zh-CN" altLang="en-US" sz="2800" dirty="0">
                <a:latin typeface="Times New Roman" pitchFamily="18" charset="0"/>
              </a:rPr>
              <a:t>的栈顶元素，</a:t>
            </a:r>
          </a:p>
          <a:p>
            <a:pPr>
              <a:lnSpc>
                <a:spcPct val="125000"/>
              </a:lnSpc>
            </a:pPr>
            <a:r>
              <a:rPr kumimoji="1" lang="zh-CN" altLang="en-US" sz="2800" dirty="0">
                <a:latin typeface="Times New Roman" pitchFamily="18" charset="0"/>
              </a:rPr>
              <a:t>     </a:t>
            </a:r>
            <a:r>
              <a:rPr kumimoji="1" lang="en-US" altLang="zh-CN" sz="2800" dirty="0">
                <a:latin typeface="Times New Roman" pitchFamily="18" charset="0"/>
              </a:rPr>
              <a:t>// </a:t>
            </a:r>
            <a:r>
              <a:rPr kumimoji="1" lang="zh-CN" altLang="en-US" sz="2800" dirty="0">
                <a:latin typeface="Times New Roman" pitchFamily="18" charset="0"/>
              </a:rPr>
              <a:t>用</a:t>
            </a:r>
            <a:r>
              <a:rPr kumimoji="1" lang="en-US" altLang="zh-CN" sz="2800" dirty="0">
                <a:latin typeface="Times New Roman" pitchFamily="18" charset="0"/>
              </a:rPr>
              <a:t>e</a:t>
            </a:r>
            <a:r>
              <a:rPr kumimoji="1" lang="zh-CN" altLang="en-US" sz="2800" dirty="0">
                <a:latin typeface="Times New Roman" pitchFamily="18" charset="0"/>
              </a:rPr>
              <a:t>返回其值，并返回</a:t>
            </a:r>
            <a:r>
              <a:rPr kumimoji="1" lang="en-US" altLang="zh-CN" sz="2800" dirty="0">
                <a:latin typeface="Times New Roman" pitchFamily="18" charset="0"/>
              </a:rPr>
              <a:t>OK</a:t>
            </a:r>
            <a:r>
              <a:rPr kumimoji="1" lang="zh-CN" altLang="en-US" sz="2800" dirty="0">
                <a:latin typeface="Times New Roman" pitchFamily="18" charset="0"/>
                <a:ea typeface="宋体" pitchFamily="2" charset="-122"/>
              </a:rPr>
              <a:t>；</a:t>
            </a:r>
          </a:p>
          <a:p>
            <a:pPr>
              <a:lnSpc>
                <a:spcPct val="125000"/>
              </a:lnSpc>
            </a:pPr>
            <a:r>
              <a:rPr kumimoji="1" lang="zh-CN" altLang="en-US" sz="2800" dirty="0">
                <a:latin typeface="Times New Roman" pitchFamily="18" charset="0"/>
                <a:ea typeface="宋体" pitchFamily="2" charset="-122"/>
              </a:rPr>
              <a:t>     </a:t>
            </a:r>
            <a:r>
              <a:rPr kumimoji="1" lang="en-US" altLang="zh-CN" sz="2800" dirty="0">
                <a:latin typeface="Times New Roman" pitchFamily="18" charset="0"/>
                <a:ea typeface="宋体" pitchFamily="2" charset="-122"/>
              </a:rPr>
              <a:t>// </a:t>
            </a:r>
            <a:r>
              <a:rPr kumimoji="1" lang="zh-CN" altLang="en-US" sz="2800" dirty="0">
                <a:latin typeface="Times New Roman" pitchFamily="18" charset="0"/>
              </a:rPr>
              <a:t>否则返回</a:t>
            </a:r>
            <a:r>
              <a:rPr kumimoji="1" lang="en-US" altLang="zh-CN" sz="2800" dirty="0">
                <a:latin typeface="Times New Roman" pitchFamily="18" charset="0"/>
              </a:rPr>
              <a:t>ERROR</a:t>
            </a:r>
          </a:p>
          <a:p>
            <a:pPr>
              <a:lnSpc>
                <a:spcPct val="125000"/>
              </a:lnSpc>
            </a:pPr>
            <a:endParaRPr kumimoji="1" lang="en-US" altLang="zh-CN" sz="2800" dirty="0">
              <a:latin typeface="Times New Roman" pitchFamily="18" charset="0"/>
              <a:ea typeface="宋体" pitchFamily="2" charset="-122"/>
            </a:endParaRPr>
          </a:p>
          <a:p>
            <a:pPr>
              <a:lnSpc>
                <a:spcPct val="125000"/>
              </a:lnSpc>
            </a:pPr>
            <a:endParaRPr kumimoji="1" lang="en-US" altLang="zh-CN" sz="2800" dirty="0">
              <a:latin typeface="Times New Roman" pitchFamily="18" charset="0"/>
              <a:ea typeface="宋体" pitchFamily="2" charset="-122"/>
            </a:endParaRPr>
          </a:p>
          <a:p>
            <a:pPr>
              <a:lnSpc>
                <a:spcPct val="125000"/>
              </a:lnSpc>
            </a:pPr>
            <a:endParaRPr kumimoji="1" lang="en-US" altLang="zh-CN" sz="2800" dirty="0">
              <a:latin typeface="Times New Roman" pitchFamily="18" charset="0"/>
              <a:ea typeface="宋体" pitchFamily="2" charset="-122"/>
            </a:endParaRPr>
          </a:p>
          <a:p>
            <a:pPr>
              <a:lnSpc>
                <a:spcPct val="125000"/>
              </a:lnSpc>
            </a:pPr>
            <a:endParaRPr kumimoji="1" lang="en-US" altLang="zh-CN" sz="2800" dirty="0">
              <a:latin typeface="Times New Roman" pitchFamily="18" charset="0"/>
              <a:ea typeface="宋体" pitchFamily="2" charset="-122"/>
            </a:endParaRPr>
          </a:p>
          <a:p>
            <a:pPr>
              <a:lnSpc>
                <a:spcPct val="125000"/>
              </a:lnSpc>
            </a:pPr>
            <a:r>
              <a:rPr kumimoji="1" lang="en-US" altLang="zh-CN" sz="2800" dirty="0">
                <a:latin typeface="Times New Roman" pitchFamily="18" charset="0"/>
                <a:ea typeface="宋体" pitchFamily="2" charset="-122"/>
              </a:rPr>
              <a:t>}//Pop</a:t>
            </a:r>
          </a:p>
        </p:txBody>
      </p:sp>
      <p:sp>
        <p:nvSpPr>
          <p:cNvPr id="210947" name="Rectangle 3"/>
          <p:cNvSpPr>
            <a:spLocks noChangeArrowheads="1"/>
          </p:cNvSpPr>
          <p:nvPr/>
        </p:nvSpPr>
        <p:spPr bwMode="auto">
          <a:xfrm>
            <a:off x="533400" y="3575050"/>
            <a:ext cx="7848600" cy="21399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25000"/>
              </a:lnSpc>
              <a:spcBef>
                <a:spcPct val="50000"/>
              </a:spcBef>
            </a:pPr>
            <a:r>
              <a:rPr kumimoji="1" lang="en-US" altLang="zh-CN" sz="2800" dirty="0">
                <a:latin typeface="Times New Roman" pitchFamily="18" charset="0"/>
                <a:ea typeface="宋体" pitchFamily="2" charset="-122"/>
              </a:rPr>
              <a:t> if </a:t>
            </a:r>
            <a:r>
              <a:rPr kumimoji="1" lang="en-US" altLang="zh-CN" sz="2800" dirty="0">
                <a:solidFill>
                  <a:srgbClr val="FF0000"/>
                </a:solidFill>
                <a:latin typeface="Times New Roman" pitchFamily="18" charset="0"/>
                <a:ea typeface="宋体" pitchFamily="2" charset="-122"/>
              </a:rPr>
              <a:t>(</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S.base</a:t>
            </a:r>
            <a:r>
              <a:rPr kumimoji="1" lang="en-US" altLang="zh-CN" sz="2800" dirty="0">
                <a:solidFill>
                  <a:srgbClr val="FF0000"/>
                </a:solidFill>
                <a:latin typeface="Times New Roman" pitchFamily="18" charset="0"/>
                <a:ea typeface="宋体" pitchFamily="2" charset="-122"/>
              </a:rPr>
              <a:t>) </a:t>
            </a:r>
            <a:r>
              <a:rPr kumimoji="1" lang="en-US" altLang="zh-CN" sz="2800" dirty="0">
                <a:latin typeface="Times New Roman" pitchFamily="18" charset="0"/>
                <a:ea typeface="宋体" pitchFamily="2" charset="-122"/>
              </a:rPr>
              <a:t>return ERROR;</a:t>
            </a:r>
          </a:p>
          <a:p>
            <a:pPr eaLnBrk="0" hangingPunct="0">
              <a:lnSpc>
                <a:spcPct val="125000"/>
              </a:lnSpc>
              <a:spcBef>
                <a:spcPct val="50000"/>
              </a:spcBef>
            </a:pPr>
            <a:r>
              <a:rPr kumimoji="1" lang="en-US" altLang="zh-CN" sz="2800" dirty="0">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e = *--</a:t>
            </a:r>
            <a:r>
              <a:rPr kumimoji="1" lang="en-US" altLang="zh-CN" sz="2800" dirty="0" err="1">
                <a:solidFill>
                  <a:srgbClr val="FF0000"/>
                </a:solidFill>
                <a:latin typeface="Times New Roman" pitchFamily="18" charset="0"/>
                <a:ea typeface="宋体" pitchFamily="2" charset="-122"/>
              </a:rPr>
              <a:t>S.top</a:t>
            </a:r>
            <a:r>
              <a:rPr kumimoji="1" lang="en-US" altLang="zh-CN" sz="2800" dirty="0">
                <a:solidFill>
                  <a:srgbClr val="FF0000"/>
                </a:solidFill>
                <a:latin typeface="Times New Roman" pitchFamily="18" charset="0"/>
                <a:ea typeface="宋体" pitchFamily="2" charset="-122"/>
              </a:rPr>
              <a:t>;</a:t>
            </a:r>
          </a:p>
          <a:p>
            <a:pPr eaLnBrk="0" hangingPunct="0">
              <a:lnSpc>
                <a:spcPct val="125000"/>
              </a:lnSpc>
              <a:spcBef>
                <a:spcPct val="50000"/>
              </a:spcBef>
            </a:pPr>
            <a:r>
              <a:rPr kumimoji="1" lang="en-US" altLang="zh-CN" sz="2800" dirty="0">
                <a:latin typeface="Times New Roman" pitchFamily="18" charset="0"/>
                <a:ea typeface="宋体" pitchFamily="2" charset="-122"/>
              </a:rPr>
              <a:t>    return OK;</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bg/>
                                          </p:spTgt>
                                        </p:tgtEl>
                                        <p:attrNameLst>
                                          <p:attrName>style.visibility</p:attrName>
                                        </p:attrNameLst>
                                      </p:cBhvr>
                                      <p:to>
                                        <p:strVal val="visible"/>
                                      </p:to>
                                    </p:set>
                                    <p:animEffect transition="in" filter="wipe(left)">
                                      <p:cBhvr>
                                        <p:cTn id="7" dur="500"/>
                                        <p:tgtEl>
                                          <p:spTgt spid="21094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0" end="0"/>
                                            </p:txEl>
                                          </p:spTgt>
                                        </p:tgtEl>
                                        <p:attrNameLst>
                                          <p:attrName>style.visibility</p:attrName>
                                        </p:attrNameLst>
                                      </p:cBhvr>
                                      <p:to>
                                        <p:strVal val="visible"/>
                                      </p:to>
                                    </p:set>
                                    <p:animEffect transition="in" filter="wipe(left)">
                                      <p:cBhvr>
                                        <p:cTn id="12" dur="500"/>
                                        <p:tgtEl>
                                          <p:spTgt spid="2109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1" end="1"/>
                                            </p:txEl>
                                          </p:spTgt>
                                        </p:tgtEl>
                                        <p:attrNameLst>
                                          <p:attrName>style.visibility</p:attrName>
                                        </p:attrNameLst>
                                      </p:cBhvr>
                                      <p:to>
                                        <p:strVal val="visible"/>
                                      </p:to>
                                    </p:set>
                                    <p:animEffect transition="in" filter="wipe(left)">
                                      <p:cBhvr>
                                        <p:cTn id="17" dur="500"/>
                                        <p:tgtEl>
                                          <p:spTgt spid="2109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47">
                                            <p:txEl>
                                              <p:pRg st="2" end="2"/>
                                            </p:txEl>
                                          </p:spTgt>
                                        </p:tgtEl>
                                        <p:attrNameLst>
                                          <p:attrName>style.visibility</p:attrName>
                                        </p:attrNameLst>
                                      </p:cBhvr>
                                      <p:to>
                                        <p:strVal val="visible"/>
                                      </p:to>
                                    </p:set>
                                    <p:animEffect transition="in" filter="wipe(left)">
                                      <p:cBhvr>
                                        <p:cTn id="22"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344E146B-837A-4F44-8C17-7521A4393A74}" type="slidenum">
              <a:rPr lang="en-US" altLang="zh-CN"/>
              <a:pPr>
                <a:defRPr/>
              </a:pPr>
              <a:t>24</a:t>
            </a:fld>
            <a:endParaRPr lang="en-US" altLang="zh-CN"/>
          </a:p>
        </p:txBody>
      </p:sp>
      <p:sp>
        <p:nvSpPr>
          <p:cNvPr id="26627" name="Rectangle 37"/>
          <p:cNvSpPr>
            <a:spLocks noGrp="1" noChangeArrowheads="1"/>
          </p:cNvSpPr>
          <p:nvPr>
            <p:ph type="body" idx="1"/>
          </p:nvPr>
        </p:nvSpPr>
        <p:spPr/>
        <p:txBody>
          <a:bodyPr/>
          <a:lstStyle/>
          <a:p>
            <a:pPr eaLnBrk="1" hangingPunct="1"/>
            <a:r>
              <a:rPr kumimoji="1" lang="en-US" altLang="zh-CN" smtClean="0">
                <a:solidFill>
                  <a:srgbClr val="FF0000"/>
                </a:solidFill>
              </a:rPr>
              <a:t>InitStack (SqStack &amp;S)</a:t>
            </a:r>
          </a:p>
          <a:p>
            <a:pPr lvl="1" eaLnBrk="1" hangingPunct="1"/>
            <a:r>
              <a:rPr kumimoji="1" lang="zh-CN" altLang="en-US" smtClean="0">
                <a:solidFill>
                  <a:schemeClr val="tx1"/>
                </a:solidFill>
              </a:rPr>
              <a:t>创建头结点</a:t>
            </a:r>
          </a:p>
          <a:p>
            <a:pPr eaLnBrk="1" hangingPunct="1"/>
            <a:r>
              <a:rPr kumimoji="1" lang="en-US" altLang="zh-CN" smtClean="0">
                <a:solidFill>
                  <a:srgbClr val="FF0000"/>
                </a:solidFill>
              </a:rPr>
              <a:t>Push (SqStack &amp;S, SElemType e)</a:t>
            </a:r>
          </a:p>
          <a:p>
            <a:pPr lvl="1" eaLnBrk="1" hangingPunct="1"/>
            <a:r>
              <a:rPr kumimoji="1" lang="zh-CN" altLang="en-US" smtClean="0">
                <a:solidFill>
                  <a:schemeClr val="tx1"/>
                </a:solidFill>
              </a:rPr>
              <a:t>创建新节点，并插入到头节点之后</a:t>
            </a:r>
          </a:p>
          <a:p>
            <a:pPr eaLnBrk="1" hangingPunct="1"/>
            <a:r>
              <a:rPr kumimoji="1" lang="en-US" altLang="zh-CN" smtClean="0">
                <a:solidFill>
                  <a:srgbClr val="FF0000"/>
                </a:solidFill>
              </a:rPr>
              <a:t>Pop (SqStack &amp;S, SElemType &amp;e)</a:t>
            </a:r>
          </a:p>
          <a:p>
            <a:pPr lvl="1" eaLnBrk="1" hangingPunct="1"/>
            <a:r>
              <a:rPr kumimoji="1" lang="zh-CN" altLang="en-US" smtClean="0">
                <a:solidFill>
                  <a:schemeClr val="tx1"/>
                </a:solidFill>
              </a:rPr>
              <a:t>先判断栈是否为空，若不为空则删除第一个结点</a:t>
            </a:r>
          </a:p>
        </p:txBody>
      </p:sp>
      <p:sp>
        <p:nvSpPr>
          <p:cNvPr id="212004" name="Rectangle 36"/>
          <p:cNvSpPr>
            <a:spLocks noGrp="1" noChangeArrowheads="1"/>
          </p:cNvSpPr>
          <p:nvPr>
            <p:ph type="title"/>
          </p:nvPr>
        </p:nvSpPr>
        <p:spPr/>
        <p:txBody>
          <a:bodyPr/>
          <a:lstStyle/>
          <a:p>
            <a:pPr eaLnBrk="1" hangingPunct="1">
              <a:defRPr/>
            </a:pPr>
            <a:r>
              <a:rPr lang="en-US" altLang="zh-CN" smtClean="0"/>
              <a:t>2</a:t>
            </a:r>
            <a:r>
              <a:rPr lang="zh-CN" altLang="en-US" smtClean="0"/>
              <a:t>）链栈的实现</a:t>
            </a:r>
          </a:p>
        </p:txBody>
      </p:sp>
      <p:grpSp>
        <p:nvGrpSpPr>
          <p:cNvPr id="26629" name="Group 63"/>
          <p:cNvGrpSpPr>
            <a:grpSpLocks/>
          </p:cNvGrpSpPr>
          <p:nvPr/>
        </p:nvGrpSpPr>
        <p:grpSpPr bwMode="auto">
          <a:xfrm>
            <a:off x="684213" y="4581525"/>
            <a:ext cx="7553325" cy="1697038"/>
            <a:chOff x="466" y="2478"/>
            <a:chExt cx="4758" cy="1069"/>
          </a:xfrm>
        </p:grpSpPr>
        <p:sp>
          <p:nvSpPr>
            <p:cNvPr id="26630" name="Text Box 21"/>
            <p:cNvSpPr txBox="1">
              <a:spLocks noChangeArrowheads="1"/>
            </p:cNvSpPr>
            <p:nvPr/>
          </p:nvSpPr>
          <p:spPr bwMode="auto">
            <a:xfrm>
              <a:off x="567" y="3220"/>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en-US" altLang="zh-CN" sz="2800">
                  <a:latin typeface="Times New Roman" pitchFamily="18" charset="0"/>
                </a:rPr>
                <a:t>top</a:t>
              </a:r>
            </a:p>
          </p:txBody>
        </p:sp>
        <p:grpSp>
          <p:nvGrpSpPr>
            <p:cNvPr id="26631" name="Group 39"/>
            <p:cNvGrpSpPr>
              <a:grpSpLocks/>
            </p:cNvGrpSpPr>
            <p:nvPr/>
          </p:nvGrpSpPr>
          <p:grpSpPr bwMode="auto">
            <a:xfrm>
              <a:off x="466" y="2478"/>
              <a:ext cx="726" cy="413"/>
              <a:chOff x="1338" y="3475"/>
              <a:chExt cx="726" cy="413"/>
            </a:xfrm>
          </p:grpSpPr>
          <p:sp>
            <p:nvSpPr>
              <p:cNvPr id="26653" name="Rectangle 40"/>
              <p:cNvSpPr>
                <a:spLocks noChangeArrowheads="1"/>
              </p:cNvSpPr>
              <p:nvPr/>
            </p:nvSpPr>
            <p:spPr bwMode="auto">
              <a:xfrm>
                <a:off x="1338" y="3475"/>
                <a:ext cx="726" cy="413"/>
              </a:xfrm>
              <a:prstGeom prst="rect">
                <a:avLst/>
              </a:prstGeom>
              <a:solidFill>
                <a:schemeClr val="tx2"/>
              </a:solidFill>
              <a:ln w="28575">
                <a:solidFill>
                  <a:schemeClr val="tx1"/>
                </a:solidFill>
                <a:miter lim="800000"/>
                <a:headEnd/>
                <a:tailEnd/>
              </a:ln>
            </p:spPr>
            <p:txBody>
              <a:bodyPr wrap="none" anchor="ctr"/>
              <a:lstStyle/>
              <a:p>
                <a:endParaRPr lang="zh-CN" altLang="en-US"/>
              </a:p>
            </p:txBody>
          </p:sp>
          <p:sp>
            <p:nvSpPr>
              <p:cNvPr id="26654" name="Line 41"/>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 name="Line 42"/>
            <p:cNvSpPr>
              <a:spLocks noChangeShapeType="1"/>
            </p:cNvSpPr>
            <p:nvPr/>
          </p:nvSpPr>
          <p:spPr bwMode="auto">
            <a:xfrm>
              <a:off x="1090" y="2718"/>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6633" name="Group 43"/>
            <p:cNvGrpSpPr>
              <a:grpSpLocks/>
            </p:cNvGrpSpPr>
            <p:nvPr/>
          </p:nvGrpSpPr>
          <p:grpSpPr bwMode="auto">
            <a:xfrm>
              <a:off x="4498" y="2478"/>
              <a:ext cx="726" cy="413"/>
              <a:chOff x="1338" y="3475"/>
              <a:chExt cx="726" cy="413"/>
            </a:xfrm>
          </p:grpSpPr>
          <p:sp>
            <p:nvSpPr>
              <p:cNvPr id="26651" name="Rectangle 44"/>
              <p:cNvSpPr>
                <a:spLocks noChangeArrowheads="1"/>
              </p:cNvSpPr>
              <p:nvPr/>
            </p:nvSpPr>
            <p:spPr bwMode="auto">
              <a:xfrm>
                <a:off x="1338" y="3475"/>
                <a:ext cx="726" cy="413"/>
              </a:xfrm>
              <a:prstGeom prst="rect">
                <a:avLst/>
              </a:prstGeom>
              <a:solidFill>
                <a:schemeClr val="tx2"/>
              </a:solidFill>
              <a:ln w="28575">
                <a:solidFill>
                  <a:schemeClr val="tx1"/>
                </a:solidFill>
                <a:miter lim="800000"/>
                <a:headEnd/>
                <a:tailEnd/>
              </a:ln>
            </p:spPr>
            <p:txBody>
              <a:bodyPr wrap="none" anchor="ctr"/>
              <a:lstStyle/>
              <a:p>
                <a:endParaRPr lang="zh-CN" altLang="en-US"/>
              </a:p>
            </p:txBody>
          </p:sp>
          <p:sp>
            <p:nvSpPr>
              <p:cNvPr id="26652" name="Line 45"/>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34" name="Group 46"/>
            <p:cNvGrpSpPr>
              <a:grpSpLocks/>
            </p:cNvGrpSpPr>
            <p:nvPr/>
          </p:nvGrpSpPr>
          <p:grpSpPr bwMode="auto">
            <a:xfrm>
              <a:off x="1378" y="2478"/>
              <a:ext cx="726" cy="413"/>
              <a:chOff x="1872" y="2688"/>
              <a:chExt cx="726" cy="413"/>
            </a:xfrm>
          </p:grpSpPr>
          <p:grpSp>
            <p:nvGrpSpPr>
              <p:cNvPr id="26647" name="Group 47"/>
              <p:cNvGrpSpPr>
                <a:grpSpLocks/>
              </p:cNvGrpSpPr>
              <p:nvPr/>
            </p:nvGrpSpPr>
            <p:grpSpPr bwMode="auto">
              <a:xfrm>
                <a:off x="1872" y="2688"/>
                <a:ext cx="726" cy="413"/>
                <a:chOff x="1338" y="3475"/>
                <a:chExt cx="726" cy="413"/>
              </a:xfrm>
            </p:grpSpPr>
            <p:sp>
              <p:nvSpPr>
                <p:cNvPr id="26649" name="Rectangle 48"/>
                <p:cNvSpPr>
                  <a:spLocks noChangeArrowheads="1"/>
                </p:cNvSpPr>
                <p:nvPr/>
              </p:nvSpPr>
              <p:spPr bwMode="auto">
                <a:xfrm>
                  <a:off x="1338" y="3475"/>
                  <a:ext cx="726" cy="413"/>
                </a:xfrm>
                <a:prstGeom prst="rect">
                  <a:avLst/>
                </a:prstGeom>
                <a:solidFill>
                  <a:schemeClr val="tx2"/>
                </a:solidFill>
                <a:ln w="28575">
                  <a:solidFill>
                    <a:schemeClr val="tx1"/>
                  </a:solidFill>
                  <a:miter lim="800000"/>
                  <a:headEnd/>
                  <a:tailEnd/>
                </a:ln>
              </p:spPr>
              <p:txBody>
                <a:bodyPr wrap="none" anchor="ctr"/>
                <a:lstStyle/>
                <a:p>
                  <a:endParaRPr lang="zh-CN" altLang="en-US"/>
                </a:p>
              </p:txBody>
            </p:sp>
            <p:sp>
              <p:nvSpPr>
                <p:cNvPr id="26650" name="Line 49"/>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48" name="Text Box 50"/>
              <p:cNvSpPr txBox="1">
                <a:spLocks noChangeArrowheads="1"/>
              </p:cNvSpPr>
              <p:nvPr/>
            </p:nvSpPr>
            <p:spPr bwMode="auto">
              <a:xfrm>
                <a:off x="192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1</a:t>
                </a:r>
              </a:p>
            </p:txBody>
          </p:sp>
        </p:grpSp>
        <p:sp>
          <p:nvSpPr>
            <p:cNvPr id="26635" name="Rectangle 51"/>
            <p:cNvSpPr>
              <a:spLocks noChangeArrowheads="1"/>
            </p:cNvSpPr>
            <p:nvPr/>
          </p:nvSpPr>
          <p:spPr bwMode="auto">
            <a:xfrm>
              <a:off x="3442" y="2478"/>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kumimoji="1" lang="en-US" altLang="zh-CN" sz="3200" b="0">
                  <a:latin typeface="Times New Roman" pitchFamily="18" charset="0"/>
                </a:rPr>
                <a:t>… ...</a:t>
              </a:r>
            </a:p>
          </p:txBody>
        </p:sp>
        <p:sp>
          <p:nvSpPr>
            <p:cNvPr id="26636" name="Text Box 52"/>
            <p:cNvSpPr txBox="1">
              <a:spLocks noChangeArrowheads="1"/>
            </p:cNvSpPr>
            <p:nvPr/>
          </p:nvSpPr>
          <p:spPr bwMode="auto">
            <a:xfrm>
              <a:off x="4546" y="247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n</a:t>
              </a:r>
            </a:p>
          </p:txBody>
        </p:sp>
        <p:sp>
          <p:nvSpPr>
            <p:cNvPr id="26637" name="Text Box 53"/>
            <p:cNvSpPr txBox="1">
              <a:spLocks noChangeArrowheads="1"/>
            </p:cNvSpPr>
            <p:nvPr/>
          </p:nvSpPr>
          <p:spPr bwMode="auto">
            <a:xfrm>
              <a:off x="4978" y="249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4800" baseline="-25000" dirty="0">
                  <a:latin typeface="Times New Roman" pitchFamily="18" charset="0"/>
                </a:rPr>
                <a:t>^</a:t>
              </a:r>
            </a:p>
          </p:txBody>
        </p:sp>
        <p:sp>
          <p:nvSpPr>
            <p:cNvPr id="26638" name="Line 54"/>
            <p:cNvSpPr>
              <a:spLocks noChangeShapeType="1"/>
            </p:cNvSpPr>
            <p:nvPr/>
          </p:nvSpPr>
          <p:spPr bwMode="auto">
            <a:xfrm>
              <a:off x="2002" y="2718"/>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6639" name="Group 55"/>
            <p:cNvGrpSpPr>
              <a:grpSpLocks/>
            </p:cNvGrpSpPr>
            <p:nvPr/>
          </p:nvGrpSpPr>
          <p:grpSpPr bwMode="auto">
            <a:xfrm>
              <a:off x="2290" y="2478"/>
              <a:ext cx="726" cy="413"/>
              <a:chOff x="2592" y="2688"/>
              <a:chExt cx="726" cy="413"/>
            </a:xfrm>
          </p:grpSpPr>
          <p:grpSp>
            <p:nvGrpSpPr>
              <p:cNvPr id="26643" name="Group 56"/>
              <p:cNvGrpSpPr>
                <a:grpSpLocks/>
              </p:cNvGrpSpPr>
              <p:nvPr/>
            </p:nvGrpSpPr>
            <p:grpSpPr bwMode="auto">
              <a:xfrm>
                <a:off x="2592" y="2688"/>
                <a:ext cx="726" cy="413"/>
                <a:chOff x="1338" y="3475"/>
                <a:chExt cx="726" cy="413"/>
              </a:xfrm>
            </p:grpSpPr>
            <p:sp>
              <p:nvSpPr>
                <p:cNvPr id="26645" name="Rectangle 57"/>
                <p:cNvSpPr>
                  <a:spLocks noChangeArrowheads="1"/>
                </p:cNvSpPr>
                <p:nvPr/>
              </p:nvSpPr>
              <p:spPr bwMode="auto">
                <a:xfrm>
                  <a:off x="1338" y="3475"/>
                  <a:ext cx="726" cy="413"/>
                </a:xfrm>
                <a:prstGeom prst="rect">
                  <a:avLst/>
                </a:prstGeom>
                <a:solidFill>
                  <a:schemeClr val="tx2"/>
                </a:solidFill>
                <a:ln w="28575">
                  <a:solidFill>
                    <a:schemeClr val="tx1"/>
                  </a:solidFill>
                  <a:miter lim="800000"/>
                  <a:headEnd/>
                  <a:tailEnd/>
                </a:ln>
              </p:spPr>
              <p:txBody>
                <a:bodyPr wrap="none" anchor="ctr"/>
                <a:lstStyle/>
                <a:p>
                  <a:endParaRPr lang="zh-CN" altLang="en-US"/>
                </a:p>
              </p:txBody>
            </p:sp>
            <p:sp>
              <p:nvSpPr>
                <p:cNvPr id="26646" name="Line 58"/>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44" name="Text Box 59"/>
              <p:cNvSpPr txBox="1">
                <a:spLocks noChangeArrowheads="1"/>
              </p:cNvSpPr>
              <p:nvPr/>
            </p:nvSpPr>
            <p:spPr bwMode="auto">
              <a:xfrm>
                <a:off x="2640" y="268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2</a:t>
                </a:r>
              </a:p>
            </p:txBody>
          </p:sp>
        </p:grpSp>
        <p:sp>
          <p:nvSpPr>
            <p:cNvPr id="26640" name="Line 60"/>
            <p:cNvSpPr>
              <a:spLocks noChangeShapeType="1"/>
            </p:cNvSpPr>
            <p:nvPr/>
          </p:nvSpPr>
          <p:spPr bwMode="auto">
            <a:xfrm>
              <a:off x="2914" y="2718"/>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1" name="Line 61"/>
            <p:cNvSpPr>
              <a:spLocks noChangeShapeType="1"/>
            </p:cNvSpPr>
            <p:nvPr/>
          </p:nvSpPr>
          <p:spPr bwMode="auto">
            <a:xfrm>
              <a:off x="4210" y="2718"/>
              <a:ext cx="288" cy="0"/>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2" name="Line 62"/>
            <p:cNvSpPr>
              <a:spLocks noChangeShapeType="1"/>
            </p:cNvSpPr>
            <p:nvPr/>
          </p:nvSpPr>
          <p:spPr bwMode="auto">
            <a:xfrm flipV="1">
              <a:off x="703" y="2886"/>
              <a:ext cx="0" cy="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D11663C-4C6D-42E5-9B75-376F82B1728C}" type="slidenum">
              <a:rPr lang="en-US" altLang="zh-CN"/>
              <a:pPr>
                <a:defRPr/>
              </a:pPr>
              <a:t>25</a:t>
            </a:fld>
            <a:endParaRPr lang="en-US" altLang="zh-CN"/>
          </a:p>
        </p:txBody>
      </p:sp>
      <p:sp>
        <p:nvSpPr>
          <p:cNvPr id="261122" name="Rectangle 2"/>
          <p:cNvSpPr>
            <a:spLocks noGrp="1" noChangeArrowheads="1"/>
          </p:cNvSpPr>
          <p:nvPr>
            <p:ph type="title"/>
          </p:nvPr>
        </p:nvSpPr>
        <p:spPr/>
        <p:txBody>
          <a:bodyPr/>
          <a:lstStyle/>
          <a:p>
            <a:pPr eaLnBrk="1" hangingPunct="1">
              <a:defRPr/>
            </a:pPr>
            <a:endParaRPr lang="zh-CN" altLang="zh-CN" smtClean="0"/>
          </a:p>
        </p:txBody>
      </p:sp>
      <p:pic>
        <p:nvPicPr>
          <p:cNvPr id="27652" name="Picture 7" descr="C:\Program Files\Common Files\Microsoft Shared\Clipart\cagcat50\SO01862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14312"/>
            <a:ext cx="8915400"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128" name="Rectangle 8"/>
          <p:cNvSpPr>
            <a:spLocks noChangeArrowheads="1"/>
          </p:cNvSpPr>
          <p:nvPr/>
        </p:nvSpPr>
        <p:spPr bwMode="auto">
          <a:xfrm>
            <a:off x="1828800" y="990600"/>
            <a:ext cx="5562600"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lnSpc>
                <a:spcPct val="120000"/>
              </a:lnSpc>
              <a:spcBef>
                <a:spcPct val="50000"/>
              </a:spcBef>
            </a:pPr>
            <a:r>
              <a:rPr kumimoji="1" lang="zh-CN" altLang="en-US" sz="3200">
                <a:solidFill>
                  <a:srgbClr val="800080"/>
                </a:solidFill>
                <a:latin typeface="黑体" pitchFamily="2" charset="-122"/>
                <a:ea typeface="黑体" pitchFamily="2" charset="-122"/>
              </a:rPr>
              <a:t>小 结</a:t>
            </a:r>
            <a:endParaRPr kumimoji="1" lang="zh-CN" altLang="en-US" b="0">
              <a:solidFill>
                <a:srgbClr val="800080"/>
              </a:solidFill>
              <a:latin typeface="隶书" pitchFamily="49" charset="-122"/>
              <a:ea typeface="隶书" pitchFamily="49" charset="-122"/>
            </a:endParaRPr>
          </a:p>
          <a:p>
            <a:pPr eaLnBrk="0" hangingPunct="0">
              <a:lnSpc>
                <a:spcPct val="120000"/>
              </a:lnSpc>
              <a:spcBef>
                <a:spcPct val="50000"/>
              </a:spcBef>
            </a:pPr>
            <a:r>
              <a:rPr kumimoji="1" lang="en-US" altLang="zh-CN" sz="2800">
                <a:solidFill>
                  <a:srgbClr val="800080"/>
                </a:solidFill>
                <a:latin typeface="黑体" pitchFamily="2" charset="-122"/>
                <a:ea typeface="黑体" pitchFamily="2" charset="-122"/>
              </a:rPr>
              <a:t>1</a:t>
            </a:r>
            <a:r>
              <a:rPr kumimoji="1" lang="zh-CN" altLang="en-US" sz="2800">
                <a:solidFill>
                  <a:srgbClr val="800080"/>
                </a:solidFill>
                <a:latin typeface="黑体" pitchFamily="2" charset="-122"/>
                <a:ea typeface="黑体" pitchFamily="2" charset="-122"/>
              </a:rPr>
              <a:t>、栈是限定仅能在表尾一端进行插入、删除操作的线性表</a:t>
            </a:r>
          </a:p>
          <a:p>
            <a:pPr eaLnBrk="0" hangingPunct="0">
              <a:lnSpc>
                <a:spcPct val="120000"/>
              </a:lnSpc>
              <a:spcBef>
                <a:spcPct val="50000"/>
              </a:spcBef>
            </a:pPr>
            <a:r>
              <a:rPr kumimoji="1" lang="en-US" altLang="zh-CN" sz="2800">
                <a:solidFill>
                  <a:srgbClr val="800080"/>
                </a:solidFill>
                <a:latin typeface="黑体" pitchFamily="2" charset="-122"/>
                <a:ea typeface="黑体" pitchFamily="2" charset="-122"/>
              </a:rPr>
              <a:t>2</a:t>
            </a:r>
            <a:r>
              <a:rPr kumimoji="1" lang="zh-CN" altLang="en-US" sz="2800">
                <a:solidFill>
                  <a:srgbClr val="800080"/>
                </a:solidFill>
                <a:latin typeface="黑体" pitchFamily="2" charset="-122"/>
                <a:ea typeface="黑体" pitchFamily="2" charset="-122"/>
              </a:rPr>
              <a:t>、栈的元素具有后进先出的特点</a:t>
            </a:r>
          </a:p>
          <a:p>
            <a:pPr eaLnBrk="0" hangingPunct="0">
              <a:lnSpc>
                <a:spcPct val="120000"/>
              </a:lnSpc>
              <a:spcBef>
                <a:spcPct val="50000"/>
              </a:spcBef>
            </a:pPr>
            <a:r>
              <a:rPr kumimoji="1" lang="en-US" altLang="zh-CN" sz="2800">
                <a:solidFill>
                  <a:srgbClr val="800080"/>
                </a:solidFill>
                <a:latin typeface="黑体" pitchFamily="2" charset="-122"/>
                <a:ea typeface="黑体" pitchFamily="2" charset="-122"/>
              </a:rPr>
              <a:t>3</a:t>
            </a:r>
            <a:r>
              <a:rPr kumimoji="1" lang="zh-CN" altLang="en-US" sz="2800">
                <a:solidFill>
                  <a:srgbClr val="800080"/>
                </a:solidFill>
                <a:latin typeface="黑体" pitchFamily="2" charset="-122"/>
                <a:ea typeface="黑体" pitchFamily="2" charset="-122"/>
              </a:rPr>
              <a:t>、栈顶元素的位置由一个称为栈顶指针的变量指示，进栈和出栈操作都要修改栈顶指针</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8">
                                            <p:txEl>
                                              <p:pRg st="0" end="0"/>
                                            </p:txEl>
                                          </p:spTgt>
                                        </p:tgtEl>
                                        <p:attrNameLst>
                                          <p:attrName>style.visibility</p:attrName>
                                        </p:attrNameLst>
                                      </p:cBhvr>
                                      <p:to>
                                        <p:strVal val="visible"/>
                                      </p:to>
                                    </p:set>
                                    <p:anim calcmode="lin" valueType="num">
                                      <p:cBhvr additive="base">
                                        <p:cTn id="7" dur="500" fill="hold"/>
                                        <p:tgtEl>
                                          <p:spTgt spid="2611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8">
                                            <p:txEl>
                                              <p:pRg st="1" end="1"/>
                                            </p:txEl>
                                          </p:spTgt>
                                        </p:tgtEl>
                                        <p:attrNameLst>
                                          <p:attrName>style.visibility</p:attrName>
                                        </p:attrNameLst>
                                      </p:cBhvr>
                                      <p:to>
                                        <p:strVal val="visible"/>
                                      </p:to>
                                    </p:set>
                                    <p:anim calcmode="lin" valueType="num">
                                      <p:cBhvr additive="base">
                                        <p:cTn id="13" dur="500" fill="hold"/>
                                        <p:tgtEl>
                                          <p:spTgt spid="2611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11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8">
                                            <p:txEl>
                                              <p:pRg st="2" end="2"/>
                                            </p:txEl>
                                          </p:spTgt>
                                        </p:tgtEl>
                                        <p:attrNameLst>
                                          <p:attrName>style.visibility</p:attrName>
                                        </p:attrNameLst>
                                      </p:cBhvr>
                                      <p:to>
                                        <p:strVal val="visible"/>
                                      </p:to>
                                    </p:set>
                                    <p:anim calcmode="lin" valueType="num">
                                      <p:cBhvr additive="base">
                                        <p:cTn id="19" dur="500" fill="hold"/>
                                        <p:tgtEl>
                                          <p:spTgt spid="2611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8">
                                            <p:txEl>
                                              <p:pRg st="3" end="3"/>
                                            </p:txEl>
                                          </p:spTgt>
                                        </p:tgtEl>
                                        <p:attrNameLst>
                                          <p:attrName>style.visibility</p:attrName>
                                        </p:attrNameLst>
                                      </p:cBhvr>
                                      <p:to>
                                        <p:strVal val="visible"/>
                                      </p:to>
                                    </p:set>
                                    <p:anim calcmode="lin" valueType="num">
                                      <p:cBhvr additive="base">
                                        <p:cTn id="25" dur="500" fill="hold"/>
                                        <p:tgtEl>
                                          <p:spTgt spid="2611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0A9C9F3-01A3-4CEB-8186-587778601184}" type="slidenum">
              <a:rPr lang="en-US" altLang="zh-CN"/>
              <a:pPr>
                <a:defRPr/>
              </a:pPr>
              <a:t>26</a:t>
            </a:fld>
            <a:endParaRPr lang="en-US" altLang="zh-CN"/>
          </a:p>
        </p:txBody>
      </p:sp>
      <p:sp>
        <p:nvSpPr>
          <p:cNvPr id="190466" name="Rectangle 2"/>
          <p:cNvSpPr>
            <a:spLocks noGrp="1" noChangeArrowheads="1"/>
          </p:cNvSpPr>
          <p:nvPr>
            <p:ph type="title"/>
          </p:nvPr>
        </p:nvSpPr>
        <p:spPr/>
        <p:txBody>
          <a:bodyPr/>
          <a:lstStyle/>
          <a:p>
            <a:pPr eaLnBrk="1" hangingPunct="1">
              <a:defRPr/>
            </a:pPr>
            <a:r>
              <a:rPr lang="en-US" altLang="zh-CN" smtClean="0"/>
              <a:t>3.3  </a:t>
            </a:r>
            <a:r>
              <a:rPr lang="zh-CN" altLang="en-US" smtClean="0"/>
              <a:t>栈的应用</a:t>
            </a:r>
          </a:p>
        </p:txBody>
      </p:sp>
      <p:sp>
        <p:nvSpPr>
          <p:cNvPr id="28676" name="Rectangle 3"/>
          <p:cNvSpPr>
            <a:spLocks noGrp="1" noChangeArrowheads="1"/>
          </p:cNvSpPr>
          <p:nvPr>
            <p:ph type="body" idx="1"/>
          </p:nvPr>
        </p:nvSpPr>
        <p:spPr/>
        <p:txBody>
          <a:bodyPr/>
          <a:lstStyle/>
          <a:p>
            <a:pPr eaLnBrk="1" hangingPunct="1"/>
            <a:r>
              <a:rPr lang="zh-CN" altLang="en-US" dirty="0" smtClean="0"/>
              <a:t>例一、 数制转换</a:t>
            </a:r>
          </a:p>
          <a:p>
            <a:pPr eaLnBrk="1" hangingPunct="1"/>
            <a:r>
              <a:rPr lang="zh-CN" altLang="en-US" dirty="0" smtClean="0"/>
              <a:t>例二、 括号匹配的检验</a:t>
            </a:r>
          </a:p>
          <a:p>
            <a:pPr eaLnBrk="1" hangingPunct="1"/>
            <a:r>
              <a:rPr lang="zh-CN" altLang="en-US" dirty="0" smtClean="0"/>
              <a:t>例三、 行编辑程序问题</a:t>
            </a:r>
          </a:p>
          <a:p>
            <a:pPr eaLnBrk="1" hangingPunct="1"/>
            <a:r>
              <a:rPr lang="zh-CN" altLang="en-US" dirty="0" smtClean="0"/>
              <a:t>例四、 迷宫求解</a:t>
            </a:r>
          </a:p>
          <a:p>
            <a:pPr eaLnBrk="1" hangingPunct="1"/>
            <a:r>
              <a:rPr lang="zh-CN" altLang="en-US" dirty="0" smtClean="0"/>
              <a:t>例五、 表达式求值</a:t>
            </a:r>
          </a:p>
          <a:p>
            <a:pPr eaLnBrk="1" hangingPunct="1"/>
            <a:r>
              <a:rPr lang="zh-CN" altLang="en-US" dirty="0" smtClean="0"/>
              <a:t>例六、 实现递归</a:t>
            </a:r>
          </a:p>
        </p:txBody>
      </p:sp>
      <p:grpSp>
        <p:nvGrpSpPr>
          <p:cNvPr id="2" name="Group 2"/>
          <p:cNvGrpSpPr>
            <a:grpSpLocks/>
          </p:cNvGrpSpPr>
          <p:nvPr/>
        </p:nvGrpSpPr>
        <p:grpSpPr bwMode="auto">
          <a:xfrm>
            <a:off x="6300192" y="3720586"/>
            <a:ext cx="2247900" cy="2257425"/>
            <a:chOff x="1824" y="633"/>
            <a:chExt cx="2834" cy="2849"/>
          </a:xfrm>
        </p:grpSpPr>
        <p:sp>
          <p:nvSpPr>
            <p:cNvPr id="3"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1063095D-C131-4572-A2E5-3021916AD02C}" type="slidenum">
              <a:rPr lang="en-US" altLang="zh-CN"/>
              <a:pPr>
                <a:defRPr/>
              </a:pPr>
              <a:t>27</a:t>
            </a:fld>
            <a:endParaRPr lang="en-US" altLang="zh-CN"/>
          </a:p>
        </p:txBody>
      </p:sp>
      <p:sp>
        <p:nvSpPr>
          <p:cNvPr id="191490" name="Rectangle 2"/>
          <p:cNvSpPr>
            <a:spLocks noGrp="1" noChangeArrowheads="1"/>
          </p:cNvSpPr>
          <p:nvPr>
            <p:ph type="title"/>
          </p:nvPr>
        </p:nvSpPr>
        <p:spPr/>
        <p:txBody>
          <a:bodyPr/>
          <a:lstStyle/>
          <a:p>
            <a:pPr eaLnBrk="1" hangingPunct="1">
              <a:defRPr/>
            </a:pPr>
            <a:r>
              <a:rPr lang="zh-CN" altLang="en-US" smtClean="0"/>
              <a:t>例一、 数制转换</a:t>
            </a:r>
          </a:p>
        </p:txBody>
      </p:sp>
      <p:sp>
        <p:nvSpPr>
          <p:cNvPr id="29700" name="Rectangle 3"/>
          <p:cNvSpPr>
            <a:spLocks noGrp="1" noChangeArrowheads="1"/>
          </p:cNvSpPr>
          <p:nvPr>
            <p:ph type="body" idx="1"/>
          </p:nvPr>
        </p:nvSpPr>
        <p:spPr/>
        <p:txBody>
          <a:bodyPr/>
          <a:lstStyle/>
          <a:p>
            <a:pPr eaLnBrk="1" hangingPunct="1"/>
            <a:r>
              <a:rPr lang="zh-CN" altLang="pt-BR" smtClean="0"/>
              <a:t>算法基于原理：</a:t>
            </a:r>
          </a:p>
          <a:p>
            <a:pPr lvl="1" eaLnBrk="1" hangingPunct="1"/>
            <a:r>
              <a:rPr lang="pt-BR" altLang="zh-CN" smtClean="0"/>
              <a:t>N = (N div d)×d + N mod d </a:t>
            </a:r>
          </a:p>
          <a:p>
            <a:pPr eaLnBrk="1" hangingPunct="1"/>
            <a:r>
              <a:rPr lang="zh-CN" altLang="en-US" b="0" smtClean="0"/>
              <a:t>例如：</a:t>
            </a:r>
            <a:r>
              <a:rPr lang="zh-CN" altLang="en-US" smtClean="0"/>
              <a:t>（</a:t>
            </a:r>
            <a:r>
              <a:rPr lang="en-US" altLang="zh-CN" smtClean="0"/>
              <a:t>1348)</a:t>
            </a:r>
            <a:r>
              <a:rPr lang="en-US" altLang="zh-CN" baseline="-25000" smtClean="0"/>
              <a:t>10</a:t>
            </a:r>
            <a:r>
              <a:rPr lang="en-US" altLang="zh-CN" smtClean="0"/>
              <a:t> = (?)</a:t>
            </a:r>
            <a:r>
              <a:rPr lang="en-US" altLang="zh-CN" baseline="-25000" smtClean="0"/>
              <a:t>8</a:t>
            </a:r>
          </a:p>
        </p:txBody>
      </p:sp>
      <p:grpSp>
        <p:nvGrpSpPr>
          <p:cNvPr id="2" name="Group 48"/>
          <p:cNvGrpSpPr>
            <a:grpSpLocks/>
          </p:cNvGrpSpPr>
          <p:nvPr/>
        </p:nvGrpSpPr>
        <p:grpSpPr bwMode="auto">
          <a:xfrm>
            <a:off x="1763713" y="3141663"/>
            <a:ext cx="4968875" cy="466725"/>
            <a:chOff x="1111" y="2160"/>
            <a:chExt cx="3130" cy="294"/>
          </a:xfrm>
        </p:grpSpPr>
        <p:sp>
          <p:nvSpPr>
            <p:cNvPr id="29724" name="Text Box 45"/>
            <p:cNvSpPr txBox="1">
              <a:spLocks noChangeArrowheads="1"/>
            </p:cNvSpPr>
            <p:nvPr/>
          </p:nvSpPr>
          <p:spPr bwMode="auto">
            <a:xfrm>
              <a:off x="1111"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N</a:t>
              </a:r>
              <a:endParaRPr lang="en-US" altLang="zh-CN">
                <a:latin typeface="Times New Roman" pitchFamily="18" charset="0"/>
              </a:endParaRPr>
            </a:p>
          </p:txBody>
        </p:sp>
        <p:sp>
          <p:nvSpPr>
            <p:cNvPr id="29725" name="Text Box 46"/>
            <p:cNvSpPr txBox="1">
              <a:spLocks noChangeArrowheads="1"/>
            </p:cNvSpPr>
            <p:nvPr/>
          </p:nvSpPr>
          <p:spPr bwMode="auto">
            <a:xfrm>
              <a:off x="2154"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N div 8 </a:t>
              </a:r>
              <a:endParaRPr lang="en-US" altLang="zh-CN">
                <a:latin typeface="Times New Roman" pitchFamily="18" charset="0"/>
              </a:endParaRPr>
            </a:p>
          </p:txBody>
        </p:sp>
        <p:sp>
          <p:nvSpPr>
            <p:cNvPr id="29726" name="Text Box 47"/>
            <p:cNvSpPr txBox="1">
              <a:spLocks noChangeArrowheads="1"/>
            </p:cNvSpPr>
            <p:nvPr/>
          </p:nvSpPr>
          <p:spPr bwMode="auto">
            <a:xfrm>
              <a:off x="3198"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N mod 8</a:t>
              </a:r>
              <a:endParaRPr lang="en-US" altLang="zh-CN">
                <a:latin typeface="Times New Roman" pitchFamily="18" charset="0"/>
              </a:endParaRPr>
            </a:p>
          </p:txBody>
        </p:sp>
      </p:grpSp>
      <p:grpSp>
        <p:nvGrpSpPr>
          <p:cNvPr id="3" name="Group 49"/>
          <p:cNvGrpSpPr>
            <a:grpSpLocks/>
          </p:cNvGrpSpPr>
          <p:nvPr/>
        </p:nvGrpSpPr>
        <p:grpSpPr bwMode="auto">
          <a:xfrm>
            <a:off x="1763713" y="3611563"/>
            <a:ext cx="4968875" cy="466725"/>
            <a:chOff x="1111" y="2160"/>
            <a:chExt cx="3130" cy="294"/>
          </a:xfrm>
        </p:grpSpPr>
        <p:sp>
          <p:nvSpPr>
            <p:cNvPr id="29721" name="Text Box 50"/>
            <p:cNvSpPr txBox="1">
              <a:spLocks noChangeArrowheads="1"/>
            </p:cNvSpPr>
            <p:nvPr/>
          </p:nvSpPr>
          <p:spPr bwMode="auto">
            <a:xfrm>
              <a:off x="1111"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1348</a:t>
              </a:r>
              <a:endParaRPr lang="en-US" altLang="zh-CN">
                <a:latin typeface="Times New Roman" pitchFamily="18" charset="0"/>
              </a:endParaRPr>
            </a:p>
          </p:txBody>
        </p:sp>
        <p:sp>
          <p:nvSpPr>
            <p:cNvPr id="29722" name="Text Box 51"/>
            <p:cNvSpPr txBox="1">
              <a:spLocks noChangeArrowheads="1"/>
            </p:cNvSpPr>
            <p:nvPr/>
          </p:nvSpPr>
          <p:spPr bwMode="auto">
            <a:xfrm>
              <a:off x="2154"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168 </a:t>
              </a:r>
              <a:endParaRPr lang="en-US" altLang="zh-CN">
                <a:latin typeface="Times New Roman" pitchFamily="18" charset="0"/>
              </a:endParaRPr>
            </a:p>
          </p:txBody>
        </p:sp>
        <p:sp>
          <p:nvSpPr>
            <p:cNvPr id="29723" name="Text Box 52"/>
            <p:cNvSpPr txBox="1">
              <a:spLocks noChangeArrowheads="1"/>
            </p:cNvSpPr>
            <p:nvPr/>
          </p:nvSpPr>
          <p:spPr bwMode="auto">
            <a:xfrm>
              <a:off x="3198"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4</a:t>
              </a:r>
              <a:endParaRPr lang="en-US" altLang="zh-CN">
                <a:latin typeface="Times New Roman" pitchFamily="18" charset="0"/>
              </a:endParaRPr>
            </a:p>
          </p:txBody>
        </p:sp>
      </p:grpSp>
      <p:grpSp>
        <p:nvGrpSpPr>
          <p:cNvPr id="4" name="Group 53"/>
          <p:cNvGrpSpPr>
            <a:grpSpLocks/>
          </p:cNvGrpSpPr>
          <p:nvPr/>
        </p:nvGrpSpPr>
        <p:grpSpPr bwMode="auto">
          <a:xfrm>
            <a:off x="1763713" y="4078288"/>
            <a:ext cx="4968875" cy="466725"/>
            <a:chOff x="1111" y="2160"/>
            <a:chExt cx="3130" cy="294"/>
          </a:xfrm>
        </p:grpSpPr>
        <p:sp>
          <p:nvSpPr>
            <p:cNvPr id="29718" name="Text Box 54"/>
            <p:cNvSpPr txBox="1">
              <a:spLocks noChangeArrowheads="1"/>
            </p:cNvSpPr>
            <p:nvPr/>
          </p:nvSpPr>
          <p:spPr bwMode="auto">
            <a:xfrm>
              <a:off x="1111"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168</a:t>
              </a:r>
              <a:endParaRPr lang="en-US" altLang="zh-CN">
                <a:latin typeface="Times New Roman" pitchFamily="18" charset="0"/>
              </a:endParaRPr>
            </a:p>
          </p:txBody>
        </p:sp>
        <p:sp>
          <p:nvSpPr>
            <p:cNvPr id="29719" name="Text Box 55"/>
            <p:cNvSpPr txBox="1">
              <a:spLocks noChangeArrowheads="1"/>
            </p:cNvSpPr>
            <p:nvPr/>
          </p:nvSpPr>
          <p:spPr bwMode="auto">
            <a:xfrm>
              <a:off x="2154"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21 </a:t>
              </a:r>
              <a:endParaRPr lang="en-US" altLang="zh-CN">
                <a:latin typeface="Times New Roman" pitchFamily="18" charset="0"/>
              </a:endParaRPr>
            </a:p>
          </p:txBody>
        </p:sp>
        <p:sp>
          <p:nvSpPr>
            <p:cNvPr id="29720" name="Text Box 56"/>
            <p:cNvSpPr txBox="1">
              <a:spLocks noChangeArrowheads="1"/>
            </p:cNvSpPr>
            <p:nvPr/>
          </p:nvSpPr>
          <p:spPr bwMode="auto">
            <a:xfrm>
              <a:off x="3198"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0</a:t>
              </a:r>
              <a:endParaRPr lang="en-US" altLang="zh-CN">
                <a:latin typeface="Times New Roman" pitchFamily="18" charset="0"/>
              </a:endParaRPr>
            </a:p>
          </p:txBody>
        </p:sp>
      </p:grpSp>
      <p:grpSp>
        <p:nvGrpSpPr>
          <p:cNvPr id="5" name="Group 57"/>
          <p:cNvGrpSpPr>
            <a:grpSpLocks/>
          </p:cNvGrpSpPr>
          <p:nvPr/>
        </p:nvGrpSpPr>
        <p:grpSpPr bwMode="auto">
          <a:xfrm>
            <a:off x="1763713" y="4546600"/>
            <a:ext cx="4968875" cy="466725"/>
            <a:chOff x="1111" y="2160"/>
            <a:chExt cx="3130" cy="294"/>
          </a:xfrm>
        </p:grpSpPr>
        <p:sp>
          <p:nvSpPr>
            <p:cNvPr id="29715" name="Text Box 58"/>
            <p:cNvSpPr txBox="1">
              <a:spLocks noChangeArrowheads="1"/>
            </p:cNvSpPr>
            <p:nvPr/>
          </p:nvSpPr>
          <p:spPr bwMode="auto">
            <a:xfrm>
              <a:off x="1111"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21</a:t>
              </a:r>
              <a:endParaRPr lang="en-US" altLang="zh-CN">
                <a:latin typeface="Times New Roman" pitchFamily="18" charset="0"/>
              </a:endParaRPr>
            </a:p>
          </p:txBody>
        </p:sp>
        <p:sp>
          <p:nvSpPr>
            <p:cNvPr id="29716" name="Text Box 59"/>
            <p:cNvSpPr txBox="1">
              <a:spLocks noChangeArrowheads="1"/>
            </p:cNvSpPr>
            <p:nvPr/>
          </p:nvSpPr>
          <p:spPr bwMode="auto">
            <a:xfrm>
              <a:off x="2154"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2 </a:t>
              </a:r>
              <a:endParaRPr lang="en-US" altLang="zh-CN">
                <a:latin typeface="Times New Roman" pitchFamily="18" charset="0"/>
              </a:endParaRPr>
            </a:p>
          </p:txBody>
        </p:sp>
        <p:sp>
          <p:nvSpPr>
            <p:cNvPr id="29717" name="Text Box 60"/>
            <p:cNvSpPr txBox="1">
              <a:spLocks noChangeArrowheads="1"/>
            </p:cNvSpPr>
            <p:nvPr/>
          </p:nvSpPr>
          <p:spPr bwMode="auto">
            <a:xfrm>
              <a:off x="3198"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5</a:t>
              </a:r>
              <a:endParaRPr lang="en-US" altLang="zh-CN">
                <a:latin typeface="Times New Roman" pitchFamily="18" charset="0"/>
              </a:endParaRPr>
            </a:p>
          </p:txBody>
        </p:sp>
      </p:grpSp>
      <p:grpSp>
        <p:nvGrpSpPr>
          <p:cNvPr id="6" name="Group 61"/>
          <p:cNvGrpSpPr>
            <a:grpSpLocks/>
          </p:cNvGrpSpPr>
          <p:nvPr/>
        </p:nvGrpSpPr>
        <p:grpSpPr bwMode="auto">
          <a:xfrm>
            <a:off x="1763713" y="5013325"/>
            <a:ext cx="4968875" cy="466725"/>
            <a:chOff x="1111" y="2160"/>
            <a:chExt cx="3130" cy="294"/>
          </a:xfrm>
        </p:grpSpPr>
        <p:sp>
          <p:nvSpPr>
            <p:cNvPr id="29712" name="Text Box 62"/>
            <p:cNvSpPr txBox="1">
              <a:spLocks noChangeArrowheads="1"/>
            </p:cNvSpPr>
            <p:nvPr/>
          </p:nvSpPr>
          <p:spPr bwMode="auto">
            <a:xfrm>
              <a:off x="1111"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2</a:t>
              </a:r>
              <a:endParaRPr lang="en-US" altLang="zh-CN">
                <a:latin typeface="Times New Roman" pitchFamily="18" charset="0"/>
              </a:endParaRPr>
            </a:p>
          </p:txBody>
        </p:sp>
        <p:sp>
          <p:nvSpPr>
            <p:cNvPr id="29713" name="Text Box 63"/>
            <p:cNvSpPr txBox="1">
              <a:spLocks noChangeArrowheads="1"/>
            </p:cNvSpPr>
            <p:nvPr/>
          </p:nvSpPr>
          <p:spPr bwMode="auto">
            <a:xfrm>
              <a:off x="2154"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0 </a:t>
              </a:r>
              <a:endParaRPr lang="en-US" altLang="zh-CN">
                <a:latin typeface="Times New Roman" pitchFamily="18" charset="0"/>
              </a:endParaRPr>
            </a:p>
          </p:txBody>
        </p:sp>
        <p:sp>
          <p:nvSpPr>
            <p:cNvPr id="29714" name="Text Box 64"/>
            <p:cNvSpPr txBox="1">
              <a:spLocks noChangeArrowheads="1"/>
            </p:cNvSpPr>
            <p:nvPr/>
          </p:nvSpPr>
          <p:spPr bwMode="auto">
            <a:xfrm>
              <a:off x="3198" y="2160"/>
              <a:ext cx="10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lang="pt-BR" altLang="zh-CN">
                  <a:latin typeface="Times New Roman" pitchFamily="18" charset="0"/>
                </a:rPr>
                <a:t>2</a:t>
              </a:r>
              <a:endParaRPr lang="en-US" altLang="zh-CN">
                <a:latin typeface="Times New Roman" pitchFamily="18" charset="0"/>
              </a:endParaRPr>
            </a:p>
          </p:txBody>
        </p:sp>
      </p:grpSp>
      <p:grpSp>
        <p:nvGrpSpPr>
          <p:cNvPr id="7" name="Group 69"/>
          <p:cNvGrpSpPr>
            <a:grpSpLocks/>
          </p:cNvGrpSpPr>
          <p:nvPr/>
        </p:nvGrpSpPr>
        <p:grpSpPr bwMode="auto">
          <a:xfrm>
            <a:off x="822325" y="2895600"/>
            <a:ext cx="625474" cy="2819400"/>
            <a:chOff x="518" y="1824"/>
            <a:chExt cx="394" cy="1776"/>
          </a:xfrm>
        </p:grpSpPr>
        <p:sp>
          <p:nvSpPr>
            <p:cNvPr id="29710" name="Line 65"/>
            <p:cNvSpPr>
              <a:spLocks noChangeShapeType="1"/>
            </p:cNvSpPr>
            <p:nvPr/>
          </p:nvSpPr>
          <p:spPr bwMode="auto">
            <a:xfrm>
              <a:off x="912" y="1824"/>
              <a:ext cx="0" cy="177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29711" name="Text Box 66"/>
            <p:cNvSpPr txBox="1">
              <a:spLocks noChangeArrowheads="1"/>
            </p:cNvSpPr>
            <p:nvPr/>
          </p:nvSpPr>
          <p:spPr bwMode="auto">
            <a:xfrm>
              <a:off x="518" y="2024"/>
              <a:ext cx="388"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zh-CN" altLang="en-US" sz="2800">
                  <a:solidFill>
                    <a:srgbClr val="FF0000"/>
                  </a:solidFill>
                  <a:latin typeface="Times New Roman" pitchFamily="18" charset="0"/>
                </a:rPr>
                <a:t>计算顺序</a:t>
              </a:r>
              <a:endParaRPr kumimoji="1" lang="zh-CN" altLang="en-US" sz="2800">
                <a:solidFill>
                  <a:srgbClr val="FF0000"/>
                </a:solidFill>
                <a:latin typeface="Times New Roman" pitchFamily="18" charset="0"/>
                <a:ea typeface="宋体" pitchFamily="2" charset="-122"/>
              </a:endParaRPr>
            </a:p>
          </p:txBody>
        </p:sp>
      </p:grpSp>
      <p:grpSp>
        <p:nvGrpSpPr>
          <p:cNvPr id="8" name="Group 70"/>
          <p:cNvGrpSpPr>
            <a:grpSpLocks/>
          </p:cNvGrpSpPr>
          <p:nvPr/>
        </p:nvGrpSpPr>
        <p:grpSpPr bwMode="auto">
          <a:xfrm>
            <a:off x="7040563" y="2801938"/>
            <a:ext cx="688975" cy="3124200"/>
            <a:chOff x="4435" y="1765"/>
            <a:chExt cx="434" cy="1968"/>
          </a:xfrm>
        </p:grpSpPr>
        <p:sp>
          <p:nvSpPr>
            <p:cNvPr id="29708" name="Line 67"/>
            <p:cNvSpPr>
              <a:spLocks noChangeShapeType="1"/>
            </p:cNvSpPr>
            <p:nvPr/>
          </p:nvSpPr>
          <p:spPr bwMode="auto">
            <a:xfrm flipV="1">
              <a:off x="4435" y="1765"/>
              <a:ext cx="2" cy="196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29709" name="Text Box 68"/>
            <p:cNvSpPr txBox="1">
              <a:spLocks noChangeArrowheads="1"/>
            </p:cNvSpPr>
            <p:nvPr/>
          </p:nvSpPr>
          <p:spPr bwMode="auto">
            <a:xfrm>
              <a:off x="4481" y="2024"/>
              <a:ext cx="388" cy="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zh-CN" altLang="en-US" sz="2800" dirty="0">
                  <a:solidFill>
                    <a:srgbClr val="FF0000"/>
                  </a:solidFill>
                  <a:latin typeface="Times New Roman" pitchFamily="18" charset="0"/>
                </a:rPr>
                <a:t>输出顺序</a:t>
              </a:r>
              <a:endParaRPr kumimoji="1" lang="zh-CN" altLang="en-US" sz="2800" dirty="0">
                <a:solidFill>
                  <a:srgbClr val="FF0000"/>
                </a:solidFill>
                <a:latin typeface="Times New Roman" pitchFamily="18" charset="0"/>
                <a:ea typeface="宋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45C0FA7-FA46-444D-87EB-A8F3117BFFB3}" type="slidenum">
              <a:rPr lang="en-US" altLang="zh-CN"/>
              <a:pPr>
                <a:defRPr/>
              </a:pPr>
              <a:t>28</a:t>
            </a:fld>
            <a:endParaRPr lang="en-US" altLang="zh-CN"/>
          </a:p>
        </p:txBody>
      </p:sp>
      <p:sp>
        <p:nvSpPr>
          <p:cNvPr id="192514" name="Rectangle 2"/>
          <p:cNvSpPr>
            <a:spLocks noGrp="1" noChangeArrowheads="1"/>
          </p:cNvSpPr>
          <p:nvPr>
            <p:ph type="title"/>
          </p:nvPr>
        </p:nvSpPr>
        <p:spPr/>
        <p:txBody>
          <a:bodyPr/>
          <a:lstStyle/>
          <a:p>
            <a:pPr eaLnBrk="1" hangingPunct="1">
              <a:defRPr/>
            </a:pPr>
            <a:r>
              <a:rPr lang="zh-CN" altLang="en-US" smtClean="0"/>
              <a:t>例一、 数制转换</a:t>
            </a:r>
          </a:p>
        </p:txBody>
      </p:sp>
      <p:sp>
        <p:nvSpPr>
          <p:cNvPr id="30724" name="Rectangle 3"/>
          <p:cNvSpPr>
            <a:spLocks noGrp="1" noChangeArrowheads="1"/>
          </p:cNvSpPr>
          <p:nvPr>
            <p:ph type="body" idx="1"/>
          </p:nvPr>
        </p:nvSpPr>
        <p:spPr/>
        <p:txBody>
          <a:bodyPr/>
          <a:lstStyle/>
          <a:p>
            <a:pPr marL="533400" indent="-533400" eaLnBrk="1" hangingPunct="1"/>
            <a:r>
              <a:rPr lang="zh-CN" altLang="en-US" dirty="0" smtClean="0"/>
              <a:t>算法思路：</a:t>
            </a:r>
          </a:p>
          <a:p>
            <a:pPr marL="990600" lvl="1" indent="-533400" eaLnBrk="1" hangingPunct="1"/>
            <a:r>
              <a:rPr lang="zh-CN" altLang="en-US" dirty="0" smtClean="0"/>
              <a:t>用栈实现先计算，后输出</a:t>
            </a:r>
          </a:p>
          <a:p>
            <a:pPr marL="533400" indent="-533400" eaLnBrk="1" hangingPunct="1"/>
            <a:r>
              <a:rPr lang="zh-CN" altLang="en-US" dirty="0" smtClean="0"/>
              <a:t>操作步骤</a:t>
            </a:r>
          </a:p>
          <a:p>
            <a:pPr marL="533400" indent="-533400" eaLnBrk="1" hangingPunct="1">
              <a:buFontTx/>
              <a:buAutoNum type="arabicPeriod"/>
            </a:pPr>
            <a:r>
              <a:rPr lang="zh-CN" altLang="en-US" dirty="0" smtClean="0"/>
              <a:t>初始化栈</a:t>
            </a:r>
          </a:p>
          <a:p>
            <a:pPr marL="990600" lvl="1" indent="-533400" eaLnBrk="1" hangingPunct="1"/>
            <a:r>
              <a:rPr lang="en-US" altLang="zh-CN" dirty="0" err="1" smtClean="0"/>
              <a:t>InitStack</a:t>
            </a:r>
            <a:r>
              <a:rPr lang="en-US" altLang="zh-CN" dirty="0" smtClean="0"/>
              <a:t>(S); </a:t>
            </a:r>
          </a:p>
          <a:p>
            <a:pPr marL="533400" indent="-533400" eaLnBrk="1" hangingPunct="1">
              <a:buFontTx/>
              <a:buAutoNum type="arabicPeriod"/>
            </a:pPr>
            <a:r>
              <a:rPr lang="zh-CN" altLang="en-US" dirty="0" smtClean="0"/>
              <a:t>依次计算当前的</a:t>
            </a:r>
            <a:r>
              <a:rPr lang="en-US" altLang="zh-CN" dirty="0" smtClean="0"/>
              <a:t>d</a:t>
            </a:r>
            <a:r>
              <a:rPr lang="zh-CN" altLang="en-US" dirty="0" smtClean="0"/>
              <a:t>进制数，并将其压栈</a:t>
            </a:r>
          </a:p>
          <a:p>
            <a:pPr marL="990600" lvl="1" indent="-533400" eaLnBrk="1" hangingPunct="1"/>
            <a:r>
              <a:rPr lang="en-US" altLang="zh-CN" dirty="0" smtClean="0"/>
              <a:t>Push(S, N % 8); N = N/8;</a:t>
            </a:r>
          </a:p>
          <a:p>
            <a:pPr marL="533400" indent="-533400" eaLnBrk="1" hangingPunct="1">
              <a:buFontTx/>
              <a:buAutoNum type="arabicPeriod"/>
            </a:pPr>
            <a:r>
              <a:rPr lang="zh-CN" altLang="en-US" dirty="0" smtClean="0"/>
              <a:t>依次从栈中取出计算的结果，并输出</a:t>
            </a:r>
          </a:p>
          <a:p>
            <a:pPr marL="990600" lvl="1" indent="-533400" eaLnBrk="1" hangingPunct="1"/>
            <a:r>
              <a:rPr lang="en-US" altLang="zh-CN" dirty="0" smtClean="0"/>
              <a:t>Pop(</a:t>
            </a:r>
            <a:r>
              <a:rPr lang="en-US" altLang="zh-CN" dirty="0" err="1" smtClean="0"/>
              <a:t>S,e</a:t>
            </a:r>
            <a:r>
              <a:rPr lang="en-US" altLang="zh-CN" dirty="0" smtClean="0"/>
              <a:t>);</a:t>
            </a:r>
          </a:p>
          <a:p>
            <a:pPr marL="533400" indent="-533400" eaLnBrk="1" hangingPunct="1">
              <a:buFontTx/>
              <a:buAutoNum type="arabicPeriod"/>
            </a:pPr>
            <a:r>
              <a:rPr lang="zh-CN" altLang="en-US" dirty="0" smtClean="0"/>
              <a:t>删除栈 </a:t>
            </a:r>
            <a:r>
              <a:rPr kumimoji="1" lang="en-US" altLang="zh-CN" dirty="0" err="1" smtClean="0">
                <a:solidFill>
                  <a:srgbClr val="FF0000"/>
                </a:solidFill>
              </a:rPr>
              <a:t>DestroyStack</a:t>
            </a:r>
            <a:r>
              <a:rPr kumimoji="1" lang="en-US" altLang="zh-CN" dirty="0" smtClean="0">
                <a:solidFill>
                  <a:srgbClr val="FF0000"/>
                </a:solidFill>
              </a:rPr>
              <a:t>(S); </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AA19003B-A703-465A-89F0-3A2C3FBDE79D}" type="slidenum">
              <a:rPr lang="en-US" altLang="zh-CN"/>
              <a:pPr>
                <a:defRPr/>
              </a:pPr>
              <a:t>29</a:t>
            </a:fld>
            <a:endParaRPr lang="en-US" altLang="zh-CN"/>
          </a:p>
        </p:txBody>
      </p:sp>
      <p:sp>
        <p:nvSpPr>
          <p:cNvPr id="31747" name="Text Box 2"/>
          <p:cNvSpPr txBox="1">
            <a:spLocks noChangeArrowheads="1"/>
          </p:cNvSpPr>
          <p:nvPr/>
        </p:nvSpPr>
        <p:spPr bwMode="auto">
          <a:xfrm>
            <a:off x="611188" y="549275"/>
            <a:ext cx="8005762" cy="6108700"/>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latin typeface="Times New Roman" pitchFamily="18" charset="0"/>
              </a:rPr>
              <a:t>void conversion () {</a:t>
            </a: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endParaRPr kumimoji="1" lang="en-US" altLang="zh-CN" sz="2800">
              <a:latin typeface="Times New Roman" pitchFamily="18" charset="0"/>
            </a:endParaRPr>
          </a:p>
          <a:p>
            <a:r>
              <a:rPr kumimoji="1" lang="en-US" altLang="zh-CN" sz="2800">
                <a:latin typeface="Times New Roman" pitchFamily="18" charset="0"/>
              </a:rPr>
              <a:t>} // conversion</a:t>
            </a:r>
          </a:p>
        </p:txBody>
      </p:sp>
      <p:sp>
        <p:nvSpPr>
          <p:cNvPr id="31749" name="Rectangle 5"/>
          <p:cNvSpPr>
            <a:spLocks noChangeArrowheads="1"/>
          </p:cNvSpPr>
          <p:nvPr/>
        </p:nvSpPr>
        <p:spPr bwMode="auto">
          <a:xfrm>
            <a:off x="914400" y="1219200"/>
            <a:ext cx="7315200" cy="483209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kumimoji="1" lang="en-US" altLang="zh-CN" sz="2800" dirty="0" err="1">
                <a:solidFill>
                  <a:srgbClr val="FF0000"/>
                </a:solidFill>
                <a:latin typeface="Times New Roman" pitchFamily="18" charset="0"/>
              </a:rPr>
              <a:t>InitStack</a:t>
            </a:r>
            <a:r>
              <a:rPr kumimoji="1" lang="en-US" altLang="zh-CN" sz="2800" dirty="0">
                <a:solidFill>
                  <a:srgbClr val="FF0000"/>
                </a:solidFill>
                <a:latin typeface="Times New Roman" pitchFamily="18" charset="0"/>
              </a:rPr>
              <a:t>(S); </a:t>
            </a:r>
            <a:r>
              <a:rPr kumimoji="1" lang="en-US" altLang="zh-CN" sz="2800" dirty="0">
                <a:solidFill>
                  <a:schemeClr val="hlink"/>
                </a:solidFill>
                <a:latin typeface="Times New Roman" pitchFamily="18" charset="0"/>
              </a:rPr>
              <a:t>//</a:t>
            </a:r>
            <a:r>
              <a:rPr kumimoji="1" lang="zh-CN" altLang="en-US" sz="2800" dirty="0">
                <a:solidFill>
                  <a:schemeClr val="hlink"/>
                </a:solidFill>
                <a:latin typeface="Times New Roman" pitchFamily="18" charset="0"/>
              </a:rPr>
              <a:t>步骤</a:t>
            </a:r>
            <a:r>
              <a:rPr kumimoji="1" lang="en-US" altLang="zh-CN" sz="2800" dirty="0">
                <a:solidFill>
                  <a:schemeClr val="hlink"/>
                </a:solidFill>
                <a:latin typeface="Times New Roman" pitchFamily="18" charset="0"/>
              </a:rPr>
              <a:t>1</a:t>
            </a:r>
            <a:r>
              <a:rPr kumimoji="1" lang="zh-CN" altLang="en-US" sz="2800" dirty="0">
                <a:solidFill>
                  <a:schemeClr val="hlink"/>
                </a:solidFill>
                <a:latin typeface="Times New Roman" pitchFamily="18" charset="0"/>
              </a:rPr>
              <a:t>：初始化栈</a:t>
            </a:r>
            <a:endParaRPr kumimoji="1" lang="en-US" altLang="zh-CN" sz="2800" dirty="0">
              <a:solidFill>
                <a:schemeClr val="hlink"/>
              </a:solidFill>
              <a:latin typeface="Times New Roman" pitchFamily="18" charset="0"/>
            </a:endParaRPr>
          </a:p>
          <a:p>
            <a:pPr eaLnBrk="0" hangingPunct="0"/>
            <a:r>
              <a:rPr kumimoji="1" lang="en-US" altLang="zh-CN" sz="2800" dirty="0" smtClean="0">
                <a:latin typeface="Times New Roman" pitchFamily="18" charset="0"/>
              </a:rPr>
              <a:t>    </a:t>
            </a:r>
            <a:r>
              <a:rPr kumimoji="1" lang="en-US" altLang="zh-CN" sz="2800" dirty="0" err="1">
                <a:latin typeface="Times New Roman" pitchFamily="18" charset="0"/>
              </a:rPr>
              <a:t>scanf</a:t>
            </a:r>
            <a:r>
              <a:rPr kumimoji="1" lang="en-US" altLang="zh-CN" sz="2800" dirty="0">
                <a:latin typeface="Times New Roman" pitchFamily="18" charset="0"/>
              </a:rPr>
              <a:t> ("%</a:t>
            </a:r>
            <a:r>
              <a:rPr kumimoji="1" lang="en-US" altLang="zh-CN" sz="2800" dirty="0" err="1">
                <a:latin typeface="Times New Roman" pitchFamily="18" charset="0"/>
              </a:rPr>
              <a:t>d",N</a:t>
            </a:r>
            <a:r>
              <a:rPr kumimoji="1" lang="en-US" altLang="zh-CN" sz="2800" dirty="0">
                <a:latin typeface="Times New Roman" pitchFamily="18" charset="0"/>
              </a:rPr>
              <a:t>);</a:t>
            </a:r>
          </a:p>
          <a:p>
            <a:pPr eaLnBrk="0" hangingPunct="0"/>
            <a:r>
              <a:rPr kumimoji="1" lang="en-US" altLang="zh-CN" sz="2800" dirty="0">
                <a:latin typeface="Times New Roman" pitchFamily="18" charset="0"/>
              </a:rPr>
              <a:t>    while (</a:t>
            </a:r>
            <a:r>
              <a:rPr kumimoji="1" lang="en-US" altLang="zh-CN" sz="2800" dirty="0" smtClean="0">
                <a:latin typeface="Times New Roman" pitchFamily="18" charset="0"/>
              </a:rPr>
              <a:t>N !=0 ) </a:t>
            </a:r>
            <a:r>
              <a:rPr kumimoji="1" lang="en-US" altLang="zh-CN" sz="2800" dirty="0">
                <a:latin typeface="Times New Roman" pitchFamily="18" charset="0"/>
              </a:rPr>
              <a:t>{   </a:t>
            </a:r>
            <a:r>
              <a:rPr kumimoji="1" lang="en-US" altLang="zh-CN" sz="2800" dirty="0">
                <a:solidFill>
                  <a:schemeClr val="hlink"/>
                </a:solidFill>
                <a:latin typeface="Times New Roman" pitchFamily="18" charset="0"/>
              </a:rPr>
              <a:t>//</a:t>
            </a:r>
            <a:r>
              <a:rPr kumimoji="1" lang="zh-CN" altLang="en-US" sz="2800" dirty="0">
                <a:solidFill>
                  <a:schemeClr val="hlink"/>
                </a:solidFill>
                <a:latin typeface="Times New Roman" pitchFamily="18" charset="0"/>
              </a:rPr>
              <a:t>步骤</a:t>
            </a:r>
            <a:r>
              <a:rPr kumimoji="1" lang="en-US" altLang="zh-CN" sz="2800" dirty="0" smtClean="0">
                <a:solidFill>
                  <a:schemeClr val="hlink"/>
                </a:solidFill>
                <a:latin typeface="Times New Roman" pitchFamily="18" charset="0"/>
              </a:rPr>
              <a:t>2</a:t>
            </a:r>
            <a:r>
              <a:rPr kumimoji="1" lang="zh-CN" altLang="en-US" sz="2800" dirty="0" smtClean="0">
                <a:solidFill>
                  <a:schemeClr val="hlink"/>
                </a:solidFill>
                <a:latin typeface="Times New Roman" pitchFamily="18" charset="0"/>
              </a:rPr>
              <a:t>：余数压栈</a:t>
            </a:r>
            <a:endParaRPr kumimoji="1" lang="en-US" altLang="zh-CN" sz="2800" dirty="0">
              <a:solidFill>
                <a:schemeClr val="hlink"/>
              </a:solidFill>
              <a:latin typeface="Times New Roman" pitchFamily="18" charset="0"/>
            </a:endParaRPr>
          </a:p>
          <a:p>
            <a:pPr eaLnBrk="0" hangingPunct="0"/>
            <a:r>
              <a:rPr kumimoji="1" lang="en-US" altLang="zh-CN" sz="2800" dirty="0">
                <a:latin typeface="Times New Roman" pitchFamily="18" charset="0"/>
              </a:rPr>
              <a:t>          </a:t>
            </a:r>
            <a:r>
              <a:rPr kumimoji="1" lang="en-US" altLang="zh-CN" sz="2800" dirty="0">
                <a:solidFill>
                  <a:srgbClr val="FF0000"/>
                </a:solidFill>
                <a:latin typeface="Times New Roman" pitchFamily="18" charset="0"/>
              </a:rPr>
              <a:t>Push(S, N % 8);</a:t>
            </a:r>
          </a:p>
          <a:p>
            <a:pPr eaLnBrk="0" hangingPunct="0"/>
            <a:r>
              <a:rPr kumimoji="1" lang="en-US" altLang="zh-CN" sz="2800" dirty="0">
                <a:latin typeface="Times New Roman" pitchFamily="18" charset="0"/>
              </a:rPr>
              <a:t>          N = N/8;</a:t>
            </a:r>
          </a:p>
          <a:p>
            <a:pPr eaLnBrk="0" hangingPunct="0"/>
            <a:r>
              <a:rPr kumimoji="1" lang="en-US" altLang="zh-CN" sz="2800" dirty="0">
                <a:latin typeface="Times New Roman" pitchFamily="18" charset="0"/>
              </a:rPr>
              <a:t>    }</a:t>
            </a:r>
          </a:p>
          <a:p>
            <a:pPr eaLnBrk="0" hangingPunct="0"/>
            <a:r>
              <a:rPr kumimoji="1" lang="en-US" altLang="zh-CN" sz="2800" dirty="0">
                <a:latin typeface="Times New Roman" pitchFamily="18" charset="0"/>
              </a:rPr>
              <a:t>    while </a:t>
            </a:r>
            <a:r>
              <a:rPr kumimoji="1" lang="en-US" altLang="zh-CN" sz="2800" dirty="0">
                <a:solidFill>
                  <a:srgbClr val="FF0000"/>
                </a:solidFill>
                <a:latin typeface="Times New Roman" pitchFamily="18" charset="0"/>
              </a:rPr>
              <a:t>(!</a:t>
            </a:r>
            <a:r>
              <a:rPr kumimoji="1" lang="en-US" altLang="zh-CN" sz="2800" dirty="0" err="1">
                <a:solidFill>
                  <a:srgbClr val="FF0000"/>
                </a:solidFill>
                <a:latin typeface="Times New Roman" pitchFamily="18" charset="0"/>
              </a:rPr>
              <a:t>StackEmpty</a:t>
            </a:r>
            <a:r>
              <a:rPr kumimoji="1" lang="en-US" altLang="zh-CN" sz="2800" dirty="0">
                <a:solidFill>
                  <a:srgbClr val="FF0000"/>
                </a:solidFill>
                <a:latin typeface="Times New Roman" pitchFamily="18" charset="0"/>
              </a:rPr>
              <a:t>(S)) </a:t>
            </a:r>
            <a:r>
              <a:rPr kumimoji="1" lang="en-US" altLang="zh-CN" sz="2800" dirty="0">
                <a:latin typeface="Times New Roman" pitchFamily="18" charset="0"/>
              </a:rPr>
              <a:t>{ </a:t>
            </a:r>
            <a:r>
              <a:rPr kumimoji="1" lang="en-US" altLang="zh-CN" sz="2800" dirty="0">
                <a:solidFill>
                  <a:schemeClr val="hlink"/>
                </a:solidFill>
                <a:latin typeface="Times New Roman" pitchFamily="18" charset="0"/>
              </a:rPr>
              <a:t>//</a:t>
            </a:r>
            <a:r>
              <a:rPr kumimoji="1" lang="zh-CN" altLang="en-US" sz="2800" dirty="0">
                <a:solidFill>
                  <a:schemeClr val="hlink"/>
                </a:solidFill>
                <a:latin typeface="Times New Roman" pitchFamily="18" charset="0"/>
              </a:rPr>
              <a:t>步骤</a:t>
            </a:r>
            <a:r>
              <a:rPr kumimoji="1" lang="en-US" altLang="zh-CN" sz="2800" dirty="0">
                <a:solidFill>
                  <a:schemeClr val="hlink"/>
                </a:solidFill>
                <a:latin typeface="Times New Roman" pitchFamily="18" charset="0"/>
              </a:rPr>
              <a:t>3</a:t>
            </a:r>
            <a:r>
              <a:rPr kumimoji="1" lang="zh-CN" altLang="en-US" sz="2800" dirty="0">
                <a:solidFill>
                  <a:schemeClr val="hlink"/>
                </a:solidFill>
                <a:latin typeface="Times New Roman" pitchFamily="18" charset="0"/>
              </a:rPr>
              <a:t>出栈并输出</a:t>
            </a:r>
            <a:endParaRPr kumimoji="1" lang="en-US" altLang="zh-CN" sz="2800" dirty="0">
              <a:solidFill>
                <a:schemeClr val="hlink"/>
              </a:solidFill>
              <a:latin typeface="Times New Roman" pitchFamily="18" charset="0"/>
            </a:endParaRPr>
          </a:p>
          <a:p>
            <a:pPr eaLnBrk="0" hangingPunct="0"/>
            <a:r>
              <a:rPr kumimoji="1" lang="en-US" altLang="zh-CN" sz="2800" dirty="0">
                <a:latin typeface="Times New Roman" pitchFamily="18" charset="0"/>
              </a:rPr>
              <a:t>          </a:t>
            </a:r>
            <a:r>
              <a:rPr kumimoji="1" lang="en-US" altLang="zh-CN" sz="2800" dirty="0">
                <a:solidFill>
                  <a:srgbClr val="FF0000"/>
                </a:solidFill>
                <a:latin typeface="Times New Roman" pitchFamily="18" charset="0"/>
              </a:rPr>
              <a:t>Pop(</a:t>
            </a:r>
            <a:r>
              <a:rPr kumimoji="1" lang="en-US" altLang="zh-CN" sz="2800" dirty="0" err="1">
                <a:solidFill>
                  <a:srgbClr val="FF0000"/>
                </a:solidFill>
                <a:latin typeface="Times New Roman" pitchFamily="18" charset="0"/>
              </a:rPr>
              <a:t>S,e</a:t>
            </a:r>
            <a:r>
              <a:rPr kumimoji="1" lang="en-US" altLang="zh-CN" sz="2800" dirty="0">
                <a:solidFill>
                  <a:srgbClr val="FF0000"/>
                </a:solidFill>
                <a:latin typeface="Times New Roman" pitchFamily="18" charset="0"/>
              </a:rPr>
              <a:t>);</a:t>
            </a:r>
          </a:p>
          <a:p>
            <a:pPr eaLnBrk="0" hangingPunct="0"/>
            <a:r>
              <a:rPr kumimoji="1" lang="en-US" altLang="zh-CN" sz="2800" dirty="0">
                <a:latin typeface="Times New Roman" pitchFamily="18" charset="0"/>
              </a:rPr>
              <a:t>          </a:t>
            </a:r>
            <a:r>
              <a:rPr kumimoji="1" lang="en-US" altLang="zh-CN" sz="2800" dirty="0" err="1">
                <a:latin typeface="Times New Roman" pitchFamily="18" charset="0"/>
              </a:rPr>
              <a:t>printf</a:t>
            </a:r>
            <a:r>
              <a:rPr kumimoji="1" lang="en-US" altLang="zh-CN" sz="2800" dirty="0">
                <a:latin typeface="Times New Roman" pitchFamily="18" charset="0"/>
              </a:rPr>
              <a:t> ( "%d", e );</a:t>
            </a:r>
          </a:p>
          <a:p>
            <a:pPr eaLnBrk="0" hangingPunct="0"/>
            <a:r>
              <a:rPr kumimoji="1" lang="en-US" altLang="zh-CN" sz="2800" dirty="0">
                <a:latin typeface="Times New Roman" pitchFamily="18" charset="0"/>
              </a:rPr>
              <a:t>    }</a:t>
            </a:r>
          </a:p>
          <a:p>
            <a:pPr eaLnBrk="0" hangingPunct="0"/>
            <a:r>
              <a:rPr kumimoji="1" lang="en-US" altLang="zh-CN" sz="2800" dirty="0">
                <a:latin typeface="Times New Roman" pitchFamily="18" charset="0"/>
              </a:rPr>
              <a:t>    </a:t>
            </a:r>
            <a:r>
              <a:rPr kumimoji="1" lang="en-US" altLang="zh-CN" sz="2800" dirty="0" err="1">
                <a:solidFill>
                  <a:srgbClr val="FF0000"/>
                </a:solidFill>
                <a:latin typeface="Times New Roman" pitchFamily="18" charset="0"/>
              </a:rPr>
              <a:t>DestroyStack</a:t>
            </a:r>
            <a:r>
              <a:rPr kumimoji="1" lang="en-US" altLang="zh-CN" sz="2800" dirty="0">
                <a:solidFill>
                  <a:srgbClr val="FF0000"/>
                </a:solidFill>
                <a:latin typeface="Times New Roman" pitchFamily="18" charset="0"/>
              </a:rPr>
              <a:t>(S); </a:t>
            </a:r>
            <a:r>
              <a:rPr kumimoji="1" lang="en-US" altLang="zh-CN" sz="2800" dirty="0">
                <a:solidFill>
                  <a:schemeClr val="hlink"/>
                </a:solidFill>
                <a:latin typeface="Times New Roman" pitchFamily="18" charset="0"/>
              </a:rPr>
              <a:t>// </a:t>
            </a:r>
            <a:r>
              <a:rPr kumimoji="1" lang="zh-CN" altLang="en-US" sz="2800" dirty="0">
                <a:solidFill>
                  <a:schemeClr val="hlink"/>
                </a:solidFill>
                <a:latin typeface="Times New Roman" pitchFamily="18" charset="0"/>
              </a:rPr>
              <a:t>步骤</a:t>
            </a:r>
            <a:r>
              <a:rPr kumimoji="1" lang="en-US" altLang="zh-CN" sz="2800" dirty="0">
                <a:solidFill>
                  <a:schemeClr val="hlink"/>
                </a:solidFill>
                <a:latin typeface="Times New Roman" pitchFamily="18" charset="0"/>
              </a:rPr>
              <a:t>4</a:t>
            </a:r>
            <a:r>
              <a:rPr kumimoji="1" lang="zh-CN" altLang="en-US" sz="2800" dirty="0">
                <a:solidFill>
                  <a:schemeClr val="hlink"/>
                </a:solidFill>
                <a:latin typeface="Times New Roman" pitchFamily="18" charset="0"/>
              </a:rPr>
              <a:t>：删除栈</a:t>
            </a:r>
            <a:endParaRPr kumimoji="1" lang="en-US" altLang="zh-CN" sz="2800" dirty="0">
              <a:solidFill>
                <a:schemeClr val="hlink"/>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bg/>
                                          </p:spTgt>
                                        </p:tgtEl>
                                        <p:attrNameLst>
                                          <p:attrName>style.visibility</p:attrName>
                                        </p:attrNameLst>
                                      </p:cBhvr>
                                      <p:to>
                                        <p:strVal val="visible"/>
                                      </p:to>
                                    </p:set>
                                    <p:animEffect transition="in" filter="wipe(left)">
                                      <p:cBhvr>
                                        <p:cTn id="7" dur="500"/>
                                        <p:tgtEl>
                                          <p:spTgt spid="3174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xEl>
                                              <p:pRg st="0" end="0"/>
                                            </p:txEl>
                                          </p:spTgt>
                                        </p:tgtEl>
                                        <p:attrNameLst>
                                          <p:attrName>style.visibility</p:attrName>
                                        </p:attrNameLst>
                                      </p:cBhvr>
                                      <p:to>
                                        <p:strVal val="visible"/>
                                      </p:to>
                                    </p:set>
                                    <p:animEffect transition="in" filter="wipe(left)">
                                      <p:cBhvr>
                                        <p:cTn id="12" dur="500"/>
                                        <p:tgtEl>
                                          <p:spTgt spid="317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9">
                                            <p:txEl>
                                              <p:pRg st="1" end="1"/>
                                            </p:txEl>
                                          </p:spTgt>
                                        </p:tgtEl>
                                        <p:attrNameLst>
                                          <p:attrName>style.visibility</p:attrName>
                                        </p:attrNameLst>
                                      </p:cBhvr>
                                      <p:to>
                                        <p:strVal val="visible"/>
                                      </p:to>
                                    </p:set>
                                    <p:animEffect transition="in" filter="wipe(left)">
                                      <p:cBhvr>
                                        <p:cTn id="17" dur="500"/>
                                        <p:tgtEl>
                                          <p:spTgt spid="3174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9">
                                            <p:txEl>
                                              <p:pRg st="2" end="2"/>
                                            </p:txEl>
                                          </p:spTgt>
                                        </p:tgtEl>
                                        <p:attrNameLst>
                                          <p:attrName>style.visibility</p:attrName>
                                        </p:attrNameLst>
                                      </p:cBhvr>
                                      <p:to>
                                        <p:strVal val="visible"/>
                                      </p:to>
                                    </p:set>
                                    <p:animEffect transition="in" filter="wipe(left)">
                                      <p:cBhvr>
                                        <p:cTn id="22" dur="500"/>
                                        <p:tgtEl>
                                          <p:spTgt spid="3174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9">
                                            <p:txEl>
                                              <p:pRg st="3" end="3"/>
                                            </p:txEl>
                                          </p:spTgt>
                                        </p:tgtEl>
                                        <p:attrNameLst>
                                          <p:attrName>style.visibility</p:attrName>
                                        </p:attrNameLst>
                                      </p:cBhvr>
                                      <p:to>
                                        <p:strVal val="visible"/>
                                      </p:to>
                                    </p:set>
                                    <p:animEffect transition="in" filter="wipe(left)">
                                      <p:cBhvr>
                                        <p:cTn id="27" dur="500"/>
                                        <p:tgtEl>
                                          <p:spTgt spid="3174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49">
                                            <p:txEl>
                                              <p:pRg st="4" end="4"/>
                                            </p:txEl>
                                          </p:spTgt>
                                        </p:tgtEl>
                                        <p:attrNameLst>
                                          <p:attrName>style.visibility</p:attrName>
                                        </p:attrNameLst>
                                      </p:cBhvr>
                                      <p:to>
                                        <p:strVal val="visible"/>
                                      </p:to>
                                    </p:set>
                                    <p:animEffect transition="in" filter="wipe(left)">
                                      <p:cBhvr>
                                        <p:cTn id="32" dur="500"/>
                                        <p:tgtEl>
                                          <p:spTgt spid="3174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9">
                                            <p:txEl>
                                              <p:pRg st="5" end="5"/>
                                            </p:txEl>
                                          </p:spTgt>
                                        </p:tgtEl>
                                        <p:attrNameLst>
                                          <p:attrName>style.visibility</p:attrName>
                                        </p:attrNameLst>
                                      </p:cBhvr>
                                      <p:to>
                                        <p:strVal val="visible"/>
                                      </p:to>
                                    </p:set>
                                    <p:animEffect transition="in" filter="wipe(left)">
                                      <p:cBhvr>
                                        <p:cTn id="37" dur="500"/>
                                        <p:tgtEl>
                                          <p:spTgt spid="3174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749">
                                            <p:txEl>
                                              <p:pRg st="6" end="6"/>
                                            </p:txEl>
                                          </p:spTgt>
                                        </p:tgtEl>
                                        <p:attrNameLst>
                                          <p:attrName>style.visibility</p:attrName>
                                        </p:attrNameLst>
                                      </p:cBhvr>
                                      <p:to>
                                        <p:strVal val="visible"/>
                                      </p:to>
                                    </p:set>
                                    <p:animEffect transition="in" filter="wipe(left)">
                                      <p:cBhvr>
                                        <p:cTn id="42" dur="500"/>
                                        <p:tgtEl>
                                          <p:spTgt spid="3174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749">
                                            <p:txEl>
                                              <p:pRg st="7" end="7"/>
                                            </p:txEl>
                                          </p:spTgt>
                                        </p:tgtEl>
                                        <p:attrNameLst>
                                          <p:attrName>style.visibility</p:attrName>
                                        </p:attrNameLst>
                                      </p:cBhvr>
                                      <p:to>
                                        <p:strVal val="visible"/>
                                      </p:to>
                                    </p:set>
                                    <p:animEffect transition="in" filter="wipe(left)">
                                      <p:cBhvr>
                                        <p:cTn id="47" dur="500"/>
                                        <p:tgtEl>
                                          <p:spTgt spid="3174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749">
                                            <p:txEl>
                                              <p:pRg st="8" end="8"/>
                                            </p:txEl>
                                          </p:spTgt>
                                        </p:tgtEl>
                                        <p:attrNameLst>
                                          <p:attrName>style.visibility</p:attrName>
                                        </p:attrNameLst>
                                      </p:cBhvr>
                                      <p:to>
                                        <p:strVal val="visible"/>
                                      </p:to>
                                    </p:set>
                                    <p:animEffect transition="in" filter="wipe(left)">
                                      <p:cBhvr>
                                        <p:cTn id="52" dur="500"/>
                                        <p:tgtEl>
                                          <p:spTgt spid="3174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749">
                                            <p:txEl>
                                              <p:pRg st="9" end="9"/>
                                            </p:txEl>
                                          </p:spTgt>
                                        </p:tgtEl>
                                        <p:attrNameLst>
                                          <p:attrName>style.visibility</p:attrName>
                                        </p:attrNameLst>
                                      </p:cBhvr>
                                      <p:to>
                                        <p:strVal val="visible"/>
                                      </p:to>
                                    </p:set>
                                    <p:animEffect transition="in" filter="wipe(left)">
                                      <p:cBhvr>
                                        <p:cTn id="57" dur="500"/>
                                        <p:tgtEl>
                                          <p:spTgt spid="31749">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749">
                                            <p:txEl>
                                              <p:pRg st="10" end="10"/>
                                            </p:txEl>
                                          </p:spTgt>
                                        </p:tgtEl>
                                        <p:attrNameLst>
                                          <p:attrName>style.visibility</p:attrName>
                                        </p:attrNameLst>
                                      </p:cBhvr>
                                      <p:to>
                                        <p:strVal val="visible"/>
                                      </p:to>
                                    </p:set>
                                    <p:animEffect transition="in" filter="wipe(left)">
                                      <p:cBhvr>
                                        <p:cTn id="62" dur="500"/>
                                        <p:tgtEl>
                                          <p:spTgt spid="3174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CE33E48-B415-4FFE-BA00-4C2EA37BB469}" type="slidenum">
              <a:rPr lang="en-US" altLang="zh-CN"/>
              <a:pPr>
                <a:defRPr/>
              </a:pPr>
              <a:t>3</a:t>
            </a:fld>
            <a:endParaRPr lang="en-US" altLang="zh-CN"/>
          </a:p>
        </p:txBody>
      </p:sp>
      <p:sp>
        <p:nvSpPr>
          <p:cNvPr id="166914" name="Rectangle 2"/>
          <p:cNvSpPr>
            <a:spLocks noGrp="1" noChangeArrowheads="1"/>
          </p:cNvSpPr>
          <p:nvPr>
            <p:ph type="title"/>
          </p:nvPr>
        </p:nvSpPr>
        <p:spPr/>
        <p:txBody>
          <a:bodyPr/>
          <a:lstStyle/>
          <a:p>
            <a:pPr eaLnBrk="1" hangingPunct="1">
              <a:defRPr/>
            </a:pPr>
            <a:r>
              <a:rPr lang="zh-CN" altLang="en-US" smtClean="0"/>
              <a:t>本章内容</a:t>
            </a:r>
          </a:p>
        </p:txBody>
      </p:sp>
      <p:sp>
        <p:nvSpPr>
          <p:cNvPr id="5124" name="Rectangle 3"/>
          <p:cNvSpPr>
            <a:spLocks noGrp="1" noChangeArrowheads="1"/>
          </p:cNvSpPr>
          <p:nvPr>
            <p:ph type="body" idx="1"/>
          </p:nvPr>
        </p:nvSpPr>
        <p:spPr/>
        <p:txBody>
          <a:bodyPr/>
          <a:lstStyle/>
          <a:p>
            <a:pPr eaLnBrk="1" hangingPunct="1"/>
            <a:r>
              <a:rPr lang="en-US" altLang="zh-CN" smtClean="0"/>
              <a:t>3.1 </a:t>
            </a:r>
            <a:r>
              <a:rPr lang="zh-CN" altLang="en-US" smtClean="0"/>
              <a:t>栈</a:t>
            </a:r>
          </a:p>
          <a:p>
            <a:pPr eaLnBrk="1" hangingPunct="1"/>
            <a:r>
              <a:rPr lang="en-US" altLang="zh-CN" smtClean="0"/>
              <a:t>3.2 </a:t>
            </a:r>
            <a:r>
              <a:rPr lang="zh-CN" altLang="en-US" smtClean="0"/>
              <a:t>栈的实现</a:t>
            </a:r>
          </a:p>
          <a:p>
            <a:pPr eaLnBrk="1" hangingPunct="1"/>
            <a:r>
              <a:rPr lang="en-US" altLang="zh-CN" smtClean="0"/>
              <a:t>3.3 </a:t>
            </a:r>
            <a:r>
              <a:rPr lang="zh-CN" altLang="en-US" smtClean="0"/>
              <a:t>栈的应用</a:t>
            </a:r>
          </a:p>
          <a:p>
            <a:pPr eaLnBrk="1" hangingPunct="1"/>
            <a:r>
              <a:rPr lang="en-US" altLang="zh-CN" smtClean="0"/>
              <a:t>3.4 </a:t>
            </a:r>
            <a:r>
              <a:rPr lang="zh-CN" altLang="en-US" smtClean="0"/>
              <a:t>队列</a:t>
            </a:r>
          </a:p>
          <a:p>
            <a:pPr eaLnBrk="1" hangingPunct="1"/>
            <a:r>
              <a:rPr lang="en-US" altLang="zh-CN" smtClean="0"/>
              <a:t>3.5 </a:t>
            </a:r>
            <a:r>
              <a:rPr lang="zh-CN" altLang="en-US" smtClean="0"/>
              <a:t>离散事件模拟</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7518272-9C55-4906-AA86-883C125D830D}" type="slidenum">
              <a:rPr lang="en-US" altLang="zh-CN"/>
              <a:pPr>
                <a:defRPr/>
              </a:pPr>
              <a:t>30</a:t>
            </a:fld>
            <a:endParaRPr lang="en-US" altLang="zh-CN"/>
          </a:p>
        </p:txBody>
      </p:sp>
      <p:sp>
        <p:nvSpPr>
          <p:cNvPr id="193538" name="Rectangle 2"/>
          <p:cNvSpPr>
            <a:spLocks noGrp="1" noChangeArrowheads="1"/>
          </p:cNvSpPr>
          <p:nvPr>
            <p:ph type="title"/>
          </p:nvPr>
        </p:nvSpPr>
        <p:spPr/>
        <p:txBody>
          <a:bodyPr/>
          <a:lstStyle/>
          <a:p>
            <a:pPr eaLnBrk="1" hangingPunct="1">
              <a:defRPr/>
            </a:pPr>
            <a:r>
              <a:rPr lang="zh-CN" altLang="en-US" smtClean="0"/>
              <a:t>例二、 括号匹配的检验</a:t>
            </a:r>
          </a:p>
        </p:txBody>
      </p:sp>
      <p:sp>
        <p:nvSpPr>
          <p:cNvPr id="193539" name="Rectangle 3"/>
          <p:cNvSpPr>
            <a:spLocks noGrp="1" noChangeArrowheads="1"/>
          </p:cNvSpPr>
          <p:nvPr>
            <p:ph type="body" idx="1"/>
          </p:nvPr>
        </p:nvSpPr>
        <p:spPr/>
        <p:txBody>
          <a:bodyPr/>
          <a:lstStyle/>
          <a:p>
            <a:pPr eaLnBrk="1" hangingPunct="1">
              <a:defRPr/>
            </a:pPr>
            <a:r>
              <a:rPr lang="zh-CN" altLang="en-US" smtClean="0"/>
              <a:t>正确的格式：</a:t>
            </a:r>
          </a:p>
          <a:p>
            <a:pPr lvl="1" eaLnBrk="1" hangingPunct="1">
              <a:defRPr/>
            </a:pPr>
            <a:r>
              <a:rPr lang="zh-CN" altLang="en-US" smtClean="0"/>
              <a:t>（［］（））</a:t>
            </a:r>
          </a:p>
          <a:p>
            <a:pPr lvl="1" eaLnBrk="1" hangingPunct="1">
              <a:defRPr/>
            </a:pPr>
            <a:r>
              <a:rPr lang="zh-CN" altLang="en-US" smtClean="0"/>
              <a:t>［（［ ］［ ］）］</a:t>
            </a:r>
          </a:p>
          <a:p>
            <a:pPr eaLnBrk="1" hangingPunct="1">
              <a:defRPr/>
            </a:pPr>
            <a:r>
              <a:rPr lang="zh-CN" altLang="en-US" smtClean="0"/>
              <a:t>错误的格式：</a:t>
            </a:r>
          </a:p>
          <a:p>
            <a:pPr lvl="1" eaLnBrk="1" hangingPunct="1">
              <a:defRPr/>
            </a:pPr>
            <a:r>
              <a:rPr lang="zh-CN" altLang="en-US" smtClean="0"/>
              <a:t>［（ ］）</a:t>
            </a:r>
          </a:p>
          <a:p>
            <a:pPr lvl="1" eaLnBrk="1" hangingPunct="1">
              <a:defRPr/>
            </a:pPr>
            <a:r>
              <a:rPr lang="zh-CN" altLang="en-US" smtClean="0"/>
              <a:t>（［（ ））或 （（）］）</a:t>
            </a:r>
          </a:p>
          <a:p>
            <a:pPr eaLnBrk="1" hangingPunct="1">
              <a:defRPr/>
            </a:pPr>
            <a:r>
              <a:rPr lang="zh-CN" altLang="en-US" smtClean="0"/>
              <a:t>判断是否正确方法</a:t>
            </a:r>
          </a:p>
          <a:p>
            <a:pPr lvl="1" eaLnBrk="1" hangingPunct="1">
              <a:defRPr/>
            </a:pPr>
            <a:r>
              <a:rPr lang="zh-CN" altLang="en-US" smtClean="0"/>
              <a:t>检验括号是否匹配</a:t>
            </a:r>
          </a:p>
          <a:p>
            <a:pPr lvl="1" eaLnBrk="1" hangingPunct="1">
              <a:defRPr/>
            </a:pPr>
            <a:r>
              <a:rPr lang="zh-CN" altLang="en-US" smtClean="0"/>
              <a:t>匹配：按照</a:t>
            </a:r>
            <a:r>
              <a:rPr lang="zh-CN" altLang="en-US" smtClean="0">
                <a:solidFill>
                  <a:srgbClr val="FF0000"/>
                </a:solidFill>
                <a:effectLst>
                  <a:outerShdw blurRad="38100" dist="38100" dir="2700000" algn="tl">
                    <a:srgbClr val="C0C0C0"/>
                  </a:outerShdw>
                </a:effectLst>
              </a:rPr>
              <a:t>最近匹配原则</a:t>
            </a:r>
          </a:p>
          <a:p>
            <a:pPr lvl="1" eaLnBrk="1" hangingPunct="1">
              <a:defRPr/>
            </a:pPr>
            <a:r>
              <a:rPr lang="zh-CN" altLang="en-US" smtClean="0"/>
              <a:t>匹配：按照</a:t>
            </a:r>
            <a:r>
              <a:rPr lang="zh-CN" altLang="en-US" smtClean="0">
                <a:solidFill>
                  <a:srgbClr val="FF0000"/>
                </a:solidFill>
                <a:effectLst>
                  <a:outerShdw blurRad="38100" dist="38100" dir="2700000" algn="tl">
                    <a:srgbClr val="C0C0C0"/>
                  </a:outerShdw>
                </a:effectLst>
              </a:rPr>
              <a:t>期待的急迫程度</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C41684B-1031-4B9E-9A36-ED07CAE210E9}" type="slidenum">
              <a:rPr lang="en-US" altLang="zh-CN"/>
              <a:pPr>
                <a:defRPr/>
              </a:pPr>
              <a:t>31</a:t>
            </a:fld>
            <a:endParaRPr lang="en-US" altLang="zh-CN"/>
          </a:p>
        </p:txBody>
      </p:sp>
      <p:sp>
        <p:nvSpPr>
          <p:cNvPr id="194562" name="Rectangle 2"/>
          <p:cNvSpPr>
            <a:spLocks noGrp="1" noChangeArrowheads="1"/>
          </p:cNvSpPr>
          <p:nvPr>
            <p:ph type="title"/>
          </p:nvPr>
        </p:nvSpPr>
        <p:spPr/>
        <p:txBody>
          <a:bodyPr/>
          <a:lstStyle/>
          <a:p>
            <a:pPr eaLnBrk="1" hangingPunct="1">
              <a:defRPr/>
            </a:pPr>
            <a:r>
              <a:rPr lang="zh-CN" altLang="en-US" smtClean="0"/>
              <a:t>例二、 括号匹配的检验</a:t>
            </a:r>
          </a:p>
        </p:txBody>
      </p:sp>
      <p:sp>
        <p:nvSpPr>
          <p:cNvPr id="33796" name="Rectangle 3"/>
          <p:cNvSpPr>
            <a:spLocks noGrp="1" noChangeArrowheads="1"/>
          </p:cNvSpPr>
          <p:nvPr>
            <p:ph type="body" idx="1"/>
          </p:nvPr>
        </p:nvSpPr>
        <p:spPr/>
        <p:txBody>
          <a:bodyPr/>
          <a:lstStyle/>
          <a:p>
            <a:pPr marL="533400" indent="-533400" eaLnBrk="1" hangingPunct="1"/>
            <a:r>
              <a:rPr lang="zh-CN" altLang="en-US" dirty="0" smtClean="0"/>
              <a:t>算法的设计思想：</a:t>
            </a:r>
          </a:p>
          <a:p>
            <a:pPr marL="533400" indent="-533400" eaLnBrk="1" hangingPunct="1">
              <a:buFontTx/>
              <a:buAutoNum type="arabicPeriod"/>
            </a:pPr>
            <a:r>
              <a:rPr lang="zh-CN" altLang="en-US" dirty="0" smtClean="0"/>
              <a:t>凡出现左括弧，则进栈；</a:t>
            </a:r>
          </a:p>
          <a:p>
            <a:pPr marL="533400" indent="-533400" eaLnBrk="1" hangingPunct="1">
              <a:buFontTx/>
              <a:buAutoNum type="arabicPeriod"/>
            </a:pPr>
            <a:r>
              <a:rPr lang="zh-CN" altLang="en-US" dirty="0" smtClean="0"/>
              <a:t>凡出现右括弧，首先检查栈是否空</a:t>
            </a:r>
          </a:p>
          <a:p>
            <a:pPr marL="990600" lvl="1" indent="-533400" eaLnBrk="1" hangingPunct="1"/>
            <a:r>
              <a:rPr lang="zh-CN" altLang="en-US" dirty="0" smtClean="0"/>
              <a:t>若栈空，则表明该“右括弧”多余，</a:t>
            </a:r>
          </a:p>
          <a:p>
            <a:pPr marL="990600" lvl="1" indent="-533400" eaLnBrk="1" hangingPunct="1"/>
            <a:r>
              <a:rPr lang="zh-CN" altLang="en-US" dirty="0" smtClean="0"/>
              <a:t>否则和栈顶元素比较，</a:t>
            </a:r>
          </a:p>
          <a:p>
            <a:pPr marL="990600" lvl="1" indent="-533400" eaLnBrk="1" hangingPunct="1"/>
            <a:r>
              <a:rPr lang="zh-CN" altLang="en-US" dirty="0" smtClean="0"/>
              <a:t>若相匹配，则“左括弧出栈” ，</a:t>
            </a:r>
          </a:p>
          <a:p>
            <a:pPr marL="990600" lvl="1" indent="-533400" eaLnBrk="1" hangingPunct="1"/>
            <a:r>
              <a:rPr lang="zh-CN" altLang="en-US" dirty="0" smtClean="0"/>
              <a:t>否则表明不匹配。</a:t>
            </a:r>
          </a:p>
          <a:p>
            <a:pPr marL="533400" indent="-533400" eaLnBrk="1" hangingPunct="1">
              <a:buFontTx/>
              <a:buAutoNum type="arabicPeriod"/>
            </a:pPr>
            <a:r>
              <a:rPr lang="zh-CN" altLang="en-US" dirty="0" smtClean="0"/>
              <a:t>表达式检验结束时：</a:t>
            </a:r>
          </a:p>
          <a:p>
            <a:pPr marL="990600" lvl="1" indent="-533400" eaLnBrk="1" hangingPunct="1">
              <a:buFontTx/>
              <a:buAutoNum type="arabicPeriod"/>
            </a:pPr>
            <a:r>
              <a:rPr lang="zh-CN" altLang="en-US" dirty="0" smtClean="0"/>
              <a:t>若栈空，则表明表达式中匹配正确；</a:t>
            </a:r>
          </a:p>
          <a:p>
            <a:pPr marL="990600" lvl="1" indent="-533400" eaLnBrk="1" hangingPunct="1">
              <a:buFontTx/>
              <a:buAutoNum type="arabicPeriod"/>
            </a:pPr>
            <a:r>
              <a:rPr lang="zh-CN" altLang="en-US" dirty="0" smtClean="0"/>
              <a:t>否则表明“左括弧”有余。</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6630963-BCD9-4BB8-AD79-83F800C0AD5F}" type="slidenum">
              <a:rPr lang="en-US" altLang="zh-CN"/>
              <a:pPr>
                <a:defRPr/>
              </a:pPr>
              <a:t>32</a:t>
            </a:fld>
            <a:endParaRPr lang="en-US" altLang="zh-CN"/>
          </a:p>
        </p:txBody>
      </p:sp>
      <p:sp>
        <p:nvSpPr>
          <p:cNvPr id="195586" name="Rectangle 2"/>
          <p:cNvSpPr>
            <a:spLocks noGrp="1" noChangeArrowheads="1"/>
          </p:cNvSpPr>
          <p:nvPr>
            <p:ph type="title"/>
          </p:nvPr>
        </p:nvSpPr>
        <p:spPr/>
        <p:txBody>
          <a:bodyPr/>
          <a:lstStyle/>
          <a:p>
            <a:pPr eaLnBrk="1" hangingPunct="1">
              <a:defRPr/>
            </a:pPr>
            <a:r>
              <a:rPr lang="zh-CN" altLang="en-US" smtClean="0"/>
              <a:t>例三、行编辑程序问题</a:t>
            </a:r>
          </a:p>
        </p:txBody>
      </p:sp>
      <p:sp>
        <p:nvSpPr>
          <p:cNvPr id="34820" name="Rectangle 3"/>
          <p:cNvSpPr>
            <a:spLocks noGrp="1" noChangeArrowheads="1"/>
          </p:cNvSpPr>
          <p:nvPr>
            <p:ph type="body" idx="1"/>
          </p:nvPr>
        </p:nvSpPr>
        <p:spPr/>
        <p:txBody>
          <a:bodyPr/>
          <a:lstStyle/>
          <a:p>
            <a:pPr eaLnBrk="1" hangingPunct="1"/>
            <a:r>
              <a:rPr lang="zh-CN" altLang="en-US" smtClean="0"/>
              <a:t>在接受用户输入时，以一行作为基本单位</a:t>
            </a:r>
          </a:p>
          <a:p>
            <a:pPr eaLnBrk="1" hangingPunct="1"/>
            <a:r>
              <a:rPr lang="zh-CN" altLang="en-US" smtClean="0"/>
              <a:t>允许用户在输入中及时更正。</a:t>
            </a:r>
          </a:p>
          <a:p>
            <a:pPr eaLnBrk="1" hangingPunct="1"/>
            <a:r>
              <a:rPr lang="zh-CN" altLang="en-US" smtClean="0"/>
              <a:t>方法是：</a:t>
            </a:r>
          </a:p>
          <a:p>
            <a:pPr lvl="1" eaLnBrk="1" hangingPunct="1"/>
            <a:r>
              <a:rPr lang="zh-CN" altLang="en-US" smtClean="0"/>
              <a:t> 设立一个缓冲区，接受用户输入的一行字符；</a:t>
            </a:r>
          </a:p>
          <a:p>
            <a:pPr lvl="1" eaLnBrk="1" hangingPunct="1"/>
            <a:r>
              <a:rPr lang="zh-CN" altLang="en-US" smtClean="0"/>
              <a:t>然后逐行存入用户数据区；</a:t>
            </a:r>
          </a:p>
          <a:p>
            <a:pPr lvl="1" eaLnBrk="1" hangingPunct="1"/>
            <a:r>
              <a:rPr lang="zh-CN" altLang="en-US" smtClean="0"/>
              <a:t>假设“</a:t>
            </a:r>
            <a:r>
              <a:rPr lang="en-US" altLang="zh-CN" smtClean="0"/>
              <a:t>#”</a:t>
            </a:r>
            <a:r>
              <a:rPr lang="zh-CN" altLang="en-US" smtClean="0"/>
              <a:t>为退格符，“</a:t>
            </a:r>
            <a:r>
              <a:rPr lang="en-US" altLang="zh-CN" smtClean="0"/>
              <a:t>@”</a:t>
            </a:r>
            <a:r>
              <a:rPr lang="zh-CN" altLang="en-US" smtClean="0"/>
              <a:t>为退行符。</a:t>
            </a:r>
          </a:p>
          <a:p>
            <a:pPr eaLnBrk="1" hangingPunct="1"/>
            <a:r>
              <a:rPr lang="zh-CN" altLang="en-US" smtClean="0"/>
              <a:t>例：</a:t>
            </a:r>
            <a:r>
              <a:rPr lang="en-US" altLang="zh-CN" smtClean="0"/>
              <a:t>whli##ilr#e</a:t>
            </a:r>
            <a:r>
              <a:rPr lang="zh-CN" altLang="en-US" smtClean="0"/>
              <a:t>（</a:t>
            </a:r>
            <a:r>
              <a:rPr lang="en-US" altLang="zh-CN" smtClean="0"/>
              <a:t>s#*s)</a:t>
            </a:r>
            <a:r>
              <a:rPr lang="zh-CN" altLang="en-US" smtClean="0"/>
              <a:t>；</a:t>
            </a:r>
            <a:r>
              <a:rPr lang="en-US" altLang="zh-CN" smtClean="0"/>
              <a:t>putcha@putchar(*s=#++);</a:t>
            </a:r>
          </a:p>
          <a:p>
            <a:pPr eaLnBrk="1" hangingPunct="1"/>
            <a:r>
              <a:rPr kumimoji="1" lang="en-US" altLang="zh-CN" smtClean="0"/>
              <a:t>while</a:t>
            </a:r>
            <a:r>
              <a:rPr kumimoji="1" lang="en-US" altLang="zh-CN" b="0" smtClean="0"/>
              <a:t> (</a:t>
            </a:r>
            <a:r>
              <a:rPr kumimoji="1" lang="en-US" altLang="zh-CN" smtClean="0"/>
              <a:t>*</a:t>
            </a:r>
            <a:r>
              <a:rPr kumimoji="1" lang="en-US" altLang="zh-CN" b="0" smtClean="0"/>
              <a:t>s)     </a:t>
            </a:r>
            <a:r>
              <a:rPr kumimoji="1" lang="en-US" altLang="zh-CN" smtClean="0"/>
              <a:t>putchar</a:t>
            </a:r>
            <a:r>
              <a:rPr kumimoji="1" lang="en-US" altLang="zh-CN" b="0" smtClean="0"/>
              <a:t>(</a:t>
            </a:r>
            <a:r>
              <a:rPr kumimoji="1" lang="en-US" altLang="zh-CN" smtClean="0"/>
              <a:t>*</a:t>
            </a:r>
            <a:r>
              <a:rPr kumimoji="1" lang="en-US" altLang="zh-CN" b="0" smtClean="0"/>
              <a:t>s</a:t>
            </a:r>
            <a:r>
              <a:rPr kumimoji="1" lang="en-US" altLang="zh-CN" smtClean="0"/>
              <a:t>++</a:t>
            </a:r>
            <a:r>
              <a:rPr kumimoji="1" lang="en-US" altLang="zh-CN" b="0" smtClean="0"/>
              <a:t>);</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44E9802-40ED-4FD4-94A0-B213E586DDD7}" type="slidenum">
              <a:rPr lang="en-US" altLang="zh-CN"/>
              <a:pPr>
                <a:defRPr/>
              </a:pPr>
              <a:t>33</a:t>
            </a:fld>
            <a:endParaRPr lang="en-US" altLang="zh-CN"/>
          </a:p>
        </p:txBody>
      </p:sp>
      <p:sp>
        <p:nvSpPr>
          <p:cNvPr id="196610" name="Rectangle 2"/>
          <p:cNvSpPr>
            <a:spLocks noGrp="1" noChangeArrowheads="1"/>
          </p:cNvSpPr>
          <p:nvPr>
            <p:ph type="title"/>
          </p:nvPr>
        </p:nvSpPr>
        <p:spPr/>
        <p:txBody>
          <a:bodyPr/>
          <a:lstStyle/>
          <a:p>
            <a:pPr eaLnBrk="1" hangingPunct="1">
              <a:defRPr/>
            </a:pPr>
            <a:r>
              <a:rPr lang="zh-CN" altLang="en-US" smtClean="0"/>
              <a:t>例三、行编辑程序问题</a:t>
            </a:r>
          </a:p>
        </p:txBody>
      </p:sp>
      <p:sp>
        <p:nvSpPr>
          <p:cNvPr id="35844" name="Rectangle 3"/>
          <p:cNvSpPr>
            <a:spLocks noGrp="1" noChangeArrowheads="1"/>
          </p:cNvSpPr>
          <p:nvPr>
            <p:ph type="body" idx="1"/>
          </p:nvPr>
        </p:nvSpPr>
        <p:spPr/>
        <p:txBody>
          <a:bodyPr/>
          <a:lstStyle/>
          <a:p>
            <a:pPr eaLnBrk="1" hangingPunct="1"/>
            <a:r>
              <a:rPr lang="zh-CN" altLang="en-US" smtClean="0"/>
              <a:t>算法思路：</a:t>
            </a:r>
          </a:p>
          <a:p>
            <a:pPr eaLnBrk="1" hangingPunct="1"/>
            <a:r>
              <a:rPr lang="en-US" altLang="zh-CN" smtClean="0"/>
              <a:t>1</a:t>
            </a:r>
            <a:r>
              <a:rPr lang="zh-CN" altLang="en-US" smtClean="0"/>
              <a:t>、初始化栈</a:t>
            </a:r>
          </a:p>
          <a:p>
            <a:pPr eaLnBrk="1" hangingPunct="1"/>
            <a:r>
              <a:rPr lang="en-US" altLang="zh-CN" smtClean="0"/>
              <a:t>2</a:t>
            </a:r>
            <a:r>
              <a:rPr lang="zh-CN" altLang="en-US" smtClean="0"/>
              <a:t>、依次接受用户输入的字符</a:t>
            </a:r>
          </a:p>
          <a:p>
            <a:pPr lvl="1" eaLnBrk="1" hangingPunct="1"/>
            <a:r>
              <a:rPr lang="zh-CN" altLang="en-US" smtClean="0"/>
              <a:t>如果当前的字符是普通字符，则压栈</a:t>
            </a:r>
          </a:p>
          <a:p>
            <a:pPr lvl="1" eaLnBrk="1" hangingPunct="1"/>
            <a:r>
              <a:rPr lang="zh-CN" altLang="en-US" smtClean="0"/>
              <a:t>如果是＃，则删除栈顶字符</a:t>
            </a:r>
          </a:p>
          <a:p>
            <a:pPr lvl="1" eaLnBrk="1" hangingPunct="1"/>
            <a:r>
              <a:rPr lang="zh-CN" altLang="en-US" smtClean="0"/>
              <a:t>如果是</a:t>
            </a:r>
            <a:r>
              <a:rPr lang="en-US" altLang="zh-CN" smtClean="0"/>
              <a:t>@</a:t>
            </a:r>
            <a:r>
              <a:rPr lang="zh-CN" altLang="en-US" smtClean="0"/>
              <a:t>，则将栈清空</a:t>
            </a:r>
          </a:p>
          <a:p>
            <a:pPr eaLnBrk="1" hangingPunct="1"/>
            <a:r>
              <a:rPr lang="en-US" altLang="zh-CN" smtClean="0"/>
              <a:t>3</a:t>
            </a:r>
            <a:r>
              <a:rPr lang="zh-CN" altLang="en-US" smtClean="0"/>
              <a:t>、将从栈底到栈顶的字符传送至调用过程的数据区</a:t>
            </a:r>
          </a:p>
          <a:p>
            <a:pPr eaLnBrk="1" hangingPunct="1"/>
            <a:r>
              <a:rPr lang="en-US" altLang="zh-CN" smtClean="0"/>
              <a:t>4</a:t>
            </a:r>
            <a:r>
              <a:rPr lang="zh-CN" altLang="en-US" smtClean="0"/>
              <a:t>、删除栈</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5F4DC90-017C-4D3E-92D0-21CA2D3E055B}" type="slidenum">
              <a:rPr lang="en-US" altLang="zh-CN"/>
              <a:pPr>
                <a:defRPr/>
              </a:pPr>
              <a:t>34</a:t>
            </a:fld>
            <a:endParaRPr lang="en-US" altLang="zh-CN"/>
          </a:p>
        </p:txBody>
      </p:sp>
      <p:sp>
        <p:nvSpPr>
          <p:cNvPr id="36867" name="Text Box 4"/>
          <p:cNvSpPr txBox="1">
            <a:spLocks noChangeArrowheads="1"/>
          </p:cNvSpPr>
          <p:nvPr/>
        </p:nvSpPr>
        <p:spPr bwMode="auto">
          <a:xfrm>
            <a:off x="228600" y="381000"/>
            <a:ext cx="8435975" cy="6108700"/>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latin typeface="Times New Roman" pitchFamily="18" charset="0"/>
              </a:rPr>
              <a:t>    ch = getchar();  // </a:t>
            </a:r>
            <a:r>
              <a:rPr kumimoji="1" lang="zh-CN" altLang="en-US" sz="2800">
                <a:latin typeface="Times New Roman" pitchFamily="18" charset="0"/>
              </a:rPr>
              <a:t>从终端接一个字符</a:t>
            </a:r>
          </a:p>
          <a:p>
            <a:r>
              <a:rPr kumimoji="1" lang="zh-CN" altLang="en-US" sz="2800">
                <a:latin typeface="Times New Roman" pitchFamily="18" charset="0"/>
              </a:rPr>
              <a:t>    </a:t>
            </a:r>
            <a:r>
              <a:rPr kumimoji="1" lang="en-US" altLang="zh-CN" sz="2800">
                <a:latin typeface="Times New Roman" pitchFamily="18" charset="0"/>
              </a:rPr>
              <a:t>while (ch != EOF &amp;&amp; ch != '\n') {</a:t>
            </a:r>
          </a:p>
          <a:p>
            <a:r>
              <a:rPr kumimoji="1" lang="en-US" altLang="zh-CN" sz="2800">
                <a:latin typeface="Times New Roman" pitchFamily="18" charset="0"/>
              </a:rPr>
              <a:t>               //EOF</a:t>
            </a:r>
            <a:r>
              <a:rPr kumimoji="1" lang="zh-CN" altLang="en-US" sz="2800">
                <a:latin typeface="Times New Roman" pitchFamily="18" charset="0"/>
              </a:rPr>
              <a:t>为全文结束符</a:t>
            </a:r>
          </a:p>
          <a:p>
            <a:r>
              <a:rPr kumimoji="1" lang="zh-CN" altLang="en-US" sz="2800">
                <a:latin typeface="Times New Roman" pitchFamily="18" charset="0"/>
              </a:rPr>
              <a:t>        </a:t>
            </a:r>
          </a:p>
          <a:p>
            <a:endParaRPr kumimoji="1" lang="zh-CN" altLang="en-US" sz="2800">
              <a:latin typeface="Times New Roman" pitchFamily="18" charset="0"/>
            </a:endParaRPr>
          </a:p>
          <a:p>
            <a:endParaRPr kumimoji="1" lang="zh-CN" altLang="en-US" sz="2800">
              <a:latin typeface="Times New Roman" pitchFamily="18" charset="0"/>
            </a:endParaRPr>
          </a:p>
          <a:p>
            <a:endParaRPr kumimoji="1" lang="zh-CN" altLang="en-US" sz="2800">
              <a:latin typeface="Times New Roman" pitchFamily="18" charset="0"/>
            </a:endParaRPr>
          </a:p>
          <a:p>
            <a:endParaRPr kumimoji="1" lang="zh-CN" altLang="en-US" sz="2800">
              <a:latin typeface="Times New Roman" pitchFamily="18" charset="0"/>
            </a:endParaRPr>
          </a:p>
          <a:p>
            <a:endParaRPr kumimoji="1" lang="zh-CN" altLang="en-US" sz="2800">
              <a:latin typeface="Times New Roman" pitchFamily="18" charset="0"/>
            </a:endParaRPr>
          </a:p>
          <a:p>
            <a:endParaRPr kumimoji="1" lang="zh-CN" altLang="en-US" sz="2800">
              <a:latin typeface="Times New Roman" pitchFamily="18" charset="0"/>
            </a:endParaRPr>
          </a:p>
          <a:p>
            <a:r>
              <a:rPr kumimoji="1" lang="zh-CN" altLang="en-US" sz="2800">
                <a:latin typeface="Times New Roman" pitchFamily="18" charset="0"/>
              </a:rPr>
              <a:t>          </a:t>
            </a:r>
            <a:r>
              <a:rPr kumimoji="1" lang="en-US" altLang="zh-CN" sz="2800">
                <a:latin typeface="Times New Roman" pitchFamily="18" charset="0"/>
              </a:rPr>
              <a:t>ch = getchar();  // </a:t>
            </a:r>
            <a:r>
              <a:rPr kumimoji="1" lang="zh-CN" altLang="en-US" sz="2800">
                <a:latin typeface="Times New Roman" pitchFamily="18" charset="0"/>
              </a:rPr>
              <a:t>从终端接收下一个字符</a:t>
            </a:r>
          </a:p>
          <a:p>
            <a:r>
              <a:rPr kumimoji="1" lang="zh-CN" altLang="en-US" sz="2800">
                <a:latin typeface="Times New Roman" pitchFamily="18" charset="0"/>
              </a:rPr>
              <a:t>    </a:t>
            </a:r>
            <a:r>
              <a:rPr kumimoji="1" lang="en-US" altLang="zh-CN" sz="2800">
                <a:latin typeface="Times New Roman" pitchFamily="18" charset="0"/>
              </a:rPr>
              <a:t>}</a:t>
            </a:r>
          </a:p>
          <a:p>
            <a:r>
              <a:rPr kumimoji="1" lang="en-US" altLang="zh-CN" sz="2800">
                <a:latin typeface="Times New Roman" pitchFamily="18" charset="0"/>
              </a:rPr>
              <a:t>    </a:t>
            </a:r>
            <a:r>
              <a:rPr kumimoji="1" lang="zh-CN" altLang="en-US" sz="2800">
                <a:latin typeface="Times New Roman" pitchFamily="18" charset="0"/>
              </a:rPr>
              <a:t>将从栈底到栈顶的字符传送至调用过程的数据区；</a:t>
            </a:r>
          </a:p>
          <a:p>
            <a:r>
              <a:rPr kumimoji="1" lang="zh-CN" altLang="en-US" sz="2800">
                <a:latin typeface="Times New Roman" pitchFamily="18" charset="0"/>
              </a:rPr>
              <a:t>    </a:t>
            </a:r>
            <a:r>
              <a:rPr kumimoji="1" lang="en-US" altLang="zh-CN" sz="2800">
                <a:solidFill>
                  <a:srgbClr val="FF0000"/>
                </a:solidFill>
                <a:latin typeface="Times New Roman" pitchFamily="18" charset="0"/>
              </a:rPr>
              <a:t>DestroyStack(S);</a:t>
            </a:r>
            <a:r>
              <a:rPr kumimoji="1" lang="en-US" altLang="zh-CN" sz="2800">
                <a:solidFill>
                  <a:srgbClr val="FF0066"/>
                </a:solidFill>
                <a:latin typeface="Times New Roman" pitchFamily="18" charset="0"/>
              </a:rPr>
              <a:t> </a:t>
            </a:r>
            <a:r>
              <a:rPr kumimoji="1" lang="en-US" altLang="zh-CN" sz="2800">
                <a:latin typeface="Times New Roman" pitchFamily="18" charset="0"/>
              </a:rPr>
              <a:t>//</a:t>
            </a:r>
          </a:p>
        </p:txBody>
      </p:sp>
      <p:sp>
        <p:nvSpPr>
          <p:cNvPr id="40970" name="Rectangle 10"/>
          <p:cNvSpPr>
            <a:spLocks noChangeArrowheads="1"/>
          </p:cNvSpPr>
          <p:nvPr/>
        </p:nvSpPr>
        <p:spPr bwMode="auto">
          <a:xfrm>
            <a:off x="914400" y="1905000"/>
            <a:ext cx="7772400" cy="26638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r>
              <a:rPr kumimoji="1" lang="en-US" altLang="zh-CN" sz="2800">
                <a:solidFill>
                  <a:srgbClr val="FF0000"/>
                </a:solidFill>
                <a:latin typeface="Times New Roman" pitchFamily="18" charset="0"/>
              </a:rPr>
              <a:t>switch (ch) {</a:t>
            </a:r>
          </a:p>
          <a:p>
            <a:pPr eaLnBrk="0" hangingPunct="0"/>
            <a:r>
              <a:rPr kumimoji="1" lang="en-US" altLang="zh-CN" sz="2800">
                <a:solidFill>
                  <a:srgbClr val="FF0000"/>
                </a:solidFill>
                <a:latin typeface="Times New Roman" pitchFamily="18" charset="0"/>
              </a:rPr>
              <a:t>               case '#' : Pop(S, c); break;</a:t>
            </a:r>
          </a:p>
          <a:p>
            <a:pPr eaLnBrk="0" hangingPunct="0"/>
            <a:r>
              <a:rPr kumimoji="1" lang="en-US" altLang="zh-CN" sz="2800">
                <a:solidFill>
                  <a:srgbClr val="FF0000"/>
                </a:solidFill>
                <a:latin typeface="Times New Roman" pitchFamily="18" charset="0"/>
              </a:rPr>
              <a:t>               case '@': ClearStack(S); break;// </a:t>
            </a:r>
            <a:r>
              <a:rPr kumimoji="1" lang="zh-CN" altLang="en-US" sz="2800">
                <a:solidFill>
                  <a:srgbClr val="FF0000"/>
                </a:solidFill>
                <a:latin typeface="Times New Roman" pitchFamily="18" charset="0"/>
              </a:rPr>
              <a:t>重置</a:t>
            </a:r>
            <a:r>
              <a:rPr kumimoji="1" lang="en-US" altLang="zh-CN" sz="2800">
                <a:solidFill>
                  <a:srgbClr val="FF0000"/>
                </a:solidFill>
                <a:latin typeface="Times New Roman" pitchFamily="18" charset="0"/>
              </a:rPr>
              <a:t>S</a:t>
            </a:r>
            <a:r>
              <a:rPr kumimoji="1" lang="zh-CN" altLang="en-US" sz="2800">
                <a:solidFill>
                  <a:srgbClr val="FF0000"/>
                </a:solidFill>
                <a:latin typeface="Times New Roman" pitchFamily="18" charset="0"/>
              </a:rPr>
              <a:t>为空栈</a:t>
            </a:r>
          </a:p>
          <a:p>
            <a:pPr eaLnBrk="0" hangingPunct="0"/>
            <a:r>
              <a:rPr kumimoji="1" lang="zh-CN" altLang="en-US" sz="2800">
                <a:solidFill>
                  <a:srgbClr val="FF0000"/>
                </a:solidFill>
                <a:latin typeface="Times New Roman" pitchFamily="18" charset="0"/>
              </a:rPr>
              <a:t>               </a:t>
            </a:r>
            <a:r>
              <a:rPr kumimoji="1" lang="en-US" altLang="zh-CN" sz="2800">
                <a:solidFill>
                  <a:srgbClr val="FF0000"/>
                </a:solidFill>
                <a:latin typeface="Times New Roman" pitchFamily="18" charset="0"/>
              </a:rPr>
              <a:t>default : Push(S, ch);  break;  </a:t>
            </a:r>
          </a:p>
          <a:p>
            <a:pPr eaLnBrk="0" hangingPunct="0"/>
            <a:r>
              <a:rPr kumimoji="1" lang="en-US" altLang="zh-CN" sz="2800">
                <a:solidFill>
                  <a:srgbClr val="FF66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0">
                                            <p:bg/>
                                          </p:spTgt>
                                        </p:tgtEl>
                                        <p:attrNameLst>
                                          <p:attrName>style.visibility</p:attrName>
                                        </p:attrNameLst>
                                      </p:cBhvr>
                                      <p:to>
                                        <p:strVal val="visible"/>
                                      </p:to>
                                    </p:set>
                                    <p:animEffect transition="in" filter="wipe(left)">
                                      <p:cBhvr>
                                        <p:cTn id="7" dur="500"/>
                                        <p:tgtEl>
                                          <p:spTgt spid="409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70">
                                            <p:txEl>
                                              <p:pRg st="0" end="0"/>
                                            </p:txEl>
                                          </p:spTgt>
                                        </p:tgtEl>
                                        <p:attrNameLst>
                                          <p:attrName>style.visibility</p:attrName>
                                        </p:attrNameLst>
                                      </p:cBhvr>
                                      <p:to>
                                        <p:strVal val="visible"/>
                                      </p:to>
                                    </p:set>
                                    <p:animEffect transition="in" filter="wipe(left)">
                                      <p:cBhvr>
                                        <p:cTn id="12" dur="500"/>
                                        <p:tgtEl>
                                          <p:spTgt spid="40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70">
                                            <p:txEl>
                                              <p:pRg st="1" end="1"/>
                                            </p:txEl>
                                          </p:spTgt>
                                        </p:tgtEl>
                                        <p:attrNameLst>
                                          <p:attrName>style.visibility</p:attrName>
                                        </p:attrNameLst>
                                      </p:cBhvr>
                                      <p:to>
                                        <p:strVal val="visible"/>
                                      </p:to>
                                    </p:set>
                                    <p:animEffect transition="in" filter="wipe(left)">
                                      <p:cBhvr>
                                        <p:cTn id="17" dur="500"/>
                                        <p:tgtEl>
                                          <p:spTgt spid="409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70">
                                            <p:txEl>
                                              <p:pRg st="2" end="2"/>
                                            </p:txEl>
                                          </p:spTgt>
                                        </p:tgtEl>
                                        <p:attrNameLst>
                                          <p:attrName>style.visibility</p:attrName>
                                        </p:attrNameLst>
                                      </p:cBhvr>
                                      <p:to>
                                        <p:strVal val="visible"/>
                                      </p:to>
                                    </p:set>
                                    <p:animEffect transition="in" filter="wipe(left)">
                                      <p:cBhvr>
                                        <p:cTn id="22" dur="500"/>
                                        <p:tgtEl>
                                          <p:spTgt spid="4097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70">
                                            <p:txEl>
                                              <p:pRg st="3" end="3"/>
                                            </p:txEl>
                                          </p:spTgt>
                                        </p:tgtEl>
                                        <p:attrNameLst>
                                          <p:attrName>style.visibility</p:attrName>
                                        </p:attrNameLst>
                                      </p:cBhvr>
                                      <p:to>
                                        <p:strVal val="visible"/>
                                      </p:to>
                                    </p:set>
                                    <p:animEffect transition="in" filter="wipe(left)">
                                      <p:cBhvr>
                                        <p:cTn id="27" dur="500"/>
                                        <p:tgtEl>
                                          <p:spTgt spid="4097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70">
                                            <p:txEl>
                                              <p:pRg st="4" end="4"/>
                                            </p:txEl>
                                          </p:spTgt>
                                        </p:tgtEl>
                                        <p:attrNameLst>
                                          <p:attrName>style.visibility</p:attrName>
                                        </p:attrNameLst>
                                      </p:cBhvr>
                                      <p:to>
                                        <p:strVal val="visible"/>
                                      </p:to>
                                    </p:set>
                                    <p:animEffect transition="in" filter="wipe(left)">
                                      <p:cBhvr>
                                        <p:cTn id="32" dur="500"/>
                                        <p:tgtEl>
                                          <p:spTgt spid="40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build="p"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ADBD0F3-D49A-4865-BDA4-D9B965483535}" type="slidenum">
              <a:rPr lang="en-US" altLang="zh-CN"/>
              <a:pPr>
                <a:defRPr/>
              </a:pPr>
              <a:t>35</a:t>
            </a:fld>
            <a:endParaRPr lang="en-US" altLang="zh-CN"/>
          </a:p>
        </p:txBody>
      </p:sp>
      <p:sp>
        <p:nvSpPr>
          <p:cNvPr id="37891" name="Rectangle 8"/>
          <p:cNvSpPr>
            <a:spLocks noGrp="1" noChangeArrowheads="1"/>
          </p:cNvSpPr>
          <p:nvPr>
            <p:ph type="body" idx="1"/>
          </p:nvPr>
        </p:nvSpPr>
        <p:spPr/>
        <p:txBody>
          <a:bodyPr/>
          <a:lstStyle/>
          <a:p>
            <a:pPr eaLnBrk="1" hangingPunct="1"/>
            <a:r>
              <a:rPr lang="zh-CN" altLang="en-US" smtClean="0"/>
              <a:t>书上的方法：堆栈</a:t>
            </a:r>
            <a:endParaRPr lang="en-US" altLang="zh-CN" smtClean="0"/>
          </a:p>
          <a:p>
            <a:pPr eaLnBrk="1" hangingPunct="1"/>
            <a:r>
              <a:rPr lang="zh-CN" altLang="en-US" smtClean="0"/>
              <a:t>也可以用递归的方法实现</a:t>
            </a:r>
          </a:p>
          <a:p>
            <a:pPr eaLnBrk="1" hangingPunct="1"/>
            <a:endParaRPr lang="en-US" altLang="zh-CN" smtClean="0"/>
          </a:p>
        </p:txBody>
      </p:sp>
      <p:sp>
        <p:nvSpPr>
          <p:cNvPr id="41991" name="Rectangle 7"/>
          <p:cNvSpPr>
            <a:spLocks noGrp="1" noChangeArrowheads="1"/>
          </p:cNvSpPr>
          <p:nvPr>
            <p:ph type="title"/>
          </p:nvPr>
        </p:nvSpPr>
        <p:spPr/>
        <p:txBody>
          <a:bodyPr/>
          <a:lstStyle/>
          <a:p>
            <a:pPr eaLnBrk="1" hangingPunct="1">
              <a:defRPr/>
            </a:pPr>
            <a:r>
              <a:rPr lang="zh-CN" altLang="en-US" smtClean="0"/>
              <a:t>例四、  迷宫求解</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66B4F49-E999-494D-AD1B-17E13B3B7B61}" type="slidenum">
              <a:rPr lang="en-US" altLang="zh-CN"/>
              <a:pPr>
                <a:defRPr/>
              </a:pPr>
              <a:t>36</a:t>
            </a:fld>
            <a:endParaRPr lang="en-US" altLang="zh-CN"/>
          </a:p>
        </p:txBody>
      </p:sp>
      <p:sp>
        <p:nvSpPr>
          <p:cNvPr id="198658" name="Rectangle 2"/>
          <p:cNvSpPr>
            <a:spLocks noGrp="1" noChangeArrowheads="1"/>
          </p:cNvSpPr>
          <p:nvPr>
            <p:ph type="title"/>
          </p:nvPr>
        </p:nvSpPr>
        <p:spPr/>
        <p:txBody>
          <a:bodyPr/>
          <a:lstStyle/>
          <a:p>
            <a:pPr eaLnBrk="1" hangingPunct="1">
              <a:defRPr/>
            </a:pPr>
            <a:r>
              <a:rPr lang="zh-CN" altLang="en-US" smtClean="0"/>
              <a:t>例五、 表达式求值</a:t>
            </a:r>
          </a:p>
        </p:txBody>
      </p:sp>
      <p:sp>
        <p:nvSpPr>
          <p:cNvPr id="38916" name="Rectangle 3"/>
          <p:cNvSpPr>
            <a:spLocks noGrp="1" noChangeArrowheads="1"/>
          </p:cNvSpPr>
          <p:nvPr>
            <p:ph type="body" idx="1"/>
          </p:nvPr>
        </p:nvSpPr>
        <p:spPr>
          <a:xfrm>
            <a:off x="179512" y="980728"/>
            <a:ext cx="8642350" cy="5184775"/>
          </a:xfrm>
        </p:spPr>
        <p:txBody>
          <a:bodyPr/>
          <a:lstStyle/>
          <a:p>
            <a:pPr eaLnBrk="1" hangingPunct="1"/>
            <a:r>
              <a:rPr lang="en-US" altLang="zh-CN" dirty="0" smtClean="0"/>
              <a:t> </a:t>
            </a:r>
            <a:r>
              <a:rPr lang="zh-CN" altLang="en-US" dirty="0" smtClean="0"/>
              <a:t>限于二元运算符的表达式定义</a:t>
            </a:r>
            <a:r>
              <a:rPr lang="en-US" altLang="zh-CN" dirty="0" smtClean="0"/>
              <a:t>:</a:t>
            </a:r>
          </a:p>
          <a:p>
            <a:pPr lvl="1" eaLnBrk="1" hangingPunct="1"/>
            <a:r>
              <a:rPr lang="zh-CN" altLang="en-US" dirty="0" smtClean="0"/>
              <a:t>表达式 </a:t>
            </a:r>
            <a:r>
              <a:rPr lang="en-US" altLang="zh-CN" dirty="0" smtClean="0"/>
              <a:t>::= (</a:t>
            </a:r>
            <a:r>
              <a:rPr lang="zh-CN" altLang="en-US" dirty="0" smtClean="0"/>
              <a:t>操作数</a:t>
            </a:r>
            <a:r>
              <a:rPr lang="en-US" altLang="zh-CN" dirty="0" smtClean="0"/>
              <a:t>) + (</a:t>
            </a:r>
            <a:r>
              <a:rPr lang="zh-CN" altLang="en-US" dirty="0" smtClean="0"/>
              <a:t>运算符</a:t>
            </a:r>
            <a:r>
              <a:rPr lang="en-US" altLang="zh-CN" dirty="0" smtClean="0"/>
              <a:t>) + (</a:t>
            </a:r>
            <a:r>
              <a:rPr lang="zh-CN" altLang="en-US" dirty="0" smtClean="0"/>
              <a:t>操作数</a:t>
            </a:r>
            <a:r>
              <a:rPr lang="en-US" altLang="zh-CN" dirty="0" smtClean="0"/>
              <a:t>)</a:t>
            </a:r>
          </a:p>
          <a:p>
            <a:pPr lvl="1" eaLnBrk="1" hangingPunct="1"/>
            <a:r>
              <a:rPr lang="zh-CN" altLang="en-US" dirty="0" smtClean="0"/>
              <a:t>操作数</a:t>
            </a:r>
            <a:r>
              <a:rPr lang="en-US" altLang="zh-CN" dirty="0" smtClean="0"/>
              <a:t>(operand) ::= </a:t>
            </a:r>
            <a:r>
              <a:rPr lang="zh-CN" altLang="en-US" dirty="0" smtClean="0"/>
              <a:t>简单变量 </a:t>
            </a:r>
            <a:r>
              <a:rPr lang="en-US" altLang="zh-CN" dirty="0" smtClean="0"/>
              <a:t>| </a:t>
            </a:r>
            <a:r>
              <a:rPr lang="zh-CN" altLang="en-US" dirty="0" smtClean="0"/>
              <a:t>表达式</a:t>
            </a:r>
          </a:p>
          <a:p>
            <a:pPr lvl="1" eaLnBrk="1" hangingPunct="1"/>
            <a:r>
              <a:rPr lang="zh-CN" altLang="en-US" dirty="0" smtClean="0"/>
              <a:t>简单变量 </a:t>
            </a:r>
            <a:r>
              <a:rPr lang="en-US" altLang="zh-CN" dirty="0" smtClean="0"/>
              <a:t>:: = </a:t>
            </a:r>
            <a:r>
              <a:rPr lang="zh-CN" altLang="en-US" dirty="0" smtClean="0"/>
              <a:t>标识符 </a:t>
            </a:r>
            <a:r>
              <a:rPr lang="en-US" altLang="zh-CN" dirty="0" smtClean="0"/>
              <a:t>| </a:t>
            </a:r>
            <a:r>
              <a:rPr lang="zh-CN" altLang="en-US" dirty="0" smtClean="0"/>
              <a:t>无符号整数</a:t>
            </a:r>
          </a:p>
          <a:p>
            <a:pPr lvl="1" eaLnBrk="1" hangingPunct="1"/>
            <a:r>
              <a:rPr lang="zh-CN" altLang="en-US" dirty="0" smtClean="0"/>
              <a:t>运算符</a:t>
            </a:r>
            <a:r>
              <a:rPr lang="en-US" altLang="zh-CN" dirty="0" smtClean="0"/>
              <a:t>(operator)</a:t>
            </a:r>
          </a:p>
          <a:p>
            <a:pPr eaLnBrk="1" hangingPunct="1"/>
            <a:r>
              <a:rPr lang="en-US" altLang="zh-CN" dirty="0" smtClean="0"/>
              <a:t> </a:t>
            </a:r>
            <a:r>
              <a:rPr lang="zh-CN" altLang="en-US" dirty="0" smtClean="0"/>
              <a:t>表达式的三种标识方法：</a:t>
            </a:r>
            <a:r>
              <a:rPr lang="en-US" altLang="zh-CN" dirty="0" err="1" smtClean="0"/>
              <a:t>Exp</a:t>
            </a:r>
            <a:r>
              <a:rPr lang="en-US" altLang="zh-CN" dirty="0" smtClean="0"/>
              <a:t> = S1 + OP + S2</a:t>
            </a:r>
          </a:p>
          <a:p>
            <a:pPr lvl="1" eaLnBrk="1" hangingPunct="1"/>
            <a:r>
              <a:rPr lang="en-US" altLang="zh-CN" dirty="0" smtClean="0">
                <a:solidFill>
                  <a:srgbClr val="FF0000"/>
                </a:solidFill>
              </a:rPr>
              <a:t>OP</a:t>
            </a:r>
            <a:r>
              <a:rPr lang="en-US" altLang="zh-CN" dirty="0" smtClean="0"/>
              <a:t> + S1 + S2      </a:t>
            </a:r>
            <a:r>
              <a:rPr lang="zh-CN" altLang="en-US" dirty="0" smtClean="0"/>
              <a:t>为前缀表示法 </a:t>
            </a:r>
            <a:r>
              <a:rPr lang="en-US" altLang="zh-CN" dirty="0" smtClean="0"/>
              <a:t>–</a:t>
            </a:r>
            <a:r>
              <a:rPr lang="zh-CN" altLang="en-US" dirty="0" smtClean="0"/>
              <a:t>波兰表示法</a:t>
            </a:r>
          </a:p>
          <a:p>
            <a:pPr lvl="1" eaLnBrk="1" hangingPunct="1"/>
            <a:r>
              <a:rPr kumimoji="1" lang="en-US" altLang="zh-CN" dirty="0" smtClean="0"/>
              <a:t>S1 + </a:t>
            </a:r>
            <a:r>
              <a:rPr kumimoji="1" lang="en-US" altLang="zh-CN" dirty="0" smtClean="0">
                <a:solidFill>
                  <a:srgbClr val="FF0000"/>
                </a:solidFill>
              </a:rPr>
              <a:t>OP</a:t>
            </a:r>
            <a:r>
              <a:rPr kumimoji="1" lang="en-US" altLang="zh-CN" dirty="0" smtClean="0"/>
              <a:t> + S2      </a:t>
            </a:r>
            <a:r>
              <a:rPr kumimoji="1" lang="zh-CN" altLang="en-US" dirty="0" smtClean="0"/>
              <a:t>为中缀表示法</a:t>
            </a:r>
          </a:p>
          <a:p>
            <a:pPr lvl="1" eaLnBrk="1" hangingPunct="1"/>
            <a:r>
              <a:rPr kumimoji="1" lang="en-US" altLang="zh-CN" dirty="0" smtClean="0"/>
              <a:t>S1 + S2 + </a:t>
            </a:r>
            <a:r>
              <a:rPr kumimoji="1" lang="en-US" altLang="zh-CN" dirty="0" smtClean="0">
                <a:solidFill>
                  <a:srgbClr val="FF0000"/>
                </a:solidFill>
              </a:rPr>
              <a:t>OP</a:t>
            </a:r>
            <a:r>
              <a:rPr kumimoji="1" lang="en-US" altLang="zh-CN" dirty="0" smtClean="0"/>
              <a:t>      </a:t>
            </a:r>
            <a:r>
              <a:rPr kumimoji="1" lang="zh-CN" altLang="en-US" dirty="0" smtClean="0"/>
              <a:t>为后缀表示法</a:t>
            </a:r>
            <a:r>
              <a:rPr kumimoji="1" lang="en-US" altLang="zh-CN" dirty="0" smtClean="0"/>
              <a:t>-</a:t>
            </a:r>
            <a:r>
              <a:rPr kumimoji="1" lang="zh-CN" altLang="en-US" dirty="0" smtClean="0"/>
              <a:t>逆</a:t>
            </a:r>
            <a:r>
              <a:rPr lang="zh-CN" altLang="en-US" dirty="0"/>
              <a:t>波兰表示法</a:t>
            </a:r>
            <a:endParaRPr kumimoji="1" lang="en-US" altLang="zh-CN" dirty="0" smtClean="0"/>
          </a:p>
          <a:p>
            <a:pPr lvl="2" eaLnBrk="1" hangingPunct="1"/>
            <a:r>
              <a:rPr kumimoji="1" lang="zh-CN" altLang="en-US" dirty="0" smtClean="0"/>
              <a:t>（</a:t>
            </a:r>
            <a:r>
              <a:rPr kumimoji="1" lang="en-US" altLang="zh-CN" dirty="0" smtClean="0"/>
              <a:t>RPN</a:t>
            </a:r>
            <a:r>
              <a:rPr kumimoji="1" lang="zh-CN" altLang="en-US" dirty="0" smtClean="0"/>
              <a:t>：</a:t>
            </a:r>
            <a:r>
              <a:rPr lang="en-US" altLang="zh-CN" b="0" dirty="0" smtClean="0"/>
              <a:t>Reverse </a:t>
            </a:r>
            <a:r>
              <a:rPr lang="en-US" altLang="zh-CN" b="0" dirty="0"/>
              <a:t>Polish </a:t>
            </a:r>
            <a:r>
              <a:rPr lang="en-US" altLang="zh-CN" b="0" dirty="0" smtClean="0"/>
              <a:t>notation</a:t>
            </a:r>
            <a:r>
              <a:rPr lang="zh-CN" altLang="en-US" b="0" dirty="0" smtClean="0"/>
              <a:t>，</a:t>
            </a:r>
            <a:r>
              <a:rPr lang="zh-CN" altLang="en-US" b="0" dirty="0"/>
              <a:t>波兰逻辑学家</a:t>
            </a:r>
            <a:r>
              <a:rPr lang="en-US" altLang="zh-CN" b="0" dirty="0" err="1"/>
              <a:t>J.Lukasiewicz</a:t>
            </a:r>
            <a:r>
              <a:rPr lang="zh-CN" altLang="en-US" b="0" dirty="0"/>
              <a:t>于</a:t>
            </a:r>
            <a:r>
              <a:rPr lang="en-US" altLang="zh-CN" b="0" dirty="0"/>
              <a:t>1929</a:t>
            </a:r>
            <a:r>
              <a:rPr lang="zh-CN" altLang="en-US" b="0" dirty="0"/>
              <a:t>年</a:t>
            </a:r>
            <a:r>
              <a:rPr lang="zh-CN" altLang="en-US" b="0" dirty="0" smtClean="0"/>
              <a:t>提出。</a:t>
            </a:r>
            <a:r>
              <a:rPr kumimoji="1" lang="zh-CN" alt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p:cNvSpPr>
            <a:spLocks noGrp="1"/>
          </p:cNvSpPr>
          <p:nvPr>
            <p:ph type="sldNum" sz="quarter" idx="12"/>
          </p:nvPr>
        </p:nvSpPr>
        <p:spPr/>
        <p:txBody>
          <a:bodyPr/>
          <a:lstStyle/>
          <a:p>
            <a:pPr>
              <a:defRPr/>
            </a:pPr>
            <a:fld id="{58253338-0F73-4497-A15E-1FEEBF5A451D}" type="slidenum">
              <a:rPr lang="en-US" altLang="zh-CN"/>
              <a:pPr>
                <a:defRPr/>
              </a:pPr>
              <a:t>37</a:t>
            </a:fld>
            <a:endParaRPr lang="en-US" altLang="zh-CN"/>
          </a:p>
        </p:txBody>
      </p:sp>
      <p:sp>
        <p:nvSpPr>
          <p:cNvPr id="130051" name="Oval 3"/>
          <p:cNvSpPr>
            <a:spLocks noChangeArrowheads="1"/>
          </p:cNvSpPr>
          <p:nvPr/>
        </p:nvSpPr>
        <p:spPr bwMode="auto">
          <a:xfrm>
            <a:off x="2493963" y="2278063"/>
            <a:ext cx="422275" cy="457200"/>
          </a:xfrm>
          <a:prstGeom prst="ellipse">
            <a:avLst/>
          </a:prstGeom>
          <a:solidFill>
            <a:srgbClr val="FFFFAF"/>
          </a:solidFill>
          <a:ln w="12700" cap="rnd">
            <a:solidFill>
              <a:schemeClr val="bg2"/>
            </a:solidFill>
            <a:round/>
            <a:headEnd/>
            <a:tailEnd/>
          </a:ln>
        </p:spPr>
        <p:txBody>
          <a:bodyPr anchor="ctr"/>
          <a:lstStyle/>
          <a:p>
            <a:pPr algn="ctr" eaLnBrk="0" hangingPunct="0">
              <a:spcBef>
                <a:spcPct val="50000"/>
              </a:spcBef>
            </a:pPr>
            <a:r>
              <a:rPr kumimoji="1" lang="en-US" altLang="zh-CN" sz="3200">
                <a:latin typeface="黑体" pitchFamily="2" charset="-122"/>
                <a:ea typeface="黑体" pitchFamily="2" charset="-122"/>
              </a:rPr>
              <a:t>1</a:t>
            </a:r>
          </a:p>
        </p:txBody>
      </p:sp>
      <p:sp>
        <p:nvSpPr>
          <p:cNvPr id="130052" name="Oval 4"/>
          <p:cNvSpPr>
            <a:spLocks noChangeArrowheads="1"/>
          </p:cNvSpPr>
          <p:nvPr/>
        </p:nvSpPr>
        <p:spPr bwMode="auto">
          <a:xfrm>
            <a:off x="1701800" y="2278063"/>
            <a:ext cx="422275" cy="457200"/>
          </a:xfrm>
          <a:prstGeom prst="ellipse">
            <a:avLst/>
          </a:prstGeom>
          <a:solidFill>
            <a:srgbClr val="FFFFAF"/>
          </a:solidFill>
          <a:ln w="12700" cap="rnd">
            <a:solidFill>
              <a:schemeClr val="bg2"/>
            </a:solidFill>
            <a:round/>
            <a:headEnd/>
            <a:tailEnd/>
          </a:ln>
        </p:spPr>
        <p:txBody>
          <a:bodyPr anchor="ctr"/>
          <a:lstStyle/>
          <a:p>
            <a:pPr algn="ctr" eaLnBrk="0" hangingPunct="0">
              <a:spcBef>
                <a:spcPct val="50000"/>
              </a:spcBef>
            </a:pPr>
            <a:r>
              <a:rPr kumimoji="1" lang="en-US" altLang="zh-CN" sz="3200">
                <a:latin typeface="黑体" pitchFamily="2" charset="-122"/>
                <a:ea typeface="黑体" pitchFamily="2" charset="-122"/>
              </a:rPr>
              <a:t>2</a:t>
            </a:r>
          </a:p>
        </p:txBody>
      </p:sp>
      <p:sp>
        <p:nvSpPr>
          <p:cNvPr id="130053" name="Oval 5"/>
          <p:cNvSpPr>
            <a:spLocks noChangeArrowheads="1"/>
          </p:cNvSpPr>
          <p:nvPr/>
        </p:nvSpPr>
        <p:spPr bwMode="auto">
          <a:xfrm>
            <a:off x="1054100" y="2278063"/>
            <a:ext cx="422275" cy="457200"/>
          </a:xfrm>
          <a:prstGeom prst="ellipse">
            <a:avLst/>
          </a:prstGeom>
          <a:solidFill>
            <a:srgbClr val="FFFFAF"/>
          </a:solidFill>
          <a:ln w="12700" cap="rnd">
            <a:solidFill>
              <a:schemeClr val="bg2"/>
            </a:solidFill>
            <a:round/>
            <a:headEnd/>
            <a:tailEnd/>
          </a:ln>
        </p:spPr>
        <p:txBody>
          <a:bodyPr anchor="ctr"/>
          <a:lstStyle/>
          <a:p>
            <a:pPr algn="ctr" eaLnBrk="0" hangingPunct="0">
              <a:spcBef>
                <a:spcPct val="50000"/>
              </a:spcBef>
            </a:pPr>
            <a:r>
              <a:rPr kumimoji="1" lang="en-US" altLang="zh-CN" sz="3200">
                <a:latin typeface="黑体" pitchFamily="2" charset="-122"/>
                <a:ea typeface="黑体" pitchFamily="2" charset="-122"/>
              </a:rPr>
              <a:t>3</a:t>
            </a:r>
          </a:p>
        </p:txBody>
      </p:sp>
      <p:sp>
        <p:nvSpPr>
          <p:cNvPr id="130054" name="Oval 6"/>
          <p:cNvSpPr>
            <a:spLocks noChangeArrowheads="1"/>
          </p:cNvSpPr>
          <p:nvPr/>
        </p:nvSpPr>
        <p:spPr bwMode="auto">
          <a:xfrm>
            <a:off x="3165475" y="2278063"/>
            <a:ext cx="422275" cy="457200"/>
          </a:xfrm>
          <a:prstGeom prst="ellipse">
            <a:avLst/>
          </a:prstGeom>
          <a:solidFill>
            <a:srgbClr val="FFFFAF"/>
          </a:solidFill>
          <a:ln w="12700" cap="rnd">
            <a:solidFill>
              <a:schemeClr val="bg2"/>
            </a:solidFill>
            <a:round/>
            <a:headEnd/>
            <a:tailEnd/>
          </a:ln>
        </p:spPr>
        <p:txBody>
          <a:bodyPr anchor="ctr"/>
          <a:lstStyle/>
          <a:p>
            <a:pPr algn="ctr" eaLnBrk="0" hangingPunct="0">
              <a:spcBef>
                <a:spcPct val="50000"/>
              </a:spcBef>
            </a:pPr>
            <a:r>
              <a:rPr kumimoji="1" lang="en-US" altLang="zh-CN" sz="3200">
                <a:latin typeface="黑体" pitchFamily="2" charset="-122"/>
                <a:ea typeface="黑体" pitchFamily="2" charset="-122"/>
              </a:rPr>
              <a:t>4</a:t>
            </a:r>
          </a:p>
        </p:txBody>
      </p:sp>
      <p:sp>
        <p:nvSpPr>
          <p:cNvPr id="130055" name="Text Box 7"/>
          <p:cNvSpPr txBox="1">
            <a:spLocks noChangeArrowheads="1"/>
          </p:cNvSpPr>
          <p:nvPr/>
        </p:nvSpPr>
        <p:spPr bwMode="auto">
          <a:xfrm>
            <a:off x="466725" y="2781300"/>
            <a:ext cx="3756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u="sng">
                <a:latin typeface="Times New Roman" pitchFamily="18" charset="0"/>
                <a:ea typeface="宋体" pitchFamily="2" charset="-122"/>
              </a:rPr>
              <a:t>   5 + 6 </a:t>
            </a:r>
            <a:r>
              <a:rPr kumimoji="1" lang="en-US" altLang="zh-CN" sz="3200" u="sng">
                <a:latin typeface="Times New Roman" pitchFamily="18" charset="0"/>
                <a:ea typeface="宋体" pitchFamily="2" charset="-122"/>
                <a:sym typeface="Symbol" pitchFamily="18" charset="2"/>
              </a:rPr>
              <a:t></a:t>
            </a:r>
            <a:r>
              <a:rPr kumimoji="1" lang="en-US" altLang="zh-CN" sz="3200" u="sng">
                <a:latin typeface="Times New Roman" pitchFamily="18" charset="0"/>
                <a:ea typeface="宋体" pitchFamily="2" charset="-122"/>
              </a:rPr>
              <a:t> (1 + 2) – 4</a:t>
            </a:r>
          </a:p>
        </p:txBody>
      </p:sp>
      <p:grpSp>
        <p:nvGrpSpPr>
          <p:cNvPr id="2" name="Group 48"/>
          <p:cNvGrpSpPr>
            <a:grpSpLocks/>
          </p:cNvGrpSpPr>
          <p:nvPr/>
        </p:nvGrpSpPr>
        <p:grpSpPr bwMode="auto">
          <a:xfrm>
            <a:off x="4303713" y="1804988"/>
            <a:ext cx="1887537" cy="4246562"/>
            <a:chOff x="2711" y="1137"/>
            <a:chExt cx="1189" cy="2675"/>
          </a:xfrm>
        </p:grpSpPr>
        <p:grpSp>
          <p:nvGrpSpPr>
            <p:cNvPr id="39961" name="Group 19"/>
            <p:cNvGrpSpPr>
              <a:grpSpLocks/>
            </p:cNvGrpSpPr>
            <p:nvPr/>
          </p:nvGrpSpPr>
          <p:grpSpPr bwMode="auto">
            <a:xfrm>
              <a:off x="3198" y="1480"/>
              <a:ext cx="620" cy="2304"/>
              <a:chOff x="1248" y="1152"/>
              <a:chExt cx="672" cy="2304"/>
            </a:xfrm>
          </p:grpSpPr>
          <p:sp>
            <p:nvSpPr>
              <p:cNvPr id="39972" name="Rectangle 20"/>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39973" name="Line 21"/>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4" name="Line 22"/>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5" name="Line 23"/>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6" name="Line 24"/>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7" name="Line 25"/>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8" name="Line 26"/>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79" name="Line 27"/>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9962" name="Group 11"/>
            <p:cNvGrpSpPr>
              <a:grpSpLocks/>
            </p:cNvGrpSpPr>
            <p:nvPr/>
          </p:nvGrpSpPr>
          <p:grpSpPr bwMode="auto">
            <a:xfrm>
              <a:off x="2711" y="2670"/>
              <a:ext cx="487" cy="288"/>
              <a:chOff x="2640" y="1872"/>
              <a:chExt cx="528" cy="288"/>
            </a:xfrm>
          </p:grpSpPr>
          <p:sp>
            <p:nvSpPr>
              <p:cNvPr id="39970" name="Text Box 12"/>
              <p:cNvSpPr txBox="1">
                <a:spLocks noChangeArrowheads="1"/>
              </p:cNvSpPr>
              <p:nvPr/>
            </p:nvSpPr>
            <p:spPr bwMode="auto">
              <a:xfrm>
                <a:off x="2688" y="1872"/>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top</a:t>
                </a:r>
              </a:p>
            </p:txBody>
          </p:sp>
          <p:sp>
            <p:nvSpPr>
              <p:cNvPr id="39971" name="Line 1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9963" name="Group 14"/>
            <p:cNvGrpSpPr>
              <a:grpSpLocks/>
            </p:cNvGrpSpPr>
            <p:nvPr/>
          </p:nvGrpSpPr>
          <p:grpSpPr bwMode="auto">
            <a:xfrm>
              <a:off x="2711" y="3524"/>
              <a:ext cx="495" cy="288"/>
              <a:chOff x="2592" y="3216"/>
              <a:chExt cx="536" cy="288"/>
            </a:xfrm>
          </p:grpSpPr>
          <p:sp>
            <p:nvSpPr>
              <p:cNvPr id="39968" name="Text Box 15"/>
              <p:cNvSpPr txBox="1">
                <a:spLocks noChangeArrowheads="1"/>
              </p:cNvSpPr>
              <p:nvPr/>
            </p:nvSpPr>
            <p:spPr bwMode="auto">
              <a:xfrm>
                <a:off x="2609" y="3216"/>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base</a:t>
                </a:r>
              </a:p>
            </p:txBody>
          </p:sp>
          <p:sp>
            <p:nvSpPr>
              <p:cNvPr id="39969" name="Line 16"/>
              <p:cNvSpPr>
                <a:spLocks noChangeShapeType="1"/>
              </p:cNvSpPr>
              <p:nvPr/>
            </p:nvSpPr>
            <p:spPr bwMode="auto">
              <a:xfrm>
                <a:off x="2592" y="3456"/>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9964" name="Text Box 18"/>
            <p:cNvSpPr txBox="1">
              <a:spLocks noChangeArrowheads="1"/>
            </p:cNvSpPr>
            <p:nvPr/>
          </p:nvSpPr>
          <p:spPr bwMode="auto">
            <a:xfrm>
              <a:off x="3107" y="1137"/>
              <a:ext cx="7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OPTR</a:t>
              </a:r>
              <a:r>
                <a:rPr kumimoji="1" lang="zh-CN" altLang="en-US" sz="2800">
                  <a:latin typeface="宋体" pitchFamily="2" charset="-122"/>
                  <a:ea typeface="宋体" pitchFamily="2" charset="-122"/>
                </a:rPr>
                <a:t>栈</a:t>
              </a:r>
            </a:p>
          </p:txBody>
        </p:sp>
        <p:sp>
          <p:nvSpPr>
            <p:cNvPr id="39965" name="Text Box 28"/>
            <p:cNvSpPr txBox="1">
              <a:spLocks noChangeArrowheads="1"/>
            </p:cNvSpPr>
            <p:nvPr/>
          </p:nvSpPr>
          <p:spPr bwMode="auto">
            <a:xfrm>
              <a:off x="3379" y="3437"/>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a:solidFill>
                    <a:srgbClr val="003366"/>
                  </a:solidFill>
                  <a:latin typeface="Times New Roman" pitchFamily="18" charset="0"/>
                  <a:ea typeface="宋体" pitchFamily="2" charset="-122"/>
                </a:rPr>
                <a:t>+</a:t>
              </a:r>
            </a:p>
          </p:txBody>
        </p:sp>
        <p:sp>
          <p:nvSpPr>
            <p:cNvPr id="39966" name="Text Box 29"/>
            <p:cNvSpPr txBox="1">
              <a:spLocks noChangeArrowheads="1"/>
            </p:cNvSpPr>
            <p:nvPr/>
          </p:nvSpPr>
          <p:spPr bwMode="auto">
            <a:xfrm>
              <a:off x="3340" y="319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003366"/>
                  </a:solidFill>
                  <a:latin typeface="Times New Roman" pitchFamily="18" charset="0"/>
                  <a:ea typeface="宋体" pitchFamily="2" charset="-122"/>
                </a:rPr>
                <a:t>×</a:t>
              </a:r>
            </a:p>
          </p:txBody>
        </p:sp>
        <p:sp>
          <p:nvSpPr>
            <p:cNvPr id="39967" name="Rectangle 30"/>
            <p:cNvSpPr>
              <a:spLocks noChangeArrowheads="1"/>
            </p:cNvSpPr>
            <p:nvPr/>
          </p:nvSpPr>
          <p:spPr bwMode="auto">
            <a:xfrm>
              <a:off x="3346" y="2910"/>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a:solidFill>
                    <a:srgbClr val="993300"/>
                  </a:solidFill>
                  <a:latin typeface="Times New Roman" pitchFamily="18" charset="0"/>
                  <a:ea typeface="宋体" pitchFamily="2" charset="-122"/>
                  <a:sym typeface="Symbol" pitchFamily="18" charset="2"/>
                </a:rPr>
                <a:t> </a:t>
              </a:r>
              <a:r>
                <a:rPr kumimoji="1" lang="en-US" altLang="zh-CN">
                  <a:solidFill>
                    <a:srgbClr val="FF0000"/>
                  </a:solidFill>
                  <a:latin typeface="Times New Roman" pitchFamily="18" charset="0"/>
                  <a:ea typeface="宋体" pitchFamily="2" charset="-122"/>
                  <a:sym typeface="Symbol" pitchFamily="18" charset="2"/>
                </a:rPr>
                <a:t></a:t>
              </a:r>
              <a:r>
                <a:rPr kumimoji="1" lang="en-US" altLang="zh-CN" baseline="-30000">
                  <a:solidFill>
                    <a:srgbClr val="FF0000"/>
                  </a:solidFill>
                  <a:latin typeface="Times New Roman" pitchFamily="18" charset="0"/>
                  <a:ea typeface="宋体" pitchFamily="2" charset="-122"/>
                </a:rPr>
                <a:t>1</a:t>
              </a:r>
            </a:p>
          </p:txBody>
        </p:sp>
      </p:grpSp>
      <p:sp>
        <p:nvSpPr>
          <p:cNvPr id="39945" name="Text Box 31"/>
          <p:cNvSpPr txBox="1">
            <a:spLocks noChangeArrowheads="1"/>
          </p:cNvSpPr>
          <p:nvPr/>
        </p:nvSpPr>
        <p:spPr bwMode="auto">
          <a:xfrm>
            <a:off x="4932363" y="1146175"/>
            <a:ext cx="2790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latin typeface="Times New Roman" pitchFamily="18" charset="0"/>
                <a:ea typeface="宋体" pitchFamily="2" charset="-122"/>
              </a:rPr>
              <a:t>A+B× </a:t>
            </a:r>
            <a:r>
              <a:rPr kumimoji="1" lang="en-US" altLang="zh-CN" sz="2800">
                <a:solidFill>
                  <a:srgbClr val="FF6600"/>
                </a:solidFill>
                <a:latin typeface="Times New Roman" pitchFamily="18" charset="0"/>
                <a:ea typeface="宋体" pitchFamily="2" charset="-122"/>
                <a:sym typeface="Symbol" pitchFamily="18" charset="2"/>
              </a:rPr>
              <a:t></a:t>
            </a:r>
            <a:r>
              <a:rPr kumimoji="1" lang="en-US" altLang="zh-CN" sz="2800" baseline="-30000">
                <a:solidFill>
                  <a:srgbClr val="FF6600"/>
                </a:solidFill>
                <a:latin typeface="Times New Roman" pitchFamily="18" charset="0"/>
                <a:ea typeface="宋体" pitchFamily="2" charset="-122"/>
              </a:rPr>
              <a:t>1</a:t>
            </a:r>
            <a:r>
              <a:rPr kumimoji="1" lang="en-US" altLang="zh-CN" sz="2800" baseline="-30000">
                <a:latin typeface="Times New Roman" pitchFamily="18" charset="0"/>
                <a:ea typeface="宋体" pitchFamily="2" charset="-122"/>
              </a:rPr>
              <a:t> </a:t>
            </a:r>
            <a:r>
              <a:rPr kumimoji="1" lang="en-US" altLang="zh-CN" sz="2800">
                <a:latin typeface="Times New Roman" pitchFamily="18" charset="0"/>
                <a:ea typeface="宋体" pitchFamily="2" charset="-122"/>
              </a:rPr>
              <a:t>D </a:t>
            </a:r>
            <a:r>
              <a:rPr kumimoji="1" lang="en-US" altLang="zh-CN" sz="2800">
                <a:solidFill>
                  <a:srgbClr val="FF6600"/>
                </a:solidFill>
                <a:latin typeface="Times New Roman" pitchFamily="18" charset="0"/>
                <a:ea typeface="宋体" pitchFamily="2" charset="-122"/>
                <a:sym typeface="Symbol" pitchFamily="18" charset="2"/>
              </a:rPr>
              <a:t></a:t>
            </a:r>
            <a:r>
              <a:rPr kumimoji="1" lang="en-US" altLang="zh-CN" sz="2800" baseline="-30000">
                <a:solidFill>
                  <a:srgbClr val="FF6600"/>
                </a:solidFill>
                <a:latin typeface="Times New Roman" pitchFamily="18" charset="0"/>
                <a:ea typeface="宋体" pitchFamily="2" charset="-122"/>
              </a:rPr>
              <a:t>2</a:t>
            </a:r>
            <a:r>
              <a:rPr kumimoji="1" lang="en-US" altLang="zh-CN" sz="2800">
                <a:latin typeface="Times New Roman" pitchFamily="18" charset="0"/>
                <a:ea typeface="宋体" pitchFamily="2" charset="-122"/>
              </a:rPr>
              <a:t> …</a:t>
            </a:r>
          </a:p>
        </p:txBody>
      </p:sp>
      <p:sp>
        <p:nvSpPr>
          <p:cNvPr id="130080" name="Rectangle 32"/>
          <p:cNvSpPr>
            <a:spLocks noGrp="1" noChangeArrowheads="1"/>
          </p:cNvSpPr>
          <p:nvPr>
            <p:ph type="title"/>
          </p:nvPr>
        </p:nvSpPr>
        <p:spPr/>
        <p:txBody>
          <a:bodyPr/>
          <a:lstStyle/>
          <a:p>
            <a:pPr eaLnBrk="1" hangingPunct="1">
              <a:defRPr/>
            </a:pPr>
            <a:r>
              <a:rPr lang="zh-CN" altLang="en-US" smtClean="0"/>
              <a:t>中缀表达式的求值</a:t>
            </a:r>
          </a:p>
        </p:txBody>
      </p:sp>
      <p:sp>
        <p:nvSpPr>
          <p:cNvPr id="130082" name="Rectangle 34"/>
          <p:cNvSpPr>
            <a:spLocks noChangeArrowheads="1"/>
          </p:cNvSpPr>
          <p:nvPr/>
        </p:nvSpPr>
        <p:spPr bwMode="auto">
          <a:xfrm>
            <a:off x="395288" y="3357563"/>
            <a:ext cx="33845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en-US" altLang="zh-CN" sz="3200" dirty="0">
                <a:latin typeface="Times New Roman" pitchFamily="18" charset="0"/>
                <a:ea typeface="宋体" pitchFamily="2" charset="-122"/>
              </a:rPr>
              <a:t>= </a:t>
            </a:r>
            <a:r>
              <a:rPr kumimoji="1" lang="en-US" altLang="zh-CN" sz="3200" dirty="0" smtClean="0">
                <a:latin typeface="Times New Roman" pitchFamily="18" charset="0"/>
                <a:ea typeface="宋体" pitchFamily="2" charset="-122"/>
              </a:rPr>
              <a:t>5 + 6 </a:t>
            </a:r>
            <a:r>
              <a:rPr kumimoji="1" lang="en-US" altLang="zh-CN" sz="3200" dirty="0" smtClean="0">
                <a:latin typeface="Times New Roman" pitchFamily="18" charset="0"/>
                <a:ea typeface="宋体" pitchFamily="2" charset="-122"/>
                <a:sym typeface="Symbol" pitchFamily="18" charset="2"/>
              </a:rPr>
              <a:t></a:t>
            </a:r>
            <a:r>
              <a:rPr kumimoji="1" lang="en-US" altLang="zh-CN" sz="3200" dirty="0" smtClean="0">
                <a:latin typeface="Times New Roman" pitchFamily="18" charset="0"/>
                <a:ea typeface="宋体" pitchFamily="2" charset="-122"/>
              </a:rPr>
              <a:t> 3 - </a:t>
            </a:r>
            <a:r>
              <a:rPr kumimoji="1" lang="en-US" altLang="zh-CN" sz="3200" dirty="0">
                <a:latin typeface="Times New Roman" pitchFamily="18" charset="0"/>
                <a:ea typeface="宋体" pitchFamily="2" charset="-122"/>
              </a:rPr>
              <a:t>4 </a:t>
            </a:r>
          </a:p>
          <a:p>
            <a:pPr eaLnBrk="0" hangingPunct="0"/>
            <a:r>
              <a:rPr kumimoji="1" lang="en-US" altLang="zh-CN" sz="3200" dirty="0">
                <a:latin typeface="Times New Roman" pitchFamily="18" charset="0"/>
                <a:ea typeface="宋体" pitchFamily="2" charset="-122"/>
              </a:rPr>
              <a:t>= </a:t>
            </a:r>
            <a:r>
              <a:rPr kumimoji="1" lang="en-US" altLang="zh-CN" sz="3200" dirty="0" smtClean="0">
                <a:latin typeface="Times New Roman" pitchFamily="18" charset="0"/>
                <a:ea typeface="宋体" pitchFamily="2" charset="-122"/>
              </a:rPr>
              <a:t>5 + 18 - 4</a:t>
            </a:r>
            <a:endParaRPr kumimoji="1" lang="en-US" altLang="zh-CN" sz="3200" dirty="0">
              <a:latin typeface="Times New Roman" pitchFamily="18" charset="0"/>
              <a:ea typeface="宋体" pitchFamily="2" charset="-122"/>
            </a:endParaRPr>
          </a:p>
          <a:p>
            <a:pPr eaLnBrk="0" hangingPunct="0"/>
            <a:r>
              <a:rPr kumimoji="1" lang="en-US" altLang="zh-CN" sz="3200" dirty="0">
                <a:latin typeface="Times New Roman" pitchFamily="18" charset="0"/>
                <a:ea typeface="宋体" pitchFamily="2" charset="-122"/>
              </a:rPr>
              <a:t>= </a:t>
            </a:r>
            <a:r>
              <a:rPr kumimoji="1" lang="en-US" altLang="zh-CN" sz="3200" dirty="0" smtClean="0">
                <a:latin typeface="Times New Roman" pitchFamily="18" charset="0"/>
                <a:ea typeface="宋体" pitchFamily="2" charset="-122"/>
              </a:rPr>
              <a:t>23 - 4</a:t>
            </a:r>
            <a:endParaRPr kumimoji="1" lang="en-US" altLang="zh-CN" sz="3200" dirty="0">
              <a:latin typeface="Times New Roman" pitchFamily="18" charset="0"/>
              <a:ea typeface="宋体" pitchFamily="2" charset="-122"/>
            </a:endParaRPr>
          </a:p>
          <a:p>
            <a:pPr eaLnBrk="0" hangingPunct="0"/>
            <a:r>
              <a:rPr kumimoji="1" lang="en-US" altLang="zh-CN" sz="3200" dirty="0">
                <a:latin typeface="Times New Roman" pitchFamily="18" charset="0"/>
                <a:ea typeface="宋体" pitchFamily="2" charset="-122"/>
              </a:rPr>
              <a:t>=19</a:t>
            </a:r>
          </a:p>
        </p:txBody>
      </p:sp>
      <p:grpSp>
        <p:nvGrpSpPr>
          <p:cNvPr id="6" name="Group 49"/>
          <p:cNvGrpSpPr>
            <a:grpSpLocks/>
          </p:cNvGrpSpPr>
          <p:nvPr/>
        </p:nvGrpSpPr>
        <p:grpSpPr bwMode="auto">
          <a:xfrm>
            <a:off x="6732588" y="1773238"/>
            <a:ext cx="1258887" cy="4273550"/>
            <a:chOff x="4241" y="1117"/>
            <a:chExt cx="793" cy="2692"/>
          </a:xfrm>
        </p:grpSpPr>
        <p:grpSp>
          <p:nvGrpSpPr>
            <p:cNvPr id="39949" name="Group 35"/>
            <p:cNvGrpSpPr>
              <a:grpSpLocks/>
            </p:cNvGrpSpPr>
            <p:nvPr/>
          </p:nvGrpSpPr>
          <p:grpSpPr bwMode="auto">
            <a:xfrm>
              <a:off x="4332" y="1480"/>
              <a:ext cx="620" cy="2304"/>
              <a:chOff x="1248" y="1152"/>
              <a:chExt cx="672" cy="2304"/>
            </a:xfrm>
          </p:grpSpPr>
          <p:sp>
            <p:nvSpPr>
              <p:cNvPr id="39953" name="Rectangle 36"/>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39954" name="Line 37"/>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5" name="Line 38"/>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6" name="Line 39"/>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7" name="Line 40"/>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41"/>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59" name="Line 42"/>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960" name="Line 43"/>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9950" name="Text Box 44"/>
            <p:cNvSpPr txBox="1">
              <a:spLocks noChangeArrowheads="1"/>
            </p:cNvSpPr>
            <p:nvPr/>
          </p:nvSpPr>
          <p:spPr bwMode="auto">
            <a:xfrm>
              <a:off x="4241" y="1117"/>
              <a:ext cx="7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OPTD</a:t>
              </a:r>
              <a:r>
                <a:rPr kumimoji="1" lang="zh-CN" altLang="en-US" sz="2800">
                  <a:latin typeface="宋体" pitchFamily="2" charset="-122"/>
                  <a:ea typeface="宋体" pitchFamily="2" charset="-122"/>
                </a:rPr>
                <a:t>栈</a:t>
              </a:r>
            </a:p>
          </p:txBody>
        </p:sp>
        <p:sp>
          <p:nvSpPr>
            <p:cNvPr id="39951" name="Text Box 45"/>
            <p:cNvSpPr txBox="1">
              <a:spLocks noChangeArrowheads="1"/>
            </p:cNvSpPr>
            <p:nvPr/>
          </p:nvSpPr>
          <p:spPr bwMode="auto">
            <a:xfrm>
              <a:off x="4513" y="352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solidFill>
                    <a:srgbClr val="003366"/>
                  </a:solidFill>
                  <a:ea typeface="宋体" pitchFamily="2" charset="-122"/>
                </a:rPr>
                <a:t>5</a:t>
              </a:r>
            </a:p>
          </p:txBody>
        </p:sp>
        <p:sp>
          <p:nvSpPr>
            <p:cNvPr id="39952" name="Text Box 46"/>
            <p:cNvSpPr txBox="1">
              <a:spLocks noChangeArrowheads="1"/>
            </p:cNvSpPr>
            <p:nvPr/>
          </p:nvSpPr>
          <p:spPr bwMode="auto">
            <a:xfrm>
              <a:off x="4513" y="3233"/>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solidFill>
                    <a:srgbClr val="003366"/>
                  </a:solidFill>
                  <a:ea typeface="宋体" pitchFamily="2" charset="-122"/>
                </a:rPr>
                <a:t>6</a:t>
              </a: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05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005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005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005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0082">
                                            <p:txEl>
                                              <p:pRg st="0" end="0"/>
                                            </p:txEl>
                                          </p:spTgt>
                                        </p:tgtEl>
                                        <p:attrNameLst>
                                          <p:attrName>style.visibility</p:attrName>
                                        </p:attrNameLst>
                                      </p:cBhvr>
                                      <p:to>
                                        <p:strVal val="visible"/>
                                      </p:to>
                                    </p:set>
                                    <p:animEffect transition="in" filter="wipe(left)">
                                      <p:cBhvr>
                                        <p:cTn id="28" dur="500"/>
                                        <p:tgtEl>
                                          <p:spTgt spid="13008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0082">
                                            <p:txEl>
                                              <p:pRg st="1" end="1"/>
                                            </p:txEl>
                                          </p:spTgt>
                                        </p:tgtEl>
                                        <p:attrNameLst>
                                          <p:attrName>style.visibility</p:attrName>
                                        </p:attrNameLst>
                                      </p:cBhvr>
                                      <p:to>
                                        <p:strVal val="visible"/>
                                      </p:to>
                                    </p:set>
                                    <p:animEffect transition="in" filter="wipe(left)">
                                      <p:cBhvr>
                                        <p:cTn id="33" dur="500"/>
                                        <p:tgtEl>
                                          <p:spTgt spid="130082">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0082">
                                            <p:txEl>
                                              <p:pRg st="2" end="2"/>
                                            </p:txEl>
                                          </p:spTgt>
                                        </p:tgtEl>
                                        <p:attrNameLst>
                                          <p:attrName>style.visibility</p:attrName>
                                        </p:attrNameLst>
                                      </p:cBhvr>
                                      <p:to>
                                        <p:strVal val="visible"/>
                                      </p:to>
                                    </p:set>
                                    <p:animEffect transition="in" filter="wipe(left)">
                                      <p:cBhvr>
                                        <p:cTn id="38" dur="500"/>
                                        <p:tgtEl>
                                          <p:spTgt spid="130082">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0082">
                                            <p:txEl>
                                              <p:pRg st="3" end="3"/>
                                            </p:txEl>
                                          </p:spTgt>
                                        </p:tgtEl>
                                        <p:attrNameLst>
                                          <p:attrName>style.visibility</p:attrName>
                                        </p:attrNameLst>
                                      </p:cBhvr>
                                      <p:to>
                                        <p:strVal val="visible"/>
                                      </p:to>
                                    </p:set>
                                    <p:animEffect transition="in" filter="wipe(left)">
                                      <p:cBhvr>
                                        <p:cTn id="43" dur="500"/>
                                        <p:tgtEl>
                                          <p:spTgt spid="130082">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p:bldP spid="130052" grpId="0" animBg="1"/>
      <p:bldP spid="130053" grpId="0" animBg="1"/>
      <p:bldP spid="130054" grpId="0" animBg="1"/>
      <p:bldP spid="130055" grpId="0"/>
      <p:bldP spid="13008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12"/>
          </p:nvPr>
        </p:nvSpPr>
        <p:spPr/>
        <p:txBody>
          <a:bodyPr/>
          <a:lstStyle/>
          <a:p>
            <a:pPr>
              <a:defRPr/>
            </a:pPr>
            <a:fld id="{C17B8B5A-9FC1-4463-9107-619D50B27B7E}" type="slidenum">
              <a:rPr lang="en-US" altLang="zh-CN"/>
              <a:pPr>
                <a:defRPr/>
              </a:pPr>
              <a:t>38</a:t>
            </a:fld>
            <a:endParaRPr lang="en-US" altLang="zh-CN"/>
          </a:p>
        </p:txBody>
      </p:sp>
      <p:sp>
        <p:nvSpPr>
          <p:cNvPr id="131107" name="Rectangle 35"/>
          <p:cNvSpPr>
            <a:spLocks noGrp="1" noChangeArrowheads="1"/>
          </p:cNvSpPr>
          <p:nvPr>
            <p:ph type="title"/>
          </p:nvPr>
        </p:nvSpPr>
        <p:spPr/>
        <p:txBody>
          <a:bodyPr/>
          <a:lstStyle/>
          <a:p>
            <a:pPr eaLnBrk="1" hangingPunct="1">
              <a:defRPr/>
            </a:pPr>
            <a:r>
              <a:rPr lang="zh-CN" altLang="en-US" b="0" dirty="0" smtClean="0"/>
              <a:t>算符优先关系表</a:t>
            </a:r>
          </a:p>
        </p:txBody>
      </p:sp>
      <p:sp>
        <p:nvSpPr>
          <p:cNvPr id="40966" name="Text Box 2"/>
          <p:cNvSpPr txBox="1">
            <a:spLocks noChangeArrowheads="1"/>
          </p:cNvSpPr>
          <p:nvPr/>
        </p:nvSpPr>
        <p:spPr bwMode="auto">
          <a:xfrm>
            <a:off x="468313" y="1038225"/>
            <a:ext cx="482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&lt;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&gt;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endParaRPr kumimoji="1" lang="en-US" altLang="zh-CN" sz="2800" dirty="0">
              <a:solidFill>
                <a:srgbClr val="FF0000"/>
              </a:solidFill>
              <a:latin typeface="Times New Roman" pitchFamily="18" charset="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36559565"/>
              </p:ext>
            </p:extLst>
          </p:nvPr>
        </p:nvGraphicFramePr>
        <p:xfrm>
          <a:off x="901736" y="1607311"/>
          <a:ext cx="7270664" cy="4632960"/>
        </p:xfrm>
        <a:graphic>
          <a:graphicData uri="http://schemas.openxmlformats.org/drawingml/2006/table">
            <a:tbl>
              <a:tblPr firstRow="1" bandRow="1">
                <a:tableStyleId>{BC89EF96-8CEA-46FF-86C4-4CE0E7609802}</a:tableStyleId>
              </a:tblPr>
              <a:tblGrid>
                <a:gridCol w="1046701"/>
                <a:gridCol w="770965"/>
                <a:gridCol w="908833"/>
                <a:gridCol w="908833"/>
                <a:gridCol w="908833"/>
                <a:gridCol w="908833"/>
                <a:gridCol w="908833"/>
                <a:gridCol w="908833"/>
              </a:tblGrid>
              <a:tr h="526306">
                <a:tc>
                  <a:txBody>
                    <a:bodyPr/>
                    <a:lstStyle/>
                    <a:p>
                      <a:pPr algn="ctr"/>
                      <a:r>
                        <a:rPr kumimoji="1" lang="en-US" altLang="zh-CN" sz="2800" b="1" dirty="0" smtClean="0">
                          <a:solidFill>
                            <a:srgbClr val="FF0000"/>
                          </a:solidFill>
                          <a:sym typeface="Symbol" pitchFamily="18" charset="2"/>
                        </a:rPr>
                        <a:t></a:t>
                      </a:r>
                      <a:r>
                        <a:rPr kumimoji="1" lang="en-US" altLang="zh-CN" sz="2800" b="1" baseline="-30000" dirty="0" smtClean="0">
                          <a:solidFill>
                            <a:srgbClr val="FF0000"/>
                          </a:solidFill>
                        </a:rPr>
                        <a:t>1</a:t>
                      </a:r>
                      <a:r>
                        <a:rPr kumimoji="1" lang="en-US" altLang="zh-CN" sz="2800" b="1" dirty="0" smtClean="0">
                          <a:solidFill>
                            <a:srgbClr val="FF0000"/>
                          </a:solidFill>
                        </a:rPr>
                        <a:t>\ </a:t>
                      </a:r>
                      <a:r>
                        <a:rPr kumimoji="1" lang="en-US" altLang="zh-CN" sz="2800" b="1" dirty="0" smtClean="0">
                          <a:solidFill>
                            <a:srgbClr val="FF0000"/>
                          </a:solidFill>
                          <a:sym typeface="Symbol" pitchFamily="18" charset="2"/>
                        </a:rPr>
                        <a:t></a:t>
                      </a:r>
                      <a:r>
                        <a:rPr kumimoji="1" lang="en-US" altLang="zh-CN" sz="2800" b="1" baseline="-30000" dirty="0" smtClean="0">
                          <a:solidFill>
                            <a:srgbClr val="FF0000"/>
                          </a:solidFill>
                        </a:rPr>
                        <a:t>2</a:t>
                      </a:r>
                      <a:r>
                        <a:rPr kumimoji="1" lang="en-US" altLang="zh-CN" sz="2800" b="1" dirty="0" smtClean="0">
                          <a:solidFill>
                            <a:srgbClr val="FF0000"/>
                          </a:solidFill>
                        </a:rPr>
                        <a:t>   </a:t>
                      </a:r>
                      <a:endParaRPr lang="zh-CN" altLang="en-US" sz="2800" b="1" dirty="0">
                        <a:solidFill>
                          <a:srgbClr val="FF0000"/>
                        </a:solidFill>
                      </a:endParaRPr>
                    </a:p>
                  </a:txBody>
                  <a:tcPr/>
                </a:tc>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zh-CN" altLang="en-US" sz="3200" b="1" dirty="0" smtClean="0">
                          <a:solidFill>
                            <a:srgbClr val="FF0000"/>
                          </a:solidFill>
                        </a:rPr>
                        <a:t>（</a:t>
                      </a:r>
                      <a:endParaRPr lang="zh-CN" altLang="en-US" sz="3200" b="1" dirty="0">
                        <a:solidFill>
                          <a:srgbClr val="FF0000"/>
                        </a:solidFill>
                      </a:endParaRPr>
                    </a:p>
                  </a:txBody>
                  <a:tcPr/>
                </a:tc>
                <a:tc>
                  <a:txBody>
                    <a:bodyPr/>
                    <a:lstStyle/>
                    <a:p>
                      <a:pPr algn="ctr"/>
                      <a:r>
                        <a:rPr lang="zh-CN" altLang="en-US"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a:t>
                      </a:r>
                      <a:endParaRPr lang="zh-CN" altLang="en-US" sz="3200" b="1" dirty="0"/>
                    </a:p>
                  </a:txBody>
                  <a:tcPr/>
                </a:tc>
                <a:tc>
                  <a:txBody>
                    <a:bodyPr/>
                    <a:lstStyle/>
                    <a:p>
                      <a:pPr algn="ctr"/>
                      <a:endParaRPr lang="zh-CN" altLang="en-US" sz="3200" b="1"/>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endParaRPr lang="zh-CN" altLang="en-US" sz="3200" b="1" dirty="0"/>
                    </a:p>
                  </a:txBody>
                  <a:tcPr/>
                </a:tc>
                <a:tc>
                  <a:txBody>
                    <a:bodyPr/>
                    <a:lstStyle/>
                    <a:p>
                      <a:pPr algn="ctr"/>
                      <a:r>
                        <a:rPr lang="en-US" altLang="zh-CN" sz="3200" b="1" dirty="0" smtClean="0"/>
                        <a:t>&gt;</a:t>
                      </a:r>
                      <a:endParaRPr lang="zh-CN" altLang="en-US" sz="3200" b="1" dirty="0"/>
                    </a:p>
                  </a:txBody>
                  <a:tcPr/>
                </a:tc>
                <a:tc>
                  <a:txBody>
                    <a:bodyPr/>
                    <a:lstStyle/>
                    <a:p>
                      <a:pPr algn="ctr"/>
                      <a:r>
                        <a:rPr lang="en-US" altLang="zh-CN" sz="3200" b="1" dirty="0" smtClean="0"/>
                        <a:t>&gt;</a:t>
                      </a:r>
                      <a:endParaRPr lang="zh-CN" altLang="en-US" sz="3200" b="1" dirty="0"/>
                    </a:p>
                  </a:txBody>
                  <a:tcPr/>
                </a:tc>
              </a:tr>
              <a:tr h="526306">
                <a:tc>
                  <a:txBody>
                    <a:bodyPr/>
                    <a:lstStyle/>
                    <a:p>
                      <a:pPr algn="ctr"/>
                      <a:r>
                        <a:rPr lang="en-US" altLang="zh-CN" sz="3200" b="1" dirty="0" smtClean="0">
                          <a:solidFill>
                            <a:srgbClr val="FF0000"/>
                          </a:solidFill>
                        </a:rPr>
                        <a:t>#</a:t>
                      </a:r>
                      <a:endParaRPr lang="zh-CN" altLang="en-US" sz="3200" b="1" dirty="0">
                        <a:solidFill>
                          <a:srgbClr val="FF0000"/>
                        </a:solidFill>
                      </a:endParaRPr>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r>
                        <a:rPr lang="en-US" altLang="zh-CN" sz="3200" b="1" dirty="0" smtClean="0"/>
                        <a:t>&lt;</a:t>
                      </a:r>
                      <a:endParaRPr lang="zh-CN" altLang="en-US" sz="3200" b="1" dirty="0"/>
                    </a:p>
                  </a:txBody>
                  <a:tcPr/>
                </a:tc>
                <a:tc>
                  <a:txBody>
                    <a:bodyPr/>
                    <a:lstStyle/>
                    <a:p>
                      <a:pPr algn="ctr"/>
                      <a:endParaRPr lang="zh-CN" altLang="en-US" sz="3200" b="1" dirty="0"/>
                    </a:p>
                  </a:txBody>
                  <a:tcPr/>
                </a:tc>
                <a:tc>
                  <a:txBody>
                    <a:bodyPr/>
                    <a:lstStyle/>
                    <a:p>
                      <a:pPr algn="ctr"/>
                      <a:endParaRPr lang="zh-CN" altLang="en-US" sz="3200" b="1" dirty="0"/>
                    </a:p>
                  </a:txBody>
                  <a:tcPr/>
                </a:tc>
                <a:tc>
                  <a:txBody>
                    <a:bodyPr/>
                    <a:lstStyle/>
                    <a:p>
                      <a:pPr algn="ctr"/>
                      <a:r>
                        <a:rPr lang="en-US" altLang="zh-CN" sz="3200" b="1" dirty="0" smtClean="0"/>
                        <a:t>=</a:t>
                      </a:r>
                      <a:endParaRPr lang="zh-CN" altLang="en-US" sz="3200" b="1"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39</a:t>
            </a:fld>
            <a:endParaRPr lang="en-US" altLang="zh-CN"/>
          </a:p>
        </p:txBody>
      </p:sp>
      <p:sp>
        <p:nvSpPr>
          <p:cNvPr id="5" name="Rectangle 35"/>
          <p:cNvSpPr txBox="1">
            <a:spLocks noChangeArrowheads="1"/>
          </p:cNvSpPr>
          <p:nvPr/>
        </p:nvSpPr>
        <p:spPr>
          <a:xfrm>
            <a:off x="468313" y="115888"/>
            <a:ext cx="8229600" cy="1027112"/>
          </a:xfrm>
          <a:prstGeom prst="rect">
            <a:avLst/>
          </a:prstGeom>
        </p:spPr>
        <p:txBody>
          <a:bodyPr/>
          <a:lstStyle>
            <a:lvl1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2pPr>
            <a:lvl3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3pPr>
            <a:lvl4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4pPr>
            <a:lvl5pPr algn="ctr" rtl="0" eaLnBrk="0" fontAlgn="base" hangingPunct="0">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5pPr>
            <a:lvl6pPr marL="4572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6pPr>
            <a:lvl7pPr marL="9144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7pPr>
            <a:lvl8pPr marL="13716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8pPr>
            <a:lvl9pPr marL="1828800" algn="ctr" rtl="0" fontAlgn="base">
              <a:spcBef>
                <a:spcPct val="0"/>
              </a:spcBef>
              <a:spcAft>
                <a:spcPct val="0"/>
              </a:spcAft>
              <a:defRPr sz="4400" b="1">
                <a:solidFill>
                  <a:schemeClr val="tx1"/>
                </a:solidFill>
                <a:effectLst>
                  <a:outerShdw blurRad="38100" dist="38100" dir="2700000" algn="tl">
                    <a:srgbClr val="C0C0C0"/>
                  </a:outerShdw>
                </a:effectLst>
                <a:latin typeface="Times New Roman" pitchFamily="18" charset="0"/>
                <a:ea typeface="楷体_GB2312" pitchFamily="49" charset="-122"/>
              </a:defRPr>
            </a:lvl9pPr>
          </a:lstStyle>
          <a:p>
            <a:pPr eaLnBrk="1" hangingPunct="1">
              <a:defRPr/>
            </a:pPr>
            <a:r>
              <a:rPr lang="zh-CN" altLang="en-US" b="0" kern="0" smtClean="0"/>
              <a:t>算符优先关系表</a:t>
            </a:r>
            <a:endParaRPr lang="zh-CN" altLang="en-US" b="0" kern="0" dirty="0" smtClean="0"/>
          </a:p>
        </p:txBody>
      </p:sp>
      <p:sp>
        <p:nvSpPr>
          <p:cNvPr id="6" name="Text Box 2"/>
          <p:cNvSpPr txBox="1">
            <a:spLocks noChangeArrowheads="1"/>
          </p:cNvSpPr>
          <p:nvPr/>
        </p:nvSpPr>
        <p:spPr bwMode="auto">
          <a:xfrm>
            <a:off x="468313" y="1038225"/>
            <a:ext cx="482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&lt;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r>
              <a:rPr kumimoji="1" lang="en-US" altLang="zh-CN" sz="2800" dirty="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1</a:t>
            </a:r>
            <a:r>
              <a:rPr kumimoji="1" lang="en-US" altLang="zh-CN" sz="2800" dirty="0">
                <a:solidFill>
                  <a:srgbClr val="FF0000"/>
                </a:solidFill>
                <a:latin typeface="Times New Roman" pitchFamily="18" charset="0"/>
                <a:ea typeface="宋体" pitchFamily="2" charset="-122"/>
              </a:rPr>
              <a:t>&gt; </a:t>
            </a:r>
            <a:r>
              <a:rPr kumimoji="1" lang="en-US" altLang="zh-CN" sz="2800" dirty="0">
                <a:solidFill>
                  <a:srgbClr val="FF0000"/>
                </a:solidFill>
                <a:latin typeface="Times New Roman" pitchFamily="18" charset="0"/>
                <a:ea typeface="宋体" pitchFamily="2" charset="-122"/>
                <a:sym typeface="Symbol" pitchFamily="18" charset="2"/>
              </a:rPr>
              <a:t></a:t>
            </a:r>
            <a:r>
              <a:rPr kumimoji="1" lang="en-US" altLang="zh-CN" sz="2800" baseline="-30000" dirty="0">
                <a:solidFill>
                  <a:srgbClr val="FF0000"/>
                </a:solidFill>
                <a:latin typeface="Times New Roman" pitchFamily="18" charset="0"/>
                <a:ea typeface="宋体" pitchFamily="2" charset="-122"/>
              </a:rPr>
              <a:t>2</a:t>
            </a:r>
            <a:endParaRPr kumimoji="1" lang="en-US" altLang="zh-CN" sz="2800" dirty="0">
              <a:solidFill>
                <a:srgbClr val="FF0000"/>
              </a:solidFill>
              <a:latin typeface="Times New Roman" pitchFamily="18" charset="0"/>
              <a:ea typeface="宋体" pitchFamily="2" charset="-122"/>
            </a:endParaRPr>
          </a:p>
        </p:txBody>
      </p:sp>
      <p:sp>
        <p:nvSpPr>
          <p:cNvPr id="7" name="Text Box 17"/>
          <p:cNvSpPr txBox="1">
            <a:spLocks noChangeArrowheads="1"/>
          </p:cNvSpPr>
          <p:nvPr/>
        </p:nvSpPr>
        <p:spPr bwMode="auto">
          <a:xfrm>
            <a:off x="1690861" y="1992312"/>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sym typeface="Symbol" pitchFamily="18" charset="2"/>
              </a:rPr>
              <a:t></a:t>
            </a:r>
            <a:r>
              <a:rPr kumimoji="1" lang="en-US" altLang="zh-CN" sz="2800" baseline="-25000" dirty="0">
                <a:latin typeface="宋体" pitchFamily="2" charset="-122"/>
                <a:ea typeface="宋体" pitchFamily="2" charset="-122"/>
              </a:rPr>
              <a:t>2</a:t>
            </a:r>
            <a:r>
              <a:rPr kumimoji="1" lang="en-US" altLang="zh-CN" sz="2000" b="0" dirty="0">
                <a:solidFill>
                  <a:schemeClr val="bg2"/>
                </a:solidFill>
                <a:latin typeface="宋体" pitchFamily="2" charset="-122"/>
                <a:ea typeface="宋体" pitchFamily="2" charset="-122"/>
              </a:rPr>
              <a:t> </a:t>
            </a:r>
            <a:r>
              <a:rPr kumimoji="1" lang="en-US" altLang="zh-CN" b="0" dirty="0">
                <a:solidFill>
                  <a:schemeClr val="bg2"/>
                </a:solidFill>
                <a:latin typeface="宋体" pitchFamily="2" charset="-122"/>
                <a:ea typeface="宋体" pitchFamily="2" charset="-122"/>
              </a:rPr>
              <a:t> </a:t>
            </a:r>
          </a:p>
        </p:txBody>
      </p:sp>
      <p:sp>
        <p:nvSpPr>
          <p:cNvPr id="8" name="Text Box 18"/>
          <p:cNvSpPr txBox="1">
            <a:spLocks noChangeArrowheads="1"/>
          </p:cNvSpPr>
          <p:nvPr/>
        </p:nvSpPr>
        <p:spPr bwMode="auto">
          <a:xfrm>
            <a:off x="1187624" y="2135187"/>
            <a:ext cx="71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sym typeface="Symbol" pitchFamily="18" charset="2"/>
              </a:rPr>
              <a:t></a:t>
            </a:r>
            <a:r>
              <a:rPr kumimoji="1" lang="en-US" altLang="zh-CN" baseline="-25000" dirty="0">
                <a:latin typeface="宋体" pitchFamily="2" charset="-122"/>
                <a:ea typeface="宋体" pitchFamily="2" charset="-122"/>
              </a:rPr>
              <a:t>1</a:t>
            </a:r>
            <a:r>
              <a:rPr kumimoji="1" lang="en-US" altLang="zh-CN" sz="2000" b="0" dirty="0">
                <a:latin typeface="宋体" pitchFamily="2" charset="-122"/>
                <a:ea typeface="宋体" pitchFamily="2" charset="-122"/>
              </a:rPr>
              <a:t> </a:t>
            </a:r>
            <a:r>
              <a:rPr kumimoji="1" lang="en-US" altLang="zh-CN" sz="2000" b="0" dirty="0">
                <a:latin typeface="Times New Roman" pitchFamily="18" charset="0"/>
                <a:ea typeface="宋体" pitchFamily="2" charset="-122"/>
              </a:rPr>
              <a:t> </a:t>
            </a:r>
          </a:p>
        </p:txBody>
      </p:sp>
      <p:grpSp>
        <p:nvGrpSpPr>
          <p:cNvPr id="9" name="Group 33"/>
          <p:cNvGrpSpPr>
            <a:grpSpLocks/>
          </p:cNvGrpSpPr>
          <p:nvPr/>
        </p:nvGrpSpPr>
        <p:grpSpPr bwMode="auto">
          <a:xfrm>
            <a:off x="1187624" y="2065337"/>
            <a:ext cx="6705600" cy="4114800"/>
            <a:chOff x="793" y="1117"/>
            <a:chExt cx="4224" cy="2592"/>
          </a:xfrm>
        </p:grpSpPr>
        <p:sp>
          <p:nvSpPr>
            <p:cNvPr id="10" name="Line 5"/>
            <p:cNvSpPr>
              <a:spLocks noChangeShapeType="1"/>
            </p:cNvSpPr>
            <p:nvPr/>
          </p:nvSpPr>
          <p:spPr bwMode="auto">
            <a:xfrm>
              <a:off x="793" y="1161"/>
              <a:ext cx="672" cy="299"/>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8"/>
            <p:cNvSpPr>
              <a:spLocks noChangeShapeType="1"/>
            </p:cNvSpPr>
            <p:nvPr/>
          </p:nvSpPr>
          <p:spPr bwMode="auto">
            <a:xfrm>
              <a:off x="793" y="3331"/>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9"/>
            <p:cNvSpPr>
              <a:spLocks noChangeShapeType="1"/>
            </p:cNvSpPr>
            <p:nvPr/>
          </p:nvSpPr>
          <p:spPr bwMode="auto">
            <a:xfrm>
              <a:off x="793" y="3007"/>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Line 10"/>
            <p:cNvSpPr>
              <a:spLocks noChangeShapeType="1"/>
            </p:cNvSpPr>
            <p:nvPr/>
          </p:nvSpPr>
          <p:spPr bwMode="auto">
            <a:xfrm>
              <a:off x="793" y="2683"/>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 name="Line 11"/>
            <p:cNvSpPr>
              <a:spLocks noChangeShapeType="1"/>
            </p:cNvSpPr>
            <p:nvPr/>
          </p:nvSpPr>
          <p:spPr bwMode="auto">
            <a:xfrm>
              <a:off x="793" y="2359"/>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5" name="Line 12"/>
            <p:cNvSpPr>
              <a:spLocks noChangeShapeType="1"/>
            </p:cNvSpPr>
            <p:nvPr/>
          </p:nvSpPr>
          <p:spPr bwMode="auto">
            <a:xfrm>
              <a:off x="793" y="2089"/>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 name="Line 13"/>
            <p:cNvSpPr>
              <a:spLocks noChangeShapeType="1"/>
            </p:cNvSpPr>
            <p:nvPr/>
          </p:nvSpPr>
          <p:spPr bwMode="auto">
            <a:xfrm>
              <a:off x="793" y="1766"/>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Line 14"/>
            <p:cNvSpPr>
              <a:spLocks noChangeShapeType="1"/>
            </p:cNvSpPr>
            <p:nvPr/>
          </p:nvSpPr>
          <p:spPr bwMode="auto">
            <a:xfrm>
              <a:off x="793" y="1441"/>
              <a:ext cx="4224"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Line 15"/>
            <p:cNvSpPr>
              <a:spLocks noChangeShapeType="1"/>
            </p:cNvSpPr>
            <p:nvPr/>
          </p:nvSpPr>
          <p:spPr bwMode="auto">
            <a:xfrm>
              <a:off x="1436" y="1117"/>
              <a:ext cx="0" cy="2592"/>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9" name="Text Box 16"/>
          <p:cNvSpPr txBox="1">
            <a:spLocks noChangeArrowheads="1"/>
          </p:cNvSpPr>
          <p:nvPr/>
        </p:nvSpPr>
        <p:spPr bwMode="auto">
          <a:xfrm flipV="1">
            <a:off x="1416224" y="2678112"/>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zh-CN" altLang="zh-CN" sz="2800" b="0" dirty="0">
                <a:ea typeface="宋体" pitchFamily="2" charset="-122"/>
                <a:cs typeface="Arial" charset="0"/>
              </a:rPr>
              <a:t>+</a:t>
            </a:r>
            <a:r>
              <a:rPr kumimoji="1" lang="zh-CN" altLang="zh-CN" sz="2000" b="0" dirty="0">
                <a:latin typeface="宋体" pitchFamily="2" charset="-122"/>
                <a:ea typeface="宋体" pitchFamily="2" charset="-122"/>
                <a:cs typeface="Arial" charset="0"/>
              </a:rPr>
              <a:t> </a:t>
            </a:r>
            <a:endParaRPr kumimoji="1" lang="en-US" altLang="zh-CN" sz="2000" b="0" dirty="0">
              <a:latin typeface="宋体" pitchFamily="2" charset="-122"/>
              <a:ea typeface="宋体" pitchFamily="2" charset="-122"/>
              <a:cs typeface="Arial" charset="0"/>
            </a:endParaRPr>
          </a:p>
        </p:txBody>
      </p:sp>
      <p:sp>
        <p:nvSpPr>
          <p:cNvPr id="20" name="Text Box 19"/>
          <p:cNvSpPr txBox="1">
            <a:spLocks noChangeArrowheads="1"/>
          </p:cNvSpPr>
          <p:nvPr/>
        </p:nvSpPr>
        <p:spPr bwMode="auto">
          <a:xfrm>
            <a:off x="1416224" y="3135312"/>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2800">
                <a:latin typeface="宋体" pitchFamily="2" charset="-122"/>
                <a:ea typeface="宋体" pitchFamily="2" charset="-122"/>
              </a:rPr>
              <a:t>-</a:t>
            </a:r>
          </a:p>
        </p:txBody>
      </p:sp>
      <p:sp>
        <p:nvSpPr>
          <p:cNvPr id="21" name="Text Box 20"/>
          <p:cNvSpPr txBox="1">
            <a:spLocks noChangeArrowheads="1"/>
          </p:cNvSpPr>
          <p:nvPr/>
        </p:nvSpPr>
        <p:spPr bwMode="auto">
          <a:xfrm>
            <a:off x="1492424" y="3516312"/>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a:t>
            </a:r>
          </a:p>
        </p:txBody>
      </p:sp>
      <p:sp>
        <p:nvSpPr>
          <p:cNvPr id="22" name="Text Box 21"/>
          <p:cNvSpPr txBox="1">
            <a:spLocks noChangeArrowheads="1"/>
          </p:cNvSpPr>
          <p:nvPr/>
        </p:nvSpPr>
        <p:spPr bwMode="auto">
          <a:xfrm>
            <a:off x="1644824" y="4049712"/>
            <a:ext cx="381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a:t>
            </a:r>
          </a:p>
        </p:txBody>
      </p:sp>
      <p:sp>
        <p:nvSpPr>
          <p:cNvPr id="23" name="Text Box 22"/>
          <p:cNvSpPr txBox="1">
            <a:spLocks noChangeArrowheads="1"/>
          </p:cNvSpPr>
          <p:nvPr/>
        </p:nvSpPr>
        <p:spPr bwMode="auto">
          <a:xfrm>
            <a:off x="1568624" y="4506912"/>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a:t>
            </a:r>
          </a:p>
        </p:txBody>
      </p:sp>
      <p:sp>
        <p:nvSpPr>
          <p:cNvPr id="24" name="Text Box 23"/>
          <p:cNvSpPr txBox="1">
            <a:spLocks noChangeArrowheads="1"/>
          </p:cNvSpPr>
          <p:nvPr/>
        </p:nvSpPr>
        <p:spPr bwMode="auto">
          <a:xfrm>
            <a:off x="1644824" y="5040312"/>
            <a:ext cx="38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a:t>
            </a:r>
          </a:p>
        </p:txBody>
      </p:sp>
      <p:sp>
        <p:nvSpPr>
          <p:cNvPr id="25" name="Text Box 24"/>
          <p:cNvSpPr txBox="1">
            <a:spLocks noChangeArrowheads="1"/>
          </p:cNvSpPr>
          <p:nvPr/>
        </p:nvSpPr>
        <p:spPr bwMode="auto">
          <a:xfrm>
            <a:off x="1568624" y="5649912"/>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a:t>
            </a:r>
          </a:p>
        </p:txBody>
      </p:sp>
      <p:sp>
        <p:nvSpPr>
          <p:cNvPr id="26" name="Text Box 25"/>
          <p:cNvSpPr txBox="1">
            <a:spLocks noChangeArrowheads="1"/>
          </p:cNvSpPr>
          <p:nvPr/>
        </p:nvSpPr>
        <p:spPr bwMode="auto">
          <a:xfrm>
            <a:off x="2330624" y="2068512"/>
            <a:ext cx="541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chemeClr val="bg2"/>
                </a:solidFill>
                <a:latin typeface="宋体" pitchFamily="2" charset="-122"/>
                <a:ea typeface="宋体" pitchFamily="2" charset="-122"/>
              </a:rPr>
              <a:t> </a:t>
            </a:r>
            <a:r>
              <a:rPr kumimoji="1" lang="zh-CN" altLang="zh-CN" sz="2800" b="0" dirty="0" smtClean="0">
                <a:ea typeface="宋体" pitchFamily="2" charset="-122"/>
                <a:cs typeface="Arial" charset="0"/>
              </a:rPr>
              <a:t>+</a:t>
            </a:r>
            <a:r>
              <a:rPr kumimoji="1" lang="en-US" altLang="zh-CN" sz="2800" dirty="0" smtClean="0">
                <a:latin typeface="宋体" pitchFamily="2" charset="-122"/>
                <a:ea typeface="宋体" pitchFamily="2" charset="-122"/>
              </a:rPr>
              <a:t>  -   </a:t>
            </a:r>
            <a:r>
              <a:rPr kumimoji="1" lang="en-US" altLang="zh-CN" sz="2800" dirty="0">
                <a:latin typeface="宋体" pitchFamily="2" charset="-122"/>
                <a:ea typeface="宋体" pitchFamily="2" charset="-122"/>
              </a:rPr>
              <a:t>*    /   (    )  </a:t>
            </a:r>
            <a:r>
              <a:rPr kumimoji="1" lang="en-US" altLang="zh-CN" sz="2800" dirty="0" smtClean="0">
                <a:latin typeface="宋体" pitchFamily="2" charset="-122"/>
                <a:ea typeface="宋体" pitchFamily="2" charset="-122"/>
              </a:rPr>
              <a:t> # </a:t>
            </a:r>
            <a:endParaRPr kumimoji="1" lang="en-US" altLang="zh-CN" sz="2800" dirty="0">
              <a:latin typeface="宋体" pitchFamily="2" charset="-122"/>
              <a:ea typeface="宋体" pitchFamily="2" charset="-122"/>
            </a:endParaRPr>
          </a:p>
        </p:txBody>
      </p:sp>
      <p:sp>
        <p:nvSpPr>
          <p:cNvPr id="27" name="Text Box 26"/>
          <p:cNvSpPr txBox="1">
            <a:spLocks noChangeArrowheads="1"/>
          </p:cNvSpPr>
          <p:nvPr/>
        </p:nvSpPr>
        <p:spPr bwMode="auto">
          <a:xfrm>
            <a:off x="2483024" y="2601912"/>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rPr>
              <a:t>&gt;   &gt;   &lt;   &lt;   &lt;    &gt;    &gt; </a:t>
            </a:r>
          </a:p>
        </p:txBody>
      </p:sp>
      <p:sp>
        <p:nvSpPr>
          <p:cNvPr id="28" name="Text Box 27"/>
          <p:cNvSpPr txBox="1">
            <a:spLocks noChangeArrowheads="1"/>
          </p:cNvSpPr>
          <p:nvPr/>
        </p:nvSpPr>
        <p:spPr bwMode="auto">
          <a:xfrm>
            <a:off x="2406824" y="3135312"/>
            <a:ext cx="533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rPr>
              <a:t>&gt;  </a:t>
            </a:r>
            <a:r>
              <a:rPr kumimoji="1" lang="en-US" altLang="zh-CN" sz="2800" dirty="0">
                <a:solidFill>
                  <a:schemeClr val="bg2"/>
                </a:solidFill>
                <a:latin typeface="宋体" pitchFamily="2" charset="-122"/>
                <a:ea typeface="宋体" pitchFamily="2" charset="-122"/>
              </a:rPr>
              <a:t> </a:t>
            </a:r>
            <a:r>
              <a:rPr kumimoji="1" lang="en-US" altLang="zh-CN" sz="2800" dirty="0">
                <a:latin typeface="宋体" pitchFamily="2" charset="-122"/>
                <a:ea typeface="宋体" pitchFamily="2" charset="-122"/>
              </a:rPr>
              <a:t>&gt;   &lt;   &lt;   &lt;    &gt;    &gt; </a:t>
            </a:r>
          </a:p>
        </p:txBody>
      </p:sp>
      <p:sp>
        <p:nvSpPr>
          <p:cNvPr id="29" name="Text Box 28"/>
          <p:cNvSpPr txBox="1">
            <a:spLocks noChangeArrowheads="1"/>
          </p:cNvSpPr>
          <p:nvPr/>
        </p:nvSpPr>
        <p:spPr bwMode="auto">
          <a:xfrm>
            <a:off x="2406824" y="3592512"/>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&gt;   &gt;   &gt;   &gt;   &lt;    &gt;    &gt; </a:t>
            </a:r>
          </a:p>
        </p:txBody>
      </p:sp>
      <p:sp>
        <p:nvSpPr>
          <p:cNvPr id="30" name="Text Box 29"/>
          <p:cNvSpPr txBox="1">
            <a:spLocks noChangeArrowheads="1"/>
          </p:cNvSpPr>
          <p:nvPr/>
        </p:nvSpPr>
        <p:spPr bwMode="auto">
          <a:xfrm>
            <a:off x="2406824" y="4049712"/>
            <a:ext cx="54070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&gt;   &gt;   &gt;   &gt;   &lt;    &gt;    &gt; </a:t>
            </a:r>
          </a:p>
        </p:txBody>
      </p:sp>
      <p:sp>
        <p:nvSpPr>
          <p:cNvPr id="31" name="Text Box 30"/>
          <p:cNvSpPr txBox="1">
            <a:spLocks noChangeArrowheads="1"/>
          </p:cNvSpPr>
          <p:nvPr/>
        </p:nvSpPr>
        <p:spPr bwMode="auto">
          <a:xfrm>
            <a:off x="2406824" y="4583112"/>
            <a:ext cx="5189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&lt;   &lt;   &lt;   &lt;   &lt;    =     </a:t>
            </a:r>
          </a:p>
        </p:txBody>
      </p:sp>
      <p:sp>
        <p:nvSpPr>
          <p:cNvPr id="32" name="Text Box 31"/>
          <p:cNvSpPr txBox="1">
            <a:spLocks noChangeArrowheads="1"/>
          </p:cNvSpPr>
          <p:nvPr/>
        </p:nvSpPr>
        <p:spPr bwMode="auto">
          <a:xfrm>
            <a:off x="2483024" y="5040312"/>
            <a:ext cx="525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&gt;   &gt;   &gt;   &gt;        &gt;    &gt; </a:t>
            </a:r>
          </a:p>
        </p:txBody>
      </p:sp>
      <p:sp>
        <p:nvSpPr>
          <p:cNvPr id="33" name="Text Box 32"/>
          <p:cNvSpPr txBox="1">
            <a:spLocks noChangeArrowheads="1"/>
          </p:cNvSpPr>
          <p:nvPr/>
        </p:nvSpPr>
        <p:spPr bwMode="auto">
          <a:xfrm>
            <a:off x="2118048" y="5559198"/>
            <a:ext cx="5943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&lt;   &lt;   &lt;   &lt;   &lt;         = </a:t>
            </a:r>
          </a:p>
        </p:txBody>
      </p:sp>
      <p:sp>
        <p:nvSpPr>
          <p:cNvPr id="34" name="Rectangle 34"/>
          <p:cNvSpPr>
            <a:spLocks noChangeArrowheads="1"/>
          </p:cNvSpPr>
          <p:nvPr/>
        </p:nvSpPr>
        <p:spPr bwMode="auto">
          <a:xfrm>
            <a:off x="1187624" y="2065337"/>
            <a:ext cx="6697662" cy="4103687"/>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40328899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FC43BD9B-FF9B-405A-AAEA-5570BCEF4EDA}" type="slidenum">
              <a:rPr lang="en-US" altLang="zh-CN"/>
              <a:pPr>
                <a:defRPr/>
              </a:pPr>
              <a:t>4</a:t>
            </a:fld>
            <a:endParaRPr lang="en-US" altLang="zh-CN"/>
          </a:p>
        </p:txBody>
      </p:sp>
      <p:sp>
        <p:nvSpPr>
          <p:cNvPr id="168962" name="Rectangle 2"/>
          <p:cNvSpPr>
            <a:spLocks noGrp="1" noChangeArrowheads="1"/>
          </p:cNvSpPr>
          <p:nvPr>
            <p:ph type="title"/>
          </p:nvPr>
        </p:nvSpPr>
        <p:spPr/>
        <p:txBody>
          <a:bodyPr/>
          <a:lstStyle/>
          <a:p>
            <a:pPr eaLnBrk="1" hangingPunct="1">
              <a:defRPr/>
            </a:pPr>
            <a:r>
              <a:rPr lang="en-US" altLang="zh-CN" smtClean="0"/>
              <a:t>3.1 </a:t>
            </a:r>
            <a:r>
              <a:rPr lang="zh-CN" altLang="en-US" smtClean="0"/>
              <a:t>栈</a:t>
            </a:r>
          </a:p>
        </p:txBody>
      </p:sp>
      <p:sp>
        <p:nvSpPr>
          <p:cNvPr id="6148" name="Rectangle 3"/>
          <p:cNvSpPr>
            <a:spLocks noGrp="1" noChangeArrowheads="1"/>
          </p:cNvSpPr>
          <p:nvPr>
            <p:ph type="body" idx="1"/>
          </p:nvPr>
        </p:nvSpPr>
        <p:spPr/>
        <p:txBody>
          <a:bodyPr/>
          <a:lstStyle/>
          <a:p>
            <a:pPr eaLnBrk="1" hangingPunct="1"/>
            <a:r>
              <a:rPr kumimoji="1" lang="zh-CN" altLang="en-US" dirty="0" smtClean="0">
                <a:solidFill>
                  <a:srgbClr val="FF0000"/>
                </a:solidFill>
              </a:rPr>
              <a:t>栈：</a:t>
            </a:r>
            <a:r>
              <a:rPr kumimoji="1" lang="zh-CN" altLang="en-US" dirty="0" smtClean="0"/>
              <a:t>限定仅能在表尾一端进行插入、删除操作的线性表；</a:t>
            </a:r>
          </a:p>
          <a:p>
            <a:pPr eaLnBrk="1" hangingPunct="1"/>
            <a:r>
              <a:rPr kumimoji="1" lang="zh-CN" altLang="en-US" dirty="0" smtClean="0">
                <a:solidFill>
                  <a:srgbClr val="FF0000"/>
                </a:solidFill>
              </a:rPr>
              <a:t>栈的特点</a:t>
            </a:r>
            <a:r>
              <a:rPr kumimoji="1" lang="zh-CN" altLang="en-US" dirty="0" smtClean="0"/>
              <a:t>：后进先出（</a:t>
            </a:r>
            <a:r>
              <a:rPr kumimoji="1" lang="en-US" altLang="zh-CN" dirty="0" smtClean="0"/>
              <a:t>LIFO</a:t>
            </a:r>
            <a:r>
              <a:rPr kumimoji="1" lang="zh-CN" altLang="en-US" dirty="0" smtClean="0"/>
              <a:t>）</a:t>
            </a:r>
          </a:p>
        </p:txBody>
      </p:sp>
      <p:grpSp>
        <p:nvGrpSpPr>
          <p:cNvPr id="6149" name="Group 4"/>
          <p:cNvGrpSpPr>
            <a:grpSpLocks/>
          </p:cNvGrpSpPr>
          <p:nvPr/>
        </p:nvGrpSpPr>
        <p:grpSpPr bwMode="auto">
          <a:xfrm>
            <a:off x="4137027" y="3560763"/>
            <a:ext cx="1133476" cy="2676526"/>
            <a:chOff x="1383" y="2007"/>
            <a:chExt cx="714" cy="1686"/>
          </a:xfrm>
        </p:grpSpPr>
        <p:sp>
          <p:nvSpPr>
            <p:cNvPr id="6162" name="Rectangle 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3" name="Line 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9"/>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Text Box 1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dirty="0">
                  <a:latin typeface="+mn-lt"/>
                  <a:ea typeface="宋体" pitchFamily="2" charset="-122"/>
                </a:rPr>
                <a:t>n</a:t>
              </a:r>
            </a:p>
          </p:txBody>
        </p:sp>
        <p:sp>
          <p:nvSpPr>
            <p:cNvPr id="6168" name="Text Box 11"/>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2</a:t>
              </a:r>
            </a:p>
          </p:txBody>
        </p:sp>
        <p:sp>
          <p:nvSpPr>
            <p:cNvPr id="6169" name="Text Box 12"/>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1</a:t>
              </a:r>
            </a:p>
          </p:txBody>
        </p:sp>
        <p:sp>
          <p:nvSpPr>
            <p:cNvPr id="6170" name="Line 13"/>
            <p:cNvSpPr>
              <a:spLocks noChangeShapeType="1"/>
            </p:cNvSpPr>
            <p:nvPr/>
          </p:nvSpPr>
          <p:spPr bwMode="auto">
            <a:xfrm>
              <a:off x="1383" y="2024"/>
              <a:ext cx="0" cy="181"/>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1" name="Line 14"/>
            <p:cNvSpPr>
              <a:spLocks noChangeShapeType="1"/>
            </p:cNvSpPr>
            <p:nvPr/>
          </p:nvSpPr>
          <p:spPr bwMode="auto">
            <a:xfrm>
              <a:off x="2097" y="2007"/>
              <a:ext cx="0" cy="219"/>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50" name="Group 15"/>
          <p:cNvGrpSpPr>
            <a:grpSpLocks/>
          </p:cNvGrpSpPr>
          <p:nvPr/>
        </p:nvGrpSpPr>
        <p:grpSpPr bwMode="auto">
          <a:xfrm>
            <a:off x="2000250" y="3478213"/>
            <a:ext cx="2139950" cy="954087"/>
            <a:chOff x="35" y="2205"/>
            <a:chExt cx="1348" cy="601"/>
          </a:xfrm>
        </p:grpSpPr>
        <p:sp>
          <p:nvSpPr>
            <p:cNvPr id="6160" name="Text Box 16"/>
            <p:cNvSpPr txBox="1">
              <a:spLocks noChangeArrowheads="1"/>
            </p:cNvSpPr>
            <p:nvPr/>
          </p:nvSpPr>
          <p:spPr bwMode="auto">
            <a:xfrm>
              <a:off x="35" y="2205"/>
              <a:ext cx="995" cy="601"/>
            </a:xfrm>
            <a:prstGeom prst="rect">
              <a:avLst/>
            </a:prstGeom>
            <a:noFill/>
            <a:ln w="12700" cap="rnd">
              <a:noFill/>
              <a:miter lim="800000"/>
              <a:headEnd/>
              <a:tailEnd/>
            </a:ln>
          </p:spPr>
          <p:txBody>
            <a:bodyPr>
              <a:spAutoFit/>
            </a:bodyPr>
            <a:lstStyle/>
            <a:p>
              <a:pPr algn="r" eaLnBrk="0" hangingPunct="0">
                <a:spcBef>
                  <a:spcPts val="0"/>
                </a:spcBef>
                <a:defRPr/>
              </a:pPr>
              <a:r>
                <a:rPr kumimoji="1" lang="zh-CN" altLang="en-US" sz="2800" dirty="0">
                  <a:latin typeface="宋体" pitchFamily="2" charset="-122"/>
                  <a:ea typeface="宋体" pitchFamily="2" charset="-122"/>
                </a:rPr>
                <a:t>栈顶</a:t>
              </a:r>
            </a:p>
            <a:p>
              <a:pPr algn="r" eaLnBrk="0" hangingPunct="0">
                <a:spcBef>
                  <a:spcPts val="0"/>
                </a:spcBef>
                <a:defRPr/>
              </a:pPr>
              <a:r>
                <a:rPr kumimoji="1" lang="en-US" altLang="zh-CN" sz="2800" dirty="0">
                  <a:latin typeface="+mn-lt"/>
                  <a:ea typeface="宋体" pitchFamily="2" charset="-122"/>
                </a:rPr>
                <a:t>top</a:t>
              </a:r>
              <a:endParaRPr kumimoji="1" lang="zh-CN" altLang="en-US" sz="2800" dirty="0">
                <a:latin typeface="+mn-lt"/>
                <a:ea typeface="宋体" pitchFamily="2" charset="-122"/>
              </a:endParaRPr>
            </a:p>
          </p:txBody>
        </p:sp>
        <p:sp>
          <p:nvSpPr>
            <p:cNvPr id="6161" name="Line 1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Group 18"/>
          <p:cNvGrpSpPr>
            <a:grpSpLocks/>
          </p:cNvGrpSpPr>
          <p:nvPr/>
        </p:nvGrpSpPr>
        <p:grpSpPr bwMode="auto">
          <a:xfrm>
            <a:off x="2339975" y="5675313"/>
            <a:ext cx="1797050" cy="954087"/>
            <a:chOff x="251" y="3339"/>
            <a:chExt cx="1132" cy="601"/>
          </a:xfrm>
        </p:grpSpPr>
        <p:sp>
          <p:nvSpPr>
            <p:cNvPr id="6158" name="Text Box 19"/>
            <p:cNvSpPr txBox="1">
              <a:spLocks noChangeArrowheads="1"/>
            </p:cNvSpPr>
            <p:nvPr/>
          </p:nvSpPr>
          <p:spPr bwMode="auto">
            <a:xfrm>
              <a:off x="251" y="3339"/>
              <a:ext cx="779" cy="601"/>
            </a:xfrm>
            <a:prstGeom prst="rect">
              <a:avLst/>
            </a:prstGeom>
            <a:noFill/>
            <a:ln w="12700" cap="rnd">
              <a:noFill/>
              <a:miter lim="800000"/>
              <a:headEnd/>
              <a:tailEnd/>
            </a:ln>
          </p:spPr>
          <p:txBody>
            <a:bodyPr>
              <a:spAutoFit/>
            </a:bodyPr>
            <a:lstStyle/>
            <a:p>
              <a:pPr algn="r" eaLnBrk="0" hangingPunct="0">
                <a:spcBef>
                  <a:spcPts val="0"/>
                </a:spcBef>
                <a:defRPr/>
              </a:pPr>
              <a:r>
                <a:rPr kumimoji="1" lang="zh-CN" altLang="en-US" sz="2800" dirty="0">
                  <a:latin typeface="宋体" pitchFamily="2" charset="-122"/>
                  <a:ea typeface="宋体" pitchFamily="2" charset="-122"/>
                </a:rPr>
                <a:t>栈底</a:t>
              </a:r>
              <a:endParaRPr kumimoji="1" lang="en-US" altLang="zh-CN" sz="2800" dirty="0">
                <a:latin typeface="宋体" pitchFamily="2" charset="-122"/>
                <a:ea typeface="宋体" pitchFamily="2" charset="-122"/>
              </a:endParaRPr>
            </a:p>
            <a:p>
              <a:pPr algn="r" eaLnBrk="0" hangingPunct="0">
                <a:spcBef>
                  <a:spcPts val="0"/>
                </a:spcBef>
                <a:defRPr/>
              </a:pPr>
              <a:r>
                <a:rPr kumimoji="1" lang="en-US" altLang="zh-CN" sz="2800" dirty="0">
                  <a:latin typeface="+mn-lt"/>
                  <a:ea typeface="宋体" pitchFamily="2" charset="-122"/>
                </a:rPr>
                <a:t>base</a:t>
              </a:r>
              <a:endParaRPr kumimoji="1" lang="zh-CN" altLang="en-US" sz="2800" dirty="0">
                <a:latin typeface="+mn-lt"/>
                <a:ea typeface="宋体" pitchFamily="2" charset="-122"/>
              </a:endParaRPr>
            </a:p>
          </p:txBody>
        </p:sp>
        <p:sp>
          <p:nvSpPr>
            <p:cNvPr id="6159" name="Line 2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52" name="Group 29"/>
          <p:cNvGrpSpPr>
            <a:grpSpLocks/>
          </p:cNvGrpSpPr>
          <p:nvPr/>
        </p:nvGrpSpPr>
        <p:grpSpPr bwMode="auto">
          <a:xfrm>
            <a:off x="4716016" y="2708920"/>
            <a:ext cx="1525587" cy="885825"/>
            <a:chOff x="3083" y="1738"/>
            <a:chExt cx="961" cy="558"/>
          </a:xfrm>
        </p:grpSpPr>
        <p:sp>
          <p:nvSpPr>
            <p:cNvPr id="6156" name="Text Box 22"/>
            <p:cNvSpPr txBox="1">
              <a:spLocks noChangeArrowheads="1"/>
            </p:cNvSpPr>
            <p:nvPr/>
          </p:nvSpPr>
          <p:spPr bwMode="auto">
            <a:xfrm>
              <a:off x="3365" y="1767"/>
              <a:ext cx="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出栈</a:t>
              </a:r>
            </a:p>
          </p:txBody>
        </p:sp>
        <p:sp>
          <p:nvSpPr>
            <p:cNvPr id="6157" name="Freeform 23"/>
            <p:cNvSpPr>
              <a:spLocks/>
            </p:cNvSpPr>
            <p:nvPr/>
          </p:nvSpPr>
          <p:spPr bwMode="auto">
            <a:xfrm>
              <a:off x="3083" y="1738"/>
              <a:ext cx="430" cy="558"/>
            </a:xfrm>
            <a:custGeom>
              <a:avLst/>
              <a:gdLst>
                <a:gd name="T0" fmla="*/ 27 w 430"/>
                <a:gd name="T1" fmla="*/ 558 h 558"/>
                <a:gd name="T2" fmla="*/ 67 w 430"/>
                <a:gd name="T3" fmla="*/ 136 h 558"/>
                <a:gd name="T4" fmla="*/ 430 w 430"/>
                <a:gd name="T5" fmla="*/ 0 h 558"/>
                <a:gd name="T6" fmla="*/ 0 60000 65536"/>
                <a:gd name="T7" fmla="*/ 0 60000 65536"/>
                <a:gd name="T8" fmla="*/ 0 60000 65536"/>
                <a:gd name="T9" fmla="*/ 0 w 430"/>
                <a:gd name="T10" fmla="*/ 0 h 558"/>
                <a:gd name="T11" fmla="*/ 430 w 430"/>
                <a:gd name="T12" fmla="*/ 558 h 558"/>
              </a:gdLst>
              <a:ahLst/>
              <a:cxnLst>
                <a:cxn ang="T6">
                  <a:pos x="T0" y="T1"/>
                </a:cxn>
                <a:cxn ang="T7">
                  <a:pos x="T2" y="T3"/>
                </a:cxn>
                <a:cxn ang="T8">
                  <a:pos x="T4" y="T5"/>
                </a:cxn>
              </a:cxnLst>
              <a:rect l="T9" t="T10" r="T11" b="T12"/>
              <a:pathLst>
                <a:path w="430" h="558">
                  <a:moveTo>
                    <a:pt x="27" y="558"/>
                  </a:moveTo>
                  <a:cubicBezTo>
                    <a:pt x="35" y="488"/>
                    <a:pt x="0" y="229"/>
                    <a:pt x="67" y="136"/>
                  </a:cubicBezTo>
                  <a:cubicBezTo>
                    <a:pt x="134" y="43"/>
                    <a:pt x="286" y="38"/>
                    <a:pt x="43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53" name="Group 30"/>
          <p:cNvGrpSpPr>
            <a:grpSpLocks/>
          </p:cNvGrpSpPr>
          <p:nvPr/>
        </p:nvGrpSpPr>
        <p:grpSpPr bwMode="auto">
          <a:xfrm>
            <a:off x="3106738" y="2636838"/>
            <a:ext cx="1497012" cy="996950"/>
            <a:chOff x="1957" y="1661"/>
            <a:chExt cx="943" cy="628"/>
          </a:xfrm>
        </p:grpSpPr>
        <p:sp>
          <p:nvSpPr>
            <p:cNvPr id="6154" name="Text Box 25"/>
            <p:cNvSpPr txBox="1">
              <a:spLocks noChangeArrowheads="1"/>
            </p:cNvSpPr>
            <p:nvPr/>
          </p:nvSpPr>
          <p:spPr bwMode="auto">
            <a:xfrm>
              <a:off x="1957" y="1767"/>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zh-CN" altLang="en-US" sz="2800" dirty="0">
                  <a:solidFill>
                    <a:srgbClr val="FF0000"/>
                  </a:solidFill>
                  <a:latin typeface="宋体" pitchFamily="2" charset="-122"/>
                  <a:ea typeface="宋体" pitchFamily="2" charset="-122"/>
                </a:rPr>
                <a:t>进栈</a:t>
              </a:r>
            </a:p>
          </p:txBody>
        </p:sp>
        <p:sp>
          <p:nvSpPr>
            <p:cNvPr id="6155" name="Freeform 26"/>
            <p:cNvSpPr>
              <a:spLocks/>
            </p:cNvSpPr>
            <p:nvPr/>
          </p:nvSpPr>
          <p:spPr bwMode="auto">
            <a:xfrm>
              <a:off x="2521" y="1661"/>
              <a:ext cx="379" cy="628"/>
            </a:xfrm>
            <a:custGeom>
              <a:avLst/>
              <a:gdLst>
                <a:gd name="T0" fmla="*/ 344 w 379"/>
                <a:gd name="T1" fmla="*/ 628 h 628"/>
                <a:gd name="T2" fmla="*/ 322 w 379"/>
                <a:gd name="T3" fmla="*/ 184 h 628"/>
                <a:gd name="T4" fmla="*/ 0 w 379"/>
                <a:gd name="T5" fmla="*/ 0 h 628"/>
                <a:gd name="T6" fmla="*/ 0 60000 65536"/>
                <a:gd name="T7" fmla="*/ 0 60000 65536"/>
                <a:gd name="T8" fmla="*/ 0 60000 65536"/>
                <a:gd name="T9" fmla="*/ 0 w 379"/>
                <a:gd name="T10" fmla="*/ 0 h 628"/>
                <a:gd name="T11" fmla="*/ 379 w 379"/>
                <a:gd name="T12" fmla="*/ 628 h 628"/>
              </a:gdLst>
              <a:ahLst/>
              <a:cxnLst>
                <a:cxn ang="T6">
                  <a:pos x="T0" y="T1"/>
                </a:cxn>
                <a:cxn ang="T7">
                  <a:pos x="T2" y="T3"/>
                </a:cxn>
                <a:cxn ang="T8">
                  <a:pos x="T4" y="T5"/>
                </a:cxn>
              </a:cxnLst>
              <a:rect l="T9" t="T10" r="T11" b="T12"/>
              <a:pathLst>
                <a:path w="379" h="628">
                  <a:moveTo>
                    <a:pt x="344" y="628"/>
                  </a:moveTo>
                  <a:cubicBezTo>
                    <a:pt x="340" y="555"/>
                    <a:pt x="379" y="289"/>
                    <a:pt x="322" y="184"/>
                  </a:cubicBezTo>
                  <a:cubicBezTo>
                    <a:pt x="265" y="79"/>
                    <a:pt x="67" y="38"/>
                    <a:pt x="0" y="0"/>
                  </a:cubicBezTo>
                </a:path>
              </a:pathLst>
            </a:custGeom>
            <a:solidFill>
              <a:srgbClr val="FFFFFF"/>
            </a:solidFill>
            <a:ln w="38100">
              <a:solidFill>
                <a:srgbClr val="FF0000"/>
              </a:solidFill>
              <a:round/>
              <a:headEnd type="triangle" w="med" len="med"/>
              <a:tailEnd/>
            </a:ln>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pPr>
              <a:defRPr/>
            </a:pPr>
            <a:fld id="{2E0C6BC3-875E-432B-8244-C5C8184D38CF}" type="slidenum">
              <a:rPr lang="en-US" altLang="zh-CN"/>
              <a:pPr>
                <a:defRPr/>
              </a:pPr>
              <a:t>40</a:t>
            </a:fld>
            <a:endParaRPr lang="en-US" altLang="zh-CN"/>
          </a:p>
        </p:txBody>
      </p:sp>
      <p:sp>
        <p:nvSpPr>
          <p:cNvPr id="42011" name="Rectangle 38"/>
          <p:cNvSpPr>
            <a:spLocks noChangeArrowheads="1"/>
          </p:cNvSpPr>
          <p:nvPr/>
        </p:nvSpPr>
        <p:spPr bwMode="auto">
          <a:xfrm>
            <a:off x="7162128" y="5235351"/>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a:ea typeface="宋体" pitchFamily="2" charset="-122"/>
              </a:rPr>
              <a:t>OPTR</a:t>
            </a:r>
            <a:r>
              <a:rPr kumimoji="1" lang="zh-CN" altLang="en-US" dirty="0">
                <a:ea typeface="宋体" pitchFamily="2" charset="-122"/>
              </a:rPr>
              <a:t>栈</a:t>
            </a:r>
          </a:p>
        </p:txBody>
      </p:sp>
      <p:sp>
        <p:nvSpPr>
          <p:cNvPr id="41988" name="Rectangle 24"/>
          <p:cNvSpPr>
            <a:spLocks noGrp="1" noChangeArrowheads="1"/>
          </p:cNvSpPr>
          <p:nvPr>
            <p:ph type="body" idx="1"/>
          </p:nvPr>
        </p:nvSpPr>
        <p:spPr>
          <a:xfrm>
            <a:off x="250825" y="1196975"/>
            <a:ext cx="6354400" cy="5184775"/>
          </a:xfrm>
        </p:spPr>
        <p:txBody>
          <a:bodyPr/>
          <a:lstStyle/>
          <a:p>
            <a:pPr eaLnBrk="1" hangingPunct="1"/>
            <a:r>
              <a:rPr lang="zh-CN" altLang="en-US" dirty="0" smtClean="0"/>
              <a:t>从左向右扫描表达式： </a:t>
            </a:r>
            <a:endParaRPr lang="en-US" altLang="zh-CN" dirty="0" smtClean="0"/>
          </a:p>
          <a:p>
            <a:pPr eaLnBrk="1" hangingPunct="1"/>
            <a:r>
              <a:rPr lang="en-US" altLang="zh-CN" dirty="0" smtClean="0"/>
              <a:t># 5+6 ×(1+2)</a:t>
            </a:r>
            <a:r>
              <a:rPr lang="zh-CN" altLang="en-US" dirty="0" smtClean="0"/>
              <a:t>－</a:t>
            </a:r>
            <a:r>
              <a:rPr lang="en-US" altLang="zh-CN" dirty="0" smtClean="0"/>
              <a:t>4 #</a:t>
            </a:r>
          </a:p>
          <a:p>
            <a:pPr eaLnBrk="1" hangingPunct="1"/>
            <a:r>
              <a:rPr lang="zh-CN" altLang="en-US" dirty="0" smtClean="0"/>
              <a:t>遇操作数：保存在操作数栈；</a:t>
            </a:r>
          </a:p>
          <a:p>
            <a:pPr eaLnBrk="1" hangingPunct="1"/>
            <a:r>
              <a:rPr lang="zh-CN" altLang="en-US" dirty="0" smtClean="0"/>
              <a:t>遇运算符号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2</a:t>
            </a:r>
            <a:r>
              <a:rPr lang="zh-CN" altLang="en-US" dirty="0"/>
              <a:t>：</a:t>
            </a:r>
            <a:r>
              <a:rPr lang="zh-CN" altLang="en-US" dirty="0" smtClean="0"/>
              <a:t>与前面运算符</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zh-CN" altLang="en-US" dirty="0" smtClean="0"/>
              <a:t>比较</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&lt; </a:t>
            </a:r>
            <a:r>
              <a:rPr kumimoji="1" lang="en-US" altLang="zh-CN" dirty="0" smtClean="0">
                <a:latin typeface="楷体_GB2312" pitchFamily="49" charset="-122"/>
                <a:sym typeface="Symbol" pitchFamily="18" charset="2"/>
              </a:rPr>
              <a:t></a:t>
            </a:r>
            <a:r>
              <a:rPr kumimoji="1" lang="en-US" altLang="zh-CN" baseline="-30000" dirty="0" smtClean="0">
                <a:latin typeface="楷体_GB2312" pitchFamily="49" charset="-122"/>
              </a:rPr>
              <a:t>2</a:t>
            </a:r>
            <a:r>
              <a:rPr lang="zh-CN" altLang="en-US" dirty="0" smtClean="0">
                <a:latin typeface="楷体_GB2312" pitchFamily="49" charset="-122"/>
              </a:rPr>
              <a:t>则保存</a:t>
            </a:r>
            <a:r>
              <a:rPr kumimoji="1" lang="zh-CN" altLang="en-US" dirty="0" smtClean="0">
                <a:latin typeface="楷体_GB2312" pitchFamily="49" charset="-122"/>
                <a:sym typeface="Symbol" pitchFamily="18" charset="2"/>
              </a:rPr>
              <a:t></a:t>
            </a:r>
            <a:r>
              <a:rPr kumimoji="1" lang="en-US" altLang="zh-CN" baseline="-25000" dirty="0" smtClean="0">
                <a:latin typeface="楷体_GB2312" pitchFamily="49" charset="-122"/>
              </a:rPr>
              <a:t>2</a:t>
            </a:r>
            <a:r>
              <a:rPr kumimoji="1" lang="zh-CN" altLang="en-US" dirty="0" smtClean="0">
                <a:latin typeface="楷体_GB2312" pitchFamily="49" charset="-122"/>
              </a:rPr>
              <a:t>到运算符栈</a:t>
            </a:r>
            <a:r>
              <a:rPr lang="en-US" altLang="zh-CN" dirty="0" smtClean="0">
                <a:latin typeface="楷体_GB2312" pitchFamily="49" charset="-122"/>
              </a:rPr>
              <a:t>;</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&gt; </a:t>
            </a:r>
            <a:r>
              <a:rPr kumimoji="1" lang="en-US" altLang="zh-CN" dirty="0" smtClean="0">
                <a:ea typeface="宋体" pitchFamily="2" charset="-122"/>
                <a:sym typeface="Symbol" pitchFamily="18" charset="2"/>
              </a:rPr>
              <a:t></a:t>
            </a:r>
            <a:r>
              <a:rPr kumimoji="1" lang="en-US" altLang="zh-CN" baseline="-30000" dirty="0" smtClean="0">
                <a:ea typeface="宋体" pitchFamily="2" charset="-122"/>
              </a:rPr>
              <a:t>2 </a:t>
            </a:r>
            <a:r>
              <a:rPr lang="zh-CN" altLang="en-US" dirty="0" smtClean="0"/>
              <a:t>则</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zh-CN" altLang="en-US" dirty="0" smtClean="0"/>
              <a:t>可进行运算；</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 </a:t>
            </a:r>
            <a:r>
              <a:rPr kumimoji="1" lang="en-US" altLang="zh-CN" dirty="0" smtClean="0">
                <a:ea typeface="宋体" pitchFamily="2" charset="-122"/>
                <a:sym typeface="Symbol" pitchFamily="18" charset="2"/>
              </a:rPr>
              <a:t></a:t>
            </a:r>
            <a:r>
              <a:rPr kumimoji="1" lang="en-US" altLang="zh-CN" baseline="-30000" dirty="0" smtClean="0">
                <a:ea typeface="宋体" pitchFamily="2" charset="-122"/>
              </a:rPr>
              <a:t>2 </a:t>
            </a:r>
            <a:r>
              <a:rPr lang="zh-CN" altLang="en-US" dirty="0" smtClean="0"/>
              <a:t>需要消去括号；</a:t>
            </a:r>
          </a:p>
        </p:txBody>
      </p:sp>
      <p:sp>
        <p:nvSpPr>
          <p:cNvPr id="132119" name="Rectangle 23"/>
          <p:cNvSpPr>
            <a:spLocks noGrp="1" noChangeArrowheads="1"/>
          </p:cNvSpPr>
          <p:nvPr>
            <p:ph type="title"/>
          </p:nvPr>
        </p:nvSpPr>
        <p:spPr/>
        <p:txBody>
          <a:bodyPr/>
          <a:lstStyle/>
          <a:p>
            <a:pPr eaLnBrk="1" hangingPunct="1">
              <a:defRPr/>
            </a:pPr>
            <a:r>
              <a:rPr lang="zh-CN" altLang="en-US" b="0" smtClean="0"/>
              <a:t>表达式求值－</a:t>
            </a:r>
            <a:r>
              <a:rPr lang="zh-CN" altLang="en-US" smtClean="0"/>
              <a:t>基本操作</a:t>
            </a:r>
          </a:p>
        </p:txBody>
      </p:sp>
      <p:grpSp>
        <p:nvGrpSpPr>
          <p:cNvPr id="42" name="Group 48"/>
          <p:cNvGrpSpPr>
            <a:grpSpLocks/>
          </p:cNvGrpSpPr>
          <p:nvPr/>
        </p:nvGrpSpPr>
        <p:grpSpPr bwMode="auto">
          <a:xfrm>
            <a:off x="5868144" y="908720"/>
            <a:ext cx="1792288" cy="4251327"/>
            <a:chOff x="2689" y="1154"/>
            <a:chExt cx="1129" cy="2678"/>
          </a:xfrm>
        </p:grpSpPr>
        <p:grpSp>
          <p:nvGrpSpPr>
            <p:cNvPr id="43" name="Group 19"/>
            <p:cNvGrpSpPr>
              <a:grpSpLocks/>
            </p:cNvGrpSpPr>
            <p:nvPr/>
          </p:nvGrpSpPr>
          <p:grpSpPr bwMode="auto">
            <a:xfrm>
              <a:off x="3198" y="1480"/>
              <a:ext cx="620" cy="2304"/>
              <a:chOff x="1248" y="1152"/>
              <a:chExt cx="672" cy="2304"/>
            </a:xfrm>
          </p:grpSpPr>
          <p:sp>
            <p:nvSpPr>
              <p:cNvPr id="54" name="Rectangle 20"/>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55" name="Line 21"/>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2"/>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3"/>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24"/>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25"/>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6"/>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27"/>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4" name="Group 11"/>
            <p:cNvGrpSpPr>
              <a:grpSpLocks/>
            </p:cNvGrpSpPr>
            <p:nvPr/>
          </p:nvGrpSpPr>
          <p:grpSpPr bwMode="auto">
            <a:xfrm>
              <a:off x="2689" y="1942"/>
              <a:ext cx="487" cy="288"/>
              <a:chOff x="2616" y="1144"/>
              <a:chExt cx="528" cy="288"/>
            </a:xfrm>
          </p:grpSpPr>
          <p:sp>
            <p:nvSpPr>
              <p:cNvPr id="52" name="Text Box 12"/>
              <p:cNvSpPr txBox="1">
                <a:spLocks noChangeArrowheads="1"/>
              </p:cNvSpPr>
              <p:nvPr/>
            </p:nvSpPr>
            <p:spPr bwMode="auto">
              <a:xfrm>
                <a:off x="2664" y="1144"/>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Times New Roman" pitchFamily="18" charset="0"/>
                    <a:ea typeface="宋体" pitchFamily="2" charset="-122"/>
                  </a:rPr>
                  <a:t>top</a:t>
                </a:r>
              </a:p>
            </p:txBody>
          </p:sp>
          <p:sp>
            <p:nvSpPr>
              <p:cNvPr id="53" name="Line 13"/>
              <p:cNvSpPr>
                <a:spLocks noChangeShapeType="1"/>
              </p:cNvSpPr>
              <p:nvPr/>
            </p:nvSpPr>
            <p:spPr bwMode="auto">
              <a:xfrm>
                <a:off x="2616" y="1384"/>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5" name="Group 14"/>
            <p:cNvGrpSpPr>
              <a:grpSpLocks/>
            </p:cNvGrpSpPr>
            <p:nvPr/>
          </p:nvGrpSpPr>
          <p:grpSpPr bwMode="auto">
            <a:xfrm>
              <a:off x="2711" y="3524"/>
              <a:ext cx="495" cy="288"/>
              <a:chOff x="2592" y="3216"/>
              <a:chExt cx="536" cy="288"/>
            </a:xfrm>
          </p:grpSpPr>
          <p:sp>
            <p:nvSpPr>
              <p:cNvPr id="50" name="Text Box 15"/>
              <p:cNvSpPr txBox="1">
                <a:spLocks noChangeArrowheads="1"/>
              </p:cNvSpPr>
              <p:nvPr/>
            </p:nvSpPr>
            <p:spPr bwMode="auto">
              <a:xfrm>
                <a:off x="2609" y="3216"/>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base</a:t>
                </a:r>
              </a:p>
            </p:txBody>
          </p:sp>
          <p:sp>
            <p:nvSpPr>
              <p:cNvPr id="51" name="Line 16"/>
              <p:cNvSpPr>
                <a:spLocks noChangeShapeType="1"/>
              </p:cNvSpPr>
              <p:nvPr/>
            </p:nvSpPr>
            <p:spPr bwMode="auto">
              <a:xfrm>
                <a:off x="2592" y="3456"/>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6" name="Text Box 18"/>
            <p:cNvSpPr txBox="1">
              <a:spLocks noChangeArrowheads="1"/>
            </p:cNvSpPr>
            <p:nvPr/>
          </p:nvSpPr>
          <p:spPr bwMode="auto">
            <a:xfrm>
              <a:off x="2947" y="1154"/>
              <a:ext cx="8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lvl="0" eaLnBrk="1" hangingPunct="1"/>
              <a:r>
                <a:rPr kumimoji="1" lang="en-US" altLang="zh-CN" dirty="0" smtClean="0">
                  <a:solidFill>
                    <a:srgbClr val="000000"/>
                  </a:solidFill>
                  <a:ea typeface="宋体" pitchFamily="2" charset="-122"/>
                </a:rPr>
                <a:t>OPTR</a:t>
              </a:r>
              <a:r>
                <a:rPr kumimoji="1" lang="zh-CN" altLang="en-US" dirty="0" smtClean="0">
                  <a:solidFill>
                    <a:srgbClr val="000000"/>
                  </a:solidFill>
                  <a:ea typeface="宋体" pitchFamily="2" charset="-122"/>
                </a:rPr>
                <a:t>栈</a:t>
              </a:r>
              <a:endParaRPr lang="zh-CN" altLang="en-US" dirty="0">
                <a:solidFill>
                  <a:srgbClr val="000000"/>
                </a:solidFill>
              </a:endParaRPr>
            </a:p>
          </p:txBody>
        </p:sp>
        <p:sp>
          <p:nvSpPr>
            <p:cNvPr id="47" name="Text Box 28"/>
            <p:cNvSpPr txBox="1">
              <a:spLocks noChangeArrowheads="1"/>
            </p:cNvSpPr>
            <p:nvPr/>
          </p:nvSpPr>
          <p:spPr bwMode="auto">
            <a:xfrm>
              <a:off x="3349" y="3153"/>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dirty="0">
                  <a:solidFill>
                    <a:srgbClr val="003366"/>
                  </a:solidFill>
                  <a:latin typeface="Times New Roman" pitchFamily="18" charset="0"/>
                  <a:ea typeface="宋体" pitchFamily="2" charset="-122"/>
                </a:rPr>
                <a:t>+</a:t>
              </a:r>
            </a:p>
          </p:txBody>
        </p:sp>
        <p:sp>
          <p:nvSpPr>
            <p:cNvPr id="48" name="Text Box 29"/>
            <p:cNvSpPr txBox="1">
              <a:spLocks noChangeArrowheads="1"/>
            </p:cNvSpPr>
            <p:nvPr/>
          </p:nvSpPr>
          <p:spPr bwMode="auto">
            <a:xfrm>
              <a:off x="3310" y="291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solidFill>
                    <a:srgbClr val="003366"/>
                  </a:solidFill>
                  <a:latin typeface="Times New Roman" pitchFamily="18" charset="0"/>
                  <a:ea typeface="宋体" pitchFamily="2" charset="-122"/>
                </a:rPr>
                <a:t>×</a:t>
              </a:r>
            </a:p>
          </p:txBody>
        </p:sp>
        <p:sp>
          <p:nvSpPr>
            <p:cNvPr id="77" name="Text Box 29"/>
            <p:cNvSpPr txBox="1">
              <a:spLocks noChangeArrowheads="1"/>
            </p:cNvSpPr>
            <p:nvPr/>
          </p:nvSpPr>
          <p:spPr bwMode="auto">
            <a:xfrm>
              <a:off x="3384" y="2622"/>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smtClean="0">
                  <a:solidFill>
                    <a:srgbClr val="003366"/>
                  </a:solidFill>
                  <a:latin typeface="Times New Roman" pitchFamily="18" charset="0"/>
                  <a:ea typeface="宋体" pitchFamily="2" charset="-122"/>
                </a:rPr>
                <a:t>(</a:t>
              </a:r>
              <a:endParaRPr kumimoji="1" lang="en-US" altLang="zh-CN" sz="2800" dirty="0">
                <a:solidFill>
                  <a:srgbClr val="003366"/>
                </a:solidFill>
                <a:latin typeface="Times New Roman" pitchFamily="18" charset="0"/>
                <a:ea typeface="宋体" pitchFamily="2" charset="-122"/>
              </a:endParaRPr>
            </a:p>
          </p:txBody>
        </p:sp>
        <p:sp>
          <p:nvSpPr>
            <p:cNvPr id="78" name="Text Box 29"/>
            <p:cNvSpPr txBox="1">
              <a:spLocks noChangeArrowheads="1"/>
            </p:cNvSpPr>
            <p:nvPr/>
          </p:nvSpPr>
          <p:spPr bwMode="auto">
            <a:xfrm>
              <a:off x="3385" y="2348"/>
              <a:ext cx="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smtClean="0">
                  <a:solidFill>
                    <a:srgbClr val="003366"/>
                  </a:solidFill>
                  <a:latin typeface="Times New Roman" pitchFamily="18" charset="0"/>
                  <a:ea typeface="宋体" pitchFamily="2" charset="-122"/>
                </a:rPr>
                <a:t>+</a:t>
              </a:r>
              <a:endParaRPr kumimoji="1" lang="en-US" altLang="zh-CN" sz="2800" dirty="0">
                <a:solidFill>
                  <a:srgbClr val="003366"/>
                </a:solidFill>
                <a:latin typeface="Times New Roman" pitchFamily="18" charset="0"/>
                <a:ea typeface="宋体" pitchFamily="2" charset="-122"/>
              </a:endParaRPr>
            </a:p>
          </p:txBody>
        </p:sp>
        <p:sp>
          <p:nvSpPr>
            <p:cNvPr id="83" name="Text Box 28"/>
            <p:cNvSpPr txBox="1">
              <a:spLocks noChangeArrowheads="1"/>
            </p:cNvSpPr>
            <p:nvPr/>
          </p:nvSpPr>
          <p:spPr bwMode="auto">
            <a:xfrm>
              <a:off x="3355" y="3464"/>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dirty="0">
                  <a:solidFill>
                    <a:srgbClr val="003366"/>
                  </a:solidFill>
                  <a:latin typeface="Times New Roman" pitchFamily="18" charset="0"/>
                  <a:ea typeface="宋体" pitchFamily="2" charset="-122"/>
                </a:rPr>
                <a:t>#</a:t>
              </a:r>
            </a:p>
          </p:txBody>
        </p:sp>
      </p:grpSp>
      <p:grpSp>
        <p:nvGrpSpPr>
          <p:cNvPr id="62" name="Group 49"/>
          <p:cNvGrpSpPr>
            <a:grpSpLocks/>
          </p:cNvGrpSpPr>
          <p:nvPr/>
        </p:nvGrpSpPr>
        <p:grpSpPr bwMode="auto">
          <a:xfrm>
            <a:off x="7647108" y="923329"/>
            <a:ext cx="1384299" cy="4214813"/>
            <a:chOff x="4195" y="1154"/>
            <a:chExt cx="872" cy="2655"/>
          </a:xfrm>
        </p:grpSpPr>
        <p:grpSp>
          <p:nvGrpSpPr>
            <p:cNvPr id="63" name="Group 35"/>
            <p:cNvGrpSpPr>
              <a:grpSpLocks/>
            </p:cNvGrpSpPr>
            <p:nvPr/>
          </p:nvGrpSpPr>
          <p:grpSpPr bwMode="auto">
            <a:xfrm>
              <a:off x="4332" y="1480"/>
              <a:ext cx="620" cy="2304"/>
              <a:chOff x="1248" y="1152"/>
              <a:chExt cx="672" cy="2304"/>
            </a:xfrm>
          </p:grpSpPr>
          <p:sp>
            <p:nvSpPr>
              <p:cNvPr id="67" name="Rectangle 36"/>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68" name="Line 37"/>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38"/>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39"/>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40"/>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41"/>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42"/>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43"/>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 name="Text Box 44"/>
            <p:cNvSpPr txBox="1">
              <a:spLocks noChangeArrowheads="1"/>
            </p:cNvSpPr>
            <p:nvPr/>
          </p:nvSpPr>
          <p:spPr bwMode="auto">
            <a:xfrm>
              <a:off x="4195" y="1154"/>
              <a:ext cx="8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lvl="0" eaLnBrk="1" hangingPunct="1"/>
              <a:r>
                <a:rPr kumimoji="1" lang="en-US" altLang="zh-CN" dirty="0">
                  <a:solidFill>
                    <a:srgbClr val="000000"/>
                  </a:solidFill>
                  <a:ea typeface="宋体" pitchFamily="2" charset="-122"/>
                </a:rPr>
                <a:t>OPND</a:t>
              </a:r>
              <a:r>
                <a:rPr kumimoji="1" lang="zh-CN" altLang="en-US" dirty="0">
                  <a:solidFill>
                    <a:srgbClr val="000000"/>
                  </a:solidFill>
                  <a:ea typeface="宋体" pitchFamily="2" charset="-122"/>
                </a:rPr>
                <a:t>栈</a:t>
              </a:r>
              <a:endParaRPr lang="zh-CN" altLang="en-US" dirty="0">
                <a:solidFill>
                  <a:srgbClr val="000000"/>
                </a:solidFill>
              </a:endParaRPr>
            </a:p>
          </p:txBody>
        </p:sp>
        <p:sp>
          <p:nvSpPr>
            <p:cNvPr id="65" name="Text Box 45"/>
            <p:cNvSpPr txBox="1">
              <a:spLocks noChangeArrowheads="1"/>
            </p:cNvSpPr>
            <p:nvPr/>
          </p:nvSpPr>
          <p:spPr bwMode="auto">
            <a:xfrm>
              <a:off x="4513" y="352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solidFill>
                    <a:srgbClr val="003366"/>
                  </a:solidFill>
                  <a:ea typeface="宋体" pitchFamily="2" charset="-122"/>
                </a:rPr>
                <a:t>5</a:t>
              </a:r>
            </a:p>
          </p:txBody>
        </p:sp>
        <p:sp>
          <p:nvSpPr>
            <p:cNvPr id="66" name="Text Box 46"/>
            <p:cNvSpPr txBox="1">
              <a:spLocks noChangeArrowheads="1"/>
            </p:cNvSpPr>
            <p:nvPr/>
          </p:nvSpPr>
          <p:spPr bwMode="auto">
            <a:xfrm>
              <a:off x="4513" y="3233"/>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a:solidFill>
                    <a:srgbClr val="003366"/>
                  </a:solidFill>
                  <a:ea typeface="宋体" pitchFamily="2" charset="-122"/>
                </a:rPr>
                <a:t>6</a:t>
              </a:r>
            </a:p>
          </p:txBody>
        </p:sp>
        <p:sp>
          <p:nvSpPr>
            <p:cNvPr id="75" name="Text Box 46"/>
            <p:cNvSpPr txBox="1">
              <a:spLocks noChangeArrowheads="1"/>
            </p:cNvSpPr>
            <p:nvPr/>
          </p:nvSpPr>
          <p:spPr bwMode="auto">
            <a:xfrm>
              <a:off x="4505" y="292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smtClean="0">
                  <a:solidFill>
                    <a:srgbClr val="003366"/>
                  </a:solidFill>
                  <a:ea typeface="宋体" pitchFamily="2" charset="-122"/>
                </a:rPr>
                <a:t>1</a:t>
              </a:r>
              <a:endParaRPr lang="en-US" altLang="zh-CN" dirty="0">
                <a:solidFill>
                  <a:srgbClr val="003366"/>
                </a:solidFill>
                <a:ea typeface="宋体" pitchFamily="2" charset="-122"/>
              </a:endParaRPr>
            </a:p>
          </p:txBody>
        </p:sp>
        <p:sp>
          <p:nvSpPr>
            <p:cNvPr id="76" name="Text Box 46"/>
            <p:cNvSpPr txBox="1">
              <a:spLocks noChangeArrowheads="1"/>
            </p:cNvSpPr>
            <p:nvPr/>
          </p:nvSpPr>
          <p:spPr bwMode="auto">
            <a:xfrm>
              <a:off x="4505" y="2634"/>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smtClean="0">
                  <a:solidFill>
                    <a:srgbClr val="003366"/>
                  </a:solidFill>
                  <a:ea typeface="宋体" pitchFamily="2" charset="-122"/>
                </a:rPr>
                <a:t>2</a:t>
              </a:r>
              <a:endParaRPr lang="en-US" altLang="zh-CN" dirty="0">
                <a:solidFill>
                  <a:srgbClr val="003366"/>
                </a:solidFill>
                <a:ea typeface="宋体" pitchFamily="2" charset="-122"/>
              </a:endParaRPr>
            </a:p>
          </p:txBody>
        </p:sp>
      </p:grpSp>
      <p:graphicFrame>
        <p:nvGraphicFramePr>
          <p:cNvPr id="2" name="表格 1"/>
          <p:cNvGraphicFramePr>
            <a:graphicFrameLocks noGrp="1"/>
          </p:cNvGraphicFramePr>
          <p:nvPr>
            <p:extLst>
              <p:ext uri="{D42A27DB-BD31-4B8C-83A1-F6EECF244321}">
                <p14:modId xmlns:p14="http://schemas.microsoft.com/office/powerpoint/2010/main" val="1239090051"/>
              </p:ext>
            </p:extLst>
          </p:nvPr>
        </p:nvGraphicFramePr>
        <p:xfrm>
          <a:off x="57933" y="5127833"/>
          <a:ext cx="6044320" cy="1052612"/>
        </p:xfrm>
        <a:graphic>
          <a:graphicData uri="http://schemas.openxmlformats.org/drawingml/2006/table">
            <a:tbl>
              <a:tblPr firstRow="1" bandRow="1">
                <a:tableStyleId>{BC89EF96-8CEA-46FF-86C4-4CE0E7609802}</a:tableStyleId>
              </a:tblPr>
              <a:tblGrid>
                <a:gridCol w="870154"/>
                <a:gridCol w="640926"/>
                <a:gridCol w="755540"/>
                <a:gridCol w="755540"/>
                <a:gridCol w="755540"/>
                <a:gridCol w="755540"/>
                <a:gridCol w="755540"/>
                <a:gridCol w="755540"/>
              </a:tblGrid>
              <a:tr h="526306">
                <a:tc>
                  <a:txBody>
                    <a:bodyPr/>
                    <a:lstStyle/>
                    <a:p>
                      <a:pPr algn="ctr"/>
                      <a:r>
                        <a:rPr kumimoji="1" lang="en-US" altLang="zh-CN" sz="2400" b="1" dirty="0" smtClean="0">
                          <a:solidFill>
                            <a:srgbClr val="FF0000"/>
                          </a:solidFill>
                          <a:sym typeface="Symbol" pitchFamily="18" charset="2"/>
                        </a:rPr>
                        <a:t></a:t>
                      </a:r>
                      <a:r>
                        <a:rPr kumimoji="1" lang="en-US" altLang="zh-CN" sz="2400" b="1" baseline="-30000" dirty="0" smtClean="0">
                          <a:solidFill>
                            <a:srgbClr val="FF0000"/>
                          </a:solidFill>
                        </a:rPr>
                        <a:t>1</a:t>
                      </a:r>
                      <a:r>
                        <a:rPr kumimoji="1" lang="en-US" altLang="zh-CN" sz="2400" b="1" dirty="0" smtClean="0">
                          <a:solidFill>
                            <a:srgbClr val="FF0000"/>
                          </a:solidFill>
                        </a:rPr>
                        <a:t>\ </a:t>
                      </a:r>
                      <a:r>
                        <a:rPr kumimoji="1" lang="en-US" altLang="zh-CN" sz="2400" b="1" dirty="0" smtClean="0">
                          <a:solidFill>
                            <a:srgbClr val="FF0000"/>
                          </a:solidFill>
                          <a:sym typeface="Symbol" pitchFamily="18" charset="2"/>
                        </a:rPr>
                        <a:t></a:t>
                      </a:r>
                      <a:r>
                        <a:rPr kumimoji="1" lang="en-US" altLang="zh-CN" sz="2400" b="1" baseline="-30000" dirty="0" smtClean="0">
                          <a:solidFill>
                            <a:srgbClr val="FF0000"/>
                          </a:solidFill>
                        </a:rPr>
                        <a:t>2</a:t>
                      </a:r>
                      <a:r>
                        <a:rPr kumimoji="1" lang="en-US" altLang="zh-CN" sz="2400" b="1" dirty="0" smtClean="0">
                          <a:solidFill>
                            <a:srgbClr val="FF0000"/>
                          </a:solidFill>
                        </a:rPr>
                        <a:t>   </a:t>
                      </a:r>
                      <a:endParaRPr lang="zh-CN" altLang="en-US" sz="24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zh-CN" altLang="en-US" sz="2800" b="1" dirty="0" smtClean="0">
                          <a:solidFill>
                            <a:srgbClr val="FF0000"/>
                          </a:solidFill>
                        </a:rPr>
                        <a:t>（</a:t>
                      </a:r>
                      <a:endParaRPr lang="zh-CN" altLang="en-US" sz="2800" b="1" dirty="0">
                        <a:solidFill>
                          <a:srgbClr val="FF0000"/>
                        </a:solidFill>
                      </a:endParaRPr>
                    </a:p>
                  </a:txBody>
                  <a:tcPr/>
                </a:tc>
                <a:tc>
                  <a:txBody>
                    <a:bodyPr/>
                    <a:lstStyle/>
                    <a:p>
                      <a:pPr algn="ctr"/>
                      <a:r>
                        <a:rPr lang="zh-CN" altLang="en-US"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r>
              <a:tr h="526306">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&gt;</a:t>
                      </a:r>
                      <a:endParaRPr lang="zh-CN" altLang="en-US" sz="2800" b="1"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586729195"/>
              </p:ext>
            </p:extLst>
          </p:nvPr>
        </p:nvGraphicFramePr>
        <p:xfrm>
          <a:off x="57236" y="6200548"/>
          <a:ext cx="6036528" cy="526306"/>
        </p:xfrm>
        <a:graphic>
          <a:graphicData uri="http://schemas.openxmlformats.org/drawingml/2006/table">
            <a:tbl>
              <a:tblPr firstRow="1" bandRow="1">
                <a:tableStyleId>{BC89EF96-8CEA-46FF-86C4-4CE0E7609802}</a:tableStyleId>
              </a:tblPr>
              <a:tblGrid>
                <a:gridCol w="869032"/>
                <a:gridCol w="640100"/>
                <a:gridCol w="754566"/>
                <a:gridCol w="754566"/>
                <a:gridCol w="754566"/>
                <a:gridCol w="754566"/>
                <a:gridCol w="754566"/>
                <a:gridCol w="754566"/>
              </a:tblGrid>
              <a:tr h="526306">
                <a:tc>
                  <a:txBody>
                    <a:bodyPr/>
                    <a:lstStyle/>
                    <a:p>
                      <a:pPr algn="ctr"/>
                      <a:r>
                        <a:rPr lang="en-US" altLang="zh-CN" sz="2400" b="1" dirty="0" smtClean="0">
                          <a:solidFill>
                            <a:srgbClr val="FF0000"/>
                          </a:solidFill>
                        </a:rPr>
                        <a:t>×</a:t>
                      </a:r>
                      <a:endParaRPr lang="zh-CN" altLang="en-US" sz="2400" b="1" dirty="0">
                        <a:solidFill>
                          <a:srgbClr val="FF0000"/>
                        </a:solidFill>
                      </a:endParaRPr>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&lt;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灯片编号占位符 5"/>
          <p:cNvSpPr>
            <a:spLocks noGrp="1"/>
          </p:cNvSpPr>
          <p:nvPr>
            <p:ph type="sldNum" sz="quarter" idx="12"/>
          </p:nvPr>
        </p:nvSpPr>
        <p:spPr/>
        <p:txBody>
          <a:bodyPr/>
          <a:lstStyle/>
          <a:p>
            <a:pPr>
              <a:defRPr/>
            </a:pPr>
            <a:fld id="{2880018E-322C-450F-996D-87A70FEFDC95}" type="slidenum">
              <a:rPr lang="en-US" altLang="zh-CN"/>
              <a:pPr>
                <a:defRPr/>
              </a:pPr>
              <a:t>41</a:t>
            </a:fld>
            <a:endParaRPr lang="en-US" altLang="zh-CN"/>
          </a:p>
        </p:txBody>
      </p:sp>
      <p:grpSp>
        <p:nvGrpSpPr>
          <p:cNvPr id="2" name="Group 2"/>
          <p:cNvGrpSpPr>
            <a:grpSpLocks/>
          </p:cNvGrpSpPr>
          <p:nvPr/>
        </p:nvGrpSpPr>
        <p:grpSpPr bwMode="auto">
          <a:xfrm>
            <a:off x="1055688" y="1814513"/>
            <a:ext cx="2032000" cy="4175125"/>
            <a:chOff x="720" y="864"/>
            <a:chExt cx="1387" cy="2630"/>
          </a:xfrm>
        </p:grpSpPr>
        <p:grpSp>
          <p:nvGrpSpPr>
            <p:cNvPr id="43201" name="Group 3"/>
            <p:cNvGrpSpPr>
              <a:grpSpLocks/>
            </p:cNvGrpSpPr>
            <p:nvPr/>
          </p:nvGrpSpPr>
          <p:grpSpPr bwMode="auto">
            <a:xfrm>
              <a:off x="720" y="2966"/>
              <a:ext cx="528" cy="250"/>
              <a:chOff x="2640" y="1872"/>
              <a:chExt cx="528" cy="250"/>
            </a:xfrm>
          </p:grpSpPr>
          <p:sp>
            <p:nvSpPr>
              <p:cNvPr id="43216" name="Text Box 4"/>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217" name="Line 5"/>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202" name="Group 6"/>
            <p:cNvGrpSpPr>
              <a:grpSpLocks/>
            </p:cNvGrpSpPr>
            <p:nvPr/>
          </p:nvGrpSpPr>
          <p:grpSpPr bwMode="auto">
            <a:xfrm>
              <a:off x="720" y="3206"/>
              <a:ext cx="536" cy="288"/>
              <a:chOff x="2592" y="3216"/>
              <a:chExt cx="536" cy="288"/>
            </a:xfrm>
          </p:grpSpPr>
          <p:sp>
            <p:nvSpPr>
              <p:cNvPr id="43214" name="Text Box 7"/>
              <p:cNvSpPr txBox="1">
                <a:spLocks noChangeArrowheads="1"/>
              </p:cNvSpPr>
              <p:nvPr/>
            </p:nvSpPr>
            <p:spPr bwMode="auto">
              <a:xfrm>
                <a:off x="2609" y="3216"/>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base</a:t>
                </a:r>
              </a:p>
            </p:txBody>
          </p:sp>
          <p:sp>
            <p:nvSpPr>
              <p:cNvPr id="43215" name="Line 8"/>
              <p:cNvSpPr>
                <a:spLocks noChangeShapeType="1"/>
              </p:cNvSpPr>
              <p:nvPr/>
            </p:nvSpPr>
            <p:spPr bwMode="auto">
              <a:xfrm>
                <a:off x="2592" y="3456"/>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203" name="Group 9"/>
            <p:cNvGrpSpPr>
              <a:grpSpLocks/>
            </p:cNvGrpSpPr>
            <p:nvPr/>
          </p:nvGrpSpPr>
          <p:grpSpPr bwMode="auto">
            <a:xfrm>
              <a:off x="1248" y="864"/>
              <a:ext cx="859" cy="2602"/>
              <a:chOff x="1248" y="864"/>
              <a:chExt cx="859" cy="2602"/>
            </a:xfrm>
          </p:grpSpPr>
          <p:sp>
            <p:nvSpPr>
              <p:cNvPr id="43204" name="Text Box 10"/>
              <p:cNvSpPr txBox="1">
                <a:spLocks noChangeArrowheads="1"/>
              </p:cNvSpPr>
              <p:nvPr/>
            </p:nvSpPr>
            <p:spPr bwMode="auto">
              <a:xfrm>
                <a:off x="1248" y="864"/>
                <a:ext cx="8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rPr>
                  <a:t>OPTR</a:t>
                </a:r>
                <a:r>
                  <a:rPr kumimoji="1" lang="zh-CN" altLang="en-US" sz="2800" dirty="0">
                    <a:latin typeface="宋体" pitchFamily="2" charset="-122"/>
                    <a:ea typeface="宋体" pitchFamily="2" charset="-122"/>
                  </a:rPr>
                  <a:t>栈</a:t>
                </a:r>
              </a:p>
            </p:txBody>
          </p:sp>
          <p:grpSp>
            <p:nvGrpSpPr>
              <p:cNvPr id="43205" name="Group 11"/>
              <p:cNvGrpSpPr>
                <a:grpSpLocks/>
              </p:cNvGrpSpPr>
              <p:nvPr/>
            </p:nvGrpSpPr>
            <p:grpSpPr bwMode="auto">
              <a:xfrm>
                <a:off x="1248" y="1162"/>
                <a:ext cx="672" cy="2304"/>
                <a:chOff x="1248" y="1152"/>
                <a:chExt cx="672" cy="2304"/>
              </a:xfrm>
            </p:grpSpPr>
            <p:sp>
              <p:nvSpPr>
                <p:cNvPr id="43206" name="Rectangle 12"/>
                <p:cNvSpPr>
                  <a:spLocks noChangeArrowheads="1"/>
                </p:cNvSpPr>
                <p:nvPr/>
              </p:nvSpPr>
              <p:spPr bwMode="auto">
                <a:xfrm>
                  <a:off x="1248" y="1152"/>
                  <a:ext cx="672" cy="2304"/>
                </a:xfrm>
                <a:prstGeom prst="rect">
                  <a:avLst/>
                </a:prstGeom>
                <a:solidFill>
                  <a:srgbClr val="FFFFCC"/>
                </a:solidFill>
                <a:ln w="28575" cap="rnd">
                  <a:solidFill>
                    <a:srgbClr val="FF0000"/>
                  </a:solidFill>
                  <a:miter lim="800000"/>
                  <a:headEnd/>
                  <a:tailEnd/>
                </a:ln>
                <a:extLst/>
              </p:spPr>
              <p:txBody>
                <a:bodyPr wrap="none" anchor="ctr"/>
                <a:lstStyle/>
                <a:p>
                  <a:endParaRPr lang="zh-CN" altLang="en-US"/>
                </a:p>
              </p:txBody>
            </p:sp>
            <p:sp>
              <p:nvSpPr>
                <p:cNvPr id="43207" name="Line 13"/>
                <p:cNvSpPr>
                  <a:spLocks noChangeShapeType="1"/>
                </p:cNvSpPr>
                <p:nvPr/>
              </p:nvSpPr>
              <p:spPr bwMode="auto">
                <a:xfrm>
                  <a:off x="1248" y="3168"/>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08" name="Line 14"/>
                <p:cNvSpPr>
                  <a:spLocks noChangeShapeType="1"/>
                </p:cNvSpPr>
                <p:nvPr/>
              </p:nvSpPr>
              <p:spPr bwMode="auto">
                <a:xfrm>
                  <a:off x="1248" y="2880"/>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09" name="Line 15"/>
                <p:cNvSpPr>
                  <a:spLocks noChangeShapeType="1"/>
                </p:cNvSpPr>
                <p:nvPr/>
              </p:nvSpPr>
              <p:spPr bwMode="auto">
                <a:xfrm>
                  <a:off x="1248" y="2592"/>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10" name="Line 16"/>
                <p:cNvSpPr>
                  <a:spLocks noChangeShapeType="1"/>
                </p:cNvSpPr>
                <p:nvPr/>
              </p:nvSpPr>
              <p:spPr bwMode="auto">
                <a:xfrm>
                  <a:off x="1248" y="2304"/>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11" name="Line 17"/>
                <p:cNvSpPr>
                  <a:spLocks noChangeShapeType="1"/>
                </p:cNvSpPr>
                <p:nvPr/>
              </p:nvSpPr>
              <p:spPr bwMode="auto">
                <a:xfrm>
                  <a:off x="1248" y="2016"/>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12" name="Line 18"/>
                <p:cNvSpPr>
                  <a:spLocks noChangeShapeType="1"/>
                </p:cNvSpPr>
                <p:nvPr/>
              </p:nvSpPr>
              <p:spPr bwMode="auto">
                <a:xfrm>
                  <a:off x="1248" y="1728"/>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13" name="Line 19"/>
                <p:cNvSpPr>
                  <a:spLocks noChangeShapeType="1"/>
                </p:cNvSpPr>
                <p:nvPr/>
              </p:nvSpPr>
              <p:spPr bwMode="auto">
                <a:xfrm>
                  <a:off x="1248" y="1440"/>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sp>
        <p:nvSpPr>
          <p:cNvPr id="133140" name="Text Box 20"/>
          <p:cNvSpPr txBox="1">
            <a:spLocks noChangeArrowheads="1"/>
          </p:cNvSpPr>
          <p:nvPr/>
        </p:nvSpPr>
        <p:spPr bwMode="auto">
          <a:xfrm>
            <a:off x="2181225" y="547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a:t>
            </a:r>
          </a:p>
        </p:txBody>
      </p:sp>
      <p:grpSp>
        <p:nvGrpSpPr>
          <p:cNvPr id="7" name="Group 21"/>
          <p:cNvGrpSpPr>
            <a:grpSpLocks/>
          </p:cNvGrpSpPr>
          <p:nvPr/>
        </p:nvGrpSpPr>
        <p:grpSpPr bwMode="auto">
          <a:xfrm>
            <a:off x="3938588" y="1814513"/>
            <a:ext cx="2051050" cy="4191000"/>
            <a:chOff x="3395" y="864"/>
            <a:chExt cx="1400" cy="2640"/>
          </a:xfrm>
        </p:grpSpPr>
        <p:grpSp>
          <p:nvGrpSpPr>
            <p:cNvPr id="43184" name="Group 22"/>
            <p:cNvGrpSpPr>
              <a:grpSpLocks/>
            </p:cNvGrpSpPr>
            <p:nvPr/>
          </p:nvGrpSpPr>
          <p:grpSpPr bwMode="auto">
            <a:xfrm>
              <a:off x="3936" y="864"/>
              <a:ext cx="859" cy="2592"/>
              <a:chOff x="3936" y="864"/>
              <a:chExt cx="859" cy="2592"/>
            </a:xfrm>
          </p:grpSpPr>
          <p:grpSp>
            <p:nvGrpSpPr>
              <p:cNvPr id="43191" name="Group 23"/>
              <p:cNvGrpSpPr>
                <a:grpSpLocks/>
              </p:cNvGrpSpPr>
              <p:nvPr/>
            </p:nvGrpSpPr>
            <p:grpSpPr bwMode="auto">
              <a:xfrm>
                <a:off x="3936" y="1152"/>
                <a:ext cx="672" cy="2304"/>
                <a:chOff x="1248" y="1152"/>
                <a:chExt cx="672" cy="2304"/>
              </a:xfrm>
            </p:grpSpPr>
            <p:sp>
              <p:nvSpPr>
                <p:cNvPr id="43193" name="Rectangle 24"/>
                <p:cNvSpPr>
                  <a:spLocks noChangeArrowheads="1"/>
                </p:cNvSpPr>
                <p:nvPr/>
              </p:nvSpPr>
              <p:spPr bwMode="auto">
                <a:xfrm>
                  <a:off x="1248" y="1152"/>
                  <a:ext cx="672" cy="2304"/>
                </a:xfrm>
                <a:prstGeom prst="rect">
                  <a:avLst/>
                </a:prstGeom>
                <a:solidFill>
                  <a:srgbClr val="FFFFCC"/>
                </a:solidFill>
                <a:ln w="28575" cap="rnd">
                  <a:solidFill>
                    <a:srgbClr val="FF0000"/>
                  </a:solidFill>
                  <a:miter lim="800000"/>
                  <a:headEnd/>
                  <a:tailEnd/>
                </a:ln>
                <a:extLst/>
              </p:spPr>
              <p:txBody>
                <a:bodyPr wrap="none" anchor="ctr"/>
                <a:lstStyle/>
                <a:p>
                  <a:endParaRPr lang="zh-CN" altLang="en-US"/>
                </a:p>
              </p:txBody>
            </p:sp>
            <p:sp>
              <p:nvSpPr>
                <p:cNvPr id="43194" name="Line 25"/>
                <p:cNvSpPr>
                  <a:spLocks noChangeShapeType="1"/>
                </p:cNvSpPr>
                <p:nvPr/>
              </p:nvSpPr>
              <p:spPr bwMode="auto">
                <a:xfrm>
                  <a:off x="1248" y="3168"/>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95" name="Line 26"/>
                <p:cNvSpPr>
                  <a:spLocks noChangeShapeType="1"/>
                </p:cNvSpPr>
                <p:nvPr/>
              </p:nvSpPr>
              <p:spPr bwMode="auto">
                <a:xfrm>
                  <a:off x="1248" y="2880"/>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96" name="Line 27"/>
                <p:cNvSpPr>
                  <a:spLocks noChangeShapeType="1"/>
                </p:cNvSpPr>
                <p:nvPr/>
              </p:nvSpPr>
              <p:spPr bwMode="auto">
                <a:xfrm>
                  <a:off x="1248" y="2592"/>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97" name="Line 28"/>
                <p:cNvSpPr>
                  <a:spLocks noChangeShapeType="1"/>
                </p:cNvSpPr>
                <p:nvPr/>
              </p:nvSpPr>
              <p:spPr bwMode="auto">
                <a:xfrm>
                  <a:off x="1248" y="2304"/>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98" name="Line 29"/>
                <p:cNvSpPr>
                  <a:spLocks noChangeShapeType="1"/>
                </p:cNvSpPr>
                <p:nvPr/>
              </p:nvSpPr>
              <p:spPr bwMode="auto">
                <a:xfrm>
                  <a:off x="1248" y="2016"/>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199" name="Line 30"/>
                <p:cNvSpPr>
                  <a:spLocks noChangeShapeType="1"/>
                </p:cNvSpPr>
                <p:nvPr/>
              </p:nvSpPr>
              <p:spPr bwMode="auto">
                <a:xfrm>
                  <a:off x="1248" y="1728"/>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200" name="Line 31"/>
                <p:cNvSpPr>
                  <a:spLocks noChangeShapeType="1"/>
                </p:cNvSpPr>
                <p:nvPr/>
              </p:nvSpPr>
              <p:spPr bwMode="auto">
                <a:xfrm>
                  <a:off x="1248" y="1440"/>
                  <a:ext cx="672" cy="0"/>
                </a:xfrm>
                <a:prstGeom prst="line">
                  <a:avLst/>
                </a:prstGeom>
                <a:noFill/>
                <a:ln w="28575" cap="rnd">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3192" name="Text Box 32"/>
              <p:cNvSpPr txBox="1">
                <a:spLocks noChangeArrowheads="1"/>
              </p:cNvSpPr>
              <p:nvPr/>
            </p:nvSpPr>
            <p:spPr bwMode="auto">
              <a:xfrm>
                <a:off x="3936" y="864"/>
                <a:ext cx="8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rPr>
                  <a:t>OPND</a:t>
                </a:r>
                <a:r>
                  <a:rPr kumimoji="1" lang="zh-CN" altLang="en-US" sz="2800" dirty="0">
                    <a:latin typeface="宋体" pitchFamily="2" charset="-122"/>
                    <a:ea typeface="宋体" pitchFamily="2" charset="-122"/>
                  </a:rPr>
                  <a:t>栈</a:t>
                </a:r>
              </a:p>
            </p:txBody>
          </p:sp>
        </p:grpSp>
        <p:grpSp>
          <p:nvGrpSpPr>
            <p:cNvPr id="43185" name="Group 33"/>
            <p:cNvGrpSpPr>
              <a:grpSpLocks/>
            </p:cNvGrpSpPr>
            <p:nvPr/>
          </p:nvGrpSpPr>
          <p:grpSpPr bwMode="auto">
            <a:xfrm>
              <a:off x="3408" y="2966"/>
              <a:ext cx="528" cy="250"/>
              <a:chOff x="2640" y="1872"/>
              <a:chExt cx="528" cy="250"/>
            </a:xfrm>
          </p:grpSpPr>
          <p:sp>
            <p:nvSpPr>
              <p:cNvPr id="43189" name="Text Box 34"/>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90" name="Line 35"/>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186" name="Group 36"/>
            <p:cNvGrpSpPr>
              <a:grpSpLocks/>
            </p:cNvGrpSpPr>
            <p:nvPr/>
          </p:nvGrpSpPr>
          <p:grpSpPr bwMode="auto">
            <a:xfrm>
              <a:off x="3395" y="3216"/>
              <a:ext cx="536" cy="288"/>
              <a:chOff x="3984" y="480"/>
              <a:chExt cx="536" cy="288"/>
            </a:xfrm>
          </p:grpSpPr>
          <p:sp>
            <p:nvSpPr>
              <p:cNvPr id="43187" name="Text Box 37"/>
              <p:cNvSpPr txBox="1">
                <a:spLocks noChangeArrowheads="1"/>
              </p:cNvSpPr>
              <p:nvPr/>
            </p:nvSpPr>
            <p:spPr bwMode="auto">
              <a:xfrm>
                <a:off x="4001" y="48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base</a:t>
                </a:r>
              </a:p>
            </p:txBody>
          </p:sp>
          <p:sp>
            <p:nvSpPr>
              <p:cNvPr id="43188" name="Line 38"/>
              <p:cNvSpPr>
                <a:spLocks noChangeShapeType="1"/>
              </p:cNvSpPr>
              <p:nvPr/>
            </p:nvSpPr>
            <p:spPr bwMode="auto">
              <a:xfrm>
                <a:off x="3984" y="720"/>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33159" name="Text Box 39"/>
          <p:cNvSpPr txBox="1">
            <a:spLocks noChangeArrowheads="1"/>
          </p:cNvSpPr>
          <p:nvPr/>
        </p:nvSpPr>
        <p:spPr bwMode="auto">
          <a:xfrm>
            <a:off x="5064125" y="5472113"/>
            <a:ext cx="336550"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5</a:t>
            </a:r>
          </a:p>
        </p:txBody>
      </p:sp>
      <p:sp useBgFill="1">
        <p:nvSpPr>
          <p:cNvPr id="133160" name="Rectangle 40"/>
          <p:cNvSpPr>
            <a:spLocks noChangeArrowheads="1"/>
          </p:cNvSpPr>
          <p:nvPr/>
        </p:nvSpPr>
        <p:spPr bwMode="auto">
          <a:xfrm>
            <a:off x="3852972" y="5243513"/>
            <a:ext cx="844550" cy="3810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2" name="Group 41"/>
          <p:cNvGrpSpPr>
            <a:grpSpLocks/>
          </p:cNvGrpSpPr>
          <p:nvPr/>
        </p:nvGrpSpPr>
        <p:grpSpPr bwMode="auto">
          <a:xfrm>
            <a:off x="3922822" y="4846638"/>
            <a:ext cx="774700" cy="396875"/>
            <a:chOff x="2640" y="1872"/>
            <a:chExt cx="528" cy="250"/>
          </a:xfrm>
        </p:grpSpPr>
        <p:sp>
          <p:nvSpPr>
            <p:cNvPr id="43182" name="Text Box 42"/>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83" name="Line 4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useBgFill="1">
        <p:nvSpPr>
          <p:cNvPr id="133164" name="Rectangle 44"/>
          <p:cNvSpPr>
            <a:spLocks noChangeArrowheads="1"/>
          </p:cNvSpPr>
          <p:nvPr/>
        </p:nvSpPr>
        <p:spPr bwMode="auto">
          <a:xfrm>
            <a:off x="968484" y="5167313"/>
            <a:ext cx="84455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 name="Group 45"/>
          <p:cNvGrpSpPr>
            <a:grpSpLocks/>
          </p:cNvGrpSpPr>
          <p:nvPr/>
        </p:nvGrpSpPr>
        <p:grpSpPr bwMode="auto">
          <a:xfrm>
            <a:off x="1039922" y="4862513"/>
            <a:ext cx="773112" cy="396875"/>
            <a:chOff x="2640" y="1872"/>
            <a:chExt cx="528" cy="250"/>
          </a:xfrm>
        </p:grpSpPr>
        <p:sp>
          <p:nvSpPr>
            <p:cNvPr id="43180" name="Text Box 46"/>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81" name="Line 4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68" name="Text Box 48"/>
          <p:cNvSpPr txBox="1">
            <a:spLocks noChangeArrowheads="1"/>
          </p:cNvSpPr>
          <p:nvPr/>
        </p:nvSpPr>
        <p:spPr bwMode="auto">
          <a:xfrm>
            <a:off x="2181225" y="501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a:t>
            </a:r>
          </a:p>
        </p:txBody>
      </p:sp>
      <p:sp useBgFill="1">
        <p:nvSpPr>
          <p:cNvPr id="133169" name="Rectangle 49"/>
          <p:cNvSpPr>
            <a:spLocks noChangeArrowheads="1"/>
          </p:cNvSpPr>
          <p:nvPr/>
        </p:nvSpPr>
        <p:spPr bwMode="auto">
          <a:xfrm>
            <a:off x="968484" y="4862513"/>
            <a:ext cx="84455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4" name="Group 50"/>
          <p:cNvGrpSpPr>
            <a:grpSpLocks/>
          </p:cNvGrpSpPr>
          <p:nvPr/>
        </p:nvGrpSpPr>
        <p:grpSpPr bwMode="auto">
          <a:xfrm>
            <a:off x="1039922" y="4405313"/>
            <a:ext cx="773112" cy="396875"/>
            <a:chOff x="2640" y="1872"/>
            <a:chExt cx="528" cy="250"/>
          </a:xfrm>
        </p:grpSpPr>
        <p:sp>
          <p:nvSpPr>
            <p:cNvPr id="43178" name="Text Box 51"/>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79" name="Line 5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73" name="Text Box 53"/>
          <p:cNvSpPr txBox="1">
            <a:spLocks noChangeArrowheads="1"/>
          </p:cNvSpPr>
          <p:nvPr/>
        </p:nvSpPr>
        <p:spPr bwMode="auto">
          <a:xfrm>
            <a:off x="5064125" y="5014913"/>
            <a:ext cx="336550"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6</a:t>
            </a:r>
          </a:p>
        </p:txBody>
      </p:sp>
      <p:sp useBgFill="1">
        <p:nvSpPr>
          <p:cNvPr id="133174" name="Rectangle 54"/>
          <p:cNvSpPr>
            <a:spLocks noChangeArrowheads="1"/>
          </p:cNvSpPr>
          <p:nvPr/>
        </p:nvSpPr>
        <p:spPr bwMode="auto">
          <a:xfrm>
            <a:off x="3798888" y="4862513"/>
            <a:ext cx="91440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5" name="Group 55"/>
          <p:cNvGrpSpPr>
            <a:grpSpLocks/>
          </p:cNvGrpSpPr>
          <p:nvPr/>
        </p:nvGrpSpPr>
        <p:grpSpPr bwMode="auto">
          <a:xfrm>
            <a:off x="3922822" y="4389438"/>
            <a:ext cx="774700" cy="396875"/>
            <a:chOff x="2640" y="1872"/>
            <a:chExt cx="528" cy="250"/>
          </a:xfrm>
        </p:grpSpPr>
        <p:sp>
          <p:nvSpPr>
            <p:cNvPr id="43176" name="Text Box 5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77" name="Line 5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78" name="Text Box 58"/>
          <p:cNvSpPr txBox="1">
            <a:spLocks noChangeArrowheads="1"/>
          </p:cNvSpPr>
          <p:nvPr/>
        </p:nvSpPr>
        <p:spPr bwMode="auto">
          <a:xfrm>
            <a:off x="2109788" y="46339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a:t>
            </a:r>
          </a:p>
        </p:txBody>
      </p:sp>
      <p:sp useBgFill="1">
        <p:nvSpPr>
          <p:cNvPr id="133179" name="Rectangle 59"/>
          <p:cNvSpPr>
            <a:spLocks noChangeArrowheads="1"/>
          </p:cNvSpPr>
          <p:nvPr/>
        </p:nvSpPr>
        <p:spPr bwMode="auto">
          <a:xfrm>
            <a:off x="968484" y="4405313"/>
            <a:ext cx="84455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6" name="Group 60"/>
          <p:cNvGrpSpPr>
            <a:grpSpLocks/>
          </p:cNvGrpSpPr>
          <p:nvPr/>
        </p:nvGrpSpPr>
        <p:grpSpPr bwMode="auto">
          <a:xfrm>
            <a:off x="1039922" y="3948113"/>
            <a:ext cx="773112" cy="396875"/>
            <a:chOff x="2640" y="1872"/>
            <a:chExt cx="528" cy="250"/>
          </a:xfrm>
        </p:grpSpPr>
        <p:sp>
          <p:nvSpPr>
            <p:cNvPr id="43174" name="Text Box 61"/>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75" name="Line 6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83" name="Text Box 63"/>
          <p:cNvSpPr txBox="1">
            <a:spLocks noChangeArrowheads="1"/>
          </p:cNvSpPr>
          <p:nvPr/>
        </p:nvSpPr>
        <p:spPr bwMode="auto">
          <a:xfrm>
            <a:off x="2181225" y="4100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a:t>
            </a:r>
          </a:p>
        </p:txBody>
      </p:sp>
      <p:grpSp>
        <p:nvGrpSpPr>
          <p:cNvPr id="17" name="Group 64"/>
          <p:cNvGrpSpPr>
            <a:grpSpLocks/>
          </p:cNvGrpSpPr>
          <p:nvPr/>
        </p:nvGrpSpPr>
        <p:grpSpPr bwMode="auto">
          <a:xfrm>
            <a:off x="1039922" y="3414713"/>
            <a:ext cx="773112" cy="396875"/>
            <a:chOff x="2640" y="1872"/>
            <a:chExt cx="528" cy="250"/>
          </a:xfrm>
        </p:grpSpPr>
        <p:sp>
          <p:nvSpPr>
            <p:cNvPr id="43172" name="Text Box 65"/>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73" name="Line 6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87" name="Text Box 67"/>
          <p:cNvSpPr txBox="1">
            <a:spLocks noChangeArrowheads="1"/>
          </p:cNvSpPr>
          <p:nvPr/>
        </p:nvSpPr>
        <p:spPr bwMode="auto">
          <a:xfrm>
            <a:off x="5064125" y="4557713"/>
            <a:ext cx="336550"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1</a:t>
            </a:r>
          </a:p>
        </p:txBody>
      </p:sp>
      <p:sp useBgFill="1">
        <p:nvSpPr>
          <p:cNvPr id="133188" name="Rectangle 68"/>
          <p:cNvSpPr>
            <a:spLocks noChangeArrowheads="1"/>
          </p:cNvSpPr>
          <p:nvPr/>
        </p:nvSpPr>
        <p:spPr bwMode="auto">
          <a:xfrm>
            <a:off x="968484" y="4024313"/>
            <a:ext cx="844550" cy="3810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sp useBgFill="1">
        <p:nvSpPr>
          <p:cNvPr id="133189" name="Rectangle 69"/>
          <p:cNvSpPr>
            <a:spLocks noChangeArrowheads="1"/>
          </p:cNvSpPr>
          <p:nvPr/>
        </p:nvSpPr>
        <p:spPr bwMode="auto">
          <a:xfrm>
            <a:off x="3798888" y="4405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8" name="Group 70"/>
          <p:cNvGrpSpPr>
            <a:grpSpLocks/>
          </p:cNvGrpSpPr>
          <p:nvPr/>
        </p:nvGrpSpPr>
        <p:grpSpPr bwMode="auto">
          <a:xfrm>
            <a:off x="3922822" y="3948113"/>
            <a:ext cx="774700" cy="396875"/>
            <a:chOff x="2640" y="1872"/>
            <a:chExt cx="528" cy="250"/>
          </a:xfrm>
        </p:grpSpPr>
        <p:sp>
          <p:nvSpPr>
            <p:cNvPr id="43170" name="Text Box 7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71" name="Line 7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93" name="Text Box 73"/>
          <p:cNvSpPr txBox="1">
            <a:spLocks noChangeArrowheads="1"/>
          </p:cNvSpPr>
          <p:nvPr/>
        </p:nvSpPr>
        <p:spPr bwMode="auto">
          <a:xfrm>
            <a:off x="2181225" y="3643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a:t>
            </a:r>
          </a:p>
        </p:txBody>
      </p:sp>
      <p:sp useBgFill="1">
        <p:nvSpPr>
          <p:cNvPr id="133194" name="Rectangle 74"/>
          <p:cNvSpPr>
            <a:spLocks noChangeArrowheads="1"/>
          </p:cNvSpPr>
          <p:nvPr/>
        </p:nvSpPr>
        <p:spPr bwMode="auto">
          <a:xfrm>
            <a:off x="898634" y="34147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9" name="Group 75"/>
          <p:cNvGrpSpPr>
            <a:grpSpLocks/>
          </p:cNvGrpSpPr>
          <p:nvPr/>
        </p:nvGrpSpPr>
        <p:grpSpPr bwMode="auto">
          <a:xfrm>
            <a:off x="1039922" y="3017838"/>
            <a:ext cx="773112" cy="396875"/>
            <a:chOff x="2640" y="1872"/>
            <a:chExt cx="528" cy="250"/>
          </a:xfrm>
        </p:grpSpPr>
        <p:sp>
          <p:nvSpPr>
            <p:cNvPr id="43168" name="Text Box 76"/>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69" name="Line 7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98" name="Text Box 78"/>
          <p:cNvSpPr txBox="1">
            <a:spLocks noChangeArrowheads="1"/>
          </p:cNvSpPr>
          <p:nvPr/>
        </p:nvSpPr>
        <p:spPr bwMode="auto">
          <a:xfrm>
            <a:off x="5005388" y="4146549"/>
            <a:ext cx="395287" cy="461665"/>
          </a:xfrm>
          <a:prstGeom prst="rect">
            <a:avLst/>
          </a:prstGeom>
          <a:solidFill>
            <a:srgbClr val="FFFFCC"/>
          </a:solidFill>
          <a:ln>
            <a:noFill/>
          </a:ln>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2</a:t>
            </a:r>
          </a:p>
        </p:txBody>
      </p:sp>
      <p:sp useBgFill="1">
        <p:nvSpPr>
          <p:cNvPr id="133199" name="Rectangle 79"/>
          <p:cNvSpPr>
            <a:spLocks noChangeArrowheads="1"/>
          </p:cNvSpPr>
          <p:nvPr/>
        </p:nvSpPr>
        <p:spPr bwMode="auto">
          <a:xfrm>
            <a:off x="3798888" y="3948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0" name="Group 80"/>
          <p:cNvGrpSpPr>
            <a:grpSpLocks/>
          </p:cNvGrpSpPr>
          <p:nvPr/>
        </p:nvGrpSpPr>
        <p:grpSpPr bwMode="auto">
          <a:xfrm>
            <a:off x="3922822" y="3475038"/>
            <a:ext cx="774700" cy="396875"/>
            <a:chOff x="2640" y="1872"/>
            <a:chExt cx="528" cy="250"/>
          </a:xfrm>
        </p:grpSpPr>
        <p:sp>
          <p:nvSpPr>
            <p:cNvPr id="43166" name="Text Box 8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67" name="Line 8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03" name="Rectangle 83"/>
          <p:cNvSpPr>
            <a:spLocks noChangeArrowheads="1"/>
          </p:cNvSpPr>
          <p:nvPr/>
        </p:nvSpPr>
        <p:spPr bwMode="auto">
          <a:xfrm>
            <a:off x="2109788" y="3719513"/>
            <a:ext cx="492125" cy="381000"/>
          </a:xfrm>
          <a:prstGeom prst="rect">
            <a:avLst/>
          </a:prstGeom>
          <a:solidFill>
            <a:srgbClr val="FFFFCC"/>
          </a:solidFill>
          <a:ln>
            <a:noFill/>
          </a:ln>
          <a:extLst/>
        </p:spPr>
        <p:txBody>
          <a:bodyPr wrap="none" anchor="ctr"/>
          <a:lstStyle/>
          <a:p>
            <a:endParaRPr lang="zh-CN" altLang="en-US"/>
          </a:p>
        </p:txBody>
      </p:sp>
      <p:sp useBgFill="1">
        <p:nvSpPr>
          <p:cNvPr id="133204" name="Rectangle 84"/>
          <p:cNvSpPr>
            <a:spLocks noChangeArrowheads="1"/>
          </p:cNvSpPr>
          <p:nvPr/>
        </p:nvSpPr>
        <p:spPr bwMode="auto">
          <a:xfrm>
            <a:off x="898634" y="2957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1" name="Group 85"/>
          <p:cNvGrpSpPr>
            <a:grpSpLocks/>
          </p:cNvGrpSpPr>
          <p:nvPr/>
        </p:nvGrpSpPr>
        <p:grpSpPr bwMode="auto">
          <a:xfrm>
            <a:off x="1039922" y="3490913"/>
            <a:ext cx="773112" cy="396875"/>
            <a:chOff x="2640" y="1872"/>
            <a:chExt cx="528" cy="250"/>
          </a:xfrm>
        </p:grpSpPr>
        <p:sp>
          <p:nvSpPr>
            <p:cNvPr id="43164" name="Text Box 86"/>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65" name="Line 8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08" name="Rectangle 88"/>
          <p:cNvSpPr>
            <a:spLocks noChangeArrowheads="1"/>
          </p:cNvSpPr>
          <p:nvPr/>
        </p:nvSpPr>
        <p:spPr bwMode="auto">
          <a:xfrm>
            <a:off x="4994275" y="4160947"/>
            <a:ext cx="492125" cy="381000"/>
          </a:xfrm>
          <a:prstGeom prst="rect">
            <a:avLst/>
          </a:prstGeom>
          <a:solidFill>
            <a:srgbClr val="FFFFCC"/>
          </a:solidFill>
          <a:ln>
            <a:noFill/>
          </a:ln>
          <a:extLst/>
        </p:spPr>
        <p:txBody>
          <a:bodyPr wrap="none" anchor="ctr"/>
          <a:lstStyle/>
          <a:p>
            <a:endParaRPr lang="zh-CN" altLang="en-US"/>
          </a:p>
        </p:txBody>
      </p:sp>
      <p:sp useBgFill="1">
        <p:nvSpPr>
          <p:cNvPr id="133209" name="Rectangle 89"/>
          <p:cNvSpPr>
            <a:spLocks noChangeArrowheads="1"/>
          </p:cNvSpPr>
          <p:nvPr/>
        </p:nvSpPr>
        <p:spPr bwMode="auto">
          <a:xfrm>
            <a:off x="3798888" y="3567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2" name="Group 90"/>
          <p:cNvGrpSpPr>
            <a:grpSpLocks/>
          </p:cNvGrpSpPr>
          <p:nvPr/>
        </p:nvGrpSpPr>
        <p:grpSpPr bwMode="auto">
          <a:xfrm>
            <a:off x="3922822" y="3948113"/>
            <a:ext cx="774700" cy="396875"/>
            <a:chOff x="2640" y="1872"/>
            <a:chExt cx="528" cy="250"/>
          </a:xfrm>
        </p:grpSpPr>
        <p:sp>
          <p:nvSpPr>
            <p:cNvPr id="43162" name="Text Box 9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63" name="Line 9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13" name="Rectangle 93"/>
          <p:cNvSpPr>
            <a:spLocks noChangeArrowheads="1"/>
          </p:cNvSpPr>
          <p:nvPr/>
        </p:nvSpPr>
        <p:spPr bwMode="auto">
          <a:xfrm>
            <a:off x="4994275" y="4633913"/>
            <a:ext cx="492125" cy="381000"/>
          </a:xfrm>
          <a:prstGeom prst="rect">
            <a:avLst/>
          </a:prstGeom>
          <a:solidFill>
            <a:srgbClr val="FFFFCC"/>
          </a:solidFill>
          <a:ln>
            <a:noFill/>
          </a:ln>
          <a:extLst/>
        </p:spPr>
        <p:txBody>
          <a:bodyPr wrap="none" anchor="ctr"/>
          <a:lstStyle/>
          <a:p>
            <a:endParaRPr lang="zh-CN" altLang="en-US"/>
          </a:p>
        </p:txBody>
      </p:sp>
      <p:sp useBgFill="1">
        <p:nvSpPr>
          <p:cNvPr id="133214" name="Rectangle 94"/>
          <p:cNvSpPr>
            <a:spLocks noChangeArrowheads="1"/>
          </p:cNvSpPr>
          <p:nvPr/>
        </p:nvSpPr>
        <p:spPr bwMode="auto">
          <a:xfrm>
            <a:off x="3798888" y="4100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3" name="Group 95"/>
          <p:cNvGrpSpPr>
            <a:grpSpLocks/>
          </p:cNvGrpSpPr>
          <p:nvPr/>
        </p:nvGrpSpPr>
        <p:grpSpPr bwMode="auto">
          <a:xfrm>
            <a:off x="3922822" y="4389438"/>
            <a:ext cx="774700" cy="396875"/>
            <a:chOff x="2640" y="1872"/>
            <a:chExt cx="528" cy="250"/>
          </a:xfrm>
        </p:grpSpPr>
        <p:sp>
          <p:nvSpPr>
            <p:cNvPr id="43160" name="Text Box 9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61" name="Line 9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18" name="Text Box 98"/>
          <p:cNvSpPr txBox="1">
            <a:spLocks noChangeArrowheads="1"/>
          </p:cNvSpPr>
          <p:nvPr/>
        </p:nvSpPr>
        <p:spPr bwMode="auto">
          <a:xfrm>
            <a:off x="5064125" y="4557713"/>
            <a:ext cx="336550"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3</a:t>
            </a:r>
          </a:p>
        </p:txBody>
      </p:sp>
      <p:sp useBgFill="1">
        <p:nvSpPr>
          <p:cNvPr id="133219" name="Rectangle 99"/>
          <p:cNvSpPr>
            <a:spLocks noChangeArrowheads="1"/>
          </p:cNvSpPr>
          <p:nvPr/>
        </p:nvSpPr>
        <p:spPr bwMode="auto">
          <a:xfrm>
            <a:off x="3798888" y="4405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4" name="Group 100"/>
          <p:cNvGrpSpPr>
            <a:grpSpLocks/>
          </p:cNvGrpSpPr>
          <p:nvPr/>
        </p:nvGrpSpPr>
        <p:grpSpPr bwMode="auto">
          <a:xfrm>
            <a:off x="3922822" y="3871913"/>
            <a:ext cx="774700" cy="396875"/>
            <a:chOff x="2640" y="1872"/>
            <a:chExt cx="528" cy="250"/>
          </a:xfrm>
        </p:grpSpPr>
        <p:sp>
          <p:nvSpPr>
            <p:cNvPr id="43158" name="Text Box 10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59" name="Line 10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23" name="Rectangle 103"/>
          <p:cNvSpPr>
            <a:spLocks noChangeArrowheads="1"/>
          </p:cNvSpPr>
          <p:nvPr/>
        </p:nvSpPr>
        <p:spPr bwMode="auto">
          <a:xfrm>
            <a:off x="2039938" y="4176713"/>
            <a:ext cx="492125" cy="381000"/>
          </a:xfrm>
          <a:prstGeom prst="rect">
            <a:avLst/>
          </a:prstGeom>
          <a:solidFill>
            <a:srgbClr val="FFFFCC"/>
          </a:solidFill>
          <a:ln>
            <a:noFill/>
          </a:ln>
          <a:extLst/>
        </p:spPr>
        <p:txBody>
          <a:bodyPr wrap="none" anchor="ctr"/>
          <a:lstStyle/>
          <a:p>
            <a:endParaRPr lang="zh-CN" altLang="en-US"/>
          </a:p>
        </p:txBody>
      </p:sp>
      <p:sp useBgFill="1">
        <p:nvSpPr>
          <p:cNvPr id="133224" name="Rectangle 104"/>
          <p:cNvSpPr>
            <a:spLocks noChangeArrowheads="1"/>
          </p:cNvSpPr>
          <p:nvPr/>
        </p:nvSpPr>
        <p:spPr bwMode="auto">
          <a:xfrm>
            <a:off x="898634" y="34909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5" name="Group 105"/>
          <p:cNvGrpSpPr>
            <a:grpSpLocks/>
          </p:cNvGrpSpPr>
          <p:nvPr/>
        </p:nvGrpSpPr>
        <p:grpSpPr bwMode="auto">
          <a:xfrm>
            <a:off x="1039922" y="3948113"/>
            <a:ext cx="773112" cy="396875"/>
            <a:chOff x="2640" y="1872"/>
            <a:chExt cx="528" cy="250"/>
          </a:xfrm>
        </p:grpSpPr>
        <p:sp>
          <p:nvSpPr>
            <p:cNvPr id="43156" name="Text Box 106"/>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57" name="Line 10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28" name="Rectangle 108"/>
          <p:cNvSpPr>
            <a:spLocks noChangeArrowheads="1"/>
          </p:cNvSpPr>
          <p:nvPr/>
        </p:nvSpPr>
        <p:spPr bwMode="auto">
          <a:xfrm>
            <a:off x="4994275" y="4618147"/>
            <a:ext cx="492125" cy="381000"/>
          </a:xfrm>
          <a:prstGeom prst="rect">
            <a:avLst/>
          </a:prstGeom>
          <a:solidFill>
            <a:srgbClr val="FFFFCC"/>
          </a:solidFill>
          <a:ln>
            <a:noFill/>
          </a:ln>
          <a:extLst/>
        </p:spPr>
        <p:txBody>
          <a:bodyPr wrap="none" anchor="ctr"/>
          <a:lstStyle/>
          <a:p>
            <a:endParaRPr lang="zh-CN" altLang="en-US"/>
          </a:p>
        </p:txBody>
      </p:sp>
      <p:sp useBgFill="1">
        <p:nvSpPr>
          <p:cNvPr id="133229" name="Rectangle 109"/>
          <p:cNvSpPr>
            <a:spLocks noChangeArrowheads="1"/>
          </p:cNvSpPr>
          <p:nvPr/>
        </p:nvSpPr>
        <p:spPr bwMode="auto">
          <a:xfrm>
            <a:off x="3798888" y="3948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6" name="Group 110"/>
          <p:cNvGrpSpPr>
            <a:grpSpLocks/>
          </p:cNvGrpSpPr>
          <p:nvPr/>
        </p:nvGrpSpPr>
        <p:grpSpPr bwMode="auto">
          <a:xfrm>
            <a:off x="3922822" y="4405313"/>
            <a:ext cx="774700" cy="396875"/>
            <a:chOff x="2640" y="1872"/>
            <a:chExt cx="528" cy="250"/>
          </a:xfrm>
        </p:grpSpPr>
        <p:sp>
          <p:nvSpPr>
            <p:cNvPr id="43154" name="Text Box 11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55" name="Line 11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33" name="Rectangle 113"/>
          <p:cNvSpPr>
            <a:spLocks noChangeArrowheads="1"/>
          </p:cNvSpPr>
          <p:nvPr/>
        </p:nvSpPr>
        <p:spPr bwMode="auto">
          <a:xfrm>
            <a:off x="4994275" y="5075347"/>
            <a:ext cx="492125" cy="381000"/>
          </a:xfrm>
          <a:prstGeom prst="rect">
            <a:avLst/>
          </a:prstGeom>
          <a:solidFill>
            <a:srgbClr val="FFFFCC"/>
          </a:solidFill>
          <a:ln>
            <a:noFill/>
          </a:ln>
          <a:extLst/>
        </p:spPr>
        <p:txBody>
          <a:bodyPr wrap="none" anchor="ctr"/>
          <a:lstStyle/>
          <a:p>
            <a:endParaRPr lang="zh-CN" altLang="en-US"/>
          </a:p>
        </p:txBody>
      </p:sp>
      <p:sp useBgFill="1">
        <p:nvSpPr>
          <p:cNvPr id="133234" name="Rectangle 114"/>
          <p:cNvSpPr>
            <a:spLocks noChangeArrowheads="1"/>
          </p:cNvSpPr>
          <p:nvPr/>
        </p:nvSpPr>
        <p:spPr bwMode="auto">
          <a:xfrm>
            <a:off x="3798888" y="4405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7" name="Group 115"/>
          <p:cNvGrpSpPr>
            <a:grpSpLocks/>
          </p:cNvGrpSpPr>
          <p:nvPr/>
        </p:nvGrpSpPr>
        <p:grpSpPr bwMode="auto">
          <a:xfrm>
            <a:off x="3922822" y="4862513"/>
            <a:ext cx="774700" cy="396875"/>
            <a:chOff x="2640" y="1872"/>
            <a:chExt cx="528" cy="250"/>
          </a:xfrm>
        </p:grpSpPr>
        <p:sp>
          <p:nvSpPr>
            <p:cNvPr id="43152" name="Text Box 11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53" name="Line 11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useBgFill="1">
        <p:nvSpPr>
          <p:cNvPr id="133238" name="Rectangle 118"/>
          <p:cNvSpPr>
            <a:spLocks noChangeArrowheads="1"/>
          </p:cNvSpPr>
          <p:nvPr/>
        </p:nvSpPr>
        <p:spPr bwMode="auto">
          <a:xfrm>
            <a:off x="898634" y="4024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8" name="Group 119"/>
          <p:cNvGrpSpPr>
            <a:grpSpLocks/>
          </p:cNvGrpSpPr>
          <p:nvPr/>
        </p:nvGrpSpPr>
        <p:grpSpPr bwMode="auto">
          <a:xfrm>
            <a:off x="1039922" y="4389438"/>
            <a:ext cx="773112" cy="396875"/>
            <a:chOff x="2640" y="1872"/>
            <a:chExt cx="528" cy="250"/>
          </a:xfrm>
        </p:grpSpPr>
        <p:sp>
          <p:nvSpPr>
            <p:cNvPr id="43150" name="Text Box 120"/>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51" name="Line 121"/>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42" name="Text Box 122"/>
          <p:cNvSpPr txBox="1">
            <a:spLocks noChangeArrowheads="1"/>
          </p:cNvSpPr>
          <p:nvPr/>
        </p:nvSpPr>
        <p:spPr bwMode="auto">
          <a:xfrm>
            <a:off x="4924425" y="5014913"/>
            <a:ext cx="492125"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18</a:t>
            </a:r>
          </a:p>
        </p:txBody>
      </p:sp>
      <p:sp useBgFill="1">
        <p:nvSpPr>
          <p:cNvPr id="133243" name="Rectangle 123"/>
          <p:cNvSpPr>
            <a:spLocks noChangeArrowheads="1"/>
          </p:cNvSpPr>
          <p:nvPr/>
        </p:nvSpPr>
        <p:spPr bwMode="auto">
          <a:xfrm>
            <a:off x="3798888" y="49387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29" name="Group 124"/>
          <p:cNvGrpSpPr>
            <a:grpSpLocks/>
          </p:cNvGrpSpPr>
          <p:nvPr/>
        </p:nvGrpSpPr>
        <p:grpSpPr bwMode="auto">
          <a:xfrm>
            <a:off x="3922822" y="4405313"/>
            <a:ext cx="774700" cy="396875"/>
            <a:chOff x="2640" y="1872"/>
            <a:chExt cx="528" cy="250"/>
          </a:xfrm>
        </p:grpSpPr>
        <p:sp>
          <p:nvSpPr>
            <p:cNvPr id="43148" name="Text Box 125"/>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49" name="Line 12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47" name="Rectangle 127"/>
          <p:cNvSpPr>
            <a:spLocks noChangeArrowheads="1"/>
          </p:cNvSpPr>
          <p:nvPr/>
        </p:nvSpPr>
        <p:spPr bwMode="auto">
          <a:xfrm>
            <a:off x="4924425" y="5075347"/>
            <a:ext cx="492125" cy="381000"/>
          </a:xfrm>
          <a:prstGeom prst="rect">
            <a:avLst/>
          </a:prstGeom>
          <a:solidFill>
            <a:srgbClr val="FFFFCC"/>
          </a:solidFill>
          <a:ln>
            <a:noFill/>
          </a:ln>
          <a:extLst/>
        </p:spPr>
        <p:txBody>
          <a:bodyPr wrap="none" anchor="ctr"/>
          <a:lstStyle/>
          <a:p>
            <a:endParaRPr lang="zh-CN" altLang="en-US"/>
          </a:p>
        </p:txBody>
      </p:sp>
      <p:sp useBgFill="1">
        <p:nvSpPr>
          <p:cNvPr id="133248" name="Rectangle 128"/>
          <p:cNvSpPr>
            <a:spLocks noChangeArrowheads="1"/>
          </p:cNvSpPr>
          <p:nvPr/>
        </p:nvSpPr>
        <p:spPr bwMode="auto">
          <a:xfrm>
            <a:off x="3798888" y="4481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30" name="Group 129"/>
          <p:cNvGrpSpPr>
            <a:grpSpLocks/>
          </p:cNvGrpSpPr>
          <p:nvPr/>
        </p:nvGrpSpPr>
        <p:grpSpPr bwMode="auto">
          <a:xfrm>
            <a:off x="3922822" y="4862513"/>
            <a:ext cx="774700" cy="396875"/>
            <a:chOff x="2640" y="1872"/>
            <a:chExt cx="528" cy="250"/>
          </a:xfrm>
        </p:grpSpPr>
        <p:sp>
          <p:nvSpPr>
            <p:cNvPr id="43146" name="Text Box 130"/>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47" name="Line 131"/>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52" name="Rectangle 132"/>
          <p:cNvSpPr>
            <a:spLocks noChangeArrowheads="1"/>
          </p:cNvSpPr>
          <p:nvPr/>
        </p:nvSpPr>
        <p:spPr bwMode="auto">
          <a:xfrm>
            <a:off x="4924425" y="5548313"/>
            <a:ext cx="492125" cy="381000"/>
          </a:xfrm>
          <a:prstGeom prst="rect">
            <a:avLst/>
          </a:prstGeom>
          <a:solidFill>
            <a:srgbClr val="FFFFCC"/>
          </a:solidFill>
          <a:ln>
            <a:noFill/>
          </a:ln>
          <a:extLst/>
        </p:spPr>
        <p:txBody>
          <a:bodyPr wrap="none" anchor="ctr"/>
          <a:lstStyle/>
          <a:p>
            <a:endParaRPr lang="zh-CN" altLang="en-US"/>
          </a:p>
        </p:txBody>
      </p:sp>
      <p:sp useBgFill="1">
        <p:nvSpPr>
          <p:cNvPr id="133253" name="Rectangle 133"/>
          <p:cNvSpPr>
            <a:spLocks noChangeArrowheads="1"/>
          </p:cNvSpPr>
          <p:nvPr/>
        </p:nvSpPr>
        <p:spPr bwMode="auto">
          <a:xfrm>
            <a:off x="3798888" y="4862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31" name="Group 134"/>
          <p:cNvGrpSpPr>
            <a:grpSpLocks/>
          </p:cNvGrpSpPr>
          <p:nvPr/>
        </p:nvGrpSpPr>
        <p:grpSpPr bwMode="auto">
          <a:xfrm>
            <a:off x="3922822" y="5151438"/>
            <a:ext cx="774700" cy="396875"/>
            <a:chOff x="2640" y="1872"/>
            <a:chExt cx="528" cy="250"/>
          </a:xfrm>
        </p:grpSpPr>
        <p:sp>
          <p:nvSpPr>
            <p:cNvPr id="43144" name="Text Box 135"/>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45" name="Line 13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57" name="Rectangle 137"/>
          <p:cNvSpPr>
            <a:spLocks noChangeArrowheads="1"/>
          </p:cNvSpPr>
          <p:nvPr/>
        </p:nvSpPr>
        <p:spPr bwMode="auto">
          <a:xfrm>
            <a:off x="2039938" y="5091113"/>
            <a:ext cx="492125" cy="381000"/>
          </a:xfrm>
          <a:prstGeom prst="rect">
            <a:avLst/>
          </a:prstGeom>
          <a:solidFill>
            <a:srgbClr val="FFFFCC"/>
          </a:solidFill>
          <a:ln>
            <a:noFill/>
          </a:ln>
          <a:extLst/>
        </p:spPr>
        <p:txBody>
          <a:bodyPr wrap="none" anchor="ctr"/>
          <a:lstStyle/>
          <a:p>
            <a:endParaRPr lang="zh-CN" altLang="en-US"/>
          </a:p>
        </p:txBody>
      </p:sp>
      <p:sp useBgFill="1">
        <p:nvSpPr>
          <p:cNvPr id="133258" name="Rectangle 138"/>
          <p:cNvSpPr>
            <a:spLocks noChangeArrowheads="1"/>
          </p:cNvSpPr>
          <p:nvPr/>
        </p:nvSpPr>
        <p:spPr bwMode="auto">
          <a:xfrm>
            <a:off x="898634" y="4481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16" name="Group 139"/>
          <p:cNvGrpSpPr>
            <a:grpSpLocks/>
          </p:cNvGrpSpPr>
          <p:nvPr/>
        </p:nvGrpSpPr>
        <p:grpSpPr bwMode="auto">
          <a:xfrm>
            <a:off x="1039922" y="4862513"/>
            <a:ext cx="773112" cy="396875"/>
            <a:chOff x="2640" y="1872"/>
            <a:chExt cx="528" cy="250"/>
          </a:xfrm>
        </p:grpSpPr>
        <p:sp>
          <p:nvSpPr>
            <p:cNvPr id="43142" name="Text Box 140"/>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43" name="Line 141"/>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62" name="Text Box 142"/>
          <p:cNvSpPr txBox="1">
            <a:spLocks noChangeArrowheads="1"/>
          </p:cNvSpPr>
          <p:nvPr/>
        </p:nvSpPr>
        <p:spPr bwMode="auto">
          <a:xfrm>
            <a:off x="4994275" y="5472113"/>
            <a:ext cx="492125"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23</a:t>
            </a:r>
          </a:p>
        </p:txBody>
      </p:sp>
      <p:sp useBgFill="1">
        <p:nvSpPr>
          <p:cNvPr id="133263" name="Rectangle 143"/>
          <p:cNvSpPr>
            <a:spLocks noChangeArrowheads="1"/>
          </p:cNvSpPr>
          <p:nvPr/>
        </p:nvSpPr>
        <p:spPr bwMode="auto">
          <a:xfrm>
            <a:off x="3798888" y="5091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17" name="Group 144"/>
          <p:cNvGrpSpPr>
            <a:grpSpLocks/>
          </p:cNvGrpSpPr>
          <p:nvPr/>
        </p:nvGrpSpPr>
        <p:grpSpPr bwMode="auto">
          <a:xfrm>
            <a:off x="3922822" y="4846638"/>
            <a:ext cx="774700" cy="396875"/>
            <a:chOff x="2640" y="1872"/>
            <a:chExt cx="528" cy="250"/>
          </a:xfrm>
        </p:grpSpPr>
        <p:sp>
          <p:nvSpPr>
            <p:cNvPr id="43140" name="Text Box 145"/>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41" name="Line 14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67" name="Rectangle 147"/>
          <p:cNvSpPr>
            <a:spLocks noChangeArrowheads="1"/>
          </p:cNvSpPr>
          <p:nvPr/>
        </p:nvSpPr>
        <p:spPr bwMode="auto">
          <a:xfrm>
            <a:off x="2039938" y="4633913"/>
            <a:ext cx="492125" cy="381000"/>
          </a:xfrm>
          <a:prstGeom prst="rect">
            <a:avLst/>
          </a:prstGeom>
          <a:solidFill>
            <a:srgbClr val="FFFFCC"/>
          </a:solidFill>
          <a:ln>
            <a:noFill/>
          </a:ln>
          <a:extLst/>
        </p:spPr>
        <p:txBody>
          <a:bodyPr wrap="none" anchor="ctr"/>
          <a:lstStyle/>
          <a:p>
            <a:endParaRPr lang="zh-CN" altLang="en-US"/>
          </a:p>
        </p:txBody>
      </p:sp>
      <p:sp>
        <p:nvSpPr>
          <p:cNvPr id="133268" name="Text Box 148"/>
          <p:cNvSpPr txBox="1">
            <a:spLocks noChangeArrowheads="1"/>
          </p:cNvSpPr>
          <p:nvPr/>
        </p:nvSpPr>
        <p:spPr bwMode="auto">
          <a:xfrm>
            <a:off x="2181225" y="5091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a:t>
            </a:r>
          </a:p>
        </p:txBody>
      </p:sp>
      <p:sp useBgFill="1">
        <p:nvSpPr>
          <p:cNvPr id="133269" name="Rectangle 149"/>
          <p:cNvSpPr>
            <a:spLocks noChangeArrowheads="1"/>
          </p:cNvSpPr>
          <p:nvPr/>
        </p:nvSpPr>
        <p:spPr bwMode="auto">
          <a:xfrm>
            <a:off x="898634" y="49387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20" name="Group 150"/>
          <p:cNvGrpSpPr>
            <a:grpSpLocks/>
          </p:cNvGrpSpPr>
          <p:nvPr/>
        </p:nvGrpSpPr>
        <p:grpSpPr bwMode="auto">
          <a:xfrm>
            <a:off x="1039922" y="4389438"/>
            <a:ext cx="773112" cy="396875"/>
            <a:chOff x="2640" y="1872"/>
            <a:chExt cx="528" cy="250"/>
          </a:xfrm>
        </p:grpSpPr>
        <p:sp>
          <p:nvSpPr>
            <p:cNvPr id="43138" name="Text Box 151"/>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39" name="Line 15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73" name="Text Box 153"/>
          <p:cNvSpPr txBox="1">
            <a:spLocks noChangeArrowheads="1"/>
          </p:cNvSpPr>
          <p:nvPr/>
        </p:nvSpPr>
        <p:spPr bwMode="auto">
          <a:xfrm>
            <a:off x="4994275" y="5014913"/>
            <a:ext cx="336550"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4</a:t>
            </a:r>
          </a:p>
        </p:txBody>
      </p:sp>
      <p:sp useBgFill="1">
        <p:nvSpPr>
          <p:cNvPr id="133274" name="Rectangle 154"/>
          <p:cNvSpPr>
            <a:spLocks noChangeArrowheads="1"/>
          </p:cNvSpPr>
          <p:nvPr/>
        </p:nvSpPr>
        <p:spPr bwMode="auto">
          <a:xfrm>
            <a:off x="3798888" y="48625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21" name="Group 155"/>
          <p:cNvGrpSpPr>
            <a:grpSpLocks/>
          </p:cNvGrpSpPr>
          <p:nvPr/>
        </p:nvGrpSpPr>
        <p:grpSpPr bwMode="auto">
          <a:xfrm>
            <a:off x="3922822" y="4405313"/>
            <a:ext cx="774700" cy="396875"/>
            <a:chOff x="2640" y="1872"/>
            <a:chExt cx="528" cy="250"/>
          </a:xfrm>
        </p:grpSpPr>
        <p:sp>
          <p:nvSpPr>
            <p:cNvPr id="43136" name="Text Box 15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37" name="Line 15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78" name="Rectangle 158"/>
          <p:cNvSpPr>
            <a:spLocks noChangeArrowheads="1"/>
          </p:cNvSpPr>
          <p:nvPr/>
        </p:nvSpPr>
        <p:spPr bwMode="auto">
          <a:xfrm>
            <a:off x="2109788" y="5091113"/>
            <a:ext cx="492125" cy="381000"/>
          </a:xfrm>
          <a:prstGeom prst="rect">
            <a:avLst/>
          </a:prstGeom>
          <a:solidFill>
            <a:srgbClr val="FFFFCC"/>
          </a:solidFill>
          <a:ln>
            <a:noFill/>
          </a:ln>
          <a:extLst/>
        </p:spPr>
        <p:txBody>
          <a:bodyPr wrap="none" anchor="ctr"/>
          <a:lstStyle/>
          <a:p>
            <a:endParaRPr lang="zh-CN" altLang="en-US"/>
          </a:p>
        </p:txBody>
      </p:sp>
      <p:sp useBgFill="1">
        <p:nvSpPr>
          <p:cNvPr id="133279" name="Rectangle 159"/>
          <p:cNvSpPr>
            <a:spLocks noChangeArrowheads="1"/>
          </p:cNvSpPr>
          <p:nvPr/>
        </p:nvSpPr>
        <p:spPr bwMode="auto">
          <a:xfrm>
            <a:off x="898634" y="4405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22" name="Group 160"/>
          <p:cNvGrpSpPr>
            <a:grpSpLocks/>
          </p:cNvGrpSpPr>
          <p:nvPr/>
        </p:nvGrpSpPr>
        <p:grpSpPr bwMode="auto">
          <a:xfrm>
            <a:off x="1039922" y="4862513"/>
            <a:ext cx="773112" cy="396875"/>
            <a:chOff x="2640" y="1872"/>
            <a:chExt cx="528" cy="250"/>
          </a:xfrm>
        </p:grpSpPr>
        <p:sp>
          <p:nvSpPr>
            <p:cNvPr id="43134" name="Text Box 161"/>
            <p:cNvSpPr txBox="1">
              <a:spLocks noChangeArrowheads="1"/>
            </p:cNvSpPr>
            <p:nvPr/>
          </p:nvSpPr>
          <p:spPr bwMode="auto">
            <a:xfrm>
              <a:off x="2688" y="1872"/>
              <a:ext cx="3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35" name="Line 16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83" name="Rectangle 163"/>
          <p:cNvSpPr>
            <a:spLocks noChangeArrowheads="1"/>
          </p:cNvSpPr>
          <p:nvPr/>
        </p:nvSpPr>
        <p:spPr bwMode="auto">
          <a:xfrm>
            <a:off x="4852988" y="5059580"/>
            <a:ext cx="492125" cy="334744"/>
          </a:xfrm>
          <a:prstGeom prst="rect">
            <a:avLst/>
          </a:prstGeom>
          <a:solidFill>
            <a:srgbClr val="FFFFCC"/>
          </a:solidFill>
          <a:ln>
            <a:noFill/>
          </a:ln>
          <a:extLst/>
        </p:spPr>
        <p:txBody>
          <a:bodyPr wrap="none" anchor="ctr"/>
          <a:lstStyle/>
          <a:p>
            <a:endParaRPr lang="zh-CN" altLang="en-US"/>
          </a:p>
        </p:txBody>
      </p:sp>
      <p:sp useBgFill="1">
        <p:nvSpPr>
          <p:cNvPr id="133284" name="Rectangle 164"/>
          <p:cNvSpPr>
            <a:spLocks noChangeArrowheads="1"/>
          </p:cNvSpPr>
          <p:nvPr/>
        </p:nvSpPr>
        <p:spPr bwMode="auto">
          <a:xfrm>
            <a:off x="3798888" y="44053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pPr algn="ctr" eaLnBrk="0" hangingPunct="0">
              <a:spcBef>
                <a:spcPct val="50000"/>
              </a:spcBef>
            </a:pPr>
            <a:endParaRPr kumimoji="1" lang="zh-CN" altLang="zh-CN" sz="2000">
              <a:latin typeface="宋体" pitchFamily="2" charset="-122"/>
              <a:ea typeface="宋体" pitchFamily="2" charset="-122"/>
            </a:endParaRPr>
          </a:p>
        </p:txBody>
      </p:sp>
      <p:grpSp>
        <p:nvGrpSpPr>
          <p:cNvPr id="133225" name="Group 165"/>
          <p:cNvGrpSpPr>
            <a:grpSpLocks/>
          </p:cNvGrpSpPr>
          <p:nvPr/>
        </p:nvGrpSpPr>
        <p:grpSpPr bwMode="auto">
          <a:xfrm>
            <a:off x="3922822" y="4862513"/>
            <a:ext cx="774700" cy="396875"/>
            <a:chOff x="2640" y="1872"/>
            <a:chExt cx="528" cy="250"/>
          </a:xfrm>
        </p:grpSpPr>
        <p:sp>
          <p:nvSpPr>
            <p:cNvPr id="43132" name="Text Box 16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33" name="Line 16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88" name="Rectangle 168"/>
          <p:cNvSpPr>
            <a:spLocks noChangeArrowheads="1"/>
          </p:cNvSpPr>
          <p:nvPr/>
        </p:nvSpPr>
        <p:spPr bwMode="auto">
          <a:xfrm>
            <a:off x="4924425" y="5548313"/>
            <a:ext cx="492125" cy="381000"/>
          </a:xfrm>
          <a:prstGeom prst="rect">
            <a:avLst/>
          </a:prstGeom>
          <a:solidFill>
            <a:srgbClr val="FFFFCC"/>
          </a:solidFill>
          <a:ln>
            <a:noFill/>
          </a:ln>
          <a:extLst/>
        </p:spPr>
        <p:txBody>
          <a:bodyPr wrap="none" anchor="ctr"/>
          <a:lstStyle/>
          <a:p>
            <a:endParaRPr lang="zh-CN" altLang="en-US"/>
          </a:p>
        </p:txBody>
      </p:sp>
      <p:sp useBgFill="1">
        <p:nvSpPr>
          <p:cNvPr id="133289" name="Rectangle 169"/>
          <p:cNvSpPr>
            <a:spLocks noChangeArrowheads="1"/>
          </p:cNvSpPr>
          <p:nvPr/>
        </p:nvSpPr>
        <p:spPr bwMode="auto">
          <a:xfrm>
            <a:off x="3798888" y="50149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26" name="Group 170"/>
          <p:cNvGrpSpPr>
            <a:grpSpLocks/>
          </p:cNvGrpSpPr>
          <p:nvPr/>
        </p:nvGrpSpPr>
        <p:grpSpPr bwMode="auto">
          <a:xfrm>
            <a:off x="3922822" y="5167313"/>
            <a:ext cx="774700" cy="396875"/>
            <a:chOff x="2640" y="1872"/>
            <a:chExt cx="528" cy="250"/>
          </a:xfrm>
        </p:grpSpPr>
        <p:sp>
          <p:nvSpPr>
            <p:cNvPr id="43130" name="Text Box 171"/>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31" name="Line 17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93" name="Text Box 173"/>
          <p:cNvSpPr txBox="1">
            <a:spLocks noChangeArrowheads="1"/>
          </p:cNvSpPr>
          <p:nvPr/>
        </p:nvSpPr>
        <p:spPr bwMode="auto">
          <a:xfrm>
            <a:off x="4994275" y="5472113"/>
            <a:ext cx="492125" cy="457200"/>
          </a:xfrm>
          <a:prstGeom prst="rect">
            <a:avLst/>
          </a:prstGeom>
          <a:solidFill>
            <a:srgbClr val="FFFFCC"/>
          </a:solidFill>
          <a:ln>
            <a:noFill/>
          </a:ln>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宋体" pitchFamily="2" charset="-122"/>
                <a:ea typeface="宋体" pitchFamily="2" charset="-122"/>
              </a:rPr>
              <a:t>19</a:t>
            </a:r>
          </a:p>
        </p:txBody>
      </p:sp>
      <p:sp useBgFill="1">
        <p:nvSpPr>
          <p:cNvPr id="133294" name="Rectangle 174"/>
          <p:cNvSpPr>
            <a:spLocks noChangeArrowheads="1"/>
          </p:cNvSpPr>
          <p:nvPr/>
        </p:nvSpPr>
        <p:spPr bwMode="auto">
          <a:xfrm>
            <a:off x="3798888" y="5091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nvGrpSpPr>
          <p:cNvPr id="133227" name="Group 175"/>
          <p:cNvGrpSpPr>
            <a:grpSpLocks/>
          </p:cNvGrpSpPr>
          <p:nvPr/>
        </p:nvGrpSpPr>
        <p:grpSpPr bwMode="auto">
          <a:xfrm>
            <a:off x="3922822" y="4846638"/>
            <a:ext cx="774700" cy="396875"/>
            <a:chOff x="2640" y="1872"/>
            <a:chExt cx="528" cy="250"/>
          </a:xfrm>
        </p:grpSpPr>
        <p:sp>
          <p:nvSpPr>
            <p:cNvPr id="43128" name="Text Box 176"/>
            <p:cNvSpPr txBox="1">
              <a:spLocks noChangeArrowheads="1"/>
            </p:cNvSpPr>
            <p:nvPr/>
          </p:nvSpPr>
          <p:spPr bwMode="auto">
            <a:xfrm>
              <a:off x="2688" y="1872"/>
              <a:ext cx="3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宋体" pitchFamily="2" charset="-122"/>
                  <a:ea typeface="宋体" pitchFamily="2" charset="-122"/>
                </a:rPr>
                <a:t>top</a:t>
              </a:r>
            </a:p>
          </p:txBody>
        </p:sp>
        <p:sp>
          <p:nvSpPr>
            <p:cNvPr id="43129" name="Line 17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298" name="Rectangle 178"/>
          <p:cNvSpPr>
            <a:spLocks noChangeArrowheads="1"/>
          </p:cNvSpPr>
          <p:nvPr/>
        </p:nvSpPr>
        <p:spPr bwMode="auto">
          <a:xfrm>
            <a:off x="4994275" y="5516781"/>
            <a:ext cx="492125" cy="381000"/>
          </a:xfrm>
          <a:prstGeom prst="rect">
            <a:avLst/>
          </a:prstGeom>
          <a:solidFill>
            <a:srgbClr val="FFFFCC"/>
          </a:solidFill>
          <a:ln>
            <a:noFill/>
          </a:ln>
          <a:extLst/>
        </p:spPr>
        <p:txBody>
          <a:bodyPr wrap="none" anchor="ctr"/>
          <a:lstStyle/>
          <a:p>
            <a:endParaRPr lang="zh-CN" altLang="en-US"/>
          </a:p>
        </p:txBody>
      </p:sp>
      <p:sp useBgFill="1">
        <p:nvSpPr>
          <p:cNvPr id="133299" name="Rectangle 179"/>
          <p:cNvSpPr>
            <a:spLocks noChangeArrowheads="1"/>
          </p:cNvSpPr>
          <p:nvPr/>
        </p:nvSpPr>
        <p:spPr bwMode="auto">
          <a:xfrm>
            <a:off x="3798888" y="49387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pPr algn="ctr" eaLnBrk="0" hangingPunct="0">
              <a:spcBef>
                <a:spcPct val="50000"/>
              </a:spcBef>
            </a:pPr>
            <a:endParaRPr kumimoji="1" lang="zh-CN" altLang="zh-CN" sz="2000">
              <a:latin typeface="宋体" pitchFamily="2" charset="-122"/>
              <a:ea typeface="宋体" pitchFamily="2" charset="-122"/>
            </a:endParaRPr>
          </a:p>
        </p:txBody>
      </p:sp>
      <p:grpSp>
        <p:nvGrpSpPr>
          <p:cNvPr id="133230" name="Group 180"/>
          <p:cNvGrpSpPr>
            <a:grpSpLocks/>
          </p:cNvGrpSpPr>
          <p:nvPr/>
        </p:nvGrpSpPr>
        <p:grpSpPr bwMode="auto">
          <a:xfrm>
            <a:off x="3922822" y="5151438"/>
            <a:ext cx="774700" cy="396875"/>
            <a:chOff x="2640" y="1872"/>
            <a:chExt cx="528" cy="250"/>
          </a:xfrm>
        </p:grpSpPr>
        <p:sp>
          <p:nvSpPr>
            <p:cNvPr id="43126" name="Text Box 181"/>
            <p:cNvSpPr txBox="1">
              <a:spLocks noChangeArrowheads="1"/>
            </p:cNvSpPr>
            <p:nvPr/>
          </p:nvSpPr>
          <p:spPr bwMode="auto">
            <a:xfrm>
              <a:off x="2688" y="1872"/>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a:latin typeface="Times New Roman" pitchFamily="18" charset="0"/>
                  <a:ea typeface="宋体" pitchFamily="2" charset="-122"/>
                </a:rPr>
                <a:t>top</a:t>
              </a:r>
            </a:p>
          </p:txBody>
        </p:sp>
        <p:sp>
          <p:nvSpPr>
            <p:cNvPr id="43127" name="Line 18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303" name="Rectangle 183"/>
          <p:cNvSpPr>
            <a:spLocks noChangeArrowheads="1"/>
          </p:cNvSpPr>
          <p:nvPr/>
        </p:nvSpPr>
        <p:spPr bwMode="auto">
          <a:xfrm>
            <a:off x="2039938" y="5548313"/>
            <a:ext cx="492125" cy="381000"/>
          </a:xfrm>
          <a:prstGeom prst="rect">
            <a:avLst/>
          </a:prstGeom>
          <a:solidFill>
            <a:srgbClr val="FFFFCC"/>
          </a:solidFill>
          <a:ln>
            <a:noFill/>
          </a:ln>
          <a:extLst/>
        </p:spPr>
        <p:txBody>
          <a:bodyPr wrap="none" anchor="ctr"/>
          <a:lstStyle/>
          <a:p>
            <a:endParaRPr lang="zh-CN" altLang="en-US"/>
          </a:p>
        </p:txBody>
      </p:sp>
      <p:sp useBgFill="1">
        <p:nvSpPr>
          <p:cNvPr id="133304" name="Rectangle 184"/>
          <p:cNvSpPr>
            <a:spLocks noChangeArrowheads="1"/>
          </p:cNvSpPr>
          <p:nvPr/>
        </p:nvSpPr>
        <p:spPr bwMode="auto">
          <a:xfrm>
            <a:off x="882868" y="49387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pPr algn="ctr" eaLnBrk="0" hangingPunct="0">
              <a:spcBef>
                <a:spcPct val="50000"/>
              </a:spcBef>
            </a:pPr>
            <a:endParaRPr kumimoji="1" lang="zh-CN" altLang="zh-CN" sz="2000">
              <a:latin typeface="宋体" pitchFamily="2" charset="-122"/>
              <a:ea typeface="宋体" pitchFamily="2" charset="-122"/>
            </a:endParaRPr>
          </a:p>
        </p:txBody>
      </p:sp>
      <p:grpSp>
        <p:nvGrpSpPr>
          <p:cNvPr id="133231" name="Group 185"/>
          <p:cNvGrpSpPr>
            <a:grpSpLocks/>
          </p:cNvGrpSpPr>
          <p:nvPr/>
        </p:nvGrpSpPr>
        <p:grpSpPr bwMode="auto">
          <a:xfrm>
            <a:off x="1008390" y="5151438"/>
            <a:ext cx="773112" cy="396875"/>
            <a:chOff x="2640" y="1872"/>
            <a:chExt cx="528" cy="250"/>
          </a:xfrm>
        </p:grpSpPr>
        <p:sp>
          <p:nvSpPr>
            <p:cNvPr id="43124" name="Text Box 186"/>
            <p:cNvSpPr txBox="1">
              <a:spLocks noChangeArrowheads="1"/>
            </p:cNvSpPr>
            <p:nvPr/>
          </p:nvSpPr>
          <p:spPr bwMode="auto">
            <a:xfrm>
              <a:off x="2666" y="1872"/>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000" dirty="0">
                  <a:latin typeface="Times New Roman" pitchFamily="18" charset="0"/>
                  <a:ea typeface="宋体" pitchFamily="2" charset="-122"/>
                </a:rPr>
                <a:t>top</a:t>
              </a:r>
            </a:p>
          </p:txBody>
        </p:sp>
        <p:sp>
          <p:nvSpPr>
            <p:cNvPr id="43125" name="Line 18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308" name="Text Box 188"/>
          <p:cNvSpPr txBox="1">
            <a:spLocks noChangeArrowheads="1"/>
          </p:cNvSpPr>
          <p:nvPr/>
        </p:nvSpPr>
        <p:spPr bwMode="auto">
          <a:xfrm>
            <a:off x="2843213" y="976313"/>
            <a:ext cx="36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5</a:t>
            </a:r>
          </a:p>
        </p:txBody>
      </p:sp>
      <p:sp>
        <p:nvSpPr>
          <p:cNvPr id="43104" name="Text Box 189"/>
          <p:cNvSpPr txBox="1">
            <a:spLocks noChangeArrowheads="1"/>
          </p:cNvSpPr>
          <p:nvPr/>
        </p:nvSpPr>
        <p:spPr bwMode="auto">
          <a:xfrm>
            <a:off x="179512" y="981075"/>
            <a:ext cx="2710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宋体" pitchFamily="2" charset="-122"/>
                <a:ea typeface="宋体" pitchFamily="2" charset="-122"/>
              </a:rPr>
              <a:t> </a:t>
            </a:r>
            <a:r>
              <a:rPr kumimoji="1" lang="zh-CN" altLang="en-US" sz="2800" dirty="0">
                <a:latin typeface="宋体" pitchFamily="2" charset="-122"/>
                <a:ea typeface="宋体" pitchFamily="2" charset="-122"/>
              </a:rPr>
              <a:t>读入表达式</a:t>
            </a:r>
            <a:r>
              <a:rPr kumimoji="1" lang="zh-CN" altLang="en-US" sz="2800" dirty="0" smtClean="0">
                <a:latin typeface="宋体" pitchFamily="2" charset="-122"/>
                <a:ea typeface="宋体" pitchFamily="2" charset="-122"/>
              </a:rPr>
              <a:t>：</a:t>
            </a:r>
            <a:r>
              <a:rPr kumimoji="1" lang="en-US" altLang="zh-CN" sz="2800" dirty="0" smtClean="0">
                <a:latin typeface="宋体" pitchFamily="2" charset="-122"/>
                <a:ea typeface="宋体" pitchFamily="2" charset="-122"/>
              </a:rPr>
              <a:t>#</a:t>
            </a:r>
            <a:endParaRPr kumimoji="1" lang="zh-CN" altLang="en-US" sz="2800" dirty="0">
              <a:latin typeface="宋体" pitchFamily="2" charset="-122"/>
              <a:ea typeface="宋体" pitchFamily="2" charset="-122"/>
            </a:endParaRPr>
          </a:p>
        </p:txBody>
      </p:sp>
      <p:sp>
        <p:nvSpPr>
          <p:cNvPr id="133310" name="Text Box 190"/>
          <p:cNvSpPr txBox="1">
            <a:spLocks noChangeArrowheads="1"/>
          </p:cNvSpPr>
          <p:nvPr/>
        </p:nvSpPr>
        <p:spPr bwMode="auto">
          <a:xfrm>
            <a:off x="3095625"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1" name="Text Box 191"/>
          <p:cNvSpPr txBox="1">
            <a:spLocks noChangeArrowheads="1"/>
          </p:cNvSpPr>
          <p:nvPr/>
        </p:nvSpPr>
        <p:spPr bwMode="auto">
          <a:xfrm>
            <a:off x="3305175"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6</a:t>
            </a:r>
          </a:p>
        </p:txBody>
      </p:sp>
      <p:sp>
        <p:nvSpPr>
          <p:cNvPr id="133312" name="Text Box 192"/>
          <p:cNvSpPr txBox="1">
            <a:spLocks noChangeArrowheads="1"/>
          </p:cNvSpPr>
          <p:nvPr/>
        </p:nvSpPr>
        <p:spPr bwMode="auto">
          <a:xfrm>
            <a:off x="3587750" y="976313"/>
            <a:ext cx="541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3" name="Text Box 193"/>
          <p:cNvSpPr txBox="1">
            <a:spLocks noChangeArrowheads="1"/>
          </p:cNvSpPr>
          <p:nvPr/>
        </p:nvSpPr>
        <p:spPr bwMode="auto">
          <a:xfrm>
            <a:off x="3868738" y="976313"/>
            <a:ext cx="36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4" name="Text Box 194"/>
          <p:cNvSpPr txBox="1">
            <a:spLocks noChangeArrowheads="1"/>
          </p:cNvSpPr>
          <p:nvPr/>
        </p:nvSpPr>
        <p:spPr bwMode="auto">
          <a:xfrm>
            <a:off x="4149725"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1</a:t>
            </a:r>
          </a:p>
        </p:txBody>
      </p:sp>
      <p:sp>
        <p:nvSpPr>
          <p:cNvPr id="133315" name="Text Box 195"/>
          <p:cNvSpPr txBox="1">
            <a:spLocks noChangeArrowheads="1"/>
          </p:cNvSpPr>
          <p:nvPr/>
        </p:nvSpPr>
        <p:spPr bwMode="auto">
          <a:xfrm>
            <a:off x="4360863" y="976313"/>
            <a:ext cx="36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6" name="Text Box 196"/>
          <p:cNvSpPr txBox="1">
            <a:spLocks noChangeArrowheads="1"/>
          </p:cNvSpPr>
          <p:nvPr/>
        </p:nvSpPr>
        <p:spPr bwMode="auto">
          <a:xfrm>
            <a:off x="4641850"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2</a:t>
            </a:r>
          </a:p>
        </p:txBody>
      </p:sp>
      <p:sp>
        <p:nvSpPr>
          <p:cNvPr id="133317" name="Text Box 197"/>
          <p:cNvSpPr txBox="1">
            <a:spLocks noChangeArrowheads="1"/>
          </p:cNvSpPr>
          <p:nvPr/>
        </p:nvSpPr>
        <p:spPr bwMode="auto">
          <a:xfrm>
            <a:off x="4924425"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8" name="Text Box 198"/>
          <p:cNvSpPr txBox="1">
            <a:spLocks noChangeArrowheads="1"/>
          </p:cNvSpPr>
          <p:nvPr/>
        </p:nvSpPr>
        <p:spPr bwMode="auto">
          <a:xfrm>
            <a:off x="5133975" y="976313"/>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a:t>
            </a:r>
          </a:p>
        </p:txBody>
      </p:sp>
      <p:sp>
        <p:nvSpPr>
          <p:cNvPr id="133319" name="Text Box 199"/>
          <p:cNvSpPr txBox="1">
            <a:spLocks noChangeArrowheads="1"/>
          </p:cNvSpPr>
          <p:nvPr/>
        </p:nvSpPr>
        <p:spPr bwMode="auto">
          <a:xfrm>
            <a:off x="5345113" y="976313"/>
            <a:ext cx="36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4</a:t>
            </a:r>
          </a:p>
        </p:txBody>
      </p:sp>
      <p:sp>
        <p:nvSpPr>
          <p:cNvPr id="133320" name="Text Box 200"/>
          <p:cNvSpPr txBox="1">
            <a:spLocks noChangeArrowheads="1"/>
          </p:cNvSpPr>
          <p:nvPr/>
        </p:nvSpPr>
        <p:spPr bwMode="auto">
          <a:xfrm>
            <a:off x="5627688" y="976313"/>
            <a:ext cx="363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黑体" pitchFamily="2" charset="-122"/>
                <a:ea typeface="黑体" pitchFamily="2" charset="-122"/>
              </a:rPr>
              <a:t>#</a:t>
            </a:r>
          </a:p>
        </p:txBody>
      </p:sp>
      <p:sp>
        <p:nvSpPr>
          <p:cNvPr id="133321" name="Text Box 201"/>
          <p:cNvSpPr txBox="1">
            <a:spLocks noChangeArrowheads="1"/>
          </p:cNvSpPr>
          <p:nvPr/>
        </p:nvSpPr>
        <p:spPr bwMode="auto">
          <a:xfrm>
            <a:off x="6084888" y="981075"/>
            <a:ext cx="722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宋体" pitchFamily="2" charset="-122"/>
                <a:ea typeface="宋体" pitchFamily="2" charset="-122"/>
              </a:rPr>
              <a:t>=19</a:t>
            </a:r>
          </a:p>
        </p:txBody>
      </p:sp>
      <p:sp>
        <p:nvSpPr>
          <p:cNvPr id="133322" name="Text Box 202"/>
          <p:cNvSpPr txBox="1">
            <a:spLocks noChangeArrowheads="1"/>
          </p:cNvSpPr>
          <p:nvPr/>
        </p:nvSpPr>
        <p:spPr bwMode="auto">
          <a:xfrm>
            <a:off x="6823075" y="2255838"/>
            <a:ext cx="1123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1+2=3</a:t>
            </a:r>
          </a:p>
        </p:txBody>
      </p:sp>
      <p:sp>
        <p:nvSpPr>
          <p:cNvPr id="133323" name="Text Box 203"/>
          <p:cNvSpPr txBox="1">
            <a:spLocks noChangeArrowheads="1"/>
          </p:cNvSpPr>
          <p:nvPr/>
        </p:nvSpPr>
        <p:spPr bwMode="auto">
          <a:xfrm>
            <a:off x="6823075" y="2652713"/>
            <a:ext cx="1455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6×3=18</a:t>
            </a:r>
          </a:p>
        </p:txBody>
      </p:sp>
      <p:sp>
        <p:nvSpPr>
          <p:cNvPr id="133324" name="Text Box 204"/>
          <p:cNvSpPr txBox="1">
            <a:spLocks noChangeArrowheads="1"/>
          </p:cNvSpPr>
          <p:nvPr/>
        </p:nvSpPr>
        <p:spPr bwMode="auto">
          <a:xfrm>
            <a:off x="6831013" y="3068638"/>
            <a:ext cx="147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5+18=23</a:t>
            </a:r>
          </a:p>
        </p:txBody>
      </p:sp>
      <p:sp>
        <p:nvSpPr>
          <p:cNvPr id="133325" name="Text Box 205"/>
          <p:cNvSpPr txBox="1">
            <a:spLocks noChangeArrowheads="1"/>
          </p:cNvSpPr>
          <p:nvPr/>
        </p:nvSpPr>
        <p:spPr bwMode="auto">
          <a:xfrm>
            <a:off x="6823075" y="3567113"/>
            <a:ext cx="1395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23-4=19</a:t>
            </a:r>
          </a:p>
        </p:txBody>
      </p:sp>
      <p:sp>
        <p:nvSpPr>
          <p:cNvPr id="133326" name="Rectangle 206"/>
          <p:cNvSpPr>
            <a:spLocks noGrp="1" noChangeArrowheads="1"/>
          </p:cNvSpPr>
          <p:nvPr>
            <p:ph type="title"/>
          </p:nvPr>
        </p:nvSpPr>
        <p:spPr>
          <a:xfrm>
            <a:off x="179388" y="260350"/>
            <a:ext cx="8604250" cy="646113"/>
          </a:xfrm>
          <a:gradFill rotWithShape="1">
            <a:gsLst>
              <a:gs pos="0">
                <a:schemeClr val="folHlink"/>
              </a:gs>
              <a:gs pos="100000">
                <a:schemeClr val="bg1"/>
              </a:gs>
            </a:gsLst>
            <a:lin ang="0" scaled="1"/>
          </a:gradFill>
        </p:spPr>
        <p:txBody>
          <a:bodyPr wrap="none" tIns="108000" bIns="108000"/>
          <a:lstStyle/>
          <a:p>
            <a:pPr eaLnBrk="1" hangingPunct="1">
              <a:defRPr/>
            </a:pPr>
            <a:r>
              <a:rPr lang="en-US" altLang="zh-CN" sz="4000" smtClean="0">
                <a:effectLst>
                  <a:outerShdw blurRad="38100" dist="38100" dir="2700000" algn="tl">
                    <a:srgbClr val="FFFFFF"/>
                  </a:outerShdw>
                </a:effectLst>
              </a:rPr>
              <a:t> </a:t>
            </a:r>
            <a:r>
              <a:rPr lang="zh-CN" altLang="en-US" sz="4000" smtClean="0">
                <a:effectLst>
                  <a:outerShdw blurRad="38100" dist="38100" dir="2700000" algn="tl">
                    <a:srgbClr val="FFFFFF"/>
                  </a:outerShdw>
                </a:effectLst>
              </a:rPr>
              <a:t>表达式求值示意图（算符优先算法）</a:t>
            </a:r>
          </a:p>
        </p:txBody>
      </p:sp>
      <p:sp>
        <p:nvSpPr>
          <p:cNvPr id="133327" name="Text Box 207"/>
          <p:cNvSpPr txBox="1">
            <a:spLocks noChangeArrowheads="1"/>
          </p:cNvSpPr>
          <p:nvPr/>
        </p:nvSpPr>
        <p:spPr bwMode="auto">
          <a:xfrm>
            <a:off x="5867400" y="5084763"/>
            <a:ext cx="3203575" cy="984250"/>
          </a:xfrm>
          <a:prstGeom prst="rect">
            <a:avLst/>
          </a:prstGeom>
          <a:noFill/>
          <a:ln w="381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lang="en-US" altLang="zh-CN" sz="2800">
                <a:solidFill>
                  <a:srgbClr val="FF0000"/>
                </a:solidFill>
                <a:latin typeface="楷体_GB2312" pitchFamily="49" charset="-122"/>
              </a:rPr>
              <a:t>OPTR</a:t>
            </a:r>
            <a:r>
              <a:rPr lang="zh-CN" altLang="en-US" sz="2800">
                <a:solidFill>
                  <a:srgbClr val="FF0000"/>
                </a:solidFill>
                <a:latin typeface="楷体_GB2312" pitchFamily="49" charset="-122"/>
              </a:rPr>
              <a:t>栈顶元素为＃</a:t>
            </a:r>
          </a:p>
          <a:p>
            <a:pPr eaLnBrk="1" hangingPunct="1"/>
            <a:r>
              <a:rPr lang="zh-CN" altLang="en-US" sz="2800">
                <a:solidFill>
                  <a:srgbClr val="FF0000"/>
                </a:solidFill>
                <a:latin typeface="楷体_GB2312" pitchFamily="49" charset="-122"/>
              </a:rPr>
              <a:t>当前字符也为＃</a:t>
            </a:r>
          </a:p>
        </p:txBody>
      </p:sp>
      <p:sp>
        <p:nvSpPr>
          <p:cNvPr id="133328" name="Rectangle 208"/>
          <p:cNvSpPr>
            <a:spLocks noChangeArrowheads="1"/>
          </p:cNvSpPr>
          <p:nvPr/>
        </p:nvSpPr>
        <p:spPr bwMode="auto">
          <a:xfrm>
            <a:off x="5867400" y="4508500"/>
            <a:ext cx="309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smtClean="0">
                <a:solidFill>
                  <a:srgbClr val="FF0000"/>
                </a:solidFill>
              </a:rPr>
              <a:t>程序结束</a:t>
            </a:r>
            <a:r>
              <a:rPr lang="zh-CN" altLang="en-US" sz="2800" dirty="0">
                <a:solidFill>
                  <a:srgbClr val="FF0000"/>
                </a:solidFill>
              </a:rPr>
              <a:t>标志？</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133140"/>
                                        </p:tgtEl>
                                        <p:attrNameLst>
                                          <p:attrName>style.visibility</p:attrName>
                                        </p:attrNameLst>
                                      </p:cBhvr>
                                      <p:to>
                                        <p:strVal val="visible"/>
                                      </p:to>
                                    </p:set>
                                    <p:animEffect transition="in" filter="slide(fromRight)">
                                      <p:cBhvr>
                                        <p:cTn id="10" dur="500"/>
                                        <p:tgtEl>
                                          <p:spTgt spid="133140"/>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33164"/>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3308"/>
                                        </p:tgtEl>
                                        <p:attrNameLst>
                                          <p:attrName>style.visibility</p:attrName>
                                        </p:attrNameLst>
                                      </p:cBhvr>
                                      <p:to>
                                        <p:strVal val="visible"/>
                                      </p:to>
                                    </p:set>
                                    <p:anim calcmode="lin" valueType="num">
                                      <p:cBhvr additive="base">
                                        <p:cTn id="25" dur="500" fill="hold"/>
                                        <p:tgtEl>
                                          <p:spTgt spid="133308"/>
                                        </p:tgtEl>
                                        <p:attrNameLst>
                                          <p:attrName>ppt_x</p:attrName>
                                        </p:attrNameLst>
                                      </p:cBhvr>
                                      <p:tavLst>
                                        <p:tav tm="0">
                                          <p:val>
                                            <p:strVal val="1+#ppt_w/2"/>
                                          </p:val>
                                        </p:tav>
                                        <p:tav tm="100000">
                                          <p:val>
                                            <p:strVal val="#ppt_x"/>
                                          </p:val>
                                        </p:tav>
                                      </p:tavLst>
                                    </p:anim>
                                    <p:anim calcmode="lin" valueType="num">
                                      <p:cBhvr additive="base">
                                        <p:cTn id="26" dur="500" fill="hold"/>
                                        <p:tgtEl>
                                          <p:spTgt spid="133308"/>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1000"/>
                                  </p:stCondLst>
                                  <p:childTnLst>
                                    <p:set>
                                      <p:cBhvr>
                                        <p:cTn id="29" dur="1" fill="hold">
                                          <p:stCondLst>
                                            <p:cond delay="0"/>
                                          </p:stCondLst>
                                        </p:cTn>
                                        <p:tgtEl>
                                          <p:spTgt spid="133159"/>
                                        </p:tgtEl>
                                        <p:attrNameLst>
                                          <p:attrName>style.visibility</p:attrName>
                                        </p:attrNameLst>
                                      </p:cBhvr>
                                      <p:to>
                                        <p:strVal val="visible"/>
                                      </p:to>
                                    </p:set>
                                    <p:anim calcmode="lin" valueType="num">
                                      <p:cBhvr additive="base">
                                        <p:cTn id="30" dur="500" fill="hold"/>
                                        <p:tgtEl>
                                          <p:spTgt spid="133159"/>
                                        </p:tgtEl>
                                        <p:attrNameLst>
                                          <p:attrName>ppt_x</p:attrName>
                                        </p:attrNameLst>
                                      </p:cBhvr>
                                      <p:tavLst>
                                        <p:tav tm="0">
                                          <p:val>
                                            <p:strVal val="1+#ppt_w/2"/>
                                          </p:val>
                                        </p:tav>
                                        <p:tav tm="100000">
                                          <p:val>
                                            <p:strVal val="#ppt_x"/>
                                          </p:val>
                                        </p:tav>
                                      </p:tavLst>
                                    </p:anim>
                                    <p:anim calcmode="lin" valueType="num">
                                      <p:cBhvr additive="base">
                                        <p:cTn id="31" dur="500" fill="hold"/>
                                        <p:tgtEl>
                                          <p:spTgt spid="133159"/>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133160"/>
                                        </p:tgtEl>
                                        <p:attrNameLst>
                                          <p:attrName>style.visibility</p:attrName>
                                        </p:attrNameLst>
                                      </p:cBhvr>
                                      <p:to>
                                        <p:strVal val="visible"/>
                                      </p:to>
                                    </p:set>
                                  </p:childTnLst>
                                </p:cTn>
                              </p:par>
                            </p:childTnLst>
                          </p:cTn>
                        </p:par>
                        <p:par>
                          <p:cTn id="35" fill="hold" nodeType="afterGroup">
                            <p:stCondLst>
                              <p:cond delay="2500"/>
                            </p:stCondLst>
                            <p:childTnLst>
                              <p:par>
                                <p:cTn id="36" presetID="1" presetClass="entr" presetSubtype="0" fill="hold" nodeType="afterEffect">
                                  <p:stCondLst>
                                    <p:cond delay="0"/>
                                  </p:stCondLst>
                                  <p:childTnLst>
                                    <p:set>
                                      <p:cBhvr>
                                        <p:cTn id="37" dur="1" fill="hold">
                                          <p:stCondLst>
                                            <p:cond delay="499"/>
                                          </p:stCondLst>
                                        </p:cTn>
                                        <p:tgtEl>
                                          <p:spTgt spid="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3310"/>
                                        </p:tgtEl>
                                        <p:attrNameLst>
                                          <p:attrName>style.visibility</p:attrName>
                                        </p:attrNameLst>
                                      </p:cBhvr>
                                      <p:to>
                                        <p:strVal val="visible"/>
                                      </p:to>
                                    </p:set>
                                    <p:anim calcmode="lin" valueType="num">
                                      <p:cBhvr additive="base">
                                        <p:cTn id="42" dur="500" fill="hold"/>
                                        <p:tgtEl>
                                          <p:spTgt spid="133310"/>
                                        </p:tgtEl>
                                        <p:attrNameLst>
                                          <p:attrName>ppt_x</p:attrName>
                                        </p:attrNameLst>
                                      </p:cBhvr>
                                      <p:tavLst>
                                        <p:tav tm="0">
                                          <p:val>
                                            <p:strVal val="1+#ppt_w/2"/>
                                          </p:val>
                                        </p:tav>
                                        <p:tav tm="100000">
                                          <p:val>
                                            <p:strVal val="#ppt_x"/>
                                          </p:val>
                                        </p:tav>
                                      </p:tavLst>
                                    </p:anim>
                                    <p:anim calcmode="lin" valueType="num">
                                      <p:cBhvr additive="base">
                                        <p:cTn id="43" dur="500" fill="hold"/>
                                        <p:tgtEl>
                                          <p:spTgt spid="13331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2" fill="hold" grpId="0" nodeType="afterEffect">
                                  <p:stCondLst>
                                    <p:cond delay="1000"/>
                                  </p:stCondLst>
                                  <p:childTnLst>
                                    <p:set>
                                      <p:cBhvr>
                                        <p:cTn id="46" dur="1" fill="hold">
                                          <p:stCondLst>
                                            <p:cond delay="0"/>
                                          </p:stCondLst>
                                        </p:cTn>
                                        <p:tgtEl>
                                          <p:spTgt spid="133168"/>
                                        </p:tgtEl>
                                        <p:attrNameLst>
                                          <p:attrName>style.visibility</p:attrName>
                                        </p:attrNameLst>
                                      </p:cBhvr>
                                      <p:to>
                                        <p:strVal val="visible"/>
                                      </p:to>
                                    </p:set>
                                    <p:anim calcmode="lin" valueType="num">
                                      <p:cBhvr additive="base">
                                        <p:cTn id="47" dur="500" fill="hold"/>
                                        <p:tgtEl>
                                          <p:spTgt spid="133168"/>
                                        </p:tgtEl>
                                        <p:attrNameLst>
                                          <p:attrName>ppt_x</p:attrName>
                                        </p:attrNameLst>
                                      </p:cBhvr>
                                      <p:tavLst>
                                        <p:tav tm="0">
                                          <p:val>
                                            <p:strVal val="1+#ppt_w/2"/>
                                          </p:val>
                                        </p:tav>
                                        <p:tav tm="100000">
                                          <p:val>
                                            <p:strVal val="#ppt_x"/>
                                          </p:val>
                                        </p:tav>
                                      </p:tavLst>
                                    </p:anim>
                                    <p:anim calcmode="lin" valueType="num">
                                      <p:cBhvr additive="base">
                                        <p:cTn id="48" dur="500" fill="hold"/>
                                        <p:tgtEl>
                                          <p:spTgt spid="133168"/>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133169"/>
                                        </p:tgtEl>
                                        <p:attrNameLst>
                                          <p:attrName>style.visibility</p:attrName>
                                        </p:attrNameLst>
                                      </p:cBhvr>
                                      <p:to>
                                        <p:strVal val="visible"/>
                                      </p:to>
                                    </p:set>
                                  </p:childTnLst>
                                </p:cTn>
                              </p:par>
                            </p:childTnLst>
                          </p:cTn>
                        </p:par>
                        <p:par>
                          <p:cTn id="52" fill="hold" nodeType="afterGroup">
                            <p:stCondLst>
                              <p:cond delay="2500"/>
                            </p:stCondLst>
                            <p:childTnLst>
                              <p:par>
                                <p:cTn id="53" presetID="1" presetClass="entr" presetSubtype="0" fill="hold" nodeType="afterEffect">
                                  <p:stCondLst>
                                    <p:cond delay="0"/>
                                  </p:stCondLst>
                                  <p:childTnLst>
                                    <p:set>
                                      <p:cBhvr>
                                        <p:cTn id="54" dur="1" fill="hold">
                                          <p:stCondLst>
                                            <p:cond delay="499"/>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33311"/>
                                        </p:tgtEl>
                                        <p:attrNameLst>
                                          <p:attrName>style.visibility</p:attrName>
                                        </p:attrNameLst>
                                      </p:cBhvr>
                                      <p:to>
                                        <p:strVal val="visible"/>
                                      </p:to>
                                    </p:set>
                                    <p:anim calcmode="lin" valueType="num">
                                      <p:cBhvr additive="base">
                                        <p:cTn id="59" dur="500" fill="hold"/>
                                        <p:tgtEl>
                                          <p:spTgt spid="133311"/>
                                        </p:tgtEl>
                                        <p:attrNameLst>
                                          <p:attrName>ppt_x</p:attrName>
                                        </p:attrNameLst>
                                      </p:cBhvr>
                                      <p:tavLst>
                                        <p:tav tm="0">
                                          <p:val>
                                            <p:strVal val="1+#ppt_w/2"/>
                                          </p:val>
                                        </p:tav>
                                        <p:tav tm="100000">
                                          <p:val>
                                            <p:strVal val="#ppt_x"/>
                                          </p:val>
                                        </p:tav>
                                      </p:tavLst>
                                    </p:anim>
                                    <p:anim calcmode="lin" valueType="num">
                                      <p:cBhvr additive="base">
                                        <p:cTn id="60" dur="500" fill="hold"/>
                                        <p:tgtEl>
                                          <p:spTgt spid="133311"/>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500"/>
                            </p:stCondLst>
                            <p:childTnLst>
                              <p:par>
                                <p:cTn id="62" presetID="2" presetClass="entr" presetSubtype="2" fill="hold" grpId="0" nodeType="afterEffect">
                                  <p:stCondLst>
                                    <p:cond delay="1000"/>
                                  </p:stCondLst>
                                  <p:childTnLst>
                                    <p:set>
                                      <p:cBhvr>
                                        <p:cTn id="63" dur="1" fill="hold">
                                          <p:stCondLst>
                                            <p:cond delay="0"/>
                                          </p:stCondLst>
                                        </p:cTn>
                                        <p:tgtEl>
                                          <p:spTgt spid="133173"/>
                                        </p:tgtEl>
                                        <p:attrNameLst>
                                          <p:attrName>style.visibility</p:attrName>
                                        </p:attrNameLst>
                                      </p:cBhvr>
                                      <p:to>
                                        <p:strVal val="visible"/>
                                      </p:to>
                                    </p:set>
                                    <p:anim calcmode="lin" valueType="num">
                                      <p:cBhvr additive="base">
                                        <p:cTn id="64" dur="500" fill="hold"/>
                                        <p:tgtEl>
                                          <p:spTgt spid="133173"/>
                                        </p:tgtEl>
                                        <p:attrNameLst>
                                          <p:attrName>ppt_x</p:attrName>
                                        </p:attrNameLst>
                                      </p:cBhvr>
                                      <p:tavLst>
                                        <p:tav tm="0">
                                          <p:val>
                                            <p:strVal val="1+#ppt_w/2"/>
                                          </p:val>
                                        </p:tav>
                                        <p:tav tm="100000">
                                          <p:val>
                                            <p:strVal val="#ppt_x"/>
                                          </p:val>
                                        </p:tav>
                                      </p:tavLst>
                                    </p:anim>
                                    <p:anim calcmode="lin" valueType="num">
                                      <p:cBhvr additive="base">
                                        <p:cTn id="65" dur="500" fill="hold"/>
                                        <p:tgtEl>
                                          <p:spTgt spid="133173"/>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000"/>
                            </p:stCondLst>
                            <p:childTnLst>
                              <p:par>
                                <p:cTn id="67" presetID="1" presetClass="entr" presetSubtype="0" fill="hold" grpId="0" nodeType="afterEffect">
                                  <p:stCondLst>
                                    <p:cond delay="0"/>
                                  </p:stCondLst>
                                  <p:childTnLst>
                                    <p:set>
                                      <p:cBhvr>
                                        <p:cTn id="68" dur="1" fill="hold">
                                          <p:stCondLst>
                                            <p:cond delay="499"/>
                                          </p:stCondLst>
                                        </p:cTn>
                                        <p:tgtEl>
                                          <p:spTgt spid="133174"/>
                                        </p:tgtEl>
                                        <p:attrNameLst>
                                          <p:attrName>style.visibility</p:attrName>
                                        </p:attrNameLst>
                                      </p:cBhvr>
                                      <p:to>
                                        <p:strVal val="visible"/>
                                      </p:to>
                                    </p:set>
                                  </p:childTnLst>
                                </p:cTn>
                              </p:par>
                            </p:childTnLst>
                          </p:cTn>
                        </p:par>
                        <p:par>
                          <p:cTn id="69" fill="hold" nodeType="afterGroup">
                            <p:stCondLst>
                              <p:cond delay="2500"/>
                            </p:stCondLst>
                            <p:childTnLst>
                              <p:par>
                                <p:cTn id="70" presetID="1" presetClass="entr" presetSubtype="0" fill="hold" nodeType="afterEffect">
                                  <p:stCondLst>
                                    <p:cond delay="0"/>
                                  </p:stCondLst>
                                  <p:childTnLst>
                                    <p:set>
                                      <p:cBhvr>
                                        <p:cTn id="71" dur="1" fill="hold">
                                          <p:stCondLst>
                                            <p:cond delay="499"/>
                                          </p:stCondLst>
                                        </p:cTn>
                                        <p:tgtEl>
                                          <p:spTgt spid="15"/>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33312"/>
                                        </p:tgtEl>
                                        <p:attrNameLst>
                                          <p:attrName>style.visibility</p:attrName>
                                        </p:attrNameLst>
                                      </p:cBhvr>
                                      <p:to>
                                        <p:strVal val="visible"/>
                                      </p:to>
                                    </p:set>
                                    <p:anim calcmode="lin" valueType="num">
                                      <p:cBhvr additive="base">
                                        <p:cTn id="76" dur="500" fill="hold"/>
                                        <p:tgtEl>
                                          <p:spTgt spid="133312"/>
                                        </p:tgtEl>
                                        <p:attrNameLst>
                                          <p:attrName>ppt_x</p:attrName>
                                        </p:attrNameLst>
                                      </p:cBhvr>
                                      <p:tavLst>
                                        <p:tav tm="0">
                                          <p:val>
                                            <p:strVal val="1+#ppt_w/2"/>
                                          </p:val>
                                        </p:tav>
                                        <p:tav tm="100000">
                                          <p:val>
                                            <p:strVal val="#ppt_x"/>
                                          </p:val>
                                        </p:tav>
                                      </p:tavLst>
                                    </p:anim>
                                    <p:anim calcmode="lin" valueType="num">
                                      <p:cBhvr additive="base">
                                        <p:cTn id="77" dur="500" fill="hold"/>
                                        <p:tgtEl>
                                          <p:spTgt spid="133312"/>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1000"/>
                                  </p:stCondLst>
                                  <p:childTnLst>
                                    <p:set>
                                      <p:cBhvr>
                                        <p:cTn id="80" dur="1" fill="hold">
                                          <p:stCondLst>
                                            <p:cond delay="0"/>
                                          </p:stCondLst>
                                        </p:cTn>
                                        <p:tgtEl>
                                          <p:spTgt spid="133178"/>
                                        </p:tgtEl>
                                        <p:attrNameLst>
                                          <p:attrName>style.visibility</p:attrName>
                                        </p:attrNameLst>
                                      </p:cBhvr>
                                      <p:to>
                                        <p:strVal val="visible"/>
                                      </p:to>
                                    </p:set>
                                    <p:anim calcmode="lin" valueType="num">
                                      <p:cBhvr additive="base">
                                        <p:cTn id="81" dur="500" fill="hold"/>
                                        <p:tgtEl>
                                          <p:spTgt spid="133178"/>
                                        </p:tgtEl>
                                        <p:attrNameLst>
                                          <p:attrName>ppt_x</p:attrName>
                                        </p:attrNameLst>
                                      </p:cBhvr>
                                      <p:tavLst>
                                        <p:tav tm="0">
                                          <p:val>
                                            <p:strVal val="1+#ppt_w/2"/>
                                          </p:val>
                                        </p:tav>
                                        <p:tav tm="100000">
                                          <p:val>
                                            <p:strVal val="#ppt_x"/>
                                          </p:val>
                                        </p:tav>
                                      </p:tavLst>
                                    </p:anim>
                                    <p:anim calcmode="lin" valueType="num">
                                      <p:cBhvr additive="base">
                                        <p:cTn id="82" dur="500" fill="hold"/>
                                        <p:tgtEl>
                                          <p:spTgt spid="133178"/>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2000"/>
                            </p:stCondLst>
                            <p:childTnLst>
                              <p:par>
                                <p:cTn id="84" presetID="1" presetClass="entr" presetSubtype="0" fill="hold" grpId="0" nodeType="afterEffect">
                                  <p:stCondLst>
                                    <p:cond delay="0"/>
                                  </p:stCondLst>
                                  <p:childTnLst>
                                    <p:set>
                                      <p:cBhvr>
                                        <p:cTn id="85" dur="1" fill="hold">
                                          <p:stCondLst>
                                            <p:cond delay="499"/>
                                          </p:stCondLst>
                                        </p:cTn>
                                        <p:tgtEl>
                                          <p:spTgt spid="133179"/>
                                        </p:tgtEl>
                                        <p:attrNameLst>
                                          <p:attrName>style.visibility</p:attrName>
                                        </p:attrNameLst>
                                      </p:cBhvr>
                                      <p:to>
                                        <p:strVal val="visible"/>
                                      </p:to>
                                    </p:set>
                                  </p:childTnLst>
                                </p:cTn>
                              </p:par>
                            </p:childTnLst>
                          </p:cTn>
                        </p:par>
                        <p:par>
                          <p:cTn id="86" fill="hold" nodeType="afterGroup">
                            <p:stCondLst>
                              <p:cond delay="2500"/>
                            </p:stCondLst>
                            <p:childTnLst>
                              <p:par>
                                <p:cTn id="87" presetID="1" presetClass="entr" presetSubtype="0" fill="hold" nodeType="afterEffect">
                                  <p:stCondLst>
                                    <p:cond delay="0"/>
                                  </p:stCondLst>
                                  <p:childTnLst>
                                    <p:set>
                                      <p:cBhvr>
                                        <p:cTn id="88" dur="1" fill="hold">
                                          <p:stCondLst>
                                            <p:cond delay="499"/>
                                          </p:stCondLst>
                                        </p:cTn>
                                        <p:tgtEl>
                                          <p:spTgt spid="1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33313"/>
                                        </p:tgtEl>
                                        <p:attrNameLst>
                                          <p:attrName>style.visibility</p:attrName>
                                        </p:attrNameLst>
                                      </p:cBhvr>
                                      <p:to>
                                        <p:strVal val="visible"/>
                                      </p:to>
                                    </p:set>
                                    <p:anim calcmode="lin" valueType="num">
                                      <p:cBhvr additive="base">
                                        <p:cTn id="93" dur="500" fill="hold"/>
                                        <p:tgtEl>
                                          <p:spTgt spid="133313"/>
                                        </p:tgtEl>
                                        <p:attrNameLst>
                                          <p:attrName>ppt_x</p:attrName>
                                        </p:attrNameLst>
                                      </p:cBhvr>
                                      <p:tavLst>
                                        <p:tav tm="0">
                                          <p:val>
                                            <p:strVal val="1+#ppt_w/2"/>
                                          </p:val>
                                        </p:tav>
                                        <p:tav tm="100000">
                                          <p:val>
                                            <p:strVal val="#ppt_x"/>
                                          </p:val>
                                        </p:tav>
                                      </p:tavLst>
                                    </p:anim>
                                    <p:anim calcmode="lin" valueType="num">
                                      <p:cBhvr additive="base">
                                        <p:cTn id="94" dur="500" fill="hold"/>
                                        <p:tgtEl>
                                          <p:spTgt spid="133313"/>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2" fill="hold" grpId="0" nodeType="afterEffect">
                                  <p:stCondLst>
                                    <p:cond delay="1000"/>
                                  </p:stCondLst>
                                  <p:childTnLst>
                                    <p:set>
                                      <p:cBhvr>
                                        <p:cTn id="97" dur="1" fill="hold">
                                          <p:stCondLst>
                                            <p:cond delay="0"/>
                                          </p:stCondLst>
                                        </p:cTn>
                                        <p:tgtEl>
                                          <p:spTgt spid="133183"/>
                                        </p:tgtEl>
                                        <p:attrNameLst>
                                          <p:attrName>style.visibility</p:attrName>
                                        </p:attrNameLst>
                                      </p:cBhvr>
                                      <p:to>
                                        <p:strVal val="visible"/>
                                      </p:to>
                                    </p:set>
                                    <p:anim calcmode="lin" valueType="num">
                                      <p:cBhvr additive="base">
                                        <p:cTn id="98" dur="500" fill="hold"/>
                                        <p:tgtEl>
                                          <p:spTgt spid="133183"/>
                                        </p:tgtEl>
                                        <p:attrNameLst>
                                          <p:attrName>ppt_x</p:attrName>
                                        </p:attrNameLst>
                                      </p:cBhvr>
                                      <p:tavLst>
                                        <p:tav tm="0">
                                          <p:val>
                                            <p:strVal val="1+#ppt_w/2"/>
                                          </p:val>
                                        </p:tav>
                                        <p:tav tm="100000">
                                          <p:val>
                                            <p:strVal val="#ppt_x"/>
                                          </p:val>
                                        </p:tav>
                                      </p:tavLst>
                                    </p:anim>
                                    <p:anim calcmode="lin" valueType="num">
                                      <p:cBhvr additive="base">
                                        <p:cTn id="99" dur="500" fill="hold"/>
                                        <p:tgtEl>
                                          <p:spTgt spid="133183"/>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1" presetClass="entr" presetSubtype="0" fill="hold" grpId="0" nodeType="afterEffect">
                                  <p:stCondLst>
                                    <p:cond delay="0"/>
                                  </p:stCondLst>
                                  <p:childTnLst>
                                    <p:set>
                                      <p:cBhvr>
                                        <p:cTn id="102" dur="1" fill="hold">
                                          <p:stCondLst>
                                            <p:cond delay="499"/>
                                          </p:stCondLst>
                                        </p:cTn>
                                        <p:tgtEl>
                                          <p:spTgt spid="133188"/>
                                        </p:tgtEl>
                                        <p:attrNameLst>
                                          <p:attrName>style.visibility</p:attrName>
                                        </p:attrNameLst>
                                      </p:cBhvr>
                                      <p:to>
                                        <p:strVal val="visible"/>
                                      </p:to>
                                    </p:set>
                                  </p:childTnLst>
                                </p:cTn>
                              </p:par>
                            </p:childTnLst>
                          </p:cTn>
                        </p:par>
                        <p:par>
                          <p:cTn id="103" fill="hold" nodeType="afterGroup">
                            <p:stCondLst>
                              <p:cond delay="2500"/>
                            </p:stCondLst>
                            <p:childTnLst>
                              <p:par>
                                <p:cTn id="104" presetID="1" presetClass="entr" presetSubtype="0" fill="hold" nodeType="afterEffect">
                                  <p:stCondLst>
                                    <p:cond delay="0"/>
                                  </p:stCondLst>
                                  <p:childTnLst>
                                    <p:set>
                                      <p:cBhvr>
                                        <p:cTn id="105" dur="1" fill="hold">
                                          <p:stCondLst>
                                            <p:cond delay="499"/>
                                          </p:stCondLst>
                                        </p:cTn>
                                        <p:tgtEl>
                                          <p:spTgt spid="17"/>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133314"/>
                                        </p:tgtEl>
                                        <p:attrNameLst>
                                          <p:attrName>style.visibility</p:attrName>
                                        </p:attrNameLst>
                                      </p:cBhvr>
                                      <p:to>
                                        <p:strVal val="visible"/>
                                      </p:to>
                                    </p:set>
                                    <p:anim calcmode="lin" valueType="num">
                                      <p:cBhvr additive="base">
                                        <p:cTn id="110" dur="500" fill="hold"/>
                                        <p:tgtEl>
                                          <p:spTgt spid="133314"/>
                                        </p:tgtEl>
                                        <p:attrNameLst>
                                          <p:attrName>ppt_x</p:attrName>
                                        </p:attrNameLst>
                                      </p:cBhvr>
                                      <p:tavLst>
                                        <p:tav tm="0">
                                          <p:val>
                                            <p:strVal val="1+#ppt_w/2"/>
                                          </p:val>
                                        </p:tav>
                                        <p:tav tm="100000">
                                          <p:val>
                                            <p:strVal val="#ppt_x"/>
                                          </p:val>
                                        </p:tav>
                                      </p:tavLst>
                                    </p:anim>
                                    <p:anim calcmode="lin" valueType="num">
                                      <p:cBhvr additive="base">
                                        <p:cTn id="111" dur="500" fill="hold"/>
                                        <p:tgtEl>
                                          <p:spTgt spid="133314"/>
                                        </p:tgtEl>
                                        <p:attrNameLst>
                                          <p:attrName>ppt_y</p:attrName>
                                        </p:attrNameLst>
                                      </p:cBhvr>
                                      <p:tavLst>
                                        <p:tav tm="0">
                                          <p:val>
                                            <p:strVal val="#ppt_y"/>
                                          </p:val>
                                        </p:tav>
                                        <p:tav tm="100000">
                                          <p:val>
                                            <p:strVal val="#ppt_y"/>
                                          </p:val>
                                        </p:tav>
                                      </p:tavLst>
                                    </p:anim>
                                  </p:childTnLst>
                                </p:cTn>
                              </p:par>
                            </p:childTnLst>
                          </p:cTn>
                        </p:par>
                        <p:par>
                          <p:cTn id="112" fill="hold" nodeType="afterGroup">
                            <p:stCondLst>
                              <p:cond delay="500"/>
                            </p:stCondLst>
                            <p:childTnLst>
                              <p:par>
                                <p:cTn id="113" presetID="2" presetClass="entr" presetSubtype="2" fill="hold" grpId="0" nodeType="afterEffect">
                                  <p:stCondLst>
                                    <p:cond delay="1000"/>
                                  </p:stCondLst>
                                  <p:childTnLst>
                                    <p:set>
                                      <p:cBhvr>
                                        <p:cTn id="114" dur="1" fill="hold">
                                          <p:stCondLst>
                                            <p:cond delay="0"/>
                                          </p:stCondLst>
                                        </p:cTn>
                                        <p:tgtEl>
                                          <p:spTgt spid="133187"/>
                                        </p:tgtEl>
                                        <p:attrNameLst>
                                          <p:attrName>style.visibility</p:attrName>
                                        </p:attrNameLst>
                                      </p:cBhvr>
                                      <p:to>
                                        <p:strVal val="visible"/>
                                      </p:to>
                                    </p:set>
                                    <p:anim calcmode="lin" valueType="num">
                                      <p:cBhvr additive="base">
                                        <p:cTn id="115" dur="500" fill="hold"/>
                                        <p:tgtEl>
                                          <p:spTgt spid="133187"/>
                                        </p:tgtEl>
                                        <p:attrNameLst>
                                          <p:attrName>ppt_x</p:attrName>
                                        </p:attrNameLst>
                                      </p:cBhvr>
                                      <p:tavLst>
                                        <p:tav tm="0">
                                          <p:val>
                                            <p:strVal val="1+#ppt_w/2"/>
                                          </p:val>
                                        </p:tav>
                                        <p:tav tm="100000">
                                          <p:val>
                                            <p:strVal val="#ppt_x"/>
                                          </p:val>
                                        </p:tav>
                                      </p:tavLst>
                                    </p:anim>
                                    <p:anim calcmode="lin" valueType="num">
                                      <p:cBhvr additive="base">
                                        <p:cTn id="116" dur="500" fill="hold"/>
                                        <p:tgtEl>
                                          <p:spTgt spid="133187"/>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2000"/>
                            </p:stCondLst>
                            <p:childTnLst>
                              <p:par>
                                <p:cTn id="118" presetID="1" presetClass="entr" presetSubtype="0" fill="hold" grpId="0" nodeType="afterEffect">
                                  <p:stCondLst>
                                    <p:cond delay="0"/>
                                  </p:stCondLst>
                                  <p:childTnLst>
                                    <p:set>
                                      <p:cBhvr>
                                        <p:cTn id="119" dur="1" fill="hold">
                                          <p:stCondLst>
                                            <p:cond delay="499"/>
                                          </p:stCondLst>
                                        </p:cTn>
                                        <p:tgtEl>
                                          <p:spTgt spid="133189"/>
                                        </p:tgtEl>
                                        <p:attrNameLst>
                                          <p:attrName>style.visibility</p:attrName>
                                        </p:attrNameLst>
                                      </p:cBhvr>
                                      <p:to>
                                        <p:strVal val="visible"/>
                                      </p:to>
                                    </p:set>
                                  </p:childTnLst>
                                </p:cTn>
                              </p:par>
                            </p:childTnLst>
                          </p:cTn>
                        </p:par>
                        <p:par>
                          <p:cTn id="120" fill="hold" nodeType="afterGroup">
                            <p:stCondLst>
                              <p:cond delay="2500"/>
                            </p:stCondLst>
                            <p:childTnLst>
                              <p:par>
                                <p:cTn id="121" presetID="1" presetClass="entr" presetSubtype="0" fill="hold" nodeType="afterEffect">
                                  <p:stCondLst>
                                    <p:cond delay="0"/>
                                  </p:stCondLst>
                                  <p:childTnLst>
                                    <p:set>
                                      <p:cBhvr>
                                        <p:cTn id="122" dur="1" fill="hold">
                                          <p:stCondLst>
                                            <p:cond delay="499"/>
                                          </p:stCondLst>
                                        </p:cTn>
                                        <p:tgtEl>
                                          <p:spTgt spid="1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33315"/>
                                        </p:tgtEl>
                                        <p:attrNameLst>
                                          <p:attrName>style.visibility</p:attrName>
                                        </p:attrNameLst>
                                      </p:cBhvr>
                                      <p:to>
                                        <p:strVal val="visible"/>
                                      </p:to>
                                    </p:set>
                                    <p:anim calcmode="lin" valueType="num">
                                      <p:cBhvr additive="base">
                                        <p:cTn id="127" dur="500" fill="hold"/>
                                        <p:tgtEl>
                                          <p:spTgt spid="133315"/>
                                        </p:tgtEl>
                                        <p:attrNameLst>
                                          <p:attrName>ppt_x</p:attrName>
                                        </p:attrNameLst>
                                      </p:cBhvr>
                                      <p:tavLst>
                                        <p:tav tm="0">
                                          <p:val>
                                            <p:strVal val="1+#ppt_w/2"/>
                                          </p:val>
                                        </p:tav>
                                        <p:tav tm="100000">
                                          <p:val>
                                            <p:strVal val="#ppt_x"/>
                                          </p:val>
                                        </p:tav>
                                      </p:tavLst>
                                    </p:anim>
                                    <p:anim calcmode="lin" valueType="num">
                                      <p:cBhvr additive="base">
                                        <p:cTn id="128" dur="500" fill="hold"/>
                                        <p:tgtEl>
                                          <p:spTgt spid="133315"/>
                                        </p:tgtEl>
                                        <p:attrNameLst>
                                          <p:attrName>ppt_y</p:attrName>
                                        </p:attrNameLst>
                                      </p:cBhvr>
                                      <p:tavLst>
                                        <p:tav tm="0">
                                          <p:val>
                                            <p:strVal val="#ppt_y"/>
                                          </p:val>
                                        </p:tav>
                                        <p:tav tm="100000">
                                          <p:val>
                                            <p:strVal val="#ppt_y"/>
                                          </p:val>
                                        </p:tav>
                                      </p:tavLst>
                                    </p:anim>
                                  </p:childTnLst>
                                </p:cTn>
                              </p:par>
                            </p:childTnLst>
                          </p:cTn>
                        </p:par>
                        <p:par>
                          <p:cTn id="129" fill="hold" nodeType="afterGroup">
                            <p:stCondLst>
                              <p:cond delay="500"/>
                            </p:stCondLst>
                            <p:childTnLst>
                              <p:par>
                                <p:cTn id="130" presetID="2" presetClass="entr" presetSubtype="2" fill="hold" grpId="0" nodeType="afterEffect">
                                  <p:stCondLst>
                                    <p:cond delay="1000"/>
                                  </p:stCondLst>
                                  <p:childTnLst>
                                    <p:set>
                                      <p:cBhvr>
                                        <p:cTn id="131" dur="1" fill="hold">
                                          <p:stCondLst>
                                            <p:cond delay="0"/>
                                          </p:stCondLst>
                                        </p:cTn>
                                        <p:tgtEl>
                                          <p:spTgt spid="133193"/>
                                        </p:tgtEl>
                                        <p:attrNameLst>
                                          <p:attrName>style.visibility</p:attrName>
                                        </p:attrNameLst>
                                      </p:cBhvr>
                                      <p:to>
                                        <p:strVal val="visible"/>
                                      </p:to>
                                    </p:set>
                                    <p:anim calcmode="lin" valueType="num">
                                      <p:cBhvr additive="base">
                                        <p:cTn id="132" dur="500" fill="hold"/>
                                        <p:tgtEl>
                                          <p:spTgt spid="133193"/>
                                        </p:tgtEl>
                                        <p:attrNameLst>
                                          <p:attrName>ppt_x</p:attrName>
                                        </p:attrNameLst>
                                      </p:cBhvr>
                                      <p:tavLst>
                                        <p:tav tm="0">
                                          <p:val>
                                            <p:strVal val="1+#ppt_w/2"/>
                                          </p:val>
                                        </p:tav>
                                        <p:tav tm="100000">
                                          <p:val>
                                            <p:strVal val="#ppt_x"/>
                                          </p:val>
                                        </p:tav>
                                      </p:tavLst>
                                    </p:anim>
                                    <p:anim calcmode="lin" valueType="num">
                                      <p:cBhvr additive="base">
                                        <p:cTn id="133" dur="500" fill="hold"/>
                                        <p:tgtEl>
                                          <p:spTgt spid="133193"/>
                                        </p:tgtEl>
                                        <p:attrNameLst>
                                          <p:attrName>ppt_y</p:attrName>
                                        </p:attrNameLst>
                                      </p:cBhvr>
                                      <p:tavLst>
                                        <p:tav tm="0">
                                          <p:val>
                                            <p:strVal val="#ppt_y"/>
                                          </p:val>
                                        </p:tav>
                                        <p:tav tm="100000">
                                          <p:val>
                                            <p:strVal val="#ppt_y"/>
                                          </p:val>
                                        </p:tav>
                                      </p:tavLst>
                                    </p:anim>
                                  </p:childTnLst>
                                </p:cTn>
                              </p:par>
                            </p:childTnLst>
                          </p:cTn>
                        </p:par>
                        <p:par>
                          <p:cTn id="134" fill="hold" nodeType="afterGroup">
                            <p:stCondLst>
                              <p:cond delay="2000"/>
                            </p:stCondLst>
                            <p:childTnLst>
                              <p:par>
                                <p:cTn id="135" presetID="1" presetClass="entr" presetSubtype="0" fill="hold" grpId="0" nodeType="afterEffect">
                                  <p:stCondLst>
                                    <p:cond delay="0"/>
                                  </p:stCondLst>
                                  <p:childTnLst>
                                    <p:set>
                                      <p:cBhvr>
                                        <p:cTn id="136" dur="1" fill="hold">
                                          <p:stCondLst>
                                            <p:cond delay="499"/>
                                          </p:stCondLst>
                                        </p:cTn>
                                        <p:tgtEl>
                                          <p:spTgt spid="133194"/>
                                        </p:tgtEl>
                                        <p:attrNameLst>
                                          <p:attrName>style.visibility</p:attrName>
                                        </p:attrNameLst>
                                      </p:cBhvr>
                                      <p:to>
                                        <p:strVal val="visible"/>
                                      </p:to>
                                    </p:set>
                                  </p:childTnLst>
                                </p:cTn>
                              </p:par>
                            </p:childTnLst>
                          </p:cTn>
                        </p:par>
                        <p:par>
                          <p:cTn id="137" fill="hold" nodeType="afterGroup">
                            <p:stCondLst>
                              <p:cond delay="2500"/>
                            </p:stCondLst>
                            <p:childTnLst>
                              <p:par>
                                <p:cTn id="138" presetID="1" presetClass="entr" presetSubtype="0" fill="hold" nodeType="afterEffect">
                                  <p:stCondLst>
                                    <p:cond delay="0"/>
                                  </p:stCondLst>
                                  <p:childTnLst>
                                    <p:set>
                                      <p:cBhvr>
                                        <p:cTn id="139" dur="1" fill="hold">
                                          <p:stCondLst>
                                            <p:cond delay="499"/>
                                          </p:stCondLst>
                                        </p:cTn>
                                        <p:tgtEl>
                                          <p:spTgt spid="19"/>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133316"/>
                                        </p:tgtEl>
                                        <p:attrNameLst>
                                          <p:attrName>style.visibility</p:attrName>
                                        </p:attrNameLst>
                                      </p:cBhvr>
                                      <p:to>
                                        <p:strVal val="visible"/>
                                      </p:to>
                                    </p:set>
                                    <p:anim calcmode="lin" valueType="num">
                                      <p:cBhvr additive="base">
                                        <p:cTn id="144" dur="500" fill="hold"/>
                                        <p:tgtEl>
                                          <p:spTgt spid="133316"/>
                                        </p:tgtEl>
                                        <p:attrNameLst>
                                          <p:attrName>ppt_x</p:attrName>
                                        </p:attrNameLst>
                                      </p:cBhvr>
                                      <p:tavLst>
                                        <p:tav tm="0">
                                          <p:val>
                                            <p:strVal val="1+#ppt_w/2"/>
                                          </p:val>
                                        </p:tav>
                                        <p:tav tm="100000">
                                          <p:val>
                                            <p:strVal val="#ppt_x"/>
                                          </p:val>
                                        </p:tav>
                                      </p:tavLst>
                                    </p:anim>
                                    <p:anim calcmode="lin" valueType="num">
                                      <p:cBhvr additive="base">
                                        <p:cTn id="145" dur="500" fill="hold"/>
                                        <p:tgtEl>
                                          <p:spTgt spid="133316"/>
                                        </p:tgtEl>
                                        <p:attrNameLst>
                                          <p:attrName>ppt_y</p:attrName>
                                        </p:attrNameLst>
                                      </p:cBhvr>
                                      <p:tavLst>
                                        <p:tav tm="0">
                                          <p:val>
                                            <p:strVal val="#ppt_y"/>
                                          </p:val>
                                        </p:tav>
                                        <p:tav tm="100000">
                                          <p:val>
                                            <p:strVal val="#ppt_y"/>
                                          </p:val>
                                        </p:tav>
                                      </p:tavLst>
                                    </p:anim>
                                  </p:childTnLst>
                                </p:cTn>
                              </p:par>
                            </p:childTnLst>
                          </p:cTn>
                        </p:par>
                        <p:par>
                          <p:cTn id="146" fill="hold" nodeType="afterGroup">
                            <p:stCondLst>
                              <p:cond delay="500"/>
                            </p:stCondLst>
                            <p:childTnLst>
                              <p:par>
                                <p:cTn id="147" presetID="2" presetClass="entr" presetSubtype="2" fill="hold" grpId="0" nodeType="afterEffect">
                                  <p:stCondLst>
                                    <p:cond delay="1000"/>
                                  </p:stCondLst>
                                  <p:childTnLst>
                                    <p:set>
                                      <p:cBhvr>
                                        <p:cTn id="148" dur="1" fill="hold">
                                          <p:stCondLst>
                                            <p:cond delay="0"/>
                                          </p:stCondLst>
                                        </p:cTn>
                                        <p:tgtEl>
                                          <p:spTgt spid="133198"/>
                                        </p:tgtEl>
                                        <p:attrNameLst>
                                          <p:attrName>style.visibility</p:attrName>
                                        </p:attrNameLst>
                                      </p:cBhvr>
                                      <p:to>
                                        <p:strVal val="visible"/>
                                      </p:to>
                                    </p:set>
                                    <p:anim calcmode="lin" valueType="num">
                                      <p:cBhvr additive="base">
                                        <p:cTn id="149" dur="500" fill="hold"/>
                                        <p:tgtEl>
                                          <p:spTgt spid="133198"/>
                                        </p:tgtEl>
                                        <p:attrNameLst>
                                          <p:attrName>ppt_x</p:attrName>
                                        </p:attrNameLst>
                                      </p:cBhvr>
                                      <p:tavLst>
                                        <p:tav tm="0">
                                          <p:val>
                                            <p:strVal val="1+#ppt_w/2"/>
                                          </p:val>
                                        </p:tav>
                                        <p:tav tm="100000">
                                          <p:val>
                                            <p:strVal val="#ppt_x"/>
                                          </p:val>
                                        </p:tav>
                                      </p:tavLst>
                                    </p:anim>
                                    <p:anim calcmode="lin" valueType="num">
                                      <p:cBhvr additive="base">
                                        <p:cTn id="150" dur="500" fill="hold"/>
                                        <p:tgtEl>
                                          <p:spTgt spid="133198"/>
                                        </p:tgtEl>
                                        <p:attrNameLst>
                                          <p:attrName>ppt_y</p:attrName>
                                        </p:attrNameLst>
                                      </p:cBhvr>
                                      <p:tavLst>
                                        <p:tav tm="0">
                                          <p:val>
                                            <p:strVal val="#ppt_y"/>
                                          </p:val>
                                        </p:tav>
                                        <p:tav tm="100000">
                                          <p:val>
                                            <p:strVal val="#ppt_y"/>
                                          </p:val>
                                        </p:tav>
                                      </p:tavLst>
                                    </p:anim>
                                  </p:childTnLst>
                                </p:cTn>
                              </p:par>
                            </p:childTnLst>
                          </p:cTn>
                        </p:par>
                        <p:par>
                          <p:cTn id="151" fill="hold" nodeType="afterGroup">
                            <p:stCondLst>
                              <p:cond delay="2000"/>
                            </p:stCondLst>
                            <p:childTnLst>
                              <p:par>
                                <p:cTn id="152" presetID="1" presetClass="entr" presetSubtype="0" fill="hold" grpId="0" nodeType="afterEffect">
                                  <p:stCondLst>
                                    <p:cond delay="0"/>
                                  </p:stCondLst>
                                  <p:childTnLst>
                                    <p:set>
                                      <p:cBhvr>
                                        <p:cTn id="153" dur="1" fill="hold">
                                          <p:stCondLst>
                                            <p:cond delay="499"/>
                                          </p:stCondLst>
                                        </p:cTn>
                                        <p:tgtEl>
                                          <p:spTgt spid="133199"/>
                                        </p:tgtEl>
                                        <p:attrNameLst>
                                          <p:attrName>style.visibility</p:attrName>
                                        </p:attrNameLst>
                                      </p:cBhvr>
                                      <p:to>
                                        <p:strVal val="visible"/>
                                      </p:to>
                                    </p:set>
                                  </p:childTnLst>
                                </p:cTn>
                              </p:par>
                            </p:childTnLst>
                          </p:cTn>
                        </p:par>
                        <p:par>
                          <p:cTn id="154" fill="hold" nodeType="afterGroup">
                            <p:stCondLst>
                              <p:cond delay="2500"/>
                            </p:stCondLst>
                            <p:childTnLst>
                              <p:par>
                                <p:cTn id="155" presetID="1" presetClass="entr" presetSubtype="0" fill="hold" nodeType="afterEffect">
                                  <p:stCondLst>
                                    <p:cond delay="0"/>
                                  </p:stCondLst>
                                  <p:childTnLst>
                                    <p:set>
                                      <p:cBhvr>
                                        <p:cTn id="156" dur="1" fill="hold">
                                          <p:stCondLst>
                                            <p:cond delay="499"/>
                                          </p:stCondLst>
                                        </p:cTn>
                                        <p:tgtEl>
                                          <p:spTgt spid="20"/>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133317"/>
                                        </p:tgtEl>
                                        <p:attrNameLst>
                                          <p:attrName>style.visibility</p:attrName>
                                        </p:attrNameLst>
                                      </p:cBhvr>
                                      <p:to>
                                        <p:strVal val="visible"/>
                                      </p:to>
                                    </p:set>
                                    <p:anim calcmode="lin" valueType="num">
                                      <p:cBhvr additive="base">
                                        <p:cTn id="161" dur="500" fill="hold"/>
                                        <p:tgtEl>
                                          <p:spTgt spid="133317"/>
                                        </p:tgtEl>
                                        <p:attrNameLst>
                                          <p:attrName>ppt_x</p:attrName>
                                        </p:attrNameLst>
                                      </p:cBhvr>
                                      <p:tavLst>
                                        <p:tav tm="0">
                                          <p:val>
                                            <p:strVal val="1+#ppt_w/2"/>
                                          </p:val>
                                        </p:tav>
                                        <p:tav tm="100000">
                                          <p:val>
                                            <p:strVal val="#ppt_x"/>
                                          </p:val>
                                        </p:tav>
                                      </p:tavLst>
                                    </p:anim>
                                    <p:anim calcmode="lin" valueType="num">
                                      <p:cBhvr additive="base">
                                        <p:cTn id="162" dur="500" fill="hold"/>
                                        <p:tgtEl>
                                          <p:spTgt spid="133317"/>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133203"/>
                                        </p:tgtEl>
                                        <p:attrNameLst>
                                          <p:attrName>style.visibility</p:attrName>
                                        </p:attrNameLst>
                                      </p:cBhvr>
                                      <p:to>
                                        <p:strVal val="visible"/>
                                      </p:to>
                                    </p:set>
                                  </p:childTnLst>
                                </p:cTn>
                              </p:par>
                            </p:childTnLst>
                          </p:cTn>
                        </p:par>
                        <p:par>
                          <p:cTn id="167" fill="hold" nodeType="afterGroup">
                            <p:stCondLst>
                              <p:cond delay="500"/>
                            </p:stCondLst>
                            <p:childTnLst>
                              <p:par>
                                <p:cTn id="168" presetID="1" presetClass="entr" presetSubtype="0" fill="hold" grpId="0" nodeType="afterEffect">
                                  <p:stCondLst>
                                    <p:cond delay="0"/>
                                  </p:stCondLst>
                                  <p:childTnLst>
                                    <p:set>
                                      <p:cBhvr>
                                        <p:cTn id="169" dur="1" fill="hold">
                                          <p:stCondLst>
                                            <p:cond delay="499"/>
                                          </p:stCondLst>
                                        </p:cTn>
                                        <p:tgtEl>
                                          <p:spTgt spid="133204"/>
                                        </p:tgtEl>
                                        <p:attrNameLst>
                                          <p:attrName>style.visibility</p:attrName>
                                        </p:attrNameLst>
                                      </p:cBhvr>
                                      <p:to>
                                        <p:strVal val="visible"/>
                                      </p:to>
                                    </p:set>
                                  </p:childTnLst>
                                </p:cTn>
                              </p:par>
                            </p:childTnLst>
                          </p:cTn>
                        </p:par>
                        <p:par>
                          <p:cTn id="170" fill="hold" nodeType="afterGroup">
                            <p:stCondLst>
                              <p:cond delay="1000"/>
                            </p:stCondLst>
                            <p:childTnLst>
                              <p:par>
                                <p:cTn id="171" presetID="1" presetClass="entr" presetSubtype="0" fill="hold" nodeType="afterEffect">
                                  <p:stCondLst>
                                    <p:cond delay="0"/>
                                  </p:stCondLst>
                                  <p:childTnLst>
                                    <p:set>
                                      <p:cBhvr>
                                        <p:cTn id="172" dur="1" fill="hold">
                                          <p:stCondLst>
                                            <p:cond delay="499"/>
                                          </p:stCondLst>
                                        </p:cTn>
                                        <p:tgtEl>
                                          <p:spTgt spid="21"/>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133208"/>
                                        </p:tgtEl>
                                        <p:attrNameLst>
                                          <p:attrName>style.visibility</p:attrName>
                                        </p:attrNameLst>
                                      </p:cBhvr>
                                      <p:to>
                                        <p:strVal val="visible"/>
                                      </p:to>
                                    </p:set>
                                  </p:childTnLst>
                                </p:cTn>
                              </p:par>
                            </p:childTnLst>
                          </p:cTn>
                        </p:par>
                        <p:par>
                          <p:cTn id="177" fill="hold" nodeType="afterGroup">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133209"/>
                                        </p:tgtEl>
                                        <p:attrNameLst>
                                          <p:attrName>style.visibility</p:attrName>
                                        </p:attrNameLst>
                                      </p:cBhvr>
                                      <p:to>
                                        <p:strVal val="visible"/>
                                      </p:to>
                                    </p:set>
                                  </p:childTnLst>
                                </p:cTn>
                              </p:par>
                            </p:childTnLst>
                          </p:cTn>
                        </p:par>
                        <p:par>
                          <p:cTn id="180" fill="hold" nodeType="afterGroup">
                            <p:stCondLst>
                              <p:cond delay="1000"/>
                            </p:stCondLst>
                            <p:childTnLst>
                              <p:par>
                                <p:cTn id="181" presetID="1" presetClass="entr" presetSubtype="0" fill="hold" nodeType="afterEffect">
                                  <p:stCondLst>
                                    <p:cond delay="0"/>
                                  </p:stCondLst>
                                  <p:childTnLst>
                                    <p:set>
                                      <p:cBhvr>
                                        <p:cTn id="182" dur="1" fill="hold">
                                          <p:stCondLst>
                                            <p:cond delay="499"/>
                                          </p:stCondLst>
                                        </p:cTn>
                                        <p:tgtEl>
                                          <p:spTgt spid="22"/>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133213"/>
                                        </p:tgtEl>
                                        <p:attrNameLst>
                                          <p:attrName>style.visibility</p:attrName>
                                        </p:attrNameLst>
                                      </p:cBhvr>
                                      <p:to>
                                        <p:strVal val="visible"/>
                                      </p:to>
                                    </p:set>
                                  </p:childTnLst>
                                </p:cTn>
                              </p:par>
                            </p:childTnLst>
                          </p:cTn>
                        </p:par>
                        <p:par>
                          <p:cTn id="187" fill="hold" nodeType="afterGroup">
                            <p:stCondLst>
                              <p:cond delay="500"/>
                            </p:stCondLst>
                            <p:childTnLst>
                              <p:par>
                                <p:cTn id="188" presetID="1" presetClass="entr" presetSubtype="0" fill="hold" grpId="0" nodeType="afterEffect">
                                  <p:stCondLst>
                                    <p:cond delay="0"/>
                                  </p:stCondLst>
                                  <p:childTnLst>
                                    <p:set>
                                      <p:cBhvr>
                                        <p:cTn id="189" dur="1" fill="hold">
                                          <p:stCondLst>
                                            <p:cond delay="499"/>
                                          </p:stCondLst>
                                        </p:cTn>
                                        <p:tgtEl>
                                          <p:spTgt spid="133214"/>
                                        </p:tgtEl>
                                        <p:attrNameLst>
                                          <p:attrName>style.visibility</p:attrName>
                                        </p:attrNameLst>
                                      </p:cBhvr>
                                      <p:to>
                                        <p:strVal val="visible"/>
                                      </p:to>
                                    </p:set>
                                  </p:childTnLst>
                                </p:cTn>
                              </p:par>
                            </p:childTnLst>
                          </p:cTn>
                        </p:par>
                        <p:par>
                          <p:cTn id="190" fill="hold" nodeType="afterGroup">
                            <p:stCondLst>
                              <p:cond delay="1000"/>
                            </p:stCondLst>
                            <p:childTnLst>
                              <p:par>
                                <p:cTn id="191" presetID="1" presetClass="entr" presetSubtype="0" fill="hold" nodeType="afterEffect">
                                  <p:stCondLst>
                                    <p:cond delay="0"/>
                                  </p:stCondLst>
                                  <p:childTnLst>
                                    <p:set>
                                      <p:cBhvr>
                                        <p:cTn id="192" dur="1" fill="hold">
                                          <p:stCondLst>
                                            <p:cond delay="499"/>
                                          </p:stCondLst>
                                        </p:cTn>
                                        <p:tgtEl>
                                          <p:spTgt spid="23"/>
                                        </p:tgtEl>
                                        <p:attrNameLst>
                                          <p:attrName>style.visibility</p:attrName>
                                        </p:attrNameLst>
                                      </p:cBhvr>
                                      <p:to>
                                        <p:strVal val="visible"/>
                                      </p:to>
                                    </p:set>
                                  </p:childTnLst>
                                </p:cTn>
                              </p:par>
                            </p:childTnLst>
                          </p:cTn>
                        </p:par>
                        <p:par>
                          <p:cTn id="193" fill="hold" nodeType="afterGroup">
                            <p:stCondLst>
                              <p:cond delay="1500"/>
                            </p:stCondLst>
                            <p:childTnLst>
                              <p:par>
                                <p:cTn id="194" presetID="4" presetClass="entr" presetSubtype="32" fill="hold" grpId="0" nodeType="afterEffect">
                                  <p:stCondLst>
                                    <p:cond delay="1000"/>
                                  </p:stCondLst>
                                  <p:childTnLst>
                                    <p:set>
                                      <p:cBhvr>
                                        <p:cTn id="195" dur="1" fill="hold">
                                          <p:stCondLst>
                                            <p:cond delay="0"/>
                                          </p:stCondLst>
                                        </p:cTn>
                                        <p:tgtEl>
                                          <p:spTgt spid="133322"/>
                                        </p:tgtEl>
                                        <p:attrNameLst>
                                          <p:attrName>style.visibility</p:attrName>
                                        </p:attrNameLst>
                                      </p:cBhvr>
                                      <p:to>
                                        <p:strVal val="visible"/>
                                      </p:to>
                                    </p:set>
                                    <p:animEffect transition="in" filter="box(out)">
                                      <p:cBhvr>
                                        <p:cTn id="196" dur="500"/>
                                        <p:tgtEl>
                                          <p:spTgt spid="133322"/>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 presetClass="entr" presetSubtype="2" fill="hold" grpId="0" nodeType="clickEffect">
                                  <p:stCondLst>
                                    <p:cond delay="0"/>
                                  </p:stCondLst>
                                  <p:childTnLst>
                                    <p:set>
                                      <p:cBhvr>
                                        <p:cTn id="200" dur="1" fill="hold">
                                          <p:stCondLst>
                                            <p:cond delay="0"/>
                                          </p:stCondLst>
                                        </p:cTn>
                                        <p:tgtEl>
                                          <p:spTgt spid="133218"/>
                                        </p:tgtEl>
                                        <p:attrNameLst>
                                          <p:attrName>style.visibility</p:attrName>
                                        </p:attrNameLst>
                                      </p:cBhvr>
                                      <p:to>
                                        <p:strVal val="visible"/>
                                      </p:to>
                                    </p:set>
                                    <p:anim calcmode="lin" valueType="num">
                                      <p:cBhvr additive="base">
                                        <p:cTn id="201" dur="500" fill="hold"/>
                                        <p:tgtEl>
                                          <p:spTgt spid="133218"/>
                                        </p:tgtEl>
                                        <p:attrNameLst>
                                          <p:attrName>ppt_x</p:attrName>
                                        </p:attrNameLst>
                                      </p:cBhvr>
                                      <p:tavLst>
                                        <p:tav tm="0">
                                          <p:val>
                                            <p:strVal val="1+#ppt_w/2"/>
                                          </p:val>
                                        </p:tav>
                                        <p:tav tm="100000">
                                          <p:val>
                                            <p:strVal val="#ppt_x"/>
                                          </p:val>
                                        </p:tav>
                                      </p:tavLst>
                                    </p:anim>
                                    <p:anim calcmode="lin" valueType="num">
                                      <p:cBhvr additive="base">
                                        <p:cTn id="202" dur="500" fill="hold"/>
                                        <p:tgtEl>
                                          <p:spTgt spid="133218"/>
                                        </p:tgtEl>
                                        <p:attrNameLst>
                                          <p:attrName>ppt_y</p:attrName>
                                        </p:attrNameLst>
                                      </p:cBhvr>
                                      <p:tavLst>
                                        <p:tav tm="0">
                                          <p:val>
                                            <p:strVal val="#ppt_y"/>
                                          </p:val>
                                        </p:tav>
                                        <p:tav tm="100000">
                                          <p:val>
                                            <p:strVal val="#ppt_y"/>
                                          </p:val>
                                        </p:tav>
                                      </p:tavLst>
                                    </p:anim>
                                  </p:childTnLst>
                                </p:cTn>
                              </p:par>
                            </p:childTnLst>
                          </p:cTn>
                        </p:par>
                        <p:par>
                          <p:cTn id="203" fill="hold" nodeType="afterGroup">
                            <p:stCondLst>
                              <p:cond delay="500"/>
                            </p:stCondLst>
                            <p:childTnLst>
                              <p:par>
                                <p:cTn id="204" presetID="1" presetClass="entr" presetSubtype="0" fill="hold" grpId="0" nodeType="afterEffect">
                                  <p:stCondLst>
                                    <p:cond delay="0"/>
                                  </p:stCondLst>
                                  <p:childTnLst>
                                    <p:set>
                                      <p:cBhvr>
                                        <p:cTn id="205" dur="1" fill="hold">
                                          <p:stCondLst>
                                            <p:cond delay="499"/>
                                          </p:stCondLst>
                                        </p:cTn>
                                        <p:tgtEl>
                                          <p:spTgt spid="133219"/>
                                        </p:tgtEl>
                                        <p:attrNameLst>
                                          <p:attrName>style.visibility</p:attrName>
                                        </p:attrNameLst>
                                      </p:cBhvr>
                                      <p:to>
                                        <p:strVal val="visible"/>
                                      </p:to>
                                    </p:set>
                                  </p:childTnLst>
                                </p:cTn>
                              </p:par>
                            </p:childTnLst>
                          </p:cTn>
                        </p:par>
                        <p:par>
                          <p:cTn id="206" fill="hold" nodeType="afterGroup">
                            <p:stCondLst>
                              <p:cond delay="1000"/>
                            </p:stCondLst>
                            <p:childTnLst>
                              <p:par>
                                <p:cTn id="207" presetID="1" presetClass="entr" presetSubtype="0" fill="hold" nodeType="afterEffect">
                                  <p:stCondLst>
                                    <p:cond delay="0"/>
                                  </p:stCondLst>
                                  <p:childTnLst>
                                    <p:set>
                                      <p:cBhvr>
                                        <p:cTn id="208" dur="1" fill="hold">
                                          <p:stCondLst>
                                            <p:cond delay="499"/>
                                          </p:stCondLst>
                                        </p:cTn>
                                        <p:tgtEl>
                                          <p:spTgt spid="24"/>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13322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13322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nodeType="afterEffect">
                                  <p:stCondLst>
                                    <p:cond delay="0"/>
                                  </p:stCondLst>
                                  <p:childTnLst>
                                    <p:set>
                                      <p:cBhvr>
                                        <p:cTn id="218" dur="1" fill="hold">
                                          <p:stCondLst>
                                            <p:cond delay="499"/>
                                          </p:stCondLst>
                                        </p:cTn>
                                        <p:tgtEl>
                                          <p:spTgt spid="25"/>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2" fill="hold" grpId="0" nodeType="clickEffect">
                                  <p:stCondLst>
                                    <p:cond delay="0"/>
                                  </p:stCondLst>
                                  <p:childTnLst>
                                    <p:set>
                                      <p:cBhvr>
                                        <p:cTn id="222" dur="1" fill="hold">
                                          <p:stCondLst>
                                            <p:cond delay="0"/>
                                          </p:stCondLst>
                                        </p:cTn>
                                        <p:tgtEl>
                                          <p:spTgt spid="133318"/>
                                        </p:tgtEl>
                                        <p:attrNameLst>
                                          <p:attrName>style.visibility</p:attrName>
                                        </p:attrNameLst>
                                      </p:cBhvr>
                                      <p:to>
                                        <p:strVal val="visible"/>
                                      </p:to>
                                    </p:set>
                                    <p:anim calcmode="lin" valueType="num">
                                      <p:cBhvr additive="base">
                                        <p:cTn id="223" dur="500" fill="hold"/>
                                        <p:tgtEl>
                                          <p:spTgt spid="133318"/>
                                        </p:tgtEl>
                                        <p:attrNameLst>
                                          <p:attrName>ppt_x</p:attrName>
                                        </p:attrNameLst>
                                      </p:cBhvr>
                                      <p:tavLst>
                                        <p:tav tm="0">
                                          <p:val>
                                            <p:strVal val="1+#ppt_w/2"/>
                                          </p:val>
                                        </p:tav>
                                        <p:tav tm="100000">
                                          <p:val>
                                            <p:strVal val="#ppt_x"/>
                                          </p:val>
                                        </p:tav>
                                      </p:tavLst>
                                    </p:anim>
                                    <p:anim calcmode="lin" valueType="num">
                                      <p:cBhvr additive="base">
                                        <p:cTn id="224" dur="500" fill="hold"/>
                                        <p:tgtEl>
                                          <p:spTgt spid="133318"/>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499"/>
                                          </p:stCondLst>
                                        </p:cTn>
                                        <p:tgtEl>
                                          <p:spTgt spid="133267"/>
                                        </p:tgtEl>
                                        <p:attrNameLst>
                                          <p:attrName>style.visibility</p:attrName>
                                        </p:attrNameLst>
                                      </p:cBhvr>
                                      <p:to>
                                        <p:strVal val="visible"/>
                                      </p:to>
                                    </p:set>
                                  </p:childTnLst>
                                </p:cTn>
                              </p:par>
                            </p:childTnLst>
                          </p:cTn>
                        </p:par>
                        <p:par>
                          <p:cTn id="229" fill="hold" nodeType="afterGroup">
                            <p:stCondLst>
                              <p:cond delay="500"/>
                            </p:stCondLst>
                            <p:childTnLst>
                              <p:par>
                                <p:cTn id="230" presetID="1" presetClass="entr" presetSubtype="0" fill="hold" grpId="0" nodeType="afterEffect">
                                  <p:stCondLst>
                                    <p:cond delay="0"/>
                                  </p:stCondLst>
                                  <p:childTnLst>
                                    <p:set>
                                      <p:cBhvr>
                                        <p:cTn id="231" dur="1" fill="hold">
                                          <p:stCondLst>
                                            <p:cond delay="499"/>
                                          </p:stCondLst>
                                        </p:cTn>
                                        <p:tgtEl>
                                          <p:spTgt spid="133238"/>
                                        </p:tgtEl>
                                        <p:attrNameLst>
                                          <p:attrName>style.visibility</p:attrName>
                                        </p:attrNameLst>
                                      </p:cBhvr>
                                      <p:to>
                                        <p:strVal val="visible"/>
                                      </p:to>
                                    </p:set>
                                  </p:childTnLst>
                                </p:cTn>
                              </p:par>
                            </p:childTnLst>
                          </p:cTn>
                        </p:par>
                        <p:par>
                          <p:cTn id="232" fill="hold" nodeType="afterGroup">
                            <p:stCondLst>
                              <p:cond delay="1000"/>
                            </p:stCondLst>
                            <p:childTnLst>
                              <p:par>
                                <p:cTn id="233" presetID="1" presetClass="entr" presetSubtype="0" fill="hold" nodeType="afterEffect">
                                  <p:stCondLst>
                                    <p:cond delay="0"/>
                                  </p:stCondLst>
                                  <p:childTnLst>
                                    <p:set>
                                      <p:cBhvr>
                                        <p:cTn id="234" dur="1" fill="hold">
                                          <p:stCondLst>
                                            <p:cond delay="499"/>
                                          </p:stCondLst>
                                        </p:cTn>
                                        <p:tgtEl>
                                          <p:spTgt spid="28"/>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499"/>
                                          </p:stCondLst>
                                        </p:cTn>
                                        <p:tgtEl>
                                          <p:spTgt spid="133228"/>
                                        </p:tgtEl>
                                        <p:attrNameLst>
                                          <p:attrName>style.visibility</p:attrName>
                                        </p:attrNameLst>
                                      </p:cBhvr>
                                      <p:to>
                                        <p:strVal val="visible"/>
                                      </p:to>
                                    </p:set>
                                  </p:childTnLst>
                                </p:cTn>
                              </p:par>
                            </p:childTnLst>
                          </p:cTn>
                        </p:par>
                        <p:par>
                          <p:cTn id="239" fill="hold" nodeType="afterGroup">
                            <p:stCondLst>
                              <p:cond delay="500"/>
                            </p:stCondLst>
                            <p:childTnLst>
                              <p:par>
                                <p:cTn id="240" presetID="1" presetClass="entr" presetSubtype="0" fill="hold" grpId="0" nodeType="afterEffect">
                                  <p:stCondLst>
                                    <p:cond delay="0"/>
                                  </p:stCondLst>
                                  <p:childTnLst>
                                    <p:set>
                                      <p:cBhvr>
                                        <p:cTn id="241" dur="1" fill="hold">
                                          <p:stCondLst>
                                            <p:cond delay="499"/>
                                          </p:stCondLst>
                                        </p:cTn>
                                        <p:tgtEl>
                                          <p:spTgt spid="133229"/>
                                        </p:tgtEl>
                                        <p:attrNameLst>
                                          <p:attrName>style.visibility</p:attrName>
                                        </p:attrNameLst>
                                      </p:cBhvr>
                                      <p:to>
                                        <p:strVal val="visible"/>
                                      </p:to>
                                    </p:set>
                                  </p:childTnLst>
                                </p:cTn>
                              </p:par>
                            </p:childTnLst>
                          </p:cTn>
                        </p:par>
                        <p:par>
                          <p:cTn id="242" fill="hold" nodeType="afterGroup">
                            <p:stCondLst>
                              <p:cond delay="1000"/>
                            </p:stCondLst>
                            <p:childTnLst>
                              <p:par>
                                <p:cTn id="243" presetID="1" presetClass="entr" presetSubtype="0" fill="hold" nodeType="afterEffect">
                                  <p:stCondLst>
                                    <p:cond delay="0"/>
                                  </p:stCondLst>
                                  <p:childTnLst>
                                    <p:set>
                                      <p:cBhvr>
                                        <p:cTn id="244" dur="1" fill="hold">
                                          <p:stCondLst>
                                            <p:cond delay="499"/>
                                          </p:stCondLst>
                                        </p:cTn>
                                        <p:tgtEl>
                                          <p:spTgt spid="26"/>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499"/>
                                          </p:stCondLst>
                                        </p:cTn>
                                        <p:tgtEl>
                                          <p:spTgt spid="133233"/>
                                        </p:tgtEl>
                                        <p:attrNameLst>
                                          <p:attrName>style.visibility</p:attrName>
                                        </p:attrNameLst>
                                      </p:cBhvr>
                                      <p:to>
                                        <p:strVal val="visible"/>
                                      </p:to>
                                    </p:set>
                                  </p:childTnLst>
                                </p:cTn>
                              </p:par>
                            </p:childTnLst>
                          </p:cTn>
                        </p:par>
                        <p:par>
                          <p:cTn id="249" fill="hold" nodeType="afterGroup">
                            <p:stCondLst>
                              <p:cond delay="500"/>
                            </p:stCondLst>
                            <p:childTnLst>
                              <p:par>
                                <p:cTn id="250" presetID="1" presetClass="entr" presetSubtype="0" fill="hold" grpId="0" nodeType="afterEffect">
                                  <p:stCondLst>
                                    <p:cond delay="0"/>
                                  </p:stCondLst>
                                  <p:childTnLst>
                                    <p:set>
                                      <p:cBhvr>
                                        <p:cTn id="251" dur="1" fill="hold">
                                          <p:stCondLst>
                                            <p:cond delay="499"/>
                                          </p:stCondLst>
                                        </p:cTn>
                                        <p:tgtEl>
                                          <p:spTgt spid="133234"/>
                                        </p:tgtEl>
                                        <p:attrNameLst>
                                          <p:attrName>style.visibility</p:attrName>
                                        </p:attrNameLst>
                                      </p:cBhvr>
                                      <p:to>
                                        <p:strVal val="visible"/>
                                      </p:to>
                                    </p:set>
                                  </p:childTnLst>
                                </p:cTn>
                              </p:par>
                            </p:childTnLst>
                          </p:cTn>
                        </p:par>
                        <p:par>
                          <p:cTn id="252" fill="hold" nodeType="afterGroup">
                            <p:stCondLst>
                              <p:cond delay="1000"/>
                            </p:stCondLst>
                            <p:childTnLst>
                              <p:par>
                                <p:cTn id="253" presetID="1" presetClass="entr" presetSubtype="0" fill="hold" nodeType="afterEffect">
                                  <p:stCondLst>
                                    <p:cond delay="0"/>
                                  </p:stCondLst>
                                  <p:childTnLst>
                                    <p:set>
                                      <p:cBhvr>
                                        <p:cTn id="254" dur="1" fill="hold">
                                          <p:stCondLst>
                                            <p:cond delay="499"/>
                                          </p:stCondLst>
                                        </p:cTn>
                                        <p:tgtEl>
                                          <p:spTgt spid="27"/>
                                        </p:tgtEl>
                                        <p:attrNameLst>
                                          <p:attrName>style.visibility</p:attrName>
                                        </p:attrNameLst>
                                      </p:cBhvr>
                                      <p:to>
                                        <p:strVal val="visible"/>
                                      </p:to>
                                    </p:set>
                                  </p:childTnLst>
                                </p:cTn>
                              </p:par>
                            </p:childTnLst>
                          </p:cTn>
                        </p:par>
                        <p:par>
                          <p:cTn id="255" fill="hold" nodeType="afterGroup">
                            <p:stCondLst>
                              <p:cond delay="1500"/>
                            </p:stCondLst>
                            <p:childTnLst>
                              <p:par>
                                <p:cTn id="256" presetID="4" presetClass="entr" presetSubtype="32" fill="hold" grpId="0" nodeType="afterEffect">
                                  <p:stCondLst>
                                    <p:cond delay="1000"/>
                                  </p:stCondLst>
                                  <p:childTnLst>
                                    <p:set>
                                      <p:cBhvr>
                                        <p:cTn id="257" dur="1" fill="hold">
                                          <p:stCondLst>
                                            <p:cond delay="0"/>
                                          </p:stCondLst>
                                        </p:cTn>
                                        <p:tgtEl>
                                          <p:spTgt spid="133323"/>
                                        </p:tgtEl>
                                        <p:attrNameLst>
                                          <p:attrName>style.visibility</p:attrName>
                                        </p:attrNameLst>
                                      </p:cBhvr>
                                      <p:to>
                                        <p:strVal val="visible"/>
                                      </p:to>
                                    </p:set>
                                    <p:animEffect transition="in" filter="box(out)">
                                      <p:cBhvr>
                                        <p:cTn id="258" dur="500"/>
                                        <p:tgtEl>
                                          <p:spTgt spid="133323"/>
                                        </p:tgtEl>
                                      </p:cBhvr>
                                    </p:animEffect>
                                  </p:childTnLst>
                                </p:cTn>
                              </p:par>
                            </p:childTnLst>
                          </p:cTn>
                        </p:par>
                        <p:par>
                          <p:cTn id="259" fill="hold" nodeType="afterGroup">
                            <p:stCondLst>
                              <p:cond delay="3000"/>
                            </p:stCondLst>
                            <p:childTnLst>
                              <p:par>
                                <p:cTn id="260" presetID="2" presetClass="entr" presetSubtype="2" fill="hold" grpId="0" nodeType="afterEffect">
                                  <p:stCondLst>
                                    <p:cond delay="1000"/>
                                  </p:stCondLst>
                                  <p:childTnLst>
                                    <p:set>
                                      <p:cBhvr>
                                        <p:cTn id="261" dur="1" fill="hold">
                                          <p:stCondLst>
                                            <p:cond delay="0"/>
                                          </p:stCondLst>
                                        </p:cTn>
                                        <p:tgtEl>
                                          <p:spTgt spid="133242"/>
                                        </p:tgtEl>
                                        <p:attrNameLst>
                                          <p:attrName>style.visibility</p:attrName>
                                        </p:attrNameLst>
                                      </p:cBhvr>
                                      <p:to>
                                        <p:strVal val="visible"/>
                                      </p:to>
                                    </p:set>
                                    <p:anim calcmode="lin" valueType="num">
                                      <p:cBhvr additive="base">
                                        <p:cTn id="262" dur="500" fill="hold"/>
                                        <p:tgtEl>
                                          <p:spTgt spid="133242"/>
                                        </p:tgtEl>
                                        <p:attrNameLst>
                                          <p:attrName>ppt_x</p:attrName>
                                        </p:attrNameLst>
                                      </p:cBhvr>
                                      <p:tavLst>
                                        <p:tav tm="0">
                                          <p:val>
                                            <p:strVal val="1+#ppt_w/2"/>
                                          </p:val>
                                        </p:tav>
                                        <p:tav tm="100000">
                                          <p:val>
                                            <p:strVal val="#ppt_x"/>
                                          </p:val>
                                        </p:tav>
                                      </p:tavLst>
                                    </p:anim>
                                    <p:anim calcmode="lin" valueType="num">
                                      <p:cBhvr additive="base">
                                        <p:cTn id="263" dur="500" fill="hold"/>
                                        <p:tgtEl>
                                          <p:spTgt spid="133242"/>
                                        </p:tgtEl>
                                        <p:attrNameLst>
                                          <p:attrName>ppt_y</p:attrName>
                                        </p:attrNameLst>
                                      </p:cBhvr>
                                      <p:tavLst>
                                        <p:tav tm="0">
                                          <p:val>
                                            <p:strVal val="#ppt_y"/>
                                          </p:val>
                                        </p:tav>
                                        <p:tav tm="100000">
                                          <p:val>
                                            <p:strVal val="#ppt_y"/>
                                          </p:val>
                                        </p:tav>
                                      </p:tavLst>
                                    </p:anim>
                                  </p:childTnLst>
                                </p:cTn>
                              </p:par>
                            </p:childTnLst>
                          </p:cTn>
                        </p:par>
                        <p:par>
                          <p:cTn id="264" fill="hold" nodeType="afterGroup">
                            <p:stCondLst>
                              <p:cond delay="4500"/>
                            </p:stCondLst>
                            <p:childTnLst>
                              <p:par>
                                <p:cTn id="265" presetID="1" presetClass="entr" presetSubtype="0" fill="hold" grpId="0" nodeType="afterEffect">
                                  <p:stCondLst>
                                    <p:cond delay="0"/>
                                  </p:stCondLst>
                                  <p:childTnLst>
                                    <p:set>
                                      <p:cBhvr>
                                        <p:cTn id="266" dur="1" fill="hold">
                                          <p:stCondLst>
                                            <p:cond delay="499"/>
                                          </p:stCondLst>
                                        </p:cTn>
                                        <p:tgtEl>
                                          <p:spTgt spid="133243"/>
                                        </p:tgtEl>
                                        <p:attrNameLst>
                                          <p:attrName>style.visibility</p:attrName>
                                        </p:attrNameLst>
                                      </p:cBhvr>
                                      <p:to>
                                        <p:strVal val="visible"/>
                                      </p:to>
                                    </p:set>
                                  </p:childTnLst>
                                </p:cTn>
                              </p:par>
                            </p:childTnLst>
                          </p:cTn>
                        </p:par>
                        <p:par>
                          <p:cTn id="267" fill="hold" nodeType="afterGroup">
                            <p:stCondLst>
                              <p:cond delay="5000"/>
                            </p:stCondLst>
                            <p:childTnLst>
                              <p:par>
                                <p:cTn id="268" presetID="1" presetClass="entr" presetSubtype="0" fill="hold" nodeType="afterEffect">
                                  <p:stCondLst>
                                    <p:cond delay="0"/>
                                  </p:stCondLst>
                                  <p:childTnLst>
                                    <p:set>
                                      <p:cBhvr>
                                        <p:cTn id="269" dur="1" fill="hold">
                                          <p:stCondLst>
                                            <p:cond delay="499"/>
                                          </p:stCondLst>
                                        </p:cTn>
                                        <p:tgtEl>
                                          <p:spTgt spid="29"/>
                                        </p:tgtEl>
                                        <p:attrNameLst>
                                          <p:attrName>style.visibility</p:attrName>
                                        </p:attrNameLst>
                                      </p:cBhvr>
                                      <p:to>
                                        <p:strVal val="visible"/>
                                      </p:to>
                                    </p:se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499"/>
                                          </p:stCondLst>
                                        </p:cTn>
                                        <p:tgtEl>
                                          <p:spTgt spid="133257"/>
                                        </p:tgtEl>
                                        <p:attrNameLst>
                                          <p:attrName>style.visibility</p:attrName>
                                        </p:attrNameLst>
                                      </p:cBhvr>
                                      <p:to>
                                        <p:strVal val="visible"/>
                                      </p:to>
                                    </p:set>
                                  </p:childTnLst>
                                </p:cTn>
                              </p:par>
                            </p:childTnLst>
                          </p:cTn>
                        </p:par>
                        <p:par>
                          <p:cTn id="274" fill="hold" nodeType="afterGroup">
                            <p:stCondLst>
                              <p:cond delay="500"/>
                            </p:stCondLst>
                            <p:childTnLst>
                              <p:par>
                                <p:cTn id="275" presetID="1" presetClass="entr" presetSubtype="0" fill="hold" grpId="0" nodeType="afterEffect">
                                  <p:stCondLst>
                                    <p:cond delay="0"/>
                                  </p:stCondLst>
                                  <p:childTnLst>
                                    <p:set>
                                      <p:cBhvr>
                                        <p:cTn id="276" dur="1" fill="hold">
                                          <p:stCondLst>
                                            <p:cond delay="499"/>
                                          </p:stCondLst>
                                        </p:cTn>
                                        <p:tgtEl>
                                          <p:spTgt spid="133258"/>
                                        </p:tgtEl>
                                        <p:attrNameLst>
                                          <p:attrName>style.visibility</p:attrName>
                                        </p:attrNameLst>
                                      </p:cBhvr>
                                      <p:to>
                                        <p:strVal val="visible"/>
                                      </p:to>
                                    </p:set>
                                  </p:childTnLst>
                                </p:cTn>
                              </p:par>
                            </p:childTnLst>
                          </p:cTn>
                        </p:par>
                        <p:par>
                          <p:cTn id="277" fill="hold" nodeType="afterGroup">
                            <p:stCondLst>
                              <p:cond delay="1000"/>
                            </p:stCondLst>
                            <p:childTnLst>
                              <p:par>
                                <p:cTn id="278" presetID="1" presetClass="entr" presetSubtype="0" fill="hold" nodeType="afterEffect">
                                  <p:stCondLst>
                                    <p:cond delay="0"/>
                                  </p:stCondLst>
                                  <p:childTnLst>
                                    <p:set>
                                      <p:cBhvr>
                                        <p:cTn id="279" dur="1" fill="hold">
                                          <p:stCondLst>
                                            <p:cond delay="499"/>
                                          </p:stCondLst>
                                        </p:cTn>
                                        <p:tgtEl>
                                          <p:spTgt spid="133216"/>
                                        </p:tgtEl>
                                        <p:attrNameLst>
                                          <p:attrName>style.visibility</p:attrName>
                                        </p:attrNameLst>
                                      </p:cBhvr>
                                      <p:to>
                                        <p:strVal val="visible"/>
                                      </p:to>
                                    </p:se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 presetClass="entr" presetSubtype="0" fill="hold" grpId="0" nodeType="clickEffect">
                                  <p:stCondLst>
                                    <p:cond delay="0"/>
                                  </p:stCondLst>
                                  <p:childTnLst>
                                    <p:set>
                                      <p:cBhvr>
                                        <p:cTn id="283" dur="1" fill="hold">
                                          <p:stCondLst>
                                            <p:cond delay="499"/>
                                          </p:stCondLst>
                                        </p:cTn>
                                        <p:tgtEl>
                                          <p:spTgt spid="133247"/>
                                        </p:tgtEl>
                                        <p:attrNameLst>
                                          <p:attrName>style.visibility</p:attrName>
                                        </p:attrNameLst>
                                      </p:cBhvr>
                                      <p:to>
                                        <p:strVal val="visible"/>
                                      </p:to>
                                    </p:set>
                                  </p:childTnLst>
                                </p:cTn>
                              </p:par>
                            </p:childTnLst>
                          </p:cTn>
                        </p:par>
                        <p:par>
                          <p:cTn id="284" fill="hold" nodeType="afterGroup">
                            <p:stCondLst>
                              <p:cond delay="500"/>
                            </p:stCondLst>
                            <p:childTnLst>
                              <p:par>
                                <p:cTn id="285" presetID="1" presetClass="entr" presetSubtype="0" fill="hold" grpId="0" nodeType="afterEffect">
                                  <p:stCondLst>
                                    <p:cond delay="0"/>
                                  </p:stCondLst>
                                  <p:childTnLst>
                                    <p:set>
                                      <p:cBhvr>
                                        <p:cTn id="286" dur="1" fill="hold">
                                          <p:stCondLst>
                                            <p:cond delay="499"/>
                                          </p:stCondLst>
                                        </p:cTn>
                                        <p:tgtEl>
                                          <p:spTgt spid="133248"/>
                                        </p:tgtEl>
                                        <p:attrNameLst>
                                          <p:attrName>style.visibility</p:attrName>
                                        </p:attrNameLst>
                                      </p:cBhvr>
                                      <p:to>
                                        <p:strVal val="visible"/>
                                      </p:to>
                                    </p:set>
                                  </p:childTnLst>
                                </p:cTn>
                              </p:par>
                            </p:childTnLst>
                          </p:cTn>
                        </p:par>
                        <p:par>
                          <p:cTn id="287" fill="hold" nodeType="afterGroup">
                            <p:stCondLst>
                              <p:cond delay="1000"/>
                            </p:stCondLst>
                            <p:childTnLst>
                              <p:par>
                                <p:cTn id="288" presetID="1" presetClass="entr" presetSubtype="0" fill="hold" nodeType="afterEffect">
                                  <p:stCondLst>
                                    <p:cond delay="0"/>
                                  </p:stCondLst>
                                  <p:childTnLst>
                                    <p:set>
                                      <p:cBhvr>
                                        <p:cTn id="289" dur="1" fill="hold">
                                          <p:stCondLst>
                                            <p:cond delay="499"/>
                                          </p:stCondLst>
                                        </p:cTn>
                                        <p:tgtEl>
                                          <p:spTgt spid="30"/>
                                        </p:tgtEl>
                                        <p:attrNameLst>
                                          <p:attrName>style.visibility</p:attrName>
                                        </p:attrNameLst>
                                      </p:cBhvr>
                                      <p:to>
                                        <p:strVal val="visible"/>
                                      </p:to>
                                    </p:se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 presetClass="entr" presetSubtype="0" fill="hold" grpId="0" nodeType="clickEffect">
                                  <p:stCondLst>
                                    <p:cond delay="0"/>
                                  </p:stCondLst>
                                  <p:childTnLst>
                                    <p:set>
                                      <p:cBhvr>
                                        <p:cTn id="293" dur="1" fill="hold">
                                          <p:stCondLst>
                                            <p:cond delay="499"/>
                                          </p:stCondLst>
                                        </p:cTn>
                                        <p:tgtEl>
                                          <p:spTgt spid="133252"/>
                                        </p:tgtEl>
                                        <p:attrNameLst>
                                          <p:attrName>style.visibility</p:attrName>
                                        </p:attrNameLst>
                                      </p:cBhvr>
                                      <p:to>
                                        <p:strVal val="visible"/>
                                      </p:to>
                                    </p:set>
                                  </p:childTnLst>
                                </p:cTn>
                              </p:par>
                            </p:childTnLst>
                          </p:cTn>
                        </p:par>
                        <p:par>
                          <p:cTn id="294" fill="hold" nodeType="afterGroup">
                            <p:stCondLst>
                              <p:cond delay="500"/>
                            </p:stCondLst>
                            <p:childTnLst>
                              <p:par>
                                <p:cTn id="295" presetID="1" presetClass="entr" presetSubtype="0" fill="hold" grpId="0" nodeType="afterEffect">
                                  <p:stCondLst>
                                    <p:cond delay="0"/>
                                  </p:stCondLst>
                                  <p:childTnLst>
                                    <p:set>
                                      <p:cBhvr>
                                        <p:cTn id="296" dur="1" fill="hold">
                                          <p:stCondLst>
                                            <p:cond delay="499"/>
                                          </p:stCondLst>
                                        </p:cTn>
                                        <p:tgtEl>
                                          <p:spTgt spid="133253"/>
                                        </p:tgtEl>
                                        <p:attrNameLst>
                                          <p:attrName>style.visibility</p:attrName>
                                        </p:attrNameLst>
                                      </p:cBhvr>
                                      <p:to>
                                        <p:strVal val="visible"/>
                                      </p:to>
                                    </p:set>
                                  </p:childTnLst>
                                </p:cTn>
                              </p:par>
                            </p:childTnLst>
                          </p:cTn>
                        </p:par>
                        <p:par>
                          <p:cTn id="297" fill="hold" nodeType="afterGroup">
                            <p:stCondLst>
                              <p:cond delay="1000"/>
                            </p:stCondLst>
                            <p:childTnLst>
                              <p:par>
                                <p:cTn id="298" presetID="1" presetClass="entr" presetSubtype="0" fill="hold" nodeType="afterEffect">
                                  <p:stCondLst>
                                    <p:cond delay="0"/>
                                  </p:stCondLst>
                                  <p:childTnLst>
                                    <p:set>
                                      <p:cBhvr>
                                        <p:cTn id="299" dur="1" fill="hold">
                                          <p:stCondLst>
                                            <p:cond delay="499"/>
                                          </p:stCondLst>
                                        </p:cTn>
                                        <p:tgtEl>
                                          <p:spTgt spid="31"/>
                                        </p:tgtEl>
                                        <p:attrNameLst>
                                          <p:attrName>style.visibility</p:attrName>
                                        </p:attrNameLst>
                                      </p:cBhvr>
                                      <p:to>
                                        <p:strVal val="visible"/>
                                      </p:to>
                                    </p:set>
                                  </p:childTnLst>
                                </p:cTn>
                              </p:par>
                            </p:childTnLst>
                          </p:cTn>
                        </p:par>
                        <p:par>
                          <p:cTn id="300" fill="hold" nodeType="afterGroup">
                            <p:stCondLst>
                              <p:cond delay="1500"/>
                            </p:stCondLst>
                            <p:childTnLst>
                              <p:par>
                                <p:cTn id="301" presetID="4" presetClass="entr" presetSubtype="32" fill="hold" grpId="0" nodeType="afterEffect">
                                  <p:stCondLst>
                                    <p:cond delay="1000"/>
                                  </p:stCondLst>
                                  <p:childTnLst>
                                    <p:set>
                                      <p:cBhvr>
                                        <p:cTn id="302" dur="1" fill="hold">
                                          <p:stCondLst>
                                            <p:cond delay="0"/>
                                          </p:stCondLst>
                                        </p:cTn>
                                        <p:tgtEl>
                                          <p:spTgt spid="133324"/>
                                        </p:tgtEl>
                                        <p:attrNameLst>
                                          <p:attrName>style.visibility</p:attrName>
                                        </p:attrNameLst>
                                      </p:cBhvr>
                                      <p:to>
                                        <p:strVal val="visible"/>
                                      </p:to>
                                    </p:set>
                                    <p:animEffect transition="in" filter="box(out)">
                                      <p:cBhvr>
                                        <p:cTn id="303" dur="500"/>
                                        <p:tgtEl>
                                          <p:spTgt spid="133324"/>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 presetClass="entr" presetSubtype="2" fill="hold" grpId="0" nodeType="clickEffect">
                                  <p:stCondLst>
                                    <p:cond delay="0"/>
                                  </p:stCondLst>
                                  <p:childTnLst>
                                    <p:set>
                                      <p:cBhvr>
                                        <p:cTn id="307" dur="1" fill="hold">
                                          <p:stCondLst>
                                            <p:cond delay="0"/>
                                          </p:stCondLst>
                                        </p:cTn>
                                        <p:tgtEl>
                                          <p:spTgt spid="133262"/>
                                        </p:tgtEl>
                                        <p:attrNameLst>
                                          <p:attrName>style.visibility</p:attrName>
                                        </p:attrNameLst>
                                      </p:cBhvr>
                                      <p:to>
                                        <p:strVal val="visible"/>
                                      </p:to>
                                    </p:set>
                                    <p:anim calcmode="lin" valueType="num">
                                      <p:cBhvr additive="base">
                                        <p:cTn id="308" dur="500" fill="hold"/>
                                        <p:tgtEl>
                                          <p:spTgt spid="133262"/>
                                        </p:tgtEl>
                                        <p:attrNameLst>
                                          <p:attrName>ppt_x</p:attrName>
                                        </p:attrNameLst>
                                      </p:cBhvr>
                                      <p:tavLst>
                                        <p:tav tm="0">
                                          <p:val>
                                            <p:strVal val="1+#ppt_w/2"/>
                                          </p:val>
                                        </p:tav>
                                        <p:tav tm="100000">
                                          <p:val>
                                            <p:strVal val="#ppt_x"/>
                                          </p:val>
                                        </p:tav>
                                      </p:tavLst>
                                    </p:anim>
                                    <p:anim calcmode="lin" valueType="num">
                                      <p:cBhvr additive="base">
                                        <p:cTn id="309" dur="500" fill="hold"/>
                                        <p:tgtEl>
                                          <p:spTgt spid="133262"/>
                                        </p:tgtEl>
                                        <p:attrNameLst>
                                          <p:attrName>ppt_y</p:attrName>
                                        </p:attrNameLst>
                                      </p:cBhvr>
                                      <p:tavLst>
                                        <p:tav tm="0">
                                          <p:val>
                                            <p:strVal val="#ppt_y"/>
                                          </p:val>
                                        </p:tav>
                                        <p:tav tm="100000">
                                          <p:val>
                                            <p:strVal val="#ppt_y"/>
                                          </p:val>
                                        </p:tav>
                                      </p:tavLst>
                                    </p:anim>
                                  </p:childTnLst>
                                </p:cTn>
                              </p:par>
                            </p:childTnLst>
                          </p:cTn>
                        </p:par>
                        <p:par>
                          <p:cTn id="310" fill="hold" nodeType="afterGroup">
                            <p:stCondLst>
                              <p:cond delay="500"/>
                            </p:stCondLst>
                            <p:childTnLst>
                              <p:par>
                                <p:cTn id="311" presetID="1" presetClass="entr" presetSubtype="0" fill="hold" grpId="0" nodeType="afterEffect">
                                  <p:stCondLst>
                                    <p:cond delay="0"/>
                                  </p:stCondLst>
                                  <p:childTnLst>
                                    <p:set>
                                      <p:cBhvr>
                                        <p:cTn id="312" dur="1" fill="hold">
                                          <p:stCondLst>
                                            <p:cond delay="499"/>
                                          </p:stCondLst>
                                        </p:cTn>
                                        <p:tgtEl>
                                          <p:spTgt spid="133263"/>
                                        </p:tgtEl>
                                        <p:attrNameLst>
                                          <p:attrName>style.visibility</p:attrName>
                                        </p:attrNameLst>
                                      </p:cBhvr>
                                      <p:to>
                                        <p:strVal val="visible"/>
                                      </p:to>
                                    </p:set>
                                  </p:childTnLst>
                                </p:cTn>
                              </p:par>
                            </p:childTnLst>
                          </p:cTn>
                        </p:par>
                        <p:par>
                          <p:cTn id="313" fill="hold" nodeType="afterGroup">
                            <p:stCondLst>
                              <p:cond delay="1000"/>
                            </p:stCondLst>
                            <p:childTnLst>
                              <p:par>
                                <p:cTn id="314" presetID="1" presetClass="entr" presetSubtype="0" fill="hold" nodeType="afterEffect">
                                  <p:stCondLst>
                                    <p:cond delay="0"/>
                                  </p:stCondLst>
                                  <p:childTnLst>
                                    <p:set>
                                      <p:cBhvr>
                                        <p:cTn id="315" dur="1" fill="hold">
                                          <p:stCondLst>
                                            <p:cond delay="499"/>
                                          </p:stCondLst>
                                        </p:cTn>
                                        <p:tgtEl>
                                          <p:spTgt spid="133217"/>
                                        </p:tgtEl>
                                        <p:attrNameLst>
                                          <p:attrName>style.visibility</p:attrName>
                                        </p:attrNameLst>
                                      </p:cBhvr>
                                      <p:to>
                                        <p:strVal val="visible"/>
                                      </p:to>
                                    </p:set>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 presetClass="entr" presetSubtype="2" fill="hold" grpId="0" nodeType="clickEffect">
                                  <p:stCondLst>
                                    <p:cond delay="0"/>
                                  </p:stCondLst>
                                  <p:childTnLst>
                                    <p:set>
                                      <p:cBhvr>
                                        <p:cTn id="319" dur="1" fill="hold">
                                          <p:stCondLst>
                                            <p:cond delay="0"/>
                                          </p:stCondLst>
                                        </p:cTn>
                                        <p:tgtEl>
                                          <p:spTgt spid="133268"/>
                                        </p:tgtEl>
                                        <p:attrNameLst>
                                          <p:attrName>style.visibility</p:attrName>
                                        </p:attrNameLst>
                                      </p:cBhvr>
                                      <p:to>
                                        <p:strVal val="visible"/>
                                      </p:to>
                                    </p:set>
                                    <p:anim calcmode="lin" valueType="num">
                                      <p:cBhvr additive="base">
                                        <p:cTn id="320" dur="500" fill="hold"/>
                                        <p:tgtEl>
                                          <p:spTgt spid="133268"/>
                                        </p:tgtEl>
                                        <p:attrNameLst>
                                          <p:attrName>ppt_x</p:attrName>
                                        </p:attrNameLst>
                                      </p:cBhvr>
                                      <p:tavLst>
                                        <p:tav tm="0">
                                          <p:val>
                                            <p:strVal val="1+#ppt_w/2"/>
                                          </p:val>
                                        </p:tav>
                                        <p:tav tm="100000">
                                          <p:val>
                                            <p:strVal val="#ppt_x"/>
                                          </p:val>
                                        </p:tav>
                                      </p:tavLst>
                                    </p:anim>
                                    <p:anim calcmode="lin" valueType="num">
                                      <p:cBhvr additive="base">
                                        <p:cTn id="321" dur="500" fill="hold"/>
                                        <p:tgtEl>
                                          <p:spTgt spid="133268"/>
                                        </p:tgtEl>
                                        <p:attrNameLst>
                                          <p:attrName>ppt_y</p:attrName>
                                        </p:attrNameLst>
                                      </p:cBhvr>
                                      <p:tavLst>
                                        <p:tav tm="0">
                                          <p:val>
                                            <p:strVal val="#ppt_y"/>
                                          </p:val>
                                        </p:tav>
                                        <p:tav tm="100000">
                                          <p:val>
                                            <p:strVal val="#ppt_y"/>
                                          </p:val>
                                        </p:tav>
                                      </p:tavLst>
                                    </p:anim>
                                  </p:childTnLst>
                                </p:cTn>
                              </p:par>
                            </p:childTnLst>
                          </p:cTn>
                        </p:par>
                        <p:par>
                          <p:cTn id="322" fill="hold" nodeType="afterGroup">
                            <p:stCondLst>
                              <p:cond delay="500"/>
                            </p:stCondLst>
                            <p:childTnLst>
                              <p:par>
                                <p:cTn id="323" presetID="1" presetClass="entr" presetSubtype="0" fill="hold" grpId="0" nodeType="afterEffect">
                                  <p:stCondLst>
                                    <p:cond delay="0"/>
                                  </p:stCondLst>
                                  <p:childTnLst>
                                    <p:set>
                                      <p:cBhvr>
                                        <p:cTn id="324" dur="1" fill="hold">
                                          <p:stCondLst>
                                            <p:cond delay="499"/>
                                          </p:stCondLst>
                                        </p:cTn>
                                        <p:tgtEl>
                                          <p:spTgt spid="133269"/>
                                        </p:tgtEl>
                                        <p:attrNameLst>
                                          <p:attrName>style.visibility</p:attrName>
                                        </p:attrNameLst>
                                      </p:cBhvr>
                                      <p:to>
                                        <p:strVal val="visible"/>
                                      </p:to>
                                    </p:set>
                                  </p:childTnLst>
                                </p:cTn>
                              </p:par>
                            </p:childTnLst>
                          </p:cTn>
                        </p:par>
                        <p:par>
                          <p:cTn id="325" fill="hold" nodeType="afterGroup">
                            <p:stCondLst>
                              <p:cond delay="1000"/>
                            </p:stCondLst>
                            <p:childTnLst>
                              <p:par>
                                <p:cTn id="326" presetID="1" presetClass="entr" presetSubtype="0" fill="hold" nodeType="afterEffect">
                                  <p:stCondLst>
                                    <p:cond delay="0"/>
                                  </p:stCondLst>
                                  <p:childTnLst>
                                    <p:set>
                                      <p:cBhvr>
                                        <p:cTn id="327" dur="1" fill="hold">
                                          <p:stCondLst>
                                            <p:cond delay="499"/>
                                          </p:stCondLst>
                                        </p:cTn>
                                        <p:tgtEl>
                                          <p:spTgt spid="133220"/>
                                        </p:tgtEl>
                                        <p:attrNameLst>
                                          <p:attrName>style.visibility</p:attrName>
                                        </p:attrNameLst>
                                      </p:cBhvr>
                                      <p:to>
                                        <p:strVal val="visibl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2" presetClass="entr" presetSubtype="2" fill="hold" grpId="0" nodeType="clickEffect">
                                  <p:stCondLst>
                                    <p:cond delay="0"/>
                                  </p:stCondLst>
                                  <p:childTnLst>
                                    <p:set>
                                      <p:cBhvr>
                                        <p:cTn id="331" dur="1" fill="hold">
                                          <p:stCondLst>
                                            <p:cond delay="0"/>
                                          </p:stCondLst>
                                        </p:cTn>
                                        <p:tgtEl>
                                          <p:spTgt spid="133319"/>
                                        </p:tgtEl>
                                        <p:attrNameLst>
                                          <p:attrName>style.visibility</p:attrName>
                                        </p:attrNameLst>
                                      </p:cBhvr>
                                      <p:to>
                                        <p:strVal val="visible"/>
                                      </p:to>
                                    </p:set>
                                    <p:anim calcmode="lin" valueType="num">
                                      <p:cBhvr additive="base">
                                        <p:cTn id="332" dur="500" fill="hold"/>
                                        <p:tgtEl>
                                          <p:spTgt spid="133319"/>
                                        </p:tgtEl>
                                        <p:attrNameLst>
                                          <p:attrName>ppt_x</p:attrName>
                                        </p:attrNameLst>
                                      </p:cBhvr>
                                      <p:tavLst>
                                        <p:tav tm="0">
                                          <p:val>
                                            <p:strVal val="1+#ppt_w/2"/>
                                          </p:val>
                                        </p:tav>
                                        <p:tav tm="100000">
                                          <p:val>
                                            <p:strVal val="#ppt_x"/>
                                          </p:val>
                                        </p:tav>
                                      </p:tavLst>
                                    </p:anim>
                                    <p:anim calcmode="lin" valueType="num">
                                      <p:cBhvr additive="base">
                                        <p:cTn id="333" dur="500" fill="hold"/>
                                        <p:tgtEl>
                                          <p:spTgt spid="133319"/>
                                        </p:tgtEl>
                                        <p:attrNameLst>
                                          <p:attrName>ppt_y</p:attrName>
                                        </p:attrNameLst>
                                      </p:cBhvr>
                                      <p:tavLst>
                                        <p:tav tm="0">
                                          <p:val>
                                            <p:strVal val="#ppt_y"/>
                                          </p:val>
                                        </p:tav>
                                        <p:tav tm="100000">
                                          <p:val>
                                            <p:strVal val="#ppt_y"/>
                                          </p:val>
                                        </p:tav>
                                      </p:tavLst>
                                    </p:anim>
                                  </p:childTnLst>
                                </p:cTn>
                              </p:par>
                            </p:childTnLst>
                          </p:cTn>
                        </p:par>
                        <p:par>
                          <p:cTn id="334" fill="hold" nodeType="afterGroup">
                            <p:stCondLst>
                              <p:cond delay="500"/>
                            </p:stCondLst>
                            <p:childTnLst>
                              <p:par>
                                <p:cTn id="335" presetID="2" presetClass="entr" presetSubtype="2" fill="hold" grpId="0" nodeType="afterEffect">
                                  <p:stCondLst>
                                    <p:cond delay="1000"/>
                                  </p:stCondLst>
                                  <p:childTnLst>
                                    <p:set>
                                      <p:cBhvr>
                                        <p:cTn id="336" dur="1" fill="hold">
                                          <p:stCondLst>
                                            <p:cond delay="0"/>
                                          </p:stCondLst>
                                        </p:cTn>
                                        <p:tgtEl>
                                          <p:spTgt spid="133273"/>
                                        </p:tgtEl>
                                        <p:attrNameLst>
                                          <p:attrName>style.visibility</p:attrName>
                                        </p:attrNameLst>
                                      </p:cBhvr>
                                      <p:to>
                                        <p:strVal val="visible"/>
                                      </p:to>
                                    </p:set>
                                    <p:anim calcmode="lin" valueType="num">
                                      <p:cBhvr additive="base">
                                        <p:cTn id="337" dur="500" fill="hold"/>
                                        <p:tgtEl>
                                          <p:spTgt spid="133273"/>
                                        </p:tgtEl>
                                        <p:attrNameLst>
                                          <p:attrName>ppt_x</p:attrName>
                                        </p:attrNameLst>
                                      </p:cBhvr>
                                      <p:tavLst>
                                        <p:tav tm="0">
                                          <p:val>
                                            <p:strVal val="1+#ppt_w/2"/>
                                          </p:val>
                                        </p:tav>
                                        <p:tav tm="100000">
                                          <p:val>
                                            <p:strVal val="#ppt_x"/>
                                          </p:val>
                                        </p:tav>
                                      </p:tavLst>
                                    </p:anim>
                                    <p:anim calcmode="lin" valueType="num">
                                      <p:cBhvr additive="base">
                                        <p:cTn id="338" dur="500" fill="hold"/>
                                        <p:tgtEl>
                                          <p:spTgt spid="133273"/>
                                        </p:tgtEl>
                                        <p:attrNameLst>
                                          <p:attrName>ppt_y</p:attrName>
                                        </p:attrNameLst>
                                      </p:cBhvr>
                                      <p:tavLst>
                                        <p:tav tm="0">
                                          <p:val>
                                            <p:strVal val="#ppt_y"/>
                                          </p:val>
                                        </p:tav>
                                        <p:tav tm="100000">
                                          <p:val>
                                            <p:strVal val="#ppt_y"/>
                                          </p:val>
                                        </p:tav>
                                      </p:tavLst>
                                    </p:anim>
                                  </p:childTnLst>
                                </p:cTn>
                              </p:par>
                            </p:childTnLst>
                          </p:cTn>
                        </p:par>
                        <p:par>
                          <p:cTn id="339" fill="hold" nodeType="afterGroup">
                            <p:stCondLst>
                              <p:cond delay="2000"/>
                            </p:stCondLst>
                            <p:childTnLst>
                              <p:par>
                                <p:cTn id="340" presetID="1" presetClass="entr" presetSubtype="0" fill="hold" grpId="0" nodeType="afterEffect">
                                  <p:stCondLst>
                                    <p:cond delay="1000"/>
                                  </p:stCondLst>
                                  <p:childTnLst>
                                    <p:set>
                                      <p:cBhvr>
                                        <p:cTn id="341" dur="1" fill="hold">
                                          <p:stCondLst>
                                            <p:cond delay="499"/>
                                          </p:stCondLst>
                                        </p:cTn>
                                        <p:tgtEl>
                                          <p:spTgt spid="13327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nodeType="afterEffect">
                                  <p:stCondLst>
                                    <p:cond delay="0"/>
                                  </p:stCondLst>
                                  <p:childTnLst>
                                    <p:set>
                                      <p:cBhvr>
                                        <p:cTn id="344" dur="1" fill="hold">
                                          <p:stCondLst>
                                            <p:cond delay="499"/>
                                          </p:stCondLst>
                                        </p:cTn>
                                        <p:tgtEl>
                                          <p:spTgt spid="133221"/>
                                        </p:tgtEl>
                                        <p:attrNameLst>
                                          <p:attrName>style.visibility</p:attrName>
                                        </p:attrNameLst>
                                      </p:cBhvr>
                                      <p:to>
                                        <p:strVal val="visible"/>
                                      </p:to>
                                    </p:se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2" presetClass="entr" presetSubtype="2" fill="hold" grpId="0" nodeType="clickEffect">
                                  <p:stCondLst>
                                    <p:cond delay="0"/>
                                  </p:stCondLst>
                                  <p:childTnLst>
                                    <p:set>
                                      <p:cBhvr>
                                        <p:cTn id="348" dur="1" fill="hold">
                                          <p:stCondLst>
                                            <p:cond delay="0"/>
                                          </p:stCondLst>
                                        </p:cTn>
                                        <p:tgtEl>
                                          <p:spTgt spid="133320"/>
                                        </p:tgtEl>
                                        <p:attrNameLst>
                                          <p:attrName>style.visibility</p:attrName>
                                        </p:attrNameLst>
                                      </p:cBhvr>
                                      <p:to>
                                        <p:strVal val="visible"/>
                                      </p:to>
                                    </p:set>
                                    <p:anim calcmode="lin" valueType="num">
                                      <p:cBhvr additive="base">
                                        <p:cTn id="349" dur="500" fill="hold"/>
                                        <p:tgtEl>
                                          <p:spTgt spid="133320"/>
                                        </p:tgtEl>
                                        <p:attrNameLst>
                                          <p:attrName>ppt_x</p:attrName>
                                        </p:attrNameLst>
                                      </p:cBhvr>
                                      <p:tavLst>
                                        <p:tav tm="0">
                                          <p:val>
                                            <p:strVal val="1+#ppt_w/2"/>
                                          </p:val>
                                        </p:tav>
                                        <p:tav tm="100000">
                                          <p:val>
                                            <p:strVal val="#ppt_x"/>
                                          </p:val>
                                        </p:tav>
                                      </p:tavLst>
                                    </p:anim>
                                    <p:anim calcmode="lin" valueType="num">
                                      <p:cBhvr additive="base">
                                        <p:cTn id="350" dur="500" fill="hold"/>
                                        <p:tgtEl>
                                          <p:spTgt spid="133320"/>
                                        </p:tgtEl>
                                        <p:attrNameLst>
                                          <p:attrName>ppt_y</p:attrName>
                                        </p:attrNameLst>
                                      </p:cBhvr>
                                      <p:tavLst>
                                        <p:tav tm="0">
                                          <p:val>
                                            <p:strVal val="#ppt_y"/>
                                          </p:val>
                                        </p:tav>
                                        <p:tav tm="100000">
                                          <p:val>
                                            <p:strVal val="#ppt_y"/>
                                          </p:val>
                                        </p:tav>
                                      </p:tavLst>
                                    </p:anim>
                                  </p:childTnLst>
                                </p:cTn>
                              </p:par>
                            </p:childTnLst>
                          </p:cTn>
                        </p:par>
                      </p:childTnLst>
                    </p:cTn>
                  </p:par>
                  <p:par>
                    <p:cTn id="351" fill="hold" nodeType="clickPar">
                      <p:stCondLst>
                        <p:cond delay="indefinite"/>
                      </p:stCondLst>
                      <p:childTnLst>
                        <p:par>
                          <p:cTn id="352" fill="hold" nodeType="withGroup">
                            <p:stCondLst>
                              <p:cond delay="0"/>
                            </p:stCondLst>
                            <p:childTnLst>
                              <p:par>
                                <p:cTn id="353" presetID="1" presetClass="entr" presetSubtype="0" fill="hold" grpId="0" nodeType="clickEffect">
                                  <p:stCondLst>
                                    <p:cond delay="0"/>
                                  </p:stCondLst>
                                  <p:childTnLst>
                                    <p:set>
                                      <p:cBhvr>
                                        <p:cTn id="354" dur="1" fill="hold">
                                          <p:stCondLst>
                                            <p:cond delay="499"/>
                                          </p:stCondLst>
                                        </p:cTn>
                                        <p:tgtEl>
                                          <p:spTgt spid="133278"/>
                                        </p:tgtEl>
                                        <p:attrNameLst>
                                          <p:attrName>style.visibility</p:attrName>
                                        </p:attrNameLst>
                                      </p:cBhvr>
                                      <p:to>
                                        <p:strVal val="visible"/>
                                      </p:to>
                                    </p:set>
                                  </p:childTnLst>
                                </p:cTn>
                              </p:par>
                            </p:childTnLst>
                          </p:cTn>
                        </p:par>
                        <p:par>
                          <p:cTn id="355" fill="hold" nodeType="afterGroup">
                            <p:stCondLst>
                              <p:cond delay="500"/>
                            </p:stCondLst>
                            <p:childTnLst>
                              <p:par>
                                <p:cTn id="356" presetID="1" presetClass="entr" presetSubtype="0" fill="hold" grpId="0" nodeType="afterEffect">
                                  <p:stCondLst>
                                    <p:cond delay="0"/>
                                  </p:stCondLst>
                                  <p:childTnLst>
                                    <p:set>
                                      <p:cBhvr>
                                        <p:cTn id="357" dur="1" fill="hold">
                                          <p:stCondLst>
                                            <p:cond delay="499"/>
                                          </p:stCondLst>
                                        </p:cTn>
                                        <p:tgtEl>
                                          <p:spTgt spid="133279"/>
                                        </p:tgtEl>
                                        <p:attrNameLst>
                                          <p:attrName>style.visibility</p:attrName>
                                        </p:attrNameLst>
                                      </p:cBhvr>
                                      <p:to>
                                        <p:strVal val="visible"/>
                                      </p:to>
                                    </p:set>
                                  </p:childTnLst>
                                </p:cTn>
                              </p:par>
                            </p:childTnLst>
                          </p:cTn>
                        </p:par>
                        <p:par>
                          <p:cTn id="358" fill="hold" nodeType="afterGroup">
                            <p:stCondLst>
                              <p:cond delay="1000"/>
                            </p:stCondLst>
                            <p:childTnLst>
                              <p:par>
                                <p:cTn id="359" presetID="1" presetClass="entr" presetSubtype="0" fill="hold" nodeType="afterEffect">
                                  <p:stCondLst>
                                    <p:cond delay="0"/>
                                  </p:stCondLst>
                                  <p:childTnLst>
                                    <p:set>
                                      <p:cBhvr>
                                        <p:cTn id="360" dur="1" fill="hold">
                                          <p:stCondLst>
                                            <p:cond delay="499"/>
                                          </p:stCondLst>
                                        </p:cTn>
                                        <p:tgtEl>
                                          <p:spTgt spid="133222"/>
                                        </p:tgtEl>
                                        <p:attrNameLst>
                                          <p:attrName>style.visibility</p:attrName>
                                        </p:attrNameLst>
                                      </p:cBhvr>
                                      <p:to>
                                        <p:strVal val="visible"/>
                                      </p:to>
                                    </p:se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1" presetClass="entr" presetSubtype="0" fill="hold" grpId="0" nodeType="clickEffect">
                                  <p:stCondLst>
                                    <p:cond delay="0"/>
                                  </p:stCondLst>
                                  <p:childTnLst>
                                    <p:set>
                                      <p:cBhvr>
                                        <p:cTn id="364" dur="1" fill="hold">
                                          <p:stCondLst>
                                            <p:cond delay="499"/>
                                          </p:stCondLst>
                                        </p:cTn>
                                        <p:tgtEl>
                                          <p:spTgt spid="133283"/>
                                        </p:tgtEl>
                                        <p:attrNameLst>
                                          <p:attrName>style.visibility</p:attrName>
                                        </p:attrNameLst>
                                      </p:cBhvr>
                                      <p:to>
                                        <p:strVal val="visible"/>
                                      </p:to>
                                    </p:set>
                                  </p:childTnLst>
                                </p:cTn>
                              </p:par>
                            </p:childTnLst>
                          </p:cTn>
                        </p:par>
                        <p:par>
                          <p:cTn id="365" fill="hold" nodeType="afterGroup">
                            <p:stCondLst>
                              <p:cond delay="500"/>
                            </p:stCondLst>
                            <p:childTnLst>
                              <p:par>
                                <p:cTn id="366" presetID="1" presetClass="entr" presetSubtype="0" fill="hold" grpId="0" nodeType="afterEffect">
                                  <p:stCondLst>
                                    <p:cond delay="0"/>
                                  </p:stCondLst>
                                  <p:childTnLst>
                                    <p:set>
                                      <p:cBhvr>
                                        <p:cTn id="367" dur="1" fill="hold">
                                          <p:stCondLst>
                                            <p:cond delay="499"/>
                                          </p:stCondLst>
                                        </p:cTn>
                                        <p:tgtEl>
                                          <p:spTgt spid="133284"/>
                                        </p:tgtEl>
                                        <p:attrNameLst>
                                          <p:attrName>style.visibility</p:attrName>
                                        </p:attrNameLst>
                                      </p:cBhvr>
                                      <p:to>
                                        <p:strVal val="visible"/>
                                      </p:to>
                                    </p:set>
                                  </p:childTnLst>
                                </p:cTn>
                              </p:par>
                            </p:childTnLst>
                          </p:cTn>
                        </p:par>
                        <p:par>
                          <p:cTn id="368" fill="hold" nodeType="afterGroup">
                            <p:stCondLst>
                              <p:cond delay="1000"/>
                            </p:stCondLst>
                            <p:childTnLst>
                              <p:par>
                                <p:cTn id="369" presetID="1" presetClass="entr" presetSubtype="0" fill="hold" nodeType="afterEffect">
                                  <p:stCondLst>
                                    <p:cond delay="0"/>
                                  </p:stCondLst>
                                  <p:childTnLst>
                                    <p:set>
                                      <p:cBhvr>
                                        <p:cTn id="370" dur="1" fill="hold">
                                          <p:stCondLst>
                                            <p:cond delay="499"/>
                                          </p:stCondLst>
                                        </p:cTn>
                                        <p:tgtEl>
                                          <p:spTgt spid="133225"/>
                                        </p:tgtEl>
                                        <p:attrNameLst>
                                          <p:attrName>style.visibility</p:attrName>
                                        </p:attrNameLst>
                                      </p:cBhvr>
                                      <p:to>
                                        <p:strVal val="visible"/>
                                      </p:to>
                                    </p:se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1" presetClass="entr" presetSubtype="0" fill="hold" grpId="0" nodeType="clickEffect">
                                  <p:stCondLst>
                                    <p:cond delay="0"/>
                                  </p:stCondLst>
                                  <p:childTnLst>
                                    <p:set>
                                      <p:cBhvr>
                                        <p:cTn id="374" dur="1" fill="hold">
                                          <p:stCondLst>
                                            <p:cond delay="499"/>
                                          </p:stCondLst>
                                        </p:cTn>
                                        <p:tgtEl>
                                          <p:spTgt spid="133288"/>
                                        </p:tgtEl>
                                        <p:attrNameLst>
                                          <p:attrName>style.visibility</p:attrName>
                                        </p:attrNameLst>
                                      </p:cBhvr>
                                      <p:to>
                                        <p:strVal val="visible"/>
                                      </p:to>
                                    </p:set>
                                  </p:childTnLst>
                                </p:cTn>
                              </p:par>
                            </p:childTnLst>
                          </p:cTn>
                        </p:par>
                        <p:par>
                          <p:cTn id="375" fill="hold" nodeType="afterGroup">
                            <p:stCondLst>
                              <p:cond delay="500"/>
                            </p:stCondLst>
                            <p:childTnLst>
                              <p:par>
                                <p:cTn id="376" presetID="1" presetClass="entr" presetSubtype="0" fill="hold" grpId="0" nodeType="afterEffect">
                                  <p:stCondLst>
                                    <p:cond delay="0"/>
                                  </p:stCondLst>
                                  <p:childTnLst>
                                    <p:set>
                                      <p:cBhvr>
                                        <p:cTn id="377" dur="1" fill="hold">
                                          <p:stCondLst>
                                            <p:cond delay="499"/>
                                          </p:stCondLst>
                                        </p:cTn>
                                        <p:tgtEl>
                                          <p:spTgt spid="133289"/>
                                        </p:tgtEl>
                                        <p:attrNameLst>
                                          <p:attrName>style.visibility</p:attrName>
                                        </p:attrNameLst>
                                      </p:cBhvr>
                                      <p:to>
                                        <p:strVal val="visible"/>
                                      </p:to>
                                    </p:set>
                                  </p:childTnLst>
                                </p:cTn>
                              </p:par>
                            </p:childTnLst>
                          </p:cTn>
                        </p:par>
                        <p:par>
                          <p:cTn id="378" fill="hold" nodeType="afterGroup">
                            <p:stCondLst>
                              <p:cond delay="1000"/>
                            </p:stCondLst>
                            <p:childTnLst>
                              <p:par>
                                <p:cTn id="379" presetID="1" presetClass="entr" presetSubtype="0" fill="hold" nodeType="afterEffect">
                                  <p:stCondLst>
                                    <p:cond delay="0"/>
                                  </p:stCondLst>
                                  <p:childTnLst>
                                    <p:set>
                                      <p:cBhvr>
                                        <p:cTn id="380" dur="1" fill="hold">
                                          <p:stCondLst>
                                            <p:cond delay="499"/>
                                          </p:stCondLst>
                                        </p:cTn>
                                        <p:tgtEl>
                                          <p:spTgt spid="133226"/>
                                        </p:tgtEl>
                                        <p:attrNameLst>
                                          <p:attrName>style.visibility</p:attrName>
                                        </p:attrNameLst>
                                      </p:cBhvr>
                                      <p:to>
                                        <p:strVal val="visible"/>
                                      </p:to>
                                    </p:set>
                                  </p:childTnLst>
                                </p:cTn>
                              </p:par>
                            </p:childTnLst>
                          </p:cTn>
                        </p:par>
                        <p:par>
                          <p:cTn id="381" fill="hold" nodeType="afterGroup">
                            <p:stCondLst>
                              <p:cond delay="1500"/>
                            </p:stCondLst>
                            <p:childTnLst>
                              <p:par>
                                <p:cTn id="382" presetID="4" presetClass="entr" presetSubtype="32" fill="hold" grpId="0" nodeType="afterEffect">
                                  <p:stCondLst>
                                    <p:cond delay="1000"/>
                                  </p:stCondLst>
                                  <p:childTnLst>
                                    <p:set>
                                      <p:cBhvr>
                                        <p:cTn id="383" dur="1" fill="hold">
                                          <p:stCondLst>
                                            <p:cond delay="0"/>
                                          </p:stCondLst>
                                        </p:cTn>
                                        <p:tgtEl>
                                          <p:spTgt spid="133325"/>
                                        </p:tgtEl>
                                        <p:attrNameLst>
                                          <p:attrName>style.visibility</p:attrName>
                                        </p:attrNameLst>
                                      </p:cBhvr>
                                      <p:to>
                                        <p:strVal val="visible"/>
                                      </p:to>
                                    </p:set>
                                    <p:animEffect transition="in" filter="box(out)">
                                      <p:cBhvr>
                                        <p:cTn id="384" dur="500"/>
                                        <p:tgtEl>
                                          <p:spTgt spid="133325"/>
                                        </p:tgtEl>
                                      </p:cBhvr>
                                    </p:animEffect>
                                  </p:childTnLst>
                                </p:cTn>
                              </p:par>
                            </p:childTnLst>
                          </p:cTn>
                        </p:par>
                      </p:childTnLst>
                    </p:cTn>
                  </p:par>
                  <p:par>
                    <p:cTn id="385" fill="hold" nodeType="clickPar">
                      <p:stCondLst>
                        <p:cond delay="indefinite"/>
                      </p:stCondLst>
                      <p:childTnLst>
                        <p:par>
                          <p:cTn id="386" fill="hold" nodeType="withGroup">
                            <p:stCondLst>
                              <p:cond delay="0"/>
                            </p:stCondLst>
                            <p:childTnLst>
                              <p:par>
                                <p:cTn id="387" presetID="2" presetClass="entr" presetSubtype="2" fill="hold" grpId="0" nodeType="clickEffect">
                                  <p:stCondLst>
                                    <p:cond delay="0"/>
                                  </p:stCondLst>
                                  <p:childTnLst>
                                    <p:set>
                                      <p:cBhvr>
                                        <p:cTn id="388" dur="1" fill="hold">
                                          <p:stCondLst>
                                            <p:cond delay="0"/>
                                          </p:stCondLst>
                                        </p:cTn>
                                        <p:tgtEl>
                                          <p:spTgt spid="133293"/>
                                        </p:tgtEl>
                                        <p:attrNameLst>
                                          <p:attrName>style.visibility</p:attrName>
                                        </p:attrNameLst>
                                      </p:cBhvr>
                                      <p:to>
                                        <p:strVal val="visible"/>
                                      </p:to>
                                    </p:set>
                                    <p:anim calcmode="lin" valueType="num">
                                      <p:cBhvr additive="base">
                                        <p:cTn id="389" dur="500" fill="hold"/>
                                        <p:tgtEl>
                                          <p:spTgt spid="133293"/>
                                        </p:tgtEl>
                                        <p:attrNameLst>
                                          <p:attrName>ppt_x</p:attrName>
                                        </p:attrNameLst>
                                      </p:cBhvr>
                                      <p:tavLst>
                                        <p:tav tm="0">
                                          <p:val>
                                            <p:strVal val="1+#ppt_w/2"/>
                                          </p:val>
                                        </p:tav>
                                        <p:tav tm="100000">
                                          <p:val>
                                            <p:strVal val="#ppt_x"/>
                                          </p:val>
                                        </p:tav>
                                      </p:tavLst>
                                    </p:anim>
                                    <p:anim calcmode="lin" valueType="num">
                                      <p:cBhvr additive="base">
                                        <p:cTn id="390" dur="500" fill="hold"/>
                                        <p:tgtEl>
                                          <p:spTgt spid="133293"/>
                                        </p:tgtEl>
                                        <p:attrNameLst>
                                          <p:attrName>ppt_y</p:attrName>
                                        </p:attrNameLst>
                                      </p:cBhvr>
                                      <p:tavLst>
                                        <p:tav tm="0">
                                          <p:val>
                                            <p:strVal val="#ppt_y"/>
                                          </p:val>
                                        </p:tav>
                                        <p:tav tm="100000">
                                          <p:val>
                                            <p:strVal val="#ppt_y"/>
                                          </p:val>
                                        </p:tav>
                                      </p:tavLst>
                                    </p:anim>
                                  </p:childTnLst>
                                </p:cTn>
                              </p:par>
                            </p:childTnLst>
                          </p:cTn>
                        </p:par>
                        <p:par>
                          <p:cTn id="391" fill="hold" nodeType="afterGroup">
                            <p:stCondLst>
                              <p:cond delay="500"/>
                            </p:stCondLst>
                            <p:childTnLst>
                              <p:par>
                                <p:cTn id="392" presetID="1" presetClass="entr" presetSubtype="0" fill="hold" grpId="0" nodeType="afterEffect">
                                  <p:stCondLst>
                                    <p:cond delay="0"/>
                                  </p:stCondLst>
                                  <p:childTnLst>
                                    <p:set>
                                      <p:cBhvr>
                                        <p:cTn id="393" dur="1" fill="hold">
                                          <p:stCondLst>
                                            <p:cond delay="499"/>
                                          </p:stCondLst>
                                        </p:cTn>
                                        <p:tgtEl>
                                          <p:spTgt spid="133294"/>
                                        </p:tgtEl>
                                        <p:attrNameLst>
                                          <p:attrName>style.visibility</p:attrName>
                                        </p:attrNameLst>
                                      </p:cBhvr>
                                      <p:to>
                                        <p:strVal val="visible"/>
                                      </p:to>
                                    </p:set>
                                  </p:childTnLst>
                                </p:cTn>
                              </p:par>
                            </p:childTnLst>
                          </p:cTn>
                        </p:par>
                        <p:par>
                          <p:cTn id="394" fill="hold" nodeType="afterGroup">
                            <p:stCondLst>
                              <p:cond delay="1000"/>
                            </p:stCondLst>
                            <p:childTnLst>
                              <p:par>
                                <p:cTn id="395" presetID="1" presetClass="entr" presetSubtype="0" fill="hold" nodeType="afterEffect">
                                  <p:stCondLst>
                                    <p:cond delay="0"/>
                                  </p:stCondLst>
                                  <p:childTnLst>
                                    <p:set>
                                      <p:cBhvr>
                                        <p:cTn id="396" dur="1" fill="hold">
                                          <p:stCondLst>
                                            <p:cond delay="499"/>
                                          </p:stCondLst>
                                        </p:cTn>
                                        <p:tgtEl>
                                          <p:spTgt spid="133227"/>
                                        </p:tgtEl>
                                        <p:attrNameLst>
                                          <p:attrName>style.visibility</p:attrName>
                                        </p:attrNameLst>
                                      </p:cBhvr>
                                      <p:to>
                                        <p:strVal val="visible"/>
                                      </p:to>
                                    </p:se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1" presetClass="entr" presetSubtype="0" fill="hold" grpId="0" nodeType="clickEffect">
                                  <p:stCondLst>
                                    <p:cond delay="0"/>
                                  </p:stCondLst>
                                  <p:childTnLst>
                                    <p:set>
                                      <p:cBhvr>
                                        <p:cTn id="400" dur="1" fill="hold">
                                          <p:stCondLst>
                                            <p:cond delay="499"/>
                                          </p:stCondLst>
                                        </p:cTn>
                                        <p:tgtEl>
                                          <p:spTgt spid="133303"/>
                                        </p:tgtEl>
                                        <p:attrNameLst>
                                          <p:attrName>style.visibility</p:attrName>
                                        </p:attrNameLst>
                                      </p:cBhvr>
                                      <p:to>
                                        <p:strVal val="visible"/>
                                      </p:to>
                                    </p:set>
                                  </p:childTnLst>
                                </p:cTn>
                              </p:par>
                            </p:childTnLst>
                          </p:cTn>
                        </p:par>
                        <p:par>
                          <p:cTn id="401" fill="hold" nodeType="afterGroup">
                            <p:stCondLst>
                              <p:cond delay="500"/>
                            </p:stCondLst>
                            <p:childTnLst>
                              <p:par>
                                <p:cTn id="402" presetID="1" presetClass="entr" presetSubtype="0" fill="hold" grpId="0" nodeType="afterEffect">
                                  <p:stCondLst>
                                    <p:cond delay="0"/>
                                  </p:stCondLst>
                                  <p:childTnLst>
                                    <p:set>
                                      <p:cBhvr>
                                        <p:cTn id="403" dur="1" fill="hold">
                                          <p:stCondLst>
                                            <p:cond delay="499"/>
                                          </p:stCondLst>
                                        </p:cTn>
                                        <p:tgtEl>
                                          <p:spTgt spid="133304"/>
                                        </p:tgtEl>
                                        <p:attrNameLst>
                                          <p:attrName>style.visibility</p:attrName>
                                        </p:attrNameLst>
                                      </p:cBhvr>
                                      <p:to>
                                        <p:strVal val="visible"/>
                                      </p:to>
                                    </p:set>
                                  </p:childTnLst>
                                </p:cTn>
                              </p:par>
                            </p:childTnLst>
                          </p:cTn>
                        </p:par>
                        <p:par>
                          <p:cTn id="404" fill="hold" nodeType="afterGroup">
                            <p:stCondLst>
                              <p:cond delay="1000"/>
                            </p:stCondLst>
                            <p:childTnLst>
                              <p:par>
                                <p:cTn id="405" presetID="1" presetClass="entr" presetSubtype="0" fill="hold" nodeType="afterEffect">
                                  <p:stCondLst>
                                    <p:cond delay="0"/>
                                  </p:stCondLst>
                                  <p:childTnLst>
                                    <p:set>
                                      <p:cBhvr>
                                        <p:cTn id="406" dur="1" fill="hold">
                                          <p:stCondLst>
                                            <p:cond delay="499"/>
                                          </p:stCondLst>
                                        </p:cTn>
                                        <p:tgtEl>
                                          <p:spTgt spid="133231"/>
                                        </p:tgtEl>
                                        <p:attrNameLst>
                                          <p:attrName>style.visibility</p:attrName>
                                        </p:attrNameLst>
                                      </p:cBhvr>
                                      <p:to>
                                        <p:strVal val="visible"/>
                                      </p:to>
                                    </p:set>
                                  </p:childTnLst>
                                </p:cTn>
                              </p:par>
                            </p:childTnLst>
                          </p:cTn>
                        </p:par>
                      </p:childTnLst>
                    </p:cTn>
                  </p:par>
                  <p:par>
                    <p:cTn id="407" fill="hold" nodeType="clickPar">
                      <p:stCondLst>
                        <p:cond delay="indefinite"/>
                      </p:stCondLst>
                      <p:childTnLst>
                        <p:par>
                          <p:cTn id="408" fill="hold" nodeType="withGroup">
                            <p:stCondLst>
                              <p:cond delay="0"/>
                            </p:stCondLst>
                            <p:childTnLst>
                              <p:par>
                                <p:cTn id="409" presetID="1" presetClass="entr" presetSubtype="0" fill="hold" grpId="0" nodeType="clickEffect">
                                  <p:stCondLst>
                                    <p:cond delay="0"/>
                                  </p:stCondLst>
                                  <p:childTnLst>
                                    <p:set>
                                      <p:cBhvr>
                                        <p:cTn id="410" dur="1" fill="hold">
                                          <p:stCondLst>
                                            <p:cond delay="499"/>
                                          </p:stCondLst>
                                        </p:cTn>
                                        <p:tgtEl>
                                          <p:spTgt spid="133298"/>
                                        </p:tgtEl>
                                        <p:attrNameLst>
                                          <p:attrName>style.visibility</p:attrName>
                                        </p:attrNameLst>
                                      </p:cBhvr>
                                      <p:to>
                                        <p:strVal val="visible"/>
                                      </p:to>
                                    </p:set>
                                  </p:childTnLst>
                                </p:cTn>
                              </p:par>
                            </p:childTnLst>
                          </p:cTn>
                        </p:par>
                        <p:par>
                          <p:cTn id="411" fill="hold" nodeType="afterGroup">
                            <p:stCondLst>
                              <p:cond delay="500"/>
                            </p:stCondLst>
                            <p:childTnLst>
                              <p:par>
                                <p:cTn id="412" presetID="1" presetClass="entr" presetSubtype="0" fill="hold" grpId="0" nodeType="afterEffect">
                                  <p:stCondLst>
                                    <p:cond delay="0"/>
                                  </p:stCondLst>
                                  <p:childTnLst>
                                    <p:set>
                                      <p:cBhvr>
                                        <p:cTn id="413" dur="1" fill="hold">
                                          <p:stCondLst>
                                            <p:cond delay="499"/>
                                          </p:stCondLst>
                                        </p:cTn>
                                        <p:tgtEl>
                                          <p:spTgt spid="133299"/>
                                        </p:tgtEl>
                                        <p:attrNameLst>
                                          <p:attrName>style.visibility</p:attrName>
                                        </p:attrNameLst>
                                      </p:cBhvr>
                                      <p:to>
                                        <p:strVal val="visible"/>
                                      </p:to>
                                    </p:set>
                                  </p:childTnLst>
                                </p:cTn>
                              </p:par>
                            </p:childTnLst>
                          </p:cTn>
                        </p:par>
                        <p:par>
                          <p:cTn id="414" fill="hold" nodeType="afterGroup">
                            <p:stCondLst>
                              <p:cond delay="1000"/>
                            </p:stCondLst>
                            <p:childTnLst>
                              <p:par>
                                <p:cTn id="415" presetID="1" presetClass="entr" presetSubtype="0" fill="hold" nodeType="afterEffect">
                                  <p:stCondLst>
                                    <p:cond delay="0"/>
                                  </p:stCondLst>
                                  <p:childTnLst>
                                    <p:set>
                                      <p:cBhvr>
                                        <p:cTn id="416" dur="1" fill="hold">
                                          <p:stCondLst>
                                            <p:cond delay="499"/>
                                          </p:stCondLst>
                                        </p:cTn>
                                        <p:tgtEl>
                                          <p:spTgt spid="133230"/>
                                        </p:tgtEl>
                                        <p:attrNameLst>
                                          <p:attrName>style.visibility</p:attrName>
                                        </p:attrNameLst>
                                      </p:cBhvr>
                                      <p:to>
                                        <p:strVal val="visible"/>
                                      </p:to>
                                    </p:set>
                                  </p:childTnLst>
                                </p:cTn>
                              </p:par>
                            </p:childTnLst>
                          </p:cTn>
                        </p:par>
                        <p:par>
                          <p:cTn id="417" fill="hold" nodeType="afterGroup">
                            <p:stCondLst>
                              <p:cond delay="1500"/>
                            </p:stCondLst>
                            <p:childTnLst>
                              <p:par>
                                <p:cTn id="418" presetID="2" presetClass="entr" presetSubtype="2" fill="hold" grpId="0" nodeType="afterEffect">
                                  <p:stCondLst>
                                    <p:cond delay="1000"/>
                                  </p:stCondLst>
                                  <p:childTnLst>
                                    <p:set>
                                      <p:cBhvr>
                                        <p:cTn id="419" dur="1" fill="hold">
                                          <p:stCondLst>
                                            <p:cond delay="0"/>
                                          </p:stCondLst>
                                        </p:cTn>
                                        <p:tgtEl>
                                          <p:spTgt spid="133321"/>
                                        </p:tgtEl>
                                        <p:attrNameLst>
                                          <p:attrName>style.visibility</p:attrName>
                                        </p:attrNameLst>
                                      </p:cBhvr>
                                      <p:to>
                                        <p:strVal val="visible"/>
                                      </p:to>
                                    </p:set>
                                    <p:anim calcmode="lin" valueType="num">
                                      <p:cBhvr additive="base">
                                        <p:cTn id="420" dur="500" fill="hold"/>
                                        <p:tgtEl>
                                          <p:spTgt spid="133321"/>
                                        </p:tgtEl>
                                        <p:attrNameLst>
                                          <p:attrName>ppt_x</p:attrName>
                                        </p:attrNameLst>
                                      </p:cBhvr>
                                      <p:tavLst>
                                        <p:tav tm="0">
                                          <p:val>
                                            <p:strVal val="1+#ppt_w/2"/>
                                          </p:val>
                                        </p:tav>
                                        <p:tav tm="100000">
                                          <p:val>
                                            <p:strVal val="#ppt_x"/>
                                          </p:val>
                                        </p:tav>
                                      </p:tavLst>
                                    </p:anim>
                                    <p:anim calcmode="lin" valueType="num">
                                      <p:cBhvr additive="base">
                                        <p:cTn id="421" dur="500" fill="hold"/>
                                        <p:tgtEl>
                                          <p:spTgt spid="133321"/>
                                        </p:tgtEl>
                                        <p:attrNameLst>
                                          <p:attrName>ppt_y</p:attrName>
                                        </p:attrNameLst>
                                      </p:cBhvr>
                                      <p:tavLst>
                                        <p:tav tm="0">
                                          <p:val>
                                            <p:strVal val="#ppt_y"/>
                                          </p:val>
                                        </p:tav>
                                        <p:tav tm="100000">
                                          <p:val>
                                            <p:strVal val="#ppt_y"/>
                                          </p:val>
                                        </p:tav>
                                      </p:tavLst>
                                    </p:anim>
                                  </p:childTnLst>
                                </p:cTn>
                              </p:par>
                            </p:childTnLst>
                          </p:cTn>
                        </p:par>
                      </p:childTnLst>
                    </p:cTn>
                  </p:par>
                  <p:par>
                    <p:cTn id="422" fill="hold" nodeType="clickPar">
                      <p:stCondLst>
                        <p:cond delay="indefinite"/>
                      </p:stCondLst>
                      <p:childTnLst>
                        <p:par>
                          <p:cTn id="423" fill="hold" nodeType="withGroup">
                            <p:stCondLst>
                              <p:cond delay="0"/>
                            </p:stCondLst>
                            <p:childTnLst>
                              <p:par>
                                <p:cTn id="424" presetID="2" presetClass="entr" presetSubtype="4" fill="hold" grpId="0" nodeType="clickEffect">
                                  <p:stCondLst>
                                    <p:cond delay="0"/>
                                  </p:stCondLst>
                                  <p:childTnLst>
                                    <p:set>
                                      <p:cBhvr>
                                        <p:cTn id="425" dur="1" fill="hold">
                                          <p:stCondLst>
                                            <p:cond delay="0"/>
                                          </p:stCondLst>
                                        </p:cTn>
                                        <p:tgtEl>
                                          <p:spTgt spid="133328"/>
                                        </p:tgtEl>
                                        <p:attrNameLst>
                                          <p:attrName>style.visibility</p:attrName>
                                        </p:attrNameLst>
                                      </p:cBhvr>
                                      <p:to>
                                        <p:strVal val="visible"/>
                                      </p:to>
                                    </p:set>
                                    <p:anim calcmode="lin" valueType="num">
                                      <p:cBhvr additive="base">
                                        <p:cTn id="426" dur="500" fill="hold"/>
                                        <p:tgtEl>
                                          <p:spTgt spid="133328"/>
                                        </p:tgtEl>
                                        <p:attrNameLst>
                                          <p:attrName>ppt_x</p:attrName>
                                        </p:attrNameLst>
                                      </p:cBhvr>
                                      <p:tavLst>
                                        <p:tav tm="0">
                                          <p:val>
                                            <p:strVal val="#ppt_x"/>
                                          </p:val>
                                        </p:tav>
                                        <p:tav tm="100000">
                                          <p:val>
                                            <p:strVal val="#ppt_x"/>
                                          </p:val>
                                        </p:tav>
                                      </p:tavLst>
                                    </p:anim>
                                    <p:anim calcmode="lin" valueType="num">
                                      <p:cBhvr additive="base">
                                        <p:cTn id="427" dur="500" fill="hold"/>
                                        <p:tgtEl>
                                          <p:spTgt spid="133328"/>
                                        </p:tgtEl>
                                        <p:attrNameLst>
                                          <p:attrName>ppt_y</p:attrName>
                                        </p:attrNameLst>
                                      </p:cBhvr>
                                      <p:tavLst>
                                        <p:tav tm="0">
                                          <p:val>
                                            <p:strVal val="1+#ppt_h/2"/>
                                          </p:val>
                                        </p:tav>
                                        <p:tav tm="100000">
                                          <p:val>
                                            <p:strVal val="#ppt_y"/>
                                          </p:val>
                                        </p:tav>
                                      </p:tavLst>
                                    </p:anim>
                                  </p:childTnLst>
                                </p:cTn>
                              </p:par>
                            </p:childTnLst>
                          </p:cTn>
                        </p:par>
                      </p:childTnLst>
                    </p:cTn>
                  </p:par>
                  <p:par>
                    <p:cTn id="428" fill="hold" nodeType="clickPar">
                      <p:stCondLst>
                        <p:cond delay="indefinite"/>
                      </p:stCondLst>
                      <p:childTnLst>
                        <p:par>
                          <p:cTn id="429" fill="hold" nodeType="withGroup">
                            <p:stCondLst>
                              <p:cond delay="0"/>
                            </p:stCondLst>
                            <p:childTnLst>
                              <p:par>
                                <p:cTn id="430" presetID="26" presetClass="entr" presetSubtype="0" fill="hold" grpId="0" nodeType="clickEffect">
                                  <p:stCondLst>
                                    <p:cond delay="0"/>
                                  </p:stCondLst>
                                  <p:childTnLst>
                                    <p:set>
                                      <p:cBhvr>
                                        <p:cTn id="431" dur="1" fill="hold">
                                          <p:stCondLst>
                                            <p:cond delay="0"/>
                                          </p:stCondLst>
                                        </p:cTn>
                                        <p:tgtEl>
                                          <p:spTgt spid="133327"/>
                                        </p:tgtEl>
                                        <p:attrNameLst>
                                          <p:attrName>style.visibility</p:attrName>
                                        </p:attrNameLst>
                                      </p:cBhvr>
                                      <p:to>
                                        <p:strVal val="visible"/>
                                      </p:to>
                                    </p:set>
                                    <p:animEffect transition="in" filter="wipe(down)">
                                      <p:cBhvr>
                                        <p:cTn id="432" dur="580">
                                          <p:stCondLst>
                                            <p:cond delay="0"/>
                                          </p:stCondLst>
                                        </p:cTn>
                                        <p:tgtEl>
                                          <p:spTgt spid="133327"/>
                                        </p:tgtEl>
                                      </p:cBhvr>
                                    </p:animEffect>
                                    <p:anim calcmode="lin" valueType="num">
                                      <p:cBhvr>
                                        <p:cTn id="433" dur="1822" tmFilter="0,0; 0.14,0.36; 0.43,0.73; 0.71,0.91; 1.0,1.0">
                                          <p:stCondLst>
                                            <p:cond delay="0"/>
                                          </p:stCondLst>
                                        </p:cTn>
                                        <p:tgtEl>
                                          <p:spTgt spid="133327"/>
                                        </p:tgtEl>
                                        <p:attrNameLst>
                                          <p:attrName>ppt_x</p:attrName>
                                        </p:attrNameLst>
                                      </p:cBhvr>
                                      <p:tavLst>
                                        <p:tav tm="0">
                                          <p:val>
                                            <p:strVal val="#ppt_x-0.25"/>
                                          </p:val>
                                        </p:tav>
                                        <p:tav tm="100000">
                                          <p:val>
                                            <p:strVal val="#ppt_x"/>
                                          </p:val>
                                        </p:tav>
                                      </p:tavLst>
                                    </p:anim>
                                    <p:anim calcmode="lin" valueType="num">
                                      <p:cBhvr>
                                        <p:cTn id="434" dur="664" tmFilter="0.0,0.0; 0.25,0.07; 0.50,0.2; 0.75,0.467; 1.0,1.0">
                                          <p:stCondLst>
                                            <p:cond delay="0"/>
                                          </p:stCondLst>
                                        </p:cTn>
                                        <p:tgtEl>
                                          <p:spTgt spid="133327"/>
                                        </p:tgtEl>
                                        <p:attrNameLst>
                                          <p:attrName>ppt_y</p:attrName>
                                        </p:attrNameLst>
                                      </p:cBhvr>
                                      <p:tavLst>
                                        <p:tav tm="0" fmla="#ppt_y-sin(pi*$)/3">
                                          <p:val>
                                            <p:fltVal val="0.5"/>
                                          </p:val>
                                        </p:tav>
                                        <p:tav tm="100000">
                                          <p:val>
                                            <p:fltVal val="1"/>
                                          </p:val>
                                        </p:tav>
                                      </p:tavLst>
                                    </p:anim>
                                    <p:anim calcmode="lin" valueType="num">
                                      <p:cBhvr>
                                        <p:cTn id="435" dur="664" tmFilter="0, 0; 0.125,0.2665; 0.25,0.4; 0.375,0.465; 0.5,0.5;  0.625,0.535; 0.75,0.6; 0.875,0.7335; 1,1">
                                          <p:stCondLst>
                                            <p:cond delay="664"/>
                                          </p:stCondLst>
                                        </p:cTn>
                                        <p:tgtEl>
                                          <p:spTgt spid="133327"/>
                                        </p:tgtEl>
                                        <p:attrNameLst>
                                          <p:attrName>ppt_y</p:attrName>
                                        </p:attrNameLst>
                                      </p:cBhvr>
                                      <p:tavLst>
                                        <p:tav tm="0" fmla="#ppt_y-sin(pi*$)/9">
                                          <p:val>
                                            <p:fltVal val="0"/>
                                          </p:val>
                                        </p:tav>
                                        <p:tav tm="100000">
                                          <p:val>
                                            <p:fltVal val="1"/>
                                          </p:val>
                                        </p:tav>
                                      </p:tavLst>
                                    </p:anim>
                                    <p:anim calcmode="lin" valueType="num">
                                      <p:cBhvr>
                                        <p:cTn id="436" dur="332" tmFilter="0, 0; 0.125,0.2665; 0.25,0.4; 0.375,0.465; 0.5,0.5;  0.625,0.535; 0.75,0.6; 0.875,0.7335; 1,1">
                                          <p:stCondLst>
                                            <p:cond delay="1324"/>
                                          </p:stCondLst>
                                        </p:cTn>
                                        <p:tgtEl>
                                          <p:spTgt spid="133327"/>
                                        </p:tgtEl>
                                        <p:attrNameLst>
                                          <p:attrName>ppt_y</p:attrName>
                                        </p:attrNameLst>
                                      </p:cBhvr>
                                      <p:tavLst>
                                        <p:tav tm="0" fmla="#ppt_y-sin(pi*$)/27">
                                          <p:val>
                                            <p:fltVal val="0"/>
                                          </p:val>
                                        </p:tav>
                                        <p:tav tm="100000">
                                          <p:val>
                                            <p:fltVal val="1"/>
                                          </p:val>
                                        </p:tav>
                                      </p:tavLst>
                                    </p:anim>
                                    <p:anim calcmode="lin" valueType="num">
                                      <p:cBhvr>
                                        <p:cTn id="437" dur="164" tmFilter="0, 0; 0.125,0.2665; 0.25,0.4; 0.375,0.465; 0.5,0.5;  0.625,0.535; 0.75,0.6; 0.875,0.7335; 1,1">
                                          <p:stCondLst>
                                            <p:cond delay="1656"/>
                                          </p:stCondLst>
                                        </p:cTn>
                                        <p:tgtEl>
                                          <p:spTgt spid="133327"/>
                                        </p:tgtEl>
                                        <p:attrNameLst>
                                          <p:attrName>ppt_y</p:attrName>
                                        </p:attrNameLst>
                                      </p:cBhvr>
                                      <p:tavLst>
                                        <p:tav tm="0" fmla="#ppt_y-sin(pi*$)/81">
                                          <p:val>
                                            <p:fltVal val="0"/>
                                          </p:val>
                                        </p:tav>
                                        <p:tav tm="100000">
                                          <p:val>
                                            <p:fltVal val="1"/>
                                          </p:val>
                                        </p:tav>
                                      </p:tavLst>
                                    </p:anim>
                                    <p:animScale>
                                      <p:cBhvr>
                                        <p:cTn id="438" dur="26">
                                          <p:stCondLst>
                                            <p:cond delay="650"/>
                                          </p:stCondLst>
                                        </p:cTn>
                                        <p:tgtEl>
                                          <p:spTgt spid="133327"/>
                                        </p:tgtEl>
                                      </p:cBhvr>
                                      <p:to x="100000" y="60000"/>
                                    </p:animScale>
                                    <p:animScale>
                                      <p:cBhvr>
                                        <p:cTn id="439" dur="166" decel="50000">
                                          <p:stCondLst>
                                            <p:cond delay="676"/>
                                          </p:stCondLst>
                                        </p:cTn>
                                        <p:tgtEl>
                                          <p:spTgt spid="133327"/>
                                        </p:tgtEl>
                                      </p:cBhvr>
                                      <p:to x="100000" y="100000"/>
                                    </p:animScale>
                                    <p:animScale>
                                      <p:cBhvr>
                                        <p:cTn id="440" dur="26">
                                          <p:stCondLst>
                                            <p:cond delay="1312"/>
                                          </p:stCondLst>
                                        </p:cTn>
                                        <p:tgtEl>
                                          <p:spTgt spid="133327"/>
                                        </p:tgtEl>
                                      </p:cBhvr>
                                      <p:to x="100000" y="80000"/>
                                    </p:animScale>
                                    <p:animScale>
                                      <p:cBhvr>
                                        <p:cTn id="441" dur="166" decel="50000">
                                          <p:stCondLst>
                                            <p:cond delay="1338"/>
                                          </p:stCondLst>
                                        </p:cTn>
                                        <p:tgtEl>
                                          <p:spTgt spid="133327"/>
                                        </p:tgtEl>
                                      </p:cBhvr>
                                      <p:to x="100000" y="100000"/>
                                    </p:animScale>
                                    <p:animScale>
                                      <p:cBhvr>
                                        <p:cTn id="442" dur="26">
                                          <p:stCondLst>
                                            <p:cond delay="1642"/>
                                          </p:stCondLst>
                                        </p:cTn>
                                        <p:tgtEl>
                                          <p:spTgt spid="133327"/>
                                        </p:tgtEl>
                                      </p:cBhvr>
                                      <p:to x="100000" y="90000"/>
                                    </p:animScale>
                                    <p:animScale>
                                      <p:cBhvr>
                                        <p:cTn id="443" dur="166" decel="50000">
                                          <p:stCondLst>
                                            <p:cond delay="1668"/>
                                          </p:stCondLst>
                                        </p:cTn>
                                        <p:tgtEl>
                                          <p:spTgt spid="133327"/>
                                        </p:tgtEl>
                                      </p:cBhvr>
                                      <p:to x="100000" y="100000"/>
                                    </p:animScale>
                                    <p:animScale>
                                      <p:cBhvr>
                                        <p:cTn id="444" dur="26">
                                          <p:stCondLst>
                                            <p:cond delay="1808"/>
                                          </p:stCondLst>
                                        </p:cTn>
                                        <p:tgtEl>
                                          <p:spTgt spid="133327"/>
                                        </p:tgtEl>
                                      </p:cBhvr>
                                      <p:to x="100000" y="95000"/>
                                    </p:animScale>
                                    <p:animScale>
                                      <p:cBhvr>
                                        <p:cTn id="445" dur="166" decel="50000">
                                          <p:stCondLst>
                                            <p:cond delay="1834"/>
                                          </p:stCondLst>
                                        </p:cTn>
                                        <p:tgtEl>
                                          <p:spTgt spid="1333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0" grpId="0" autoUpdateAnimBg="0"/>
      <p:bldP spid="133159" grpId="0" animBg="1" autoUpdateAnimBg="0"/>
      <p:bldP spid="133160" grpId="0" animBg="1"/>
      <p:bldP spid="133164" grpId="0" animBg="1"/>
      <p:bldP spid="133168" grpId="0" autoUpdateAnimBg="0"/>
      <p:bldP spid="133169" grpId="0" animBg="1"/>
      <p:bldP spid="133173" grpId="0" animBg="1" autoUpdateAnimBg="0"/>
      <p:bldP spid="133174" grpId="0" animBg="1"/>
      <p:bldP spid="133178" grpId="0" autoUpdateAnimBg="0"/>
      <p:bldP spid="133179" grpId="0" animBg="1"/>
      <p:bldP spid="133183" grpId="0" autoUpdateAnimBg="0"/>
      <p:bldP spid="133187" grpId="0" animBg="1" autoUpdateAnimBg="0"/>
      <p:bldP spid="133188" grpId="0" animBg="1"/>
      <p:bldP spid="133189" grpId="0" animBg="1"/>
      <p:bldP spid="133193" grpId="0" autoUpdateAnimBg="0"/>
      <p:bldP spid="133194" grpId="0" animBg="1"/>
      <p:bldP spid="133198" grpId="0" animBg="1" autoUpdateAnimBg="0"/>
      <p:bldP spid="133199" grpId="0" animBg="1"/>
      <p:bldP spid="133203" grpId="0" animBg="1"/>
      <p:bldP spid="133204" grpId="0" animBg="1"/>
      <p:bldP spid="133208" grpId="0" animBg="1"/>
      <p:bldP spid="133209" grpId="0" animBg="1"/>
      <p:bldP spid="133213" grpId="0" animBg="1"/>
      <p:bldP spid="133214" grpId="0" animBg="1"/>
      <p:bldP spid="133218" grpId="0" animBg="1" autoUpdateAnimBg="0"/>
      <p:bldP spid="133219" grpId="0" animBg="1"/>
      <p:bldP spid="133223" grpId="0" animBg="1"/>
      <p:bldP spid="133224" grpId="0" animBg="1"/>
      <p:bldP spid="133228" grpId="0" animBg="1"/>
      <p:bldP spid="133229" grpId="0" animBg="1"/>
      <p:bldP spid="133233" grpId="0" animBg="1"/>
      <p:bldP spid="133234" grpId="0" animBg="1"/>
      <p:bldP spid="133238" grpId="0" animBg="1"/>
      <p:bldP spid="133242" grpId="0" animBg="1" autoUpdateAnimBg="0"/>
      <p:bldP spid="133243" grpId="0" animBg="1"/>
      <p:bldP spid="133247" grpId="0" animBg="1"/>
      <p:bldP spid="133248" grpId="0" animBg="1"/>
      <p:bldP spid="133252" grpId="0" animBg="1"/>
      <p:bldP spid="133253" grpId="0" animBg="1"/>
      <p:bldP spid="133257" grpId="0" animBg="1"/>
      <p:bldP spid="133258" grpId="0" animBg="1"/>
      <p:bldP spid="133262" grpId="0" animBg="1" autoUpdateAnimBg="0"/>
      <p:bldP spid="133263" grpId="0" animBg="1"/>
      <p:bldP spid="133267" grpId="0" animBg="1"/>
      <p:bldP spid="133268" grpId="0" autoUpdateAnimBg="0"/>
      <p:bldP spid="133269" grpId="0" animBg="1"/>
      <p:bldP spid="133273" grpId="0" animBg="1" autoUpdateAnimBg="0"/>
      <p:bldP spid="133274" grpId="0" animBg="1"/>
      <p:bldP spid="133278" grpId="0" animBg="1"/>
      <p:bldP spid="133279" grpId="0" animBg="1"/>
      <p:bldP spid="133283" grpId="0" animBg="1"/>
      <p:bldP spid="133284" grpId="0" animBg="1" autoUpdateAnimBg="0"/>
      <p:bldP spid="133288" grpId="0" animBg="1"/>
      <p:bldP spid="133289" grpId="0" animBg="1"/>
      <p:bldP spid="133293" grpId="0" animBg="1" autoUpdateAnimBg="0"/>
      <p:bldP spid="133294" grpId="0" animBg="1"/>
      <p:bldP spid="133298" grpId="0" animBg="1"/>
      <p:bldP spid="133299" grpId="0" animBg="1" autoUpdateAnimBg="0"/>
      <p:bldP spid="133303" grpId="0" animBg="1"/>
      <p:bldP spid="133304" grpId="0" animBg="1" autoUpdateAnimBg="0"/>
      <p:bldP spid="133308" grpId="0" autoUpdateAnimBg="0"/>
      <p:bldP spid="133310" grpId="0" autoUpdateAnimBg="0"/>
      <p:bldP spid="133311" grpId="0" autoUpdateAnimBg="0"/>
      <p:bldP spid="133312" grpId="0" autoUpdateAnimBg="0"/>
      <p:bldP spid="133313" grpId="0" autoUpdateAnimBg="0"/>
      <p:bldP spid="133314" grpId="0" autoUpdateAnimBg="0"/>
      <p:bldP spid="133315" grpId="0" autoUpdateAnimBg="0"/>
      <p:bldP spid="133316" grpId="0" autoUpdateAnimBg="0"/>
      <p:bldP spid="133317" grpId="0" autoUpdateAnimBg="0"/>
      <p:bldP spid="133318" grpId="0" autoUpdateAnimBg="0"/>
      <p:bldP spid="133319" grpId="0" autoUpdateAnimBg="0"/>
      <p:bldP spid="133320" grpId="0" autoUpdateAnimBg="0"/>
      <p:bldP spid="133321" grpId="0" autoUpdateAnimBg="0"/>
      <p:bldP spid="133322" grpId="0" autoUpdateAnimBg="0"/>
      <p:bldP spid="133323" grpId="0" autoUpdateAnimBg="0"/>
      <p:bldP spid="133324" grpId="0" autoUpdateAnimBg="0"/>
      <p:bldP spid="133325" grpId="0" autoUpdateAnimBg="0"/>
      <p:bldP spid="133327" grpId="0" animBg="1"/>
      <p:bldP spid="133328"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pPr>
              <a:defRPr/>
            </a:pPr>
            <a:fld id="{2E0C6BC3-875E-432B-8244-C5C8184D38CF}" type="slidenum">
              <a:rPr lang="en-US" altLang="zh-CN"/>
              <a:pPr>
                <a:defRPr/>
              </a:pPr>
              <a:t>42</a:t>
            </a:fld>
            <a:endParaRPr lang="en-US" altLang="zh-CN"/>
          </a:p>
        </p:txBody>
      </p:sp>
      <p:sp>
        <p:nvSpPr>
          <p:cNvPr id="42011" name="Rectangle 38"/>
          <p:cNvSpPr>
            <a:spLocks noChangeArrowheads="1"/>
          </p:cNvSpPr>
          <p:nvPr/>
        </p:nvSpPr>
        <p:spPr bwMode="auto">
          <a:xfrm>
            <a:off x="7162128" y="5235351"/>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a:ea typeface="宋体" pitchFamily="2" charset="-122"/>
              </a:rPr>
              <a:t>OPTR</a:t>
            </a:r>
            <a:r>
              <a:rPr kumimoji="1" lang="zh-CN" altLang="en-US" dirty="0">
                <a:ea typeface="宋体" pitchFamily="2" charset="-122"/>
              </a:rPr>
              <a:t>栈</a:t>
            </a:r>
          </a:p>
        </p:txBody>
      </p:sp>
      <p:sp>
        <p:nvSpPr>
          <p:cNvPr id="41988" name="Rectangle 24"/>
          <p:cNvSpPr>
            <a:spLocks noGrp="1" noChangeArrowheads="1"/>
          </p:cNvSpPr>
          <p:nvPr>
            <p:ph type="body" idx="1"/>
          </p:nvPr>
        </p:nvSpPr>
        <p:spPr>
          <a:xfrm>
            <a:off x="250825" y="1196975"/>
            <a:ext cx="6354400" cy="5184775"/>
          </a:xfrm>
        </p:spPr>
        <p:txBody>
          <a:bodyPr/>
          <a:lstStyle/>
          <a:p>
            <a:pPr eaLnBrk="1" hangingPunct="1"/>
            <a:r>
              <a:rPr lang="zh-CN" altLang="en-US" dirty="0" smtClean="0"/>
              <a:t>从左向右扫描表达式： </a:t>
            </a:r>
            <a:endParaRPr lang="en-US" altLang="zh-CN" dirty="0" smtClean="0"/>
          </a:p>
          <a:p>
            <a:pPr eaLnBrk="1" hangingPunct="1"/>
            <a:r>
              <a:rPr lang="en-US" altLang="zh-CN" dirty="0" smtClean="0"/>
              <a:t># 5+6 ×(1+2)</a:t>
            </a:r>
            <a:r>
              <a:rPr lang="zh-CN" altLang="en-US" dirty="0" smtClean="0"/>
              <a:t>－</a:t>
            </a:r>
            <a:r>
              <a:rPr lang="en-US" altLang="zh-CN" dirty="0" smtClean="0"/>
              <a:t>4 #</a:t>
            </a:r>
          </a:p>
          <a:p>
            <a:pPr eaLnBrk="1" hangingPunct="1"/>
            <a:r>
              <a:rPr lang="zh-CN" altLang="en-US" dirty="0" smtClean="0"/>
              <a:t>遇操作数：保存在操作数栈；</a:t>
            </a:r>
          </a:p>
          <a:p>
            <a:pPr eaLnBrk="1" hangingPunct="1"/>
            <a:r>
              <a:rPr lang="zh-CN" altLang="en-US" dirty="0" smtClean="0"/>
              <a:t>遇运算符号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2</a:t>
            </a:r>
            <a:r>
              <a:rPr lang="zh-CN" altLang="en-US" dirty="0"/>
              <a:t>：</a:t>
            </a:r>
            <a:r>
              <a:rPr lang="zh-CN" altLang="en-US" dirty="0" smtClean="0"/>
              <a:t>与前面运算符</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zh-CN" altLang="en-US" dirty="0" smtClean="0"/>
              <a:t>比较</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&lt; </a:t>
            </a:r>
            <a:r>
              <a:rPr kumimoji="1" lang="en-US" altLang="zh-CN" dirty="0" smtClean="0">
                <a:latin typeface="楷体_GB2312" pitchFamily="49" charset="-122"/>
                <a:sym typeface="Symbol" pitchFamily="18" charset="2"/>
              </a:rPr>
              <a:t></a:t>
            </a:r>
            <a:r>
              <a:rPr kumimoji="1" lang="en-US" altLang="zh-CN" baseline="-30000" dirty="0" smtClean="0">
                <a:latin typeface="楷体_GB2312" pitchFamily="49" charset="-122"/>
              </a:rPr>
              <a:t>2</a:t>
            </a:r>
            <a:r>
              <a:rPr lang="zh-CN" altLang="en-US" dirty="0" smtClean="0">
                <a:latin typeface="楷体_GB2312" pitchFamily="49" charset="-122"/>
              </a:rPr>
              <a:t>则保存</a:t>
            </a:r>
            <a:r>
              <a:rPr kumimoji="1" lang="zh-CN" altLang="en-US" dirty="0" smtClean="0">
                <a:latin typeface="楷体_GB2312" pitchFamily="49" charset="-122"/>
                <a:sym typeface="Symbol" pitchFamily="18" charset="2"/>
              </a:rPr>
              <a:t></a:t>
            </a:r>
            <a:r>
              <a:rPr kumimoji="1" lang="en-US" altLang="zh-CN" baseline="-25000" dirty="0" smtClean="0">
                <a:latin typeface="楷体_GB2312" pitchFamily="49" charset="-122"/>
              </a:rPr>
              <a:t>2</a:t>
            </a:r>
            <a:r>
              <a:rPr kumimoji="1" lang="zh-CN" altLang="en-US" dirty="0" smtClean="0">
                <a:latin typeface="楷体_GB2312" pitchFamily="49" charset="-122"/>
              </a:rPr>
              <a:t>到运算符栈</a:t>
            </a:r>
            <a:r>
              <a:rPr lang="en-US" altLang="zh-CN" dirty="0" smtClean="0">
                <a:latin typeface="楷体_GB2312" pitchFamily="49" charset="-122"/>
              </a:rPr>
              <a:t>;</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&gt; </a:t>
            </a:r>
            <a:r>
              <a:rPr kumimoji="1" lang="en-US" altLang="zh-CN" dirty="0" smtClean="0">
                <a:ea typeface="宋体" pitchFamily="2" charset="-122"/>
                <a:sym typeface="Symbol" pitchFamily="18" charset="2"/>
              </a:rPr>
              <a:t></a:t>
            </a:r>
            <a:r>
              <a:rPr kumimoji="1" lang="en-US" altLang="zh-CN" baseline="-30000" dirty="0" smtClean="0">
                <a:ea typeface="宋体" pitchFamily="2" charset="-122"/>
              </a:rPr>
              <a:t>2 </a:t>
            </a:r>
            <a:r>
              <a:rPr lang="zh-CN" altLang="en-US" dirty="0" smtClean="0"/>
              <a:t>则</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zh-CN" altLang="en-US" dirty="0" smtClean="0"/>
              <a:t>可进行运算；</a:t>
            </a:r>
          </a:p>
          <a:p>
            <a:pPr lvl="1" eaLnBrk="1" hangingPunct="1"/>
            <a:r>
              <a:rPr lang="zh-CN" altLang="en-US" dirty="0" smtClean="0"/>
              <a:t>若 </a:t>
            </a:r>
            <a:r>
              <a:rPr kumimoji="1" lang="zh-CN" altLang="en-US" dirty="0" smtClean="0">
                <a:ea typeface="宋体" pitchFamily="2" charset="-122"/>
                <a:sym typeface="Symbol" pitchFamily="18" charset="2"/>
              </a:rPr>
              <a:t></a:t>
            </a:r>
            <a:r>
              <a:rPr kumimoji="1" lang="en-US" altLang="zh-CN" baseline="-30000" dirty="0" smtClean="0">
                <a:ea typeface="宋体" pitchFamily="2" charset="-122"/>
              </a:rPr>
              <a:t>1</a:t>
            </a:r>
            <a:r>
              <a:rPr lang="en-US" altLang="zh-CN" dirty="0" smtClean="0"/>
              <a:t> = </a:t>
            </a:r>
            <a:r>
              <a:rPr kumimoji="1" lang="en-US" altLang="zh-CN" dirty="0" smtClean="0">
                <a:ea typeface="宋体" pitchFamily="2" charset="-122"/>
                <a:sym typeface="Symbol" pitchFamily="18" charset="2"/>
              </a:rPr>
              <a:t></a:t>
            </a:r>
            <a:r>
              <a:rPr kumimoji="1" lang="en-US" altLang="zh-CN" baseline="-30000" dirty="0" smtClean="0">
                <a:ea typeface="宋体" pitchFamily="2" charset="-122"/>
              </a:rPr>
              <a:t>2 </a:t>
            </a:r>
            <a:r>
              <a:rPr lang="zh-CN" altLang="en-US" dirty="0" smtClean="0"/>
              <a:t>需要消去括号；</a:t>
            </a:r>
          </a:p>
        </p:txBody>
      </p:sp>
      <p:sp>
        <p:nvSpPr>
          <p:cNvPr id="132119" name="Rectangle 23"/>
          <p:cNvSpPr>
            <a:spLocks noGrp="1" noChangeArrowheads="1"/>
          </p:cNvSpPr>
          <p:nvPr>
            <p:ph type="title"/>
          </p:nvPr>
        </p:nvSpPr>
        <p:spPr/>
        <p:txBody>
          <a:bodyPr/>
          <a:lstStyle/>
          <a:p>
            <a:pPr eaLnBrk="1" hangingPunct="1">
              <a:defRPr/>
            </a:pPr>
            <a:r>
              <a:rPr lang="zh-CN" altLang="en-US" b="0" smtClean="0"/>
              <a:t>表达式求值－</a:t>
            </a:r>
            <a:r>
              <a:rPr lang="zh-CN" altLang="en-US" smtClean="0"/>
              <a:t>基本操作</a:t>
            </a:r>
          </a:p>
        </p:txBody>
      </p:sp>
      <p:grpSp>
        <p:nvGrpSpPr>
          <p:cNvPr id="42" name="Group 48"/>
          <p:cNvGrpSpPr>
            <a:grpSpLocks/>
          </p:cNvGrpSpPr>
          <p:nvPr/>
        </p:nvGrpSpPr>
        <p:grpSpPr bwMode="auto">
          <a:xfrm>
            <a:off x="5868144" y="908720"/>
            <a:ext cx="1792288" cy="4251327"/>
            <a:chOff x="2689" y="1154"/>
            <a:chExt cx="1129" cy="2678"/>
          </a:xfrm>
        </p:grpSpPr>
        <p:grpSp>
          <p:nvGrpSpPr>
            <p:cNvPr id="43" name="Group 19"/>
            <p:cNvGrpSpPr>
              <a:grpSpLocks/>
            </p:cNvGrpSpPr>
            <p:nvPr/>
          </p:nvGrpSpPr>
          <p:grpSpPr bwMode="auto">
            <a:xfrm>
              <a:off x="3198" y="1480"/>
              <a:ext cx="620" cy="2304"/>
              <a:chOff x="1248" y="1152"/>
              <a:chExt cx="672" cy="2304"/>
            </a:xfrm>
          </p:grpSpPr>
          <p:sp>
            <p:nvSpPr>
              <p:cNvPr id="54" name="Rectangle 20"/>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55" name="Line 21"/>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2"/>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3"/>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24"/>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25"/>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6"/>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27"/>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4" name="Group 11"/>
            <p:cNvGrpSpPr>
              <a:grpSpLocks/>
            </p:cNvGrpSpPr>
            <p:nvPr/>
          </p:nvGrpSpPr>
          <p:grpSpPr bwMode="auto">
            <a:xfrm>
              <a:off x="2689" y="1942"/>
              <a:ext cx="487" cy="288"/>
              <a:chOff x="2616" y="1144"/>
              <a:chExt cx="528" cy="288"/>
            </a:xfrm>
          </p:grpSpPr>
          <p:sp>
            <p:nvSpPr>
              <p:cNvPr id="52" name="Text Box 12"/>
              <p:cNvSpPr txBox="1">
                <a:spLocks noChangeArrowheads="1"/>
              </p:cNvSpPr>
              <p:nvPr/>
            </p:nvSpPr>
            <p:spPr bwMode="auto">
              <a:xfrm>
                <a:off x="2664" y="1144"/>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Times New Roman" pitchFamily="18" charset="0"/>
                    <a:ea typeface="宋体" pitchFamily="2" charset="-122"/>
                  </a:rPr>
                  <a:t>top</a:t>
                </a:r>
              </a:p>
            </p:txBody>
          </p:sp>
          <p:sp>
            <p:nvSpPr>
              <p:cNvPr id="53" name="Line 13"/>
              <p:cNvSpPr>
                <a:spLocks noChangeShapeType="1"/>
              </p:cNvSpPr>
              <p:nvPr/>
            </p:nvSpPr>
            <p:spPr bwMode="auto">
              <a:xfrm>
                <a:off x="2616" y="1384"/>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5" name="Group 14"/>
            <p:cNvGrpSpPr>
              <a:grpSpLocks/>
            </p:cNvGrpSpPr>
            <p:nvPr/>
          </p:nvGrpSpPr>
          <p:grpSpPr bwMode="auto">
            <a:xfrm>
              <a:off x="2711" y="3524"/>
              <a:ext cx="495" cy="288"/>
              <a:chOff x="2592" y="3216"/>
              <a:chExt cx="536" cy="288"/>
            </a:xfrm>
          </p:grpSpPr>
          <p:sp>
            <p:nvSpPr>
              <p:cNvPr id="50" name="Text Box 15"/>
              <p:cNvSpPr txBox="1">
                <a:spLocks noChangeArrowheads="1"/>
              </p:cNvSpPr>
              <p:nvPr/>
            </p:nvSpPr>
            <p:spPr bwMode="auto">
              <a:xfrm>
                <a:off x="2609" y="3216"/>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latin typeface="Times New Roman" pitchFamily="18" charset="0"/>
                    <a:ea typeface="宋体" pitchFamily="2" charset="-122"/>
                  </a:rPr>
                  <a:t>base</a:t>
                </a:r>
              </a:p>
            </p:txBody>
          </p:sp>
          <p:sp>
            <p:nvSpPr>
              <p:cNvPr id="51" name="Line 16"/>
              <p:cNvSpPr>
                <a:spLocks noChangeShapeType="1"/>
              </p:cNvSpPr>
              <p:nvPr/>
            </p:nvSpPr>
            <p:spPr bwMode="auto">
              <a:xfrm>
                <a:off x="2592" y="3456"/>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6" name="Text Box 18"/>
            <p:cNvSpPr txBox="1">
              <a:spLocks noChangeArrowheads="1"/>
            </p:cNvSpPr>
            <p:nvPr/>
          </p:nvSpPr>
          <p:spPr bwMode="auto">
            <a:xfrm>
              <a:off x="2947" y="1154"/>
              <a:ext cx="8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lvl="0" eaLnBrk="1" hangingPunct="1"/>
              <a:r>
                <a:rPr kumimoji="1" lang="en-US" altLang="zh-CN" dirty="0" smtClean="0">
                  <a:solidFill>
                    <a:srgbClr val="000000"/>
                  </a:solidFill>
                  <a:ea typeface="宋体" pitchFamily="2" charset="-122"/>
                </a:rPr>
                <a:t>OPTR</a:t>
              </a:r>
              <a:r>
                <a:rPr kumimoji="1" lang="zh-CN" altLang="en-US" dirty="0" smtClean="0">
                  <a:solidFill>
                    <a:srgbClr val="000000"/>
                  </a:solidFill>
                  <a:ea typeface="宋体" pitchFamily="2" charset="-122"/>
                </a:rPr>
                <a:t>栈</a:t>
              </a:r>
              <a:endParaRPr lang="zh-CN" altLang="en-US" dirty="0">
                <a:solidFill>
                  <a:srgbClr val="000000"/>
                </a:solidFill>
              </a:endParaRPr>
            </a:p>
          </p:txBody>
        </p:sp>
        <p:sp>
          <p:nvSpPr>
            <p:cNvPr id="47" name="Text Box 28"/>
            <p:cNvSpPr txBox="1">
              <a:spLocks noChangeArrowheads="1"/>
            </p:cNvSpPr>
            <p:nvPr/>
          </p:nvSpPr>
          <p:spPr bwMode="auto">
            <a:xfrm>
              <a:off x="3349" y="3153"/>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dirty="0">
                  <a:solidFill>
                    <a:srgbClr val="003366"/>
                  </a:solidFill>
                  <a:latin typeface="Times New Roman" pitchFamily="18" charset="0"/>
                  <a:ea typeface="宋体" pitchFamily="2" charset="-122"/>
                </a:rPr>
                <a:t>+</a:t>
              </a:r>
            </a:p>
          </p:txBody>
        </p:sp>
        <p:sp>
          <p:nvSpPr>
            <p:cNvPr id="48" name="Text Box 29"/>
            <p:cNvSpPr txBox="1">
              <a:spLocks noChangeArrowheads="1"/>
            </p:cNvSpPr>
            <p:nvPr/>
          </p:nvSpPr>
          <p:spPr bwMode="auto">
            <a:xfrm>
              <a:off x="3310" y="291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solidFill>
                    <a:srgbClr val="003366"/>
                  </a:solidFill>
                  <a:latin typeface="Times New Roman" pitchFamily="18" charset="0"/>
                  <a:ea typeface="宋体" pitchFamily="2" charset="-122"/>
                </a:rPr>
                <a:t>×</a:t>
              </a:r>
            </a:p>
          </p:txBody>
        </p:sp>
        <p:sp>
          <p:nvSpPr>
            <p:cNvPr id="77" name="Text Box 29"/>
            <p:cNvSpPr txBox="1">
              <a:spLocks noChangeArrowheads="1"/>
            </p:cNvSpPr>
            <p:nvPr/>
          </p:nvSpPr>
          <p:spPr bwMode="auto">
            <a:xfrm>
              <a:off x="3384" y="2622"/>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smtClean="0">
                  <a:solidFill>
                    <a:srgbClr val="003366"/>
                  </a:solidFill>
                  <a:latin typeface="Times New Roman" pitchFamily="18" charset="0"/>
                  <a:ea typeface="宋体" pitchFamily="2" charset="-122"/>
                </a:rPr>
                <a:t>(</a:t>
              </a:r>
              <a:endParaRPr kumimoji="1" lang="en-US" altLang="zh-CN" sz="2800" dirty="0">
                <a:solidFill>
                  <a:srgbClr val="003366"/>
                </a:solidFill>
                <a:latin typeface="Times New Roman" pitchFamily="18" charset="0"/>
                <a:ea typeface="宋体" pitchFamily="2" charset="-122"/>
              </a:endParaRPr>
            </a:p>
          </p:txBody>
        </p:sp>
        <p:sp>
          <p:nvSpPr>
            <p:cNvPr id="78" name="Text Box 29"/>
            <p:cNvSpPr txBox="1">
              <a:spLocks noChangeArrowheads="1"/>
            </p:cNvSpPr>
            <p:nvPr/>
          </p:nvSpPr>
          <p:spPr bwMode="auto">
            <a:xfrm>
              <a:off x="3385" y="2348"/>
              <a:ext cx="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smtClean="0">
                  <a:solidFill>
                    <a:srgbClr val="003366"/>
                  </a:solidFill>
                  <a:latin typeface="Times New Roman" pitchFamily="18" charset="0"/>
                  <a:ea typeface="宋体" pitchFamily="2" charset="-122"/>
                </a:rPr>
                <a:t>+</a:t>
              </a:r>
              <a:endParaRPr kumimoji="1" lang="en-US" altLang="zh-CN" sz="2800" dirty="0">
                <a:solidFill>
                  <a:srgbClr val="003366"/>
                </a:solidFill>
                <a:latin typeface="Times New Roman" pitchFamily="18" charset="0"/>
                <a:ea typeface="宋体" pitchFamily="2" charset="-122"/>
              </a:endParaRPr>
            </a:p>
          </p:txBody>
        </p:sp>
        <p:sp>
          <p:nvSpPr>
            <p:cNvPr id="83" name="Text Box 28"/>
            <p:cNvSpPr txBox="1">
              <a:spLocks noChangeArrowheads="1"/>
            </p:cNvSpPr>
            <p:nvPr/>
          </p:nvSpPr>
          <p:spPr bwMode="auto">
            <a:xfrm>
              <a:off x="3355" y="3464"/>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3200" dirty="0">
                  <a:solidFill>
                    <a:srgbClr val="003366"/>
                  </a:solidFill>
                  <a:latin typeface="Times New Roman" pitchFamily="18" charset="0"/>
                  <a:ea typeface="宋体" pitchFamily="2" charset="-122"/>
                </a:rPr>
                <a:t>#</a:t>
              </a:r>
            </a:p>
          </p:txBody>
        </p:sp>
      </p:grpSp>
      <p:grpSp>
        <p:nvGrpSpPr>
          <p:cNvPr id="62" name="Group 49"/>
          <p:cNvGrpSpPr>
            <a:grpSpLocks/>
          </p:cNvGrpSpPr>
          <p:nvPr/>
        </p:nvGrpSpPr>
        <p:grpSpPr bwMode="auto">
          <a:xfrm>
            <a:off x="7647108" y="923329"/>
            <a:ext cx="1384299" cy="4214813"/>
            <a:chOff x="4195" y="1154"/>
            <a:chExt cx="872" cy="2655"/>
          </a:xfrm>
        </p:grpSpPr>
        <p:grpSp>
          <p:nvGrpSpPr>
            <p:cNvPr id="63" name="Group 35"/>
            <p:cNvGrpSpPr>
              <a:grpSpLocks/>
            </p:cNvGrpSpPr>
            <p:nvPr/>
          </p:nvGrpSpPr>
          <p:grpSpPr bwMode="auto">
            <a:xfrm>
              <a:off x="4332" y="1480"/>
              <a:ext cx="620" cy="2304"/>
              <a:chOff x="1248" y="1152"/>
              <a:chExt cx="672" cy="2304"/>
            </a:xfrm>
          </p:grpSpPr>
          <p:sp>
            <p:nvSpPr>
              <p:cNvPr id="67" name="Rectangle 36"/>
              <p:cNvSpPr>
                <a:spLocks noChangeArrowheads="1"/>
              </p:cNvSpPr>
              <p:nvPr/>
            </p:nvSpPr>
            <p:spPr bwMode="auto">
              <a:xfrm>
                <a:off x="1248" y="1152"/>
                <a:ext cx="672" cy="2304"/>
              </a:xfrm>
              <a:prstGeom prst="rect">
                <a:avLst/>
              </a:prstGeom>
              <a:solidFill>
                <a:srgbClr val="FFFFCC"/>
              </a:solidFill>
              <a:ln w="28575" cap="rnd">
                <a:solidFill>
                  <a:srgbClr val="FF6600"/>
                </a:solidFill>
                <a:miter lim="800000"/>
                <a:headEnd/>
                <a:tailEnd/>
              </a:ln>
            </p:spPr>
            <p:txBody>
              <a:bodyPr wrap="none" anchor="ctr"/>
              <a:lstStyle/>
              <a:p>
                <a:endParaRPr lang="zh-CN" altLang="en-US"/>
              </a:p>
            </p:txBody>
          </p:sp>
          <p:sp>
            <p:nvSpPr>
              <p:cNvPr id="68" name="Line 37"/>
              <p:cNvSpPr>
                <a:spLocks noChangeShapeType="1"/>
              </p:cNvSpPr>
              <p:nvPr/>
            </p:nvSpPr>
            <p:spPr bwMode="auto">
              <a:xfrm>
                <a:off x="1248" y="316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38"/>
              <p:cNvSpPr>
                <a:spLocks noChangeShapeType="1"/>
              </p:cNvSpPr>
              <p:nvPr/>
            </p:nvSpPr>
            <p:spPr bwMode="auto">
              <a:xfrm>
                <a:off x="1248" y="288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39"/>
              <p:cNvSpPr>
                <a:spLocks noChangeShapeType="1"/>
              </p:cNvSpPr>
              <p:nvPr/>
            </p:nvSpPr>
            <p:spPr bwMode="auto">
              <a:xfrm>
                <a:off x="1248" y="2592"/>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40"/>
              <p:cNvSpPr>
                <a:spLocks noChangeShapeType="1"/>
              </p:cNvSpPr>
              <p:nvPr/>
            </p:nvSpPr>
            <p:spPr bwMode="auto">
              <a:xfrm>
                <a:off x="1248" y="2304"/>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41"/>
              <p:cNvSpPr>
                <a:spLocks noChangeShapeType="1"/>
              </p:cNvSpPr>
              <p:nvPr/>
            </p:nvSpPr>
            <p:spPr bwMode="auto">
              <a:xfrm>
                <a:off x="1248" y="2016"/>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42"/>
              <p:cNvSpPr>
                <a:spLocks noChangeShapeType="1"/>
              </p:cNvSpPr>
              <p:nvPr/>
            </p:nvSpPr>
            <p:spPr bwMode="auto">
              <a:xfrm>
                <a:off x="1248" y="1728"/>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43"/>
              <p:cNvSpPr>
                <a:spLocks noChangeShapeType="1"/>
              </p:cNvSpPr>
              <p:nvPr/>
            </p:nvSpPr>
            <p:spPr bwMode="auto">
              <a:xfrm>
                <a:off x="1248" y="1440"/>
                <a:ext cx="672" cy="0"/>
              </a:xfrm>
              <a:prstGeom prst="line">
                <a:avLst/>
              </a:prstGeom>
              <a:noFill/>
              <a:ln w="28575" cap="rnd">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4" name="Text Box 44"/>
            <p:cNvSpPr txBox="1">
              <a:spLocks noChangeArrowheads="1"/>
            </p:cNvSpPr>
            <p:nvPr/>
          </p:nvSpPr>
          <p:spPr bwMode="auto">
            <a:xfrm>
              <a:off x="4195" y="1154"/>
              <a:ext cx="8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lvl="0" eaLnBrk="1" hangingPunct="1"/>
              <a:r>
                <a:rPr kumimoji="1" lang="en-US" altLang="zh-CN" dirty="0">
                  <a:solidFill>
                    <a:srgbClr val="000000"/>
                  </a:solidFill>
                  <a:ea typeface="宋体" pitchFamily="2" charset="-122"/>
                </a:rPr>
                <a:t>OPND</a:t>
              </a:r>
              <a:r>
                <a:rPr kumimoji="1" lang="zh-CN" altLang="en-US" dirty="0">
                  <a:solidFill>
                    <a:srgbClr val="000000"/>
                  </a:solidFill>
                  <a:ea typeface="宋体" pitchFamily="2" charset="-122"/>
                </a:rPr>
                <a:t>栈</a:t>
              </a:r>
              <a:endParaRPr lang="zh-CN" altLang="en-US" dirty="0">
                <a:solidFill>
                  <a:srgbClr val="000000"/>
                </a:solidFill>
              </a:endParaRPr>
            </a:p>
          </p:txBody>
        </p:sp>
        <p:sp>
          <p:nvSpPr>
            <p:cNvPr id="65" name="Text Box 45"/>
            <p:cNvSpPr txBox="1">
              <a:spLocks noChangeArrowheads="1"/>
            </p:cNvSpPr>
            <p:nvPr/>
          </p:nvSpPr>
          <p:spPr bwMode="auto">
            <a:xfrm>
              <a:off x="4513" y="352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a:solidFill>
                    <a:srgbClr val="003366"/>
                  </a:solidFill>
                  <a:ea typeface="宋体" pitchFamily="2" charset="-122"/>
                </a:rPr>
                <a:t>5</a:t>
              </a:r>
            </a:p>
          </p:txBody>
        </p:sp>
        <p:sp>
          <p:nvSpPr>
            <p:cNvPr id="66" name="Text Box 46"/>
            <p:cNvSpPr txBox="1">
              <a:spLocks noChangeArrowheads="1"/>
            </p:cNvSpPr>
            <p:nvPr/>
          </p:nvSpPr>
          <p:spPr bwMode="auto">
            <a:xfrm>
              <a:off x="4513" y="3233"/>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a:solidFill>
                    <a:srgbClr val="003366"/>
                  </a:solidFill>
                  <a:ea typeface="宋体" pitchFamily="2" charset="-122"/>
                </a:rPr>
                <a:t>6</a:t>
              </a:r>
            </a:p>
          </p:txBody>
        </p:sp>
        <p:sp>
          <p:nvSpPr>
            <p:cNvPr id="75" name="Text Box 46"/>
            <p:cNvSpPr txBox="1">
              <a:spLocks noChangeArrowheads="1"/>
            </p:cNvSpPr>
            <p:nvPr/>
          </p:nvSpPr>
          <p:spPr bwMode="auto">
            <a:xfrm>
              <a:off x="4505" y="292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smtClean="0">
                  <a:solidFill>
                    <a:srgbClr val="003366"/>
                  </a:solidFill>
                  <a:ea typeface="宋体" pitchFamily="2" charset="-122"/>
                </a:rPr>
                <a:t>1</a:t>
              </a:r>
              <a:endParaRPr lang="en-US" altLang="zh-CN" dirty="0">
                <a:solidFill>
                  <a:srgbClr val="003366"/>
                </a:solidFill>
                <a:ea typeface="宋体" pitchFamily="2" charset="-122"/>
              </a:endParaRPr>
            </a:p>
          </p:txBody>
        </p:sp>
        <p:sp>
          <p:nvSpPr>
            <p:cNvPr id="76" name="Text Box 46"/>
            <p:cNvSpPr txBox="1">
              <a:spLocks noChangeArrowheads="1"/>
            </p:cNvSpPr>
            <p:nvPr/>
          </p:nvSpPr>
          <p:spPr bwMode="auto">
            <a:xfrm>
              <a:off x="4505" y="2634"/>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dirty="0" smtClean="0">
                  <a:solidFill>
                    <a:srgbClr val="003366"/>
                  </a:solidFill>
                  <a:ea typeface="宋体" pitchFamily="2" charset="-122"/>
                </a:rPr>
                <a:t>2</a:t>
              </a:r>
              <a:endParaRPr lang="en-US" altLang="zh-CN" dirty="0">
                <a:solidFill>
                  <a:srgbClr val="003366"/>
                </a:solidFill>
                <a:ea typeface="宋体" pitchFamily="2" charset="-122"/>
              </a:endParaRPr>
            </a:p>
          </p:txBody>
        </p:sp>
      </p:grpSp>
      <p:graphicFrame>
        <p:nvGraphicFramePr>
          <p:cNvPr id="2" name="表格 1"/>
          <p:cNvGraphicFramePr>
            <a:graphicFrameLocks noGrp="1"/>
          </p:cNvGraphicFramePr>
          <p:nvPr/>
        </p:nvGraphicFramePr>
        <p:xfrm>
          <a:off x="57933" y="5127833"/>
          <a:ext cx="6044320" cy="1052612"/>
        </p:xfrm>
        <a:graphic>
          <a:graphicData uri="http://schemas.openxmlformats.org/drawingml/2006/table">
            <a:tbl>
              <a:tblPr firstRow="1" bandRow="1">
                <a:tableStyleId>{BC89EF96-8CEA-46FF-86C4-4CE0E7609802}</a:tableStyleId>
              </a:tblPr>
              <a:tblGrid>
                <a:gridCol w="870154"/>
                <a:gridCol w="640926"/>
                <a:gridCol w="755540"/>
                <a:gridCol w="755540"/>
                <a:gridCol w="755540"/>
                <a:gridCol w="755540"/>
                <a:gridCol w="755540"/>
                <a:gridCol w="755540"/>
              </a:tblGrid>
              <a:tr h="526306">
                <a:tc>
                  <a:txBody>
                    <a:bodyPr/>
                    <a:lstStyle/>
                    <a:p>
                      <a:pPr algn="ctr"/>
                      <a:r>
                        <a:rPr kumimoji="1" lang="en-US" altLang="zh-CN" sz="2400" b="1" dirty="0" smtClean="0">
                          <a:solidFill>
                            <a:srgbClr val="FF0000"/>
                          </a:solidFill>
                          <a:sym typeface="Symbol" pitchFamily="18" charset="2"/>
                        </a:rPr>
                        <a:t></a:t>
                      </a:r>
                      <a:r>
                        <a:rPr kumimoji="1" lang="en-US" altLang="zh-CN" sz="2400" b="1" baseline="-30000" dirty="0" smtClean="0">
                          <a:solidFill>
                            <a:srgbClr val="FF0000"/>
                          </a:solidFill>
                        </a:rPr>
                        <a:t>1</a:t>
                      </a:r>
                      <a:r>
                        <a:rPr kumimoji="1" lang="en-US" altLang="zh-CN" sz="2400" b="1" dirty="0" smtClean="0">
                          <a:solidFill>
                            <a:srgbClr val="FF0000"/>
                          </a:solidFill>
                        </a:rPr>
                        <a:t>\ </a:t>
                      </a:r>
                      <a:r>
                        <a:rPr kumimoji="1" lang="en-US" altLang="zh-CN" sz="2400" b="1" dirty="0" smtClean="0">
                          <a:solidFill>
                            <a:srgbClr val="FF0000"/>
                          </a:solidFill>
                          <a:sym typeface="Symbol" pitchFamily="18" charset="2"/>
                        </a:rPr>
                        <a:t></a:t>
                      </a:r>
                      <a:r>
                        <a:rPr kumimoji="1" lang="en-US" altLang="zh-CN" sz="2400" b="1" baseline="-30000" dirty="0" smtClean="0">
                          <a:solidFill>
                            <a:srgbClr val="FF0000"/>
                          </a:solidFill>
                        </a:rPr>
                        <a:t>2</a:t>
                      </a:r>
                      <a:r>
                        <a:rPr kumimoji="1" lang="en-US" altLang="zh-CN" sz="2400" b="1" dirty="0" smtClean="0">
                          <a:solidFill>
                            <a:srgbClr val="FF0000"/>
                          </a:solidFill>
                        </a:rPr>
                        <a:t>   </a:t>
                      </a:r>
                      <a:endParaRPr lang="zh-CN" altLang="en-US" sz="24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zh-CN" altLang="en-US" sz="2800" b="1" dirty="0" smtClean="0">
                          <a:solidFill>
                            <a:srgbClr val="FF0000"/>
                          </a:solidFill>
                        </a:rPr>
                        <a:t>（</a:t>
                      </a:r>
                      <a:endParaRPr lang="zh-CN" altLang="en-US" sz="2800" b="1" dirty="0">
                        <a:solidFill>
                          <a:srgbClr val="FF0000"/>
                        </a:solidFill>
                      </a:endParaRPr>
                    </a:p>
                  </a:txBody>
                  <a:tcPr/>
                </a:tc>
                <a:tc>
                  <a:txBody>
                    <a:bodyPr/>
                    <a:lstStyle/>
                    <a:p>
                      <a:pPr algn="ctr"/>
                      <a:r>
                        <a:rPr lang="zh-CN" altLang="en-US"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r>
              <a:tr h="526306">
                <a:tc>
                  <a:txBody>
                    <a:bodyPr/>
                    <a:lstStyle/>
                    <a:p>
                      <a:pPr algn="ctr"/>
                      <a:r>
                        <a:rPr lang="en-US" altLang="zh-CN" sz="2800" b="1" dirty="0" smtClean="0">
                          <a:solidFill>
                            <a:srgbClr val="FF0000"/>
                          </a:solidFill>
                        </a:rPr>
                        <a:t>+</a:t>
                      </a:r>
                      <a:endParaRPr lang="zh-CN" altLang="en-US" sz="2800" b="1" dirty="0">
                        <a:solidFill>
                          <a:srgbClr val="FF0000"/>
                        </a:solidFill>
                      </a:endParaRPr>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&lt;</a:t>
                      </a:r>
                      <a:endParaRPr lang="zh-CN" altLang="en-US" sz="2800" b="1" dirty="0"/>
                    </a:p>
                  </a:txBody>
                  <a:tcPr/>
                </a:tc>
                <a:tc>
                  <a:txBody>
                    <a:bodyPr/>
                    <a:lstStyle/>
                    <a:p>
                      <a:pPr algn="ctr"/>
                      <a:r>
                        <a:rPr lang="en-US" altLang="zh-CN" sz="2800" b="1" dirty="0" smtClean="0"/>
                        <a:t>&gt;</a:t>
                      </a:r>
                      <a:endParaRPr lang="zh-CN" altLang="en-US" sz="2800" b="1" dirty="0"/>
                    </a:p>
                  </a:txBody>
                  <a:tcPr/>
                </a:tc>
                <a:tc>
                  <a:txBody>
                    <a:bodyPr/>
                    <a:lstStyle/>
                    <a:p>
                      <a:pPr algn="ctr"/>
                      <a:r>
                        <a:rPr lang="en-US" altLang="zh-CN" sz="2800" b="1" dirty="0" smtClean="0"/>
                        <a:t>&gt;</a:t>
                      </a:r>
                      <a:endParaRPr lang="zh-CN" altLang="en-US" sz="2800" b="1" dirty="0"/>
                    </a:p>
                  </a:txBody>
                  <a:tcPr/>
                </a:tc>
              </a:tr>
            </a:tbl>
          </a:graphicData>
        </a:graphic>
      </p:graphicFrame>
      <p:graphicFrame>
        <p:nvGraphicFramePr>
          <p:cNvPr id="3" name="表格 2"/>
          <p:cNvGraphicFramePr>
            <a:graphicFrameLocks noGrp="1"/>
          </p:cNvGraphicFramePr>
          <p:nvPr/>
        </p:nvGraphicFramePr>
        <p:xfrm>
          <a:off x="57236" y="6200548"/>
          <a:ext cx="6036528" cy="526306"/>
        </p:xfrm>
        <a:graphic>
          <a:graphicData uri="http://schemas.openxmlformats.org/drawingml/2006/table">
            <a:tbl>
              <a:tblPr firstRow="1" bandRow="1">
                <a:tableStyleId>{BC89EF96-8CEA-46FF-86C4-4CE0E7609802}</a:tableStyleId>
              </a:tblPr>
              <a:tblGrid>
                <a:gridCol w="869032"/>
                <a:gridCol w="640100"/>
                <a:gridCol w="754566"/>
                <a:gridCol w="754566"/>
                <a:gridCol w="754566"/>
                <a:gridCol w="754566"/>
                <a:gridCol w="754566"/>
                <a:gridCol w="754566"/>
              </a:tblGrid>
              <a:tr h="526306">
                <a:tc>
                  <a:txBody>
                    <a:bodyPr/>
                    <a:lstStyle/>
                    <a:p>
                      <a:pPr algn="ctr"/>
                      <a:r>
                        <a:rPr lang="en-US" altLang="zh-CN" sz="2400" b="1" dirty="0" smtClean="0">
                          <a:solidFill>
                            <a:srgbClr val="FF0000"/>
                          </a:solidFill>
                        </a:rPr>
                        <a:t>×</a:t>
                      </a:r>
                      <a:endParaRPr lang="zh-CN" altLang="en-US" sz="2400" b="1" dirty="0">
                        <a:solidFill>
                          <a:srgbClr val="FF0000"/>
                        </a:solidFill>
                      </a:endParaRPr>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&lt;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c>
                  <a:txBody>
                    <a:bodyPr/>
                    <a:lstStyle/>
                    <a:p>
                      <a:pPr algn="ctr"/>
                      <a:r>
                        <a:rPr lang="en-US" altLang="zh-CN" sz="2400" b="1" dirty="0" smtClean="0"/>
                        <a:t>&gt;</a:t>
                      </a:r>
                      <a:endParaRPr lang="zh-CN" altLang="en-US" sz="2400" b="1" dirty="0"/>
                    </a:p>
                  </a:txBody>
                  <a:tcPr>
                    <a:solidFill>
                      <a:schemeClr val="tx2"/>
                    </a:solidFill>
                  </a:tcPr>
                </a:tc>
              </a:tr>
            </a:tbl>
          </a:graphicData>
        </a:graphic>
      </p:graphicFrame>
    </p:spTree>
    <p:extLst>
      <p:ext uri="{BB962C8B-B14F-4D97-AF65-F5344CB8AC3E}">
        <p14:creationId xmlns:p14="http://schemas.microsoft.com/office/powerpoint/2010/main" val="295181454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A2F9F9D0-96C6-4403-A627-8C07205EF36C}" type="slidenum">
              <a:rPr lang="en-US" altLang="zh-CN"/>
              <a:pPr>
                <a:defRPr/>
              </a:pPr>
              <a:t>43</a:t>
            </a:fld>
            <a:endParaRPr lang="en-US" altLang="zh-CN"/>
          </a:p>
        </p:txBody>
      </p:sp>
      <p:sp>
        <p:nvSpPr>
          <p:cNvPr id="201730" name="Rectangle 2"/>
          <p:cNvSpPr>
            <a:spLocks noGrp="1" noChangeArrowheads="1"/>
          </p:cNvSpPr>
          <p:nvPr>
            <p:ph type="title"/>
          </p:nvPr>
        </p:nvSpPr>
        <p:spPr/>
        <p:txBody>
          <a:bodyPr/>
          <a:lstStyle/>
          <a:p>
            <a:pPr eaLnBrk="1" hangingPunct="1">
              <a:defRPr/>
            </a:pPr>
            <a:r>
              <a:rPr lang="zh-CN" altLang="en-US" dirty="0" smtClean="0"/>
              <a:t>算符优先算法操作步骤</a:t>
            </a:r>
          </a:p>
        </p:txBody>
      </p:sp>
      <p:sp>
        <p:nvSpPr>
          <p:cNvPr id="44036" name="Rectangle 3"/>
          <p:cNvSpPr>
            <a:spLocks noGrp="1" noChangeArrowheads="1"/>
          </p:cNvSpPr>
          <p:nvPr>
            <p:ph type="body" idx="1"/>
          </p:nvPr>
        </p:nvSpPr>
        <p:spPr>
          <a:xfrm>
            <a:off x="250825" y="981075"/>
            <a:ext cx="8642350" cy="2663825"/>
          </a:xfrm>
          <a:ln>
            <a:solidFill>
              <a:srgbClr val="FF6600"/>
            </a:solidFill>
            <a:miter lim="800000"/>
            <a:headEnd/>
            <a:tailEnd/>
          </a:ln>
        </p:spPr>
        <p:txBody>
          <a:bodyPr/>
          <a:lstStyle/>
          <a:p>
            <a:pPr marL="533400" indent="-533400" eaLnBrk="1" hangingPunct="1">
              <a:spcBef>
                <a:spcPct val="0"/>
              </a:spcBef>
              <a:buFontTx/>
              <a:buAutoNum type="arabicPeriod"/>
            </a:pPr>
            <a:r>
              <a:rPr lang="zh-CN" altLang="en-US" smtClean="0"/>
              <a:t>初始化运算符</a:t>
            </a:r>
            <a:r>
              <a:rPr kumimoji="1" lang="en-US" altLang="zh-CN" smtClean="0"/>
              <a:t>OPTR</a:t>
            </a:r>
            <a:r>
              <a:rPr lang="zh-CN" altLang="en-US" smtClean="0"/>
              <a:t>栈和操作数</a:t>
            </a:r>
            <a:r>
              <a:rPr kumimoji="1" lang="en-US" altLang="zh-CN" smtClean="0"/>
              <a:t>OPND</a:t>
            </a:r>
            <a:r>
              <a:rPr lang="zh-CN" altLang="en-US" smtClean="0"/>
              <a:t>栈</a:t>
            </a:r>
            <a:endParaRPr kumimoji="1" lang="zh-CN" altLang="en-US" smtClean="0"/>
          </a:p>
          <a:p>
            <a:pPr marL="533400" indent="-533400" eaLnBrk="1" hangingPunct="1">
              <a:spcBef>
                <a:spcPct val="0"/>
              </a:spcBef>
              <a:buFontTx/>
              <a:buAutoNum type="arabicPeriod"/>
            </a:pPr>
            <a:r>
              <a:rPr kumimoji="1" lang="zh-CN" altLang="en-US" smtClean="0"/>
              <a:t>将‘</a:t>
            </a:r>
            <a:r>
              <a:rPr kumimoji="1" lang="en-US" altLang="zh-CN" smtClean="0"/>
              <a:t>#’</a:t>
            </a:r>
            <a:r>
              <a:rPr kumimoji="1" lang="zh-CN" altLang="en-US" smtClean="0"/>
              <a:t>压入</a:t>
            </a:r>
            <a:r>
              <a:rPr kumimoji="1" lang="en-US" altLang="zh-CN" smtClean="0"/>
              <a:t>OPTR</a:t>
            </a:r>
            <a:r>
              <a:rPr lang="zh-CN" altLang="en-US" smtClean="0"/>
              <a:t>栈</a:t>
            </a:r>
          </a:p>
          <a:p>
            <a:pPr marL="533400" indent="-533400" eaLnBrk="1" hangingPunct="1">
              <a:spcBef>
                <a:spcPct val="0"/>
              </a:spcBef>
              <a:buFontTx/>
              <a:buAutoNum type="arabicPeriod"/>
            </a:pPr>
            <a:r>
              <a:rPr lang="zh-CN" altLang="en-US" smtClean="0"/>
              <a:t>依次读入每个字符，直到表达式求值完毕</a:t>
            </a:r>
          </a:p>
          <a:p>
            <a:pPr marL="990600" lvl="1" indent="-533400" eaLnBrk="1" hangingPunct="1">
              <a:spcBef>
                <a:spcPct val="0"/>
              </a:spcBef>
            </a:pPr>
            <a:r>
              <a:rPr lang="zh-CN" altLang="en-US" smtClean="0"/>
              <a:t>若是操作数，则压入</a:t>
            </a:r>
            <a:r>
              <a:rPr kumimoji="1" lang="en-US" altLang="zh-CN" smtClean="0"/>
              <a:t>OPND</a:t>
            </a:r>
            <a:r>
              <a:rPr lang="zh-CN" altLang="en-US" smtClean="0"/>
              <a:t>栈</a:t>
            </a:r>
          </a:p>
          <a:p>
            <a:pPr marL="990600" lvl="1" indent="-533400" eaLnBrk="1" hangingPunct="1">
              <a:spcBef>
                <a:spcPct val="0"/>
              </a:spcBef>
            </a:pPr>
            <a:r>
              <a:rPr lang="zh-CN" altLang="en-US" smtClean="0"/>
              <a:t>若是运算符，则和</a:t>
            </a:r>
            <a:r>
              <a:rPr kumimoji="1" lang="en-US" altLang="zh-CN" smtClean="0"/>
              <a:t>OPTR</a:t>
            </a:r>
            <a:r>
              <a:rPr kumimoji="1" lang="zh-CN" altLang="en-US" smtClean="0"/>
              <a:t>栈顶元素比较优先级</a:t>
            </a:r>
          </a:p>
          <a:p>
            <a:pPr marL="533400" indent="-533400" eaLnBrk="1" hangingPunct="1">
              <a:spcBef>
                <a:spcPct val="0"/>
              </a:spcBef>
              <a:buFontTx/>
              <a:buAutoNum type="arabicPeriod"/>
            </a:pPr>
            <a:r>
              <a:rPr kumimoji="1" lang="zh-CN" altLang="en-US" smtClean="0"/>
              <a:t>返回运算结果</a:t>
            </a:r>
          </a:p>
        </p:txBody>
      </p:sp>
      <p:sp>
        <p:nvSpPr>
          <p:cNvPr id="201732" name="Rectangle 4"/>
          <p:cNvSpPr>
            <a:spLocks noChangeArrowheads="1"/>
          </p:cNvSpPr>
          <p:nvPr/>
        </p:nvSpPr>
        <p:spPr bwMode="auto">
          <a:xfrm>
            <a:off x="250825" y="3644900"/>
            <a:ext cx="8642350" cy="26638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533400" indent="-533400">
              <a:buClr>
                <a:schemeClr val="hlink"/>
              </a:buClr>
              <a:buFontTx/>
              <a:buAutoNum type="arabicPeriod"/>
            </a:pPr>
            <a:r>
              <a:rPr kumimoji="1" lang="en-US" altLang="zh-CN" sz="2800" dirty="0" err="1">
                <a:latin typeface="Times New Roman" pitchFamily="18" charset="0"/>
              </a:rPr>
              <a:t>InitStack</a:t>
            </a:r>
            <a:r>
              <a:rPr kumimoji="1" lang="en-US" altLang="zh-CN" sz="2800" dirty="0">
                <a:latin typeface="Times New Roman" pitchFamily="18" charset="0"/>
              </a:rPr>
              <a:t>(OPTR); </a:t>
            </a:r>
            <a:r>
              <a:rPr kumimoji="1" lang="en-US" altLang="zh-CN" sz="2800" dirty="0" err="1">
                <a:latin typeface="Times New Roman" pitchFamily="18" charset="0"/>
              </a:rPr>
              <a:t>InitStack</a:t>
            </a:r>
            <a:r>
              <a:rPr kumimoji="1" lang="en-US" altLang="zh-CN" sz="2800" dirty="0">
                <a:latin typeface="Times New Roman" pitchFamily="18" charset="0"/>
              </a:rPr>
              <a:t>(OPND);</a:t>
            </a:r>
          </a:p>
          <a:p>
            <a:pPr marL="533400" indent="-533400">
              <a:buClr>
                <a:schemeClr val="hlink"/>
              </a:buClr>
              <a:buFontTx/>
              <a:buAutoNum type="arabicPeriod"/>
            </a:pPr>
            <a:r>
              <a:rPr kumimoji="1" lang="en-US" altLang="zh-CN" sz="2800" dirty="0">
                <a:latin typeface="Times New Roman" pitchFamily="18" charset="0"/>
              </a:rPr>
              <a:t>Push (OPTR, #);</a:t>
            </a:r>
            <a:endParaRPr lang="en-US" altLang="zh-CN" sz="2800" dirty="0">
              <a:latin typeface="Times New Roman" pitchFamily="18" charset="0"/>
            </a:endParaRPr>
          </a:p>
          <a:p>
            <a:pPr marL="533400" indent="-533400">
              <a:buClr>
                <a:schemeClr val="hlink"/>
              </a:buClr>
              <a:buFontTx/>
              <a:buAutoNum type="arabicPeriod"/>
            </a:pPr>
            <a:r>
              <a:rPr kumimoji="1" lang="en-US" altLang="zh-CN" sz="2800" dirty="0">
                <a:latin typeface="Times New Roman" pitchFamily="18" charset="0"/>
              </a:rPr>
              <a:t>while(c</a:t>
            </a:r>
            <a:r>
              <a:rPr kumimoji="1" lang="en-US" altLang="zh-CN" sz="2800" dirty="0" smtClean="0">
                <a:latin typeface="Times New Roman" pitchFamily="18" charset="0"/>
              </a:rPr>
              <a:t>!=‘#’ </a:t>
            </a:r>
            <a:r>
              <a:rPr kumimoji="1" lang="en-US" altLang="zh-CN" sz="2800" dirty="0">
                <a:latin typeface="Times New Roman" pitchFamily="18" charset="0"/>
              </a:rPr>
              <a:t>|| </a:t>
            </a:r>
            <a:r>
              <a:rPr kumimoji="1" lang="en-US" altLang="zh-CN" sz="2800" dirty="0" err="1">
                <a:latin typeface="Times New Roman" pitchFamily="18" charset="0"/>
              </a:rPr>
              <a:t>GetTop</a:t>
            </a:r>
            <a:r>
              <a:rPr kumimoji="1" lang="en-US" altLang="zh-CN" sz="2800" dirty="0">
                <a:latin typeface="Times New Roman" pitchFamily="18" charset="0"/>
              </a:rPr>
              <a:t>(OPTR)!=‘#’)</a:t>
            </a:r>
            <a:endParaRPr lang="en-US" altLang="zh-CN" sz="2800" dirty="0">
              <a:latin typeface="Times New Roman" pitchFamily="18" charset="0"/>
            </a:endParaRPr>
          </a:p>
          <a:p>
            <a:pPr marL="990600" lvl="1" indent="-533400">
              <a:buFontTx/>
              <a:buChar char="–"/>
            </a:pPr>
            <a:r>
              <a:rPr kumimoji="1" lang="en-US" altLang="zh-CN" sz="2800" dirty="0">
                <a:solidFill>
                  <a:srgbClr val="003366"/>
                </a:solidFill>
                <a:latin typeface="Times New Roman" pitchFamily="18" charset="0"/>
              </a:rPr>
              <a:t>if (!In (c, OP)) Push(OPND,  c); </a:t>
            </a:r>
            <a:endParaRPr lang="en-US" altLang="zh-CN" sz="2800" dirty="0">
              <a:solidFill>
                <a:srgbClr val="003366"/>
              </a:solidFill>
              <a:latin typeface="Times New Roman" pitchFamily="18" charset="0"/>
            </a:endParaRPr>
          </a:p>
          <a:p>
            <a:pPr marL="990600" lvl="1" indent="-533400">
              <a:buFontTx/>
              <a:buChar char="–"/>
            </a:pPr>
            <a:r>
              <a:rPr kumimoji="1" lang="en-US" altLang="zh-CN" sz="2800" dirty="0">
                <a:solidFill>
                  <a:srgbClr val="003366"/>
                </a:solidFill>
                <a:latin typeface="Times New Roman" pitchFamily="18" charset="0"/>
              </a:rPr>
              <a:t>else{ </a:t>
            </a:r>
            <a:r>
              <a:rPr kumimoji="1" lang="en-US" altLang="zh-CN" sz="2800" dirty="0">
                <a:solidFill>
                  <a:srgbClr val="FF0000"/>
                </a:solidFill>
                <a:latin typeface="Times New Roman" pitchFamily="18" charset="0"/>
              </a:rPr>
              <a:t>switch</a:t>
            </a:r>
            <a:r>
              <a:rPr kumimoji="1" lang="en-US" altLang="zh-CN" sz="2800" dirty="0">
                <a:solidFill>
                  <a:srgbClr val="003366"/>
                </a:solidFill>
                <a:latin typeface="Times New Roman" pitchFamily="18" charset="0"/>
              </a:rPr>
              <a:t> (Precede(</a:t>
            </a:r>
            <a:r>
              <a:rPr kumimoji="1" lang="en-US" altLang="zh-CN" sz="2800" dirty="0" err="1">
                <a:solidFill>
                  <a:srgbClr val="003366"/>
                </a:solidFill>
                <a:latin typeface="Times New Roman" pitchFamily="18" charset="0"/>
              </a:rPr>
              <a:t>GetTop</a:t>
            </a:r>
            <a:r>
              <a:rPr kumimoji="1" lang="en-US" altLang="zh-CN" sz="2800" dirty="0">
                <a:solidFill>
                  <a:srgbClr val="003366"/>
                </a:solidFill>
                <a:latin typeface="Times New Roman" pitchFamily="18" charset="0"/>
              </a:rPr>
              <a:t>(OPTR),  c) …}</a:t>
            </a:r>
          </a:p>
          <a:p>
            <a:pPr marL="533400" indent="-533400">
              <a:buClr>
                <a:schemeClr val="hlink"/>
              </a:buClr>
              <a:buFontTx/>
              <a:buAutoNum type="arabicPeriod"/>
            </a:pPr>
            <a:r>
              <a:rPr kumimoji="1" lang="en-US" altLang="zh-CN" sz="2800" dirty="0">
                <a:latin typeface="Times New Roman" pitchFamily="18" charset="0"/>
              </a:rPr>
              <a:t>return </a:t>
            </a:r>
            <a:r>
              <a:rPr kumimoji="1" lang="en-US" altLang="zh-CN" sz="2800" dirty="0" err="1">
                <a:latin typeface="Times New Roman" pitchFamily="18" charset="0"/>
              </a:rPr>
              <a:t>GetTop</a:t>
            </a:r>
            <a:r>
              <a:rPr kumimoji="1" lang="en-US" altLang="zh-CN" sz="2800" dirty="0">
                <a:latin typeface="Times New Roman" pitchFamily="18" charset="0"/>
              </a:rPr>
              <a:t>(OPND);</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2">
                                            <p:bg/>
                                          </p:spTgt>
                                        </p:tgtEl>
                                        <p:attrNameLst>
                                          <p:attrName>style.visibility</p:attrName>
                                        </p:attrNameLst>
                                      </p:cBhvr>
                                      <p:to>
                                        <p:strVal val="visible"/>
                                      </p:to>
                                    </p:set>
                                    <p:animEffect transition="in" filter="wipe(left)">
                                      <p:cBhvr>
                                        <p:cTn id="7" dur="500"/>
                                        <p:tgtEl>
                                          <p:spTgt spid="20173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2">
                                            <p:txEl>
                                              <p:pRg st="0" end="0"/>
                                            </p:txEl>
                                          </p:spTgt>
                                        </p:tgtEl>
                                        <p:attrNameLst>
                                          <p:attrName>style.visibility</p:attrName>
                                        </p:attrNameLst>
                                      </p:cBhvr>
                                      <p:to>
                                        <p:strVal val="visible"/>
                                      </p:to>
                                    </p:set>
                                    <p:animEffect transition="in" filter="wipe(left)">
                                      <p:cBhvr>
                                        <p:cTn id="12" dur="500"/>
                                        <p:tgtEl>
                                          <p:spTgt spid="2017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2">
                                            <p:txEl>
                                              <p:pRg st="1" end="1"/>
                                            </p:txEl>
                                          </p:spTgt>
                                        </p:tgtEl>
                                        <p:attrNameLst>
                                          <p:attrName>style.visibility</p:attrName>
                                        </p:attrNameLst>
                                      </p:cBhvr>
                                      <p:to>
                                        <p:strVal val="visible"/>
                                      </p:to>
                                    </p:set>
                                    <p:animEffect transition="in" filter="wipe(left)">
                                      <p:cBhvr>
                                        <p:cTn id="17" dur="500"/>
                                        <p:tgtEl>
                                          <p:spTgt spid="2017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2">
                                            <p:txEl>
                                              <p:pRg st="2" end="2"/>
                                            </p:txEl>
                                          </p:spTgt>
                                        </p:tgtEl>
                                        <p:attrNameLst>
                                          <p:attrName>style.visibility</p:attrName>
                                        </p:attrNameLst>
                                      </p:cBhvr>
                                      <p:to>
                                        <p:strVal val="visible"/>
                                      </p:to>
                                    </p:set>
                                    <p:animEffect transition="in" filter="wipe(left)">
                                      <p:cBhvr>
                                        <p:cTn id="22" dur="500"/>
                                        <p:tgtEl>
                                          <p:spTgt spid="201732">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1732">
                                            <p:txEl>
                                              <p:pRg st="3" end="3"/>
                                            </p:txEl>
                                          </p:spTgt>
                                        </p:tgtEl>
                                        <p:attrNameLst>
                                          <p:attrName>style.visibility</p:attrName>
                                        </p:attrNameLst>
                                      </p:cBhvr>
                                      <p:to>
                                        <p:strVal val="visible"/>
                                      </p:to>
                                    </p:set>
                                    <p:animEffect transition="in" filter="wipe(left)">
                                      <p:cBhvr>
                                        <p:cTn id="25" dur="500"/>
                                        <p:tgtEl>
                                          <p:spTgt spid="201732">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1732">
                                            <p:txEl>
                                              <p:pRg st="4" end="4"/>
                                            </p:txEl>
                                          </p:spTgt>
                                        </p:tgtEl>
                                        <p:attrNameLst>
                                          <p:attrName>style.visibility</p:attrName>
                                        </p:attrNameLst>
                                      </p:cBhvr>
                                      <p:to>
                                        <p:strVal val="visible"/>
                                      </p:to>
                                    </p:set>
                                    <p:animEffect transition="in" filter="wipe(left)">
                                      <p:cBhvr>
                                        <p:cTn id="28" dur="500"/>
                                        <p:tgtEl>
                                          <p:spTgt spid="201732">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1732">
                                            <p:txEl>
                                              <p:pRg st="5" end="5"/>
                                            </p:txEl>
                                          </p:spTgt>
                                        </p:tgtEl>
                                        <p:attrNameLst>
                                          <p:attrName>style.visibility</p:attrName>
                                        </p:attrNameLst>
                                      </p:cBhvr>
                                      <p:to>
                                        <p:strVal val="visible"/>
                                      </p:to>
                                    </p:set>
                                    <p:animEffect transition="in" filter="wipe(left)">
                                      <p:cBhvr>
                                        <p:cTn id="33" dur="500"/>
                                        <p:tgtEl>
                                          <p:spTgt spid="2017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build="p"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A40C3B1-13C7-4A91-BB64-C50A3CF9A6C6}" type="slidenum">
              <a:rPr lang="en-US" altLang="zh-CN"/>
              <a:pPr>
                <a:defRPr/>
              </a:pPr>
              <a:t>44</a:t>
            </a:fld>
            <a:endParaRPr lang="en-US" altLang="zh-CN"/>
          </a:p>
        </p:txBody>
      </p:sp>
      <p:sp>
        <p:nvSpPr>
          <p:cNvPr id="202754" name="Rectangle 2"/>
          <p:cNvSpPr>
            <a:spLocks noGrp="1" noChangeArrowheads="1"/>
          </p:cNvSpPr>
          <p:nvPr>
            <p:ph type="title"/>
          </p:nvPr>
        </p:nvSpPr>
        <p:spPr/>
        <p:txBody>
          <a:bodyPr/>
          <a:lstStyle/>
          <a:p>
            <a:pPr eaLnBrk="1" hangingPunct="1">
              <a:defRPr/>
            </a:pPr>
            <a:r>
              <a:rPr lang="zh-CN" altLang="en-US" dirty="0"/>
              <a:t>算符优先算法操作</a:t>
            </a:r>
            <a:r>
              <a:rPr lang="zh-CN" altLang="en-US" dirty="0" smtClean="0"/>
              <a:t>步骤（续）</a:t>
            </a:r>
            <a:endParaRPr lang="zh-CN" altLang="zh-CN" dirty="0" smtClean="0"/>
          </a:p>
        </p:txBody>
      </p:sp>
      <p:sp>
        <p:nvSpPr>
          <p:cNvPr id="45060" name="Rectangle 3"/>
          <p:cNvSpPr>
            <a:spLocks noGrp="1" noChangeArrowheads="1"/>
          </p:cNvSpPr>
          <p:nvPr>
            <p:ph type="body" idx="1"/>
          </p:nvPr>
        </p:nvSpPr>
        <p:spPr>
          <a:xfrm>
            <a:off x="250825" y="1341438"/>
            <a:ext cx="8642350" cy="4873625"/>
          </a:xfrm>
          <a:ln>
            <a:solidFill>
              <a:srgbClr val="FF6600"/>
            </a:solidFill>
            <a:miter lim="800000"/>
            <a:headEnd/>
            <a:tailEnd/>
          </a:ln>
        </p:spPr>
        <p:txBody>
          <a:bodyPr/>
          <a:lstStyle/>
          <a:p>
            <a:pPr eaLnBrk="1" hangingPunct="1"/>
            <a:r>
              <a:rPr kumimoji="1" lang="en-US" altLang="zh-CN" dirty="0" smtClean="0"/>
              <a:t>switch (Precede(</a:t>
            </a:r>
            <a:r>
              <a:rPr kumimoji="1" lang="en-US" altLang="zh-CN" dirty="0" err="1" smtClean="0"/>
              <a:t>GetTop</a:t>
            </a:r>
            <a:r>
              <a:rPr kumimoji="1" lang="en-US" altLang="zh-CN" dirty="0" smtClean="0"/>
              <a:t>(OPTR),  c)</a:t>
            </a:r>
          </a:p>
          <a:p>
            <a:pPr lvl="1" eaLnBrk="1" hangingPunct="1"/>
            <a:r>
              <a:rPr kumimoji="1" lang="en-US" altLang="zh-CN" dirty="0" smtClean="0">
                <a:solidFill>
                  <a:srgbClr val="FF0000"/>
                </a:solidFill>
              </a:rPr>
              <a:t>case &lt;:  //</a:t>
            </a:r>
            <a:r>
              <a:rPr kumimoji="1" lang="zh-CN" altLang="en-US" dirty="0" smtClean="0">
                <a:solidFill>
                  <a:srgbClr val="FF0000"/>
                </a:solidFill>
              </a:rPr>
              <a:t>栈顶元素优先级低</a:t>
            </a:r>
            <a:r>
              <a:rPr kumimoji="1" lang="en-US" altLang="zh-CN" dirty="0" smtClean="0">
                <a:solidFill>
                  <a:srgbClr val="FF0000"/>
                </a:solidFill>
              </a:rPr>
              <a:t>,</a:t>
            </a:r>
            <a:r>
              <a:rPr kumimoji="1" lang="zh-CN" altLang="en-US" dirty="0" smtClean="0">
                <a:solidFill>
                  <a:srgbClr val="FF0000"/>
                </a:solidFill>
              </a:rPr>
              <a:t>压栈并接收下一字符</a:t>
            </a:r>
            <a:r>
              <a:rPr kumimoji="1" lang="zh-CN" altLang="en-US" dirty="0" smtClean="0"/>
              <a:t/>
            </a:r>
            <a:br>
              <a:rPr kumimoji="1" lang="zh-CN" altLang="en-US" dirty="0" smtClean="0"/>
            </a:br>
            <a:r>
              <a:rPr kumimoji="1" lang="zh-CN" altLang="en-US" dirty="0" smtClean="0"/>
              <a:t>      </a:t>
            </a:r>
            <a:r>
              <a:rPr kumimoji="1" lang="en-US" altLang="zh-CN" dirty="0" smtClean="0"/>
              <a:t>Push(OPTR,  c); c = </a:t>
            </a:r>
            <a:r>
              <a:rPr kumimoji="1" lang="en-US" altLang="zh-CN" dirty="0" err="1" smtClean="0"/>
              <a:t>getchar</a:t>
            </a:r>
            <a:r>
              <a:rPr kumimoji="1" lang="en-US" altLang="zh-CN" dirty="0" smtClean="0"/>
              <a:t>();</a:t>
            </a:r>
          </a:p>
          <a:p>
            <a:pPr lvl="1" eaLnBrk="1" hangingPunct="1"/>
            <a:r>
              <a:rPr kumimoji="1" lang="en-US" altLang="zh-CN" dirty="0" smtClean="0">
                <a:solidFill>
                  <a:srgbClr val="FF0000"/>
                </a:solidFill>
              </a:rPr>
              <a:t>case =:       // </a:t>
            </a:r>
            <a:r>
              <a:rPr kumimoji="1" lang="zh-CN" altLang="en-US" dirty="0" smtClean="0">
                <a:solidFill>
                  <a:srgbClr val="FF0000"/>
                </a:solidFill>
              </a:rPr>
              <a:t>脱括号并接收下一字符</a:t>
            </a:r>
            <a:br>
              <a:rPr kumimoji="1" lang="zh-CN" altLang="en-US" dirty="0" smtClean="0">
                <a:solidFill>
                  <a:srgbClr val="FF0000"/>
                </a:solidFill>
              </a:rPr>
            </a:br>
            <a:r>
              <a:rPr kumimoji="1" lang="zh-CN" altLang="en-US" dirty="0" smtClean="0"/>
              <a:t>      </a:t>
            </a:r>
            <a:r>
              <a:rPr kumimoji="1" lang="en-US" altLang="zh-CN" dirty="0" smtClean="0"/>
              <a:t>Pop(OPTR, x); c = </a:t>
            </a:r>
            <a:r>
              <a:rPr kumimoji="1" lang="en-US" altLang="zh-CN" dirty="0" err="1" smtClean="0"/>
              <a:t>getchar</a:t>
            </a:r>
            <a:r>
              <a:rPr kumimoji="1" lang="en-US" altLang="zh-CN" dirty="0" smtClean="0"/>
              <a:t>();</a:t>
            </a:r>
          </a:p>
          <a:p>
            <a:pPr lvl="1" eaLnBrk="1" hangingPunct="1"/>
            <a:r>
              <a:rPr kumimoji="1" lang="en-US" altLang="zh-CN" dirty="0" smtClean="0">
                <a:solidFill>
                  <a:srgbClr val="FF0000"/>
                </a:solidFill>
              </a:rPr>
              <a:t>case &gt;: //</a:t>
            </a:r>
            <a:r>
              <a:rPr kumimoji="1" lang="zh-CN" altLang="en-US" dirty="0" smtClean="0">
                <a:solidFill>
                  <a:srgbClr val="FF0000"/>
                </a:solidFill>
              </a:rPr>
              <a:t>退栈，并将运算结果压栈</a:t>
            </a:r>
            <a:br>
              <a:rPr kumimoji="1" lang="zh-CN" altLang="en-US" dirty="0" smtClean="0">
                <a:solidFill>
                  <a:srgbClr val="FF0000"/>
                </a:solidFill>
              </a:rPr>
            </a:br>
            <a:r>
              <a:rPr kumimoji="1" lang="zh-CN" altLang="en-US" dirty="0" smtClean="0"/>
              <a:t>      </a:t>
            </a:r>
            <a:r>
              <a:rPr kumimoji="1" lang="en-US" altLang="zh-CN" dirty="0" smtClean="0"/>
              <a:t>Pop(OPTR,  theta);//</a:t>
            </a:r>
            <a:r>
              <a:rPr kumimoji="1" lang="zh-CN" altLang="en-US" dirty="0" smtClean="0"/>
              <a:t>取出运算符</a:t>
            </a:r>
            <a:br>
              <a:rPr kumimoji="1" lang="zh-CN" altLang="en-US" dirty="0" smtClean="0"/>
            </a:br>
            <a:r>
              <a:rPr kumimoji="1" lang="zh-CN" altLang="en-US" dirty="0" smtClean="0"/>
              <a:t>      </a:t>
            </a:r>
            <a:r>
              <a:rPr kumimoji="1" lang="en-US" altLang="zh-CN" dirty="0" smtClean="0"/>
              <a:t>Pop (OPND, b);    Pop(OPND, a);//</a:t>
            </a:r>
            <a:r>
              <a:rPr kumimoji="1" lang="zh-CN" altLang="en-US" dirty="0" smtClean="0"/>
              <a:t>取出操作数</a:t>
            </a:r>
            <a:br>
              <a:rPr kumimoji="1" lang="zh-CN" altLang="en-US" dirty="0" smtClean="0"/>
            </a:br>
            <a:r>
              <a:rPr kumimoji="1" lang="zh-CN" altLang="en-US" dirty="0" smtClean="0"/>
              <a:t>      </a:t>
            </a:r>
            <a:r>
              <a:rPr kumimoji="1" lang="en-US" altLang="zh-CN" dirty="0" smtClean="0"/>
              <a:t>Push(OPND, Operate(a, theta, b)); //</a:t>
            </a:r>
            <a:r>
              <a:rPr kumimoji="1" lang="zh-CN" altLang="en-US" dirty="0" smtClean="0"/>
              <a:t>结果压栈</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B3CB448-31F5-4979-88E4-6AA83FED150E}" type="slidenum">
              <a:rPr lang="en-US" altLang="zh-CN"/>
              <a:pPr>
                <a:defRPr/>
              </a:pPr>
              <a:t>45</a:t>
            </a:fld>
            <a:endParaRPr lang="en-US" altLang="zh-CN"/>
          </a:p>
        </p:txBody>
      </p:sp>
      <p:sp>
        <p:nvSpPr>
          <p:cNvPr id="134146" name="Rectangle 2"/>
          <p:cNvSpPr>
            <a:spLocks noGrp="1" noChangeArrowheads="1"/>
          </p:cNvSpPr>
          <p:nvPr>
            <p:ph type="title"/>
          </p:nvPr>
        </p:nvSpPr>
        <p:spPr>
          <a:xfrm>
            <a:off x="696913" y="115888"/>
            <a:ext cx="7772400" cy="1027112"/>
          </a:xfrm>
        </p:spPr>
        <p:txBody>
          <a:bodyPr/>
          <a:lstStyle/>
          <a:p>
            <a:pPr eaLnBrk="1" hangingPunct="1">
              <a:defRPr/>
            </a:pPr>
            <a:r>
              <a:rPr lang="en-US" altLang="zh-CN" sz="4000" b="0" smtClean="0"/>
              <a:t> </a:t>
            </a:r>
            <a:r>
              <a:rPr lang="zh-CN" altLang="en-US" sz="4000" b="0" smtClean="0"/>
              <a:t>算符优先算法</a:t>
            </a:r>
          </a:p>
        </p:txBody>
      </p:sp>
      <p:sp>
        <p:nvSpPr>
          <p:cNvPr id="134147" name="Text Box 3"/>
          <p:cNvSpPr txBox="1">
            <a:spLocks noChangeArrowheads="1"/>
          </p:cNvSpPr>
          <p:nvPr/>
        </p:nvSpPr>
        <p:spPr bwMode="auto">
          <a:xfrm>
            <a:off x="250825" y="1196975"/>
            <a:ext cx="8713788" cy="4733925"/>
          </a:xfrm>
          <a:prstGeom prst="rect">
            <a:avLst/>
          </a:prstGeom>
          <a:noFill/>
          <a:ln w="28575" cap="rnd">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10000"/>
              </a:spcBef>
            </a:pPr>
            <a:r>
              <a:rPr kumimoji="1" lang="en-US" altLang="zh-CN" sz="2800" dirty="0" err="1">
                <a:latin typeface="Times New Roman" pitchFamily="18" charset="0"/>
                <a:ea typeface="宋体" pitchFamily="2" charset="-122"/>
              </a:rPr>
              <a:t>OperandType</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EvaluateExpression</a:t>
            </a:r>
            <a:r>
              <a:rPr kumimoji="1" lang="en-US" altLang="zh-CN" sz="2800" dirty="0">
                <a:latin typeface="Times New Roman" pitchFamily="18" charset="0"/>
                <a:ea typeface="宋体" pitchFamily="2" charset="-122"/>
              </a:rPr>
              <a:t>( )</a:t>
            </a:r>
          </a:p>
          <a:p>
            <a:pPr>
              <a:spcBef>
                <a:spcPct val="10000"/>
              </a:spcBef>
            </a:pPr>
            <a:r>
              <a:rPr kumimoji="1" lang="en-US" altLang="zh-CN" sz="2800" dirty="0">
                <a:latin typeface="Times New Roman" pitchFamily="18" charset="0"/>
                <a:ea typeface="宋体" pitchFamily="2" charset="-122"/>
              </a:rPr>
              <a:t>{ </a:t>
            </a:r>
            <a:r>
              <a:rPr kumimoji="1" lang="en-US" altLang="zh-CN" sz="2800" dirty="0">
                <a:solidFill>
                  <a:srgbClr val="003366"/>
                </a:solidFill>
                <a:latin typeface="Times New Roman" pitchFamily="18" charset="0"/>
                <a:ea typeface="宋体" pitchFamily="2" charset="-122"/>
              </a:rPr>
              <a:t>/</a:t>
            </a:r>
            <a:r>
              <a:rPr kumimoji="1" lang="en-US" altLang="zh-CN" sz="2800" dirty="0">
                <a:solidFill>
                  <a:srgbClr val="003366"/>
                </a:solidFill>
                <a:latin typeface="Times New Roman" pitchFamily="18" charset="0"/>
              </a:rPr>
              <a:t>/</a:t>
            </a:r>
            <a:r>
              <a:rPr kumimoji="1" lang="zh-CN" altLang="en-US" sz="2800" dirty="0">
                <a:solidFill>
                  <a:srgbClr val="003366"/>
                </a:solidFill>
                <a:latin typeface="Times New Roman" pitchFamily="18" charset="0"/>
              </a:rPr>
              <a:t>算术表达式求值的算符优先算法。设</a:t>
            </a:r>
            <a:r>
              <a:rPr kumimoji="1" lang="en-US" altLang="zh-CN" sz="2800" dirty="0">
                <a:solidFill>
                  <a:srgbClr val="003366"/>
                </a:solidFill>
                <a:latin typeface="Times New Roman" pitchFamily="18" charset="0"/>
              </a:rPr>
              <a:t>OPTR</a:t>
            </a:r>
            <a:r>
              <a:rPr kumimoji="1" lang="zh-CN" altLang="en-US" sz="2800" dirty="0">
                <a:solidFill>
                  <a:srgbClr val="003366"/>
                </a:solidFill>
                <a:latin typeface="Times New Roman" pitchFamily="18" charset="0"/>
              </a:rPr>
              <a:t>和</a:t>
            </a:r>
            <a:r>
              <a:rPr kumimoji="1" lang="en-US" altLang="zh-CN" sz="2800" dirty="0">
                <a:solidFill>
                  <a:srgbClr val="003366"/>
                </a:solidFill>
                <a:latin typeface="Times New Roman" pitchFamily="18" charset="0"/>
              </a:rPr>
              <a:t>OPND</a:t>
            </a:r>
            <a:r>
              <a:rPr kumimoji="1" lang="zh-CN" altLang="en-US" sz="2800" dirty="0">
                <a:solidFill>
                  <a:srgbClr val="003366"/>
                </a:solidFill>
                <a:latin typeface="Times New Roman" pitchFamily="18" charset="0"/>
              </a:rPr>
              <a:t>分别为运算符栈和操作数栈，</a:t>
            </a:r>
            <a:r>
              <a:rPr kumimoji="1" lang="en-US" altLang="zh-CN" sz="2800" dirty="0">
                <a:solidFill>
                  <a:srgbClr val="003366"/>
                </a:solidFill>
                <a:latin typeface="Times New Roman" pitchFamily="18" charset="0"/>
              </a:rPr>
              <a:t>OP</a:t>
            </a:r>
            <a:r>
              <a:rPr kumimoji="1" lang="zh-CN" altLang="en-US" sz="2800" dirty="0">
                <a:solidFill>
                  <a:srgbClr val="003366"/>
                </a:solidFill>
                <a:latin typeface="Times New Roman" pitchFamily="18" charset="0"/>
              </a:rPr>
              <a:t>为运算符集合。</a:t>
            </a:r>
          </a:p>
          <a:p>
            <a:pPr algn="just">
              <a:spcBef>
                <a:spcPct val="10000"/>
              </a:spcBef>
            </a:pPr>
            <a:r>
              <a:rPr kumimoji="1" lang="zh-CN" altLang="en-US"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InitStack</a:t>
            </a:r>
            <a:r>
              <a:rPr kumimoji="1" lang="en-US" altLang="zh-CN" sz="2800" dirty="0">
                <a:latin typeface="Times New Roman" pitchFamily="18" charset="0"/>
                <a:ea typeface="宋体" pitchFamily="2" charset="-122"/>
              </a:rPr>
              <a:t>(OPTR); </a:t>
            </a:r>
            <a:r>
              <a:rPr kumimoji="1" lang="en-US" altLang="zh-CN" sz="2800" dirty="0" err="1">
                <a:latin typeface="Times New Roman" pitchFamily="18" charset="0"/>
                <a:ea typeface="宋体" pitchFamily="2" charset="-122"/>
              </a:rPr>
              <a:t>InitStack</a:t>
            </a:r>
            <a:r>
              <a:rPr kumimoji="1" lang="en-US" altLang="zh-CN" sz="2800" dirty="0">
                <a:latin typeface="Times New Roman" pitchFamily="18" charset="0"/>
                <a:ea typeface="宋体" pitchFamily="2" charset="-122"/>
              </a:rPr>
              <a:t>(OPND); </a:t>
            </a:r>
            <a:r>
              <a:rPr kumimoji="1" lang="en-US" altLang="zh-CN" sz="2800" dirty="0">
                <a:solidFill>
                  <a:srgbClr val="FF6600"/>
                </a:solidFill>
                <a:latin typeface="Times New Roman" pitchFamily="18" charset="0"/>
                <a:ea typeface="宋体" pitchFamily="2" charset="-122"/>
              </a:rPr>
              <a:t>//</a:t>
            </a:r>
            <a:r>
              <a:rPr kumimoji="1" lang="zh-CN" altLang="en-US" sz="2800" dirty="0">
                <a:solidFill>
                  <a:srgbClr val="FF6600"/>
                </a:solidFill>
                <a:latin typeface="Times New Roman" pitchFamily="18" charset="0"/>
                <a:ea typeface="宋体" pitchFamily="2" charset="-122"/>
              </a:rPr>
              <a:t>步骤</a:t>
            </a:r>
            <a:r>
              <a:rPr kumimoji="1" lang="en-US" altLang="zh-CN" sz="2800" dirty="0">
                <a:solidFill>
                  <a:srgbClr val="FF6600"/>
                </a:solidFill>
                <a:latin typeface="Times New Roman" pitchFamily="18" charset="0"/>
                <a:ea typeface="宋体" pitchFamily="2" charset="-122"/>
              </a:rPr>
              <a:t>1</a:t>
            </a:r>
          </a:p>
          <a:p>
            <a:pPr algn="just">
              <a:spcBef>
                <a:spcPct val="10000"/>
              </a:spcBef>
            </a:pPr>
            <a:r>
              <a:rPr kumimoji="1" lang="en-US" altLang="zh-CN" sz="2800" dirty="0">
                <a:latin typeface="Times New Roman" pitchFamily="18" charset="0"/>
                <a:ea typeface="宋体" pitchFamily="2" charset="-122"/>
              </a:rPr>
              <a:t>     Push (OPTR, #); c=</a:t>
            </a:r>
            <a:r>
              <a:rPr kumimoji="1" lang="en-US" altLang="zh-CN" sz="2800" dirty="0" err="1">
                <a:latin typeface="Times New Roman" pitchFamily="18" charset="0"/>
                <a:ea typeface="宋体" pitchFamily="2" charset="-122"/>
              </a:rPr>
              <a:t>getchar</a:t>
            </a:r>
            <a:r>
              <a:rPr kumimoji="1" lang="en-US" altLang="zh-CN" sz="2800" dirty="0">
                <a:latin typeface="Times New Roman" pitchFamily="18" charset="0"/>
                <a:ea typeface="宋体" pitchFamily="2" charset="-122"/>
              </a:rPr>
              <a:t>( );             </a:t>
            </a:r>
            <a:r>
              <a:rPr kumimoji="1" lang="en-US" altLang="zh-CN" sz="2800" dirty="0">
                <a:solidFill>
                  <a:srgbClr val="FF6600"/>
                </a:solidFill>
                <a:latin typeface="Times New Roman" pitchFamily="18" charset="0"/>
                <a:ea typeface="宋体" pitchFamily="2" charset="-122"/>
              </a:rPr>
              <a:t>//</a:t>
            </a:r>
            <a:r>
              <a:rPr kumimoji="1" lang="zh-CN" altLang="en-US" sz="2800" dirty="0">
                <a:solidFill>
                  <a:srgbClr val="FF6600"/>
                </a:solidFill>
                <a:latin typeface="Times New Roman" pitchFamily="18" charset="0"/>
                <a:ea typeface="宋体" pitchFamily="2" charset="-122"/>
              </a:rPr>
              <a:t>步骤</a:t>
            </a:r>
            <a:r>
              <a:rPr kumimoji="1" lang="en-US" altLang="zh-CN" sz="2800" dirty="0">
                <a:solidFill>
                  <a:srgbClr val="FF6600"/>
                </a:solidFill>
                <a:latin typeface="Times New Roman" pitchFamily="18" charset="0"/>
                <a:ea typeface="宋体" pitchFamily="2" charset="-122"/>
              </a:rPr>
              <a:t>2</a:t>
            </a:r>
          </a:p>
          <a:p>
            <a:pPr algn="just">
              <a:spcBef>
                <a:spcPct val="10000"/>
              </a:spcBef>
            </a:pPr>
            <a:r>
              <a:rPr kumimoji="1" lang="en-US" altLang="zh-CN" sz="2800" dirty="0">
                <a:latin typeface="Times New Roman" pitchFamily="18" charset="0"/>
                <a:ea typeface="宋体" pitchFamily="2" charset="-122"/>
              </a:rPr>
              <a:t>     while(c!=‘ #’ || </a:t>
            </a:r>
            <a:r>
              <a:rPr kumimoji="1" lang="en-US" altLang="zh-CN" sz="2800" dirty="0" err="1">
                <a:latin typeface="Times New Roman" pitchFamily="18" charset="0"/>
                <a:ea typeface="宋体" pitchFamily="2" charset="-122"/>
              </a:rPr>
              <a:t>GetTop</a:t>
            </a:r>
            <a:r>
              <a:rPr kumimoji="1" lang="en-US" altLang="zh-CN" sz="2800" dirty="0">
                <a:latin typeface="Times New Roman" pitchFamily="18" charset="0"/>
                <a:ea typeface="宋体" pitchFamily="2" charset="-122"/>
              </a:rPr>
              <a:t>(OPTR)!=‘#’){ </a:t>
            </a:r>
            <a:r>
              <a:rPr kumimoji="1" lang="en-US" altLang="zh-CN" sz="2800" dirty="0">
                <a:solidFill>
                  <a:srgbClr val="FF6600"/>
                </a:solidFill>
                <a:latin typeface="Times New Roman" pitchFamily="18" charset="0"/>
                <a:ea typeface="宋体" pitchFamily="2" charset="-122"/>
              </a:rPr>
              <a:t>//</a:t>
            </a:r>
            <a:r>
              <a:rPr kumimoji="1" lang="zh-CN" altLang="en-US" sz="2800" dirty="0">
                <a:solidFill>
                  <a:srgbClr val="FF6600"/>
                </a:solidFill>
                <a:latin typeface="Times New Roman" pitchFamily="18" charset="0"/>
                <a:ea typeface="宋体" pitchFamily="2" charset="-122"/>
              </a:rPr>
              <a:t>步骤</a:t>
            </a:r>
            <a:r>
              <a:rPr kumimoji="1" lang="en-US" altLang="zh-CN" sz="2800" dirty="0">
                <a:solidFill>
                  <a:srgbClr val="FF6600"/>
                </a:solidFill>
                <a:latin typeface="Times New Roman" pitchFamily="18" charset="0"/>
                <a:ea typeface="宋体" pitchFamily="2" charset="-122"/>
              </a:rPr>
              <a:t>3</a:t>
            </a:r>
          </a:p>
          <a:p>
            <a:pPr algn="just">
              <a:spcBef>
                <a:spcPct val="10000"/>
              </a:spcBef>
            </a:pPr>
            <a:r>
              <a:rPr kumimoji="1" lang="en-US" altLang="zh-CN" sz="2800" dirty="0">
                <a:latin typeface="Times New Roman" pitchFamily="18" charset="0"/>
                <a:ea typeface="宋体" pitchFamily="2" charset="-122"/>
              </a:rPr>
              <a:t>        if (!In (c, OP)) </a:t>
            </a:r>
            <a:r>
              <a:rPr kumimoji="1" lang="en-US" altLang="zh-CN" sz="2800" dirty="0">
                <a:solidFill>
                  <a:srgbClr val="003366"/>
                </a:solidFill>
                <a:latin typeface="Times New Roman" pitchFamily="18" charset="0"/>
                <a:ea typeface="宋体" pitchFamily="2" charset="-122"/>
              </a:rPr>
              <a:t>//</a:t>
            </a:r>
            <a:r>
              <a:rPr kumimoji="1" lang="zh-CN" altLang="en-US" sz="2800" dirty="0">
                <a:solidFill>
                  <a:srgbClr val="003366"/>
                </a:solidFill>
                <a:latin typeface="Times New Roman" pitchFamily="18" charset="0"/>
                <a:ea typeface="宋体" pitchFamily="2" charset="-122"/>
              </a:rPr>
              <a:t>操作数进栈</a:t>
            </a:r>
            <a:r>
              <a:rPr kumimoji="1" lang="en-US" altLang="zh-CN" sz="2800" dirty="0">
                <a:solidFill>
                  <a:srgbClr val="003366"/>
                </a:solidFill>
                <a:latin typeface="Times New Roman" pitchFamily="18" charset="0"/>
                <a:ea typeface="宋体" pitchFamily="2" charset="-122"/>
              </a:rPr>
              <a:t>OPND</a:t>
            </a:r>
          </a:p>
          <a:p>
            <a:pPr algn="just">
              <a:spcBef>
                <a:spcPct val="10000"/>
              </a:spcBef>
            </a:pPr>
            <a:r>
              <a:rPr kumimoji="1" lang="en-US" altLang="zh-CN" sz="2800" dirty="0">
                <a:latin typeface="Times New Roman" pitchFamily="18" charset="0"/>
                <a:ea typeface="宋体" pitchFamily="2" charset="-122"/>
              </a:rPr>
              <a:t>          { Push(OPND,  c); c=</a:t>
            </a:r>
            <a:r>
              <a:rPr kumimoji="1" lang="en-US" altLang="zh-CN" sz="2800" dirty="0" err="1">
                <a:latin typeface="Times New Roman" pitchFamily="18" charset="0"/>
                <a:ea typeface="宋体" pitchFamily="2" charset="-122"/>
              </a:rPr>
              <a:t>getchar</a:t>
            </a: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   </a:t>
            </a:r>
            <a:endParaRPr kumimoji="1" lang="en-US" altLang="zh-CN" sz="2800" dirty="0">
              <a:latin typeface="Times New Roman" pitchFamily="18" charset="0"/>
              <a:ea typeface="宋体" pitchFamily="2" charset="-122"/>
            </a:endParaRPr>
          </a:p>
          <a:p>
            <a:pPr algn="just">
              <a:spcBef>
                <a:spcPct val="10000"/>
              </a:spcBef>
            </a:pPr>
            <a:r>
              <a:rPr kumimoji="1" lang="en-US" altLang="zh-CN" sz="2800" dirty="0">
                <a:latin typeface="Times New Roman" pitchFamily="18" charset="0"/>
                <a:ea typeface="宋体" pitchFamily="2" charset="-122"/>
              </a:rPr>
              <a:t>        else </a:t>
            </a:r>
          </a:p>
          <a:p>
            <a:pPr>
              <a:spcBef>
                <a:spcPct val="10000"/>
              </a:spcBef>
            </a:pPr>
            <a:r>
              <a:rPr kumimoji="1" lang="en-US" altLang="zh-CN" sz="2800" dirty="0">
                <a:latin typeface="Times New Roman" pitchFamily="18" charset="0"/>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bg/>
                                          </p:spTgt>
                                        </p:tgtEl>
                                        <p:attrNameLst>
                                          <p:attrName>style.visibility</p:attrName>
                                        </p:attrNameLst>
                                      </p:cBhvr>
                                      <p:to>
                                        <p:strVal val="visible"/>
                                      </p:to>
                                    </p:set>
                                    <p:animEffect transition="in" filter="wipe(left)">
                                      <p:cBhvr>
                                        <p:cTn id="7" dur="500"/>
                                        <p:tgtEl>
                                          <p:spTgt spid="13414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Effect transition="in" filter="wipe(left)">
                                      <p:cBhvr>
                                        <p:cTn id="12" dur="500"/>
                                        <p:tgtEl>
                                          <p:spTgt spid="134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47">
                                            <p:txEl>
                                              <p:pRg st="1" end="1"/>
                                            </p:txEl>
                                          </p:spTgt>
                                        </p:tgtEl>
                                        <p:attrNameLst>
                                          <p:attrName>style.visibility</p:attrName>
                                        </p:attrNameLst>
                                      </p:cBhvr>
                                      <p:to>
                                        <p:strVal val="visible"/>
                                      </p:to>
                                    </p:set>
                                    <p:animEffect transition="in" filter="wipe(left)">
                                      <p:cBhvr>
                                        <p:cTn id="17" dur="500"/>
                                        <p:tgtEl>
                                          <p:spTgt spid="134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7">
                                            <p:txEl>
                                              <p:pRg st="2" end="2"/>
                                            </p:txEl>
                                          </p:spTgt>
                                        </p:tgtEl>
                                        <p:attrNameLst>
                                          <p:attrName>style.visibility</p:attrName>
                                        </p:attrNameLst>
                                      </p:cBhvr>
                                      <p:to>
                                        <p:strVal val="visible"/>
                                      </p:to>
                                    </p:set>
                                    <p:animEffect transition="in" filter="wipe(left)">
                                      <p:cBhvr>
                                        <p:cTn id="22" dur="500"/>
                                        <p:tgtEl>
                                          <p:spTgt spid="1341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47">
                                            <p:txEl>
                                              <p:pRg st="3" end="3"/>
                                            </p:txEl>
                                          </p:spTgt>
                                        </p:tgtEl>
                                        <p:attrNameLst>
                                          <p:attrName>style.visibility</p:attrName>
                                        </p:attrNameLst>
                                      </p:cBhvr>
                                      <p:to>
                                        <p:strVal val="visible"/>
                                      </p:to>
                                    </p:set>
                                    <p:animEffect transition="in" filter="wipe(left)">
                                      <p:cBhvr>
                                        <p:cTn id="27" dur="500"/>
                                        <p:tgtEl>
                                          <p:spTgt spid="1341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147">
                                            <p:txEl>
                                              <p:pRg st="4" end="4"/>
                                            </p:txEl>
                                          </p:spTgt>
                                        </p:tgtEl>
                                        <p:attrNameLst>
                                          <p:attrName>style.visibility</p:attrName>
                                        </p:attrNameLst>
                                      </p:cBhvr>
                                      <p:to>
                                        <p:strVal val="visible"/>
                                      </p:to>
                                    </p:set>
                                    <p:animEffect transition="in" filter="wipe(left)">
                                      <p:cBhvr>
                                        <p:cTn id="32" dur="500"/>
                                        <p:tgtEl>
                                          <p:spTgt spid="13414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147">
                                            <p:txEl>
                                              <p:pRg st="5" end="5"/>
                                            </p:txEl>
                                          </p:spTgt>
                                        </p:tgtEl>
                                        <p:attrNameLst>
                                          <p:attrName>style.visibility</p:attrName>
                                        </p:attrNameLst>
                                      </p:cBhvr>
                                      <p:to>
                                        <p:strVal val="visible"/>
                                      </p:to>
                                    </p:set>
                                    <p:animEffect transition="in" filter="wipe(left)">
                                      <p:cBhvr>
                                        <p:cTn id="37" dur="500"/>
                                        <p:tgtEl>
                                          <p:spTgt spid="13414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147">
                                            <p:txEl>
                                              <p:pRg st="6" end="6"/>
                                            </p:txEl>
                                          </p:spTgt>
                                        </p:tgtEl>
                                        <p:attrNameLst>
                                          <p:attrName>style.visibility</p:attrName>
                                        </p:attrNameLst>
                                      </p:cBhvr>
                                      <p:to>
                                        <p:strVal val="visible"/>
                                      </p:to>
                                    </p:set>
                                    <p:animEffect transition="in" filter="wipe(left)">
                                      <p:cBhvr>
                                        <p:cTn id="42" dur="500"/>
                                        <p:tgtEl>
                                          <p:spTgt spid="13414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4147">
                                            <p:txEl>
                                              <p:pRg st="7" end="7"/>
                                            </p:txEl>
                                          </p:spTgt>
                                        </p:tgtEl>
                                        <p:attrNameLst>
                                          <p:attrName>style.visibility</p:attrName>
                                        </p:attrNameLst>
                                      </p:cBhvr>
                                      <p:to>
                                        <p:strVal val="visible"/>
                                      </p:to>
                                    </p:set>
                                    <p:animEffect transition="in" filter="wipe(left)">
                                      <p:cBhvr>
                                        <p:cTn id="47" dur="500"/>
                                        <p:tgtEl>
                                          <p:spTgt spid="13414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147">
                                            <p:txEl>
                                              <p:pRg st="8" end="8"/>
                                            </p:txEl>
                                          </p:spTgt>
                                        </p:tgtEl>
                                        <p:attrNameLst>
                                          <p:attrName>style.visibility</p:attrName>
                                        </p:attrNameLst>
                                      </p:cBhvr>
                                      <p:to>
                                        <p:strVal val="visible"/>
                                      </p:to>
                                    </p:set>
                                    <p:animEffect transition="in" filter="wipe(left)">
                                      <p:cBhvr>
                                        <p:cTn id="52" dur="500"/>
                                        <p:tgtEl>
                                          <p:spTgt spid="134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EACEB17-7840-4B93-B31E-A09B51F5AAA9}" type="slidenum">
              <a:rPr lang="en-US" altLang="zh-CN"/>
              <a:pPr>
                <a:defRPr/>
              </a:pPr>
              <a:t>46</a:t>
            </a:fld>
            <a:endParaRPr lang="en-US" altLang="zh-CN"/>
          </a:p>
        </p:txBody>
      </p:sp>
      <p:sp>
        <p:nvSpPr>
          <p:cNvPr id="135170" name="Text Box 2"/>
          <p:cNvSpPr txBox="1">
            <a:spLocks noChangeArrowheads="1"/>
          </p:cNvSpPr>
          <p:nvPr/>
        </p:nvSpPr>
        <p:spPr bwMode="auto">
          <a:xfrm>
            <a:off x="179388" y="608013"/>
            <a:ext cx="8785225" cy="5573712"/>
          </a:xfrm>
          <a:prstGeom prst="rect">
            <a:avLst/>
          </a:prstGeom>
          <a:noFill/>
          <a:ln w="28575" cap="rnd">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just">
              <a:lnSpc>
                <a:spcPct val="85000"/>
              </a:lnSpc>
            </a:pPr>
            <a:r>
              <a:rPr kumimoji="1" lang="en-US" altLang="zh-CN" sz="2800" b="0" dirty="0">
                <a:latin typeface="Times New Roman" pitchFamily="18" charset="0"/>
                <a:ea typeface="宋体" pitchFamily="2" charset="-122"/>
              </a:rPr>
              <a:t>              </a:t>
            </a:r>
            <a:r>
              <a:rPr kumimoji="1" lang="en-US" altLang="zh-CN" sz="2800" dirty="0">
                <a:latin typeface="Times New Roman" pitchFamily="18" charset="0"/>
                <a:ea typeface="宋体" pitchFamily="2" charset="-122"/>
              </a:rPr>
              <a:t>switch (Precede(</a:t>
            </a:r>
            <a:r>
              <a:rPr kumimoji="1" lang="en-US" altLang="zh-CN" sz="2800" dirty="0" err="1">
                <a:latin typeface="Times New Roman" pitchFamily="18" charset="0"/>
                <a:ea typeface="宋体" pitchFamily="2" charset="-122"/>
              </a:rPr>
              <a:t>GetTop</a:t>
            </a:r>
            <a:r>
              <a:rPr kumimoji="1" lang="en-US" altLang="zh-CN" sz="2800" dirty="0">
                <a:latin typeface="Times New Roman" pitchFamily="18" charset="0"/>
                <a:ea typeface="宋体" pitchFamily="2" charset="-122"/>
              </a:rPr>
              <a:t>(OPTR),  c) </a:t>
            </a:r>
          </a:p>
          <a:p>
            <a:pPr algn="just">
              <a:lnSpc>
                <a:spcPct val="85000"/>
              </a:lnSpc>
            </a:pPr>
            <a:r>
              <a:rPr kumimoji="1" lang="en-US" altLang="zh-CN" sz="2800" dirty="0">
                <a:latin typeface="Times New Roman" pitchFamily="18" charset="0"/>
                <a:ea typeface="宋体" pitchFamily="2" charset="-122"/>
              </a:rPr>
              <a:t>        {   case &lt;:     </a:t>
            </a:r>
            <a:r>
              <a:rPr kumimoji="1" lang="en-US" altLang="zh-CN" sz="2800" dirty="0">
                <a:solidFill>
                  <a:schemeClr val="hlink"/>
                </a:solidFill>
                <a:latin typeface="Times New Roman" pitchFamily="18" charset="0"/>
                <a:ea typeface="宋体" pitchFamily="2" charset="-122"/>
              </a:rPr>
              <a:t>//</a:t>
            </a:r>
            <a:r>
              <a:rPr kumimoji="1" lang="zh-CN" altLang="en-US" sz="2800" dirty="0">
                <a:solidFill>
                  <a:schemeClr val="hlink"/>
                </a:solidFill>
                <a:latin typeface="Times New Roman" pitchFamily="18" charset="0"/>
              </a:rPr>
              <a:t>栈顶元素优先级低</a:t>
            </a:r>
          </a:p>
          <a:p>
            <a:pPr algn="just">
              <a:lnSpc>
                <a:spcPct val="85000"/>
              </a:lnSpc>
            </a:pPr>
            <a:r>
              <a:rPr kumimoji="1" lang="zh-CN" altLang="en-US" sz="2800" dirty="0">
                <a:latin typeface="Times New Roman" pitchFamily="18" charset="0"/>
                <a:ea typeface="宋体" pitchFamily="2" charset="-122"/>
              </a:rPr>
              <a:t>                </a:t>
            </a:r>
            <a:r>
              <a:rPr kumimoji="1" lang="en-US" altLang="zh-CN" sz="2800" dirty="0">
                <a:latin typeface="Times New Roman" pitchFamily="18" charset="0"/>
                <a:ea typeface="宋体" pitchFamily="2" charset="-122"/>
              </a:rPr>
              <a:t>Push(OPTR,  c);   c=</a:t>
            </a:r>
            <a:r>
              <a:rPr kumimoji="1" lang="en-US" altLang="zh-CN" sz="2800" dirty="0" err="1">
                <a:latin typeface="Times New Roman" pitchFamily="18" charset="0"/>
                <a:ea typeface="宋体" pitchFamily="2" charset="-122"/>
              </a:rPr>
              <a:t>getchar</a:t>
            </a:r>
            <a:r>
              <a:rPr kumimoji="1" lang="en-US" altLang="zh-CN" sz="2800" dirty="0">
                <a:latin typeface="Times New Roman" pitchFamily="18" charset="0"/>
                <a:ea typeface="宋体" pitchFamily="2" charset="-122"/>
              </a:rPr>
              <a:t>( );   break;</a:t>
            </a:r>
          </a:p>
          <a:p>
            <a:pPr algn="just">
              <a:lnSpc>
                <a:spcPct val="85000"/>
              </a:lnSpc>
            </a:pPr>
            <a:r>
              <a:rPr kumimoji="1" lang="en-US" altLang="zh-CN" sz="2800" dirty="0">
                <a:latin typeface="Times New Roman" pitchFamily="18" charset="0"/>
                <a:ea typeface="宋体" pitchFamily="2" charset="-122"/>
              </a:rPr>
              <a:t>            case =:       </a:t>
            </a:r>
            <a:r>
              <a:rPr kumimoji="1" lang="en-US" altLang="zh-CN" sz="2800" dirty="0">
                <a:solidFill>
                  <a:schemeClr val="hlink"/>
                </a:solidFill>
                <a:latin typeface="Times New Roman" pitchFamily="18" charset="0"/>
                <a:ea typeface="宋体" pitchFamily="2" charset="-122"/>
              </a:rPr>
              <a:t>// </a:t>
            </a:r>
            <a:r>
              <a:rPr kumimoji="1" lang="zh-CN" altLang="en-US" sz="2800" dirty="0">
                <a:solidFill>
                  <a:schemeClr val="hlink"/>
                </a:solidFill>
                <a:latin typeface="Times New Roman" pitchFamily="18" charset="0"/>
              </a:rPr>
              <a:t>脱括号并接收下一字符</a:t>
            </a:r>
          </a:p>
          <a:p>
            <a:pPr algn="just">
              <a:lnSpc>
                <a:spcPct val="85000"/>
              </a:lnSpc>
            </a:pPr>
            <a:r>
              <a:rPr kumimoji="1" lang="zh-CN" altLang="en-US" sz="2800" dirty="0">
                <a:latin typeface="Times New Roman" pitchFamily="18" charset="0"/>
                <a:ea typeface="宋体" pitchFamily="2" charset="-122"/>
              </a:rPr>
              <a:t>                 </a:t>
            </a:r>
            <a:r>
              <a:rPr kumimoji="1" lang="en-US" altLang="zh-CN" sz="2800" dirty="0">
                <a:latin typeface="Times New Roman" pitchFamily="18" charset="0"/>
                <a:ea typeface="宋体" pitchFamily="2" charset="-122"/>
              </a:rPr>
              <a:t>Pop(OPTR, x);  c=</a:t>
            </a:r>
            <a:r>
              <a:rPr kumimoji="1" lang="en-US" altLang="zh-CN" sz="2800" dirty="0" err="1">
                <a:latin typeface="Times New Roman" pitchFamily="18" charset="0"/>
                <a:ea typeface="宋体" pitchFamily="2" charset="-122"/>
              </a:rPr>
              <a:t>getchar</a:t>
            </a:r>
            <a:r>
              <a:rPr kumimoji="1" lang="en-US" altLang="zh-CN" sz="2800" dirty="0">
                <a:latin typeface="Times New Roman" pitchFamily="18" charset="0"/>
                <a:ea typeface="宋体" pitchFamily="2" charset="-122"/>
              </a:rPr>
              <a:t>( ); break;</a:t>
            </a:r>
          </a:p>
          <a:p>
            <a:pPr algn="just">
              <a:lnSpc>
                <a:spcPct val="85000"/>
              </a:lnSpc>
            </a:pPr>
            <a:r>
              <a:rPr kumimoji="1" lang="en-US" altLang="zh-CN" sz="2800" dirty="0">
                <a:latin typeface="Times New Roman" pitchFamily="18" charset="0"/>
                <a:ea typeface="宋体" pitchFamily="2" charset="-122"/>
              </a:rPr>
              <a:t>            case &gt;: </a:t>
            </a:r>
            <a:r>
              <a:rPr kumimoji="1" lang="en-US" altLang="zh-CN" sz="2800" dirty="0">
                <a:solidFill>
                  <a:srgbClr val="FFFF66"/>
                </a:solidFill>
                <a:latin typeface="Times New Roman" pitchFamily="18" charset="0"/>
                <a:ea typeface="宋体" pitchFamily="2" charset="-122"/>
              </a:rPr>
              <a:t>     </a:t>
            </a:r>
            <a:r>
              <a:rPr kumimoji="1" lang="en-US" altLang="zh-CN" sz="2800" dirty="0">
                <a:solidFill>
                  <a:schemeClr val="hlink"/>
                </a:solidFill>
                <a:latin typeface="Times New Roman" pitchFamily="18" charset="0"/>
                <a:ea typeface="宋体" pitchFamily="2" charset="-122"/>
              </a:rPr>
              <a:t>//</a:t>
            </a:r>
            <a:r>
              <a:rPr kumimoji="1" lang="zh-CN" altLang="en-US" sz="2800" dirty="0">
                <a:solidFill>
                  <a:schemeClr val="hlink"/>
                </a:solidFill>
                <a:latin typeface="Times New Roman" pitchFamily="18" charset="0"/>
              </a:rPr>
              <a:t>退栈，并将运算结果压栈</a:t>
            </a:r>
          </a:p>
          <a:p>
            <a:pPr>
              <a:lnSpc>
                <a:spcPct val="85000"/>
              </a:lnSpc>
            </a:pPr>
            <a:r>
              <a:rPr kumimoji="1" lang="zh-CN" altLang="en-US" sz="2800" dirty="0">
                <a:latin typeface="Times New Roman" pitchFamily="18" charset="0"/>
                <a:ea typeface="宋体" pitchFamily="2" charset="-122"/>
              </a:rPr>
              <a:t>                 </a:t>
            </a:r>
            <a:r>
              <a:rPr kumimoji="1" lang="en-US" altLang="zh-CN" sz="2800" dirty="0">
                <a:latin typeface="Times New Roman" pitchFamily="18" charset="0"/>
                <a:ea typeface="宋体" pitchFamily="2" charset="-122"/>
              </a:rPr>
              <a:t>Pop(OPTR,  theta);</a:t>
            </a:r>
          </a:p>
          <a:p>
            <a:pPr>
              <a:lnSpc>
                <a:spcPct val="85000"/>
              </a:lnSpc>
            </a:pPr>
            <a:r>
              <a:rPr kumimoji="1" lang="en-US" altLang="zh-CN" sz="2800" dirty="0">
                <a:latin typeface="Times New Roman" pitchFamily="18" charset="0"/>
                <a:ea typeface="宋体" pitchFamily="2" charset="-122"/>
              </a:rPr>
              <a:t>                 Pop (OPND, b);    Pop(OPND, a);</a:t>
            </a:r>
          </a:p>
          <a:p>
            <a:pPr>
              <a:lnSpc>
                <a:spcPct val="85000"/>
              </a:lnSpc>
            </a:pPr>
            <a:r>
              <a:rPr kumimoji="1" lang="en-US" altLang="zh-CN" sz="2800" dirty="0">
                <a:latin typeface="Times New Roman" pitchFamily="18" charset="0"/>
                <a:ea typeface="宋体" pitchFamily="2" charset="-122"/>
              </a:rPr>
              <a:t>                 Push(OPND, Operate(a, theta, b)); </a:t>
            </a:r>
          </a:p>
          <a:p>
            <a:pPr>
              <a:lnSpc>
                <a:spcPct val="85000"/>
              </a:lnSpc>
            </a:pPr>
            <a:endParaRPr kumimoji="1" lang="en-US" altLang="zh-CN" sz="2800" dirty="0">
              <a:latin typeface="Times New Roman" pitchFamily="18" charset="0"/>
              <a:ea typeface="宋体" pitchFamily="2" charset="-122"/>
            </a:endParaRPr>
          </a:p>
          <a:p>
            <a:pPr algn="just">
              <a:lnSpc>
                <a:spcPct val="85000"/>
              </a:lnSpc>
            </a:pPr>
            <a:r>
              <a:rPr kumimoji="1" lang="en-US" altLang="zh-CN" sz="2800" dirty="0">
                <a:latin typeface="Times New Roman" pitchFamily="18" charset="0"/>
                <a:ea typeface="宋体" pitchFamily="2" charset="-122"/>
              </a:rPr>
              <a:t>          }// switch</a:t>
            </a:r>
          </a:p>
          <a:p>
            <a:pPr algn="just">
              <a:lnSpc>
                <a:spcPct val="85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if (!In (c, OP)) </a:t>
            </a:r>
            <a:endParaRPr kumimoji="1" lang="en-US" altLang="zh-CN" sz="2800" dirty="0">
              <a:latin typeface="Times New Roman" pitchFamily="18" charset="0"/>
              <a:ea typeface="宋体" pitchFamily="2" charset="-122"/>
            </a:endParaRPr>
          </a:p>
          <a:p>
            <a:pPr algn="just">
              <a:lnSpc>
                <a:spcPct val="85000"/>
              </a:lnSpc>
            </a:pPr>
            <a:r>
              <a:rPr kumimoji="1" lang="en-US" altLang="zh-CN" sz="2800" dirty="0">
                <a:latin typeface="Times New Roman" pitchFamily="18" charset="0"/>
                <a:ea typeface="宋体" pitchFamily="2" charset="-122"/>
              </a:rPr>
              <a:t>    }//while</a:t>
            </a:r>
          </a:p>
          <a:p>
            <a:pPr algn="just">
              <a:lnSpc>
                <a:spcPct val="85000"/>
              </a:lnSpc>
            </a:pPr>
            <a:r>
              <a:rPr kumimoji="1" lang="en-US" altLang="zh-CN" sz="2800" dirty="0">
                <a:latin typeface="Times New Roman" pitchFamily="18" charset="0"/>
                <a:ea typeface="宋体" pitchFamily="2" charset="-122"/>
              </a:rPr>
              <a:t>    return </a:t>
            </a:r>
            <a:r>
              <a:rPr kumimoji="1" lang="en-US" altLang="zh-CN" sz="2800" dirty="0" err="1">
                <a:latin typeface="Times New Roman" pitchFamily="18" charset="0"/>
                <a:ea typeface="宋体" pitchFamily="2" charset="-122"/>
              </a:rPr>
              <a:t>GetTop</a:t>
            </a:r>
            <a:r>
              <a:rPr kumimoji="1" lang="en-US" altLang="zh-CN" sz="2800" dirty="0">
                <a:latin typeface="Times New Roman" pitchFamily="18" charset="0"/>
                <a:ea typeface="宋体" pitchFamily="2" charset="-122"/>
              </a:rPr>
              <a:t>(OPND);             </a:t>
            </a:r>
            <a:r>
              <a:rPr kumimoji="1" lang="en-US" altLang="zh-CN" sz="2800" dirty="0">
                <a:solidFill>
                  <a:srgbClr val="FF0000"/>
                </a:solidFill>
                <a:latin typeface="Times New Roman" pitchFamily="18" charset="0"/>
                <a:ea typeface="宋体" pitchFamily="2" charset="-122"/>
              </a:rPr>
              <a:t>//</a:t>
            </a:r>
            <a:r>
              <a:rPr kumimoji="1" lang="zh-CN" altLang="en-US" sz="2800" dirty="0">
                <a:solidFill>
                  <a:srgbClr val="FF0000"/>
                </a:solidFill>
                <a:latin typeface="Times New Roman" pitchFamily="18" charset="0"/>
                <a:ea typeface="宋体" pitchFamily="2" charset="-122"/>
              </a:rPr>
              <a:t>步骤</a:t>
            </a:r>
            <a:r>
              <a:rPr kumimoji="1" lang="en-US" altLang="zh-CN" sz="2800" dirty="0">
                <a:solidFill>
                  <a:srgbClr val="FF0000"/>
                </a:solidFill>
                <a:latin typeface="Times New Roman" pitchFamily="18" charset="0"/>
                <a:ea typeface="宋体" pitchFamily="2" charset="-122"/>
              </a:rPr>
              <a:t>4</a:t>
            </a:r>
          </a:p>
          <a:p>
            <a:pPr algn="just">
              <a:lnSpc>
                <a:spcPct val="85000"/>
              </a:lnSpc>
            </a:pPr>
            <a:r>
              <a:rPr kumimoji="1" lang="en-US" altLang="zh-CN" sz="2800" dirty="0">
                <a:latin typeface="Times New Roman" pitchFamily="18" charset="0"/>
                <a:ea typeface="宋体" pitchFamily="2" charset="-122"/>
              </a:rPr>
              <a:t>  } </a:t>
            </a:r>
            <a:r>
              <a:rPr kumimoji="1" lang="en-US" altLang="zh-CN" sz="2800" dirty="0">
                <a:solidFill>
                  <a:schemeClr val="hlink"/>
                </a:solidFill>
                <a:latin typeface="Times New Roman" pitchFamily="18" charset="0"/>
                <a:ea typeface="宋体" pitchFamily="2" charset="-122"/>
              </a:rPr>
              <a:t>//</a:t>
            </a:r>
            <a:r>
              <a:rPr kumimoji="1" lang="en-US" altLang="zh-CN" sz="2800" dirty="0" err="1">
                <a:solidFill>
                  <a:schemeClr val="hlink"/>
                </a:solidFill>
                <a:latin typeface="Times New Roman" pitchFamily="18" charset="0"/>
                <a:ea typeface="宋体" pitchFamily="2" charset="-122"/>
              </a:rPr>
              <a:t>EvaluateExpression</a:t>
            </a:r>
            <a:endParaRPr kumimoji="1" lang="en-US" altLang="zh-CN" sz="2800" dirty="0">
              <a:solidFill>
                <a:schemeClr val="hlink"/>
              </a:solidFill>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0">
                                            <p:bg/>
                                          </p:spTgt>
                                        </p:tgtEl>
                                        <p:attrNameLst>
                                          <p:attrName>style.visibility</p:attrName>
                                        </p:attrNameLst>
                                      </p:cBhvr>
                                      <p:to>
                                        <p:strVal val="visible"/>
                                      </p:to>
                                    </p:set>
                                    <p:animEffect transition="in" filter="wipe(left)">
                                      <p:cBhvr>
                                        <p:cTn id="7" dur="500"/>
                                        <p:tgtEl>
                                          <p:spTgt spid="1351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0">
                                            <p:txEl>
                                              <p:pRg st="0" end="0"/>
                                            </p:txEl>
                                          </p:spTgt>
                                        </p:tgtEl>
                                        <p:attrNameLst>
                                          <p:attrName>style.visibility</p:attrName>
                                        </p:attrNameLst>
                                      </p:cBhvr>
                                      <p:to>
                                        <p:strVal val="visible"/>
                                      </p:to>
                                    </p:set>
                                    <p:animEffect transition="in" filter="wipe(left)">
                                      <p:cBhvr>
                                        <p:cTn id="12" dur="500"/>
                                        <p:tgtEl>
                                          <p:spTgt spid="1351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0">
                                            <p:txEl>
                                              <p:pRg st="1" end="1"/>
                                            </p:txEl>
                                          </p:spTgt>
                                        </p:tgtEl>
                                        <p:attrNameLst>
                                          <p:attrName>style.visibility</p:attrName>
                                        </p:attrNameLst>
                                      </p:cBhvr>
                                      <p:to>
                                        <p:strVal val="visible"/>
                                      </p:to>
                                    </p:set>
                                    <p:animEffect transition="in" filter="wipe(left)">
                                      <p:cBhvr>
                                        <p:cTn id="17" dur="500"/>
                                        <p:tgtEl>
                                          <p:spTgt spid="1351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0">
                                            <p:txEl>
                                              <p:pRg st="2" end="2"/>
                                            </p:txEl>
                                          </p:spTgt>
                                        </p:tgtEl>
                                        <p:attrNameLst>
                                          <p:attrName>style.visibility</p:attrName>
                                        </p:attrNameLst>
                                      </p:cBhvr>
                                      <p:to>
                                        <p:strVal val="visible"/>
                                      </p:to>
                                    </p:set>
                                    <p:animEffect transition="in" filter="wipe(left)">
                                      <p:cBhvr>
                                        <p:cTn id="22" dur="500"/>
                                        <p:tgtEl>
                                          <p:spTgt spid="13517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0">
                                            <p:txEl>
                                              <p:pRg st="3" end="3"/>
                                            </p:txEl>
                                          </p:spTgt>
                                        </p:tgtEl>
                                        <p:attrNameLst>
                                          <p:attrName>style.visibility</p:attrName>
                                        </p:attrNameLst>
                                      </p:cBhvr>
                                      <p:to>
                                        <p:strVal val="visible"/>
                                      </p:to>
                                    </p:set>
                                    <p:animEffect transition="in" filter="wipe(left)">
                                      <p:cBhvr>
                                        <p:cTn id="27" dur="500"/>
                                        <p:tgtEl>
                                          <p:spTgt spid="13517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170">
                                            <p:txEl>
                                              <p:pRg st="4" end="4"/>
                                            </p:txEl>
                                          </p:spTgt>
                                        </p:tgtEl>
                                        <p:attrNameLst>
                                          <p:attrName>style.visibility</p:attrName>
                                        </p:attrNameLst>
                                      </p:cBhvr>
                                      <p:to>
                                        <p:strVal val="visible"/>
                                      </p:to>
                                    </p:set>
                                    <p:animEffect transition="in" filter="wipe(left)">
                                      <p:cBhvr>
                                        <p:cTn id="32" dur="500"/>
                                        <p:tgtEl>
                                          <p:spTgt spid="13517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5170">
                                            <p:txEl>
                                              <p:pRg st="5" end="5"/>
                                            </p:txEl>
                                          </p:spTgt>
                                        </p:tgtEl>
                                        <p:attrNameLst>
                                          <p:attrName>style.visibility</p:attrName>
                                        </p:attrNameLst>
                                      </p:cBhvr>
                                      <p:to>
                                        <p:strVal val="visible"/>
                                      </p:to>
                                    </p:set>
                                    <p:animEffect transition="in" filter="wipe(left)">
                                      <p:cBhvr>
                                        <p:cTn id="37" dur="500"/>
                                        <p:tgtEl>
                                          <p:spTgt spid="13517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5170">
                                            <p:txEl>
                                              <p:pRg st="6" end="6"/>
                                            </p:txEl>
                                          </p:spTgt>
                                        </p:tgtEl>
                                        <p:attrNameLst>
                                          <p:attrName>style.visibility</p:attrName>
                                        </p:attrNameLst>
                                      </p:cBhvr>
                                      <p:to>
                                        <p:strVal val="visible"/>
                                      </p:to>
                                    </p:set>
                                    <p:animEffect transition="in" filter="wipe(left)">
                                      <p:cBhvr>
                                        <p:cTn id="42" dur="500"/>
                                        <p:tgtEl>
                                          <p:spTgt spid="135170">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5170">
                                            <p:txEl>
                                              <p:pRg st="7" end="7"/>
                                            </p:txEl>
                                          </p:spTgt>
                                        </p:tgtEl>
                                        <p:attrNameLst>
                                          <p:attrName>style.visibility</p:attrName>
                                        </p:attrNameLst>
                                      </p:cBhvr>
                                      <p:to>
                                        <p:strVal val="visible"/>
                                      </p:to>
                                    </p:set>
                                    <p:animEffect transition="in" filter="wipe(left)">
                                      <p:cBhvr>
                                        <p:cTn id="47" dur="500"/>
                                        <p:tgtEl>
                                          <p:spTgt spid="135170">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5170">
                                            <p:txEl>
                                              <p:pRg st="8" end="8"/>
                                            </p:txEl>
                                          </p:spTgt>
                                        </p:tgtEl>
                                        <p:attrNameLst>
                                          <p:attrName>style.visibility</p:attrName>
                                        </p:attrNameLst>
                                      </p:cBhvr>
                                      <p:to>
                                        <p:strVal val="visible"/>
                                      </p:to>
                                    </p:set>
                                    <p:animEffect transition="in" filter="wipe(left)">
                                      <p:cBhvr>
                                        <p:cTn id="52" dur="500"/>
                                        <p:tgtEl>
                                          <p:spTgt spid="135170">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5170">
                                            <p:txEl>
                                              <p:pRg st="10" end="10"/>
                                            </p:txEl>
                                          </p:spTgt>
                                        </p:tgtEl>
                                        <p:attrNameLst>
                                          <p:attrName>style.visibility</p:attrName>
                                        </p:attrNameLst>
                                      </p:cBhvr>
                                      <p:to>
                                        <p:strVal val="visible"/>
                                      </p:to>
                                    </p:set>
                                    <p:animEffect transition="in" filter="wipe(left)">
                                      <p:cBhvr>
                                        <p:cTn id="57" dur="500"/>
                                        <p:tgtEl>
                                          <p:spTgt spid="13517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5170">
                                            <p:txEl>
                                              <p:pRg st="11" end="11"/>
                                            </p:txEl>
                                          </p:spTgt>
                                        </p:tgtEl>
                                        <p:attrNameLst>
                                          <p:attrName>style.visibility</p:attrName>
                                        </p:attrNameLst>
                                      </p:cBhvr>
                                      <p:to>
                                        <p:strVal val="visible"/>
                                      </p:to>
                                    </p:set>
                                    <p:animEffect transition="in" filter="wipe(left)">
                                      <p:cBhvr>
                                        <p:cTn id="62" dur="500"/>
                                        <p:tgtEl>
                                          <p:spTgt spid="13517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5170">
                                            <p:txEl>
                                              <p:pRg st="12" end="12"/>
                                            </p:txEl>
                                          </p:spTgt>
                                        </p:tgtEl>
                                        <p:attrNameLst>
                                          <p:attrName>style.visibility</p:attrName>
                                        </p:attrNameLst>
                                      </p:cBhvr>
                                      <p:to>
                                        <p:strVal val="visible"/>
                                      </p:to>
                                    </p:set>
                                    <p:animEffect transition="in" filter="wipe(left)">
                                      <p:cBhvr>
                                        <p:cTn id="67" dur="500"/>
                                        <p:tgtEl>
                                          <p:spTgt spid="13517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5170">
                                            <p:txEl>
                                              <p:pRg st="13" end="13"/>
                                            </p:txEl>
                                          </p:spTgt>
                                        </p:tgtEl>
                                        <p:attrNameLst>
                                          <p:attrName>style.visibility</p:attrName>
                                        </p:attrNameLst>
                                      </p:cBhvr>
                                      <p:to>
                                        <p:strVal val="visible"/>
                                      </p:to>
                                    </p:set>
                                    <p:animEffect transition="in" filter="wipe(left)">
                                      <p:cBhvr>
                                        <p:cTn id="72" dur="500"/>
                                        <p:tgtEl>
                                          <p:spTgt spid="135170">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5170">
                                            <p:txEl>
                                              <p:pRg st="14" end="14"/>
                                            </p:txEl>
                                          </p:spTgt>
                                        </p:tgtEl>
                                        <p:attrNameLst>
                                          <p:attrName>style.visibility</p:attrName>
                                        </p:attrNameLst>
                                      </p:cBhvr>
                                      <p:to>
                                        <p:strVal val="visible"/>
                                      </p:to>
                                    </p:set>
                                    <p:animEffect transition="in" filter="wipe(left)">
                                      <p:cBhvr>
                                        <p:cTn id="77" dur="500"/>
                                        <p:tgtEl>
                                          <p:spTgt spid="1351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471B1034-F402-46A0-AC71-119EB688EF7D}" type="slidenum">
              <a:rPr lang="en-US" altLang="zh-CN"/>
              <a:pPr>
                <a:defRPr/>
              </a:pPr>
              <a:t>47</a:t>
            </a:fld>
            <a:endParaRPr lang="en-US" altLang="zh-CN"/>
          </a:p>
        </p:txBody>
      </p:sp>
      <p:sp>
        <p:nvSpPr>
          <p:cNvPr id="234498" name="Rectangle 2"/>
          <p:cNvSpPr>
            <a:spLocks noGrp="1" noChangeArrowheads="1"/>
          </p:cNvSpPr>
          <p:nvPr>
            <p:ph type="title"/>
          </p:nvPr>
        </p:nvSpPr>
        <p:spPr/>
        <p:txBody>
          <a:bodyPr/>
          <a:lstStyle/>
          <a:p>
            <a:pPr eaLnBrk="1" hangingPunct="1">
              <a:defRPr/>
            </a:pPr>
            <a:r>
              <a:rPr lang="zh-CN" altLang="en-US" dirty="0" smtClean="0"/>
              <a:t>例六、 实现递归</a:t>
            </a:r>
            <a:r>
              <a:rPr lang="en-US" altLang="zh-CN" dirty="0" smtClean="0"/>
              <a:t>(Hanoi Problem)</a:t>
            </a:r>
            <a:endParaRPr lang="zh-CN" altLang="en-US" dirty="0" smtClean="0"/>
          </a:p>
        </p:txBody>
      </p:sp>
      <p:sp>
        <p:nvSpPr>
          <p:cNvPr id="48132" name="Rectangle 3"/>
          <p:cNvSpPr>
            <a:spLocks noGrp="1" noChangeArrowheads="1"/>
          </p:cNvSpPr>
          <p:nvPr>
            <p:ph type="body" idx="1"/>
          </p:nvPr>
        </p:nvSpPr>
        <p:spPr/>
        <p:txBody>
          <a:bodyPr/>
          <a:lstStyle/>
          <a:p>
            <a:pPr eaLnBrk="1" hangingPunct="1"/>
            <a:r>
              <a:rPr kumimoji="1" lang="zh-CN" altLang="en-US" smtClean="0">
                <a:solidFill>
                  <a:schemeClr val="hlink"/>
                </a:solidFill>
              </a:rPr>
              <a:t>递归函数执行的过程可视为同一函数进行嵌套调用</a:t>
            </a:r>
            <a:endParaRPr kumimoji="1" lang="en-US" altLang="zh-CN" smtClean="0">
              <a:solidFill>
                <a:schemeClr val="hlink"/>
              </a:solidFill>
            </a:endParaRPr>
          </a:p>
        </p:txBody>
      </p:sp>
      <p:grpSp>
        <p:nvGrpSpPr>
          <p:cNvPr id="2" name="组合 158"/>
          <p:cNvGrpSpPr>
            <a:grpSpLocks/>
          </p:cNvGrpSpPr>
          <p:nvPr/>
        </p:nvGrpSpPr>
        <p:grpSpPr bwMode="auto">
          <a:xfrm>
            <a:off x="428625" y="1928813"/>
            <a:ext cx="2895600" cy="2133600"/>
            <a:chOff x="428596" y="1928802"/>
            <a:chExt cx="2895600" cy="2133600"/>
          </a:xfrm>
        </p:grpSpPr>
        <p:sp>
          <p:nvSpPr>
            <p:cNvPr id="48179" name="Rectangle 50"/>
            <p:cNvSpPr>
              <a:spLocks noChangeArrowheads="1"/>
            </p:cNvSpPr>
            <p:nvPr/>
          </p:nvSpPr>
          <p:spPr bwMode="auto">
            <a:xfrm>
              <a:off x="428596" y="1928802"/>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48180" name="Group 51"/>
            <p:cNvGrpSpPr>
              <a:grpSpLocks/>
            </p:cNvGrpSpPr>
            <p:nvPr/>
          </p:nvGrpSpPr>
          <p:grpSpPr bwMode="auto">
            <a:xfrm>
              <a:off x="571472" y="2314566"/>
              <a:ext cx="2590800" cy="1214446"/>
              <a:chOff x="720" y="2640"/>
              <a:chExt cx="1632" cy="576"/>
            </a:xfrm>
          </p:grpSpPr>
          <p:sp>
            <p:nvSpPr>
              <p:cNvPr id="48188" name="Line 52"/>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89" name="Line 53"/>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90" name="Line 54"/>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91" name="Line 55"/>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181" name="Group 56"/>
            <p:cNvGrpSpPr>
              <a:grpSpLocks/>
            </p:cNvGrpSpPr>
            <p:nvPr/>
          </p:nvGrpSpPr>
          <p:grpSpPr bwMode="auto">
            <a:xfrm>
              <a:off x="1038196" y="3681402"/>
              <a:ext cx="1676400" cy="228600"/>
              <a:chOff x="432" y="3264"/>
              <a:chExt cx="1056" cy="144"/>
            </a:xfrm>
          </p:grpSpPr>
          <p:sp>
            <p:nvSpPr>
              <p:cNvPr id="48185" name="Rectangle 57"/>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48186" name="Rectangle 58"/>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48187" name="Rectangle 59"/>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48182" name="Rectangle 60"/>
            <p:cNvSpPr>
              <a:spLocks noChangeArrowheads="1"/>
            </p:cNvSpPr>
            <p:nvPr/>
          </p:nvSpPr>
          <p:spPr bwMode="auto">
            <a:xfrm>
              <a:off x="885796" y="2843202"/>
              <a:ext cx="609600" cy="292100"/>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48183" name="Rectangle 61"/>
            <p:cNvSpPr>
              <a:spLocks noChangeArrowheads="1"/>
            </p:cNvSpPr>
            <p:nvPr/>
          </p:nvSpPr>
          <p:spPr bwMode="auto">
            <a:xfrm>
              <a:off x="961996" y="2538402"/>
              <a:ext cx="457200" cy="2921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48184" name="Rectangle 75"/>
            <p:cNvSpPr>
              <a:spLocks noChangeArrowheads="1"/>
            </p:cNvSpPr>
            <p:nvPr/>
          </p:nvSpPr>
          <p:spPr bwMode="auto">
            <a:xfrm>
              <a:off x="809596" y="3148002"/>
              <a:ext cx="762000" cy="3683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grpSp>
        <p:nvGrpSpPr>
          <p:cNvPr id="5" name="组合 159"/>
          <p:cNvGrpSpPr>
            <a:grpSpLocks/>
          </p:cNvGrpSpPr>
          <p:nvPr/>
        </p:nvGrpSpPr>
        <p:grpSpPr bwMode="auto">
          <a:xfrm>
            <a:off x="5997575" y="2052638"/>
            <a:ext cx="2895600" cy="2133600"/>
            <a:chOff x="5997575" y="2052622"/>
            <a:chExt cx="2895600" cy="2133600"/>
          </a:xfrm>
        </p:grpSpPr>
        <p:sp>
          <p:nvSpPr>
            <p:cNvPr id="48166" name="Rectangle 76"/>
            <p:cNvSpPr>
              <a:spLocks noChangeArrowheads="1"/>
            </p:cNvSpPr>
            <p:nvPr/>
          </p:nvSpPr>
          <p:spPr bwMode="auto">
            <a:xfrm>
              <a:off x="5997575" y="2052622"/>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48167" name="Group 77"/>
            <p:cNvGrpSpPr>
              <a:grpSpLocks/>
            </p:cNvGrpSpPr>
            <p:nvPr/>
          </p:nvGrpSpPr>
          <p:grpSpPr bwMode="auto">
            <a:xfrm>
              <a:off x="6143636" y="2357430"/>
              <a:ext cx="2590800" cy="1314452"/>
              <a:chOff x="720" y="2640"/>
              <a:chExt cx="1632" cy="576"/>
            </a:xfrm>
          </p:grpSpPr>
          <p:sp>
            <p:nvSpPr>
              <p:cNvPr id="48175" name="Line 78"/>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6" name="Line 79"/>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7" name="Line 80"/>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78" name="Line 81"/>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168" name="Group 82"/>
            <p:cNvGrpSpPr>
              <a:grpSpLocks/>
            </p:cNvGrpSpPr>
            <p:nvPr/>
          </p:nvGrpSpPr>
          <p:grpSpPr bwMode="auto">
            <a:xfrm>
              <a:off x="6607175" y="3805222"/>
              <a:ext cx="1676400" cy="228600"/>
              <a:chOff x="432" y="3264"/>
              <a:chExt cx="1056" cy="144"/>
            </a:xfrm>
          </p:grpSpPr>
          <p:sp>
            <p:nvSpPr>
              <p:cNvPr id="48172" name="Rectangle 83"/>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48173" name="Rectangle 84"/>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48174" name="Rectangle 85"/>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48169" name="Rectangle 94"/>
            <p:cNvSpPr>
              <a:spLocks noChangeArrowheads="1"/>
            </p:cNvSpPr>
            <p:nvPr/>
          </p:nvSpPr>
          <p:spPr bwMode="auto">
            <a:xfrm>
              <a:off x="7902575" y="2979722"/>
              <a:ext cx="609600" cy="292100"/>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48170" name="Rectangle 95"/>
            <p:cNvSpPr>
              <a:spLocks noChangeArrowheads="1"/>
            </p:cNvSpPr>
            <p:nvPr/>
          </p:nvSpPr>
          <p:spPr bwMode="auto">
            <a:xfrm>
              <a:off x="7978775" y="2674922"/>
              <a:ext cx="457200" cy="2921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48171" name="Rectangle 96"/>
            <p:cNvSpPr>
              <a:spLocks noChangeArrowheads="1"/>
            </p:cNvSpPr>
            <p:nvPr/>
          </p:nvSpPr>
          <p:spPr bwMode="auto">
            <a:xfrm>
              <a:off x="7826375" y="3284522"/>
              <a:ext cx="762000" cy="3683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grpSp>
        <p:nvGrpSpPr>
          <p:cNvPr id="9" name="组合 162"/>
          <p:cNvGrpSpPr>
            <a:grpSpLocks/>
          </p:cNvGrpSpPr>
          <p:nvPr/>
        </p:nvGrpSpPr>
        <p:grpSpPr bwMode="auto">
          <a:xfrm>
            <a:off x="3348038" y="2132856"/>
            <a:ext cx="2399631" cy="898228"/>
            <a:chOff x="3348038" y="2438385"/>
            <a:chExt cx="2399631" cy="898228"/>
          </a:xfrm>
        </p:grpSpPr>
        <p:sp>
          <p:nvSpPr>
            <p:cNvPr id="48164" name="AutoShape 48"/>
            <p:cNvSpPr>
              <a:spLocks noChangeArrowheads="1"/>
            </p:cNvSpPr>
            <p:nvPr/>
          </p:nvSpPr>
          <p:spPr bwMode="auto">
            <a:xfrm>
              <a:off x="3851275" y="2438385"/>
              <a:ext cx="1447800" cy="457200"/>
            </a:xfrm>
            <a:prstGeom prst="rightArrow">
              <a:avLst>
                <a:gd name="adj1" fmla="val 50000"/>
                <a:gd name="adj2" fmla="val 79167"/>
              </a:avLst>
            </a:prstGeom>
            <a:solidFill>
              <a:schemeClr val="accent1"/>
            </a:solidFill>
            <a:ln w="9525">
              <a:solidFill>
                <a:schemeClr val="tx1"/>
              </a:solidFill>
              <a:miter lim="800000"/>
              <a:headEnd/>
              <a:tailEnd/>
            </a:ln>
          </p:spPr>
          <p:txBody>
            <a:bodyPr wrap="none" anchor="ctr"/>
            <a:lstStyle/>
            <a:p>
              <a:endParaRPr lang="zh-CN" altLang="en-US"/>
            </a:p>
          </p:txBody>
        </p:sp>
        <p:sp>
          <p:nvSpPr>
            <p:cNvPr id="48165" name="Rectangle 100"/>
            <p:cNvSpPr>
              <a:spLocks noChangeArrowheads="1"/>
            </p:cNvSpPr>
            <p:nvPr/>
          </p:nvSpPr>
          <p:spPr bwMode="auto">
            <a:xfrm>
              <a:off x="3348038" y="2874948"/>
              <a:ext cx="23996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smtClean="0"/>
                <a:t>Hanoi(3</a:t>
              </a:r>
              <a:r>
                <a:rPr kumimoji="1" lang="en-US" altLang="zh-CN" dirty="0"/>
                <a:t>, x, y, z)</a:t>
              </a:r>
            </a:p>
          </p:txBody>
        </p:sp>
      </p:grpSp>
      <p:grpSp>
        <p:nvGrpSpPr>
          <p:cNvPr id="10" name="组合 161"/>
          <p:cNvGrpSpPr>
            <a:grpSpLocks/>
          </p:cNvGrpSpPr>
          <p:nvPr/>
        </p:nvGrpSpPr>
        <p:grpSpPr bwMode="auto">
          <a:xfrm>
            <a:off x="6000750" y="4429125"/>
            <a:ext cx="2895600" cy="2133600"/>
            <a:chOff x="6000760" y="4429132"/>
            <a:chExt cx="2895600" cy="2133600"/>
          </a:xfrm>
        </p:grpSpPr>
        <p:sp>
          <p:nvSpPr>
            <p:cNvPr id="48153" name="Rectangle 76"/>
            <p:cNvSpPr>
              <a:spLocks noChangeArrowheads="1"/>
            </p:cNvSpPr>
            <p:nvPr/>
          </p:nvSpPr>
          <p:spPr bwMode="auto">
            <a:xfrm>
              <a:off x="6000760" y="4429132"/>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48154" name="Group 77"/>
            <p:cNvGrpSpPr>
              <a:grpSpLocks/>
            </p:cNvGrpSpPr>
            <p:nvPr/>
          </p:nvGrpSpPr>
          <p:grpSpPr bwMode="auto">
            <a:xfrm>
              <a:off x="6146821" y="4733940"/>
              <a:ext cx="2590800" cy="1314452"/>
              <a:chOff x="720" y="2640"/>
              <a:chExt cx="1632" cy="576"/>
            </a:xfrm>
          </p:grpSpPr>
          <p:sp>
            <p:nvSpPr>
              <p:cNvPr id="48160" name="Line 78"/>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1" name="Line 79"/>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2" name="Line 80"/>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63" name="Line 81"/>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155" name="Group 82"/>
            <p:cNvGrpSpPr>
              <a:grpSpLocks/>
            </p:cNvGrpSpPr>
            <p:nvPr/>
          </p:nvGrpSpPr>
          <p:grpSpPr bwMode="auto">
            <a:xfrm>
              <a:off x="6610360" y="6181732"/>
              <a:ext cx="1676400" cy="228600"/>
              <a:chOff x="432" y="3264"/>
              <a:chExt cx="1056" cy="144"/>
            </a:xfrm>
          </p:grpSpPr>
          <p:sp>
            <p:nvSpPr>
              <p:cNvPr id="48157" name="Rectangle 83"/>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48158" name="Rectangle 84"/>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48159" name="Rectangle 85"/>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48156" name="Rectangle 95"/>
            <p:cNvSpPr>
              <a:spLocks noChangeArrowheads="1"/>
            </p:cNvSpPr>
            <p:nvPr/>
          </p:nvSpPr>
          <p:spPr bwMode="auto">
            <a:xfrm>
              <a:off x="8001024" y="5715016"/>
              <a:ext cx="457200" cy="2921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grpSp>
      <p:grpSp>
        <p:nvGrpSpPr>
          <p:cNvPr id="13" name="组合 160"/>
          <p:cNvGrpSpPr>
            <a:grpSpLocks/>
          </p:cNvGrpSpPr>
          <p:nvPr/>
        </p:nvGrpSpPr>
        <p:grpSpPr bwMode="auto">
          <a:xfrm>
            <a:off x="428625" y="4214813"/>
            <a:ext cx="2895600" cy="2133600"/>
            <a:chOff x="428596" y="4214818"/>
            <a:chExt cx="2895600" cy="2133600"/>
          </a:xfrm>
        </p:grpSpPr>
        <p:sp>
          <p:nvSpPr>
            <p:cNvPr id="48142" name="Rectangle 50"/>
            <p:cNvSpPr>
              <a:spLocks noChangeArrowheads="1"/>
            </p:cNvSpPr>
            <p:nvPr/>
          </p:nvSpPr>
          <p:spPr bwMode="auto">
            <a:xfrm>
              <a:off x="428596" y="4214818"/>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48143" name="Group 51"/>
            <p:cNvGrpSpPr>
              <a:grpSpLocks/>
            </p:cNvGrpSpPr>
            <p:nvPr/>
          </p:nvGrpSpPr>
          <p:grpSpPr bwMode="auto">
            <a:xfrm>
              <a:off x="571472" y="4600582"/>
              <a:ext cx="2590800" cy="1214446"/>
              <a:chOff x="720" y="2640"/>
              <a:chExt cx="1632" cy="576"/>
            </a:xfrm>
          </p:grpSpPr>
          <p:sp>
            <p:nvSpPr>
              <p:cNvPr id="48149" name="Line 52"/>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0" name="Line 53"/>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1" name="Line 54"/>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152" name="Line 55"/>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144" name="Group 56"/>
            <p:cNvGrpSpPr>
              <a:grpSpLocks/>
            </p:cNvGrpSpPr>
            <p:nvPr/>
          </p:nvGrpSpPr>
          <p:grpSpPr bwMode="auto">
            <a:xfrm>
              <a:off x="1038196" y="5967418"/>
              <a:ext cx="1676400" cy="228600"/>
              <a:chOff x="432" y="3264"/>
              <a:chExt cx="1056" cy="144"/>
            </a:xfrm>
          </p:grpSpPr>
          <p:sp>
            <p:nvSpPr>
              <p:cNvPr id="48146" name="Rectangle 57"/>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48147" name="Rectangle 58"/>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48148" name="Rectangle 59"/>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48145" name="Rectangle 61"/>
            <p:cNvSpPr>
              <a:spLocks noChangeArrowheads="1"/>
            </p:cNvSpPr>
            <p:nvPr/>
          </p:nvSpPr>
          <p:spPr bwMode="auto">
            <a:xfrm>
              <a:off x="928662" y="5500702"/>
              <a:ext cx="457200" cy="292100"/>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grpSp>
      <p:grpSp>
        <p:nvGrpSpPr>
          <p:cNvPr id="16" name="组合 163"/>
          <p:cNvGrpSpPr>
            <a:grpSpLocks/>
          </p:cNvGrpSpPr>
          <p:nvPr/>
        </p:nvGrpSpPr>
        <p:grpSpPr bwMode="auto">
          <a:xfrm>
            <a:off x="3357563" y="4643438"/>
            <a:ext cx="2399631" cy="1390650"/>
            <a:chOff x="3357554" y="4643446"/>
            <a:chExt cx="2399631" cy="1390359"/>
          </a:xfrm>
        </p:grpSpPr>
        <p:sp>
          <p:nvSpPr>
            <p:cNvPr id="48139" name="AutoShape 48"/>
            <p:cNvSpPr>
              <a:spLocks noChangeArrowheads="1"/>
            </p:cNvSpPr>
            <p:nvPr/>
          </p:nvSpPr>
          <p:spPr bwMode="auto">
            <a:xfrm>
              <a:off x="3857620" y="4643446"/>
              <a:ext cx="1447800" cy="457200"/>
            </a:xfrm>
            <a:prstGeom prst="rightArrow">
              <a:avLst>
                <a:gd name="adj1" fmla="val 50000"/>
                <a:gd name="adj2" fmla="val 79167"/>
              </a:avLst>
            </a:prstGeom>
            <a:solidFill>
              <a:schemeClr val="accent1"/>
            </a:solidFill>
            <a:ln w="9525">
              <a:solidFill>
                <a:schemeClr val="tx1"/>
              </a:solidFill>
              <a:miter lim="800000"/>
              <a:headEnd/>
              <a:tailEnd/>
            </a:ln>
          </p:spPr>
          <p:txBody>
            <a:bodyPr wrap="none" anchor="ctr"/>
            <a:lstStyle/>
            <a:p>
              <a:endParaRPr lang="zh-CN" altLang="en-US"/>
            </a:p>
          </p:txBody>
        </p:sp>
        <p:sp>
          <p:nvSpPr>
            <p:cNvPr id="48140" name="Rectangle 100"/>
            <p:cNvSpPr>
              <a:spLocks noChangeArrowheads="1"/>
            </p:cNvSpPr>
            <p:nvPr/>
          </p:nvSpPr>
          <p:spPr bwMode="auto">
            <a:xfrm>
              <a:off x="3357554" y="5072074"/>
              <a:ext cx="2399631" cy="46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smtClean="0"/>
                <a:t>Hanoi</a:t>
              </a:r>
              <a:r>
                <a:rPr kumimoji="1" lang="en-US" altLang="zh-CN" dirty="0"/>
                <a:t>(</a:t>
              </a:r>
              <a:r>
                <a:rPr kumimoji="1" lang="en-US" altLang="zh-CN" dirty="0" smtClean="0"/>
                <a:t>1</a:t>
              </a:r>
              <a:r>
                <a:rPr kumimoji="1" lang="en-US" altLang="zh-CN" dirty="0"/>
                <a:t>, x, y, z)</a:t>
              </a:r>
            </a:p>
          </p:txBody>
        </p:sp>
        <p:sp>
          <p:nvSpPr>
            <p:cNvPr id="48141" name="Rectangle 100"/>
            <p:cNvSpPr>
              <a:spLocks noChangeArrowheads="1"/>
            </p:cNvSpPr>
            <p:nvPr/>
          </p:nvSpPr>
          <p:spPr bwMode="auto">
            <a:xfrm>
              <a:off x="3571868" y="5572140"/>
              <a:ext cx="2133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move(x, 1, z);</a:t>
              </a:r>
            </a:p>
          </p:txBody>
        </p:sp>
      </p:grpSp>
      <p:grpSp>
        <p:nvGrpSpPr>
          <p:cNvPr id="14" name="组合 13"/>
          <p:cNvGrpSpPr/>
          <p:nvPr/>
        </p:nvGrpSpPr>
        <p:grpSpPr>
          <a:xfrm>
            <a:off x="4345083" y="2921800"/>
            <a:ext cx="1570359" cy="1515312"/>
            <a:chOff x="4345083" y="2921800"/>
            <a:chExt cx="1570359" cy="1515312"/>
          </a:xfrm>
        </p:grpSpPr>
        <p:sp>
          <p:nvSpPr>
            <p:cNvPr id="3" name="TextBox 2"/>
            <p:cNvSpPr txBox="1"/>
            <p:nvPr/>
          </p:nvSpPr>
          <p:spPr>
            <a:xfrm>
              <a:off x="4345083" y="3236783"/>
              <a:ext cx="409320" cy="1200329"/>
            </a:xfrm>
            <a:prstGeom prst="rect">
              <a:avLst/>
            </a:prstGeom>
            <a:solidFill>
              <a:srgbClr val="FFFFCC"/>
            </a:solidFill>
            <a:ln>
              <a:solidFill>
                <a:srgbClr val="FFC000"/>
              </a:solidFill>
            </a:ln>
          </p:spPr>
          <p:txBody>
            <a:bodyPr wrap="square" rtlCol="0">
              <a:spAutoFit/>
            </a:bodyPr>
            <a:lstStyle/>
            <a:p>
              <a:r>
                <a:rPr lang="zh-CN" altLang="en-US" dirty="0" smtClean="0"/>
                <a:t>起始轴</a:t>
              </a:r>
              <a:endParaRPr lang="zh-CN" altLang="en-US" dirty="0"/>
            </a:p>
          </p:txBody>
        </p:sp>
        <p:sp>
          <p:nvSpPr>
            <p:cNvPr id="65" name="TextBox 64"/>
            <p:cNvSpPr txBox="1"/>
            <p:nvPr/>
          </p:nvSpPr>
          <p:spPr>
            <a:xfrm>
              <a:off x="4907791" y="3236783"/>
              <a:ext cx="409320" cy="1200329"/>
            </a:xfrm>
            <a:prstGeom prst="rect">
              <a:avLst/>
            </a:prstGeom>
            <a:solidFill>
              <a:srgbClr val="FFFFCC"/>
            </a:solidFill>
            <a:ln>
              <a:solidFill>
                <a:srgbClr val="FFC000"/>
              </a:solidFill>
            </a:ln>
          </p:spPr>
          <p:txBody>
            <a:bodyPr wrap="square" rtlCol="0">
              <a:spAutoFit/>
            </a:bodyPr>
            <a:lstStyle/>
            <a:p>
              <a:r>
                <a:rPr lang="zh-CN" altLang="en-US" dirty="0" smtClean="0"/>
                <a:t>辅助轴</a:t>
              </a:r>
              <a:endParaRPr lang="zh-CN" altLang="en-US" dirty="0"/>
            </a:p>
          </p:txBody>
        </p:sp>
        <p:sp>
          <p:nvSpPr>
            <p:cNvPr id="66" name="TextBox 65"/>
            <p:cNvSpPr txBox="1"/>
            <p:nvPr/>
          </p:nvSpPr>
          <p:spPr>
            <a:xfrm>
              <a:off x="5506122" y="3236783"/>
              <a:ext cx="409320" cy="1200329"/>
            </a:xfrm>
            <a:prstGeom prst="rect">
              <a:avLst/>
            </a:prstGeom>
            <a:solidFill>
              <a:srgbClr val="FFFFCC"/>
            </a:solidFill>
            <a:ln>
              <a:solidFill>
                <a:srgbClr val="FFC000"/>
              </a:solidFill>
            </a:ln>
          </p:spPr>
          <p:txBody>
            <a:bodyPr wrap="square" rtlCol="0">
              <a:spAutoFit/>
            </a:bodyPr>
            <a:lstStyle/>
            <a:p>
              <a:r>
                <a:rPr lang="zh-CN" altLang="en-US" dirty="0" smtClean="0"/>
                <a:t>目标轴</a:t>
              </a:r>
              <a:endParaRPr lang="zh-CN" altLang="en-US" dirty="0"/>
            </a:p>
          </p:txBody>
        </p:sp>
        <p:cxnSp>
          <p:nvCxnSpPr>
            <p:cNvPr id="7" name="直接箭头连接符 6"/>
            <p:cNvCxnSpPr/>
            <p:nvPr/>
          </p:nvCxnSpPr>
          <p:spPr bwMode="auto">
            <a:xfrm flipV="1">
              <a:off x="5112451" y="2995613"/>
              <a:ext cx="0" cy="24117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flipV="1">
              <a:off x="4601718" y="2921800"/>
              <a:ext cx="152685" cy="34679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 name="直接箭头连接符 71"/>
            <p:cNvCxnSpPr/>
            <p:nvPr/>
          </p:nvCxnSpPr>
          <p:spPr bwMode="auto">
            <a:xfrm flipH="1" flipV="1">
              <a:off x="5506122" y="2921800"/>
              <a:ext cx="204660" cy="31498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kumimoji="1" lang="en-US" altLang="zh-CN" dirty="0" smtClean="0"/>
              <a:t>Hanoi Problem</a:t>
            </a:r>
            <a:endParaRPr lang="zh-CN" altLang="en-US" dirty="0" smtClean="0"/>
          </a:p>
        </p:txBody>
      </p:sp>
      <p:sp>
        <p:nvSpPr>
          <p:cNvPr id="49155" name="内容占位符 2"/>
          <p:cNvSpPr>
            <a:spLocks noGrp="1"/>
          </p:cNvSpPr>
          <p:nvPr>
            <p:ph idx="1"/>
          </p:nvPr>
        </p:nvSpPr>
        <p:spPr/>
        <p:txBody>
          <a:bodyPr/>
          <a:lstStyle/>
          <a:p>
            <a:pPr eaLnBrk="1" hangingPunct="1"/>
            <a:endParaRPr lang="zh-CN" altLang="en-US" smtClean="0"/>
          </a:p>
        </p:txBody>
      </p:sp>
      <p:sp>
        <p:nvSpPr>
          <p:cNvPr id="4" name="灯片编号占位符 3"/>
          <p:cNvSpPr>
            <a:spLocks noGrp="1"/>
          </p:cNvSpPr>
          <p:nvPr>
            <p:ph type="sldNum" sz="quarter" idx="12"/>
          </p:nvPr>
        </p:nvSpPr>
        <p:spPr/>
        <p:txBody>
          <a:bodyPr/>
          <a:lstStyle/>
          <a:p>
            <a:pPr>
              <a:defRPr/>
            </a:pPr>
            <a:fld id="{5E47CDC0-4D27-4869-AF13-0877FE0B220E}" type="slidenum">
              <a:rPr lang="en-US" altLang="zh-CN"/>
              <a:pPr>
                <a:defRPr/>
              </a:pPr>
              <a:t>48</a:t>
            </a:fld>
            <a:endParaRPr lang="en-US" altLang="zh-CN"/>
          </a:p>
        </p:txBody>
      </p:sp>
      <p:sp>
        <p:nvSpPr>
          <p:cNvPr id="5" name="Rectangle 5"/>
          <p:cNvSpPr>
            <a:spLocks noChangeArrowheads="1"/>
          </p:cNvSpPr>
          <p:nvPr/>
        </p:nvSpPr>
        <p:spPr bwMode="auto">
          <a:xfrm>
            <a:off x="755650" y="1943100"/>
            <a:ext cx="7775575" cy="377190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kumimoji="1" lang="en-US" altLang="zh-CN" dirty="0"/>
              <a:t>void </a:t>
            </a:r>
            <a:r>
              <a:rPr kumimoji="1" lang="en-US" altLang="zh-CN" dirty="0" err="1">
                <a:solidFill>
                  <a:srgbClr val="FF0000"/>
                </a:solidFill>
              </a:rPr>
              <a:t>hanoi</a:t>
            </a:r>
            <a:r>
              <a:rPr kumimoji="1" lang="en-US" altLang="zh-CN" dirty="0">
                <a:solidFill>
                  <a:srgbClr val="FF0000"/>
                </a:solidFill>
              </a:rPr>
              <a:t> </a:t>
            </a:r>
            <a:r>
              <a:rPr kumimoji="1" lang="en-US" altLang="zh-CN" dirty="0"/>
              <a:t>(</a:t>
            </a:r>
            <a:r>
              <a:rPr kumimoji="1" lang="en-US" altLang="zh-CN" dirty="0" err="1"/>
              <a:t>int</a:t>
            </a:r>
            <a:r>
              <a:rPr kumimoji="1" lang="en-US" altLang="zh-CN" dirty="0"/>
              <a:t> n, char x, char y, char z) {</a:t>
            </a:r>
          </a:p>
          <a:p>
            <a:endParaRPr kumimoji="1" lang="en-US" altLang="zh-CN" dirty="0">
              <a:solidFill>
                <a:srgbClr val="FFFF66"/>
              </a:solidFill>
            </a:endParaRPr>
          </a:p>
          <a:p>
            <a:r>
              <a:rPr kumimoji="1" lang="en-US" altLang="zh-CN" dirty="0"/>
              <a:t>    if (n==1) </a:t>
            </a:r>
          </a:p>
          <a:p>
            <a:r>
              <a:rPr kumimoji="1" lang="en-US" altLang="zh-CN" dirty="0"/>
              <a:t>          move(x, 1, z);</a:t>
            </a:r>
          </a:p>
          <a:p>
            <a:r>
              <a:rPr kumimoji="1" lang="en-US" altLang="zh-CN" dirty="0"/>
              <a:t>     else {</a:t>
            </a:r>
          </a:p>
          <a:p>
            <a:r>
              <a:rPr kumimoji="1" lang="en-US" altLang="zh-CN" dirty="0"/>
              <a:t>        </a:t>
            </a:r>
            <a:r>
              <a:rPr kumimoji="1" lang="en-US" altLang="zh-CN" dirty="0" err="1">
                <a:solidFill>
                  <a:srgbClr val="FF0000"/>
                </a:solidFill>
              </a:rPr>
              <a:t>hanoi</a:t>
            </a:r>
            <a:r>
              <a:rPr kumimoji="1" lang="en-US" altLang="zh-CN" dirty="0">
                <a:solidFill>
                  <a:srgbClr val="FF0000"/>
                </a:solidFill>
              </a:rPr>
              <a:t>(n-1, x, z, y);</a:t>
            </a:r>
            <a:r>
              <a:rPr kumimoji="1" lang="en-US" altLang="zh-CN" dirty="0"/>
              <a:t>  </a:t>
            </a:r>
            <a:endParaRPr kumimoji="1" lang="en-US" altLang="zh-CN" dirty="0">
              <a:solidFill>
                <a:srgbClr val="FFFF66"/>
              </a:solidFill>
            </a:endParaRPr>
          </a:p>
          <a:p>
            <a:r>
              <a:rPr kumimoji="1" lang="en-US" altLang="zh-CN" dirty="0"/>
              <a:t>        move(x, </a:t>
            </a:r>
            <a:r>
              <a:rPr kumimoji="1" lang="en-US" altLang="zh-CN" dirty="0" smtClean="0"/>
              <a:t>n, </a:t>
            </a:r>
            <a:r>
              <a:rPr kumimoji="1" lang="en-US" altLang="zh-CN" dirty="0"/>
              <a:t>z);     </a:t>
            </a:r>
            <a:endParaRPr kumimoji="1" lang="en-US" altLang="zh-CN" dirty="0">
              <a:solidFill>
                <a:srgbClr val="FFFF66"/>
              </a:solidFill>
            </a:endParaRPr>
          </a:p>
          <a:p>
            <a:r>
              <a:rPr kumimoji="1" lang="en-US" altLang="zh-CN" dirty="0"/>
              <a:t>        </a:t>
            </a:r>
            <a:r>
              <a:rPr kumimoji="1" lang="en-US" altLang="zh-CN" dirty="0" err="1">
                <a:solidFill>
                  <a:srgbClr val="FF0000"/>
                </a:solidFill>
              </a:rPr>
              <a:t>hanoi</a:t>
            </a:r>
            <a:r>
              <a:rPr kumimoji="1" lang="en-US" altLang="zh-CN" dirty="0">
                <a:solidFill>
                  <a:srgbClr val="FF0000"/>
                </a:solidFill>
              </a:rPr>
              <a:t>(n-1, y, x, z);</a:t>
            </a:r>
            <a:r>
              <a:rPr kumimoji="1" lang="en-US" altLang="zh-CN" dirty="0">
                <a:solidFill>
                  <a:srgbClr val="FF6600"/>
                </a:solidFill>
              </a:rPr>
              <a:t> </a:t>
            </a:r>
          </a:p>
          <a:p>
            <a:r>
              <a:rPr kumimoji="1" lang="en-US" altLang="zh-CN" dirty="0"/>
              <a:t>     }</a:t>
            </a:r>
          </a:p>
          <a:p>
            <a:r>
              <a:rPr kumimoji="1" lang="en-US" altLang="zh-CN" dirty="0"/>
              <a:t> }</a:t>
            </a:r>
          </a:p>
        </p:txBody>
      </p:sp>
      <p:sp>
        <p:nvSpPr>
          <p:cNvPr id="6" name="Rectangle 6"/>
          <p:cNvSpPr>
            <a:spLocks noChangeArrowheads="1"/>
          </p:cNvSpPr>
          <p:nvPr/>
        </p:nvSpPr>
        <p:spPr bwMode="auto">
          <a:xfrm>
            <a:off x="3924300" y="2590800"/>
            <a:ext cx="1711325" cy="4667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kumimoji="1" lang="en-US" altLang="zh-CN">
                <a:sym typeface="Wingdings" pitchFamily="2" charset="2"/>
              </a:rPr>
              <a:t></a:t>
            </a:r>
            <a:r>
              <a:rPr kumimoji="1" lang="zh-CN" altLang="en-US"/>
              <a:t>结束条件</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灯片编号占位符 5"/>
          <p:cNvSpPr>
            <a:spLocks noGrp="1"/>
          </p:cNvSpPr>
          <p:nvPr>
            <p:ph type="sldNum" sz="quarter" idx="12"/>
          </p:nvPr>
        </p:nvSpPr>
        <p:spPr/>
        <p:txBody>
          <a:bodyPr/>
          <a:lstStyle/>
          <a:p>
            <a:pPr>
              <a:defRPr/>
            </a:pPr>
            <a:fld id="{CB210278-C7FB-4E7F-B15F-38CC77805007}" type="slidenum">
              <a:rPr lang="en-US" altLang="zh-CN"/>
              <a:pPr>
                <a:defRPr/>
              </a:pPr>
              <a:t>49</a:t>
            </a:fld>
            <a:endParaRPr lang="en-US" altLang="zh-CN"/>
          </a:p>
        </p:txBody>
      </p:sp>
      <p:sp>
        <p:nvSpPr>
          <p:cNvPr id="235551" name="AutoShape 31"/>
          <p:cNvSpPr>
            <a:spLocks noChangeArrowheads="1"/>
          </p:cNvSpPr>
          <p:nvPr/>
        </p:nvSpPr>
        <p:spPr bwMode="auto">
          <a:xfrm>
            <a:off x="3779838" y="2781300"/>
            <a:ext cx="1447800" cy="457200"/>
          </a:xfrm>
          <a:prstGeom prst="rightArrow">
            <a:avLst>
              <a:gd name="adj1" fmla="val 50000"/>
              <a:gd name="adj2" fmla="val 79167"/>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50180" name="Group 44"/>
          <p:cNvGrpSpPr>
            <a:grpSpLocks/>
          </p:cNvGrpSpPr>
          <p:nvPr/>
        </p:nvGrpSpPr>
        <p:grpSpPr bwMode="auto">
          <a:xfrm>
            <a:off x="381000" y="2057400"/>
            <a:ext cx="2895600" cy="2133600"/>
            <a:chOff x="240" y="2400"/>
            <a:chExt cx="1824" cy="1344"/>
          </a:xfrm>
        </p:grpSpPr>
        <p:sp>
          <p:nvSpPr>
            <p:cNvPr id="50228" name="Rectangle 3"/>
            <p:cNvSpPr>
              <a:spLocks noChangeArrowheads="1"/>
            </p:cNvSpPr>
            <p:nvPr/>
          </p:nvSpPr>
          <p:spPr bwMode="auto">
            <a:xfrm>
              <a:off x="240" y="2400"/>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0229" name="Group 5"/>
            <p:cNvGrpSpPr>
              <a:grpSpLocks/>
            </p:cNvGrpSpPr>
            <p:nvPr/>
          </p:nvGrpSpPr>
          <p:grpSpPr bwMode="auto">
            <a:xfrm>
              <a:off x="336" y="2544"/>
              <a:ext cx="1632" cy="864"/>
              <a:chOff x="720" y="2640"/>
              <a:chExt cx="1632" cy="576"/>
            </a:xfrm>
          </p:grpSpPr>
          <p:sp>
            <p:nvSpPr>
              <p:cNvPr id="50236" name="Line 6"/>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7" name="Line 7"/>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8" name="Line 8"/>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39" name="Line 9"/>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30" name="Group 13"/>
            <p:cNvGrpSpPr>
              <a:grpSpLocks/>
            </p:cNvGrpSpPr>
            <p:nvPr/>
          </p:nvGrpSpPr>
          <p:grpSpPr bwMode="auto">
            <a:xfrm>
              <a:off x="624" y="3504"/>
              <a:ext cx="1056" cy="144"/>
              <a:chOff x="432" y="3264"/>
              <a:chExt cx="1056" cy="144"/>
            </a:xfrm>
          </p:grpSpPr>
          <p:sp>
            <p:nvSpPr>
              <p:cNvPr id="50233" name="Rectangle 14"/>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0234" name="Rectangle 15"/>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0235" name="Rectangle 16"/>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0231" name="Rectangle 11"/>
            <p:cNvSpPr>
              <a:spLocks noChangeArrowheads="1"/>
            </p:cNvSpPr>
            <p:nvPr/>
          </p:nvSpPr>
          <p:spPr bwMode="auto">
            <a:xfrm>
              <a:off x="432" y="3120"/>
              <a:ext cx="576" cy="288"/>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0232" name="Rectangle 12"/>
            <p:cNvSpPr>
              <a:spLocks noChangeArrowheads="1"/>
            </p:cNvSpPr>
            <p:nvPr/>
          </p:nvSpPr>
          <p:spPr bwMode="auto">
            <a:xfrm>
              <a:off x="576" y="2832"/>
              <a:ext cx="288" cy="288"/>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grpSp>
      <p:grpSp>
        <p:nvGrpSpPr>
          <p:cNvPr id="5" name="Group 45"/>
          <p:cNvGrpSpPr>
            <a:grpSpLocks/>
          </p:cNvGrpSpPr>
          <p:nvPr/>
        </p:nvGrpSpPr>
        <p:grpSpPr bwMode="auto">
          <a:xfrm>
            <a:off x="5997575" y="2057400"/>
            <a:ext cx="2895600" cy="2133600"/>
            <a:chOff x="3600" y="2400"/>
            <a:chExt cx="1824" cy="1344"/>
          </a:xfrm>
        </p:grpSpPr>
        <p:sp>
          <p:nvSpPr>
            <p:cNvPr id="50216" name="Rectangle 32"/>
            <p:cNvSpPr>
              <a:spLocks noChangeArrowheads="1"/>
            </p:cNvSpPr>
            <p:nvPr/>
          </p:nvSpPr>
          <p:spPr bwMode="auto">
            <a:xfrm>
              <a:off x="3600" y="2400"/>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0217" name="Group 33"/>
            <p:cNvGrpSpPr>
              <a:grpSpLocks/>
            </p:cNvGrpSpPr>
            <p:nvPr/>
          </p:nvGrpSpPr>
          <p:grpSpPr bwMode="auto">
            <a:xfrm>
              <a:off x="3696" y="2544"/>
              <a:ext cx="1632" cy="864"/>
              <a:chOff x="720" y="2640"/>
              <a:chExt cx="1632" cy="576"/>
            </a:xfrm>
          </p:grpSpPr>
          <p:sp>
            <p:nvSpPr>
              <p:cNvPr id="50224" name="Line 34"/>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5" name="Line 35"/>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6" name="Line 36"/>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27" name="Line 37"/>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18" name="Group 38"/>
            <p:cNvGrpSpPr>
              <a:grpSpLocks/>
            </p:cNvGrpSpPr>
            <p:nvPr/>
          </p:nvGrpSpPr>
          <p:grpSpPr bwMode="auto">
            <a:xfrm>
              <a:off x="3984" y="3504"/>
              <a:ext cx="1056" cy="144"/>
              <a:chOff x="432" y="3264"/>
              <a:chExt cx="1056" cy="144"/>
            </a:xfrm>
          </p:grpSpPr>
          <p:sp>
            <p:nvSpPr>
              <p:cNvPr id="50221" name="Rectangle 39"/>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0222" name="Rectangle 40"/>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0223" name="Rectangle 41"/>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0219" name="Rectangle 42"/>
            <p:cNvSpPr>
              <a:spLocks noChangeArrowheads="1"/>
            </p:cNvSpPr>
            <p:nvPr/>
          </p:nvSpPr>
          <p:spPr bwMode="auto">
            <a:xfrm>
              <a:off x="4704" y="3120"/>
              <a:ext cx="576" cy="288"/>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0220" name="Rectangle 43"/>
            <p:cNvSpPr>
              <a:spLocks noChangeArrowheads="1"/>
            </p:cNvSpPr>
            <p:nvPr/>
          </p:nvSpPr>
          <p:spPr bwMode="auto">
            <a:xfrm>
              <a:off x="4848" y="2832"/>
              <a:ext cx="288" cy="288"/>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grpSp>
      <p:sp>
        <p:nvSpPr>
          <p:cNvPr id="235566" name="Rectangle 46"/>
          <p:cNvSpPr>
            <a:spLocks noGrp="1" noChangeArrowheads="1"/>
          </p:cNvSpPr>
          <p:nvPr>
            <p:ph type="title"/>
          </p:nvPr>
        </p:nvSpPr>
        <p:spPr/>
        <p:txBody>
          <a:bodyPr/>
          <a:lstStyle/>
          <a:p>
            <a:pPr eaLnBrk="1" hangingPunct="1">
              <a:defRPr/>
            </a:pPr>
            <a:r>
              <a:rPr lang="en-US" altLang="zh-CN" dirty="0" smtClean="0"/>
              <a:t>Hanoi Problem</a:t>
            </a:r>
            <a:endParaRPr lang="zh-CN" altLang="en-US" dirty="0" smtClean="0"/>
          </a:p>
        </p:txBody>
      </p:sp>
      <p:sp>
        <p:nvSpPr>
          <p:cNvPr id="235568" name="AutoShape 48"/>
          <p:cNvSpPr>
            <a:spLocks noChangeArrowheads="1"/>
          </p:cNvSpPr>
          <p:nvPr/>
        </p:nvSpPr>
        <p:spPr bwMode="auto">
          <a:xfrm>
            <a:off x="3851275" y="4652963"/>
            <a:ext cx="1447800" cy="457200"/>
          </a:xfrm>
          <a:prstGeom prst="rightArrow">
            <a:avLst>
              <a:gd name="adj1" fmla="val 50000"/>
              <a:gd name="adj2" fmla="val 79167"/>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8" name="Group 93"/>
          <p:cNvGrpSpPr>
            <a:grpSpLocks/>
          </p:cNvGrpSpPr>
          <p:nvPr/>
        </p:nvGrpSpPr>
        <p:grpSpPr bwMode="auto">
          <a:xfrm>
            <a:off x="381000" y="4267200"/>
            <a:ext cx="2895600" cy="2133600"/>
            <a:chOff x="240" y="2688"/>
            <a:chExt cx="1824" cy="1344"/>
          </a:xfrm>
        </p:grpSpPr>
        <p:sp>
          <p:nvSpPr>
            <p:cNvPr id="50203" name="Rectangle 50"/>
            <p:cNvSpPr>
              <a:spLocks noChangeArrowheads="1"/>
            </p:cNvSpPr>
            <p:nvPr/>
          </p:nvSpPr>
          <p:spPr bwMode="auto">
            <a:xfrm>
              <a:off x="240" y="2688"/>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0204" name="Group 51"/>
            <p:cNvGrpSpPr>
              <a:grpSpLocks/>
            </p:cNvGrpSpPr>
            <p:nvPr/>
          </p:nvGrpSpPr>
          <p:grpSpPr bwMode="auto">
            <a:xfrm>
              <a:off x="336" y="2832"/>
              <a:ext cx="1632" cy="864"/>
              <a:chOff x="720" y="2640"/>
              <a:chExt cx="1632" cy="576"/>
            </a:xfrm>
          </p:grpSpPr>
          <p:sp>
            <p:nvSpPr>
              <p:cNvPr id="50212" name="Line 52"/>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3" name="Line 53"/>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4" name="Line 54"/>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15" name="Line 55"/>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205" name="Group 56"/>
            <p:cNvGrpSpPr>
              <a:grpSpLocks/>
            </p:cNvGrpSpPr>
            <p:nvPr/>
          </p:nvGrpSpPr>
          <p:grpSpPr bwMode="auto">
            <a:xfrm>
              <a:off x="624" y="3792"/>
              <a:ext cx="1056" cy="144"/>
              <a:chOff x="432" y="3264"/>
              <a:chExt cx="1056" cy="144"/>
            </a:xfrm>
          </p:grpSpPr>
          <p:sp>
            <p:nvSpPr>
              <p:cNvPr id="50209" name="Rectangle 57"/>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0210" name="Rectangle 58"/>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0211" name="Rectangle 59"/>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0206" name="Rectangle 60"/>
            <p:cNvSpPr>
              <a:spLocks noChangeArrowheads="1"/>
            </p:cNvSpPr>
            <p:nvPr/>
          </p:nvSpPr>
          <p:spPr bwMode="auto">
            <a:xfrm>
              <a:off x="528" y="3264"/>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0207" name="Rectangle 61"/>
            <p:cNvSpPr>
              <a:spLocks noChangeArrowheads="1"/>
            </p:cNvSpPr>
            <p:nvPr/>
          </p:nvSpPr>
          <p:spPr bwMode="auto">
            <a:xfrm>
              <a:off x="576" y="3072"/>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0208" name="Rectangle 75"/>
            <p:cNvSpPr>
              <a:spLocks noChangeArrowheads="1"/>
            </p:cNvSpPr>
            <p:nvPr/>
          </p:nvSpPr>
          <p:spPr bwMode="auto">
            <a:xfrm>
              <a:off x="480" y="3456"/>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sp>
        <p:nvSpPr>
          <p:cNvPr id="50185" name="Rectangle 91"/>
          <p:cNvSpPr>
            <a:spLocks noChangeArrowheads="1"/>
          </p:cNvSpPr>
          <p:nvPr/>
        </p:nvSpPr>
        <p:spPr bwMode="auto">
          <a:xfrm>
            <a:off x="304800" y="990600"/>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kumimoji="1" lang="zh-CN" altLang="en-US" sz="2800">
                <a:solidFill>
                  <a:srgbClr val="003366"/>
                </a:solidFill>
                <a:latin typeface="Times New Roman" pitchFamily="18" charset="0"/>
              </a:rPr>
              <a:t>将塔座</a:t>
            </a:r>
            <a:r>
              <a:rPr kumimoji="1" lang="en-US" altLang="zh-CN" sz="2800">
                <a:solidFill>
                  <a:srgbClr val="003366"/>
                </a:solidFill>
                <a:latin typeface="Times New Roman" pitchFamily="18" charset="0"/>
              </a:rPr>
              <a:t>x</a:t>
            </a:r>
            <a:r>
              <a:rPr kumimoji="1" lang="zh-CN" altLang="en-US" sz="2800">
                <a:solidFill>
                  <a:srgbClr val="003366"/>
                </a:solidFill>
                <a:latin typeface="Times New Roman" pitchFamily="18" charset="0"/>
              </a:rPr>
              <a:t>上按直径由小到大且至上而下编号为</a:t>
            </a:r>
            <a:r>
              <a:rPr kumimoji="1" lang="en-US" altLang="zh-CN" sz="2800">
                <a:solidFill>
                  <a:srgbClr val="003366"/>
                </a:solidFill>
                <a:latin typeface="Times New Roman" pitchFamily="18" charset="0"/>
              </a:rPr>
              <a:t>1</a:t>
            </a:r>
            <a:r>
              <a:rPr kumimoji="1" lang="zh-CN" altLang="en-US" sz="2800">
                <a:solidFill>
                  <a:srgbClr val="003366"/>
                </a:solidFill>
                <a:latin typeface="Times New Roman" pitchFamily="18" charset="0"/>
              </a:rPr>
              <a:t>至</a:t>
            </a:r>
            <a:r>
              <a:rPr kumimoji="1" lang="en-US" altLang="zh-CN" sz="2800">
                <a:solidFill>
                  <a:srgbClr val="003366"/>
                </a:solidFill>
                <a:latin typeface="Times New Roman" pitchFamily="18" charset="0"/>
              </a:rPr>
              <a:t>n</a:t>
            </a:r>
            <a:r>
              <a:rPr kumimoji="1" lang="zh-CN" altLang="en-US" sz="2800">
                <a:solidFill>
                  <a:srgbClr val="003366"/>
                </a:solidFill>
                <a:latin typeface="Times New Roman" pitchFamily="18" charset="0"/>
              </a:rPr>
              <a:t>的</a:t>
            </a:r>
            <a:r>
              <a:rPr kumimoji="1" lang="en-US" altLang="zh-CN" sz="2800">
                <a:solidFill>
                  <a:srgbClr val="003366"/>
                </a:solidFill>
                <a:latin typeface="Times New Roman" pitchFamily="18" charset="0"/>
              </a:rPr>
              <a:t>n</a:t>
            </a:r>
            <a:r>
              <a:rPr kumimoji="1" lang="zh-CN" altLang="en-US" sz="2800">
                <a:solidFill>
                  <a:srgbClr val="003366"/>
                </a:solidFill>
                <a:latin typeface="Times New Roman" pitchFamily="18" charset="0"/>
              </a:rPr>
              <a:t>个圆盘按规则搬到塔座</a:t>
            </a:r>
            <a:r>
              <a:rPr kumimoji="1" lang="en-US" altLang="zh-CN" sz="2800">
                <a:solidFill>
                  <a:srgbClr val="003366"/>
                </a:solidFill>
                <a:latin typeface="Times New Roman" pitchFamily="18" charset="0"/>
              </a:rPr>
              <a:t>z</a:t>
            </a:r>
            <a:r>
              <a:rPr kumimoji="1" lang="zh-CN" altLang="en-US" sz="2800">
                <a:solidFill>
                  <a:srgbClr val="003366"/>
                </a:solidFill>
                <a:latin typeface="Times New Roman" pitchFamily="18" charset="0"/>
              </a:rPr>
              <a:t>上，</a:t>
            </a:r>
            <a:r>
              <a:rPr kumimoji="1" lang="en-US" altLang="zh-CN" sz="2800">
                <a:solidFill>
                  <a:srgbClr val="003366"/>
                </a:solidFill>
                <a:latin typeface="Times New Roman" pitchFamily="18" charset="0"/>
              </a:rPr>
              <a:t>y</a:t>
            </a:r>
            <a:r>
              <a:rPr kumimoji="1" lang="zh-CN" altLang="en-US" sz="2800">
                <a:solidFill>
                  <a:srgbClr val="003366"/>
                </a:solidFill>
                <a:latin typeface="Times New Roman" pitchFamily="18" charset="0"/>
              </a:rPr>
              <a:t>可用作辅助塔座</a:t>
            </a:r>
          </a:p>
        </p:txBody>
      </p:sp>
      <p:grpSp>
        <p:nvGrpSpPr>
          <p:cNvPr id="11" name="Group 98"/>
          <p:cNvGrpSpPr>
            <a:grpSpLocks/>
          </p:cNvGrpSpPr>
          <p:nvPr/>
        </p:nvGrpSpPr>
        <p:grpSpPr bwMode="auto">
          <a:xfrm>
            <a:off x="5997575" y="4267200"/>
            <a:ext cx="2895600" cy="2133600"/>
            <a:chOff x="3600" y="2688"/>
            <a:chExt cx="1824" cy="1344"/>
          </a:xfrm>
        </p:grpSpPr>
        <p:grpSp>
          <p:nvGrpSpPr>
            <p:cNvPr id="50189" name="Group 97"/>
            <p:cNvGrpSpPr>
              <a:grpSpLocks/>
            </p:cNvGrpSpPr>
            <p:nvPr/>
          </p:nvGrpSpPr>
          <p:grpSpPr bwMode="auto">
            <a:xfrm>
              <a:off x="3600" y="2688"/>
              <a:ext cx="1824" cy="1344"/>
              <a:chOff x="3600" y="2688"/>
              <a:chExt cx="1824" cy="1344"/>
            </a:xfrm>
          </p:grpSpPr>
          <p:sp>
            <p:nvSpPr>
              <p:cNvPr id="50193" name="Rectangle 76"/>
              <p:cNvSpPr>
                <a:spLocks noChangeArrowheads="1"/>
              </p:cNvSpPr>
              <p:nvPr/>
            </p:nvSpPr>
            <p:spPr bwMode="auto">
              <a:xfrm>
                <a:off x="3600" y="2688"/>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0194" name="Group 77"/>
              <p:cNvGrpSpPr>
                <a:grpSpLocks/>
              </p:cNvGrpSpPr>
              <p:nvPr/>
            </p:nvGrpSpPr>
            <p:grpSpPr bwMode="auto">
              <a:xfrm>
                <a:off x="3696" y="2832"/>
                <a:ext cx="1632" cy="864"/>
                <a:chOff x="720" y="2640"/>
                <a:chExt cx="1632" cy="576"/>
              </a:xfrm>
            </p:grpSpPr>
            <p:sp>
              <p:nvSpPr>
                <p:cNvPr id="50199" name="Line 78"/>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0" name="Line 79"/>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1" name="Line 80"/>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2" name="Line 81"/>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0195" name="Group 82"/>
              <p:cNvGrpSpPr>
                <a:grpSpLocks/>
              </p:cNvGrpSpPr>
              <p:nvPr/>
            </p:nvGrpSpPr>
            <p:grpSpPr bwMode="auto">
              <a:xfrm>
                <a:off x="3984" y="3792"/>
                <a:ext cx="1056" cy="144"/>
                <a:chOff x="432" y="3264"/>
                <a:chExt cx="1056" cy="144"/>
              </a:xfrm>
            </p:grpSpPr>
            <p:sp>
              <p:nvSpPr>
                <p:cNvPr id="50196" name="Rectangle 83"/>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0197" name="Rectangle 84"/>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0198" name="Rectangle 85"/>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grpSp>
        <p:sp>
          <p:nvSpPr>
            <p:cNvPr id="50190" name="Rectangle 94"/>
            <p:cNvSpPr>
              <a:spLocks noChangeArrowheads="1"/>
            </p:cNvSpPr>
            <p:nvPr/>
          </p:nvSpPr>
          <p:spPr bwMode="auto">
            <a:xfrm>
              <a:off x="4800" y="3272"/>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0191" name="Rectangle 95"/>
            <p:cNvSpPr>
              <a:spLocks noChangeArrowheads="1"/>
            </p:cNvSpPr>
            <p:nvPr/>
          </p:nvSpPr>
          <p:spPr bwMode="auto">
            <a:xfrm>
              <a:off x="4848" y="3080"/>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0192" name="Rectangle 96"/>
            <p:cNvSpPr>
              <a:spLocks noChangeArrowheads="1"/>
            </p:cNvSpPr>
            <p:nvPr/>
          </p:nvSpPr>
          <p:spPr bwMode="auto">
            <a:xfrm>
              <a:off x="4752" y="3464"/>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sp>
        <p:nvSpPr>
          <p:cNvPr id="235619" name="Rectangle 99"/>
          <p:cNvSpPr>
            <a:spLocks noChangeArrowheads="1"/>
          </p:cNvSpPr>
          <p:nvPr/>
        </p:nvSpPr>
        <p:spPr bwMode="auto">
          <a:xfrm>
            <a:off x="3348038" y="3284538"/>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Hanoi</a:t>
            </a:r>
            <a:r>
              <a:rPr kumimoji="1" lang="zh-CN" altLang="en-US"/>
              <a:t>（</a:t>
            </a:r>
            <a:r>
              <a:rPr kumimoji="1" lang="en-US" altLang="zh-CN"/>
              <a:t>2, x, y, z)</a:t>
            </a:r>
          </a:p>
        </p:txBody>
      </p:sp>
      <p:sp>
        <p:nvSpPr>
          <p:cNvPr id="235620" name="Rectangle 100"/>
          <p:cNvSpPr>
            <a:spLocks noChangeArrowheads="1"/>
          </p:cNvSpPr>
          <p:nvPr/>
        </p:nvSpPr>
        <p:spPr bwMode="auto">
          <a:xfrm>
            <a:off x="3348038" y="5373688"/>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Hanoi</a:t>
            </a:r>
            <a:r>
              <a:rPr kumimoji="1" lang="zh-CN" altLang="en-US"/>
              <a:t>（</a:t>
            </a:r>
            <a:r>
              <a:rPr kumimoji="1" lang="en-US" altLang="zh-CN"/>
              <a:t>3, x, y, z)</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1"/>
                                        </p:tgtEl>
                                        <p:attrNameLst>
                                          <p:attrName>style.visibility</p:attrName>
                                        </p:attrNameLst>
                                      </p:cBhvr>
                                      <p:to>
                                        <p:strVal val="visible"/>
                                      </p:to>
                                    </p:set>
                                    <p:animEffect transition="in" filter="wipe(left)">
                                      <p:cBhvr>
                                        <p:cTn id="7" dur="500"/>
                                        <p:tgtEl>
                                          <p:spTgt spid="23555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235619"/>
                                        </p:tgtEl>
                                        <p:attrNameLst>
                                          <p:attrName>style.visibility</p:attrName>
                                        </p:attrNameLst>
                                      </p:cBhvr>
                                      <p:to>
                                        <p:strVal val="visible"/>
                                      </p:to>
                                    </p:set>
                                    <p:anim calcmode="lin" valueType="num">
                                      <p:cBhvr additive="base">
                                        <p:cTn id="16" dur="500" fill="hold"/>
                                        <p:tgtEl>
                                          <p:spTgt spid="235619"/>
                                        </p:tgtEl>
                                        <p:attrNameLst>
                                          <p:attrName>ppt_x</p:attrName>
                                        </p:attrNameLst>
                                      </p:cBhvr>
                                      <p:tavLst>
                                        <p:tav tm="0">
                                          <p:val>
                                            <p:strVal val="#ppt_x"/>
                                          </p:val>
                                        </p:tav>
                                        <p:tav tm="100000">
                                          <p:val>
                                            <p:strVal val="#ppt_x"/>
                                          </p:val>
                                        </p:tav>
                                      </p:tavLst>
                                    </p:anim>
                                    <p:anim calcmode="lin" valueType="num">
                                      <p:cBhvr additive="base">
                                        <p:cTn id="17" dur="500" fill="hold"/>
                                        <p:tgtEl>
                                          <p:spTgt spid="235619"/>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68"/>
                                        </p:tgtEl>
                                        <p:attrNameLst>
                                          <p:attrName>style.visibility</p:attrName>
                                        </p:attrNameLst>
                                      </p:cBhvr>
                                      <p:to>
                                        <p:strVal val="visible"/>
                                      </p:to>
                                    </p:set>
                                    <p:animEffect transition="in" filter="wipe(left)">
                                      <p:cBhvr>
                                        <p:cTn id="28" dur="500"/>
                                        <p:tgtEl>
                                          <p:spTgt spid="2355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235620"/>
                                        </p:tgtEl>
                                        <p:attrNameLst>
                                          <p:attrName>style.visibility</p:attrName>
                                        </p:attrNameLst>
                                      </p:cBhvr>
                                      <p:to>
                                        <p:strVal val="visible"/>
                                      </p:to>
                                    </p:set>
                                    <p:anim calcmode="lin" valueType="num">
                                      <p:cBhvr additive="base">
                                        <p:cTn id="38" dur="500" fill="hold"/>
                                        <p:tgtEl>
                                          <p:spTgt spid="235620"/>
                                        </p:tgtEl>
                                        <p:attrNameLst>
                                          <p:attrName>ppt_x</p:attrName>
                                        </p:attrNameLst>
                                      </p:cBhvr>
                                      <p:tavLst>
                                        <p:tav tm="0">
                                          <p:val>
                                            <p:strVal val="#ppt_x"/>
                                          </p:val>
                                        </p:tav>
                                        <p:tav tm="100000">
                                          <p:val>
                                            <p:strVal val="#ppt_x"/>
                                          </p:val>
                                        </p:tav>
                                      </p:tavLst>
                                    </p:anim>
                                    <p:anim calcmode="lin" valueType="num">
                                      <p:cBhvr additive="base">
                                        <p:cTn id="39" dur="500" fill="hold"/>
                                        <p:tgtEl>
                                          <p:spTgt spid="2356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1" grpId="0" animBg="1"/>
      <p:bldP spid="235568" grpId="0" animBg="1"/>
      <p:bldP spid="235619" grpId="0"/>
      <p:bldP spid="2356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521E00E-FF0A-475E-A5B1-1844DE5656C9}" type="slidenum">
              <a:rPr lang="en-US" altLang="zh-CN"/>
              <a:pPr>
                <a:defRPr/>
              </a:pPr>
              <a:t>5</a:t>
            </a:fld>
            <a:endParaRPr lang="en-US" altLang="zh-CN"/>
          </a:p>
        </p:txBody>
      </p:sp>
      <p:sp>
        <p:nvSpPr>
          <p:cNvPr id="230402" name="Rectangle 2"/>
          <p:cNvSpPr>
            <a:spLocks noGrp="1" noChangeArrowheads="1"/>
          </p:cNvSpPr>
          <p:nvPr>
            <p:ph type="title"/>
          </p:nvPr>
        </p:nvSpPr>
        <p:spPr/>
        <p:txBody>
          <a:bodyPr/>
          <a:lstStyle/>
          <a:p>
            <a:pPr eaLnBrk="1" hangingPunct="1">
              <a:defRPr/>
            </a:pPr>
            <a:r>
              <a:rPr lang="zh-CN" altLang="en-US" dirty="0" smtClean="0"/>
              <a:t>栈的应用</a:t>
            </a:r>
            <a:r>
              <a:rPr lang="en-US" altLang="zh-CN" dirty="0" smtClean="0"/>
              <a:t>-</a:t>
            </a:r>
            <a:r>
              <a:rPr lang="zh-CN" altLang="en-US" dirty="0" smtClean="0"/>
              <a:t>函数调用</a:t>
            </a:r>
          </a:p>
        </p:txBody>
      </p:sp>
      <p:sp>
        <p:nvSpPr>
          <p:cNvPr id="7172" name="Rectangle 3"/>
          <p:cNvSpPr>
            <a:spLocks noGrp="1" noChangeArrowheads="1"/>
          </p:cNvSpPr>
          <p:nvPr>
            <p:ph type="body" idx="1"/>
          </p:nvPr>
        </p:nvSpPr>
        <p:spPr/>
        <p:txBody>
          <a:bodyPr/>
          <a:lstStyle/>
          <a:p>
            <a:pPr eaLnBrk="1" hangingPunct="1"/>
            <a:r>
              <a:rPr lang="en-US" altLang="zh-CN" smtClean="0"/>
              <a:t> </a:t>
            </a:r>
            <a:r>
              <a:rPr lang="zh-CN" altLang="en-US" smtClean="0"/>
              <a:t>当在一个函数的运行期间</a:t>
            </a:r>
            <a:r>
              <a:rPr lang="zh-CN" altLang="en-US" smtClean="0">
                <a:solidFill>
                  <a:srgbClr val="FF0000"/>
                </a:solidFill>
              </a:rPr>
              <a:t>调用另一个函数</a:t>
            </a:r>
            <a:r>
              <a:rPr lang="zh-CN" altLang="en-US" smtClean="0"/>
              <a:t>时，在运行</a:t>
            </a:r>
            <a:r>
              <a:rPr lang="zh-CN" altLang="en-US" smtClean="0">
                <a:solidFill>
                  <a:srgbClr val="FF0000"/>
                </a:solidFill>
              </a:rPr>
              <a:t>该被调用函数之前</a:t>
            </a:r>
            <a:r>
              <a:rPr lang="zh-CN" altLang="en-US" smtClean="0"/>
              <a:t>，需先完成三项任务：</a:t>
            </a:r>
          </a:p>
          <a:p>
            <a:pPr lvl="1" eaLnBrk="1" hangingPunct="1"/>
            <a:r>
              <a:rPr lang="zh-CN" altLang="en-US" smtClean="0"/>
              <a:t>将所有的实参数、返回地址等</a:t>
            </a:r>
            <a:r>
              <a:rPr lang="zh-CN" altLang="en-US" smtClean="0">
                <a:solidFill>
                  <a:schemeClr val="tx1"/>
                </a:solidFill>
              </a:rPr>
              <a:t>信息</a:t>
            </a:r>
            <a:r>
              <a:rPr lang="zh-CN" altLang="en-US" smtClean="0"/>
              <a:t>传递给被调用函数</a:t>
            </a:r>
            <a:r>
              <a:rPr lang="zh-CN" altLang="en-US" smtClean="0">
                <a:solidFill>
                  <a:schemeClr val="tx1"/>
                </a:solidFill>
              </a:rPr>
              <a:t>保存</a:t>
            </a:r>
            <a:r>
              <a:rPr lang="zh-CN" altLang="en-US" smtClean="0"/>
              <a:t>；</a:t>
            </a:r>
          </a:p>
          <a:p>
            <a:pPr lvl="1" eaLnBrk="1" hangingPunct="1"/>
            <a:r>
              <a:rPr lang="zh-CN" altLang="en-US" smtClean="0"/>
              <a:t>为被调用函数的局部变量</a:t>
            </a:r>
            <a:r>
              <a:rPr lang="zh-CN" altLang="en-US" smtClean="0">
                <a:solidFill>
                  <a:schemeClr val="tx1"/>
                </a:solidFill>
              </a:rPr>
              <a:t>分配存储区</a:t>
            </a:r>
            <a:r>
              <a:rPr lang="zh-CN" altLang="en-US" smtClean="0"/>
              <a:t>；</a:t>
            </a:r>
          </a:p>
          <a:p>
            <a:pPr lvl="1" eaLnBrk="1" hangingPunct="1"/>
            <a:r>
              <a:rPr lang="zh-CN" altLang="en-US" smtClean="0"/>
              <a:t>将</a:t>
            </a:r>
            <a:r>
              <a:rPr lang="zh-CN" altLang="en-US" smtClean="0">
                <a:solidFill>
                  <a:schemeClr val="tx1"/>
                </a:solidFill>
              </a:rPr>
              <a:t>控制转移</a:t>
            </a:r>
            <a:r>
              <a:rPr lang="zh-CN" altLang="en-US" smtClean="0"/>
              <a:t>到被调用函数的入口。</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pPr>
              <a:defRPr/>
            </a:pPr>
            <a:fld id="{B1DEAC08-EF7C-4D7C-9D46-594F45259A00}" type="slidenum">
              <a:rPr lang="en-US" altLang="zh-CN"/>
              <a:pPr>
                <a:defRPr/>
              </a:pPr>
              <a:t>50</a:t>
            </a:fld>
            <a:endParaRPr lang="en-US" altLang="zh-CN"/>
          </a:p>
        </p:txBody>
      </p:sp>
      <p:sp>
        <p:nvSpPr>
          <p:cNvPr id="51203" name="Rectangle 3"/>
          <p:cNvSpPr>
            <a:spLocks noChangeArrowheads="1"/>
          </p:cNvSpPr>
          <p:nvPr/>
        </p:nvSpPr>
        <p:spPr bwMode="auto">
          <a:xfrm>
            <a:off x="1066800" y="838200"/>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1204" name="Group 4"/>
          <p:cNvGrpSpPr>
            <a:grpSpLocks/>
          </p:cNvGrpSpPr>
          <p:nvPr/>
        </p:nvGrpSpPr>
        <p:grpSpPr bwMode="auto">
          <a:xfrm>
            <a:off x="1219200" y="1066800"/>
            <a:ext cx="2590800" cy="1371600"/>
            <a:chOff x="720" y="2640"/>
            <a:chExt cx="1632" cy="576"/>
          </a:xfrm>
        </p:grpSpPr>
        <p:sp>
          <p:nvSpPr>
            <p:cNvPr id="51224" name="Line 5"/>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6"/>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7"/>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8"/>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205" name="Group 9"/>
          <p:cNvGrpSpPr>
            <a:grpSpLocks/>
          </p:cNvGrpSpPr>
          <p:nvPr/>
        </p:nvGrpSpPr>
        <p:grpSpPr bwMode="auto">
          <a:xfrm>
            <a:off x="1676400" y="2590800"/>
            <a:ext cx="1676400" cy="228600"/>
            <a:chOff x="432" y="3264"/>
            <a:chExt cx="1056" cy="144"/>
          </a:xfrm>
        </p:grpSpPr>
        <p:sp>
          <p:nvSpPr>
            <p:cNvPr id="51221" name="Rectangle 10"/>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1222" name="Rectangle 11"/>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1223" name="Rectangle 12"/>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1206" name="Rectangle 13"/>
          <p:cNvSpPr>
            <a:spLocks noChangeArrowheads="1"/>
          </p:cNvSpPr>
          <p:nvPr/>
        </p:nvSpPr>
        <p:spPr bwMode="auto">
          <a:xfrm>
            <a:off x="1524000" y="2133600"/>
            <a:ext cx="609600" cy="292100"/>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259087" name="Rectangle 15"/>
          <p:cNvSpPr>
            <a:spLocks noChangeArrowheads="1"/>
          </p:cNvSpPr>
          <p:nvPr/>
        </p:nvSpPr>
        <p:spPr bwMode="auto">
          <a:xfrm>
            <a:off x="1219200" y="3124200"/>
            <a:ext cx="260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solidFill>
                  <a:srgbClr val="FF0000"/>
                </a:solidFill>
              </a:rPr>
              <a:t>Hanoi</a:t>
            </a:r>
            <a:r>
              <a:rPr kumimoji="1" lang="zh-CN" altLang="en-US">
                <a:solidFill>
                  <a:srgbClr val="FF0000"/>
                </a:solidFill>
              </a:rPr>
              <a:t>（</a:t>
            </a:r>
            <a:r>
              <a:rPr kumimoji="1" lang="en-US" altLang="zh-CN">
                <a:solidFill>
                  <a:srgbClr val="FF0000"/>
                </a:solidFill>
              </a:rPr>
              <a:t>1, x, y, z)</a:t>
            </a:r>
          </a:p>
        </p:txBody>
      </p:sp>
      <p:sp>
        <p:nvSpPr>
          <p:cNvPr id="51208" name="Rectangle 16"/>
          <p:cNvSpPr>
            <a:spLocks noChangeArrowheads="1"/>
          </p:cNvSpPr>
          <p:nvPr/>
        </p:nvSpPr>
        <p:spPr bwMode="auto">
          <a:xfrm>
            <a:off x="4800600" y="838200"/>
            <a:ext cx="2895600" cy="2133600"/>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1209" name="Group 17"/>
          <p:cNvGrpSpPr>
            <a:grpSpLocks/>
          </p:cNvGrpSpPr>
          <p:nvPr/>
        </p:nvGrpSpPr>
        <p:grpSpPr bwMode="auto">
          <a:xfrm>
            <a:off x="4953000" y="1066800"/>
            <a:ext cx="2590800" cy="1371600"/>
            <a:chOff x="720" y="2640"/>
            <a:chExt cx="1632" cy="576"/>
          </a:xfrm>
        </p:grpSpPr>
        <p:sp>
          <p:nvSpPr>
            <p:cNvPr id="51217" name="Line 18"/>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8" name="Line 19"/>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9" name="Line 20"/>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0" name="Line 21"/>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210" name="Group 22"/>
          <p:cNvGrpSpPr>
            <a:grpSpLocks/>
          </p:cNvGrpSpPr>
          <p:nvPr/>
        </p:nvGrpSpPr>
        <p:grpSpPr bwMode="auto">
          <a:xfrm>
            <a:off x="5410200" y="2590800"/>
            <a:ext cx="1676400" cy="228600"/>
            <a:chOff x="432" y="3264"/>
            <a:chExt cx="1056" cy="144"/>
          </a:xfrm>
        </p:grpSpPr>
        <p:sp>
          <p:nvSpPr>
            <p:cNvPr id="51214" name="Rectangle 23"/>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1215" name="Rectangle 24"/>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1216" name="Rectangle 25"/>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1211" name="Rectangle 26"/>
          <p:cNvSpPr>
            <a:spLocks noChangeArrowheads="1"/>
          </p:cNvSpPr>
          <p:nvPr/>
        </p:nvSpPr>
        <p:spPr bwMode="auto">
          <a:xfrm>
            <a:off x="6705600" y="2133600"/>
            <a:ext cx="609600" cy="292100"/>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259099" name="Rectangle 27"/>
          <p:cNvSpPr>
            <a:spLocks noChangeArrowheads="1"/>
          </p:cNvSpPr>
          <p:nvPr/>
        </p:nvSpPr>
        <p:spPr bwMode="auto">
          <a:xfrm>
            <a:off x="5105400" y="3124200"/>
            <a:ext cx="211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move(x, 1, z);</a:t>
            </a:r>
          </a:p>
        </p:txBody>
      </p:sp>
      <p:sp>
        <p:nvSpPr>
          <p:cNvPr id="51213" name="Rectangle 28"/>
          <p:cNvSpPr>
            <a:spLocks noChangeArrowheads="1"/>
          </p:cNvSpPr>
          <p:nvPr/>
        </p:nvSpPr>
        <p:spPr bwMode="auto">
          <a:xfrm>
            <a:off x="1752600" y="4114800"/>
            <a:ext cx="4953000" cy="116998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spcBef>
                <a:spcPct val="50000"/>
              </a:spcBef>
            </a:pPr>
            <a:r>
              <a:rPr kumimoji="1" lang="en-US" altLang="zh-CN" sz="2800">
                <a:latin typeface="Times New Roman" pitchFamily="18" charset="0"/>
              </a:rPr>
              <a:t>if (n==1)</a:t>
            </a:r>
          </a:p>
          <a:p>
            <a:pPr eaLnBrk="0" hangingPunct="0">
              <a:spcBef>
                <a:spcPct val="50000"/>
              </a:spcBef>
            </a:pPr>
            <a:r>
              <a:rPr kumimoji="1" lang="en-US" altLang="zh-CN" sz="2800">
                <a:latin typeface="Times New Roman" pitchFamily="18" charset="0"/>
              </a:rPr>
              <a:t>          move(x, 1, z);</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87"/>
                                        </p:tgtEl>
                                        <p:attrNameLst>
                                          <p:attrName>style.visibility</p:attrName>
                                        </p:attrNameLst>
                                      </p:cBhvr>
                                      <p:to>
                                        <p:strVal val="visible"/>
                                      </p:to>
                                    </p:set>
                                    <p:animEffect transition="in" filter="wipe(left)">
                                      <p:cBhvr>
                                        <p:cTn id="7" dur="500"/>
                                        <p:tgtEl>
                                          <p:spTgt spid="259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9099"/>
                                        </p:tgtEl>
                                        <p:attrNameLst>
                                          <p:attrName>style.visibility</p:attrName>
                                        </p:attrNameLst>
                                      </p:cBhvr>
                                      <p:to>
                                        <p:strVal val="visible"/>
                                      </p:to>
                                    </p:set>
                                    <p:anim calcmode="lin" valueType="num">
                                      <p:cBhvr additive="base">
                                        <p:cTn id="12" dur="500" fill="hold"/>
                                        <p:tgtEl>
                                          <p:spTgt spid="259099"/>
                                        </p:tgtEl>
                                        <p:attrNameLst>
                                          <p:attrName>ppt_x</p:attrName>
                                        </p:attrNameLst>
                                      </p:cBhvr>
                                      <p:tavLst>
                                        <p:tav tm="0">
                                          <p:val>
                                            <p:strVal val="0-#ppt_w/2"/>
                                          </p:val>
                                        </p:tav>
                                        <p:tav tm="100000">
                                          <p:val>
                                            <p:strVal val="#ppt_x"/>
                                          </p:val>
                                        </p:tav>
                                      </p:tavLst>
                                    </p:anim>
                                    <p:anim calcmode="lin" valueType="num">
                                      <p:cBhvr additive="base">
                                        <p:cTn id="13" dur="500" fill="hold"/>
                                        <p:tgtEl>
                                          <p:spTgt spid="25909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1213"/>
                                        </p:tgtEl>
                                        <p:attrNameLst>
                                          <p:attrName>style.visibility</p:attrName>
                                        </p:attrNameLst>
                                      </p:cBhvr>
                                      <p:to>
                                        <p:strVal val="visible"/>
                                      </p:to>
                                    </p:set>
                                    <p:animEffect transition="in" filter="fade">
                                      <p:cBhvr>
                                        <p:cTn id="18" dur="1000"/>
                                        <p:tgtEl>
                                          <p:spTgt spid="51213"/>
                                        </p:tgtEl>
                                      </p:cBhvr>
                                    </p:animEffect>
                                    <p:anim calcmode="lin" valueType="num">
                                      <p:cBhvr>
                                        <p:cTn id="19" dur="1000" fill="hold"/>
                                        <p:tgtEl>
                                          <p:spTgt spid="51213"/>
                                        </p:tgtEl>
                                        <p:attrNameLst>
                                          <p:attrName>ppt_x</p:attrName>
                                        </p:attrNameLst>
                                      </p:cBhvr>
                                      <p:tavLst>
                                        <p:tav tm="0">
                                          <p:val>
                                            <p:strVal val="#ppt_x"/>
                                          </p:val>
                                        </p:tav>
                                        <p:tav tm="100000">
                                          <p:val>
                                            <p:strVal val="#ppt_x"/>
                                          </p:val>
                                        </p:tav>
                                      </p:tavLst>
                                    </p:anim>
                                    <p:anim calcmode="lin" valueType="num">
                                      <p:cBhvr>
                                        <p:cTn id="20" dur="1000" fill="hold"/>
                                        <p:tgtEl>
                                          <p:spTgt spid="512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7" grpId="0" autoUpdateAnimBg="0"/>
      <p:bldP spid="259099" grpId="0" autoUpdateAnimBg="0"/>
      <p:bldP spid="512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a:spLocks noGrp="1"/>
          </p:cNvSpPr>
          <p:nvPr>
            <p:ph type="sldNum" sz="quarter" idx="12"/>
          </p:nvPr>
        </p:nvSpPr>
        <p:spPr/>
        <p:txBody>
          <a:bodyPr/>
          <a:lstStyle/>
          <a:p>
            <a:pPr>
              <a:defRPr/>
            </a:pPr>
            <a:fld id="{0F1292CB-5B87-457B-962A-00D8936EBBD6}" type="slidenum">
              <a:rPr lang="en-US" altLang="zh-CN"/>
              <a:pPr>
                <a:defRPr/>
              </a:pPr>
              <a:t>51</a:t>
            </a:fld>
            <a:endParaRPr lang="en-US" altLang="zh-CN"/>
          </a:p>
        </p:txBody>
      </p:sp>
      <p:grpSp>
        <p:nvGrpSpPr>
          <p:cNvPr id="52227" name="Group 32"/>
          <p:cNvGrpSpPr>
            <a:grpSpLocks/>
          </p:cNvGrpSpPr>
          <p:nvPr/>
        </p:nvGrpSpPr>
        <p:grpSpPr bwMode="auto">
          <a:xfrm>
            <a:off x="1042988" y="228600"/>
            <a:ext cx="2895600" cy="2133600"/>
            <a:chOff x="240" y="2688"/>
            <a:chExt cx="1824" cy="1344"/>
          </a:xfrm>
        </p:grpSpPr>
        <p:sp>
          <p:nvSpPr>
            <p:cNvPr id="52275" name="Rectangle 33"/>
            <p:cNvSpPr>
              <a:spLocks noChangeArrowheads="1"/>
            </p:cNvSpPr>
            <p:nvPr/>
          </p:nvSpPr>
          <p:spPr bwMode="auto">
            <a:xfrm>
              <a:off x="240" y="2688"/>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2276" name="Group 34"/>
            <p:cNvGrpSpPr>
              <a:grpSpLocks/>
            </p:cNvGrpSpPr>
            <p:nvPr/>
          </p:nvGrpSpPr>
          <p:grpSpPr bwMode="auto">
            <a:xfrm>
              <a:off x="336" y="2832"/>
              <a:ext cx="1632" cy="864"/>
              <a:chOff x="720" y="2640"/>
              <a:chExt cx="1632" cy="576"/>
            </a:xfrm>
          </p:grpSpPr>
          <p:sp>
            <p:nvSpPr>
              <p:cNvPr id="52284" name="Line 35"/>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85" name="Line 36"/>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86" name="Line 37"/>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87" name="Line 38"/>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77" name="Group 39"/>
            <p:cNvGrpSpPr>
              <a:grpSpLocks/>
            </p:cNvGrpSpPr>
            <p:nvPr/>
          </p:nvGrpSpPr>
          <p:grpSpPr bwMode="auto">
            <a:xfrm>
              <a:off x="624" y="3792"/>
              <a:ext cx="1056" cy="144"/>
              <a:chOff x="432" y="3264"/>
              <a:chExt cx="1056" cy="144"/>
            </a:xfrm>
          </p:grpSpPr>
          <p:sp>
            <p:nvSpPr>
              <p:cNvPr id="52281" name="Rectangle 40"/>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2282" name="Rectangle 41"/>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2283" name="Rectangle 42"/>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2278" name="Rectangle 43"/>
            <p:cNvSpPr>
              <a:spLocks noChangeArrowheads="1"/>
            </p:cNvSpPr>
            <p:nvPr/>
          </p:nvSpPr>
          <p:spPr bwMode="auto">
            <a:xfrm>
              <a:off x="528" y="3264"/>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2279" name="Rectangle 44"/>
            <p:cNvSpPr>
              <a:spLocks noChangeArrowheads="1"/>
            </p:cNvSpPr>
            <p:nvPr/>
          </p:nvSpPr>
          <p:spPr bwMode="auto">
            <a:xfrm>
              <a:off x="576" y="3072"/>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2280" name="Rectangle 45"/>
            <p:cNvSpPr>
              <a:spLocks noChangeArrowheads="1"/>
            </p:cNvSpPr>
            <p:nvPr/>
          </p:nvSpPr>
          <p:spPr bwMode="auto">
            <a:xfrm>
              <a:off x="480" y="3456"/>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grpSp>
        <p:nvGrpSpPr>
          <p:cNvPr id="5" name="Group 75"/>
          <p:cNvGrpSpPr>
            <a:grpSpLocks/>
          </p:cNvGrpSpPr>
          <p:nvPr/>
        </p:nvGrpSpPr>
        <p:grpSpPr bwMode="auto">
          <a:xfrm>
            <a:off x="5219700" y="228600"/>
            <a:ext cx="2895600" cy="2133600"/>
            <a:chOff x="2064" y="210"/>
            <a:chExt cx="1824" cy="1344"/>
          </a:xfrm>
        </p:grpSpPr>
        <p:sp>
          <p:nvSpPr>
            <p:cNvPr id="52262" name="Rectangle 48"/>
            <p:cNvSpPr>
              <a:spLocks noChangeArrowheads="1"/>
            </p:cNvSpPr>
            <p:nvPr/>
          </p:nvSpPr>
          <p:spPr bwMode="auto">
            <a:xfrm>
              <a:off x="2064" y="210"/>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2263" name="Group 49"/>
            <p:cNvGrpSpPr>
              <a:grpSpLocks/>
            </p:cNvGrpSpPr>
            <p:nvPr/>
          </p:nvGrpSpPr>
          <p:grpSpPr bwMode="auto">
            <a:xfrm>
              <a:off x="2160" y="354"/>
              <a:ext cx="1632" cy="864"/>
              <a:chOff x="720" y="2640"/>
              <a:chExt cx="1632" cy="576"/>
            </a:xfrm>
          </p:grpSpPr>
          <p:sp>
            <p:nvSpPr>
              <p:cNvPr id="52271" name="Line 50"/>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2" name="Line 51"/>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3" name="Line 52"/>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74" name="Line 53"/>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64" name="Group 54"/>
            <p:cNvGrpSpPr>
              <a:grpSpLocks/>
            </p:cNvGrpSpPr>
            <p:nvPr/>
          </p:nvGrpSpPr>
          <p:grpSpPr bwMode="auto">
            <a:xfrm>
              <a:off x="2448" y="1314"/>
              <a:ext cx="1056" cy="144"/>
              <a:chOff x="432" y="3264"/>
              <a:chExt cx="1056" cy="144"/>
            </a:xfrm>
          </p:grpSpPr>
          <p:sp>
            <p:nvSpPr>
              <p:cNvPr id="52268" name="Rectangle 55"/>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2269" name="Rectangle 56"/>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2270" name="Rectangle 57"/>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2265" name="Rectangle 58"/>
            <p:cNvSpPr>
              <a:spLocks noChangeArrowheads="1"/>
            </p:cNvSpPr>
            <p:nvPr/>
          </p:nvSpPr>
          <p:spPr bwMode="auto">
            <a:xfrm>
              <a:off x="2787" y="1023"/>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2266" name="Rectangle 59"/>
            <p:cNvSpPr>
              <a:spLocks noChangeArrowheads="1"/>
            </p:cNvSpPr>
            <p:nvPr/>
          </p:nvSpPr>
          <p:spPr bwMode="auto">
            <a:xfrm>
              <a:off x="2835" y="831"/>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2267" name="Rectangle 60"/>
            <p:cNvSpPr>
              <a:spLocks noChangeArrowheads="1"/>
            </p:cNvSpPr>
            <p:nvPr/>
          </p:nvSpPr>
          <p:spPr bwMode="auto">
            <a:xfrm>
              <a:off x="2245" y="975"/>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grpSp>
        <p:nvGrpSpPr>
          <p:cNvPr id="8" name="Group 76"/>
          <p:cNvGrpSpPr>
            <a:grpSpLocks/>
          </p:cNvGrpSpPr>
          <p:nvPr/>
        </p:nvGrpSpPr>
        <p:grpSpPr bwMode="auto">
          <a:xfrm>
            <a:off x="1042988" y="2955925"/>
            <a:ext cx="2895600" cy="2133600"/>
            <a:chOff x="3936" y="210"/>
            <a:chExt cx="1824" cy="1344"/>
          </a:xfrm>
        </p:grpSpPr>
        <p:sp>
          <p:nvSpPr>
            <p:cNvPr id="52249" name="Rectangle 62"/>
            <p:cNvSpPr>
              <a:spLocks noChangeArrowheads="1"/>
            </p:cNvSpPr>
            <p:nvPr/>
          </p:nvSpPr>
          <p:spPr bwMode="auto">
            <a:xfrm>
              <a:off x="3936" y="210"/>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2250" name="Group 63"/>
            <p:cNvGrpSpPr>
              <a:grpSpLocks/>
            </p:cNvGrpSpPr>
            <p:nvPr/>
          </p:nvGrpSpPr>
          <p:grpSpPr bwMode="auto">
            <a:xfrm>
              <a:off x="4032" y="354"/>
              <a:ext cx="1632" cy="864"/>
              <a:chOff x="720" y="2640"/>
              <a:chExt cx="1632" cy="576"/>
            </a:xfrm>
          </p:grpSpPr>
          <p:sp>
            <p:nvSpPr>
              <p:cNvPr id="52258" name="Line 64"/>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59" name="Line 65"/>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60" name="Line 66"/>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61" name="Line 67"/>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51" name="Group 68"/>
            <p:cNvGrpSpPr>
              <a:grpSpLocks/>
            </p:cNvGrpSpPr>
            <p:nvPr/>
          </p:nvGrpSpPr>
          <p:grpSpPr bwMode="auto">
            <a:xfrm>
              <a:off x="4320" y="1314"/>
              <a:ext cx="1056" cy="144"/>
              <a:chOff x="432" y="3264"/>
              <a:chExt cx="1056" cy="144"/>
            </a:xfrm>
          </p:grpSpPr>
          <p:sp>
            <p:nvSpPr>
              <p:cNvPr id="52255" name="Rectangle 69"/>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2256" name="Rectangle 70"/>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2257" name="Rectangle 71"/>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2252" name="Rectangle 72"/>
            <p:cNvSpPr>
              <a:spLocks noChangeArrowheads="1"/>
            </p:cNvSpPr>
            <p:nvPr/>
          </p:nvSpPr>
          <p:spPr bwMode="auto">
            <a:xfrm>
              <a:off x="4646" y="1037"/>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2253" name="Rectangle 73"/>
            <p:cNvSpPr>
              <a:spLocks noChangeArrowheads="1"/>
            </p:cNvSpPr>
            <p:nvPr/>
          </p:nvSpPr>
          <p:spPr bwMode="auto">
            <a:xfrm>
              <a:off x="4694" y="845"/>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2254" name="Rectangle 74"/>
            <p:cNvSpPr>
              <a:spLocks noChangeArrowheads="1"/>
            </p:cNvSpPr>
            <p:nvPr/>
          </p:nvSpPr>
          <p:spPr bwMode="auto">
            <a:xfrm>
              <a:off x="5103" y="975"/>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grpSp>
        <p:nvGrpSpPr>
          <p:cNvPr id="11" name="Group 91"/>
          <p:cNvGrpSpPr>
            <a:grpSpLocks/>
          </p:cNvGrpSpPr>
          <p:nvPr/>
        </p:nvGrpSpPr>
        <p:grpSpPr bwMode="auto">
          <a:xfrm>
            <a:off x="5219700" y="2955925"/>
            <a:ext cx="2895600" cy="2133600"/>
            <a:chOff x="204" y="1979"/>
            <a:chExt cx="1824" cy="1344"/>
          </a:xfrm>
        </p:grpSpPr>
        <p:sp>
          <p:nvSpPr>
            <p:cNvPr id="52236" name="Rectangle 78"/>
            <p:cNvSpPr>
              <a:spLocks noChangeArrowheads="1"/>
            </p:cNvSpPr>
            <p:nvPr/>
          </p:nvSpPr>
          <p:spPr bwMode="auto">
            <a:xfrm>
              <a:off x="204" y="1979"/>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2237" name="Group 79"/>
            <p:cNvGrpSpPr>
              <a:grpSpLocks/>
            </p:cNvGrpSpPr>
            <p:nvPr/>
          </p:nvGrpSpPr>
          <p:grpSpPr bwMode="auto">
            <a:xfrm>
              <a:off x="300" y="2123"/>
              <a:ext cx="1632" cy="864"/>
              <a:chOff x="720" y="2640"/>
              <a:chExt cx="1632" cy="576"/>
            </a:xfrm>
          </p:grpSpPr>
          <p:sp>
            <p:nvSpPr>
              <p:cNvPr id="52245" name="Line 80"/>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46" name="Line 81"/>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47" name="Line 82"/>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248" name="Line 83"/>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2238" name="Group 84"/>
            <p:cNvGrpSpPr>
              <a:grpSpLocks/>
            </p:cNvGrpSpPr>
            <p:nvPr/>
          </p:nvGrpSpPr>
          <p:grpSpPr bwMode="auto">
            <a:xfrm>
              <a:off x="588" y="3083"/>
              <a:ext cx="1056" cy="144"/>
              <a:chOff x="432" y="3264"/>
              <a:chExt cx="1056" cy="144"/>
            </a:xfrm>
          </p:grpSpPr>
          <p:sp>
            <p:nvSpPr>
              <p:cNvPr id="52242" name="Rectangle 85"/>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2243" name="Rectangle 86"/>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2244" name="Rectangle 87"/>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2239" name="Rectangle 88"/>
            <p:cNvSpPr>
              <a:spLocks noChangeArrowheads="1"/>
            </p:cNvSpPr>
            <p:nvPr/>
          </p:nvSpPr>
          <p:spPr bwMode="auto">
            <a:xfrm>
              <a:off x="1416" y="2547"/>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sp>
          <p:nvSpPr>
            <p:cNvPr id="52240" name="Rectangle 89"/>
            <p:cNvSpPr>
              <a:spLocks noChangeArrowheads="1"/>
            </p:cNvSpPr>
            <p:nvPr/>
          </p:nvSpPr>
          <p:spPr bwMode="auto">
            <a:xfrm>
              <a:off x="1461" y="2367"/>
              <a:ext cx="288" cy="184"/>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66"/>
                  </a:solidFill>
                  <a:latin typeface="Times New Roman" pitchFamily="18" charset="0"/>
                  <a:ea typeface="宋体" pitchFamily="2" charset="-122"/>
                </a:rPr>
                <a:t>1</a:t>
              </a:r>
            </a:p>
          </p:txBody>
        </p:sp>
        <p:sp>
          <p:nvSpPr>
            <p:cNvPr id="52241" name="Rectangle 90"/>
            <p:cNvSpPr>
              <a:spLocks noChangeArrowheads="1"/>
            </p:cNvSpPr>
            <p:nvPr/>
          </p:nvSpPr>
          <p:spPr bwMode="auto">
            <a:xfrm>
              <a:off x="1371" y="2744"/>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3</a:t>
              </a:r>
            </a:p>
          </p:txBody>
        </p:sp>
      </p:grpSp>
      <p:sp>
        <p:nvSpPr>
          <p:cNvPr id="239708" name="Rectangle 92"/>
          <p:cNvSpPr>
            <a:spLocks noChangeArrowheads="1"/>
          </p:cNvSpPr>
          <p:nvPr/>
        </p:nvSpPr>
        <p:spPr bwMode="auto">
          <a:xfrm>
            <a:off x="1116013" y="2460625"/>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solidFill>
                  <a:srgbClr val="FF0000"/>
                </a:solidFill>
              </a:rPr>
              <a:t>Hanoi</a:t>
            </a:r>
            <a:r>
              <a:rPr kumimoji="1" lang="zh-CN" altLang="en-US">
                <a:solidFill>
                  <a:srgbClr val="FF0000"/>
                </a:solidFill>
              </a:rPr>
              <a:t>（</a:t>
            </a:r>
            <a:r>
              <a:rPr kumimoji="1" lang="en-US" altLang="zh-CN">
                <a:solidFill>
                  <a:srgbClr val="FF0000"/>
                </a:solidFill>
              </a:rPr>
              <a:t>3, x, y, z)</a:t>
            </a:r>
          </a:p>
        </p:txBody>
      </p:sp>
      <p:sp>
        <p:nvSpPr>
          <p:cNvPr id="239709" name="Rectangle 93"/>
          <p:cNvSpPr>
            <a:spLocks noChangeArrowheads="1"/>
          </p:cNvSpPr>
          <p:nvPr/>
        </p:nvSpPr>
        <p:spPr bwMode="auto">
          <a:xfrm>
            <a:off x="5364163" y="5116513"/>
            <a:ext cx="260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solidFill>
                  <a:srgbClr val="FF0000"/>
                </a:solidFill>
              </a:rPr>
              <a:t>Hanoi</a:t>
            </a:r>
            <a:r>
              <a:rPr kumimoji="1" lang="zh-CN" altLang="en-US">
                <a:solidFill>
                  <a:srgbClr val="FF0000"/>
                </a:solidFill>
              </a:rPr>
              <a:t>（</a:t>
            </a:r>
            <a:r>
              <a:rPr kumimoji="1" lang="en-US" altLang="zh-CN">
                <a:solidFill>
                  <a:srgbClr val="FF0000"/>
                </a:solidFill>
              </a:rPr>
              <a:t>2, y, x, z)</a:t>
            </a:r>
          </a:p>
        </p:txBody>
      </p:sp>
      <p:sp>
        <p:nvSpPr>
          <p:cNvPr id="239710" name="Rectangle 94"/>
          <p:cNvSpPr>
            <a:spLocks noChangeArrowheads="1"/>
          </p:cNvSpPr>
          <p:nvPr/>
        </p:nvSpPr>
        <p:spPr bwMode="auto">
          <a:xfrm>
            <a:off x="5364163" y="2460625"/>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Hanoi</a:t>
            </a:r>
            <a:r>
              <a:rPr kumimoji="1" lang="zh-CN" altLang="en-US"/>
              <a:t>（</a:t>
            </a:r>
            <a:r>
              <a:rPr kumimoji="1" lang="en-US" altLang="zh-CN"/>
              <a:t>2, x, z, y)</a:t>
            </a:r>
          </a:p>
        </p:txBody>
      </p:sp>
      <p:sp>
        <p:nvSpPr>
          <p:cNvPr id="239711" name="Rectangle 95"/>
          <p:cNvSpPr>
            <a:spLocks noChangeArrowheads="1"/>
          </p:cNvSpPr>
          <p:nvPr/>
        </p:nvSpPr>
        <p:spPr bwMode="auto">
          <a:xfrm>
            <a:off x="1428750" y="5143500"/>
            <a:ext cx="211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move(x, 3, z);</a:t>
            </a:r>
          </a:p>
        </p:txBody>
      </p:sp>
      <p:sp>
        <p:nvSpPr>
          <p:cNvPr id="239713" name="Rectangle 97"/>
          <p:cNvSpPr>
            <a:spLocks noChangeArrowheads="1"/>
          </p:cNvSpPr>
          <p:nvPr/>
        </p:nvSpPr>
        <p:spPr bwMode="auto">
          <a:xfrm>
            <a:off x="762000" y="5791200"/>
            <a:ext cx="7696200" cy="4667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kumimoji="1" lang="en-US" altLang="zh-CN">
                <a:solidFill>
                  <a:srgbClr val="FF0000"/>
                </a:solidFill>
              </a:rPr>
              <a:t>hanoi(n-1, x, z, y);</a:t>
            </a:r>
            <a:r>
              <a:rPr kumimoji="1" lang="en-US" altLang="zh-CN"/>
              <a:t>  move(x, n, z);  </a:t>
            </a:r>
            <a:r>
              <a:rPr kumimoji="1" lang="en-US" altLang="zh-CN">
                <a:solidFill>
                  <a:srgbClr val="FF0000"/>
                </a:solidFill>
              </a:rPr>
              <a:t>hanoi(n-1, y, x, z);</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708"/>
                                        </p:tgtEl>
                                        <p:attrNameLst>
                                          <p:attrName>style.visibility</p:attrName>
                                        </p:attrNameLst>
                                      </p:cBhvr>
                                      <p:to>
                                        <p:strVal val="visible"/>
                                      </p:to>
                                    </p:set>
                                    <p:animEffect transition="in" filter="wipe(left)">
                                      <p:cBhvr>
                                        <p:cTn id="7" dur="500"/>
                                        <p:tgtEl>
                                          <p:spTgt spid="239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9710"/>
                                        </p:tgtEl>
                                        <p:attrNameLst>
                                          <p:attrName>style.visibility</p:attrName>
                                        </p:attrNameLst>
                                      </p:cBhvr>
                                      <p:to>
                                        <p:strVal val="visible"/>
                                      </p:to>
                                    </p:set>
                                    <p:animEffect transition="in" filter="wipe(left)">
                                      <p:cBhvr>
                                        <p:cTn id="30" dur="500"/>
                                        <p:tgtEl>
                                          <p:spTgt spid="2397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9711"/>
                                        </p:tgtEl>
                                        <p:attrNameLst>
                                          <p:attrName>style.visibility</p:attrName>
                                        </p:attrNameLst>
                                      </p:cBhvr>
                                      <p:to>
                                        <p:strVal val="visible"/>
                                      </p:to>
                                    </p:set>
                                    <p:anim calcmode="lin" valueType="num">
                                      <p:cBhvr additive="base">
                                        <p:cTn id="35" dur="500" fill="hold"/>
                                        <p:tgtEl>
                                          <p:spTgt spid="239711"/>
                                        </p:tgtEl>
                                        <p:attrNameLst>
                                          <p:attrName>ppt_x</p:attrName>
                                        </p:attrNameLst>
                                      </p:cBhvr>
                                      <p:tavLst>
                                        <p:tav tm="0">
                                          <p:val>
                                            <p:strVal val="0-#ppt_w/2"/>
                                          </p:val>
                                        </p:tav>
                                        <p:tav tm="100000">
                                          <p:val>
                                            <p:strVal val="#ppt_x"/>
                                          </p:val>
                                        </p:tav>
                                      </p:tavLst>
                                    </p:anim>
                                    <p:anim calcmode="lin" valueType="num">
                                      <p:cBhvr additive="base">
                                        <p:cTn id="36" dur="500" fill="hold"/>
                                        <p:tgtEl>
                                          <p:spTgt spid="23971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9709"/>
                                        </p:tgtEl>
                                        <p:attrNameLst>
                                          <p:attrName>style.visibility</p:attrName>
                                        </p:attrNameLst>
                                      </p:cBhvr>
                                      <p:to>
                                        <p:strVal val="visible"/>
                                      </p:to>
                                    </p:set>
                                    <p:animEffect transition="in" filter="wipe(left)">
                                      <p:cBhvr>
                                        <p:cTn id="41" dur="500"/>
                                        <p:tgtEl>
                                          <p:spTgt spid="2397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39713"/>
                                        </p:tgtEl>
                                        <p:attrNameLst>
                                          <p:attrName>style.visibility</p:attrName>
                                        </p:attrNameLst>
                                      </p:cBhvr>
                                      <p:to>
                                        <p:strVal val="visible"/>
                                      </p:to>
                                    </p:set>
                                    <p:anim calcmode="lin" valueType="num">
                                      <p:cBhvr additive="base">
                                        <p:cTn id="46" dur="500" fill="hold"/>
                                        <p:tgtEl>
                                          <p:spTgt spid="239713"/>
                                        </p:tgtEl>
                                        <p:attrNameLst>
                                          <p:attrName>ppt_x</p:attrName>
                                        </p:attrNameLst>
                                      </p:cBhvr>
                                      <p:tavLst>
                                        <p:tav tm="0">
                                          <p:val>
                                            <p:strVal val="#ppt_x"/>
                                          </p:val>
                                        </p:tav>
                                        <p:tav tm="100000">
                                          <p:val>
                                            <p:strVal val="#ppt_x"/>
                                          </p:val>
                                        </p:tav>
                                      </p:tavLst>
                                    </p:anim>
                                    <p:anim calcmode="lin" valueType="num">
                                      <p:cBhvr additive="base">
                                        <p:cTn id="47" dur="500" fill="hold"/>
                                        <p:tgtEl>
                                          <p:spTgt spid="2397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08" grpId="0" autoUpdateAnimBg="0"/>
      <p:bldP spid="239709" grpId="0" autoUpdateAnimBg="0"/>
      <p:bldP spid="239710" grpId="0" autoUpdateAnimBg="0"/>
      <p:bldP spid="239711" grpId="0" autoUpdateAnimBg="0"/>
      <p:bldP spid="239713"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p:txBody>
          <a:bodyPr/>
          <a:lstStyle/>
          <a:p>
            <a:pPr>
              <a:defRPr/>
            </a:pPr>
            <a:fld id="{843DFDFA-A944-4DFD-A207-21A941D86626}" type="slidenum">
              <a:rPr lang="en-US" altLang="zh-CN"/>
              <a:pPr>
                <a:defRPr/>
              </a:pPr>
              <a:t>52</a:t>
            </a:fld>
            <a:endParaRPr lang="en-US" altLang="zh-CN"/>
          </a:p>
        </p:txBody>
      </p:sp>
      <p:sp>
        <p:nvSpPr>
          <p:cNvPr id="258064" name="Rectangle 16"/>
          <p:cNvSpPr>
            <a:spLocks noChangeArrowheads="1"/>
          </p:cNvSpPr>
          <p:nvPr/>
        </p:nvSpPr>
        <p:spPr bwMode="auto">
          <a:xfrm>
            <a:off x="1116013" y="2438400"/>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solidFill>
                  <a:srgbClr val="FF0000"/>
                </a:solidFill>
              </a:rPr>
              <a:t>Hanoi</a:t>
            </a:r>
            <a:r>
              <a:rPr kumimoji="1" lang="zh-CN" altLang="en-US">
                <a:solidFill>
                  <a:srgbClr val="FF0000"/>
                </a:solidFill>
              </a:rPr>
              <a:t>（</a:t>
            </a:r>
            <a:r>
              <a:rPr kumimoji="1" lang="en-US" altLang="zh-CN">
                <a:solidFill>
                  <a:srgbClr val="FF0000"/>
                </a:solidFill>
              </a:rPr>
              <a:t>2, x, y, z)</a:t>
            </a:r>
          </a:p>
        </p:txBody>
      </p:sp>
      <p:grpSp>
        <p:nvGrpSpPr>
          <p:cNvPr id="53252" name="Group 31"/>
          <p:cNvGrpSpPr>
            <a:grpSpLocks/>
          </p:cNvGrpSpPr>
          <p:nvPr/>
        </p:nvGrpSpPr>
        <p:grpSpPr bwMode="auto">
          <a:xfrm>
            <a:off x="1042988" y="206375"/>
            <a:ext cx="2895600" cy="2133600"/>
            <a:chOff x="657" y="346"/>
            <a:chExt cx="1824" cy="1344"/>
          </a:xfrm>
        </p:grpSpPr>
        <p:sp>
          <p:nvSpPr>
            <p:cNvPr id="53296" name="Rectangle 18"/>
            <p:cNvSpPr>
              <a:spLocks noChangeArrowheads="1"/>
            </p:cNvSpPr>
            <p:nvPr/>
          </p:nvSpPr>
          <p:spPr bwMode="auto">
            <a:xfrm>
              <a:off x="657" y="346"/>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3297" name="Group 19"/>
            <p:cNvGrpSpPr>
              <a:grpSpLocks/>
            </p:cNvGrpSpPr>
            <p:nvPr/>
          </p:nvGrpSpPr>
          <p:grpSpPr bwMode="auto">
            <a:xfrm>
              <a:off x="753" y="490"/>
              <a:ext cx="1632" cy="864"/>
              <a:chOff x="720" y="2640"/>
              <a:chExt cx="1632" cy="576"/>
            </a:xfrm>
          </p:grpSpPr>
          <p:sp>
            <p:nvSpPr>
              <p:cNvPr id="53304" name="Line 20"/>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5" name="Line 21"/>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6" name="Line 22"/>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307" name="Line 23"/>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98" name="Group 24"/>
            <p:cNvGrpSpPr>
              <a:grpSpLocks/>
            </p:cNvGrpSpPr>
            <p:nvPr/>
          </p:nvGrpSpPr>
          <p:grpSpPr bwMode="auto">
            <a:xfrm>
              <a:off x="1041" y="1450"/>
              <a:ext cx="1056" cy="144"/>
              <a:chOff x="432" y="3264"/>
              <a:chExt cx="1056" cy="144"/>
            </a:xfrm>
          </p:grpSpPr>
          <p:sp>
            <p:nvSpPr>
              <p:cNvPr id="53301" name="Rectangle 25"/>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3302" name="Rectangle 26"/>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3303" name="Rectangle 27"/>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3299" name="Rectangle 28"/>
            <p:cNvSpPr>
              <a:spLocks noChangeArrowheads="1"/>
            </p:cNvSpPr>
            <p:nvPr/>
          </p:nvSpPr>
          <p:spPr bwMode="auto">
            <a:xfrm>
              <a:off x="945" y="922"/>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53300" name="Rectangle 30"/>
            <p:cNvSpPr>
              <a:spLocks noChangeArrowheads="1"/>
            </p:cNvSpPr>
            <p:nvPr/>
          </p:nvSpPr>
          <p:spPr bwMode="auto">
            <a:xfrm>
              <a:off x="897" y="1114"/>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grpSp>
      <p:grpSp>
        <p:nvGrpSpPr>
          <p:cNvPr id="5" name="Group 73"/>
          <p:cNvGrpSpPr>
            <a:grpSpLocks/>
          </p:cNvGrpSpPr>
          <p:nvPr/>
        </p:nvGrpSpPr>
        <p:grpSpPr bwMode="auto">
          <a:xfrm>
            <a:off x="4800600" y="206375"/>
            <a:ext cx="2895600" cy="2133600"/>
            <a:chOff x="3024" y="384"/>
            <a:chExt cx="1824" cy="1344"/>
          </a:xfrm>
        </p:grpSpPr>
        <p:sp>
          <p:nvSpPr>
            <p:cNvPr id="53284" name="Rectangle 33"/>
            <p:cNvSpPr>
              <a:spLocks noChangeArrowheads="1"/>
            </p:cNvSpPr>
            <p:nvPr/>
          </p:nvSpPr>
          <p:spPr bwMode="auto">
            <a:xfrm>
              <a:off x="3024" y="384"/>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3285" name="Group 34"/>
            <p:cNvGrpSpPr>
              <a:grpSpLocks/>
            </p:cNvGrpSpPr>
            <p:nvPr/>
          </p:nvGrpSpPr>
          <p:grpSpPr bwMode="auto">
            <a:xfrm>
              <a:off x="3120" y="528"/>
              <a:ext cx="1632" cy="864"/>
              <a:chOff x="720" y="2640"/>
              <a:chExt cx="1632" cy="576"/>
            </a:xfrm>
          </p:grpSpPr>
          <p:sp>
            <p:nvSpPr>
              <p:cNvPr id="53292" name="Line 35"/>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36"/>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4" name="Line 37"/>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95" name="Line 38"/>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86" name="Group 39"/>
            <p:cNvGrpSpPr>
              <a:grpSpLocks/>
            </p:cNvGrpSpPr>
            <p:nvPr/>
          </p:nvGrpSpPr>
          <p:grpSpPr bwMode="auto">
            <a:xfrm>
              <a:off x="3408" y="1488"/>
              <a:ext cx="1056" cy="144"/>
              <a:chOff x="432" y="3264"/>
              <a:chExt cx="1056" cy="144"/>
            </a:xfrm>
          </p:grpSpPr>
          <p:sp>
            <p:nvSpPr>
              <p:cNvPr id="53289" name="Rectangle 40"/>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3290" name="Rectangle 41"/>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3291" name="Rectangle 42"/>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3287" name="Rectangle 43"/>
            <p:cNvSpPr>
              <a:spLocks noChangeArrowheads="1"/>
            </p:cNvSpPr>
            <p:nvPr/>
          </p:nvSpPr>
          <p:spPr bwMode="auto">
            <a:xfrm>
              <a:off x="3744" y="1200"/>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53288" name="Rectangle 44"/>
            <p:cNvSpPr>
              <a:spLocks noChangeArrowheads="1"/>
            </p:cNvSpPr>
            <p:nvPr/>
          </p:nvSpPr>
          <p:spPr bwMode="auto">
            <a:xfrm>
              <a:off x="3216" y="1152"/>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grpSp>
      <p:grpSp>
        <p:nvGrpSpPr>
          <p:cNvPr id="8" name="Group 75"/>
          <p:cNvGrpSpPr>
            <a:grpSpLocks/>
          </p:cNvGrpSpPr>
          <p:nvPr/>
        </p:nvGrpSpPr>
        <p:grpSpPr bwMode="auto">
          <a:xfrm>
            <a:off x="1066800" y="3032125"/>
            <a:ext cx="2895600" cy="2133600"/>
            <a:chOff x="672" y="2208"/>
            <a:chExt cx="1824" cy="1344"/>
          </a:xfrm>
        </p:grpSpPr>
        <p:sp>
          <p:nvSpPr>
            <p:cNvPr id="53272" name="Rectangle 45"/>
            <p:cNvSpPr>
              <a:spLocks noChangeArrowheads="1"/>
            </p:cNvSpPr>
            <p:nvPr/>
          </p:nvSpPr>
          <p:spPr bwMode="auto">
            <a:xfrm>
              <a:off x="672" y="2208"/>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3273" name="Group 46"/>
            <p:cNvGrpSpPr>
              <a:grpSpLocks/>
            </p:cNvGrpSpPr>
            <p:nvPr/>
          </p:nvGrpSpPr>
          <p:grpSpPr bwMode="auto">
            <a:xfrm>
              <a:off x="768" y="2352"/>
              <a:ext cx="1632" cy="864"/>
              <a:chOff x="720" y="2640"/>
              <a:chExt cx="1632" cy="576"/>
            </a:xfrm>
          </p:grpSpPr>
          <p:sp>
            <p:nvSpPr>
              <p:cNvPr id="53280" name="Line 47"/>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1" name="Line 48"/>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49"/>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50"/>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74" name="Group 51"/>
            <p:cNvGrpSpPr>
              <a:grpSpLocks/>
            </p:cNvGrpSpPr>
            <p:nvPr/>
          </p:nvGrpSpPr>
          <p:grpSpPr bwMode="auto">
            <a:xfrm>
              <a:off x="1056" y="3312"/>
              <a:ext cx="1056" cy="144"/>
              <a:chOff x="432" y="3264"/>
              <a:chExt cx="1056" cy="144"/>
            </a:xfrm>
          </p:grpSpPr>
          <p:sp>
            <p:nvSpPr>
              <p:cNvPr id="53277" name="Rectangle 52"/>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3278" name="Rectangle 53"/>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3279" name="Rectangle 54"/>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3275" name="Rectangle 55"/>
            <p:cNvSpPr>
              <a:spLocks noChangeArrowheads="1"/>
            </p:cNvSpPr>
            <p:nvPr/>
          </p:nvSpPr>
          <p:spPr bwMode="auto">
            <a:xfrm>
              <a:off x="1392" y="3024"/>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53276" name="Rectangle 56"/>
            <p:cNvSpPr>
              <a:spLocks noChangeArrowheads="1"/>
            </p:cNvSpPr>
            <p:nvPr/>
          </p:nvSpPr>
          <p:spPr bwMode="auto">
            <a:xfrm>
              <a:off x="1824" y="2976"/>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grpSp>
      <p:sp>
        <p:nvSpPr>
          <p:cNvPr id="258105" name="Rectangle 57"/>
          <p:cNvSpPr>
            <a:spLocks noChangeArrowheads="1"/>
          </p:cNvSpPr>
          <p:nvPr/>
        </p:nvSpPr>
        <p:spPr bwMode="auto">
          <a:xfrm>
            <a:off x="5105400" y="2438400"/>
            <a:ext cx="260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Hanoi</a:t>
            </a:r>
            <a:r>
              <a:rPr kumimoji="1" lang="zh-CN" altLang="en-US"/>
              <a:t>（</a:t>
            </a:r>
            <a:r>
              <a:rPr kumimoji="1" lang="en-US" altLang="zh-CN"/>
              <a:t>1, x, z, y)</a:t>
            </a:r>
          </a:p>
        </p:txBody>
      </p:sp>
      <p:sp>
        <p:nvSpPr>
          <p:cNvPr id="258106" name="Rectangle 58"/>
          <p:cNvSpPr>
            <a:spLocks noChangeArrowheads="1"/>
          </p:cNvSpPr>
          <p:nvPr/>
        </p:nvSpPr>
        <p:spPr bwMode="auto">
          <a:xfrm>
            <a:off x="1500188" y="5286375"/>
            <a:ext cx="211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t>move(x, 2, z);</a:t>
            </a:r>
          </a:p>
        </p:txBody>
      </p:sp>
      <p:grpSp>
        <p:nvGrpSpPr>
          <p:cNvPr id="11" name="Group 74"/>
          <p:cNvGrpSpPr>
            <a:grpSpLocks/>
          </p:cNvGrpSpPr>
          <p:nvPr/>
        </p:nvGrpSpPr>
        <p:grpSpPr bwMode="auto">
          <a:xfrm>
            <a:off x="4800600" y="3032125"/>
            <a:ext cx="2895600" cy="2133600"/>
            <a:chOff x="3024" y="2256"/>
            <a:chExt cx="1824" cy="1344"/>
          </a:xfrm>
        </p:grpSpPr>
        <p:sp>
          <p:nvSpPr>
            <p:cNvPr id="53260" name="Rectangle 59"/>
            <p:cNvSpPr>
              <a:spLocks noChangeArrowheads="1"/>
            </p:cNvSpPr>
            <p:nvPr/>
          </p:nvSpPr>
          <p:spPr bwMode="auto">
            <a:xfrm>
              <a:off x="3024" y="2256"/>
              <a:ext cx="1824" cy="1344"/>
            </a:xfrm>
            <a:prstGeom prst="rect">
              <a:avLst/>
            </a:prstGeom>
            <a:solidFill>
              <a:srgbClr val="000066"/>
            </a:solidFill>
            <a:ln w="12700" cap="sq">
              <a:solidFill>
                <a:srgbClr val="FF6600"/>
              </a:solidFill>
              <a:miter lim="800000"/>
              <a:headEnd type="none" w="sm" len="sm"/>
              <a:tailEnd type="none" w="sm" len="sm"/>
            </a:ln>
          </p:spPr>
          <p:txBody>
            <a:bodyPr wrap="none" anchor="ctr"/>
            <a:lstStyle/>
            <a:p>
              <a:endParaRPr lang="zh-CN" altLang="en-US"/>
            </a:p>
          </p:txBody>
        </p:sp>
        <p:grpSp>
          <p:nvGrpSpPr>
            <p:cNvPr id="53261" name="Group 60"/>
            <p:cNvGrpSpPr>
              <a:grpSpLocks/>
            </p:cNvGrpSpPr>
            <p:nvPr/>
          </p:nvGrpSpPr>
          <p:grpSpPr bwMode="auto">
            <a:xfrm>
              <a:off x="3120" y="2400"/>
              <a:ext cx="1632" cy="864"/>
              <a:chOff x="720" y="2640"/>
              <a:chExt cx="1632" cy="576"/>
            </a:xfrm>
          </p:grpSpPr>
          <p:sp>
            <p:nvSpPr>
              <p:cNvPr id="53268" name="Line 61"/>
              <p:cNvSpPr>
                <a:spLocks noChangeShapeType="1"/>
              </p:cNvSpPr>
              <p:nvPr/>
            </p:nvSpPr>
            <p:spPr bwMode="auto">
              <a:xfrm>
                <a:off x="720" y="3216"/>
                <a:ext cx="163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62"/>
              <p:cNvSpPr>
                <a:spLocks noChangeShapeType="1"/>
              </p:cNvSpPr>
              <p:nvPr/>
            </p:nvSpPr>
            <p:spPr bwMode="auto">
              <a:xfrm>
                <a:off x="1104"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63"/>
              <p:cNvSpPr>
                <a:spLocks noChangeShapeType="1"/>
              </p:cNvSpPr>
              <p:nvPr/>
            </p:nvSpPr>
            <p:spPr bwMode="auto">
              <a:xfrm>
                <a:off x="153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64"/>
              <p:cNvSpPr>
                <a:spLocks noChangeShapeType="1"/>
              </p:cNvSpPr>
              <p:nvPr/>
            </p:nvSpPr>
            <p:spPr bwMode="auto">
              <a:xfrm>
                <a:off x="2016" y="2640"/>
                <a:ext cx="0" cy="576"/>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62" name="Group 65"/>
            <p:cNvGrpSpPr>
              <a:grpSpLocks/>
            </p:cNvGrpSpPr>
            <p:nvPr/>
          </p:nvGrpSpPr>
          <p:grpSpPr bwMode="auto">
            <a:xfrm>
              <a:off x="3408" y="3360"/>
              <a:ext cx="1056" cy="144"/>
              <a:chOff x="432" y="3264"/>
              <a:chExt cx="1056" cy="144"/>
            </a:xfrm>
          </p:grpSpPr>
          <p:sp>
            <p:nvSpPr>
              <p:cNvPr id="53265" name="Rectangle 66"/>
              <p:cNvSpPr>
                <a:spLocks noChangeArrowheads="1"/>
              </p:cNvSpPr>
              <p:nvPr/>
            </p:nvSpPr>
            <p:spPr bwMode="auto">
              <a:xfrm>
                <a:off x="43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x</a:t>
                </a:r>
              </a:p>
            </p:txBody>
          </p:sp>
          <p:sp>
            <p:nvSpPr>
              <p:cNvPr id="53266" name="Rectangle 67"/>
              <p:cNvSpPr>
                <a:spLocks noChangeArrowheads="1"/>
              </p:cNvSpPr>
              <p:nvPr/>
            </p:nvSpPr>
            <p:spPr bwMode="auto">
              <a:xfrm>
                <a:off x="91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y</a:t>
                </a:r>
              </a:p>
            </p:txBody>
          </p:sp>
          <p:sp>
            <p:nvSpPr>
              <p:cNvPr id="53267" name="Rectangle 68"/>
              <p:cNvSpPr>
                <a:spLocks noChangeArrowheads="1"/>
              </p:cNvSpPr>
              <p:nvPr/>
            </p:nvSpPr>
            <p:spPr bwMode="auto">
              <a:xfrm>
                <a:off x="1392" y="3264"/>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800">
                    <a:solidFill>
                      <a:schemeClr val="bg1"/>
                    </a:solidFill>
                    <a:latin typeface="Times New Roman" pitchFamily="18" charset="0"/>
                    <a:ea typeface="宋体" pitchFamily="2" charset="-122"/>
                  </a:rPr>
                  <a:t>z</a:t>
                </a:r>
              </a:p>
            </p:txBody>
          </p:sp>
        </p:grpSp>
        <p:sp>
          <p:nvSpPr>
            <p:cNvPr id="53263" name="Rectangle 69"/>
            <p:cNvSpPr>
              <a:spLocks noChangeArrowheads="1"/>
            </p:cNvSpPr>
            <p:nvPr/>
          </p:nvSpPr>
          <p:spPr bwMode="auto">
            <a:xfrm>
              <a:off x="4230" y="2839"/>
              <a:ext cx="384" cy="184"/>
            </a:xfrm>
            <a:prstGeom prst="rect">
              <a:avLst/>
            </a:prstGeom>
            <a:solidFill>
              <a:srgbClr val="FF0000"/>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1</a:t>
              </a:r>
            </a:p>
          </p:txBody>
        </p:sp>
        <p:sp>
          <p:nvSpPr>
            <p:cNvPr id="53264" name="Rectangle 70"/>
            <p:cNvSpPr>
              <a:spLocks noChangeArrowheads="1"/>
            </p:cNvSpPr>
            <p:nvPr/>
          </p:nvSpPr>
          <p:spPr bwMode="auto">
            <a:xfrm>
              <a:off x="4176" y="3024"/>
              <a:ext cx="480" cy="232"/>
            </a:xfrm>
            <a:prstGeom prst="rect">
              <a:avLst/>
            </a:prstGeom>
            <a:solidFill>
              <a:srgbClr val="FFFF66"/>
            </a:solidFill>
            <a:ln w="9525">
              <a:solidFill>
                <a:srgbClr val="FF6600"/>
              </a:solidFill>
              <a:miter lim="800000"/>
              <a:headEnd/>
              <a:tailEnd/>
            </a:ln>
          </p:spPr>
          <p:txBody>
            <a:bodyPr wrap="none" anchor="ctr"/>
            <a:lstStyle/>
            <a:p>
              <a:pPr algn="ctr"/>
              <a:r>
                <a:rPr kumimoji="1" lang="en-US" altLang="zh-CN" sz="2800">
                  <a:solidFill>
                    <a:srgbClr val="000000"/>
                  </a:solidFill>
                  <a:latin typeface="Times New Roman" pitchFamily="18" charset="0"/>
                  <a:ea typeface="宋体" pitchFamily="2" charset="-122"/>
                </a:rPr>
                <a:t>2</a:t>
              </a:r>
            </a:p>
          </p:txBody>
        </p:sp>
      </p:grpSp>
      <p:sp>
        <p:nvSpPr>
          <p:cNvPr id="258120" name="Rectangle 72"/>
          <p:cNvSpPr>
            <a:spLocks noChangeArrowheads="1"/>
          </p:cNvSpPr>
          <p:nvPr/>
        </p:nvSpPr>
        <p:spPr bwMode="auto">
          <a:xfrm>
            <a:off x="4953000" y="5318125"/>
            <a:ext cx="260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a:solidFill>
                  <a:srgbClr val="FF0000"/>
                </a:solidFill>
              </a:rPr>
              <a:t>Hanoi</a:t>
            </a:r>
            <a:r>
              <a:rPr kumimoji="1" lang="zh-CN" altLang="en-US">
                <a:solidFill>
                  <a:srgbClr val="FF0000"/>
                </a:solidFill>
              </a:rPr>
              <a:t>（</a:t>
            </a:r>
            <a:r>
              <a:rPr kumimoji="1" lang="en-US" altLang="zh-CN">
                <a:solidFill>
                  <a:srgbClr val="FF0000"/>
                </a:solidFill>
              </a:rPr>
              <a:t>1, y, x, z)</a:t>
            </a:r>
          </a:p>
        </p:txBody>
      </p:sp>
      <p:sp>
        <p:nvSpPr>
          <p:cNvPr id="258124" name="Rectangle 76"/>
          <p:cNvSpPr>
            <a:spLocks noChangeArrowheads="1"/>
          </p:cNvSpPr>
          <p:nvPr/>
        </p:nvSpPr>
        <p:spPr bwMode="auto">
          <a:xfrm>
            <a:off x="762000" y="5791200"/>
            <a:ext cx="7696200" cy="4667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kumimoji="1" lang="en-US" altLang="zh-CN">
                <a:solidFill>
                  <a:srgbClr val="FF0000"/>
                </a:solidFill>
              </a:rPr>
              <a:t>hanoi(n-1, x, z, y);</a:t>
            </a:r>
            <a:r>
              <a:rPr kumimoji="1" lang="en-US" altLang="zh-CN"/>
              <a:t>  move(x, n, z);  </a:t>
            </a:r>
            <a:r>
              <a:rPr kumimoji="1" lang="en-US" altLang="zh-CN">
                <a:solidFill>
                  <a:srgbClr val="FF0000"/>
                </a:solidFill>
              </a:rPr>
              <a:t>hanoi(n-1, y, x, z);</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64"/>
                                        </p:tgtEl>
                                        <p:attrNameLst>
                                          <p:attrName>style.visibility</p:attrName>
                                        </p:attrNameLst>
                                      </p:cBhvr>
                                      <p:to>
                                        <p:strVal val="visible"/>
                                      </p:to>
                                    </p:set>
                                    <p:animEffect transition="in" filter="wipe(left)">
                                      <p:cBhvr>
                                        <p:cTn id="7" dur="500"/>
                                        <p:tgtEl>
                                          <p:spTgt spid="258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0-#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8105"/>
                                        </p:tgtEl>
                                        <p:attrNameLst>
                                          <p:attrName>style.visibility</p:attrName>
                                        </p:attrNameLst>
                                      </p:cBhvr>
                                      <p:to>
                                        <p:strVal val="visible"/>
                                      </p:to>
                                    </p:set>
                                    <p:animEffect transition="in" filter="wipe(left)">
                                      <p:cBhvr>
                                        <p:cTn id="30" dur="500"/>
                                        <p:tgtEl>
                                          <p:spTgt spid="2581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58106"/>
                                        </p:tgtEl>
                                        <p:attrNameLst>
                                          <p:attrName>style.visibility</p:attrName>
                                        </p:attrNameLst>
                                      </p:cBhvr>
                                      <p:to>
                                        <p:strVal val="visible"/>
                                      </p:to>
                                    </p:set>
                                    <p:anim calcmode="lin" valueType="num">
                                      <p:cBhvr additive="base">
                                        <p:cTn id="35" dur="500" fill="hold"/>
                                        <p:tgtEl>
                                          <p:spTgt spid="258106"/>
                                        </p:tgtEl>
                                        <p:attrNameLst>
                                          <p:attrName>ppt_x</p:attrName>
                                        </p:attrNameLst>
                                      </p:cBhvr>
                                      <p:tavLst>
                                        <p:tav tm="0">
                                          <p:val>
                                            <p:strVal val="0-#ppt_w/2"/>
                                          </p:val>
                                        </p:tav>
                                        <p:tav tm="100000">
                                          <p:val>
                                            <p:strVal val="#ppt_x"/>
                                          </p:val>
                                        </p:tav>
                                      </p:tavLst>
                                    </p:anim>
                                    <p:anim calcmode="lin" valueType="num">
                                      <p:cBhvr additive="base">
                                        <p:cTn id="36" dur="500" fill="hold"/>
                                        <p:tgtEl>
                                          <p:spTgt spid="25810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8120"/>
                                        </p:tgtEl>
                                        <p:attrNameLst>
                                          <p:attrName>style.visibility</p:attrName>
                                        </p:attrNameLst>
                                      </p:cBhvr>
                                      <p:to>
                                        <p:strVal val="visible"/>
                                      </p:to>
                                    </p:set>
                                    <p:animEffect transition="in" filter="wipe(left)">
                                      <p:cBhvr>
                                        <p:cTn id="41" dur="500"/>
                                        <p:tgtEl>
                                          <p:spTgt spid="2581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58124"/>
                                        </p:tgtEl>
                                        <p:attrNameLst>
                                          <p:attrName>style.visibility</p:attrName>
                                        </p:attrNameLst>
                                      </p:cBhvr>
                                      <p:to>
                                        <p:strVal val="visible"/>
                                      </p:to>
                                    </p:set>
                                    <p:anim calcmode="lin" valueType="num">
                                      <p:cBhvr additive="base">
                                        <p:cTn id="46" dur="500" fill="hold"/>
                                        <p:tgtEl>
                                          <p:spTgt spid="258124"/>
                                        </p:tgtEl>
                                        <p:attrNameLst>
                                          <p:attrName>ppt_x</p:attrName>
                                        </p:attrNameLst>
                                      </p:cBhvr>
                                      <p:tavLst>
                                        <p:tav tm="0">
                                          <p:val>
                                            <p:strVal val="#ppt_x"/>
                                          </p:val>
                                        </p:tav>
                                        <p:tav tm="100000">
                                          <p:val>
                                            <p:strVal val="#ppt_x"/>
                                          </p:val>
                                        </p:tav>
                                      </p:tavLst>
                                    </p:anim>
                                    <p:anim calcmode="lin" valueType="num">
                                      <p:cBhvr additive="base">
                                        <p:cTn id="47" dur="500" fill="hold"/>
                                        <p:tgtEl>
                                          <p:spTgt spid="2581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4" grpId="0" autoUpdateAnimBg="0"/>
      <p:bldP spid="258105" grpId="0" autoUpdateAnimBg="0"/>
      <p:bldP spid="258106" grpId="0" autoUpdateAnimBg="0"/>
      <p:bldP spid="258120" grpId="0" autoUpdateAnimBg="0"/>
      <p:bldP spid="25812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860B22D-4ED7-4621-A446-960E642FDA43}" type="slidenum">
              <a:rPr lang="en-US" altLang="zh-CN"/>
              <a:pPr>
                <a:defRPr/>
              </a:pPr>
              <a:t>53</a:t>
            </a:fld>
            <a:endParaRPr lang="en-US" altLang="zh-CN"/>
          </a:p>
        </p:txBody>
      </p:sp>
      <p:sp>
        <p:nvSpPr>
          <p:cNvPr id="236546" name="Text Box 2"/>
          <p:cNvSpPr txBox="1">
            <a:spLocks noChangeArrowheads="1"/>
          </p:cNvSpPr>
          <p:nvPr/>
        </p:nvSpPr>
        <p:spPr bwMode="auto">
          <a:xfrm>
            <a:off x="609600" y="685800"/>
            <a:ext cx="7934325" cy="522605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latin typeface="Times New Roman" pitchFamily="18" charset="0"/>
              </a:rPr>
              <a:t>void </a:t>
            </a:r>
            <a:r>
              <a:rPr kumimoji="1" lang="en-US" altLang="zh-CN" sz="2800" dirty="0" err="1">
                <a:latin typeface="Times New Roman" pitchFamily="18" charset="0"/>
              </a:rPr>
              <a:t>hanoi</a:t>
            </a:r>
            <a:r>
              <a:rPr kumimoji="1" lang="en-US" altLang="zh-CN" sz="2800" dirty="0">
                <a:latin typeface="Times New Roman" pitchFamily="18" charset="0"/>
              </a:rPr>
              <a:t> (</a:t>
            </a:r>
            <a:r>
              <a:rPr kumimoji="1" lang="en-US" altLang="zh-CN" sz="2800" dirty="0" err="1">
                <a:latin typeface="Times New Roman" pitchFamily="18" charset="0"/>
              </a:rPr>
              <a:t>int</a:t>
            </a:r>
            <a:r>
              <a:rPr kumimoji="1" lang="en-US" altLang="zh-CN" sz="2800" dirty="0">
                <a:latin typeface="Times New Roman" pitchFamily="18" charset="0"/>
              </a:rPr>
              <a:t> n, char x, char y, char z) {</a:t>
            </a:r>
          </a:p>
          <a:p>
            <a:endParaRPr kumimoji="1" lang="en-US" altLang="zh-CN" sz="2800" dirty="0">
              <a:solidFill>
                <a:srgbClr val="FFFF66"/>
              </a:solidFill>
              <a:latin typeface="Times New Roman" pitchFamily="18" charset="0"/>
            </a:endParaRPr>
          </a:p>
          <a:p>
            <a:r>
              <a:rPr kumimoji="1" lang="en-US" altLang="zh-CN" sz="2800" dirty="0">
                <a:latin typeface="Times New Roman" pitchFamily="18" charset="0"/>
              </a:rPr>
              <a:t>    if (n==1)</a:t>
            </a:r>
          </a:p>
          <a:p>
            <a:r>
              <a:rPr kumimoji="1" lang="en-US" altLang="zh-CN" sz="2800" dirty="0">
                <a:latin typeface="Times New Roman" pitchFamily="18" charset="0"/>
              </a:rPr>
              <a:t>          move(x, 1, z);   </a:t>
            </a:r>
            <a:r>
              <a:rPr kumimoji="1" lang="en-US" altLang="zh-CN" sz="2800" dirty="0">
                <a:solidFill>
                  <a:srgbClr val="003366"/>
                </a:solidFill>
                <a:latin typeface="Times New Roman" pitchFamily="18" charset="0"/>
              </a:rPr>
              <a:t>// </a:t>
            </a:r>
            <a:r>
              <a:rPr kumimoji="1" lang="zh-CN" altLang="en-US" sz="2800" dirty="0">
                <a:solidFill>
                  <a:srgbClr val="003366"/>
                </a:solidFill>
                <a:latin typeface="Times New Roman" pitchFamily="18" charset="0"/>
              </a:rPr>
              <a:t>将编号为１的圆盘从</a:t>
            </a:r>
            <a:r>
              <a:rPr kumimoji="1" lang="en-US" altLang="zh-CN" sz="2800" dirty="0">
                <a:solidFill>
                  <a:srgbClr val="003366"/>
                </a:solidFill>
                <a:latin typeface="Times New Roman" pitchFamily="18" charset="0"/>
              </a:rPr>
              <a:t>x</a:t>
            </a:r>
            <a:r>
              <a:rPr kumimoji="1" lang="zh-CN" altLang="en-US" sz="2800" dirty="0">
                <a:solidFill>
                  <a:srgbClr val="003366"/>
                </a:solidFill>
                <a:latin typeface="Times New Roman" pitchFamily="18" charset="0"/>
              </a:rPr>
              <a:t>移到</a:t>
            </a:r>
            <a:r>
              <a:rPr kumimoji="1" lang="en-US" altLang="zh-CN" sz="2800" dirty="0">
                <a:solidFill>
                  <a:srgbClr val="003366"/>
                </a:solidFill>
                <a:latin typeface="Times New Roman" pitchFamily="18" charset="0"/>
              </a:rPr>
              <a:t>z</a:t>
            </a:r>
          </a:p>
          <a:p>
            <a:r>
              <a:rPr kumimoji="1" lang="en-US" altLang="zh-CN" sz="2800" dirty="0">
                <a:latin typeface="Times New Roman" pitchFamily="18" charset="0"/>
              </a:rPr>
              <a:t>   else {</a:t>
            </a:r>
          </a:p>
          <a:p>
            <a:r>
              <a:rPr kumimoji="1" lang="en-US" altLang="zh-CN" sz="2800" dirty="0">
                <a:latin typeface="Times New Roman" pitchFamily="18" charset="0"/>
              </a:rPr>
              <a:t>        </a:t>
            </a:r>
            <a:r>
              <a:rPr kumimoji="1" lang="en-US" altLang="zh-CN" sz="2800" dirty="0" err="1">
                <a:solidFill>
                  <a:srgbClr val="FF0000"/>
                </a:solidFill>
                <a:latin typeface="Times New Roman" pitchFamily="18" charset="0"/>
              </a:rPr>
              <a:t>hanoi</a:t>
            </a:r>
            <a:r>
              <a:rPr kumimoji="1" lang="en-US" altLang="zh-CN" sz="2800" dirty="0">
                <a:solidFill>
                  <a:srgbClr val="FF0000"/>
                </a:solidFill>
                <a:latin typeface="Times New Roman" pitchFamily="18" charset="0"/>
              </a:rPr>
              <a:t>(n-1, x, z, y);</a:t>
            </a:r>
            <a:r>
              <a:rPr kumimoji="1" lang="en-US" altLang="zh-CN" sz="2800" dirty="0">
                <a:latin typeface="Times New Roman" pitchFamily="18" charset="0"/>
              </a:rPr>
              <a:t>  </a:t>
            </a:r>
            <a:r>
              <a:rPr kumimoji="1" lang="en-US" altLang="zh-CN" sz="2800" dirty="0">
                <a:solidFill>
                  <a:srgbClr val="003366"/>
                </a:solidFill>
                <a:latin typeface="Times New Roman" pitchFamily="18" charset="0"/>
              </a:rPr>
              <a:t>// </a:t>
            </a:r>
            <a:r>
              <a:rPr kumimoji="1" lang="zh-CN" altLang="en-US" sz="2800" dirty="0">
                <a:solidFill>
                  <a:srgbClr val="003366"/>
                </a:solidFill>
                <a:latin typeface="Times New Roman" pitchFamily="18" charset="0"/>
              </a:rPr>
              <a:t>将</a:t>
            </a:r>
            <a:r>
              <a:rPr kumimoji="1" lang="en-US" altLang="zh-CN" sz="2800" dirty="0">
                <a:solidFill>
                  <a:srgbClr val="003366"/>
                </a:solidFill>
                <a:latin typeface="Times New Roman" pitchFamily="18" charset="0"/>
              </a:rPr>
              <a:t>x</a:t>
            </a:r>
            <a:r>
              <a:rPr kumimoji="1" lang="zh-CN" altLang="en-US" sz="2800" dirty="0">
                <a:solidFill>
                  <a:srgbClr val="003366"/>
                </a:solidFill>
                <a:latin typeface="Times New Roman" pitchFamily="18" charset="0"/>
              </a:rPr>
              <a:t>上编号为１至</a:t>
            </a:r>
            <a:r>
              <a:rPr kumimoji="1" lang="en-US" altLang="zh-CN" sz="2800" dirty="0">
                <a:solidFill>
                  <a:srgbClr val="003366"/>
                </a:solidFill>
                <a:latin typeface="Times New Roman" pitchFamily="18" charset="0"/>
              </a:rPr>
              <a:t>n-1</a:t>
            </a:r>
            <a:r>
              <a:rPr kumimoji="1" lang="zh-CN" altLang="en-US" sz="2800" dirty="0">
                <a:solidFill>
                  <a:srgbClr val="003366"/>
                </a:solidFill>
                <a:latin typeface="Times New Roman" pitchFamily="18" charset="0"/>
              </a:rPr>
              <a:t>的</a:t>
            </a:r>
          </a:p>
          <a:p>
            <a:r>
              <a:rPr kumimoji="1" lang="zh-CN" altLang="en-US" sz="2800" dirty="0">
                <a:solidFill>
                  <a:srgbClr val="003366"/>
                </a:solidFill>
                <a:latin typeface="Times New Roman" pitchFamily="18" charset="0"/>
              </a:rPr>
              <a:t>                                     </a:t>
            </a:r>
            <a:r>
              <a:rPr kumimoji="1" lang="en-US" altLang="zh-CN" sz="2800" dirty="0">
                <a:solidFill>
                  <a:srgbClr val="003366"/>
                </a:solidFill>
                <a:latin typeface="Times New Roman" pitchFamily="18" charset="0"/>
              </a:rPr>
              <a:t>//</a:t>
            </a:r>
            <a:r>
              <a:rPr kumimoji="1" lang="zh-CN" altLang="en-US" sz="2800" dirty="0">
                <a:solidFill>
                  <a:srgbClr val="003366"/>
                </a:solidFill>
                <a:latin typeface="Times New Roman" pitchFamily="18" charset="0"/>
              </a:rPr>
              <a:t>圆盘移到</a:t>
            </a:r>
            <a:r>
              <a:rPr kumimoji="1" lang="en-US" altLang="zh-CN" sz="2800" dirty="0">
                <a:solidFill>
                  <a:srgbClr val="003366"/>
                </a:solidFill>
                <a:latin typeface="Times New Roman" pitchFamily="18" charset="0"/>
              </a:rPr>
              <a:t>y, z</a:t>
            </a:r>
            <a:r>
              <a:rPr kumimoji="1" lang="zh-CN" altLang="en-US" sz="2800" dirty="0">
                <a:solidFill>
                  <a:srgbClr val="003366"/>
                </a:solidFill>
                <a:latin typeface="Times New Roman" pitchFamily="18" charset="0"/>
              </a:rPr>
              <a:t>作</a:t>
            </a:r>
            <a:r>
              <a:rPr kumimoji="1" lang="zh-CN" altLang="en-US" sz="2800" dirty="0" smtClean="0">
                <a:solidFill>
                  <a:srgbClr val="003366"/>
                </a:solidFill>
                <a:latin typeface="Times New Roman" pitchFamily="18" charset="0"/>
              </a:rPr>
              <a:t>辅助轴</a:t>
            </a:r>
            <a:endParaRPr kumimoji="1" lang="zh-CN" altLang="en-US" sz="2800" dirty="0">
              <a:solidFill>
                <a:srgbClr val="003366"/>
              </a:solidFill>
              <a:latin typeface="Times New Roman" pitchFamily="18" charset="0"/>
            </a:endParaRPr>
          </a:p>
          <a:p>
            <a:r>
              <a:rPr kumimoji="1" lang="zh-CN" altLang="en-US" sz="2800" dirty="0">
                <a:latin typeface="Times New Roman" pitchFamily="18" charset="0"/>
              </a:rPr>
              <a:t>        </a:t>
            </a:r>
            <a:r>
              <a:rPr kumimoji="1" lang="en-US" altLang="zh-CN" sz="2800" dirty="0">
                <a:latin typeface="Times New Roman" pitchFamily="18" charset="0"/>
              </a:rPr>
              <a:t>move(x, n, z);     </a:t>
            </a:r>
            <a:r>
              <a:rPr kumimoji="1" lang="en-US" altLang="zh-CN" sz="2800" dirty="0">
                <a:solidFill>
                  <a:srgbClr val="003366"/>
                </a:solidFill>
                <a:latin typeface="Times New Roman" pitchFamily="18" charset="0"/>
              </a:rPr>
              <a:t>// </a:t>
            </a:r>
            <a:r>
              <a:rPr kumimoji="1" lang="zh-CN" altLang="en-US" sz="2800" dirty="0">
                <a:solidFill>
                  <a:srgbClr val="003366"/>
                </a:solidFill>
                <a:latin typeface="Times New Roman" pitchFamily="18" charset="0"/>
              </a:rPr>
              <a:t>将编号为</a:t>
            </a:r>
            <a:r>
              <a:rPr kumimoji="1" lang="en-US" altLang="zh-CN" sz="2800" dirty="0">
                <a:solidFill>
                  <a:srgbClr val="003366"/>
                </a:solidFill>
                <a:latin typeface="Times New Roman" pitchFamily="18" charset="0"/>
              </a:rPr>
              <a:t>n</a:t>
            </a:r>
            <a:r>
              <a:rPr kumimoji="1" lang="zh-CN" altLang="en-US" sz="2800" dirty="0">
                <a:solidFill>
                  <a:srgbClr val="003366"/>
                </a:solidFill>
                <a:latin typeface="Times New Roman" pitchFamily="18" charset="0"/>
              </a:rPr>
              <a:t>的圆盘从</a:t>
            </a:r>
            <a:r>
              <a:rPr kumimoji="1" lang="en-US" altLang="zh-CN" sz="2800" dirty="0">
                <a:solidFill>
                  <a:srgbClr val="003366"/>
                </a:solidFill>
                <a:latin typeface="Times New Roman" pitchFamily="18" charset="0"/>
              </a:rPr>
              <a:t>x</a:t>
            </a:r>
            <a:r>
              <a:rPr kumimoji="1" lang="zh-CN" altLang="en-US" sz="2800" dirty="0">
                <a:solidFill>
                  <a:srgbClr val="003366"/>
                </a:solidFill>
                <a:latin typeface="Times New Roman" pitchFamily="18" charset="0"/>
              </a:rPr>
              <a:t>移到</a:t>
            </a:r>
            <a:r>
              <a:rPr kumimoji="1" lang="en-US" altLang="zh-CN" sz="2800" dirty="0">
                <a:solidFill>
                  <a:srgbClr val="003366"/>
                </a:solidFill>
                <a:latin typeface="Times New Roman" pitchFamily="18" charset="0"/>
              </a:rPr>
              <a:t>z</a:t>
            </a:r>
          </a:p>
          <a:p>
            <a:r>
              <a:rPr kumimoji="1" lang="en-US" altLang="zh-CN" sz="2800" dirty="0">
                <a:latin typeface="Times New Roman" pitchFamily="18" charset="0"/>
              </a:rPr>
              <a:t>        </a:t>
            </a:r>
            <a:r>
              <a:rPr kumimoji="1" lang="en-US" altLang="zh-CN" sz="2800" dirty="0" err="1">
                <a:solidFill>
                  <a:srgbClr val="FF0000"/>
                </a:solidFill>
                <a:latin typeface="Times New Roman" pitchFamily="18" charset="0"/>
              </a:rPr>
              <a:t>hanoi</a:t>
            </a:r>
            <a:r>
              <a:rPr kumimoji="1" lang="en-US" altLang="zh-CN" sz="2800" dirty="0">
                <a:solidFill>
                  <a:srgbClr val="FF0000"/>
                </a:solidFill>
                <a:latin typeface="Times New Roman" pitchFamily="18" charset="0"/>
              </a:rPr>
              <a:t>(n-1, y, x, z);</a:t>
            </a:r>
            <a:r>
              <a:rPr kumimoji="1" lang="en-US" altLang="zh-CN" sz="2800" dirty="0">
                <a:latin typeface="Times New Roman" pitchFamily="18" charset="0"/>
              </a:rPr>
              <a:t>  </a:t>
            </a:r>
            <a:r>
              <a:rPr kumimoji="1" lang="en-US" altLang="zh-CN" sz="2800" dirty="0">
                <a:solidFill>
                  <a:srgbClr val="003366"/>
                </a:solidFill>
                <a:latin typeface="Times New Roman" pitchFamily="18" charset="0"/>
              </a:rPr>
              <a:t>// </a:t>
            </a:r>
            <a:r>
              <a:rPr kumimoji="1" lang="zh-CN" altLang="en-US" sz="2800" dirty="0">
                <a:solidFill>
                  <a:srgbClr val="003366"/>
                </a:solidFill>
                <a:latin typeface="Times New Roman" pitchFamily="18" charset="0"/>
              </a:rPr>
              <a:t>将</a:t>
            </a:r>
            <a:r>
              <a:rPr kumimoji="1" lang="en-US" altLang="zh-CN" sz="2800" dirty="0">
                <a:solidFill>
                  <a:srgbClr val="003366"/>
                </a:solidFill>
                <a:latin typeface="Times New Roman" pitchFamily="18" charset="0"/>
              </a:rPr>
              <a:t>y</a:t>
            </a:r>
            <a:r>
              <a:rPr kumimoji="1" lang="zh-CN" altLang="en-US" sz="2800" dirty="0">
                <a:solidFill>
                  <a:srgbClr val="003366"/>
                </a:solidFill>
                <a:latin typeface="Times New Roman" pitchFamily="18" charset="0"/>
              </a:rPr>
              <a:t>上编号为１至</a:t>
            </a:r>
            <a:r>
              <a:rPr kumimoji="1" lang="en-US" altLang="zh-CN" sz="2800" dirty="0">
                <a:solidFill>
                  <a:srgbClr val="003366"/>
                </a:solidFill>
                <a:latin typeface="Times New Roman" pitchFamily="18" charset="0"/>
              </a:rPr>
              <a:t>n-1</a:t>
            </a:r>
            <a:r>
              <a:rPr kumimoji="1" lang="zh-CN" altLang="en-US" sz="2800" dirty="0">
                <a:solidFill>
                  <a:srgbClr val="003366"/>
                </a:solidFill>
                <a:latin typeface="Times New Roman" pitchFamily="18" charset="0"/>
              </a:rPr>
              <a:t>的</a:t>
            </a:r>
          </a:p>
          <a:p>
            <a:r>
              <a:rPr kumimoji="1" lang="zh-CN" altLang="en-US" sz="2800" dirty="0">
                <a:solidFill>
                  <a:srgbClr val="003366"/>
                </a:solidFill>
                <a:latin typeface="Times New Roman" pitchFamily="18" charset="0"/>
              </a:rPr>
              <a:t>                                      </a:t>
            </a:r>
            <a:r>
              <a:rPr kumimoji="1" lang="en-US" altLang="zh-CN" sz="2800" dirty="0">
                <a:solidFill>
                  <a:srgbClr val="003366"/>
                </a:solidFill>
                <a:latin typeface="Times New Roman" pitchFamily="18" charset="0"/>
              </a:rPr>
              <a:t>//</a:t>
            </a:r>
            <a:r>
              <a:rPr kumimoji="1" lang="zh-CN" altLang="en-US" sz="2800" dirty="0">
                <a:solidFill>
                  <a:srgbClr val="003366"/>
                </a:solidFill>
                <a:latin typeface="Times New Roman" pitchFamily="18" charset="0"/>
              </a:rPr>
              <a:t>圆盘移到</a:t>
            </a:r>
            <a:r>
              <a:rPr kumimoji="1" lang="en-US" altLang="zh-CN" sz="2800" dirty="0">
                <a:solidFill>
                  <a:srgbClr val="003366"/>
                </a:solidFill>
                <a:latin typeface="Times New Roman" pitchFamily="18" charset="0"/>
              </a:rPr>
              <a:t>z, x</a:t>
            </a:r>
            <a:r>
              <a:rPr kumimoji="1" lang="zh-CN" altLang="en-US" sz="2800" dirty="0">
                <a:solidFill>
                  <a:srgbClr val="003366"/>
                </a:solidFill>
                <a:latin typeface="Times New Roman" pitchFamily="18" charset="0"/>
              </a:rPr>
              <a:t>作</a:t>
            </a:r>
            <a:r>
              <a:rPr kumimoji="1" lang="zh-CN" altLang="en-US" sz="2800" dirty="0" smtClean="0">
                <a:solidFill>
                  <a:srgbClr val="003366"/>
                </a:solidFill>
                <a:latin typeface="Times New Roman" pitchFamily="18" charset="0"/>
              </a:rPr>
              <a:t>辅助轴</a:t>
            </a:r>
            <a:endParaRPr kumimoji="1" lang="zh-CN" altLang="en-US" sz="2800" dirty="0">
              <a:solidFill>
                <a:srgbClr val="003366"/>
              </a:solidFill>
              <a:latin typeface="Times New Roman" pitchFamily="18" charset="0"/>
            </a:endParaRPr>
          </a:p>
          <a:p>
            <a:r>
              <a:rPr kumimoji="1" lang="zh-CN" altLang="en-US" sz="2800" dirty="0">
                <a:latin typeface="Times New Roman" pitchFamily="18" charset="0"/>
              </a:rPr>
              <a:t>     </a:t>
            </a:r>
            <a:r>
              <a:rPr kumimoji="1" lang="en-US" altLang="zh-CN" sz="2800" dirty="0">
                <a:latin typeface="Times New Roman" pitchFamily="18" charset="0"/>
              </a:rPr>
              <a:t>}</a:t>
            </a:r>
          </a:p>
          <a:p>
            <a:r>
              <a:rPr kumimoji="1" lang="en-US" altLang="zh-CN" sz="2800" dirty="0">
                <a:latin typeface="Times New Roman" pitchFamily="18" charset="0"/>
              </a:rPr>
              <a:t> }//</a:t>
            </a:r>
            <a:r>
              <a:rPr kumimoji="1" lang="en-US" altLang="zh-CN" sz="2800" dirty="0" err="1">
                <a:latin typeface="Times New Roman" pitchFamily="18" charset="0"/>
              </a:rPr>
              <a:t>hanoi</a:t>
            </a:r>
            <a:endParaRPr kumimoji="1" lang="en-US" altLang="zh-CN"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6">
                                            <p:bg/>
                                          </p:spTgt>
                                        </p:tgtEl>
                                        <p:attrNameLst>
                                          <p:attrName>style.visibility</p:attrName>
                                        </p:attrNameLst>
                                      </p:cBhvr>
                                      <p:to>
                                        <p:strVal val="visible"/>
                                      </p:to>
                                    </p:set>
                                    <p:anim calcmode="lin" valueType="num">
                                      <p:cBhvr additive="base">
                                        <p:cTn id="7" dur="500" fill="hold"/>
                                        <p:tgtEl>
                                          <p:spTgt spid="23654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6">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6">
                                            <p:txEl>
                                              <p:pRg st="0" end="0"/>
                                            </p:txEl>
                                          </p:spTgt>
                                        </p:tgtEl>
                                        <p:attrNameLst>
                                          <p:attrName>style.visibility</p:attrName>
                                        </p:attrNameLst>
                                      </p:cBhvr>
                                      <p:to>
                                        <p:strVal val="visible"/>
                                      </p:to>
                                    </p:set>
                                    <p:anim calcmode="lin" valueType="num">
                                      <p:cBhvr additive="base">
                                        <p:cTn id="13" dur="500" fill="hold"/>
                                        <p:tgtEl>
                                          <p:spTgt spid="2365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5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546">
                                            <p:txEl>
                                              <p:pRg st="2" end="2"/>
                                            </p:txEl>
                                          </p:spTgt>
                                        </p:tgtEl>
                                        <p:attrNameLst>
                                          <p:attrName>style.visibility</p:attrName>
                                        </p:attrNameLst>
                                      </p:cBhvr>
                                      <p:to>
                                        <p:strVal val="visible"/>
                                      </p:to>
                                    </p:set>
                                    <p:anim calcmode="lin" valueType="num">
                                      <p:cBhvr additive="base">
                                        <p:cTn id="19" dur="500" fill="hold"/>
                                        <p:tgtEl>
                                          <p:spTgt spid="2365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5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6546">
                                            <p:txEl>
                                              <p:pRg st="3" end="3"/>
                                            </p:txEl>
                                          </p:spTgt>
                                        </p:tgtEl>
                                        <p:attrNameLst>
                                          <p:attrName>style.visibility</p:attrName>
                                        </p:attrNameLst>
                                      </p:cBhvr>
                                      <p:to>
                                        <p:strVal val="visible"/>
                                      </p:to>
                                    </p:set>
                                    <p:anim calcmode="lin" valueType="num">
                                      <p:cBhvr additive="base">
                                        <p:cTn id="25" dur="500" fill="hold"/>
                                        <p:tgtEl>
                                          <p:spTgt spid="23654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654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6546">
                                            <p:txEl>
                                              <p:pRg st="4" end="4"/>
                                            </p:txEl>
                                          </p:spTgt>
                                        </p:tgtEl>
                                        <p:attrNameLst>
                                          <p:attrName>style.visibility</p:attrName>
                                        </p:attrNameLst>
                                      </p:cBhvr>
                                      <p:to>
                                        <p:strVal val="visible"/>
                                      </p:to>
                                    </p:set>
                                    <p:anim calcmode="lin" valueType="num">
                                      <p:cBhvr additive="base">
                                        <p:cTn id="31" dur="500" fill="hold"/>
                                        <p:tgtEl>
                                          <p:spTgt spid="23654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654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6546">
                                            <p:txEl>
                                              <p:pRg st="5" end="5"/>
                                            </p:txEl>
                                          </p:spTgt>
                                        </p:tgtEl>
                                        <p:attrNameLst>
                                          <p:attrName>style.visibility</p:attrName>
                                        </p:attrNameLst>
                                      </p:cBhvr>
                                      <p:to>
                                        <p:strVal val="visible"/>
                                      </p:to>
                                    </p:set>
                                    <p:anim calcmode="lin" valueType="num">
                                      <p:cBhvr additive="base">
                                        <p:cTn id="37" dur="500" fill="hold"/>
                                        <p:tgtEl>
                                          <p:spTgt spid="23654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654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6546">
                                            <p:txEl>
                                              <p:pRg st="6" end="6"/>
                                            </p:txEl>
                                          </p:spTgt>
                                        </p:tgtEl>
                                        <p:attrNameLst>
                                          <p:attrName>style.visibility</p:attrName>
                                        </p:attrNameLst>
                                      </p:cBhvr>
                                      <p:to>
                                        <p:strVal val="visible"/>
                                      </p:to>
                                    </p:set>
                                    <p:anim calcmode="lin" valueType="num">
                                      <p:cBhvr additive="base">
                                        <p:cTn id="43" dur="500" fill="hold"/>
                                        <p:tgtEl>
                                          <p:spTgt spid="23654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654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6546">
                                            <p:txEl>
                                              <p:pRg st="7" end="7"/>
                                            </p:txEl>
                                          </p:spTgt>
                                        </p:tgtEl>
                                        <p:attrNameLst>
                                          <p:attrName>style.visibility</p:attrName>
                                        </p:attrNameLst>
                                      </p:cBhvr>
                                      <p:to>
                                        <p:strVal val="visible"/>
                                      </p:to>
                                    </p:set>
                                    <p:anim calcmode="lin" valueType="num">
                                      <p:cBhvr additive="base">
                                        <p:cTn id="49" dur="500" fill="hold"/>
                                        <p:tgtEl>
                                          <p:spTgt spid="23654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654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6546">
                                            <p:txEl>
                                              <p:pRg st="8" end="8"/>
                                            </p:txEl>
                                          </p:spTgt>
                                        </p:tgtEl>
                                        <p:attrNameLst>
                                          <p:attrName>style.visibility</p:attrName>
                                        </p:attrNameLst>
                                      </p:cBhvr>
                                      <p:to>
                                        <p:strVal val="visible"/>
                                      </p:to>
                                    </p:set>
                                    <p:anim calcmode="lin" valueType="num">
                                      <p:cBhvr additive="base">
                                        <p:cTn id="55" dur="500" fill="hold"/>
                                        <p:tgtEl>
                                          <p:spTgt spid="23654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654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6546">
                                            <p:txEl>
                                              <p:pRg st="9" end="9"/>
                                            </p:txEl>
                                          </p:spTgt>
                                        </p:tgtEl>
                                        <p:attrNameLst>
                                          <p:attrName>style.visibility</p:attrName>
                                        </p:attrNameLst>
                                      </p:cBhvr>
                                      <p:to>
                                        <p:strVal val="visible"/>
                                      </p:to>
                                    </p:set>
                                    <p:anim calcmode="lin" valueType="num">
                                      <p:cBhvr additive="base">
                                        <p:cTn id="61" dur="500" fill="hold"/>
                                        <p:tgtEl>
                                          <p:spTgt spid="23654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3654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6546">
                                            <p:txEl>
                                              <p:pRg st="10" end="10"/>
                                            </p:txEl>
                                          </p:spTgt>
                                        </p:tgtEl>
                                        <p:attrNameLst>
                                          <p:attrName>style.visibility</p:attrName>
                                        </p:attrNameLst>
                                      </p:cBhvr>
                                      <p:to>
                                        <p:strVal val="visible"/>
                                      </p:to>
                                    </p:set>
                                    <p:anim calcmode="lin" valueType="num">
                                      <p:cBhvr additive="base">
                                        <p:cTn id="67" dur="500" fill="hold"/>
                                        <p:tgtEl>
                                          <p:spTgt spid="23654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3654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36546">
                                            <p:txEl>
                                              <p:pRg st="11" end="11"/>
                                            </p:txEl>
                                          </p:spTgt>
                                        </p:tgtEl>
                                        <p:attrNameLst>
                                          <p:attrName>style.visibility</p:attrName>
                                        </p:attrNameLst>
                                      </p:cBhvr>
                                      <p:to>
                                        <p:strVal val="visible"/>
                                      </p:to>
                                    </p:set>
                                    <p:anim calcmode="lin" valueType="num">
                                      <p:cBhvr additive="base">
                                        <p:cTn id="73" dur="500" fill="hold"/>
                                        <p:tgtEl>
                                          <p:spTgt spid="236546">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3654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5B66714-FD38-4529-B1C5-EBFC59AE6169}" type="slidenum">
              <a:rPr lang="en-US" altLang="zh-CN" smtClean="0"/>
              <a:pPr>
                <a:defRPr/>
              </a:pPr>
              <a:t>54</a:t>
            </a:fld>
            <a:endParaRPr lang="en-US" altLang="zh-CN"/>
          </a:p>
        </p:txBody>
      </p:sp>
      <p:pic>
        <p:nvPicPr>
          <p:cNvPr id="3074" name="Picture 2" descr="https://wkretype.bdimg.com/retype/zoom/8e64d706b84ae45c3b358cd9?pn=6&amp;o=jpg_6&amp;md5sum=f3b4348324f8d9bccc7ce5179aad35d9&amp;sign=e8417b7b0a&amp;png=194334-240452&amp;jpg=822392-950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5102"/>
            <a:ext cx="8270776" cy="620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03316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2DC7DE42-E1E2-4BF5-9097-1FF0B991EA06}" type="slidenum">
              <a:rPr lang="en-US" altLang="zh-CN"/>
              <a:pPr>
                <a:defRPr/>
              </a:pPr>
              <a:t>55</a:t>
            </a:fld>
            <a:endParaRPr lang="en-US" altLang="zh-CN"/>
          </a:p>
        </p:txBody>
      </p:sp>
      <p:sp>
        <p:nvSpPr>
          <p:cNvPr id="214018" name="Rectangle 2"/>
          <p:cNvSpPr>
            <a:spLocks noGrp="1" noChangeArrowheads="1"/>
          </p:cNvSpPr>
          <p:nvPr>
            <p:ph type="title"/>
          </p:nvPr>
        </p:nvSpPr>
        <p:spPr/>
        <p:txBody>
          <a:bodyPr/>
          <a:lstStyle/>
          <a:p>
            <a:pPr eaLnBrk="1" hangingPunct="1">
              <a:defRPr/>
            </a:pPr>
            <a:r>
              <a:rPr lang="en-US" altLang="zh-CN" smtClean="0"/>
              <a:t>3.4 </a:t>
            </a:r>
            <a:r>
              <a:rPr lang="zh-CN" altLang="en-US" smtClean="0"/>
              <a:t>队列</a:t>
            </a:r>
          </a:p>
        </p:txBody>
      </p:sp>
      <p:sp>
        <p:nvSpPr>
          <p:cNvPr id="55300" name="Rectangle 30"/>
          <p:cNvSpPr>
            <a:spLocks noGrp="1" noChangeArrowheads="1"/>
          </p:cNvSpPr>
          <p:nvPr>
            <p:ph type="body" idx="1"/>
          </p:nvPr>
        </p:nvSpPr>
        <p:spPr>
          <a:xfrm>
            <a:off x="250825" y="1196975"/>
            <a:ext cx="4604204" cy="5184775"/>
          </a:xfrm>
          <a:ln>
            <a:solidFill>
              <a:srgbClr val="FF6600"/>
            </a:solidFill>
            <a:miter lim="800000"/>
            <a:headEnd/>
            <a:tailEnd/>
          </a:ln>
        </p:spPr>
        <p:txBody>
          <a:bodyPr/>
          <a:lstStyle/>
          <a:p>
            <a:pPr eaLnBrk="1" hangingPunct="1"/>
            <a:r>
              <a:rPr lang="zh-CN" altLang="en-US" smtClean="0"/>
              <a:t>队列：</a:t>
            </a:r>
          </a:p>
          <a:p>
            <a:pPr eaLnBrk="1" hangingPunct="1"/>
            <a:r>
              <a:rPr lang="zh-CN" altLang="en-US" smtClean="0">
                <a:solidFill>
                  <a:srgbClr val="003366"/>
                </a:solidFill>
              </a:rPr>
              <a:t>一端插入，另一端删除</a:t>
            </a:r>
          </a:p>
          <a:p>
            <a:pPr eaLnBrk="1" hangingPunct="1"/>
            <a:r>
              <a:rPr lang="zh-CN" altLang="en-US" smtClean="0">
                <a:solidFill>
                  <a:srgbClr val="003366"/>
                </a:solidFill>
              </a:rPr>
              <a:t>从尾进，从头出</a:t>
            </a:r>
          </a:p>
          <a:p>
            <a:pPr eaLnBrk="1" hangingPunct="1"/>
            <a:endParaRPr lang="zh-CN" altLang="en-US" smtClean="0"/>
          </a:p>
          <a:p>
            <a:pPr eaLnBrk="1" hangingPunct="1"/>
            <a:r>
              <a:rPr lang="zh-CN" altLang="en-US" smtClean="0"/>
              <a:t>队列的特点：</a:t>
            </a:r>
          </a:p>
          <a:p>
            <a:pPr eaLnBrk="1" hangingPunct="1"/>
            <a:r>
              <a:rPr lang="zh-CN" altLang="en-US" smtClean="0">
                <a:solidFill>
                  <a:srgbClr val="003366"/>
                </a:solidFill>
              </a:rPr>
              <a:t>先进先出的线性表</a:t>
            </a:r>
          </a:p>
          <a:p>
            <a:pPr eaLnBrk="1" hangingPunct="1"/>
            <a:r>
              <a:rPr lang="en-US" altLang="zh-CN" smtClean="0">
                <a:solidFill>
                  <a:srgbClr val="003366"/>
                </a:solidFill>
              </a:rPr>
              <a:t>FIFO</a:t>
            </a:r>
            <a:r>
              <a:rPr lang="zh-CN" altLang="en-US" smtClean="0">
                <a:solidFill>
                  <a:srgbClr val="003366"/>
                </a:solidFill>
              </a:rPr>
              <a:t>－</a:t>
            </a:r>
            <a:r>
              <a:rPr lang="en-US" altLang="zh-CN" smtClean="0">
                <a:solidFill>
                  <a:srgbClr val="003366"/>
                </a:solidFill>
              </a:rPr>
              <a:t>fist in fist out</a:t>
            </a:r>
          </a:p>
        </p:txBody>
      </p:sp>
      <p:sp>
        <p:nvSpPr>
          <p:cNvPr id="55301" name="Rectangle 31"/>
          <p:cNvSpPr>
            <a:spLocks noChangeArrowheads="1"/>
          </p:cNvSpPr>
          <p:nvPr/>
        </p:nvSpPr>
        <p:spPr bwMode="auto">
          <a:xfrm>
            <a:off x="4855029" y="1196975"/>
            <a:ext cx="4109584" cy="518477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5303" name="Group 45"/>
          <p:cNvGrpSpPr>
            <a:grpSpLocks/>
          </p:cNvGrpSpPr>
          <p:nvPr/>
        </p:nvGrpSpPr>
        <p:grpSpPr bwMode="auto">
          <a:xfrm>
            <a:off x="6804025" y="1628775"/>
            <a:ext cx="2157413" cy="633413"/>
            <a:chOff x="4286" y="1480"/>
            <a:chExt cx="1359" cy="399"/>
          </a:xfrm>
        </p:grpSpPr>
        <p:sp>
          <p:nvSpPr>
            <p:cNvPr id="55313" name="Text Box 46"/>
            <p:cNvSpPr txBox="1">
              <a:spLocks noChangeArrowheads="1"/>
            </p:cNvSpPr>
            <p:nvPr/>
          </p:nvSpPr>
          <p:spPr bwMode="auto">
            <a:xfrm>
              <a:off x="4785" y="1480"/>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a:solidFill>
                    <a:srgbClr val="FF0000"/>
                  </a:solidFill>
                  <a:latin typeface="宋体" pitchFamily="2" charset="-122"/>
                  <a:ea typeface="宋体" pitchFamily="2" charset="-122"/>
                </a:rPr>
                <a:t>出队列</a:t>
              </a:r>
            </a:p>
          </p:txBody>
        </p:sp>
        <p:sp>
          <p:nvSpPr>
            <p:cNvPr id="55314" name="Freeform 47"/>
            <p:cNvSpPr>
              <a:spLocks/>
            </p:cNvSpPr>
            <p:nvPr/>
          </p:nvSpPr>
          <p:spPr bwMode="auto">
            <a:xfrm>
              <a:off x="4286" y="1516"/>
              <a:ext cx="453" cy="363"/>
            </a:xfrm>
            <a:custGeom>
              <a:avLst/>
              <a:gdLst>
                <a:gd name="T0" fmla="*/ 0 w 453"/>
                <a:gd name="T1" fmla="*/ 363 h 363"/>
                <a:gd name="T2" fmla="*/ 90 w 453"/>
                <a:gd name="T3" fmla="*/ 136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rgbClr val="0033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5304" name="Group 48"/>
          <p:cNvGrpSpPr>
            <a:grpSpLocks/>
          </p:cNvGrpSpPr>
          <p:nvPr/>
        </p:nvGrpSpPr>
        <p:grpSpPr bwMode="auto">
          <a:xfrm>
            <a:off x="6877050" y="4940300"/>
            <a:ext cx="2012950" cy="679450"/>
            <a:chOff x="4332" y="3566"/>
            <a:chExt cx="1268" cy="428"/>
          </a:xfrm>
        </p:grpSpPr>
        <p:sp>
          <p:nvSpPr>
            <p:cNvPr id="55311" name="Text Box 49"/>
            <p:cNvSpPr txBox="1">
              <a:spLocks noChangeArrowheads="1"/>
            </p:cNvSpPr>
            <p:nvPr/>
          </p:nvSpPr>
          <p:spPr bwMode="auto">
            <a:xfrm>
              <a:off x="4740" y="3566"/>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a:solidFill>
                    <a:srgbClr val="FF0000"/>
                  </a:solidFill>
                  <a:latin typeface="宋体" pitchFamily="2" charset="-122"/>
                  <a:ea typeface="宋体" pitchFamily="2" charset="-122"/>
                </a:rPr>
                <a:t>进队列</a:t>
              </a:r>
            </a:p>
          </p:txBody>
        </p:sp>
        <p:sp>
          <p:nvSpPr>
            <p:cNvPr id="55312" name="Freeform 50"/>
            <p:cNvSpPr>
              <a:spLocks/>
            </p:cNvSpPr>
            <p:nvPr/>
          </p:nvSpPr>
          <p:spPr bwMode="auto">
            <a:xfrm>
              <a:off x="4332" y="3612"/>
              <a:ext cx="422" cy="382"/>
            </a:xfrm>
            <a:custGeom>
              <a:avLst/>
              <a:gdLst>
                <a:gd name="T0" fmla="*/ 0 w 422"/>
                <a:gd name="T1" fmla="*/ 0 h 382"/>
                <a:gd name="T2" fmla="*/ 92 w 422"/>
                <a:gd name="T3" fmla="*/ 243 h 382"/>
                <a:gd name="T4" fmla="*/ 422 w 422"/>
                <a:gd name="T5" fmla="*/ 382 h 382"/>
                <a:gd name="T6" fmla="*/ 0 60000 65536"/>
                <a:gd name="T7" fmla="*/ 0 60000 65536"/>
                <a:gd name="T8" fmla="*/ 0 60000 65536"/>
                <a:gd name="T9" fmla="*/ 0 w 422"/>
                <a:gd name="T10" fmla="*/ 0 h 382"/>
                <a:gd name="T11" fmla="*/ 422 w 422"/>
                <a:gd name="T12" fmla="*/ 382 h 382"/>
              </a:gdLst>
              <a:ahLst/>
              <a:cxnLst>
                <a:cxn ang="T6">
                  <a:pos x="T0" y="T1"/>
                </a:cxn>
                <a:cxn ang="T7">
                  <a:pos x="T2" y="T3"/>
                </a:cxn>
                <a:cxn ang="T8">
                  <a:pos x="T4" y="T5"/>
                </a:cxn>
              </a:cxnLst>
              <a:rect l="T9" t="T10" r="T11" b="T12"/>
              <a:pathLst>
                <a:path w="422" h="382">
                  <a:moveTo>
                    <a:pt x="0" y="0"/>
                  </a:moveTo>
                  <a:cubicBezTo>
                    <a:pt x="15" y="40"/>
                    <a:pt x="22" y="180"/>
                    <a:pt x="92" y="243"/>
                  </a:cubicBezTo>
                  <a:cubicBezTo>
                    <a:pt x="162" y="306"/>
                    <a:pt x="353" y="353"/>
                    <a:pt x="422" y="382"/>
                  </a:cubicBezTo>
                </a:path>
              </a:pathLst>
            </a:custGeom>
            <a:noFill/>
            <a:ln w="38100">
              <a:solidFill>
                <a:srgbClr val="00336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 name="Group 5"/>
          <p:cNvGrpSpPr>
            <a:grpSpLocks/>
          </p:cNvGrpSpPr>
          <p:nvPr/>
        </p:nvGrpSpPr>
        <p:grpSpPr bwMode="auto">
          <a:xfrm>
            <a:off x="6272667" y="2147888"/>
            <a:ext cx="1133475" cy="2968625"/>
            <a:chOff x="3968" y="1807"/>
            <a:chExt cx="714" cy="1870"/>
          </a:xfrm>
        </p:grpSpPr>
        <p:sp>
          <p:nvSpPr>
            <p:cNvPr id="34" name="Rectangle 6"/>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Line 7"/>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8"/>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9"/>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0"/>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11"/>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Times New Roman" pitchFamily="18" charset="0"/>
                  <a:ea typeface="宋体" pitchFamily="2" charset="-122"/>
                  <a:cs typeface="Times New Roman" pitchFamily="18" charset="0"/>
                </a:rPr>
                <a:t>a</a:t>
              </a:r>
              <a:r>
                <a:rPr kumimoji="1" lang="en-US" altLang="zh-CN" sz="1800" baseline="-25000" dirty="0">
                  <a:latin typeface="Times New Roman" pitchFamily="18" charset="0"/>
                  <a:ea typeface="宋体" pitchFamily="2" charset="-122"/>
                  <a:cs typeface="Times New Roman" pitchFamily="18" charset="0"/>
                </a:rPr>
                <a:t>1</a:t>
              </a:r>
            </a:p>
          </p:txBody>
        </p:sp>
        <p:sp>
          <p:nvSpPr>
            <p:cNvPr id="40" name="Text Box 12"/>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Times New Roman" pitchFamily="18" charset="0"/>
                  <a:ea typeface="宋体" pitchFamily="2" charset="-122"/>
                  <a:cs typeface="Times New Roman" pitchFamily="18" charset="0"/>
                </a:rPr>
                <a:t>a</a:t>
              </a:r>
              <a:r>
                <a:rPr kumimoji="1" lang="en-US" altLang="zh-CN" sz="1800" dirty="0">
                  <a:latin typeface="Times New Roman" pitchFamily="18" charset="0"/>
                  <a:ea typeface="宋体" pitchFamily="2" charset="-122"/>
                  <a:cs typeface="Times New Roman" pitchFamily="18" charset="0"/>
                </a:rPr>
                <a:t>n-1</a:t>
              </a:r>
            </a:p>
          </p:txBody>
        </p:sp>
        <p:sp>
          <p:nvSpPr>
            <p:cNvPr id="41" name="Text Box 13"/>
            <p:cNvSpPr txBox="1">
              <a:spLocks noChangeArrowheads="1"/>
            </p:cNvSpPr>
            <p:nvPr/>
          </p:nvSpPr>
          <p:spPr bwMode="auto">
            <a:xfrm>
              <a:off x="4189" y="3149"/>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cs typeface="Times New Roman" pitchFamily="18" charset="0"/>
                </a:rPr>
                <a:t>a</a:t>
              </a:r>
              <a:r>
                <a:rPr kumimoji="1" lang="en-US" altLang="zh-CN" sz="1800">
                  <a:latin typeface="Times New Roman" pitchFamily="18" charset="0"/>
                  <a:ea typeface="宋体" pitchFamily="2" charset="-122"/>
                  <a:cs typeface="Times New Roman" pitchFamily="18" charset="0"/>
                </a:rPr>
                <a:t>n</a:t>
              </a:r>
            </a:p>
          </p:txBody>
        </p:sp>
        <p:sp>
          <p:nvSpPr>
            <p:cNvPr id="42" name="Line 14"/>
            <p:cNvSpPr>
              <a:spLocks noChangeShapeType="1"/>
            </p:cNvSpPr>
            <p:nvPr/>
          </p:nvSpPr>
          <p:spPr bwMode="auto">
            <a:xfrm>
              <a:off x="3968"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5"/>
            <p:cNvSpPr>
              <a:spLocks noChangeShapeType="1"/>
            </p:cNvSpPr>
            <p:nvPr/>
          </p:nvSpPr>
          <p:spPr bwMode="auto">
            <a:xfrm>
              <a:off x="4676"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6"/>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7"/>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24"/>
          <p:cNvGrpSpPr>
            <a:grpSpLocks/>
          </p:cNvGrpSpPr>
          <p:nvPr/>
        </p:nvGrpSpPr>
        <p:grpSpPr bwMode="auto">
          <a:xfrm>
            <a:off x="4545467" y="2347913"/>
            <a:ext cx="1728787" cy="519112"/>
            <a:chOff x="2880" y="1933"/>
            <a:chExt cx="1089" cy="327"/>
          </a:xfrm>
        </p:grpSpPr>
        <p:sp>
          <p:nvSpPr>
            <p:cNvPr id="47" name="Text Box 25"/>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48" name="Line 26"/>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27"/>
          <p:cNvGrpSpPr>
            <a:grpSpLocks/>
          </p:cNvGrpSpPr>
          <p:nvPr/>
        </p:nvGrpSpPr>
        <p:grpSpPr bwMode="auto">
          <a:xfrm>
            <a:off x="4461329" y="4657725"/>
            <a:ext cx="1800225" cy="519113"/>
            <a:chOff x="2835" y="3158"/>
            <a:chExt cx="1134" cy="327"/>
          </a:xfrm>
        </p:grpSpPr>
        <p:sp>
          <p:nvSpPr>
            <p:cNvPr id="50" name="Text Box 28"/>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51" name="Line 2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pPr>
              <a:defRPr/>
            </a:pPr>
            <a:fld id="{781406EE-0623-422F-88D3-9C08000174C5}" type="slidenum">
              <a:rPr lang="en-US" altLang="zh-CN"/>
              <a:pPr>
                <a:defRPr/>
              </a:pPr>
              <a:t>56</a:t>
            </a:fld>
            <a:endParaRPr lang="en-US" altLang="zh-CN"/>
          </a:p>
        </p:txBody>
      </p:sp>
      <p:sp>
        <p:nvSpPr>
          <p:cNvPr id="92169" name="Rectangle 1033"/>
          <p:cNvSpPr>
            <a:spLocks noGrp="1" noChangeArrowheads="1"/>
          </p:cNvSpPr>
          <p:nvPr>
            <p:ph type="title"/>
          </p:nvPr>
        </p:nvSpPr>
        <p:spPr/>
        <p:txBody>
          <a:bodyPr/>
          <a:lstStyle/>
          <a:p>
            <a:pPr eaLnBrk="1" hangingPunct="1">
              <a:defRPr/>
            </a:pPr>
            <a:r>
              <a:rPr lang="zh-CN" altLang="en-US" smtClean="0"/>
              <a:t>队列的类型定义</a:t>
            </a:r>
          </a:p>
        </p:txBody>
      </p:sp>
      <p:sp>
        <p:nvSpPr>
          <p:cNvPr id="92170" name="Text Box 1034"/>
          <p:cNvSpPr txBox="1">
            <a:spLocks noChangeArrowheads="1"/>
          </p:cNvSpPr>
          <p:nvPr/>
        </p:nvSpPr>
        <p:spPr bwMode="auto">
          <a:xfrm>
            <a:off x="323850" y="1268413"/>
            <a:ext cx="8640638" cy="5189113"/>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3200" dirty="0">
                <a:latin typeface="Times New Roman" pitchFamily="18" charset="0"/>
              </a:rPr>
              <a:t> ADT Queue {</a:t>
            </a:r>
          </a:p>
          <a:p>
            <a:pPr>
              <a:lnSpc>
                <a:spcPct val="115000"/>
              </a:lnSpc>
            </a:pPr>
            <a:r>
              <a:rPr kumimoji="1" lang="en-US" altLang="zh-CN" sz="3200" dirty="0">
                <a:latin typeface="Times New Roman" pitchFamily="18" charset="0"/>
              </a:rPr>
              <a:t>    </a:t>
            </a:r>
            <a:r>
              <a:rPr kumimoji="1" lang="zh-CN" altLang="en-US" sz="3200" dirty="0">
                <a:solidFill>
                  <a:srgbClr val="FF0000"/>
                </a:solidFill>
                <a:latin typeface="Times New Roman" pitchFamily="18" charset="0"/>
              </a:rPr>
              <a:t>数据对象：</a:t>
            </a:r>
          </a:p>
          <a:p>
            <a:pPr>
              <a:lnSpc>
                <a:spcPct val="115000"/>
              </a:lnSpc>
            </a:pPr>
            <a:r>
              <a:rPr kumimoji="1" lang="zh-CN" altLang="en-US" sz="3200" dirty="0" smtClean="0">
                <a:latin typeface="Times New Roman" pitchFamily="18" charset="0"/>
              </a:rPr>
              <a:t>               </a:t>
            </a:r>
            <a:endParaRPr kumimoji="1" lang="en-US" altLang="zh-CN" sz="3200" dirty="0" smtClean="0">
              <a:latin typeface="Times New Roman" pitchFamily="18" charset="0"/>
            </a:endParaRPr>
          </a:p>
          <a:p>
            <a:pPr>
              <a:lnSpc>
                <a:spcPct val="115000"/>
              </a:lnSpc>
            </a:pPr>
            <a:r>
              <a:rPr kumimoji="1" lang="en-US" altLang="zh-CN" sz="3200" dirty="0" smtClean="0">
                <a:latin typeface="Times New Roman" pitchFamily="18" charset="0"/>
              </a:rPr>
              <a:t>    </a:t>
            </a:r>
            <a:r>
              <a:rPr kumimoji="1" lang="zh-CN" altLang="en-US" sz="3200" dirty="0" smtClean="0">
                <a:solidFill>
                  <a:srgbClr val="FF0000"/>
                </a:solidFill>
                <a:latin typeface="Times New Roman" pitchFamily="18" charset="0"/>
              </a:rPr>
              <a:t>数据关系：</a:t>
            </a:r>
          </a:p>
          <a:p>
            <a:pPr>
              <a:lnSpc>
                <a:spcPct val="115000"/>
              </a:lnSpc>
            </a:pPr>
            <a:r>
              <a:rPr kumimoji="1" lang="zh-CN" altLang="en-US" sz="3200" dirty="0" smtClean="0">
                <a:latin typeface="Times New Roman" pitchFamily="18" charset="0"/>
              </a:rPr>
              <a:t>       </a:t>
            </a:r>
            <a:endParaRPr kumimoji="1" lang="en-US" altLang="zh-CN" sz="3200" dirty="0" smtClean="0">
              <a:latin typeface="Times New Roman" pitchFamily="18" charset="0"/>
            </a:endParaRPr>
          </a:p>
          <a:p>
            <a:pPr>
              <a:lnSpc>
                <a:spcPct val="115000"/>
              </a:lnSpc>
            </a:pPr>
            <a:r>
              <a:rPr kumimoji="1" lang="zh-CN" altLang="en-US" sz="3200" dirty="0" smtClean="0">
                <a:latin typeface="Times New Roman" pitchFamily="18" charset="0"/>
              </a:rPr>
              <a:t>  </a:t>
            </a:r>
            <a:endParaRPr kumimoji="1" lang="en-US" altLang="zh-CN" sz="3200" dirty="0" smtClean="0">
              <a:latin typeface="Times New Roman" pitchFamily="18" charset="0"/>
            </a:endParaRPr>
          </a:p>
          <a:p>
            <a:pPr>
              <a:lnSpc>
                <a:spcPct val="115000"/>
              </a:lnSpc>
            </a:pPr>
            <a:r>
              <a:rPr kumimoji="1" lang="zh-CN" altLang="en-US" sz="3200" dirty="0" smtClean="0">
                <a:latin typeface="Times New Roman" pitchFamily="18" charset="0"/>
              </a:rPr>
              <a:t>      </a:t>
            </a:r>
            <a:endParaRPr kumimoji="1" lang="zh-CN" altLang="en-US" sz="3200" dirty="0">
              <a:solidFill>
                <a:srgbClr val="003366"/>
              </a:solidFill>
              <a:latin typeface="Times New Roman" pitchFamily="18" charset="0"/>
            </a:endParaRPr>
          </a:p>
          <a:p>
            <a:pPr>
              <a:lnSpc>
                <a:spcPct val="115000"/>
              </a:lnSpc>
            </a:pPr>
            <a:r>
              <a:rPr kumimoji="1" lang="zh-CN" altLang="en-US" sz="3200" dirty="0">
                <a:latin typeface="Times New Roman" pitchFamily="18" charset="0"/>
              </a:rPr>
              <a:t>    </a:t>
            </a:r>
            <a:r>
              <a:rPr kumimoji="1" lang="zh-CN" altLang="en-US" sz="3200" dirty="0">
                <a:solidFill>
                  <a:srgbClr val="FF0000"/>
                </a:solidFill>
                <a:latin typeface="Times New Roman" pitchFamily="18" charset="0"/>
              </a:rPr>
              <a:t>基本操作：</a:t>
            </a:r>
            <a:r>
              <a:rPr kumimoji="1" lang="en-US" altLang="zh-CN" sz="3200" dirty="0">
                <a:solidFill>
                  <a:srgbClr val="FF0000"/>
                </a:solidFill>
                <a:latin typeface="Times New Roman" pitchFamily="18" charset="0"/>
              </a:rPr>
              <a:t>……</a:t>
            </a:r>
          </a:p>
          <a:p>
            <a:pPr>
              <a:lnSpc>
                <a:spcPct val="115000"/>
              </a:lnSpc>
            </a:pPr>
            <a:r>
              <a:rPr kumimoji="1" lang="en-US" altLang="zh-CN" sz="3200" dirty="0">
                <a:latin typeface="Times New Roman" pitchFamily="18" charset="0"/>
              </a:rPr>
              <a:t>} ADT Queue</a:t>
            </a:r>
          </a:p>
        </p:txBody>
      </p:sp>
      <p:sp>
        <p:nvSpPr>
          <p:cNvPr id="3" name="矩形 2"/>
          <p:cNvSpPr/>
          <p:nvPr/>
        </p:nvSpPr>
        <p:spPr>
          <a:xfrm>
            <a:off x="1655688" y="2412177"/>
            <a:ext cx="6678488" cy="584775"/>
          </a:xfrm>
          <a:prstGeom prst="rect">
            <a:avLst/>
          </a:prstGeom>
          <a:ln>
            <a:solidFill>
              <a:schemeClr val="accent5">
                <a:lumMod val="50000"/>
              </a:schemeClr>
            </a:solidFill>
            <a:prstDash val="dash"/>
          </a:ln>
        </p:spPr>
        <p:txBody>
          <a:bodyPr wrap="square">
            <a:spAutoFit/>
          </a:bodyPr>
          <a:lstStyle/>
          <a:p>
            <a:r>
              <a:rPr kumimoji="1" lang="en-US" altLang="zh-CN" sz="3200" dirty="0">
                <a:solidFill>
                  <a:srgbClr val="000000"/>
                </a:solidFill>
                <a:latin typeface="Times New Roman" pitchFamily="18" charset="0"/>
              </a:rPr>
              <a:t>D</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a:t>
            </a:r>
            <a:r>
              <a:rPr kumimoji="1" lang="en-US" altLang="zh-CN" sz="3200" dirty="0" err="1">
                <a:solidFill>
                  <a:srgbClr val="000000"/>
                </a:solidFill>
                <a:latin typeface="Times New Roman" pitchFamily="18" charset="0"/>
              </a:rPr>
              <a:t>a</a:t>
            </a:r>
            <a:r>
              <a:rPr kumimoji="1" lang="en-US" altLang="zh-CN" sz="3200" baseline="-25000" dirty="0" err="1">
                <a:solidFill>
                  <a:srgbClr val="000000"/>
                </a:solidFill>
                <a:latin typeface="Times New Roman" pitchFamily="18" charset="0"/>
              </a:rPr>
              <a:t>i</a:t>
            </a:r>
            <a:r>
              <a:rPr kumimoji="1" lang="en-US" altLang="zh-CN" sz="3200" dirty="0">
                <a:solidFill>
                  <a:srgbClr val="000000"/>
                </a:solidFill>
                <a:latin typeface="Times New Roman" pitchFamily="18" charset="0"/>
              </a:rPr>
              <a:t> | </a:t>
            </a:r>
            <a:r>
              <a:rPr kumimoji="1" lang="en-US" altLang="zh-CN" sz="3200" dirty="0" err="1">
                <a:solidFill>
                  <a:srgbClr val="000000"/>
                </a:solidFill>
                <a:latin typeface="Times New Roman" pitchFamily="18" charset="0"/>
              </a:rPr>
              <a:t>a</a:t>
            </a:r>
            <a:r>
              <a:rPr kumimoji="1" lang="en-US" altLang="zh-CN" sz="3200" baseline="-25000" dirty="0" err="1">
                <a:solidFill>
                  <a:srgbClr val="000000"/>
                </a:solidFill>
                <a:latin typeface="Times New Roman" pitchFamily="18" charset="0"/>
              </a:rPr>
              <a:t>i</a:t>
            </a:r>
            <a:r>
              <a:rPr kumimoji="1" lang="en-US" altLang="zh-CN" sz="3200" dirty="0" err="1">
                <a:solidFill>
                  <a:srgbClr val="000000"/>
                </a:solidFill>
                <a:latin typeface="Times New Roman" pitchFamily="18" charset="0"/>
              </a:rPr>
              <a:t>∈ElemSet</a:t>
            </a:r>
            <a:r>
              <a:rPr kumimoji="1" lang="en-US" altLang="zh-CN" sz="3200" dirty="0">
                <a:solidFill>
                  <a:srgbClr val="000000"/>
                </a:solidFill>
                <a:latin typeface="Times New Roman" pitchFamily="18" charset="0"/>
              </a:rPr>
              <a:t>, i=1,2,...,n, n≥0}</a:t>
            </a:r>
            <a:endParaRPr lang="zh-CN" altLang="en-US" dirty="0"/>
          </a:p>
        </p:txBody>
      </p:sp>
      <p:sp>
        <p:nvSpPr>
          <p:cNvPr id="5" name="矩形 4"/>
          <p:cNvSpPr/>
          <p:nvPr/>
        </p:nvSpPr>
        <p:spPr>
          <a:xfrm>
            <a:off x="1655688" y="3530152"/>
            <a:ext cx="6678488" cy="1791260"/>
          </a:xfrm>
          <a:prstGeom prst="rect">
            <a:avLst/>
          </a:prstGeom>
          <a:ln>
            <a:solidFill>
              <a:schemeClr val="accent5">
                <a:lumMod val="50000"/>
              </a:schemeClr>
            </a:solidFill>
            <a:prstDash val="dash"/>
          </a:ln>
        </p:spPr>
        <p:txBody>
          <a:bodyPr wrap="square">
            <a:spAutoFit/>
          </a:bodyPr>
          <a:lstStyle/>
          <a:p>
            <a:pPr lvl="0">
              <a:lnSpc>
                <a:spcPct val="115000"/>
              </a:lnSpc>
            </a:pPr>
            <a:r>
              <a:rPr kumimoji="1" lang="en-US" altLang="zh-CN" sz="3200" dirty="0">
                <a:solidFill>
                  <a:srgbClr val="000000"/>
                </a:solidFill>
                <a:latin typeface="Times New Roman" pitchFamily="18" charset="0"/>
              </a:rPr>
              <a:t>R1</a:t>
            </a:r>
            <a:r>
              <a:rPr kumimoji="1" lang="zh-CN" altLang="en-US" sz="3200" dirty="0">
                <a:solidFill>
                  <a:srgbClr val="000000"/>
                </a:solidFill>
                <a:latin typeface="Times New Roman" pitchFamily="18" charset="0"/>
              </a:rPr>
              <a:t>＝</a:t>
            </a:r>
            <a:r>
              <a:rPr kumimoji="1" lang="en-US" altLang="zh-CN" sz="3200" dirty="0">
                <a:solidFill>
                  <a:srgbClr val="000000"/>
                </a:solidFill>
                <a:latin typeface="Times New Roman" pitchFamily="18" charset="0"/>
              </a:rPr>
              <a:t>{ &lt;</a:t>
            </a:r>
            <a:r>
              <a:rPr kumimoji="1" lang="en-US" altLang="zh-CN" sz="3200" dirty="0" smtClean="0">
                <a:solidFill>
                  <a:srgbClr val="000000"/>
                </a:solidFill>
                <a:latin typeface="Times New Roman" pitchFamily="18" charset="0"/>
              </a:rPr>
              <a:t>a</a:t>
            </a:r>
            <a:r>
              <a:rPr kumimoji="1" lang="en-US" altLang="zh-CN" sz="3200" baseline="-25000" dirty="0" smtClean="0">
                <a:solidFill>
                  <a:srgbClr val="000000"/>
                </a:solidFill>
                <a:latin typeface="Times New Roman" pitchFamily="18" charset="0"/>
              </a:rPr>
              <a:t>i-1</a:t>
            </a:r>
            <a:r>
              <a:rPr kumimoji="1" lang="en-US" altLang="zh-CN" sz="3200" dirty="0" smtClean="0">
                <a:solidFill>
                  <a:srgbClr val="000000"/>
                </a:solidFill>
                <a:latin typeface="Times New Roman" pitchFamily="18" charset="0"/>
              </a:rPr>
              <a:t>, </a:t>
            </a:r>
            <a:r>
              <a:rPr kumimoji="1" lang="en-US" altLang="zh-CN" sz="3200" dirty="0" err="1" smtClean="0">
                <a:solidFill>
                  <a:srgbClr val="000000"/>
                </a:solidFill>
                <a:latin typeface="Times New Roman" pitchFamily="18" charset="0"/>
              </a:rPr>
              <a:t>a</a:t>
            </a:r>
            <a:r>
              <a:rPr kumimoji="1" lang="en-US" altLang="zh-CN" sz="3200" baseline="-25000" dirty="0" err="1" smtClean="0">
                <a:solidFill>
                  <a:srgbClr val="000000"/>
                </a:solidFill>
                <a:latin typeface="Times New Roman" pitchFamily="18" charset="0"/>
              </a:rPr>
              <a:t>i</a:t>
            </a:r>
            <a:r>
              <a:rPr kumimoji="1" lang="en-US" altLang="zh-CN" sz="3200" dirty="0" smtClean="0">
                <a:solidFill>
                  <a:srgbClr val="000000"/>
                </a:solidFill>
                <a:latin typeface="Times New Roman" pitchFamily="18" charset="0"/>
              </a:rPr>
              <a:t> </a:t>
            </a:r>
            <a:r>
              <a:rPr kumimoji="1" lang="en-US" altLang="zh-CN" sz="3200" dirty="0">
                <a:solidFill>
                  <a:srgbClr val="000000"/>
                </a:solidFill>
                <a:latin typeface="Times New Roman" pitchFamily="18" charset="0"/>
              </a:rPr>
              <a:t>&gt; | a</a:t>
            </a:r>
            <a:r>
              <a:rPr kumimoji="1" lang="en-US" altLang="zh-CN" sz="3200" baseline="-25000" dirty="0">
                <a:solidFill>
                  <a:srgbClr val="000000"/>
                </a:solidFill>
                <a:latin typeface="Times New Roman" pitchFamily="18" charset="0"/>
              </a:rPr>
              <a:t>i-1</a:t>
            </a:r>
            <a:r>
              <a:rPr kumimoji="1" lang="en-US" altLang="zh-CN" sz="3200" dirty="0">
                <a:solidFill>
                  <a:srgbClr val="000000"/>
                </a:solidFill>
                <a:latin typeface="Times New Roman" pitchFamily="18" charset="0"/>
              </a:rPr>
              <a:t>, </a:t>
            </a:r>
            <a:r>
              <a:rPr kumimoji="1" lang="en-US" altLang="zh-CN" sz="3200" dirty="0" err="1">
                <a:solidFill>
                  <a:srgbClr val="000000"/>
                </a:solidFill>
                <a:latin typeface="Times New Roman" pitchFamily="18" charset="0"/>
              </a:rPr>
              <a:t>a</a:t>
            </a:r>
            <a:r>
              <a:rPr kumimoji="1" lang="en-US" altLang="zh-CN" sz="3200" baseline="-25000" dirty="0" err="1">
                <a:solidFill>
                  <a:srgbClr val="000000"/>
                </a:solidFill>
                <a:latin typeface="Times New Roman" pitchFamily="18" charset="0"/>
              </a:rPr>
              <a:t>i</a:t>
            </a:r>
            <a:r>
              <a:rPr kumimoji="1" lang="en-US" altLang="zh-CN" sz="3200" baseline="-25000" dirty="0">
                <a:solidFill>
                  <a:srgbClr val="000000"/>
                </a:solidFill>
                <a:latin typeface="Times New Roman" pitchFamily="18" charset="0"/>
              </a:rPr>
              <a:t> </a:t>
            </a:r>
            <a:r>
              <a:rPr kumimoji="1" lang="en-US" altLang="zh-CN" sz="3200" dirty="0">
                <a:solidFill>
                  <a:srgbClr val="000000"/>
                </a:solidFill>
                <a:latin typeface="Times New Roman" pitchFamily="18" charset="0"/>
              </a:rPr>
              <a:t>∈D, i=2,...,n}</a:t>
            </a:r>
          </a:p>
          <a:p>
            <a:pPr lvl="0">
              <a:lnSpc>
                <a:spcPct val="115000"/>
              </a:lnSpc>
            </a:pPr>
            <a:r>
              <a:rPr kumimoji="1" lang="en-US" altLang="zh-CN" sz="3200" dirty="0">
                <a:solidFill>
                  <a:srgbClr val="000000"/>
                </a:solidFill>
                <a:latin typeface="Times New Roman" pitchFamily="18" charset="0"/>
              </a:rPr>
              <a:t>       </a:t>
            </a:r>
            <a:r>
              <a:rPr kumimoji="1" lang="zh-CN" altLang="en-US" sz="3200" dirty="0">
                <a:solidFill>
                  <a:srgbClr val="000000"/>
                </a:solidFill>
                <a:latin typeface="Times New Roman" pitchFamily="18" charset="0"/>
              </a:rPr>
              <a:t>约定其中</a:t>
            </a:r>
            <a:r>
              <a:rPr kumimoji="1" lang="en-US" altLang="zh-CN" sz="3200" dirty="0">
                <a:solidFill>
                  <a:srgbClr val="003366"/>
                </a:solidFill>
                <a:latin typeface="Times New Roman" pitchFamily="18" charset="0"/>
              </a:rPr>
              <a:t>a</a:t>
            </a:r>
            <a:r>
              <a:rPr kumimoji="1" lang="en-US" altLang="zh-CN" sz="3200" baseline="-25000" dirty="0">
                <a:solidFill>
                  <a:srgbClr val="003366"/>
                </a:solidFill>
                <a:latin typeface="Times New Roman" pitchFamily="18" charset="0"/>
              </a:rPr>
              <a:t>1</a:t>
            </a:r>
            <a:r>
              <a:rPr kumimoji="1" lang="en-US" altLang="zh-CN" sz="3200" dirty="0">
                <a:solidFill>
                  <a:srgbClr val="003366"/>
                </a:solidFill>
                <a:latin typeface="Times New Roman" pitchFamily="18" charset="0"/>
              </a:rPr>
              <a:t> </a:t>
            </a:r>
            <a:r>
              <a:rPr kumimoji="1" lang="zh-CN" altLang="en-US" sz="3200" dirty="0">
                <a:solidFill>
                  <a:srgbClr val="003366"/>
                </a:solidFill>
                <a:latin typeface="Times New Roman" pitchFamily="18" charset="0"/>
              </a:rPr>
              <a:t>端为队列</a:t>
            </a:r>
            <a:r>
              <a:rPr kumimoji="1" lang="zh-CN" altLang="en-US" sz="3200" dirty="0" smtClean="0">
                <a:solidFill>
                  <a:srgbClr val="003366"/>
                </a:solidFill>
                <a:latin typeface="Times New Roman" pitchFamily="18" charset="0"/>
              </a:rPr>
              <a:t>头</a:t>
            </a:r>
            <a:r>
              <a:rPr kumimoji="1" lang="zh-CN" altLang="en-US" sz="3200" dirty="0">
                <a:solidFill>
                  <a:srgbClr val="003366"/>
                </a:solidFill>
                <a:latin typeface="Times New Roman" pitchFamily="18" charset="0"/>
              </a:rPr>
              <a:t>，</a:t>
            </a:r>
            <a:r>
              <a:rPr kumimoji="1" lang="en-US" altLang="zh-CN" sz="3200" dirty="0" smtClean="0">
                <a:solidFill>
                  <a:srgbClr val="003366"/>
                </a:solidFill>
                <a:latin typeface="Times New Roman" pitchFamily="18" charset="0"/>
              </a:rPr>
              <a:t>a</a:t>
            </a:r>
            <a:r>
              <a:rPr kumimoji="1" lang="en-US" altLang="zh-CN" sz="3200" baseline="-25000" dirty="0" smtClean="0">
                <a:solidFill>
                  <a:srgbClr val="003366"/>
                </a:solidFill>
                <a:latin typeface="Times New Roman" pitchFamily="18" charset="0"/>
              </a:rPr>
              <a:t>n</a:t>
            </a:r>
            <a:r>
              <a:rPr kumimoji="1" lang="en-US" altLang="zh-CN" sz="3200" dirty="0" smtClean="0">
                <a:solidFill>
                  <a:srgbClr val="003366"/>
                </a:solidFill>
                <a:latin typeface="Times New Roman" pitchFamily="18" charset="0"/>
              </a:rPr>
              <a:t> </a:t>
            </a:r>
            <a:r>
              <a:rPr kumimoji="1" lang="zh-CN" altLang="en-US" sz="3200" dirty="0">
                <a:solidFill>
                  <a:srgbClr val="003366"/>
                </a:solidFill>
                <a:latin typeface="Times New Roman" pitchFamily="18" charset="0"/>
              </a:rPr>
              <a:t>端为队列尾</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1E8214E-2187-4F83-92E2-DCF092EB6472}" type="slidenum">
              <a:rPr lang="en-US" altLang="zh-CN"/>
              <a:pPr>
                <a:defRPr/>
              </a:pPr>
              <a:t>57</a:t>
            </a:fld>
            <a:endParaRPr lang="en-US" altLang="zh-CN"/>
          </a:p>
        </p:txBody>
      </p:sp>
      <p:sp>
        <p:nvSpPr>
          <p:cNvPr id="216066" name="Rectangle 2"/>
          <p:cNvSpPr>
            <a:spLocks noGrp="1" noChangeArrowheads="1"/>
          </p:cNvSpPr>
          <p:nvPr>
            <p:ph type="title"/>
          </p:nvPr>
        </p:nvSpPr>
        <p:spPr/>
        <p:txBody>
          <a:bodyPr/>
          <a:lstStyle/>
          <a:p>
            <a:pPr eaLnBrk="1" hangingPunct="1">
              <a:defRPr/>
            </a:pPr>
            <a:r>
              <a:rPr lang="zh-CN" altLang="en-US" dirty="0" smtClean="0"/>
              <a:t>队列的基本操作</a:t>
            </a:r>
          </a:p>
        </p:txBody>
      </p:sp>
      <p:sp>
        <p:nvSpPr>
          <p:cNvPr id="57348" name="Rectangle 3"/>
          <p:cNvSpPr>
            <a:spLocks noGrp="1" noChangeArrowheads="1"/>
          </p:cNvSpPr>
          <p:nvPr>
            <p:ph type="body" idx="1"/>
          </p:nvPr>
        </p:nvSpPr>
        <p:spPr/>
        <p:txBody>
          <a:bodyPr/>
          <a:lstStyle/>
          <a:p>
            <a:pPr eaLnBrk="1" hangingPunct="1"/>
            <a:r>
              <a:rPr lang="en-US" altLang="zh-CN" smtClean="0"/>
              <a:t>InitQueue(&amp;Q)</a:t>
            </a:r>
          </a:p>
          <a:p>
            <a:pPr lvl="1" eaLnBrk="1" hangingPunct="1"/>
            <a:r>
              <a:rPr lang="zh-CN" altLang="en-US" smtClean="0"/>
              <a:t>操作结果：构造一个空队列</a:t>
            </a:r>
            <a:r>
              <a:rPr lang="en-US" altLang="zh-CN" smtClean="0"/>
              <a:t>Q</a:t>
            </a:r>
          </a:p>
          <a:p>
            <a:pPr eaLnBrk="1" hangingPunct="1"/>
            <a:r>
              <a:rPr lang="en-US" altLang="zh-CN" smtClean="0"/>
              <a:t>DestroyQueue(&amp;Q)</a:t>
            </a:r>
          </a:p>
          <a:p>
            <a:pPr lvl="1" eaLnBrk="1" hangingPunct="1"/>
            <a:r>
              <a:rPr lang="zh-CN" altLang="en-US" smtClean="0"/>
              <a:t>初始条件：队列</a:t>
            </a:r>
            <a:r>
              <a:rPr lang="en-US" altLang="zh-CN" smtClean="0"/>
              <a:t>Q</a:t>
            </a:r>
            <a:r>
              <a:rPr lang="zh-CN" altLang="en-US" smtClean="0"/>
              <a:t>已存在。</a:t>
            </a:r>
          </a:p>
          <a:p>
            <a:pPr lvl="1" eaLnBrk="1" hangingPunct="1"/>
            <a:r>
              <a:rPr lang="zh-CN" altLang="en-US" smtClean="0"/>
              <a:t>操作结果：队列</a:t>
            </a:r>
            <a:r>
              <a:rPr lang="en-US" altLang="zh-CN" smtClean="0"/>
              <a:t>Q</a:t>
            </a:r>
            <a:r>
              <a:rPr lang="zh-CN" altLang="en-US" smtClean="0"/>
              <a:t>被销毁，不再存在。</a:t>
            </a:r>
          </a:p>
          <a:p>
            <a:pPr eaLnBrk="1" hangingPunct="1"/>
            <a:r>
              <a:rPr lang="en-US" altLang="zh-CN" smtClean="0"/>
              <a:t>ClearQueue(&amp;Q)</a:t>
            </a:r>
          </a:p>
          <a:p>
            <a:pPr lvl="1" eaLnBrk="1" hangingPunct="1"/>
            <a:r>
              <a:rPr lang="zh-CN" altLang="en-US" smtClean="0"/>
              <a:t>初始条件：队列</a:t>
            </a:r>
            <a:r>
              <a:rPr lang="en-US" altLang="zh-CN" smtClean="0"/>
              <a:t>Q</a:t>
            </a:r>
            <a:r>
              <a:rPr lang="zh-CN" altLang="en-US" smtClean="0"/>
              <a:t>已存在。</a:t>
            </a:r>
          </a:p>
          <a:p>
            <a:pPr lvl="1" eaLnBrk="1" hangingPunct="1"/>
            <a:r>
              <a:rPr lang="zh-CN" altLang="en-US" smtClean="0"/>
              <a:t>操作结果：将</a:t>
            </a:r>
            <a:r>
              <a:rPr lang="en-US" altLang="zh-CN" smtClean="0"/>
              <a:t>Q</a:t>
            </a:r>
            <a:r>
              <a:rPr lang="zh-CN" altLang="en-US" smtClean="0"/>
              <a:t>清为空队列。</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4F3B983-298F-43F9-9845-BC56A7D2C610}" type="slidenum">
              <a:rPr lang="en-US" altLang="zh-CN"/>
              <a:pPr>
                <a:defRPr/>
              </a:pPr>
              <a:t>58</a:t>
            </a:fld>
            <a:endParaRPr lang="en-US" altLang="zh-CN"/>
          </a:p>
        </p:txBody>
      </p:sp>
      <p:sp>
        <p:nvSpPr>
          <p:cNvPr id="217090" name="Rectangle 2"/>
          <p:cNvSpPr>
            <a:spLocks noGrp="1" noChangeArrowheads="1"/>
          </p:cNvSpPr>
          <p:nvPr>
            <p:ph type="title"/>
          </p:nvPr>
        </p:nvSpPr>
        <p:spPr/>
        <p:txBody>
          <a:bodyPr/>
          <a:lstStyle/>
          <a:p>
            <a:pPr eaLnBrk="1" hangingPunct="1">
              <a:defRPr/>
            </a:pPr>
            <a:r>
              <a:rPr lang="zh-CN" altLang="en-US" smtClean="0"/>
              <a:t>队列的基本操作</a:t>
            </a:r>
          </a:p>
        </p:txBody>
      </p:sp>
      <p:sp>
        <p:nvSpPr>
          <p:cNvPr id="58372" name="Rectangle 3"/>
          <p:cNvSpPr>
            <a:spLocks noGrp="1" noChangeArrowheads="1"/>
          </p:cNvSpPr>
          <p:nvPr>
            <p:ph type="body" idx="1"/>
          </p:nvPr>
        </p:nvSpPr>
        <p:spPr/>
        <p:txBody>
          <a:bodyPr/>
          <a:lstStyle/>
          <a:p>
            <a:pPr eaLnBrk="1" hangingPunct="1"/>
            <a:r>
              <a:rPr lang="en-US" altLang="zh-CN" smtClean="0"/>
              <a:t>QueueEmpty(Q)</a:t>
            </a:r>
          </a:p>
          <a:p>
            <a:pPr lvl="1" eaLnBrk="1" hangingPunct="1"/>
            <a:r>
              <a:rPr lang="zh-CN" altLang="en-US" smtClean="0"/>
              <a:t>初始条件：队列</a:t>
            </a:r>
            <a:r>
              <a:rPr lang="en-US" altLang="zh-CN" smtClean="0"/>
              <a:t>Q</a:t>
            </a:r>
            <a:r>
              <a:rPr lang="zh-CN" altLang="en-US" smtClean="0"/>
              <a:t>已存在。</a:t>
            </a:r>
          </a:p>
          <a:p>
            <a:pPr lvl="1" eaLnBrk="1" hangingPunct="1"/>
            <a:r>
              <a:rPr lang="zh-CN" altLang="en-US" smtClean="0"/>
              <a:t>操作结果：若</a:t>
            </a:r>
            <a:r>
              <a:rPr lang="en-US" altLang="zh-CN" smtClean="0"/>
              <a:t>Q</a:t>
            </a:r>
            <a:r>
              <a:rPr lang="zh-CN" altLang="en-US" smtClean="0"/>
              <a:t>为空队列，则返回</a:t>
            </a:r>
            <a:r>
              <a:rPr lang="en-US" altLang="zh-CN" smtClean="0"/>
              <a:t>TRUE</a:t>
            </a:r>
            <a:r>
              <a:rPr lang="zh-CN" altLang="en-US" smtClean="0"/>
              <a:t>，否则返回</a:t>
            </a:r>
            <a:r>
              <a:rPr lang="en-US" altLang="zh-CN" smtClean="0"/>
              <a:t>FALSE</a:t>
            </a:r>
            <a:r>
              <a:rPr lang="zh-CN" altLang="en-US" smtClean="0"/>
              <a:t>。</a:t>
            </a:r>
          </a:p>
          <a:p>
            <a:pPr eaLnBrk="1" hangingPunct="1"/>
            <a:endParaRPr lang="zh-CN" altLang="en-US" smtClean="0"/>
          </a:p>
          <a:p>
            <a:pPr eaLnBrk="1" hangingPunct="1"/>
            <a:r>
              <a:rPr lang="zh-CN" altLang="en-US" smtClean="0"/>
              <a:t> </a:t>
            </a:r>
            <a:r>
              <a:rPr lang="en-US" altLang="zh-CN" smtClean="0"/>
              <a:t>QueueLength(Q)</a:t>
            </a:r>
          </a:p>
          <a:p>
            <a:pPr lvl="1" eaLnBrk="1" hangingPunct="1"/>
            <a:r>
              <a:rPr lang="zh-CN" altLang="en-US" smtClean="0"/>
              <a:t>初始条件：队列</a:t>
            </a:r>
            <a:r>
              <a:rPr lang="en-US" altLang="zh-CN" smtClean="0"/>
              <a:t>Q</a:t>
            </a:r>
            <a:r>
              <a:rPr lang="zh-CN" altLang="en-US" smtClean="0"/>
              <a:t>已存在。</a:t>
            </a:r>
          </a:p>
          <a:p>
            <a:pPr lvl="1" eaLnBrk="1" hangingPunct="1"/>
            <a:r>
              <a:rPr lang="zh-CN" altLang="en-US" smtClean="0"/>
              <a:t>操作结果：返回</a:t>
            </a:r>
            <a:r>
              <a:rPr lang="en-US" altLang="zh-CN" smtClean="0"/>
              <a:t>Q</a:t>
            </a:r>
            <a:r>
              <a:rPr lang="zh-CN" altLang="en-US" smtClean="0"/>
              <a:t>的元素个数，即队列的长度。 </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3F84A037-81C9-4399-A603-7510C05DA64E}" type="slidenum">
              <a:rPr lang="en-US" altLang="zh-CN"/>
              <a:pPr>
                <a:defRPr/>
              </a:pPr>
              <a:t>59</a:t>
            </a:fld>
            <a:endParaRPr lang="en-US" altLang="zh-CN"/>
          </a:p>
        </p:txBody>
      </p:sp>
      <p:sp>
        <p:nvSpPr>
          <p:cNvPr id="218114" name="Rectangle 2"/>
          <p:cNvSpPr>
            <a:spLocks noGrp="1" noChangeArrowheads="1"/>
          </p:cNvSpPr>
          <p:nvPr>
            <p:ph type="title"/>
          </p:nvPr>
        </p:nvSpPr>
        <p:spPr/>
        <p:txBody>
          <a:bodyPr/>
          <a:lstStyle/>
          <a:p>
            <a:pPr eaLnBrk="1" hangingPunct="1">
              <a:defRPr/>
            </a:pPr>
            <a:r>
              <a:rPr lang="zh-CN" altLang="en-US" smtClean="0"/>
              <a:t>队列的基本操作</a:t>
            </a:r>
          </a:p>
        </p:txBody>
      </p:sp>
      <p:sp>
        <p:nvSpPr>
          <p:cNvPr id="59396" name="Rectangle 3"/>
          <p:cNvSpPr>
            <a:spLocks noGrp="1" noChangeArrowheads="1"/>
          </p:cNvSpPr>
          <p:nvPr>
            <p:ph type="body" idx="1"/>
          </p:nvPr>
        </p:nvSpPr>
        <p:spPr/>
        <p:txBody>
          <a:bodyPr/>
          <a:lstStyle/>
          <a:p>
            <a:pPr eaLnBrk="1" hangingPunct="1"/>
            <a:r>
              <a:rPr lang="en-US" altLang="zh-CN" dirty="0" err="1" smtClean="0"/>
              <a:t>GetHead</a:t>
            </a:r>
            <a:r>
              <a:rPr lang="en-US" altLang="zh-CN" dirty="0" smtClean="0"/>
              <a:t>(Q, &amp;e)</a:t>
            </a:r>
          </a:p>
          <a:p>
            <a:pPr lvl="1" eaLnBrk="1" hangingPunct="1"/>
            <a:r>
              <a:rPr lang="zh-CN" altLang="en-US" dirty="0" smtClean="0"/>
              <a:t>初始条件：</a:t>
            </a:r>
            <a:r>
              <a:rPr lang="en-US" altLang="zh-CN" dirty="0" smtClean="0"/>
              <a:t>Q</a:t>
            </a:r>
            <a:r>
              <a:rPr lang="zh-CN" altLang="en-US" dirty="0" smtClean="0"/>
              <a:t>为非空队列。</a:t>
            </a:r>
          </a:p>
          <a:p>
            <a:pPr lvl="1" eaLnBrk="1" hangingPunct="1"/>
            <a:r>
              <a:rPr lang="zh-CN" altLang="en-US" dirty="0" smtClean="0"/>
              <a:t>操作结果：用</a:t>
            </a:r>
            <a:r>
              <a:rPr lang="en-US" altLang="zh-CN" dirty="0" smtClean="0"/>
              <a:t>e</a:t>
            </a:r>
            <a:r>
              <a:rPr lang="zh-CN" altLang="en-US" dirty="0" smtClean="0"/>
              <a:t>返回</a:t>
            </a:r>
            <a:r>
              <a:rPr lang="en-US" altLang="zh-CN" dirty="0" smtClean="0"/>
              <a:t>Q</a:t>
            </a:r>
            <a:r>
              <a:rPr lang="zh-CN" altLang="en-US" dirty="0" smtClean="0"/>
              <a:t>的队首元素。</a:t>
            </a:r>
          </a:p>
        </p:txBody>
      </p:sp>
      <p:grpSp>
        <p:nvGrpSpPr>
          <p:cNvPr id="59397" name="Group 5"/>
          <p:cNvGrpSpPr>
            <a:grpSpLocks/>
          </p:cNvGrpSpPr>
          <p:nvPr/>
        </p:nvGrpSpPr>
        <p:grpSpPr bwMode="auto">
          <a:xfrm>
            <a:off x="3563938" y="3052763"/>
            <a:ext cx="1133475" cy="2968625"/>
            <a:chOff x="3968" y="1807"/>
            <a:chExt cx="714" cy="1870"/>
          </a:xfrm>
        </p:grpSpPr>
        <p:sp>
          <p:nvSpPr>
            <p:cNvPr id="59405" name="Rectangle 6"/>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Line 7"/>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8"/>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9"/>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0"/>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Text Box 11"/>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Times New Roman" pitchFamily="18" charset="0"/>
                  <a:ea typeface="宋体" pitchFamily="2" charset="-122"/>
                  <a:cs typeface="Times New Roman" pitchFamily="18" charset="0"/>
                </a:rPr>
                <a:t>a</a:t>
              </a:r>
              <a:r>
                <a:rPr kumimoji="1" lang="en-US" altLang="zh-CN" sz="1800" baseline="-25000" dirty="0">
                  <a:latin typeface="Times New Roman" pitchFamily="18" charset="0"/>
                  <a:ea typeface="宋体" pitchFamily="2" charset="-122"/>
                  <a:cs typeface="Times New Roman" pitchFamily="18" charset="0"/>
                </a:rPr>
                <a:t>1</a:t>
              </a:r>
            </a:p>
          </p:txBody>
        </p:sp>
        <p:sp>
          <p:nvSpPr>
            <p:cNvPr id="59411" name="Text Box 12"/>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Times New Roman" pitchFamily="18" charset="0"/>
                  <a:ea typeface="宋体" pitchFamily="2" charset="-122"/>
                  <a:cs typeface="Times New Roman" pitchFamily="18" charset="0"/>
                </a:rPr>
                <a:t>a</a:t>
              </a:r>
              <a:r>
                <a:rPr kumimoji="1" lang="en-US" altLang="zh-CN" sz="1800" dirty="0">
                  <a:latin typeface="Times New Roman" pitchFamily="18" charset="0"/>
                  <a:ea typeface="宋体" pitchFamily="2" charset="-122"/>
                  <a:cs typeface="Times New Roman" pitchFamily="18" charset="0"/>
                </a:rPr>
                <a:t>n-1</a:t>
              </a:r>
            </a:p>
          </p:txBody>
        </p:sp>
        <p:sp>
          <p:nvSpPr>
            <p:cNvPr id="59412" name="Text Box 13"/>
            <p:cNvSpPr txBox="1">
              <a:spLocks noChangeArrowheads="1"/>
            </p:cNvSpPr>
            <p:nvPr/>
          </p:nvSpPr>
          <p:spPr bwMode="auto">
            <a:xfrm>
              <a:off x="4189" y="3149"/>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cs typeface="Times New Roman" pitchFamily="18" charset="0"/>
                </a:rPr>
                <a:t>a</a:t>
              </a:r>
              <a:r>
                <a:rPr kumimoji="1" lang="en-US" altLang="zh-CN" sz="1800">
                  <a:latin typeface="Times New Roman" pitchFamily="18" charset="0"/>
                  <a:ea typeface="宋体" pitchFamily="2" charset="-122"/>
                  <a:cs typeface="Times New Roman" pitchFamily="18" charset="0"/>
                </a:rPr>
                <a:t>n</a:t>
              </a:r>
            </a:p>
          </p:txBody>
        </p:sp>
        <p:sp>
          <p:nvSpPr>
            <p:cNvPr id="59413" name="Line 14"/>
            <p:cNvSpPr>
              <a:spLocks noChangeShapeType="1"/>
            </p:cNvSpPr>
            <p:nvPr/>
          </p:nvSpPr>
          <p:spPr bwMode="auto">
            <a:xfrm>
              <a:off x="3968"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15"/>
            <p:cNvSpPr>
              <a:spLocks noChangeShapeType="1"/>
            </p:cNvSpPr>
            <p:nvPr/>
          </p:nvSpPr>
          <p:spPr bwMode="auto">
            <a:xfrm>
              <a:off x="4676"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Line 16"/>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17"/>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398" name="Group 24"/>
          <p:cNvGrpSpPr>
            <a:grpSpLocks/>
          </p:cNvGrpSpPr>
          <p:nvPr/>
        </p:nvGrpSpPr>
        <p:grpSpPr bwMode="auto">
          <a:xfrm>
            <a:off x="1836738" y="3252788"/>
            <a:ext cx="1728787" cy="519112"/>
            <a:chOff x="2880" y="1933"/>
            <a:chExt cx="1089" cy="327"/>
          </a:xfrm>
        </p:grpSpPr>
        <p:sp>
          <p:nvSpPr>
            <p:cNvPr id="59403" name="Text Box 25"/>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59404" name="Line 26"/>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399" name="Group 27"/>
          <p:cNvGrpSpPr>
            <a:grpSpLocks/>
          </p:cNvGrpSpPr>
          <p:nvPr/>
        </p:nvGrpSpPr>
        <p:grpSpPr bwMode="auto">
          <a:xfrm>
            <a:off x="1752600" y="5562600"/>
            <a:ext cx="1800225" cy="519113"/>
            <a:chOff x="2835" y="3158"/>
            <a:chExt cx="1134" cy="327"/>
          </a:xfrm>
        </p:grpSpPr>
        <p:sp>
          <p:nvSpPr>
            <p:cNvPr id="59401" name="Text Box 28"/>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59402" name="Line 2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8142" name="Text Box 30"/>
          <p:cNvSpPr txBox="1">
            <a:spLocks noChangeArrowheads="1"/>
          </p:cNvSpPr>
          <p:nvPr/>
        </p:nvSpPr>
        <p:spPr bwMode="auto">
          <a:xfrm>
            <a:off x="5292725" y="3644900"/>
            <a:ext cx="2447925" cy="1169988"/>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zh-CN" altLang="en-US" sz="2800">
                <a:latin typeface="+mn-lt"/>
              </a:rPr>
              <a:t>读取</a:t>
            </a:r>
            <a:r>
              <a:rPr kumimoji="1" lang="en-US" altLang="zh-CN" sz="2800">
                <a:latin typeface="+mn-lt"/>
              </a:rPr>
              <a:t>a</a:t>
            </a:r>
            <a:r>
              <a:rPr kumimoji="1" lang="en-US" altLang="zh-CN" sz="2800" baseline="-25000">
                <a:latin typeface="+mn-lt"/>
              </a:rPr>
              <a:t>1</a:t>
            </a:r>
          </a:p>
          <a:p>
            <a:pPr eaLnBrk="1" hangingPunct="1">
              <a:spcBef>
                <a:spcPct val="50000"/>
              </a:spcBef>
            </a:pPr>
            <a:r>
              <a:rPr lang="zh-CN" altLang="en-US" sz="2800">
                <a:latin typeface="+mn-lt"/>
              </a:rPr>
              <a:t>队首不变</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42"/>
                                        </p:tgtEl>
                                        <p:attrNameLst>
                                          <p:attrName>style.visibility</p:attrName>
                                        </p:attrNameLst>
                                      </p:cBhvr>
                                      <p:to>
                                        <p:strVal val="visible"/>
                                      </p:to>
                                    </p:set>
                                    <p:animEffect transition="in" filter="wipe(left)">
                                      <p:cBhvr>
                                        <p:cTn id="7" dur="500"/>
                                        <p:tgtEl>
                                          <p:spTgt spid="218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F523F6D-DA2B-4C90-9C83-08A597726E2F}" type="slidenum">
              <a:rPr lang="en-US" altLang="zh-CN"/>
              <a:pPr>
                <a:defRPr/>
              </a:pPr>
              <a:t>6</a:t>
            </a:fld>
            <a:endParaRPr lang="en-US" altLang="zh-CN"/>
          </a:p>
        </p:txBody>
      </p:sp>
      <p:sp>
        <p:nvSpPr>
          <p:cNvPr id="232450" name="Rectangle 2"/>
          <p:cNvSpPr>
            <a:spLocks noGrp="1" noChangeArrowheads="1"/>
          </p:cNvSpPr>
          <p:nvPr>
            <p:ph type="title"/>
          </p:nvPr>
        </p:nvSpPr>
        <p:spPr/>
        <p:txBody>
          <a:bodyPr/>
          <a:lstStyle/>
          <a:p>
            <a:pPr eaLnBrk="1" hangingPunct="1">
              <a:defRPr/>
            </a:pPr>
            <a:r>
              <a:rPr lang="zh-CN" altLang="en-US" dirty="0" smtClean="0"/>
              <a:t>栈的应用</a:t>
            </a:r>
            <a:r>
              <a:rPr lang="en-US" altLang="zh-CN" dirty="0" smtClean="0"/>
              <a:t>-</a:t>
            </a:r>
            <a:r>
              <a:rPr lang="zh-CN" altLang="en-US" dirty="0" smtClean="0"/>
              <a:t>函数调用</a:t>
            </a:r>
            <a:endParaRPr lang="zh-CN" altLang="zh-CN" dirty="0" smtClean="0"/>
          </a:p>
        </p:txBody>
      </p:sp>
      <p:sp>
        <p:nvSpPr>
          <p:cNvPr id="8196" name="Rectangle 3"/>
          <p:cNvSpPr>
            <a:spLocks noGrp="1" noChangeArrowheads="1"/>
          </p:cNvSpPr>
          <p:nvPr>
            <p:ph type="body" idx="1"/>
          </p:nvPr>
        </p:nvSpPr>
        <p:spPr/>
        <p:txBody>
          <a:bodyPr/>
          <a:lstStyle/>
          <a:p>
            <a:pPr eaLnBrk="1" hangingPunct="1"/>
            <a:r>
              <a:rPr lang="zh-CN" altLang="en-US" smtClean="0"/>
              <a:t>从被调用函数</a:t>
            </a:r>
            <a:r>
              <a:rPr lang="zh-CN" altLang="en-US" smtClean="0">
                <a:solidFill>
                  <a:srgbClr val="FF0000"/>
                </a:solidFill>
              </a:rPr>
              <a:t>返回调用函数之前</a:t>
            </a:r>
            <a:r>
              <a:rPr lang="zh-CN" altLang="en-US" smtClean="0"/>
              <a:t>，应该完成下列三项任务：</a:t>
            </a:r>
          </a:p>
          <a:p>
            <a:pPr lvl="1" eaLnBrk="1" hangingPunct="1">
              <a:lnSpc>
                <a:spcPct val="120000"/>
              </a:lnSpc>
            </a:pPr>
            <a:r>
              <a:rPr lang="zh-CN" altLang="en-US" smtClean="0">
                <a:solidFill>
                  <a:schemeClr val="tx1"/>
                </a:solidFill>
              </a:rPr>
              <a:t>保存</a:t>
            </a:r>
            <a:r>
              <a:rPr lang="zh-CN" altLang="en-US" smtClean="0"/>
              <a:t>被调函数的</a:t>
            </a:r>
            <a:r>
              <a:rPr lang="zh-CN" altLang="en-US" smtClean="0">
                <a:solidFill>
                  <a:schemeClr val="tx1"/>
                </a:solidFill>
              </a:rPr>
              <a:t>计算结果</a:t>
            </a:r>
            <a:r>
              <a:rPr lang="zh-CN" altLang="en-US" smtClean="0"/>
              <a:t>；</a:t>
            </a:r>
          </a:p>
          <a:p>
            <a:pPr lvl="1" eaLnBrk="1" hangingPunct="1">
              <a:lnSpc>
                <a:spcPct val="120000"/>
              </a:lnSpc>
            </a:pPr>
            <a:r>
              <a:rPr lang="zh-CN" altLang="en-US" smtClean="0">
                <a:solidFill>
                  <a:schemeClr val="tx1"/>
                </a:solidFill>
              </a:rPr>
              <a:t>释放</a:t>
            </a:r>
            <a:r>
              <a:rPr lang="zh-CN" altLang="en-US" smtClean="0"/>
              <a:t>被调函数的</a:t>
            </a:r>
            <a:r>
              <a:rPr lang="zh-CN" altLang="en-US" smtClean="0">
                <a:solidFill>
                  <a:schemeClr val="tx1"/>
                </a:solidFill>
              </a:rPr>
              <a:t>数据区</a:t>
            </a:r>
            <a:r>
              <a:rPr lang="zh-CN" altLang="en-US" smtClean="0"/>
              <a:t>；</a:t>
            </a:r>
          </a:p>
          <a:p>
            <a:pPr lvl="1" eaLnBrk="1" hangingPunct="1">
              <a:lnSpc>
                <a:spcPct val="120000"/>
              </a:lnSpc>
            </a:pPr>
            <a:r>
              <a:rPr lang="zh-CN" altLang="en-US" smtClean="0"/>
              <a:t>依照被调函数保存的返回地址将</a:t>
            </a:r>
            <a:r>
              <a:rPr lang="zh-CN" altLang="en-US" smtClean="0">
                <a:solidFill>
                  <a:schemeClr val="tx1"/>
                </a:solidFill>
              </a:rPr>
              <a:t>控制转移</a:t>
            </a:r>
            <a:r>
              <a:rPr lang="zh-CN" altLang="en-US" smtClean="0"/>
              <a:t>到调用函数。</a:t>
            </a:r>
          </a:p>
          <a:p>
            <a:pPr eaLnBrk="1" hangingPunct="1"/>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2"/>
          </p:nvPr>
        </p:nvSpPr>
        <p:spPr/>
        <p:txBody>
          <a:bodyPr/>
          <a:lstStyle/>
          <a:p>
            <a:pPr>
              <a:defRPr/>
            </a:pPr>
            <a:fld id="{CD148E5C-1131-42B4-987E-47D2D9C6097C}" type="slidenum">
              <a:rPr lang="en-US" altLang="zh-CN"/>
              <a:pPr>
                <a:defRPr/>
              </a:pPr>
              <a:t>60</a:t>
            </a:fld>
            <a:endParaRPr lang="en-US" altLang="zh-CN" dirty="0"/>
          </a:p>
        </p:txBody>
      </p:sp>
      <p:sp>
        <p:nvSpPr>
          <p:cNvPr id="220162" name="Rectangle 2"/>
          <p:cNvSpPr>
            <a:spLocks noGrp="1" noChangeArrowheads="1"/>
          </p:cNvSpPr>
          <p:nvPr>
            <p:ph type="title"/>
          </p:nvPr>
        </p:nvSpPr>
        <p:spPr/>
        <p:txBody>
          <a:bodyPr/>
          <a:lstStyle/>
          <a:p>
            <a:pPr eaLnBrk="1" hangingPunct="1">
              <a:defRPr/>
            </a:pPr>
            <a:r>
              <a:rPr lang="zh-CN" altLang="en-US" smtClean="0"/>
              <a:t>队列的基本操作</a:t>
            </a:r>
          </a:p>
        </p:txBody>
      </p:sp>
      <p:sp>
        <p:nvSpPr>
          <p:cNvPr id="60420" name="Rectangle 3"/>
          <p:cNvSpPr>
            <a:spLocks noGrp="1" noChangeArrowheads="1"/>
          </p:cNvSpPr>
          <p:nvPr>
            <p:ph type="body" idx="1"/>
          </p:nvPr>
        </p:nvSpPr>
        <p:spPr/>
        <p:txBody>
          <a:bodyPr/>
          <a:lstStyle/>
          <a:p>
            <a:pPr eaLnBrk="1" hangingPunct="1"/>
            <a:r>
              <a:rPr lang="en-US" altLang="zh-CN" dirty="0" err="1" smtClean="0"/>
              <a:t>EnQueue</a:t>
            </a:r>
            <a:r>
              <a:rPr lang="en-US" altLang="zh-CN" dirty="0" smtClean="0"/>
              <a:t>(&amp;Q, e)</a:t>
            </a:r>
          </a:p>
          <a:p>
            <a:pPr lvl="1" eaLnBrk="1" hangingPunct="1"/>
            <a:r>
              <a:rPr lang="zh-CN" altLang="en-US" dirty="0" smtClean="0"/>
              <a:t>初始条件：队列</a:t>
            </a:r>
            <a:r>
              <a:rPr lang="en-US" altLang="zh-CN" dirty="0" smtClean="0"/>
              <a:t>Q</a:t>
            </a:r>
            <a:r>
              <a:rPr lang="zh-CN" altLang="en-US" dirty="0" smtClean="0"/>
              <a:t>已存在。</a:t>
            </a:r>
          </a:p>
          <a:p>
            <a:pPr lvl="1" eaLnBrk="1" hangingPunct="1"/>
            <a:r>
              <a:rPr lang="zh-CN" altLang="en-US" dirty="0" smtClean="0"/>
              <a:t>操作结果：插入元素</a:t>
            </a:r>
            <a:r>
              <a:rPr lang="en-US" altLang="zh-CN" dirty="0" smtClean="0"/>
              <a:t>e</a:t>
            </a:r>
            <a:r>
              <a:rPr lang="zh-CN" altLang="en-US" dirty="0" smtClean="0"/>
              <a:t>为</a:t>
            </a:r>
            <a:r>
              <a:rPr lang="en-US" altLang="zh-CN" dirty="0" smtClean="0"/>
              <a:t>Q</a:t>
            </a:r>
            <a:r>
              <a:rPr lang="zh-CN" altLang="en-US" dirty="0" smtClean="0"/>
              <a:t>的新的队尾元素。</a:t>
            </a:r>
          </a:p>
          <a:p>
            <a:pPr eaLnBrk="1" hangingPunct="1"/>
            <a:r>
              <a:rPr lang="zh-CN" altLang="en-US" dirty="0" smtClean="0"/>
              <a:t> </a:t>
            </a:r>
          </a:p>
        </p:txBody>
      </p:sp>
      <p:grpSp>
        <p:nvGrpSpPr>
          <p:cNvPr id="60421" name="Group 5"/>
          <p:cNvGrpSpPr>
            <a:grpSpLocks/>
          </p:cNvGrpSpPr>
          <p:nvPr/>
        </p:nvGrpSpPr>
        <p:grpSpPr bwMode="auto">
          <a:xfrm>
            <a:off x="2476500" y="2781301"/>
            <a:ext cx="1139825" cy="2982913"/>
            <a:chOff x="3964" y="1798"/>
            <a:chExt cx="718" cy="1879"/>
          </a:xfrm>
        </p:grpSpPr>
        <p:sp>
          <p:nvSpPr>
            <p:cNvPr id="60452" name="Rectangle 6"/>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53" name="Line 7"/>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4" name="Line 8"/>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5" name="Line 9"/>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6" name="Line 10"/>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Text Box 11"/>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60458" name="Text Box 12"/>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a:t>
              </a:r>
            </a:p>
          </p:txBody>
        </p:sp>
        <p:sp>
          <p:nvSpPr>
            <p:cNvPr id="60459" name="Text Box 13"/>
            <p:cNvSpPr txBox="1">
              <a:spLocks noChangeArrowheads="1"/>
            </p:cNvSpPr>
            <p:nvPr/>
          </p:nvSpPr>
          <p:spPr bwMode="auto">
            <a:xfrm>
              <a:off x="4189" y="3149"/>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endParaRPr kumimoji="1" lang="zh-CN" altLang="zh-CN" sz="1800">
                <a:latin typeface="宋体" pitchFamily="2" charset="-122"/>
                <a:ea typeface="宋体" pitchFamily="2" charset="-122"/>
              </a:endParaRPr>
            </a:p>
          </p:txBody>
        </p:sp>
        <p:sp>
          <p:nvSpPr>
            <p:cNvPr id="60460" name="Line 14"/>
            <p:cNvSpPr>
              <a:spLocks noChangeShapeType="1"/>
            </p:cNvSpPr>
            <p:nvPr/>
          </p:nvSpPr>
          <p:spPr bwMode="auto">
            <a:xfrm>
              <a:off x="3964" y="1798"/>
              <a:ext cx="0" cy="211"/>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15"/>
            <p:cNvSpPr>
              <a:spLocks noChangeShapeType="1"/>
            </p:cNvSpPr>
            <p:nvPr/>
          </p:nvSpPr>
          <p:spPr bwMode="auto">
            <a:xfrm>
              <a:off x="4676"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16"/>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Line 17"/>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2" name="Group 21"/>
          <p:cNvGrpSpPr>
            <a:grpSpLocks/>
          </p:cNvGrpSpPr>
          <p:nvPr/>
        </p:nvGrpSpPr>
        <p:grpSpPr bwMode="auto">
          <a:xfrm>
            <a:off x="3060702" y="5486401"/>
            <a:ext cx="2012950" cy="679450"/>
            <a:chOff x="4332" y="3566"/>
            <a:chExt cx="1268" cy="428"/>
          </a:xfrm>
        </p:grpSpPr>
        <p:sp>
          <p:nvSpPr>
            <p:cNvPr id="60450" name="Text Box 22"/>
            <p:cNvSpPr txBox="1">
              <a:spLocks noChangeArrowheads="1"/>
            </p:cNvSpPr>
            <p:nvPr/>
          </p:nvSpPr>
          <p:spPr bwMode="auto">
            <a:xfrm>
              <a:off x="4740" y="3566"/>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dirty="0">
                  <a:solidFill>
                    <a:srgbClr val="FF0000"/>
                  </a:solidFill>
                  <a:latin typeface="宋体" pitchFamily="2" charset="-122"/>
                  <a:ea typeface="宋体" pitchFamily="2" charset="-122"/>
                </a:rPr>
                <a:t>进队列</a:t>
              </a:r>
            </a:p>
          </p:txBody>
        </p:sp>
        <p:sp>
          <p:nvSpPr>
            <p:cNvPr id="60451" name="Freeform 23"/>
            <p:cNvSpPr>
              <a:spLocks/>
            </p:cNvSpPr>
            <p:nvPr/>
          </p:nvSpPr>
          <p:spPr bwMode="auto">
            <a:xfrm>
              <a:off x="4332" y="3612"/>
              <a:ext cx="422" cy="382"/>
            </a:xfrm>
            <a:custGeom>
              <a:avLst/>
              <a:gdLst>
                <a:gd name="T0" fmla="*/ 0 w 422"/>
                <a:gd name="T1" fmla="*/ 0 h 382"/>
                <a:gd name="T2" fmla="*/ 92 w 422"/>
                <a:gd name="T3" fmla="*/ 243 h 382"/>
                <a:gd name="T4" fmla="*/ 422 w 422"/>
                <a:gd name="T5" fmla="*/ 382 h 382"/>
                <a:gd name="T6" fmla="*/ 0 60000 65536"/>
                <a:gd name="T7" fmla="*/ 0 60000 65536"/>
                <a:gd name="T8" fmla="*/ 0 60000 65536"/>
                <a:gd name="T9" fmla="*/ 0 w 422"/>
                <a:gd name="T10" fmla="*/ 0 h 382"/>
                <a:gd name="T11" fmla="*/ 422 w 422"/>
                <a:gd name="T12" fmla="*/ 382 h 382"/>
              </a:gdLst>
              <a:ahLst/>
              <a:cxnLst>
                <a:cxn ang="T6">
                  <a:pos x="T0" y="T1"/>
                </a:cxn>
                <a:cxn ang="T7">
                  <a:pos x="T2" y="T3"/>
                </a:cxn>
                <a:cxn ang="T8">
                  <a:pos x="T4" y="T5"/>
                </a:cxn>
              </a:cxnLst>
              <a:rect l="T9" t="T10" r="T11" b="T12"/>
              <a:pathLst>
                <a:path w="422" h="382">
                  <a:moveTo>
                    <a:pt x="0" y="0"/>
                  </a:moveTo>
                  <a:cubicBezTo>
                    <a:pt x="15" y="40"/>
                    <a:pt x="22" y="180"/>
                    <a:pt x="92" y="243"/>
                  </a:cubicBezTo>
                  <a:cubicBezTo>
                    <a:pt x="162" y="306"/>
                    <a:pt x="353" y="353"/>
                    <a:pt x="422" y="382"/>
                  </a:cubicBez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0423" name="Group 24"/>
          <p:cNvGrpSpPr>
            <a:grpSpLocks/>
          </p:cNvGrpSpPr>
          <p:nvPr/>
        </p:nvGrpSpPr>
        <p:grpSpPr bwMode="auto">
          <a:xfrm>
            <a:off x="755650" y="2995613"/>
            <a:ext cx="1728788" cy="519112"/>
            <a:chOff x="2880" y="1933"/>
            <a:chExt cx="1089" cy="327"/>
          </a:xfrm>
        </p:grpSpPr>
        <p:sp>
          <p:nvSpPr>
            <p:cNvPr id="60448" name="Text Box 25"/>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60449" name="Line 26"/>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24" name="Group 27"/>
          <p:cNvGrpSpPr>
            <a:grpSpLocks/>
          </p:cNvGrpSpPr>
          <p:nvPr/>
        </p:nvGrpSpPr>
        <p:grpSpPr bwMode="auto">
          <a:xfrm>
            <a:off x="609600" y="4876800"/>
            <a:ext cx="1800225" cy="519113"/>
            <a:chOff x="2835" y="3158"/>
            <a:chExt cx="1134" cy="327"/>
          </a:xfrm>
        </p:grpSpPr>
        <p:sp>
          <p:nvSpPr>
            <p:cNvPr id="60446" name="Text Box 28"/>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60447" name="Line 2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25" name="Group 56"/>
          <p:cNvGrpSpPr>
            <a:grpSpLocks/>
          </p:cNvGrpSpPr>
          <p:nvPr/>
        </p:nvGrpSpPr>
        <p:grpSpPr bwMode="auto">
          <a:xfrm>
            <a:off x="4876800" y="2781300"/>
            <a:ext cx="2989263" cy="3071813"/>
            <a:chOff x="3072" y="1752"/>
            <a:chExt cx="1883" cy="1935"/>
          </a:xfrm>
        </p:grpSpPr>
        <p:grpSp>
          <p:nvGrpSpPr>
            <p:cNvPr id="60426" name="Group 30"/>
            <p:cNvGrpSpPr>
              <a:grpSpLocks/>
            </p:cNvGrpSpPr>
            <p:nvPr/>
          </p:nvGrpSpPr>
          <p:grpSpPr bwMode="auto">
            <a:xfrm>
              <a:off x="4241" y="1752"/>
              <a:ext cx="714" cy="1870"/>
              <a:chOff x="3968" y="1807"/>
              <a:chExt cx="714" cy="1870"/>
            </a:xfrm>
          </p:grpSpPr>
          <p:sp>
            <p:nvSpPr>
              <p:cNvPr id="60434" name="Rectangle 31"/>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5" name="Line 32"/>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Line 33"/>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7" name="Line 34"/>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Line 35"/>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9" name="Text Box 36"/>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dirty="0">
                    <a:latin typeface="+mn-lt"/>
                    <a:ea typeface="宋体" pitchFamily="2" charset="-122"/>
                  </a:rPr>
                  <a:t>1</a:t>
                </a:r>
              </a:p>
            </p:txBody>
          </p:sp>
          <p:sp>
            <p:nvSpPr>
              <p:cNvPr id="60440" name="Text Box 37"/>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a:t>
                </a:r>
              </a:p>
            </p:txBody>
          </p:sp>
          <p:sp>
            <p:nvSpPr>
              <p:cNvPr id="60441" name="Text Box 38"/>
              <p:cNvSpPr txBox="1">
                <a:spLocks noChangeArrowheads="1"/>
              </p:cNvSpPr>
              <p:nvPr/>
            </p:nvSpPr>
            <p:spPr bwMode="auto">
              <a:xfrm>
                <a:off x="4189" y="3149"/>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endParaRPr kumimoji="1" lang="zh-CN" altLang="zh-CN" sz="1800">
                  <a:latin typeface="宋体" pitchFamily="2" charset="-122"/>
                  <a:ea typeface="宋体" pitchFamily="2" charset="-122"/>
                </a:endParaRPr>
              </a:p>
            </p:txBody>
          </p:sp>
          <p:sp>
            <p:nvSpPr>
              <p:cNvPr id="60442" name="Line 39"/>
              <p:cNvSpPr>
                <a:spLocks noChangeShapeType="1"/>
              </p:cNvSpPr>
              <p:nvPr/>
            </p:nvSpPr>
            <p:spPr bwMode="auto">
              <a:xfrm>
                <a:off x="3968" y="1807"/>
                <a:ext cx="0" cy="181"/>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40"/>
              <p:cNvSpPr>
                <a:spLocks noChangeShapeType="1"/>
              </p:cNvSpPr>
              <p:nvPr/>
            </p:nvSpPr>
            <p:spPr bwMode="auto">
              <a:xfrm>
                <a:off x="4676"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41"/>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42"/>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27" name="Text Box 43"/>
            <p:cNvSpPr txBox="1">
              <a:spLocks noChangeArrowheads="1"/>
            </p:cNvSpPr>
            <p:nvPr/>
          </p:nvSpPr>
          <p:spPr bwMode="auto">
            <a:xfrm>
              <a:off x="4468" y="3113"/>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lang="en-US" altLang="zh-CN" sz="2800" dirty="0">
                  <a:solidFill>
                    <a:srgbClr val="FF0000"/>
                  </a:solidFill>
                  <a:latin typeface="+mn-lt"/>
                  <a:ea typeface="宋体" pitchFamily="2" charset="-122"/>
                </a:rPr>
                <a:t>e</a:t>
              </a:r>
            </a:p>
          </p:txBody>
        </p:sp>
        <p:grpSp>
          <p:nvGrpSpPr>
            <p:cNvPr id="60428" name="Group 44"/>
            <p:cNvGrpSpPr>
              <a:grpSpLocks/>
            </p:cNvGrpSpPr>
            <p:nvPr/>
          </p:nvGrpSpPr>
          <p:grpSpPr bwMode="auto">
            <a:xfrm>
              <a:off x="3153" y="1842"/>
              <a:ext cx="1089" cy="327"/>
              <a:chOff x="2880" y="1933"/>
              <a:chExt cx="1089" cy="327"/>
            </a:xfrm>
          </p:grpSpPr>
          <p:sp>
            <p:nvSpPr>
              <p:cNvPr id="60432" name="Text Box 45"/>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60433" name="Line 46"/>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29" name="Group 54"/>
            <p:cNvGrpSpPr>
              <a:grpSpLocks/>
            </p:cNvGrpSpPr>
            <p:nvPr/>
          </p:nvGrpSpPr>
          <p:grpSpPr bwMode="auto">
            <a:xfrm>
              <a:off x="3072" y="3360"/>
              <a:ext cx="1134" cy="327"/>
              <a:chOff x="3107" y="3067"/>
              <a:chExt cx="1134" cy="327"/>
            </a:xfrm>
          </p:grpSpPr>
          <p:sp>
            <p:nvSpPr>
              <p:cNvPr id="60430" name="Text Box 48"/>
              <p:cNvSpPr txBox="1">
                <a:spLocks noChangeArrowheads="1"/>
              </p:cNvSpPr>
              <p:nvPr/>
            </p:nvSpPr>
            <p:spPr bwMode="auto">
              <a:xfrm>
                <a:off x="3107" y="3067"/>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solidFill>
                      <a:srgbClr val="FF0000"/>
                    </a:solidFill>
                    <a:latin typeface="宋体" pitchFamily="2" charset="-122"/>
                    <a:ea typeface="宋体" pitchFamily="2" charset="-122"/>
                  </a:rPr>
                  <a:t>队尾</a:t>
                </a:r>
              </a:p>
            </p:txBody>
          </p:sp>
          <p:sp>
            <p:nvSpPr>
              <p:cNvPr id="60431" name="Line 49"/>
              <p:cNvSpPr>
                <a:spLocks noChangeShapeType="1"/>
              </p:cNvSpPr>
              <p:nvPr/>
            </p:nvSpPr>
            <p:spPr bwMode="auto">
              <a:xfrm>
                <a:off x="3878" y="3248"/>
                <a:ext cx="3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矩形 1"/>
          <p:cNvSpPr/>
          <p:nvPr/>
        </p:nvSpPr>
        <p:spPr>
          <a:xfrm>
            <a:off x="3769430" y="6014052"/>
            <a:ext cx="356188" cy="461665"/>
          </a:xfrm>
          <a:prstGeom prst="rect">
            <a:avLst/>
          </a:prstGeom>
          <a:ln>
            <a:solidFill>
              <a:srgbClr val="FF0000"/>
            </a:solidFill>
          </a:ln>
        </p:spPr>
        <p:txBody>
          <a:bodyPr wrap="none">
            <a:spAutoFit/>
          </a:bodyPr>
          <a:lstStyle/>
          <a:p>
            <a:pPr eaLnBrk="1" hangingPunct="1">
              <a:spcBef>
                <a:spcPct val="50000"/>
              </a:spcBef>
            </a:pPr>
            <a:r>
              <a:rPr lang="en-US" altLang="zh-CN" dirty="0">
                <a:solidFill>
                  <a:srgbClr val="FF0000"/>
                </a:solidFill>
                <a:ea typeface="宋体" pitchFamily="2" charset="-122"/>
              </a:rPr>
              <a:t>e</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pPr>
              <a:defRPr/>
            </a:pPr>
            <a:fld id="{BE920A4A-7124-4B69-8DC7-BF56106F2B5C}" type="slidenum">
              <a:rPr lang="en-US" altLang="zh-CN"/>
              <a:pPr>
                <a:defRPr/>
              </a:pPr>
              <a:t>61</a:t>
            </a:fld>
            <a:endParaRPr lang="en-US" altLang="zh-CN"/>
          </a:p>
        </p:txBody>
      </p:sp>
      <p:sp>
        <p:nvSpPr>
          <p:cNvPr id="221186" name="Rectangle 2"/>
          <p:cNvSpPr>
            <a:spLocks noGrp="1" noChangeArrowheads="1"/>
          </p:cNvSpPr>
          <p:nvPr>
            <p:ph type="title"/>
          </p:nvPr>
        </p:nvSpPr>
        <p:spPr/>
        <p:txBody>
          <a:bodyPr/>
          <a:lstStyle/>
          <a:p>
            <a:pPr eaLnBrk="1" hangingPunct="1">
              <a:defRPr/>
            </a:pPr>
            <a:r>
              <a:rPr lang="zh-CN" altLang="en-US" smtClean="0"/>
              <a:t>队列的基本操作</a:t>
            </a:r>
          </a:p>
        </p:txBody>
      </p:sp>
      <p:sp>
        <p:nvSpPr>
          <p:cNvPr id="61444" name="Rectangle 3"/>
          <p:cNvSpPr>
            <a:spLocks noGrp="1" noChangeArrowheads="1"/>
          </p:cNvSpPr>
          <p:nvPr>
            <p:ph type="body" idx="1"/>
          </p:nvPr>
        </p:nvSpPr>
        <p:spPr/>
        <p:txBody>
          <a:bodyPr/>
          <a:lstStyle/>
          <a:p>
            <a:pPr eaLnBrk="1" hangingPunct="1"/>
            <a:r>
              <a:rPr lang="en-US" altLang="zh-CN" dirty="0" err="1" smtClean="0"/>
              <a:t>DeQueue</a:t>
            </a:r>
            <a:r>
              <a:rPr lang="en-US" altLang="zh-CN" dirty="0" smtClean="0"/>
              <a:t>(&amp;Q, &amp;e)</a:t>
            </a:r>
          </a:p>
          <a:p>
            <a:pPr lvl="1" eaLnBrk="1" hangingPunct="1"/>
            <a:r>
              <a:rPr lang="zh-CN" altLang="en-US" dirty="0" smtClean="0">
                <a:solidFill>
                  <a:srgbClr val="FF0000"/>
                </a:solidFill>
              </a:rPr>
              <a:t>初始条件：</a:t>
            </a:r>
            <a:r>
              <a:rPr lang="en-US" altLang="zh-CN" dirty="0" smtClean="0">
                <a:solidFill>
                  <a:srgbClr val="FF0000"/>
                </a:solidFill>
              </a:rPr>
              <a:t>Q</a:t>
            </a:r>
            <a:r>
              <a:rPr lang="zh-CN" altLang="en-US" dirty="0" smtClean="0">
                <a:solidFill>
                  <a:srgbClr val="FF0000"/>
                </a:solidFill>
              </a:rPr>
              <a:t>为非空队列。</a:t>
            </a:r>
          </a:p>
          <a:p>
            <a:pPr lvl="1" eaLnBrk="1" hangingPunct="1"/>
            <a:r>
              <a:rPr lang="zh-CN" altLang="en-US" dirty="0" smtClean="0">
                <a:solidFill>
                  <a:srgbClr val="FF0000"/>
                </a:solidFill>
              </a:rPr>
              <a:t>操作结果：删除</a:t>
            </a:r>
            <a:r>
              <a:rPr lang="en-US" altLang="zh-CN" dirty="0" smtClean="0">
                <a:solidFill>
                  <a:srgbClr val="FF0000"/>
                </a:solidFill>
              </a:rPr>
              <a:t>Q</a:t>
            </a:r>
            <a:r>
              <a:rPr lang="zh-CN" altLang="en-US" dirty="0" smtClean="0">
                <a:solidFill>
                  <a:srgbClr val="FF0000"/>
                </a:solidFill>
              </a:rPr>
              <a:t>的队头元素，并用</a:t>
            </a:r>
            <a:r>
              <a:rPr lang="en-US" altLang="zh-CN" dirty="0" smtClean="0">
                <a:solidFill>
                  <a:srgbClr val="FF0000"/>
                </a:solidFill>
              </a:rPr>
              <a:t>e</a:t>
            </a:r>
            <a:r>
              <a:rPr lang="zh-CN" altLang="en-US" dirty="0" smtClean="0">
                <a:solidFill>
                  <a:srgbClr val="FF0000"/>
                </a:solidFill>
              </a:rPr>
              <a:t>返回其值。</a:t>
            </a:r>
          </a:p>
          <a:p>
            <a:pPr eaLnBrk="1" hangingPunct="1"/>
            <a:endParaRPr lang="en-US" altLang="zh-CN" dirty="0" smtClean="0"/>
          </a:p>
        </p:txBody>
      </p:sp>
      <p:grpSp>
        <p:nvGrpSpPr>
          <p:cNvPr id="61445" name="Group 70"/>
          <p:cNvGrpSpPr>
            <a:grpSpLocks/>
          </p:cNvGrpSpPr>
          <p:nvPr/>
        </p:nvGrpSpPr>
        <p:grpSpPr bwMode="auto">
          <a:xfrm>
            <a:off x="2338388" y="3371850"/>
            <a:ext cx="1133475" cy="2968625"/>
            <a:chOff x="1473" y="2124"/>
            <a:chExt cx="714" cy="1870"/>
          </a:xfrm>
        </p:grpSpPr>
        <p:sp>
          <p:nvSpPr>
            <p:cNvPr id="61477" name="Rectangle 6"/>
            <p:cNvSpPr>
              <a:spLocks noChangeArrowheads="1"/>
            </p:cNvSpPr>
            <p:nvPr/>
          </p:nvSpPr>
          <p:spPr bwMode="auto">
            <a:xfrm>
              <a:off x="1473" y="23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lt"/>
              </a:endParaRPr>
            </a:p>
          </p:txBody>
        </p:sp>
        <p:sp>
          <p:nvSpPr>
            <p:cNvPr id="61478" name="Line 7"/>
            <p:cNvSpPr>
              <a:spLocks noChangeShapeType="1"/>
            </p:cNvSpPr>
            <p:nvPr/>
          </p:nvSpPr>
          <p:spPr bwMode="auto">
            <a:xfrm>
              <a:off x="1473" y="25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79" name="Line 8"/>
            <p:cNvSpPr>
              <a:spLocks noChangeShapeType="1"/>
            </p:cNvSpPr>
            <p:nvPr/>
          </p:nvSpPr>
          <p:spPr bwMode="auto">
            <a:xfrm>
              <a:off x="1473" y="35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0" name="Line 9"/>
            <p:cNvSpPr>
              <a:spLocks noChangeShapeType="1"/>
            </p:cNvSpPr>
            <p:nvPr/>
          </p:nvSpPr>
          <p:spPr bwMode="auto">
            <a:xfrm>
              <a:off x="1473" y="32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1" name="Line 10"/>
            <p:cNvSpPr>
              <a:spLocks noChangeShapeType="1"/>
            </p:cNvSpPr>
            <p:nvPr/>
          </p:nvSpPr>
          <p:spPr bwMode="auto">
            <a:xfrm>
              <a:off x="1827" y="287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2" name="Text Box 11"/>
            <p:cNvSpPr txBox="1">
              <a:spLocks noChangeArrowheads="1"/>
            </p:cNvSpPr>
            <p:nvPr/>
          </p:nvSpPr>
          <p:spPr bwMode="auto">
            <a:xfrm>
              <a:off x="1655" y="22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baseline="-25000" dirty="0">
                  <a:latin typeface="+mn-lt"/>
                  <a:ea typeface="宋体" pitchFamily="2" charset="-122"/>
                </a:rPr>
                <a:t>1</a:t>
              </a:r>
            </a:p>
          </p:txBody>
        </p:sp>
        <p:sp>
          <p:nvSpPr>
            <p:cNvPr id="61483" name="Text Box 12"/>
            <p:cNvSpPr txBox="1">
              <a:spLocks noChangeArrowheads="1"/>
            </p:cNvSpPr>
            <p:nvPr/>
          </p:nvSpPr>
          <p:spPr bwMode="auto">
            <a:xfrm>
              <a:off x="1610" y="317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n-1</a:t>
              </a:r>
            </a:p>
          </p:txBody>
        </p:sp>
        <p:sp>
          <p:nvSpPr>
            <p:cNvPr id="61484" name="Text Box 13"/>
            <p:cNvSpPr txBox="1">
              <a:spLocks noChangeArrowheads="1"/>
            </p:cNvSpPr>
            <p:nvPr/>
          </p:nvSpPr>
          <p:spPr bwMode="auto">
            <a:xfrm>
              <a:off x="1694" y="34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a:t>
              </a:r>
            </a:p>
          </p:txBody>
        </p:sp>
        <p:sp>
          <p:nvSpPr>
            <p:cNvPr id="61485" name="Line 14"/>
            <p:cNvSpPr>
              <a:spLocks noChangeShapeType="1"/>
            </p:cNvSpPr>
            <p:nvPr/>
          </p:nvSpPr>
          <p:spPr bwMode="auto">
            <a:xfrm>
              <a:off x="1473" y="21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6" name="Line 15"/>
            <p:cNvSpPr>
              <a:spLocks noChangeShapeType="1"/>
            </p:cNvSpPr>
            <p:nvPr/>
          </p:nvSpPr>
          <p:spPr bwMode="auto">
            <a:xfrm flipH="1">
              <a:off x="2182" y="2124"/>
              <a:ext cx="4" cy="193"/>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7" name="Line 16"/>
            <p:cNvSpPr>
              <a:spLocks noChangeShapeType="1"/>
            </p:cNvSpPr>
            <p:nvPr/>
          </p:nvSpPr>
          <p:spPr bwMode="auto">
            <a:xfrm>
              <a:off x="1473" y="3792"/>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1488" name="Line 17"/>
            <p:cNvSpPr>
              <a:spLocks noChangeShapeType="1"/>
            </p:cNvSpPr>
            <p:nvPr/>
          </p:nvSpPr>
          <p:spPr bwMode="auto">
            <a:xfrm>
              <a:off x="2186" y="3792"/>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lt"/>
              </a:endParaRPr>
            </a:p>
          </p:txBody>
        </p:sp>
      </p:grpSp>
      <p:grpSp>
        <p:nvGrpSpPr>
          <p:cNvPr id="61446" name="Group 18"/>
          <p:cNvGrpSpPr>
            <a:grpSpLocks/>
          </p:cNvGrpSpPr>
          <p:nvPr/>
        </p:nvGrpSpPr>
        <p:grpSpPr bwMode="auto">
          <a:xfrm>
            <a:off x="2843213" y="2852738"/>
            <a:ext cx="2157412" cy="633412"/>
            <a:chOff x="4286" y="1480"/>
            <a:chExt cx="1359" cy="399"/>
          </a:xfrm>
        </p:grpSpPr>
        <p:sp>
          <p:nvSpPr>
            <p:cNvPr id="61475" name="Text Box 19"/>
            <p:cNvSpPr txBox="1">
              <a:spLocks noChangeArrowheads="1"/>
            </p:cNvSpPr>
            <p:nvPr/>
          </p:nvSpPr>
          <p:spPr bwMode="auto">
            <a:xfrm>
              <a:off x="4785" y="1480"/>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2800">
                  <a:solidFill>
                    <a:srgbClr val="FF0000"/>
                  </a:solidFill>
                  <a:latin typeface="宋体" pitchFamily="2" charset="-122"/>
                  <a:ea typeface="宋体" pitchFamily="2" charset="-122"/>
                </a:rPr>
                <a:t>出队列</a:t>
              </a:r>
            </a:p>
          </p:txBody>
        </p:sp>
        <p:sp>
          <p:nvSpPr>
            <p:cNvPr id="61476" name="Freeform 20"/>
            <p:cNvSpPr>
              <a:spLocks/>
            </p:cNvSpPr>
            <p:nvPr/>
          </p:nvSpPr>
          <p:spPr bwMode="auto">
            <a:xfrm>
              <a:off x="4286" y="1516"/>
              <a:ext cx="453" cy="363"/>
            </a:xfrm>
            <a:custGeom>
              <a:avLst/>
              <a:gdLst>
                <a:gd name="T0" fmla="*/ 0 w 453"/>
                <a:gd name="T1" fmla="*/ 363 h 363"/>
                <a:gd name="T2" fmla="*/ 90 w 453"/>
                <a:gd name="T3" fmla="*/ 136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447" name="Group 24"/>
          <p:cNvGrpSpPr>
            <a:grpSpLocks/>
          </p:cNvGrpSpPr>
          <p:nvPr/>
        </p:nvGrpSpPr>
        <p:grpSpPr bwMode="auto">
          <a:xfrm>
            <a:off x="611188" y="3571875"/>
            <a:ext cx="1728787" cy="519113"/>
            <a:chOff x="2880" y="1933"/>
            <a:chExt cx="1089" cy="327"/>
          </a:xfrm>
        </p:grpSpPr>
        <p:sp>
          <p:nvSpPr>
            <p:cNvPr id="61473" name="Text Box 25"/>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队首</a:t>
              </a:r>
            </a:p>
          </p:txBody>
        </p:sp>
        <p:sp>
          <p:nvSpPr>
            <p:cNvPr id="61474" name="Line 26"/>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8" name="Group 27"/>
          <p:cNvGrpSpPr>
            <a:grpSpLocks/>
          </p:cNvGrpSpPr>
          <p:nvPr/>
        </p:nvGrpSpPr>
        <p:grpSpPr bwMode="auto">
          <a:xfrm>
            <a:off x="533400" y="5867400"/>
            <a:ext cx="1800225" cy="519113"/>
            <a:chOff x="2835" y="3158"/>
            <a:chExt cx="1134" cy="327"/>
          </a:xfrm>
        </p:grpSpPr>
        <p:sp>
          <p:nvSpPr>
            <p:cNvPr id="61471" name="Text Box 28"/>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61472" name="Line 2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9" name="Group 74"/>
          <p:cNvGrpSpPr>
            <a:grpSpLocks/>
          </p:cNvGrpSpPr>
          <p:nvPr/>
        </p:nvGrpSpPr>
        <p:grpSpPr bwMode="auto">
          <a:xfrm>
            <a:off x="4572000" y="3357563"/>
            <a:ext cx="2952750" cy="3028950"/>
            <a:chOff x="2880" y="2115"/>
            <a:chExt cx="1860" cy="1908"/>
          </a:xfrm>
        </p:grpSpPr>
        <p:sp>
          <p:nvSpPr>
            <p:cNvPr id="61452" name="Rectangle 46"/>
            <p:cNvSpPr>
              <a:spLocks noChangeArrowheads="1"/>
            </p:cNvSpPr>
            <p:nvPr/>
          </p:nvSpPr>
          <p:spPr bwMode="auto">
            <a:xfrm>
              <a:off x="4014" y="2296"/>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3" name="Line 47"/>
            <p:cNvSpPr>
              <a:spLocks noChangeShapeType="1"/>
            </p:cNvSpPr>
            <p:nvPr/>
          </p:nvSpPr>
          <p:spPr bwMode="auto">
            <a:xfrm>
              <a:off x="4014" y="2536"/>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Line 48"/>
            <p:cNvSpPr>
              <a:spLocks noChangeShapeType="1"/>
            </p:cNvSpPr>
            <p:nvPr/>
          </p:nvSpPr>
          <p:spPr bwMode="auto">
            <a:xfrm>
              <a:off x="4014" y="3496"/>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Line 49"/>
            <p:cNvSpPr>
              <a:spLocks noChangeShapeType="1"/>
            </p:cNvSpPr>
            <p:nvPr/>
          </p:nvSpPr>
          <p:spPr bwMode="auto">
            <a:xfrm>
              <a:off x="4014" y="320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6" name="Line 50"/>
            <p:cNvSpPr>
              <a:spLocks noChangeShapeType="1"/>
            </p:cNvSpPr>
            <p:nvPr/>
          </p:nvSpPr>
          <p:spPr bwMode="auto">
            <a:xfrm>
              <a:off x="4368" y="287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Text Box 51"/>
            <p:cNvSpPr txBox="1">
              <a:spLocks noChangeArrowheads="1"/>
            </p:cNvSpPr>
            <p:nvPr/>
          </p:nvSpPr>
          <p:spPr bwMode="auto">
            <a:xfrm>
              <a:off x="4195" y="2432"/>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baseline="-25000" dirty="0">
                  <a:latin typeface="+mn-lt"/>
                  <a:ea typeface="宋体" pitchFamily="2" charset="-122"/>
                </a:rPr>
                <a:t>2</a:t>
              </a:r>
            </a:p>
          </p:txBody>
        </p:sp>
        <p:sp>
          <p:nvSpPr>
            <p:cNvPr id="61458" name="Text Box 52"/>
            <p:cNvSpPr txBox="1">
              <a:spLocks noChangeArrowheads="1"/>
            </p:cNvSpPr>
            <p:nvPr/>
          </p:nvSpPr>
          <p:spPr bwMode="auto">
            <a:xfrm>
              <a:off x="4151" y="3169"/>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mn-lt"/>
                  <a:ea typeface="宋体" pitchFamily="2" charset="-122"/>
                </a:rPr>
                <a:t>a</a:t>
              </a:r>
              <a:r>
                <a:rPr kumimoji="1" lang="en-US" altLang="zh-CN" sz="1800" dirty="0">
                  <a:latin typeface="+mn-lt"/>
                  <a:ea typeface="宋体" pitchFamily="2" charset="-122"/>
                </a:rPr>
                <a:t>n-1</a:t>
              </a:r>
            </a:p>
          </p:txBody>
        </p:sp>
        <p:sp>
          <p:nvSpPr>
            <p:cNvPr id="61459" name="Text Box 53"/>
            <p:cNvSpPr txBox="1">
              <a:spLocks noChangeArrowheads="1"/>
            </p:cNvSpPr>
            <p:nvPr/>
          </p:nvSpPr>
          <p:spPr bwMode="auto">
            <a:xfrm>
              <a:off x="4235" y="3457"/>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a:latin typeface="+mn-lt"/>
                  <a:ea typeface="宋体" pitchFamily="2" charset="-122"/>
                </a:rPr>
                <a:t>n</a:t>
              </a:r>
            </a:p>
          </p:txBody>
        </p:sp>
        <p:sp>
          <p:nvSpPr>
            <p:cNvPr id="61460" name="Line 54"/>
            <p:cNvSpPr>
              <a:spLocks noChangeShapeType="1"/>
            </p:cNvSpPr>
            <p:nvPr/>
          </p:nvSpPr>
          <p:spPr bwMode="auto">
            <a:xfrm>
              <a:off x="4014" y="211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55"/>
            <p:cNvSpPr>
              <a:spLocks noChangeShapeType="1"/>
            </p:cNvSpPr>
            <p:nvPr/>
          </p:nvSpPr>
          <p:spPr bwMode="auto">
            <a:xfrm>
              <a:off x="4722" y="211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56"/>
            <p:cNvSpPr>
              <a:spLocks noChangeShapeType="1"/>
            </p:cNvSpPr>
            <p:nvPr/>
          </p:nvSpPr>
          <p:spPr bwMode="auto">
            <a:xfrm>
              <a:off x="4014" y="3783"/>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57"/>
            <p:cNvSpPr>
              <a:spLocks noChangeShapeType="1"/>
            </p:cNvSpPr>
            <p:nvPr/>
          </p:nvSpPr>
          <p:spPr bwMode="auto">
            <a:xfrm>
              <a:off x="4727" y="3783"/>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64" name="Group 72"/>
            <p:cNvGrpSpPr>
              <a:grpSpLocks/>
            </p:cNvGrpSpPr>
            <p:nvPr/>
          </p:nvGrpSpPr>
          <p:grpSpPr bwMode="auto">
            <a:xfrm>
              <a:off x="2925" y="2478"/>
              <a:ext cx="1089" cy="327"/>
              <a:chOff x="2925" y="2478"/>
              <a:chExt cx="1089" cy="327"/>
            </a:xfrm>
          </p:grpSpPr>
          <p:sp>
            <p:nvSpPr>
              <p:cNvPr id="61469" name="Text Box 62"/>
              <p:cNvSpPr txBox="1">
                <a:spLocks noChangeArrowheads="1"/>
              </p:cNvSpPr>
              <p:nvPr/>
            </p:nvSpPr>
            <p:spPr bwMode="auto">
              <a:xfrm>
                <a:off x="2925" y="247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solidFill>
                      <a:srgbClr val="FF0000"/>
                    </a:solidFill>
                    <a:latin typeface="宋体" pitchFamily="2" charset="-122"/>
                    <a:ea typeface="宋体" pitchFamily="2" charset="-122"/>
                  </a:rPr>
                  <a:t>队首</a:t>
                </a:r>
              </a:p>
            </p:txBody>
          </p:sp>
          <p:sp>
            <p:nvSpPr>
              <p:cNvPr id="61470" name="Line 63"/>
              <p:cNvSpPr>
                <a:spLocks noChangeShapeType="1"/>
              </p:cNvSpPr>
              <p:nvPr/>
            </p:nvSpPr>
            <p:spPr bwMode="auto">
              <a:xfrm>
                <a:off x="3651" y="2660"/>
                <a:ext cx="3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65" name="Group 64"/>
            <p:cNvGrpSpPr>
              <a:grpSpLocks/>
            </p:cNvGrpSpPr>
            <p:nvPr/>
          </p:nvGrpSpPr>
          <p:grpSpPr bwMode="auto">
            <a:xfrm>
              <a:off x="2880" y="3696"/>
              <a:ext cx="1134" cy="327"/>
              <a:chOff x="2835" y="3158"/>
              <a:chExt cx="1134" cy="327"/>
            </a:xfrm>
          </p:grpSpPr>
          <p:sp>
            <p:nvSpPr>
              <p:cNvPr id="61467" name="Text Box 65"/>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zh-CN" altLang="en-US" sz="2800">
                    <a:latin typeface="宋体" pitchFamily="2" charset="-122"/>
                    <a:ea typeface="宋体" pitchFamily="2" charset="-122"/>
                  </a:rPr>
                  <a:t>队尾</a:t>
                </a:r>
              </a:p>
            </p:txBody>
          </p:sp>
          <p:sp>
            <p:nvSpPr>
              <p:cNvPr id="61468" name="Line 66"/>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466" name="Line 67"/>
            <p:cNvSpPr>
              <a:spLocks noChangeShapeType="1"/>
            </p:cNvSpPr>
            <p:nvPr/>
          </p:nvSpPr>
          <p:spPr bwMode="auto">
            <a:xfrm>
              <a:off x="4014" y="2795"/>
              <a:ext cx="7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50" name="Text Box 68"/>
          <p:cNvSpPr txBox="1">
            <a:spLocks noChangeArrowheads="1"/>
          </p:cNvSpPr>
          <p:nvPr/>
        </p:nvSpPr>
        <p:spPr bwMode="auto">
          <a:xfrm>
            <a:off x="2627313" y="3917950"/>
            <a:ext cx="563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mn-lt"/>
                <a:ea typeface="宋体" pitchFamily="2" charset="-122"/>
              </a:rPr>
              <a:t>a</a:t>
            </a:r>
            <a:r>
              <a:rPr kumimoji="1" lang="en-US" altLang="zh-CN" sz="1800" baseline="-25000">
                <a:latin typeface="+mn-lt"/>
                <a:ea typeface="宋体" pitchFamily="2" charset="-122"/>
              </a:rPr>
              <a:t>2</a:t>
            </a:r>
          </a:p>
        </p:txBody>
      </p:sp>
      <p:sp>
        <p:nvSpPr>
          <p:cNvPr id="61451" name="Line 69"/>
          <p:cNvSpPr>
            <a:spLocks noChangeShapeType="1"/>
          </p:cNvSpPr>
          <p:nvPr/>
        </p:nvSpPr>
        <p:spPr bwMode="auto">
          <a:xfrm>
            <a:off x="2339975" y="4437063"/>
            <a:ext cx="1152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矩形 48"/>
          <p:cNvSpPr/>
          <p:nvPr/>
        </p:nvSpPr>
        <p:spPr>
          <a:xfrm>
            <a:off x="7661187" y="3067348"/>
            <a:ext cx="906017" cy="461665"/>
          </a:xfrm>
          <a:prstGeom prst="rect">
            <a:avLst/>
          </a:prstGeom>
          <a:ln>
            <a:solidFill>
              <a:srgbClr val="FF0000"/>
            </a:solidFill>
          </a:ln>
        </p:spPr>
        <p:txBody>
          <a:bodyPr wrap="none">
            <a:spAutoFit/>
          </a:bodyPr>
          <a:lstStyle/>
          <a:p>
            <a:pPr eaLnBrk="1" hangingPunct="1">
              <a:spcBef>
                <a:spcPct val="50000"/>
              </a:spcBef>
            </a:pPr>
            <a:r>
              <a:rPr lang="en-US" altLang="zh-CN" dirty="0" smtClean="0">
                <a:solidFill>
                  <a:srgbClr val="FF0000"/>
                </a:solidFill>
                <a:latin typeface="+mn-lt"/>
                <a:ea typeface="宋体" pitchFamily="2" charset="-122"/>
              </a:rPr>
              <a:t>e = a</a:t>
            </a:r>
            <a:r>
              <a:rPr lang="en-US" altLang="zh-CN" baseline="-25000" dirty="0" smtClean="0">
                <a:solidFill>
                  <a:srgbClr val="FF0000"/>
                </a:solidFill>
                <a:latin typeface="+mn-lt"/>
                <a:ea typeface="宋体" pitchFamily="2" charset="-122"/>
              </a:rPr>
              <a:t>1</a:t>
            </a:r>
            <a:endParaRPr lang="en-US" altLang="zh-CN" baseline="-25000" dirty="0">
              <a:solidFill>
                <a:srgbClr val="FF0000"/>
              </a:solidFill>
              <a:latin typeface="+mn-l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F5169B4-F3C1-4189-85C6-CE75BE5A43DC}" type="slidenum">
              <a:rPr lang="en-US" altLang="zh-CN"/>
              <a:pPr>
                <a:defRPr/>
              </a:pPr>
              <a:t>62</a:t>
            </a:fld>
            <a:endParaRPr lang="en-US" altLang="zh-CN"/>
          </a:p>
        </p:txBody>
      </p:sp>
      <p:sp>
        <p:nvSpPr>
          <p:cNvPr id="219138" name="Rectangle 2"/>
          <p:cNvSpPr>
            <a:spLocks noGrp="1" noChangeArrowheads="1"/>
          </p:cNvSpPr>
          <p:nvPr>
            <p:ph type="title"/>
          </p:nvPr>
        </p:nvSpPr>
        <p:spPr/>
        <p:txBody>
          <a:bodyPr/>
          <a:lstStyle/>
          <a:p>
            <a:pPr eaLnBrk="1" hangingPunct="1">
              <a:defRPr/>
            </a:pPr>
            <a:r>
              <a:rPr lang="en-US" altLang="zh-CN" smtClean="0"/>
              <a:t>3.5  </a:t>
            </a:r>
            <a:r>
              <a:rPr lang="zh-CN" altLang="en-US" smtClean="0"/>
              <a:t>队列类型的实现</a:t>
            </a:r>
          </a:p>
        </p:txBody>
      </p:sp>
      <p:sp>
        <p:nvSpPr>
          <p:cNvPr id="62468" name="Rectangle 3"/>
          <p:cNvSpPr>
            <a:spLocks noGrp="1" noChangeArrowheads="1"/>
          </p:cNvSpPr>
          <p:nvPr>
            <p:ph type="body" idx="1"/>
          </p:nvPr>
        </p:nvSpPr>
        <p:spPr/>
        <p:txBody>
          <a:bodyPr/>
          <a:lstStyle/>
          <a:p>
            <a:pPr eaLnBrk="1" hangingPunct="1"/>
            <a:endParaRPr lang="en-US" altLang="zh-CN" sz="3600" smtClean="0"/>
          </a:p>
          <a:p>
            <a:pPr eaLnBrk="1" hangingPunct="1"/>
            <a:endParaRPr lang="en-US" altLang="zh-CN" sz="3600" smtClean="0"/>
          </a:p>
          <a:p>
            <a:pPr eaLnBrk="1" hangingPunct="1"/>
            <a:r>
              <a:rPr lang="en-US" altLang="zh-CN" sz="3600" smtClean="0"/>
              <a:t>1</a:t>
            </a:r>
            <a:r>
              <a:rPr lang="zh-CN" altLang="en-US" sz="3600" smtClean="0"/>
              <a:t>）链队列</a:t>
            </a:r>
            <a:r>
              <a:rPr lang="en-US" altLang="zh-CN" sz="3600" smtClean="0"/>
              <a:t>——</a:t>
            </a:r>
            <a:r>
              <a:rPr lang="zh-CN" altLang="en-US" sz="3600" smtClean="0"/>
              <a:t>链式映象</a:t>
            </a:r>
          </a:p>
          <a:p>
            <a:pPr eaLnBrk="1" hangingPunct="1"/>
            <a:endParaRPr lang="zh-CN" altLang="en-US" sz="3600" smtClean="0"/>
          </a:p>
          <a:p>
            <a:pPr eaLnBrk="1" hangingPunct="1"/>
            <a:r>
              <a:rPr lang="en-US" altLang="zh-CN" sz="3600" smtClean="0"/>
              <a:t>2</a:t>
            </a:r>
            <a:r>
              <a:rPr lang="zh-CN" altLang="en-US" sz="3600" smtClean="0"/>
              <a:t>）循环队列</a:t>
            </a:r>
            <a:r>
              <a:rPr lang="en-US" altLang="zh-CN" sz="3600" smtClean="0"/>
              <a:t>——</a:t>
            </a:r>
            <a:r>
              <a:rPr lang="zh-CN" altLang="en-US" sz="3600" smtClean="0"/>
              <a:t>顺序映象</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pPr>
              <a:defRPr/>
            </a:pPr>
            <a:fld id="{A27CF4E2-5C53-4AD7-948B-0BF53BB8F4E8}" type="slidenum">
              <a:rPr lang="en-US" altLang="zh-CN"/>
              <a:pPr>
                <a:defRPr/>
              </a:pPr>
              <a:t>63</a:t>
            </a:fld>
            <a:endParaRPr lang="en-US" altLang="zh-CN"/>
          </a:p>
        </p:txBody>
      </p:sp>
      <p:sp>
        <p:nvSpPr>
          <p:cNvPr id="63491" name="Rectangle 2"/>
          <p:cNvSpPr>
            <a:spLocks noGrp="1" noChangeArrowheads="1"/>
          </p:cNvSpPr>
          <p:nvPr>
            <p:ph type="title"/>
          </p:nvPr>
        </p:nvSpPr>
        <p:spPr/>
        <p:txBody>
          <a:bodyPr/>
          <a:lstStyle/>
          <a:p>
            <a:pPr eaLnBrk="1" hangingPunct="1"/>
            <a:r>
              <a:rPr kumimoji="1" lang="en-US" altLang="zh-CN" dirty="0" smtClean="0">
                <a:effectLst/>
              </a:rPr>
              <a:t>1</a:t>
            </a:r>
            <a:r>
              <a:rPr kumimoji="1" lang="zh-CN" altLang="en-US" dirty="0" smtClean="0">
                <a:effectLst/>
              </a:rPr>
              <a:t>）链队列</a:t>
            </a:r>
            <a:r>
              <a:rPr kumimoji="1" lang="en-US" altLang="zh-CN" dirty="0" smtClean="0">
                <a:effectLst/>
              </a:rPr>
              <a:t>——</a:t>
            </a:r>
            <a:r>
              <a:rPr kumimoji="1" lang="zh-CN" altLang="en-US" dirty="0" smtClean="0">
                <a:effectLst/>
              </a:rPr>
              <a:t>链式映象</a:t>
            </a:r>
          </a:p>
        </p:txBody>
      </p:sp>
      <p:grpSp>
        <p:nvGrpSpPr>
          <p:cNvPr id="2" name="Group 71"/>
          <p:cNvGrpSpPr>
            <a:grpSpLocks/>
          </p:cNvGrpSpPr>
          <p:nvPr/>
        </p:nvGrpSpPr>
        <p:grpSpPr bwMode="auto">
          <a:xfrm>
            <a:off x="1042988" y="4076700"/>
            <a:ext cx="4224337" cy="1663700"/>
            <a:chOff x="657" y="2568"/>
            <a:chExt cx="2661" cy="1048"/>
          </a:xfrm>
        </p:grpSpPr>
        <p:grpSp>
          <p:nvGrpSpPr>
            <p:cNvPr id="63521" name="Group 47"/>
            <p:cNvGrpSpPr>
              <a:grpSpLocks/>
            </p:cNvGrpSpPr>
            <p:nvPr/>
          </p:nvGrpSpPr>
          <p:grpSpPr bwMode="auto">
            <a:xfrm>
              <a:off x="1956" y="2568"/>
              <a:ext cx="1362" cy="351"/>
              <a:chOff x="839" y="1509"/>
              <a:chExt cx="1362" cy="351"/>
            </a:xfrm>
          </p:grpSpPr>
          <p:sp>
            <p:nvSpPr>
              <p:cNvPr id="63529" name="Rectangle 48"/>
              <p:cNvSpPr>
                <a:spLocks noChangeArrowheads="1"/>
              </p:cNvSpPr>
              <p:nvPr/>
            </p:nvSpPr>
            <p:spPr bwMode="auto">
              <a:xfrm>
                <a:off x="839"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front</a:t>
                </a:r>
              </a:p>
            </p:txBody>
          </p:sp>
          <p:sp>
            <p:nvSpPr>
              <p:cNvPr id="63530" name="Rectangle 49"/>
              <p:cNvSpPr>
                <a:spLocks noChangeArrowheads="1"/>
              </p:cNvSpPr>
              <p:nvPr/>
            </p:nvSpPr>
            <p:spPr bwMode="auto">
              <a:xfrm>
                <a:off x="1520"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rear</a:t>
                </a:r>
              </a:p>
            </p:txBody>
          </p:sp>
        </p:grpSp>
        <p:grpSp>
          <p:nvGrpSpPr>
            <p:cNvPr id="63522" name="Group 55"/>
            <p:cNvGrpSpPr>
              <a:grpSpLocks/>
            </p:cNvGrpSpPr>
            <p:nvPr/>
          </p:nvGrpSpPr>
          <p:grpSpPr bwMode="auto">
            <a:xfrm>
              <a:off x="1927" y="3203"/>
              <a:ext cx="726" cy="413"/>
              <a:chOff x="1338" y="3475"/>
              <a:chExt cx="726" cy="413"/>
            </a:xfrm>
          </p:grpSpPr>
          <p:sp>
            <p:nvSpPr>
              <p:cNvPr id="63527" name="Rectangle 56"/>
              <p:cNvSpPr>
                <a:spLocks noChangeArrowheads="1"/>
              </p:cNvSpPr>
              <p:nvPr/>
            </p:nvSpPr>
            <p:spPr bwMode="auto">
              <a:xfrm>
                <a:off x="1338" y="3475"/>
                <a:ext cx="726" cy="413"/>
              </a:xfrm>
              <a:prstGeom prst="rect">
                <a:avLst/>
              </a:prstGeom>
              <a:solidFill>
                <a:srgbClr val="FFFFCC"/>
              </a:solidFill>
              <a:ln w="28575">
                <a:solidFill>
                  <a:schemeClr val="tx1"/>
                </a:solidFill>
                <a:miter lim="800000"/>
                <a:headEnd/>
                <a:tailEnd/>
              </a:ln>
            </p:spPr>
            <p:txBody>
              <a:bodyPr wrap="none" anchor="ctr"/>
              <a:lstStyle/>
              <a:p>
                <a:endParaRPr lang="zh-CN" altLang="en-US"/>
              </a:p>
            </p:txBody>
          </p:sp>
          <p:sp>
            <p:nvSpPr>
              <p:cNvPr id="63528" name="Line 5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23" name="Text Box 59"/>
            <p:cNvSpPr txBox="1">
              <a:spLocks noChangeArrowheads="1"/>
            </p:cNvSpPr>
            <p:nvPr/>
          </p:nvSpPr>
          <p:spPr bwMode="auto">
            <a:xfrm>
              <a:off x="2407" y="322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4800" baseline="-25000">
                  <a:latin typeface="Times New Roman" pitchFamily="18" charset="0"/>
                </a:rPr>
                <a:t>^</a:t>
              </a:r>
            </a:p>
          </p:txBody>
        </p:sp>
        <p:sp>
          <p:nvSpPr>
            <p:cNvPr id="63524" name="Line 63"/>
            <p:cNvSpPr>
              <a:spLocks noChangeShapeType="1"/>
            </p:cNvSpPr>
            <p:nvPr/>
          </p:nvSpPr>
          <p:spPr bwMode="auto">
            <a:xfrm>
              <a:off x="2229" y="2795"/>
              <a:ext cx="0"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5" name="Line 64"/>
            <p:cNvSpPr>
              <a:spLocks noChangeShapeType="1"/>
            </p:cNvSpPr>
            <p:nvPr/>
          </p:nvSpPr>
          <p:spPr bwMode="auto">
            <a:xfrm flipH="1">
              <a:off x="2319" y="2795"/>
              <a:ext cx="635"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6" name="Rectangle 66"/>
            <p:cNvSpPr>
              <a:spLocks noChangeArrowheads="1"/>
            </p:cNvSpPr>
            <p:nvPr/>
          </p:nvSpPr>
          <p:spPr bwMode="auto">
            <a:xfrm>
              <a:off x="657" y="2568"/>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a:solidFill>
                    <a:srgbClr val="FF0000"/>
                  </a:solidFill>
                  <a:ea typeface="宋体" pitchFamily="2" charset="-122"/>
                </a:rPr>
                <a:t>空队列</a:t>
              </a:r>
            </a:p>
          </p:txBody>
        </p:sp>
      </p:grpSp>
      <p:grpSp>
        <p:nvGrpSpPr>
          <p:cNvPr id="5" name="Group 70"/>
          <p:cNvGrpSpPr>
            <a:grpSpLocks/>
          </p:cNvGrpSpPr>
          <p:nvPr/>
        </p:nvGrpSpPr>
        <p:grpSpPr bwMode="auto">
          <a:xfrm>
            <a:off x="1260475" y="1674813"/>
            <a:ext cx="6848475" cy="1690687"/>
            <a:chOff x="794" y="1055"/>
            <a:chExt cx="4314" cy="1065"/>
          </a:xfrm>
        </p:grpSpPr>
        <p:grpSp>
          <p:nvGrpSpPr>
            <p:cNvPr id="63494" name="Group 6"/>
            <p:cNvGrpSpPr>
              <a:grpSpLocks/>
            </p:cNvGrpSpPr>
            <p:nvPr/>
          </p:nvGrpSpPr>
          <p:grpSpPr bwMode="auto">
            <a:xfrm>
              <a:off x="794" y="1707"/>
              <a:ext cx="726" cy="413"/>
              <a:chOff x="1338" y="3475"/>
              <a:chExt cx="726" cy="413"/>
            </a:xfrm>
          </p:grpSpPr>
          <p:sp>
            <p:nvSpPr>
              <p:cNvPr id="63519" name="Rectangle 7"/>
              <p:cNvSpPr>
                <a:spLocks noChangeArrowheads="1"/>
              </p:cNvSpPr>
              <p:nvPr/>
            </p:nvSpPr>
            <p:spPr bwMode="auto">
              <a:xfrm>
                <a:off x="1338" y="3475"/>
                <a:ext cx="726" cy="413"/>
              </a:xfrm>
              <a:prstGeom prst="rect">
                <a:avLst/>
              </a:prstGeom>
              <a:solidFill>
                <a:srgbClr val="FFFFCC"/>
              </a:solidFill>
              <a:ln w="28575">
                <a:solidFill>
                  <a:schemeClr val="tx1"/>
                </a:solidFill>
                <a:miter lim="800000"/>
                <a:headEnd/>
                <a:tailEnd/>
              </a:ln>
            </p:spPr>
            <p:txBody>
              <a:bodyPr wrap="none" anchor="ctr"/>
              <a:lstStyle/>
              <a:p>
                <a:endParaRPr lang="zh-CN" altLang="en-US"/>
              </a:p>
            </p:txBody>
          </p:sp>
          <p:sp>
            <p:nvSpPr>
              <p:cNvPr id="63520" name="Line 8"/>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495" name="Line 9"/>
            <p:cNvSpPr>
              <a:spLocks noChangeShapeType="1"/>
            </p:cNvSpPr>
            <p:nvPr/>
          </p:nvSpPr>
          <p:spPr bwMode="auto">
            <a:xfrm>
              <a:off x="1418" y="194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496" name="Rectangle 18"/>
            <p:cNvSpPr>
              <a:spLocks noChangeArrowheads="1"/>
            </p:cNvSpPr>
            <p:nvPr/>
          </p:nvSpPr>
          <p:spPr bwMode="auto">
            <a:xfrm>
              <a:off x="3616" y="1661"/>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a:spcBef>
                  <a:spcPct val="50000"/>
                </a:spcBef>
              </a:pPr>
              <a:r>
                <a:rPr kumimoji="1" lang="en-US" altLang="zh-CN" sz="3200" b="0">
                  <a:latin typeface="Times New Roman" pitchFamily="18" charset="0"/>
                </a:rPr>
                <a:t>…</a:t>
              </a:r>
            </a:p>
          </p:txBody>
        </p:sp>
        <p:grpSp>
          <p:nvGrpSpPr>
            <p:cNvPr id="63497" name="Group 14"/>
            <p:cNvGrpSpPr>
              <a:grpSpLocks/>
            </p:cNvGrpSpPr>
            <p:nvPr/>
          </p:nvGrpSpPr>
          <p:grpSpPr bwMode="auto">
            <a:xfrm>
              <a:off x="1706" y="1707"/>
              <a:ext cx="726" cy="413"/>
              <a:chOff x="1338" y="3475"/>
              <a:chExt cx="726" cy="413"/>
            </a:xfrm>
          </p:grpSpPr>
          <p:sp>
            <p:nvSpPr>
              <p:cNvPr id="63517" name="Rectangle 15"/>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pPr algn="ctr"/>
                <a:endParaRPr lang="zh-CN" altLang="zh-CN" sz="1800" b="0">
                  <a:ea typeface="宋体" pitchFamily="2" charset="-122"/>
                </a:endParaRPr>
              </a:p>
            </p:txBody>
          </p:sp>
          <p:sp>
            <p:nvSpPr>
              <p:cNvPr id="63518" name="Line 16"/>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498" name="Text Box 17"/>
            <p:cNvSpPr txBox="1">
              <a:spLocks noChangeArrowheads="1"/>
            </p:cNvSpPr>
            <p:nvPr/>
          </p:nvSpPr>
          <p:spPr bwMode="auto">
            <a:xfrm>
              <a:off x="1754" y="1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1</a:t>
              </a:r>
            </a:p>
          </p:txBody>
        </p:sp>
        <p:grpSp>
          <p:nvGrpSpPr>
            <p:cNvPr id="63499" name="Group 23"/>
            <p:cNvGrpSpPr>
              <a:grpSpLocks/>
            </p:cNvGrpSpPr>
            <p:nvPr/>
          </p:nvGrpSpPr>
          <p:grpSpPr bwMode="auto">
            <a:xfrm>
              <a:off x="2618" y="1707"/>
              <a:ext cx="726" cy="413"/>
              <a:chOff x="1338" y="3475"/>
              <a:chExt cx="726" cy="413"/>
            </a:xfrm>
          </p:grpSpPr>
          <p:sp>
            <p:nvSpPr>
              <p:cNvPr id="63515" name="Rectangle 24"/>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63516" name="Line 25"/>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00" name="Text Box 26"/>
            <p:cNvSpPr txBox="1">
              <a:spLocks noChangeArrowheads="1"/>
            </p:cNvSpPr>
            <p:nvPr/>
          </p:nvSpPr>
          <p:spPr bwMode="auto">
            <a:xfrm>
              <a:off x="2666" y="1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2</a:t>
              </a:r>
            </a:p>
          </p:txBody>
        </p:sp>
        <p:sp>
          <p:nvSpPr>
            <p:cNvPr id="63501" name="Line 27"/>
            <p:cNvSpPr>
              <a:spLocks noChangeShapeType="1"/>
            </p:cNvSpPr>
            <p:nvPr/>
          </p:nvSpPr>
          <p:spPr bwMode="auto">
            <a:xfrm>
              <a:off x="3242" y="194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63502" name="Group 10"/>
            <p:cNvGrpSpPr>
              <a:grpSpLocks/>
            </p:cNvGrpSpPr>
            <p:nvPr/>
          </p:nvGrpSpPr>
          <p:grpSpPr bwMode="auto">
            <a:xfrm>
              <a:off x="4382" y="1707"/>
              <a:ext cx="726" cy="413"/>
              <a:chOff x="1338" y="3475"/>
              <a:chExt cx="726" cy="413"/>
            </a:xfrm>
          </p:grpSpPr>
          <p:sp>
            <p:nvSpPr>
              <p:cNvPr id="63513" name="Rectangle 11"/>
              <p:cNvSpPr>
                <a:spLocks noChangeArrowheads="1"/>
              </p:cNvSpPr>
              <p:nvPr/>
            </p:nvSpPr>
            <p:spPr bwMode="auto">
              <a:xfrm>
                <a:off x="1338" y="3475"/>
                <a:ext cx="726" cy="413"/>
              </a:xfrm>
              <a:prstGeom prst="rect">
                <a:avLst/>
              </a:prstGeom>
              <a:solidFill>
                <a:schemeClr val="accent2"/>
              </a:solidFill>
              <a:ln w="28575">
                <a:solidFill>
                  <a:schemeClr val="tx1"/>
                </a:solidFill>
                <a:miter lim="800000"/>
                <a:headEnd/>
                <a:tailEnd/>
              </a:ln>
            </p:spPr>
            <p:txBody>
              <a:bodyPr wrap="none" anchor="ctr"/>
              <a:lstStyle/>
              <a:p>
                <a:endParaRPr lang="zh-CN" altLang="en-US"/>
              </a:p>
            </p:txBody>
          </p:sp>
          <p:sp>
            <p:nvSpPr>
              <p:cNvPr id="63514" name="Line 12"/>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03" name="Text Box 19"/>
            <p:cNvSpPr txBox="1">
              <a:spLocks noChangeArrowheads="1"/>
            </p:cNvSpPr>
            <p:nvPr/>
          </p:nvSpPr>
          <p:spPr bwMode="auto">
            <a:xfrm>
              <a:off x="4430" y="1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3200">
                  <a:latin typeface="Times New Roman" pitchFamily="18" charset="0"/>
                </a:rPr>
                <a:t>a</a:t>
              </a:r>
              <a:r>
                <a:rPr kumimoji="1" lang="en-US" altLang="zh-CN" sz="3200" baseline="-25000">
                  <a:latin typeface="Times New Roman" pitchFamily="18" charset="0"/>
                </a:rPr>
                <a:t>n</a:t>
              </a:r>
            </a:p>
          </p:txBody>
        </p:sp>
        <p:sp>
          <p:nvSpPr>
            <p:cNvPr id="63504" name="Text Box 20"/>
            <p:cNvSpPr txBox="1">
              <a:spLocks noChangeArrowheads="1"/>
            </p:cNvSpPr>
            <p:nvPr/>
          </p:nvSpPr>
          <p:spPr bwMode="auto">
            <a:xfrm>
              <a:off x="4862" y="172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4800" baseline="-25000">
                  <a:latin typeface="Times New Roman" pitchFamily="18" charset="0"/>
                </a:rPr>
                <a:t>^</a:t>
              </a:r>
            </a:p>
          </p:txBody>
        </p:sp>
        <p:sp>
          <p:nvSpPr>
            <p:cNvPr id="63505" name="Line 28"/>
            <p:cNvSpPr>
              <a:spLocks noChangeShapeType="1"/>
            </p:cNvSpPr>
            <p:nvPr/>
          </p:nvSpPr>
          <p:spPr bwMode="auto">
            <a:xfrm>
              <a:off x="4094" y="194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63506" name="Group 46"/>
            <p:cNvGrpSpPr>
              <a:grpSpLocks/>
            </p:cNvGrpSpPr>
            <p:nvPr/>
          </p:nvGrpSpPr>
          <p:grpSpPr bwMode="auto">
            <a:xfrm>
              <a:off x="794" y="1055"/>
              <a:ext cx="1362" cy="351"/>
              <a:chOff x="839" y="1509"/>
              <a:chExt cx="1362" cy="351"/>
            </a:xfrm>
          </p:grpSpPr>
          <p:sp>
            <p:nvSpPr>
              <p:cNvPr id="63511" name="Rectangle 39"/>
              <p:cNvSpPr>
                <a:spLocks noChangeArrowheads="1"/>
              </p:cNvSpPr>
              <p:nvPr/>
            </p:nvSpPr>
            <p:spPr bwMode="auto">
              <a:xfrm>
                <a:off x="839"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front</a:t>
                </a:r>
              </a:p>
            </p:txBody>
          </p:sp>
          <p:sp>
            <p:nvSpPr>
              <p:cNvPr id="63512" name="Rectangle 41"/>
              <p:cNvSpPr>
                <a:spLocks noChangeArrowheads="1"/>
              </p:cNvSpPr>
              <p:nvPr/>
            </p:nvSpPr>
            <p:spPr bwMode="auto">
              <a:xfrm>
                <a:off x="1520" y="1509"/>
                <a:ext cx="681" cy="351"/>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solidFill>
                      <a:srgbClr val="FF0000"/>
                    </a:solidFill>
                    <a:latin typeface="Times New Roman" pitchFamily="18" charset="0"/>
                    <a:ea typeface="宋体" pitchFamily="2" charset="-122"/>
                  </a:rPr>
                  <a:t>rear</a:t>
                </a:r>
              </a:p>
            </p:txBody>
          </p:sp>
        </p:grpSp>
        <p:sp>
          <p:nvSpPr>
            <p:cNvPr id="63507" name="Line 43"/>
            <p:cNvSpPr>
              <a:spLocks noChangeShapeType="1"/>
            </p:cNvSpPr>
            <p:nvPr/>
          </p:nvSpPr>
          <p:spPr bwMode="auto">
            <a:xfrm>
              <a:off x="1111" y="1298"/>
              <a:ext cx="0"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Line 44"/>
            <p:cNvSpPr>
              <a:spLocks noChangeShapeType="1"/>
            </p:cNvSpPr>
            <p:nvPr/>
          </p:nvSpPr>
          <p:spPr bwMode="auto">
            <a:xfrm>
              <a:off x="1973" y="1207"/>
              <a:ext cx="2631"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45"/>
            <p:cNvSpPr>
              <a:spLocks noChangeShapeType="1"/>
            </p:cNvSpPr>
            <p:nvPr/>
          </p:nvSpPr>
          <p:spPr bwMode="auto">
            <a:xfrm>
              <a:off x="4604" y="1207"/>
              <a:ext cx="0" cy="499"/>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Line 21"/>
            <p:cNvSpPr>
              <a:spLocks noChangeShapeType="1"/>
            </p:cNvSpPr>
            <p:nvPr/>
          </p:nvSpPr>
          <p:spPr bwMode="auto">
            <a:xfrm>
              <a:off x="2330" y="1947"/>
              <a:ext cx="288" cy="1"/>
            </a:xfrm>
            <a:prstGeom prst="line">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 name="矩形 2"/>
          <p:cNvSpPr/>
          <p:nvPr/>
        </p:nvSpPr>
        <p:spPr>
          <a:xfrm>
            <a:off x="635065" y="1084936"/>
            <a:ext cx="1672253" cy="461665"/>
          </a:xfrm>
          <a:prstGeom prst="rect">
            <a:avLst/>
          </a:prstGeom>
        </p:spPr>
        <p:txBody>
          <a:bodyPr wrap="none">
            <a:spAutoFit/>
          </a:bodyPr>
          <a:lstStyle/>
          <a:p>
            <a:r>
              <a:rPr kumimoji="1" lang="en-US" altLang="zh-CN" dirty="0" err="1">
                <a:solidFill>
                  <a:srgbClr val="FF0000"/>
                </a:solidFill>
                <a:latin typeface="Times New Roman" pitchFamily="18" charset="0"/>
                <a:ea typeface="宋体" pitchFamily="2" charset="-122"/>
              </a:rPr>
              <a:t>LinkQueue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pPr>
              <a:defRPr/>
            </a:pPr>
            <a:fld id="{8BFE2608-4D27-46FF-A37F-3A26CE4570B5}" type="slidenum">
              <a:rPr lang="en-US" altLang="zh-CN"/>
              <a:pPr>
                <a:defRPr/>
              </a:pPr>
              <a:t>64</a:t>
            </a:fld>
            <a:endParaRPr lang="en-US" altLang="zh-CN"/>
          </a:p>
        </p:txBody>
      </p:sp>
      <p:sp>
        <p:nvSpPr>
          <p:cNvPr id="89090" name="Text Box 2"/>
          <p:cNvSpPr txBox="1">
            <a:spLocks noChangeArrowheads="1"/>
          </p:cNvSpPr>
          <p:nvPr/>
        </p:nvSpPr>
        <p:spPr bwMode="auto">
          <a:xfrm>
            <a:off x="2339974" y="1412875"/>
            <a:ext cx="5904433" cy="208280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typedef</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struct</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QNode</a:t>
            </a:r>
            <a:r>
              <a:rPr kumimoji="1" lang="en-US" altLang="zh-CN" sz="2800" dirty="0">
                <a:latin typeface="Times New Roman" pitchFamily="18" charset="0"/>
                <a:ea typeface="宋体" pitchFamily="2" charset="-122"/>
              </a:rPr>
              <a:t> {</a:t>
            </a:r>
          </a:p>
          <a:p>
            <a:pPr>
              <a:lnSpc>
                <a:spcPct val="115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smtClean="0">
                <a:latin typeface="Times New Roman" pitchFamily="18" charset="0"/>
                <a:ea typeface="宋体" pitchFamily="2" charset="-122"/>
              </a:rPr>
              <a:t>QElemType</a:t>
            </a:r>
            <a:r>
              <a:rPr kumimoji="1" lang="en-US" altLang="zh-CN" sz="2800" dirty="0" smtClean="0">
                <a:latin typeface="Times New Roman" pitchFamily="18" charset="0"/>
                <a:ea typeface="宋体" pitchFamily="2" charset="-122"/>
              </a:rPr>
              <a:t>      </a:t>
            </a:r>
            <a:r>
              <a:rPr kumimoji="1" lang="en-US" altLang="zh-CN" sz="2800" dirty="0">
                <a:latin typeface="Times New Roman" pitchFamily="18" charset="0"/>
                <a:ea typeface="宋体" pitchFamily="2" charset="-122"/>
              </a:rPr>
              <a:t>data;</a:t>
            </a:r>
          </a:p>
          <a:p>
            <a:pPr>
              <a:lnSpc>
                <a:spcPct val="115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smtClean="0">
                <a:latin typeface="Times New Roman" pitchFamily="18" charset="0"/>
                <a:ea typeface="宋体" pitchFamily="2" charset="-122"/>
              </a:rPr>
              <a:t>struct</a:t>
            </a:r>
            <a:r>
              <a:rPr kumimoji="1" lang="en-US" altLang="zh-CN" sz="2800" dirty="0" smtClean="0">
                <a:latin typeface="Times New Roman" pitchFamily="18" charset="0"/>
                <a:ea typeface="宋体" pitchFamily="2" charset="-122"/>
              </a:rPr>
              <a:t> </a:t>
            </a:r>
            <a:r>
              <a:rPr kumimoji="1" lang="en-US" altLang="zh-CN" sz="2800" dirty="0" err="1">
                <a:latin typeface="Times New Roman" pitchFamily="18" charset="0"/>
                <a:ea typeface="宋体" pitchFamily="2" charset="-122"/>
              </a:rPr>
              <a:t>QNode</a:t>
            </a:r>
            <a:r>
              <a:rPr kumimoji="1" lang="en-US" altLang="zh-CN" sz="2800" dirty="0">
                <a:latin typeface="Times New Roman" pitchFamily="18" charset="0"/>
                <a:ea typeface="宋体" pitchFamily="2" charset="-122"/>
              </a:rPr>
              <a:t>  *next;</a:t>
            </a:r>
          </a:p>
          <a:p>
            <a:pPr>
              <a:lnSpc>
                <a:spcPct val="115000"/>
              </a:lnSpc>
            </a:pPr>
            <a:r>
              <a:rPr kumimoji="1" lang="en-US" altLang="zh-CN" sz="2800" dirty="0">
                <a:latin typeface="Times New Roman" pitchFamily="18" charset="0"/>
                <a:ea typeface="宋体" pitchFamily="2" charset="-122"/>
              </a:rPr>
              <a:t>  } </a:t>
            </a:r>
            <a:r>
              <a:rPr kumimoji="1" lang="en-US" altLang="zh-CN" sz="2800" dirty="0" err="1">
                <a:solidFill>
                  <a:srgbClr val="FF0000"/>
                </a:solidFill>
                <a:latin typeface="Times New Roman" pitchFamily="18" charset="0"/>
                <a:ea typeface="宋体" pitchFamily="2" charset="-122"/>
              </a:rPr>
              <a:t>QNode</a:t>
            </a:r>
            <a:r>
              <a:rPr kumimoji="1" lang="en-US" altLang="zh-CN" sz="2800" dirty="0">
                <a:solidFill>
                  <a:srgbClr val="FF0000"/>
                </a:solidFill>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QueuePtr</a:t>
            </a:r>
            <a:r>
              <a:rPr kumimoji="1" lang="en-US" altLang="zh-CN" sz="2800" dirty="0">
                <a:latin typeface="Times New Roman" pitchFamily="18" charset="0"/>
                <a:ea typeface="宋体" pitchFamily="2" charset="-122"/>
              </a:rPr>
              <a:t>;</a:t>
            </a:r>
          </a:p>
        </p:txBody>
      </p:sp>
      <p:sp>
        <p:nvSpPr>
          <p:cNvPr id="89093" name="Text Box 5"/>
          <p:cNvSpPr txBox="1">
            <a:spLocks noChangeArrowheads="1"/>
          </p:cNvSpPr>
          <p:nvPr/>
        </p:nvSpPr>
        <p:spPr bwMode="auto">
          <a:xfrm>
            <a:off x="2339975" y="3789363"/>
            <a:ext cx="5904432" cy="2074414"/>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15000"/>
              </a:lnSpc>
            </a:pPr>
            <a:r>
              <a:rPr kumimoji="1" lang="en-US" altLang="zh-CN" sz="2800" dirty="0" err="1">
                <a:latin typeface="Times New Roman" pitchFamily="18" charset="0"/>
                <a:ea typeface="宋体" pitchFamily="2" charset="-122"/>
              </a:rPr>
              <a:t>typedef</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struct</a:t>
            </a:r>
            <a:r>
              <a:rPr kumimoji="1" lang="en-US" altLang="zh-CN" sz="2800" dirty="0">
                <a:latin typeface="Times New Roman" pitchFamily="18" charset="0"/>
                <a:ea typeface="宋体" pitchFamily="2" charset="-122"/>
              </a:rPr>
              <a:t> { </a:t>
            </a:r>
            <a:endParaRPr kumimoji="1" lang="en-US" altLang="zh-CN" sz="2800" dirty="0">
              <a:solidFill>
                <a:srgbClr val="FFFF66"/>
              </a:solidFill>
              <a:latin typeface="Times New Roman" pitchFamily="18" charset="0"/>
              <a:ea typeface="宋体" pitchFamily="2" charset="-122"/>
            </a:endParaRPr>
          </a:p>
          <a:p>
            <a:pPr>
              <a:lnSpc>
                <a:spcPct val="115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smtClean="0">
                <a:latin typeface="Times New Roman" pitchFamily="18" charset="0"/>
                <a:ea typeface="宋体" pitchFamily="2" charset="-122"/>
              </a:rPr>
              <a:t>QueuePtr</a:t>
            </a:r>
            <a:r>
              <a:rPr kumimoji="1" lang="en-US" altLang="zh-CN" sz="2800" dirty="0" smtClean="0">
                <a:latin typeface="Times New Roman" pitchFamily="18" charset="0"/>
                <a:ea typeface="宋体" pitchFamily="2" charset="-122"/>
              </a:rPr>
              <a:t>  </a:t>
            </a:r>
            <a:r>
              <a:rPr kumimoji="1" lang="en-US" altLang="zh-CN" sz="2800" dirty="0">
                <a:latin typeface="Times New Roman" pitchFamily="18" charset="0"/>
                <a:ea typeface="宋体" pitchFamily="2" charset="-122"/>
              </a:rPr>
              <a:t>front;  </a:t>
            </a:r>
            <a:r>
              <a:rPr kumimoji="1" lang="en-US" altLang="zh-CN" sz="2800" dirty="0">
                <a:solidFill>
                  <a:srgbClr val="FF0000"/>
                </a:solidFill>
                <a:latin typeface="Times New Roman" pitchFamily="18" charset="0"/>
                <a:ea typeface="宋体" pitchFamily="2" charset="-122"/>
              </a:rPr>
              <a:t>// </a:t>
            </a:r>
            <a:r>
              <a:rPr kumimoji="1" lang="zh-CN" altLang="en-US" sz="2800" dirty="0">
                <a:solidFill>
                  <a:srgbClr val="FF0000"/>
                </a:solidFill>
                <a:latin typeface="Times New Roman" pitchFamily="18" charset="0"/>
              </a:rPr>
              <a:t>队头指针</a:t>
            </a:r>
            <a:endParaRPr kumimoji="1" lang="zh-CN" altLang="en-US" sz="2800" dirty="0">
              <a:solidFill>
                <a:srgbClr val="FF0000"/>
              </a:solidFill>
              <a:latin typeface="Times New Roman" pitchFamily="18" charset="0"/>
              <a:ea typeface="宋体" pitchFamily="2" charset="-122"/>
            </a:endParaRPr>
          </a:p>
          <a:p>
            <a:pPr>
              <a:lnSpc>
                <a:spcPct val="115000"/>
              </a:lnSpc>
            </a:pPr>
            <a:r>
              <a:rPr kumimoji="1" lang="zh-CN" altLang="en-US"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smtClean="0">
                <a:latin typeface="Times New Roman" pitchFamily="18" charset="0"/>
                <a:ea typeface="宋体" pitchFamily="2" charset="-122"/>
              </a:rPr>
              <a:t>QueuePtr</a:t>
            </a:r>
            <a:r>
              <a:rPr kumimoji="1" lang="en-US" altLang="zh-CN" sz="2800" dirty="0" smtClean="0">
                <a:latin typeface="Times New Roman" pitchFamily="18" charset="0"/>
                <a:ea typeface="宋体" pitchFamily="2" charset="-122"/>
              </a:rPr>
              <a:t>  </a:t>
            </a:r>
            <a:r>
              <a:rPr kumimoji="1" lang="en-US" altLang="zh-CN" sz="2800" dirty="0">
                <a:latin typeface="Times New Roman" pitchFamily="18" charset="0"/>
                <a:ea typeface="宋体" pitchFamily="2" charset="-122"/>
              </a:rPr>
              <a:t>rear;   </a:t>
            </a:r>
            <a:r>
              <a:rPr kumimoji="1" lang="en-US" altLang="zh-CN" sz="2800" dirty="0">
                <a:solidFill>
                  <a:srgbClr val="FF0000"/>
                </a:solidFill>
                <a:latin typeface="Times New Roman" pitchFamily="18" charset="0"/>
                <a:ea typeface="宋体" pitchFamily="2" charset="-122"/>
              </a:rPr>
              <a:t>// </a:t>
            </a:r>
            <a:r>
              <a:rPr kumimoji="1" lang="zh-CN" altLang="en-US" sz="2800" dirty="0">
                <a:solidFill>
                  <a:srgbClr val="FF0000"/>
                </a:solidFill>
                <a:latin typeface="Times New Roman" pitchFamily="18" charset="0"/>
              </a:rPr>
              <a:t>队尾指针</a:t>
            </a:r>
            <a:endParaRPr kumimoji="1" lang="zh-CN" altLang="en-US" sz="2800" dirty="0">
              <a:solidFill>
                <a:srgbClr val="FF0000"/>
              </a:solidFill>
              <a:latin typeface="Times New Roman" pitchFamily="18" charset="0"/>
              <a:ea typeface="宋体" pitchFamily="2" charset="-122"/>
            </a:endParaRPr>
          </a:p>
          <a:p>
            <a:pPr>
              <a:lnSpc>
                <a:spcPct val="115000"/>
              </a:lnSpc>
            </a:pPr>
            <a:r>
              <a:rPr kumimoji="1" lang="en-US" altLang="zh-CN" sz="2800" dirty="0">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LinkQueue</a:t>
            </a:r>
            <a:r>
              <a:rPr kumimoji="1" lang="en-US" altLang="zh-CN" sz="2800" dirty="0">
                <a:latin typeface="Times New Roman" pitchFamily="18" charset="0"/>
                <a:ea typeface="宋体" pitchFamily="2" charset="-122"/>
              </a:rPr>
              <a:t>;</a:t>
            </a:r>
          </a:p>
        </p:txBody>
      </p:sp>
      <p:sp>
        <p:nvSpPr>
          <p:cNvPr id="64517" name="Rectangle 6"/>
          <p:cNvSpPr>
            <a:spLocks noGrp="1" noChangeArrowheads="1"/>
          </p:cNvSpPr>
          <p:nvPr>
            <p:ph type="title"/>
          </p:nvPr>
        </p:nvSpPr>
        <p:spPr/>
        <p:txBody>
          <a:bodyPr/>
          <a:lstStyle/>
          <a:p>
            <a:pPr eaLnBrk="1" hangingPunct="1"/>
            <a:r>
              <a:rPr kumimoji="1" lang="en-US" altLang="zh-CN" dirty="0">
                <a:effectLst/>
              </a:rPr>
              <a:t>1</a:t>
            </a:r>
            <a:r>
              <a:rPr kumimoji="1" lang="zh-CN" altLang="en-US" dirty="0">
                <a:effectLst/>
              </a:rPr>
              <a:t>）链队列</a:t>
            </a:r>
            <a:r>
              <a:rPr kumimoji="1" lang="en-US" altLang="zh-CN" dirty="0">
                <a:effectLst/>
              </a:rPr>
              <a:t>——</a:t>
            </a:r>
            <a:r>
              <a:rPr kumimoji="1" lang="zh-CN" altLang="en-US" dirty="0">
                <a:effectLst/>
              </a:rPr>
              <a:t>链式映象</a:t>
            </a:r>
            <a:endParaRPr kumimoji="1" lang="zh-CN" altLang="en-US" dirty="0" smtClean="0">
              <a:effectLst/>
            </a:endParaRPr>
          </a:p>
        </p:txBody>
      </p:sp>
      <p:sp>
        <p:nvSpPr>
          <p:cNvPr id="64518" name="Text Box 7"/>
          <p:cNvSpPr txBox="1">
            <a:spLocks noChangeArrowheads="1"/>
          </p:cNvSpPr>
          <p:nvPr/>
        </p:nvSpPr>
        <p:spPr bwMode="auto">
          <a:xfrm>
            <a:off x="1620838" y="1484313"/>
            <a:ext cx="5032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kumimoji="1" lang="zh-CN" altLang="en-US" sz="2800">
                <a:solidFill>
                  <a:srgbClr val="FF0000"/>
                </a:solidFill>
                <a:latin typeface="Times New Roman" pitchFamily="18" charset="0"/>
              </a:rPr>
              <a:t>结点类型</a:t>
            </a:r>
          </a:p>
        </p:txBody>
      </p:sp>
      <p:sp>
        <p:nvSpPr>
          <p:cNvPr id="89096" name="Text Box 8"/>
          <p:cNvSpPr txBox="1">
            <a:spLocks noChangeArrowheads="1"/>
          </p:cNvSpPr>
          <p:nvPr/>
        </p:nvSpPr>
        <p:spPr bwMode="auto">
          <a:xfrm>
            <a:off x="1692275" y="3789363"/>
            <a:ext cx="57626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spcBef>
                <a:spcPct val="50000"/>
              </a:spcBef>
            </a:pPr>
            <a:r>
              <a:rPr kumimoji="1" lang="zh-CN" altLang="en-US" sz="2800">
                <a:solidFill>
                  <a:srgbClr val="FF0000"/>
                </a:solidFill>
                <a:latin typeface="Times New Roman" pitchFamily="18" charset="0"/>
              </a:rPr>
              <a:t>链队列类型</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ox(ou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anim calcmode="lin" valueType="num">
                                      <p:cBhvr additive="base">
                                        <p:cTn id="12" dur="500" fill="hold"/>
                                        <p:tgtEl>
                                          <p:spTgt spid="89096"/>
                                        </p:tgtEl>
                                        <p:attrNameLst>
                                          <p:attrName>ppt_x</p:attrName>
                                        </p:attrNameLst>
                                      </p:cBhvr>
                                      <p:tavLst>
                                        <p:tav tm="0">
                                          <p:val>
                                            <p:strVal val="#ppt_x"/>
                                          </p:val>
                                        </p:tav>
                                        <p:tav tm="100000">
                                          <p:val>
                                            <p:strVal val="#ppt_x"/>
                                          </p:val>
                                        </p:tav>
                                      </p:tavLst>
                                    </p:anim>
                                    <p:anim calcmode="lin" valueType="num">
                                      <p:cBhvr additive="base">
                                        <p:cTn id="13"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9093"/>
                                        </p:tgtEl>
                                        <p:attrNameLst>
                                          <p:attrName>style.visibility</p:attrName>
                                        </p:attrNameLst>
                                      </p:cBhvr>
                                      <p:to>
                                        <p:strVal val="visible"/>
                                      </p:to>
                                    </p:set>
                                    <p:animEffect transition="in" filter="wipe(left)">
                                      <p:cBhvr>
                                        <p:cTn id="18"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autoUpdateAnimBg="0"/>
      <p:bldP spid="89093" grpId="0" animBg="1"/>
      <p:bldP spid="8909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36B331B7-C8C2-4238-A5FC-885AC11BF29C}" type="slidenum">
              <a:rPr lang="en-US" altLang="zh-CN"/>
              <a:pPr>
                <a:defRPr/>
              </a:pPr>
              <a:t>65</a:t>
            </a:fld>
            <a:endParaRPr lang="en-US" altLang="zh-CN"/>
          </a:p>
        </p:txBody>
      </p:sp>
      <p:sp>
        <p:nvSpPr>
          <p:cNvPr id="112642" name="Text Box 2"/>
          <p:cNvSpPr txBox="1">
            <a:spLocks noChangeArrowheads="1"/>
          </p:cNvSpPr>
          <p:nvPr/>
        </p:nvSpPr>
        <p:spPr bwMode="auto">
          <a:xfrm>
            <a:off x="382588" y="856256"/>
            <a:ext cx="8304212" cy="4745915"/>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ea typeface="宋体" pitchFamily="2" charset="-122"/>
              </a:rPr>
              <a:t> </a:t>
            </a:r>
            <a:r>
              <a:rPr kumimoji="1" lang="en-US" altLang="zh-CN" sz="2800" dirty="0">
                <a:solidFill>
                  <a:srgbClr val="003366"/>
                </a:solidFill>
                <a:latin typeface="Times New Roman" pitchFamily="18" charset="0"/>
              </a:rPr>
              <a:t>Status </a:t>
            </a:r>
            <a:r>
              <a:rPr kumimoji="1" lang="en-US" altLang="zh-CN" sz="2800" dirty="0" err="1">
                <a:solidFill>
                  <a:srgbClr val="003366"/>
                </a:solidFill>
                <a:latin typeface="Times New Roman" pitchFamily="18" charset="0"/>
              </a:rPr>
              <a:t>InitQueue</a:t>
            </a:r>
            <a:r>
              <a:rPr kumimoji="1" lang="en-US" altLang="zh-CN" sz="2800" dirty="0">
                <a:solidFill>
                  <a:srgbClr val="003366"/>
                </a:solidFill>
                <a:latin typeface="Times New Roman" pitchFamily="18" charset="0"/>
              </a:rPr>
              <a:t> (</a:t>
            </a:r>
            <a:r>
              <a:rPr kumimoji="1" lang="en-US" altLang="zh-CN" sz="2800" dirty="0" err="1">
                <a:solidFill>
                  <a:srgbClr val="003366"/>
                </a:solidFill>
                <a:latin typeface="Times New Roman" pitchFamily="18" charset="0"/>
              </a:rPr>
              <a:t>LinkQueue</a:t>
            </a:r>
            <a:r>
              <a:rPr kumimoji="1" lang="en-US" altLang="zh-CN" sz="2800" dirty="0">
                <a:solidFill>
                  <a:srgbClr val="003366"/>
                </a:solidFill>
                <a:latin typeface="Times New Roman" pitchFamily="18" charset="0"/>
              </a:rPr>
              <a:t> &amp;Q)</a:t>
            </a:r>
            <a:r>
              <a:rPr kumimoji="1" lang="en-US" altLang="zh-CN" sz="2800" dirty="0">
                <a:solidFill>
                  <a:srgbClr val="800000"/>
                </a:solidFill>
                <a:latin typeface="Times New Roman" pitchFamily="18" charset="0"/>
              </a:rPr>
              <a:t> </a:t>
            </a:r>
            <a:r>
              <a:rPr kumimoji="1" lang="en-US" altLang="zh-CN" sz="2800" dirty="0">
                <a:latin typeface="Times New Roman" pitchFamily="18" charset="0"/>
              </a:rPr>
              <a:t>{</a:t>
            </a:r>
          </a:p>
          <a:p>
            <a:pPr>
              <a:lnSpc>
                <a:spcPct val="120000"/>
              </a:lnSpc>
            </a:pPr>
            <a:r>
              <a:rPr kumimoji="1" lang="en-US" altLang="zh-CN" sz="2800" dirty="0">
                <a:latin typeface="Times New Roman" pitchFamily="18" charset="0"/>
              </a:rPr>
              <a:t>   // </a:t>
            </a:r>
            <a:r>
              <a:rPr kumimoji="1" lang="zh-CN" altLang="en-US" sz="2800" dirty="0">
                <a:latin typeface="Times New Roman" pitchFamily="18" charset="0"/>
              </a:rPr>
              <a:t>构造一个空队列</a:t>
            </a:r>
            <a:r>
              <a:rPr kumimoji="1" lang="en-US" altLang="zh-CN" sz="2800" dirty="0">
                <a:latin typeface="Times New Roman" pitchFamily="18" charset="0"/>
              </a:rPr>
              <a:t>Q</a:t>
            </a: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r>
              <a:rPr kumimoji="1" lang="en-US" altLang="zh-CN" sz="2800" dirty="0" smtClean="0">
                <a:latin typeface="Times New Roman" pitchFamily="18" charset="0"/>
              </a:rPr>
              <a:t>}//</a:t>
            </a:r>
            <a:r>
              <a:rPr kumimoji="1" lang="en-US" altLang="zh-CN" sz="2800" dirty="0" smtClean="0">
                <a:solidFill>
                  <a:srgbClr val="003366"/>
                </a:solidFill>
                <a:latin typeface="Times New Roman" pitchFamily="18" charset="0"/>
              </a:rPr>
              <a:t> </a:t>
            </a:r>
            <a:r>
              <a:rPr kumimoji="1" lang="en-US" altLang="zh-CN" sz="2800" dirty="0" err="1">
                <a:solidFill>
                  <a:srgbClr val="003366"/>
                </a:solidFill>
                <a:latin typeface="Times New Roman" pitchFamily="18" charset="0"/>
              </a:rPr>
              <a:t>InitQueue</a:t>
            </a:r>
            <a:endParaRPr kumimoji="1" lang="en-US" altLang="zh-CN" sz="2800" dirty="0">
              <a:latin typeface="Times New Roman" pitchFamily="18" charset="0"/>
              <a:ea typeface="宋体" pitchFamily="2" charset="-122"/>
            </a:endParaRPr>
          </a:p>
        </p:txBody>
      </p:sp>
      <p:sp>
        <p:nvSpPr>
          <p:cNvPr id="3" name="矩形 2"/>
          <p:cNvSpPr/>
          <p:nvPr/>
        </p:nvSpPr>
        <p:spPr>
          <a:xfrm>
            <a:off x="814884" y="1864145"/>
            <a:ext cx="7704856" cy="3194721"/>
          </a:xfrm>
          <a:prstGeom prst="rect">
            <a:avLst/>
          </a:prstGeom>
          <a:ln>
            <a:solidFill>
              <a:schemeClr val="accent5">
                <a:lumMod val="50000"/>
              </a:schemeClr>
            </a:solidFill>
            <a:prstDash val="dash"/>
          </a:ln>
        </p:spPr>
        <p:txBody>
          <a:bodyPr wrap="square">
            <a:spAutoFit/>
          </a:bodyPr>
          <a:lstStyle/>
          <a:p>
            <a:pPr lvl="0">
              <a:lnSpc>
                <a:spcPct val="120000"/>
              </a:lnSpc>
            </a:pPr>
            <a:r>
              <a:rPr kumimoji="1" lang="en-US" altLang="zh-CN" sz="2800" dirty="0">
                <a:solidFill>
                  <a:srgbClr val="800000"/>
                </a:solidFill>
                <a:latin typeface="Times New Roman" pitchFamily="18" charset="0"/>
              </a:rPr>
              <a:t> </a:t>
            </a:r>
            <a:r>
              <a:rPr kumimoji="1" lang="en-US" altLang="zh-CN" sz="2800" dirty="0" smtClean="0">
                <a:solidFill>
                  <a:srgbClr val="800000"/>
                </a:solidFill>
                <a:latin typeface="Times New Roman" pitchFamily="18" charset="0"/>
              </a:rPr>
              <a:t> </a:t>
            </a:r>
            <a:r>
              <a:rPr kumimoji="1" lang="en-US" altLang="zh-CN" sz="2800" dirty="0" err="1" smtClean="0">
                <a:solidFill>
                  <a:srgbClr val="FF0000"/>
                </a:solidFill>
                <a:latin typeface="Times New Roman" pitchFamily="18" charset="0"/>
              </a:rPr>
              <a:t>Q.front</a:t>
            </a:r>
            <a:r>
              <a:rPr kumimoji="1" lang="en-US" altLang="zh-CN" sz="2800" dirty="0" smtClean="0">
                <a:solidFill>
                  <a:srgbClr val="FF0000"/>
                </a:solidFill>
                <a:latin typeface="Times New Roman" pitchFamily="18" charset="0"/>
              </a:rPr>
              <a:t> = (</a:t>
            </a:r>
            <a:r>
              <a:rPr kumimoji="1" lang="en-US" altLang="zh-CN" sz="2800" dirty="0" err="1">
                <a:solidFill>
                  <a:srgbClr val="FF0000"/>
                </a:solidFill>
                <a:latin typeface="Times New Roman" pitchFamily="18" charset="0"/>
              </a:rPr>
              <a:t>QueuePtr</a:t>
            </a:r>
            <a:r>
              <a:rPr kumimoji="1" lang="en-US" altLang="zh-CN" sz="2800" dirty="0">
                <a:solidFill>
                  <a:srgbClr val="FF0000"/>
                </a:solidFill>
                <a:latin typeface="Times New Roman" pitchFamily="18" charset="0"/>
              </a:rPr>
              <a:t>)</a:t>
            </a:r>
            <a:r>
              <a:rPr kumimoji="1" lang="en-US" altLang="zh-CN" sz="2800" dirty="0" err="1">
                <a:solidFill>
                  <a:srgbClr val="FF0000"/>
                </a:solidFill>
                <a:latin typeface="Times New Roman" pitchFamily="18" charset="0"/>
              </a:rPr>
              <a:t>malloc</a:t>
            </a:r>
            <a:r>
              <a:rPr kumimoji="1" lang="en-US" altLang="zh-CN" sz="2800" dirty="0">
                <a:solidFill>
                  <a:srgbClr val="FF0000"/>
                </a:solidFill>
                <a:latin typeface="Times New Roman" pitchFamily="18" charset="0"/>
              </a:rPr>
              <a:t>(</a:t>
            </a:r>
            <a:r>
              <a:rPr kumimoji="1" lang="en-US" altLang="zh-CN" sz="2800" dirty="0" err="1">
                <a:solidFill>
                  <a:srgbClr val="FF0000"/>
                </a:solidFill>
                <a:latin typeface="Times New Roman" pitchFamily="18" charset="0"/>
              </a:rPr>
              <a:t>sizeof</a:t>
            </a:r>
            <a:r>
              <a:rPr kumimoji="1" lang="en-US" altLang="zh-CN" sz="2800" dirty="0">
                <a:solidFill>
                  <a:srgbClr val="FF0000"/>
                </a:solidFill>
                <a:latin typeface="Times New Roman" pitchFamily="18" charset="0"/>
              </a:rPr>
              <a:t>(</a:t>
            </a:r>
            <a:r>
              <a:rPr kumimoji="1" lang="en-US" altLang="zh-CN" sz="2800" dirty="0" err="1">
                <a:solidFill>
                  <a:srgbClr val="FF0000"/>
                </a:solidFill>
                <a:latin typeface="Times New Roman" pitchFamily="18" charset="0"/>
              </a:rPr>
              <a:t>QNode</a:t>
            </a:r>
            <a:r>
              <a:rPr kumimoji="1" lang="en-US" altLang="zh-CN" sz="2800" dirty="0">
                <a:solidFill>
                  <a:srgbClr val="FF0000"/>
                </a:solidFill>
                <a:latin typeface="Times New Roman" pitchFamily="18" charset="0"/>
              </a:rPr>
              <a:t>));</a:t>
            </a:r>
          </a:p>
          <a:p>
            <a:pPr lvl="0">
              <a:lnSpc>
                <a:spcPct val="120000"/>
              </a:lnSpc>
            </a:pPr>
            <a:r>
              <a:rPr kumimoji="1" lang="en-US" altLang="zh-CN" sz="2800" dirty="0">
                <a:solidFill>
                  <a:srgbClr val="800000"/>
                </a:solidFill>
                <a:latin typeface="Times New Roman" pitchFamily="18" charset="0"/>
              </a:rPr>
              <a:t>   </a:t>
            </a:r>
            <a:r>
              <a:rPr kumimoji="1" lang="en-US" altLang="zh-CN" sz="2800" dirty="0">
                <a:solidFill>
                  <a:srgbClr val="000000"/>
                </a:solidFill>
                <a:latin typeface="Times New Roman" pitchFamily="18" charset="0"/>
              </a:rPr>
              <a:t>if (!</a:t>
            </a:r>
            <a:r>
              <a:rPr kumimoji="1" lang="en-US" altLang="zh-CN" sz="2800" dirty="0" err="1">
                <a:solidFill>
                  <a:srgbClr val="000000"/>
                </a:solidFill>
                <a:latin typeface="Times New Roman" pitchFamily="18" charset="0"/>
              </a:rPr>
              <a:t>Q.front</a:t>
            </a:r>
            <a:r>
              <a:rPr kumimoji="1" lang="en-US" altLang="zh-CN" sz="2800" dirty="0">
                <a:solidFill>
                  <a:srgbClr val="000000"/>
                </a:solidFill>
                <a:latin typeface="Times New Roman" pitchFamily="18" charset="0"/>
              </a:rPr>
              <a:t>) exit (OVERFLOW);                   </a:t>
            </a:r>
          </a:p>
          <a:p>
            <a:pPr lvl="0">
              <a:lnSpc>
                <a:spcPct val="120000"/>
              </a:lnSpc>
            </a:pPr>
            <a:r>
              <a:rPr kumimoji="1" lang="en-US" altLang="zh-CN" sz="2800" dirty="0">
                <a:solidFill>
                  <a:srgbClr val="000000"/>
                </a:solidFill>
                <a:latin typeface="Times New Roman" pitchFamily="18" charset="0"/>
              </a:rPr>
              <a:t>                                            //</a:t>
            </a:r>
            <a:r>
              <a:rPr kumimoji="1" lang="zh-CN" altLang="en-US" sz="2800" dirty="0">
                <a:solidFill>
                  <a:srgbClr val="000000"/>
                </a:solidFill>
                <a:latin typeface="Times New Roman" pitchFamily="18" charset="0"/>
              </a:rPr>
              <a:t>存储分配</a:t>
            </a:r>
            <a:r>
              <a:rPr kumimoji="1" lang="zh-CN" altLang="en-US" sz="2800" dirty="0" smtClean="0">
                <a:solidFill>
                  <a:srgbClr val="000000"/>
                </a:solidFill>
                <a:latin typeface="Times New Roman" pitchFamily="18" charset="0"/>
              </a:rPr>
              <a:t>失败</a:t>
            </a:r>
            <a:endParaRPr kumimoji="1" lang="en-US" altLang="zh-CN" sz="2800" dirty="0" smtClean="0">
              <a:solidFill>
                <a:srgbClr val="000000"/>
              </a:solidFill>
              <a:latin typeface="Times New Roman" pitchFamily="18" charset="0"/>
            </a:endParaRPr>
          </a:p>
          <a:p>
            <a:pPr lvl="0">
              <a:lnSpc>
                <a:spcPct val="120000"/>
              </a:lnSpc>
            </a:pPr>
            <a:r>
              <a:rPr kumimoji="1" lang="en-US" altLang="zh-CN" sz="2800" dirty="0" smtClean="0">
                <a:solidFill>
                  <a:srgbClr val="FF0000"/>
                </a:solidFill>
                <a:latin typeface="Times New Roman" pitchFamily="18" charset="0"/>
              </a:rPr>
              <a:t>   </a:t>
            </a:r>
            <a:r>
              <a:rPr kumimoji="1" lang="en-US" altLang="zh-CN" sz="2800" dirty="0" err="1" smtClean="0">
                <a:solidFill>
                  <a:srgbClr val="FF0000"/>
                </a:solidFill>
                <a:latin typeface="Times New Roman" pitchFamily="18" charset="0"/>
              </a:rPr>
              <a:t>Q.rear</a:t>
            </a:r>
            <a:r>
              <a:rPr kumimoji="1" lang="en-US" altLang="zh-CN" sz="2800" dirty="0" smtClean="0">
                <a:solidFill>
                  <a:srgbClr val="FF0000"/>
                </a:solidFill>
                <a:latin typeface="Times New Roman" pitchFamily="18" charset="0"/>
              </a:rPr>
              <a:t> = </a:t>
            </a:r>
            <a:r>
              <a:rPr kumimoji="1" lang="en-US" altLang="zh-CN" sz="2800" dirty="0" err="1" smtClean="0">
                <a:solidFill>
                  <a:srgbClr val="FF0000"/>
                </a:solidFill>
                <a:latin typeface="Times New Roman" pitchFamily="18" charset="0"/>
              </a:rPr>
              <a:t>Q.front</a:t>
            </a:r>
            <a:r>
              <a:rPr kumimoji="1" lang="en-US" altLang="zh-CN" sz="2800" dirty="0" smtClean="0">
                <a:solidFill>
                  <a:srgbClr val="FF0000"/>
                </a:solidFill>
                <a:latin typeface="Times New Roman" pitchFamily="18" charset="0"/>
              </a:rPr>
              <a:t>;</a:t>
            </a:r>
            <a:endParaRPr kumimoji="1" lang="zh-CN" altLang="en-US" sz="2800" dirty="0">
              <a:solidFill>
                <a:srgbClr val="000000"/>
              </a:solidFill>
              <a:latin typeface="Times New Roman" pitchFamily="18" charset="0"/>
            </a:endParaRPr>
          </a:p>
          <a:p>
            <a:pPr lvl="0">
              <a:lnSpc>
                <a:spcPct val="120000"/>
              </a:lnSpc>
            </a:pPr>
            <a:r>
              <a:rPr kumimoji="1" lang="zh-CN" altLang="en-US" sz="2800" dirty="0">
                <a:solidFill>
                  <a:srgbClr val="800000"/>
                </a:solidFill>
                <a:latin typeface="Times New Roman" pitchFamily="18" charset="0"/>
              </a:rPr>
              <a:t>   </a:t>
            </a:r>
            <a:r>
              <a:rPr kumimoji="1" lang="en-US" altLang="zh-CN" sz="2800" dirty="0" err="1">
                <a:solidFill>
                  <a:srgbClr val="FF0000"/>
                </a:solidFill>
                <a:latin typeface="Times New Roman" pitchFamily="18" charset="0"/>
              </a:rPr>
              <a:t>Q.front</a:t>
            </a:r>
            <a:r>
              <a:rPr kumimoji="1" lang="en-US" altLang="zh-CN" sz="2800" dirty="0">
                <a:solidFill>
                  <a:srgbClr val="FF0000"/>
                </a:solidFill>
                <a:latin typeface="Times New Roman" pitchFamily="18" charset="0"/>
              </a:rPr>
              <a:t>-&gt;next = NULL;</a:t>
            </a:r>
          </a:p>
          <a:p>
            <a:pPr lvl="0">
              <a:lnSpc>
                <a:spcPct val="120000"/>
              </a:lnSpc>
            </a:pPr>
            <a:r>
              <a:rPr kumimoji="1" lang="en-US" altLang="zh-CN" sz="2800" dirty="0">
                <a:solidFill>
                  <a:srgbClr val="800000"/>
                </a:solidFill>
                <a:latin typeface="Times New Roman" pitchFamily="18" charset="0"/>
              </a:rPr>
              <a:t>   </a:t>
            </a:r>
            <a:r>
              <a:rPr kumimoji="1" lang="en-US" altLang="zh-CN" sz="2800" dirty="0">
                <a:solidFill>
                  <a:srgbClr val="000000"/>
                </a:solidFill>
                <a:latin typeface="Times New Roman" pitchFamily="18" charset="0"/>
              </a:rPr>
              <a:t>return OK;</a:t>
            </a:r>
            <a:endParaRPr lang="zh-CN" altLang="en-US" dirty="0"/>
          </a:p>
        </p:txBody>
      </p:sp>
      <p:grpSp>
        <p:nvGrpSpPr>
          <p:cNvPr id="6" name="Group 71"/>
          <p:cNvGrpSpPr>
            <a:grpSpLocks/>
          </p:cNvGrpSpPr>
          <p:nvPr/>
        </p:nvGrpSpPr>
        <p:grpSpPr bwMode="auto">
          <a:xfrm>
            <a:off x="6084168" y="3873290"/>
            <a:ext cx="2208212" cy="2166938"/>
            <a:chOff x="1927" y="2251"/>
            <a:chExt cx="1391" cy="1365"/>
          </a:xfrm>
        </p:grpSpPr>
        <p:grpSp>
          <p:nvGrpSpPr>
            <p:cNvPr id="7" name="Group 47"/>
            <p:cNvGrpSpPr>
              <a:grpSpLocks/>
            </p:cNvGrpSpPr>
            <p:nvPr/>
          </p:nvGrpSpPr>
          <p:grpSpPr bwMode="auto">
            <a:xfrm>
              <a:off x="1956" y="2568"/>
              <a:ext cx="1362" cy="330"/>
              <a:chOff x="839" y="1509"/>
              <a:chExt cx="1362" cy="330"/>
            </a:xfrm>
          </p:grpSpPr>
          <p:sp>
            <p:nvSpPr>
              <p:cNvPr id="15" name="Rectangle 48"/>
              <p:cNvSpPr>
                <a:spLocks noChangeArrowheads="1"/>
              </p:cNvSpPr>
              <p:nvPr/>
            </p:nvSpPr>
            <p:spPr bwMode="auto">
              <a:xfrm>
                <a:off x="839" y="1509"/>
                <a:ext cx="681" cy="330"/>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latin typeface="Times New Roman" pitchFamily="18" charset="0"/>
                    <a:ea typeface="宋体" pitchFamily="2" charset="-122"/>
                  </a:rPr>
                  <a:t>front</a:t>
                </a:r>
              </a:p>
            </p:txBody>
          </p:sp>
          <p:sp>
            <p:nvSpPr>
              <p:cNvPr id="16" name="Rectangle 49"/>
              <p:cNvSpPr>
                <a:spLocks noChangeArrowheads="1"/>
              </p:cNvSpPr>
              <p:nvPr/>
            </p:nvSpPr>
            <p:spPr bwMode="auto">
              <a:xfrm>
                <a:off x="1520" y="1509"/>
                <a:ext cx="681" cy="330"/>
              </a:xfrm>
              <a:prstGeom prst="rect">
                <a:avLst/>
              </a:prstGeom>
              <a:solidFill>
                <a:schemeClr val="accent2"/>
              </a:solidFill>
              <a:ln w="38100">
                <a:solidFill>
                  <a:srgbClr val="FF6600"/>
                </a:solidFill>
                <a:miter lim="800000"/>
                <a:headEnd/>
                <a:tailEnd/>
              </a:ln>
            </p:spPr>
            <p:txBody>
              <a:bodyPr>
                <a:spAutoFit/>
              </a:bodyPr>
              <a:lstStyle/>
              <a:p>
                <a:pPr algn="ctr"/>
                <a:r>
                  <a:rPr kumimoji="1" lang="en-US" altLang="zh-CN" sz="2800">
                    <a:latin typeface="Times New Roman" pitchFamily="18" charset="0"/>
                    <a:ea typeface="宋体" pitchFamily="2" charset="-122"/>
                  </a:rPr>
                  <a:t>rear</a:t>
                </a:r>
              </a:p>
            </p:txBody>
          </p:sp>
        </p:grpSp>
        <p:grpSp>
          <p:nvGrpSpPr>
            <p:cNvPr id="8" name="Group 55"/>
            <p:cNvGrpSpPr>
              <a:grpSpLocks/>
            </p:cNvGrpSpPr>
            <p:nvPr/>
          </p:nvGrpSpPr>
          <p:grpSpPr bwMode="auto">
            <a:xfrm>
              <a:off x="1927" y="3203"/>
              <a:ext cx="726" cy="413"/>
              <a:chOff x="1338" y="3475"/>
              <a:chExt cx="726" cy="413"/>
            </a:xfrm>
          </p:grpSpPr>
          <p:sp>
            <p:nvSpPr>
              <p:cNvPr id="13" name="Rectangle 56"/>
              <p:cNvSpPr>
                <a:spLocks noChangeArrowheads="1"/>
              </p:cNvSpPr>
              <p:nvPr/>
            </p:nvSpPr>
            <p:spPr bwMode="auto">
              <a:xfrm>
                <a:off x="1338" y="3475"/>
                <a:ext cx="726" cy="413"/>
              </a:xfrm>
              <a:prstGeom prst="rect">
                <a:avLst/>
              </a:prstGeom>
              <a:solidFill>
                <a:srgbClr val="FFFFCC"/>
              </a:solidFill>
              <a:ln w="28575">
                <a:solidFill>
                  <a:schemeClr val="tx1"/>
                </a:solidFill>
                <a:miter lim="800000"/>
                <a:headEnd/>
                <a:tailEnd/>
              </a:ln>
            </p:spPr>
            <p:txBody>
              <a:bodyPr wrap="none" anchor="ctr"/>
              <a:lstStyle/>
              <a:p>
                <a:endParaRPr lang="zh-CN" altLang="en-US"/>
              </a:p>
            </p:txBody>
          </p:sp>
          <p:sp>
            <p:nvSpPr>
              <p:cNvPr id="14" name="Line 57"/>
              <p:cNvSpPr>
                <a:spLocks noChangeShapeType="1"/>
              </p:cNvSpPr>
              <p:nvPr/>
            </p:nvSpPr>
            <p:spPr bwMode="auto">
              <a:xfrm>
                <a:off x="1824" y="3475"/>
                <a:ext cx="1" cy="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Text Box 59"/>
            <p:cNvSpPr txBox="1">
              <a:spLocks noChangeArrowheads="1"/>
            </p:cNvSpPr>
            <p:nvPr/>
          </p:nvSpPr>
          <p:spPr bwMode="auto">
            <a:xfrm>
              <a:off x="2407" y="3222"/>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4800" baseline="-25000">
                  <a:latin typeface="Times New Roman" pitchFamily="18" charset="0"/>
                </a:rPr>
                <a:t>^</a:t>
              </a:r>
            </a:p>
          </p:txBody>
        </p:sp>
        <p:sp>
          <p:nvSpPr>
            <p:cNvPr id="10" name="Line 63"/>
            <p:cNvSpPr>
              <a:spLocks noChangeShapeType="1"/>
            </p:cNvSpPr>
            <p:nvPr/>
          </p:nvSpPr>
          <p:spPr bwMode="auto">
            <a:xfrm>
              <a:off x="2229" y="2795"/>
              <a:ext cx="0"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64"/>
            <p:cNvSpPr>
              <a:spLocks noChangeShapeType="1"/>
            </p:cNvSpPr>
            <p:nvPr/>
          </p:nvSpPr>
          <p:spPr bwMode="auto">
            <a:xfrm flipH="1">
              <a:off x="2319" y="2795"/>
              <a:ext cx="635" cy="40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66"/>
            <p:cNvSpPr>
              <a:spLocks noChangeArrowheads="1"/>
            </p:cNvSpPr>
            <p:nvPr/>
          </p:nvSpPr>
          <p:spPr bwMode="auto">
            <a:xfrm>
              <a:off x="2162" y="2251"/>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dirty="0">
                  <a:ea typeface="宋体" pitchFamily="2" charset="-122"/>
                </a:rPr>
                <a:t>空</a:t>
              </a:r>
              <a:r>
                <a:rPr kumimoji="1" lang="zh-CN" altLang="en-US" sz="2800" dirty="0" smtClean="0">
                  <a:ea typeface="宋体" pitchFamily="2" charset="-122"/>
                </a:rPr>
                <a:t>队列</a:t>
              </a:r>
              <a:endParaRPr kumimoji="1" lang="zh-CN" altLang="en-US" sz="2800" dirty="0">
                <a:ea typeface="宋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9BAD30CE-11FF-4B00-85B4-A4C847B9DD33}" type="slidenum">
              <a:rPr lang="en-US" altLang="zh-CN"/>
              <a:pPr>
                <a:defRPr/>
              </a:pPr>
              <a:t>66</a:t>
            </a:fld>
            <a:endParaRPr lang="en-US" altLang="zh-CN"/>
          </a:p>
        </p:txBody>
      </p:sp>
      <p:sp>
        <p:nvSpPr>
          <p:cNvPr id="113666" name="Text Box 2"/>
          <p:cNvSpPr txBox="1">
            <a:spLocks noChangeArrowheads="1"/>
          </p:cNvSpPr>
          <p:nvPr/>
        </p:nvSpPr>
        <p:spPr bwMode="auto">
          <a:xfrm>
            <a:off x="323528" y="548680"/>
            <a:ext cx="8567738" cy="5780044"/>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rPr>
              <a:t> </a:t>
            </a:r>
            <a:r>
              <a:rPr kumimoji="1" lang="en-US" altLang="zh-CN" sz="2800" dirty="0">
                <a:solidFill>
                  <a:srgbClr val="000066"/>
                </a:solidFill>
                <a:latin typeface="Times New Roman" pitchFamily="18" charset="0"/>
              </a:rPr>
              <a:t>Status </a:t>
            </a:r>
            <a:r>
              <a:rPr kumimoji="1" lang="en-US" altLang="zh-CN" sz="2800" dirty="0" err="1">
                <a:solidFill>
                  <a:srgbClr val="000066"/>
                </a:solidFill>
                <a:latin typeface="Times New Roman" pitchFamily="18" charset="0"/>
              </a:rPr>
              <a:t>EnQueue</a:t>
            </a:r>
            <a:r>
              <a:rPr kumimoji="1" lang="en-US" altLang="zh-CN" sz="2800" dirty="0">
                <a:solidFill>
                  <a:srgbClr val="000066"/>
                </a:solidFill>
                <a:latin typeface="Times New Roman" pitchFamily="18" charset="0"/>
              </a:rPr>
              <a:t> (</a:t>
            </a:r>
            <a:r>
              <a:rPr kumimoji="1" lang="en-US" altLang="zh-CN" sz="2800" dirty="0" err="1">
                <a:solidFill>
                  <a:srgbClr val="000066"/>
                </a:solidFill>
                <a:latin typeface="Times New Roman" pitchFamily="18" charset="0"/>
              </a:rPr>
              <a:t>LinkQueue</a:t>
            </a:r>
            <a:r>
              <a:rPr kumimoji="1" lang="en-US" altLang="zh-CN" sz="2800" dirty="0">
                <a:solidFill>
                  <a:srgbClr val="000066"/>
                </a:solidFill>
                <a:latin typeface="Times New Roman" pitchFamily="18" charset="0"/>
              </a:rPr>
              <a:t> </a:t>
            </a:r>
            <a:r>
              <a:rPr kumimoji="1" lang="en-US" altLang="zh-CN" sz="2800" dirty="0">
                <a:solidFill>
                  <a:srgbClr val="FF0000"/>
                </a:solidFill>
                <a:latin typeface="Times New Roman" pitchFamily="18" charset="0"/>
              </a:rPr>
              <a:t>&amp;</a:t>
            </a:r>
            <a:r>
              <a:rPr kumimoji="1" lang="en-US" altLang="zh-CN" sz="2800" dirty="0">
                <a:solidFill>
                  <a:srgbClr val="000066"/>
                </a:solidFill>
                <a:latin typeface="Times New Roman" pitchFamily="18" charset="0"/>
              </a:rPr>
              <a:t>Q, </a:t>
            </a:r>
            <a:r>
              <a:rPr kumimoji="1" lang="en-US" altLang="zh-CN" sz="2800" dirty="0" err="1">
                <a:solidFill>
                  <a:srgbClr val="000066"/>
                </a:solidFill>
                <a:latin typeface="Times New Roman" pitchFamily="18" charset="0"/>
              </a:rPr>
              <a:t>QElemType</a:t>
            </a:r>
            <a:r>
              <a:rPr kumimoji="1" lang="en-US" altLang="zh-CN" sz="2800" dirty="0">
                <a:solidFill>
                  <a:srgbClr val="000066"/>
                </a:solidFill>
                <a:latin typeface="Times New Roman" pitchFamily="18" charset="0"/>
              </a:rPr>
              <a:t> e)</a:t>
            </a:r>
            <a:r>
              <a:rPr kumimoji="1" lang="en-US" altLang="zh-CN" sz="2800" dirty="0">
                <a:solidFill>
                  <a:srgbClr val="800000"/>
                </a:solidFill>
                <a:latin typeface="Times New Roman" pitchFamily="18" charset="0"/>
              </a:rPr>
              <a:t> </a:t>
            </a:r>
            <a:r>
              <a:rPr kumimoji="1" lang="en-US" altLang="zh-CN" sz="2800" dirty="0">
                <a:latin typeface="Times New Roman" pitchFamily="18" charset="0"/>
              </a:rPr>
              <a:t>{</a:t>
            </a:r>
          </a:p>
          <a:p>
            <a:pPr>
              <a:lnSpc>
                <a:spcPct val="120000"/>
              </a:lnSpc>
            </a:pPr>
            <a:r>
              <a:rPr kumimoji="1" lang="en-US" altLang="zh-CN" sz="2800" dirty="0">
                <a:latin typeface="Times New Roman" pitchFamily="18" charset="0"/>
              </a:rPr>
              <a:t>    // </a:t>
            </a:r>
            <a:r>
              <a:rPr kumimoji="1" lang="zh-CN" altLang="en-US" sz="2800" dirty="0">
                <a:latin typeface="Times New Roman" pitchFamily="18" charset="0"/>
              </a:rPr>
              <a:t>插入元素</a:t>
            </a:r>
            <a:r>
              <a:rPr kumimoji="1" lang="en-US" altLang="zh-CN" sz="2800" dirty="0">
                <a:latin typeface="Times New Roman" pitchFamily="18" charset="0"/>
              </a:rPr>
              <a:t>e</a:t>
            </a:r>
            <a:r>
              <a:rPr kumimoji="1" lang="zh-CN" altLang="en-US" sz="2800" dirty="0">
                <a:latin typeface="Times New Roman" pitchFamily="18" charset="0"/>
              </a:rPr>
              <a:t>为</a:t>
            </a:r>
            <a:r>
              <a:rPr kumimoji="1" lang="en-US" altLang="zh-CN" sz="2800" dirty="0">
                <a:latin typeface="Times New Roman" pitchFamily="18" charset="0"/>
              </a:rPr>
              <a:t>Q</a:t>
            </a:r>
            <a:r>
              <a:rPr kumimoji="1" lang="zh-CN" altLang="en-US" sz="2800" dirty="0">
                <a:latin typeface="Times New Roman" pitchFamily="18" charset="0"/>
              </a:rPr>
              <a:t>的新的队尾元素</a:t>
            </a: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r>
              <a:rPr kumimoji="1" lang="en-US" altLang="zh-CN" sz="2800" dirty="0" smtClean="0">
                <a:latin typeface="Times New Roman" pitchFamily="18" charset="0"/>
              </a:rPr>
              <a:t>}//</a:t>
            </a:r>
            <a:r>
              <a:rPr kumimoji="1" lang="en-US" altLang="zh-CN" sz="2800" dirty="0">
                <a:solidFill>
                  <a:srgbClr val="000066"/>
                </a:solidFill>
                <a:latin typeface="Times New Roman" pitchFamily="18" charset="0"/>
              </a:rPr>
              <a:t> </a:t>
            </a:r>
            <a:r>
              <a:rPr kumimoji="1" lang="en-US" altLang="zh-CN" sz="2800" dirty="0" err="1">
                <a:solidFill>
                  <a:srgbClr val="000066"/>
                </a:solidFill>
                <a:latin typeface="Times New Roman" pitchFamily="18" charset="0"/>
              </a:rPr>
              <a:t>EnQueue</a:t>
            </a:r>
            <a:endParaRPr kumimoji="1" lang="en-US" altLang="zh-CN" sz="2800" dirty="0">
              <a:latin typeface="Times New Roman" pitchFamily="18" charset="0"/>
            </a:endParaRPr>
          </a:p>
        </p:txBody>
      </p:sp>
      <p:sp>
        <p:nvSpPr>
          <p:cNvPr id="3" name="矩形 2"/>
          <p:cNvSpPr/>
          <p:nvPr/>
        </p:nvSpPr>
        <p:spPr>
          <a:xfrm>
            <a:off x="719410" y="1746576"/>
            <a:ext cx="8028731" cy="3711785"/>
          </a:xfrm>
          <a:prstGeom prst="rect">
            <a:avLst/>
          </a:prstGeom>
          <a:ln>
            <a:solidFill>
              <a:schemeClr val="accent5">
                <a:lumMod val="50000"/>
              </a:schemeClr>
            </a:solidFill>
            <a:prstDash val="dash"/>
          </a:ln>
        </p:spPr>
        <p:txBody>
          <a:bodyPr wrap="square">
            <a:spAutoFit/>
          </a:bodyPr>
          <a:lstStyle/>
          <a:p>
            <a:pPr lvl="0">
              <a:lnSpc>
                <a:spcPct val="120000"/>
              </a:lnSpc>
            </a:pPr>
            <a:r>
              <a:rPr kumimoji="1" lang="zh-CN" altLang="en-US" sz="2800" dirty="0">
                <a:solidFill>
                  <a:srgbClr val="800000"/>
                </a:solidFill>
                <a:latin typeface="Times New Roman" pitchFamily="18" charset="0"/>
              </a:rPr>
              <a:t> </a:t>
            </a:r>
            <a:r>
              <a:rPr kumimoji="1" lang="zh-CN" altLang="en-US" sz="2800" dirty="0" smtClean="0">
                <a:solidFill>
                  <a:srgbClr val="800000"/>
                </a:solidFill>
                <a:latin typeface="Times New Roman" pitchFamily="18" charset="0"/>
              </a:rPr>
              <a:t>   </a:t>
            </a:r>
            <a:r>
              <a:rPr kumimoji="1" lang="en-US" altLang="zh-CN" sz="2800" dirty="0" smtClean="0">
                <a:solidFill>
                  <a:srgbClr val="FF0000"/>
                </a:solidFill>
                <a:latin typeface="Times New Roman" pitchFamily="18" charset="0"/>
              </a:rPr>
              <a:t>p </a:t>
            </a:r>
            <a:r>
              <a:rPr kumimoji="1" lang="en-US" altLang="zh-CN" sz="2800" dirty="0">
                <a:solidFill>
                  <a:srgbClr val="FF0000"/>
                </a:solidFill>
                <a:latin typeface="Times New Roman" pitchFamily="18" charset="0"/>
              </a:rPr>
              <a:t>= (</a:t>
            </a:r>
            <a:r>
              <a:rPr kumimoji="1" lang="en-US" altLang="zh-CN" sz="2800" dirty="0" err="1">
                <a:solidFill>
                  <a:srgbClr val="FF0000"/>
                </a:solidFill>
                <a:latin typeface="Times New Roman" pitchFamily="18" charset="0"/>
              </a:rPr>
              <a:t>QueuePtr</a:t>
            </a:r>
            <a:r>
              <a:rPr kumimoji="1" lang="en-US" altLang="zh-CN" sz="2800" dirty="0">
                <a:solidFill>
                  <a:srgbClr val="FF0000"/>
                </a:solidFill>
                <a:latin typeface="Times New Roman" pitchFamily="18" charset="0"/>
              </a:rPr>
              <a:t>) </a:t>
            </a:r>
            <a:r>
              <a:rPr kumimoji="1" lang="en-US" altLang="zh-CN" sz="2800" dirty="0" err="1">
                <a:solidFill>
                  <a:srgbClr val="FF0000"/>
                </a:solidFill>
                <a:latin typeface="Times New Roman" pitchFamily="18" charset="0"/>
              </a:rPr>
              <a:t>malloc</a:t>
            </a:r>
            <a:r>
              <a:rPr kumimoji="1" lang="en-US" altLang="zh-CN" sz="2800" dirty="0">
                <a:solidFill>
                  <a:srgbClr val="FF0000"/>
                </a:solidFill>
                <a:latin typeface="Times New Roman" pitchFamily="18" charset="0"/>
              </a:rPr>
              <a:t> (</a:t>
            </a:r>
            <a:r>
              <a:rPr kumimoji="1" lang="en-US" altLang="zh-CN" sz="2800" dirty="0" err="1">
                <a:solidFill>
                  <a:srgbClr val="FF0000"/>
                </a:solidFill>
                <a:latin typeface="Times New Roman" pitchFamily="18" charset="0"/>
              </a:rPr>
              <a:t>sizeof</a:t>
            </a:r>
            <a:r>
              <a:rPr kumimoji="1" lang="en-US" altLang="zh-CN" sz="2800" dirty="0">
                <a:solidFill>
                  <a:srgbClr val="FF0000"/>
                </a:solidFill>
                <a:latin typeface="Times New Roman" pitchFamily="18" charset="0"/>
              </a:rPr>
              <a:t> (</a:t>
            </a:r>
            <a:r>
              <a:rPr kumimoji="1" lang="en-US" altLang="zh-CN" sz="2800" dirty="0" err="1">
                <a:solidFill>
                  <a:srgbClr val="FF0000"/>
                </a:solidFill>
                <a:latin typeface="Times New Roman" pitchFamily="18" charset="0"/>
              </a:rPr>
              <a:t>QNode</a:t>
            </a:r>
            <a:r>
              <a:rPr kumimoji="1" lang="en-US" altLang="zh-CN" sz="2800" dirty="0">
                <a:solidFill>
                  <a:srgbClr val="FF0000"/>
                </a:solidFill>
                <a:latin typeface="Times New Roman" pitchFamily="18" charset="0"/>
              </a:rPr>
              <a:t>));</a:t>
            </a:r>
          </a:p>
          <a:p>
            <a:pPr lvl="0">
              <a:lnSpc>
                <a:spcPct val="120000"/>
              </a:lnSpc>
            </a:pPr>
            <a:r>
              <a:rPr kumimoji="1" lang="en-US" altLang="zh-CN" sz="2800" dirty="0">
                <a:solidFill>
                  <a:srgbClr val="800000"/>
                </a:solidFill>
                <a:latin typeface="Times New Roman" pitchFamily="18" charset="0"/>
              </a:rPr>
              <a:t>    </a:t>
            </a:r>
            <a:r>
              <a:rPr kumimoji="1" lang="en-US" altLang="zh-CN" sz="2800" dirty="0">
                <a:solidFill>
                  <a:srgbClr val="000000"/>
                </a:solidFill>
                <a:latin typeface="Times New Roman" pitchFamily="18" charset="0"/>
              </a:rPr>
              <a:t>if (!p)  exit (OVERFLOW);   //</a:t>
            </a:r>
            <a:r>
              <a:rPr kumimoji="1" lang="zh-CN" altLang="en-US" sz="2800" dirty="0">
                <a:solidFill>
                  <a:srgbClr val="000000"/>
                </a:solidFill>
                <a:latin typeface="Times New Roman" pitchFamily="18" charset="0"/>
              </a:rPr>
              <a:t>存储分配失败</a:t>
            </a:r>
          </a:p>
          <a:p>
            <a:pPr lvl="0">
              <a:lnSpc>
                <a:spcPct val="120000"/>
              </a:lnSpc>
            </a:pPr>
            <a:r>
              <a:rPr kumimoji="1" lang="zh-CN" altLang="en-US" sz="2800" dirty="0">
                <a:solidFill>
                  <a:srgbClr val="000000"/>
                </a:solidFill>
                <a:latin typeface="Times New Roman" pitchFamily="18" charset="0"/>
              </a:rPr>
              <a:t>    </a:t>
            </a:r>
            <a:r>
              <a:rPr kumimoji="1" lang="en-US" altLang="zh-CN" sz="2800" dirty="0">
                <a:solidFill>
                  <a:srgbClr val="000000"/>
                </a:solidFill>
                <a:latin typeface="Times New Roman" pitchFamily="18" charset="0"/>
              </a:rPr>
              <a:t>p-&gt;data = e;   </a:t>
            </a:r>
            <a:endParaRPr kumimoji="1" lang="en-US" altLang="zh-CN" sz="2800" dirty="0" smtClean="0">
              <a:solidFill>
                <a:srgbClr val="000000"/>
              </a:solidFill>
              <a:latin typeface="Times New Roman" pitchFamily="18" charset="0"/>
            </a:endParaRPr>
          </a:p>
          <a:p>
            <a:pPr lvl="0">
              <a:lnSpc>
                <a:spcPct val="120000"/>
              </a:lnSpc>
            </a:pPr>
            <a:r>
              <a:rPr kumimoji="1" lang="en-US" altLang="zh-CN" sz="2800" dirty="0">
                <a:solidFill>
                  <a:srgbClr val="000000"/>
                </a:solidFill>
                <a:latin typeface="Times New Roman" pitchFamily="18" charset="0"/>
              </a:rPr>
              <a:t> </a:t>
            </a:r>
            <a:r>
              <a:rPr kumimoji="1" lang="en-US" altLang="zh-CN" sz="2800" dirty="0" smtClean="0">
                <a:solidFill>
                  <a:srgbClr val="000000"/>
                </a:solidFill>
                <a:latin typeface="Times New Roman" pitchFamily="18" charset="0"/>
              </a:rPr>
              <a:t>   p-</a:t>
            </a:r>
            <a:r>
              <a:rPr kumimoji="1" lang="en-US" altLang="zh-CN" sz="2800" dirty="0">
                <a:solidFill>
                  <a:srgbClr val="000000"/>
                </a:solidFill>
                <a:latin typeface="Times New Roman" pitchFamily="18" charset="0"/>
              </a:rPr>
              <a:t>&gt;next = NULL;</a:t>
            </a:r>
          </a:p>
          <a:p>
            <a:pPr lvl="0">
              <a:lnSpc>
                <a:spcPct val="120000"/>
              </a:lnSpc>
            </a:pPr>
            <a:r>
              <a:rPr kumimoji="1" lang="en-US" altLang="zh-CN" sz="2800" dirty="0">
                <a:solidFill>
                  <a:srgbClr val="800000"/>
                </a:solidFill>
                <a:latin typeface="Times New Roman" pitchFamily="18" charset="0"/>
              </a:rPr>
              <a:t>    </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-&gt;next = p;    </a:t>
            </a:r>
            <a:endParaRPr kumimoji="1" lang="en-US" altLang="zh-CN" sz="2800" dirty="0" smtClean="0">
              <a:solidFill>
                <a:srgbClr val="FF0000"/>
              </a:solidFill>
              <a:latin typeface="Times New Roman" pitchFamily="18" charset="0"/>
            </a:endParaRPr>
          </a:p>
          <a:p>
            <a:pPr lvl="0">
              <a:lnSpc>
                <a:spcPct val="120000"/>
              </a:lnSpc>
            </a:pPr>
            <a:r>
              <a:rPr kumimoji="1" lang="en-US" altLang="zh-CN" sz="2800" dirty="0">
                <a:solidFill>
                  <a:srgbClr val="FF0000"/>
                </a:solidFill>
                <a:latin typeface="Times New Roman" pitchFamily="18" charset="0"/>
              </a:rPr>
              <a:t> </a:t>
            </a:r>
            <a:r>
              <a:rPr kumimoji="1" lang="en-US" altLang="zh-CN" sz="2800" dirty="0" smtClean="0">
                <a:solidFill>
                  <a:srgbClr val="FF0000"/>
                </a:solidFill>
                <a:latin typeface="Times New Roman" pitchFamily="18" charset="0"/>
              </a:rPr>
              <a:t>   </a:t>
            </a:r>
            <a:r>
              <a:rPr kumimoji="1" lang="en-US" altLang="zh-CN" sz="2800" dirty="0" err="1" smtClean="0">
                <a:solidFill>
                  <a:srgbClr val="FF0000"/>
                </a:solidFill>
                <a:latin typeface="Times New Roman" pitchFamily="18" charset="0"/>
              </a:rPr>
              <a:t>Q.rear</a:t>
            </a:r>
            <a:r>
              <a:rPr kumimoji="1" lang="en-US" altLang="zh-CN" sz="2800" dirty="0" smtClean="0">
                <a:solidFill>
                  <a:srgbClr val="FF0000"/>
                </a:solidFill>
                <a:latin typeface="Times New Roman" pitchFamily="18" charset="0"/>
              </a:rPr>
              <a:t> </a:t>
            </a:r>
            <a:r>
              <a:rPr kumimoji="1" lang="en-US" altLang="zh-CN" sz="2800" dirty="0">
                <a:solidFill>
                  <a:srgbClr val="FF0000"/>
                </a:solidFill>
                <a:latin typeface="Times New Roman" pitchFamily="18" charset="0"/>
              </a:rPr>
              <a:t>= p;</a:t>
            </a:r>
          </a:p>
          <a:p>
            <a:pPr lvl="0">
              <a:lnSpc>
                <a:spcPct val="120000"/>
              </a:lnSpc>
            </a:pPr>
            <a:r>
              <a:rPr kumimoji="1" lang="en-US" altLang="zh-CN" sz="2800" dirty="0">
                <a:solidFill>
                  <a:srgbClr val="800000"/>
                </a:solidFill>
                <a:latin typeface="Times New Roman" pitchFamily="18" charset="0"/>
              </a:rPr>
              <a:t>    </a:t>
            </a:r>
            <a:r>
              <a:rPr kumimoji="1" lang="en-US" altLang="zh-CN" sz="2800" dirty="0">
                <a:solidFill>
                  <a:srgbClr val="000000"/>
                </a:solidFill>
                <a:latin typeface="Times New Roman" pitchFamily="18" charset="0"/>
              </a:rPr>
              <a:t>return OK;</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A4437D9-25A8-4E7E-9AA0-272176C4D28E}" type="slidenum">
              <a:rPr lang="en-US" altLang="zh-CN"/>
              <a:pPr>
                <a:defRPr/>
              </a:pPr>
              <a:t>67</a:t>
            </a:fld>
            <a:endParaRPr lang="en-US" altLang="zh-CN"/>
          </a:p>
        </p:txBody>
      </p:sp>
      <p:sp>
        <p:nvSpPr>
          <p:cNvPr id="67587" name="Text Box 2"/>
          <p:cNvSpPr txBox="1">
            <a:spLocks noChangeArrowheads="1"/>
          </p:cNvSpPr>
          <p:nvPr/>
        </p:nvSpPr>
        <p:spPr bwMode="auto">
          <a:xfrm>
            <a:off x="395288" y="692150"/>
            <a:ext cx="8467725" cy="5780044"/>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solidFill>
                  <a:srgbClr val="FFFF66"/>
                </a:solidFill>
                <a:latin typeface="Times New Roman" pitchFamily="18" charset="0"/>
                <a:ea typeface="宋体" pitchFamily="2" charset="-122"/>
              </a:rPr>
              <a:t> </a:t>
            </a:r>
            <a:r>
              <a:rPr kumimoji="1" lang="en-US" altLang="zh-CN" sz="2800" dirty="0">
                <a:solidFill>
                  <a:srgbClr val="003366"/>
                </a:solidFill>
                <a:latin typeface="Times New Roman" pitchFamily="18" charset="0"/>
              </a:rPr>
              <a:t>Status </a:t>
            </a:r>
            <a:r>
              <a:rPr kumimoji="1" lang="en-US" altLang="zh-CN" sz="2800" dirty="0" err="1">
                <a:solidFill>
                  <a:srgbClr val="003366"/>
                </a:solidFill>
                <a:latin typeface="Times New Roman" pitchFamily="18" charset="0"/>
              </a:rPr>
              <a:t>DeQueue</a:t>
            </a:r>
            <a:r>
              <a:rPr kumimoji="1" lang="en-US" altLang="zh-CN" sz="2800" dirty="0">
                <a:solidFill>
                  <a:srgbClr val="003366"/>
                </a:solidFill>
                <a:latin typeface="Times New Roman" pitchFamily="18" charset="0"/>
              </a:rPr>
              <a:t> (</a:t>
            </a:r>
            <a:r>
              <a:rPr kumimoji="1" lang="en-US" altLang="zh-CN" sz="2800" dirty="0" err="1">
                <a:solidFill>
                  <a:srgbClr val="003366"/>
                </a:solidFill>
                <a:latin typeface="Times New Roman" pitchFamily="18" charset="0"/>
              </a:rPr>
              <a:t>LinkQueue</a:t>
            </a:r>
            <a:r>
              <a:rPr kumimoji="1" lang="en-US" altLang="zh-CN" sz="2800" dirty="0">
                <a:solidFill>
                  <a:srgbClr val="003366"/>
                </a:solidFill>
                <a:latin typeface="Times New Roman" pitchFamily="18" charset="0"/>
              </a:rPr>
              <a:t> </a:t>
            </a:r>
            <a:r>
              <a:rPr kumimoji="1" lang="en-US" altLang="zh-CN" sz="2800" dirty="0">
                <a:solidFill>
                  <a:srgbClr val="FF0000"/>
                </a:solidFill>
                <a:latin typeface="Times New Roman" pitchFamily="18" charset="0"/>
              </a:rPr>
              <a:t>&amp;</a:t>
            </a:r>
            <a:r>
              <a:rPr kumimoji="1" lang="en-US" altLang="zh-CN" sz="2800" dirty="0">
                <a:solidFill>
                  <a:srgbClr val="003366"/>
                </a:solidFill>
                <a:latin typeface="Times New Roman" pitchFamily="18" charset="0"/>
              </a:rPr>
              <a:t>Q, </a:t>
            </a:r>
            <a:r>
              <a:rPr kumimoji="1" lang="en-US" altLang="zh-CN" sz="2800" dirty="0" err="1">
                <a:solidFill>
                  <a:srgbClr val="003366"/>
                </a:solidFill>
                <a:latin typeface="Times New Roman" pitchFamily="18" charset="0"/>
              </a:rPr>
              <a:t>QElemType</a:t>
            </a:r>
            <a:r>
              <a:rPr kumimoji="1" lang="en-US" altLang="zh-CN" sz="2800" dirty="0">
                <a:solidFill>
                  <a:srgbClr val="003366"/>
                </a:solidFill>
                <a:latin typeface="Times New Roman" pitchFamily="18" charset="0"/>
              </a:rPr>
              <a:t> </a:t>
            </a:r>
            <a:r>
              <a:rPr kumimoji="1" lang="en-US" altLang="zh-CN" sz="2800" dirty="0">
                <a:solidFill>
                  <a:srgbClr val="FF0000"/>
                </a:solidFill>
                <a:latin typeface="Times New Roman" pitchFamily="18" charset="0"/>
              </a:rPr>
              <a:t>&amp;</a:t>
            </a:r>
            <a:r>
              <a:rPr kumimoji="1" lang="en-US" altLang="zh-CN" sz="2800" dirty="0">
                <a:solidFill>
                  <a:srgbClr val="003366"/>
                </a:solidFill>
                <a:latin typeface="Times New Roman" pitchFamily="18" charset="0"/>
              </a:rPr>
              <a:t>e)</a:t>
            </a:r>
            <a:r>
              <a:rPr kumimoji="1" lang="en-US" altLang="zh-CN" sz="2800" dirty="0">
                <a:solidFill>
                  <a:srgbClr val="FFFF66"/>
                </a:solidFill>
                <a:latin typeface="Times New Roman" pitchFamily="18" charset="0"/>
              </a:rPr>
              <a:t> </a:t>
            </a:r>
            <a:r>
              <a:rPr kumimoji="1" lang="en-US" altLang="zh-CN" sz="2800" dirty="0">
                <a:solidFill>
                  <a:srgbClr val="800000"/>
                </a:solidFill>
                <a:latin typeface="Times New Roman" pitchFamily="18" charset="0"/>
              </a:rPr>
              <a:t>{</a:t>
            </a:r>
          </a:p>
          <a:p>
            <a:pPr>
              <a:lnSpc>
                <a:spcPct val="120000"/>
              </a:lnSpc>
            </a:pPr>
            <a:r>
              <a:rPr kumimoji="1" lang="en-US" altLang="zh-CN" sz="2800" dirty="0">
                <a:solidFill>
                  <a:srgbClr val="800000"/>
                </a:solidFill>
                <a:latin typeface="Times New Roman" pitchFamily="18" charset="0"/>
              </a:rPr>
              <a:t>  </a:t>
            </a:r>
            <a:r>
              <a:rPr kumimoji="1" lang="en-US" altLang="zh-CN" sz="2800" dirty="0">
                <a:latin typeface="Times New Roman" pitchFamily="18" charset="0"/>
              </a:rPr>
              <a:t>// </a:t>
            </a:r>
            <a:r>
              <a:rPr kumimoji="1" lang="zh-CN" altLang="en-US" sz="2800" dirty="0">
                <a:latin typeface="Times New Roman" pitchFamily="18" charset="0"/>
              </a:rPr>
              <a:t>若队列不空，则删除</a:t>
            </a:r>
            <a:r>
              <a:rPr kumimoji="1" lang="en-US" altLang="zh-CN" sz="2800" dirty="0">
                <a:latin typeface="Times New Roman" pitchFamily="18" charset="0"/>
              </a:rPr>
              <a:t>Q</a:t>
            </a:r>
            <a:r>
              <a:rPr kumimoji="1" lang="zh-CN" altLang="en-US" sz="2800" dirty="0">
                <a:latin typeface="Times New Roman" pitchFamily="18" charset="0"/>
              </a:rPr>
              <a:t>的队头元素，</a:t>
            </a:r>
          </a:p>
          <a:p>
            <a:pPr>
              <a:lnSpc>
                <a:spcPct val="120000"/>
              </a:lnSpc>
            </a:pPr>
            <a:r>
              <a:rPr kumimoji="1" lang="zh-CN" altLang="en-US" sz="2800" dirty="0">
                <a:latin typeface="Times New Roman" pitchFamily="18" charset="0"/>
              </a:rPr>
              <a:t>  </a:t>
            </a:r>
            <a:r>
              <a:rPr kumimoji="1" lang="en-US" altLang="zh-CN" sz="2800" dirty="0">
                <a:latin typeface="Times New Roman" pitchFamily="18" charset="0"/>
              </a:rPr>
              <a:t>//</a:t>
            </a:r>
            <a:r>
              <a:rPr kumimoji="1" lang="zh-CN" altLang="en-US" sz="2800" dirty="0">
                <a:latin typeface="Times New Roman" pitchFamily="18" charset="0"/>
              </a:rPr>
              <a:t>用 </a:t>
            </a:r>
            <a:r>
              <a:rPr kumimoji="1" lang="en-US" altLang="zh-CN" sz="2800" dirty="0">
                <a:latin typeface="Times New Roman" pitchFamily="18" charset="0"/>
              </a:rPr>
              <a:t>e </a:t>
            </a:r>
            <a:r>
              <a:rPr kumimoji="1" lang="zh-CN" altLang="en-US" sz="2800" dirty="0">
                <a:latin typeface="Times New Roman" pitchFamily="18" charset="0"/>
              </a:rPr>
              <a:t>返回其值，并返回</a:t>
            </a:r>
            <a:r>
              <a:rPr kumimoji="1" lang="en-US" altLang="zh-CN" sz="2800" dirty="0">
                <a:latin typeface="Times New Roman" pitchFamily="18" charset="0"/>
              </a:rPr>
              <a:t>OK</a:t>
            </a:r>
            <a:r>
              <a:rPr kumimoji="1" lang="zh-CN" altLang="en-US" sz="2800" dirty="0">
                <a:latin typeface="Times New Roman" pitchFamily="18" charset="0"/>
              </a:rPr>
              <a:t>；否则返回</a:t>
            </a:r>
            <a:r>
              <a:rPr kumimoji="1" lang="en-US" altLang="zh-CN" sz="2800" dirty="0">
                <a:latin typeface="Times New Roman" pitchFamily="18" charset="0"/>
              </a:rPr>
              <a:t>ERROR</a:t>
            </a: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endParaRPr kumimoji="1" lang="en-US" altLang="zh-CN" sz="2800" dirty="0" smtClean="0">
              <a:latin typeface="Times New Roman" pitchFamily="18" charset="0"/>
            </a:endParaRPr>
          </a:p>
          <a:p>
            <a:pPr>
              <a:lnSpc>
                <a:spcPct val="120000"/>
              </a:lnSpc>
            </a:pPr>
            <a:endParaRPr kumimoji="1" lang="en-US" altLang="zh-CN" sz="2800" dirty="0">
              <a:latin typeface="Times New Roman" pitchFamily="18" charset="0"/>
            </a:endParaRPr>
          </a:p>
          <a:p>
            <a:pPr>
              <a:lnSpc>
                <a:spcPct val="120000"/>
              </a:lnSpc>
            </a:pPr>
            <a:r>
              <a:rPr kumimoji="1" lang="en-US" altLang="zh-CN" sz="2800" dirty="0" smtClean="0">
                <a:latin typeface="Times New Roman" pitchFamily="18" charset="0"/>
              </a:rPr>
              <a:t>}//</a:t>
            </a:r>
            <a:r>
              <a:rPr kumimoji="1" lang="en-US" altLang="zh-CN" sz="2800" dirty="0" smtClean="0">
                <a:solidFill>
                  <a:srgbClr val="003366"/>
                </a:solidFill>
                <a:latin typeface="Times New Roman" pitchFamily="18" charset="0"/>
              </a:rPr>
              <a:t> </a:t>
            </a:r>
            <a:r>
              <a:rPr kumimoji="1" lang="en-US" altLang="zh-CN" sz="2800" dirty="0" err="1">
                <a:solidFill>
                  <a:srgbClr val="003366"/>
                </a:solidFill>
                <a:latin typeface="Times New Roman" pitchFamily="18" charset="0"/>
              </a:rPr>
              <a:t>DeQueue</a:t>
            </a:r>
            <a:endParaRPr kumimoji="1" lang="en-US" altLang="zh-CN" sz="2800" dirty="0">
              <a:latin typeface="Times New Roman" pitchFamily="18" charset="0"/>
            </a:endParaRPr>
          </a:p>
        </p:txBody>
      </p:sp>
      <p:sp>
        <p:nvSpPr>
          <p:cNvPr id="3" name="矩形 2"/>
          <p:cNvSpPr/>
          <p:nvPr/>
        </p:nvSpPr>
        <p:spPr>
          <a:xfrm>
            <a:off x="755328" y="2420888"/>
            <a:ext cx="7993136" cy="3194721"/>
          </a:xfrm>
          <a:prstGeom prst="rect">
            <a:avLst/>
          </a:prstGeom>
          <a:ln>
            <a:solidFill>
              <a:schemeClr val="accent5">
                <a:lumMod val="50000"/>
              </a:schemeClr>
            </a:solidFill>
            <a:prstDash val="dash"/>
          </a:ln>
        </p:spPr>
        <p:txBody>
          <a:bodyPr wrap="square">
            <a:spAutoFit/>
          </a:bodyPr>
          <a:lstStyle/>
          <a:p>
            <a:pPr lvl="0">
              <a:lnSpc>
                <a:spcPct val="120000"/>
              </a:lnSpc>
            </a:pPr>
            <a:r>
              <a:rPr kumimoji="1" lang="en-US" altLang="zh-CN" sz="2800" dirty="0" smtClean="0">
                <a:solidFill>
                  <a:srgbClr val="000000"/>
                </a:solidFill>
                <a:latin typeface="Times New Roman" pitchFamily="18" charset="0"/>
              </a:rPr>
              <a:t>   </a:t>
            </a:r>
            <a:r>
              <a:rPr kumimoji="1" lang="en-US" altLang="zh-CN" sz="2800" dirty="0">
                <a:solidFill>
                  <a:srgbClr val="000000"/>
                </a:solidFill>
                <a:latin typeface="Times New Roman" pitchFamily="18" charset="0"/>
              </a:rPr>
              <a:t>if (</a:t>
            </a:r>
            <a:r>
              <a:rPr kumimoji="1" lang="en-US" altLang="zh-CN" sz="2800" dirty="0" err="1">
                <a:solidFill>
                  <a:srgbClr val="000000"/>
                </a:solidFill>
                <a:latin typeface="Times New Roman" pitchFamily="18" charset="0"/>
              </a:rPr>
              <a:t>Q.front</a:t>
            </a:r>
            <a:r>
              <a:rPr kumimoji="1" lang="en-US" altLang="zh-CN" sz="2800" dirty="0">
                <a:solidFill>
                  <a:srgbClr val="000000"/>
                </a:solidFill>
                <a:latin typeface="Times New Roman" pitchFamily="18" charset="0"/>
              </a:rPr>
              <a:t> == </a:t>
            </a:r>
            <a:r>
              <a:rPr kumimoji="1" lang="en-US" altLang="zh-CN" sz="2800" dirty="0" err="1">
                <a:solidFill>
                  <a:srgbClr val="000000"/>
                </a:solidFill>
                <a:latin typeface="Times New Roman" pitchFamily="18" charset="0"/>
              </a:rPr>
              <a:t>Q.rear</a:t>
            </a:r>
            <a:r>
              <a:rPr kumimoji="1" lang="en-US" altLang="zh-CN" sz="2800" dirty="0">
                <a:solidFill>
                  <a:srgbClr val="000000"/>
                </a:solidFill>
                <a:latin typeface="Times New Roman" pitchFamily="18" charset="0"/>
              </a:rPr>
              <a:t>)    return ERROR;</a:t>
            </a:r>
          </a:p>
          <a:p>
            <a:pPr lvl="0">
              <a:lnSpc>
                <a:spcPct val="120000"/>
              </a:lnSpc>
            </a:pPr>
            <a:r>
              <a:rPr kumimoji="1" lang="en-US" altLang="zh-CN" sz="2800" dirty="0">
                <a:solidFill>
                  <a:srgbClr val="000000"/>
                </a:solidFill>
                <a:latin typeface="Times New Roman" pitchFamily="18" charset="0"/>
              </a:rPr>
              <a:t>   p = </a:t>
            </a:r>
            <a:r>
              <a:rPr kumimoji="1" lang="en-US" altLang="zh-CN" sz="2800" dirty="0" err="1">
                <a:solidFill>
                  <a:srgbClr val="000000"/>
                </a:solidFill>
                <a:latin typeface="Times New Roman" pitchFamily="18" charset="0"/>
              </a:rPr>
              <a:t>Q.front</a:t>
            </a:r>
            <a:r>
              <a:rPr kumimoji="1" lang="en-US" altLang="zh-CN" sz="2800" dirty="0">
                <a:solidFill>
                  <a:srgbClr val="000000"/>
                </a:solidFill>
                <a:latin typeface="Times New Roman" pitchFamily="18" charset="0"/>
              </a:rPr>
              <a:t>-&gt;next;   e = p-&gt;data;</a:t>
            </a:r>
          </a:p>
          <a:p>
            <a:pPr lvl="0">
              <a:lnSpc>
                <a:spcPct val="120000"/>
              </a:lnSpc>
            </a:pPr>
            <a:r>
              <a:rPr kumimoji="1" lang="en-US" altLang="zh-CN" sz="2800" dirty="0">
                <a:solidFill>
                  <a:srgbClr val="800000"/>
                </a:solidFill>
                <a:latin typeface="Times New Roman" pitchFamily="18" charset="0"/>
              </a:rPr>
              <a:t>   </a:t>
            </a:r>
            <a:r>
              <a:rPr kumimoji="1" lang="en-US" altLang="zh-CN" sz="2800" dirty="0" err="1">
                <a:solidFill>
                  <a:schemeClr val="accent2">
                    <a:lumMod val="25000"/>
                  </a:schemeClr>
                </a:solidFill>
                <a:latin typeface="Times New Roman" pitchFamily="18" charset="0"/>
              </a:rPr>
              <a:t>Q.front</a:t>
            </a:r>
            <a:r>
              <a:rPr kumimoji="1" lang="en-US" altLang="zh-CN" sz="2800" dirty="0">
                <a:solidFill>
                  <a:schemeClr val="accent2">
                    <a:lumMod val="25000"/>
                  </a:schemeClr>
                </a:solidFill>
                <a:latin typeface="Times New Roman" pitchFamily="18" charset="0"/>
              </a:rPr>
              <a:t>-&gt;next = p-&gt;next;</a:t>
            </a:r>
          </a:p>
          <a:p>
            <a:pPr lvl="0">
              <a:lnSpc>
                <a:spcPct val="120000"/>
              </a:lnSpc>
            </a:pPr>
            <a:r>
              <a:rPr kumimoji="1" lang="en-US" altLang="zh-CN" sz="2800" dirty="0" smtClean="0">
                <a:solidFill>
                  <a:srgbClr val="FF0000"/>
                </a:solidFill>
                <a:latin typeface="Times New Roman" pitchFamily="18" charset="0"/>
              </a:rPr>
              <a:t>   </a:t>
            </a:r>
          </a:p>
          <a:p>
            <a:pPr lvl="0">
              <a:lnSpc>
                <a:spcPct val="120000"/>
              </a:lnSpc>
            </a:pPr>
            <a:r>
              <a:rPr kumimoji="1" lang="en-US" altLang="zh-CN" sz="2800" dirty="0" smtClean="0">
                <a:solidFill>
                  <a:srgbClr val="800000"/>
                </a:solidFill>
                <a:latin typeface="Times New Roman" pitchFamily="18" charset="0"/>
              </a:rPr>
              <a:t>     </a:t>
            </a:r>
          </a:p>
          <a:p>
            <a:pPr lvl="0">
              <a:lnSpc>
                <a:spcPct val="120000"/>
              </a:lnSpc>
            </a:pPr>
            <a:r>
              <a:rPr kumimoji="1" lang="en-US" altLang="zh-CN" sz="2800" dirty="0" smtClean="0">
                <a:solidFill>
                  <a:srgbClr val="800000"/>
                </a:solidFill>
                <a:latin typeface="Times New Roman" pitchFamily="18" charset="0"/>
              </a:rPr>
              <a:t>   </a:t>
            </a:r>
            <a:r>
              <a:rPr kumimoji="1" lang="en-US" altLang="zh-CN" sz="2800" dirty="0" smtClean="0">
                <a:solidFill>
                  <a:srgbClr val="000000"/>
                </a:solidFill>
                <a:latin typeface="Times New Roman" pitchFamily="18" charset="0"/>
              </a:rPr>
              <a:t>return OK;</a:t>
            </a:r>
            <a:endParaRPr lang="zh-CN" altLang="en-US" dirty="0"/>
          </a:p>
        </p:txBody>
      </p:sp>
      <p:sp>
        <p:nvSpPr>
          <p:cNvPr id="4" name="矩形 3"/>
          <p:cNvSpPr/>
          <p:nvPr/>
        </p:nvSpPr>
        <p:spPr>
          <a:xfrm>
            <a:off x="869877" y="4018248"/>
            <a:ext cx="7734571" cy="559897"/>
          </a:xfrm>
          <a:prstGeom prst="rect">
            <a:avLst/>
          </a:prstGeom>
          <a:ln>
            <a:solidFill>
              <a:schemeClr val="accent5">
                <a:lumMod val="75000"/>
              </a:schemeClr>
            </a:solidFill>
          </a:ln>
        </p:spPr>
        <p:txBody>
          <a:bodyPr wrap="square">
            <a:spAutoFit/>
          </a:bodyPr>
          <a:lstStyle/>
          <a:p>
            <a:pPr lvl="0">
              <a:lnSpc>
                <a:spcPct val="120000"/>
              </a:lnSpc>
            </a:pPr>
            <a:r>
              <a:rPr kumimoji="1" lang="en-US" altLang="zh-CN" sz="2800" dirty="0" smtClean="0">
                <a:solidFill>
                  <a:srgbClr val="FF0000"/>
                </a:solidFill>
                <a:latin typeface="Times New Roman" pitchFamily="18" charset="0"/>
              </a:rPr>
              <a:t>   if </a:t>
            </a:r>
            <a:r>
              <a:rPr kumimoji="1" lang="en-US" altLang="zh-CN" sz="2800" dirty="0">
                <a:solidFill>
                  <a:srgbClr val="FF0000"/>
                </a:solidFill>
                <a:latin typeface="Times New Roman" pitchFamily="18" charset="0"/>
              </a:rPr>
              <a:t>(</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 == p)  </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 = </a:t>
            </a:r>
            <a:r>
              <a:rPr kumimoji="1" lang="en-US" altLang="zh-CN" sz="2800" dirty="0" err="1">
                <a:solidFill>
                  <a:srgbClr val="FF0000"/>
                </a:solidFill>
                <a:latin typeface="Times New Roman" pitchFamily="18" charset="0"/>
              </a:rPr>
              <a:t>Q.front</a:t>
            </a:r>
            <a:r>
              <a:rPr kumimoji="1" lang="en-US" altLang="zh-CN" sz="2800" dirty="0">
                <a:solidFill>
                  <a:srgbClr val="FF0000"/>
                </a:solidFill>
                <a:latin typeface="Times New Roman" pitchFamily="18" charset="0"/>
              </a:rPr>
              <a:t>;   //</a:t>
            </a:r>
            <a:r>
              <a:rPr kumimoji="1" lang="zh-CN" altLang="en-US" sz="2800" dirty="0">
                <a:solidFill>
                  <a:srgbClr val="FF0000"/>
                </a:solidFill>
                <a:latin typeface="Times New Roman" pitchFamily="18" charset="0"/>
              </a:rPr>
              <a:t>修改</a:t>
            </a:r>
            <a:r>
              <a:rPr kumimoji="1" lang="en-US" altLang="zh-CN" sz="2800" dirty="0" smtClean="0">
                <a:solidFill>
                  <a:srgbClr val="FF0000"/>
                </a:solidFill>
                <a:latin typeface="Times New Roman" pitchFamily="18" charset="0"/>
              </a:rPr>
              <a:t>rear</a:t>
            </a:r>
          </a:p>
        </p:txBody>
      </p:sp>
      <p:sp>
        <p:nvSpPr>
          <p:cNvPr id="6" name="矩形 5"/>
          <p:cNvSpPr/>
          <p:nvPr/>
        </p:nvSpPr>
        <p:spPr>
          <a:xfrm>
            <a:off x="869877" y="4612492"/>
            <a:ext cx="7734571" cy="523220"/>
          </a:xfrm>
          <a:prstGeom prst="rect">
            <a:avLst/>
          </a:prstGeom>
          <a:ln>
            <a:solidFill>
              <a:schemeClr val="accent1">
                <a:lumMod val="75000"/>
              </a:schemeClr>
            </a:solidFill>
          </a:ln>
        </p:spPr>
        <p:txBody>
          <a:bodyPr wrap="square">
            <a:spAutoFit/>
          </a:bodyPr>
          <a:lstStyle/>
          <a:p>
            <a:r>
              <a:rPr kumimoji="1" lang="en-US" altLang="zh-CN" sz="2800" dirty="0">
                <a:solidFill>
                  <a:srgbClr val="FF0000"/>
                </a:solidFill>
                <a:latin typeface="Times New Roman" pitchFamily="18" charset="0"/>
              </a:rPr>
              <a:t> </a:t>
            </a:r>
            <a:r>
              <a:rPr kumimoji="1" lang="en-US" altLang="zh-CN" sz="2800" dirty="0" smtClean="0">
                <a:solidFill>
                  <a:srgbClr val="FF0000"/>
                </a:solidFill>
                <a:latin typeface="Times New Roman" pitchFamily="18" charset="0"/>
              </a:rPr>
              <a:t>  </a:t>
            </a:r>
            <a:r>
              <a:rPr kumimoji="1" lang="en-US" altLang="zh-CN" sz="2800" u="sng" dirty="0" smtClean="0">
                <a:solidFill>
                  <a:srgbClr val="FF0000"/>
                </a:solidFill>
                <a:latin typeface="Times New Roman" pitchFamily="18" charset="0"/>
              </a:rPr>
              <a:t>free </a:t>
            </a:r>
            <a:r>
              <a:rPr kumimoji="1" lang="en-US" altLang="zh-CN" sz="2800" u="sng" dirty="0">
                <a:solidFill>
                  <a:srgbClr val="FF0000"/>
                </a:solidFill>
                <a:latin typeface="Times New Roman" pitchFamily="18" charset="0"/>
              </a:rPr>
              <a:t>(p);</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1E083FF-3096-411E-A457-3A4D215C75BC}" type="slidenum">
              <a:rPr lang="en-US" altLang="zh-CN"/>
              <a:pPr>
                <a:defRPr/>
              </a:pPr>
              <a:t>68</a:t>
            </a:fld>
            <a:endParaRPr lang="en-US" altLang="zh-CN"/>
          </a:p>
        </p:txBody>
      </p:sp>
      <p:sp>
        <p:nvSpPr>
          <p:cNvPr id="90114" name="Text Box 2"/>
          <p:cNvSpPr txBox="1">
            <a:spLocks noChangeArrowheads="1"/>
          </p:cNvSpPr>
          <p:nvPr/>
        </p:nvSpPr>
        <p:spPr bwMode="auto">
          <a:xfrm>
            <a:off x="914990" y="1550809"/>
            <a:ext cx="7363491" cy="42288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ea typeface="宋体" pitchFamily="2" charset="-122"/>
              </a:rPr>
              <a:t>#define MAXQSIZE  100  </a:t>
            </a:r>
            <a:r>
              <a:rPr kumimoji="1" lang="en-US" altLang="zh-CN" sz="2800" dirty="0">
                <a:solidFill>
                  <a:srgbClr val="003366"/>
                </a:solidFill>
                <a:latin typeface="Times New Roman" pitchFamily="18" charset="0"/>
                <a:ea typeface="宋体" pitchFamily="2" charset="-122"/>
              </a:rPr>
              <a:t>//</a:t>
            </a:r>
            <a:r>
              <a:rPr kumimoji="1" lang="zh-CN" altLang="en-US" sz="2800" dirty="0">
                <a:solidFill>
                  <a:srgbClr val="003366"/>
                </a:solidFill>
                <a:latin typeface="Times New Roman" pitchFamily="18" charset="0"/>
                <a:ea typeface="宋体" pitchFamily="2" charset="-122"/>
              </a:rPr>
              <a:t>最大队列长度</a:t>
            </a:r>
          </a:p>
          <a:p>
            <a:pPr>
              <a:lnSpc>
                <a:spcPct val="120000"/>
              </a:lnSpc>
            </a:pPr>
            <a:r>
              <a:rPr kumimoji="1" lang="zh-CN" altLang="en-US"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typedef</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struct</a:t>
            </a:r>
            <a:r>
              <a:rPr kumimoji="1" lang="en-US" altLang="zh-CN" sz="2800" dirty="0">
                <a:latin typeface="Times New Roman" pitchFamily="18" charset="0"/>
                <a:ea typeface="宋体" pitchFamily="2" charset="-122"/>
              </a:rPr>
              <a:t> {</a:t>
            </a:r>
          </a:p>
          <a:p>
            <a:pPr>
              <a:lnSpc>
                <a:spcPct val="120000"/>
              </a:lnSpc>
            </a:pPr>
            <a:r>
              <a:rPr kumimoji="1" lang="en-US" altLang="zh-CN" sz="2800" dirty="0">
                <a:latin typeface="Times New Roman" pitchFamily="18" charset="0"/>
                <a:ea typeface="宋体" pitchFamily="2" charset="-122"/>
              </a:rPr>
              <a:t>    </a:t>
            </a:r>
            <a:r>
              <a:rPr kumimoji="1" lang="en-US" altLang="zh-CN" sz="2800" u="sng" dirty="0" err="1">
                <a:latin typeface="Times New Roman" pitchFamily="18" charset="0"/>
                <a:ea typeface="宋体" pitchFamily="2" charset="-122"/>
              </a:rPr>
              <a:t>QElemType</a:t>
            </a:r>
            <a:r>
              <a:rPr kumimoji="1" lang="en-US" altLang="zh-CN" sz="2800" u="sng" dirty="0">
                <a:latin typeface="Times New Roman" pitchFamily="18" charset="0"/>
                <a:ea typeface="宋体" pitchFamily="2" charset="-122"/>
              </a:rPr>
              <a:t>  base[MAXQSIZE];  </a:t>
            </a:r>
            <a:r>
              <a:rPr kumimoji="1" lang="en-US" altLang="zh-CN" sz="2800" u="sng" dirty="0" smtClean="0">
                <a:solidFill>
                  <a:srgbClr val="FF0000"/>
                </a:solidFill>
                <a:latin typeface="Times New Roman" pitchFamily="18" charset="0"/>
                <a:ea typeface="宋体" pitchFamily="2" charset="-122"/>
              </a:rPr>
              <a:t>//</a:t>
            </a:r>
            <a:r>
              <a:rPr kumimoji="1" lang="zh-CN" altLang="en-US" sz="2800" u="sng" dirty="0" smtClean="0">
                <a:solidFill>
                  <a:srgbClr val="FF0000"/>
                </a:solidFill>
                <a:latin typeface="Times New Roman" pitchFamily="18" charset="0"/>
                <a:ea typeface="宋体" pitchFamily="2" charset="-122"/>
              </a:rPr>
              <a:t>静态空间</a:t>
            </a:r>
            <a:endParaRPr kumimoji="1" lang="en-US" altLang="zh-CN" sz="2800" u="sng" dirty="0">
              <a:solidFill>
                <a:srgbClr val="FF0000"/>
              </a:solidFill>
              <a:latin typeface="Times New Roman" pitchFamily="18" charset="0"/>
              <a:ea typeface="宋体" pitchFamily="2" charset="-122"/>
            </a:endParaRPr>
          </a:p>
          <a:p>
            <a:pPr>
              <a:lnSpc>
                <a:spcPct val="120000"/>
              </a:lnSpc>
            </a:pPr>
            <a:r>
              <a:rPr kumimoji="1" lang="en-US" altLang="zh-CN" sz="2800" dirty="0">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int</a:t>
            </a:r>
            <a:r>
              <a:rPr kumimoji="1" lang="en-US" altLang="zh-CN" sz="2800" dirty="0">
                <a:solidFill>
                  <a:srgbClr val="FF0000"/>
                </a:solidFill>
                <a:latin typeface="Times New Roman" pitchFamily="18" charset="0"/>
                <a:ea typeface="宋体" pitchFamily="2" charset="-122"/>
              </a:rPr>
              <a:t>  front;</a:t>
            </a:r>
            <a:r>
              <a:rPr kumimoji="1" lang="en-US" altLang="zh-CN" sz="2800" dirty="0">
                <a:latin typeface="Times New Roman" pitchFamily="18" charset="0"/>
                <a:ea typeface="宋体" pitchFamily="2" charset="-122"/>
              </a:rPr>
              <a:t>     </a:t>
            </a:r>
            <a:r>
              <a:rPr kumimoji="1" lang="en-US" altLang="zh-CN" sz="2800" dirty="0">
                <a:solidFill>
                  <a:srgbClr val="003366"/>
                </a:solidFill>
                <a:latin typeface="Times New Roman" pitchFamily="18" charset="0"/>
                <a:ea typeface="宋体" pitchFamily="2" charset="-122"/>
              </a:rPr>
              <a:t>// </a:t>
            </a:r>
            <a:r>
              <a:rPr kumimoji="1" lang="zh-CN" altLang="en-US" sz="2800" dirty="0">
                <a:solidFill>
                  <a:srgbClr val="003366"/>
                </a:solidFill>
                <a:latin typeface="Times New Roman" pitchFamily="18" charset="0"/>
                <a:ea typeface="宋体" pitchFamily="2" charset="-122"/>
              </a:rPr>
              <a:t>头指针，若队列不空，</a:t>
            </a:r>
          </a:p>
          <a:p>
            <a:pPr>
              <a:lnSpc>
                <a:spcPct val="120000"/>
              </a:lnSpc>
            </a:pPr>
            <a:r>
              <a:rPr kumimoji="1" lang="zh-CN" altLang="en-US" sz="2800" dirty="0">
                <a:solidFill>
                  <a:srgbClr val="FFFF66"/>
                </a:solidFill>
                <a:latin typeface="Times New Roman" pitchFamily="18" charset="0"/>
                <a:ea typeface="宋体" pitchFamily="2" charset="-122"/>
              </a:rPr>
              <a:t>                        </a:t>
            </a:r>
            <a:r>
              <a:rPr kumimoji="1" lang="zh-CN" altLang="en-US" sz="2800" dirty="0" smtClean="0">
                <a:solidFill>
                  <a:srgbClr val="FFFF66"/>
                </a:solidFill>
                <a:latin typeface="Times New Roman" pitchFamily="18" charset="0"/>
                <a:ea typeface="宋体" pitchFamily="2" charset="-122"/>
              </a:rPr>
              <a:t> </a:t>
            </a:r>
            <a:r>
              <a:rPr kumimoji="1" lang="en-US" altLang="zh-CN" sz="2800" dirty="0" smtClean="0">
                <a:solidFill>
                  <a:srgbClr val="003366"/>
                </a:solidFill>
                <a:latin typeface="Times New Roman" pitchFamily="18" charset="0"/>
                <a:ea typeface="宋体" pitchFamily="2" charset="-122"/>
              </a:rPr>
              <a:t>//  </a:t>
            </a:r>
            <a:r>
              <a:rPr kumimoji="1" lang="zh-CN" altLang="en-US" sz="2800" dirty="0">
                <a:solidFill>
                  <a:srgbClr val="003366"/>
                </a:solidFill>
                <a:latin typeface="Times New Roman" pitchFamily="18" charset="0"/>
                <a:ea typeface="宋体" pitchFamily="2" charset="-122"/>
              </a:rPr>
              <a:t>指向队列头元素</a:t>
            </a:r>
          </a:p>
          <a:p>
            <a:pPr>
              <a:lnSpc>
                <a:spcPct val="120000"/>
              </a:lnSpc>
            </a:pPr>
            <a:r>
              <a:rPr kumimoji="1" lang="zh-CN" altLang="en-US" sz="2800" dirty="0">
                <a:latin typeface="Times New Roman" pitchFamily="18" charset="0"/>
                <a:ea typeface="宋体" pitchFamily="2" charset="-122"/>
              </a:rPr>
              <a:t>    </a:t>
            </a:r>
            <a:r>
              <a:rPr kumimoji="1" lang="en-US" altLang="zh-CN" sz="2800" dirty="0" err="1">
                <a:solidFill>
                  <a:srgbClr val="FF0000"/>
                </a:solidFill>
                <a:latin typeface="Times New Roman" pitchFamily="18" charset="0"/>
                <a:ea typeface="宋体" pitchFamily="2" charset="-122"/>
              </a:rPr>
              <a:t>int</a:t>
            </a:r>
            <a:r>
              <a:rPr kumimoji="1" lang="en-US" altLang="zh-CN" sz="2800" dirty="0">
                <a:solidFill>
                  <a:srgbClr val="FF0000"/>
                </a:solidFill>
                <a:latin typeface="Times New Roman" pitchFamily="18" charset="0"/>
                <a:ea typeface="宋体" pitchFamily="2" charset="-122"/>
              </a:rPr>
              <a:t>  rear;</a:t>
            </a:r>
            <a:r>
              <a:rPr kumimoji="1" lang="en-US" altLang="zh-CN" sz="2800" dirty="0">
                <a:latin typeface="Times New Roman" pitchFamily="18" charset="0"/>
                <a:ea typeface="宋体" pitchFamily="2" charset="-122"/>
              </a:rPr>
              <a:t>      </a:t>
            </a:r>
            <a:r>
              <a:rPr kumimoji="1" lang="en-US" altLang="zh-CN" sz="2800" dirty="0">
                <a:solidFill>
                  <a:srgbClr val="003366"/>
                </a:solidFill>
                <a:latin typeface="Times New Roman" pitchFamily="18" charset="0"/>
                <a:ea typeface="宋体" pitchFamily="2" charset="-122"/>
              </a:rPr>
              <a:t>// </a:t>
            </a:r>
            <a:r>
              <a:rPr kumimoji="1" lang="zh-CN" altLang="en-US" sz="2800" dirty="0">
                <a:solidFill>
                  <a:srgbClr val="003366"/>
                </a:solidFill>
                <a:latin typeface="Times New Roman" pitchFamily="18" charset="0"/>
                <a:ea typeface="宋体" pitchFamily="2" charset="-122"/>
              </a:rPr>
              <a:t>尾指针，若队列不空，</a:t>
            </a:r>
            <a:r>
              <a:rPr kumimoji="1" lang="zh-CN" altLang="en-US" sz="2800" dirty="0">
                <a:solidFill>
                  <a:srgbClr val="FF0000"/>
                </a:solidFill>
                <a:latin typeface="Times New Roman" pitchFamily="18" charset="0"/>
                <a:ea typeface="宋体" pitchFamily="2" charset="-122"/>
              </a:rPr>
              <a:t>指向</a:t>
            </a:r>
          </a:p>
          <a:p>
            <a:pPr>
              <a:lnSpc>
                <a:spcPct val="120000"/>
              </a:lnSpc>
            </a:pPr>
            <a:r>
              <a:rPr kumimoji="1" lang="zh-CN" altLang="en-US" sz="2800" dirty="0">
                <a:solidFill>
                  <a:srgbClr val="FFFF66"/>
                </a:solidFill>
                <a:latin typeface="Times New Roman" pitchFamily="18" charset="0"/>
                <a:ea typeface="宋体" pitchFamily="2" charset="-122"/>
              </a:rPr>
              <a:t>                       </a:t>
            </a:r>
            <a:r>
              <a:rPr kumimoji="1" lang="zh-CN" altLang="en-US" sz="2800" dirty="0" smtClean="0">
                <a:solidFill>
                  <a:srgbClr val="FFFF66"/>
                </a:solidFill>
                <a:latin typeface="Times New Roman" pitchFamily="18" charset="0"/>
                <a:ea typeface="宋体" pitchFamily="2" charset="-122"/>
              </a:rPr>
              <a:t>  </a:t>
            </a:r>
            <a:r>
              <a:rPr kumimoji="1" lang="en-US" altLang="zh-CN" sz="2800" dirty="0">
                <a:solidFill>
                  <a:srgbClr val="003366"/>
                </a:solidFill>
                <a:latin typeface="Times New Roman" pitchFamily="18" charset="0"/>
                <a:ea typeface="宋体" pitchFamily="2" charset="-122"/>
              </a:rPr>
              <a:t>// </a:t>
            </a:r>
            <a:r>
              <a:rPr kumimoji="1" lang="zh-CN" altLang="en-US" sz="2800" u="sng" dirty="0">
                <a:solidFill>
                  <a:srgbClr val="FF0000"/>
                </a:solidFill>
                <a:latin typeface="Times New Roman" pitchFamily="18" charset="0"/>
                <a:ea typeface="宋体" pitchFamily="2" charset="-122"/>
              </a:rPr>
              <a:t>队列尾元素 的下一个位置</a:t>
            </a:r>
          </a:p>
          <a:p>
            <a:pPr>
              <a:lnSpc>
                <a:spcPct val="120000"/>
              </a:lnSpc>
            </a:pPr>
            <a:r>
              <a:rPr kumimoji="1" lang="zh-CN" altLang="en-US" sz="2800" dirty="0">
                <a:latin typeface="Times New Roman" pitchFamily="18" charset="0"/>
                <a:ea typeface="宋体" pitchFamily="2" charset="-122"/>
              </a:rPr>
              <a:t>  </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SqQueue</a:t>
            </a:r>
            <a:r>
              <a:rPr kumimoji="1" lang="en-US" altLang="zh-CN" sz="2800" dirty="0">
                <a:latin typeface="Times New Roman" pitchFamily="18" charset="0"/>
                <a:ea typeface="宋体" pitchFamily="2" charset="-122"/>
              </a:rPr>
              <a:t>;</a:t>
            </a:r>
          </a:p>
        </p:txBody>
      </p:sp>
      <p:sp>
        <p:nvSpPr>
          <p:cNvPr id="68612" name="Text Box 3"/>
          <p:cNvSpPr txBox="1">
            <a:spLocks noChangeArrowheads="1"/>
          </p:cNvSpPr>
          <p:nvPr/>
        </p:nvSpPr>
        <p:spPr bwMode="auto">
          <a:xfrm>
            <a:off x="1547664" y="214312"/>
            <a:ext cx="6098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en-US" altLang="zh-CN" sz="4000" dirty="0" smtClean="0">
                <a:solidFill>
                  <a:srgbClr val="FF0000"/>
                </a:solidFill>
                <a:latin typeface="Times New Roman" pitchFamily="18" charset="0"/>
              </a:rPr>
              <a:t>2</a:t>
            </a:r>
            <a:r>
              <a:rPr kumimoji="1" lang="zh-CN" altLang="en-US" sz="4000" dirty="0" smtClean="0">
                <a:solidFill>
                  <a:srgbClr val="FF0000"/>
                </a:solidFill>
                <a:latin typeface="Times New Roman" pitchFamily="18" charset="0"/>
              </a:rPr>
              <a:t>）循环</a:t>
            </a:r>
            <a:r>
              <a:rPr kumimoji="1" lang="zh-CN" altLang="en-US" sz="4000" dirty="0">
                <a:solidFill>
                  <a:srgbClr val="FF0000"/>
                </a:solidFill>
                <a:latin typeface="Times New Roman" pitchFamily="18" charset="0"/>
              </a:rPr>
              <a:t>队列</a:t>
            </a:r>
            <a:r>
              <a:rPr kumimoji="1" lang="en-US" altLang="zh-CN" sz="4000" dirty="0">
                <a:solidFill>
                  <a:srgbClr val="FF0000"/>
                </a:solidFill>
                <a:latin typeface="Times New Roman" pitchFamily="18" charset="0"/>
              </a:rPr>
              <a:t>——</a:t>
            </a:r>
            <a:r>
              <a:rPr kumimoji="1" lang="zh-CN" altLang="en-US" sz="4000" dirty="0">
                <a:solidFill>
                  <a:srgbClr val="FF0000"/>
                </a:solidFill>
                <a:latin typeface="Times New Roman" pitchFamily="18" charset="0"/>
              </a:rPr>
              <a:t>顺序映象</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ox(out)">
                                      <p:cBhvr>
                                        <p:cTn id="7"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5238759B-5C94-4666-AD79-8298158E7701}" type="slidenum">
              <a:rPr lang="en-US" altLang="zh-CN"/>
              <a:pPr>
                <a:defRPr/>
              </a:pPr>
              <a:t>69</a:t>
            </a:fld>
            <a:endParaRPr lang="en-US" altLang="zh-CN"/>
          </a:p>
        </p:txBody>
      </p:sp>
      <p:sp>
        <p:nvSpPr>
          <p:cNvPr id="69635" name="Text Box 2"/>
          <p:cNvSpPr txBox="1">
            <a:spLocks noChangeArrowheads="1"/>
          </p:cNvSpPr>
          <p:nvPr/>
        </p:nvSpPr>
        <p:spPr bwMode="auto">
          <a:xfrm>
            <a:off x="251520" y="2059351"/>
            <a:ext cx="5635352" cy="3194721"/>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ea typeface="宋体" pitchFamily="2" charset="-122"/>
              </a:rPr>
              <a:t> Status </a:t>
            </a:r>
            <a:r>
              <a:rPr kumimoji="1" lang="en-US" altLang="zh-CN" sz="2800" dirty="0" err="1">
                <a:latin typeface="Times New Roman" pitchFamily="18" charset="0"/>
                <a:ea typeface="宋体" pitchFamily="2" charset="-122"/>
              </a:rPr>
              <a:t>InitQueue</a:t>
            </a:r>
            <a:r>
              <a:rPr kumimoji="1" lang="en-US" altLang="zh-CN" sz="2800" dirty="0">
                <a:latin typeface="Times New Roman" pitchFamily="18" charset="0"/>
                <a:ea typeface="宋体" pitchFamily="2" charset="-122"/>
              </a:rPr>
              <a:t> (</a:t>
            </a:r>
            <a:r>
              <a:rPr kumimoji="1" lang="en-US" altLang="zh-CN" sz="2800" dirty="0" err="1">
                <a:latin typeface="Times New Roman" pitchFamily="18" charset="0"/>
                <a:ea typeface="宋体" pitchFamily="2" charset="-122"/>
              </a:rPr>
              <a:t>SqQueue</a:t>
            </a:r>
            <a:r>
              <a:rPr kumimoji="1" lang="en-US" altLang="zh-CN" sz="2800" dirty="0">
                <a:latin typeface="Times New Roman" pitchFamily="18" charset="0"/>
                <a:ea typeface="宋体" pitchFamily="2" charset="-122"/>
              </a:rPr>
              <a:t> &amp;Q) {</a:t>
            </a:r>
          </a:p>
          <a:p>
            <a:pPr>
              <a:lnSpc>
                <a:spcPct val="120000"/>
              </a:lnSpc>
            </a:pPr>
            <a:r>
              <a:rPr kumimoji="1" lang="en-US" altLang="zh-CN" sz="2800" dirty="0">
                <a:latin typeface="Times New Roman" pitchFamily="18" charset="0"/>
                <a:ea typeface="宋体" pitchFamily="2" charset="-122"/>
              </a:rPr>
              <a:t>   // </a:t>
            </a:r>
            <a:r>
              <a:rPr kumimoji="1" lang="zh-CN" altLang="en-US" sz="2800" dirty="0">
                <a:latin typeface="Times New Roman" pitchFamily="18" charset="0"/>
              </a:rPr>
              <a:t>构造一个空队列</a:t>
            </a:r>
            <a:r>
              <a:rPr kumimoji="1" lang="en-US" altLang="zh-CN" sz="2800" dirty="0">
                <a:latin typeface="Times New Roman" pitchFamily="18" charset="0"/>
                <a:ea typeface="宋体" pitchFamily="2" charset="-122"/>
              </a:rPr>
              <a:t>Q</a:t>
            </a:r>
          </a:p>
          <a:p>
            <a:pPr>
              <a:lnSpc>
                <a:spcPct val="120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smtClean="0">
                <a:solidFill>
                  <a:srgbClr val="FF0000"/>
                </a:solidFill>
                <a:latin typeface="Times New Roman" pitchFamily="18" charset="0"/>
                <a:ea typeface="宋体" pitchFamily="2" charset="-122"/>
              </a:rPr>
              <a:t>Q.front</a:t>
            </a:r>
            <a:r>
              <a:rPr kumimoji="1" lang="en-US" altLang="zh-CN" sz="2800" dirty="0" smtClean="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 </a:t>
            </a:r>
            <a:r>
              <a:rPr kumimoji="1" lang="en-US" altLang="zh-CN" sz="2800" dirty="0" smtClean="0">
                <a:solidFill>
                  <a:srgbClr val="FF0000"/>
                </a:solidFill>
                <a:latin typeface="Times New Roman" pitchFamily="18" charset="0"/>
                <a:ea typeface="宋体" pitchFamily="2" charset="-122"/>
              </a:rPr>
              <a:t>0;</a:t>
            </a:r>
          </a:p>
          <a:p>
            <a:pPr>
              <a:lnSpc>
                <a:spcPct val="120000"/>
              </a:lnSpc>
            </a:pPr>
            <a:r>
              <a:rPr kumimoji="1" lang="en-US" altLang="zh-CN" sz="2800" dirty="0">
                <a:solidFill>
                  <a:srgbClr val="FF0000"/>
                </a:solidFill>
                <a:latin typeface="Times New Roman" pitchFamily="18" charset="0"/>
                <a:ea typeface="宋体" pitchFamily="2" charset="-122"/>
              </a:rPr>
              <a:t> </a:t>
            </a:r>
            <a:r>
              <a:rPr kumimoji="1" lang="en-US" altLang="zh-CN" sz="2800" dirty="0" smtClean="0">
                <a:solidFill>
                  <a:srgbClr val="FF0000"/>
                </a:solidFill>
                <a:latin typeface="Times New Roman" pitchFamily="18" charset="0"/>
                <a:ea typeface="宋体" pitchFamily="2" charset="-122"/>
              </a:rPr>
              <a:t>     </a:t>
            </a:r>
            <a:r>
              <a:rPr kumimoji="1" lang="en-US" altLang="zh-CN" sz="2800" dirty="0" err="1" smtClean="0">
                <a:solidFill>
                  <a:srgbClr val="FF0000"/>
                </a:solidFill>
                <a:latin typeface="Times New Roman" pitchFamily="18" charset="0"/>
                <a:ea typeface="宋体" pitchFamily="2" charset="-122"/>
              </a:rPr>
              <a:t>Q.rear</a:t>
            </a:r>
            <a:r>
              <a:rPr kumimoji="1" lang="en-US" altLang="zh-CN" sz="2800" dirty="0" smtClean="0">
                <a:solidFill>
                  <a:srgbClr val="FF0000"/>
                </a:solidFill>
                <a:latin typeface="Times New Roman" pitchFamily="18" charset="0"/>
                <a:ea typeface="宋体" pitchFamily="2" charset="-122"/>
              </a:rPr>
              <a:t> </a:t>
            </a:r>
            <a:r>
              <a:rPr kumimoji="1" lang="en-US" altLang="zh-CN" sz="2800" dirty="0">
                <a:solidFill>
                  <a:srgbClr val="FF0000"/>
                </a:solidFill>
                <a:latin typeface="Times New Roman" pitchFamily="18" charset="0"/>
                <a:ea typeface="宋体" pitchFamily="2" charset="-122"/>
              </a:rPr>
              <a:t>= 0;</a:t>
            </a:r>
          </a:p>
          <a:p>
            <a:pPr>
              <a:lnSpc>
                <a:spcPct val="120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return </a:t>
            </a:r>
            <a:r>
              <a:rPr kumimoji="1" lang="en-US" altLang="zh-CN" sz="2800" dirty="0">
                <a:latin typeface="Times New Roman" pitchFamily="18" charset="0"/>
                <a:ea typeface="宋体" pitchFamily="2" charset="-122"/>
              </a:rPr>
              <a:t>OK;</a:t>
            </a:r>
          </a:p>
          <a:p>
            <a:pPr>
              <a:lnSpc>
                <a:spcPct val="120000"/>
              </a:lnSpc>
            </a:pPr>
            <a:r>
              <a:rPr kumimoji="1" lang="en-US" altLang="zh-CN" sz="2800" dirty="0">
                <a:latin typeface="Times New Roman" pitchFamily="18" charset="0"/>
                <a:ea typeface="宋体" pitchFamily="2" charset="-122"/>
              </a:rPr>
              <a:t> </a:t>
            </a:r>
            <a:r>
              <a:rPr kumimoji="1" lang="en-US" altLang="zh-CN" sz="2800" dirty="0" smtClean="0">
                <a:latin typeface="Times New Roman" pitchFamily="18" charset="0"/>
                <a:ea typeface="宋体" pitchFamily="2" charset="-122"/>
              </a:rPr>
              <a:t>}// </a:t>
            </a:r>
            <a:r>
              <a:rPr kumimoji="1" lang="en-US" altLang="zh-CN" sz="2800" dirty="0" err="1">
                <a:latin typeface="Times New Roman" pitchFamily="18" charset="0"/>
                <a:ea typeface="宋体" pitchFamily="2" charset="-122"/>
              </a:rPr>
              <a:t>InitQueue</a:t>
            </a:r>
            <a:r>
              <a:rPr kumimoji="1" lang="en-US" altLang="zh-CN" sz="2800" dirty="0">
                <a:latin typeface="Times New Roman" pitchFamily="18" charset="0"/>
                <a:ea typeface="宋体" pitchFamily="2" charset="-122"/>
              </a:rPr>
              <a:t> </a:t>
            </a:r>
          </a:p>
        </p:txBody>
      </p:sp>
      <p:sp>
        <p:nvSpPr>
          <p:cNvPr id="4" name="Text Box 3"/>
          <p:cNvSpPr txBox="1">
            <a:spLocks noChangeArrowheads="1"/>
          </p:cNvSpPr>
          <p:nvPr/>
        </p:nvSpPr>
        <p:spPr bwMode="auto">
          <a:xfrm>
            <a:off x="1547664" y="214312"/>
            <a:ext cx="6098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en-US" altLang="zh-CN" sz="4000" dirty="0" smtClean="0">
                <a:solidFill>
                  <a:srgbClr val="FF0000"/>
                </a:solidFill>
                <a:latin typeface="Times New Roman" pitchFamily="18" charset="0"/>
              </a:rPr>
              <a:t>2</a:t>
            </a:r>
            <a:r>
              <a:rPr kumimoji="1" lang="zh-CN" altLang="en-US" sz="4000" dirty="0" smtClean="0">
                <a:solidFill>
                  <a:srgbClr val="FF0000"/>
                </a:solidFill>
                <a:latin typeface="Times New Roman" pitchFamily="18" charset="0"/>
              </a:rPr>
              <a:t>）循环</a:t>
            </a:r>
            <a:r>
              <a:rPr kumimoji="1" lang="zh-CN" altLang="en-US" sz="4000" dirty="0">
                <a:solidFill>
                  <a:srgbClr val="FF0000"/>
                </a:solidFill>
                <a:latin typeface="Times New Roman" pitchFamily="18" charset="0"/>
              </a:rPr>
              <a:t>队列</a:t>
            </a:r>
            <a:r>
              <a:rPr kumimoji="1" lang="en-US" altLang="zh-CN" sz="4000" dirty="0">
                <a:solidFill>
                  <a:srgbClr val="FF0000"/>
                </a:solidFill>
                <a:latin typeface="Times New Roman" pitchFamily="18" charset="0"/>
              </a:rPr>
              <a:t>——</a:t>
            </a:r>
            <a:r>
              <a:rPr kumimoji="1" lang="zh-CN" altLang="en-US" sz="4000" dirty="0">
                <a:solidFill>
                  <a:srgbClr val="FF0000"/>
                </a:solidFill>
                <a:latin typeface="Times New Roman" pitchFamily="18" charset="0"/>
              </a:rPr>
              <a:t>顺序映象</a:t>
            </a:r>
          </a:p>
        </p:txBody>
      </p:sp>
      <p:grpSp>
        <p:nvGrpSpPr>
          <p:cNvPr id="6" name="Group 106"/>
          <p:cNvGrpSpPr>
            <a:grpSpLocks/>
          </p:cNvGrpSpPr>
          <p:nvPr/>
        </p:nvGrpSpPr>
        <p:grpSpPr bwMode="auto">
          <a:xfrm>
            <a:off x="6373812" y="1412776"/>
            <a:ext cx="2312988" cy="4699000"/>
            <a:chOff x="144" y="579"/>
            <a:chExt cx="1457" cy="2960"/>
          </a:xfrm>
        </p:grpSpPr>
        <p:sp>
          <p:nvSpPr>
            <p:cNvPr id="7" name="Text Box 2"/>
            <p:cNvSpPr txBox="1">
              <a:spLocks noChangeArrowheads="1"/>
            </p:cNvSpPr>
            <p:nvPr/>
          </p:nvSpPr>
          <p:spPr bwMode="auto">
            <a:xfrm>
              <a:off x="528" y="3174"/>
              <a:ext cx="10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3200">
                  <a:latin typeface="楷体_GB2312" pitchFamily="49" charset="-122"/>
                </a:rPr>
                <a:t>空队列</a:t>
              </a:r>
            </a:p>
          </p:txBody>
        </p:sp>
        <p:sp>
          <p:nvSpPr>
            <p:cNvPr id="8" name="Text Box 50"/>
            <p:cNvSpPr txBox="1">
              <a:spLocks noChangeArrowheads="1"/>
            </p:cNvSpPr>
            <p:nvPr/>
          </p:nvSpPr>
          <p:spPr bwMode="auto">
            <a:xfrm>
              <a:off x="144" y="2566"/>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Q.front</a:t>
              </a:r>
              <a:endParaRPr kumimoji="1" lang="en-US" altLang="zh-CN" dirty="0">
                <a:solidFill>
                  <a:srgbClr val="FF0000"/>
                </a:solidFill>
                <a:latin typeface="Times New Roman" pitchFamily="18" charset="0"/>
                <a:ea typeface="宋体" pitchFamily="2" charset="-122"/>
              </a:endParaRPr>
            </a:p>
          </p:txBody>
        </p:sp>
        <p:grpSp>
          <p:nvGrpSpPr>
            <p:cNvPr id="9" name="Group 52"/>
            <p:cNvGrpSpPr>
              <a:grpSpLocks/>
            </p:cNvGrpSpPr>
            <p:nvPr/>
          </p:nvGrpSpPr>
          <p:grpSpPr bwMode="auto">
            <a:xfrm>
              <a:off x="1015" y="579"/>
              <a:ext cx="335" cy="2231"/>
              <a:chOff x="908" y="912"/>
              <a:chExt cx="351" cy="1728"/>
            </a:xfrm>
          </p:grpSpPr>
          <p:sp>
            <p:nvSpPr>
              <p:cNvPr id="16" name="Rectangle 53"/>
              <p:cNvSpPr>
                <a:spLocks noChangeArrowheads="1"/>
              </p:cNvSpPr>
              <p:nvPr/>
            </p:nvSpPr>
            <p:spPr bwMode="auto">
              <a:xfrm>
                <a:off x="908" y="912"/>
                <a:ext cx="351"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7" name="Line 54"/>
              <p:cNvSpPr>
                <a:spLocks noChangeShapeType="1"/>
              </p:cNvSpPr>
              <p:nvPr/>
            </p:nvSpPr>
            <p:spPr bwMode="auto">
              <a:xfrm>
                <a:off x="908" y="2352"/>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55"/>
              <p:cNvSpPr>
                <a:spLocks noChangeShapeType="1"/>
              </p:cNvSpPr>
              <p:nvPr/>
            </p:nvSpPr>
            <p:spPr bwMode="auto">
              <a:xfrm>
                <a:off x="908" y="1200"/>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56"/>
              <p:cNvSpPr>
                <a:spLocks noChangeShapeType="1"/>
              </p:cNvSpPr>
              <p:nvPr/>
            </p:nvSpPr>
            <p:spPr bwMode="auto">
              <a:xfrm>
                <a:off x="908" y="1488"/>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57"/>
              <p:cNvSpPr>
                <a:spLocks noChangeShapeType="1"/>
              </p:cNvSpPr>
              <p:nvPr/>
            </p:nvSpPr>
            <p:spPr bwMode="auto">
              <a:xfrm>
                <a:off x="908" y="1776"/>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58"/>
              <p:cNvSpPr>
                <a:spLocks noChangeShapeType="1"/>
              </p:cNvSpPr>
              <p:nvPr/>
            </p:nvSpPr>
            <p:spPr bwMode="auto">
              <a:xfrm>
                <a:off x="908" y="2064"/>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05"/>
            <p:cNvGrpSpPr>
              <a:grpSpLocks/>
            </p:cNvGrpSpPr>
            <p:nvPr/>
          </p:nvGrpSpPr>
          <p:grpSpPr bwMode="auto">
            <a:xfrm>
              <a:off x="144" y="2269"/>
              <a:ext cx="740" cy="288"/>
              <a:chOff x="144" y="2269"/>
              <a:chExt cx="740" cy="288"/>
            </a:xfrm>
          </p:grpSpPr>
          <p:sp>
            <p:nvSpPr>
              <p:cNvPr id="14" name="Text Box 49"/>
              <p:cNvSpPr txBox="1">
                <a:spLocks noChangeArrowheads="1"/>
              </p:cNvSpPr>
              <p:nvPr/>
            </p:nvSpPr>
            <p:spPr bwMode="auto">
              <a:xfrm>
                <a:off x="144" y="2269"/>
                <a:ext cx="7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Q.rear</a:t>
                </a:r>
                <a:endParaRPr kumimoji="1" lang="en-US" altLang="zh-CN" dirty="0">
                  <a:solidFill>
                    <a:srgbClr val="FF0000"/>
                  </a:solidFill>
                  <a:latin typeface="Times New Roman" pitchFamily="18" charset="0"/>
                  <a:ea typeface="宋体" pitchFamily="2" charset="-122"/>
                </a:endParaRPr>
              </a:p>
            </p:txBody>
          </p:sp>
          <p:sp>
            <p:nvSpPr>
              <p:cNvPr id="15" name="Line 65"/>
              <p:cNvSpPr>
                <a:spLocks noChangeShapeType="1"/>
              </p:cNvSpPr>
              <p:nvPr/>
            </p:nvSpPr>
            <p:spPr bwMode="auto">
              <a:xfrm>
                <a:off x="514" y="2557"/>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Line 66"/>
            <p:cNvSpPr>
              <a:spLocks noChangeShapeType="1"/>
            </p:cNvSpPr>
            <p:nvPr/>
          </p:nvSpPr>
          <p:spPr bwMode="auto">
            <a:xfrm>
              <a:off x="514" y="2630"/>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86"/>
            <p:cNvSpPr>
              <a:spLocks noChangeArrowheads="1"/>
            </p:cNvSpPr>
            <p:nvPr/>
          </p:nvSpPr>
          <p:spPr bwMode="auto">
            <a:xfrm>
              <a:off x="144" y="2905"/>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a:solidFill>
                    <a:srgbClr val="FF0000"/>
                  </a:solidFill>
                  <a:latin typeface="Times New Roman" pitchFamily="18" charset="0"/>
                  <a:ea typeface="宋体" pitchFamily="2" charset="-122"/>
                </a:rPr>
                <a:t>Q.base</a:t>
              </a:r>
            </a:p>
          </p:txBody>
        </p:sp>
        <p:sp>
          <p:nvSpPr>
            <p:cNvPr id="13" name="Line 87"/>
            <p:cNvSpPr>
              <a:spLocks noChangeShapeType="1"/>
            </p:cNvSpPr>
            <p:nvPr/>
          </p:nvSpPr>
          <p:spPr bwMode="auto">
            <a:xfrm flipV="1">
              <a:off x="816" y="2809"/>
              <a:ext cx="240" cy="192"/>
            </a:xfrm>
            <a:prstGeom prst="line">
              <a:avLst/>
            </a:prstGeom>
            <a:noFill/>
            <a:ln w="2857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2267744" y="1198387"/>
            <a:ext cx="1962397" cy="584775"/>
          </a:xfrm>
          <a:prstGeom prst="rect">
            <a:avLst/>
          </a:prstGeom>
        </p:spPr>
        <p:txBody>
          <a:bodyPr wrap="none">
            <a:spAutoFit/>
          </a:bodyPr>
          <a:lstStyle/>
          <a:p>
            <a:r>
              <a:rPr kumimoji="1" lang="en-US" altLang="zh-CN" sz="3200" dirty="0" err="1">
                <a:solidFill>
                  <a:srgbClr val="FF0000"/>
                </a:solidFill>
                <a:latin typeface="Times New Roman" pitchFamily="18" charset="0"/>
                <a:ea typeface="宋体" pitchFamily="2" charset="-122"/>
              </a:rPr>
              <a:t>InitQueue</a:t>
            </a:r>
            <a:endParaRPr lang="zh-CN" altLang="en-US" sz="3200" dirty="0">
              <a:solidFill>
                <a:srgbClr val="FF0000"/>
              </a:solidFill>
            </a:endParaRPr>
          </a:p>
        </p:txBody>
      </p:sp>
      <p:graphicFrame>
        <p:nvGraphicFramePr>
          <p:cNvPr id="22" name="表格 21"/>
          <p:cNvGraphicFramePr>
            <a:graphicFrameLocks noGrp="1"/>
          </p:cNvGraphicFramePr>
          <p:nvPr>
            <p:extLst>
              <p:ext uri="{D42A27DB-BD31-4B8C-83A1-F6EECF244321}">
                <p14:modId xmlns:p14="http://schemas.microsoft.com/office/powerpoint/2010/main" val="2602391139"/>
              </p:ext>
            </p:extLst>
          </p:nvPr>
        </p:nvGraphicFramePr>
        <p:xfrm>
          <a:off x="7423169" y="1380999"/>
          <a:ext cx="333356" cy="3571902"/>
        </p:xfrm>
        <a:graphic>
          <a:graphicData uri="http://schemas.openxmlformats.org/drawingml/2006/table">
            <a:tbl>
              <a:tblPr firstRow="1" bandRow="1">
                <a:tableStyleId>{1FECB4D8-DB02-4DC6-A0A2-4F2EBAE1DC90}</a:tableStyleId>
              </a:tblPr>
              <a:tblGrid>
                <a:gridCol w="333356"/>
              </a:tblGrid>
              <a:tr h="595317">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down)">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8F8614ED-4541-44B0-96F8-D00D76B9D332}" type="slidenum">
              <a:rPr lang="en-US" altLang="zh-CN"/>
              <a:pPr>
                <a:defRPr/>
              </a:pPr>
              <a:t>7</a:t>
            </a:fld>
            <a:endParaRPr lang="en-US" altLang="zh-CN"/>
          </a:p>
        </p:txBody>
      </p:sp>
      <p:sp>
        <p:nvSpPr>
          <p:cNvPr id="233474" name="Rectangle 2"/>
          <p:cNvSpPr>
            <a:spLocks noGrp="1" noChangeArrowheads="1"/>
          </p:cNvSpPr>
          <p:nvPr>
            <p:ph type="title"/>
          </p:nvPr>
        </p:nvSpPr>
        <p:spPr/>
        <p:txBody>
          <a:bodyPr/>
          <a:lstStyle/>
          <a:p>
            <a:pPr eaLnBrk="1" hangingPunct="1">
              <a:defRPr/>
            </a:pPr>
            <a:r>
              <a:rPr lang="zh-CN" altLang="en-US" dirty="0" smtClean="0"/>
              <a:t>栈的应用</a:t>
            </a:r>
            <a:r>
              <a:rPr lang="en-US" altLang="zh-CN" dirty="0" smtClean="0"/>
              <a:t>-</a:t>
            </a:r>
            <a:r>
              <a:rPr lang="zh-CN" altLang="en-US" dirty="0" smtClean="0"/>
              <a:t>函数调用</a:t>
            </a:r>
            <a:endParaRPr lang="zh-CN" altLang="zh-CN" dirty="0" smtClean="0"/>
          </a:p>
        </p:txBody>
      </p:sp>
      <p:sp>
        <p:nvSpPr>
          <p:cNvPr id="9220" name="Rectangle 3"/>
          <p:cNvSpPr>
            <a:spLocks noGrp="1" noChangeArrowheads="1"/>
          </p:cNvSpPr>
          <p:nvPr>
            <p:ph type="body" idx="1"/>
          </p:nvPr>
        </p:nvSpPr>
        <p:spPr/>
        <p:txBody>
          <a:bodyPr/>
          <a:lstStyle/>
          <a:p>
            <a:pPr eaLnBrk="1" hangingPunct="1"/>
            <a:r>
              <a:rPr lang="zh-CN" altLang="en-US" smtClean="0"/>
              <a:t>多个函数嵌套调用的规则是：</a:t>
            </a:r>
          </a:p>
          <a:p>
            <a:pPr lvl="1" eaLnBrk="1" hangingPunct="1"/>
            <a:r>
              <a:rPr lang="zh-CN" altLang="en-US" smtClean="0"/>
              <a:t>后调用先返回 ！</a:t>
            </a:r>
          </a:p>
          <a:p>
            <a:pPr lvl="1" eaLnBrk="1" hangingPunct="1"/>
            <a:r>
              <a:rPr lang="zh-CN" altLang="en-US" smtClean="0"/>
              <a:t>此时的内存管理实行“</a:t>
            </a:r>
            <a:r>
              <a:rPr lang="zh-CN" altLang="en-US" smtClean="0">
                <a:solidFill>
                  <a:srgbClr val="FF0000"/>
                </a:solidFill>
              </a:rPr>
              <a:t>栈式管理</a:t>
            </a:r>
            <a:r>
              <a:rPr lang="zh-CN" altLang="en-US" smtClean="0"/>
              <a:t>”</a:t>
            </a:r>
          </a:p>
          <a:p>
            <a:pPr eaLnBrk="1" hangingPunct="1"/>
            <a:endParaRPr lang="en-US" altLang="zh-CN" smtClean="0"/>
          </a:p>
        </p:txBody>
      </p:sp>
      <p:grpSp>
        <p:nvGrpSpPr>
          <p:cNvPr id="2" name="Group 12"/>
          <p:cNvGrpSpPr>
            <a:grpSpLocks/>
          </p:cNvGrpSpPr>
          <p:nvPr/>
        </p:nvGrpSpPr>
        <p:grpSpPr bwMode="auto">
          <a:xfrm>
            <a:off x="152400" y="3048000"/>
            <a:ext cx="6073775" cy="2744788"/>
            <a:chOff x="96" y="1920"/>
            <a:chExt cx="3826" cy="1729"/>
          </a:xfrm>
        </p:grpSpPr>
        <p:sp>
          <p:nvSpPr>
            <p:cNvPr id="9226" name="Text Box 4"/>
            <p:cNvSpPr txBox="1">
              <a:spLocks noChangeArrowheads="1"/>
            </p:cNvSpPr>
            <p:nvPr/>
          </p:nvSpPr>
          <p:spPr bwMode="auto">
            <a:xfrm>
              <a:off x="96" y="1920"/>
              <a:ext cx="3826" cy="1729"/>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lnSpc>
                  <a:spcPct val="80000"/>
                </a:lnSpc>
                <a:spcBef>
                  <a:spcPct val="50000"/>
                </a:spcBef>
              </a:pPr>
              <a:r>
                <a:rPr kumimoji="1" lang="en-US" altLang="zh-CN" sz="2800">
                  <a:latin typeface="Times New Roman" pitchFamily="18" charset="0"/>
                  <a:ea typeface="宋体" pitchFamily="2" charset="-122"/>
                </a:rPr>
                <a:t>void main( ){    void a( ){      void b( ){</a:t>
              </a:r>
            </a:p>
            <a:p>
              <a:pPr eaLnBrk="1" hangingPunct="1">
                <a:lnSpc>
                  <a:spcPct val="80000"/>
                </a:lnSpc>
                <a:spcBef>
                  <a:spcPct val="50000"/>
                </a:spcBef>
              </a:pPr>
              <a:r>
                <a:rPr kumimoji="1" lang="en-US" altLang="zh-CN" sz="2800">
                  <a:latin typeface="Times New Roman" pitchFamily="18" charset="0"/>
                  <a:ea typeface="宋体" pitchFamily="2" charset="-122"/>
                </a:rPr>
                <a:t>    …                       …                    …</a:t>
              </a:r>
            </a:p>
            <a:p>
              <a:pPr eaLnBrk="1" hangingPunct="1">
                <a:lnSpc>
                  <a:spcPct val="80000"/>
                </a:lnSpc>
                <a:spcBef>
                  <a:spcPct val="50000"/>
                </a:spcBef>
              </a:pPr>
              <a:r>
                <a:rPr kumimoji="1" lang="en-US" altLang="zh-CN" sz="2800">
                  <a:latin typeface="Times New Roman" pitchFamily="18" charset="0"/>
                  <a:ea typeface="宋体" pitchFamily="2" charset="-122"/>
                </a:rPr>
                <a:t>    a( );                    b( );                  </a:t>
              </a:r>
            </a:p>
            <a:p>
              <a:pPr eaLnBrk="1" hangingPunct="1">
                <a:lnSpc>
                  <a:spcPct val="80000"/>
                </a:lnSpc>
                <a:spcBef>
                  <a:spcPct val="50000"/>
                </a:spcBef>
              </a:pPr>
              <a:r>
                <a:rPr kumimoji="1" lang="en-US" altLang="zh-CN" sz="2800">
                  <a:latin typeface="Times New Roman" pitchFamily="18" charset="0"/>
                  <a:ea typeface="宋体" pitchFamily="2" charset="-122"/>
                </a:rPr>
                <a:t>    …                       </a:t>
              </a:r>
              <a:r>
                <a:rPr kumimoji="1" lang="en-US" altLang="zh-CN" sz="3200">
                  <a:latin typeface="Times New Roman" pitchFamily="18" charset="0"/>
                  <a:ea typeface="宋体" pitchFamily="2" charset="-122"/>
                </a:rPr>
                <a:t>…</a:t>
              </a:r>
            </a:p>
            <a:p>
              <a:pPr eaLnBrk="1" hangingPunct="1">
                <a:lnSpc>
                  <a:spcPct val="80000"/>
                </a:lnSpc>
                <a:spcBef>
                  <a:spcPct val="50000"/>
                </a:spcBef>
              </a:pPr>
              <a:r>
                <a:rPr kumimoji="1" lang="en-US" altLang="zh-CN" sz="2800">
                  <a:latin typeface="Times New Roman" pitchFamily="18" charset="0"/>
                  <a:ea typeface="宋体" pitchFamily="2" charset="-122"/>
                </a:rPr>
                <a:t>}//main              }// a              }// b</a:t>
              </a:r>
            </a:p>
          </p:txBody>
        </p:sp>
        <p:sp>
          <p:nvSpPr>
            <p:cNvPr id="9227" name="Line 5"/>
            <p:cNvSpPr>
              <a:spLocks noChangeShapeType="1"/>
            </p:cNvSpPr>
            <p:nvPr/>
          </p:nvSpPr>
          <p:spPr bwMode="auto">
            <a:xfrm>
              <a:off x="1584" y="1920"/>
              <a:ext cx="0" cy="172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Line 6"/>
            <p:cNvSpPr>
              <a:spLocks noChangeShapeType="1"/>
            </p:cNvSpPr>
            <p:nvPr/>
          </p:nvSpPr>
          <p:spPr bwMode="auto">
            <a:xfrm>
              <a:off x="2736" y="1920"/>
              <a:ext cx="0" cy="1728"/>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3479" name="Text Box 7"/>
          <p:cNvSpPr txBox="1">
            <a:spLocks noChangeArrowheads="1"/>
          </p:cNvSpPr>
          <p:nvPr/>
        </p:nvSpPr>
        <p:spPr bwMode="auto">
          <a:xfrm>
            <a:off x="6324600" y="5262563"/>
            <a:ext cx="2743200" cy="528637"/>
          </a:xfrm>
          <a:prstGeom prst="rect">
            <a:avLst/>
          </a:prstGeom>
          <a:solidFill>
            <a:srgbClr val="000066"/>
          </a:solidFill>
          <a:ln w="9525">
            <a:solidFill>
              <a:srgbClr val="FF6600"/>
            </a:solidFill>
            <a:miter lim="800000"/>
            <a:headEnd/>
            <a:tailEnd/>
          </a:ln>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spcBef>
                <a:spcPct val="50000"/>
              </a:spcBef>
            </a:pPr>
            <a:r>
              <a:rPr kumimoji="1" lang="en-US" altLang="zh-CN" sz="2800">
                <a:solidFill>
                  <a:schemeClr val="bg1"/>
                </a:solidFill>
                <a:latin typeface="Times New Roman" pitchFamily="18" charset="0"/>
                <a:ea typeface="宋体" pitchFamily="2" charset="-122"/>
              </a:rPr>
              <a:t>Main</a:t>
            </a:r>
            <a:r>
              <a:rPr kumimoji="1" lang="zh-CN" altLang="en-US" sz="2800">
                <a:solidFill>
                  <a:schemeClr val="bg1"/>
                </a:solidFill>
                <a:latin typeface="Times New Roman" pitchFamily="18" charset="0"/>
              </a:rPr>
              <a:t>的数据区</a:t>
            </a:r>
            <a:endParaRPr kumimoji="1" lang="zh-CN" altLang="en-US" sz="2800">
              <a:solidFill>
                <a:schemeClr val="bg1"/>
              </a:solidFill>
              <a:latin typeface="Times New Roman" pitchFamily="18" charset="0"/>
              <a:ea typeface="宋体" pitchFamily="2" charset="-122"/>
            </a:endParaRPr>
          </a:p>
        </p:txBody>
      </p:sp>
      <p:sp>
        <p:nvSpPr>
          <p:cNvPr id="233480" name="Text Box 8"/>
          <p:cNvSpPr txBox="1">
            <a:spLocks noChangeArrowheads="1"/>
          </p:cNvSpPr>
          <p:nvPr/>
        </p:nvSpPr>
        <p:spPr bwMode="auto">
          <a:xfrm>
            <a:off x="6324600" y="4733925"/>
            <a:ext cx="2743200" cy="528638"/>
          </a:xfrm>
          <a:prstGeom prst="rect">
            <a:avLst/>
          </a:prstGeom>
          <a:solidFill>
            <a:srgbClr val="000066"/>
          </a:solidFill>
          <a:ln w="9525">
            <a:solidFill>
              <a:srgbClr val="FF6600"/>
            </a:solidFill>
            <a:miter lim="800000"/>
            <a:headEnd/>
            <a:tailEnd/>
          </a:ln>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en-US" sz="2800" dirty="0">
                <a:solidFill>
                  <a:schemeClr val="bg1"/>
                </a:solidFill>
                <a:latin typeface="Times New Roman" pitchFamily="18" charset="0"/>
              </a:rPr>
              <a:t>函数</a:t>
            </a:r>
            <a:r>
              <a:rPr kumimoji="1" lang="en-US" altLang="zh-CN" sz="2800" dirty="0">
                <a:solidFill>
                  <a:schemeClr val="bg1"/>
                </a:solidFill>
                <a:latin typeface="Times New Roman" pitchFamily="18" charset="0"/>
              </a:rPr>
              <a:t>a</a:t>
            </a:r>
            <a:r>
              <a:rPr kumimoji="1" lang="zh-CN" altLang="en-US" sz="2800" dirty="0">
                <a:solidFill>
                  <a:schemeClr val="bg1"/>
                </a:solidFill>
                <a:latin typeface="Times New Roman" pitchFamily="18" charset="0"/>
              </a:rPr>
              <a:t>的数据区</a:t>
            </a:r>
            <a:endParaRPr kumimoji="1" lang="zh-CN" altLang="en-US" sz="4000" dirty="0">
              <a:solidFill>
                <a:schemeClr val="bg1"/>
              </a:solidFill>
              <a:latin typeface="Times New Roman" pitchFamily="18" charset="0"/>
              <a:ea typeface="宋体" pitchFamily="2" charset="-122"/>
            </a:endParaRPr>
          </a:p>
        </p:txBody>
      </p:sp>
      <p:sp>
        <p:nvSpPr>
          <p:cNvPr id="233481" name="Text Box 9"/>
          <p:cNvSpPr txBox="1">
            <a:spLocks noChangeArrowheads="1"/>
          </p:cNvSpPr>
          <p:nvPr/>
        </p:nvSpPr>
        <p:spPr bwMode="auto">
          <a:xfrm>
            <a:off x="6324600" y="4200525"/>
            <a:ext cx="2743200" cy="528638"/>
          </a:xfrm>
          <a:prstGeom prst="rect">
            <a:avLst/>
          </a:prstGeom>
          <a:solidFill>
            <a:srgbClr val="000066"/>
          </a:solidFill>
          <a:ln w="9525">
            <a:solidFill>
              <a:srgbClr val="FF6600"/>
            </a:solidFill>
            <a:miter lim="800000"/>
            <a:headEnd/>
            <a:tailEnd/>
          </a:ln>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en-US" sz="2800" dirty="0">
                <a:solidFill>
                  <a:schemeClr val="bg1"/>
                </a:solidFill>
                <a:latin typeface="Times New Roman" pitchFamily="18" charset="0"/>
              </a:rPr>
              <a:t>函数</a:t>
            </a:r>
            <a:r>
              <a:rPr kumimoji="1" lang="en-US" altLang="zh-CN" sz="2800" dirty="0">
                <a:solidFill>
                  <a:schemeClr val="bg1"/>
                </a:solidFill>
                <a:latin typeface="Times New Roman" pitchFamily="18" charset="0"/>
              </a:rPr>
              <a:t>b</a:t>
            </a:r>
            <a:r>
              <a:rPr kumimoji="1" lang="zh-CN" altLang="en-US" sz="2800" dirty="0">
                <a:solidFill>
                  <a:schemeClr val="bg1"/>
                </a:solidFill>
                <a:latin typeface="Times New Roman" pitchFamily="18" charset="0"/>
              </a:rPr>
              <a:t>的数据区</a:t>
            </a:r>
            <a:endParaRPr kumimoji="1" lang="zh-CN" altLang="en-US" sz="4000" dirty="0">
              <a:solidFill>
                <a:schemeClr val="bg1"/>
              </a:solidFill>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3479"/>
                                        </p:tgtEl>
                                        <p:attrNameLst>
                                          <p:attrName>style.visibility</p:attrName>
                                        </p:attrNameLst>
                                      </p:cBhvr>
                                      <p:to>
                                        <p:strVal val="visible"/>
                                      </p:to>
                                    </p:set>
                                    <p:anim calcmode="lin" valueType="num">
                                      <p:cBhvr additive="base">
                                        <p:cTn id="13" dur="500" fill="hold"/>
                                        <p:tgtEl>
                                          <p:spTgt spid="233479"/>
                                        </p:tgtEl>
                                        <p:attrNameLst>
                                          <p:attrName>ppt_x</p:attrName>
                                        </p:attrNameLst>
                                      </p:cBhvr>
                                      <p:tavLst>
                                        <p:tav tm="0">
                                          <p:val>
                                            <p:strVal val="#ppt_x"/>
                                          </p:val>
                                        </p:tav>
                                        <p:tav tm="100000">
                                          <p:val>
                                            <p:strVal val="#ppt_x"/>
                                          </p:val>
                                        </p:tav>
                                      </p:tavLst>
                                    </p:anim>
                                    <p:anim calcmode="lin" valueType="num">
                                      <p:cBhvr additive="base">
                                        <p:cTn id="14" dur="500" fill="hold"/>
                                        <p:tgtEl>
                                          <p:spTgt spid="23347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3480"/>
                                        </p:tgtEl>
                                        <p:attrNameLst>
                                          <p:attrName>style.visibility</p:attrName>
                                        </p:attrNameLst>
                                      </p:cBhvr>
                                      <p:to>
                                        <p:strVal val="visible"/>
                                      </p:to>
                                    </p:set>
                                    <p:anim calcmode="lin" valueType="num">
                                      <p:cBhvr additive="base">
                                        <p:cTn id="19" dur="500" fill="hold"/>
                                        <p:tgtEl>
                                          <p:spTgt spid="233480"/>
                                        </p:tgtEl>
                                        <p:attrNameLst>
                                          <p:attrName>ppt_x</p:attrName>
                                        </p:attrNameLst>
                                      </p:cBhvr>
                                      <p:tavLst>
                                        <p:tav tm="0">
                                          <p:val>
                                            <p:strVal val="#ppt_x"/>
                                          </p:val>
                                        </p:tav>
                                        <p:tav tm="100000">
                                          <p:val>
                                            <p:strVal val="#ppt_x"/>
                                          </p:val>
                                        </p:tav>
                                      </p:tavLst>
                                    </p:anim>
                                    <p:anim calcmode="lin" valueType="num">
                                      <p:cBhvr additive="base">
                                        <p:cTn id="20" dur="500" fill="hold"/>
                                        <p:tgtEl>
                                          <p:spTgt spid="23348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2" nodeType="clickEffect">
                                  <p:stCondLst>
                                    <p:cond delay="0"/>
                                  </p:stCondLst>
                                  <p:childTnLst>
                                    <p:set>
                                      <p:cBhvr>
                                        <p:cTn id="24" dur="1" fill="hold">
                                          <p:stCondLst>
                                            <p:cond delay="0"/>
                                          </p:stCondLst>
                                        </p:cTn>
                                        <p:tgtEl>
                                          <p:spTgt spid="233481"/>
                                        </p:tgtEl>
                                        <p:attrNameLst>
                                          <p:attrName>style.visibility</p:attrName>
                                        </p:attrNameLst>
                                      </p:cBhvr>
                                      <p:to>
                                        <p:strVal val="visible"/>
                                      </p:to>
                                    </p:set>
                                    <p:anim calcmode="lin" valueType="num">
                                      <p:cBhvr additive="base">
                                        <p:cTn id="25" dur="500" fill="hold"/>
                                        <p:tgtEl>
                                          <p:spTgt spid="233481"/>
                                        </p:tgtEl>
                                        <p:attrNameLst>
                                          <p:attrName>ppt_x</p:attrName>
                                        </p:attrNameLst>
                                      </p:cBhvr>
                                      <p:tavLst>
                                        <p:tav tm="0">
                                          <p:val>
                                            <p:strVal val="#ppt_x"/>
                                          </p:val>
                                        </p:tav>
                                        <p:tav tm="100000">
                                          <p:val>
                                            <p:strVal val="#ppt_x"/>
                                          </p:val>
                                        </p:tav>
                                      </p:tavLst>
                                    </p:anim>
                                    <p:anim calcmode="lin" valueType="num">
                                      <p:cBhvr additive="base">
                                        <p:cTn id="26" dur="500" fill="hold"/>
                                        <p:tgtEl>
                                          <p:spTgt spid="23348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1" fill="hold" grpId="1" nodeType="clickEffect">
                                  <p:stCondLst>
                                    <p:cond delay="0"/>
                                  </p:stCondLst>
                                  <p:childTnLst>
                                    <p:anim calcmode="lin" valueType="num">
                                      <p:cBhvr additive="base">
                                        <p:cTn id="30" dur="500"/>
                                        <p:tgtEl>
                                          <p:spTgt spid="233481"/>
                                        </p:tgtEl>
                                        <p:attrNameLst>
                                          <p:attrName>ppt_x</p:attrName>
                                        </p:attrNameLst>
                                      </p:cBhvr>
                                      <p:tavLst>
                                        <p:tav tm="0">
                                          <p:val>
                                            <p:strVal val="ppt_x"/>
                                          </p:val>
                                        </p:tav>
                                        <p:tav tm="100000">
                                          <p:val>
                                            <p:strVal val="ppt_x"/>
                                          </p:val>
                                        </p:tav>
                                      </p:tavLst>
                                    </p:anim>
                                    <p:anim calcmode="lin" valueType="num">
                                      <p:cBhvr additive="base">
                                        <p:cTn id="31" dur="500"/>
                                        <p:tgtEl>
                                          <p:spTgt spid="233481"/>
                                        </p:tgtEl>
                                        <p:attrNameLst>
                                          <p:attrName>ppt_y</p:attrName>
                                        </p:attrNameLst>
                                      </p:cBhvr>
                                      <p:tavLst>
                                        <p:tav tm="0">
                                          <p:val>
                                            <p:strVal val="ppt_y"/>
                                          </p:val>
                                        </p:tav>
                                        <p:tav tm="100000">
                                          <p:val>
                                            <p:strVal val="0-ppt_h/2"/>
                                          </p:val>
                                        </p:tav>
                                      </p:tavLst>
                                    </p:anim>
                                    <p:set>
                                      <p:cBhvr>
                                        <p:cTn id="32" dur="1" fill="hold">
                                          <p:stCondLst>
                                            <p:cond delay="499"/>
                                          </p:stCondLst>
                                        </p:cTn>
                                        <p:tgtEl>
                                          <p:spTgt spid="23348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1" fill="hold" grpId="1" nodeType="clickEffect">
                                  <p:stCondLst>
                                    <p:cond delay="0"/>
                                  </p:stCondLst>
                                  <p:childTnLst>
                                    <p:anim calcmode="lin" valueType="num">
                                      <p:cBhvr additive="base">
                                        <p:cTn id="36" dur="500"/>
                                        <p:tgtEl>
                                          <p:spTgt spid="233480"/>
                                        </p:tgtEl>
                                        <p:attrNameLst>
                                          <p:attrName>ppt_x</p:attrName>
                                        </p:attrNameLst>
                                      </p:cBhvr>
                                      <p:tavLst>
                                        <p:tav tm="0">
                                          <p:val>
                                            <p:strVal val="ppt_x"/>
                                          </p:val>
                                        </p:tav>
                                        <p:tav tm="100000">
                                          <p:val>
                                            <p:strVal val="ppt_x"/>
                                          </p:val>
                                        </p:tav>
                                      </p:tavLst>
                                    </p:anim>
                                    <p:anim calcmode="lin" valueType="num">
                                      <p:cBhvr additive="base">
                                        <p:cTn id="37" dur="500"/>
                                        <p:tgtEl>
                                          <p:spTgt spid="233480"/>
                                        </p:tgtEl>
                                        <p:attrNameLst>
                                          <p:attrName>ppt_y</p:attrName>
                                        </p:attrNameLst>
                                      </p:cBhvr>
                                      <p:tavLst>
                                        <p:tav tm="0">
                                          <p:val>
                                            <p:strVal val="ppt_y"/>
                                          </p:val>
                                        </p:tav>
                                        <p:tav tm="100000">
                                          <p:val>
                                            <p:strVal val="0-ppt_h/2"/>
                                          </p:val>
                                        </p:tav>
                                      </p:tavLst>
                                    </p:anim>
                                    <p:set>
                                      <p:cBhvr>
                                        <p:cTn id="38" dur="1" fill="hold">
                                          <p:stCondLst>
                                            <p:cond delay="499"/>
                                          </p:stCondLst>
                                        </p:cTn>
                                        <p:tgtEl>
                                          <p:spTgt spid="233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9" grpId="0" animBg="1" autoUpdateAnimBg="0"/>
      <p:bldP spid="233480" grpId="0" animBg="1" autoUpdateAnimBg="0"/>
      <p:bldP spid="233480" grpId="1" animBg="1"/>
      <p:bldP spid="233481" grpId="1" animBg="1"/>
      <p:bldP spid="233481"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5B66714-FD38-4529-B1C5-EBFC59AE6169}" type="slidenum">
              <a:rPr lang="en-US" altLang="zh-CN" smtClean="0"/>
              <a:pPr>
                <a:defRPr/>
              </a:pPr>
              <a:t>70</a:t>
            </a:fld>
            <a:endParaRPr lang="en-US" altLang="zh-CN"/>
          </a:p>
        </p:txBody>
      </p:sp>
      <p:grpSp>
        <p:nvGrpSpPr>
          <p:cNvPr id="3" name="Group 107"/>
          <p:cNvGrpSpPr>
            <a:grpSpLocks/>
          </p:cNvGrpSpPr>
          <p:nvPr/>
        </p:nvGrpSpPr>
        <p:grpSpPr bwMode="auto">
          <a:xfrm>
            <a:off x="4090295" y="1277730"/>
            <a:ext cx="2681288" cy="4814888"/>
            <a:chOff x="1414" y="567"/>
            <a:chExt cx="1689" cy="3033"/>
          </a:xfrm>
        </p:grpSpPr>
        <p:sp>
          <p:nvSpPr>
            <p:cNvPr id="4" name="Text Box 3"/>
            <p:cNvSpPr txBox="1">
              <a:spLocks noChangeArrowheads="1"/>
            </p:cNvSpPr>
            <p:nvPr/>
          </p:nvSpPr>
          <p:spPr bwMode="auto">
            <a:xfrm>
              <a:off x="1824" y="3004"/>
              <a:ext cx="127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smtClean="0">
                  <a:latin typeface="Times New Roman" pitchFamily="18" charset="0"/>
                </a:rPr>
                <a:t>J2,J3</a:t>
              </a:r>
              <a:endParaRPr kumimoji="1" lang="en-US" altLang="zh-CN" sz="2800" dirty="0">
                <a:latin typeface="Times New Roman" pitchFamily="18" charset="0"/>
              </a:endParaRPr>
            </a:p>
            <a:p>
              <a:pPr algn="ctr"/>
              <a:r>
                <a:rPr kumimoji="1" lang="zh-CN" altLang="en-US" sz="2800" dirty="0">
                  <a:latin typeface="Times New Roman" pitchFamily="18" charset="0"/>
                </a:rPr>
                <a:t>入队列</a:t>
              </a:r>
            </a:p>
          </p:txBody>
        </p:sp>
        <p:grpSp>
          <p:nvGrpSpPr>
            <p:cNvPr id="5" name="Group 99"/>
            <p:cNvGrpSpPr>
              <a:grpSpLocks/>
            </p:cNvGrpSpPr>
            <p:nvPr/>
          </p:nvGrpSpPr>
          <p:grpSpPr bwMode="auto">
            <a:xfrm>
              <a:off x="1414" y="567"/>
              <a:ext cx="1318" cy="2255"/>
              <a:chOff x="1414" y="567"/>
              <a:chExt cx="1318" cy="2255"/>
            </a:xfrm>
          </p:grpSpPr>
          <p:sp>
            <p:nvSpPr>
              <p:cNvPr id="6" name="Line 7"/>
              <p:cNvSpPr>
                <a:spLocks noChangeShapeType="1"/>
              </p:cNvSpPr>
              <p:nvPr/>
            </p:nvSpPr>
            <p:spPr bwMode="auto">
              <a:xfrm flipV="1">
                <a:off x="1845" y="1517"/>
                <a:ext cx="310"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8"/>
              <p:cNvSpPr txBox="1">
                <a:spLocks noChangeArrowheads="1"/>
              </p:cNvSpPr>
              <p:nvPr/>
            </p:nvSpPr>
            <p:spPr bwMode="auto">
              <a:xfrm>
                <a:off x="1519" y="1225"/>
                <a:ext cx="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8" name="Text Box 9"/>
              <p:cNvSpPr txBox="1">
                <a:spLocks noChangeArrowheads="1"/>
              </p:cNvSpPr>
              <p:nvPr/>
            </p:nvSpPr>
            <p:spPr bwMode="auto">
              <a:xfrm>
                <a:off x="1414" y="2444"/>
                <a:ext cx="8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grpSp>
            <p:nvGrpSpPr>
              <p:cNvPr id="9" name="Group 98"/>
              <p:cNvGrpSpPr>
                <a:grpSpLocks/>
              </p:cNvGrpSpPr>
              <p:nvPr/>
            </p:nvGrpSpPr>
            <p:grpSpPr bwMode="auto">
              <a:xfrm>
                <a:off x="2162" y="567"/>
                <a:ext cx="570" cy="2255"/>
                <a:chOff x="2162" y="567"/>
                <a:chExt cx="570" cy="2255"/>
              </a:xfrm>
            </p:grpSpPr>
            <p:grpSp>
              <p:nvGrpSpPr>
                <p:cNvPr id="11" name="Group 11"/>
                <p:cNvGrpSpPr>
                  <a:grpSpLocks/>
                </p:cNvGrpSpPr>
                <p:nvPr/>
              </p:nvGrpSpPr>
              <p:grpSpPr bwMode="auto">
                <a:xfrm>
                  <a:off x="2342" y="567"/>
                  <a:ext cx="359" cy="2255"/>
                  <a:chOff x="971" y="912"/>
                  <a:chExt cx="373" cy="1728"/>
                </a:xfrm>
              </p:grpSpPr>
              <p:sp>
                <p:nvSpPr>
                  <p:cNvPr id="18" name="Rectangle 12"/>
                  <p:cNvSpPr>
                    <a:spLocks noChangeArrowheads="1"/>
                  </p:cNvSpPr>
                  <p:nvPr/>
                </p:nvSpPr>
                <p:spPr bwMode="auto">
                  <a:xfrm>
                    <a:off x="971" y="912"/>
                    <a:ext cx="373"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9" name="Line 13"/>
                  <p:cNvSpPr>
                    <a:spLocks noChangeShapeType="1"/>
                  </p:cNvSpPr>
                  <p:nvPr/>
                </p:nvSpPr>
                <p:spPr bwMode="auto">
                  <a:xfrm>
                    <a:off x="971" y="2351"/>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971" y="1199"/>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971" y="1487"/>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a:off x="971" y="1775"/>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a:off x="971" y="2063"/>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8"/>
                <p:cNvGrpSpPr>
                  <a:grpSpLocks/>
                </p:cNvGrpSpPr>
                <p:nvPr/>
              </p:nvGrpSpPr>
              <p:grpSpPr bwMode="auto">
                <a:xfrm>
                  <a:off x="2162" y="998"/>
                  <a:ext cx="570" cy="1815"/>
                  <a:chOff x="2112" y="1248"/>
                  <a:chExt cx="618" cy="1815"/>
                </a:xfrm>
              </p:grpSpPr>
              <p:sp>
                <p:nvSpPr>
                  <p:cNvPr id="13" name="Text Box 19"/>
                  <p:cNvSpPr txBox="1">
                    <a:spLocks noChangeArrowheads="1"/>
                  </p:cNvSpPr>
                  <p:nvPr/>
                </p:nvSpPr>
                <p:spPr bwMode="auto">
                  <a:xfrm>
                    <a:off x="2201" y="2736"/>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chemeClr val="bg2"/>
                        </a:solidFill>
                        <a:latin typeface="黑体" pitchFamily="2" charset="-122"/>
                        <a:ea typeface="黑体" pitchFamily="2" charset="-122"/>
                      </a:rPr>
                      <a:t> </a:t>
                    </a:r>
                    <a:r>
                      <a:rPr kumimoji="1" lang="en-US" altLang="zh-CN" sz="2800" dirty="0">
                        <a:latin typeface="黑体" pitchFamily="2" charset="-122"/>
                        <a:ea typeface="黑体" pitchFamily="2" charset="-122"/>
                      </a:rPr>
                      <a:t>J1</a:t>
                    </a:r>
                  </a:p>
                </p:txBody>
              </p:sp>
              <p:sp>
                <p:nvSpPr>
                  <p:cNvPr id="14" name="Text Box 20"/>
                  <p:cNvSpPr txBox="1">
                    <a:spLocks noChangeArrowheads="1"/>
                  </p:cNvSpPr>
                  <p:nvPr/>
                </p:nvSpPr>
                <p:spPr bwMode="auto">
                  <a:xfrm>
                    <a:off x="2201" y="2381"/>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r>
                      <a:rPr kumimoji="1" lang="en-US" altLang="zh-CN" sz="2800">
                        <a:latin typeface="黑体" pitchFamily="2" charset="-122"/>
                        <a:ea typeface="黑体" pitchFamily="2" charset="-122"/>
                      </a:rPr>
                      <a:t>J2</a:t>
                    </a:r>
                  </a:p>
                </p:txBody>
              </p:sp>
              <p:sp>
                <p:nvSpPr>
                  <p:cNvPr id="15" name="Text Box 21"/>
                  <p:cNvSpPr txBox="1">
                    <a:spLocks noChangeArrowheads="1"/>
                  </p:cNvSpPr>
                  <p:nvPr/>
                </p:nvSpPr>
                <p:spPr bwMode="auto">
                  <a:xfrm>
                    <a:off x="2201" y="2016"/>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chemeClr val="bg2"/>
                        </a:solidFill>
                        <a:latin typeface="黑体" pitchFamily="2" charset="-122"/>
                        <a:ea typeface="黑体" pitchFamily="2" charset="-122"/>
                      </a:rPr>
                      <a:t> </a:t>
                    </a:r>
                    <a:r>
                      <a:rPr kumimoji="1" lang="en-US" altLang="zh-CN" sz="2800" dirty="0">
                        <a:latin typeface="黑体" pitchFamily="2" charset="-122"/>
                        <a:ea typeface="黑体" pitchFamily="2" charset="-122"/>
                      </a:rPr>
                      <a:t>J3</a:t>
                    </a:r>
                  </a:p>
                </p:txBody>
              </p:sp>
              <p:sp>
                <p:nvSpPr>
                  <p:cNvPr id="16" name="Text Box 23"/>
                  <p:cNvSpPr txBox="1">
                    <a:spLocks noChangeArrowheads="1"/>
                  </p:cNvSpPr>
                  <p:nvPr/>
                </p:nvSpPr>
                <p:spPr bwMode="auto">
                  <a:xfrm>
                    <a:off x="2112" y="124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7" name="Text Box 24"/>
                  <p:cNvSpPr txBox="1">
                    <a:spLocks noChangeArrowheads="1"/>
                  </p:cNvSpPr>
                  <p:nvPr/>
                </p:nvSpPr>
                <p:spPr bwMode="auto">
                  <a:xfrm>
                    <a:off x="2112" y="158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grpSp>
          </p:grpSp>
          <p:sp>
            <p:nvSpPr>
              <p:cNvPr id="10" name="Line 25"/>
              <p:cNvSpPr>
                <a:spLocks noChangeShapeType="1"/>
              </p:cNvSpPr>
              <p:nvPr/>
            </p:nvSpPr>
            <p:spPr bwMode="auto">
              <a:xfrm flipV="1">
                <a:off x="1813" y="2726"/>
                <a:ext cx="310"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5" name="Group 106"/>
          <p:cNvGrpSpPr>
            <a:grpSpLocks/>
          </p:cNvGrpSpPr>
          <p:nvPr/>
        </p:nvGrpSpPr>
        <p:grpSpPr bwMode="auto">
          <a:xfrm>
            <a:off x="54769" y="1324032"/>
            <a:ext cx="2312988" cy="4699000"/>
            <a:chOff x="144" y="579"/>
            <a:chExt cx="1457" cy="2960"/>
          </a:xfrm>
        </p:grpSpPr>
        <p:sp>
          <p:nvSpPr>
            <p:cNvPr id="46" name="Text Box 2"/>
            <p:cNvSpPr txBox="1">
              <a:spLocks noChangeArrowheads="1"/>
            </p:cNvSpPr>
            <p:nvPr/>
          </p:nvSpPr>
          <p:spPr bwMode="auto">
            <a:xfrm>
              <a:off x="528" y="3174"/>
              <a:ext cx="10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3200">
                  <a:latin typeface="楷体_GB2312" pitchFamily="49" charset="-122"/>
                </a:rPr>
                <a:t>空队列</a:t>
              </a:r>
            </a:p>
          </p:txBody>
        </p:sp>
        <p:sp>
          <p:nvSpPr>
            <p:cNvPr id="47" name="Text Box 50"/>
            <p:cNvSpPr txBox="1">
              <a:spLocks noChangeArrowheads="1"/>
            </p:cNvSpPr>
            <p:nvPr/>
          </p:nvSpPr>
          <p:spPr bwMode="auto">
            <a:xfrm>
              <a:off x="144" y="2566"/>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grpSp>
          <p:nvGrpSpPr>
            <p:cNvPr id="48" name="Group 52"/>
            <p:cNvGrpSpPr>
              <a:grpSpLocks/>
            </p:cNvGrpSpPr>
            <p:nvPr/>
          </p:nvGrpSpPr>
          <p:grpSpPr bwMode="auto">
            <a:xfrm>
              <a:off x="1015" y="579"/>
              <a:ext cx="335" cy="2231"/>
              <a:chOff x="908" y="912"/>
              <a:chExt cx="351" cy="1728"/>
            </a:xfrm>
          </p:grpSpPr>
          <p:sp>
            <p:nvSpPr>
              <p:cNvPr id="55" name="Rectangle 53"/>
              <p:cNvSpPr>
                <a:spLocks noChangeArrowheads="1"/>
              </p:cNvSpPr>
              <p:nvPr/>
            </p:nvSpPr>
            <p:spPr bwMode="auto">
              <a:xfrm>
                <a:off x="908" y="912"/>
                <a:ext cx="351"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56" name="Line 54"/>
              <p:cNvSpPr>
                <a:spLocks noChangeShapeType="1"/>
              </p:cNvSpPr>
              <p:nvPr/>
            </p:nvSpPr>
            <p:spPr bwMode="auto">
              <a:xfrm>
                <a:off x="908" y="2352"/>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5"/>
              <p:cNvSpPr>
                <a:spLocks noChangeShapeType="1"/>
              </p:cNvSpPr>
              <p:nvPr/>
            </p:nvSpPr>
            <p:spPr bwMode="auto">
              <a:xfrm>
                <a:off x="908" y="1200"/>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6"/>
              <p:cNvSpPr>
                <a:spLocks noChangeShapeType="1"/>
              </p:cNvSpPr>
              <p:nvPr/>
            </p:nvSpPr>
            <p:spPr bwMode="auto">
              <a:xfrm>
                <a:off x="908" y="1488"/>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7"/>
              <p:cNvSpPr>
                <a:spLocks noChangeShapeType="1"/>
              </p:cNvSpPr>
              <p:nvPr/>
            </p:nvSpPr>
            <p:spPr bwMode="auto">
              <a:xfrm>
                <a:off x="908" y="1776"/>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8"/>
              <p:cNvSpPr>
                <a:spLocks noChangeShapeType="1"/>
              </p:cNvSpPr>
              <p:nvPr/>
            </p:nvSpPr>
            <p:spPr bwMode="auto">
              <a:xfrm>
                <a:off x="908" y="2064"/>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105"/>
            <p:cNvGrpSpPr>
              <a:grpSpLocks/>
            </p:cNvGrpSpPr>
            <p:nvPr/>
          </p:nvGrpSpPr>
          <p:grpSpPr bwMode="auto">
            <a:xfrm>
              <a:off x="144" y="2269"/>
              <a:ext cx="740" cy="288"/>
              <a:chOff x="144" y="2269"/>
              <a:chExt cx="740" cy="288"/>
            </a:xfrm>
          </p:grpSpPr>
          <p:sp>
            <p:nvSpPr>
              <p:cNvPr id="53" name="Text Box 49"/>
              <p:cNvSpPr txBox="1">
                <a:spLocks noChangeArrowheads="1"/>
              </p:cNvSpPr>
              <p:nvPr/>
            </p:nvSpPr>
            <p:spPr bwMode="auto">
              <a:xfrm>
                <a:off x="144" y="2269"/>
                <a:ext cx="7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Q.rear</a:t>
                </a:r>
                <a:endParaRPr kumimoji="1" lang="en-US" altLang="zh-CN" dirty="0">
                  <a:solidFill>
                    <a:srgbClr val="FF0000"/>
                  </a:solidFill>
                  <a:latin typeface="Times New Roman" pitchFamily="18" charset="0"/>
                  <a:ea typeface="宋体" pitchFamily="2" charset="-122"/>
                </a:endParaRPr>
              </a:p>
            </p:txBody>
          </p:sp>
          <p:sp>
            <p:nvSpPr>
              <p:cNvPr id="54" name="Line 65"/>
              <p:cNvSpPr>
                <a:spLocks noChangeShapeType="1"/>
              </p:cNvSpPr>
              <p:nvPr/>
            </p:nvSpPr>
            <p:spPr bwMode="auto">
              <a:xfrm>
                <a:off x="514" y="2557"/>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 name="Line 66"/>
            <p:cNvSpPr>
              <a:spLocks noChangeShapeType="1"/>
            </p:cNvSpPr>
            <p:nvPr/>
          </p:nvSpPr>
          <p:spPr bwMode="auto">
            <a:xfrm>
              <a:off x="514" y="2630"/>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Rectangle 86"/>
            <p:cNvSpPr>
              <a:spLocks noChangeArrowheads="1"/>
            </p:cNvSpPr>
            <p:nvPr/>
          </p:nvSpPr>
          <p:spPr bwMode="auto">
            <a:xfrm>
              <a:off x="144" y="2905"/>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a:solidFill>
                    <a:srgbClr val="FF0000"/>
                  </a:solidFill>
                  <a:latin typeface="Times New Roman" pitchFamily="18" charset="0"/>
                  <a:ea typeface="宋体" pitchFamily="2" charset="-122"/>
                </a:rPr>
                <a:t>Q.base</a:t>
              </a:r>
            </a:p>
          </p:txBody>
        </p:sp>
        <p:sp>
          <p:nvSpPr>
            <p:cNvPr id="52" name="Line 87"/>
            <p:cNvSpPr>
              <a:spLocks noChangeShapeType="1"/>
            </p:cNvSpPr>
            <p:nvPr/>
          </p:nvSpPr>
          <p:spPr bwMode="auto">
            <a:xfrm flipV="1">
              <a:off x="816" y="2809"/>
              <a:ext cx="240" cy="192"/>
            </a:xfrm>
            <a:prstGeom prst="line">
              <a:avLst/>
            </a:prstGeom>
            <a:noFill/>
            <a:ln w="2857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2" name="表格 61"/>
          <p:cNvGraphicFramePr>
            <a:graphicFrameLocks noGrp="1"/>
          </p:cNvGraphicFramePr>
          <p:nvPr>
            <p:extLst>
              <p:ext uri="{D42A27DB-BD31-4B8C-83A1-F6EECF244321}">
                <p14:modId xmlns:p14="http://schemas.microsoft.com/office/powerpoint/2010/main" val="3256946359"/>
              </p:ext>
            </p:extLst>
          </p:nvPr>
        </p:nvGraphicFramePr>
        <p:xfrm>
          <a:off x="1112021" y="1313003"/>
          <a:ext cx="333356" cy="3571902"/>
        </p:xfrm>
        <a:graphic>
          <a:graphicData uri="http://schemas.openxmlformats.org/drawingml/2006/table">
            <a:tbl>
              <a:tblPr firstRow="1" bandRow="1">
                <a:tableStyleId>{1FECB4D8-DB02-4DC6-A0A2-4F2EBAE1DC90}</a:tableStyleId>
              </a:tblPr>
              <a:tblGrid>
                <a:gridCol w="333356"/>
              </a:tblGrid>
              <a:tr h="595317">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4104104551"/>
              </p:ext>
            </p:extLst>
          </p:nvPr>
        </p:nvGraphicFramePr>
        <p:xfrm>
          <a:off x="5203124" y="1285751"/>
          <a:ext cx="333356" cy="3571902"/>
        </p:xfrm>
        <a:graphic>
          <a:graphicData uri="http://schemas.openxmlformats.org/drawingml/2006/table">
            <a:tbl>
              <a:tblPr firstRow="1" bandRow="1">
                <a:tableStyleId>{1FECB4D8-DB02-4DC6-A0A2-4F2EBAE1DC90}</a:tableStyleId>
              </a:tblPr>
              <a:tblGrid>
                <a:gridCol w="333356"/>
              </a:tblGrid>
              <a:tr h="595317">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矩形 82"/>
          <p:cNvSpPr>
            <a:spLocks noChangeArrowheads="1"/>
          </p:cNvSpPr>
          <p:nvPr/>
        </p:nvSpPr>
        <p:spPr bwMode="auto">
          <a:xfrm>
            <a:off x="6324741" y="6014012"/>
            <a:ext cx="2642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err="1" smtClean="0">
                <a:solidFill>
                  <a:srgbClr val="FF0000"/>
                </a:solidFill>
                <a:latin typeface="Times New Roman" pitchFamily="18" charset="0"/>
                <a:ea typeface="宋体" pitchFamily="2" charset="-122"/>
              </a:rPr>
              <a:t>Q.front</a:t>
            </a:r>
            <a:r>
              <a:rPr kumimoji="1" lang="en-US" altLang="zh-CN" dirty="0" smtClean="0">
                <a:solidFill>
                  <a:srgbClr val="FF0000"/>
                </a:solidFill>
                <a:latin typeface="Times New Roman" pitchFamily="18" charset="0"/>
                <a:ea typeface="宋体" pitchFamily="2" charset="-122"/>
              </a:rPr>
              <a:t>=Q.front+1</a:t>
            </a:r>
            <a:endParaRPr lang="zh-CN" altLang="en-US" dirty="0"/>
          </a:p>
        </p:txBody>
      </p:sp>
      <p:sp>
        <p:nvSpPr>
          <p:cNvPr id="65" name="Text Box 3"/>
          <p:cNvSpPr txBox="1">
            <a:spLocks noChangeArrowheads="1"/>
          </p:cNvSpPr>
          <p:nvPr/>
        </p:nvSpPr>
        <p:spPr bwMode="auto">
          <a:xfrm>
            <a:off x="1547664" y="104386"/>
            <a:ext cx="6098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en-US" altLang="zh-CN" sz="4000" dirty="0" smtClean="0">
                <a:solidFill>
                  <a:srgbClr val="FF0000"/>
                </a:solidFill>
                <a:latin typeface="Times New Roman" pitchFamily="18" charset="0"/>
              </a:rPr>
              <a:t>2</a:t>
            </a:r>
            <a:r>
              <a:rPr kumimoji="1" lang="zh-CN" altLang="en-US" sz="4000" dirty="0" smtClean="0">
                <a:solidFill>
                  <a:srgbClr val="FF0000"/>
                </a:solidFill>
                <a:latin typeface="Times New Roman" pitchFamily="18" charset="0"/>
              </a:rPr>
              <a:t>）循环</a:t>
            </a:r>
            <a:r>
              <a:rPr kumimoji="1" lang="zh-CN" altLang="en-US" sz="4000" dirty="0">
                <a:solidFill>
                  <a:srgbClr val="FF0000"/>
                </a:solidFill>
                <a:latin typeface="Times New Roman" pitchFamily="18" charset="0"/>
              </a:rPr>
              <a:t>队列</a:t>
            </a:r>
            <a:r>
              <a:rPr kumimoji="1" lang="en-US" altLang="zh-CN" sz="4000" dirty="0">
                <a:solidFill>
                  <a:srgbClr val="FF0000"/>
                </a:solidFill>
                <a:latin typeface="Times New Roman" pitchFamily="18" charset="0"/>
              </a:rPr>
              <a:t>——</a:t>
            </a:r>
            <a:r>
              <a:rPr kumimoji="1" lang="zh-CN" altLang="en-US" sz="4000" dirty="0">
                <a:solidFill>
                  <a:srgbClr val="FF0000"/>
                </a:solidFill>
                <a:latin typeface="Times New Roman" pitchFamily="18" charset="0"/>
              </a:rPr>
              <a:t>顺序映象</a:t>
            </a:r>
          </a:p>
        </p:txBody>
      </p:sp>
      <p:grpSp>
        <p:nvGrpSpPr>
          <p:cNvPr id="116" name="组合 115"/>
          <p:cNvGrpSpPr/>
          <p:nvPr/>
        </p:nvGrpSpPr>
        <p:grpSpPr>
          <a:xfrm>
            <a:off x="6386711" y="1324032"/>
            <a:ext cx="2414587" cy="4816475"/>
            <a:chOff x="6386711" y="1324032"/>
            <a:chExt cx="2414587" cy="4816475"/>
          </a:xfrm>
        </p:grpSpPr>
        <p:grpSp>
          <p:nvGrpSpPr>
            <p:cNvPr id="66" name="组合 65"/>
            <p:cNvGrpSpPr/>
            <p:nvPr/>
          </p:nvGrpSpPr>
          <p:grpSpPr>
            <a:xfrm>
              <a:off x="6386711" y="1324032"/>
              <a:ext cx="2414587" cy="4816475"/>
              <a:chOff x="4291013" y="1204813"/>
              <a:chExt cx="2414587" cy="4816475"/>
            </a:xfrm>
          </p:grpSpPr>
          <p:sp>
            <p:nvSpPr>
              <p:cNvPr id="67" name="Text Box 4"/>
              <p:cNvSpPr txBox="1">
                <a:spLocks noChangeArrowheads="1"/>
              </p:cNvSpPr>
              <p:nvPr/>
            </p:nvSpPr>
            <p:spPr bwMode="auto">
              <a:xfrm>
                <a:off x="4783138" y="5075138"/>
                <a:ext cx="19224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smtClean="0">
                    <a:latin typeface="Times New Roman" pitchFamily="18" charset="0"/>
                  </a:rPr>
                  <a:t>J1</a:t>
                </a:r>
                <a:endParaRPr kumimoji="1" lang="en-US" altLang="zh-CN" sz="2800" dirty="0">
                  <a:latin typeface="Times New Roman" pitchFamily="18" charset="0"/>
                </a:endParaRPr>
              </a:p>
              <a:p>
                <a:pPr algn="ctr"/>
                <a:r>
                  <a:rPr kumimoji="1" lang="zh-CN" altLang="en-US" sz="2800" dirty="0">
                    <a:latin typeface="Times New Roman" pitchFamily="18" charset="0"/>
                  </a:rPr>
                  <a:t>出队</a:t>
                </a:r>
              </a:p>
            </p:txBody>
          </p:sp>
          <p:grpSp>
            <p:nvGrpSpPr>
              <p:cNvPr id="68" name="组合 67"/>
              <p:cNvGrpSpPr/>
              <p:nvPr/>
            </p:nvGrpSpPr>
            <p:grpSpPr>
              <a:xfrm>
                <a:off x="4291013" y="1204813"/>
                <a:ext cx="1709747" cy="3578225"/>
                <a:chOff x="4291013" y="1204813"/>
                <a:chExt cx="1709747" cy="3578225"/>
              </a:xfrm>
            </p:grpSpPr>
            <p:sp>
              <p:nvSpPr>
                <p:cNvPr id="69" name="Text Box 26"/>
                <p:cNvSpPr txBox="1">
                  <a:spLocks noChangeArrowheads="1"/>
                </p:cNvSpPr>
                <p:nvPr/>
              </p:nvSpPr>
              <p:spPr bwMode="auto">
                <a:xfrm>
                  <a:off x="4360863" y="2204864"/>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70" name="Text Box 27"/>
                <p:cNvSpPr txBox="1">
                  <a:spLocks noChangeArrowheads="1"/>
                </p:cNvSpPr>
                <p:nvPr/>
              </p:nvSpPr>
              <p:spPr bwMode="auto">
                <a:xfrm>
                  <a:off x="4291013" y="3865975"/>
                  <a:ext cx="1306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sp>
              <p:nvSpPr>
                <p:cNvPr id="71" name="Line 68"/>
                <p:cNvSpPr>
                  <a:spLocks noChangeShapeType="1"/>
                </p:cNvSpPr>
                <p:nvPr/>
              </p:nvSpPr>
              <p:spPr bwMode="auto">
                <a:xfrm flipV="1">
                  <a:off x="4924426" y="2716113"/>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69"/>
                <p:cNvSpPr>
                  <a:spLocks noChangeShapeType="1"/>
                </p:cNvSpPr>
                <p:nvPr/>
              </p:nvSpPr>
              <p:spPr bwMode="auto">
                <a:xfrm flipV="1">
                  <a:off x="4924426" y="3946938"/>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3" name="Group 101"/>
                <p:cNvGrpSpPr>
                  <a:grpSpLocks/>
                </p:cNvGrpSpPr>
                <p:nvPr/>
              </p:nvGrpSpPr>
              <p:grpSpPr bwMode="auto">
                <a:xfrm>
                  <a:off x="5435601" y="1204813"/>
                  <a:ext cx="565159" cy="3578225"/>
                  <a:chOff x="3424" y="566"/>
                  <a:chExt cx="553" cy="2254"/>
                </a:xfrm>
              </p:grpSpPr>
              <p:grpSp>
                <p:nvGrpSpPr>
                  <p:cNvPr id="74" name="Group 72"/>
                  <p:cNvGrpSpPr>
                    <a:grpSpLocks/>
                  </p:cNvGrpSpPr>
                  <p:nvPr/>
                </p:nvGrpSpPr>
                <p:grpSpPr bwMode="auto">
                  <a:xfrm>
                    <a:off x="3424" y="566"/>
                    <a:ext cx="553" cy="2254"/>
                    <a:chOff x="768" y="912"/>
                    <a:chExt cx="576" cy="1728"/>
                  </a:xfrm>
                </p:grpSpPr>
                <p:sp>
                  <p:nvSpPr>
                    <p:cNvPr id="81" name="Rectangle 73"/>
                    <p:cNvSpPr>
                      <a:spLocks noChangeArrowheads="1"/>
                    </p:cNvSpPr>
                    <p:nvPr/>
                  </p:nvSpPr>
                  <p:spPr bwMode="auto">
                    <a:xfrm>
                      <a:off x="768" y="912"/>
                      <a:ext cx="576"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82" name="Line 74"/>
                    <p:cNvSpPr>
                      <a:spLocks noChangeShapeType="1"/>
                    </p:cNvSpPr>
                    <p:nvPr/>
                  </p:nvSpPr>
                  <p:spPr bwMode="auto">
                    <a:xfrm>
                      <a:off x="768" y="2352"/>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75"/>
                    <p:cNvSpPr>
                      <a:spLocks noChangeShapeType="1"/>
                    </p:cNvSpPr>
                    <p:nvPr/>
                  </p:nvSpPr>
                  <p:spPr bwMode="auto">
                    <a:xfrm>
                      <a:off x="768" y="1200"/>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6"/>
                    <p:cNvSpPr>
                      <a:spLocks noChangeShapeType="1"/>
                    </p:cNvSpPr>
                    <p:nvPr/>
                  </p:nvSpPr>
                  <p:spPr bwMode="auto">
                    <a:xfrm>
                      <a:off x="768" y="1488"/>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77"/>
                    <p:cNvSpPr>
                      <a:spLocks noChangeShapeType="1"/>
                    </p:cNvSpPr>
                    <p:nvPr/>
                  </p:nvSpPr>
                  <p:spPr bwMode="auto">
                    <a:xfrm>
                      <a:off x="768" y="1776"/>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78"/>
                    <p:cNvSpPr>
                      <a:spLocks noChangeShapeType="1"/>
                    </p:cNvSpPr>
                    <p:nvPr/>
                  </p:nvSpPr>
                  <p:spPr bwMode="auto">
                    <a:xfrm>
                      <a:off x="768" y="2064"/>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 name="Text Box 80"/>
                  <p:cNvSpPr txBox="1">
                    <a:spLocks noChangeArrowheads="1"/>
                  </p:cNvSpPr>
                  <p:nvPr/>
                </p:nvSpPr>
                <p:spPr bwMode="auto">
                  <a:xfrm>
                    <a:off x="3446" y="248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6" name="Text Box 81"/>
                  <p:cNvSpPr txBox="1">
                    <a:spLocks noChangeArrowheads="1"/>
                  </p:cNvSpPr>
                  <p:nvPr/>
                </p:nvSpPr>
                <p:spPr bwMode="auto">
                  <a:xfrm>
                    <a:off x="3446" y="2131"/>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7" name="Text Box 82"/>
                  <p:cNvSpPr txBox="1">
                    <a:spLocks noChangeArrowheads="1"/>
                  </p:cNvSpPr>
                  <p:nvPr/>
                </p:nvSpPr>
                <p:spPr bwMode="auto">
                  <a:xfrm>
                    <a:off x="3446" y="176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8" name="Text Box 83"/>
                  <p:cNvSpPr txBox="1">
                    <a:spLocks noChangeArrowheads="1"/>
                  </p:cNvSpPr>
                  <p:nvPr/>
                </p:nvSpPr>
                <p:spPr bwMode="auto">
                  <a:xfrm>
                    <a:off x="3446" y="61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79" name="Text Box 84"/>
                  <p:cNvSpPr txBox="1">
                    <a:spLocks noChangeArrowheads="1"/>
                  </p:cNvSpPr>
                  <p:nvPr/>
                </p:nvSpPr>
                <p:spPr bwMode="auto">
                  <a:xfrm>
                    <a:off x="3446" y="998"/>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80" name="Text Box 85"/>
                  <p:cNvSpPr txBox="1">
                    <a:spLocks noChangeArrowheads="1"/>
                  </p:cNvSpPr>
                  <p:nvPr/>
                </p:nvSpPr>
                <p:spPr bwMode="auto">
                  <a:xfrm>
                    <a:off x="3446" y="133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grpSp>
          </p:grpSp>
        </p:grpSp>
        <p:sp>
          <p:nvSpPr>
            <p:cNvPr id="91" name="文本框 90"/>
            <p:cNvSpPr txBox="1"/>
            <p:nvPr/>
          </p:nvSpPr>
          <p:spPr>
            <a:xfrm>
              <a:off x="7434496" y="3766963"/>
              <a:ext cx="767677" cy="461665"/>
            </a:xfrm>
            <a:prstGeom prst="rect">
              <a:avLst/>
            </a:prstGeom>
            <a:noFill/>
          </p:spPr>
          <p:txBody>
            <a:bodyPr wrap="square" rtlCol="0">
              <a:spAutoFit/>
            </a:bodyPr>
            <a:lstStyle/>
            <a:p>
              <a:pPr algn="ctr"/>
              <a:r>
                <a:rPr lang="en-US" altLang="zh-CN" dirty="0" smtClean="0"/>
                <a:t>J2</a:t>
              </a:r>
              <a:endParaRPr lang="zh-CN" altLang="en-US" dirty="0"/>
            </a:p>
          </p:txBody>
        </p:sp>
        <p:sp>
          <p:nvSpPr>
            <p:cNvPr id="92" name="文本框 91"/>
            <p:cNvSpPr txBox="1"/>
            <p:nvPr/>
          </p:nvSpPr>
          <p:spPr>
            <a:xfrm>
              <a:off x="7449503" y="3170592"/>
              <a:ext cx="767677" cy="461665"/>
            </a:xfrm>
            <a:prstGeom prst="rect">
              <a:avLst/>
            </a:prstGeom>
            <a:noFill/>
          </p:spPr>
          <p:txBody>
            <a:bodyPr wrap="square" rtlCol="0">
              <a:spAutoFit/>
            </a:bodyPr>
            <a:lstStyle/>
            <a:p>
              <a:pPr algn="ctr"/>
              <a:r>
                <a:rPr lang="en-US" altLang="zh-CN" dirty="0" smtClean="0"/>
                <a:t>J3</a:t>
              </a:r>
              <a:endParaRPr lang="zh-CN" altLang="en-US" dirty="0"/>
            </a:p>
          </p:txBody>
        </p:sp>
      </p:grpSp>
      <p:grpSp>
        <p:nvGrpSpPr>
          <p:cNvPr id="93" name="Group 107"/>
          <p:cNvGrpSpPr>
            <a:grpSpLocks/>
          </p:cNvGrpSpPr>
          <p:nvPr/>
        </p:nvGrpSpPr>
        <p:grpSpPr bwMode="auto">
          <a:xfrm>
            <a:off x="1977231" y="1249369"/>
            <a:ext cx="2543175" cy="4814888"/>
            <a:chOff x="1501" y="567"/>
            <a:chExt cx="1602" cy="3033"/>
          </a:xfrm>
        </p:grpSpPr>
        <p:sp>
          <p:nvSpPr>
            <p:cNvPr id="94" name="Text Box 3"/>
            <p:cNvSpPr txBox="1">
              <a:spLocks noChangeArrowheads="1"/>
            </p:cNvSpPr>
            <p:nvPr/>
          </p:nvSpPr>
          <p:spPr bwMode="auto">
            <a:xfrm>
              <a:off x="1824" y="3004"/>
              <a:ext cx="127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smtClean="0">
                  <a:latin typeface="Times New Roman" pitchFamily="18" charset="0"/>
                </a:rPr>
                <a:t>J1</a:t>
              </a:r>
              <a:endParaRPr kumimoji="1" lang="en-US" altLang="zh-CN" sz="2800" dirty="0">
                <a:latin typeface="Times New Roman" pitchFamily="18" charset="0"/>
              </a:endParaRPr>
            </a:p>
            <a:p>
              <a:pPr algn="ctr"/>
              <a:r>
                <a:rPr kumimoji="1" lang="zh-CN" altLang="en-US" sz="2800" dirty="0">
                  <a:latin typeface="Times New Roman" pitchFamily="18" charset="0"/>
                </a:rPr>
                <a:t>入队列</a:t>
              </a:r>
            </a:p>
          </p:txBody>
        </p:sp>
        <p:grpSp>
          <p:nvGrpSpPr>
            <p:cNvPr id="95" name="Group 99"/>
            <p:cNvGrpSpPr>
              <a:grpSpLocks/>
            </p:cNvGrpSpPr>
            <p:nvPr/>
          </p:nvGrpSpPr>
          <p:grpSpPr bwMode="auto">
            <a:xfrm>
              <a:off x="1501" y="567"/>
              <a:ext cx="1231" cy="2255"/>
              <a:chOff x="1501" y="567"/>
              <a:chExt cx="1231" cy="2255"/>
            </a:xfrm>
          </p:grpSpPr>
          <p:sp>
            <p:nvSpPr>
              <p:cNvPr id="96" name="Line 7"/>
              <p:cNvSpPr>
                <a:spLocks noChangeShapeType="1"/>
              </p:cNvSpPr>
              <p:nvPr/>
            </p:nvSpPr>
            <p:spPr bwMode="auto">
              <a:xfrm flipV="1">
                <a:off x="1827" y="2276"/>
                <a:ext cx="310"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 name="Text Box 8"/>
              <p:cNvSpPr txBox="1">
                <a:spLocks noChangeArrowheads="1"/>
              </p:cNvSpPr>
              <p:nvPr/>
            </p:nvSpPr>
            <p:spPr bwMode="auto">
              <a:xfrm>
                <a:off x="1501" y="1984"/>
                <a:ext cx="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98" name="Text Box 9"/>
              <p:cNvSpPr txBox="1">
                <a:spLocks noChangeArrowheads="1"/>
              </p:cNvSpPr>
              <p:nvPr/>
            </p:nvSpPr>
            <p:spPr bwMode="auto">
              <a:xfrm>
                <a:off x="1506" y="2443"/>
                <a:ext cx="8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Q.front</a:t>
                </a:r>
                <a:endParaRPr kumimoji="1" lang="en-US" altLang="zh-CN" dirty="0">
                  <a:solidFill>
                    <a:srgbClr val="FF0000"/>
                  </a:solidFill>
                  <a:latin typeface="Times New Roman" pitchFamily="18" charset="0"/>
                  <a:ea typeface="宋体" pitchFamily="2" charset="-122"/>
                </a:endParaRPr>
              </a:p>
            </p:txBody>
          </p:sp>
          <p:grpSp>
            <p:nvGrpSpPr>
              <p:cNvPr id="99" name="Group 98"/>
              <p:cNvGrpSpPr>
                <a:grpSpLocks/>
              </p:cNvGrpSpPr>
              <p:nvPr/>
            </p:nvGrpSpPr>
            <p:grpSpPr bwMode="auto">
              <a:xfrm>
                <a:off x="2162" y="567"/>
                <a:ext cx="570" cy="2255"/>
                <a:chOff x="2162" y="567"/>
                <a:chExt cx="570" cy="2255"/>
              </a:xfrm>
            </p:grpSpPr>
            <p:grpSp>
              <p:nvGrpSpPr>
                <p:cNvPr id="101" name="Group 11"/>
                <p:cNvGrpSpPr>
                  <a:grpSpLocks/>
                </p:cNvGrpSpPr>
                <p:nvPr/>
              </p:nvGrpSpPr>
              <p:grpSpPr bwMode="auto">
                <a:xfrm>
                  <a:off x="2342" y="567"/>
                  <a:ext cx="359" cy="2255"/>
                  <a:chOff x="971" y="912"/>
                  <a:chExt cx="373" cy="1728"/>
                </a:xfrm>
              </p:grpSpPr>
              <p:sp>
                <p:nvSpPr>
                  <p:cNvPr id="108" name="Rectangle 12"/>
                  <p:cNvSpPr>
                    <a:spLocks noChangeArrowheads="1"/>
                  </p:cNvSpPr>
                  <p:nvPr/>
                </p:nvSpPr>
                <p:spPr bwMode="auto">
                  <a:xfrm>
                    <a:off x="971" y="912"/>
                    <a:ext cx="373"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09" name="Line 13"/>
                  <p:cNvSpPr>
                    <a:spLocks noChangeShapeType="1"/>
                  </p:cNvSpPr>
                  <p:nvPr/>
                </p:nvSpPr>
                <p:spPr bwMode="auto">
                  <a:xfrm>
                    <a:off x="971" y="2351"/>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4"/>
                  <p:cNvSpPr>
                    <a:spLocks noChangeShapeType="1"/>
                  </p:cNvSpPr>
                  <p:nvPr/>
                </p:nvSpPr>
                <p:spPr bwMode="auto">
                  <a:xfrm>
                    <a:off x="971" y="1199"/>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5"/>
                  <p:cNvSpPr>
                    <a:spLocks noChangeShapeType="1"/>
                  </p:cNvSpPr>
                  <p:nvPr/>
                </p:nvSpPr>
                <p:spPr bwMode="auto">
                  <a:xfrm>
                    <a:off x="971" y="1487"/>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6"/>
                  <p:cNvSpPr>
                    <a:spLocks noChangeShapeType="1"/>
                  </p:cNvSpPr>
                  <p:nvPr/>
                </p:nvSpPr>
                <p:spPr bwMode="auto">
                  <a:xfrm>
                    <a:off x="971" y="1775"/>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7"/>
                  <p:cNvSpPr>
                    <a:spLocks noChangeShapeType="1"/>
                  </p:cNvSpPr>
                  <p:nvPr/>
                </p:nvSpPr>
                <p:spPr bwMode="auto">
                  <a:xfrm>
                    <a:off x="971" y="2063"/>
                    <a:ext cx="3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 name="Group 18"/>
                <p:cNvGrpSpPr>
                  <a:grpSpLocks/>
                </p:cNvGrpSpPr>
                <p:nvPr/>
              </p:nvGrpSpPr>
              <p:grpSpPr bwMode="auto">
                <a:xfrm>
                  <a:off x="2162" y="998"/>
                  <a:ext cx="570" cy="1815"/>
                  <a:chOff x="2112" y="1248"/>
                  <a:chExt cx="618" cy="1815"/>
                </a:xfrm>
              </p:grpSpPr>
              <p:sp>
                <p:nvSpPr>
                  <p:cNvPr id="103" name="Text Box 19"/>
                  <p:cNvSpPr txBox="1">
                    <a:spLocks noChangeArrowheads="1"/>
                  </p:cNvSpPr>
                  <p:nvPr/>
                </p:nvSpPr>
                <p:spPr bwMode="auto">
                  <a:xfrm>
                    <a:off x="2201" y="2736"/>
                    <a:ext cx="5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solidFill>
                          <a:schemeClr val="bg2"/>
                        </a:solidFill>
                        <a:latin typeface="黑体" pitchFamily="2" charset="-122"/>
                        <a:ea typeface="黑体" pitchFamily="2" charset="-122"/>
                      </a:rPr>
                      <a:t> </a:t>
                    </a:r>
                    <a:r>
                      <a:rPr kumimoji="1" lang="en-US" altLang="zh-CN" sz="2800" dirty="0">
                        <a:latin typeface="黑体" pitchFamily="2" charset="-122"/>
                        <a:ea typeface="黑体" pitchFamily="2" charset="-122"/>
                      </a:rPr>
                      <a:t>J1</a:t>
                    </a:r>
                  </a:p>
                </p:txBody>
              </p:sp>
              <p:sp>
                <p:nvSpPr>
                  <p:cNvPr id="106" name="Text Box 23"/>
                  <p:cNvSpPr txBox="1">
                    <a:spLocks noChangeArrowheads="1"/>
                  </p:cNvSpPr>
                  <p:nvPr/>
                </p:nvSpPr>
                <p:spPr bwMode="auto">
                  <a:xfrm>
                    <a:off x="2112" y="124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07" name="Text Box 24"/>
                  <p:cNvSpPr txBox="1">
                    <a:spLocks noChangeArrowheads="1"/>
                  </p:cNvSpPr>
                  <p:nvPr/>
                </p:nvSpPr>
                <p:spPr bwMode="auto">
                  <a:xfrm>
                    <a:off x="2112" y="158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grpSp>
          </p:grpSp>
          <p:sp>
            <p:nvSpPr>
              <p:cNvPr id="100" name="Line 25"/>
              <p:cNvSpPr>
                <a:spLocks noChangeShapeType="1"/>
              </p:cNvSpPr>
              <p:nvPr/>
            </p:nvSpPr>
            <p:spPr bwMode="auto">
              <a:xfrm flipV="1">
                <a:off x="1813" y="2726"/>
                <a:ext cx="310"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14" name="矩形 80"/>
          <p:cNvSpPr>
            <a:spLocks noChangeArrowheads="1"/>
          </p:cNvSpPr>
          <p:nvPr/>
        </p:nvSpPr>
        <p:spPr bwMode="auto">
          <a:xfrm>
            <a:off x="2310606" y="5875245"/>
            <a:ext cx="243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err="1">
                <a:solidFill>
                  <a:srgbClr val="FF0000"/>
                </a:solidFill>
                <a:latin typeface="Times New Roman" pitchFamily="18" charset="0"/>
                <a:ea typeface="宋体" pitchFamily="2" charset="-122"/>
              </a:rPr>
              <a:t>Q.rear</a:t>
            </a:r>
            <a:r>
              <a:rPr kumimoji="1" lang="en-US" altLang="zh-CN" dirty="0">
                <a:solidFill>
                  <a:srgbClr val="FF0000"/>
                </a:solidFill>
                <a:latin typeface="Times New Roman" pitchFamily="18" charset="0"/>
                <a:ea typeface="宋体" pitchFamily="2" charset="-122"/>
              </a:rPr>
              <a:t>=Q.rear+1</a:t>
            </a:r>
            <a:endParaRPr lang="zh-CN" altLang="en-US" dirty="0"/>
          </a:p>
        </p:txBody>
      </p:sp>
      <p:graphicFrame>
        <p:nvGraphicFramePr>
          <p:cNvPr id="115" name="表格 114"/>
          <p:cNvGraphicFramePr>
            <a:graphicFrameLocks noGrp="1"/>
          </p:cNvGraphicFramePr>
          <p:nvPr>
            <p:extLst>
              <p:ext uri="{D42A27DB-BD31-4B8C-83A1-F6EECF244321}">
                <p14:modId xmlns:p14="http://schemas.microsoft.com/office/powerpoint/2010/main" val="4104104551"/>
              </p:ext>
            </p:extLst>
          </p:nvPr>
        </p:nvGraphicFramePr>
        <p:xfrm>
          <a:off x="2951948" y="1257390"/>
          <a:ext cx="333356" cy="3571902"/>
        </p:xfrm>
        <a:graphic>
          <a:graphicData uri="http://schemas.openxmlformats.org/drawingml/2006/table">
            <a:tbl>
              <a:tblPr firstRow="1" bandRow="1">
                <a:tableStyleId>{1FECB4D8-DB02-4DC6-A0A2-4F2EBAE1DC90}</a:tableStyleId>
              </a:tblPr>
              <a:tblGrid>
                <a:gridCol w="333356"/>
              </a:tblGrid>
              <a:tr h="595317">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矩形 23"/>
          <p:cNvSpPr/>
          <p:nvPr/>
        </p:nvSpPr>
        <p:spPr>
          <a:xfrm>
            <a:off x="2847699" y="589083"/>
            <a:ext cx="3498073" cy="523220"/>
          </a:xfrm>
          <a:prstGeom prst="rect">
            <a:avLst/>
          </a:prstGeom>
        </p:spPr>
        <p:txBody>
          <a:bodyPr wrap="none">
            <a:spAutoFit/>
          </a:bodyPr>
          <a:lstStyle/>
          <a:p>
            <a:r>
              <a:rPr kumimoji="1" lang="en-US" altLang="zh-CN" sz="2800" dirty="0" err="1" smtClean="0">
                <a:solidFill>
                  <a:srgbClr val="FF0000"/>
                </a:solidFill>
                <a:latin typeface="Times New Roman" pitchFamily="18" charset="0"/>
              </a:rPr>
              <a:t>EnQueue</a:t>
            </a:r>
            <a:r>
              <a:rPr kumimoji="1" lang="en-US" altLang="zh-CN" sz="2800" dirty="0" smtClean="0">
                <a:solidFill>
                  <a:srgbClr val="FF0000"/>
                </a:solidFill>
                <a:latin typeface="Times New Roman" pitchFamily="18" charset="0"/>
              </a:rPr>
              <a:t> </a:t>
            </a:r>
            <a:r>
              <a:rPr kumimoji="1" lang="zh-CN" altLang="en-US" sz="2800" dirty="0" smtClean="0">
                <a:solidFill>
                  <a:srgbClr val="FF0000"/>
                </a:solidFill>
                <a:latin typeface="Times New Roman" pitchFamily="18" charset="0"/>
              </a:rPr>
              <a:t>和 </a:t>
            </a:r>
            <a:r>
              <a:rPr kumimoji="1" lang="en-US" altLang="zh-CN" sz="2800" dirty="0" err="1" smtClean="0">
                <a:solidFill>
                  <a:srgbClr val="FF0000"/>
                </a:solidFill>
                <a:latin typeface="Times New Roman" pitchFamily="18" charset="0"/>
              </a:rPr>
              <a:t>Dequeue</a:t>
            </a:r>
            <a:endParaRPr lang="zh-CN" altLang="en-US" sz="2800" dirty="0">
              <a:solidFill>
                <a:srgbClr val="FF0000"/>
              </a:solidFill>
            </a:endParaRPr>
          </a:p>
        </p:txBody>
      </p:sp>
    </p:spTree>
    <p:extLst>
      <p:ext uri="{BB962C8B-B14F-4D97-AF65-F5344CB8AC3E}">
        <p14:creationId xmlns:p14="http://schemas.microsoft.com/office/powerpoint/2010/main" val="39301278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 calcmode="lin" valueType="num">
                                      <p:cBhvr additive="base">
                                        <p:cTn id="17" dur="500" fill="hold"/>
                                        <p:tgtEl>
                                          <p:spTgt spid="114"/>
                                        </p:tgtEl>
                                        <p:attrNameLst>
                                          <p:attrName>ppt_x</p:attrName>
                                        </p:attrNameLst>
                                      </p:cBhvr>
                                      <p:tavLst>
                                        <p:tav tm="0">
                                          <p:val>
                                            <p:strVal val="#ppt_x"/>
                                          </p:val>
                                        </p:tav>
                                        <p:tav tm="100000">
                                          <p:val>
                                            <p:strVal val="#ppt_x"/>
                                          </p:val>
                                        </p:tav>
                                      </p:tavLst>
                                    </p:anim>
                                    <p:anim calcmode="lin" valueType="num">
                                      <p:cBhvr additive="base">
                                        <p:cTn id="1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anim calcmode="lin" valueType="num">
                                      <p:cBhvr additive="base">
                                        <p:cTn id="33" dur="500" fill="hold"/>
                                        <p:tgtEl>
                                          <p:spTgt spid="116"/>
                                        </p:tgtEl>
                                        <p:attrNameLst>
                                          <p:attrName>ppt_x</p:attrName>
                                        </p:attrNameLst>
                                      </p:cBhvr>
                                      <p:tavLst>
                                        <p:tav tm="0">
                                          <p:val>
                                            <p:strVal val="#ppt_x"/>
                                          </p:val>
                                        </p:tav>
                                        <p:tav tm="100000">
                                          <p:val>
                                            <p:strVal val="#ppt_x"/>
                                          </p:val>
                                        </p:tav>
                                      </p:tavLst>
                                    </p:anim>
                                    <p:anim calcmode="lin" valueType="num">
                                      <p:cBhvr additive="base">
                                        <p:cTn id="34"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5"/>
          <p:cNvSpPr>
            <a:spLocks noGrp="1"/>
          </p:cNvSpPr>
          <p:nvPr>
            <p:ph type="sldNum" sz="quarter" idx="12"/>
          </p:nvPr>
        </p:nvSpPr>
        <p:spPr/>
        <p:txBody>
          <a:bodyPr/>
          <a:lstStyle/>
          <a:p>
            <a:pPr>
              <a:defRPr/>
            </a:pPr>
            <a:fld id="{E21E0495-3938-4D22-B0CE-CF35A22520A9}" type="slidenum">
              <a:rPr lang="en-US" altLang="zh-CN"/>
              <a:pPr>
                <a:defRPr/>
              </a:pPr>
              <a:t>71</a:t>
            </a:fld>
            <a:endParaRPr lang="en-US" altLang="zh-CN"/>
          </a:p>
        </p:txBody>
      </p:sp>
      <p:grpSp>
        <p:nvGrpSpPr>
          <p:cNvPr id="89" name="组合 88"/>
          <p:cNvGrpSpPr/>
          <p:nvPr/>
        </p:nvGrpSpPr>
        <p:grpSpPr>
          <a:xfrm>
            <a:off x="6300788" y="747127"/>
            <a:ext cx="2614612" cy="5418177"/>
            <a:chOff x="6300788" y="603111"/>
            <a:chExt cx="2614612" cy="5418177"/>
          </a:xfrm>
        </p:grpSpPr>
        <p:sp>
          <p:nvSpPr>
            <p:cNvPr id="70700" name="Text Box 5"/>
            <p:cNvSpPr txBox="1">
              <a:spLocks noChangeArrowheads="1"/>
            </p:cNvSpPr>
            <p:nvPr/>
          </p:nvSpPr>
          <p:spPr bwMode="auto">
            <a:xfrm>
              <a:off x="7162800" y="5075138"/>
              <a:ext cx="1752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a:latin typeface="Times New Roman" pitchFamily="18" charset="0"/>
                </a:rPr>
                <a:t>J4,J5,J6</a:t>
              </a:r>
            </a:p>
            <a:p>
              <a:pPr algn="ctr"/>
              <a:r>
                <a:rPr kumimoji="1" lang="zh-CN" altLang="en-US" sz="2800" dirty="0">
                  <a:latin typeface="Times New Roman" pitchFamily="18" charset="0"/>
                </a:rPr>
                <a:t>入队</a:t>
              </a:r>
            </a:p>
          </p:txBody>
        </p:sp>
        <p:grpSp>
          <p:nvGrpSpPr>
            <p:cNvPr id="86" name="组合 85"/>
            <p:cNvGrpSpPr/>
            <p:nvPr/>
          </p:nvGrpSpPr>
          <p:grpSpPr>
            <a:xfrm>
              <a:off x="6300788" y="603111"/>
              <a:ext cx="1914550" cy="4195802"/>
              <a:chOff x="6300788" y="603111"/>
              <a:chExt cx="1914550" cy="4195802"/>
            </a:xfrm>
          </p:grpSpPr>
          <p:sp>
            <p:nvSpPr>
              <p:cNvPr id="70702" name="Line 29"/>
              <p:cNvSpPr>
                <a:spLocks noChangeShapeType="1"/>
              </p:cNvSpPr>
              <p:nvPr/>
            </p:nvSpPr>
            <p:spPr bwMode="auto">
              <a:xfrm flipV="1">
                <a:off x="6864351" y="2820888"/>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03" name="Text Box 30"/>
              <p:cNvSpPr txBox="1">
                <a:spLocks noChangeArrowheads="1"/>
              </p:cNvSpPr>
              <p:nvPr/>
            </p:nvSpPr>
            <p:spPr bwMode="auto">
              <a:xfrm>
                <a:off x="6375420" y="603111"/>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70704" name="Text Box 31"/>
              <p:cNvSpPr txBox="1">
                <a:spLocks noChangeArrowheads="1"/>
              </p:cNvSpPr>
              <p:nvPr/>
            </p:nvSpPr>
            <p:spPr bwMode="auto">
              <a:xfrm>
                <a:off x="6300788" y="2323728"/>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Q.front</a:t>
                </a:r>
                <a:endParaRPr kumimoji="1" lang="en-US" altLang="zh-CN" dirty="0">
                  <a:solidFill>
                    <a:srgbClr val="FF0000"/>
                  </a:solidFill>
                  <a:latin typeface="Times New Roman" pitchFamily="18" charset="0"/>
                  <a:ea typeface="宋体" pitchFamily="2" charset="-122"/>
                </a:endParaRPr>
              </a:p>
            </p:txBody>
          </p:sp>
          <p:grpSp>
            <p:nvGrpSpPr>
              <p:cNvPr id="70705" name="Group 103"/>
              <p:cNvGrpSpPr>
                <a:grpSpLocks/>
              </p:cNvGrpSpPr>
              <p:nvPr/>
            </p:nvGrpSpPr>
            <p:grpSpPr bwMode="auto">
              <a:xfrm>
                <a:off x="7500958" y="1220688"/>
                <a:ext cx="714380" cy="3578225"/>
                <a:chOff x="4656" y="576"/>
                <a:chExt cx="553" cy="2254"/>
              </a:xfrm>
            </p:grpSpPr>
            <p:sp>
              <p:nvSpPr>
                <p:cNvPr id="70712" name="Rectangle 34"/>
                <p:cNvSpPr>
                  <a:spLocks noChangeArrowheads="1"/>
                </p:cNvSpPr>
                <p:nvPr/>
              </p:nvSpPr>
              <p:spPr bwMode="auto">
                <a:xfrm>
                  <a:off x="4656" y="576"/>
                  <a:ext cx="553" cy="2254"/>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70713" name="Line 35"/>
                <p:cNvSpPr>
                  <a:spLocks noChangeShapeType="1"/>
                </p:cNvSpPr>
                <p:nvPr/>
              </p:nvSpPr>
              <p:spPr bwMode="auto">
                <a:xfrm>
                  <a:off x="4656" y="2454"/>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4" name="Line 36"/>
                <p:cNvSpPr>
                  <a:spLocks noChangeShapeType="1"/>
                </p:cNvSpPr>
                <p:nvPr/>
              </p:nvSpPr>
              <p:spPr bwMode="auto">
                <a:xfrm>
                  <a:off x="4656" y="952"/>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37"/>
                <p:cNvSpPr>
                  <a:spLocks noChangeShapeType="1"/>
                </p:cNvSpPr>
                <p:nvPr/>
              </p:nvSpPr>
              <p:spPr bwMode="auto">
                <a:xfrm>
                  <a:off x="4656" y="1327"/>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38"/>
                <p:cNvSpPr>
                  <a:spLocks noChangeShapeType="1"/>
                </p:cNvSpPr>
                <p:nvPr/>
              </p:nvSpPr>
              <p:spPr bwMode="auto">
                <a:xfrm>
                  <a:off x="4656" y="1703"/>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7" name="Line 39"/>
                <p:cNvSpPr>
                  <a:spLocks noChangeShapeType="1"/>
                </p:cNvSpPr>
                <p:nvPr/>
              </p:nvSpPr>
              <p:spPr bwMode="auto">
                <a:xfrm>
                  <a:off x="4656" y="2079"/>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06" name="Text Box 41"/>
              <p:cNvSpPr txBox="1">
                <a:spLocks noChangeArrowheads="1"/>
              </p:cNvSpPr>
              <p:nvPr/>
            </p:nvSpPr>
            <p:spPr bwMode="auto">
              <a:xfrm>
                <a:off x="7426326" y="4268688"/>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70707" name="Text Box 42"/>
              <p:cNvSpPr txBox="1">
                <a:spLocks noChangeArrowheads="1"/>
              </p:cNvSpPr>
              <p:nvPr/>
            </p:nvSpPr>
            <p:spPr bwMode="auto">
              <a:xfrm>
                <a:off x="7426326" y="3705126"/>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70708" name="Text Box 44"/>
              <p:cNvSpPr txBox="1">
                <a:spLocks noChangeArrowheads="1"/>
              </p:cNvSpPr>
              <p:nvPr/>
            </p:nvSpPr>
            <p:spPr bwMode="auto">
              <a:xfrm>
                <a:off x="7426326" y="1296888"/>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a:latin typeface="黑体" pitchFamily="2" charset="-122"/>
                    <a:ea typeface="黑体" pitchFamily="2" charset="-122"/>
                  </a:rPr>
                  <a:t> J6</a:t>
                </a:r>
              </a:p>
            </p:txBody>
          </p:sp>
          <p:sp>
            <p:nvSpPr>
              <p:cNvPr id="70709" name="Text Box 45"/>
              <p:cNvSpPr txBox="1">
                <a:spLocks noChangeArrowheads="1"/>
              </p:cNvSpPr>
              <p:nvPr/>
            </p:nvSpPr>
            <p:spPr bwMode="auto">
              <a:xfrm>
                <a:off x="7426326" y="1906488"/>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 J5</a:t>
                </a:r>
              </a:p>
            </p:txBody>
          </p:sp>
          <p:sp>
            <p:nvSpPr>
              <p:cNvPr id="70710" name="Text Box 46"/>
              <p:cNvSpPr txBox="1">
                <a:spLocks noChangeArrowheads="1"/>
              </p:cNvSpPr>
              <p:nvPr/>
            </p:nvSpPr>
            <p:spPr bwMode="auto">
              <a:xfrm>
                <a:off x="7426326" y="2439888"/>
                <a:ext cx="774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黑体" pitchFamily="2" charset="-122"/>
                    <a:ea typeface="黑体" pitchFamily="2" charset="-122"/>
                  </a:rPr>
                  <a:t> J4</a:t>
                </a:r>
              </a:p>
            </p:txBody>
          </p:sp>
          <p:sp>
            <p:nvSpPr>
              <p:cNvPr id="70711" name="Line 47"/>
              <p:cNvSpPr>
                <a:spLocks noChangeShapeType="1"/>
              </p:cNvSpPr>
              <p:nvPr/>
            </p:nvSpPr>
            <p:spPr bwMode="auto">
              <a:xfrm flipV="1">
                <a:off x="6864351" y="1060311"/>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8" name="组合 87"/>
          <p:cNvGrpSpPr/>
          <p:nvPr/>
        </p:nvGrpSpPr>
        <p:grpSpPr>
          <a:xfrm>
            <a:off x="4291013" y="1348829"/>
            <a:ext cx="2414587" cy="4816475"/>
            <a:chOff x="4291013" y="1204813"/>
            <a:chExt cx="2414587" cy="4816475"/>
          </a:xfrm>
        </p:grpSpPr>
        <p:sp>
          <p:nvSpPr>
            <p:cNvPr id="70680" name="Text Box 4"/>
            <p:cNvSpPr txBox="1">
              <a:spLocks noChangeArrowheads="1"/>
            </p:cNvSpPr>
            <p:nvPr/>
          </p:nvSpPr>
          <p:spPr bwMode="auto">
            <a:xfrm>
              <a:off x="4783138" y="5075138"/>
              <a:ext cx="19224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smtClean="0">
                  <a:latin typeface="Times New Roman" pitchFamily="18" charset="0"/>
                </a:rPr>
                <a:t>J2,J3</a:t>
              </a:r>
              <a:endParaRPr kumimoji="1" lang="en-US" altLang="zh-CN" sz="2800" dirty="0">
                <a:latin typeface="Times New Roman" pitchFamily="18" charset="0"/>
              </a:endParaRPr>
            </a:p>
            <a:p>
              <a:pPr algn="ctr"/>
              <a:r>
                <a:rPr kumimoji="1" lang="zh-CN" altLang="en-US" sz="2800" dirty="0">
                  <a:latin typeface="Times New Roman" pitchFamily="18" charset="0"/>
                </a:rPr>
                <a:t>出队</a:t>
              </a:r>
            </a:p>
          </p:txBody>
        </p:sp>
        <p:grpSp>
          <p:nvGrpSpPr>
            <p:cNvPr id="87" name="组合 86"/>
            <p:cNvGrpSpPr/>
            <p:nvPr/>
          </p:nvGrpSpPr>
          <p:grpSpPr>
            <a:xfrm>
              <a:off x="4291013" y="1204813"/>
              <a:ext cx="1709747" cy="3578225"/>
              <a:chOff x="4291013" y="1204813"/>
              <a:chExt cx="1709747" cy="3578225"/>
            </a:xfrm>
          </p:grpSpPr>
          <p:sp>
            <p:nvSpPr>
              <p:cNvPr id="70682" name="Text Box 26"/>
              <p:cNvSpPr txBox="1">
                <a:spLocks noChangeArrowheads="1"/>
              </p:cNvSpPr>
              <p:nvPr/>
            </p:nvSpPr>
            <p:spPr bwMode="auto">
              <a:xfrm>
                <a:off x="4360863" y="2204864"/>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70683" name="Text Box 27"/>
              <p:cNvSpPr txBox="1">
                <a:spLocks noChangeArrowheads="1"/>
              </p:cNvSpPr>
              <p:nvPr/>
            </p:nvSpPr>
            <p:spPr bwMode="auto">
              <a:xfrm>
                <a:off x="4291013" y="2789138"/>
                <a:ext cx="1306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sp>
            <p:nvSpPr>
              <p:cNvPr id="70684" name="Line 68"/>
              <p:cNvSpPr>
                <a:spLocks noChangeShapeType="1"/>
              </p:cNvSpPr>
              <p:nvPr/>
            </p:nvSpPr>
            <p:spPr bwMode="auto">
              <a:xfrm flipV="1">
                <a:off x="4924426" y="2716113"/>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85" name="Line 69"/>
              <p:cNvSpPr>
                <a:spLocks noChangeShapeType="1"/>
              </p:cNvSpPr>
              <p:nvPr/>
            </p:nvSpPr>
            <p:spPr bwMode="auto">
              <a:xfrm flipV="1">
                <a:off x="4924426" y="2870101"/>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0686" name="Group 101"/>
              <p:cNvGrpSpPr>
                <a:grpSpLocks/>
              </p:cNvGrpSpPr>
              <p:nvPr/>
            </p:nvGrpSpPr>
            <p:grpSpPr bwMode="auto">
              <a:xfrm>
                <a:off x="5435601" y="1204813"/>
                <a:ext cx="565159" cy="3578225"/>
                <a:chOff x="3424" y="566"/>
                <a:chExt cx="553" cy="2254"/>
              </a:xfrm>
            </p:grpSpPr>
            <p:grpSp>
              <p:nvGrpSpPr>
                <p:cNvPr id="70687" name="Group 72"/>
                <p:cNvGrpSpPr>
                  <a:grpSpLocks/>
                </p:cNvGrpSpPr>
                <p:nvPr/>
              </p:nvGrpSpPr>
              <p:grpSpPr bwMode="auto">
                <a:xfrm>
                  <a:off x="3424" y="566"/>
                  <a:ext cx="553" cy="2254"/>
                  <a:chOff x="768" y="912"/>
                  <a:chExt cx="576" cy="1728"/>
                </a:xfrm>
              </p:grpSpPr>
              <p:sp>
                <p:nvSpPr>
                  <p:cNvPr id="70694" name="Rectangle 73"/>
                  <p:cNvSpPr>
                    <a:spLocks noChangeArrowheads="1"/>
                  </p:cNvSpPr>
                  <p:nvPr/>
                </p:nvSpPr>
                <p:spPr bwMode="auto">
                  <a:xfrm>
                    <a:off x="768" y="912"/>
                    <a:ext cx="576"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70695" name="Line 74"/>
                  <p:cNvSpPr>
                    <a:spLocks noChangeShapeType="1"/>
                  </p:cNvSpPr>
                  <p:nvPr/>
                </p:nvSpPr>
                <p:spPr bwMode="auto">
                  <a:xfrm>
                    <a:off x="768" y="2352"/>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6" name="Line 75"/>
                  <p:cNvSpPr>
                    <a:spLocks noChangeShapeType="1"/>
                  </p:cNvSpPr>
                  <p:nvPr/>
                </p:nvSpPr>
                <p:spPr bwMode="auto">
                  <a:xfrm>
                    <a:off x="768" y="1200"/>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76"/>
                  <p:cNvSpPr>
                    <a:spLocks noChangeShapeType="1"/>
                  </p:cNvSpPr>
                  <p:nvPr/>
                </p:nvSpPr>
                <p:spPr bwMode="auto">
                  <a:xfrm>
                    <a:off x="768" y="1488"/>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8" name="Line 77"/>
                  <p:cNvSpPr>
                    <a:spLocks noChangeShapeType="1"/>
                  </p:cNvSpPr>
                  <p:nvPr/>
                </p:nvSpPr>
                <p:spPr bwMode="auto">
                  <a:xfrm>
                    <a:off x="768" y="1776"/>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9" name="Line 78"/>
                  <p:cNvSpPr>
                    <a:spLocks noChangeShapeType="1"/>
                  </p:cNvSpPr>
                  <p:nvPr/>
                </p:nvSpPr>
                <p:spPr bwMode="auto">
                  <a:xfrm>
                    <a:off x="768" y="2064"/>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88" name="Text Box 80"/>
                <p:cNvSpPr txBox="1">
                  <a:spLocks noChangeArrowheads="1"/>
                </p:cNvSpPr>
                <p:nvPr/>
              </p:nvSpPr>
              <p:spPr bwMode="auto">
                <a:xfrm>
                  <a:off x="3446" y="248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0689" name="Text Box 81"/>
                <p:cNvSpPr txBox="1">
                  <a:spLocks noChangeArrowheads="1"/>
                </p:cNvSpPr>
                <p:nvPr/>
              </p:nvSpPr>
              <p:spPr bwMode="auto">
                <a:xfrm>
                  <a:off x="3446" y="2131"/>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0690" name="Text Box 82"/>
                <p:cNvSpPr txBox="1">
                  <a:spLocks noChangeArrowheads="1"/>
                </p:cNvSpPr>
                <p:nvPr/>
              </p:nvSpPr>
              <p:spPr bwMode="auto">
                <a:xfrm>
                  <a:off x="3446" y="176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70691" name="Text Box 83"/>
                <p:cNvSpPr txBox="1">
                  <a:spLocks noChangeArrowheads="1"/>
                </p:cNvSpPr>
                <p:nvPr/>
              </p:nvSpPr>
              <p:spPr bwMode="auto">
                <a:xfrm>
                  <a:off x="3446" y="61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70692" name="Text Box 84"/>
                <p:cNvSpPr txBox="1">
                  <a:spLocks noChangeArrowheads="1"/>
                </p:cNvSpPr>
                <p:nvPr/>
              </p:nvSpPr>
              <p:spPr bwMode="auto">
                <a:xfrm>
                  <a:off x="3446" y="998"/>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70693" name="Text Box 85"/>
                <p:cNvSpPr txBox="1">
                  <a:spLocks noChangeArrowheads="1"/>
                </p:cNvSpPr>
                <p:nvPr/>
              </p:nvSpPr>
              <p:spPr bwMode="auto">
                <a:xfrm>
                  <a:off x="3446" y="133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grpSp>
        </p:grpSp>
      </p:grpSp>
      <p:grpSp>
        <p:nvGrpSpPr>
          <p:cNvPr id="14" name="Group 106"/>
          <p:cNvGrpSpPr>
            <a:grpSpLocks/>
          </p:cNvGrpSpPr>
          <p:nvPr/>
        </p:nvGrpSpPr>
        <p:grpSpPr bwMode="auto">
          <a:xfrm>
            <a:off x="228600" y="1369467"/>
            <a:ext cx="2312988" cy="4699000"/>
            <a:chOff x="144" y="579"/>
            <a:chExt cx="1457" cy="2960"/>
          </a:xfrm>
        </p:grpSpPr>
        <p:sp>
          <p:nvSpPr>
            <p:cNvPr id="70665" name="Text Box 2"/>
            <p:cNvSpPr txBox="1">
              <a:spLocks noChangeArrowheads="1"/>
            </p:cNvSpPr>
            <p:nvPr/>
          </p:nvSpPr>
          <p:spPr bwMode="auto">
            <a:xfrm>
              <a:off x="528" y="3174"/>
              <a:ext cx="10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zh-CN" altLang="en-US" sz="3200">
                  <a:latin typeface="楷体_GB2312" pitchFamily="49" charset="-122"/>
                </a:rPr>
                <a:t>空队列</a:t>
              </a:r>
            </a:p>
          </p:txBody>
        </p:sp>
        <p:sp>
          <p:nvSpPr>
            <p:cNvPr id="70666" name="Text Box 50"/>
            <p:cNvSpPr txBox="1">
              <a:spLocks noChangeArrowheads="1"/>
            </p:cNvSpPr>
            <p:nvPr/>
          </p:nvSpPr>
          <p:spPr bwMode="auto">
            <a:xfrm>
              <a:off x="144" y="2566"/>
              <a:ext cx="9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grpSp>
          <p:nvGrpSpPr>
            <p:cNvPr id="70667" name="Group 52"/>
            <p:cNvGrpSpPr>
              <a:grpSpLocks/>
            </p:cNvGrpSpPr>
            <p:nvPr/>
          </p:nvGrpSpPr>
          <p:grpSpPr bwMode="auto">
            <a:xfrm>
              <a:off x="1015" y="579"/>
              <a:ext cx="335" cy="2231"/>
              <a:chOff x="908" y="912"/>
              <a:chExt cx="351" cy="1728"/>
            </a:xfrm>
          </p:grpSpPr>
          <p:sp>
            <p:nvSpPr>
              <p:cNvPr id="70674" name="Rectangle 53"/>
              <p:cNvSpPr>
                <a:spLocks noChangeArrowheads="1"/>
              </p:cNvSpPr>
              <p:nvPr/>
            </p:nvSpPr>
            <p:spPr bwMode="auto">
              <a:xfrm>
                <a:off x="908" y="912"/>
                <a:ext cx="351"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70675" name="Line 54"/>
              <p:cNvSpPr>
                <a:spLocks noChangeShapeType="1"/>
              </p:cNvSpPr>
              <p:nvPr/>
            </p:nvSpPr>
            <p:spPr bwMode="auto">
              <a:xfrm>
                <a:off x="908" y="2352"/>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6" name="Line 55"/>
              <p:cNvSpPr>
                <a:spLocks noChangeShapeType="1"/>
              </p:cNvSpPr>
              <p:nvPr/>
            </p:nvSpPr>
            <p:spPr bwMode="auto">
              <a:xfrm>
                <a:off x="908" y="1200"/>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7" name="Line 56"/>
              <p:cNvSpPr>
                <a:spLocks noChangeShapeType="1"/>
              </p:cNvSpPr>
              <p:nvPr/>
            </p:nvSpPr>
            <p:spPr bwMode="auto">
              <a:xfrm>
                <a:off x="908" y="1488"/>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8" name="Line 57"/>
              <p:cNvSpPr>
                <a:spLocks noChangeShapeType="1"/>
              </p:cNvSpPr>
              <p:nvPr/>
            </p:nvSpPr>
            <p:spPr bwMode="auto">
              <a:xfrm>
                <a:off x="908" y="1776"/>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9" name="Line 58"/>
              <p:cNvSpPr>
                <a:spLocks noChangeShapeType="1"/>
              </p:cNvSpPr>
              <p:nvPr/>
            </p:nvSpPr>
            <p:spPr bwMode="auto">
              <a:xfrm>
                <a:off x="908" y="2064"/>
                <a:ext cx="351"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8" name="Group 105"/>
            <p:cNvGrpSpPr>
              <a:grpSpLocks/>
            </p:cNvGrpSpPr>
            <p:nvPr/>
          </p:nvGrpSpPr>
          <p:grpSpPr bwMode="auto">
            <a:xfrm>
              <a:off x="144" y="2269"/>
              <a:ext cx="740" cy="288"/>
              <a:chOff x="144" y="2269"/>
              <a:chExt cx="740" cy="288"/>
            </a:xfrm>
          </p:grpSpPr>
          <p:sp>
            <p:nvSpPr>
              <p:cNvPr id="70672" name="Text Box 49"/>
              <p:cNvSpPr txBox="1">
                <a:spLocks noChangeArrowheads="1"/>
              </p:cNvSpPr>
              <p:nvPr/>
            </p:nvSpPr>
            <p:spPr bwMode="auto">
              <a:xfrm>
                <a:off x="144" y="2269"/>
                <a:ext cx="7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宋体" pitchFamily="2" charset="-122"/>
                  </a:rPr>
                  <a:t>Q.rear</a:t>
                </a:r>
                <a:endParaRPr kumimoji="1" lang="en-US" altLang="zh-CN" dirty="0">
                  <a:solidFill>
                    <a:srgbClr val="FF0000"/>
                  </a:solidFill>
                  <a:latin typeface="Times New Roman" pitchFamily="18" charset="0"/>
                  <a:ea typeface="宋体" pitchFamily="2" charset="-122"/>
                </a:endParaRPr>
              </a:p>
            </p:txBody>
          </p:sp>
          <p:sp>
            <p:nvSpPr>
              <p:cNvPr id="70673" name="Line 65"/>
              <p:cNvSpPr>
                <a:spLocks noChangeShapeType="1"/>
              </p:cNvSpPr>
              <p:nvPr/>
            </p:nvSpPr>
            <p:spPr bwMode="auto">
              <a:xfrm>
                <a:off x="514" y="2557"/>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0669" name="Line 66"/>
            <p:cNvSpPr>
              <a:spLocks noChangeShapeType="1"/>
            </p:cNvSpPr>
            <p:nvPr/>
          </p:nvSpPr>
          <p:spPr bwMode="auto">
            <a:xfrm>
              <a:off x="514" y="2630"/>
              <a:ext cx="266" cy="0"/>
            </a:xfrm>
            <a:prstGeom prst="line">
              <a:avLst/>
            </a:prstGeom>
            <a:noFill/>
            <a:ln w="28575"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0" name="Rectangle 86"/>
            <p:cNvSpPr>
              <a:spLocks noChangeArrowheads="1"/>
            </p:cNvSpPr>
            <p:nvPr/>
          </p:nvSpPr>
          <p:spPr bwMode="auto">
            <a:xfrm>
              <a:off x="144" y="2905"/>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1" lang="en-US" altLang="zh-CN">
                  <a:solidFill>
                    <a:srgbClr val="FF0000"/>
                  </a:solidFill>
                  <a:latin typeface="Times New Roman" pitchFamily="18" charset="0"/>
                  <a:ea typeface="宋体" pitchFamily="2" charset="-122"/>
                </a:rPr>
                <a:t>Q.base</a:t>
              </a:r>
            </a:p>
          </p:txBody>
        </p:sp>
        <p:sp>
          <p:nvSpPr>
            <p:cNvPr id="70671" name="Line 87"/>
            <p:cNvSpPr>
              <a:spLocks noChangeShapeType="1"/>
            </p:cNvSpPr>
            <p:nvPr/>
          </p:nvSpPr>
          <p:spPr bwMode="auto">
            <a:xfrm flipV="1">
              <a:off x="816" y="2809"/>
              <a:ext cx="240" cy="192"/>
            </a:xfrm>
            <a:prstGeom prst="line">
              <a:avLst/>
            </a:prstGeom>
            <a:noFill/>
            <a:ln w="2857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0663" name="矩形 80"/>
          <p:cNvSpPr>
            <a:spLocks noChangeArrowheads="1"/>
          </p:cNvSpPr>
          <p:nvPr/>
        </p:nvSpPr>
        <p:spPr bwMode="auto">
          <a:xfrm>
            <a:off x="2571750" y="5991374"/>
            <a:ext cx="243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err="1">
                <a:solidFill>
                  <a:srgbClr val="FF0000"/>
                </a:solidFill>
                <a:latin typeface="Times New Roman" pitchFamily="18" charset="0"/>
                <a:ea typeface="宋体" pitchFamily="2" charset="-122"/>
              </a:rPr>
              <a:t>Q.rear</a:t>
            </a:r>
            <a:r>
              <a:rPr kumimoji="1" lang="en-US" altLang="zh-CN" dirty="0">
                <a:solidFill>
                  <a:srgbClr val="FF0000"/>
                </a:solidFill>
                <a:latin typeface="Times New Roman" pitchFamily="18" charset="0"/>
                <a:ea typeface="宋体" pitchFamily="2" charset="-122"/>
              </a:rPr>
              <a:t>=Q.rear+1</a:t>
            </a:r>
            <a:endParaRPr lang="zh-CN" altLang="en-US" dirty="0"/>
          </a:p>
        </p:txBody>
      </p:sp>
      <p:sp>
        <p:nvSpPr>
          <p:cNvPr id="70664" name="矩形 82"/>
          <p:cNvSpPr>
            <a:spLocks noChangeArrowheads="1"/>
          </p:cNvSpPr>
          <p:nvPr/>
        </p:nvSpPr>
        <p:spPr bwMode="auto">
          <a:xfrm>
            <a:off x="5072063" y="5991374"/>
            <a:ext cx="2642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dirty="0" err="1" smtClean="0">
                <a:solidFill>
                  <a:srgbClr val="FF0000"/>
                </a:solidFill>
                <a:latin typeface="Times New Roman" pitchFamily="18" charset="0"/>
                <a:ea typeface="宋体" pitchFamily="2" charset="-122"/>
              </a:rPr>
              <a:t>Q.front</a:t>
            </a:r>
            <a:r>
              <a:rPr kumimoji="1" lang="en-US" altLang="zh-CN" dirty="0" smtClean="0">
                <a:solidFill>
                  <a:srgbClr val="FF0000"/>
                </a:solidFill>
                <a:latin typeface="Times New Roman" pitchFamily="18" charset="0"/>
                <a:ea typeface="宋体" pitchFamily="2" charset="-122"/>
              </a:rPr>
              <a:t>=Q.front+1</a:t>
            </a:r>
            <a:endParaRPr lang="zh-CN" altLang="en-US" dirty="0"/>
          </a:p>
        </p:txBody>
      </p:sp>
      <p:sp>
        <p:nvSpPr>
          <p:cNvPr id="83" name="Text Box 3"/>
          <p:cNvSpPr txBox="1">
            <a:spLocks noChangeArrowheads="1"/>
          </p:cNvSpPr>
          <p:nvPr/>
        </p:nvSpPr>
        <p:spPr bwMode="auto">
          <a:xfrm>
            <a:off x="1676400" y="49507"/>
            <a:ext cx="5508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r>
              <a:rPr kumimoji="1" lang="en-US" altLang="zh-CN" sz="3600" dirty="0" smtClean="0">
                <a:solidFill>
                  <a:srgbClr val="FF0000"/>
                </a:solidFill>
                <a:latin typeface="Times New Roman" pitchFamily="18" charset="0"/>
              </a:rPr>
              <a:t>2</a:t>
            </a:r>
            <a:r>
              <a:rPr kumimoji="1" lang="zh-CN" altLang="en-US" sz="3600" dirty="0" smtClean="0">
                <a:solidFill>
                  <a:srgbClr val="FF0000"/>
                </a:solidFill>
                <a:latin typeface="Times New Roman" pitchFamily="18" charset="0"/>
              </a:rPr>
              <a:t>）循环</a:t>
            </a:r>
            <a:r>
              <a:rPr kumimoji="1" lang="zh-CN" altLang="en-US" sz="3600" dirty="0">
                <a:solidFill>
                  <a:srgbClr val="FF0000"/>
                </a:solidFill>
                <a:latin typeface="Times New Roman" pitchFamily="18" charset="0"/>
              </a:rPr>
              <a:t>队列</a:t>
            </a:r>
            <a:r>
              <a:rPr kumimoji="1" lang="en-US" altLang="zh-CN" sz="3600" dirty="0">
                <a:solidFill>
                  <a:srgbClr val="FF0000"/>
                </a:solidFill>
                <a:latin typeface="Times New Roman" pitchFamily="18" charset="0"/>
              </a:rPr>
              <a:t>——</a:t>
            </a:r>
            <a:r>
              <a:rPr kumimoji="1" lang="zh-CN" altLang="en-US" sz="3600" dirty="0">
                <a:solidFill>
                  <a:srgbClr val="FF0000"/>
                </a:solidFill>
                <a:latin typeface="Times New Roman" pitchFamily="18" charset="0"/>
              </a:rPr>
              <a:t>顺序映象</a:t>
            </a:r>
          </a:p>
        </p:txBody>
      </p:sp>
      <p:graphicFrame>
        <p:nvGraphicFramePr>
          <p:cNvPr id="84" name="表格 83"/>
          <p:cNvGraphicFramePr>
            <a:graphicFrameLocks noGrp="1"/>
          </p:cNvGraphicFramePr>
          <p:nvPr>
            <p:extLst>
              <p:ext uri="{D42A27DB-BD31-4B8C-83A1-F6EECF244321}">
                <p14:modId xmlns:p14="http://schemas.microsoft.com/office/powerpoint/2010/main" val="2507782723"/>
              </p:ext>
            </p:extLst>
          </p:nvPr>
        </p:nvGraphicFramePr>
        <p:xfrm>
          <a:off x="1285852" y="1358438"/>
          <a:ext cx="333356" cy="3571902"/>
        </p:xfrm>
        <a:graphic>
          <a:graphicData uri="http://schemas.openxmlformats.org/drawingml/2006/table">
            <a:tbl>
              <a:tblPr firstRow="1" bandRow="1">
                <a:tableStyleId>{1FECB4D8-DB02-4DC6-A0A2-4F2EBAE1DC90}</a:tableStyleId>
              </a:tblPr>
              <a:tblGrid>
                <a:gridCol w="333356"/>
              </a:tblGrid>
              <a:tr h="595317">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95317">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90" name="组合 89"/>
          <p:cNvGrpSpPr/>
          <p:nvPr/>
        </p:nvGrpSpPr>
        <p:grpSpPr>
          <a:xfrm>
            <a:off x="2249488" y="1264073"/>
            <a:ext cx="2414587" cy="4816475"/>
            <a:chOff x="6386711" y="1324032"/>
            <a:chExt cx="2414587" cy="4816475"/>
          </a:xfrm>
        </p:grpSpPr>
        <p:grpSp>
          <p:nvGrpSpPr>
            <p:cNvPr id="91" name="组合 90"/>
            <p:cNvGrpSpPr/>
            <p:nvPr/>
          </p:nvGrpSpPr>
          <p:grpSpPr>
            <a:xfrm>
              <a:off x="6386711" y="1324032"/>
              <a:ext cx="2414587" cy="4816475"/>
              <a:chOff x="4291013" y="1204813"/>
              <a:chExt cx="2414587" cy="4816475"/>
            </a:xfrm>
          </p:grpSpPr>
          <p:sp>
            <p:nvSpPr>
              <p:cNvPr id="94" name="Text Box 4"/>
              <p:cNvSpPr txBox="1">
                <a:spLocks noChangeArrowheads="1"/>
              </p:cNvSpPr>
              <p:nvPr/>
            </p:nvSpPr>
            <p:spPr bwMode="auto">
              <a:xfrm>
                <a:off x="4783138" y="5075138"/>
                <a:ext cx="19224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r>
                  <a:rPr kumimoji="1" lang="en-US" altLang="zh-CN" sz="2800" dirty="0" smtClean="0">
                    <a:latin typeface="Times New Roman" pitchFamily="18" charset="0"/>
                  </a:rPr>
                  <a:t>J1</a:t>
                </a:r>
                <a:endParaRPr kumimoji="1" lang="en-US" altLang="zh-CN" sz="2800" dirty="0">
                  <a:latin typeface="Times New Roman" pitchFamily="18" charset="0"/>
                </a:endParaRPr>
              </a:p>
              <a:p>
                <a:pPr algn="ctr"/>
                <a:r>
                  <a:rPr kumimoji="1" lang="zh-CN" altLang="en-US" sz="2800" dirty="0">
                    <a:latin typeface="Times New Roman" pitchFamily="18" charset="0"/>
                  </a:rPr>
                  <a:t>出队</a:t>
                </a:r>
              </a:p>
            </p:txBody>
          </p:sp>
          <p:grpSp>
            <p:nvGrpSpPr>
              <p:cNvPr id="95" name="组合 94"/>
              <p:cNvGrpSpPr/>
              <p:nvPr/>
            </p:nvGrpSpPr>
            <p:grpSpPr>
              <a:xfrm>
                <a:off x="4291013" y="1204813"/>
                <a:ext cx="1709747" cy="3578225"/>
                <a:chOff x="4291013" y="1204813"/>
                <a:chExt cx="1709747" cy="3578225"/>
              </a:xfrm>
            </p:grpSpPr>
            <p:sp>
              <p:nvSpPr>
                <p:cNvPr id="96" name="Text Box 26"/>
                <p:cNvSpPr txBox="1">
                  <a:spLocks noChangeArrowheads="1"/>
                </p:cNvSpPr>
                <p:nvPr/>
              </p:nvSpPr>
              <p:spPr bwMode="auto">
                <a:xfrm>
                  <a:off x="4360863" y="2204864"/>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err="1">
                      <a:solidFill>
                        <a:srgbClr val="FF0000"/>
                      </a:solidFill>
                      <a:latin typeface="Times New Roman" pitchFamily="18" charset="0"/>
                      <a:ea typeface="黑体" pitchFamily="2" charset="-122"/>
                    </a:rPr>
                    <a:t>Q.rear</a:t>
                  </a:r>
                  <a:endParaRPr kumimoji="1" lang="en-US" altLang="zh-CN" dirty="0">
                    <a:solidFill>
                      <a:srgbClr val="FF0000"/>
                    </a:solidFill>
                    <a:latin typeface="Times New Roman" pitchFamily="18" charset="0"/>
                    <a:ea typeface="黑体" pitchFamily="2" charset="-122"/>
                  </a:endParaRPr>
                </a:p>
              </p:txBody>
            </p:sp>
            <p:sp>
              <p:nvSpPr>
                <p:cNvPr id="97" name="Text Box 27"/>
                <p:cNvSpPr txBox="1">
                  <a:spLocks noChangeArrowheads="1"/>
                </p:cNvSpPr>
                <p:nvPr/>
              </p:nvSpPr>
              <p:spPr bwMode="auto">
                <a:xfrm>
                  <a:off x="4291013" y="3865975"/>
                  <a:ext cx="1306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a:solidFill>
                        <a:srgbClr val="FF0000"/>
                      </a:solidFill>
                      <a:latin typeface="Times New Roman" pitchFamily="18" charset="0"/>
                      <a:ea typeface="宋体" pitchFamily="2" charset="-122"/>
                    </a:rPr>
                    <a:t>Q.front</a:t>
                  </a:r>
                </a:p>
              </p:txBody>
            </p:sp>
            <p:sp>
              <p:nvSpPr>
                <p:cNvPr id="98" name="Line 68"/>
                <p:cNvSpPr>
                  <a:spLocks noChangeShapeType="1"/>
                </p:cNvSpPr>
                <p:nvPr/>
              </p:nvSpPr>
              <p:spPr bwMode="auto">
                <a:xfrm flipV="1">
                  <a:off x="4924426" y="2716113"/>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 name="Line 69"/>
                <p:cNvSpPr>
                  <a:spLocks noChangeShapeType="1"/>
                </p:cNvSpPr>
                <p:nvPr/>
              </p:nvSpPr>
              <p:spPr bwMode="auto">
                <a:xfrm flipV="1">
                  <a:off x="4924426" y="3946938"/>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0" name="Group 101"/>
                <p:cNvGrpSpPr>
                  <a:grpSpLocks/>
                </p:cNvGrpSpPr>
                <p:nvPr/>
              </p:nvGrpSpPr>
              <p:grpSpPr bwMode="auto">
                <a:xfrm>
                  <a:off x="5435601" y="1204813"/>
                  <a:ext cx="565159" cy="3578225"/>
                  <a:chOff x="3424" y="566"/>
                  <a:chExt cx="553" cy="2254"/>
                </a:xfrm>
              </p:grpSpPr>
              <p:grpSp>
                <p:nvGrpSpPr>
                  <p:cNvPr id="101" name="Group 72"/>
                  <p:cNvGrpSpPr>
                    <a:grpSpLocks/>
                  </p:cNvGrpSpPr>
                  <p:nvPr/>
                </p:nvGrpSpPr>
                <p:grpSpPr bwMode="auto">
                  <a:xfrm>
                    <a:off x="3424" y="566"/>
                    <a:ext cx="553" cy="2254"/>
                    <a:chOff x="768" y="912"/>
                    <a:chExt cx="576" cy="1728"/>
                  </a:xfrm>
                </p:grpSpPr>
                <p:sp>
                  <p:nvSpPr>
                    <p:cNvPr id="108" name="Rectangle 73"/>
                    <p:cNvSpPr>
                      <a:spLocks noChangeArrowheads="1"/>
                    </p:cNvSpPr>
                    <p:nvPr/>
                  </p:nvSpPr>
                  <p:spPr bwMode="auto">
                    <a:xfrm>
                      <a:off x="768" y="912"/>
                      <a:ext cx="576" cy="1728"/>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09" name="Line 74"/>
                    <p:cNvSpPr>
                      <a:spLocks noChangeShapeType="1"/>
                    </p:cNvSpPr>
                    <p:nvPr/>
                  </p:nvSpPr>
                  <p:spPr bwMode="auto">
                    <a:xfrm>
                      <a:off x="768" y="2352"/>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75"/>
                    <p:cNvSpPr>
                      <a:spLocks noChangeShapeType="1"/>
                    </p:cNvSpPr>
                    <p:nvPr/>
                  </p:nvSpPr>
                  <p:spPr bwMode="auto">
                    <a:xfrm>
                      <a:off x="768" y="1200"/>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76"/>
                    <p:cNvSpPr>
                      <a:spLocks noChangeShapeType="1"/>
                    </p:cNvSpPr>
                    <p:nvPr/>
                  </p:nvSpPr>
                  <p:spPr bwMode="auto">
                    <a:xfrm>
                      <a:off x="768" y="1488"/>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77"/>
                    <p:cNvSpPr>
                      <a:spLocks noChangeShapeType="1"/>
                    </p:cNvSpPr>
                    <p:nvPr/>
                  </p:nvSpPr>
                  <p:spPr bwMode="auto">
                    <a:xfrm>
                      <a:off x="768" y="1776"/>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78"/>
                    <p:cNvSpPr>
                      <a:spLocks noChangeShapeType="1"/>
                    </p:cNvSpPr>
                    <p:nvPr/>
                  </p:nvSpPr>
                  <p:spPr bwMode="auto">
                    <a:xfrm>
                      <a:off x="768" y="2064"/>
                      <a:ext cx="576"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 name="Text Box 80"/>
                  <p:cNvSpPr txBox="1">
                    <a:spLocks noChangeArrowheads="1"/>
                  </p:cNvSpPr>
                  <p:nvPr/>
                </p:nvSpPr>
                <p:spPr bwMode="auto">
                  <a:xfrm>
                    <a:off x="3446" y="248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103" name="Text Box 81"/>
                  <p:cNvSpPr txBox="1">
                    <a:spLocks noChangeArrowheads="1"/>
                  </p:cNvSpPr>
                  <p:nvPr/>
                </p:nvSpPr>
                <p:spPr bwMode="auto">
                  <a:xfrm>
                    <a:off x="3446" y="2131"/>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104" name="Text Box 82"/>
                  <p:cNvSpPr txBox="1">
                    <a:spLocks noChangeArrowheads="1"/>
                  </p:cNvSpPr>
                  <p:nvPr/>
                </p:nvSpPr>
                <p:spPr bwMode="auto">
                  <a:xfrm>
                    <a:off x="3446" y="1766"/>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endParaRPr kumimoji="1" lang="en-US" altLang="zh-CN" sz="2800">
                      <a:latin typeface="黑体" pitchFamily="2" charset="-122"/>
                      <a:ea typeface="黑体" pitchFamily="2" charset="-122"/>
                    </a:endParaRPr>
                  </a:p>
                </p:txBody>
              </p:sp>
              <p:sp>
                <p:nvSpPr>
                  <p:cNvPr id="105" name="Text Box 83"/>
                  <p:cNvSpPr txBox="1">
                    <a:spLocks noChangeArrowheads="1"/>
                  </p:cNvSpPr>
                  <p:nvPr/>
                </p:nvSpPr>
                <p:spPr bwMode="auto">
                  <a:xfrm>
                    <a:off x="3446" y="61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06" name="Text Box 84"/>
                  <p:cNvSpPr txBox="1">
                    <a:spLocks noChangeArrowheads="1"/>
                  </p:cNvSpPr>
                  <p:nvPr/>
                </p:nvSpPr>
                <p:spPr bwMode="auto">
                  <a:xfrm>
                    <a:off x="3446" y="998"/>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07" name="Text Box 85"/>
                  <p:cNvSpPr txBox="1">
                    <a:spLocks noChangeArrowheads="1"/>
                  </p:cNvSpPr>
                  <p:nvPr/>
                </p:nvSpPr>
                <p:spPr bwMode="auto">
                  <a:xfrm>
                    <a:off x="3446" y="1334"/>
                    <a:ext cx="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grpSp>
          </p:grpSp>
        </p:grpSp>
        <p:sp>
          <p:nvSpPr>
            <p:cNvPr id="92" name="文本框 91"/>
            <p:cNvSpPr txBox="1"/>
            <p:nvPr/>
          </p:nvSpPr>
          <p:spPr>
            <a:xfrm>
              <a:off x="7434496" y="3766963"/>
              <a:ext cx="767677" cy="461665"/>
            </a:xfrm>
            <a:prstGeom prst="rect">
              <a:avLst/>
            </a:prstGeom>
            <a:noFill/>
          </p:spPr>
          <p:txBody>
            <a:bodyPr wrap="square" rtlCol="0">
              <a:spAutoFit/>
            </a:bodyPr>
            <a:lstStyle/>
            <a:p>
              <a:pPr algn="ctr"/>
              <a:r>
                <a:rPr lang="en-US" altLang="zh-CN" dirty="0" smtClean="0"/>
                <a:t>J2</a:t>
              </a:r>
              <a:endParaRPr lang="zh-CN" altLang="en-US" dirty="0"/>
            </a:p>
          </p:txBody>
        </p:sp>
        <p:sp>
          <p:nvSpPr>
            <p:cNvPr id="93" name="文本框 92"/>
            <p:cNvSpPr txBox="1"/>
            <p:nvPr/>
          </p:nvSpPr>
          <p:spPr>
            <a:xfrm>
              <a:off x="7449503" y="3170592"/>
              <a:ext cx="767677" cy="461665"/>
            </a:xfrm>
            <a:prstGeom prst="rect">
              <a:avLst/>
            </a:prstGeom>
            <a:noFill/>
          </p:spPr>
          <p:txBody>
            <a:bodyPr wrap="square" rtlCol="0">
              <a:spAutoFit/>
            </a:bodyPr>
            <a:lstStyle/>
            <a:p>
              <a:pPr algn="ctr"/>
              <a:r>
                <a:rPr lang="en-US" altLang="zh-CN" dirty="0" smtClean="0"/>
                <a:t>J3</a:t>
              </a:r>
              <a:endParaRPr lang="zh-CN" altLang="en-US" dirty="0"/>
            </a:p>
          </p:txBody>
        </p:sp>
      </p:grpSp>
      <p:sp>
        <p:nvSpPr>
          <p:cNvPr id="114" name="矩形 113"/>
          <p:cNvSpPr/>
          <p:nvPr/>
        </p:nvSpPr>
        <p:spPr>
          <a:xfrm>
            <a:off x="2847699" y="589083"/>
            <a:ext cx="3498073" cy="523220"/>
          </a:xfrm>
          <a:prstGeom prst="rect">
            <a:avLst/>
          </a:prstGeom>
        </p:spPr>
        <p:txBody>
          <a:bodyPr wrap="none">
            <a:spAutoFit/>
          </a:bodyPr>
          <a:lstStyle/>
          <a:p>
            <a:r>
              <a:rPr kumimoji="1" lang="en-US" altLang="zh-CN" sz="2800" dirty="0" err="1" smtClean="0">
                <a:solidFill>
                  <a:srgbClr val="FF0000"/>
                </a:solidFill>
                <a:latin typeface="Times New Roman" pitchFamily="18" charset="0"/>
              </a:rPr>
              <a:t>EnQueue</a:t>
            </a:r>
            <a:r>
              <a:rPr kumimoji="1" lang="en-US" altLang="zh-CN" sz="2800" dirty="0" smtClean="0">
                <a:solidFill>
                  <a:srgbClr val="FF0000"/>
                </a:solidFill>
                <a:latin typeface="Times New Roman" pitchFamily="18" charset="0"/>
              </a:rPr>
              <a:t> </a:t>
            </a:r>
            <a:r>
              <a:rPr kumimoji="1" lang="zh-CN" altLang="en-US" sz="2800" dirty="0" smtClean="0">
                <a:solidFill>
                  <a:srgbClr val="FF0000"/>
                </a:solidFill>
                <a:latin typeface="Times New Roman" pitchFamily="18" charset="0"/>
              </a:rPr>
              <a:t>和 </a:t>
            </a:r>
            <a:r>
              <a:rPr kumimoji="1" lang="en-US" altLang="zh-CN" sz="2800" dirty="0" err="1" smtClean="0">
                <a:solidFill>
                  <a:srgbClr val="FF0000"/>
                </a:solidFill>
                <a:latin typeface="Times New Roman" pitchFamily="18" charset="0"/>
              </a:rPr>
              <a:t>Dequeue</a:t>
            </a:r>
            <a:endParaRPr lang="zh-CN" altLang="en-US" sz="2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down)">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664"/>
                                        </p:tgtEl>
                                        <p:attrNameLst>
                                          <p:attrName>style.visibility</p:attrName>
                                        </p:attrNameLst>
                                      </p:cBhvr>
                                      <p:to>
                                        <p:strVal val="visible"/>
                                      </p:to>
                                    </p:set>
                                    <p:anim calcmode="lin" valueType="num">
                                      <p:cBhvr additive="base">
                                        <p:cTn id="12" dur="500" fill="hold"/>
                                        <p:tgtEl>
                                          <p:spTgt spid="70664"/>
                                        </p:tgtEl>
                                        <p:attrNameLst>
                                          <p:attrName>ppt_x</p:attrName>
                                        </p:attrNameLst>
                                      </p:cBhvr>
                                      <p:tavLst>
                                        <p:tav tm="0">
                                          <p:val>
                                            <p:strVal val="#ppt_x"/>
                                          </p:val>
                                        </p:tav>
                                        <p:tav tm="100000">
                                          <p:val>
                                            <p:strVal val="#ppt_x"/>
                                          </p:val>
                                        </p:tav>
                                      </p:tavLst>
                                    </p:anim>
                                    <p:anim calcmode="lin" valueType="num">
                                      <p:cBhvr additive="base">
                                        <p:cTn id="13" dur="500" fill="hold"/>
                                        <p:tgtEl>
                                          <p:spTgt spid="7066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down)">
                                      <p:cBhvr>
                                        <p:cTn id="1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p:cNvSpPr>
            <a:spLocks noGrp="1"/>
          </p:cNvSpPr>
          <p:nvPr>
            <p:ph type="sldNum" sz="quarter" idx="12"/>
          </p:nvPr>
        </p:nvSpPr>
        <p:spPr/>
        <p:txBody>
          <a:bodyPr/>
          <a:lstStyle/>
          <a:p>
            <a:pPr>
              <a:defRPr/>
            </a:pPr>
            <a:fld id="{00B4D7EC-A94A-4980-821B-44874AA91D06}" type="slidenum">
              <a:rPr lang="en-US" altLang="zh-CN"/>
              <a:pPr>
                <a:defRPr/>
              </a:pPr>
              <a:t>72</a:t>
            </a:fld>
            <a:endParaRPr lang="en-US" altLang="zh-CN"/>
          </a:p>
        </p:txBody>
      </p:sp>
      <p:sp>
        <p:nvSpPr>
          <p:cNvPr id="71683" name="Text Box 1026"/>
          <p:cNvSpPr txBox="1">
            <a:spLocks noChangeArrowheads="1"/>
          </p:cNvSpPr>
          <p:nvPr/>
        </p:nvSpPr>
        <p:spPr bwMode="auto">
          <a:xfrm>
            <a:off x="0" y="0"/>
            <a:ext cx="335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dirty="0" smtClean="0">
                <a:latin typeface="宋体" pitchFamily="2" charset="-122"/>
                <a:ea typeface="宋体" pitchFamily="2" charset="-122"/>
              </a:rPr>
              <a:t>J7</a:t>
            </a:r>
            <a:r>
              <a:rPr kumimoji="1" lang="zh-CN" altLang="en-US" sz="2800" dirty="0" smtClean="0">
                <a:latin typeface="宋体" pitchFamily="2" charset="-122"/>
                <a:ea typeface="宋体" pitchFamily="2" charset="-122"/>
              </a:rPr>
              <a:t>入队</a:t>
            </a:r>
            <a:r>
              <a:rPr kumimoji="1" lang="zh-CN" altLang="en-US" sz="2800" dirty="0">
                <a:latin typeface="宋体" pitchFamily="2" charset="-122"/>
                <a:ea typeface="宋体" pitchFamily="2" charset="-122"/>
              </a:rPr>
              <a:t>操作前</a:t>
            </a:r>
          </a:p>
        </p:txBody>
      </p:sp>
      <p:sp>
        <p:nvSpPr>
          <p:cNvPr id="138310" name="Text Box 1094"/>
          <p:cNvSpPr txBox="1">
            <a:spLocks noChangeArrowheads="1"/>
          </p:cNvSpPr>
          <p:nvPr/>
        </p:nvSpPr>
        <p:spPr bwMode="auto">
          <a:xfrm>
            <a:off x="1714480" y="3429000"/>
            <a:ext cx="6929486" cy="584775"/>
          </a:xfrm>
          <a:prstGeom prst="rect">
            <a:avLst/>
          </a:prstGeom>
          <a:solidFill>
            <a:schemeClr val="accent2"/>
          </a:solidFill>
          <a:ln>
            <a:solidFill>
              <a:schemeClr val="accent1"/>
            </a:solidFill>
          </a:ln>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3200" dirty="0" err="1" smtClean="0">
                <a:solidFill>
                  <a:srgbClr val="FF0000"/>
                </a:solidFill>
                <a:latin typeface="Times New Roman" pitchFamily="18" charset="0"/>
                <a:ea typeface="宋体" pitchFamily="2" charset="-122"/>
              </a:rPr>
              <a:t>Q.rear</a:t>
            </a:r>
            <a:r>
              <a:rPr kumimoji="1" lang="en-US" altLang="zh-CN" sz="3200" dirty="0">
                <a:solidFill>
                  <a:srgbClr val="FF0000"/>
                </a:solidFill>
                <a:latin typeface="Times New Roman" pitchFamily="18" charset="0"/>
                <a:ea typeface="宋体" pitchFamily="2" charset="-122"/>
              </a:rPr>
              <a:t>=(Q.rear+1)%MAXQSIZE </a:t>
            </a:r>
          </a:p>
        </p:txBody>
      </p:sp>
      <p:sp>
        <p:nvSpPr>
          <p:cNvPr id="138313" name="Rectangle 1097"/>
          <p:cNvSpPr>
            <a:spLocks noGrp="1" noChangeArrowheads="1"/>
          </p:cNvSpPr>
          <p:nvPr>
            <p:ph type="title"/>
          </p:nvPr>
        </p:nvSpPr>
        <p:spPr/>
        <p:txBody>
          <a:bodyPr/>
          <a:lstStyle/>
          <a:p>
            <a:pPr eaLnBrk="1" hangingPunct="1">
              <a:defRPr/>
            </a:pPr>
            <a:r>
              <a:rPr lang="zh-CN" altLang="en-US" b="0" dirty="0" smtClean="0"/>
              <a:t>循环使用队列空间</a:t>
            </a:r>
          </a:p>
        </p:txBody>
      </p:sp>
      <p:grpSp>
        <p:nvGrpSpPr>
          <p:cNvPr id="2" name="组合 1"/>
          <p:cNvGrpSpPr/>
          <p:nvPr/>
        </p:nvGrpSpPr>
        <p:grpSpPr>
          <a:xfrm>
            <a:off x="214282" y="928688"/>
            <a:ext cx="5149881" cy="2614610"/>
            <a:chOff x="214282" y="928688"/>
            <a:chExt cx="5149881" cy="2614610"/>
          </a:xfrm>
        </p:grpSpPr>
        <p:grpSp>
          <p:nvGrpSpPr>
            <p:cNvPr id="71684" name="Group 1105"/>
            <p:cNvGrpSpPr>
              <a:grpSpLocks/>
            </p:cNvGrpSpPr>
            <p:nvPr/>
          </p:nvGrpSpPr>
          <p:grpSpPr bwMode="auto">
            <a:xfrm>
              <a:off x="2771775" y="1654175"/>
              <a:ext cx="1131888" cy="1255713"/>
              <a:chOff x="1746" y="1042"/>
              <a:chExt cx="713" cy="791"/>
            </a:xfrm>
          </p:grpSpPr>
          <p:grpSp>
            <p:nvGrpSpPr>
              <p:cNvPr id="71758" name="Group 1029"/>
              <p:cNvGrpSpPr>
                <a:grpSpLocks/>
              </p:cNvGrpSpPr>
              <p:nvPr/>
            </p:nvGrpSpPr>
            <p:grpSpPr bwMode="auto">
              <a:xfrm>
                <a:off x="1982" y="1042"/>
                <a:ext cx="477" cy="756"/>
                <a:chOff x="3545" y="1536"/>
                <a:chExt cx="534" cy="843"/>
              </a:xfrm>
            </p:grpSpPr>
            <p:sp>
              <p:nvSpPr>
                <p:cNvPr id="71761" name="Rectangle 1030"/>
                <p:cNvSpPr>
                  <a:spLocks noChangeArrowheads="1"/>
                </p:cNvSpPr>
                <p:nvPr/>
              </p:nvSpPr>
              <p:spPr bwMode="auto">
                <a:xfrm>
                  <a:off x="3552" y="1536"/>
                  <a:ext cx="527" cy="843"/>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1762" name="Line 1031"/>
                <p:cNvSpPr>
                  <a:spLocks noChangeShapeType="1"/>
                </p:cNvSpPr>
                <p:nvPr/>
              </p:nvSpPr>
              <p:spPr bwMode="auto">
                <a:xfrm>
                  <a:off x="3545" y="2111"/>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3" name="Line 1032"/>
                <p:cNvSpPr>
                  <a:spLocks noChangeShapeType="1"/>
                </p:cNvSpPr>
                <p:nvPr/>
              </p:nvSpPr>
              <p:spPr bwMode="auto">
                <a:xfrm>
                  <a:off x="3552" y="1824"/>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59" name="Text Box 1034"/>
              <p:cNvSpPr txBox="1">
                <a:spLocks noChangeArrowheads="1"/>
              </p:cNvSpPr>
              <p:nvPr/>
            </p:nvSpPr>
            <p:spPr bwMode="auto">
              <a:xfrm>
                <a:off x="2064" y="1253"/>
                <a:ext cx="36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3300"/>
                    </a:solidFill>
                    <a:latin typeface="黑体" pitchFamily="2" charset="-122"/>
                    <a:ea typeface="黑体" pitchFamily="2" charset="-122"/>
                  </a:rPr>
                  <a:t>0</a:t>
                </a:r>
              </a:p>
              <a:p>
                <a:pPr algn="ctr">
                  <a:lnSpc>
                    <a:spcPct val="85000"/>
                  </a:lnSpc>
                </a:pPr>
                <a:r>
                  <a:rPr kumimoji="1" lang="en-US" altLang="zh-CN" sz="3200">
                    <a:solidFill>
                      <a:srgbClr val="CC3300"/>
                    </a:solidFill>
                    <a:latin typeface="黑体" pitchFamily="2" charset="-122"/>
                    <a:ea typeface="黑体" pitchFamily="2" charset="-122"/>
                  </a:rPr>
                  <a:t>3</a:t>
                </a:r>
              </a:p>
            </p:txBody>
          </p:sp>
          <p:sp>
            <p:nvSpPr>
              <p:cNvPr id="71760" name="Line 1035"/>
              <p:cNvSpPr>
                <a:spLocks noChangeShapeType="1"/>
              </p:cNvSpPr>
              <p:nvPr/>
            </p:nvSpPr>
            <p:spPr bwMode="auto">
              <a:xfrm flipH="1">
                <a:off x="1746" y="1163"/>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1685" name="Group 1106"/>
            <p:cNvGrpSpPr>
              <a:grpSpLocks/>
            </p:cNvGrpSpPr>
            <p:nvPr/>
          </p:nvGrpSpPr>
          <p:grpSpPr bwMode="auto">
            <a:xfrm>
              <a:off x="395288" y="981075"/>
              <a:ext cx="4968875" cy="2376488"/>
              <a:chOff x="249" y="618"/>
              <a:chExt cx="3130" cy="1497"/>
            </a:xfrm>
          </p:grpSpPr>
          <p:sp>
            <p:nvSpPr>
              <p:cNvPr id="71732" name="Text Box 1033"/>
              <p:cNvSpPr txBox="1">
                <a:spLocks noChangeArrowheads="1"/>
              </p:cNvSpPr>
              <p:nvPr/>
            </p:nvSpPr>
            <p:spPr bwMode="auto">
              <a:xfrm>
                <a:off x="2427" y="1026"/>
                <a:ext cx="952"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95000"/>
                  </a:lnSpc>
                </a:pPr>
                <a:r>
                  <a:rPr kumimoji="1" lang="en-US" altLang="zh-CN" sz="2800" dirty="0" err="1">
                    <a:solidFill>
                      <a:srgbClr val="FF0000"/>
                    </a:solidFill>
                    <a:latin typeface="Times New Roman" pitchFamily="18" charset="0"/>
                    <a:ea typeface="黑体" pitchFamily="2" charset="-122"/>
                  </a:rPr>
                  <a:t>Q.base</a:t>
                </a:r>
                <a:endParaRPr kumimoji="1" lang="en-US" altLang="zh-CN" sz="2800" dirty="0">
                  <a:solidFill>
                    <a:srgbClr val="FF0000"/>
                  </a:solidFill>
                  <a:latin typeface="Times New Roman" pitchFamily="18" charset="0"/>
                  <a:ea typeface="黑体" pitchFamily="2" charset="-122"/>
                </a:endParaRPr>
              </a:p>
              <a:p>
                <a:pPr>
                  <a:lnSpc>
                    <a:spcPct val="95000"/>
                  </a:lnSpc>
                </a:pPr>
                <a:r>
                  <a:rPr kumimoji="1" lang="en-US" altLang="zh-CN" sz="2800" dirty="0" err="1">
                    <a:solidFill>
                      <a:srgbClr val="FF0000"/>
                    </a:solidFill>
                    <a:latin typeface="Times New Roman" pitchFamily="18" charset="0"/>
                    <a:ea typeface="黑体" pitchFamily="2" charset="-122"/>
                  </a:rPr>
                  <a:t>Q.rear</a:t>
                </a:r>
                <a:endParaRPr kumimoji="1" lang="en-US" altLang="zh-CN" sz="2800" dirty="0">
                  <a:solidFill>
                    <a:srgbClr val="FF0000"/>
                  </a:solidFill>
                  <a:latin typeface="Times New Roman" pitchFamily="18" charset="0"/>
                  <a:ea typeface="黑体" pitchFamily="2" charset="-122"/>
                </a:endParaRPr>
              </a:p>
              <a:p>
                <a:pPr>
                  <a:lnSpc>
                    <a:spcPct val="95000"/>
                  </a:lnSpc>
                </a:pPr>
                <a:r>
                  <a:rPr kumimoji="1" lang="en-US" altLang="zh-CN" sz="2800" dirty="0" err="1">
                    <a:solidFill>
                      <a:srgbClr val="FF0000"/>
                    </a:solidFill>
                    <a:latin typeface="Times New Roman" pitchFamily="18" charset="0"/>
                    <a:ea typeface="黑体" pitchFamily="2" charset="-122"/>
                  </a:rPr>
                  <a:t>Q.</a:t>
                </a:r>
                <a:r>
                  <a:rPr kumimoji="1" lang="en-US" altLang="zh-CN" dirty="0" err="1">
                    <a:solidFill>
                      <a:srgbClr val="FF0000"/>
                    </a:solidFill>
                    <a:latin typeface="Times New Roman" pitchFamily="18" charset="0"/>
                    <a:ea typeface="黑体" pitchFamily="2" charset="-122"/>
                  </a:rPr>
                  <a:t>front</a:t>
                </a:r>
                <a:endParaRPr kumimoji="1" lang="en-US" altLang="zh-CN" dirty="0">
                  <a:solidFill>
                    <a:srgbClr val="FF0000"/>
                  </a:solidFill>
                  <a:latin typeface="Times New Roman" pitchFamily="18" charset="0"/>
                  <a:ea typeface="黑体" pitchFamily="2" charset="-122"/>
                </a:endParaRPr>
              </a:p>
            </p:txBody>
          </p:sp>
          <p:grpSp>
            <p:nvGrpSpPr>
              <p:cNvPr id="71733" name="Group 1104"/>
              <p:cNvGrpSpPr>
                <a:grpSpLocks/>
              </p:cNvGrpSpPr>
              <p:nvPr/>
            </p:nvGrpSpPr>
            <p:grpSpPr bwMode="auto">
              <a:xfrm>
                <a:off x="249" y="618"/>
                <a:ext cx="1629" cy="1497"/>
                <a:chOff x="249" y="618"/>
                <a:chExt cx="1629" cy="1497"/>
              </a:xfrm>
            </p:grpSpPr>
            <p:sp>
              <p:nvSpPr>
                <p:cNvPr id="71734" name="Text Box 1037"/>
                <p:cNvSpPr txBox="1">
                  <a:spLocks noChangeArrowheads="1"/>
                </p:cNvSpPr>
                <p:nvPr/>
              </p:nvSpPr>
              <p:spPr bwMode="auto">
                <a:xfrm>
                  <a:off x="1268" y="981"/>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1735" name="Text Box 1038"/>
                <p:cNvSpPr txBox="1">
                  <a:spLocks noChangeArrowheads="1"/>
                </p:cNvSpPr>
                <p:nvPr/>
              </p:nvSpPr>
              <p:spPr bwMode="auto">
                <a:xfrm>
                  <a:off x="1263" y="993"/>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1736" name="Group 1039"/>
                <p:cNvGrpSpPr>
                  <a:grpSpLocks/>
                </p:cNvGrpSpPr>
                <p:nvPr/>
              </p:nvGrpSpPr>
              <p:grpSpPr bwMode="auto">
                <a:xfrm>
                  <a:off x="249" y="618"/>
                  <a:ext cx="1496" cy="1497"/>
                  <a:chOff x="1632" y="1056"/>
                  <a:chExt cx="1641" cy="1632"/>
                </a:xfrm>
              </p:grpSpPr>
              <p:grpSp>
                <p:nvGrpSpPr>
                  <p:cNvPr id="71749" name="Group 1040"/>
                  <p:cNvGrpSpPr>
                    <a:grpSpLocks/>
                  </p:cNvGrpSpPr>
                  <p:nvPr/>
                </p:nvGrpSpPr>
                <p:grpSpPr bwMode="auto">
                  <a:xfrm>
                    <a:off x="1632" y="1056"/>
                    <a:ext cx="1641" cy="1632"/>
                    <a:chOff x="1680" y="1152"/>
                    <a:chExt cx="1641" cy="1632"/>
                  </a:xfrm>
                </p:grpSpPr>
                <p:sp>
                  <p:nvSpPr>
                    <p:cNvPr id="71751" name="Oval 1041"/>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1752" name="Line 1042"/>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3" name="Line 1043"/>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4" name="Line 1044"/>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5" name="Line 1045"/>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6" name="Line 1046"/>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7" name="Line 1047"/>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1750" name="Oval 1048"/>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1737" name="Text Box 1049"/>
                <p:cNvSpPr txBox="1">
                  <a:spLocks noChangeArrowheads="1"/>
                </p:cNvSpPr>
                <p:nvPr/>
              </p:nvSpPr>
              <p:spPr bwMode="auto">
                <a:xfrm>
                  <a:off x="1084" y="1086"/>
                  <a:ext cx="3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0</a:t>
                  </a:r>
                </a:p>
              </p:txBody>
            </p:sp>
            <p:sp>
              <p:nvSpPr>
                <p:cNvPr id="71738" name="Text Box 1050"/>
                <p:cNvSpPr txBox="1">
                  <a:spLocks noChangeArrowheads="1"/>
                </p:cNvSpPr>
                <p:nvPr/>
              </p:nvSpPr>
              <p:spPr bwMode="auto">
                <a:xfrm>
                  <a:off x="1081" y="1308"/>
                  <a:ext cx="3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1</a:t>
                  </a:r>
                </a:p>
              </p:txBody>
            </p:sp>
            <p:sp>
              <p:nvSpPr>
                <p:cNvPr id="71739" name="Text Box 1051"/>
                <p:cNvSpPr txBox="1">
                  <a:spLocks noChangeArrowheads="1"/>
                </p:cNvSpPr>
                <p:nvPr/>
              </p:nvSpPr>
              <p:spPr bwMode="auto">
                <a:xfrm>
                  <a:off x="647" y="109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4</a:t>
                  </a:r>
                </a:p>
              </p:txBody>
            </p:sp>
            <p:sp>
              <p:nvSpPr>
                <p:cNvPr id="71740" name="Text Box 1052"/>
                <p:cNvSpPr txBox="1">
                  <a:spLocks noChangeArrowheads="1"/>
                </p:cNvSpPr>
                <p:nvPr/>
              </p:nvSpPr>
              <p:spPr bwMode="auto">
                <a:xfrm>
                  <a:off x="666" y="1300"/>
                  <a:ext cx="3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3</a:t>
                  </a:r>
                </a:p>
              </p:txBody>
            </p:sp>
            <p:sp>
              <p:nvSpPr>
                <p:cNvPr id="71741" name="Text Box 1053"/>
                <p:cNvSpPr txBox="1">
                  <a:spLocks noChangeArrowheads="1"/>
                </p:cNvSpPr>
                <p:nvPr/>
              </p:nvSpPr>
              <p:spPr bwMode="auto">
                <a:xfrm>
                  <a:off x="864" y="1422"/>
                  <a:ext cx="3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2</a:t>
                  </a:r>
                </a:p>
              </p:txBody>
            </p:sp>
            <p:sp>
              <p:nvSpPr>
                <p:cNvPr id="71742" name="Text Box 1054"/>
                <p:cNvSpPr txBox="1">
                  <a:spLocks noChangeArrowheads="1"/>
                </p:cNvSpPr>
                <p:nvPr/>
              </p:nvSpPr>
              <p:spPr bwMode="auto">
                <a:xfrm>
                  <a:off x="864" y="976"/>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5</a:t>
                  </a:r>
                </a:p>
              </p:txBody>
            </p:sp>
            <p:sp>
              <p:nvSpPr>
                <p:cNvPr id="71743" name="Text Box 1055"/>
                <p:cNvSpPr txBox="1">
                  <a:spLocks noChangeArrowheads="1"/>
                </p:cNvSpPr>
                <p:nvPr/>
              </p:nvSpPr>
              <p:spPr bwMode="auto">
                <a:xfrm>
                  <a:off x="1277" y="9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1744" name="Text Box 1056"/>
                <p:cNvSpPr txBox="1">
                  <a:spLocks noChangeArrowheads="1"/>
                </p:cNvSpPr>
                <p:nvPr/>
              </p:nvSpPr>
              <p:spPr bwMode="auto">
                <a:xfrm>
                  <a:off x="1247" y="138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1745" name="Text Box 1057"/>
                <p:cNvSpPr txBox="1">
                  <a:spLocks noChangeArrowheads="1"/>
                </p:cNvSpPr>
                <p:nvPr/>
              </p:nvSpPr>
              <p:spPr bwMode="auto">
                <a:xfrm>
                  <a:off x="294" y="1387"/>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J4</a:t>
                  </a:r>
                </a:p>
              </p:txBody>
            </p:sp>
            <p:sp>
              <p:nvSpPr>
                <p:cNvPr id="71746" name="Text Box 1058"/>
                <p:cNvSpPr txBox="1">
                  <a:spLocks noChangeArrowheads="1"/>
                </p:cNvSpPr>
                <p:nvPr/>
              </p:nvSpPr>
              <p:spPr bwMode="auto">
                <a:xfrm>
                  <a:off x="748" y="1661"/>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1747" name="Text Box 1059"/>
                <p:cNvSpPr txBox="1">
                  <a:spLocks noChangeArrowheads="1"/>
                </p:cNvSpPr>
                <p:nvPr/>
              </p:nvSpPr>
              <p:spPr bwMode="auto">
                <a:xfrm>
                  <a:off x="793" y="66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1748" name="Text Box 1060"/>
                <p:cNvSpPr txBox="1">
                  <a:spLocks noChangeArrowheads="1"/>
                </p:cNvSpPr>
                <p:nvPr/>
              </p:nvSpPr>
              <p:spPr bwMode="auto">
                <a:xfrm>
                  <a:off x="294" y="9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77" name="直接箭头连接符 76"/>
            <p:cNvCxnSpPr>
              <a:endCxn id="71751" idx="3"/>
            </p:cNvCxnSpPr>
            <p:nvPr/>
          </p:nvCxnSpPr>
          <p:spPr bwMode="auto">
            <a:xfrm rot="5400000" flipH="1" flipV="1">
              <a:off x="483394" y="3026569"/>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71689" name="TextBox 78"/>
            <p:cNvSpPr txBox="1">
              <a:spLocks noChangeArrowheads="1"/>
            </p:cNvSpPr>
            <p:nvPr/>
          </p:nvSpPr>
          <p:spPr bwMode="auto">
            <a:xfrm>
              <a:off x="214282" y="3143248"/>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cxnSp>
          <p:nvCxnSpPr>
            <p:cNvPr id="81" name="直接箭头连接符 80"/>
            <p:cNvCxnSpPr/>
            <p:nvPr/>
          </p:nvCxnSpPr>
          <p:spPr bwMode="auto">
            <a:xfrm rot="10800000" flipV="1">
              <a:off x="2571750" y="1214438"/>
              <a:ext cx="357188" cy="285750"/>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1691" name="TextBox 82"/>
            <p:cNvSpPr txBox="1">
              <a:spLocks noChangeArrowheads="1"/>
            </p:cNvSpPr>
            <p:nvPr/>
          </p:nvSpPr>
          <p:spPr bwMode="auto">
            <a:xfrm>
              <a:off x="2786063" y="928688"/>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rear</a:t>
              </a:r>
              <a:endParaRPr lang="zh-CN" altLang="en-US" sz="2000">
                <a:solidFill>
                  <a:srgbClr val="FF0000"/>
                </a:solidFill>
              </a:endParaRPr>
            </a:p>
          </p:txBody>
        </p:sp>
      </p:grpSp>
      <p:grpSp>
        <p:nvGrpSpPr>
          <p:cNvPr id="8" name="组合 88"/>
          <p:cNvGrpSpPr>
            <a:grpSpLocks/>
          </p:cNvGrpSpPr>
          <p:nvPr/>
        </p:nvGrpSpPr>
        <p:grpSpPr bwMode="auto">
          <a:xfrm>
            <a:off x="1871662" y="4071942"/>
            <a:ext cx="7272338" cy="2490788"/>
            <a:chOff x="1692275" y="3124200"/>
            <a:chExt cx="7272338" cy="2490860"/>
          </a:xfrm>
        </p:grpSpPr>
        <p:grpSp>
          <p:nvGrpSpPr>
            <p:cNvPr id="71693" name="Group 1109"/>
            <p:cNvGrpSpPr>
              <a:grpSpLocks/>
            </p:cNvGrpSpPr>
            <p:nvPr/>
          </p:nvGrpSpPr>
          <p:grpSpPr bwMode="auto">
            <a:xfrm>
              <a:off x="1692275" y="3124200"/>
              <a:ext cx="7272338" cy="2392363"/>
              <a:chOff x="1066" y="1968"/>
              <a:chExt cx="4581" cy="1507"/>
            </a:xfrm>
          </p:grpSpPr>
          <p:sp>
            <p:nvSpPr>
              <p:cNvPr id="71698" name="Text Box 1027"/>
              <p:cNvSpPr txBox="1">
                <a:spLocks noChangeArrowheads="1"/>
              </p:cNvSpPr>
              <p:nvPr/>
            </p:nvSpPr>
            <p:spPr bwMode="auto">
              <a:xfrm>
                <a:off x="1066" y="2603"/>
                <a:ext cx="140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sz="3200" dirty="0" smtClean="0">
                    <a:latin typeface="宋体" pitchFamily="2" charset="-122"/>
                    <a:ea typeface="宋体" pitchFamily="2" charset="-122"/>
                  </a:rPr>
                  <a:t>J7</a:t>
                </a:r>
                <a:r>
                  <a:rPr kumimoji="1" lang="zh-CN" altLang="en-US" sz="3200" dirty="0" smtClean="0">
                    <a:latin typeface="宋体" pitchFamily="2" charset="-122"/>
                    <a:ea typeface="宋体" pitchFamily="2" charset="-122"/>
                  </a:rPr>
                  <a:t>入队后</a:t>
                </a:r>
                <a:endParaRPr kumimoji="1" lang="zh-CN" altLang="en-US" sz="3200" dirty="0">
                  <a:latin typeface="宋体" pitchFamily="2" charset="-122"/>
                  <a:ea typeface="宋体" pitchFamily="2" charset="-122"/>
                </a:endParaRPr>
              </a:p>
            </p:txBody>
          </p:sp>
          <p:grpSp>
            <p:nvGrpSpPr>
              <p:cNvPr id="71699" name="Group 1107"/>
              <p:cNvGrpSpPr>
                <a:grpSpLocks/>
              </p:cNvGrpSpPr>
              <p:nvPr/>
            </p:nvGrpSpPr>
            <p:grpSpPr bwMode="auto">
              <a:xfrm>
                <a:off x="4270" y="2340"/>
                <a:ext cx="1377" cy="865"/>
                <a:chOff x="4270" y="2340"/>
                <a:chExt cx="1377" cy="865"/>
              </a:xfrm>
            </p:grpSpPr>
            <p:grpSp>
              <p:nvGrpSpPr>
                <p:cNvPr id="71725" name="Group 1062"/>
                <p:cNvGrpSpPr>
                  <a:grpSpLocks/>
                </p:cNvGrpSpPr>
                <p:nvPr/>
              </p:nvGrpSpPr>
              <p:grpSpPr bwMode="auto">
                <a:xfrm>
                  <a:off x="4440" y="2423"/>
                  <a:ext cx="473" cy="724"/>
                  <a:chOff x="3545" y="1536"/>
                  <a:chExt cx="534" cy="843"/>
                </a:xfrm>
              </p:grpSpPr>
              <p:sp>
                <p:nvSpPr>
                  <p:cNvPr id="71729" name="Rectangle 1063"/>
                  <p:cNvSpPr>
                    <a:spLocks noChangeArrowheads="1"/>
                  </p:cNvSpPr>
                  <p:nvPr/>
                </p:nvSpPr>
                <p:spPr bwMode="auto">
                  <a:xfrm>
                    <a:off x="3552" y="1536"/>
                    <a:ext cx="527" cy="843"/>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1730" name="Line 1064"/>
                  <p:cNvSpPr>
                    <a:spLocks noChangeShapeType="1"/>
                  </p:cNvSpPr>
                  <p:nvPr/>
                </p:nvSpPr>
                <p:spPr bwMode="auto">
                  <a:xfrm>
                    <a:off x="3545" y="2111"/>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1" name="Line 1065"/>
                  <p:cNvSpPr>
                    <a:spLocks noChangeShapeType="1"/>
                  </p:cNvSpPr>
                  <p:nvPr/>
                </p:nvSpPr>
                <p:spPr bwMode="auto">
                  <a:xfrm>
                    <a:off x="3552" y="1824"/>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26" name="Text Box 1066"/>
                <p:cNvSpPr txBox="1">
                  <a:spLocks noChangeArrowheads="1"/>
                </p:cNvSpPr>
                <p:nvPr/>
              </p:nvSpPr>
              <p:spPr bwMode="auto">
                <a:xfrm>
                  <a:off x="4865" y="2340"/>
                  <a:ext cx="78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0000"/>
                      </a:solidFill>
                      <a:latin typeface="Times New Roman" pitchFamily="18" charset="0"/>
                      <a:ea typeface="黑体" pitchFamily="2" charset="-122"/>
                    </a:rPr>
                    <a:t>Q.base</a:t>
                  </a:r>
                </a:p>
                <a:p>
                  <a:r>
                    <a:rPr kumimoji="1" lang="en-US" altLang="zh-CN" sz="2800">
                      <a:solidFill>
                        <a:srgbClr val="FF0000"/>
                      </a:solidFill>
                      <a:latin typeface="Times New Roman" pitchFamily="18" charset="0"/>
                      <a:ea typeface="黑体" pitchFamily="2" charset="-122"/>
                    </a:rPr>
                    <a:t>Q.rear</a:t>
                  </a:r>
                </a:p>
                <a:p>
                  <a:r>
                    <a:rPr kumimoji="1" lang="en-US" altLang="zh-CN" sz="2800">
                      <a:solidFill>
                        <a:srgbClr val="FF0000"/>
                      </a:solidFill>
                      <a:latin typeface="Times New Roman" pitchFamily="18" charset="0"/>
                      <a:ea typeface="黑体" pitchFamily="2" charset="-122"/>
                    </a:rPr>
                    <a:t>Q.</a:t>
                  </a:r>
                  <a:r>
                    <a:rPr kumimoji="1" lang="en-US" altLang="zh-CN">
                      <a:solidFill>
                        <a:srgbClr val="FF0000"/>
                      </a:solidFill>
                      <a:latin typeface="Times New Roman" pitchFamily="18" charset="0"/>
                      <a:ea typeface="黑体" pitchFamily="2" charset="-122"/>
                    </a:rPr>
                    <a:t>front</a:t>
                  </a:r>
                </a:p>
              </p:txBody>
            </p:sp>
            <p:sp>
              <p:nvSpPr>
                <p:cNvPr id="71727" name="Line 1067"/>
                <p:cNvSpPr>
                  <a:spLocks noChangeShapeType="1"/>
                </p:cNvSpPr>
                <p:nvPr/>
              </p:nvSpPr>
              <p:spPr bwMode="auto">
                <a:xfrm flipH="1">
                  <a:off x="4270" y="2547"/>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8" name="Text Box 1068"/>
                <p:cNvSpPr txBox="1">
                  <a:spLocks noChangeArrowheads="1"/>
                </p:cNvSpPr>
                <p:nvPr/>
              </p:nvSpPr>
              <p:spPr bwMode="auto">
                <a:xfrm>
                  <a:off x="4535" y="2603"/>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0000"/>
                      </a:solidFill>
                      <a:latin typeface="黑体" pitchFamily="2" charset="-122"/>
                      <a:ea typeface="黑体" pitchFamily="2" charset="-122"/>
                    </a:rPr>
                    <a:t>1</a:t>
                  </a:r>
                </a:p>
                <a:p>
                  <a:pPr algn="ctr">
                    <a:lnSpc>
                      <a:spcPct val="85000"/>
                    </a:lnSpc>
                  </a:pPr>
                  <a:r>
                    <a:rPr kumimoji="1" lang="en-US" altLang="zh-CN" sz="3200">
                      <a:solidFill>
                        <a:srgbClr val="CC0000"/>
                      </a:solidFill>
                      <a:latin typeface="黑体" pitchFamily="2" charset="-122"/>
                      <a:ea typeface="黑体" pitchFamily="2" charset="-122"/>
                    </a:rPr>
                    <a:t>3</a:t>
                  </a:r>
                </a:p>
              </p:txBody>
            </p:sp>
          </p:grpSp>
          <p:grpSp>
            <p:nvGrpSpPr>
              <p:cNvPr id="71700" name="Group 1108"/>
              <p:cNvGrpSpPr>
                <a:grpSpLocks/>
              </p:cNvGrpSpPr>
              <p:nvPr/>
            </p:nvGrpSpPr>
            <p:grpSpPr bwMode="auto">
              <a:xfrm>
                <a:off x="2744" y="1968"/>
                <a:ext cx="1629" cy="1507"/>
                <a:chOff x="2744" y="1968"/>
                <a:chExt cx="1629" cy="1507"/>
              </a:xfrm>
            </p:grpSpPr>
            <p:sp>
              <p:nvSpPr>
                <p:cNvPr id="71701" name="Text Box 1070"/>
                <p:cNvSpPr txBox="1">
                  <a:spLocks noChangeArrowheads="1"/>
                </p:cNvSpPr>
                <p:nvPr/>
              </p:nvSpPr>
              <p:spPr bwMode="auto">
                <a:xfrm>
                  <a:off x="3763" y="2331"/>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1702" name="Text Box 1071"/>
                <p:cNvSpPr txBox="1">
                  <a:spLocks noChangeArrowheads="1"/>
                </p:cNvSpPr>
                <p:nvPr/>
              </p:nvSpPr>
              <p:spPr bwMode="auto">
                <a:xfrm>
                  <a:off x="3758" y="2343"/>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1703" name="Group 1072"/>
                <p:cNvGrpSpPr>
                  <a:grpSpLocks/>
                </p:cNvGrpSpPr>
                <p:nvPr/>
              </p:nvGrpSpPr>
              <p:grpSpPr bwMode="auto">
                <a:xfrm>
                  <a:off x="2744" y="1968"/>
                  <a:ext cx="1521" cy="1507"/>
                  <a:chOff x="1632" y="1056"/>
                  <a:chExt cx="1641" cy="1632"/>
                </a:xfrm>
              </p:grpSpPr>
              <p:grpSp>
                <p:nvGrpSpPr>
                  <p:cNvPr id="71716" name="Group 1073"/>
                  <p:cNvGrpSpPr>
                    <a:grpSpLocks/>
                  </p:cNvGrpSpPr>
                  <p:nvPr/>
                </p:nvGrpSpPr>
                <p:grpSpPr bwMode="auto">
                  <a:xfrm>
                    <a:off x="1632" y="1056"/>
                    <a:ext cx="1641" cy="1632"/>
                    <a:chOff x="1680" y="1152"/>
                    <a:chExt cx="1641" cy="1632"/>
                  </a:xfrm>
                </p:grpSpPr>
                <p:sp>
                  <p:nvSpPr>
                    <p:cNvPr id="71718" name="Oval 1074"/>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1719" name="Line 1075"/>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0" name="Line 1076"/>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1" name="Line 1077"/>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2" name="Line 1078"/>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Line 1079"/>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4" name="Line 1080"/>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1717" name="Oval 1081"/>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1704" name="Text Box 1082"/>
                <p:cNvSpPr txBox="1">
                  <a:spLocks noChangeArrowheads="1"/>
                </p:cNvSpPr>
                <p:nvPr/>
              </p:nvSpPr>
              <p:spPr bwMode="auto">
                <a:xfrm>
                  <a:off x="3579" y="2436"/>
                  <a:ext cx="3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0</a:t>
                  </a:r>
                </a:p>
              </p:txBody>
            </p:sp>
            <p:sp>
              <p:nvSpPr>
                <p:cNvPr id="71705" name="Text Box 1083"/>
                <p:cNvSpPr txBox="1">
                  <a:spLocks noChangeArrowheads="1"/>
                </p:cNvSpPr>
                <p:nvPr/>
              </p:nvSpPr>
              <p:spPr bwMode="auto">
                <a:xfrm>
                  <a:off x="3603" y="2676"/>
                  <a:ext cx="3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1</a:t>
                  </a:r>
                </a:p>
              </p:txBody>
            </p:sp>
            <p:sp>
              <p:nvSpPr>
                <p:cNvPr id="71706" name="Text Box 1084"/>
                <p:cNvSpPr txBox="1">
                  <a:spLocks noChangeArrowheads="1"/>
                </p:cNvSpPr>
                <p:nvPr/>
              </p:nvSpPr>
              <p:spPr bwMode="auto">
                <a:xfrm>
                  <a:off x="3142" y="2445"/>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4</a:t>
                  </a:r>
                </a:p>
              </p:txBody>
            </p:sp>
            <p:sp>
              <p:nvSpPr>
                <p:cNvPr id="71707" name="Text Box 1085"/>
                <p:cNvSpPr txBox="1">
                  <a:spLocks noChangeArrowheads="1"/>
                </p:cNvSpPr>
                <p:nvPr/>
              </p:nvSpPr>
              <p:spPr bwMode="auto">
                <a:xfrm>
                  <a:off x="3161" y="2650"/>
                  <a:ext cx="3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a:latin typeface="黑体" pitchFamily="2" charset="-122"/>
                      <a:ea typeface="黑体" pitchFamily="2" charset="-122"/>
                    </a:rPr>
                    <a:t>3</a:t>
                  </a:r>
                </a:p>
              </p:txBody>
            </p:sp>
            <p:sp>
              <p:nvSpPr>
                <p:cNvPr id="71708" name="Text Box 1086"/>
                <p:cNvSpPr txBox="1">
                  <a:spLocks noChangeArrowheads="1"/>
                </p:cNvSpPr>
                <p:nvPr/>
              </p:nvSpPr>
              <p:spPr bwMode="auto">
                <a:xfrm>
                  <a:off x="3359" y="2790"/>
                  <a:ext cx="3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2</a:t>
                  </a:r>
                </a:p>
              </p:txBody>
            </p:sp>
            <p:sp>
              <p:nvSpPr>
                <p:cNvPr id="71709" name="Text Box 1087"/>
                <p:cNvSpPr txBox="1">
                  <a:spLocks noChangeArrowheads="1"/>
                </p:cNvSpPr>
                <p:nvPr/>
              </p:nvSpPr>
              <p:spPr bwMode="auto">
                <a:xfrm>
                  <a:off x="3359" y="2326"/>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dirty="0">
                      <a:latin typeface="黑体" pitchFamily="2" charset="-122"/>
                      <a:ea typeface="黑体" pitchFamily="2" charset="-122"/>
                    </a:rPr>
                    <a:t>5</a:t>
                  </a:r>
                </a:p>
              </p:txBody>
            </p:sp>
            <p:sp>
              <p:nvSpPr>
                <p:cNvPr id="71710" name="Text Box 1088"/>
                <p:cNvSpPr txBox="1">
                  <a:spLocks noChangeArrowheads="1"/>
                </p:cNvSpPr>
                <p:nvPr/>
              </p:nvSpPr>
              <p:spPr bwMode="auto">
                <a:xfrm>
                  <a:off x="3772" y="228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sp>
              <p:nvSpPr>
                <p:cNvPr id="71711" name="Text Box 1089"/>
                <p:cNvSpPr txBox="1">
                  <a:spLocks noChangeArrowheads="1"/>
                </p:cNvSpPr>
                <p:nvPr/>
              </p:nvSpPr>
              <p:spPr bwMode="auto">
                <a:xfrm>
                  <a:off x="3742" y="273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1712" name="Text Box 1090"/>
                <p:cNvSpPr txBox="1">
                  <a:spLocks noChangeArrowheads="1"/>
                </p:cNvSpPr>
                <p:nvPr/>
              </p:nvSpPr>
              <p:spPr bwMode="auto">
                <a:xfrm>
                  <a:off x="2789" y="2737"/>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J4</a:t>
                  </a:r>
                </a:p>
              </p:txBody>
            </p:sp>
            <p:sp>
              <p:nvSpPr>
                <p:cNvPr id="71713" name="Text Box 1091"/>
                <p:cNvSpPr txBox="1">
                  <a:spLocks noChangeArrowheads="1"/>
                </p:cNvSpPr>
                <p:nvPr/>
              </p:nvSpPr>
              <p:spPr bwMode="auto">
                <a:xfrm>
                  <a:off x="3243" y="3011"/>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1714" name="Text Box 1092"/>
                <p:cNvSpPr txBox="1">
                  <a:spLocks noChangeArrowheads="1"/>
                </p:cNvSpPr>
                <p:nvPr/>
              </p:nvSpPr>
              <p:spPr bwMode="auto">
                <a:xfrm>
                  <a:off x="3288" y="201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1715" name="Text Box 1093"/>
                <p:cNvSpPr txBox="1">
                  <a:spLocks noChangeArrowheads="1"/>
                </p:cNvSpPr>
                <p:nvPr/>
              </p:nvSpPr>
              <p:spPr bwMode="auto">
                <a:xfrm>
                  <a:off x="2789" y="228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84" name="直接箭头连接符 83"/>
            <p:cNvCxnSpPr/>
            <p:nvPr/>
          </p:nvCxnSpPr>
          <p:spPr bwMode="auto">
            <a:xfrm rot="5400000" flipH="1" flipV="1">
              <a:off x="4269577" y="4883998"/>
              <a:ext cx="276233" cy="242888"/>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71695" name="TextBox 84"/>
            <p:cNvSpPr txBox="1">
              <a:spLocks noChangeArrowheads="1"/>
            </p:cNvSpPr>
            <p:nvPr/>
          </p:nvSpPr>
          <p:spPr bwMode="auto">
            <a:xfrm>
              <a:off x="3857620" y="5214950"/>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front</a:t>
              </a:r>
              <a:endParaRPr lang="zh-CN" altLang="en-US" sz="2000">
                <a:solidFill>
                  <a:srgbClr val="FF0000"/>
                </a:solidFill>
              </a:endParaRPr>
            </a:p>
          </p:txBody>
        </p:sp>
        <p:cxnSp>
          <p:nvCxnSpPr>
            <p:cNvPr id="86" name="直接箭头连接符 85"/>
            <p:cNvCxnSpPr/>
            <p:nvPr/>
          </p:nvCxnSpPr>
          <p:spPr bwMode="auto">
            <a:xfrm rot="10800000">
              <a:off x="6572250" y="5000679"/>
              <a:ext cx="500063" cy="428637"/>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1697" name="TextBox 86"/>
            <p:cNvSpPr txBox="1">
              <a:spLocks noChangeArrowheads="1"/>
            </p:cNvSpPr>
            <p:nvPr/>
          </p:nvSpPr>
          <p:spPr bwMode="auto">
            <a:xfrm>
              <a:off x="6929454" y="5143512"/>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rear</a:t>
              </a:r>
              <a:endParaRPr lang="zh-CN" altLang="en-US" sz="2000">
                <a:solidFill>
                  <a:srgbClr val="FF0000"/>
                </a:solidFill>
              </a:endParaRPr>
            </a:p>
          </p:txBody>
        </p:sp>
      </p:grpSp>
      <p:grpSp>
        <p:nvGrpSpPr>
          <p:cNvPr id="90" name="Group 103"/>
          <p:cNvGrpSpPr>
            <a:grpSpLocks/>
          </p:cNvGrpSpPr>
          <p:nvPr/>
        </p:nvGrpSpPr>
        <p:grpSpPr bwMode="auto">
          <a:xfrm>
            <a:off x="7849211" y="213636"/>
            <a:ext cx="642942" cy="3143271"/>
            <a:chOff x="4656" y="576"/>
            <a:chExt cx="553" cy="2254"/>
          </a:xfrm>
        </p:grpSpPr>
        <p:sp>
          <p:nvSpPr>
            <p:cNvPr id="91" name="Rectangle 34"/>
            <p:cNvSpPr>
              <a:spLocks noChangeArrowheads="1"/>
            </p:cNvSpPr>
            <p:nvPr/>
          </p:nvSpPr>
          <p:spPr bwMode="auto">
            <a:xfrm>
              <a:off x="4656" y="576"/>
              <a:ext cx="553" cy="2254"/>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92" name="Line 35"/>
            <p:cNvSpPr>
              <a:spLocks noChangeShapeType="1"/>
            </p:cNvSpPr>
            <p:nvPr/>
          </p:nvSpPr>
          <p:spPr bwMode="auto">
            <a:xfrm>
              <a:off x="4656" y="2454"/>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36"/>
            <p:cNvSpPr>
              <a:spLocks noChangeShapeType="1"/>
            </p:cNvSpPr>
            <p:nvPr/>
          </p:nvSpPr>
          <p:spPr bwMode="auto">
            <a:xfrm>
              <a:off x="4656" y="952"/>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37"/>
            <p:cNvSpPr>
              <a:spLocks noChangeShapeType="1"/>
            </p:cNvSpPr>
            <p:nvPr/>
          </p:nvSpPr>
          <p:spPr bwMode="auto">
            <a:xfrm>
              <a:off x="4656" y="1327"/>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38"/>
            <p:cNvSpPr>
              <a:spLocks noChangeShapeType="1"/>
            </p:cNvSpPr>
            <p:nvPr/>
          </p:nvSpPr>
          <p:spPr bwMode="auto">
            <a:xfrm>
              <a:off x="4656" y="1703"/>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39"/>
            <p:cNvSpPr>
              <a:spLocks noChangeShapeType="1"/>
            </p:cNvSpPr>
            <p:nvPr/>
          </p:nvSpPr>
          <p:spPr bwMode="auto">
            <a:xfrm>
              <a:off x="4656" y="2079"/>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 name="Text Box 41"/>
          <p:cNvSpPr txBox="1">
            <a:spLocks noChangeArrowheads="1"/>
          </p:cNvSpPr>
          <p:nvPr/>
        </p:nvSpPr>
        <p:spPr bwMode="auto">
          <a:xfrm>
            <a:off x="7678759" y="2833687"/>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98" name="Text Box 42"/>
          <p:cNvSpPr txBox="1">
            <a:spLocks noChangeArrowheads="1"/>
          </p:cNvSpPr>
          <p:nvPr/>
        </p:nvSpPr>
        <p:spPr bwMode="auto">
          <a:xfrm>
            <a:off x="7678759" y="2270125"/>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99" name="Text Box 44"/>
          <p:cNvSpPr txBox="1">
            <a:spLocks noChangeArrowheads="1"/>
          </p:cNvSpPr>
          <p:nvPr/>
        </p:nvSpPr>
        <p:spPr bwMode="auto">
          <a:xfrm>
            <a:off x="7777773" y="285082"/>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J6</a:t>
            </a:r>
          </a:p>
        </p:txBody>
      </p:sp>
      <p:sp>
        <p:nvSpPr>
          <p:cNvPr id="100" name="Text Box 45"/>
          <p:cNvSpPr txBox="1">
            <a:spLocks noChangeArrowheads="1"/>
          </p:cNvSpPr>
          <p:nvPr/>
        </p:nvSpPr>
        <p:spPr bwMode="auto">
          <a:xfrm>
            <a:off x="7777773" y="785139"/>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J5</a:t>
            </a:r>
          </a:p>
        </p:txBody>
      </p:sp>
      <p:sp>
        <p:nvSpPr>
          <p:cNvPr id="101" name="Text Box 46"/>
          <p:cNvSpPr txBox="1">
            <a:spLocks noChangeArrowheads="1"/>
          </p:cNvSpPr>
          <p:nvPr/>
        </p:nvSpPr>
        <p:spPr bwMode="auto">
          <a:xfrm>
            <a:off x="7777773" y="128520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J4</a:t>
            </a:r>
          </a:p>
        </p:txBody>
      </p:sp>
      <p:sp>
        <p:nvSpPr>
          <p:cNvPr id="102" name="Line 29"/>
          <p:cNvSpPr>
            <a:spLocks noChangeShapeType="1"/>
          </p:cNvSpPr>
          <p:nvPr/>
        </p:nvSpPr>
        <p:spPr bwMode="auto">
          <a:xfrm flipV="1">
            <a:off x="7072330" y="1571612"/>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Text Box 30"/>
          <p:cNvSpPr txBox="1">
            <a:spLocks noChangeArrowheads="1"/>
          </p:cNvSpPr>
          <p:nvPr/>
        </p:nvSpPr>
        <p:spPr bwMode="auto">
          <a:xfrm>
            <a:off x="6500826" y="185718"/>
            <a:ext cx="1125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黑体" pitchFamily="2" charset="-122"/>
              </a:rPr>
              <a:t>rear</a:t>
            </a:r>
            <a:endParaRPr kumimoji="1" lang="en-US" altLang="zh-CN" dirty="0">
              <a:solidFill>
                <a:srgbClr val="FF0000"/>
              </a:solidFill>
              <a:latin typeface="Times New Roman" pitchFamily="18" charset="0"/>
              <a:ea typeface="黑体" pitchFamily="2" charset="-122"/>
            </a:endParaRPr>
          </a:p>
        </p:txBody>
      </p:sp>
      <p:sp>
        <p:nvSpPr>
          <p:cNvPr id="104" name="Text Box 31"/>
          <p:cNvSpPr txBox="1">
            <a:spLocks noChangeArrowheads="1"/>
          </p:cNvSpPr>
          <p:nvPr/>
        </p:nvSpPr>
        <p:spPr bwMode="auto">
          <a:xfrm>
            <a:off x="6357950" y="1142984"/>
            <a:ext cx="130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宋体" pitchFamily="2" charset="-122"/>
              </a:rPr>
              <a:t>front</a:t>
            </a:r>
            <a:endParaRPr kumimoji="1" lang="en-US" altLang="zh-CN" dirty="0">
              <a:solidFill>
                <a:srgbClr val="FF0000"/>
              </a:solidFill>
              <a:latin typeface="Times New Roman" pitchFamily="18" charset="0"/>
              <a:ea typeface="宋体" pitchFamily="2" charset="-122"/>
            </a:endParaRPr>
          </a:p>
        </p:txBody>
      </p:sp>
      <p:sp>
        <p:nvSpPr>
          <p:cNvPr id="105" name="Line 47"/>
          <p:cNvSpPr>
            <a:spLocks noChangeShapeType="1"/>
          </p:cNvSpPr>
          <p:nvPr/>
        </p:nvSpPr>
        <p:spPr bwMode="auto">
          <a:xfrm flipV="1">
            <a:off x="7072330" y="71414"/>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左箭头 105"/>
          <p:cNvSpPr/>
          <p:nvPr/>
        </p:nvSpPr>
        <p:spPr bwMode="auto">
          <a:xfrm>
            <a:off x="5357818" y="1714488"/>
            <a:ext cx="1214446" cy="428628"/>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grpSp>
        <p:nvGrpSpPr>
          <p:cNvPr id="124" name="组合 123"/>
          <p:cNvGrpSpPr/>
          <p:nvPr/>
        </p:nvGrpSpPr>
        <p:grpSpPr>
          <a:xfrm>
            <a:off x="-161099" y="3714729"/>
            <a:ext cx="1746668" cy="3143271"/>
            <a:chOff x="-161099" y="3714729"/>
            <a:chExt cx="1746668" cy="3143271"/>
          </a:xfrm>
        </p:grpSpPr>
        <p:grpSp>
          <p:nvGrpSpPr>
            <p:cNvPr id="107" name="Group 103"/>
            <p:cNvGrpSpPr>
              <a:grpSpLocks/>
            </p:cNvGrpSpPr>
            <p:nvPr/>
          </p:nvGrpSpPr>
          <p:grpSpPr bwMode="auto">
            <a:xfrm>
              <a:off x="857192" y="3714729"/>
              <a:ext cx="642942" cy="3143271"/>
              <a:chOff x="4656" y="576"/>
              <a:chExt cx="553" cy="2254"/>
            </a:xfrm>
          </p:grpSpPr>
          <p:sp>
            <p:nvSpPr>
              <p:cNvPr id="108" name="Rectangle 34"/>
              <p:cNvSpPr>
                <a:spLocks noChangeArrowheads="1"/>
              </p:cNvSpPr>
              <p:nvPr/>
            </p:nvSpPr>
            <p:spPr bwMode="auto">
              <a:xfrm>
                <a:off x="4656" y="576"/>
                <a:ext cx="553" cy="2254"/>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09" name="Line 35"/>
              <p:cNvSpPr>
                <a:spLocks noChangeShapeType="1"/>
              </p:cNvSpPr>
              <p:nvPr/>
            </p:nvSpPr>
            <p:spPr bwMode="auto">
              <a:xfrm>
                <a:off x="4656" y="2454"/>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36"/>
              <p:cNvSpPr>
                <a:spLocks noChangeShapeType="1"/>
              </p:cNvSpPr>
              <p:nvPr/>
            </p:nvSpPr>
            <p:spPr bwMode="auto">
              <a:xfrm>
                <a:off x="4656" y="952"/>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37"/>
              <p:cNvSpPr>
                <a:spLocks noChangeShapeType="1"/>
              </p:cNvSpPr>
              <p:nvPr/>
            </p:nvSpPr>
            <p:spPr bwMode="auto">
              <a:xfrm>
                <a:off x="4656" y="1327"/>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38"/>
              <p:cNvSpPr>
                <a:spLocks noChangeShapeType="1"/>
              </p:cNvSpPr>
              <p:nvPr/>
            </p:nvSpPr>
            <p:spPr bwMode="auto">
              <a:xfrm>
                <a:off x="4656" y="1703"/>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39"/>
              <p:cNvSpPr>
                <a:spLocks noChangeShapeType="1"/>
              </p:cNvSpPr>
              <p:nvPr/>
            </p:nvSpPr>
            <p:spPr bwMode="auto">
              <a:xfrm>
                <a:off x="4656" y="2079"/>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 name="Text Box 41"/>
            <p:cNvSpPr txBox="1">
              <a:spLocks noChangeArrowheads="1"/>
            </p:cNvSpPr>
            <p:nvPr/>
          </p:nvSpPr>
          <p:spPr bwMode="auto">
            <a:xfrm>
              <a:off x="892117" y="6334125"/>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15" name="Text Box 42"/>
            <p:cNvSpPr txBox="1">
              <a:spLocks noChangeArrowheads="1"/>
            </p:cNvSpPr>
            <p:nvPr/>
          </p:nvSpPr>
          <p:spPr bwMode="auto">
            <a:xfrm>
              <a:off x="892117" y="5770563"/>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16" name="Text Box 44"/>
            <p:cNvSpPr txBox="1">
              <a:spLocks noChangeArrowheads="1"/>
            </p:cNvSpPr>
            <p:nvPr/>
          </p:nvSpPr>
          <p:spPr bwMode="auto">
            <a:xfrm>
              <a:off x="785754" y="378617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J6</a:t>
              </a:r>
            </a:p>
          </p:txBody>
        </p:sp>
        <p:sp>
          <p:nvSpPr>
            <p:cNvPr id="117" name="Text Box 45"/>
            <p:cNvSpPr txBox="1">
              <a:spLocks noChangeArrowheads="1"/>
            </p:cNvSpPr>
            <p:nvPr/>
          </p:nvSpPr>
          <p:spPr bwMode="auto">
            <a:xfrm>
              <a:off x="785754" y="4286232"/>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J5</a:t>
              </a:r>
            </a:p>
          </p:txBody>
        </p:sp>
        <p:sp>
          <p:nvSpPr>
            <p:cNvPr id="118" name="Text Box 46"/>
            <p:cNvSpPr txBox="1">
              <a:spLocks noChangeArrowheads="1"/>
            </p:cNvSpPr>
            <p:nvPr/>
          </p:nvSpPr>
          <p:spPr bwMode="auto">
            <a:xfrm>
              <a:off x="785754" y="4786298"/>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J4</a:t>
              </a:r>
            </a:p>
          </p:txBody>
        </p:sp>
        <p:sp>
          <p:nvSpPr>
            <p:cNvPr id="119" name="Line 29"/>
            <p:cNvSpPr>
              <a:spLocks noChangeShapeType="1"/>
            </p:cNvSpPr>
            <p:nvPr/>
          </p:nvSpPr>
          <p:spPr bwMode="auto">
            <a:xfrm flipV="1">
              <a:off x="65896" y="5060132"/>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 name="Line 47"/>
            <p:cNvSpPr>
              <a:spLocks noChangeShapeType="1"/>
            </p:cNvSpPr>
            <p:nvPr/>
          </p:nvSpPr>
          <p:spPr bwMode="auto">
            <a:xfrm flipV="1">
              <a:off x="65895" y="6146733"/>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 name="Text Box 31"/>
            <p:cNvSpPr txBox="1">
              <a:spLocks noChangeArrowheads="1"/>
            </p:cNvSpPr>
            <p:nvPr/>
          </p:nvSpPr>
          <p:spPr bwMode="auto">
            <a:xfrm>
              <a:off x="-51856" y="4556938"/>
              <a:ext cx="8794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宋体" pitchFamily="2" charset="-122"/>
                </a:rPr>
                <a:t>front</a:t>
              </a:r>
              <a:endParaRPr kumimoji="1" lang="en-US" altLang="zh-CN" dirty="0">
                <a:solidFill>
                  <a:srgbClr val="FF0000"/>
                </a:solidFill>
                <a:latin typeface="Times New Roman" pitchFamily="18" charset="0"/>
                <a:ea typeface="宋体" pitchFamily="2" charset="-122"/>
              </a:endParaRPr>
            </a:p>
          </p:txBody>
        </p:sp>
        <p:sp>
          <p:nvSpPr>
            <p:cNvPr id="122" name="Text Box 30"/>
            <p:cNvSpPr txBox="1">
              <a:spLocks noChangeArrowheads="1"/>
            </p:cNvSpPr>
            <p:nvPr/>
          </p:nvSpPr>
          <p:spPr bwMode="auto">
            <a:xfrm>
              <a:off x="-161099" y="5699946"/>
              <a:ext cx="8397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黑体" pitchFamily="2" charset="-122"/>
                </a:rPr>
                <a:t>rear</a:t>
              </a:r>
              <a:endParaRPr kumimoji="1" lang="en-US" altLang="zh-CN" dirty="0">
                <a:solidFill>
                  <a:srgbClr val="FF0000"/>
                </a:solidFill>
                <a:latin typeface="Times New Roman" pitchFamily="18" charset="0"/>
                <a:ea typeface="黑体" pitchFamily="2" charset="-122"/>
              </a:endParaRPr>
            </a:p>
          </p:txBody>
        </p:sp>
        <p:sp>
          <p:nvSpPr>
            <p:cNvPr id="123" name="Text Box 46"/>
            <p:cNvSpPr txBox="1">
              <a:spLocks noChangeArrowheads="1"/>
            </p:cNvSpPr>
            <p:nvPr/>
          </p:nvSpPr>
          <p:spPr bwMode="auto">
            <a:xfrm>
              <a:off x="785786" y="639633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a:t>
              </a:r>
              <a:r>
                <a:rPr kumimoji="1" lang="en-US" altLang="zh-CN" dirty="0" smtClean="0">
                  <a:latin typeface="黑体" pitchFamily="2" charset="-122"/>
                  <a:ea typeface="黑体" pitchFamily="2" charset="-122"/>
                </a:rPr>
                <a:t>J7</a:t>
              </a:r>
              <a:endParaRPr kumimoji="1" lang="en-US" altLang="zh-CN" dirty="0">
                <a:latin typeface="黑体" pitchFamily="2" charset="-122"/>
                <a:ea typeface="黑体" pitchFamily="2" charset="-122"/>
              </a:endParaRPr>
            </a:p>
          </p:txBody>
        </p:sp>
      </p:grpSp>
      <p:graphicFrame>
        <p:nvGraphicFramePr>
          <p:cNvPr id="125" name="表格 124"/>
          <p:cNvGraphicFramePr>
            <a:graphicFrameLocks noGrp="1"/>
          </p:cNvGraphicFramePr>
          <p:nvPr>
            <p:extLst>
              <p:ext uri="{D42A27DB-BD31-4B8C-83A1-F6EECF244321}">
                <p14:modId xmlns:p14="http://schemas.microsoft.com/office/powerpoint/2010/main" val="3445094226"/>
              </p:ext>
            </p:extLst>
          </p:nvPr>
        </p:nvGraphicFramePr>
        <p:xfrm>
          <a:off x="7518362" y="98359"/>
          <a:ext cx="333356" cy="3278598"/>
        </p:xfrm>
        <a:graphic>
          <a:graphicData uri="http://schemas.openxmlformats.org/drawingml/2006/table">
            <a:tbl>
              <a:tblPr firstRow="1" bandRow="1">
                <a:tableStyleId>{1FECB4D8-DB02-4DC6-A0A2-4F2EBAE1DC90}</a:tableStyleId>
              </a:tblPr>
              <a:tblGrid>
                <a:gridCol w="333356"/>
              </a:tblGrid>
              <a:tr h="546433">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6433">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6433">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6433">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6433">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46433">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6" name="表格 125"/>
          <p:cNvGraphicFramePr>
            <a:graphicFrameLocks noGrp="1"/>
          </p:cNvGraphicFramePr>
          <p:nvPr>
            <p:extLst>
              <p:ext uri="{D42A27DB-BD31-4B8C-83A1-F6EECF244321}">
                <p14:modId xmlns:p14="http://schemas.microsoft.com/office/powerpoint/2010/main" val="817039883"/>
              </p:ext>
            </p:extLst>
          </p:nvPr>
        </p:nvGraphicFramePr>
        <p:xfrm>
          <a:off x="543717" y="3729016"/>
          <a:ext cx="333356" cy="3094758"/>
        </p:xfrm>
        <a:graphic>
          <a:graphicData uri="http://schemas.openxmlformats.org/drawingml/2006/table">
            <a:tbl>
              <a:tblPr firstRow="1" bandRow="1">
                <a:tableStyleId>{1FECB4D8-DB02-4DC6-A0A2-4F2EBAE1DC90}</a:tableStyleId>
              </a:tblPr>
              <a:tblGrid>
                <a:gridCol w="333356"/>
              </a:tblGrid>
              <a:tr h="515793">
                <a:tc>
                  <a:txBody>
                    <a:bodyPr/>
                    <a:lstStyle/>
                    <a:p>
                      <a:r>
                        <a:rPr lang="en-US" altLang="zh-CN" dirty="0" smtClean="0">
                          <a:solidFill>
                            <a:srgbClr val="000066"/>
                          </a:solidFill>
                        </a:rPr>
                        <a:t>5</a:t>
                      </a:r>
                      <a:endParaRPr lang="zh-CN" altLang="en-US" dirty="0">
                        <a:solidFill>
                          <a:srgbClr val="000066"/>
                        </a:solidFill>
                      </a:endParaRPr>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5793">
                <a:tc>
                  <a:txBody>
                    <a:bodyPr/>
                    <a:lstStyle/>
                    <a:p>
                      <a:r>
                        <a:rPr lang="en-US" altLang="zh-CN" dirty="0" smtClean="0"/>
                        <a:t>4</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5793">
                <a:tc>
                  <a:txBody>
                    <a:bodyPr/>
                    <a:lstStyle/>
                    <a:p>
                      <a:r>
                        <a:rPr lang="en-US" altLang="zh-CN" dirty="0" smtClean="0"/>
                        <a:t>3</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5793">
                <a:tc>
                  <a:txBody>
                    <a:bodyPr/>
                    <a:lstStyle/>
                    <a:p>
                      <a:r>
                        <a:rPr lang="en-US" altLang="zh-CN" dirty="0" smtClean="0"/>
                        <a:t>2</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5793">
                <a:tc>
                  <a:txBody>
                    <a:bodyPr/>
                    <a:lstStyle/>
                    <a:p>
                      <a:r>
                        <a:rPr lang="en-US" altLang="zh-CN" dirty="0" smtClean="0"/>
                        <a:t>1</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5793">
                <a:tc>
                  <a:txBody>
                    <a:bodyPr/>
                    <a:lstStyle/>
                    <a:p>
                      <a:r>
                        <a:rPr lang="en-US" altLang="zh-CN" dirty="0" smtClean="0"/>
                        <a:t>0</a:t>
                      </a:r>
                      <a:endParaRPr lang="zh-CN" altLang="en-US" dirty="0"/>
                    </a:p>
                  </a:txBody>
                  <a:tcPr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right)">
                                      <p:cBhvr>
                                        <p:cTn id="7" dur="500"/>
                                        <p:tgtEl>
                                          <p:spTgt spid="10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8310"/>
                                        </p:tgtEl>
                                        <p:attrNameLst>
                                          <p:attrName>style.visibility</p:attrName>
                                        </p:attrNameLst>
                                      </p:cBhvr>
                                      <p:to>
                                        <p:strVal val="visible"/>
                                      </p:to>
                                    </p:set>
                                    <p:anim calcmode="lin" valueType="num">
                                      <p:cBhvr additive="base">
                                        <p:cTn id="16" dur="500" fill="hold"/>
                                        <p:tgtEl>
                                          <p:spTgt spid="138310"/>
                                        </p:tgtEl>
                                        <p:attrNameLst>
                                          <p:attrName>ppt_x</p:attrName>
                                        </p:attrNameLst>
                                      </p:cBhvr>
                                      <p:tavLst>
                                        <p:tav tm="0">
                                          <p:val>
                                            <p:strVal val="#ppt_x"/>
                                          </p:val>
                                        </p:tav>
                                        <p:tav tm="100000">
                                          <p:val>
                                            <p:strVal val="#ppt_x"/>
                                          </p:val>
                                        </p:tav>
                                      </p:tavLst>
                                    </p:anim>
                                    <p:anim calcmode="lin" valueType="num">
                                      <p:cBhvr additive="base">
                                        <p:cTn id="17" dur="500" fill="hold"/>
                                        <p:tgtEl>
                                          <p:spTgt spid="1383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down)">
                                      <p:cBhvr>
                                        <p:cTn id="27" dur="500"/>
                                        <p:tgtEl>
                                          <p:spTgt spid="124"/>
                                        </p:tgtEl>
                                      </p:cBhvr>
                                    </p:animEffect>
                                  </p:childTnLst>
                                </p:cTn>
                              </p:par>
                              <p:par>
                                <p:cTn id="28" presetID="22" presetClass="entr" presetSubtype="4" fill="hold" nodeType="with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down)">
                                      <p:cBhvr>
                                        <p:cTn id="3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10" grpId="0" animBg="1"/>
      <p:bldP spid="10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5"/>
          <p:cNvSpPr>
            <a:spLocks noGrp="1"/>
          </p:cNvSpPr>
          <p:nvPr>
            <p:ph type="sldNum" sz="quarter" idx="12"/>
          </p:nvPr>
        </p:nvSpPr>
        <p:spPr/>
        <p:txBody>
          <a:bodyPr/>
          <a:lstStyle/>
          <a:p>
            <a:pPr>
              <a:defRPr/>
            </a:pPr>
            <a:fld id="{10167898-36F8-4B35-8A8F-C928407EBB05}" type="slidenum">
              <a:rPr lang="en-US" altLang="zh-CN"/>
              <a:pPr>
                <a:defRPr/>
              </a:pPr>
              <a:t>73</a:t>
            </a:fld>
            <a:endParaRPr lang="en-US" altLang="zh-CN"/>
          </a:p>
        </p:txBody>
      </p:sp>
      <p:sp>
        <p:nvSpPr>
          <p:cNvPr id="72707" name="Text Box 7"/>
          <p:cNvSpPr txBox="1">
            <a:spLocks noChangeArrowheads="1"/>
          </p:cNvSpPr>
          <p:nvPr/>
        </p:nvSpPr>
        <p:spPr bwMode="auto">
          <a:xfrm>
            <a:off x="2988796" y="80775"/>
            <a:ext cx="28987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3200" dirty="0" smtClean="0">
                <a:latin typeface="宋体" pitchFamily="2" charset="-122"/>
                <a:ea typeface="宋体" pitchFamily="2" charset="-122"/>
              </a:rPr>
              <a:t>J4</a:t>
            </a:r>
            <a:r>
              <a:rPr kumimoji="1" lang="zh-CN" altLang="en-US" sz="3200" dirty="0" smtClean="0">
                <a:latin typeface="宋体" pitchFamily="2" charset="-122"/>
                <a:ea typeface="宋体" pitchFamily="2" charset="-122"/>
              </a:rPr>
              <a:t>出</a:t>
            </a:r>
            <a:r>
              <a:rPr kumimoji="1" lang="zh-CN" altLang="en-US" sz="3200" dirty="0">
                <a:latin typeface="宋体" pitchFamily="2" charset="-122"/>
                <a:ea typeface="宋体" pitchFamily="2" charset="-122"/>
              </a:rPr>
              <a:t>队操作前</a:t>
            </a:r>
          </a:p>
        </p:txBody>
      </p:sp>
      <p:grpSp>
        <p:nvGrpSpPr>
          <p:cNvPr id="72708" name="Group 90"/>
          <p:cNvGrpSpPr>
            <a:grpSpLocks/>
          </p:cNvGrpSpPr>
          <p:nvPr/>
        </p:nvGrpSpPr>
        <p:grpSpPr bwMode="auto">
          <a:xfrm>
            <a:off x="468313" y="333375"/>
            <a:ext cx="4824412" cy="2374900"/>
            <a:chOff x="295" y="210"/>
            <a:chExt cx="3039" cy="1496"/>
          </a:xfrm>
        </p:grpSpPr>
        <p:grpSp>
          <p:nvGrpSpPr>
            <p:cNvPr id="72759" name="Group 88"/>
            <p:cNvGrpSpPr>
              <a:grpSpLocks/>
            </p:cNvGrpSpPr>
            <p:nvPr/>
          </p:nvGrpSpPr>
          <p:grpSpPr bwMode="auto">
            <a:xfrm>
              <a:off x="2014" y="665"/>
              <a:ext cx="473" cy="724"/>
              <a:chOff x="2014" y="665"/>
              <a:chExt cx="473" cy="724"/>
            </a:xfrm>
          </p:grpSpPr>
          <p:sp>
            <p:nvSpPr>
              <p:cNvPr id="72788" name="Rectangle 11"/>
              <p:cNvSpPr>
                <a:spLocks noChangeArrowheads="1"/>
              </p:cNvSpPr>
              <p:nvPr/>
            </p:nvSpPr>
            <p:spPr bwMode="auto">
              <a:xfrm>
                <a:off x="2020" y="665"/>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2789" name="Line 12"/>
              <p:cNvSpPr>
                <a:spLocks noChangeShapeType="1"/>
              </p:cNvSpPr>
              <p:nvPr/>
            </p:nvSpPr>
            <p:spPr bwMode="auto">
              <a:xfrm>
                <a:off x="2014" y="1159"/>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0" name="Line 13"/>
              <p:cNvSpPr>
                <a:spLocks noChangeShapeType="1"/>
              </p:cNvSpPr>
              <p:nvPr/>
            </p:nvSpPr>
            <p:spPr bwMode="auto">
              <a:xfrm>
                <a:off x="2020" y="91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60" name="Text Box 14"/>
            <p:cNvSpPr txBox="1">
              <a:spLocks noChangeArrowheads="1"/>
            </p:cNvSpPr>
            <p:nvPr/>
          </p:nvSpPr>
          <p:spPr bwMode="auto">
            <a:xfrm>
              <a:off x="2439" y="582"/>
              <a:ext cx="89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err="1">
                  <a:solidFill>
                    <a:srgbClr val="FF0000"/>
                  </a:solidFill>
                  <a:latin typeface="Times New Roman" pitchFamily="18" charset="0"/>
                  <a:ea typeface="黑体" pitchFamily="2" charset="-122"/>
                </a:rPr>
                <a:t>Q.base</a:t>
              </a:r>
              <a:endParaRPr kumimoji="1" lang="en-US" altLang="zh-CN" sz="2800" dirty="0">
                <a:solidFill>
                  <a:srgbClr val="FF0000"/>
                </a:solidFill>
                <a:latin typeface="Times New Roman" pitchFamily="18" charset="0"/>
                <a:ea typeface="黑体" pitchFamily="2" charset="-122"/>
              </a:endParaRPr>
            </a:p>
            <a:p>
              <a:r>
                <a:rPr kumimoji="1" lang="en-US" altLang="zh-CN" sz="2800" dirty="0" err="1">
                  <a:solidFill>
                    <a:srgbClr val="FF0000"/>
                  </a:solidFill>
                  <a:latin typeface="Times New Roman" pitchFamily="18" charset="0"/>
                  <a:ea typeface="黑体" pitchFamily="2" charset="-122"/>
                </a:rPr>
                <a:t>Q.rear</a:t>
              </a:r>
              <a:endParaRPr kumimoji="1" lang="en-US" altLang="zh-CN" sz="2800" dirty="0">
                <a:solidFill>
                  <a:srgbClr val="FF0000"/>
                </a:solidFill>
                <a:latin typeface="Times New Roman" pitchFamily="18" charset="0"/>
                <a:ea typeface="黑体" pitchFamily="2" charset="-122"/>
              </a:endParaRPr>
            </a:p>
            <a:p>
              <a:r>
                <a:rPr kumimoji="1" lang="en-US" altLang="zh-CN" sz="2800" dirty="0" err="1">
                  <a:solidFill>
                    <a:srgbClr val="FF0000"/>
                  </a:solidFill>
                  <a:latin typeface="Times New Roman" pitchFamily="18" charset="0"/>
                  <a:ea typeface="黑体" pitchFamily="2" charset="-122"/>
                </a:rPr>
                <a:t>Q.</a:t>
              </a:r>
              <a:r>
                <a:rPr kumimoji="1" lang="en-US" altLang="zh-CN" dirty="0" err="1">
                  <a:solidFill>
                    <a:srgbClr val="FF0000"/>
                  </a:solidFill>
                  <a:latin typeface="Times New Roman" pitchFamily="18" charset="0"/>
                  <a:ea typeface="黑体" pitchFamily="2" charset="-122"/>
                </a:rPr>
                <a:t>front</a:t>
              </a:r>
              <a:endParaRPr kumimoji="1" lang="en-US" altLang="zh-CN" dirty="0">
                <a:solidFill>
                  <a:srgbClr val="FF0000"/>
                </a:solidFill>
                <a:latin typeface="Times New Roman" pitchFamily="18" charset="0"/>
                <a:ea typeface="黑体" pitchFamily="2" charset="-122"/>
              </a:endParaRPr>
            </a:p>
          </p:txBody>
        </p:sp>
        <p:sp>
          <p:nvSpPr>
            <p:cNvPr id="72761" name="Line 15"/>
            <p:cNvSpPr>
              <a:spLocks noChangeShapeType="1"/>
            </p:cNvSpPr>
            <p:nvPr/>
          </p:nvSpPr>
          <p:spPr bwMode="auto">
            <a:xfrm flipH="1">
              <a:off x="1844" y="789"/>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62" name="Text Box 16"/>
            <p:cNvSpPr txBox="1">
              <a:spLocks noChangeArrowheads="1"/>
            </p:cNvSpPr>
            <p:nvPr/>
          </p:nvSpPr>
          <p:spPr bwMode="auto">
            <a:xfrm>
              <a:off x="2109" y="845"/>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0000"/>
                  </a:solidFill>
                  <a:latin typeface="黑体" pitchFamily="2" charset="-122"/>
                  <a:ea typeface="黑体" pitchFamily="2" charset="-122"/>
                </a:rPr>
                <a:t>1</a:t>
              </a:r>
            </a:p>
            <a:p>
              <a:pPr algn="ctr">
                <a:lnSpc>
                  <a:spcPct val="85000"/>
                </a:lnSpc>
              </a:pPr>
              <a:r>
                <a:rPr kumimoji="1" lang="en-US" altLang="zh-CN" sz="3200">
                  <a:solidFill>
                    <a:srgbClr val="CC0000"/>
                  </a:solidFill>
                  <a:latin typeface="黑体" pitchFamily="2" charset="-122"/>
                  <a:ea typeface="黑体" pitchFamily="2" charset="-122"/>
                </a:rPr>
                <a:t>3</a:t>
              </a:r>
            </a:p>
          </p:txBody>
        </p:sp>
        <p:grpSp>
          <p:nvGrpSpPr>
            <p:cNvPr id="72763" name="Group 89"/>
            <p:cNvGrpSpPr>
              <a:grpSpLocks/>
            </p:cNvGrpSpPr>
            <p:nvPr/>
          </p:nvGrpSpPr>
          <p:grpSpPr bwMode="auto">
            <a:xfrm>
              <a:off x="295" y="210"/>
              <a:ext cx="1679" cy="1496"/>
              <a:chOff x="295" y="210"/>
              <a:chExt cx="1679" cy="1496"/>
            </a:xfrm>
          </p:grpSpPr>
          <p:sp>
            <p:nvSpPr>
              <p:cNvPr id="72764" name="Text Box 18"/>
              <p:cNvSpPr txBox="1">
                <a:spLocks noChangeArrowheads="1"/>
              </p:cNvSpPr>
              <p:nvPr/>
            </p:nvSpPr>
            <p:spPr bwMode="auto">
              <a:xfrm>
                <a:off x="1345" y="573"/>
                <a:ext cx="62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2765" name="Text Box 19"/>
              <p:cNvSpPr txBox="1">
                <a:spLocks noChangeArrowheads="1"/>
              </p:cNvSpPr>
              <p:nvPr/>
            </p:nvSpPr>
            <p:spPr bwMode="auto">
              <a:xfrm>
                <a:off x="1340" y="585"/>
                <a:ext cx="63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2766" name="Group 20"/>
              <p:cNvGrpSpPr>
                <a:grpSpLocks/>
              </p:cNvGrpSpPr>
              <p:nvPr/>
            </p:nvGrpSpPr>
            <p:grpSpPr bwMode="auto">
              <a:xfrm>
                <a:off x="295" y="210"/>
                <a:ext cx="1543" cy="1496"/>
                <a:chOff x="1632" y="1056"/>
                <a:chExt cx="1641" cy="1632"/>
              </a:xfrm>
            </p:grpSpPr>
            <p:grpSp>
              <p:nvGrpSpPr>
                <p:cNvPr id="72779" name="Group 21"/>
                <p:cNvGrpSpPr>
                  <a:grpSpLocks/>
                </p:cNvGrpSpPr>
                <p:nvPr/>
              </p:nvGrpSpPr>
              <p:grpSpPr bwMode="auto">
                <a:xfrm>
                  <a:off x="1632" y="1056"/>
                  <a:ext cx="1641" cy="1632"/>
                  <a:chOff x="1680" y="1152"/>
                  <a:chExt cx="1641" cy="1632"/>
                </a:xfrm>
              </p:grpSpPr>
              <p:sp>
                <p:nvSpPr>
                  <p:cNvPr id="72781" name="Oval 22"/>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2782" name="Line 23"/>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3" name="Line 24"/>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4" name="Line 25"/>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5" name="Line 26"/>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6" name="Line 27"/>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87" name="Line 28"/>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2780" name="Oval 29"/>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2767" name="Text Box 30"/>
              <p:cNvSpPr txBox="1">
                <a:spLocks noChangeArrowheads="1"/>
              </p:cNvSpPr>
              <p:nvPr/>
            </p:nvSpPr>
            <p:spPr bwMode="auto">
              <a:xfrm>
                <a:off x="1156" y="678"/>
                <a:ext cx="3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2768" name="Text Box 31"/>
              <p:cNvSpPr txBox="1">
                <a:spLocks noChangeArrowheads="1"/>
              </p:cNvSpPr>
              <p:nvPr/>
            </p:nvSpPr>
            <p:spPr bwMode="auto">
              <a:xfrm>
                <a:off x="1153" y="900"/>
                <a:ext cx="3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2769" name="Text Box 32"/>
              <p:cNvSpPr txBox="1">
                <a:spLocks noChangeArrowheads="1"/>
              </p:cNvSpPr>
              <p:nvPr/>
            </p:nvSpPr>
            <p:spPr bwMode="auto">
              <a:xfrm>
                <a:off x="705" y="687"/>
                <a:ext cx="3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2770" name="Text Box 33"/>
              <p:cNvSpPr txBox="1">
                <a:spLocks noChangeArrowheads="1"/>
              </p:cNvSpPr>
              <p:nvPr/>
            </p:nvSpPr>
            <p:spPr bwMode="auto">
              <a:xfrm>
                <a:off x="725" y="892"/>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2771" name="Text Box 34"/>
              <p:cNvSpPr txBox="1">
                <a:spLocks noChangeArrowheads="1"/>
              </p:cNvSpPr>
              <p:nvPr/>
            </p:nvSpPr>
            <p:spPr bwMode="auto">
              <a:xfrm>
                <a:off x="929" y="960"/>
                <a:ext cx="3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2772" name="Text Box 35"/>
              <p:cNvSpPr txBox="1">
                <a:spLocks noChangeArrowheads="1"/>
              </p:cNvSpPr>
              <p:nvPr/>
            </p:nvSpPr>
            <p:spPr bwMode="auto">
              <a:xfrm>
                <a:off x="929" y="568"/>
                <a:ext cx="3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2773" name="Text Box 36"/>
              <p:cNvSpPr txBox="1">
                <a:spLocks noChangeArrowheads="1"/>
              </p:cNvSpPr>
              <p:nvPr/>
            </p:nvSpPr>
            <p:spPr bwMode="auto">
              <a:xfrm>
                <a:off x="1355" y="526"/>
                <a:ext cx="4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sp>
            <p:nvSpPr>
              <p:cNvPr id="72774" name="Text Box 37"/>
              <p:cNvSpPr txBox="1">
                <a:spLocks noChangeArrowheads="1"/>
              </p:cNvSpPr>
              <p:nvPr/>
            </p:nvSpPr>
            <p:spPr bwMode="auto">
              <a:xfrm>
                <a:off x="1324" y="981"/>
                <a:ext cx="4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2775" name="Text Box 38"/>
              <p:cNvSpPr txBox="1">
                <a:spLocks noChangeArrowheads="1"/>
              </p:cNvSpPr>
              <p:nvPr/>
            </p:nvSpPr>
            <p:spPr bwMode="auto">
              <a:xfrm>
                <a:off x="341" y="979"/>
                <a:ext cx="4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J4</a:t>
                </a:r>
              </a:p>
            </p:txBody>
          </p:sp>
          <p:sp>
            <p:nvSpPr>
              <p:cNvPr id="72776" name="Text Box 39"/>
              <p:cNvSpPr txBox="1">
                <a:spLocks noChangeArrowheads="1"/>
              </p:cNvSpPr>
              <p:nvPr/>
            </p:nvSpPr>
            <p:spPr bwMode="auto">
              <a:xfrm>
                <a:off x="809" y="1253"/>
                <a:ext cx="4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2777" name="Text Box 40"/>
              <p:cNvSpPr txBox="1">
                <a:spLocks noChangeArrowheads="1"/>
              </p:cNvSpPr>
              <p:nvPr/>
            </p:nvSpPr>
            <p:spPr bwMode="auto">
              <a:xfrm>
                <a:off x="856" y="256"/>
                <a:ext cx="4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2778" name="Text Box 41"/>
              <p:cNvSpPr txBox="1">
                <a:spLocks noChangeArrowheads="1"/>
              </p:cNvSpPr>
              <p:nvPr/>
            </p:nvSpPr>
            <p:spPr bwMode="auto">
              <a:xfrm>
                <a:off x="341" y="526"/>
                <a:ext cx="4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sp>
        <p:nvSpPr>
          <p:cNvPr id="139339" name="Text Box 75"/>
          <p:cNvSpPr txBox="1">
            <a:spLocks noChangeArrowheads="1"/>
          </p:cNvSpPr>
          <p:nvPr/>
        </p:nvSpPr>
        <p:spPr bwMode="auto">
          <a:xfrm>
            <a:off x="1500166" y="3214686"/>
            <a:ext cx="7350120" cy="579437"/>
          </a:xfrm>
          <a:prstGeom prst="rect">
            <a:avLst/>
          </a:prstGeom>
          <a:solidFill>
            <a:schemeClr val="accent2"/>
          </a:solidFill>
          <a:ln>
            <a:solidFill>
              <a:schemeClr val="accent1"/>
            </a:solidFill>
          </a:ln>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3200" dirty="0" err="1" smtClean="0">
                <a:solidFill>
                  <a:srgbClr val="FF0000"/>
                </a:solidFill>
                <a:latin typeface="Times New Roman" pitchFamily="18" charset="0"/>
                <a:ea typeface="宋体" pitchFamily="2" charset="-122"/>
              </a:rPr>
              <a:t>Q.front</a:t>
            </a:r>
            <a:r>
              <a:rPr kumimoji="1" lang="en-US" altLang="zh-CN" sz="3200" dirty="0">
                <a:solidFill>
                  <a:srgbClr val="FF0000"/>
                </a:solidFill>
                <a:latin typeface="Times New Roman" pitchFamily="18" charset="0"/>
                <a:ea typeface="宋体" pitchFamily="2" charset="-122"/>
              </a:rPr>
              <a:t>=(Q.front+1)% MAXQSIZE </a:t>
            </a:r>
          </a:p>
        </p:txBody>
      </p:sp>
      <p:cxnSp>
        <p:nvCxnSpPr>
          <p:cNvPr id="78" name="直接箭头连接符 77"/>
          <p:cNvCxnSpPr/>
          <p:nvPr/>
        </p:nvCxnSpPr>
        <p:spPr bwMode="auto">
          <a:xfrm rot="5400000" flipH="1" flipV="1">
            <a:off x="626269" y="2383632"/>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72711" name="TextBox 79"/>
          <p:cNvSpPr txBox="1">
            <a:spLocks noChangeArrowheads="1"/>
          </p:cNvSpPr>
          <p:nvPr/>
        </p:nvSpPr>
        <p:spPr bwMode="auto">
          <a:xfrm>
            <a:off x="214313" y="2714625"/>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cxnSp>
        <p:nvCxnSpPr>
          <p:cNvPr id="81" name="直接箭头连接符 80"/>
          <p:cNvCxnSpPr>
            <a:endCxn id="72781" idx="5"/>
          </p:cNvCxnSpPr>
          <p:nvPr/>
        </p:nvCxnSpPr>
        <p:spPr bwMode="auto">
          <a:xfrm rot="10800000">
            <a:off x="2559050" y="2360613"/>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2713" name="TextBox 81"/>
          <p:cNvSpPr txBox="1">
            <a:spLocks noChangeArrowheads="1"/>
          </p:cNvSpPr>
          <p:nvPr/>
        </p:nvSpPr>
        <p:spPr bwMode="auto">
          <a:xfrm>
            <a:off x="2786063" y="2357438"/>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rear</a:t>
            </a:r>
            <a:endParaRPr lang="zh-CN" altLang="en-US" sz="2000">
              <a:solidFill>
                <a:srgbClr val="FF0000"/>
              </a:solidFill>
            </a:endParaRPr>
          </a:p>
        </p:txBody>
      </p:sp>
      <p:grpSp>
        <p:nvGrpSpPr>
          <p:cNvPr id="7" name="组合 89"/>
          <p:cNvGrpSpPr>
            <a:grpSpLocks/>
          </p:cNvGrpSpPr>
          <p:nvPr/>
        </p:nvGrpSpPr>
        <p:grpSpPr bwMode="auto">
          <a:xfrm>
            <a:off x="1516829" y="4071942"/>
            <a:ext cx="7489825" cy="2447926"/>
            <a:chOff x="1403350" y="2909900"/>
            <a:chExt cx="7489825" cy="2447926"/>
          </a:xfrm>
        </p:grpSpPr>
        <p:grpSp>
          <p:nvGrpSpPr>
            <p:cNvPr id="72715" name="Group 85"/>
            <p:cNvGrpSpPr>
              <a:grpSpLocks/>
            </p:cNvGrpSpPr>
            <p:nvPr/>
          </p:nvGrpSpPr>
          <p:grpSpPr bwMode="auto">
            <a:xfrm>
              <a:off x="1403350" y="2909900"/>
              <a:ext cx="3303588" cy="1262063"/>
              <a:chOff x="884" y="1525"/>
              <a:chExt cx="2081" cy="795"/>
            </a:xfrm>
          </p:grpSpPr>
          <p:grpSp>
            <p:nvGrpSpPr>
              <p:cNvPr id="72753" name="Group 2"/>
              <p:cNvGrpSpPr>
                <a:grpSpLocks/>
              </p:cNvGrpSpPr>
              <p:nvPr/>
            </p:nvGrpSpPr>
            <p:grpSpPr bwMode="auto">
              <a:xfrm>
                <a:off x="884" y="1888"/>
                <a:ext cx="912" cy="432"/>
                <a:chOff x="4752" y="1440"/>
                <a:chExt cx="912" cy="432"/>
              </a:xfrm>
            </p:grpSpPr>
            <p:sp>
              <p:nvSpPr>
                <p:cNvPr id="72755" name="Text Box 3"/>
                <p:cNvSpPr txBox="1">
                  <a:spLocks noChangeArrowheads="1"/>
                </p:cNvSpPr>
                <p:nvPr/>
              </p:nvSpPr>
              <p:spPr bwMode="auto">
                <a:xfrm>
                  <a:off x="4752" y="1440"/>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endParaRPr kumimoji="1" lang="zh-CN" altLang="zh-CN" sz="3600">
                    <a:solidFill>
                      <a:srgbClr val="FF0000"/>
                    </a:solidFill>
                    <a:latin typeface="黑体" pitchFamily="2" charset="-122"/>
                    <a:ea typeface="黑体" pitchFamily="2" charset="-122"/>
                  </a:endParaRPr>
                </a:p>
              </p:txBody>
            </p:sp>
            <p:sp>
              <p:nvSpPr>
                <p:cNvPr id="72757" name="Rectangle 5"/>
                <p:cNvSpPr>
                  <a:spLocks noChangeArrowheads="1"/>
                </p:cNvSpPr>
                <p:nvPr/>
              </p:nvSpPr>
              <p:spPr bwMode="auto">
                <a:xfrm>
                  <a:off x="5088" y="1488"/>
                  <a:ext cx="576" cy="384"/>
                </a:xfrm>
                <a:prstGeom prst="rect">
                  <a:avLst/>
                </a:prstGeom>
                <a:no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a:p>
              </p:txBody>
            </p:sp>
          </p:grpSp>
          <p:sp>
            <p:nvSpPr>
              <p:cNvPr id="72754" name="Text Box 8"/>
              <p:cNvSpPr txBox="1">
                <a:spLocks noChangeArrowheads="1"/>
              </p:cNvSpPr>
              <p:nvPr/>
            </p:nvSpPr>
            <p:spPr bwMode="auto">
              <a:xfrm>
                <a:off x="949" y="1525"/>
                <a:ext cx="2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3200" dirty="0" smtClean="0">
                    <a:latin typeface="宋体" pitchFamily="2" charset="-122"/>
                    <a:ea typeface="宋体" pitchFamily="2" charset="-122"/>
                  </a:rPr>
                  <a:t>J4</a:t>
                </a:r>
                <a:r>
                  <a:rPr kumimoji="1" lang="zh-CN" altLang="en-US" sz="3200" dirty="0" smtClean="0">
                    <a:latin typeface="宋体" pitchFamily="2" charset="-122"/>
                    <a:ea typeface="宋体" pitchFamily="2" charset="-122"/>
                  </a:rPr>
                  <a:t>出</a:t>
                </a:r>
                <a:r>
                  <a:rPr kumimoji="1" lang="zh-CN" altLang="en-US" sz="3200" dirty="0">
                    <a:latin typeface="宋体" pitchFamily="2" charset="-122"/>
                    <a:ea typeface="宋体" pitchFamily="2" charset="-122"/>
                  </a:rPr>
                  <a:t>队操作后</a:t>
                </a:r>
              </a:p>
            </p:txBody>
          </p:sp>
        </p:grpSp>
        <p:grpSp>
          <p:nvGrpSpPr>
            <p:cNvPr id="72716" name="Group 93"/>
            <p:cNvGrpSpPr>
              <a:grpSpLocks/>
            </p:cNvGrpSpPr>
            <p:nvPr/>
          </p:nvGrpSpPr>
          <p:grpSpPr bwMode="auto">
            <a:xfrm>
              <a:off x="4067175" y="2981338"/>
              <a:ext cx="4826000" cy="2376488"/>
              <a:chOff x="2562" y="1570"/>
              <a:chExt cx="3040" cy="1497"/>
            </a:xfrm>
          </p:grpSpPr>
          <p:grpSp>
            <p:nvGrpSpPr>
              <p:cNvPr id="72721" name="Group 92"/>
              <p:cNvGrpSpPr>
                <a:grpSpLocks/>
              </p:cNvGrpSpPr>
              <p:nvPr/>
            </p:nvGrpSpPr>
            <p:grpSpPr bwMode="auto">
              <a:xfrm>
                <a:off x="4282" y="2025"/>
                <a:ext cx="473" cy="724"/>
                <a:chOff x="4282" y="2025"/>
                <a:chExt cx="473" cy="724"/>
              </a:xfrm>
            </p:grpSpPr>
            <p:sp>
              <p:nvSpPr>
                <p:cNvPr id="72750" name="Rectangle 44"/>
                <p:cNvSpPr>
                  <a:spLocks noChangeArrowheads="1"/>
                </p:cNvSpPr>
                <p:nvPr/>
              </p:nvSpPr>
              <p:spPr bwMode="auto">
                <a:xfrm>
                  <a:off x="4288" y="2025"/>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2751" name="Line 45"/>
                <p:cNvSpPr>
                  <a:spLocks noChangeShapeType="1"/>
                </p:cNvSpPr>
                <p:nvPr/>
              </p:nvSpPr>
              <p:spPr bwMode="auto">
                <a:xfrm>
                  <a:off x="4282" y="2519"/>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2" name="Line 46"/>
                <p:cNvSpPr>
                  <a:spLocks noChangeShapeType="1"/>
                </p:cNvSpPr>
                <p:nvPr/>
              </p:nvSpPr>
              <p:spPr bwMode="auto">
                <a:xfrm>
                  <a:off x="4288" y="227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22" name="Text Box 47"/>
              <p:cNvSpPr txBox="1">
                <a:spLocks noChangeArrowheads="1"/>
              </p:cNvSpPr>
              <p:nvPr/>
            </p:nvSpPr>
            <p:spPr bwMode="auto">
              <a:xfrm>
                <a:off x="4707" y="1942"/>
                <a:ext cx="89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0000"/>
                    </a:solidFill>
                    <a:latin typeface="Times New Roman" pitchFamily="18" charset="0"/>
                    <a:ea typeface="黑体" pitchFamily="2" charset="-122"/>
                  </a:rPr>
                  <a:t>Q.base</a:t>
                </a:r>
              </a:p>
              <a:p>
                <a:r>
                  <a:rPr kumimoji="1" lang="en-US" altLang="zh-CN" sz="2800">
                    <a:solidFill>
                      <a:srgbClr val="FF0000"/>
                    </a:solidFill>
                    <a:latin typeface="Times New Roman" pitchFamily="18" charset="0"/>
                    <a:ea typeface="黑体" pitchFamily="2" charset="-122"/>
                  </a:rPr>
                  <a:t>Q.rear</a:t>
                </a:r>
              </a:p>
              <a:p>
                <a:r>
                  <a:rPr kumimoji="1" lang="en-US" altLang="zh-CN" sz="2800">
                    <a:solidFill>
                      <a:srgbClr val="FF0000"/>
                    </a:solidFill>
                    <a:latin typeface="Times New Roman" pitchFamily="18" charset="0"/>
                    <a:ea typeface="黑体" pitchFamily="2" charset="-122"/>
                  </a:rPr>
                  <a:t>Q.</a:t>
                </a:r>
                <a:r>
                  <a:rPr kumimoji="1" lang="en-US" altLang="zh-CN">
                    <a:solidFill>
                      <a:srgbClr val="FF0000"/>
                    </a:solidFill>
                    <a:latin typeface="Times New Roman" pitchFamily="18" charset="0"/>
                    <a:ea typeface="黑体" pitchFamily="2" charset="-122"/>
                  </a:rPr>
                  <a:t>front</a:t>
                </a:r>
              </a:p>
            </p:txBody>
          </p:sp>
          <p:sp>
            <p:nvSpPr>
              <p:cNvPr id="72723" name="Line 48"/>
              <p:cNvSpPr>
                <a:spLocks noChangeShapeType="1"/>
              </p:cNvSpPr>
              <p:nvPr/>
            </p:nvSpPr>
            <p:spPr bwMode="auto">
              <a:xfrm flipH="1">
                <a:off x="4112" y="2149"/>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4" name="Text Box 49"/>
              <p:cNvSpPr txBox="1">
                <a:spLocks noChangeArrowheads="1"/>
              </p:cNvSpPr>
              <p:nvPr/>
            </p:nvSpPr>
            <p:spPr bwMode="auto">
              <a:xfrm>
                <a:off x="4377" y="2205"/>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0000"/>
                    </a:solidFill>
                    <a:latin typeface="黑体" pitchFamily="2" charset="-122"/>
                    <a:ea typeface="黑体" pitchFamily="2" charset="-122"/>
                  </a:rPr>
                  <a:t>1</a:t>
                </a:r>
              </a:p>
              <a:p>
                <a:pPr algn="ctr">
                  <a:lnSpc>
                    <a:spcPct val="85000"/>
                  </a:lnSpc>
                </a:pPr>
                <a:r>
                  <a:rPr kumimoji="1" lang="en-US" altLang="zh-CN" sz="3200">
                    <a:solidFill>
                      <a:srgbClr val="CC0000"/>
                    </a:solidFill>
                    <a:latin typeface="黑体" pitchFamily="2" charset="-122"/>
                    <a:ea typeface="黑体" pitchFamily="2" charset="-122"/>
                  </a:rPr>
                  <a:t>4</a:t>
                </a:r>
              </a:p>
            </p:txBody>
          </p:sp>
          <p:grpSp>
            <p:nvGrpSpPr>
              <p:cNvPr id="72725" name="Group 91"/>
              <p:cNvGrpSpPr>
                <a:grpSpLocks/>
              </p:cNvGrpSpPr>
              <p:nvPr/>
            </p:nvGrpSpPr>
            <p:grpSpPr bwMode="auto">
              <a:xfrm>
                <a:off x="2562" y="1570"/>
                <a:ext cx="1629" cy="1497"/>
                <a:chOff x="2562" y="1570"/>
                <a:chExt cx="1629" cy="1497"/>
              </a:xfrm>
            </p:grpSpPr>
            <p:sp>
              <p:nvSpPr>
                <p:cNvPr id="72726" name="Text Box 51"/>
                <p:cNvSpPr txBox="1">
                  <a:spLocks noChangeArrowheads="1"/>
                </p:cNvSpPr>
                <p:nvPr/>
              </p:nvSpPr>
              <p:spPr bwMode="auto">
                <a:xfrm>
                  <a:off x="3581" y="1933"/>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2727" name="Text Box 52"/>
                <p:cNvSpPr txBox="1">
                  <a:spLocks noChangeArrowheads="1"/>
                </p:cNvSpPr>
                <p:nvPr/>
              </p:nvSpPr>
              <p:spPr bwMode="auto">
                <a:xfrm>
                  <a:off x="3576" y="1945"/>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2728" name="Group 53"/>
                <p:cNvGrpSpPr>
                  <a:grpSpLocks/>
                </p:cNvGrpSpPr>
                <p:nvPr/>
              </p:nvGrpSpPr>
              <p:grpSpPr bwMode="auto">
                <a:xfrm>
                  <a:off x="2562" y="1570"/>
                  <a:ext cx="1542" cy="1497"/>
                  <a:chOff x="1632" y="1056"/>
                  <a:chExt cx="1641" cy="1632"/>
                </a:xfrm>
              </p:grpSpPr>
              <p:grpSp>
                <p:nvGrpSpPr>
                  <p:cNvPr id="72741" name="Group 54"/>
                  <p:cNvGrpSpPr>
                    <a:grpSpLocks/>
                  </p:cNvGrpSpPr>
                  <p:nvPr/>
                </p:nvGrpSpPr>
                <p:grpSpPr bwMode="auto">
                  <a:xfrm>
                    <a:off x="1632" y="1056"/>
                    <a:ext cx="1641" cy="1632"/>
                    <a:chOff x="1680" y="1152"/>
                    <a:chExt cx="1641" cy="1632"/>
                  </a:xfrm>
                </p:grpSpPr>
                <p:sp>
                  <p:nvSpPr>
                    <p:cNvPr id="72743" name="Oval 55"/>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2744" name="Line 56"/>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5" name="Line 57"/>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6" name="Line 58"/>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7" name="Line 59"/>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8" name="Line 60"/>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9" name="Line 61"/>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2742" name="Oval 62"/>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2729" name="Text Box 63"/>
                <p:cNvSpPr txBox="1">
                  <a:spLocks noChangeArrowheads="1"/>
                </p:cNvSpPr>
                <p:nvPr/>
              </p:nvSpPr>
              <p:spPr bwMode="auto">
                <a:xfrm>
                  <a:off x="3397" y="2038"/>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2730" name="Text Box 64"/>
                <p:cNvSpPr txBox="1">
                  <a:spLocks noChangeArrowheads="1"/>
                </p:cNvSpPr>
                <p:nvPr/>
              </p:nvSpPr>
              <p:spPr bwMode="auto">
                <a:xfrm>
                  <a:off x="3394" y="2260"/>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2731" name="Text Box 65"/>
                <p:cNvSpPr txBox="1">
                  <a:spLocks noChangeArrowheads="1"/>
                </p:cNvSpPr>
                <p:nvPr/>
              </p:nvSpPr>
              <p:spPr bwMode="auto">
                <a:xfrm>
                  <a:off x="2960" y="2047"/>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2732" name="Text Box 66"/>
                <p:cNvSpPr txBox="1">
                  <a:spLocks noChangeArrowheads="1"/>
                </p:cNvSpPr>
                <p:nvPr/>
              </p:nvSpPr>
              <p:spPr bwMode="auto">
                <a:xfrm>
                  <a:off x="2979" y="2252"/>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2733" name="Text Box 67"/>
                <p:cNvSpPr txBox="1">
                  <a:spLocks noChangeArrowheads="1"/>
                </p:cNvSpPr>
                <p:nvPr/>
              </p:nvSpPr>
              <p:spPr bwMode="auto">
                <a:xfrm>
                  <a:off x="3177" y="2320"/>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2734" name="Text Box 68"/>
                <p:cNvSpPr txBox="1">
                  <a:spLocks noChangeArrowheads="1"/>
                </p:cNvSpPr>
                <p:nvPr/>
              </p:nvSpPr>
              <p:spPr bwMode="auto">
                <a:xfrm>
                  <a:off x="3177" y="1928"/>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2735" name="Text Box 69"/>
                <p:cNvSpPr txBox="1">
                  <a:spLocks noChangeArrowheads="1"/>
                </p:cNvSpPr>
                <p:nvPr/>
              </p:nvSpPr>
              <p:spPr bwMode="auto">
                <a:xfrm>
                  <a:off x="3590" y="188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sp>
              <p:nvSpPr>
                <p:cNvPr id="72736" name="Text Box 70"/>
                <p:cNvSpPr txBox="1">
                  <a:spLocks noChangeArrowheads="1"/>
                </p:cNvSpPr>
                <p:nvPr/>
              </p:nvSpPr>
              <p:spPr bwMode="auto">
                <a:xfrm>
                  <a:off x="3560" y="2341"/>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2737" name="Text Box 71"/>
                <p:cNvSpPr txBox="1">
                  <a:spLocks noChangeArrowheads="1"/>
                </p:cNvSpPr>
                <p:nvPr/>
              </p:nvSpPr>
              <p:spPr bwMode="auto">
                <a:xfrm>
                  <a:off x="2607" y="233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2738" name="Text Box 72"/>
                <p:cNvSpPr txBox="1">
                  <a:spLocks noChangeArrowheads="1"/>
                </p:cNvSpPr>
                <p:nvPr/>
              </p:nvSpPr>
              <p:spPr bwMode="auto">
                <a:xfrm>
                  <a:off x="3061" y="2613"/>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2739" name="Text Box 73"/>
                <p:cNvSpPr txBox="1">
                  <a:spLocks noChangeArrowheads="1"/>
                </p:cNvSpPr>
                <p:nvPr/>
              </p:nvSpPr>
              <p:spPr bwMode="auto">
                <a:xfrm>
                  <a:off x="3106" y="161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2740" name="Text Box 74"/>
                <p:cNvSpPr txBox="1">
                  <a:spLocks noChangeArrowheads="1"/>
                </p:cNvSpPr>
                <p:nvPr/>
              </p:nvSpPr>
              <p:spPr bwMode="auto">
                <a:xfrm>
                  <a:off x="2607" y="188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84" name="直接箭头连接符 83"/>
            <p:cNvCxnSpPr/>
            <p:nvPr/>
          </p:nvCxnSpPr>
          <p:spPr bwMode="auto">
            <a:xfrm rot="10800000">
              <a:off x="6273800" y="4921263"/>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2718" name="TextBox 84"/>
            <p:cNvSpPr txBox="1">
              <a:spLocks noChangeArrowheads="1"/>
            </p:cNvSpPr>
            <p:nvPr/>
          </p:nvSpPr>
          <p:spPr bwMode="auto">
            <a:xfrm>
              <a:off x="6500826" y="4918095"/>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rear</a:t>
              </a:r>
              <a:endParaRPr lang="zh-CN" altLang="en-US" sz="2000">
                <a:solidFill>
                  <a:srgbClr val="FF0000"/>
                </a:solidFill>
              </a:endParaRPr>
            </a:p>
          </p:txBody>
        </p:sp>
        <p:cxnSp>
          <p:nvCxnSpPr>
            <p:cNvPr id="86" name="直接箭头连接符 85"/>
            <p:cNvCxnSpPr/>
            <p:nvPr/>
          </p:nvCxnSpPr>
          <p:spPr bwMode="auto">
            <a:xfrm flipV="1">
              <a:off x="3714750" y="3773501"/>
              <a:ext cx="423863" cy="15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72720" name="TextBox 86"/>
            <p:cNvSpPr txBox="1">
              <a:spLocks noChangeArrowheads="1"/>
            </p:cNvSpPr>
            <p:nvPr/>
          </p:nvSpPr>
          <p:spPr bwMode="auto">
            <a:xfrm>
              <a:off x="2928926" y="3560773"/>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a:solidFill>
                    <a:srgbClr val="FF0000"/>
                  </a:solidFill>
                </a:rPr>
                <a:t>front</a:t>
              </a:r>
              <a:endParaRPr lang="zh-CN" altLang="en-US" sz="2000">
                <a:solidFill>
                  <a:srgbClr val="FF0000"/>
                </a:solidFill>
              </a:endParaRPr>
            </a:p>
          </p:txBody>
        </p:sp>
      </p:grpSp>
      <p:grpSp>
        <p:nvGrpSpPr>
          <p:cNvPr id="87" name="组合 86"/>
          <p:cNvGrpSpPr/>
          <p:nvPr/>
        </p:nvGrpSpPr>
        <p:grpSpPr>
          <a:xfrm>
            <a:off x="7143768" y="0"/>
            <a:ext cx="1585569" cy="3143271"/>
            <a:chOff x="0" y="3714729"/>
            <a:chExt cx="1585569" cy="3143271"/>
          </a:xfrm>
        </p:grpSpPr>
        <p:grpSp>
          <p:nvGrpSpPr>
            <p:cNvPr id="88" name="Group 103"/>
            <p:cNvGrpSpPr>
              <a:grpSpLocks/>
            </p:cNvGrpSpPr>
            <p:nvPr/>
          </p:nvGrpSpPr>
          <p:grpSpPr bwMode="auto">
            <a:xfrm>
              <a:off x="857192" y="3714729"/>
              <a:ext cx="642942" cy="3143271"/>
              <a:chOff x="4656" y="576"/>
              <a:chExt cx="553" cy="2254"/>
            </a:xfrm>
          </p:grpSpPr>
          <p:sp>
            <p:nvSpPr>
              <p:cNvPr id="99" name="Rectangle 34"/>
              <p:cNvSpPr>
                <a:spLocks noChangeArrowheads="1"/>
              </p:cNvSpPr>
              <p:nvPr/>
            </p:nvSpPr>
            <p:spPr bwMode="auto">
              <a:xfrm>
                <a:off x="4656" y="576"/>
                <a:ext cx="553" cy="2254"/>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00" name="Line 35"/>
              <p:cNvSpPr>
                <a:spLocks noChangeShapeType="1"/>
              </p:cNvSpPr>
              <p:nvPr/>
            </p:nvSpPr>
            <p:spPr bwMode="auto">
              <a:xfrm>
                <a:off x="4656" y="2454"/>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36"/>
              <p:cNvSpPr>
                <a:spLocks noChangeShapeType="1"/>
              </p:cNvSpPr>
              <p:nvPr/>
            </p:nvSpPr>
            <p:spPr bwMode="auto">
              <a:xfrm>
                <a:off x="4656" y="952"/>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37"/>
              <p:cNvSpPr>
                <a:spLocks noChangeShapeType="1"/>
              </p:cNvSpPr>
              <p:nvPr/>
            </p:nvSpPr>
            <p:spPr bwMode="auto">
              <a:xfrm>
                <a:off x="4656" y="1327"/>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38"/>
              <p:cNvSpPr>
                <a:spLocks noChangeShapeType="1"/>
              </p:cNvSpPr>
              <p:nvPr/>
            </p:nvSpPr>
            <p:spPr bwMode="auto">
              <a:xfrm>
                <a:off x="4656" y="1703"/>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39"/>
              <p:cNvSpPr>
                <a:spLocks noChangeShapeType="1"/>
              </p:cNvSpPr>
              <p:nvPr/>
            </p:nvSpPr>
            <p:spPr bwMode="auto">
              <a:xfrm>
                <a:off x="4656" y="2079"/>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 name="Text Box 41"/>
            <p:cNvSpPr txBox="1">
              <a:spLocks noChangeArrowheads="1"/>
            </p:cNvSpPr>
            <p:nvPr/>
          </p:nvSpPr>
          <p:spPr bwMode="auto">
            <a:xfrm>
              <a:off x="892117" y="6334125"/>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90" name="Text Box 42"/>
            <p:cNvSpPr txBox="1">
              <a:spLocks noChangeArrowheads="1"/>
            </p:cNvSpPr>
            <p:nvPr/>
          </p:nvSpPr>
          <p:spPr bwMode="auto">
            <a:xfrm>
              <a:off x="892117" y="5770563"/>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91" name="Text Box 44"/>
            <p:cNvSpPr txBox="1">
              <a:spLocks noChangeArrowheads="1"/>
            </p:cNvSpPr>
            <p:nvPr/>
          </p:nvSpPr>
          <p:spPr bwMode="auto">
            <a:xfrm>
              <a:off x="785754" y="378617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J6</a:t>
              </a:r>
            </a:p>
          </p:txBody>
        </p:sp>
        <p:sp>
          <p:nvSpPr>
            <p:cNvPr id="92" name="Text Box 45"/>
            <p:cNvSpPr txBox="1">
              <a:spLocks noChangeArrowheads="1"/>
            </p:cNvSpPr>
            <p:nvPr/>
          </p:nvSpPr>
          <p:spPr bwMode="auto">
            <a:xfrm>
              <a:off x="785754" y="4286232"/>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J5</a:t>
              </a:r>
            </a:p>
          </p:txBody>
        </p:sp>
        <p:sp>
          <p:nvSpPr>
            <p:cNvPr id="93" name="Text Box 46"/>
            <p:cNvSpPr txBox="1">
              <a:spLocks noChangeArrowheads="1"/>
            </p:cNvSpPr>
            <p:nvPr/>
          </p:nvSpPr>
          <p:spPr bwMode="auto">
            <a:xfrm>
              <a:off x="785754" y="4786298"/>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J4</a:t>
              </a:r>
            </a:p>
          </p:txBody>
        </p:sp>
        <p:sp>
          <p:nvSpPr>
            <p:cNvPr id="94" name="Line 29"/>
            <p:cNvSpPr>
              <a:spLocks noChangeShapeType="1"/>
            </p:cNvSpPr>
            <p:nvPr/>
          </p:nvSpPr>
          <p:spPr bwMode="auto">
            <a:xfrm flipV="1">
              <a:off x="357158" y="5072074"/>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 name="Line 47"/>
            <p:cNvSpPr>
              <a:spLocks noChangeShapeType="1"/>
            </p:cNvSpPr>
            <p:nvPr/>
          </p:nvSpPr>
          <p:spPr bwMode="auto">
            <a:xfrm flipV="1">
              <a:off x="357158" y="6143644"/>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 name="Text Box 31"/>
            <p:cNvSpPr txBox="1">
              <a:spLocks noChangeArrowheads="1"/>
            </p:cNvSpPr>
            <p:nvPr/>
          </p:nvSpPr>
          <p:spPr bwMode="auto">
            <a:xfrm>
              <a:off x="0" y="4572008"/>
              <a:ext cx="8794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宋体" pitchFamily="2" charset="-122"/>
                </a:rPr>
                <a:t>front</a:t>
              </a:r>
              <a:endParaRPr kumimoji="1" lang="en-US" altLang="zh-CN" dirty="0">
                <a:solidFill>
                  <a:srgbClr val="FF0000"/>
                </a:solidFill>
                <a:latin typeface="Times New Roman" pitchFamily="18" charset="0"/>
                <a:ea typeface="宋体" pitchFamily="2" charset="-122"/>
              </a:endParaRPr>
            </a:p>
          </p:txBody>
        </p:sp>
        <p:sp>
          <p:nvSpPr>
            <p:cNvPr id="97" name="Text Box 30"/>
            <p:cNvSpPr txBox="1">
              <a:spLocks noChangeArrowheads="1"/>
            </p:cNvSpPr>
            <p:nvPr/>
          </p:nvSpPr>
          <p:spPr bwMode="auto">
            <a:xfrm>
              <a:off x="0" y="5715016"/>
              <a:ext cx="8397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黑体" pitchFamily="2" charset="-122"/>
                </a:rPr>
                <a:t>rear</a:t>
              </a:r>
              <a:endParaRPr kumimoji="1" lang="en-US" altLang="zh-CN" dirty="0">
                <a:solidFill>
                  <a:srgbClr val="FF0000"/>
                </a:solidFill>
                <a:latin typeface="Times New Roman" pitchFamily="18" charset="0"/>
                <a:ea typeface="黑体" pitchFamily="2" charset="-122"/>
              </a:endParaRPr>
            </a:p>
          </p:txBody>
        </p:sp>
        <p:sp>
          <p:nvSpPr>
            <p:cNvPr id="98" name="Text Box 46"/>
            <p:cNvSpPr txBox="1">
              <a:spLocks noChangeArrowheads="1"/>
            </p:cNvSpPr>
            <p:nvPr/>
          </p:nvSpPr>
          <p:spPr bwMode="auto">
            <a:xfrm>
              <a:off x="785786" y="639633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a:t>
              </a:r>
              <a:r>
                <a:rPr kumimoji="1" lang="en-US" altLang="zh-CN" dirty="0" smtClean="0">
                  <a:latin typeface="黑体" pitchFamily="2" charset="-122"/>
                  <a:ea typeface="黑体" pitchFamily="2" charset="-122"/>
                </a:rPr>
                <a:t>J7</a:t>
              </a:r>
              <a:endParaRPr kumimoji="1" lang="en-US" altLang="zh-CN" dirty="0">
                <a:latin typeface="黑体" pitchFamily="2" charset="-122"/>
                <a:ea typeface="黑体" pitchFamily="2" charset="-122"/>
              </a:endParaRPr>
            </a:p>
          </p:txBody>
        </p:sp>
      </p:grpSp>
      <p:grpSp>
        <p:nvGrpSpPr>
          <p:cNvPr id="105" name="组合 104"/>
          <p:cNvGrpSpPr/>
          <p:nvPr/>
        </p:nvGrpSpPr>
        <p:grpSpPr>
          <a:xfrm>
            <a:off x="-71470" y="3573016"/>
            <a:ext cx="1585569" cy="3143271"/>
            <a:chOff x="0" y="3714729"/>
            <a:chExt cx="1585569" cy="3143271"/>
          </a:xfrm>
        </p:grpSpPr>
        <p:grpSp>
          <p:nvGrpSpPr>
            <p:cNvPr id="106" name="Group 103"/>
            <p:cNvGrpSpPr>
              <a:grpSpLocks/>
            </p:cNvGrpSpPr>
            <p:nvPr/>
          </p:nvGrpSpPr>
          <p:grpSpPr bwMode="auto">
            <a:xfrm>
              <a:off x="857192" y="3714729"/>
              <a:ext cx="642942" cy="3143271"/>
              <a:chOff x="4656" y="576"/>
              <a:chExt cx="553" cy="2254"/>
            </a:xfrm>
          </p:grpSpPr>
          <p:sp>
            <p:nvSpPr>
              <p:cNvPr id="117" name="Rectangle 34"/>
              <p:cNvSpPr>
                <a:spLocks noChangeArrowheads="1"/>
              </p:cNvSpPr>
              <p:nvPr/>
            </p:nvSpPr>
            <p:spPr bwMode="auto">
              <a:xfrm>
                <a:off x="4656" y="576"/>
                <a:ext cx="553" cy="2254"/>
              </a:xfrm>
              <a:prstGeom prst="rect">
                <a:avLst/>
              </a:prstGeom>
              <a:solidFill>
                <a:schemeClr val="tx2"/>
              </a:solidFill>
              <a:ln w="28575" cap="rnd">
                <a:solidFill>
                  <a:srgbClr val="003366"/>
                </a:solidFill>
                <a:miter lim="800000"/>
                <a:headEnd/>
                <a:tailEnd/>
              </a:ln>
            </p:spPr>
            <p:txBody>
              <a:bodyPr wrap="none" anchor="ctr"/>
              <a:lstStyle/>
              <a:p>
                <a:endParaRPr lang="zh-CN" altLang="en-US"/>
              </a:p>
            </p:txBody>
          </p:sp>
          <p:sp>
            <p:nvSpPr>
              <p:cNvPr id="118" name="Line 35"/>
              <p:cNvSpPr>
                <a:spLocks noChangeShapeType="1"/>
              </p:cNvSpPr>
              <p:nvPr/>
            </p:nvSpPr>
            <p:spPr bwMode="auto">
              <a:xfrm>
                <a:off x="4656" y="2454"/>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36"/>
              <p:cNvSpPr>
                <a:spLocks noChangeShapeType="1"/>
              </p:cNvSpPr>
              <p:nvPr/>
            </p:nvSpPr>
            <p:spPr bwMode="auto">
              <a:xfrm>
                <a:off x="4656" y="952"/>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37"/>
              <p:cNvSpPr>
                <a:spLocks noChangeShapeType="1"/>
              </p:cNvSpPr>
              <p:nvPr/>
            </p:nvSpPr>
            <p:spPr bwMode="auto">
              <a:xfrm>
                <a:off x="4656" y="1327"/>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38"/>
              <p:cNvSpPr>
                <a:spLocks noChangeShapeType="1"/>
              </p:cNvSpPr>
              <p:nvPr/>
            </p:nvSpPr>
            <p:spPr bwMode="auto">
              <a:xfrm>
                <a:off x="4656" y="1703"/>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39"/>
              <p:cNvSpPr>
                <a:spLocks noChangeShapeType="1"/>
              </p:cNvSpPr>
              <p:nvPr/>
            </p:nvSpPr>
            <p:spPr bwMode="auto">
              <a:xfrm>
                <a:off x="4656" y="2079"/>
                <a:ext cx="55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 name="Text Box 41"/>
            <p:cNvSpPr txBox="1">
              <a:spLocks noChangeArrowheads="1"/>
            </p:cNvSpPr>
            <p:nvPr/>
          </p:nvSpPr>
          <p:spPr bwMode="auto">
            <a:xfrm>
              <a:off x="892117" y="6334125"/>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08" name="Text Box 42"/>
            <p:cNvSpPr txBox="1">
              <a:spLocks noChangeArrowheads="1"/>
            </p:cNvSpPr>
            <p:nvPr/>
          </p:nvSpPr>
          <p:spPr bwMode="auto">
            <a:xfrm>
              <a:off x="892117" y="5770563"/>
              <a:ext cx="693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solidFill>
                    <a:schemeClr val="bg2"/>
                  </a:solidFill>
                  <a:latin typeface="黑体" pitchFamily="2" charset="-122"/>
                  <a:ea typeface="黑体" pitchFamily="2" charset="-122"/>
                </a:rPr>
                <a:t> </a:t>
              </a:r>
            </a:p>
          </p:txBody>
        </p:sp>
        <p:sp>
          <p:nvSpPr>
            <p:cNvPr id="109" name="Text Box 44"/>
            <p:cNvSpPr txBox="1">
              <a:spLocks noChangeArrowheads="1"/>
            </p:cNvSpPr>
            <p:nvPr/>
          </p:nvSpPr>
          <p:spPr bwMode="auto">
            <a:xfrm>
              <a:off x="785754" y="378617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J6</a:t>
              </a:r>
            </a:p>
          </p:txBody>
        </p:sp>
        <p:sp>
          <p:nvSpPr>
            <p:cNvPr id="110" name="Text Box 45"/>
            <p:cNvSpPr txBox="1">
              <a:spLocks noChangeArrowheads="1"/>
            </p:cNvSpPr>
            <p:nvPr/>
          </p:nvSpPr>
          <p:spPr bwMode="auto">
            <a:xfrm>
              <a:off x="785754" y="4286232"/>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J5</a:t>
              </a:r>
            </a:p>
          </p:txBody>
        </p:sp>
        <p:sp>
          <p:nvSpPr>
            <p:cNvPr id="111" name="Text Box 46"/>
            <p:cNvSpPr txBox="1">
              <a:spLocks noChangeArrowheads="1"/>
            </p:cNvSpPr>
            <p:nvPr/>
          </p:nvSpPr>
          <p:spPr bwMode="auto">
            <a:xfrm>
              <a:off x="785754" y="4786298"/>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a:t>
              </a:r>
            </a:p>
          </p:txBody>
        </p:sp>
        <p:sp>
          <p:nvSpPr>
            <p:cNvPr id="112" name="Line 29"/>
            <p:cNvSpPr>
              <a:spLocks noChangeShapeType="1"/>
            </p:cNvSpPr>
            <p:nvPr/>
          </p:nvSpPr>
          <p:spPr bwMode="auto">
            <a:xfrm flipV="1">
              <a:off x="357158" y="4572008"/>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Line 47"/>
            <p:cNvSpPr>
              <a:spLocks noChangeShapeType="1"/>
            </p:cNvSpPr>
            <p:nvPr/>
          </p:nvSpPr>
          <p:spPr bwMode="auto">
            <a:xfrm flipV="1">
              <a:off x="357158" y="6143644"/>
              <a:ext cx="492125" cy="0"/>
            </a:xfrm>
            <a:prstGeom prst="line">
              <a:avLst/>
            </a:prstGeom>
            <a:noFill/>
            <a:ln w="38100" cap="rnd">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Text Box 31"/>
            <p:cNvSpPr txBox="1">
              <a:spLocks noChangeArrowheads="1"/>
            </p:cNvSpPr>
            <p:nvPr/>
          </p:nvSpPr>
          <p:spPr bwMode="auto">
            <a:xfrm>
              <a:off x="0" y="4071942"/>
              <a:ext cx="8794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宋体" pitchFamily="2" charset="-122"/>
                </a:rPr>
                <a:t>front</a:t>
              </a:r>
              <a:endParaRPr kumimoji="1" lang="en-US" altLang="zh-CN" dirty="0">
                <a:solidFill>
                  <a:srgbClr val="FF0000"/>
                </a:solidFill>
                <a:latin typeface="Times New Roman" pitchFamily="18" charset="0"/>
                <a:ea typeface="宋体" pitchFamily="2" charset="-122"/>
              </a:endParaRPr>
            </a:p>
          </p:txBody>
        </p:sp>
        <p:sp>
          <p:nvSpPr>
            <p:cNvPr id="115" name="Text Box 30"/>
            <p:cNvSpPr txBox="1">
              <a:spLocks noChangeArrowheads="1"/>
            </p:cNvSpPr>
            <p:nvPr/>
          </p:nvSpPr>
          <p:spPr bwMode="auto">
            <a:xfrm>
              <a:off x="0" y="5715016"/>
              <a:ext cx="83975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spcBef>
                  <a:spcPct val="50000"/>
                </a:spcBef>
              </a:pPr>
              <a:r>
                <a:rPr kumimoji="1" lang="en-US" altLang="zh-CN" dirty="0" smtClean="0">
                  <a:solidFill>
                    <a:srgbClr val="FF0000"/>
                  </a:solidFill>
                  <a:latin typeface="Times New Roman" pitchFamily="18" charset="0"/>
                  <a:ea typeface="黑体" pitchFamily="2" charset="-122"/>
                </a:rPr>
                <a:t>rear</a:t>
              </a:r>
              <a:endParaRPr kumimoji="1" lang="en-US" altLang="zh-CN" dirty="0">
                <a:solidFill>
                  <a:srgbClr val="FF0000"/>
                </a:solidFill>
                <a:latin typeface="Times New Roman" pitchFamily="18" charset="0"/>
                <a:ea typeface="黑体" pitchFamily="2" charset="-122"/>
              </a:endParaRPr>
            </a:p>
          </p:txBody>
        </p:sp>
        <p:sp>
          <p:nvSpPr>
            <p:cNvPr id="116" name="Text Box 46"/>
            <p:cNvSpPr txBox="1">
              <a:spLocks noChangeArrowheads="1"/>
            </p:cNvSpPr>
            <p:nvPr/>
          </p:nvSpPr>
          <p:spPr bwMode="auto">
            <a:xfrm>
              <a:off x="785786" y="6396335"/>
              <a:ext cx="6934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dirty="0">
                  <a:latin typeface="黑体" pitchFamily="2" charset="-122"/>
                  <a:ea typeface="黑体" pitchFamily="2" charset="-122"/>
                </a:rPr>
                <a:t> </a:t>
              </a:r>
              <a:r>
                <a:rPr kumimoji="1" lang="en-US" altLang="zh-CN" dirty="0" smtClean="0">
                  <a:latin typeface="黑体" pitchFamily="2" charset="-122"/>
                  <a:ea typeface="黑体" pitchFamily="2" charset="-122"/>
                </a:rPr>
                <a:t>J7</a:t>
              </a:r>
              <a:endParaRPr kumimoji="1" lang="en-US" altLang="zh-CN" dirty="0">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500"/>
                                        <p:tgtEl>
                                          <p:spTgt spid="10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9339"/>
                                        </p:tgtEl>
                                        <p:attrNameLst>
                                          <p:attrName>style.visibility</p:attrName>
                                        </p:attrNameLst>
                                      </p:cBhvr>
                                      <p:to>
                                        <p:strVal val="visible"/>
                                      </p:to>
                                    </p:set>
                                    <p:anim calcmode="lin" valueType="num">
                                      <p:cBhvr additive="base">
                                        <p:cTn id="16" dur="500" fill="hold"/>
                                        <p:tgtEl>
                                          <p:spTgt spid="139339"/>
                                        </p:tgtEl>
                                        <p:attrNameLst>
                                          <p:attrName>ppt_x</p:attrName>
                                        </p:attrNameLst>
                                      </p:cBhvr>
                                      <p:tavLst>
                                        <p:tav tm="0">
                                          <p:val>
                                            <p:strVal val="#ppt_x"/>
                                          </p:val>
                                        </p:tav>
                                        <p:tav tm="100000">
                                          <p:val>
                                            <p:strVal val="#ppt_x"/>
                                          </p:val>
                                        </p:tav>
                                      </p:tavLst>
                                    </p:anim>
                                    <p:anim calcmode="lin" valueType="num">
                                      <p:cBhvr additive="base">
                                        <p:cTn id="17" dur="500" fill="hold"/>
                                        <p:tgtEl>
                                          <p:spTgt spid="139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灯片编号占位符 5"/>
          <p:cNvSpPr>
            <a:spLocks noGrp="1"/>
          </p:cNvSpPr>
          <p:nvPr>
            <p:ph type="sldNum" sz="quarter" idx="12"/>
          </p:nvPr>
        </p:nvSpPr>
        <p:spPr/>
        <p:txBody>
          <a:bodyPr/>
          <a:lstStyle/>
          <a:p>
            <a:pPr>
              <a:defRPr/>
            </a:pPr>
            <a:fld id="{773A676B-BEFF-427B-A943-20B813A1DB00}" type="slidenum">
              <a:rPr lang="en-US" altLang="zh-CN"/>
              <a:pPr>
                <a:defRPr/>
              </a:pPr>
              <a:t>74</a:t>
            </a:fld>
            <a:endParaRPr lang="en-US" altLang="zh-CN"/>
          </a:p>
        </p:txBody>
      </p:sp>
      <p:sp>
        <p:nvSpPr>
          <p:cNvPr id="140290" name="Rectangle 2"/>
          <p:cNvSpPr>
            <a:spLocks noGrp="1" noChangeArrowheads="1"/>
          </p:cNvSpPr>
          <p:nvPr>
            <p:ph type="title"/>
          </p:nvPr>
        </p:nvSpPr>
        <p:spPr>
          <a:xfrm>
            <a:off x="304800" y="0"/>
            <a:ext cx="8458200" cy="1143000"/>
          </a:xfrm>
        </p:spPr>
        <p:txBody>
          <a:bodyPr/>
          <a:lstStyle/>
          <a:p>
            <a:pPr eaLnBrk="1" hangingPunct="1">
              <a:defRPr/>
            </a:pPr>
            <a:r>
              <a:rPr lang="en-US" altLang="zh-CN" sz="4000" b="0" dirty="0" smtClean="0"/>
              <a:t> </a:t>
            </a:r>
            <a:r>
              <a:rPr lang="zh-CN" altLang="en-US" sz="4000" b="0" dirty="0" smtClean="0"/>
              <a:t>循环</a:t>
            </a:r>
            <a:r>
              <a:rPr lang="zh-CN" altLang="en-US" sz="4000" b="0" dirty="0" smtClean="0">
                <a:latin typeface="宋体" pitchFamily="2" charset="-122"/>
              </a:rPr>
              <a:t>队列判空、判满的方法及条件</a:t>
            </a:r>
          </a:p>
        </p:txBody>
      </p:sp>
      <p:grpSp>
        <p:nvGrpSpPr>
          <p:cNvPr id="73732" name="Group 105"/>
          <p:cNvGrpSpPr>
            <a:grpSpLocks/>
          </p:cNvGrpSpPr>
          <p:nvPr/>
        </p:nvGrpSpPr>
        <p:grpSpPr bwMode="auto">
          <a:xfrm>
            <a:off x="611188" y="1052513"/>
            <a:ext cx="3889375" cy="2303462"/>
            <a:chOff x="385" y="663"/>
            <a:chExt cx="2450" cy="1451"/>
          </a:xfrm>
        </p:grpSpPr>
        <p:grpSp>
          <p:nvGrpSpPr>
            <p:cNvPr id="73804" name="Group 103"/>
            <p:cNvGrpSpPr>
              <a:grpSpLocks/>
            </p:cNvGrpSpPr>
            <p:nvPr/>
          </p:nvGrpSpPr>
          <p:grpSpPr bwMode="auto">
            <a:xfrm>
              <a:off x="2014" y="1118"/>
              <a:ext cx="473" cy="724"/>
              <a:chOff x="2014" y="1118"/>
              <a:chExt cx="473" cy="724"/>
            </a:xfrm>
          </p:grpSpPr>
          <p:sp>
            <p:nvSpPr>
              <p:cNvPr id="73833" name="Rectangle 5"/>
              <p:cNvSpPr>
                <a:spLocks noChangeArrowheads="1"/>
              </p:cNvSpPr>
              <p:nvPr/>
            </p:nvSpPr>
            <p:spPr bwMode="auto">
              <a:xfrm>
                <a:off x="2020" y="1118"/>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3834" name="Line 6"/>
              <p:cNvSpPr>
                <a:spLocks noChangeShapeType="1"/>
              </p:cNvSpPr>
              <p:nvPr/>
            </p:nvSpPr>
            <p:spPr bwMode="auto">
              <a:xfrm>
                <a:off x="2014" y="161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5" name="Line 7"/>
              <p:cNvSpPr>
                <a:spLocks noChangeShapeType="1"/>
              </p:cNvSpPr>
              <p:nvPr/>
            </p:nvSpPr>
            <p:spPr bwMode="auto">
              <a:xfrm>
                <a:off x="2020" y="1365"/>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805" name="Text Box 8"/>
            <p:cNvSpPr txBox="1">
              <a:spLocks noChangeArrowheads="1"/>
            </p:cNvSpPr>
            <p:nvPr/>
          </p:nvSpPr>
          <p:spPr bwMode="auto">
            <a:xfrm>
              <a:off x="2439" y="1035"/>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solidFill>
                    <a:srgbClr val="FF6600"/>
                  </a:solidFill>
                  <a:latin typeface="Times New Roman" pitchFamily="18" charset="0"/>
                  <a:ea typeface="黑体" pitchFamily="2" charset="-122"/>
                </a:rPr>
                <a:t>Q</a:t>
              </a:r>
              <a:r>
                <a:rPr kumimoji="1" lang="en-US" altLang="zh-CN" sz="2800" dirty="0">
                  <a:solidFill>
                    <a:srgbClr val="660066"/>
                  </a:solidFill>
                  <a:latin typeface="Times New Roman" pitchFamily="18" charset="0"/>
                  <a:ea typeface="黑体" pitchFamily="2" charset="-122"/>
                </a:rPr>
                <a:t> </a:t>
              </a:r>
              <a:endParaRPr kumimoji="1" lang="en-US" altLang="zh-CN" dirty="0">
                <a:solidFill>
                  <a:srgbClr val="660066"/>
                </a:solidFill>
                <a:latin typeface="Times New Roman" pitchFamily="18" charset="0"/>
                <a:ea typeface="黑体" pitchFamily="2" charset="-122"/>
              </a:endParaRPr>
            </a:p>
          </p:txBody>
        </p:sp>
        <p:sp>
          <p:nvSpPr>
            <p:cNvPr id="73806" name="Line 9"/>
            <p:cNvSpPr>
              <a:spLocks noChangeShapeType="1"/>
            </p:cNvSpPr>
            <p:nvPr/>
          </p:nvSpPr>
          <p:spPr bwMode="auto">
            <a:xfrm flipH="1">
              <a:off x="1844" y="1242"/>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807" name="Text Box 10"/>
            <p:cNvSpPr txBox="1">
              <a:spLocks noChangeArrowheads="1"/>
            </p:cNvSpPr>
            <p:nvPr/>
          </p:nvSpPr>
          <p:spPr bwMode="auto">
            <a:xfrm>
              <a:off x="2109" y="1298"/>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dirty="0">
                  <a:solidFill>
                    <a:srgbClr val="CC0000"/>
                  </a:solidFill>
                  <a:latin typeface="黑体" pitchFamily="2" charset="-122"/>
                  <a:ea typeface="黑体" pitchFamily="2" charset="-122"/>
                </a:rPr>
                <a:t>1</a:t>
              </a:r>
            </a:p>
            <a:p>
              <a:pPr algn="ctr">
                <a:lnSpc>
                  <a:spcPct val="85000"/>
                </a:lnSpc>
              </a:pPr>
              <a:r>
                <a:rPr kumimoji="1" lang="en-US" altLang="zh-CN" sz="3200" dirty="0" smtClean="0">
                  <a:solidFill>
                    <a:srgbClr val="CC0000"/>
                  </a:solidFill>
                  <a:latin typeface="黑体" pitchFamily="2" charset="-122"/>
                  <a:ea typeface="黑体" pitchFamily="2" charset="-122"/>
                </a:rPr>
                <a:t>3</a:t>
              </a:r>
              <a:endParaRPr kumimoji="1" lang="en-US" altLang="zh-CN" sz="3200" dirty="0">
                <a:solidFill>
                  <a:srgbClr val="CC0000"/>
                </a:solidFill>
                <a:latin typeface="黑体" pitchFamily="2" charset="-122"/>
                <a:ea typeface="黑体" pitchFamily="2" charset="-122"/>
              </a:endParaRPr>
            </a:p>
          </p:txBody>
        </p:sp>
        <p:grpSp>
          <p:nvGrpSpPr>
            <p:cNvPr id="73808" name="Group 104"/>
            <p:cNvGrpSpPr>
              <a:grpSpLocks/>
            </p:cNvGrpSpPr>
            <p:nvPr/>
          </p:nvGrpSpPr>
          <p:grpSpPr bwMode="auto">
            <a:xfrm>
              <a:off x="385" y="663"/>
              <a:ext cx="1629" cy="1451"/>
              <a:chOff x="385" y="663"/>
              <a:chExt cx="1629" cy="1451"/>
            </a:xfrm>
          </p:grpSpPr>
          <p:sp>
            <p:nvSpPr>
              <p:cNvPr id="73809" name="Text Box 12"/>
              <p:cNvSpPr txBox="1">
                <a:spLocks noChangeArrowheads="1"/>
              </p:cNvSpPr>
              <p:nvPr/>
            </p:nvSpPr>
            <p:spPr bwMode="auto">
              <a:xfrm>
                <a:off x="1404" y="1026"/>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3810" name="Text Box 13"/>
              <p:cNvSpPr txBox="1">
                <a:spLocks noChangeArrowheads="1"/>
              </p:cNvSpPr>
              <p:nvPr/>
            </p:nvSpPr>
            <p:spPr bwMode="auto">
              <a:xfrm>
                <a:off x="1399" y="1038"/>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3811" name="Group 14"/>
              <p:cNvGrpSpPr>
                <a:grpSpLocks/>
              </p:cNvGrpSpPr>
              <p:nvPr/>
            </p:nvGrpSpPr>
            <p:grpSpPr bwMode="auto">
              <a:xfrm>
                <a:off x="385" y="663"/>
                <a:ext cx="1466" cy="1451"/>
                <a:chOff x="1632" y="1056"/>
                <a:chExt cx="1641" cy="1632"/>
              </a:xfrm>
            </p:grpSpPr>
            <p:grpSp>
              <p:nvGrpSpPr>
                <p:cNvPr id="73824" name="Group 15"/>
                <p:cNvGrpSpPr>
                  <a:grpSpLocks/>
                </p:cNvGrpSpPr>
                <p:nvPr/>
              </p:nvGrpSpPr>
              <p:grpSpPr bwMode="auto">
                <a:xfrm>
                  <a:off x="1632" y="1056"/>
                  <a:ext cx="1641" cy="1632"/>
                  <a:chOff x="1680" y="1152"/>
                  <a:chExt cx="1641" cy="1632"/>
                </a:xfrm>
              </p:grpSpPr>
              <p:sp>
                <p:nvSpPr>
                  <p:cNvPr id="73826" name="Oval 16"/>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3827" name="Line 17"/>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8" name="Line 18"/>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29" name="Line 19"/>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0" name="Line 20"/>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1" name="Line 21"/>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32" name="Line 22"/>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3825" name="Oval 23"/>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3812" name="Text Box 24"/>
              <p:cNvSpPr txBox="1">
                <a:spLocks noChangeArrowheads="1"/>
              </p:cNvSpPr>
              <p:nvPr/>
            </p:nvSpPr>
            <p:spPr bwMode="auto">
              <a:xfrm>
                <a:off x="1220" y="1131"/>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3813" name="Text Box 25"/>
              <p:cNvSpPr txBox="1">
                <a:spLocks noChangeArrowheads="1"/>
              </p:cNvSpPr>
              <p:nvPr/>
            </p:nvSpPr>
            <p:spPr bwMode="auto">
              <a:xfrm>
                <a:off x="1217" y="135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3814" name="Text Box 26"/>
              <p:cNvSpPr txBox="1">
                <a:spLocks noChangeArrowheads="1"/>
              </p:cNvSpPr>
              <p:nvPr/>
            </p:nvSpPr>
            <p:spPr bwMode="auto">
              <a:xfrm>
                <a:off x="783" y="1140"/>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3815" name="Text Box 27"/>
              <p:cNvSpPr txBox="1">
                <a:spLocks noChangeArrowheads="1"/>
              </p:cNvSpPr>
              <p:nvPr/>
            </p:nvSpPr>
            <p:spPr bwMode="auto">
              <a:xfrm>
                <a:off x="802" y="1345"/>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3816" name="Text Box 28"/>
              <p:cNvSpPr txBox="1">
                <a:spLocks noChangeArrowheads="1"/>
              </p:cNvSpPr>
              <p:nvPr/>
            </p:nvSpPr>
            <p:spPr bwMode="auto">
              <a:xfrm>
                <a:off x="1000" y="141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3817" name="Text Box 29"/>
              <p:cNvSpPr txBox="1">
                <a:spLocks noChangeArrowheads="1"/>
              </p:cNvSpPr>
              <p:nvPr/>
            </p:nvSpPr>
            <p:spPr bwMode="auto">
              <a:xfrm>
                <a:off x="1000" y="1021"/>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3818" name="Text Box 30"/>
              <p:cNvSpPr txBox="1">
                <a:spLocks noChangeArrowheads="1"/>
              </p:cNvSpPr>
              <p:nvPr/>
            </p:nvSpPr>
            <p:spPr bwMode="auto">
              <a:xfrm>
                <a:off x="1413"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sp>
            <p:nvSpPr>
              <p:cNvPr id="73819" name="Text Box 31"/>
              <p:cNvSpPr txBox="1">
                <a:spLocks noChangeArrowheads="1"/>
              </p:cNvSpPr>
              <p:nvPr/>
            </p:nvSpPr>
            <p:spPr bwMode="auto">
              <a:xfrm>
                <a:off x="1383" y="14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820" name="Text Box 32"/>
              <p:cNvSpPr txBox="1">
                <a:spLocks noChangeArrowheads="1"/>
              </p:cNvSpPr>
              <p:nvPr/>
            </p:nvSpPr>
            <p:spPr bwMode="auto">
              <a:xfrm>
                <a:off x="430" y="1432"/>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smtClean="0">
                    <a:latin typeface="黑体" pitchFamily="2" charset="-122"/>
                    <a:ea typeface="黑体" pitchFamily="2" charset="-122"/>
                  </a:rPr>
                  <a:t>J4</a:t>
                </a:r>
                <a:endParaRPr kumimoji="1" lang="en-US" altLang="zh-CN" sz="3200" dirty="0">
                  <a:latin typeface="黑体" pitchFamily="2" charset="-122"/>
                  <a:ea typeface="黑体" pitchFamily="2" charset="-122"/>
                </a:endParaRPr>
              </a:p>
            </p:txBody>
          </p:sp>
          <p:sp>
            <p:nvSpPr>
              <p:cNvPr id="73821" name="Text Box 33"/>
              <p:cNvSpPr txBox="1">
                <a:spLocks noChangeArrowheads="1"/>
              </p:cNvSpPr>
              <p:nvPr/>
            </p:nvSpPr>
            <p:spPr bwMode="auto">
              <a:xfrm>
                <a:off x="884" y="170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822" name="Text Box 34"/>
              <p:cNvSpPr txBox="1">
                <a:spLocks noChangeArrowheads="1"/>
              </p:cNvSpPr>
              <p:nvPr/>
            </p:nvSpPr>
            <p:spPr bwMode="auto">
              <a:xfrm>
                <a:off x="929" y="70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3823" name="Text Box 35"/>
              <p:cNvSpPr txBox="1">
                <a:spLocks noChangeArrowheads="1"/>
              </p:cNvSpPr>
              <p:nvPr/>
            </p:nvSpPr>
            <p:spPr bwMode="auto">
              <a:xfrm>
                <a:off x="430"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sp>
        <p:nvSpPr>
          <p:cNvPr id="140390" name="Text Box 102"/>
          <p:cNvSpPr txBox="1">
            <a:spLocks noChangeArrowheads="1"/>
          </p:cNvSpPr>
          <p:nvPr/>
        </p:nvSpPr>
        <p:spPr bwMode="auto">
          <a:xfrm>
            <a:off x="4500562" y="4643446"/>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en-US" altLang="zh-CN" sz="3200" dirty="0" err="1">
                <a:latin typeface="Times New Roman" pitchFamily="18" charset="0"/>
                <a:ea typeface="宋体" pitchFamily="2" charset="-122"/>
              </a:rPr>
              <a:t>Q.rear</a:t>
            </a:r>
            <a:r>
              <a:rPr kumimoji="1" lang="en-US" altLang="zh-CN" sz="3200" dirty="0">
                <a:latin typeface="Times New Roman" pitchFamily="18" charset="0"/>
                <a:ea typeface="宋体" pitchFamily="2" charset="-122"/>
              </a:rPr>
              <a:t> = =</a:t>
            </a:r>
            <a:r>
              <a:rPr kumimoji="1" lang="en-US" altLang="zh-CN" sz="3200" dirty="0" err="1">
                <a:latin typeface="Times New Roman" pitchFamily="18" charset="0"/>
                <a:ea typeface="宋体" pitchFamily="2" charset="-122"/>
              </a:rPr>
              <a:t>Q.front</a:t>
            </a:r>
            <a:endParaRPr kumimoji="1" lang="en-US" altLang="zh-CN" sz="3200" dirty="0">
              <a:latin typeface="Times New Roman" pitchFamily="18" charset="0"/>
              <a:ea typeface="宋体" pitchFamily="2" charset="-122"/>
            </a:endParaRPr>
          </a:p>
        </p:txBody>
      </p:sp>
      <p:grpSp>
        <p:nvGrpSpPr>
          <p:cNvPr id="17" name="组合 107"/>
          <p:cNvGrpSpPr>
            <a:grpSpLocks/>
          </p:cNvGrpSpPr>
          <p:nvPr/>
        </p:nvGrpSpPr>
        <p:grpSpPr bwMode="auto">
          <a:xfrm>
            <a:off x="4929190" y="4714882"/>
            <a:ext cx="3917852" cy="1084958"/>
            <a:chOff x="4429124" y="4357845"/>
            <a:chExt cx="4430579" cy="1084376"/>
          </a:xfrm>
        </p:grpSpPr>
        <p:sp>
          <p:nvSpPr>
            <p:cNvPr id="104" name="乘号 103"/>
            <p:cNvSpPr/>
            <p:nvPr/>
          </p:nvSpPr>
          <p:spPr bwMode="auto">
            <a:xfrm>
              <a:off x="8145328" y="4357845"/>
              <a:ext cx="714375" cy="785391"/>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73739" name="Text Box 102"/>
            <p:cNvSpPr txBox="1">
              <a:spLocks noChangeArrowheads="1"/>
            </p:cNvSpPr>
            <p:nvPr/>
          </p:nvSpPr>
          <p:spPr bwMode="auto">
            <a:xfrm>
              <a:off x="4429124" y="4857760"/>
              <a:ext cx="4321175"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kumimoji="1" lang="zh-CN" altLang="en-US" sz="3200" dirty="0" smtClean="0">
                  <a:latin typeface="Times New Roman" pitchFamily="18" charset="0"/>
                  <a:ea typeface="宋体" pitchFamily="2" charset="-122"/>
                </a:rPr>
                <a:t>不能</a:t>
              </a:r>
              <a:r>
                <a:rPr kumimoji="1" lang="zh-CN" altLang="en-US" sz="3200" dirty="0">
                  <a:latin typeface="Times New Roman" pitchFamily="18" charset="0"/>
                  <a:ea typeface="宋体" pitchFamily="2" charset="-122"/>
                </a:rPr>
                <a:t>作为判断依据</a:t>
              </a:r>
              <a:endParaRPr kumimoji="1" lang="en-US" altLang="zh-CN" sz="3200" dirty="0">
                <a:latin typeface="Times New Roman" pitchFamily="18" charset="0"/>
                <a:ea typeface="宋体" pitchFamily="2" charset="-122"/>
              </a:endParaRPr>
            </a:p>
          </p:txBody>
        </p:sp>
      </p:grpSp>
      <p:cxnSp>
        <p:nvCxnSpPr>
          <p:cNvPr id="108" name="直接箭头连接符 107"/>
          <p:cNvCxnSpPr/>
          <p:nvPr/>
        </p:nvCxnSpPr>
        <p:spPr bwMode="auto">
          <a:xfrm rot="10800000">
            <a:off x="2727548" y="2903470"/>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09" name="TextBox 84"/>
          <p:cNvSpPr txBox="1">
            <a:spLocks noChangeArrowheads="1"/>
          </p:cNvSpPr>
          <p:nvPr/>
        </p:nvSpPr>
        <p:spPr bwMode="auto">
          <a:xfrm>
            <a:off x="2883120" y="3087657"/>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110" name="直接箭头连接符 109"/>
          <p:cNvCxnSpPr/>
          <p:nvPr/>
        </p:nvCxnSpPr>
        <p:spPr bwMode="auto">
          <a:xfrm rot="5400000" flipH="1" flipV="1">
            <a:off x="497908" y="2756664"/>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11" name="TextBox 79"/>
          <p:cNvSpPr txBox="1">
            <a:spLocks noChangeArrowheads="1"/>
          </p:cNvSpPr>
          <p:nvPr/>
        </p:nvSpPr>
        <p:spPr bwMode="auto">
          <a:xfrm>
            <a:off x="85952" y="3087657"/>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grpSp>
        <p:nvGrpSpPr>
          <p:cNvPr id="5" name="组合 4"/>
          <p:cNvGrpSpPr/>
          <p:nvPr/>
        </p:nvGrpSpPr>
        <p:grpSpPr>
          <a:xfrm>
            <a:off x="5002212" y="1052513"/>
            <a:ext cx="3889375" cy="2560513"/>
            <a:chOff x="4716463" y="1052513"/>
            <a:chExt cx="3889375" cy="2560513"/>
          </a:xfrm>
        </p:grpSpPr>
        <p:grpSp>
          <p:nvGrpSpPr>
            <p:cNvPr id="7" name="Group 108"/>
            <p:cNvGrpSpPr>
              <a:grpSpLocks/>
            </p:cNvGrpSpPr>
            <p:nvPr/>
          </p:nvGrpSpPr>
          <p:grpSpPr bwMode="auto">
            <a:xfrm>
              <a:off x="4716463" y="1052513"/>
              <a:ext cx="3889375" cy="2303462"/>
              <a:chOff x="2971" y="663"/>
              <a:chExt cx="2450" cy="1451"/>
            </a:xfrm>
          </p:grpSpPr>
          <p:grpSp>
            <p:nvGrpSpPr>
              <p:cNvPr id="73772" name="Group 106"/>
              <p:cNvGrpSpPr>
                <a:grpSpLocks/>
              </p:cNvGrpSpPr>
              <p:nvPr/>
            </p:nvGrpSpPr>
            <p:grpSpPr bwMode="auto">
              <a:xfrm>
                <a:off x="4600" y="1118"/>
                <a:ext cx="473" cy="724"/>
                <a:chOff x="4600" y="1118"/>
                <a:chExt cx="473" cy="724"/>
              </a:xfrm>
            </p:grpSpPr>
            <p:sp>
              <p:nvSpPr>
                <p:cNvPr id="73801" name="Rectangle 38"/>
                <p:cNvSpPr>
                  <a:spLocks noChangeArrowheads="1"/>
                </p:cNvSpPr>
                <p:nvPr/>
              </p:nvSpPr>
              <p:spPr bwMode="auto">
                <a:xfrm>
                  <a:off x="4606" y="1118"/>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3802" name="Line 39"/>
                <p:cNvSpPr>
                  <a:spLocks noChangeShapeType="1"/>
                </p:cNvSpPr>
                <p:nvPr/>
              </p:nvSpPr>
              <p:spPr bwMode="auto">
                <a:xfrm>
                  <a:off x="4600" y="161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3" name="Line 40"/>
                <p:cNvSpPr>
                  <a:spLocks noChangeShapeType="1"/>
                </p:cNvSpPr>
                <p:nvPr/>
              </p:nvSpPr>
              <p:spPr bwMode="auto">
                <a:xfrm>
                  <a:off x="4606" y="1365"/>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73" name="Text Box 41"/>
              <p:cNvSpPr txBox="1">
                <a:spLocks noChangeArrowheads="1"/>
              </p:cNvSpPr>
              <p:nvPr/>
            </p:nvSpPr>
            <p:spPr bwMode="auto">
              <a:xfrm>
                <a:off x="5025" y="1035"/>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6600"/>
                    </a:solidFill>
                    <a:latin typeface="Times New Roman" pitchFamily="18" charset="0"/>
                    <a:ea typeface="黑体" pitchFamily="2" charset="-122"/>
                  </a:rPr>
                  <a:t>Q</a:t>
                </a:r>
                <a:r>
                  <a:rPr kumimoji="1" lang="en-US" altLang="zh-CN" sz="2800">
                    <a:solidFill>
                      <a:srgbClr val="660066"/>
                    </a:solidFill>
                    <a:latin typeface="Times New Roman" pitchFamily="18" charset="0"/>
                    <a:ea typeface="黑体" pitchFamily="2" charset="-122"/>
                  </a:rPr>
                  <a:t> </a:t>
                </a:r>
                <a:endParaRPr kumimoji="1" lang="en-US" altLang="zh-CN">
                  <a:solidFill>
                    <a:srgbClr val="660066"/>
                  </a:solidFill>
                  <a:latin typeface="Times New Roman" pitchFamily="18" charset="0"/>
                  <a:ea typeface="黑体" pitchFamily="2" charset="-122"/>
                </a:endParaRPr>
              </a:p>
            </p:txBody>
          </p:sp>
          <p:sp>
            <p:nvSpPr>
              <p:cNvPr id="73774" name="Line 42"/>
              <p:cNvSpPr>
                <a:spLocks noChangeShapeType="1"/>
              </p:cNvSpPr>
              <p:nvPr/>
            </p:nvSpPr>
            <p:spPr bwMode="auto">
              <a:xfrm flipH="1">
                <a:off x="4430" y="1242"/>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75" name="Text Box 43"/>
              <p:cNvSpPr txBox="1">
                <a:spLocks noChangeArrowheads="1"/>
              </p:cNvSpPr>
              <p:nvPr/>
            </p:nvSpPr>
            <p:spPr bwMode="auto">
              <a:xfrm>
                <a:off x="4695" y="1298"/>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0000"/>
                    </a:solidFill>
                    <a:latin typeface="黑体" pitchFamily="2" charset="-122"/>
                    <a:ea typeface="黑体" pitchFamily="2" charset="-122"/>
                  </a:rPr>
                  <a:t>1</a:t>
                </a:r>
              </a:p>
              <a:p>
                <a:pPr algn="ctr">
                  <a:lnSpc>
                    <a:spcPct val="85000"/>
                  </a:lnSpc>
                </a:pPr>
                <a:r>
                  <a:rPr kumimoji="1" lang="en-US" altLang="zh-CN" sz="3200">
                    <a:solidFill>
                      <a:srgbClr val="CC0000"/>
                    </a:solidFill>
                    <a:latin typeface="黑体" pitchFamily="2" charset="-122"/>
                    <a:ea typeface="黑体" pitchFamily="2" charset="-122"/>
                  </a:rPr>
                  <a:t>1</a:t>
                </a:r>
              </a:p>
            </p:txBody>
          </p:sp>
          <p:grpSp>
            <p:nvGrpSpPr>
              <p:cNvPr id="73776" name="Group 107"/>
              <p:cNvGrpSpPr>
                <a:grpSpLocks/>
              </p:cNvGrpSpPr>
              <p:nvPr/>
            </p:nvGrpSpPr>
            <p:grpSpPr bwMode="auto">
              <a:xfrm>
                <a:off x="2971" y="663"/>
                <a:ext cx="1629" cy="1451"/>
                <a:chOff x="2971" y="663"/>
                <a:chExt cx="1629" cy="1451"/>
              </a:xfrm>
            </p:grpSpPr>
            <p:sp>
              <p:nvSpPr>
                <p:cNvPr id="73777" name="Text Box 45"/>
                <p:cNvSpPr txBox="1">
                  <a:spLocks noChangeArrowheads="1"/>
                </p:cNvSpPr>
                <p:nvPr/>
              </p:nvSpPr>
              <p:spPr bwMode="auto">
                <a:xfrm>
                  <a:off x="3990" y="1026"/>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3778" name="Text Box 46"/>
                <p:cNvSpPr txBox="1">
                  <a:spLocks noChangeArrowheads="1"/>
                </p:cNvSpPr>
                <p:nvPr/>
              </p:nvSpPr>
              <p:spPr bwMode="auto">
                <a:xfrm>
                  <a:off x="3985" y="1038"/>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3779" name="Group 47"/>
                <p:cNvGrpSpPr>
                  <a:grpSpLocks/>
                </p:cNvGrpSpPr>
                <p:nvPr/>
              </p:nvGrpSpPr>
              <p:grpSpPr bwMode="auto">
                <a:xfrm>
                  <a:off x="2971" y="663"/>
                  <a:ext cx="1466" cy="1451"/>
                  <a:chOff x="1632" y="1056"/>
                  <a:chExt cx="1641" cy="1632"/>
                </a:xfrm>
              </p:grpSpPr>
              <p:grpSp>
                <p:nvGrpSpPr>
                  <p:cNvPr id="73792" name="Group 48"/>
                  <p:cNvGrpSpPr>
                    <a:grpSpLocks/>
                  </p:cNvGrpSpPr>
                  <p:nvPr/>
                </p:nvGrpSpPr>
                <p:grpSpPr bwMode="auto">
                  <a:xfrm>
                    <a:off x="1632" y="1056"/>
                    <a:ext cx="1641" cy="1632"/>
                    <a:chOff x="1680" y="1152"/>
                    <a:chExt cx="1641" cy="1632"/>
                  </a:xfrm>
                </p:grpSpPr>
                <p:sp>
                  <p:nvSpPr>
                    <p:cNvPr id="73794" name="Oval 49"/>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3795" name="Line 50"/>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6" name="Line 51"/>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7" name="Line 52"/>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8" name="Line 53"/>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9" name="Line 54"/>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0" name="Line 55"/>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3793" name="Oval 56"/>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3780" name="Text Box 57"/>
                <p:cNvSpPr txBox="1">
                  <a:spLocks noChangeArrowheads="1"/>
                </p:cNvSpPr>
                <p:nvPr/>
              </p:nvSpPr>
              <p:spPr bwMode="auto">
                <a:xfrm>
                  <a:off x="3806" y="1131"/>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3781" name="Text Box 58"/>
                <p:cNvSpPr txBox="1">
                  <a:spLocks noChangeArrowheads="1"/>
                </p:cNvSpPr>
                <p:nvPr/>
              </p:nvSpPr>
              <p:spPr bwMode="auto">
                <a:xfrm>
                  <a:off x="3803" y="135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3782" name="Text Box 59"/>
                <p:cNvSpPr txBox="1">
                  <a:spLocks noChangeArrowheads="1"/>
                </p:cNvSpPr>
                <p:nvPr/>
              </p:nvSpPr>
              <p:spPr bwMode="auto">
                <a:xfrm>
                  <a:off x="3369" y="1140"/>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3783" name="Text Box 60"/>
                <p:cNvSpPr txBox="1">
                  <a:spLocks noChangeArrowheads="1"/>
                </p:cNvSpPr>
                <p:nvPr/>
              </p:nvSpPr>
              <p:spPr bwMode="auto">
                <a:xfrm>
                  <a:off x="3388" y="1345"/>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3784" name="Text Box 61"/>
                <p:cNvSpPr txBox="1">
                  <a:spLocks noChangeArrowheads="1"/>
                </p:cNvSpPr>
                <p:nvPr/>
              </p:nvSpPr>
              <p:spPr bwMode="auto">
                <a:xfrm>
                  <a:off x="3586" y="141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3785" name="Text Box 62"/>
                <p:cNvSpPr txBox="1">
                  <a:spLocks noChangeArrowheads="1"/>
                </p:cNvSpPr>
                <p:nvPr/>
              </p:nvSpPr>
              <p:spPr bwMode="auto">
                <a:xfrm>
                  <a:off x="3586" y="1021"/>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3786" name="Text Box 63"/>
                <p:cNvSpPr txBox="1">
                  <a:spLocks noChangeArrowheads="1"/>
                </p:cNvSpPr>
                <p:nvPr/>
              </p:nvSpPr>
              <p:spPr bwMode="auto">
                <a:xfrm>
                  <a:off x="3999"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787" name="Text Box 64"/>
                <p:cNvSpPr txBox="1">
                  <a:spLocks noChangeArrowheads="1"/>
                </p:cNvSpPr>
                <p:nvPr/>
              </p:nvSpPr>
              <p:spPr bwMode="auto">
                <a:xfrm>
                  <a:off x="3969" y="14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788" name="Text Box 65"/>
                <p:cNvSpPr txBox="1">
                  <a:spLocks noChangeArrowheads="1"/>
                </p:cNvSpPr>
                <p:nvPr/>
              </p:nvSpPr>
              <p:spPr bwMode="auto">
                <a:xfrm>
                  <a:off x="3016" y="1432"/>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789" name="Text Box 66"/>
                <p:cNvSpPr txBox="1">
                  <a:spLocks noChangeArrowheads="1"/>
                </p:cNvSpPr>
                <p:nvPr/>
              </p:nvSpPr>
              <p:spPr bwMode="auto">
                <a:xfrm>
                  <a:off x="3470" y="170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790" name="Text Box 67"/>
                <p:cNvSpPr txBox="1">
                  <a:spLocks noChangeArrowheads="1"/>
                </p:cNvSpPr>
                <p:nvPr/>
              </p:nvSpPr>
              <p:spPr bwMode="auto">
                <a:xfrm>
                  <a:off x="3515" y="70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3791" name="Text Box 68"/>
                <p:cNvSpPr txBox="1">
                  <a:spLocks noChangeArrowheads="1"/>
                </p:cNvSpPr>
                <p:nvPr/>
              </p:nvSpPr>
              <p:spPr bwMode="auto">
                <a:xfrm>
                  <a:off x="3016"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grpSp>
        </p:grpSp>
        <p:cxnSp>
          <p:nvCxnSpPr>
            <p:cNvPr id="112" name="直接箭头连接符 111"/>
            <p:cNvCxnSpPr/>
            <p:nvPr/>
          </p:nvCxnSpPr>
          <p:spPr bwMode="auto">
            <a:xfrm flipH="1" flipV="1">
              <a:off x="6872110" y="2924176"/>
              <a:ext cx="369888" cy="163481"/>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13" name="TextBox 84"/>
            <p:cNvSpPr txBox="1">
              <a:spLocks noChangeArrowheads="1"/>
            </p:cNvSpPr>
            <p:nvPr/>
          </p:nvSpPr>
          <p:spPr bwMode="auto">
            <a:xfrm>
              <a:off x="7027682" y="2893107"/>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114" name="直接箭头连接符 113"/>
            <p:cNvCxnSpPr>
              <a:endCxn id="73794" idx="5"/>
            </p:cNvCxnSpPr>
            <p:nvPr/>
          </p:nvCxnSpPr>
          <p:spPr bwMode="auto">
            <a:xfrm flipH="1" flipV="1">
              <a:off x="6702916" y="3018641"/>
              <a:ext cx="169195" cy="274576"/>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15" name="TextBox 79"/>
            <p:cNvSpPr txBox="1">
              <a:spLocks noChangeArrowheads="1"/>
            </p:cNvSpPr>
            <p:nvPr/>
          </p:nvSpPr>
          <p:spPr bwMode="auto">
            <a:xfrm>
              <a:off x="6418309" y="3212976"/>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grpSp>
      <p:grpSp>
        <p:nvGrpSpPr>
          <p:cNvPr id="13" name="组合 12"/>
          <p:cNvGrpSpPr/>
          <p:nvPr/>
        </p:nvGrpSpPr>
        <p:grpSpPr>
          <a:xfrm>
            <a:off x="0" y="3929066"/>
            <a:ext cx="4517454" cy="2560027"/>
            <a:chOff x="-17462" y="3789363"/>
            <a:chExt cx="4517454" cy="2560027"/>
          </a:xfrm>
        </p:grpSpPr>
        <p:grpSp>
          <p:nvGrpSpPr>
            <p:cNvPr id="12" name="Group 111"/>
            <p:cNvGrpSpPr>
              <a:grpSpLocks/>
            </p:cNvGrpSpPr>
            <p:nvPr/>
          </p:nvGrpSpPr>
          <p:grpSpPr bwMode="auto">
            <a:xfrm>
              <a:off x="610617" y="3789363"/>
              <a:ext cx="3889375" cy="2303462"/>
              <a:chOff x="521" y="2387"/>
              <a:chExt cx="2450" cy="1451"/>
            </a:xfrm>
          </p:grpSpPr>
          <p:grpSp>
            <p:nvGrpSpPr>
              <p:cNvPr id="73740" name="Group 109"/>
              <p:cNvGrpSpPr>
                <a:grpSpLocks/>
              </p:cNvGrpSpPr>
              <p:nvPr/>
            </p:nvGrpSpPr>
            <p:grpSpPr bwMode="auto">
              <a:xfrm>
                <a:off x="2150" y="2842"/>
                <a:ext cx="473" cy="724"/>
                <a:chOff x="2150" y="2842"/>
                <a:chExt cx="473" cy="724"/>
              </a:xfrm>
            </p:grpSpPr>
            <p:sp>
              <p:nvSpPr>
                <p:cNvPr id="73769" name="Rectangle 71"/>
                <p:cNvSpPr>
                  <a:spLocks noChangeArrowheads="1"/>
                </p:cNvSpPr>
                <p:nvPr/>
              </p:nvSpPr>
              <p:spPr bwMode="auto">
                <a:xfrm>
                  <a:off x="2156" y="2842"/>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3770" name="Line 72"/>
                <p:cNvSpPr>
                  <a:spLocks noChangeShapeType="1"/>
                </p:cNvSpPr>
                <p:nvPr/>
              </p:nvSpPr>
              <p:spPr bwMode="auto">
                <a:xfrm>
                  <a:off x="2150" y="3336"/>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1" name="Line 73"/>
                <p:cNvSpPr>
                  <a:spLocks noChangeShapeType="1"/>
                </p:cNvSpPr>
                <p:nvPr/>
              </p:nvSpPr>
              <p:spPr bwMode="auto">
                <a:xfrm>
                  <a:off x="2156" y="3089"/>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41" name="Text Box 74"/>
              <p:cNvSpPr txBox="1">
                <a:spLocks noChangeArrowheads="1"/>
              </p:cNvSpPr>
              <p:nvPr/>
            </p:nvSpPr>
            <p:spPr bwMode="auto">
              <a:xfrm>
                <a:off x="2575" y="2759"/>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6600"/>
                    </a:solidFill>
                    <a:latin typeface="Times New Roman" pitchFamily="18" charset="0"/>
                    <a:ea typeface="黑体" pitchFamily="2" charset="-122"/>
                  </a:rPr>
                  <a:t>Q</a:t>
                </a:r>
                <a:r>
                  <a:rPr kumimoji="1" lang="en-US" altLang="zh-CN" sz="2800">
                    <a:solidFill>
                      <a:srgbClr val="660066"/>
                    </a:solidFill>
                    <a:latin typeface="Times New Roman" pitchFamily="18" charset="0"/>
                    <a:ea typeface="黑体" pitchFamily="2" charset="-122"/>
                  </a:rPr>
                  <a:t> </a:t>
                </a:r>
                <a:endParaRPr kumimoji="1" lang="en-US" altLang="zh-CN">
                  <a:solidFill>
                    <a:srgbClr val="660066"/>
                  </a:solidFill>
                  <a:latin typeface="Times New Roman" pitchFamily="18" charset="0"/>
                  <a:ea typeface="黑体" pitchFamily="2" charset="-122"/>
                </a:endParaRPr>
              </a:p>
            </p:txBody>
          </p:sp>
          <p:sp>
            <p:nvSpPr>
              <p:cNvPr id="73742" name="Line 75"/>
              <p:cNvSpPr>
                <a:spLocks noChangeShapeType="1"/>
              </p:cNvSpPr>
              <p:nvPr/>
            </p:nvSpPr>
            <p:spPr bwMode="auto">
              <a:xfrm flipH="1">
                <a:off x="1980" y="2966"/>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3" name="Text Box 76"/>
              <p:cNvSpPr txBox="1">
                <a:spLocks noChangeArrowheads="1"/>
              </p:cNvSpPr>
              <p:nvPr/>
            </p:nvSpPr>
            <p:spPr bwMode="auto">
              <a:xfrm>
                <a:off x="2245" y="3022"/>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a:solidFill>
                      <a:srgbClr val="CC0000"/>
                    </a:solidFill>
                    <a:latin typeface="黑体" pitchFamily="2" charset="-122"/>
                    <a:ea typeface="黑体" pitchFamily="2" charset="-122"/>
                  </a:rPr>
                  <a:t>3</a:t>
                </a:r>
              </a:p>
              <a:p>
                <a:pPr algn="ctr">
                  <a:lnSpc>
                    <a:spcPct val="85000"/>
                  </a:lnSpc>
                </a:pPr>
                <a:r>
                  <a:rPr kumimoji="1" lang="en-US" altLang="zh-CN" sz="3200">
                    <a:solidFill>
                      <a:srgbClr val="CC0000"/>
                    </a:solidFill>
                    <a:latin typeface="黑体" pitchFamily="2" charset="-122"/>
                    <a:ea typeface="黑体" pitchFamily="2" charset="-122"/>
                  </a:rPr>
                  <a:t>3</a:t>
                </a:r>
              </a:p>
            </p:txBody>
          </p:sp>
          <p:grpSp>
            <p:nvGrpSpPr>
              <p:cNvPr id="73744" name="Group 110"/>
              <p:cNvGrpSpPr>
                <a:grpSpLocks/>
              </p:cNvGrpSpPr>
              <p:nvPr/>
            </p:nvGrpSpPr>
            <p:grpSpPr bwMode="auto">
              <a:xfrm>
                <a:off x="521" y="2387"/>
                <a:ext cx="1629" cy="1451"/>
                <a:chOff x="521" y="2387"/>
                <a:chExt cx="1629" cy="1451"/>
              </a:xfrm>
            </p:grpSpPr>
            <p:sp>
              <p:nvSpPr>
                <p:cNvPr id="73745" name="Text Box 78"/>
                <p:cNvSpPr txBox="1">
                  <a:spLocks noChangeArrowheads="1"/>
                </p:cNvSpPr>
                <p:nvPr/>
              </p:nvSpPr>
              <p:spPr bwMode="auto">
                <a:xfrm>
                  <a:off x="1540" y="2750"/>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3746" name="Text Box 79"/>
                <p:cNvSpPr txBox="1">
                  <a:spLocks noChangeArrowheads="1"/>
                </p:cNvSpPr>
                <p:nvPr/>
              </p:nvSpPr>
              <p:spPr bwMode="auto">
                <a:xfrm>
                  <a:off x="1535" y="2762"/>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3747" name="Group 80"/>
                <p:cNvGrpSpPr>
                  <a:grpSpLocks/>
                </p:cNvGrpSpPr>
                <p:nvPr/>
              </p:nvGrpSpPr>
              <p:grpSpPr bwMode="auto">
                <a:xfrm>
                  <a:off x="521" y="2387"/>
                  <a:ext cx="1466" cy="1451"/>
                  <a:chOff x="1632" y="1056"/>
                  <a:chExt cx="1641" cy="1632"/>
                </a:xfrm>
              </p:grpSpPr>
              <p:grpSp>
                <p:nvGrpSpPr>
                  <p:cNvPr id="73760" name="Group 81"/>
                  <p:cNvGrpSpPr>
                    <a:grpSpLocks/>
                  </p:cNvGrpSpPr>
                  <p:nvPr/>
                </p:nvGrpSpPr>
                <p:grpSpPr bwMode="auto">
                  <a:xfrm>
                    <a:off x="1632" y="1056"/>
                    <a:ext cx="1641" cy="1632"/>
                    <a:chOff x="1680" y="1152"/>
                    <a:chExt cx="1641" cy="1632"/>
                  </a:xfrm>
                </p:grpSpPr>
                <p:sp>
                  <p:nvSpPr>
                    <p:cNvPr id="73762" name="Oval 82"/>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3763" name="Line 83"/>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4" name="Line 84"/>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5" name="Line 85"/>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6" name="Line 86"/>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7" name="Line 87"/>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8" name="Line 88"/>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3761" name="Oval 89"/>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3748" name="Text Box 90"/>
                <p:cNvSpPr txBox="1">
                  <a:spLocks noChangeArrowheads="1"/>
                </p:cNvSpPr>
                <p:nvPr/>
              </p:nvSpPr>
              <p:spPr bwMode="auto">
                <a:xfrm>
                  <a:off x="1356" y="2855"/>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3749" name="Text Box 91"/>
                <p:cNvSpPr txBox="1">
                  <a:spLocks noChangeArrowheads="1"/>
                </p:cNvSpPr>
                <p:nvPr/>
              </p:nvSpPr>
              <p:spPr bwMode="auto">
                <a:xfrm>
                  <a:off x="1353" y="3077"/>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3750" name="Text Box 92"/>
                <p:cNvSpPr txBox="1">
                  <a:spLocks noChangeArrowheads="1"/>
                </p:cNvSpPr>
                <p:nvPr/>
              </p:nvSpPr>
              <p:spPr bwMode="auto">
                <a:xfrm>
                  <a:off x="919" y="2864"/>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3751" name="Text Box 93"/>
                <p:cNvSpPr txBox="1">
                  <a:spLocks noChangeArrowheads="1"/>
                </p:cNvSpPr>
                <p:nvPr/>
              </p:nvSpPr>
              <p:spPr bwMode="auto">
                <a:xfrm>
                  <a:off x="938" y="3069"/>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3752" name="Text Box 94"/>
                <p:cNvSpPr txBox="1">
                  <a:spLocks noChangeArrowheads="1"/>
                </p:cNvSpPr>
                <p:nvPr/>
              </p:nvSpPr>
              <p:spPr bwMode="auto">
                <a:xfrm>
                  <a:off x="1136" y="3137"/>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3753" name="Text Box 95"/>
                <p:cNvSpPr txBox="1">
                  <a:spLocks noChangeArrowheads="1"/>
                </p:cNvSpPr>
                <p:nvPr/>
              </p:nvSpPr>
              <p:spPr bwMode="auto">
                <a:xfrm>
                  <a:off x="1136" y="2745"/>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3754" name="Text Box 96"/>
                <p:cNvSpPr txBox="1">
                  <a:spLocks noChangeArrowheads="1"/>
                </p:cNvSpPr>
                <p:nvPr/>
              </p:nvSpPr>
              <p:spPr bwMode="auto">
                <a:xfrm>
                  <a:off x="1549" y="2703"/>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a:latin typeface="黑体" pitchFamily="2" charset="-122"/>
                      <a:ea typeface="黑体" pitchFamily="2" charset="-122"/>
                    </a:rPr>
                    <a:t>J7</a:t>
                  </a:r>
                </a:p>
              </p:txBody>
            </p:sp>
            <p:sp>
              <p:nvSpPr>
                <p:cNvPr id="73755" name="Text Box 97"/>
                <p:cNvSpPr txBox="1">
                  <a:spLocks noChangeArrowheads="1"/>
                </p:cNvSpPr>
                <p:nvPr/>
              </p:nvSpPr>
              <p:spPr bwMode="auto">
                <a:xfrm>
                  <a:off x="1519" y="3158"/>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J8</a:t>
                  </a:r>
                </a:p>
              </p:txBody>
            </p:sp>
            <p:sp>
              <p:nvSpPr>
                <p:cNvPr id="73756" name="Text Box 98"/>
                <p:cNvSpPr txBox="1">
                  <a:spLocks noChangeArrowheads="1"/>
                </p:cNvSpPr>
                <p:nvPr/>
              </p:nvSpPr>
              <p:spPr bwMode="auto">
                <a:xfrm>
                  <a:off x="566" y="315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J4</a:t>
                  </a:r>
                </a:p>
              </p:txBody>
            </p:sp>
            <p:sp>
              <p:nvSpPr>
                <p:cNvPr id="73757" name="Text Box 99"/>
                <p:cNvSpPr txBox="1">
                  <a:spLocks noChangeArrowheads="1"/>
                </p:cNvSpPr>
                <p:nvPr/>
              </p:nvSpPr>
              <p:spPr bwMode="auto">
                <a:xfrm>
                  <a:off x="1020" y="3430"/>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J9</a:t>
                  </a:r>
                </a:p>
              </p:txBody>
            </p:sp>
            <p:sp>
              <p:nvSpPr>
                <p:cNvPr id="73758" name="Text Box 100"/>
                <p:cNvSpPr txBox="1">
                  <a:spLocks noChangeArrowheads="1"/>
                </p:cNvSpPr>
                <p:nvPr/>
              </p:nvSpPr>
              <p:spPr bwMode="auto">
                <a:xfrm>
                  <a:off x="1065" y="2433"/>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3759" name="Text Box 101"/>
                <p:cNvSpPr txBox="1">
                  <a:spLocks noChangeArrowheads="1"/>
                </p:cNvSpPr>
                <p:nvPr/>
              </p:nvSpPr>
              <p:spPr bwMode="auto">
                <a:xfrm>
                  <a:off x="566" y="2703"/>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120" name="直接箭头连接符 119"/>
            <p:cNvCxnSpPr/>
            <p:nvPr/>
          </p:nvCxnSpPr>
          <p:spPr bwMode="auto">
            <a:xfrm rot="5400000" flipH="1" flipV="1">
              <a:off x="394494" y="5295076"/>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21" name="TextBox 79"/>
            <p:cNvSpPr txBox="1">
              <a:spLocks noChangeArrowheads="1"/>
            </p:cNvSpPr>
            <p:nvPr/>
          </p:nvSpPr>
          <p:spPr bwMode="auto">
            <a:xfrm>
              <a:off x="-17462" y="5517232"/>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cxnSp>
          <p:nvCxnSpPr>
            <p:cNvPr id="123" name="直接箭头连接符 122"/>
            <p:cNvCxnSpPr>
              <a:endCxn id="121" idx="3"/>
            </p:cNvCxnSpPr>
            <p:nvPr/>
          </p:nvCxnSpPr>
          <p:spPr bwMode="auto">
            <a:xfrm flipV="1">
              <a:off x="654050" y="5717257"/>
              <a:ext cx="257175" cy="30730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24" name="TextBox 84"/>
            <p:cNvSpPr txBox="1">
              <a:spLocks noChangeArrowheads="1"/>
            </p:cNvSpPr>
            <p:nvPr/>
          </p:nvSpPr>
          <p:spPr bwMode="auto">
            <a:xfrm>
              <a:off x="28674" y="5949280"/>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grpSp>
      <p:sp>
        <p:nvSpPr>
          <p:cNvPr id="125" name="右箭头 124"/>
          <p:cNvSpPr/>
          <p:nvPr/>
        </p:nvSpPr>
        <p:spPr bwMode="auto">
          <a:xfrm>
            <a:off x="4286248" y="2214554"/>
            <a:ext cx="571504" cy="714380"/>
          </a:xfrm>
          <a:prstGeom prst="right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
        <p:nvSpPr>
          <p:cNvPr id="127" name="TextBox 126"/>
          <p:cNvSpPr txBox="1"/>
          <p:nvPr/>
        </p:nvSpPr>
        <p:spPr>
          <a:xfrm>
            <a:off x="4286248" y="1124744"/>
            <a:ext cx="428628" cy="1200329"/>
          </a:xfrm>
          <a:prstGeom prst="rect">
            <a:avLst/>
          </a:prstGeom>
          <a:noFill/>
        </p:spPr>
        <p:txBody>
          <a:bodyPr wrap="square" rtlCol="0">
            <a:spAutoFit/>
          </a:bodyPr>
          <a:lstStyle/>
          <a:p>
            <a:r>
              <a:rPr lang="zh-CN" altLang="en-US" dirty="0" smtClean="0"/>
              <a:t>出队列</a:t>
            </a:r>
            <a:endParaRPr lang="zh-CN" altLang="en-US" dirty="0"/>
          </a:p>
        </p:txBody>
      </p:sp>
      <p:sp>
        <p:nvSpPr>
          <p:cNvPr id="129" name="下箭头 128"/>
          <p:cNvSpPr/>
          <p:nvPr/>
        </p:nvSpPr>
        <p:spPr bwMode="auto">
          <a:xfrm>
            <a:off x="6143636" y="3429000"/>
            <a:ext cx="357190" cy="1071570"/>
          </a:xfrm>
          <a:prstGeom prst="downArrow">
            <a:avLst/>
          </a:prstGeom>
          <a:solidFill>
            <a:srgbClr val="FFC000"/>
          </a:solidFill>
          <a:ln w="9525" cap="flat" cmpd="sng" algn="ctr">
            <a:solidFill>
              <a:schemeClr val="bg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
        <p:nvSpPr>
          <p:cNvPr id="130" name="右箭头 129"/>
          <p:cNvSpPr/>
          <p:nvPr/>
        </p:nvSpPr>
        <p:spPr bwMode="auto">
          <a:xfrm>
            <a:off x="4357686" y="4643446"/>
            <a:ext cx="571504" cy="714380"/>
          </a:xfrm>
          <a:prstGeom prst="rightArrow">
            <a:avLst/>
          </a:prstGeom>
          <a:solidFill>
            <a:srgbClr val="FFC000"/>
          </a:solidFill>
          <a:ln w="9525" cap="flat" cmpd="sng" algn="ctr">
            <a:solidFill>
              <a:schemeClr val="bg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
        <p:nvSpPr>
          <p:cNvPr id="2" name="TextBox 1"/>
          <p:cNvSpPr txBox="1"/>
          <p:nvPr/>
        </p:nvSpPr>
        <p:spPr>
          <a:xfrm>
            <a:off x="3936429" y="2708920"/>
            <a:ext cx="1383958" cy="461665"/>
          </a:xfrm>
          <a:prstGeom prst="rect">
            <a:avLst/>
          </a:prstGeom>
          <a:noFill/>
        </p:spPr>
        <p:txBody>
          <a:bodyPr wrap="square" rtlCol="0">
            <a:spAutoFit/>
          </a:bodyPr>
          <a:lstStyle/>
          <a:p>
            <a:r>
              <a:rPr lang="en-US" altLang="zh-CN" dirty="0" smtClean="0"/>
              <a:t>J4—J7</a:t>
            </a:r>
            <a:endParaRPr lang="zh-CN" altLang="en-US" dirty="0"/>
          </a:p>
        </p:txBody>
      </p:sp>
      <p:grpSp>
        <p:nvGrpSpPr>
          <p:cNvPr id="3" name="组合 2"/>
          <p:cNvGrpSpPr/>
          <p:nvPr/>
        </p:nvGrpSpPr>
        <p:grpSpPr>
          <a:xfrm>
            <a:off x="1285852" y="3429000"/>
            <a:ext cx="2979910" cy="500066"/>
            <a:chOff x="1285852" y="3429000"/>
            <a:chExt cx="2979910" cy="500066"/>
          </a:xfrm>
        </p:grpSpPr>
        <p:sp>
          <p:nvSpPr>
            <p:cNvPr id="126" name="下箭头 125"/>
            <p:cNvSpPr/>
            <p:nvPr/>
          </p:nvSpPr>
          <p:spPr bwMode="auto">
            <a:xfrm>
              <a:off x="1285852" y="3429000"/>
              <a:ext cx="714380" cy="500066"/>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
          <p:nvSpPr>
            <p:cNvPr id="128" name="TextBox 127"/>
            <p:cNvSpPr txBox="1"/>
            <p:nvPr/>
          </p:nvSpPr>
          <p:spPr>
            <a:xfrm>
              <a:off x="1907704" y="3429000"/>
              <a:ext cx="1428760" cy="461665"/>
            </a:xfrm>
            <a:prstGeom prst="rect">
              <a:avLst/>
            </a:prstGeom>
            <a:noFill/>
          </p:spPr>
          <p:txBody>
            <a:bodyPr wrap="square" rtlCol="0">
              <a:spAutoFit/>
            </a:bodyPr>
            <a:lstStyle/>
            <a:p>
              <a:r>
                <a:rPr lang="zh-CN" altLang="en-US" dirty="0" smtClean="0"/>
                <a:t>入队列</a:t>
              </a:r>
              <a:endParaRPr lang="zh-CN" altLang="en-US" dirty="0"/>
            </a:p>
          </p:txBody>
        </p:sp>
        <p:sp>
          <p:nvSpPr>
            <p:cNvPr id="131" name="TextBox 130"/>
            <p:cNvSpPr txBox="1"/>
            <p:nvPr/>
          </p:nvSpPr>
          <p:spPr>
            <a:xfrm>
              <a:off x="2881804" y="3429000"/>
              <a:ext cx="1383958" cy="461665"/>
            </a:xfrm>
            <a:prstGeom prst="rect">
              <a:avLst/>
            </a:prstGeom>
            <a:noFill/>
          </p:spPr>
          <p:txBody>
            <a:bodyPr wrap="square" rtlCol="0">
              <a:spAutoFit/>
            </a:bodyPr>
            <a:lstStyle/>
            <a:p>
              <a:r>
                <a:rPr lang="en-US" altLang="zh-CN" dirty="0" smtClean="0"/>
                <a:t>J8, J9</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up)">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0390"/>
                                        </p:tgtEl>
                                        <p:attrNameLst>
                                          <p:attrName>style.visibility</p:attrName>
                                        </p:attrNameLst>
                                      </p:cBhvr>
                                      <p:to>
                                        <p:strVal val="visible"/>
                                      </p:to>
                                    </p:set>
                                    <p:animEffect transition="in" filter="wipe(up)">
                                      <p:cBhvr>
                                        <p:cTn id="17" dur="500"/>
                                        <p:tgtEl>
                                          <p:spTgt spid="1403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wipe(left)">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 grpId="0"/>
      <p:bldP spid="129" grpId="0" animBg="1"/>
      <p:bldP spid="13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2"/>
          </p:nvPr>
        </p:nvSpPr>
        <p:spPr/>
        <p:txBody>
          <a:bodyPr/>
          <a:lstStyle/>
          <a:p>
            <a:pPr>
              <a:defRPr/>
            </a:pPr>
            <a:fld id="{21E978F8-23D9-4F75-A37F-A01A564F349F}" type="slidenum">
              <a:rPr lang="en-US" altLang="zh-CN"/>
              <a:pPr>
                <a:defRPr/>
              </a:pPr>
              <a:t>75</a:t>
            </a:fld>
            <a:endParaRPr lang="en-US" altLang="zh-CN"/>
          </a:p>
        </p:txBody>
      </p:sp>
      <p:sp>
        <p:nvSpPr>
          <p:cNvPr id="74755" name="Rectangle 2"/>
          <p:cNvSpPr>
            <a:spLocks noGrp="1" noChangeArrowheads="1"/>
          </p:cNvSpPr>
          <p:nvPr>
            <p:ph type="body" idx="1"/>
          </p:nvPr>
        </p:nvSpPr>
        <p:spPr>
          <a:xfrm>
            <a:off x="323850" y="332656"/>
            <a:ext cx="8424863" cy="1872208"/>
          </a:xfrm>
          <a:ln>
            <a:solidFill>
              <a:srgbClr val="FF6600"/>
            </a:solidFill>
          </a:ln>
        </p:spPr>
        <p:txBody>
          <a:bodyPr/>
          <a:lstStyle/>
          <a:p>
            <a:pPr eaLnBrk="1" hangingPunct="1">
              <a:spcBef>
                <a:spcPct val="5000"/>
              </a:spcBef>
            </a:pPr>
            <a:r>
              <a:rPr lang="zh-CN" altLang="en-US" dirty="0" smtClean="0">
                <a:latin typeface="宋体" pitchFamily="2" charset="-122"/>
              </a:rPr>
              <a:t>改进的方法：</a:t>
            </a:r>
          </a:p>
          <a:p>
            <a:pPr lvl="1" eaLnBrk="1" hangingPunct="1">
              <a:spcBef>
                <a:spcPct val="5000"/>
              </a:spcBef>
            </a:pPr>
            <a:r>
              <a:rPr lang="zh-CN" altLang="en-US" dirty="0" smtClean="0">
                <a:latin typeface="宋体" pitchFamily="2" charset="-122"/>
              </a:rPr>
              <a:t>方法</a:t>
            </a:r>
            <a:r>
              <a:rPr lang="en-US" altLang="zh-CN" dirty="0" smtClean="0">
                <a:latin typeface="宋体" pitchFamily="2" charset="-122"/>
              </a:rPr>
              <a:t>1</a:t>
            </a:r>
            <a:r>
              <a:rPr lang="zh-CN" altLang="en-US" dirty="0" smtClean="0">
                <a:latin typeface="宋体" pitchFamily="2" charset="-122"/>
              </a:rPr>
              <a:t>：保存队长</a:t>
            </a:r>
          </a:p>
          <a:p>
            <a:pPr lvl="1" eaLnBrk="1" hangingPunct="1">
              <a:spcBef>
                <a:spcPct val="5000"/>
              </a:spcBef>
            </a:pPr>
            <a:r>
              <a:rPr lang="zh-CN" altLang="en-US" dirty="0" smtClean="0">
                <a:solidFill>
                  <a:srgbClr val="FF0000"/>
                </a:solidFill>
                <a:latin typeface="宋体" pitchFamily="2" charset="-122"/>
              </a:rPr>
              <a:t>方法</a:t>
            </a:r>
            <a:r>
              <a:rPr lang="en-US" altLang="zh-CN" dirty="0">
                <a:solidFill>
                  <a:srgbClr val="FF0000"/>
                </a:solidFill>
                <a:latin typeface="宋体" pitchFamily="2" charset="-122"/>
              </a:rPr>
              <a:t>2</a:t>
            </a:r>
            <a:r>
              <a:rPr lang="zh-CN" altLang="en-US" dirty="0" smtClean="0">
                <a:solidFill>
                  <a:srgbClr val="FF0000"/>
                </a:solidFill>
                <a:latin typeface="宋体" pitchFamily="2" charset="-122"/>
              </a:rPr>
              <a:t>：少用一个存储单元</a:t>
            </a:r>
            <a:endParaRPr lang="en-US" altLang="zh-CN" dirty="0" smtClean="0">
              <a:solidFill>
                <a:srgbClr val="FF0000"/>
              </a:solidFill>
              <a:latin typeface="宋体" pitchFamily="2" charset="-122"/>
            </a:endParaRPr>
          </a:p>
          <a:p>
            <a:pPr eaLnBrk="1" hangingPunct="1">
              <a:spcBef>
                <a:spcPct val="5000"/>
              </a:spcBef>
            </a:pPr>
            <a:r>
              <a:rPr kumimoji="1" lang="zh-CN" altLang="en-US" dirty="0">
                <a:solidFill>
                  <a:srgbClr val="FF0000"/>
                </a:solidFill>
                <a:latin typeface="宋体" pitchFamily="2" charset="-122"/>
                <a:ea typeface="宋体" pitchFamily="2" charset="-122"/>
              </a:rPr>
              <a:t>方法</a:t>
            </a:r>
            <a:r>
              <a:rPr kumimoji="1" lang="en-US" altLang="zh-CN" dirty="0">
                <a:solidFill>
                  <a:srgbClr val="FF0000"/>
                </a:solidFill>
                <a:latin typeface="宋体" pitchFamily="2" charset="-122"/>
                <a:ea typeface="宋体" pitchFamily="2" charset="-122"/>
              </a:rPr>
              <a:t>2</a:t>
            </a:r>
            <a:r>
              <a:rPr kumimoji="1" lang="zh-CN" altLang="en-US" dirty="0">
                <a:solidFill>
                  <a:srgbClr val="FF0000"/>
                </a:solidFill>
                <a:latin typeface="宋体" pitchFamily="2" charset="-122"/>
                <a:ea typeface="宋体" pitchFamily="2" charset="-122"/>
              </a:rPr>
              <a:t>：</a:t>
            </a:r>
            <a:endParaRPr kumimoji="1" lang="en-US" altLang="zh-CN" dirty="0">
              <a:solidFill>
                <a:srgbClr val="FF0000"/>
              </a:solidFill>
              <a:latin typeface="宋体" pitchFamily="2" charset="-122"/>
              <a:ea typeface="宋体" pitchFamily="2" charset="-122"/>
            </a:endParaRPr>
          </a:p>
          <a:p>
            <a:pPr marL="0" indent="0" eaLnBrk="1" hangingPunct="1">
              <a:spcBef>
                <a:spcPct val="5000"/>
              </a:spcBef>
              <a:buNone/>
            </a:pPr>
            <a:endParaRPr lang="zh-CN" altLang="en-US" dirty="0" smtClean="0">
              <a:solidFill>
                <a:srgbClr val="FF0000"/>
              </a:solidFill>
              <a:latin typeface="宋体" pitchFamily="2" charset="-122"/>
            </a:endParaRPr>
          </a:p>
        </p:txBody>
      </p:sp>
      <p:sp>
        <p:nvSpPr>
          <p:cNvPr id="141349" name="Text Box 37"/>
          <p:cNvSpPr txBox="1">
            <a:spLocks noChangeArrowheads="1"/>
          </p:cNvSpPr>
          <p:nvPr/>
        </p:nvSpPr>
        <p:spPr bwMode="auto">
          <a:xfrm>
            <a:off x="323528" y="2204864"/>
            <a:ext cx="8424614" cy="737510"/>
          </a:xfrm>
          <a:prstGeom prst="rect">
            <a:avLst/>
          </a:prstGeom>
          <a:noFill/>
          <a:ln w="12700" cap="rnd">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eaLnBrk="1" hangingPunct="1">
              <a:lnSpc>
                <a:spcPct val="150000"/>
              </a:lnSpc>
            </a:pPr>
            <a:r>
              <a:rPr kumimoji="1" lang="zh-CN" altLang="en-US" sz="3200" dirty="0" smtClean="0">
                <a:latin typeface="宋体" pitchFamily="2" charset="-122"/>
                <a:ea typeface="宋体" pitchFamily="2" charset="-122"/>
              </a:rPr>
              <a:t>判</a:t>
            </a:r>
            <a:r>
              <a:rPr kumimoji="1" lang="zh-CN" altLang="en-US" sz="3200" dirty="0">
                <a:latin typeface="宋体" pitchFamily="2" charset="-122"/>
                <a:ea typeface="宋体" pitchFamily="2" charset="-122"/>
              </a:rPr>
              <a:t>满条件</a:t>
            </a:r>
            <a:r>
              <a:rPr kumimoji="1" lang="en-US" altLang="zh-CN" sz="3200" dirty="0">
                <a:latin typeface="Times New Roman" pitchFamily="18" charset="0"/>
                <a:ea typeface="宋体" pitchFamily="2" charset="-122"/>
              </a:rPr>
              <a:t>(Q.rear+1)%MAXQSIZE = =</a:t>
            </a:r>
            <a:r>
              <a:rPr kumimoji="1" lang="en-US" altLang="zh-CN" sz="3200" dirty="0" err="1" smtClean="0">
                <a:latin typeface="Times New Roman" pitchFamily="18" charset="0"/>
                <a:ea typeface="宋体" pitchFamily="2" charset="-122"/>
              </a:rPr>
              <a:t>Q.front</a:t>
            </a:r>
            <a:endParaRPr kumimoji="1" lang="en-US" altLang="zh-CN" sz="3200" dirty="0">
              <a:latin typeface="Times New Roman" pitchFamily="18" charset="0"/>
              <a:ea typeface="宋体" pitchFamily="2" charset="-122"/>
            </a:endParaRPr>
          </a:p>
        </p:txBody>
      </p:sp>
      <p:grpSp>
        <p:nvGrpSpPr>
          <p:cNvPr id="7" name="组合 6"/>
          <p:cNvGrpSpPr/>
          <p:nvPr/>
        </p:nvGrpSpPr>
        <p:grpSpPr>
          <a:xfrm>
            <a:off x="-79386" y="3861048"/>
            <a:ext cx="5227649" cy="2473385"/>
            <a:chOff x="-79386" y="4052888"/>
            <a:chExt cx="5227649" cy="2473385"/>
          </a:xfrm>
        </p:grpSpPr>
        <p:grpSp>
          <p:nvGrpSpPr>
            <p:cNvPr id="74756" name="Group 73"/>
            <p:cNvGrpSpPr>
              <a:grpSpLocks/>
            </p:cNvGrpSpPr>
            <p:nvPr/>
          </p:nvGrpSpPr>
          <p:grpSpPr bwMode="auto">
            <a:xfrm>
              <a:off x="395288" y="4052888"/>
              <a:ext cx="4752975" cy="2446337"/>
              <a:chOff x="249" y="2341"/>
              <a:chExt cx="2994" cy="1541"/>
            </a:xfrm>
          </p:grpSpPr>
          <p:grpSp>
            <p:nvGrpSpPr>
              <p:cNvPr id="74791" name="Group 71"/>
              <p:cNvGrpSpPr>
                <a:grpSpLocks/>
              </p:cNvGrpSpPr>
              <p:nvPr/>
            </p:nvGrpSpPr>
            <p:grpSpPr bwMode="auto">
              <a:xfrm>
                <a:off x="1787" y="2749"/>
                <a:ext cx="1456" cy="865"/>
                <a:chOff x="1787" y="2749"/>
                <a:chExt cx="1456" cy="865"/>
              </a:xfrm>
            </p:grpSpPr>
            <p:grpSp>
              <p:nvGrpSpPr>
                <p:cNvPr id="74818" name="Group 5"/>
                <p:cNvGrpSpPr>
                  <a:grpSpLocks/>
                </p:cNvGrpSpPr>
                <p:nvPr/>
              </p:nvGrpSpPr>
              <p:grpSpPr bwMode="auto">
                <a:xfrm>
                  <a:off x="1968" y="2840"/>
                  <a:ext cx="504" cy="725"/>
                  <a:chOff x="3545" y="1536"/>
                  <a:chExt cx="534" cy="843"/>
                </a:xfrm>
              </p:grpSpPr>
              <p:sp>
                <p:nvSpPr>
                  <p:cNvPr id="74821" name="Rectangle 6"/>
                  <p:cNvSpPr>
                    <a:spLocks noChangeArrowheads="1"/>
                  </p:cNvSpPr>
                  <p:nvPr/>
                </p:nvSpPr>
                <p:spPr bwMode="auto">
                  <a:xfrm>
                    <a:off x="3552" y="1536"/>
                    <a:ext cx="527" cy="843"/>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4822" name="Line 7"/>
                  <p:cNvSpPr>
                    <a:spLocks noChangeShapeType="1"/>
                  </p:cNvSpPr>
                  <p:nvPr/>
                </p:nvSpPr>
                <p:spPr bwMode="auto">
                  <a:xfrm>
                    <a:off x="3545" y="2111"/>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3" name="Line 8"/>
                  <p:cNvSpPr>
                    <a:spLocks noChangeShapeType="1"/>
                  </p:cNvSpPr>
                  <p:nvPr/>
                </p:nvSpPr>
                <p:spPr bwMode="auto">
                  <a:xfrm>
                    <a:off x="3552" y="1824"/>
                    <a:ext cx="527"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819" name="Text Box 9"/>
                <p:cNvSpPr txBox="1">
                  <a:spLocks noChangeArrowheads="1"/>
                </p:cNvSpPr>
                <p:nvPr/>
              </p:nvSpPr>
              <p:spPr bwMode="auto">
                <a:xfrm>
                  <a:off x="2421" y="2749"/>
                  <a:ext cx="82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0000"/>
                      </a:solidFill>
                      <a:latin typeface="Times New Roman" pitchFamily="18" charset="0"/>
                      <a:ea typeface="黑体" pitchFamily="2" charset="-122"/>
                    </a:rPr>
                    <a:t>Q.base</a:t>
                  </a:r>
                </a:p>
                <a:p>
                  <a:r>
                    <a:rPr kumimoji="1" lang="en-US" altLang="zh-CN" sz="2800">
                      <a:solidFill>
                        <a:srgbClr val="FF0000"/>
                      </a:solidFill>
                      <a:latin typeface="Times New Roman" pitchFamily="18" charset="0"/>
                      <a:ea typeface="黑体" pitchFamily="2" charset="-122"/>
                    </a:rPr>
                    <a:t>Q.rear</a:t>
                  </a:r>
                </a:p>
                <a:p>
                  <a:r>
                    <a:rPr kumimoji="1" lang="en-US" altLang="zh-CN" sz="2800">
                      <a:solidFill>
                        <a:srgbClr val="FF0000"/>
                      </a:solidFill>
                      <a:latin typeface="Times New Roman" pitchFamily="18" charset="0"/>
                      <a:ea typeface="黑体" pitchFamily="2" charset="-122"/>
                    </a:rPr>
                    <a:t>Q.</a:t>
                  </a:r>
                  <a:r>
                    <a:rPr kumimoji="1" lang="en-US" altLang="zh-CN">
                      <a:solidFill>
                        <a:srgbClr val="FF0000"/>
                      </a:solidFill>
                      <a:latin typeface="Times New Roman" pitchFamily="18" charset="0"/>
                      <a:ea typeface="黑体" pitchFamily="2" charset="-122"/>
                    </a:rPr>
                    <a:t>front</a:t>
                  </a:r>
                </a:p>
              </p:txBody>
            </p:sp>
            <p:sp>
              <p:nvSpPr>
                <p:cNvPr id="74820" name="Line 10"/>
                <p:cNvSpPr>
                  <a:spLocks noChangeShapeType="1"/>
                </p:cNvSpPr>
                <p:nvPr/>
              </p:nvSpPr>
              <p:spPr bwMode="auto">
                <a:xfrm flipH="1">
                  <a:off x="1787" y="2976"/>
                  <a:ext cx="407"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4792" name="Text Box 11"/>
              <p:cNvSpPr txBox="1">
                <a:spLocks noChangeArrowheads="1"/>
              </p:cNvSpPr>
              <p:nvPr/>
            </p:nvSpPr>
            <p:spPr bwMode="auto">
              <a:xfrm>
                <a:off x="2059" y="3021"/>
                <a:ext cx="384"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90000"/>
                  </a:lnSpc>
                </a:pPr>
                <a:r>
                  <a:rPr kumimoji="1" lang="en-US" altLang="zh-CN" sz="3200" dirty="0">
                    <a:solidFill>
                      <a:srgbClr val="CC0000"/>
                    </a:solidFill>
                    <a:latin typeface="黑体" pitchFamily="2" charset="-122"/>
                    <a:ea typeface="黑体" pitchFamily="2" charset="-122"/>
                  </a:rPr>
                  <a:t>3</a:t>
                </a:r>
              </a:p>
              <a:p>
                <a:pPr algn="ctr">
                  <a:lnSpc>
                    <a:spcPct val="90000"/>
                  </a:lnSpc>
                </a:pPr>
                <a:r>
                  <a:rPr kumimoji="1" lang="en-US" altLang="zh-CN" sz="3200" dirty="0">
                    <a:solidFill>
                      <a:srgbClr val="CC0000"/>
                    </a:solidFill>
                    <a:latin typeface="黑体" pitchFamily="2" charset="-122"/>
                    <a:ea typeface="黑体" pitchFamily="2" charset="-122"/>
                  </a:rPr>
                  <a:t>4</a:t>
                </a:r>
              </a:p>
            </p:txBody>
          </p:sp>
          <p:grpSp>
            <p:nvGrpSpPr>
              <p:cNvPr id="74793" name="Group 72"/>
              <p:cNvGrpSpPr>
                <a:grpSpLocks/>
              </p:cNvGrpSpPr>
              <p:nvPr/>
            </p:nvGrpSpPr>
            <p:grpSpPr bwMode="auto">
              <a:xfrm>
                <a:off x="249" y="2341"/>
                <a:ext cx="1719" cy="1541"/>
                <a:chOff x="249" y="2341"/>
                <a:chExt cx="1719" cy="1541"/>
              </a:xfrm>
            </p:grpSpPr>
            <p:grpSp>
              <p:nvGrpSpPr>
                <p:cNvPr id="74794" name="Group 13"/>
                <p:cNvGrpSpPr>
                  <a:grpSpLocks/>
                </p:cNvGrpSpPr>
                <p:nvPr/>
              </p:nvGrpSpPr>
              <p:grpSpPr bwMode="auto">
                <a:xfrm>
                  <a:off x="249" y="2341"/>
                  <a:ext cx="1547" cy="1541"/>
                  <a:chOff x="1632" y="1056"/>
                  <a:chExt cx="1641" cy="1632"/>
                </a:xfrm>
              </p:grpSpPr>
              <p:grpSp>
                <p:nvGrpSpPr>
                  <p:cNvPr id="74809" name="Group 14"/>
                  <p:cNvGrpSpPr>
                    <a:grpSpLocks/>
                  </p:cNvGrpSpPr>
                  <p:nvPr/>
                </p:nvGrpSpPr>
                <p:grpSpPr bwMode="auto">
                  <a:xfrm>
                    <a:off x="1632" y="1056"/>
                    <a:ext cx="1641" cy="1632"/>
                    <a:chOff x="1680" y="1152"/>
                    <a:chExt cx="1641" cy="1632"/>
                  </a:xfrm>
                </p:grpSpPr>
                <p:sp>
                  <p:nvSpPr>
                    <p:cNvPr id="74811" name="Oval 15"/>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4812" name="Line 16"/>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Line 17"/>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4" name="Line 18"/>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9"/>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6" name="Line 20"/>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7" name="Line 21"/>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4810" name="Oval 22"/>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pPr algn="ctr">
                      <a:spcBef>
                        <a:spcPct val="50000"/>
                      </a:spcBef>
                    </a:pPr>
                    <a:endParaRPr kumimoji="1" lang="zh-CN" altLang="zh-CN" sz="2800">
                      <a:latin typeface="Times New Roman" pitchFamily="18" charset="0"/>
                      <a:ea typeface="宋体" pitchFamily="2" charset="-122"/>
                    </a:endParaRPr>
                  </a:p>
                </p:txBody>
              </p:sp>
            </p:grpSp>
            <p:sp>
              <p:nvSpPr>
                <p:cNvPr id="74795" name="Text Box 23"/>
                <p:cNvSpPr txBox="1">
                  <a:spLocks noChangeArrowheads="1"/>
                </p:cNvSpPr>
                <p:nvPr/>
              </p:nvSpPr>
              <p:spPr bwMode="auto">
                <a:xfrm>
                  <a:off x="1130" y="2838"/>
                  <a:ext cx="3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4796" name="Text Box 24"/>
                <p:cNvSpPr txBox="1">
                  <a:spLocks noChangeArrowheads="1"/>
                </p:cNvSpPr>
                <p:nvPr/>
              </p:nvSpPr>
              <p:spPr bwMode="auto">
                <a:xfrm>
                  <a:off x="1127" y="3074"/>
                  <a:ext cx="3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4797" name="Text Box 25"/>
                <p:cNvSpPr txBox="1">
                  <a:spLocks noChangeArrowheads="1"/>
                </p:cNvSpPr>
                <p:nvPr/>
              </p:nvSpPr>
              <p:spPr bwMode="auto">
                <a:xfrm>
                  <a:off x="669" y="2848"/>
                  <a:ext cx="3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4798" name="Text Box 26"/>
                <p:cNvSpPr txBox="1">
                  <a:spLocks noChangeArrowheads="1"/>
                </p:cNvSpPr>
                <p:nvPr/>
              </p:nvSpPr>
              <p:spPr bwMode="auto">
                <a:xfrm>
                  <a:off x="689" y="3065"/>
                  <a:ext cx="3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4799" name="Text Box 27"/>
                <p:cNvSpPr txBox="1">
                  <a:spLocks noChangeArrowheads="1"/>
                </p:cNvSpPr>
                <p:nvPr/>
              </p:nvSpPr>
              <p:spPr bwMode="auto">
                <a:xfrm>
                  <a:off x="898" y="3138"/>
                  <a:ext cx="3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4800" name="Text Box 28"/>
                <p:cNvSpPr txBox="1">
                  <a:spLocks noChangeArrowheads="1"/>
                </p:cNvSpPr>
                <p:nvPr/>
              </p:nvSpPr>
              <p:spPr bwMode="auto">
                <a:xfrm>
                  <a:off x="898" y="2722"/>
                  <a:ext cx="3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4801" name="Text Box 29"/>
                <p:cNvSpPr txBox="1">
                  <a:spLocks noChangeArrowheads="1"/>
                </p:cNvSpPr>
                <p:nvPr/>
              </p:nvSpPr>
              <p:spPr bwMode="auto">
                <a:xfrm>
                  <a:off x="746" y="3501"/>
                  <a:ext cx="6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a:latin typeface="黑体" pitchFamily="2" charset="-122"/>
                      <a:ea typeface="黑体" pitchFamily="2" charset="-122"/>
                    </a:rPr>
                    <a:t>J9</a:t>
                  </a:r>
                </a:p>
              </p:txBody>
            </p:sp>
            <p:sp>
              <p:nvSpPr>
                <p:cNvPr id="74802" name="Text Box 30"/>
                <p:cNvSpPr txBox="1">
                  <a:spLocks noChangeArrowheads="1"/>
                </p:cNvSpPr>
                <p:nvPr/>
              </p:nvSpPr>
              <p:spPr bwMode="auto">
                <a:xfrm>
                  <a:off x="1280" y="3210"/>
                  <a:ext cx="6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4803" name="Text Box 31"/>
                <p:cNvSpPr txBox="1">
                  <a:spLocks noChangeArrowheads="1"/>
                </p:cNvSpPr>
                <p:nvPr/>
              </p:nvSpPr>
              <p:spPr bwMode="auto">
                <a:xfrm>
                  <a:off x="1319" y="2739"/>
                  <a:ext cx="6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4804" name="Text Box 32"/>
                <p:cNvSpPr txBox="1">
                  <a:spLocks noChangeArrowheads="1"/>
                </p:cNvSpPr>
                <p:nvPr/>
              </p:nvSpPr>
              <p:spPr bwMode="auto">
                <a:xfrm>
                  <a:off x="288" y="3210"/>
                  <a:ext cx="4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solidFill>
                      <a:schemeClr val="bg2"/>
                    </a:solidFill>
                    <a:latin typeface="黑体" pitchFamily="2" charset="-122"/>
                    <a:ea typeface="黑体" pitchFamily="2" charset="-122"/>
                  </a:endParaRPr>
                </a:p>
              </p:txBody>
            </p:sp>
            <p:sp>
              <p:nvSpPr>
                <p:cNvPr id="74805" name="Text Box 33"/>
                <p:cNvSpPr txBox="1">
                  <a:spLocks noChangeArrowheads="1"/>
                </p:cNvSpPr>
                <p:nvPr/>
              </p:nvSpPr>
              <p:spPr bwMode="auto">
                <a:xfrm>
                  <a:off x="746" y="2377"/>
                  <a:ext cx="6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74806" name="Text Box 34"/>
                <p:cNvSpPr txBox="1">
                  <a:spLocks noChangeArrowheads="1"/>
                </p:cNvSpPr>
                <p:nvPr/>
              </p:nvSpPr>
              <p:spPr bwMode="auto">
                <a:xfrm>
                  <a:off x="249" y="2739"/>
                  <a:ext cx="6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sp>
              <p:nvSpPr>
                <p:cNvPr id="74807" name="Text Box 35"/>
                <p:cNvSpPr txBox="1">
                  <a:spLocks noChangeArrowheads="1"/>
                </p:cNvSpPr>
                <p:nvPr/>
              </p:nvSpPr>
              <p:spPr bwMode="auto">
                <a:xfrm>
                  <a:off x="1244" y="3157"/>
                  <a:ext cx="65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J8</a:t>
                  </a:r>
                </a:p>
              </p:txBody>
            </p:sp>
            <p:sp>
              <p:nvSpPr>
                <p:cNvPr id="74808" name="Text Box 36"/>
                <p:cNvSpPr txBox="1">
                  <a:spLocks noChangeArrowheads="1"/>
                </p:cNvSpPr>
                <p:nvPr/>
              </p:nvSpPr>
              <p:spPr bwMode="auto">
                <a:xfrm>
                  <a:off x="1244" y="2658"/>
                  <a:ext cx="65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grpSp>
        </p:grpSp>
        <p:cxnSp>
          <p:nvCxnSpPr>
            <p:cNvPr id="72" name="直接箭头连接符 71"/>
            <p:cNvCxnSpPr/>
            <p:nvPr/>
          </p:nvCxnSpPr>
          <p:spPr bwMode="auto">
            <a:xfrm flipV="1">
              <a:off x="166702" y="5897562"/>
              <a:ext cx="444858" cy="326990"/>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4" name="TextBox 84"/>
            <p:cNvSpPr txBox="1">
              <a:spLocks noChangeArrowheads="1"/>
            </p:cNvSpPr>
            <p:nvPr/>
          </p:nvSpPr>
          <p:spPr bwMode="auto">
            <a:xfrm>
              <a:off x="-47614" y="6126163"/>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75" name="直接箭头连接符 74"/>
            <p:cNvCxnSpPr/>
            <p:nvPr/>
          </p:nvCxnSpPr>
          <p:spPr bwMode="auto">
            <a:xfrm>
              <a:off x="166702" y="4644376"/>
              <a:ext cx="290499" cy="152721"/>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76" name="TextBox 79"/>
            <p:cNvSpPr txBox="1">
              <a:spLocks noChangeArrowheads="1"/>
            </p:cNvSpPr>
            <p:nvPr/>
          </p:nvSpPr>
          <p:spPr bwMode="auto">
            <a:xfrm>
              <a:off x="-79386" y="4244326"/>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grpSp>
      <p:grpSp>
        <p:nvGrpSpPr>
          <p:cNvPr id="8" name="组合 7"/>
          <p:cNvGrpSpPr/>
          <p:nvPr/>
        </p:nvGrpSpPr>
        <p:grpSpPr>
          <a:xfrm>
            <a:off x="5254625" y="3861048"/>
            <a:ext cx="3889375" cy="2396829"/>
            <a:chOff x="5254625" y="4197350"/>
            <a:chExt cx="3889375" cy="2396829"/>
          </a:xfrm>
        </p:grpSpPr>
        <p:grpSp>
          <p:nvGrpSpPr>
            <p:cNvPr id="74758" name="Group 76"/>
            <p:cNvGrpSpPr>
              <a:grpSpLocks/>
            </p:cNvGrpSpPr>
            <p:nvPr/>
          </p:nvGrpSpPr>
          <p:grpSpPr bwMode="auto">
            <a:xfrm>
              <a:off x="5254625" y="4197350"/>
              <a:ext cx="3889375" cy="2303463"/>
              <a:chOff x="3310" y="2432"/>
              <a:chExt cx="2450" cy="1451"/>
            </a:xfrm>
          </p:grpSpPr>
          <p:grpSp>
            <p:nvGrpSpPr>
              <p:cNvPr id="74759" name="Group 74"/>
              <p:cNvGrpSpPr>
                <a:grpSpLocks/>
              </p:cNvGrpSpPr>
              <p:nvPr/>
            </p:nvGrpSpPr>
            <p:grpSpPr bwMode="auto">
              <a:xfrm>
                <a:off x="4939" y="2887"/>
                <a:ext cx="473" cy="724"/>
                <a:chOff x="4939" y="2887"/>
                <a:chExt cx="473" cy="724"/>
              </a:xfrm>
            </p:grpSpPr>
            <p:sp>
              <p:nvSpPr>
                <p:cNvPr id="74788" name="Rectangle 40"/>
                <p:cNvSpPr>
                  <a:spLocks noChangeArrowheads="1"/>
                </p:cNvSpPr>
                <p:nvPr/>
              </p:nvSpPr>
              <p:spPr bwMode="auto">
                <a:xfrm>
                  <a:off x="4945" y="2887"/>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74789" name="Line 41"/>
                <p:cNvSpPr>
                  <a:spLocks noChangeShapeType="1"/>
                </p:cNvSpPr>
                <p:nvPr/>
              </p:nvSpPr>
              <p:spPr bwMode="auto">
                <a:xfrm>
                  <a:off x="4939" y="3381"/>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0" name="Line 42"/>
                <p:cNvSpPr>
                  <a:spLocks noChangeShapeType="1"/>
                </p:cNvSpPr>
                <p:nvPr/>
              </p:nvSpPr>
              <p:spPr bwMode="auto">
                <a:xfrm>
                  <a:off x="4945" y="3134"/>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60" name="Text Box 43"/>
              <p:cNvSpPr txBox="1">
                <a:spLocks noChangeArrowheads="1"/>
              </p:cNvSpPr>
              <p:nvPr/>
            </p:nvSpPr>
            <p:spPr bwMode="auto">
              <a:xfrm>
                <a:off x="5364" y="2804"/>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a:solidFill>
                      <a:srgbClr val="FF0000"/>
                    </a:solidFill>
                    <a:latin typeface="Times New Roman" pitchFamily="18" charset="0"/>
                    <a:ea typeface="黑体" pitchFamily="2" charset="-122"/>
                  </a:rPr>
                  <a:t>Q</a:t>
                </a:r>
                <a:r>
                  <a:rPr kumimoji="1" lang="en-US" altLang="zh-CN" sz="2800">
                    <a:solidFill>
                      <a:srgbClr val="660066"/>
                    </a:solidFill>
                    <a:latin typeface="Times New Roman" pitchFamily="18" charset="0"/>
                    <a:ea typeface="黑体" pitchFamily="2" charset="-122"/>
                  </a:rPr>
                  <a:t> </a:t>
                </a:r>
                <a:endParaRPr kumimoji="1" lang="en-US" altLang="zh-CN">
                  <a:solidFill>
                    <a:srgbClr val="660066"/>
                  </a:solidFill>
                  <a:latin typeface="Times New Roman" pitchFamily="18" charset="0"/>
                  <a:ea typeface="黑体" pitchFamily="2" charset="-122"/>
                </a:endParaRPr>
              </a:p>
            </p:txBody>
          </p:sp>
          <p:sp>
            <p:nvSpPr>
              <p:cNvPr id="74761" name="Line 44"/>
              <p:cNvSpPr>
                <a:spLocks noChangeShapeType="1"/>
              </p:cNvSpPr>
              <p:nvPr/>
            </p:nvSpPr>
            <p:spPr bwMode="auto">
              <a:xfrm flipH="1">
                <a:off x="4769" y="3011"/>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2" name="Text Box 45"/>
              <p:cNvSpPr txBox="1">
                <a:spLocks noChangeArrowheads="1"/>
              </p:cNvSpPr>
              <p:nvPr/>
            </p:nvSpPr>
            <p:spPr bwMode="auto">
              <a:xfrm>
                <a:off x="5034" y="3067"/>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dirty="0" smtClean="0">
                    <a:solidFill>
                      <a:srgbClr val="CC0000"/>
                    </a:solidFill>
                    <a:latin typeface="黑体" pitchFamily="2" charset="-122"/>
                    <a:ea typeface="黑体" pitchFamily="2" charset="-122"/>
                  </a:rPr>
                  <a:t>1</a:t>
                </a:r>
                <a:endParaRPr kumimoji="1" lang="en-US" altLang="zh-CN" sz="3200" dirty="0">
                  <a:solidFill>
                    <a:srgbClr val="CC0000"/>
                  </a:solidFill>
                  <a:latin typeface="黑体" pitchFamily="2" charset="-122"/>
                  <a:ea typeface="黑体" pitchFamily="2" charset="-122"/>
                </a:endParaRPr>
              </a:p>
              <a:p>
                <a:pPr algn="ctr">
                  <a:lnSpc>
                    <a:spcPct val="85000"/>
                  </a:lnSpc>
                </a:pPr>
                <a:r>
                  <a:rPr kumimoji="1" lang="en-US" altLang="zh-CN" sz="3200" dirty="0" smtClean="0">
                    <a:solidFill>
                      <a:srgbClr val="CC0000"/>
                    </a:solidFill>
                    <a:latin typeface="黑体" pitchFamily="2" charset="-122"/>
                    <a:ea typeface="黑体" pitchFamily="2" charset="-122"/>
                  </a:rPr>
                  <a:t>1</a:t>
                </a:r>
                <a:endParaRPr kumimoji="1" lang="en-US" altLang="zh-CN" sz="3200" dirty="0">
                  <a:solidFill>
                    <a:srgbClr val="CC0000"/>
                  </a:solidFill>
                  <a:latin typeface="黑体" pitchFamily="2" charset="-122"/>
                  <a:ea typeface="黑体" pitchFamily="2" charset="-122"/>
                </a:endParaRPr>
              </a:p>
            </p:txBody>
          </p:sp>
          <p:grpSp>
            <p:nvGrpSpPr>
              <p:cNvPr id="74763" name="Group 75"/>
              <p:cNvGrpSpPr>
                <a:grpSpLocks/>
              </p:cNvGrpSpPr>
              <p:nvPr/>
            </p:nvGrpSpPr>
            <p:grpSpPr bwMode="auto">
              <a:xfrm>
                <a:off x="3310" y="2432"/>
                <a:ext cx="1629" cy="1451"/>
                <a:chOff x="3310" y="2432"/>
                <a:chExt cx="1629" cy="1451"/>
              </a:xfrm>
            </p:grpSpPr>
            <p:sp>
              <p:nvSpPr>
                <p:cNvPr id="74764" name="Text Box 47"/>
                <p:cNvSpPr txBox="1">
                  <a:spLocks noChangeArrowheads="1"/>
                </p:cNvSpPr>
                <p:nvPr/>
              </p:nvSpPr>
              <p:spPr bwMode="auto">
                <a:xfrm>
                  <a:off x="4329" y="2795"/>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74765" name="Text Box 48"/>
                <p:cNvSpPr txBox="1">
                  <a:spLocks noChangeArrowheads="1"/>
                </p:cNvSpPr>
                <p:nvPr/>
              </p:nvSpPr>
              <p:spPr bwMode="auto">
                <a:xfrm>
                  <a:off x="4324" y="2807"/>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74766" name="Group 49"/>
                <p:cNvGrpSpPr>
                  <a:grpSpLocks/>
                </p:cNvGrpSpPr>
                <p:nvPr/>
              </p:nvGrpSpPr>
              <p:grpSpPr bwMode="auto">
                <a:xfrm>
                  <a:off x="3310" y="2432"/>
                  <a:ext cx="1466" cy="1451"/>
                  <a:chOff x="1632" y="1056"/>
                  <a:chExt cx="1641" cy="1632"/>
                </a:xfrm>
              </p:grpSpPr>
              <p:grpSp>
                <p:nvGrpSpPr>
                  <p:cNvPr id="74779" name="Group 50"/>
                  <p:cNvGrpSpPr>
                    <a:grpSpLocks/>
                  </p:cNvGrpSpPr>
                  <p:nvPr/>
                </p:nvGrpSpPr>
                <p:grpSpPr bwMode="auto">
                  <a:xfrm>
                    <a:off x="1632" y="1056"/>
                    <a:ext cx="1641" cy="1632"/>
                    <a:chOff x="1680" y="1152"/>
                    <a:chExt cx="1641" cy="1632"/>
                  </a:xfrm>
                </p:grpSpPr>
                <p:sp>
                  <p:nvSpPr>
                    <p:cNvPr id="74781" name="Oval 51"/>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74782" name="Line 52"/>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3" name="Line 53"/>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4" name="Line 54"/>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5" name="Line 55"/>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6" name="Line 56"/>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7" name="Line 57"/>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4780" name="Oval 58"/>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74767" name="Text Box 59"/>
                <p:cNvSpPr txBox="1">
                  <a:spLocks noChangeArrowheads="1"/>
                </p:cNvSpPr>
                <p:nvPr/>
              </p:nvSpPr>
              <p:spPr bwMode="auto">
                <a:xfrm>
                  <a:off x="4145" y="2900"/>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74768" name="Text Box 60"/>
                <p:cNvSpPr txBox="1">
                  <a:spLocks noChangeArrowheads="1"/>
                </p:cNvSpPr>
                <p:nvPr/>
              </p:nvSpPr>
              <p:spPr bwMode="auto">
                <a:xfrm>
                  <a:off x="4142" y="3122"/>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74769" name="Text Box 61"/>
                <p:cNvSpPr txBox="1">
                  <a:spLocks noChangeArrowheads="1"/>
                </p:cNvSpPr>
                <p:nvPr/>
              </p:nvSpPr>
              <p:spPr bwMode="auto">
                <a:xfrm>
                  <a:off x="3708" y="2909"/>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74770" name="Text Box 62"/>
                <p:cNvSpPr txBox="1">
                  <a:spLocks noChangeArrowheads="1"/>
                </p:cNvSpPr>
                <p:nvPr/>
              </p:nvSpPr>
              <p:spPr bwMode="auto">
                <a:xfrm>
                  <a:off x="3727" y="3114"/>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74771" name="Text Box 63"/>
                <p:cNvSpPr txBox="1">
                  <a:spLocks noChangeArrowheads="1"/>
                </p:cNvSpPr>
                <p:nvPr/>
              </p:nvSpPr>
              <p:spPr bwMode="auto">
                <a:xfrm>
                  <a:off x="3925" y="3182"/>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74772" name="Text Box 64"/>
                <p:cNvSpPr txBox="1">
                  <a:spLocks noChangeArrowheads="1"/>
                </p:cNvSpPr>
                <p:nvPr/>
              </p:nvSpPr>
              <p:spPr bwMode="auto">
                <a:xfrm>
                  <a:off x="3925" y="2790"/>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74773" name="Text Box 65"/>
                <p:cNvSpPr txBox="1">
                  <a:spLocks noChangeArrowheads="1"/>
                </p:cNvSpPr>
                <p:nvPr/>
              </p:nvSpPr>
              <p:spPr bwMode="auto">
                <a:xfrm>
                  <a:off x="4338" y="2748"/>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4774" name="Text Box 66"/>
                <p:cNvSpPr txBox="1">
                  <a:spLocks noChangeArrowheads="1"/>
                </p:cNvSpPr>
                <p:nvPr/>
              </p:nvSpPr>
              <p:spPr bwMode="auto">
                <a:xfrm>
                  <a:off x="4308" y="3203"/>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4775" name="Text Box 67"/>
                <p:cNvSpPr txBox="1">
                  <a:spLocks noChangeArrowheads="1"/>
                </p:cNvSpPr>
                <p:nvPr/>
              </p:nvSpPr>
              <p:spPr bwMode="auto">
                <a:xfrm>
                  <a:off x="3355" y="3201"/>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4776" name="Text Box 68"/>
                <p:cNvSpPr txBox="1">
                  <a:spLocks noChangeArrowheads="1"/>
                </p:cNvSpPr>
                <p:nvPr/>
              </p:nvSpPr>
              <p:spPr bwMode="auto">
                <a:xfrm>
                  <a:off x="3809" y="3475"/>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4777" name="Text Box 69"/>
                <p:cNvSpPr txBox="1">
                  <a:spLocks noChangeArrowheads="1"/>
                </p:cNvSpPr>
                <p:nvPr/>
              </p:nvSpPr>
              <p:spPr bwMode="auto">
                <a:xfrm>
                  <a:off x="3854" y="2478"/>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74778" name="Text Box 70"/>
                <p:cNvSpPr txBox="1">
                  <a:spLocks noChangeArrowheads="1"/>
                </p:cNvSpPr>
                <p:nvPr/>
              </p:nvSpPr>
              <p:spPr bwMode="auto">
                <a:xfrm>
                  <a:off x="3355" y="2748"/>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grpSp>
        </p:grpSp>
        <p:cxnSp>
          <p:nvCxnSpPr>
            <p:cNvPr id="77" name="直接箭头连接符 76"/>
            <p:cNvCxnSpPr/>
            <p:nvPr/>
          </p:nvCxnSpPr>
          <p:spPr bwMode="auto">
            <a:xfrm rot="10800000">
              <a:off x="7371556" y="5941976"/>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78" name="TextBox 84"/>
            <p:cNvSpPr txBox="1">
              <a:spLocks noChangeArrowheads="1"/>
            </p:cNvSpPr>
            <p:nvPr/>
          </p:nvSpPr>
          <p:spPr bwMode="auto">
            <a:xfrm>
              <a:off x="7527128" y="6126163"/>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79" name="直接箭头连接符 78"/>
            <p:cNvCxnSpPr>
              <a:endCxn id="74781" idx="5"/>
            </p:cNvCxnSpPr>
            <p:nvPr/>
          </p:nvCxnSpPr>
          <p:spPr bwMode="auto">
            <a:xfrm flipH="1" flipV="1">
              <a:off x="7241078" y="6163479"/>
              <a:ext cx="500366" cy="430700"/>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grpSp>
      <p:sp>
        <p:nvSpPr>
          <p:cNvPr id="80" name="TextBox 79"/>
          <p:cNvSpPr txBox="1">
            <a:spLocks noChangeArrowheads="1"/>
          </p:cNvSpPr>
          <p:nvPr/>
        </p:nvSpPr>
        <p:spPr bwMode="auto">
          <a:xfrm>
            <a:off x="7603753" y="6093296"/>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sp>
        <p:nvSpPr>
          <p:cNvPr id="10" name="矩形 9"/>
          <p:cNvSpPr/>
          <p:nvPr/>
        </p:nvSpPr>
        <p:spPr>
          <a:xfrm>
            <a:off x="323850" y="2956476"/>
            <a:ext cx="8424614" cy="584775"/>
          </a:xfrm>
          <a:prstGeom prst="rect">
            <a:avLst/>
          </a:prstGeom>
          <a:ln>
            <a:solidFill>
              <a:srgbClr val="FF6600"/>
            </a:solidFill>
          </a:ln>
        </p:spPr>
        <p:txBody>
          <a:bodyPr wrap="square">
            <a:spAutoFit/>
          </a:bodyPr>
          <a:lstStyle/>
          <a:p>
            <a:pPr lvl="0"/>
            <a:r>
              <a:rPr kumimoji="1" lang="zh-CN" altLang="en-US" sz="3200" dirty="0">
                <a:solidFill>
                  <a:srgbClr val="000000"/>
                </a:solidFill>
                <a:latin typeface="宋体" pitchFamily="2" charset="-122"/>
                <a:ea typeface="宋体" pitchFamily="2" charset="-122"/>
              </a:rPr>
              <a:t>判空条件 </a:t>
            </a:r>
            <a:r>
              <a:rPr kumimoji="1" lang="en-US" altLang="zh-CN" sz="3200" dirty="0" err="1">
                <a:solidFill>
                  <a:srgbClr val="000000"/>
                </a:solidFill>
                <a:latin typeface="Times New Roman" pitchFamily="18" charset="0"/>
                <a:ea typeface="宋体" pitchFamily="2" charset="-122"/>
              </a:rPr>
              <a:t>Q.rear</a:t>
            </a:r>
            <a:r>
              <a:rPr kumimoji="1" lang="en-US" altLang="zh-CN" sz="3200" dirty="0">
                <a:solidFill>
                  <a:srgbClr val="000000"/>
                </a:solidFill>
                <a:latin typeface="Times New Roman" pitchFamily="18" charset="0"/>
                <a:ea typeface="宋体" pitchFamily="2" charset="-122"/>
              </a:rPr>
              <a:t> = =</a:t>
            </a:r>
            <a:r>
              <a:rPr kumimoji="1" lang="en-US" altLang="zh-CN" sz="3200" dirty="0" err="1">
                <a:solidFill>
                  <a:srgbClr val="000000"/>
                </a:solidFill>
                <a:latin typeface="Times New Roman" pitchFamily="18" charset="0"/>
                <a:ea typeface="宋体" pitchFamily="2" charset="-122"/>
              </a:rPr>
              <a:t>Q.front</a:t>
            </a:r>
            <a:endParaRPr kumimoji="1" lang="en-US" altLang="zh-CN" sz="3200" dirty="0">
              <a:solidFill>
                <a:srgbClr val="000000"/>
              </a:solidFill>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41349"/>
                                        </p:tgtEl>
                                        <p:attrNameLst>
                                          <p:attrName>style.visibility</p:attrName>
                                        </p:attrNameLst>
                                      </p:cBhvr>
                                      <p:to>
                                        <p:strVal val="visible"/>
                                      </p:to>
                                    </p:set>
                                    <p:animEffect transition="in" filter="box(in)">
                                      <p:cBhvr>
                                        <p:cTn id="13" dur="500"/>
                                        <p:tgtEl>
                                          <p:spTgt spid="14134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9" grpId="0" animBg="1" autoUpdateAnimBg="0"/>
      <p:bldP spid="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F234376-451E-4CD6-97E1-BCF966C11105}" type="slidenum">
              <a:rPr lang="en-US" altLang="zh-CN"/>
              <a:pPr>
                <a:defRPr/>
              </a:pPr>
              <a:t>76</a:t>
            </a:fld>
            <a:endParaRPr lang="en-US" altLang="zh-CN"/>
          </a:p>
        </p:txBody>
      </p:sp>
      <p:sp>
        <p:nvSpPr>
          <p:cNvPr id="75779" name="Text Box 2"/>
          <p:cNvSpPr txBox="1">
            <a:spLocks noChangeArrowheads="1"/>
          </p:cNvSpPr>
          <p:nvPr/>
        </p:nvSpPr>
        <p:spPr bwMode="auto">
          <a:xfrm>
            <a:off x="260872" y="775818"/>
            <a:ext cx="8610600" cy="42227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rPr>
              <a:t>Status </a:t>
            </a:r>
            <a:r>
              <a:rPr kumimoji="1" lang="en-US" altLang="zh-CN" sz="2800" dirty="0" err="1">
                <a:latin typeface="Times New Roman" pitchFamily="18" charset="0"/>
              </a:rPr>
              <a:t>EnQueue</a:t>
            </a:r>
            <a:r>
              <a:rPr kumimoji="1" lang="en-US" altLang="zh-CN" sz="2800" dirty="0">
                <a:latin typeface="Times New Roman" pitchFamily="18" charset="0"/>
              </a:rPr>
              <a:t> (</a:t>
            </a:r>
            <a:r>
              <a:rPr kumimoji="1" lang="en-US" altLang="zh-CN" sz="2800" dirty="0" err="1">
                <a:latin typeface="Times New Roman" pitchFamily="18" charset="0"/>
              </a:rPr>
              <a:t>SqQueue</a:t>
            </a:r>
            <a:r>
              <a:rPr kumimoji="1" lang="en-US" altLang="zh-CN" sz="2800" dirty="0">
                <a:latin typeface="Times New Roman" pitchFamily="18" charset="0"/>
              </a:rPr>
              <a:t> &amp;Q, </a:t>
            </a:r>
            <a:r>
              <a:rPr kumimoji="1" lang="en-US" altLang="zh-CN" sz="2800" dirty="0" err="1">
                <a:latin typeface="Times New Roman" pitchFamily="18" charset="0"/>
              </a:rPr>
              <a:t>ElemType</a:t>
            </a:r>
            <a:r>
              <a:rPr kumimoji="1" lang="en-US" altLang="zh-CN" sz="2800" dirty="0">
                <a:latin typeface="Times New Roman" pitchFamily="18" charset="0"/>
              </a:rPr>
              <a:t> e) {   </a:t>
            </a:r>
          </a:p>
          <a:p>
            <a:pPr>
              <a:lnSpc>
                <a:spcPct val="120000"/>
              </a:lnSpc>
            </a:pPr>
            <a:r>
              <a:rPr kumimoji="1" lang="en-US" altLang="zh-CN" sz="2800" dirty="0">
                <a:latin typeface="Times New Roman" pitchFamily="18" charset="0"/>
              </a:rPr>
              <a:t>             // </a:t>
            </a:r>
            <a:r>
              <a:rPr kumimoji="1" lang="zh-CN" altLang="en-US" sz="2800" dirty="0">
                <a:latin typeface="Times New Roman" pitchFamily="18" charset="0"/>
              </a:rPr>
              <a:t>插入元素</a:t>
            </a:r>
            <a:r>
              <a:rPr kumimoji="1" lang="en-US" altLang="zh-CN" sz="2800" dirty="0">
                <a:latin typeface="Times New Roman" pitchFamily="18" charset="0"/>
              </a:rPr>
              <a:t>e</a:t>
            </a:r>
            <a:r>
              <a:rPr kumimoji="1" lang="zh-CN" altLang="en-US" sz="2800" dirty="0">
                <a:latin typeface="Times New Roman" pitchFamily="18" charset="0"/>
              </a:rPr>
              <a:t>为</a:t>
            </a:r>
            <a:r>
              <a:rPr kumimoji="1" lang="en-US" altLang="zh-CN" sz="2800" dirty="0">
                <a:latin typeface="Times New Roman" pitchFamily="18" charset="0"/>
              </a:rPr>
              <a:t>Q</a:t>
            </a:r>
            <a:r>
              <a:rPr kumimoji="1" lang="zh-CN" altLang="en-US" sz="2800" dirty="0">
                <a:latin typeface="Times New Roman" pitchFamily="18" charset="0"/>
              </a:rPr>
              <a:t>的新的队尾元素</a:t>
            </a:r>
          </a:p>
          <a:p>
            <a:pPr>
              <a:lnSpc>
                <a:spcPct val="120000"/>
              </a:lnSpc>
            </a:pPr>
            <a:r>
              <a:rPr kumimoji="1" lang="zh-CN" altLang="en-US" sz="2800" dirty="0">
                <a:latin typeface="Times New Roman" pitchFamily="18" charset="0"/>
              </a:rPr>
              <a:t>    </a:t>
            </a:r>
            <a:r>
              <a:rPr kumimoji="1" lang="en-US" altLang="zh-CN" sz="2800" dirty="0">
                <a:latin typeface="Times New Roman" pitchFamily="18" charset="0"/>
              </a:rPr>
              <a:t>if </a:t>
            </a:r>
            <a:r>
              <a:rPr kumimoji="1" lang="en-US" altLang="zh-CN" sz="2800" dirty="0">
                <a:solidFill>
                  <a:srgbClr val="FF0000"/>
                </a:solidFill>
                <a:latin typeface="Times New Roman" pitchFamily="18" charset="0"/>
              </a:rPr>
              <a:t>((Q.rear+1) % MAXQSIZE == </a:t>
            </a:r>
            <a:r>
              <a:rPr kumimoji="1" lang="en-US" altLang="zh-CN" sz="2800" dirty="0" err="1">
                <a:solidFill>
                  <a:srgbClr val="FF0000"/>
                </a:solidFill>
                <a:latin typeface="Times New Roman" pitchFamily="18" charset="0"/>
              </a:rPr>
              <a:t>Q.front</a:t>
            </a:r>
            <a:r>
              <a:rPr kumimoji="1" lang="en-US" altLang="zh-CN" sz="2800" dirty="0">
                <a:solidFill>
                  <a:srgbClr val="FF0000"/>
                </a:solidFill>
                <a:latin typeface="Times New Roman" pitchFamily="18" charset="0"/>
              </a:rPr>
              <a:t>)</a:t>
            </a:r>
            <a:r>
              <a:rPr kumimoji="1" lang="en-US" altLang="zh-CN" sz="2800" dirty="0">
                <a:latin typeface="Times New Roman" pitchFamily="18" charset="0"/>
              </a:rPr>
              <a:t> </a:t>
            </a:r>
          </a:p>
          <a:p>
            <a:pPr>
              <a:lnSpc>
                <a:spcPct val="120000"/>
              </a:lnSpc>
            </a:pPr>
            <a:r>
              <a:rPr kumimoji="1" lang="en-US" altLang="zh-CN" sz="2800" dirty="0">
                <a:latin typeface="Times New Roman" pitchFamily="18" charset="0"/>
              </a:rPr>
              <a:t>       </a:t>
            </a:r>
            <a:r>
              <a:rPr kumimoji="1" lang="en-US" altLang="zh-CN" sz="2800" dirty="0" smtClean="0">
                <a:latin typeface="Times New Roman" pitchFamily="18" charset="0"/>
              </a:rPr>
              <a:t>	 </a:t>
            </a:r>
            <a:r>
              <a:rPr kumimoji="1" lang="en-US" altLang="zh-CN" sz="2800" dirty="0">
                <a:latin typeface="Times New Roman" pitchFamily="18" charset="0"/>
              </a:rPr>
              <a:t>return ERROR; //</a:t>
            </a:r>
            <a:r>
              <a:rPr kumimoji="1" lang="zh-CN" altLang="en-US" sz="2800" dirty="0">
                <a:latin typeface="Times New Roman" pitchFamily="18" charset="0"/>
              </a:rPr>
              <a:t>队列满</a:t>
            </a:r>
          </a:p>
          <a:p>
            <a:pPr>
              <a:lnSpc>
                <a:spcPct val="120000"/>
              </a:lnSpc>
            </a:pPr>
            <a:r>
              <a:rPr kumimoji="1" lang="zh-CN" altLang="en-US" sz="2800" dirty="0">
                <a:latin typeface="Times New Roman" pitchFamily="18" charset="0"/>
              </a:rPr>
              <a:t>    </a:t>
            </a:r>
            <a:r>
              <a:rPr kumimoji="1" lang="en-US" altLang="zh-CN" sz="2800" dirty="0" err="1">
                <a:latin typeface="Times New Roman" pitchFamily="18" charset="0"/>
              </a:rPr>
              <a:t>Q.base</a:t>
            </a:r>
            <a:r>
              <a:rPr kumimoji="1" lang="en-US" altLang="zh-CN" sz="2800" dirty="0">
                <a:latin typeface="Times New Roman" pitchFamily="18" charset="0"/>
              </a:rPr>
              <a:t>[</a:t>
            </a:r>
            <a:r>
              <a:rPr kumimoji="1" lang="en-US" altLang="zh-CN" sz="2800" dirty="0" err="1">
                <a:latin typeface="Times New Roman" pitchFamily="18" charset="0"/>
              </a:rPr>
              <a:t>Q.rear</a:t>
            </a:r>
            <a:r>
              <a:rPr kumimoji="1" lang="en-US" altLang="zh-CN" sz="2800" dirty="0">
                <a:latin typeface="Times New Roman" pitchFamily="18" charset="0"/>
              </a:rPr>
              <a:t>] = e;</a:t>
            </a:r>
          </a:p>
          <a:p>
            <a:pPr>
              <a:lnSpc>
                <a:spcPct val="120000"/>
              </a:lnSpc>
            </a:pPr>
            <a:r>
              <a:rPr kumimoji="1" lang="en-US" altLang="zh-CN" sz="2800" dirty="0">
                <a:latin typeface="Times New Roman" pitchFamily="18" charset="0"/>
              </a:rPr>
              <a:t>    </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 = (Q.rear+1) % MAXQSIZE;</a:t>
            </a:r>
          </a:p>
          <a:p>
            <a:pPr>
              <a:lnSpc>
                <a:spcPct val="120000"/>
              </a:lnSpc>
            </a:pPr>
            <a:r>
              <a:rPr kumimoji="1" lang="en-US" altLang="zh-CN" sz="2800" dirty="0">
                <a:latin typeface="Times New Roman" pitchFamily="18" charset="0"/>
              </a:rPr>
              <a:t>    return OK;</a:t>
            </a:r>
          </a:p>
          <a:p>
            <a:pPr>
              <a:lnSpc>
                <a:spcPct val="120000"/>
              </a:lnSpc>
            </a:pPr>
            <a:r>
              <a:rPr kumimoji="1" lang="en-US" altLang="zh-CN" sz="2800" dirty="0">
                <a:latin typeface="Times New Roman" pitchFamily="18" charset="0"/>
              </a:rPr>
              <a:t>}// </a:t>
            </a:r>
            <a:r>
              <a:rPr kumimoji="1" lang="en-US" altLang="zh-CN" sz="2800" dirty="0" err="1">
                <a:latin typeface="Times New Roman" pitchFamily="18" charset="0"/>
              </a:rPr>
              <a:t>EnQueue</a:t>
            </a:r>
            <a:r>
              <a:rPr kumimoji="1" lang="en-US" altLang="zh-CN" sz="2800" dirty="0">
                <a:latin typeface="Times New Roman" pitchFamily="18" charset="0"/>
              </a:rPr>
              <a:t> </a:t>
            </a:r>
          </a:p>
        </p:txBody>
      </p:sp>
      <p:grpSp>
        <p:nvGrpSpPr>
          <p:cNvPr id="2" name="组合 1"/>
          <p:cNvGrpSpPr/>
          <p:nvPr/>
        </p:nvGrpSpPr>
        <p:grpSpPr>
          <a:xfrm>
            <a:off x="4932040" y="4146801"/>
            <a:ext cx="4443445" cy="2359085"/>
            <a:chOff x="4499992" y="4147675"/>
            <a:chExt cx="4443445" cy="2359085"/>
          </a:xfrm>
        </p:grpSpPr>
        <p:grpSp>
          <p:nvGrpSpPr>
            <p:cNvPr id="4" name="Group 105"/>
            <p:cNvGrpSpPr>
              <a:grpSpLocks/>
            </p:cNvGrpSpPr>
            <p:nvPr/>
          </p:nvGrpSpPr>
          <p:grpSpPr bwMode="auto">
            <a:xfrm>
              <a:off x="5054062" y="4147675"/>
              <a:ext cx="3889375" cy="2303462"/>
              <a:chOff x="385" y="663"/>
              <a:chExt cx="2450" cy="1451"/>
            </a:xfrm>
          </p:grpSpPr>
          <p:grpSp>
            <p:nvGrpSpPr>
              <p:cNvPr id="6" name="Group 103"/>
              <p:cNvGrpSpPr>
                <a:grpSpLocks/>
              </p:cNvGrpSpPr>
              <p:nvPr/>
            </p:nvGrpSpPr>
            <p:grpSpPr bwMode="auto">
              <a:xfrm>
                <a:off x="2014" y="1118"/>
                <a:ext cx="473" cy="724"/>
                <a:chOff x="2014" y="1118"/>
                <a:chExt cx="473" cy="724"/>
              </a:xfrm>
            </p:grpSpPr>
            <p:sp>
              <p:nvSpPr>
                <p:cNvPr id="35" name="Rectangle 5"/>
                <p:cNvSpPr>
                  <a:spLocks noChangeArrowheads="1"/>
                </p:cNvSpPr>
                <p:nvPr/>
              </p:nvSpPr>
              <p:spPr bwMode="auto">
                <a:xfrm>
                  <a:off x="2020" y="1118"/>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36" name="Line 6"/>
                <p:cNvSpPr>
                  <a:spLocks noChangeShapeType="1"/>
                </p:cNvSpPr>
                <p:nvPr/>
              </p:nvSpPr>
              <p:spPr bwMode="auto">
                <a:xfrm>
                  <a:off x="2014" y="161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7"/>
                <p:cNvSpPr>
                  <a:spLocks noChangeShapeType="1"/>
                </p:cNvSpPr>
                <p:nvPr/>
              </p:nvSpPr>
              <p:spPr bwMode="auto">
                <a:xfrm>
                  <a:off x="2020" y="1365"/>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8"/>
              <p:cNvSpPr txBox="1">
                <a:spLocks noChangeArrowheads="1"/>
              </p:cNvSpPr>
              <p:nvPr/>
            </p:nvSpPr>
            <p:spPr bwMode="auto">
              <a:xfrm>
                <a:off x="2439" y="1035"/>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solidFill>
                      <a:srgbClr val="FF6600"/>
                    </a:solidFill>
                    <a:latin typeface="Times New Roman" pitchFamily="18" charset="0"/>
                    <a:ea typeface="黑体" pitchFamily="2" charset="-122"/>
                  </a:rPr>
                  <a:t>Q</a:t>
                </a:r>
                <a:r>
                  <a:rPr kumimoji="1" lang="en-US" altLang="zh-CN" sz="2800" dirty="0">
                    <a:solidFill>
                      <a:srgbClr val="660066"/>
                    </a:solidFill>
                    <a:latin typeface="Times New Roman" pitchFamily="18" charset="0"/>
                    <a:ea typeface="黑体" pitchFamily="2" charset="-122"/>
                  </a:rPr>
                  <a:t> </a:t>
                </a:r>
                <a:endParaRPr kumimoji="1" lang="en-US" altLang="zh-CN" dirty="0">
                  <a:solidFill>
                    <a:srgbClr val="660066"/>
                  </a:solidFill>
                  <a:latin typeface="Times New Roman" pitchFamily="18" charset="0"/>
                  <a:ea typeface="黑体" pitchFamily="2" charset="-122"/>
                </a:endParaRPr>
              </a:p>
            </p:txBody>
          </p:sp>
          <p:sp>
            <p:nvSpPr>
              <p:cNvPr id="8" name="Line 9"/>
              <p:cNvSpPr>
                <a:spLocks noChangeShapeType="1"/>
              </p:cNvSpPr>
              <p:nvPr/>
            </p:nvSpPr>
            <p:spPr bwMode="auto">
              <a:xfrm flipH="1">
                <a:off x="1844" y="1242"/>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10"/>
              <p:cNvSpPr txBox="1">
                <a:spLocks noChangeArrowheads="1"/>
              </p:cNvSpPr>
              <p:nvPr/>
            </p:nvSpPr>
            <p:spPr bwMode="auto">
              <a:xfrm>
                <a:off x="2109" y="1298"/>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dirty="0">
                    <a:solidFill>
                      <a:srgbClr val="CC0000"/>
                    </a:solidFill>
                    <a:latin typeface="黑体" pitchFamily="2" charset="-122"/>
                    <a:ea typeface="黑体" pitchFamily="2" charset="-122"/>
                  </a:rPr>
                  <a:t>1</a:t>
                </a:r>
              </a:p>
              <a:p>
                <a:pPr algn="ctr">
                  <a:lnSpc>
                    <a:spcPct val="85000"/>
                  </a:lnSpc>
                </a:pPr>
                <a:r>
                  <a:rPr kumimoji="1" lang="en-US" altLang="zh-CN" sz="3200" dirty="0" smtClean="0">
                    <a:solidFill>
                      <a:srgbClr val="CC0000"/>
                    </a:solidFill>
                    <a:latin typeface="黑体" pitchFamily="2" charset="-122"/>
                    <a:ea typeface="黑体" pitchFamily="2" charset="-122"/>
                  </a:rPr>
                  <a:t>3</a:t>
                </a:r>
                <a:endParaRPr kumimoji="1" lang="en-US" altLang="zh-CN" sz="3200" dirty="0">
                  <a:solidFill>
                    <a:srgbClr val="CC0000"/>
                  </a:solidFill>
                  <a:latin typeface="黑体" pitchFamily="2" charset="-122"/>
                  <a:ea typeface="黑体" pitchFamily="2" charset="-122"/>
                </a:endParaRPr>
              </a:p>
            </p:txBody>
          </p:sp>
          <p:grpSp>
            <p:nvGrpSpPr>
              <p:cNvPr id="10" name="Group 104"/>
              <p:cNvGrpSpPr>
                <a:grpSpLocks/>
              </p:cNvGrpSpPr>
              <p:nvPr/>
            </p:nvGrpSpPr>
            <p:grpSpPr bwMode="auto">
              <a:xfrm>
                <a:off x="385" y="663"/>
                <a:ext cx="1629" cy="1451"/>
                <a:chOff x="385" y="663"/>
                <a:chExt cx="1629" cy="1451"/>
              </a:xfrm>
            </p:grpSpPr>
            <p:sp>
              <p:nvSpPr>
                <p:cNvPr id="11" name="Text Box 12"/>
                <p:cNvSpPr txBox="1">
                  <a:spLocks noChangeArrowheads="1"/>
                </p:cNvSpPr>
                <p:nvPr/>
              </p:nvSpPr>
              <p:spPr bwMode="auto">
                <a:xfrm>
                  <a:off x="1404" y="1026"/>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12" name="Text Box 13"/>
                <p:cNvSpPr txBox="1">
                  <a:spLocks noChangeArrowheads="1"/>
                </p:cNvSpPr>
                <p:nvPr/>
              </p:nvSpPr>
              <p:spPr bwMode="auto">
                <a:xfrm>
                  <a:off x="1399" y="1038"/>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13" name="Group 14"/>
                <p:cNvGrpSpPr>
                  <a:grpSpLocks/>
                </p:cNvGrpSpPr>
                <p:nvPr/>
              </p:nvGrpSpPr>
              <p:grpSpPr bwMode="auto">
                <a:xfrm>
                  <a:off x="385" y="663"/>
                  <a:ext cx="1466" cy="1451"/>
                  <a:chOff x="1632" y="1056"/>
                  <a:chExt cx="1641" cy="1632"/>
                </a:xfrm>
              </p:grpSpPr>
              <p:grpSp>
                <p:nvGrpSpPr>
                  <p:cNvPr id="26" name="Group 15"/>
                  <p:cNvGrpSpPr>
                    <a:grpSpLocks/>
                  </p:cNvGrpSpPr>
                  <p:nvPr/>
                </p:nvGrpSpPr>
                <p:grpSpPr bwMode="auto">
                  <a:xfrm>
                    <a:off x="1632" y="1056"/>
                    <a:ext cx="1641" cy="1632"/>
                    <a:chOff x="1680" y="1152"/>
                    <a:chExt cx="1641" cy="1632"/>
                  </a:xfrm>
                </p:grpSpPr>
                <p:sp>
                  <p:nvSpPr>
                    <p:cNvPr id="28" name="Oval 16"/>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29" name="Line 17"/>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8"/>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9"/>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0"/>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1"/>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2"/>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7" name="Oval 23"/>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14" name="Text Box 24"/>
                <p:cNvSpPr txBox="1">
                  <a:spLocks noChangeArrowheads="1"/>
                </p:cNvSpPr>
                <p:nvPr/>
              </p:nvSpPr>
              <p:spPr bwMode="auto">
                <a:xfrm>
                  <a:off x="1220" y="1131"/>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15" name="Text Box 25"/>
                <p:cNvSpPr txBox="1">
                  <a:spLocks noChangeArrowheads="1"/>
                </p:cNvSpPr>
                <p:nvPr/>
              </p:nvSpPr>
              <p:spPr bwMode="auto">
                <a:xfrm>
                  <a:off x="1217" y="135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16" name="Text Box 26"/>
                <p:cNvSpPr txBox="1">
                  <a:spLocks noChangeArrowheads="1"/>
                </p:cNvSpPr>
                <p:nvPr/>
              </p:nvSpPr>
              <p:spPr bwMode="auto">
                <a:xfrm>
                  <a:off x="783" y="1140"/>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17" name="Text Box 27"/>
                <p:cNvSpPr txBox="1">
                  <a:spLocks noChangeArrowheads="1"/>
                </p:cNvSpPr>
                <p:nvPr/>
              </p:nvSpPr>
              <p:spPr bwMode="auto">
                <a:xfrm>
                  <a:off x="802" y="1345"/>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18" name="Text Box 28"/>
                <p:cNvSpPr txBox="1">
                  <a:spLocks noChangeArrowheads="1"/>
                </p:cNvSpPr>
                <p:nvPr/>
              </p:nvSpPr>
              <p:spPr bwMode="auto">
                <a:xfrm>
                  <a:off x="1000" y="141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19" name="Text Box 29"/>
                <p:cNvSpPr txBox="1">
                  <a:spLocks noChangeArrowheads="1"/>
                </p:cNvSpPr>
                <p:nvPr/>
              </p:nvSpPr>
              <p:spPr bwMode="auto">
                <a:xfrm>
                  <a:off x="1000" y="1021"/>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20" name="Text Box 30"/>
                <p:cNvSpPr txBox="1">
                  <a:spLocks noChangeArrowheads="1"/>
                </p:cNvSpPr>
                <p:nvPr/>
              </p:nvSpPr>
              <p:spPr bwMode="auto">
                <a:xfrm>
                  <a:off x="1413"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J7</a:t>
                  </a:r>
                </a:p>
              </p:txBody>
            </p:sp>
            <p:sp>
              <p:nvSpPr>
                <p:cNvPr id="21" name="Text Box 31"/>
                <p:cNvSpPr txBox="1">
                  <a:spLocks noChangeArrowheads="1"/>
                </p:cNvSpPr>
                <p:nvPr/>
              </p:nvSpPr>
              <p:spPr bwMode="auto">
                <a:xfrm>
                  <a:off x="1383" y="14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22" name="Text Box 32"/>
                <p:cNvSpPr txBox="1">
                  <a:spLocks noChangeArrowheads="1"/>
                </p:cNvSpPr>
                <p:nvPr/>
              </p:nvSpPr>
              <p:spPr bwMode="auto">
                <a:xfrm>
                  <a:off x="430" y="1432"/>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smtClean="0">
                      <a:latin typeface="黑体" pitchFamily="2" charset="-122"/>
                      <a:ea typeface="黑体" pitchFamily="2" charset="-122"/>
                    </a:rPr>
                    <a:t>J4</a:t>
                  </a:r>
                  <a:endParaRPr kumimoji="1" lang="en-US" altLang="zh-CN" sz="3200" dirty="0">
                    <a:latin typeface="黑体" pitchFamily="2" charset="-122"/>
                    <a:ea typeface="黑体" pitchFamily="2" charset="-122"/>
                  </a:endParaRPr>
                </a:p>
              </p:txBody>
            </p:sp>
            <p:sp>
              <p:nvSpPr>
                <p:cNvPr id="23" name="Text Box 33"/>
                <p:cNvSpPr txBox="1">
                  <a:spLocks noChangeArrowheads="1"/>
                </p:cNvSpPr>
                <p:nvPr/>
              </p:nvSpPr>
              <p:spPr bwMode="auto">
                <a:xfrm>
                  <a:off x="884" y="170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24" name="Text Box 34"/>
                <p:cNvSpPr txBox="1">
                  <a:spLocks noChangeArrowheads="1"/>
                </p:cNvSpPr>
                <p:nvPr/>
              </p:nvSpPr>
              <p:spPr bwMode="auto">
                <a:xfrm>
                  <a:off x="929" y="70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25" name="Text Box 35"/>
                <p:cNvSpPr txBox="1">
                  <a:spLocks noChangeArrowheads="1"/>
                </p:cNvSpPr>
                <p:nvPr/>
              </p:nvSpPr>
              <p:spPr bwMode="auto">
                <a:xfrm>
                  <a:off x="430"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38" name="直接箭头连接符 37"/>
            <p:cNvCxnSpPr/>
            <p:nvPr/>
          </p:nvCxnSpPr>
          <p:spPr bwMode="auto">
            <a:xfrm rot="10800000">
              <a:off x="7141588" y="5922463"/>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9" name="TextBox 84"/>
            <p:cNvSpPr txBox="1">
              <a:spLocks noChangeArrowheads="1"/>
            </p:cNvSpPr>
            <p:nvPr/>
          </p:nvSpPr>
          <p:spPr bwMode="auto">
            <a:xfrm>
              <a:off x="7297160" y="6106650"/>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40" name="直接箭头连接符 39"/>
            <p:cNvCxnSpPr/>
            <p:nvPr/>
          </p:nvCxnSpPr>
          <p:spPr bwMode="auto">
            <a:xfrm rot="5400000" flipH="1" flipV="1">
              <a:off x="4911948" y="5775657"/>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41" name="TextBox 79"/>
            <p:cNvSpPr txBox="1">
              <a:spLocks noChangeArrowheads="1"/>
            </p:cNvSpPr>
            <p:nvPr/>
          </p:nvSpPr>
          <p:spPr bwMode="auto">
            <a:xfrm>
              <a:off x="4499992" y="6106650"/>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067681C-DA80-4943-8DFB-89587570263C}" type="slidenum">
              <a:rPr lang="en-US" altLang="zh-CN"/>
              <a:pPr>
                <a:defRPr/>
              </a:pPr>
              <a:t>77</a:t>
            </a:fld>
            <a:endParaRPr lang="en-US" altLang="zh-CN"/>
          </a:p>
        </p:txBody>
      </p:sp>
      <p:sp>
        <p:nvSpPr>
          <p:cNvPr id="76803" name="Text Box 2"/>
          <p:cNvSpPr txBox="1">
            <a:spLocks noChangeArrowheads="1"/>
          </p:cNvSpPr>
          <p:nvPr/>
        </p:nvSpPr>
        <p:spPr bwMode="auto">
          <a:xfrm>
            <a:off x="285720" y="1000108"/>
            <a:ext cx="8442064" cy="42227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rPr>
              <a:t> Status </a:t>
            </a:r>
            <a:r>
              <a:rPr kumimoji="1" lang="en-US" altLang="zh-CN" sz="2800" dirty="0" err="1">
                <a:latin typeface="Times New Roman" pitchFamily="18" charset="0"/>
              </a:rPr>
              <a:t>DeQueue</a:t>
            </a:r>
            <a:r>
              <a:rPr kumimoji="1" lang="en-US" altLang="zh-CN" sz="2800" dirty="0">
                <a:latin typeface="Times New Roman" pitchFamily="18" charset="0"/>
              </a:rPr>
              <a:t> (</a:t>
            </a:r>
            <a:r>
              <a:rPr kumimoji="1" lang="en-US" altLang="zh-CN" sz="2800" dirty="0" err="1">
                <a:latin typeface="Times New Roman" pitchFamily="18" charset="0"/>
              </a:rPr>
              <a:t>SqQueue</a:t>
            </a:r>
            <a:r>
              <a:rPr kumimoji="1" lang="en-US" altLang="zh-CN" sz="2800" dirty="0">
                <a:latin typeface="Times New Roman" pitchFamily="18" charset="0"/>
              </a:rPr>
              <a:t> &amp;Q, </a:t>
            </a:r>
            <a:r>
              <a:rPr kumimoji="1" lang="en-US" altLang="zh-CN" sz="2800" dirty="0" err="1">
                <a:latin typeface="Times New Roman" pitchFamily="18" charset="0"/>
              </a:rPr>
              <a:t>ElemType</a:t>
            </a:r>
            <a:r>
              <a:rPr kumimoji="1" lang="en-US" altLang="zh-CN" sz="2800" dirty="0">
                <a:latin typeface="Times New Roman" pitchFamily="18" charset="0"/>
              </a:rPr>
              <a:t> &amp;e) { </a:t>
            </a:r>
          </a:p>
          <a:p>
            <a:pPr>
              <a:lnSpc>
                <a:spcPct val="120000"/>
              </a:lnSpc>
            </a:pPr>
            <a:r>
              <a:rPr kumimoji="1" lang="en-US" altLang="zh-CN" sz="2800" dirty="0">
                <a:latin typeface="Times New Roman" pitchFamily="18" charset="0"/>
              </a:rPr>
              <a:t>   // </a:t>
            </a:r>
            <a:r>
              <a:rPr kumimoji="1" lang="zh-CN" altLang="en-US" sz="2800" dirty="0">
                <a:latin typeface="Times New Roman" pitchFamily="18" charset="0"/>
              </a:rPr>
              <a:t>若队列不空，则删除</a:t>
            </a:r>
            <a:r>
              <a:rPr kumimoji="1" lang="en-US" altLang="zh-CN" sz="2800" dirty="0">
                <a:latin typeface="Times New Roman" pitchFamily="18" charset="0"/>
              </a:rPr>
              <a:t>Q</a:t>
            </a:r>
            <a:r>
              <a:rPr kumimoji="1" lang="zh-CN" altLang="en-US" sz="2800" dirty="0">
                <a:latin typeface="Times New Roman" pitchFamily="18" charset="0"/>
              </a:rPr>
              <a:t>的队头元素，</a:t>
            </a:r>
          </a:p>
          <a:p>
            <a:pPr>
              <a:lnSpc>
                <a:spcPct val="120000"/>
              </a:lnSpc>
            </a:pPr>
            <a:r>
              <a:rPr kumimoji="1" lang="zh-CN" altLang="en-US" sz="2800" dirty="0">
                <a:latin typeface="Times New Roman" pitchFamily="18" charset="0"/>
              </a:rPr>
              <a:t>   </a:t>
            </a:r>
            <a:r>
              <a:rPr kumimoji="1" lang="en-US" altLang="zh-CN" sz="2800" dirty="0">
                <a:latin typeface="Times New Roman" pitchFamily="18" charset="0"/>
              </a:rPr>
              <a:t>// </a:t>
            </a:r>
            <a:r>
              <a:rPr kumimoji="1" lang="zh-CN" altLang="en-US" sz="2800" dirty="0">
                <a:latin typeface="Times New Roman" pitchFamily="18" charset="0"/>
              </a:rPr>
              <a:t>用</a:t>
            </a:r>
            <a:r>
              <a:rPr kumimoji="1" lang="en-US" altLang="zh-CN" sz="2800" dirty="0">
                <a:latin typeface="Times New Roman" pitchFamily="18" charset="0"/>
              </a:rPr>
              <a:t>e</a:t>
            </a:r>
            <a:r>
              <a:rPr kumimoji="1" lang="zh-CN" altLang="en-US" sz="2800" dirty="0">
                <a:latin typeface="Times New Roman" pitchFamily="18" charset="0"/>
              </a:rPr>
              <a:t>返回其值，并返回</a:t>
            </a:r>
            <a:r>
              <a:rPr kumimoji="1" lang="en-US" altLang="zh-CN" sz="2800" dirty="0">
                <a:latin typeface="Times New Roman" pitchFamily="18" charset="0"/>
              </a:rPr>
              <a:t>OK;  </a:t>
            </a:r>
            <a:r>
              <a:rPr kumimoji="1" lang="zh-CN" altLang="en-US" sz="2800" dirty="0">
                <a:latin typeface="Times New Roman" pitchFamily="18" charset="0"/>
              </a:rPr>
              <a:t>否则返回</a:t>
            </a:r>
            <a:r>
              <a:rPr kumimoji="1" lang="en-US" altLang="zh-CN" sz="2800" dirty="0">
                <a:latin typeface="Times New Roman" pitchFamily="18" charset="0"/>
              </a:rPr>
              <a:t>ERROR</a:t>
            </a:r>
          </a:p>
          <a:p>
            <a:pPr>
              <a:lnSpc>
                <a:spcPct val="120000"/>
              </a:lnSpc>
            </a:pPr>
            <a:r>
              <a:rPr kumimoji="1" lang="en-US" altLang="zh-CN" sz="2800" dirty="0">
                <a:solidFill>
                  <a:srgbClr val="FF0000"/>
                </a:solidFill>
                <a:latin typeface="Times New Roman" pitchFamily="18" charset="0"/>
              </a:rPr>
              <a:t>    if (</a:t>
            </a:r>
            <a:r>
              <a:rPr kumimoji="1" lang="en-US" altLang="zh-CN" sz="2800" dirty="0" err="1">
                <a:solidFill>
                  <a:srgbClr val="FF0000"/>
                </a:solidFill>
                <a:latin typeface="Times New Roman" pitchFamily="18" charset="0"/>
              </a:rPr>
              <a:t>Q.front</a:t>
            </a:r>
            <a:r>
              <a:rPr kumimoji="1" lang="en-US" altLang="zh-CN" sz="2800" dirty="0">
                <a:solidFill>
                  <a:srgbClr val="FF0000"/>
                </a:solidFill>
                <a:latin typeface="Times New Roman" pitchFamily="18" charset="0"/>
              </a:rPr>
              <a:t> == </a:t>
            </a:r>
            <a:r>
              <a:rPr kumimoji="1" lang="en-US" altLang="zh-CN" sz="2800" dirty="0" err="1">
                <a:solidFill>
                  <a:srgbClr val="FF0000"/>
                </a:solidFill>
                <a:latin typeface="Times New Roman" pitchFamily="18" charset="0"/>
              </a:rPr>
              <a:t>Q.rear</a:t>
            </a:r>
            <a:r>
              <a:rPr kumimoji="1" lang="en-US" altLang="zh-CN" sz="2800" dirty="0">
                <a:solidFill>
                  <a:srgbClr val="FF0000"/>
                </a:solidFill>
                <a:latin typeface="Times New Roman" pitchFamily="18" charset="0"/>
              </a:rPr>
              <a:t>)  return ERROR;</a:t>
            </a:r>
          </a:p>
          <a:p>
            <a:pPr>
              <a:lnSpc>
                <a:spcPct val="120000"/>
              </a:lnSpc>
            </a:pPr>
            <a:r>
              <a:rPr kumimoji="1" lang="en-US" altLang="zh-CN" sz="2800" dirty="0">
                <a:latin typeface="Times New Roman" pitchFamily="18" charset="0"/>
              </a:rPr>
              <a:t>    e = </a:t>
            </a:r>
            <a:r>
              <a:rPr kumimoji="1" lang="en-US" altLang="zh-CN" sz="2800" dirty="0" err="1">
                <a:latin typeface="Times New Roman" pitchFamily="18" charset="0"/>
              </a:rPr>
              <a:t>Q.base</a:t>
            </a:r>
            <a:r>
              <a:rPr kumimoji="1" lang="en-US" altLang="zh-CN" sz="2800" dirty="0">
                <a:latin typeface="Times New Roman" pitchFamily="18" charset="0"/>
              </a:rPr>
              <a:t>[</a:t>
            </a:r>
            <a:r>
              <a:rPr kumimoji="1" lang="en-US" altLang="zh-CN" sz="2800" dirty="0" err="1">
                <a:latin typeface="Times New Roman" pitchFamily="18" charset="0"/>
              </a:rPr>
              <a:t>Q.front</a:t>
            </a:r>
            <a:r>
              <a:rPr kumimoji="1" lang="en-US" altLang="zh-CN" sz="2800" dirty="0">
                <a:latin typeface="Times New Roman" pitchFamily="18" charset="0"/>
              </a:rPr>
              <a:t>];</a:t>
            </a:r>
          </a:p>
          <a:p>
            <a:pPr>
              <a:lnSpc>
                <a:spcPct val="120000"/>
              </a:lnSpc>
            </a:pPr>
            <a:r>
              <a:rPr kumimoji="1" lang="en-US" altLang="zh-CN" sz="2800" dirty="0">
                <a:latin typeface="Times New Roman" pitchFamily="18" charset="0"/>
              </a:rPr>
              <a:t>    </a:t>
            </a:r>
            <a:r>
              <a:rPr kumimoji="1" lang="en-US" altLang="zh-CN" sz="2800" dirty="0" err="1">
                <a:solidFill>
                  <a:srgbClr val="FF0000"/>
                </a:solidFill>
                <a:latin typeface="Times New Roman" pitchFamily="18" charset="0"/>
              </a:rPr>
              <a:t>Q.front</a:t>
            </a:r>
            <a:r>
              <a:rPr kumimoji="1" lang="en-US" altLang="zh-CN" sz="2800" dirty="0">
                <a:solidFill>
                  <a:srgbClr val="FF0000"/>
                </a:solidFill>
                <a:latin typeface="Times New Roman" pitchFamily="18" charset="0"/>
              </a:rPr>
              <a:t> = (Q.front+1) % MAXQSIZE;</a:t>
            </a:r>
          </a:p>
          <a:p>
            <a:pPr>
              <a:lnSpc>
                <a:spcPct val="120000"/>
              </a:lnSpc>
            </a:pPr>
            <a:r>
              <a:rPr kumimoji="1" lang="en-US" altLang="zh-CN" sz="2800" dirty="0">
                <a:latin typeface="Times New Roman" pitchFamily="18" charset="0"/>
              </a:rPr>
              <a:t>    return OK;</a:t>
            </a:r>
          </a:p>
          <a:p>
            <a:pPr>
              <a:lnSpc>
                <a:spcPct val="120000"/>
              </a:lnSpc>
            </a:pPr>
            <a:r>
              <a:rPr kumimoji="1" lang="en-US" altLang="zh-CN" sz="2800" dirty="0">
                <a:latin typeface="Times New Roman" pitchFamily="18" charset="0"/>
              </a:rPr>
              <a:t>}// </a:t>
            </a:r>
            <a:r>
              <a:rPr kumimoji="1" lang="en-US" altLang="zh-CN" sz="2800" dirty="0" err="1">
                <a:latin typeface="Times New Roman" pitchFamily="18" charset="0"/>
              </a:rPr>
              <a:t>DeQueue</a:t>
            </a:r>
            <a:r>
              <a:rPr kumimoji="1" lang="en-US" altLang="zh-CN" sz="2800" dirty="0">
                <a:latin typeface="Times New Roman" pitchFamily="18" charset="0"/>
              </a:rPr>
              <a:t> </a:t>
            </a:r>
          </a:p>
        </p:txBody>
      </p:sp>
      <p:grpSp>
        <p:nvGrpSpPr>
          <p:cNvPr id="4" name="组合 3"/>
          <p:cNvGrpSpPr/>
          <p:nvPr/>
        </p:nvGrpSpPr>
        <p:grpSpPr>
          <a:xfrm>
            <a:off x="4932040" y="4146801"/>
            <a:ext cx="4443445" cy="2359085"/>
            <a:chOff x="4499992" y="4147675"/>
            <a:chExt cx="4443445" cy="2359085"/>
          </a:xfrm>
        </p:grpSpPr>
        <p:grpSp>
          <p:nvGrpSpPr>
            <p:cNvPr id="6" name="Group 105"/>
            <p:cNvGrpSpPr>
              <a:grpSpLocks/>
            </p:cNvGrpSpPr>
            <p:nvPr/>
          </p:nvGrpSpPr>
          <p:grpSpPr bwMode="auto">
            <a:xfrm>
              <a:off x="5054062" y="4147675"/>
              <a:ext cx="3889375" cy="2303462"/>
              <a:chOff x="385" y="663"/>
              <a:chExt cx="2450" cy="1451"/>
            </a:xfrm>
          </p:grpSpPr>
          <p:grpSp>
            <p:nvGrpSpPr>
              <p:cNvPr id="11" name="Group 103"/>
              <p:cNvGrpSpPr>
                <a:grpSpLocks/>
              </p:cNvGrpSpPr>
              <p:nvPr/>
            </p:nvGrpSpPr>
            <p:grpSpPr bwMode="auto">
              <a:xfrm>
                <a:off x="2014" y="1118"/>
                <a:ext cx="473" cy="724"/>
                <a:chOff x="2014" y="1118"/>
                <a:chExt cx="473" cy="724"/>
              </a:xfrm>
            </p:grpSpPr>
            <p:sp>
              <p:nvSpPr>
                <p:cNvPr id="40" name="Rectangle 5"/>
                <p:cNvSpPr>
                  <a:spLocks noChangeArrowheads="1"/>
                </p:cNvSpPr>
                <p:nvPr/>
              </p:nvSpPr>
              <p:spPr bwMode="auto">
                <a:xfrm>
                  <a:off x="2020" y="1118"/>
                  <a:ext cx="467" cy="724"/>
                </a:xfrm>
                <a:prstGeom prst="rect">
                  <a:avLst/>
                </a:prstGeom>
                <a:solidFill>
                  <a:schemeClr val="tx2"/>
                </a:solidFill>
                <a:ln w="28575" cap="rnd">
                  <a:solidFill>
                    <a:srgbClr val="003366"/>
                  </a:solidFill>
                  <a:miter lim="800000"/>
                  <a:headEnd/>
                  <a:tailEnd/>
                </a:ln>
              </p:spPr>
              <p:txBody>
                <a:bodyPr anchor="ctr">
                  <a:spAutoFit/>
                </a:bodyPr>
                <a:lstStyle/>
                <a:p>
                  <a:endParaRPr lang="zh-CN" altLang="en-US"/>
                </a:p>
              </p:txBody>
            </p:sp>
            <p:sp>
              <p:nvSpPr>
                <p:cNvPr id="41" name="Line 6"/>
                <p:cNvSpPr>
                  <a:spLocks noChangeShapeType="1"/>
                </p:cNvSpPr>
                <p:nvPr/>
              </p:nvSpPr>
              <p:spPr bwMode="auto">
                <a:xfrm>
                  <a:off x="2014" y="1612"/>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7"/>
                <p:cNvSpPr>
                  <a:spLocks noChangeShapeType="1"/>
                </p:cNvSpPr>
                <p:nvPr/>
              </p:nvSpPr>
              <p:spPr bwMode="auto">
                <a:xfrm>
                  <a:off x="2020" y="1365"/>
                  <a:ext cx="467" cy="0"/>
                </a:xfrm>
                <a:prstGeom prst="line">
                  <a:avLst/>
                </a:prstGeom>
                <a:noFill/>
                <a:ln w="1905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8"/>
              <p:cNvSpPr txBox="1">
                <a:spLocks noChangeArrowheads="1"/>
              </p:cNvSpPr>
              <p:nvPr/>
            </p:nvSpPr>
            <p:spPr bwMode="auto">
              <a:xfrm>
                <a:off x="2439" y="1035"/>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r>
                  <a:rPr kumimoji="1" lang="en-US" altLang="zh-CN" sz="2800" dirty="0">
                    <a:solidFill>
                      <a:srgbClr val="FF6600"/>
                    </a:solidFill>
                    <a:latin typeface="Times New Roman" pitchFamily="18" charset="0"/>
                    <a:ea typeface="黑体" pitchFamily="2" charset="-122"/>
                  </a:rPr>
                  <a:t>Q</a:t>
                </a:r>
                <a:r>
                  <a:rPr kumimoji="1" lang="en-US" altLang="zh-CN" sz="2800" dirty="0">
                    <a:solidFill>
                      <a:srgbClr val="660066"/>
                    </a:solidFill>
                    <a:latin typeface="Times New Roman" pitchFamily="18" charset="0"/>
                    <a:ea typeface="黑体" pitchFamily="2" charset="-122"/>
                  </a:rPr>
                  <a:t> </a:t>
                </a:r>
                <a:endParaRPr kumimoji="1" lang="en-US" altLang="zh-CN" dirty="0">
                  <a:solidFill>
                    <a:srgbClr val="660066"/>
                  </a:solidFill>
                  <a:latin typeface="Times New Roman" pitchFamily="18" charset="0"/>
                  <a:ea typeface="黑体" pitchFamily="2" charset="-122"/>
                </a:endParaRPr>
              </a:p>
            </p:txBody>
          </p:sp>
          <p:sp>
            <p:nvSpPr>
              <p:cNvPr id="13" name="Line 9"/>
              <p:cNvSpPr>
                <a:spLocks noChangeShapeType="1"/>
              </p:cNvSpPr>
              <p:nvPr/>
            </p:nvSpPr>
            <p:spPr bwMode="auto">
              <a:xfrm flipH="1">
                <a:off x="1844" y="1242"/>
                <a:ext cx="382" cy="0"/>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0"/>
              <p:cNvSpPr txBox="1">
                <a:spLocks noChangeArrowheads="1"/>
              </p:cNvSpPr>
              <p:nvPr/>
            </p:nvSpPr>
            <p:spPr bwMode="auto">
              <a:xfrm>
                <a:off x="2109" y="1298"/>
                <a:ext cx="36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lnSpc>
                    <a:spcPct val="85000"/>
                  </a:lnSpc>
                </a:pPr>
                <a:r>
                  <a:rPr kumimoji="1" lang="en-US" altLang="zh-CN" sz="3200" dirty="0">
                    <a:solidFill>
                      <a:srgbClr val="CC0000"/>
                    </a:solidFill>
                    <a:latin typeface="黑体" pitchFamily="2" charset="-122"/>
                    <a:ea typeface="黑体" pitchFamily="2" charset="-122"/>
                  </a:rPr>
                  <a:t>1</a:t>
                </a:r>
              </a:p>
              <a:p>
                <a:pPr algn="ctr">
                  <a:lnSpc>
                    <a:spcPct val="85000"/>
                  </a:lnSpc>
                </a:pPr>
                <a:r>
                  <a:rPr kumimoji="1" lang="en-US" altLang="zh-CN" sz="3200" dirty="0" smtClean="0">
                    <a:solidFill>
                      <a:srgbClr val="CC0000"/>
                    </a:solidFill>
                    <a:latin typeface="黑体" pitchFamily="2" charset="-122"/>
                    <a:ea typeface="黑体" pitchFamily="2" charset="-122"/>
                  </a:rPr>
                  <a:t>3</a:t>
                </a:r>
                <a:endParaRPr kumimoji="1" lang="en-US" altLang="zh-CN" sz="3200" dirty="0">
                  <a:solidFill>
                    <a:srgbClr val="CC0000"/>
                  </a:solidFill>
                  <a:latin typeface="黑体" pitchFamily="2" charset="-122"/>
                  <a:ea typeface="黑体" pitchFamily="2" charset="-122"/>
                </a:endParaRPr>
              </a:p>
            </p:txBody>
          </p:sp>
          <p:grpSp>
            <p:nvGrpSpPr>
              <p:cNvPr id="15" name="Group 104"/>
              <p:cNvGrpSpPr>
                <a:grpSpLocks/>
              </p:cNvGrpSpPr>
              <p:nvPr/>
            </p:nvGrpSpPr>
            <p:grpSpPr bwMode="auto">
              <a:xfrm>
                <a:off x="385" y="663"/>
                <a:ext cx="1629" cy="1451"/>
                <a:chOff x="385" y="663"/>
                <a:chExt cx="1629" cy="1451"/>
              </a:xfrm>
            </p:grpSpPr>
            <p:sp>
              <p:nvSpPr>
                <p:cNvPr id="16" name="Text Box 12"/>
                <p:cNvSpPr txBox="1">
                  <a:spLocks noChangeArrowheads="1"/>
                </p:cNvSpPr>
                <p:nvPr/>
              </p:nvSpPr>
              <p:spPr bwMode="auto">
                <a:xfrm>
                  <a:off x="1404" y="1026"/>
                  <a:ext cx="61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solidFill>
                      <a:schemeClr val="bg2"/>
                    </a:solidFill>
                    <a:latin typeface="黑体" pitchFamily="2" charset="-122"/>
                    <a:ea typeface="黑体" pitchFamily="2" charset="-122"/>
                  </a:endParaRPr>
                </a:p>
              </p:txBody>
            </p:sp>
            <p:sp>
              <p:nvSpPr>
                <p:cNvPr id="17" name="Text Box 13"/>
                <p:cNvSpPr txBox="1">
                  <a:spLocks noChangeArrowheads="1"/>
                </p:cNvSpPr>
                <p:nvPr/>
              </p:nvSpPr>
              <p:spPr bwMode="auto">
                <a:xfrm>
                  <a:off x="1399" y="1038"/>
                  <a:ext cx="61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600">
                    <a:latin typeface="黑体" pitchFamily="2" charset="-122"/>
                    <a:ea typeface="黑体" pitchFamily="2" charset="-122"/>
                  </a:endParaRPr>
                </a:p>
              </p:txBody>
            </p:sp>
            <p:grpSp>
              <p:nvGrpSpPr>
                <p:cNvPr id="18" name="Group 14"/>
                <p:cNvGrpSpPr>
                  <a:grpSpLocks/>
                </p:cNvGrpSpPr>
                <p:nvPr/>
              </p:nvGrpSpPr>
              <p:grpSpPr bwMode="auto">
                <a:xfrm>
                  <a:off x="385" y="663"/>
                  <a:ext cx="1466" cy="1451"/>
                  <a:chOff x="1632" y="1056"/>
                  <a:chExt cx="1641" cy="1632"/>
                </a:xfrm>
              </p:grpSpPr>
              <p:grpSp>
                <p:nvGrpSpPr>
                  <p:cNvPr id="31" name="Group 15"/>
                  <p:cNvGrpSpPr>
                    <a:grpSpLocks/>
                  </p:cNvGrpSpPr>
                  <p:nvPr/>
                </p:nvGrpSpPr>
                <p:grpSpPr bwMode="auto">
                  <a:xfrm>
                    <a:off x="1632" y="1056"/>
                    <a:ext cx="1641" cy="1632"/>
                    <a:chOff x="1680" y="1152"/>
                    <a:chExt cx="1641" cy="1632"/>
                  </a:xfrm>
                </p:grpSpPr>
                <p:sp>
                  <p:nvSpPr>
                    <p:cNvPr id="33" name="Oval 16"/>
                    <p:cNvSpPr>
                      <a:spLocks noChangeArrowheads="1"/>
                    </p:cNvSpPr>
                    <p:nvPr/>
                  </p:nvSpPr>
                  <p:spPr bwMode="auto">
                    <a:xfrm>
                      <a:off x="1680" y="1152"/>
                      <a:ext cx="1641" cy="1632"/>
                    </a:xfrm>
                    <a:prstGeom prst="ellipse">
                      <a:avLst/>
                    </a:prstGeom>
                    <a:solidFill>
                      <a:schemeClr val="tx2"/>
                    </a:solidFill>
                    <a:ln w="28575" cap="rnd">
                      <a:solidFill>
                        <a:srgbClr val="003366"/>
                      </a:solidFill>
                      <a:round/>
                      <a:headEnd/>
                      <a:tailEnd/>
                    </a:ln>
                  </p:spPr>
                  <p:txBody>
                    <a:bodyPr wrap="none" anchor="ctr"/>
                    <a:lstStyle/>
                    <a:p>
                      <a:endParaRPr lang="zh-CN" altLang="en-US"/>
                    </a:p>
                  </p:txBody>
                </p:sp>
                <p:sp>
                  <p:nvSpPr>
                    <p:cNvPr id="34" name="Line 17"/>
                    <p:cNvSpPr>
                      <a:spLocks noChangeShapeType="1"/>
                    </p:cNvSpPr>
                    <p:nvPr/>
                  </p:nvSpPr>
                  <p:spPr bwMode="auto">
                    <a:xfrm>
                      <a:off x="2035" y="1327"/>
                      <a:ext cx="294" cy="36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8"/>
                    <p:cNvSpPr>
                      <a:spLocks noChangeShapeType="1"/>
                    </p:cNvSpPr>
                    <p:nvPr/>
                  </p:nvSpPr>
                  <p:spPr bwMode="auto">
                    <a:xfrm flipH="1">
                      <a:off x="2734" y="1296"/>
                      <a:ext cx="242" cy="377"/>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9"/>
                    <p:cNvSpPr>
                      <a:spLocks noChangeShapeType="1"/>
                    </p:cNvSpPr>
                    <p:nvPr/>
                  </p:nvSpPr>
                  <p:spPr bwMode="auto">
                    <a:xfrm>
                      <a:off x="2736" y="2304"/>
                      <a:ext cx="288" cy="336"/>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0"/>
                    <p:cNvSpPr>
                      <a:spLocks noChangeShapeType="1"/>
                    </p:cNvSpPr>
                    <p:nvPr/>
                  </p:nvSpPr>
                  <p:spPr bwMode="auto">
                    <a:xfrm flipH="1">
                      <a:off x="2045" y="2264"/>
                      <a:ext cx="284" cy="422"/>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1"/>
                    <p:cNvSpPr>
                      <a:spLocks noChangeShapeType="1"/>
                    </p:cNvSpPr>
                    <p:nvPr/>
                  </p:nvSpPr>
                  <p:spPr bwMode="auto">
                    <a:xfrm flipH="1">
                      <a:off x="1688" y="1986"/>
                      <a:ext cx="473"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2"/>
                    <p:cNvSpPr>
                      <a:spLocks noChangeShapeType="1"/>
                    </p:cNvSpPr>
                    <p:nvPr/>
                  </p:nvSpPr>
                  <p:spPr bwMode="auto">
                    <a:xfrm>
                      <a:off x="2928" y="1968"/>
                      <a:ext cx="384" cy="0"/>
                    </a:xfrm>
                    <a:prstGeom prst="line">
                      <a:avLst/>
                    </a:prstGeom>
                    <a:noFill/>
                    <a:ln w="28575" cap="rnd">
                      <a:solidFill>
                        <a:srgbClr val="00336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2" name="Oval 23"/>
                  <p:cNvSpPr>
                    <a:spLocks noChangeArrowheads="1"/>
                  </p:cNvSpPr>
                  <p:nvPr/>
                </p:nvSpPr>
                <p:spPr bwMode="auto">
                  <a:xfrm>
                    <a:off x="2113" y="1513"/>
                    <a:ext cx="770" cy="718"/>
                  </a:xfrm>
                  <a:prstGeom prst="ellipse">
                    <a:avLst/>
                  </a:prstGeom>
                  <a:solidFill>
                    <a:schemeClr val="tx2"/>
                  </a:solidFill>
                  <a:ln w="28575" cap="rnd">
                    <a:solidFill>
                      <a:srgbClr val="003366"/>
                    </a:solidFill>
                    <a:round/>
                    <a:headEnd/>
                    <a:tailEnd/>
                  </a:ln>
                </p:spPr>
                <p:txBody>
                  <a:bodyPr wrap="none" anchor="ctr"/>
                  <a:lstStyle/>
                  <a:p>
                    <a:endParaRPr lang="zh-CN" altLang="en-US"/>
                  </a:p>
                </p:txBody>
              </p:sp>
            </p:grpSp>
            <p:sp>
              <p:nvSpPr>
                <p:cNvPr id="19" name="Text Box 24"/>
                <p:cNvSpPr txBox="1">
                  <a:spLocks noChangeArrowheads="1"/>
                </p:cNvSpPr>
                <p:nvPr/>
              </p:nvSpPr>
              <p:spPr bwMode="auto">
                <a:xfrm>
                  <a:off x="1220" y="1131"/>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0</a:t>
                  </a:r>
                </a:p>
              </p:txBody>
            </p:sp>
            <p:sp>
              <p:nvSpPr>
                <p:cNvPr id="20" name="Text Box 25"/>
                <p:cNvSpPr txBox="1">
                  <a:spLocks noChangeArrowheads="1"/>
                </p:cNvSpPr>
                <p:nvPr/>
              </p:nvSpPr>
              <p:spPr bwMode="auto">
                <a:xfrm>
                  <a:off x="1217" y="135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1</a:t>
                  </a:r>
                </a:p>
              </p:txBody>
            </p:sp>
            <p:sp>
              <p:nvSpPr>
                <p:cNvPr id="21" name="Text Box 26"/>
                <p:cNvSpPr txBox="1">
                  <a:spLocks noChangeArrowheads="1"/>
                </p:cNvSpPr>
                <p:nvPr/>
              </p:nvSpPr>
              <p:spPr bwMode="auto">
                <a:xfrm>
                  <a:off x="783" y="1140"/>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4</a:t>
                  </a:r>
                </a:p>
              </p:txBody>
            </p:sp>
            <p:sp>
              <p:nvSpPr>
                <p:cNvPr id="22" name="Text Box 27"/>
                <p:cNvSpPr txBox="1">
                  <a:spLocks noChangeArrowheads="1"/>
                </p:cNvSpPr>
                <p:nvPr/>
              </p:nvSpPr>
              <p:spPr bwMode="auto">
                <a:xfrm>
                  <a:off x="802" y="1345"/>
                  <a:ext cx="30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3</a:t>
                  </a:r>
                </a:p>
              </p:txBody>
            </p:sp>
            <p:sp>
              <p:nvSpPr>
                <p:cNvPr id="23" name="Text Box 28"/>
                <p:cNvSpPr txBox="1">
                  <a:spLocks noChangeArrowheads="1"/>
                </p:cNvSpPr>
                <p:nvPr/>
              </p:nvSpPr>
              <p:spPr bwMode="auto">
                <a:xfrm>
                  <a:off x="1000" y="1413"/>
                  <a:ext cx="3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2</a:t>
                  </a:r>
                </a:p>
              </p:txBody>
            </p:sp>
            <p:sp>
              <p:nvSpPr>
                <p:cNvPr id="24" name="Text Box 29"/>
                <p:cNvSpPr txBox="1">
                  <a:spLocks noChangeArrowheads="1"/>
                </p:cNvSpPr>
                <p:nvPr/>
              </p:nvSpPr>
              <p:spPr bwMode="auto">
                <a:xfrm>
                  <a:off x="1000" y="1021"/>
                  <a:ext cx="31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5</a:t>
                  </a:r>
                </a:p>
              </p:txBody>
            </p:sp>
            <p:sp>
              <p:nvSpPr>
                <p:cNvPr id="25" name="Text Box 30"/>
                <p:cNvSpPr txBox="1">
                  <a:spLocks noChangeArrowheads="1"/>
                </p:cNvSpPr>
                <p:nvPr/>
              </p:nvSpPr>
              <p:spPr bwMode="auto">
                <a:xfrm>
                  <a:off x="1413"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a:latin typeface="黑体" pitchFamily="2" charset="-122"/>
                      <a:ea typeface="黑体" pitchFamily="2" charset="-122"/>
                    </a:rPr>
                    <a:t>J7</a:t>
                  </a:r>
                </a:p>
              </p:txBody>
            </p:sp>
            <p:sp>
              <p:nvSpPr>
                <p:cNvPr id="26" name="Text Box 31"/>
                <p:cNvSpPr txBox="1">
                  <a:spLocks noChangeArrowheads="1"/>
                </p:cNvSpPr>
                <p:nvPr/>
              </p:nvSpPr>
              <p:spPr bwMode="auto">
                <a:xfrm>
                  <a:off x="1383" y="1434"/>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27" name="Text Box 32"/>
                <p:cNvSpPr txBox="1">
                  <a:spLocks noChangeArrowheads="1"/>
                </p:cNvSpPr>
                <p:nvPr/>
              </p:nvSpPr>
              <p:spPr bwMode="auto">
                <a:xfrm>
                  <a:off x="430" y="1432"/>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dirty="0" smtClean="0">
                      <a:latin typeface="黑体" pitchFamily="2" charset="-122"/>
                      <a:ea typeface="黑体" pitchFamily="2" charset="-122"/>
                    </a:rPr>
                    <a:t>J4</a:t>
                  </a:r>
                  <a:endParaRPr kumimoji="1" lang="en-US" altLang="zh-CN" sz="3200" dirty="0">
                    <a:latin typeface="黑体" pitchFamily="2" charset="-122"/>
                    <a:ea typeface="黑体" pitchFamily="2" charset="-122"/>
                  </a:endParaRPr>
                </a:p>
              </p:txBody>
            </p:sp>
            <p:sp>
              <p:nvSpPr>
                <p:cNvPr id="28" name="Text Box 33"/>
                <p:cNvSpPr txBox="1">
                  <a:spLocks noChangeArrowheads="1"/>
                </p:cNvSpPr>
                <p:nvPr/>
              </p:nvSpPr>
              <p:spPr bwMode="auto">
                <a:xfrm>
                  <a:off x="884" y="1706"/>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endParaRPr kumimoji="1" lang="zh-CN" altLang="zh-CN" sz="3200">
                    <a:latin typeface="黑体" pitchFamily="2" charset="-122"/>
                    <a:ea typeface="黑体" pitchFamily="2" charset="-122"/>
                  </a:endParaRPr>
                </a:p>
              </p:txBody>
            </p:sp>
            <p:sp>
              <p:nvSpPr>
                <p:cNvPr id="29" name="Text Box 34"/>
                <p:cNvSpPr txBox="1">
                  <a:spLocks noChangeArrowheads="1"/>
                </p:cNvSpPr>
                <p:nvPr/>
              </p:nvSpPr>
              <p:spPr bwMode="auto">
                <a:xfrm>
                  <a:off x="929" y="70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J6</a:t>
                  </a:r>
                </a:p>
              </p:txBody>
            </p:sp>
            <p:sp>
              <p:nvSpPr>
                <p:cNvPr id="30" name="Text Box 35"/>
                <p:cNvSpPr txBox="1">
                  <a:spLocks noChangeArrowheads="1"/>
                </p:cNvSpPr>
                <p:nvPr/>
              </p:nvSpPr>
              <p:spPr bwMode="auto">
                <a:xfrm>
                  <a:off x="430" y="979"/>
                  <a:ext cx="4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a:spcBef>
                      <a:spcPct val="50000"/>
                    </a:spcBef>
                  </a:pPr>
                  <a:r>
                    <a:rPr kumimoji="1" lang="en-US" altLang="zh-CN" sz="3200">
                      <a:latin typeface="黑体" pitchFamily="2" charset="-122"/>
                      <a:ea typeface="黑体" pitchFamily="2" charset="-122"/>
                    </a:rPr>
                    <a:t>J5</a:t>
                  </a:r>
                </a:p>
              </p:txBody>
            </p:sp>
          </p:grpSp>
        </p:grpSp>
        <p:cxnSp>
          <p:nvCxnSpPr>
            <p:cNvPr id="7" name="直接箭头连接符 6"/>
            <p:cNvCxnSpPr/>
            <p:nvPr/>
          </p:nvCxnSpPr>
          <p:spPr bwMode="auto">
            <a:xfrm rot="10800000">
              <a:off x="7141588" y="5922463"/>
              <a:ext cx="369888" cy="282575"/>
            </a:xfrm>
            <a:prstGeom prst="straightConnector1">
              <a:avLst/>
            </a:prstGeom>
            <a:ln>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8" name="TextBox 84"/>
            <p:cNvSpPr txBox="1">
              <a:spLocks noChangeArrowheads="1"/>
            </p:cNvSpPr>
            <p:nvPr/>
          </p:nvSpPr>
          <p:spPr bwMode="auto">
            <a:xfrm>
              <a:off x="7297160" y="6106650"/>
              <a:ext cx="9286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rear</a:t>
              </a:r>
              <a:endParaRPr lang="zh-CN" altLang="en-US" sz="2000" dirty="0">
                <a:solidFill>
                  <a:srgbClr val="FF0000"/>
                </a:solidFill>
              </a:endParaRPr>
            </a:p>
          </p:txBody>
        </p:sp>
        <p:cxnSp>
          <p:nvCxnSpPr>
            <p:cNvPr id="9" name="直接箭头连接符 8"/>
            <p:cNvCxnSpPr/>
            <p:nvPr/>
          </p:nvCxnSpPr>
          <p:spPr bwMode="auto">
            <a:xfrm rot="5400000" flipH="1" flipV="1">
              <a:off x="4911948" y="5775657"/>
              <a:ext cx="276225" cy="242887"/>
            </a:xfrm>
            <a:prstGeom prst="straightConnector1">
              <a:avLst/>
            </a:prstGeom>
            <a:ln>
              <a:solidFill>
                <a:srgbClr val="FF0000"/>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0" name="TextBox 79"/>
            <p:cNvSpPr txBox="1">
              <a:spLocks noChangeArrowheads="1"/>
            </p:cNvSpPr>
            <p:nvPr/>
          </p:nvSpPr>
          <p:spPr bwMode="auto">
            <a:xfrm>
              <a:off x="4499992" y="6106650"/>
              <a:ext cx="928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ctr" eaLnBrk="1" hangingPunct="1"/>
              <a:r>
                <a:rPr lang="en-US" altLang="zh-CN" sz="2000" dirty="0">
                  <a:solidFill>
                    <a:srgbClr val="FF0000"/>
                  </a:solidFill>
                </a:rPr>
                <a:t>front</a:t>
              </a:r>
              <a:endParaRPr lang="zh-CN" altLang="en-US" sz="2000" dirty="0">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3030E4D-E3B2-47DE-B918-FB3BF798FC12}" type="slidenum">
              <a:rPr lang="en-US" altLang="zh-CN"/>
              <a:pPr>
                <a:defRPr/>
              </a:pPr>
              <a:t>78</a:t>
            </a:fld>
            <a:endParaRPr lang="en-US" altLang="zh-CN"/>
          </a:p>
        </p:txBody>
      </p:sp>
      <p:sp>
        <p:nvSpPr>
          <p:cNvPr id="161794" name="Rectangle 2"/>
          <p:cNvSpPr>
            <a:spLocks noGrp="1" noChangeArrowheads="1"/>
          </p:cNvSpPr>
          <p:nvPr>
            <p:ph type="title"/>
          </p:nvPr>
        </p:nvSpPr>
        <p:spPr/>
        <p:txBody>
          <a:bodyPr/>
          <a:lstStyle/>
          <a:p>
            <a:pPr eaLnBrk="1" hangingPunct="1">
              <a:defRPr/>
            </a:pPr>
            <a:r>
              <a:rPr lang="zh-CN" altLang="en-US" dirty="0" smtClean="0"/>
              <a:t>注意</a:t>
            </a:r>
          </a:p>
        </p:txBody>
      </p:sp>
      <p:sp>
        <p:nvSpPr>
          <p:cNvPr id="77828" name="Rectangle 3"/>
          <p:cNvSpPr>
            <a:spLocks noGrp="1" noChangeArrowheads="1"/>
          </p:cNvSpPr>
          <p:nvPr>
            <p:ph type="body" idx="1"/>
          </p:nvPr>
        </p:nvSpPr>
        <p:spPr/>
        <p:txBody>
          <a:bodyPr/>
          <a:lstStyle/>
          <a:p>
            <a:pPr eaLnBrk="1" hangingPunct="1"/>
            <a:r>
              <a:rPr lang="zh-CN" altLang="en-US" smtClean="0"/>
              <a:t>在循环队列中为何不能用动态数组？</a:t>
            </a:r>
          </a:p>
          <a:p>
            <a:pPr eaLnBrk="1" hangingPunct="1"/>
            <a:r>
              <a:rPr lang="zh-CN" altLang="en-US" smtClean="0"/>
              <a:t>循环队列必须要设置最大长度！</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队列的应用</a:t>
            </a:r>
            <a:endParaRPr lang="zh-CN" altLang="en-US" dirty="0"/>
          </a:p>
        </p:txBody>
      </p:sp>
      <p:sp>
        <p:nvSpPr>
          <p:cNvPr id="3" name="内容占位符 2"/>
          <p:cNvSpPr>
            <a:spLocks noGrp="1"/>
          </p:cNvSpPr>
          <p:nvPr>
            <p:ph idx="1"/>
          </p:nvPr>
        </p:nvSpPr>
        <p:spPr/>
        <p:txBody>
          <a:bodyPr/>
          <a:lstStyle/>
          <a:p>
            <a:r>
              <a:rPr lang="zh-CN" altLang="en-US" dirty="0" smtClean="0"/>
              <a:t>日常生活中的排队</a:t>
            </a:r>
            <a:endParaRPr lang="en-US" altLang="zh-CN" dirty="0" smtClean="0"/>
          </a:p>
          <a:p>
            <a:pPr lvl="1"/>
            <a:r>
              <a:rPr lang="zh-CN" altLang="en-US" dirty="0" smtClean="0"/>
              <a:t>搭乘公共汽车；</a:t>
            </a:r>
            <a:endParaRPr lang="en-US" altLang="zh-CN" dirty="0" smtClean="0"/>
          </a:p>
          <a:p>
            <a:pPr lvl="1"/>
            <a:r>
              <a:rPr lang="zh-CN" altLang="en-US" dirty="0" smtClean="0"/>
              <a:t>顾客到商店购买物品；</a:t>
            </a:r>
            <a:endParaRPr lang="en-US" altLang="zh-CN" dirty="0" smtClean="0"/>
          </a:p>
          <a:p>
            <a:pPr lvl="1"/>
            <a:r>
              <a:rPr lang="zh-CN" altLang="en-US" dirty="0" smtClean="0"/>
              <a:t>病员到医院看病；</a:t>
            </a:r>
            <a:endParaRPr lang="en-US" altLang="zh-CN" dirty="0" smtClean="0"/>
          </a:p>
          <a:p>
            <a:pPr lvl="1"/>
            <a:r>
              <a:rPr lang="zh-CN" altLang="en-US" dirty="0" smtClean="0"/>
              <a:t>旅客到售票处购买车票；</a:t>
            </a:r>
            <a:endParaRPr lang="en-US" altLang="zh-CN" dirty="0" smtClean="0"/>
          </a:p>
          <a:p>
            <a:pPr lvl="1"/>
            <a:r>
              <a:rPr lang="zh-CN" altLang="en-US" dirty="0" smtClean="0"/>
              <a:t>学生去食堂就餐</a:t>
            </a:r>
            <a:endParaRPr lang="en-US" altLang="zh-CN" dirty="0" smtClean="0"/>
          </a:p>
          <a:p>
            <a:pPr lvl="1"/>
            <a:r>
              <a:rPr lang="zh-CN" altLang="en-US" dirty="0" smtClean="0"/>
              <a:t>“无形”排队：多个顾客打电话叫出租车，如果出租汽车站无足够车辆、则部分顾客只得在各自的要车处等待，他们分散在不同地方，却形成了一个无形队列在等待派车</a:t>
            </a:r>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79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pPr>
              <a:defRPr/>
            </a:pPr>
            <a:fld id="{F062F795-8880-46DE-93CB-97C1EAABD23D}" type="slidenum">
              <a:rPr lang="en-US" altLang="zh-CN"/>
              <a:pPr>
                <a:defRPr/>
              </a:pPr>
              <a:t>8</a:t>
            </a:fld>
            <a:endParaRPr lang="en-US" altLang="zh-CN"/>
          </a:p>
        </p:txBody>
      </p:sp>
      <p:sp>
        <p:nvSpPr>
          <p:cNvPr id="10243" name="Text Box 3"/>
          <p:cNvSpPr txBox="1">
            <a:spLocks noChangeArrowheads="1"/>
          </p:cNvSpPr>
          <p:nvPr/>
        </p:nvSpPr>
        <p:spPr bwMode="auto">
          <a:xfrm>
            <a:off x="684213" y="1412875"/>
            <a:ext cx="8002587" cy="4745038"/>
          </a:xfrm>
          <a:prstGeom prst="rect">
            <a:avLst/>
          </a:prstGeom>
          <a:noFill/>
          <a:ln w="38100">
            <a:solidFill>
              <a:srgbClr val="FFCC9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nSpc>
                <a:spcPct val="120000"/>
              </a:lnSpc>
            </a:pPr>
            <a:r>
              <a:rPr kumimoji="1" lang="en-US" altLang="zh-CN" sz="2800" dirty="0">
                <a:latin typeface="Times New Roman" pitchFamily="18" charset="0"/>
              </a:rPr>
              <a:t>   </a:t>
            </a:r>
            <a:r>
              <a:rPr kumimoji="1" lang="en-US" altLang="zh-CN" sz="2800" dirty="0">
                <a:solidFill>
                  <a:srgbClr val="FF0000"/>
                </a:solidFill>
                <a:latin typeface="Times New Roman" pitchFamily="18" charset="0"/>
              </a:rPr>
              <a:t>ADT Stack {</a:t>
            </a:r>
          </a:p>
          <a:p>
            <a:pPr>
              <a:lnSpc>
                <a:spcPct val="120000"/>
              </a:lnSpc>
            </a:pPr>
            <a:r>
              <a:rPr kumimoji="1" lang="en-US" altLang="zh-CN" sz="2800" dirty="0">
                <a:latin typeface="Times New Roman" pitchFamily="18" charset="0"/>
              </a:rPr>
              <a:t>      </a:t>
            </a:r>
            <a:r>
              <a:rPr kumimoji="1" lang="zh-CN" altLang="en-US" sz="2800" dirty="0">
                <a:solidFill>
                  <a:srgbClr val="FF0000"/>
                </a:solidFill>
                <a:latin typeface="Times New Roman" pitchFamily="18" charset="0"/>
              </a:rPr>
              <a:t>数据对象：</a:t>
            </a:r>
          </a:p>
          <a:p>
            <a:pPr>
              <a:lnSpc>
                <a:spcPct val="120000"/>
              </a:lnSpc>
            </a:pPr>
            <a:endParaRPr kumimoji="1" lang="zh-CN" altLang="en-US" sz="2800" dirty="0">
              <a:solidFill>
                <a:srgbClr val="FF0000"/>
              </a:solidFill>
              <a:latin typeface="Times New Roman" pitchFamily="18" charset="0"/>
            </a:endParaRPr>
          </a:p>
          <a:p>
            <a:pPr>
              <a:lnSpc>
                <a:spcPct val="120000"/>
              </a:lnSpc>
            </a:pPr>
            <a:r>
              <a:rPr kumimoji="1" lang="zh-CN" altLang="en-US" sz="2800" dirty="0">
                <a:solidFill>
                  <a:srgbClr val="FF0000"/>
                </a:solidFill>
                <a:latin typeface="Times New Roman" pitchFamily="18" charset="0"/>
              </a:rPr>
              <a:t>     数据关系：</a:t>
            </a:r>
          </a:p>
          <a:p>
            <a:pPr>
              <a:lnSpc>
                <a:spcPct val="120000"/>
              </a:lnSpc>
            </a:pPr>
            <a:r>
              <a:rPr kumimoji="1" lang="zh-CN" altLang="en-US" sz="2800" dirty="0">
                <a:latin typeface="Times New Roman" pitchFamily="18" charset="0"/>
              </a:rPr>
              <a:t>         </a:t>
            </a:r>
          </a:p>
          <a:p>
            <a:pPr>
              <a:lnSpc>
                <a:spcPct val="120000"/>
              </a:lnSpc>
            </a:pPr>
            <a:endParaRPr kumimoji="1" lang="zh-CN" altLang="en-US" sz="2800" dirty="0">
              <a:latin typeface="Times New Roman" pitchFamily="18" charset="0"/>
            </a:endParaRPr>
          </a:p>
          <a:p>
            <a:pPr>
              <a:lnSpc>
                <a:spcPct val="120000"/>
              </a:lnSpc>
            </a:pPr>
            <a:endParaRPr kumimoji="1" lang="zh-CN" altLang="en-US" sz="2800" dirty="0">
              <a:latin typeface="Times New Roman" pitchFamily="18" charset="0"/>
            </a:endParaRPr>
          </a:p>
          <a:p>
            <a:pPr>
              <a:lnSpc>
                <a:spcPct val="120000"/>
              </a:lnSpc>
            </a:pPr>
            <a:r>
              <a:rPr kumimoji="1" lang="zh-CN" altLang="en-US" sz="2800" dirty="0">
                <a:latin typeface="Times New Roman" pitchFamily="18" charset="0"/>
              </a:rPr>
              <a:t>      </a:t>
            </a:r>
            <a:r>
              <a:rPr kumimoji="1" lang="zh-CN" altLang="en-US" sz="2800" dirty="0">
                <a:solidFill>
                  <a:srgbClr val="FF0000"/>
                </a:solidFill>
                <a:latin typeface="Times New Roman" pitchFamily="18" charset="0"/>
              </a:rPr>
              <a:t>基本操作：</a:t>
            </a:r>
            <a:r>
              <a:rPr kumimoji="1" lang="en-US" altLang="zh-CN" sz="2800" dirty="0">
                <a:solidFill>
                  <a:srgbClr val="FF0000"/>
                </a:solidFill>
                <a:latin typeface="Times New Roman" pitchFamily="18" charset="0"/>
              </a:rPr>
              <a:t>……</a:t>
            </a:r>
          </a:p>
          <a:p>
            <a:pPr>
              <a:lnSpc>
                <a:spcPct val="120000"/>
              </a:lnSpc>
            </a:pPr>
            <a:r>
              <a:rPr kumimoji="1" lang="en-US" altLang="zh-CN" sz="2800" dirty="0">
                <a:solidFill>
                  <a:srgbClr val="FF0000"/>
                </a:solidFill>
                <a:latin typeface="Times New Roman" pitchFamily="18" charset="0"/>
              </a:rPr>
              <a:t> } ADT Stack</a:t>
            </a:r>
          </a:p>
        </p:txBody>
      </p:sp>
      <p:sp>
        <p:nvSpPr>
          <p:cNvPr id="91144" name="Rectangle 8"/>
          <p:cNvSpPr>
            <a:spLocks noGrp="1" noChangeArrowheads="1"/>
          </p:cNvSpPr>
          <p:nvPr>
            <p:ph type="title"/>
          </p:nvPr>
        </p:nvSpPr>
        <p:spPr/>
        <p:txBody>
          <a:bodyPr/>
          <a:lstStyle/>
          <a:p>
            <a:pPr eaLnBrk="1" hangingPunct="1">
              <a:defRPr/>
            </a:pPr>
            <a:r>
              <a:rPr lang="en-US" altLang="zh-CN" dirty="0" smtClean="0"/>
              <a:t>3.1 </a:t>
            </a:r>
            <a:r>
              <a:rPr lang="zh-CN" altLang="en-US" dirty="0" smtClean="0"/>
              <a:t>栈的类型定义</a:t>
            </a:r>
          </a:p>
        </p:txBody>
      </p:sp>
      <p:sp>
        <p:nvSpPr>
          <p:cNvPr id="91145" name="Rectangle 9"/>
          <p:cNvSpPr>
            <a:spLocks noChangeArrowheads="1"/>
          </p:cNvSpPr>
          <p:nvPr/>
        </p:nvSpPr>
        <p:spPr bwMode="auto">
          <a:xfrm>
            <a:off x="1524000" y="2438400"/>
            <a:ext cx="6629400" cy="614363"/>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20000"/>
              </a:lnSpc>
            </a:pPr>
            <a:r>
              <a:rPr kumimoji="1" lang="en-US" altLang="zh-CN" sz="2800">
                <a:latin typeface="Times New Roman" pitchFamily="18" charset="0"/>
              </a:rPr>
              <a:t>D</a:t>
            </a:r>
            <a:r>
              <a:rPr kumimoji="1" lang="zh-CN" altLang="en-US" sz="2800">
                <a:latin typeface="Times New Roman" pitchFamily="18" charset="0"/>
              </a:rPr>
              <a:t>＝</a:t>
            </a:r>
            <a:r>
              <a:rPr kumimoji="1" lang="en-US" altLang="zh-CN" sz="2800">
                <a:latin typeface="Times New Roman" pitchFamily="18" charset="0"/>
              </a:rPr>
              <a:t>{ a</a:t>
            </a:r>
            <a:r>
              <a:rPr kumimoji="1" lang="en-US" altLang="zh-CN" sz="2800" baseline="-25000">
                <a:latin typeface="Times New Roman" pitchFamily="18" charset="0"/>
              </a:rPr>
              <a:t>i</a:t>
            </a:r>
            <a:r>
              <a:rPr kumimoji="1" lang="en-US" altLang="zh-CN" sz="2800">
                <a:latin typeface="Times New Roman" pitchFamily="18" charset="0"/>
              </a:rPr>
              <a:t> | a</a:t>
            </a:r>
            <a:r>
              <a:rPr kumimoji="1" lang="en-US" altLang="zh-CN" sz="2800" baseline="-25000">
                <a:latin typeface="Times New Roman" pitchFamily="18" charset="0"/>
              </a:rPr>
              <a:t>i </a:t>
            </a:r>
            <a:r>
              <a:rPr kumimoji="1" lang="en-US" altLang="zh-CN" sz="2800">
                <a:latin typeface="Times New Roman" pitchFamily="18" charset="0"/>
              </a:rPr>
              <a:t>∈ElemSet, i=1,2,...,n,  n≥0 }</a:t>
            </a:r>
          </a:p>
        </p:txBody>
      </p:sp>
      <p:sp>
        <p:nvSpPr>
          <p:cNvPr id="91146" name="Rectangle 10"/>
          <p:cNvSpPr>
            <a:spLocks noChangeArrowheads="1"/>
          </p:cNvSpPr>
          <p:nvPr/>
        </p:nvSpPr>
        <p:spPr bwMode="auto">
          <a:xfrm>
            <a:off x="1524000" y="3505200"/>
            <a:ext cx="6629400" cy="134143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0" hangingPunct="0">
              <a:lnSpc>
                <a:spcPct val="120000"/>
              </a:lnSpc>
              <a:spcBef>
                <a:spcPct val="50000"/>
              </a:spcBef>
            </a:pPr>
            <a:r>
              <a:rPr kumimoji="1" lang="en-US" altLang="zh-CN" sz="2800">
                <a:latin typeface="Times New Roman" pitchFamily="18" charset="0"/>
              </a:rPr>
              <a:t>R1</a:t>
            </a:r>
            <a:r>
              <a:rPr kumimoji="1" lang="zh-CN" altLang="en-US" sz="2800">
                <a:latin typeface="Times New Roman" pitchFamily="18" charset="0"/>
              </a:rPr>
              <a:t>＝</a:t>
            </a:r>
            <a:r>
              <a:rPr kumimoji="1" lang="en-US" altLang="zh-CN" sz="2800">
                <a:latin typeface="Times New Roman" pitchFamily="18" charset="0"/>
              </a:rPr>
              <a:t>{ &lt;a</a:t>
            </a:r>
            <a:r>
              <a:rPr kumimoji="1" lang="en-US" altLang="zh-CN" sz="2800" baseline="-25000">
                <a:latin typeface="Times New Roman" pitchFamily="18" charset="0"/>
              </a:rPr>
              <a:t>i-1</a:t>
            </a:r>
            <a:r>
              <a:rPr kumimoji="1" lang="en-US" altLang="zh-CN" sz="2800">
                <a:latin typeface="Times New Roman" pitchFamily="18" charset="0"/>
              </a:rPr>
              <a:t>, a</a:t>
            </a:r>
            <a:r>
              <a:rPr kumimoji="1" lang="en-US" altLang="zh-CN" sz="2800" baseline="-25000">
                <a:latin typeface="Times New Roman" pitchFamily="18" charset="0"/>
              </a:rPr>
              <a:t>i</a:t>
            </a:r>
            <a:r>
              <a:rPr kumimoji="1" lang="en-US" altLang="zh-CN" sz="2800">
                <a:latin typeface="Times New Roman" pitchFamily="18" charset="0"/>
              </a:rPr>
              <a:t> &gt;| a</a:t>
            </a:r>
            <a:r>
              <a:rPr kumimoji="1" lang="en-US" altLang="zh-CN" sz="2800" baseline="-25000">
                <a:latin typeface="Times New Roman" pitchFamily="18" charset="0"/>
              </a:rPr>
              <a:t>i-1</a:t>
            </a:r>
            <a:r>
              <a:rPr kumimoji="1" lang="en-US" altLang="zh-CN" sz="2800">
                <a:latin typeface="Times New Roman" pitchFamily="18" charset="0"/>
              </a:rPr>
              <a:t>, a</a:t>
            </a:r>
            <a:r>
              <a:rPr kumimoji="1" lang="en-US" altLang="zh-CN" sz="2800" baseline="-25000">
                <a:latin typeface="Times New Roman" pitchFamily="18" charset="0"/>
              </a:rPr>
              <a:t>i</a:t>
            </a:r>
            <a:r>
              <a:rPr kumimoji="1" lang="en-US" altLang="zh-CN" sz="2800">
                <a:latin typeface="Times New Roman" pitchFamily="18" charset="0"/>
              </a:rPr>
              <a:t>∈D, i=2,...,n }</a:t>
            </a:r>
          </a:p>
          <a:p>
            <a:pPr eaLnBrk="0" hangingPunct="0">
              <a:lnSpc>
                <a:spcPct val="120000"/>
              </a:lnSpc>
              <a:spcBef>
                <a:spcPct val="50000"/>
              </a:spcBef>
            </a:pPr>
            <a:r>
              <a:rPr kumimoji="1" lang="en-US" altLang="zh-CN" sz="2800">
                <a:latin typeface="Times New Roman" pitchFamily="18" charset="0"/>
              </a:rPr>
              <a:t>                   </a:t>
            </a:r>
            <a:r>
              <a:rPr kumimoji="1" lang="zh-CN" altLang="en-US" sz="2800">
                <a:latin typeface="Times New Roman" pitchFamily="18" charset="0"/>
              </a:rPr>
              <a:t>约定</a:t>
            </a:r>
            <a:r>
              <a:rPr kumimoji="1" lang="en-US" altLang="zh-CN" sz="2800">
                <a:latin typeface="Times New Roman" pitchFamily="18" charset="0"/>
              </a:rPr>
              <a:t>a</a:t>
            </a:r>
            <a:r>
              <a:rPr kumimoji="1" lang="en-US" altLang="zh-CN" sz="2800" baseline="-25000">
                <a:latin typeface="Times New Roman" pitchFamily="18" charset="0"/>
              </a:rPr>
              <a:t>n</a:t>
            </a:r>
            <a:r>
              <a:rPr kumimoji="1" lang="en-US" altLang="zh-CN" sz="2800">
                <a:latin typeface="Times New Roman" pitchFamily="18" charset="0"/>
              </a:rPr>
              <a:t> </a:t>
            </a:r>
            <a:r>
              <a:rPr kumimoji="1" lang="zh-CN" altLang="en-US" sz="2800">
                <a:latin typeface="Times New Roman" pitchFamily="18" charset="0"/>
              </a:rPr>
              <a:t>端为栈顶，</a:t>
            </a:r>
            <a:r>
              <a:rPr kumimoji="1" lang="en-US" altLang="zh-CN" sz="2800">
                <a:latin typeface="Times New Roman" pitchFamily="18" charset="0"/>
              </a:rPr>
              <a:t>a</a:t>
            </a:r>
            <a:r>
              <a:rPr kumimoji="1" lang="en-US" altLang="zh-CN" sz="2800" baseline="-25000">
                <a:latin typeface="Times New Roman" pitchFamily="18" charset="0"/>
              </a:rPr>
              <a:t>1 </a:t>
            </a:r>
            <a:r>
              <a:rPr kumimoji="1" lang="zh-CN" altLang="en-US" sz="2800">
                <a:latin typeface="Times New Roman" pitchFamily="18" charset="0"/>
              </a:rPr>
              <a:t>端为栈底</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45"/>
                                        </p:tgtEl>
                                        <p:attrNameLst>
                                          <p:attrName>style.visibility</p:attrName>
                                        </p:attrNameLst>
                                      </p:cBhvr>
                                      <p:to>
                                        <p:strVal val="visible"/>
                                      </p:to>
                                    </p:set>
                                    <p:anim calcmode="lin" valueType="num">
                                      <p:cBhvr additive="base">
                                        <p:cTn id="7" dur="500" fill="hold"/>
                                        <p:tgtEl>
                                          <p:spTgt spid="91145"/>
                                        </p:tgtEl>
                                        <p:attrNameLst>
                                          <p:attrName>ppt_x</p:attrName>
                                        </p:attrNameLst>
                                      </p:cBhvr>
                                      <p:tavLst>
                                        <p:tav tm="0">
                                          <p:val>
                                            <p:strVal val="0-#ppt_w/2"/>
                                          </p:val>
                                        </p:tav>
                                        <p:tav tm="100000">
                                          <p:val>
                                            <p:strVal val="#ppt_x"/>
                                          </p:val>
                                        </p:tav>
                                      </p:tavLst>
                                    </p:anim>
                                    <p:anim calcmode="lin" valueType="num">
                                      <p:cBhvr additive="base">
                                        <p:cTn id="8" dur="500" fill="hold"/>
                                        <p:tgtEl>
                                          <p:spTgt spid="911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6"/>
                                        </p:tgtEl>
                                        <p:attrNameLst>
                                          <p:attrName>style.visibility</p:attrName>
                                        </p:attrNameLst>
                                      </p:cBhvr>
                                      <p:to>
                                        <p:strVal val="visible"/>
                                      </p:to>
                                    </p:set>
                                    <p:anim calcmode="lin" valueType="num">
                                      <p:cBhvr additive="base">
                                        <p:cTn id="13" dur="500" fill="hold"/>
                                        <p:tgtEl>
                                          <p:spTgt spid="91146"/>
                                        </p:tgtEl>
                                        <p:attrNameLst>
                                          <p:attrName>ppt_x</p:attrName>
                                        </p:attrNameLst>
                                      </p:cBhvr>
                                      <p:tavLst>
                                        <p:tav tm="0">
                                          <p:val>
                                            <p:strVal val="0-#ppt_w/2"/>
                                          </p:val>
                                        </p:tav>
                                        <p:tav tm="100000">
                                          <p:val>
                                            <p:strVal val="#ppt_x"/>
                                          </p:val>
                                        </p:tav>
                                      </p:tavLst>
                                    </p:anim>
                                    <p:anim calcmode="lin" valueType="num">
                                      <p:cBhvr additive="base">
                                        <p:cTn id="14" dur="500" fill="hold"/>
                                        <p:tgtEl>
                                          <p:spTgt spid="91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animBg="1" autoUpdateAnimBg="0"/>
      <p:bldP spid="91146"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物体队列：</a:t>
            </a:r>
            <a:endParaRPr lang="en-US" altLang="zh-CN" dirty="0" smtClean="0"/>
          </a:p>
          <a:p>
            <a:pPr lvl="1"/>
            <a:r>
              <a:rPr lang="zh-CN" altLang="en-US" dirty="0" smtClean="0"/>
              <a:t>通讯卫星与地面若干待传递的信息；</a:t>
            </a:r>
            <a:endParaRPr lang="en-US" altLang="zh-CN" dirty="0" smtClean="0"/>
          </a:p>
          <a:p>
            <a:pPr lvl="1"/>
            <a:r>
              <a:rPr lang="zh-CN" altLang="en-US" dirty="0" smtClean="0"/>
              <a:t>生产线上的原料、半成品等待加工；</a:t>
            </a:r>
            <a:endParaRPr lang="en-US" altLang="zh-CN" dirty="0" smtClean="0"/>
          </a:p>
          <a:p>
            <a:pPr lvl="1"/>
            <a:r>
              <a:rPr lang="zh-CN" altLang="en-US" dirty="0" smtClean="0"/>
              <a:t>因故障停止运转的机器等待工人修理；</a:t>
            </a:r>
            <a:endParaRPr lang="en-US" altLang="zh-CN" dirty="0" smtClean="0"/>
          </a:p>
          <a:p>
            <a:pPr lvl="1"/>
            <a:r>
              <a:rPr lang="zh-CN" altLang="en-US" dirty="0" smtClean="0"/>
              <a:t>码头的船只等待装卸货物；</a:t>
            </a:r>
            <a:endParaRPr lang="en-US" altLang="zh-CN" dirty="0" smtClean="0"/>
          </a:p>
          <a:p>
            <a:pPr lvl="1"/>
            <a:r>
              <a:rPr lang="zh-CN" altLang="en-US" dirty="0" smtClean="0"/>
              <a:t>要降落的飞机因跑道不空而在空中盘旋等等</a:t>
            </a:r>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80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 队列的应用</a:t>
            </a:r>
            <a:endParaRPr lang="zh-CN" altLang="en-US" dirty="0"/>
          </a:p>
        </p:txBody>
      </p:sp>
      <p:sp>
        <p:nvSpPr>
          <p:cNvPr id="3" name="内容占位符 2"/>
          <p:cNvSpPr>
            <a:spLocks noGrp="1"/>
          </p:cNvSpPr>
          <p:nvPr>
            <p:ph idx="1"/>
          </p:nvPr>
        </p:nvSpPr>
        <p:spPr/>
        <p:txBody>
          <a:bodyPr/>
          <a:lstStyle/>
          <a:p>
            <a:r>
              <a:rPr lang="zh-CN" altLang="en-US" dirty="0" smtClean="0"/>
              <a:t>排队论</a:t>
            </a:r>
            <a:r>
              <a:rPr lang="en-US" altLang="zh-CN" dirty="0" smtClean="0"/>
              <a:t>(Queuing Theory)</a:t>
            </a:r>
            <a:r>
              <a:rPr lang="zh-CN" altLang="en-US" dirty="0" smtClean="0"/>
              <a:t>，又称随机服务系统理论</a:t>
            </a:r>
            <a:r>
              <a:rPr lang="en-US" altLang="zh-CN" dirty="0" smtClean="0"/>
              <a:t>(Random Service System Theory),</a:t>
            </a:r>
            <a:r>
              <a:rPr lang="zh-CN" altLang="en-US" dirty="0" smtClean="0"/>
              <a:t>是一门研究拥挤现象</a:t>
            </a:r>
            <a:r>
              <a:rPr lang="en-US" altLang="zh-CN" dirty="0" smtClean="0"/>
              <a:t>(</a:t>
            </a:r>
            <a:r>
              <a:rPr lang="zh-CN" altLang="en-US" dirty="0" smtClean="0"/>
              <a:t>排队、等待</a:t>
            </a:r>
            <a:r>
              <a:rPr lang="en-US" altLang="zh-CN" dirty="0" smtClean="0"/>
              <a:t>)</a:t>
            </a:r>
            <a:r>
              <a:rPr lang="zh-CN" altLang="en-US" dirty="0" smtClean="0"/>
              <a:t>的科学。</a:t>
            </a:r>
            <a:endParaRPr lang="en-US" altLang="zh-CN" dirty="0" smtClean="0"/>
          </a:p>
          <a:p>
            <a:r>
              <a:rPr lang="zh-CN" altLang="en-US" dirty="0" smtClean="0"/>
              <a:t>具体地说，它是在研究各种排队系统概率规律性的基础上，解决相应排队系统的最优设计和最优控制问题。例如：</a:t>
            </a:r>
            <a:endParaRPr lang="en-US" altLang="zh-CN" dirty="0" smtClean="0"/>
          </a:p>
          <a:p>
            <a:pPr marL="914400" lvl="1" indent="-457200">
              <a:buFont typeface="+mj-lt"/>
              <a:buAutoNum type="arabicPeriod"/>
            </a:pPr>
            <a:r>
              <a:rPr lang="zh-CN" altLang="en-US" sz="2400" dirty="0" smtClean="0"/>
              <a:t>停车场：如何设计停车场的车位和停车规则，提高停车场的使用效率。</a:t>
            </a:r>
            <a:endParaRPr lang="en-US" altLang="zh-CN" sz="2400" dirty="0" smtClean="0"/>
          </a:p>
          <a:p>
            <a:pPr marL="914400" lvl="1" indent="-457200">
              <a:buFont typeface="+mj-lt"/>
              <a:buAutoNum type="arabicPeriod"/>
            </a:pPr>
            <a:r>
              <a:rPr lang="zh-CN" altLang="en-US" sz="2400" dirty="0"/>
              <a:t>信号交叉口：根据不同的车流量，设计区域内所有信号灯的变化模式。减少由于设计不当造成车流堆积现象。</a:t>
            </a:r>
            <a:endParaRPr lang="en-US" altLang="zh-CN" sz="2400" dirty="0"/>
          </a:p>
          <a:p>
            <a:pPr marL="914400" lvl="1" indent="-457200">
              <a:buFont typeface="+mj-lt"/>
              <a:buAutoNum type="arabicPeriod"/>
            </a:pPr>
            <a:r>
              <a:rPr lang="zh-CN" altLang="en-US" sz="2400" dirty="0"/>
              <a:t>公共交通系统运营优化：减少乘客等待时间，并尽量降低运营成本。</a:t>
            </a:r>
            <a:endParaRPr lang="en-US" altLang="zh-CN" sz="2400" dirty="0"/>
          </a:p>
          <a:p>
            <a:pPr lvl="1"/>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81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 队列的应用</a:t>
            </a:r>
            <a:endParaRPr lang="zh-CN" altLang="en-US" dirty="0"/>
          </a:p>
        </p:txBody>
      </p:sp>
      <p:sp>
        <p:nvSpPr>
          <p:cNvPr id="3" name="内容占位符 2"/>
          <p:cNvSpPr>
            <a:spLocks noGrp="1"/>
          </p:cNvSpPr>
          <p:nvPr>
            <p:ph idx="1"/>
          </p:nvPr>
        </p:nvSpPr>
        <p:spPr>
          <a:xfrm>
            <a:off x="250825" y="1196975"/>
            <a:ext cx="8607455" cy="5184775"/>
          </a:xfrm>
        </p:spPr>
        <p:txBody>
          <a:bodyPr/>
          <a:lstStyle/>
          <a:p>
            <a:r>
              <a:rPr lang="zh-CN" altLang="en-US" dirty="0" smtClean="0"/>
              <a:t>排队系统的最优设计和最优控制问题，例如：</a:t>
            </a:r>
            <a:endParaRPr lang="en-US" altLang="zh-CN" dirty="0" smtClean="0"/>
          </a:p>
          <a:p>
            <a:pPr lvl="1"/>
            <a:r>
              <a:rPr lang="zh-CN" altLang="en-US" dirty="0" smtClean="0"/>
              <a:t>银行现有</a:t>
            </a:r>
            <a:r>
              <a:rPr lang="en-US" altLang="zh-CN" dirty="0" smtClean="0"/>
              <a:t>8</a:t>
            </a:r>
            <a:r>
              <a:rPr lang="zh-CN" altLang="en-US" dirty="0" smtClean="0"/>
              <a:t>个窗口，没有顾客排队的现象。</a:t>
            </a:r>
            <a:endParaRPr lang="en-US" altLang="zh-CN" dirty="0" smtClean="0"/>
          </a:p>
          <a:p>
            <a:pPr lvl="1"/>
            <a:r>
              <a:rPr lang="zh-CN" altLang="en-US" dirty="0" smtClean="0"/>
              <a:t>在现有的顾客量和服务方式的情况下，能否减少窗口数？</a:t>
            </a:r>
            <a:endParaRPr lang="en-US" altLang="zh-CN" dirty="0" smtClean="0"/>
          </a:p>
          <a:p>
            <a:pPr lvl="1"/>
            <a:r>
              <a:rPr lang="en-US" altLang="zh-CN" dirty="0" smtClean="0"/>
              <a:t>4</a:t>
            </a:r>
            <a:r>
              <a:rPr lang="zh-CN" altLang="en-US" dirty="0" smtClean="0"/>
              <a:t>个行不行？</a:t>
            </a:r>
            <a:endParaRPr lang="en-US" altLang="zh-CN" dirty="0" smtClean="0"/>
          </a:p>
          <a:p>
            <a:r>
              <a:rPr lang="zh-CN" altLang="en-US" dirty="0" smtClean="0">
                <a:latin typeface="宋体" pitchFamily="2" charset="-122"/>
              </a:rPr>
              <a:t>排队论的三要素</a:t>
            </a:r>
            <a:endParaRPr lang="en-US" altLang="zh-CN" dirty="0" smtClean="0">
              <a:latin typeface="宋体" pitchFamily="2" charset="-122"/>
            </a:endParaRPr>
          </a:p>
          <a:p>
            <a:pPr marL="971550" lvl="1" indent="-514350">
              <a:buFont typeface="+mj-ea"/>
              <a:buAutoNum type="circleNumDbPlain"/>
            </a:pPr>
            <a:r>
              <a:rPr lang="zh-CN" altLang="en-US" u="sng" dirty="0" smtClean="0"/>
              <a:t>输入过程</a:t>
            </a:r>
            <a:endParaRPr lang="en-US" altLang="zh-CN" u="sng" dirty="0" smtClean="0"/>
          </a:p>
          <a:p>
            <a:pPr marL="971550" lvl="1" indent="-514350">
              <a:buFont typeface="+mj-ea"/>
              <a:buAutoNum type="circleNumDbPlain"/>
            </a:pPr>
            <a:r>
              <a:rPr lang="zh-CN" altLang="en-US" u="sng" dirty="0" smtClean="0"/>
              <a:t>排队规则</a:t>
            </a:r>
            <a:endParaRPr lang="en-US" altLang="zh-CN" u="sng" dirty="0" smtClean="0"/>
          </a:p>
          <a:p>
            <a:pPr marL="971550" lvl="1" indent="-514350">
              <a:buFont typeface="+mj-ea"/>
              <a:buAutoNum type="circleNumDbPlain"/>
            </a:pPr>
            <a:r>
              <a:rPr lang="zh-CN" altLang="en-US" u="sng" dirty="0" smtClean="0"/>
              <a:t>服务机构</a:t>
            </a:r>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82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7171" name="Rectangle 3"/>
          <p:cNvSpPr>
            <a:spLocks noGrp="1" noChangeArrowheads="1"/>
          </p:cNvSpPr>
          <p:nvPr>
            <p:ph type="body" idx="1"/>
          </p:nvPr>
        </p:nvSpPr>
        <p:spPr>
          <a:xfrm>
            <a:off x="571472" y="1214422"/>
            <a:ext cx="8229600" cy="4495800"/>
          </a:xfrm>
        </p:spPr>
        <p:txBody>
          <a:bodyPr/>
          <a:lstStyle/>
          <a:p>
            <a:pPr eaLnBrk="1" hangingPunct="1"/>
            <a:r>
              <a:rPr lang="en-US" altLang="zh-CN" dirty="0" smtClean="0">
                <a:solidFill>
                  <a:srgbClr val="FF0000"/>
                </a:solidFill>
                <a:ea typeface="宋体" pitchFamily="2" charset="-122"/>
              </a:rPr>
              <a:t>1</a:t>
            </a:r>
            <a:r>
              <a:rPr lang="zh-CN" altLang="en-US" dirty="0" smtClean="0">
                <a:solidFill>
                  <a:srgbClr val="FF0000"/>
                </a:solidFill>
                <a:ea typeface="宋体" pitchFamily="2" charset="-122"/>
              </a:rPr>
              <a:t>、输入过程</a:t>
            </a:r>
            <a:endParaRPr lang="en-US" altLang="zh-CN" dirty="0" smtClean="0">
              <a:solidFill>
                <a:srgbClr val="FF0000"/>
              </a:solidFill>
              <a:ea typeface="宋体" pitchFamily="2" charset="-122"/>
            </a:endParaRPr>
          </a:p>
          <a:p>
            <a:pPr eaLnBrk="1" hangingPunct="1"/>
            <a:r>
              <a:rPr lang="zh-CN" altLang="en-US" dirty="0" smtClean="0">
                <a:ea typeface="宋体" pitchFamily="2" charset="-122"/>
              </a:rPr>
              <a:t>输入过程就是指要求接受服务的顾客是按照一种什么样的规律到达排队系统的一个过程，有时候，也把它叫做</a:t>
            </a:r>
            <a:r>
              <a:rPr lang="zh-CN" altLang="en-US" dirty="0" smtClean="0">
                <a:solidFill>
                  <a:srgbClr val="FF0000"/>
                </a:solidFill>
                <a:ea typeface="宋体" pitchFamily="2" charset="-122"/>
              </a:rPr>
              <a:t>顾客流</a:t>
            </a:r>
            <a:r>
              <a:rPr lang="zh-CN" altLang="en-US" dirty="0" smtClean="0">
                <a:ea typeface="宋体" pitchFamily="2" charset="-122"/>
              </a:rPr>
              <a:t>。如果要想完整的刻画一个输入过程，一般可以从 </a:t>
            </a:r>
            <a:r>
              <a:rPr lang="en-US" altLang="zh-CN" dirty="0" smtClean="0">
                <a:ea typeface="宋体" pitchFamily="2" charset="-122"/>
              </a:rPr>
              <a:t>3 </a:t>
            </a:r>
            <a:r>
              <a:rPr lang="zh-CN" altLang="en-US" dirty="0" smtClean="0">
                <a:ea typeface="宋体" pitchFamily="2" charset="-122"/>
              </a:rPr>
              <a:t>个方面来进行描述：</a:t>
            </a:r>
            <a:endParaRPr lang="en-US" altLang="zh-CN" dirty="0" smtClean="0">
              <a:ea typeface="宋体" pitchFamily="2" charset="-122"/>
            </a:endParaRPr>
          </a:p>
          <a:p>
            <a:pPr eaLnBrk="1" hangingPunct="1"/>
            <a:r>
              <a:rPr lang="en-US" altLang="zh-CN" dirty="0" smtClean="0">
                <a:ea typeface="宋体" pitchFamily="2" charset="-122"/>
              </a:rPr>
              <a:t>A.</a:t>
            </a:r>
            <a:r>
              <a:rPr lang="zh-CN" altLang="en-US" dirty="0" smtClean="0">
                <a:ea typeface="宋体" pitchFamily="2" charset="-122"/>
              </a:rPr>
              <a:t>顾客总体数（顾客源）</a:t>
            </a:r>
            <a:endParaRPr lang="en-US" altLang="zh-CN" dirty="0" smtClean="0">
              <a:ea typeface="宋体" pitchFamily="2" charset="-122"/>
            </a:endParaRPr>
          </a:p>
          <a:p>
            <a:pPr eaLnBrk="1" hangingPunct="1"/>
            <a:r>
              <a:rPr lang="en-US" altLang="zh-CN" dirty="0" smtClean="0">
                <a:ea typeface="宋体" pitchFamily="2" charset="-122"/>
              </a:rPr>
              <a:t>B.</a:t>
            </a:r>
            <a:r>
              <a:rPr lang="zh-CN" altLang="en-US" dirty="0" smtClean="0">
                <a:ea typeface="宋体" pitchFamily="2" charset="-122"/>
              </a:rPr>
              <a:t>顾客的到达方式</a:t>
            </a:r>
            <a:endParaRPr lang="en-US" altLang="zh-CN" dirty="0" smtClean="0">
              <a:ea typeface="宋体" pitchFamily="2" charset="-122"/>
            </a:endParaRPr>
          </a:p>
          <a:p>
            <a:pPr lvl="1" eaLnBrk="1" hangingPunct="1"/>
            <a:r>
              <a:rPr lang="zh-CN" altLang="en-US" dirty="0" smtClean="0"/>
              <a:t>单个到达，还是成批到达</a:t>
            </a:r>
            <a:endParaRPr lang="en-US" altLang="zh-CN" dirty="0" smtClean="0">
              <a:ea typeface="宋体" pitchFamily="2" charset="-122"/>
            </a:endParaRPr>
          </a:p>
          <a:p>
            <a:pPr eaLnBrk="1" hangingPunct="1"/>
            <a:r>
              <a:rPr lang="en-US" altLang="zh-CN" dirty="0" smtClean="0">
                <a:ea typeface="宋体" pitchFamily="2" charset="-122"/>
              </a:rPr>
              <a:t>C.</a:t>
            </a:r>
            <a:r>
              <a:rPr lang="zh-CN" altLang="en-US" dirty="0" smtClean="0">
                <a:ea typeface="宋体" pitchFamily="2" charset="-122"/>
              </a:rPr>
              <a:t>顾客流的概率分布</a:t>
            </a:r>
            <a:endParaRPr lang="en-US" altLang="zh-CN" dirty="0" smtClean="0">
              <a:ea typeface="宋体" pitchFamily="2" charset="-122"/>
            </a:endParaRPr>
          </a:p>
        </p:txBody>
      </p:sp>
    </p:spTree>
  </p:cSld>
  <p:clrMapOvr>
    <a:masterClrMapping/>
  </p:clrMapOvr>
  <p:transition spd="slow">
    <p:diamon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8195" name="Rectangle 3"/>
          <p:cNvSpPr>
            <a:spLocks noGrp="1" noChangeArrowheads="1"/>
          </p:cNvSpPr>
          <p:nvPr>
            <p:ph type="body" idx="1"/>
          </p:nvPr>
        </p:nvSpPr>
        <p:spPr>
          <a:xfrm>
            <a:off x="533400" y="1524000"/>
            <a:ext cx="8229600" cy="4495800"/>
          </a:xfrm>
        </p:spPr>
        <p:txBody>
          <a:bodyPr/>
          <a:lstStyle/>
          <a:p>
            <a:pPr eaLnBrk="1" hangingPunct="1"/>
            <a:r>
              <a:rPr lang="en-US" altLang="zh-CN" dirty="0" smtClean="0">
                <a:ea typeface="宋体" pitchFamily="2" charset="-122"/>
              </a:rPr>
              <a:t>1</a:t>
            </a:r>
            <a:r>
              <a:rPr lang="zh-CN" altLang="en-US" dirty="0" smtClean="0">
                <a:ea typeface="宋体" pitchFamily="2" charset="-122"/>
              </a:rPr>
              <a:t>、输入过程</a:t>
            </a:r>
            <a:endParaRPr lang="en-US" altLang="zh-CN" dirty="0" smtClean="0">
              <a:ea typeface="宋体" pitchFamily="2" charset="-122"/>
            </a:endParaRPr>
          </a:p>
          <a:p>
            <a:pPr eaLnBrk="1" hangingPunct="1"/>
            <a:r>
              <a:rPr lang="zh-CN" altLang="en-US" dirty="0" smtClean="0">
                <a:ea typeface="宋体" pitchFamily="2" charset="-122"/>
              </a:rPr>
              <a:t>顾客流的概率分布主要分为</a:t>
            </a:r>
            <a:r>
              <a:rPr lang="en-US" altLang="zh-CN" dirty="0" smtClean="0">
                <a:ea typeface="宋体" pitchFamily="2" charset="-122"/>
              </a:rPr>
              <a:t>8</a:t>
            </a:r>
            <a:r>
              <a:rPr lang="zh-CN" altLang="en-US" dirty="0" smtClean="0">
                <a:ea typeface="宋体" pitchFamily="2" charset="-122"/>
              </a:rPr>
              <a:t>类：</a:t>
            </a:r>
            <a:endParaRPr lang="en-US" altLang="zh-CN" dirty="0" smtClean="0">
              <a:ea typeface="宋体" pitchFamily="2" charset="-122"/>
            </a:endParaRPr>
          </a:p>
          <a:p>
            <a:pPr lvl="1" eaLnBrk="1" hangingPunct="1"/>
            <a:r>
              <a:rPr lang="zh-CN" altLang="en-US" dirty="0" smtClean="0">
                <a:ea typeface="宋体" pitchFamily="2" charset="-122"/>
              </a:rPr>
              <a:t>定长分布（</a:t>
            </a:r>
            <a:r>
              <a:rPr lang="en-US" altLang="zh-CN" dirty="0" smtClean="0">
                <a:ea typeface="宋体" pitchFamily="2" charset="-122"/>
              </a:rPr>
              <a:t>D</a:t>
            </a:r>
            <a:r>
              <a:rPr lang="zh-CN" altLang="en-US" dirty="0" smtClean="0">
                <a:ea typeface="宋体" pitchFamily="2" charset="-122"/>
              </a:rPr>
              <a:t>）</a:t>
            </a:r>
            <a:endParaRPr lang="en-US" altLang="zh-CN" dirty="0" smtClean="0">
              <a:ea typeface="宋体" pitchFamily="2" charset="-122"/>
            </a:endParaRPr>
          </a:p>
          <a:p>
            <a:pPr lvl="1" eaLnBrk="1" hangingPunct="1"/>
            <a:r>
              <a:rPr lang="zh-CN" altLang="en-US" dirty="0" smtClean="0">
                <a:ea typeface="宋体" pitchFamily="2" charset="-122"/>
              </a:rPr>
              <a:t>最简单流（即泊松分布，</a:t>
            </a:r>
            <a:r>
              <a:rPr lang="en-US" altLang="zh-CN" dirty="0" smtClean="0">
                <a:ea typeface="宋体" pitchFamily="2" charset="-122"/>
              </a:rPr>
              <a:t>M</a:t>
            </a:r>
            <a:r>
              <a:rPr lang="zh-CN" altLang="en-US" dirty="0" smtClean="0">
                <a:ea typeface="宋体" pitchFamily="2" charset="-122"/>
              </a:rPr>
              <a:t>）</a:t>
            </a:r>
            <a:endParaRPr lang="en-US" altLang="zh-CN" dirty="0" smtClean="0">
              <a:ea typeface="宋体" pitchFamily="2" charset="-122"/>
            </a:endParaRPr>
          </a:p>
          <a:p>
            <a:pPr lvl="1" eaLnBrk="1" hangingPunct="1"/>
            <a:r>
              <a:rPr lang="en-US" altLang="zh-CN" dirty="0" smtClean="0">
                <a:ea typeface="宋体" pitchFamily="2" charset="-122"/>
              </a:rPr>
              <a:t>K</a:t>
            </a:r>
            <a:r>
              <a:rPr lang="zh-CN" altLang="en-US" dirty="0" smtClean="0">
                <a:ea typeface="宋体" pitchFamily="2" charset="-122"/>
              </a:rPr>
              <a:t>阶爱尔朗输入</a:t>
            </a:r>
            <a:endParaRPr lang="en-US" altLang="zh-CN" dirty="0" smtClean="0">
              <a:ea typeface="宋体" pitchFamily="2" charset="-122"/>
            </a:endParaRPr>
          </a:p>
          <a:p>
            <a:pPr lvl="1" eaLnBrk="1" hangingPunct="1"/>
            <a:r>
              <a:rPr lang="zh-CN" altLang="en-US" dirty="0" smtClean="0">
                <a:ea typeface="宋体" pitchFamily="2" charset="-122"/>
              </a:rPr>
              <a:t>一般独立输入</a:t>
            </a:r>
            <a:endParaRPr lang="en-US" altLang="zh-CN" dirty="0" smtClean="0">
              <a:ea typeface="宋体" pitchFamily="2" charset="-122"/>
            </a:endParaRPr>
          </a:p>
          <a:p>
            <a:pPr lvl="1" eaLnBrk="1" hangingPunct="1"/>
            <a:r>
              <a:rPr lang="zh-CN" altLang="en-US" dirty="0" smtClean="0">
                <a:ea typeface="宋体" pitchFamily="2" charset="-122"/>
              </a:rPr>
              <a:t>成批输入</a:t>
            </a:r>
            <a:endParaRPr lang="en-US" altLang="zh-CN" dirty="0" smtClean="0">
              <a:ea typeface="宋体" pitchFamily="2" charset="-122"/>
            </a:endParaRPr>
          </a:p>
          <a:p>
            <a:pPr lvl="1" eaLnBrk="1" hangingPunct="1"/>
            <a:r>
              <a:rPr lang="zh-CN" altLang="en-US" dirty="0" smtClean="0">
                <a:ea typeface="宋体" pitchFamily="2" charset="-122"/>
              </a:rPr>
              <a:t>具有不耐烦顾客的输入</a:t>
            </a:r>
            <a:endParaRPr lang="en-US" altLang="zh-CN" dirty="0" smtClean="0">
              <a:ea typeface="宋体" pitchFamily="2" charset="-122"/>
            </a:endParaRPr>
          </a:p>
          <a:p>
            <a:pPr lvl="1" eaLnBrk="1" hangingPunct="1"/>
            <a:r>
              <a:rPr lang="zh-CN" altLang="en-US" dirty="0" smtClean="0">
                <a:ea typeface="宋体" pitchFamily="2" charset="-122"/>
              </a:rPr>
              <a:t>非平稳输入</a:t>
            </a:r>
            <a:endParaRPr lang="en-US" altLang="zh-CN" dirty="0" smtClean="0">
              <a:ea typeface="宋体" pitchFamily="2" charset="-122"/>
            </a:endParaRPr>
          </a:p>
          <a:p>
            <a:pPr eaLnBrk="1" hangingPunct="1"/>
            <a:endParaRPr lang="en-US" altLang="zh-CN" dirty="0" smtClean="0">
              <a:ea typeface="宋体" pitchFamily="2" charset="-122"/>
            </a:endParaRPr>
          </a:p>
        </p:txBody>
      </p:sp>
    </p:spTree>
  </p:cSld>
  <p:clrMapOvr>
    <a:masterClrMapping/>
  </p:clrMapOvr>
  <p:transition spd="slow">
    <p:diamon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4099" name="Rectangle 3"/>
          <p:cNvSpPr>
            <a:spLocks noGrp="1" noChangeArrowheads="1"/>
          </p:cNvSpPr>
          <p:nvPr>
            <p:ph type="body" idx="1"/>
          </p:nvPr>
        </p:nvSpPr>
        <p:spPr>
          <a:xfrm>
            <a:off x="533400" y="1524000"/>
            <a:ext cx="2667000" cy="2590800"/>
          </a:xfrm>
        </p:spPr>
        <p:txBody>
          <a:bodyPr/>
          <a:lstStyle/>
          <a:p>
            <a:pPr eaLnBrk="1" hangingPunct="1"/>
            <a:r>
              <a:rPr lang="en-US" altLang="zh-CN" smtClean="0">
                <a:ea typeface="宋体" pitchFamily="2" charset="-122"/>
              </a:rPr>
              <a:t>2.</a:t>
            </a:r>
            <a:r>
              <a:rPr lang="zh-CN" altLang="en-US" smtClean="0">
                <a:ea typeface="宋体" pitchFamily="2" charset="-122"/>
              </a:rPr>
              <a:t>排队规则</a:t>
            </a:r>
            <a:endParaRPr lang="en-US" altLang="zh-CN" smtClean="0">
              <a:ea typeface="宋体" pitchFamily="2" charset="-122"/>
            </a:endParaRPr>
          </a:p>
          <a:p>
            <a:pPr eaLnBrk="1" hangingPunct="1">
              <a:buFont typeface="Wingdings" pitchFamily="2" charset="2"/>
              <a:buNone/>
            </a:pPr>
            <a:r>
              <a:rPr lang="zh-CN" altLang="en-US" smtClean="0">
                <a:ea typeface="宋体" pitchFamily="2" charset="-122"/>
              </a:rPr>
              <a:t>主要分为三类：</a:t>
            </a:r>
            <a:endParaRPr lang="en-US" altLang="zh-CN" smtClean="0">
              <a:ea typeface="宋体" pitchFamily="2" charset="-122"/>
            </a:endParaRPr>
          </a:p>
          <a:p>
            <a:pPr eaLnBrk="1" hangingPunct="1"/>
            <a:r>
              <a:rPr lang="en-US" altLang="zh-CN" smtClean="0">
                <a:ea typeface="宋体" pitchFamily="2" charset="-122"/>
              </a:rPr>
              <a:t>A.</a:t>
            </a:r>
            <a:r>
              <a:rPr lang="zh-CN" altLang="en-US" smtClean="0">
                <a:ea typeface="宋体" pitchFamily="2" charset="-122"/>
              </a:rPr>
              <a:t>损失制</a:t>
            </a:r>
            <a:endParaRPr lang="en-US" altLang="zh-CN" smtClean="0">
              <a:ea typeface="宋体" pitchFamily="2" charset="-122"/>
            </a:endParaRPr>
          </a:p>
          <a:p>
            <a:pPr eaLnBrk="1" hangingPunct="1"/>
            <a:r>
              <a:rPr lang="en-US" altLang="zh-CN" smtClean="0">
                <a:ea typeface="宋体" pitchFamily="2" charset="-122"/>
              </a:rPr>
              <a:t>B.</a:t>
            </a:r>
            <a:r>
              <a:rPr lang="zh-CN" altLang="en-US" smtClean="0">
                <a:ea typeface="宋体" pitchFamily="2" charset="-122"/>
              </a:rPr>
              <a:t>等待制</a:t>
            </a:r>
            <a:endParaRPr lang="en-US" altLang="zh-CN" smtClean="0">
              <a:ea typeface="宋体" pitchFamily="2" charset="-122"/>
            </a:endParaRPr>
          </a:p>
          <a:p>
            <a:pPr eaLnBrk="1" hangingPunct="1"/>
            <a:r>
              <a:rPr lang="en-US" altLang="zh-CN" smtClean="0">
                <a:ea typeface="宋体" pitchFamily="2" charset="-122"/>
              </a:rPr>
              <a:t>C.</a:t>
            </a:r>
            <a:r>
              <a:rPr lang="zh-CN" altLang="en-US" smtClean="0">
                <a:ea typeface="宋体" pitchFamily="2" charset="-122"/>
              </a:rPr>
              <a:t>混合制</a:t>
            </a:r>
            <a:endParaRPr lang="en-US" altLang="zh-CN" smtClean="0">
              <a:ea typeface="宋体" pitchFamily="2" charset="-122"/>
            </a:endParaRPr>
          </a:p>
        </p:txBody>
      </p:sp>
      <p:sp>
        <p:nvSpPr>
          <p:cNvPr id="4" name="左大括号 3"/>
          <p:cNvSpPr>
            <a:spLocks/>
          </p:cNvSpPr>
          <p:nvPr/>
        </p:nvSpPr>
        <p:spPr bwMode="auto">
          <a:xfrm>
            <a:off x="4876800" y="1857364"/>
            <a:ext cx="381000" cy="3000396"/>
          </a:xfrm>
          <a:prstGeom prst="leftBrace">
            <a:avLst>
              <a:gd name="adj1" fmla="val 39496"/>
              <a:gd name="adj2" fmla="val 50000"/>
            </a:avLst>
          </a:prstGeom>
          <a:solidFill>
            <a:schemeClr val="bg1"/>
          </a:solidFill>
          <a:ln w="9525" algn="ctr">
            <a:solidFill>
              <a:schemeClr val="tx1"/>
            </a:solidFill>
            <a:round/>
            <a:headEnd/>
            <a:tailEnd/>
          </a:ln>
        </p:spPr>
        <p:txBody>
          <a:bodyPr wrap="none" anchor="ctr"/>
          <a:lstStyle/>
          <a:p>
            <a:endParaRPr lang="zh-CN" altLang="en-US"/>
          </a:p>
        </p:txBody>
      </p:sp>
      <p:sp>
        <p:nvSpPr>
          <p:cNvPr id="5" name="TextBox 4"/>
          <p:cNvSpPr txBox="1">
            <a:spLocks noChangeArrowheads="1"/>
          </p:cNvSpPr>
          <p:nvPr/>
        </p:nvSpPr>
        <p:spPr bwMode="auto">
          <a:xfrm>
            <a:off x="5357818" y="1643050"/>
            <a:ext cx="2209800" cy="3416320"/>
          </a:xfrm>
          <a:prstGeom prst="rect">
            <a:avLst/>
          </a:prstGeom>
          <a:noFill/>
          <a:ln w="9525">
            <a:noFill/>
            <a:miter lim="800000"/>
            <a:headEnd/>
            <a:tailEnd/>
          </a:ln>
        </p:spPr>
        <p:txBody>
          <a:bodyPr wrap="square">
            <a:spAutoFit/>
          </a:bodyPr>
          <a:lstStyle/>
          <a:p>
            <a:pPr algn="l">
              <a:lnSpc>
                <a:spcPct val="150000"/>
              </a:lnSpc>
            </a:pPr>
            <a:r>
              <a:rPr lang="zh-CN" altLang="en-US" dirty="0"/>
              <a:t>先到先服务</a:t>
            </a:r>
            <a:endParaRPr lang="en-US" altLang="zh-CN" dirty="0"/>
          </a:p>
          <a:p>
            <a:pPr algn="l">
              <a:lnSpc>
                <a:spcPct val="150000"/>
              </a:lnSpc>
            </a:pPr>
            <a:r>
              <a:rPr lang="zh-CN" altLang="en-US" dirty="0"/>
              <a:t>后到先服务</a:t>
            </a:r>
            <a:endParaRPr lang="en-US" altLang="zh-CN" dirty="0"/>
          </a:p>
          <a:p>
            <a:pPr algn="l">
              <a:lnSpc>
                <a:spcPct val="150000"/>
              </a:lnSpc>
            </a:pPr>
            <a:r>
              <a:rPr lang="zh-CN" altLang="en-US" dirty="0"/>
              <a:t>随机</a:t>
            </a:r>
            <a:r>
              <a:rPr lang="zh-CN" altLang="en-US" dirty="0" smtClean="0"/>
              <a:t>服务</a:t>
            </a:r>
            <a:endParaRPr lang="en-US" altLang="zh-CN" dirty="0"/>
          </a:p>
          <a:p>
            <a:pPr algn="l">
              <a:lnSpc>
                <a:spcPct val="150000"/>
              </a:lnSpc>
            </a:pPr>
            <a:r>
              <a:rPr lang="zh-CN" altLang="en-US" dirty="0"/>
              <a:t>优先权服务</a:t>
            </a:r>
            <a:endParaRPr lang="en-US" altLang="zh-CN" dirty="0"/>
          </a:p>
          <a:p>
            <a:pPr algn="l">
              <a:lnSpc>
                <a:spcPct val="150000"/>
              </a:lnSpc>
            </a:pPr>
            <a:r>
              <a:rPr lang="zh-CN" altLang="en-US" dirty="0"/>
              <a:t>循环排队</a:t>
            </a:r>
            <a:endParaRPr lang="en-US" altLang="zh-CN" dirty="0"/>
          </a:p>
          <a:p>
            <a:pPr algn="l">
              <a:lnSpc>
                <a:spcPct val="150000"/>
              </a:lnSpc>
            </a:pPr>
            <a:r>
              <a:rPr lang="zh-CN" altLang="en-US" dirty="0"/>
              <a:t>多个服务机构</a:t>
            </a:r>
          </a:p>
        </p:txBody>
      </p:sp>
      <p:sp>
        <p:nvSpPr>
          <p:cNvPr id="6" name="右箭头 5"/>
          <p:cNvSpPr>
            <a:spLocks noChangeArrowheads="1"/>
          </p:cNvSpPr>
          <p:nvPr/>
        </p:nvSpPr>
        <p:spPr bwMode="auto">
          <a:xfrm>
            <a:off x="2590800" y="3214686"/>
            <a:ext cx="1981200" cy="366714"/>
          </a:xfrm>
          <a:prstGeom prst="rightArrow">
            <a:avLst>
              <a:gd name="adj1" fmla="val 50000"/>
              <a:gd name="adj2" fmla="val 50005"/>
            </a:avLst>
          </a:prstGeom>
          <a:solidFill>
            <a:schemeClr val="accent1"/>
          </a:solidFill>
          <a:ln w="9525" algn="ctr">
            <a:solidFill>
              <a:schemeClr val="tx1"/>
            </a:solidFill>
            <a:round/>
            <a:headEnd/>
            <a:tailEnd/>
          </a:ln>
        </p:spPr>
        <p:txBody>
          <a:bodyPr wrap="none" anchor="ctr"/>
          <a:lstStyle/>
          <a:p>
            <a:endParaRPr lang="zh-CN" altLang="en-US"/>
          </a:p>
        </p:txBody>
      </p:sp>
      <p:sp>
        <p:nvSpPr>
          <p:cNvPr id="8" name="左大括号 7"/>
          <p:cNvSpPr>
            <a:spLocks/>
          </p:cNvSpPr>
          <p:nvPr/>
        </p:nvSpPr>
        <p:spPr bwMode="auto">
          <a:xfrm>
            <a:off x="2428860" y="4214818"/>
            <a:ext cx="381000" cy="1809768"/>
          </a:xfrm>
          <a:prstGeom prst="leftBrace">
            <a:avLst>
              <a:gd name="adj1" fmla="val 20807"/>
              <a:gd name="adj2" fmla="val 50000"/>
            </a:avLst>
          </a:prstGeom>
          <a:solidFill>
            <a:schemeClr val="bg1"/>
          </a:solidFill>
          <a:ln w="9525" algn="ctr">
            <a:solidFill>
              <a:schemeClr val="tx1"/>
            </a:solidFill>
            <a:round/>
            <a:headEnd/>
            <a:tailEnd/>
          </a:ln>
        </p:spPr>
        <p:txBody>
          <a:bodyPr wrap="none" anchor="ctr"/>
          <a:lstStyle/>
          <a:p>
            <a:endParaRPr lang="zh-CN" altLang="en-US"/>
          </a:p>
        </p:txBody>
      </p:sp>
      <p:sp>
        <p:nvSpPr>
          <p:cNvPr id="9" name="TextBox 8"/>
          <p:cNvSpPr txBox="1">
            <a:spLocks noChangeArrowheads="1"/>
          </p:cNvSpPr>
          <p:nvPr/>
        </p:nvSpPr>
        <p:spPr bwMode="auto">
          <a:xfrm>
            <a:off x="2743200" y="4191000"/>
            <a:ext cx="1570038" cy="1754188"/>
          </a:xfrm>
          <a:prstGeom prst="rect">
            <a:avLst/>
          </a:prstGeom>
          <a:noFill/>
          <a:ln w="9525">
            <a:noFill/>
            <a:miter lim="800000"/>
            <a:headEnd/>
            <a:tailEnd/>
          </a:ln>
        </p:spPr>
        <p:txBody>
          <a:bodyPr wrap="none">
            <a:spAutoFit/>
          </a:bodyPr>
          <a:lstStyle/>
          <a:p>
            <a:r>
              <a:rPr lang="zh-CN" altLang="en-US"/>
              <a:t>队长有限</a:t>
            </a:r>
            <a:endParaRPr lang="en-US" altLang="zh-CN"/>
          </a:p>
          <a:p>
            <a:endParaRPr lang="en-US" altLang="zh-CN"/>
          </a:p>
          <a:p>
            <a:r>
              <a:rPr lang="zh-CN" altLang="en-US"/>
              <a:t>等待时间有限</a:t>
            </a:r>
            <a:endParaRPr lang="en-US" altLang="zh-CN"/>
          </a:p>
          <a:p>
            <a:endParaRPr lang="en-US" altLang="zh-CN"/>
          </a:p>
          <a:p>
            <a:r>
              <a:rPr lang="zh-CN" altLang="en-US"/>
              <a:t>逗留时间有限</a:t>
            </a:r>
            <a:endParaRPr lang="en-US" altLang="zh-CN"/>
          </a:p>
          <a:p>
            <a:endParaRPr lang="zh-CN" altLang="en-US"/>
          </a:p>
        </p:txBody>
      </p:sp>
      <p:sp>
        <p:nvSpPr>
          <p:cNvPr id="11" name="直角上箭头 10"/>
          <p:cNvSpPr/>
          <p:nvPr/>
        </p:nvSpPr>
        <p:spPr bwMode="auto">
          <a:xfrm rot="5400000">
            <a:off x="1285852" y="4214818"/>
            <a:ext cx="1214446" cy="928694"/>
          </a:xfrm>
          <a:prstGeom prst="bentUpArrow">
            <a:avLst>
              <a:gd name="adj1" fmla="val 17328"/>
              <a:gd name="adj2" fmla="val 17967"/>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9" grpId="0"/>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10243" name="Rectangle 3"/>
          <p:cNvSpPr>
            <a:spLocks noGrp="1" noChangeArrowheads="1"/>
          </p:cNvSpPr>
          <p:nvPr>
            <p:ph type="body" idx="1"/>
          </p:nvPr>
        </p:nvSpPr>
        <p:spPr>
          <a:xfrm>
            <a:off x="461417" y="1000100"/>
            <a:ext cx="8229600" cy="4495800"/>
          </a:xfrm>
        </p:spPr>
        <p:txBody>
          <a:bodyPr/>
          <a:lstStyle/>
          <a:p>
            <a:pPr eaLnBrk="1" hangingPunct="1"/>
            <a:r>
              <a:rPr lang="en-US" altLang="zh-CN" dirty="0" smtClean="0">
                <a:ea typeface="宋体" pitchFamily="2" charset="-122"/>
              </a:rPr>
              <a:t>3.</a:t>
            </a:r>
            <a:r>
              <a:rPr lang="zh-CN" altLang="en-US" dirty="0" smtClean="0">
                <a:ea typeface="宋体" pitchFamily="2" charset="-122"/>
              </a:rPr>
              <a:t>服务机构（单个服务机构与多个服务机构）</a:t>
            </a:r>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p:txBody>
      </p:sp>
      <p:pic>
        <p:nvPicPr>
          <p:cNvPr id="10244" name="图片 3" descr="22.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a:stretch>
            <a:fillRect/>
          </a:stretch>
        </p:blipFill>
        <p:spPr bwMode="auto">
          <a:xfrm>
            <a:off x="2311705" y="1843894"/>
            <a:ext cx="4800600" cy="1447800"/>
          </a:xfrm>
          <a:prstGeom prst="rect">
            <a:avLst/>
          </a:prstGeom>
          <a:noFill/>
          <a:ln w="9525">
            <a:noFill/>
            <a:miter lim="800000"/>
            <a:headEnd/>
            <a:tailEnd/>
          </a:ln>
        </p:spPr>
      </p:pic>
      <p:pic>
        <p:nvPicPr>
          <p:cNvPr id="10245" name="图片 4" descr="23.jpg"/>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a:stretch>
            <a:fillRect/>
          </a:stretch>
        </p:blipFill>
        <p:spPr bwMode="auto">
          <a:xfrm>
            <a:off x="1143000" y="3733800"/>
            <a:ext cx="7315200" cy="2833688"/>
          </a:xfrm>
          <a:prstGeom prst="rect">
            <a:avLst/>
          </a:prstGeom>
          <a:noFill/>
          <a:ln w="9525">
            <a:solidFill>
              <a:srgbClr val="FFC000"/>
            </a:solidFill>
            <a:miter lim="800000"/>
            <a:headEnd/>
            <a:tailEnd/>
          </a:ln>
        </p:spPr>
      </p:pic>
      <p:sp>
        <p:nvSpPr>
          <p:cNvPr id="9" name="矩形 8"/>
          <p:cNvSpPr/>
          <p:nvPr/>
        </p:nvSpPr>
        <p:spPr bwMode="auto">
          <a:xfrm>
            <a:off x="1143000" y="1628801"/>
            <a:ext cx="7315200" cy="2016224"/>
          </a:xfrm>
          <a:prstGeom prst="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down)">
                                      <p:cBhvr>
                                        <p:cTn id="7" dur="500"/>
                                        <p:tgtEl>
                                          <p:spTgt spid="102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Effect transition="in" filter="wipe(down)">
                                      <p:cBhvr>
                                        <p:cTn id="15"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bwMode="auto">
          <a:xfrm>
            <a:off x="857224" y="1628800"/>
            <a:ext cx="7543800" cy="2268501"/>
          </a:xfrm>
          <a:prstGeom prst="rect">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charset="0"/>
              <a:ea typeface="楷体_GB2312" pitchFamily="49" charset="-122"/>
            </a:endParaRPr>
          </a:p>
        </p:txBody>
      </p:sp>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11267" name="Rectangle 3"/>
          <p:cNvSpPr>
            <a:spLocks noGrp="1" noChangeArrowheads="1"/>
          </p:cNvSpPr>
          <p:nvPr>
            <p:ph type="body" idx="1"/>
          </p:nvPr>
        </p:nvSpPr>
        <p:spPr>
          <a:xfrm>
            <a:off x="611560" y="1143000"/>
            <a:ext cx="8229600" cy="4495800"/>
          </a:xfrm>
        </p:spPr>
        <p:txBody>
          <a:bodyPr/>
          <a:lstStyle/>
          <a:p>
            <a:pPr eaLnBrk="1" hangingPunct="1"/>
            <a:r>
              <a:rPr lang="en-US" altLang="zh-CN" dirty="0" smtClean="0">
                <a:ea typeface="宋体" pitchFamily="2" charset="-122"/>
              </a:rPr>
              <a:t>3.</a:t>
            </a:r>
            <a:r>
              <a:rPr lang="zh-CN" altLang="en-US" dirty="0" smtClean="0">
                <a:ea typeface="宋体" pitchFamily="2" charset="-122"/>
              </a:rPr>
              <a:t>服务机构（</a:t>
            </a:r>
            <a:r>
              <a:rPr lang="zh-CN" altLang="en-US" sz="2400" dirty="0" smtClean="0">
                <a:ea typeface="宋体" pitchFamily="2" charset="-122"/>
              </a:rPr>
              <a:t>多队列多服务机构与单队列多个服务机构</a:t>
            </a:r>
            <a:r>
              <a:rPr lang="zh-CN" altLang="en-US" sz="2000" dirty="0" smtClean="0">
                <a:ea typeface="宋体" pitchFamily="2" charset="-122"/>
              </a:rPr>
              <a:t>）</a:t>
            </a:r>
            <a:endParaRPr lang="en-US" altLang="zh-CN" sz="2000"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p:txBody>
      </p:sp>
      <p:pic>
        <p:nvPicPr>
          <p:cNvPr id="11268" name="图片 5" descr="24.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a:stretch>
            <a:fillRect/>
          </a:stretch>
        </p:blipFill>
        <p:spPr bwMode="auto">
          <a:xfrm>
            <a:off x="1857356" y="1785926"/>
            <a:ext cx="5029200" cy="2111375"/>
          </a:xfrm>
          <a:prstGeom prst="rect">
            <a:avLst/>
          </a:prstGeom>
          <a:noFill/>
          <a:ln w="9525">
            <a:noFill/>
            <a:miter lim="800000"/>
            <a:headEnd/>
            <a:tailEnd/>
          </a:ln>
        </p:spPr>
      </p:pic>
      <p:pic>
        <p:nvPicPr>
          <p:cNvPr id="11269" name="图片 6" descr="25.jpg"/>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a:stretch>
            <a:fillRect/>
          </a:stretch>
        </p:blipFill>
        <p:spPr bwMode="auto">
          <a:xfrm>
            <a:off x="857224" y="4000504"/>
            <a:ext cx="7543800" cy="2698750"/>
          </a:xfrm>
          <a:prstGeom prst="rect">
            <a:avLst/>
          </a:prstGeom>
          <a:noFill/>
          <a:ln w="9525">
            <a:solidFill>
              <a:srgbClr val="FFC000"/>
            </a:solid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down)">
                                      <p:cBhvr>
                                        <p:cTn id="7" dur="500"/>
                                        <p:tgtEl>
                                          <p:spTgt spid="1126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269"/>
                                        </p:tgtEl>
                                        <p:attrNameLst>
                                          <p:attrName>style.visibility</p:attrName>
                                        </p:attrNameLst>
                                      </p:cBhvr>
                                      <p:to>
                                        <p:strVal val="visible"/>
                                      </p:to>
                                    </p:set>
                                    <p:animEffect transition="in" filter="wipe(down)">
                                      <p:cBhvr>
                                        <p:cTn id="15"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400" dirty="0" smtClean="0">
                <a:solidFill>
                  <a:schemeClr val="tx1"/>
                </a:solidFill>
                <a:effectLst>
                  <a:outerShdw blurRad="38100" dist="38100" dir="2700000" algn="tl">
                    <a:srgbClr val="C0C0C0"/>
                  </a:outerShdw>
                </a:effectLst>
                <a:latin typeface="楷体_GB2312" pitchFamily="49" charset="-122"/>
                <a:ea typeface="楷体_GB2312" pitchFamily="49" charset="-122"/>
              </a:rPr>
              <a:t>排队论的基本理论</a:t>
            </a:r>
          </a:p>
        </p:txBody>
      </p:sp>
      <p:sp>
        <p:nvSpPr>
          <p:cNvPr id="12291" name="Rectangle 3"/>
          <p:cNvSpPr>
            <a:spLocks noGrp="1" noChangeArrowheads="1"/>
          </p:cNvSpPr>
          <p:nvPr>
            <p:ph type="body" idx="1"/>
          </p:nvPr>
        </p:nvSpPr>
        <p:spPr>
          <a:xfrm>
            <a:off x="533400" y="1524000"/>
            <a:ext cx="8229600" cy="4495800"/>
          </a:xfrm>
        </p:spPr>
        <p:txBody>
          <a:bodyPr/>
          <a:lstStyle/>
          <a:p>
            <a:pPr eaLnBrk="1" hangingPunct="1"/>
            <a:r>
              <a:rPr lang="en-US" altLang="zh-CN" smtClean="0">
                <a:ea typeface="宋体" pitchFamily="2" charset="-122"/>
              </a:rPr>
              <a:t>3.</a:t>
            </a:r>
            <a:r>
              <a:rPr lang="zh-CN" altLang="en-US" smtClean="0">
                <a:ea typeface="宋体" pitchFamily="2" charset="-122"/>
              </a:rPr>
              <a:t>服务机构（</a:t>
            </a:r>
            <a:r>
              <a:rPr lang="zh-CN" altLang="en-US" sz="2000" smtClean="0">
                <a:ea typeface="宋体" pitchFamily="2" charset="-122"/>
              </a:rPr>
              <a:t>多队列多服务机构混合网络结构）</a:t>
            </a:r>
            <a:endParaRPr lang="en-US" altLang="zh-CN" sz="2000"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p:txBody>
      </p:sp>
      <p:pic>
        <p:nvPicPr>
          <p:cNvPr id="12292" name="图片 7" descr="26.jpg"/>
          <p:cNvPicPr>
            <a:picLocks noChangeAspect="1"/>
          </p:cNvPicPr>
          <p:nvPr/>
        </p:nvPicPr>
        <p:blipFill>
          <a:blip r:embed="rId2"/>
          <a:srcRect/>
          <a:stretch>
            <a:fillRect/>
          </a:stretch>
        </p:blipFill>
        <p:spPr bwMode="auto">
          <a:xfrm>
            <a:off x="228600" y="2286000"/>
            <a:ext cx="8686800" cy="2987675"/>
          </a:xfrm>
          <a:prstGeom prst="rect">
            <a:avLst/>
          </a:prstGeom>
          <a:noFill/>
          <a:ln w="9525">
            <a:solidFill>
              <a:srgbClr val="FFC000"/>
            </a:solidFill>
            <a:miter lim="800000"/>
            <a:headEnd/>
            <a:tailEnd/>
          </a:ln>
        </p:spPr>
      </p:pic>
    </p:spTree>
  </p:cSld>
  <p:clrMapOvr>
    <a:masterClrMapping/>
  </p:clrMapOvr>
  <p:transition spd="slow">
    <p:diamon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尽管各种排队系统的具体形式不同，但都可以由下图描述。</a:t>
            </a:r>
          </a:p>
          <a:p>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89</a:t>
            </a:fld>
            <a:endParaRPr lang="en-US" altLang="zh-CN"/>
          </a:p>
        </p:txBody>
      </p:sp>
      <p:pic>
        <p:nvPicPr>
          <p:cNvPr id="5" name="Picture 7"/>
          <p:cNvPicPr>
            <a:picLocks noChangeAspect="1" noChangeArrowheads="1"/>
          </p:cNvPicPr>
          <p:nvPr/>
        </p:nvPicPr>
        <p:blipFill>
          <a:blip r:embed="rId2"/>
          <a:srcRect/>
          <a:stretch>
            <a:fillRect/>
          </a:stretch>
        </p:blipFill>
        <p:spPr bwMode="auto">
          <a:xfrm>
            <a:off x="1619672" y="3140968"/>
            <a:ext cx="5904656" cy="173288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53F743D-9CCB-4F17-8A30-536EFD4F6404}" type="slidenum">
              <a:rPr lang="en-US" altLang="zh-CN"/>
              <a:pPr>
                <a:defRPr/>
              </a:pPr>
              <a:t>9</a:t>
            </a:fld>
            <a:endParaRPr lang="en-US" altLang="zh-CN"/>
          </a:p>
        </p:txBody>
      </p:sp>
      <p:sp>
        <p:nvSpPr>
          <p:cNvPr id="185346" name="Rectangle 2"/>
          <p:cNvSpPr>
            <a:spLocks noGrp="1" noChangeArrowheads="1"/>
          </p:cNvSpPr>
          <p:nvPr>
            <p:ph type="title"/>
          </p:nvPr>
        </p:nvSpPr>
        <p:spPr/>
        <p:txBody>
          <a:bodyPr/>
          <a:lstStyle/>
          <a:p>
            <a:pPr eaLnBrk="1" hangingPunct="1">
              <a:defRPr/>
            </a:pPr>
            <a:r>
              <a:rPr lang="zh-CN" altLang="en-US" smtClean="0"/>
              <a:t>栈的基本操作</a:t>
            </a:r>
          </a:p>
        </p:txBody>
      </p:sp>
      <p:sp>
        <p:nvSpPr>
          <p:cNvPr id="11268" name="Rectangle 3"/>
          <p:cNvSpPr>
            <a:spLocks noGrp="1" noChangeArrowheads="1"/>
          </p:cNvSpPr>
          <p:nvPr>
            <p:ph type="body" idx="1"/>
          </p:nvPr>
        </p:nvSpPr>
        <p:spPr>
          <a:xfrm>
            <a:off x="250825" y="1196975"/>
            <a:ext cx="5832475" cy="5184775"/>
          </a:xfrm>
          <a:ln>
            <a:solidFill>
              <a:srgbClr val="FF0000"/>
            </a:solidFill>
          </a:ln>
        </p:spPr>
        <p:txBody>
          <a:bodyPr/>
          <a:lstStyle/>
          <a:p>
            <a:pPr eaLnBrk="1" hangingPunct="1"/>
            <a:r>
              <a:rPr lang="zh-CN" altLang="en-US" dirty="0" smtClean="0"/>
              <a:t>结构性操作</a:t>
            </a:r>
          </a:p>
          <a:p>
            <a:pPr eaLnBrk="1" hangingPunct="1"/>
            <a:endParaRPr lang="zh-CN" altLang="en-US" dirty="0" smtClean="0"/>
          </a:p>
          <a:p>
            <a:pPr eaLnBrk="1" hangingPunct="1"/>
            <a:r>
              <a:rPr lang="en-US" altLang="zh-CN" dirty="0" err="1" smtClean="0"/>
              <a:t>InitStack</a:t>
            </a:r>
            <a:r>
              <a:rPr lang="en-US" altLang="zh-CN" dirty="0" smtClean="0"/>
              <a:t>(&amp;S)</a:t>
            </a:r>
          </a:p>
          <a:p>
            <a:pPr lvl="1" eaLnBrk="1" hangingPunct="1"/>
            <a:r>
              <a:rPr lang="zh-CN" altLang="en-US" dirty="0" smtClean="0"/>
              <a:t>操作结果：</a:t>
            </a:r>
            <a:r>
              <a:rPr lang="zh-CN" altLang="en-US" dirty="0" smtClean="0">
                <a:solidFill>
                  <a:srgbClr val="FF0000"/>
                </a:solidFill>
              </a:rPr>
              <a:t>构造一个空栈</a:t>
            </a:r>
            <a:r>
              <a:rPr lang="en-US" altLang="zh-CN" dirty="0" smtClean="0">
                <a:solidFill>
                  <a:srgbClr val="FF0000"/>
                </a:solidFill>
              </a:rPr>
              <a:t>S</a:t>
            </a:r>
            <a:r>
              <a:rPr lang="zh-CN" altLang="en-US" dirty="0" smtClean="0">
                <a:solidFill>
                  <a:srgbClr val="FF0000"/>
                </a:solidFill>
              </a:rPr>
              <a:t>。</a:t>
            </a:r>
          </a:p>
          <a:p>
            <a:pPr eaLnBrk="1" hangingPunct="1"/>
            <a:r>
              <a:rPr lang="en-US" altLang="zh-CN" dirty="0" err="1" smtClean="0"/>
              <a:t>DestroyStack</a:t>
            </a:r>
            <a:r>
              <a:rPr lang="en-US" altLang="zh-CN" dirty="0" smtClean="0"/>
              <a:t>(&amp;S)</a:t>
            </a:r>
          </a:p>
          <a:p>
            <a:pPr lvl="1" eaLnBrk="1" hangingPunct="1"/>
            <a:r>
              <a:rPr lang="zh-CN" altLang="en-US" dirty="0" smtClean="0"/>
              <a:t>初始条件：</a:t>
            </a:r>
            <a:r>
              <a:rPr lang="zh-CN" altLang="en-US" dirty="0" smtClean="0">
                <a:solidFill>
                  <a:srgbClr val="FF0000"/>
                </a:solidFill>
              </a:rPr>
              <a:t>栈 </a:t>
            </a:r>
            <a:r>
              <a:rPr lang="en-US" altLang="zh-CN" dirty="0" smtClean="0">
                <a:solidFill>
                  <a:srgbClr val="FF0000"/>
                </a:solidFill>
              </a:rPr>
              <a:t>S </a:t>
            </a:r>
            <a:r>
              <a:rPr lang="zh-CN" altLang="en-US" dirty="0" smtClean="0">
                <a:solidFill>
                  <a:srgbClr val="FF0000"/>
                </a:solidFill>
              </a:rPr>
              <a:t>已存在。</a:t>
            </a:r>
          </a:p>
          <a:p>
            <a:pPr lvl="1" eaLnBrk="1" hangingPunct="1"/>
            <a:r>
              <a:rPr lang="zh-CN" altLang="en-US" dirty="0" smtClean="0"/>
              <a:t>操作结果：</a:t>
            </a:r>
            <a:r>
              <a:rPr lang="zh-CN" altLang="en-US" dirty="0" smtClean="0">
                <a:solidFill>
                  <a:srgbClr val="FF0000"/>
                </a:solidFill>
              </a:rPr>
              <a:t>栈 </a:t>
            </a:r>
            <a:r>
              <a:rPr lang="en-US" altLang="zh-CN" dirty="0" smtClean="0">
                <a:solidFill>
                  <a:srgbClr val="FF0000"/>
                </a:solidFill>
              </a:rPr>
              <a:t>S </a:t>
            </a:r>
            <a:r>
              <a:rPr lang="zh-CN" altLang="en-US" dirty="0" smtClean="0">
                <a:solidFill>
                  <a:srgbClr val="FF0000"/>
                </a:solidFill>
              </a:rPr>
              <a:t>被销毁。</a:t>
            </a:r>
          </a:p>
        </p:txBody>
      </p:sp>
      <p:grpSp>
        <p:nvGrpSpPr>
          <p:cNvPr id="5" name="Group 34"/>
          <p:cNvGrpSpPr>
            <a:grpSpLocks/>
          </p:cNvGrpSpPr>
          <p:nvPr/>
        </p:nvGrpSpPr>
        <p:grpSpPr bwMode="auto">
          <a:xfrm>
            <a:off x="7607301" y="2420938"/>
            <a:ext cx="1125538" cy="2649537"/>
            <a:chOff x="1383" y="2024"/>
            <a:chExt cx="709" cy="1669"/>
          </a:xfrm>
        </p:grpSpPr>
        <p:sp>
          <p:nvSpPr>
            <p:cNvPr id="7" name="Rectangle 35"/>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Line 36"/>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7"/>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8"/>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9"/>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Text Box 40"/>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n</a:t>
              </a:r>
            </a:p>
          </p:txBody>
        </p:sp>
        <p:sp>
          <p:nvSpPr>
            <p:cNvPr id="13" name="Text Box 41"/>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2</a:t>
              </a:r>
            </a:p>
          </p:txBody>
        </p:sp>
        <p:sp>
          <p:nvSpPr>
            <p:cNvPr id="14" name="Text Box 42"/>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spcBef>
                  <a:spcPct val="50000"/>
                </a:spcBef>
              </a:pPr>
              <a:r>
                <a:rPr kumimoji="1" lang="en-US" altLang="zh-CN" sz="2800">
                  <a:latin typeface="Times New Roman" pitchFamily="18" charset="0"/>
                  <a:ea typeface="宋体" pitchFamily="2" charset="-122"/>
                </a:rPr>
                <a:t>a</a:t>
              </a:r>
              <a:r>
                <a:rPr kumimoji="1" lang="en-US" altLang="zh-CN" sz="1800">
                  <a:latin typeface="Times New Roman" pitchFamily="18" charset="0"/>
                  <a:ea typeface="宋体" pitchFamily="2" charset="-122"/>
                </a:rPr>
                <a:t>1</a:t>
              </a:r>
            </a:p>
          </p:txBody>
        </p:sp>
        <p:sp>
          <p:nvSpPr>
            <p:cNvPr id="15" name="Line 43"/>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44"/>
            <p:cNvSpPr>
              <a:spLocks noChangeShapeType="1"/>
            </p:cNvSpPr>
            <p:nvPr/>
          </p:nvSpPr>
          <p:spPr bwMode="auto">
            <a:xfrm>
              <a:off x="2091"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5"/>
          <p:cNvGrpSpPr>
            <a:grpSpLocks/>
          </p:cNvGrpSpPr>
          <p:nvPr/>
        </p:nvGrpSpPr>
        <p:grpSpPr bwMode="auto">
          <a:xfrm>
            <a:off x="5932488" y="2286000"/>
            <a:ext cx="1655762" cy="954088"/>
            <a:chOff x="340" y="2205"/>
            <a:chExt cx="1043" cy="601"/>
          </a:xfrm>
        </p:grpSpPr>
        <p:sp>
          <p:nvSpPr>
            <p:cNvPr id="18" name="Text Box 46"/>
            <p:cNvSpPr txBox="1">
              <a:spLocks noChangeArrowheads="1"/>
            </p:cNvSpPr>
            <p:nvPr/>
          </p:nvSpPr>
          <p:spPr bwMode="auto">
            <a:xfrm>
              <a:off x="340" y="2205"/>
              <a:ext cx="69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楷体_GB2312" pitchFamily="49" charset="-122"/>
                </a:defRPr>
              </a:lvl1pPr>
              <a:lvl2pPr marL="742950" indent="-285750" eaLnBrk="0" hangingPunct="0">
                <a:defRPr sz="2400" b="1">
                  <a:solidFill>
                    <a:schemeClr val="tx1"/>
                  </a:solidFill>
                  <a:latin typeface="Arial" charset="0"/>
                  <a:ea typeface="楷体_GB2312" pitchFamily="49" charset="-122"/>
                </a:defRPr>
              </a:lvl2pPr>
              <a:lvl3pPr marL="1143000" indent="-228600" eaLnBrk="0" hangingPunct="0">
                <a:defRPr sz="2400" b="1">
                  <a:solidFill>
                    <a:schemeClr val="tx1"/>
                  </a:solidFill>
                  <a:latin typeface="Arial" charset="0"/>
                  <a:ea typeface="楷体_GB2312" pitchFamily="49" charset="-122"/>
                </a:defRPr>
              </a:lvl3pPr>
              <a:lvl4pPr marL="1600200" indent="-228600" eaLnBrk="0" hangingPunct="0">
                <a:defRPr sz="2400" b="1">
                  <a:solidFill>
                    <a:schemeClr val="tx1"/>
                  </a:solidFill>
                  <a:latin typeface="Arial" charset="0"/>
                  <a:ea typeface="楷体_GB2312" pitchFamily="49" charset="-122"/>
                </a:defRPr>
              </a:lvl4pPr>
              <a:lvl5pPr marL="2057400" indent="-228600" eaLnBrk="0" hangingPunct="0">
                <a:defRPr sz="2400" b="1">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charset="0"/>
                  <a:ea typeface="楷体_GB2312" pitchFamily="49" charset="-122"/>
                </a:defRPr>
              </a:lvl9pPr>
            </a:lstStyle>
            <a:p>
              <a:pPr algn="r"/>
              <a:r>
                <a:rPr kumimoji="1" lang="zh-CN" altLang="en-US" sz="2800">
                  <a:latin typeface="宋体" pitchFamily="2" charset="-122"/>
                  <a:ea typeface="宋体" pitchFamily="2" charset="-122"/>
                </a:rPr>
                <a:t>栈顶</a:t>
              </a:r>
              <a:endParaRPr kumimoji="1" lang="en-US" altLang="zh-CN" sz="2800">
                <a:latin typeface="宋体" pitchFamily="2" charset="-122"/>
                <a:ea typeface="宋体" pitchFamily="2" charset="-122"/>
              </a:endParaRPr>
            </a:p>
            <a:p>
              <a:pPr algn="r"/>
              <a:r>
                <a:rPr kumimoji="1" lang="en-US" altLang="zh-CN" sz="2800">
                  <a:ea typeface="宋体" pitchFamily="2" charset="-122"/>
                </a:rPr>
                <a:t>top</a:t>
              </a:r>
              <a:endParaRPr kumimoji="1" lang="zh-CN" altLang="en-US" sz="2800">
                <a:ea typeface="宋体" pitchFamily="2" charset="-122"/>
              </a:endParaRPr>
            </a:p>
          </p:txBody>
        </p:sp>
        <p:sp>
          <p:nvSpPr>
            <p:cNvPr id="19" name="Line 47"/>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 name="Rectangle 51"/>
          <p:cNvSpPr>
            <a:spLocks noChangeArrowheads="1"/>
          </p:cNvSpPr>
          <p:nvPr/>
        </p:nvSpPr>
        <p:spPr bwMode="auto">
          <a:xfrm>
            <a:off x="6083300" y="1196975"/>
            <a:ext cx="2895600" cy="5181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1" name="Group 48"/>
          <p:cNvGrpSpPr>
            <a:grpSpLocks/>
          </p:cNvGrpSpPr>
          <p:nvPr/>
        </p:nvGrpSpPr>
        <p:grpSpPr bwMode="auto">
          <a:xfrm>
            <a:off x="5791200" y="4508500"/>
            <a:ext cx="1797050" cy="954088"/>
            <a:chOff x="251" y="3339"/>
            <a:chExt cx="1132" cy="601"/>
          </a:xfrm>
        </p:grpSpPr>
        <p:sp>
          <p:nvSpPr>
            <p:cNvPr id="22" name="Text Box 49"/>
            <p:cNvSpPr txBox="1">
              <a:spLocks noChangeArrowheads="1"/>
            </p:cNvSpPr>
            <p:nvPr/>
          </p:nvSpPr>
          <p:spPr bwMode="auto">
            <a:xfrm>
              <a:off x="251" y="3339"/>
              <a:ext cx="779" cy="601"/>
            </a:xfrm>
            <a:prstGeom prst="rect">
              <a:avLst/>
            </a:prstGeom>
            <a:noFill/>
            <a:ln w="12700" cap="rnd">
              <a:noFill/>
              <a:miter lim="800000"/>
              <a:headEnd/>
              <a:tailEnd/>
            </a:ln>
          </p:spPr>
          <p:txBody>
            <a:bodyPr>
              <a:spAutoFit/>
            </a:bodyPr>
            <a:lstStyle/>
            <a:p>
              <a:pPr algn="r" eaLnBrk="0" hangingPunct="0">
                <a:spcBef>
                  <a:spcPts val="0"/>
                </a:spcBef>
                <a:defRPr/>
              </a:pPr>
              <a:r>
                <a:rPr kumimoji="1" lang="zh-CN" altLang="en-US" sz="2800" dirty="0">
                  <a:latin typeface="宋体" pitchFamily="2" charset="-122"/>
                  <a:ea typeface="宋体" pitchFamily="2" charset="-122"/>
                </a:rPr>
                <a:t>栈底</a:t>
              </a:r>
              <a:endParaRPr kumimoji="1" lang="en-US" altLang="zh-CN" sz="2800" dirty="0">
                <a:latin typeface="宋体" pitchFamily="2" charset="-122"/>
                <a:ea typeface="宋体" pitchFamily="2" charset="-122"/>
              </a:endParaRPr>
            </a:p>
            <a:p>
              <a:pPr algn="r" eaLnBrk="0" hangingPunct="0">
                <a:spcBef>
                  <a:spcPts val="0"/>
                </a:spcBef>
                <a:defRPr/>
              </a:pPr>
              <a:r>
                <a:rPr kumimoji="1" lang="en-US" altLang="zh-CN" sz="2800" dirty="0">
                  <a:latin typeface="+mn-lt"/>
                  <a:ea typeface="宋体" pitchFamily="2" charset="-122"/>
                </a:rPr>
                <a:t>base</a:t>
              </a:r>
              <a:endParaRPr kumimoji="1" lang="zh-CN" altLang="en-US" sz="2800" dirty="0">
                <a:latin typeface="+mn-lt"/>
                <a:ea typeface="宋体" pitchFamily="2" charset="-122"/>
              </a:endParaRPr>
            </a:p>
          </p:txBody>
        </p:sp>
        <p:sp>
          <p:nvSpPr>
            <p:cNvPr id="23" name="Line 50"/>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评价排队系统的优劣</a:t>
            </a:r>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FF0000"/>
                </a:solidFill>
              </a:rPr>
              <a:t>1</a:t>
            </a:r>
            <a:r>
              <a:rPr lang="zh-CN" altLang="en-US" dirty="0" smtClean="0">
                <a:solidFill>
                  <a:srgbClr val="FF0000"/>
                </a:solidFill>
              </a:rPr>
              <a:t>、队长与排队长</a:t>
            </a:r>
          </a:p>
          <a:p>
            <a:r>
              <a:rPr lang="zh-CN" altLang="en-US" dirty="0" smtClean="0">
                <a:solidFill>
                  <a:srgbClr val="FF0000"/>
                </a:solidFill>
              </a:rPr>
              <a:t>     </a:t>
            </a:r>
            <a:r>
              <a:rPr lang="en-US" altLang="zh-CN" dirty="0" smtClean="0">
                <a:solidFill>
                  <a:srgbClr val="FF0000"/>
                </a:solidFill>
              </a:rPr>
              <a:t>(1)</a:t>
            </a:r>
            <a:r>
              <a:rPr lang="zh-CN" altLang="en-US" dirty="0" smtClean="0">
                <a:solidFill>
                  <a:srgbClr val="FF0000"/>
                </a:solidFill>
              </a:rPr>
              <a:t>队长</a:t>
            </a:r>
            <a:r>
              <a:rPr lang="en-US" altLang="zh-CN" dirty="0" smtClean="0">
                <a:solidFill>
                  <a:srgbClr val="FF0000"/>
                </a:solidFill>
              </a:rPr>
              <a:t>(L):</a:t>
            </a:r>
            <a:r>
              <a:rPr lang="en-US" altLang="zh-CN" dirty="0" smtClean="0">
                <a:solidFill>
                  <a:srgbClr val="FF0000"/>
                </a:solidFill>
                <a:latin typeface="宋体" pitchFamily="2" charset="-122"/>
                <a:ea typeface="宋体" pitchFamily="2" charset="-122"/>
              </a:rPr>
              <a:t>  </a:t>
            </a:r>
            <a:r>
              <a:rPr lang="zh-CN" altLang="en-US" dirty="0" smtClean="0"/>
              <a:t>系统中的顾客数（</a:t>
            </a:r>
            <a:r>
              <a:rPr lang="en-US" altLang="zh-CN" dirty="0" smtClean="0"/>
              <a:t>n</a:t>
            </a:r>
            <a:r>
              <a:rPr lang="zh-CN" altLang="en-US" dirty="0" smtClean="0"/>
              <a:t>）；</a:t>
            </a:r>
            <a:endParaRPr lang="en-US" altLang="zh-CN" dirty="0" smtClean="0"/>
          </a:p>
          <a:p>
            <a:endParaRPr lang="en-US" altLang="zh-CN" dirty="0" smtClean="0"/>
          </a:p>
          <a:p>
            <a:r>
              <a:rPr lang="en-US" altLang="zh-CN" baseline="-25000" dirty="0" smtClean="0">
                <a:solidFill>
                  <a:srgbClr val="00CC00"/>
                </a:solidFill>
                <a:latin typeface="宋体" pitchFamily="2" charset="-122"/>
                <a:ea typeface="宋体" pitchFamily="2" charset="-122"/>
              </a:rPr>
              <a:t>    </a:t>
            </a:r>
            <a:r>
              <a:rPr lang="en-US" altLang="zh-CN" dirty="0" smtClean="0">
                <a:solidFill>
                  <a:srgbClr val="FF0000"/>
                </a:solidFill>
              </a:rPr>
              <a:t>(2)</a:t>
            </a:r>
            <a:r>
              <a:rPr lang="zh-CN" altLang="en-US" dirty="0" smtClean="0">
                <a:solidFill>
                  <a:srgbClr val="FF0000"/>
                </a:solidFill>
              </a:rPr>
              <a:t>排队长</a:t>
            </a:r>
            <a:r>
              <a:rPr lang="en-US" altLang="zh-CN" dirty="0" smtClean="0">
                <a:solidFill>
                  <a:srgbClr val="FF0000"/>
                </a:solidFill>
              </a:rPr>
              <a:t>(</a:t>
            </a:r>
            <a:r>
              <a:rPr lang="en-US" altLang="zh-CN" dirty="0" err="1" smtClean="0">
                <a:solidFill>
                  <a:srgbClr val="FF0000"/>
                </a:solidFill>
              </a:rPr>
              <a:t>L</a:t>
            </a:r>
            <a:r>
              <a:rPr lang="en-US" altLang="zh-CN" baseline="-25000" dirty="0" err="1" smtClean="0">
                <a:solidFill>
                  <a:srgbClr val="FF0000"/>
                </a:solidFill>
              </a:rPr>
              <a:t>q</a:t>
            </a:r>
            <a:r>
              <a:rPr lang="en-US" altLang="zh-CN" dirty="0" smtClean="0">
                <a:solidFill>
                  <a:srgbClr val="FF0000"/>
                </a:solidFill>
              </a:rPr>
              <a:t>):</a:t>
            </a:r>
            <a:r>
              <a:rPr lang="en-US" altLang="zh-CN" dirty="0" smtClean="0">
                <a:solidFill>
                  <a:srgbClr val="FF0000"/>
                </a:solidFill>
                <a:latin typeface="宋体" pitchFamily="2" charset="-122"/>
                <a:ea typeface="宋体" pitchFamily="2" charset="-122"/>
              </a:rPr>
              <a:t> </a:t>
            </a:r>
            <a:r>
              <a:rPr lang="zh-CN" altLang="en-US" dirty="0" smtClean="0"/>
              <a:t>系统中排队等待服务的顾客数</a:t>
            </a:r>
            <a:r>
              <a:rPr lang="en-US" altLang="zh-CN" dirty="0" smtClean="0"/>
              <a:t>;</a:t>
            </a:r>
          </a:p>
          <a:p>
            <a:endParaRPr lang="zh-CN" altLang="en-US" dirty="0"/>
          </a:p>
        </p:txBody>
      </p:sp>
      <p:sp>
        <p:nvSpPr>
          <p:cNvPr id="4" name="标题 3"/>
          <p:cNvSpPr>
            <a:spLocks noGrp="1"/>
          </p:cNvSpPr>
          <p:nvPr>
            <p:ph type="title"/>
          </p:nvPr>
        </p:nvSpPr>
        <p:spPr/>
        <p:txBody>
          <a:bodyPr/>
          <a:lstStyle/>
          <a:p>
            <a:pPr>
              <a:lnSpc>
                <a:spcPct val="150000"/>
              </a:lnSpc>
            </a:pPr>
            <a:r>
              <a:rPr lang="zh-CN" altLang="en-US" dirty="0" smtClean="0"/>
              <a:t>排队系统的主要数量指标</a:t>
            </a:r>
            <a:endParaRPr lang="zh-CN" altLang="en-US" dirty="0"/>
          </a:p>
        </p:txBody>
      </p:sp>
    </p:spTree>
  </p:cSld>
  <p:clrMapOvr>
    <a:masterClrMapping/>
  </p:clrMapOvr>
  <p:transition spd="slow">
    <p:diamon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00034" y="285728"/>
            <a:ext cx="8121134" cy="3323987"/>
          </a:xfrm>
          <a:prstGeom prst="rect">
            <a:avLst/>
          </a:prstGeom>
          <a:noFill/>
          <a:ln w="9525">
            <a:noFill/>
            <a:miter lim="800000"/>
            <a:headEnd/>
            <a:tailEnd/>
          </a:ln>
          <a:effectLst/>
        </p:spPr>
        <p:txBody>
          <a:bodyPr wrap="none">
            <a:spAutoFit/>
          </a:bodyPr>
          <a:lstStyle/>
          <a:p>
            <a:pPr>
              <a:lnSpc>
                <a:spcPct val="130000"/>
              </a:lnSpc>
            </a:pPr>
            <a:r>
              <a:rPr lang="en-US" altLang="zh-CN" sz="2800" b="1" dirty="0">
                <a:solidFill>
                  <a:srgbClr val="FF0000"/>
                </a:solidFill>
              </a:rPr>
              <a:t>2</a:t>
            </a:r>
            <a:r>
              <a:rPr lang="zh-CN" altLang="en-US" sz="2800" b="1" dirty="0">
                <a:solidFill>
                  <a:srgbClr val="FF0000"/>
                </a:solidFill>
              </a:rPr>
              <a:t>、逗留时间与等待时间</a:t>
            </a:r>
          </a:p>
          <a:p>
            <a:pPr>
              <a:lnSpc>
                <a:spcPct val="180000"/>
              </a:lnSpc>
            </a:pPr>
            <a:r>
              <a:rPr lang="zh-CN" altLang="en-US" sz="2800" b="1" dirty="0">
                <a:solidFill>
                  <a:srgbClr val="FF0000"/>
                </a:solidFill>
              </a:rPr>
              <a:t>  </a:t>
            </a:r>
            <a:r>
              <a:rPr lang="en-US" altLang="zh-CN" sz="2800" b="1" dirty="0">
                <a:solidFill>
                  <a:srgbClr val="FF0000"/>
                </a:solidFill>
              </a:rPr>
              <a:t>(1)</a:t>
            </a:r>
            <a:r>
              <a:rPr lang="zh-CN" altLang="en-US" sz="2800" b="1" dirty="0">
                <a:solidFill>
                  <a:srgbClr val="FF0000"/>
                </a:solidFill>
              </a:rPr>
              <a:t>逗留时间</a:t>
            </a:r>
            <a:r>
              <a:rPr lang="en-US" altLang="zh-CN" sz="2800" b="1" dirty="0" smtClean="0">
                <a:solidFill>
                  <a:srgbClr val="FF0000"/>
                </a:solidFill>
              </a:rPr>
              <a:t>:</a:t>
            </a:r>
            <a:r>
              <a:rPr lang="en-US" altLang="zh-CN" sz="2800" dirty="0" smtClean="0">
                <a:solidFill>
                  <a:srgbClr val="FF0000"/>
                </a:solidFill>
              </a:rPr>
              <a:t>W</a:t>
            </a:r>
            <a:endParaRPr lang="en-US" altLang="zh-CN" sz="2800" b="1" dirty="0">
              <a:solidFill>
                <a:srgbClr val="FF0000"/>
              </a:solidFill>
            </a:endParaRPr>
          </a:p>
          <a:p>
            <a:pPr>
              <a:lnSpc>
                <a:spcPct val="130000"/>
              </a:lnSpc>
            </a:pPr>
            <a:r>
              <a:rPr lang="en-US" altLang="zh-CN" sz="2800" b="1" dirty="0">
                <a:latin typeface="宋体" pitchFamily="2" charset="-122"/>
                <a:ea typeface="宋体" pitchFamily="2" charset="-122"/>
              </a:rPr>
              <a:t>    </a:t>
            </a:r>
            <a:r>
              <a:rPr lang="en-US" altLang="zh-CN" sz="2800" dirty="0"/>
              <a:t>——</a:t>
            </a:r>
            <a:r>
              <a:rPr lang="zh-CN" altLang="en-US" sz="2800" dirty="0"/>
              <a:t>指一个顾客在系统中的全部停留时间；</a:t>
            </a:r>
          </a:p>
          <a:p>
            <a:pPr>
              <a:lnSpc>
                <a:spcPct val="180000"/>
              </a:lnSpc>
            </a:pPr>
            <a:r>
              <a:rPr lang="en-US" altLang="zh-CN" sz="2800" b="1" dirty="0" smtClean="0">
                <a:solidFill>
                  <a:srgbClr val="FF0000"/>
                </a:solidFill>
              </a:rPr>
              <a:t>   </a:t>
            </a:r>
            <a:r>
              <a:rPr lang="en-US" altLang="zh-CN" sz="2800" b="1" dirty="0">
                <a:solidFill>
                  <a:srgbClr val="FF0000"/>
                </a:solidFill>
              </a:rPr>
              <a:t>(2)</a:t>
            </a:r>
            <a:r>
              <a:rPr lang="zh-CN" altLang="en-US" sz="2800" b="1" dirty="0">
                <a:solidFill>
                  <a:srgbClr val="FF0000"/>
                </a:solidFill>
              </a:rPr>
              <a:t>等待时间</a:t>
            </a:r>
            <a:r>
              <a:rPr lang="en-US" altLang="zh-CN" sz="2800" b="1" dirty="0" smtClean="0">
                <a:solidFill>
                  <a:srgbClr val="FF0000"/>
                </a:solidFill>
              </a:rPr>
              <a:t>: </a:t>
            </a:r>
            <a:r>
              <a:rPr lang="en-US" altLang="zh-CN" sz="2800" b="1" dirty="0" err="1" smtClean="0">
                <a:solidFill>
                  <a:srgbClr val="FF0000"/>
                </a:solidFill>
              </a:rPr>
              <a:t>Wq</a:t>
            </a:r>
            <a:endParaRPr lang="en-US" altLang="zh-CN" sz="2800" b="1" dirty="0">
              <a:solidFill>
                <a:srgbClr val="FF0000"/>
              </a:solidFill>
            </a:endParaRPr>
          </a:p>
          <a:p>
            <a:pPr>
              <a:lnSpc>
                <a:spcPct val="130000"/>
              </a:lnSpc>
            </a:pPr>
            <a:r>
              <a:rPr lang="en-US" altLang="zh-CN" sz="2800" b="1" dirty="0">
                <a:latin typeface="宋体" pitchFamily="2" charset="-122"/>
                <a:ea typeface="宋体" pitchFamily="2" charset="-122"/>
              </a:rPr>
              <a:t>      </a:t>
            </a:r>
            <a:r>
              <a:rPr lang="en-US" altLang="zh-CN" sz="2800" b="1" dirty="0">
                <a:latin typeface="Times New Roman"/>
                <a:ea typeface="宋体" pitchFamily="2" charset="-122"/>
              </a:rPr>
              <a:t>——</a:t>
            </a:r>
            <a:r>
              <a:rPr lang="zh-CN" altLang="en-US" sz="2800" dirty="0"/>
              <a:t>指一个顾客在系统中的排队等待时间</a:t>
            </a:r>
            <a:r>
              <a:rPr lang="zh-CN" altLang="en-US" sz="2800" dirty="0" smtClean="0"/>
              <a:t>；</a:t>
            </a:r>
            <a:endParaRPr lang="zh-CN" altLang="en-US" sz="2800" dirty="0"/>
          </a:p>
        </p:txBody>
      </p:sp>
      <p:sp>
        <p:nvSpPr>
          <p:cNvPr id="38917" name="Text Box 5"/>
          <p:cNvSpPr txBox="1">
            <a:spLocks noChangeArrowheads="1"/>
          </p:cNvSpPr>
          <p:nvPr/>
        </p:nvSpPr>
        <p:spPr bwMode="auto">
          <a:xfrm>
            <a:off x="193453" y="4005064"/>
            <a:ext cx="8458200" cy="1735138"/>
          </a:xfrm>
          <a:prstGeom prst="rect">
            <a:avLst/>
          </a:prstGeom>
          <a:noFill/>
          <a:ln w="9525">
            <a:noFill/>
            <a:miter lim="800000"/>
            <a:headEnd/>
            <a:tailEnd/>
          </a:ln>
          <a:effectLst/>
        </p:spPr>
        <p:txBody>
          <a:bodyPr>
            <a:spAutoFit/>
          </a:bodyPr>
          <a:lstStyle/>
          <a:p>
            <a:pPr algn="just">
              <a:lnSpc>
                <a:spcPct val="150000"/>
              </a:lnSpc>
              <a:spcBef>
                <a:spcPct val="20000"/>
              </a:spcBef>
              <a:buClr>
                <a:schemeClr val="hlink"/>
              </a:buClr>
              <a:buSzPct val="80000"/>
              <a:buFont typeface="Monotype Sorts" pitchFamily="2" charset="2"/>
              <a:buNone/>
            </a:pPr>
            <a:r>
              <a:rPr lang="zh-CN" altLang="en-US" dirty="0"/>
              <a:t>这四项主要性能指标</a:t>
            </a:r>
            <a:r>
              <a:rPr lang="en-US" altLang="zh-CN" dirty="0"/>
              <a:t>(</a:t>
            </a:r>
            <a:r>
              <a:rPr lang="zh-CN" altLang="en-US" dirty="0"/>
              <a:t>又称主要工作指标</a:t>
            </a:r>
            <a:r>
              <a:rPr lang="en-US" altLang="zh-CN" dirty="0"/>
              <a:t>)</a:t>
            </a:r>
            <a:r>
              <a:rPr lang="zh-CN" altLang="en-US" dirty="0"/>
              <a:t>的值越小，说明系统排队越少，等待时间越少，因而系统性能越好。显然，它们是顾客与服务系统的管理者都很关注的。</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788988"/>
            <a:ext cx="8728672" cy="4302716"/>
          </a:xfrm>
          <a:prstGeom prst="rect">
            <a:avLst/>
          </a:prstGeom>
          <a:noFill/>
          <a:ln w="9525">
            <a:noFill/>
            <a:miter lim="800000"/>
            <a:headEnd/>
            <a:tailEnd/>
          </a:ln>
          <a:effectLst/>
        </p:spPr>
        <p:txBody>
          <a:bodyPr wrap="none">
            <a:spAutoFit/>
          </a:bodyPr>
          <a:lstStyle/>
          <a:p>
            <a:pPr>
              <a:lnSpc>
                <a:spcPct val="130000"/>
              </a:lnSpc>
            </a:pPr>
            <a:r>
              <a:rPr lang="zh-CN" altLang="en-US" sz="2800" b="1" dirty="0" smtClean="0">
                <a:solidFill>
                  <a:srgbClr val="FF0000"/>
                </a:solidFill>
              </a:rPr>
              <a:t>忙期</a:t>
            </a:r>
            <a:r>
              <a:rPr lang="zh-CN" altLang="en-US" sz="2800" b="1" dirty="0">
                <a:solidFill>
                  <a:srgbClr val="FF0000"/>
                </a:solidFill>
              </a:rPr>
              <a:t>和闲期</a:t>
            </a:r>
          </a:p>
          <a:p>
            <a:pPr>
              <a:lnSpc>
                <a:spcPct val="180000"/>
              </a:lnSpc>
            </a:pPr>
            <a:r>
              <a:rPr lang="zh-CN" altLang="en-US" sz="2800" b="1" dirty="0">
                <a:solidFill>
                  <a:srgbClr val="FF0000"/>
                </a:solidFill>
              </a:rPr>
              <a:t>  </a:t>
            </a:r>
            <a:r>
              <a:rPr lang="en-US" altLang="zh-CN" sz="2800" b="1" dirty="0">
                <a:solidFill>
                  <a:srgbClr val="FF0000"/>
                </a:solidFill>
              </a:rPr>
              <a:t>(1)</a:t>
            </a:r>
            <a:r>
              <a:rPr lang="zh-CN" altLang="en-US" sz="2800" b="1" dirty="0">
                <a:solidFill>
                  <a:srgbClr val="FF0000"/>
                </a:solidFill>
              </a:rPr>
              <a:t>忙期</a:t>
            </a:r>
            <a:r>
              <a:rPr lang="en-US" altLang="zh-CN" sz="2800" b="1" dirty="0">
                <a:solidFill>
                  <a:srgbClr val="FF0000"/>
                </a:solidFill>
              </a:rPr>
              <a:t>:</a:t>
            </a:r>
          </a:p>
          <a:p>
            <a:pPr>
              <a:lnSpc>
                <a:spcPct val="150000"/>
              </a:lnSpc>
            </a:pPr>
            <a:r>
              <a:rPr lang="en-US" altLang="zh-CN" dirty="0"/>
              <a:t>  </a:t>
            </a:r>
            <a:r>
              <a:rPr lang="zh-CN" altLang="en-US" dirty="0"/>
              <a:t>是指从顾客到达空闲着的服务机构起，到服务机构再次</a:t>
            </a:r>
          </a:p>
          <a:p>
            <a:pPr>
              <a:lnSpc>
                <a:spcPct val="150000"/>
              </a:lnSpc>
            </a:pPr>
            <a:r>
              <a:rPr lang="zh-CN" altLang="en-US" dirty="0"/>
              <a:t>  成为空闲止的这段时间，即服务机构连续忙的时间。</a:t>
            </a:r>
          </a:p>
          <a:p>
            <a:pPr>
              <a:lnSpc>
                <a:spcPct val="150000"/>
              </a:lnSpc>
            </a:pPr>
            <a:r>
              <a:rPr lang="zh-CN" altLang="en-US" dirty="0"/>
              <a:t>                </a:t>
            </a:r>
            <a:r>
              <a:rPr lang="zh-CN" altLang="en-US" sz="2800" dirty="0"/>
              <a:t> </a:t>
            </a:r>
          </a:p>
          <a:p>
            <a:pPr>
              <a:lnSpc>
                <a:spcPct val="130000"/>
              </a:lnSpc>
            </a:pPr>
            <a:r>
              <a:rPr lang="zh-CN" altLang="en-US" sz="2800" dirty="0">
                <a:solidFill>
                  <a:srgbClr val="FF0000"/>
                </a:solidFill>
              </a:rPr>
              <a:t>  </a:t>
            </a:r>
            <a:r>
              <a:rPr lang="en-US" altLang="zh-CN" sz="2800" b="1" dirty="0">
                <a:solidFill>
                  <a:srgbClr val="FF0000"/>
                </a:solidFill>
              </a:rPr>
              <a:t>(2)</a:t>
            </a:r>
            <a:r>
              <a:rPr lang="zh-CN" altLang="en-US" sz="2800" b="1" dirty="0">
                <a:solidFill>
                  <a:srgbClr val="FF0000"/>
                </a:solidFill>
              </a:rPr>
              <a:t>闲期</a:t>
            </a:r>
            <a:r>
              <a:rPr lang="en-US" altLang="zh-CN" sz="2800" b="1" dirty="0">
                <a:solidFill>
                  <a:srgbClr val="FF0000"/>
                </a:solidFill>
              </a:rPr>
              <a:t>:</a:t>
            </a:r>
          </a:p>
          <a:p>
            <a:pPr>
              <a:lnSpc>
                <a:spcPct val="130000"/>
              </a:lnSpc>
            </a:pPr>
            <a:r>
              <a:rPr lang="en-US" altLang="zh-CN" dirty="0"/>
              <a:t> </a:t>
            </a:r>
            <a:r>
              <a:rPr lang="zh-CN" altLang="en-US" dirty="0"/>
              <a:t>与忙期相对的是</a:t>
            </a:r>
            <a:r>
              <a:rPr lang="zh-CN" altLang="en-US" dirty="0">
                <a:solidFill>
                  <a:schemeClr val="hlink"/>
                </a:solidFill>
              </a:rPr>
              <a:t>闲期</a:t>
            </a:r>
            <a:r>
              <a:rPr lang="zh-CN" altLang="en-US" dirty="0"/>
              <a:t>，即服务机构连续保持空闲的时间。</a:t>
            </a:r>
            <a:r>
              <a:rPr lang="zh-CN" altLang="en-US" sz="2800" b="1" dirty="0">
                <a:latin typeface="宋体" pitchFamily="2" charset="-122"/>
                <a:ea typeface="宋体" pitchFamily="2" charset="-122"/>
              </a:rPr>
              <a:t>    </a:t>
            </a:r>
          </a:p>
        </p:txBody>
      </p:sp>
      <p:sp>
        <p:nvSpPr>
          <p:cNvPr id="44036" name="Text Box 4"/>
          <p:cNvSpPr txBox="1">
            <a:spLocks noChangeArrowheads="1"/>
          </p:cNvSpPr>
          <p:nvPr/>
        </p:nvSpPr>
        <p:spPr bwMode="auto">
          <a:xfrm>
            <a:off x="762000" y="6019800"/>
            <a:ext cx="7696200" cy="384175"/>
          </a:xfrm>
          <a:prstGeom prst="rect">
            <a:avLst/>
          </a:prstGeom>
          <a:noFill/>
          <a:ln w="9525">
            <a:noFill/>
            <a:miter lim="800000"/>
            <a:headEnd/>
            <a:tailEnd/>
          </a:ln>
          <a:effectLst/>
        </p:spPr>
        <p:txBody>
          <a:bodyPr>
            <a:spAutoFit/>
          </a:bodyPr>
          <a:lstStyle/>
          <a:p>
            <a:pPr algn="just">
              <a:lnSpc>
                <a:spcPct val="80000"/>
              </a:lnSpc>
              <a:spcBef>
                <a:spcPct val="20000"/>
              </a:spcBef>
              <a:buClr>
                <a:schemeClr val="hlink"/>
              </a:buClr>
              <a:buSzPct val="80000"/>
              <a:buFont typeface="Monotype Sorts" pitchFamily="2" charset="2"/>
              <a:buNone/>
            </a:pPr>
            <a:r>
              <a:rPr lang="zh-CN" altLang="en-US"/>
              <a:t>在排队系统中，忙期和闲期总是交替出现的。</a:t>
            </a:r>
          </a:p>
        </p:txBody>
      </p:sp>
      <p:graphicFrame>
        <p:nvGraphicFramePr>
          <p:cNvPr id="44037" name="Object 5"/>
          <p:cNvGraphicFramePr>
            <a:graphicFrameLocks noChangeAspect="1"/>
          </p:cNvGraphicFramePr>
          <p:nvPr/>
        </p:nvGraphicFramePr>
        <p:xfrm>
          <a:off x="2895600" y="3171825"/>
          <a:ext cx="2590800" cy="638175"/>
        </p:xfrm>
        <a:graphic>
          <a:graphicData uri="http://schemas.openxmlformats.org/presentationml/2006/ole">
            <mc:AlternateContent xmlns:mc="http://schemas.openxmlformats.org/markup-compatibility/2006">
              <mc:Choice xmlns:v="urn:schemas-microsoft-com:vml" Requires="v">
                <p:oleObj spid="_x0000_s2262" name="Equation" r:id="rId3" imgW="825480" imgH="203040" progId="Equation.DSMT4">
                  <p:embed/>
                </p:oleObj>
              </mc:Choice>
              <mc:Fallback>
                <p:oleObj name="Equation" r:id="rId3" imgW="82548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171825"/>
                        <a:ext cx="2590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Grp="1" noChangeAspect="1"/>
          </p:cNvGraphicFramePr>
          <p:nvPr>
            <p:ph/>
          </p:nvPr>
        </p:nvGraphicFramePr>
        <p:xfrm>
          <a:off x="2851150" y="4975225"/>
          <a:ext cx="2601913" cy="693738"/>
        </p:xfrm>
        <a:graphic>
          <a:graphicData uri="http://schemas.openxmlformats.org/presentationml/2006/ole">
            <mc:AlternateContent xmlns:mc="http://schemas.openxmlformats.org/markup-compatibility/2006">
              <mc:Choice xmlns:v="urn:schemas-microsoft-com:vml" Requires="v">
                <p:oleObj spid="_x0000_s2263" name="Equation" r:id="rId5" imgW="761760" imgH="203040" progId="Equation.DSMT4">
                  <p:embed/>
                </p:oleObj>
              </mc:Choice>
              <mc:Fallback>
                <p:oleObj name="Equation" r:id="rId5" imgW="76176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1150" y="4975225"/>
                        <a:ext cx="2601913"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28596" y="928670"/>
            <a:ext cx="8305800" cy="4662488"/>
          </a:xfrm>
          <a:prstGeom prst="rect">
            <a:avLst/>
          </a:prstGeom>
          <a:noFill/>
          <a:ln w="9525">
            <a:noFill/>
            <a:miter lim="800000"/>
            <a:headEnd/>
            <a:tailEnd/>
          </a:ln>
          <a:effectLst/>
        </p:spPr>
        <p:txBody>
          <a:bodyPr>
            <a:spAutoFit/>
          </a:bodyPr>
          <a:lstStyle/>
          <a:p>
            <a:pPr>
              <a:lnSpc>
                <a:spcPct val="150000"/>
              </a:lnSpc>
            </a:pPr>
            <a:r>
              <a:rPr lang="en-US" altLang="zh-CN" sz="2800" b="1" dirty="0">
                <a:solidFill>
                  <a:srgbClr val="FF0000"/>
                </a:solidFill>
              </a:rPr>
              <a:t>3</a:t>
            </a:r>
            <a:r>
              <a:rPr lang="zh-CN" altLang="en-US" sz="2800" b="1" dirty="0">
                <a:solidFill>
                  <a:srgbClr val="FF0000"/>
                </a:solidFill>
              </a:rPr>
              <a:t>、其他相关指标</a:t>
            </a:r>
          </a:p>
          <a:p>
            <a:pPr>
              <a:lnSpc>
                <a:spcPct val="180000"/>
              </a:lnSpc>
            </a:pP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en-US" altLang="zh-CN" sz="2800" b="1"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2800" b="1" dirty="0" smtClean="0">
                <a:solidFill>
                  <a:srgbClr val="FF0000"/>
                </a:solidFill>
              </a:rPr>
              <a:t>忙期</a:t>
            </a:r>
            <a:r>
              <a:rPr lang="zh-CN" altLang="en-US" sz="2800" b="1" dirty="0">
                <a:solidFill>
                  <a:srgbClr val="FF0000"/>
                </a:solidFill>
              </a:rPr>
              <a:t>服务量：</a:t>
            </a:r>
            <a:r>
              <a:rPr lang="zh-CN" altLang="en-US" sz="2800" dirty="0"/>
              <a:t>指一个忙期内系统平均完成</a:t>
            </a:r>
          </a:p>
          <a:p>
            <a:pPr>
              <a:lnSpc>
                <a:spcPct val="130000"/>
              </a:lnSpc>
            </a:pPr>
            <a:r>
              <a:rPr lang="zh-CN" altLang="en-US" sz="2800" dirty="0"/>
              <a:t>                               服务的顾客数；</a:t>
            </a:r>
            <a:endParaRPr lang="zh-CN" altLang="en-US" sz="2800" dirty="0">
              <a:sym typeface="Euclid Symbol" pitchFamily="18" charset="2"/>
            </a:endParaRPr>
          </a:p>
          <a:p>
            <a:pPr>
              <a:lnSpc>
                <a:spcPct val="180000"/>
              </a:lnSpc>
            </a:pPr>
            <a:r>
              <a:rPr lang="zh-CN" altLang="en-US" sz="2800" b="1" dirty="0">
                <a:solidFill>
                  <a:srgbClr val="FF0000"/>
                </a:solidFill>
              </a:rPr>
              <a:t>    </a:t>
            </a:r>
            <a:r>
              <a:rPr lang="en-US" altLang="zh-CN" sz="2800" b="1" dirty="0">
                <a:solidFill>
                  <a:srgbClr val="FF0000"/>
                </a:solidFill>
              </a:rPr>
              <a:t>(2</a:t>
            </a:r>
            <a:r>
              <a:rPr lang="en-US" altLang="zh-CN" sz="2800" b="1" dirty="0" smtClean="0">
                <a:solidFill>
                  <a:srgbClr val="FF0000"/>
                </a:solidFill>
              </a:rPr>
              <a:t>) </a:t>
            </a:r>
            <a:r>
              <a:rPr lang="zh-CN" altLang="en-US" sz="2800" b="1" dirty="0" smtClean="0">
                <a:solidFill>
                  <a:srgbClr val="FF0000"/>
                </a:solidFill>
              </a:rPr>
              <a:t>损失率</a:t>
            </a:r>
            <a:r>
              <a:rPr lang="en-US" altLang="zh-CN" sz="2800" b="1" dirty="0">
                <a:solidFill>
                  <a:srgbClr val="FF0000"/>
                </a:solidFill>
              </a:rPr>
              <a:t>:</a:t>
            </a:r>
            <a:r>
              <a:rPr lang="en-US" altLang="zh-CN" sz="2800" b="1" dirty="0">
                <a:solidFill>
                  <a:srgbClr val="FF0000"/>
                </a:solidFill>
                <a:latin typeface="宋体" pitchFamily="2" charset="-122"/>
                <a:ea typeface="宋体" pitchFamily="2" charset="-122"/>
              </a:rPr>
              <a:t> </a:t>
            </a:r>
            <a:r>
              <a:rPr lang="zh-CN" altLang="en-US" sz="2800" dirty="0"/>
              <a:t>指顾客到达排队系统，未接受服务</a:t>
            </a:r>
          </a:p>
          <a:p>
            <a:pPr>
              <a:lnSpc>
                <a:spcPct val="130000"/>
              </a:lnSpc>
            </a:pPr>
            <a:r>
              <a:rPr lang="zh-CN" altLang="en-US" sz="2800" dirty="0"/>
              <a:t>                      而离去的概率</a:t>
            </a:r>
            <a:r>
              <a:rPr lang="en-US" altLang="zh-CN" sz="2800" dirty="0"/>
              <a:t>;</a:t>
            </a:r>
          </a:p>
          <a:p>
            <a:pPr>
              <a:lnSpc>
                <a:spcPct val="130000"/>
              </a:lnSpc>
            </a:pPr>
            <a:r>
              <a:rPr lang="en-US" altLang="zh-CN" sz="2800" dirty="0"/>
              <a:t>     </a:t>
            </a:r>
            <a:r>
              <a:rPr lang="zh-CN" altLang="en-US" sz="2800" dirty="0"/>
              <a:t>（对损失制或系统容量有限而言</a:t>
            </a:r>
            <a:r>
              <a:rPr lang="zh-CN" altLang="en-US" sz="2800" b="1" dirty="0">
                <a:latin typeface="宋体" pitchFamily="2" charset="-122"/>
                <a:ea typeface="宋体" pitchFamily="2" charset="-122"/>
              </a:rPr>
              <a:t>）</a:t>
            </a:r>
          </a:p>
          <a:p>
            <a:pPr>
              <a:lnSpc>
                <a:spcPct val="170000"/>
              </a:lnSpc>
            </a:pPr>
            <a:r>
              <a:rPr lang="zh-CN" altLang="en-US" sz="2800" b="1" dirty="0">
                <a:solidFill>
                  <a:srgbClr val="FF0000"/>
                </a:solidFill>
                <a:latin typeface="宋体" pitchFamily="2" charset="-122"/>
                <a:ea typeface="宋体" pitchFamily="2" charset="-122"/>
              </a:rPr>
              <a:t>  </a:t>
            </a:r>
            <a:r>
              <a:rPr lang="en-US" altLang="zh-CN" sz="2800" b="1" dirty="0">
                <a:solidFill>
                  <a:srgbClr val="FF0000"/>
                </a:solidFill>
              </a:rPr>
              <a:t>(3</a:t>
            </a:r>
            <a:r>
              <a:rPr lang="en-US" altLang="zh-CN" sz="2800" b="1" dirty="0" smtClean="0">
                <a:solidFill>
                  <a:srgbClr val="FF0000"/>
                </a:solidFill>
              </a:rPr>
              <a:t>) </a:t>
            </a:r>
            <a:r>
              <a:rPr lang="zh-CN" altLang="en-US" sz="2800" b="1" dirty="0" smtClean="0">
                <a:solidFill>
                  <a:srgbClr val="FF0000"/>
                </a:solidFill>
              </a:rPr>
              <a:t>服务</a:t>
            </a:r>
            <a:r>
              <a:rPr lang="zh-CN" altLang="en-US" sz="2800" b="1" dirty="0">
                <a:solidFill>
                  <a:srgbClr val="FF0000"/>
                </a:solidFill>
              </a:rPr>
              <a:t>强度：</a:t>
            </a:r>
            <a:r>
              <a:rPr lang="zh-CN" altLang="en-US" sz="2800" b="1" dirty="0">
                <a:latin typeface="宋体" pitchFamily="2" charset="-122"/>
                <a:ea typeface="宋体" pitchFamily="2" charset="-122"/>
                <a:sym typeface="Euclid Symbol" pitchFamily="18" charset="2"/>
              </a:rPr>
              <a:t> </a:t>
            </a:r>
            <a:r>
              <a:rPr lang="en-US" altLang="zh-CN" sz="2800" b="1" dirty="0">
                <a:latin typeface="宋体" pitchFamily="2" charset="-122"/>
                <a:ea typeface="宋体" pitchFamily="2" charset="-122"/>
                <a:sym typeface="Euclid Symbol" pitchFamily="18" charset="2"/>
              </a:rPr>
              <a:t>= /s </a:t>
            </a:r>
            <a:r>
              <a:rPr lang="zh-CN" altLang="en-US" sz="2800" b="1" dirty="0">
                <a:latin typeface="宋体" pitchFamily="2" charset="-122"/>
                <a:ea typeface="宋体" pitchFamily="2" charset="-122"/>
                <a:sym typeface="Euclid Symbol" pitchFamily="18" charset="2"/>
              </a:rPr>
              <a:t>；</a:t>
            </a:r>
          </a:p>
        </p:txBody>
      </p:sp>
    </p:spTree>
  </p:cSld>
  <p:clrMapOvr>
    <a:masterClrMapping/>
  </p:clrMapOvr>
  <p:transition spd="slow">
    <p:diamon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离散事件模拟</a:t>
            </a:r>
            <a:endParaRPr lang="zh-CN" altLang="en-US" dirty="0"/>
          </a:p>
        </p:txBody>
      </p:sp>
      <p:sp>
        <p:nvSpPr>
          <p:cNvPr id="3" name="内容占位符 2"/>
          <p:cNvSpPr>
            <a:spLocks noGrp="1"/>
          </p:cNvSpPr>
          <p:nvPr>
            <p:ph idx="1"/>
          </p:nvPr>
        </p:nvSpPr>
        <p:spPr>
          <a:xfrm>
            <a:off x="250825" y="1196975"/>
            <a:ext cx="5249869" cy="5184775"/>
          </a:xfrm>
        </p:spPr>
        <p:txBody>
          <a:bodyPr/>
          <a:lstStyle/>
          <a:p>
            <a:r>
              <a:rPr lang="zh-CN" altLang="en-US" dirty="0" smtClean="0"/>
              <a:t>银行现有</a:t>
            </a:r>
            <a:r>
              <a:rPr lang="en-US" altLang="zh-CN" dirty="0" smtClean="0"/>
              <a:t>8</a:t>
            </a:r>
            <a:r>
              <a:rPr lang="zh-CN" altLang="en-US" dirty="0" smtClean="0"/>
              <a:t>个窗口，没有顾客排队的现象。</a:t>
            </a:r>
            <a:endParaRPr lang="en-US" altLang="zh-CN" dirty="0" smtClean="0"/>
          </a:p>
          <a:p>
            <a:r>
              <a:rPr lang="zh-CN" altLang="en-US" dirty="0" smtClean="0"/>
              <a:t>在现有的顾客量和服务方式的情况下，能否减少窗口数？</a:t>
            </a:r>
            <a:endParaRPr lang="en-US" altLang="zh-CN" dirty="0" smtClean="0"/>
          </a:p>
          <a:p>
            <a:r>
              <a:rPr lang="en-US" altLang="zh-CN" dirty="0" smtClean="0"/>
              <a:t>4</a:t>
            </a:r>
            <a:r>
              <a:rPr lang="zh-CN" altLang="en-US" dirty="0" smtClean="0"/>
              <a:t>个行不行？</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94</a:t>
            </a:fld>
            <a:endParaRPr lang="en-US" altLang="zh-CN"/>
          </a:p>
        </p:txBody>
      </p:sp>
      <p:pic>
        <p:nvPicPr>
          <p:cNvPr id="5" name="Picture 2"/>
          <p:cNvPicPr>
            <a:picLocks noChangeAspect="1" noChangeArrowheads="1"/>
          </p:cNvPicPr>
          <p:nvPr/>
        </p:nvPicPr>
        <p:blipFill>
          <a:blip r:embed="rId2"/>
          <a:srcRect/>
          <a:stretch>
            <a:fillRect/>
          </a:stretch>
        </p:blipFill>
        <p:spPr bwMode="auto">
          <a:xfrm>
            <a:off x="2214546" y="3786190"/>
            <a:ext cx="2952750" cy="2457450"/>
          </a:xfrm>
          <a:prstGeom prst="rect">
            <a:avLst/>
          </a:prstGeom>
          <a:noFill/>
          <a:ln w="9525">
            <a:solidFill>
              <a:schemeClr val="tx1"/>
            </a:solid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572132" y="1285860"/>
            <a:ext cx="3181350" cy="4953000"/>
          </a:xfrm>
          <a:prstGeom prst="rect">
            <a:avLst/>
          </a:prstGeom>
          <a:noFill/>
          <a:ln w="9525">
            <a:solidFill>
              <a:schemeClr val="tx1"/>
            </a:solidFill>
            <a:miter lim="800000"/>
            <a:headEnd/>
            <a:tailEnd/>
          </a:ln>
          <a:effectLst/>
        </p:spPr>
      </p:pic>
      <p:sp>
        <p:nvSpPr>
          <p:cNvPr id="7" name="矩形 6"/>
          <p:cNvSpPr/>
          <p:nvPr/>
        </p:nvSpPr>
        <p:spPr>
          <a:xfrm>
            <a:off x="202221" y="4357694"/>
            <a:ext cx="1731564" cy="461665"/>
          </a:xfrm>
          <a:prstGeom prst="rect">
            <a:avLst/>
          </a:prstGeom>
          <a:solidFill>
            <a:schemeClr val="tx2">
              <a:lumMod val="75000"/>
            </a:schemeClr>
          </a:solidFill>
        </p:spPr>
        <p:txBody>
          <a:bodyPr wrap="none">
            <a:spAutoFit/>
          </a:bodyPr>
          <a:lstStyle/>
          <a:p>
            <a:r>
              <a:rPr lang="zh-CN" altLang="en-US" dirty="0" smtClean="0"/>
              <a:t>现有顾客量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57E6A97-924D-4E70-9D6D-C36D76D0E4A3}" type="slidenum">
              <a:rPr lang="en-US" altLang="zh-CN"/>
              <a:pPr>
                <a:defRPr/>
              </a:pPr>
              <a:t>95</a:t>
            </a:fld>
            <a:endParaRPr lang="en-US" altLang="zh-CN"/>
          </a:p>
        </p:txBody>
      </p:sp>
      <p:sp>
        <p:nvSpPr>
          <p:cNvPr id="243714" name="Rectangle 2"/>
          <p:cNvSpPr>
            <a:spLocks noGrp="1" noChangeArrowheads="1"/>
          </p:cNvSpPr>
          <p:nvPr>
            <p:ph type="title"/>
          </p:nvPr>
        </p:nvSpPr>
        <p:spPr/>
        <p:txBody>
          <a:bodyPr/>
          <a:lstStyle/>
          <a:p>
            <a:pPr eaLnBrk="1" hangingPunct="1">
              <a:defRPr/>
            </a:pPr>
            <a:r>
              <a:rPr lang="en-US" altLang="zh-CN" dirty="0" smtClean="0"/>
              <a:t>3.5 </a:t>
            </a:r>
            <a:r>
              <a:rPr lang="zh-CN" altLang="en-US" dirty="0" smtClean="0"/>
              <a:t>离散事件模拟</a:t>
            </a:r>
          </a:p>
        </p:txBody>
      </p:sp>
      <p:sp>
        <p:nvSpPr>
          <p:cNvPr id="78852" name="Rectangle 3"/>
          <p:cNvSpPr>
            <a:spLocks noGrp="1" noChangeArrowheads="1"/>
          </p:cNvSpPr>
          <p:nvPr>
            <p:ph type="body" idx="1"/>
          </p:nvPr>
        </p:nvSpPr>
        <p:spPr>
          <a:xfrm>
            <a:off x="214282" y="1316059"/>
            <a:ext cx="8642350" cy="5184775"/>
          </a:xfrm>
        </p:spPr>
        <p:txBody>
          <a:bodyPr/>
          <a:lstStyle/>
          <a:p>
            <a:pPr eaLnBrk="1" hangingPunct="1"/>
            <a:r>
              <a:rPr lang="zh-CN" altLang="en-US" dirty="0" smtClean="0"/>
              <a:t>假设某银行有</a:t>
            </a:r>
            <a:r>
              <a:rPr lang="en-US" altLang="zh-CN" dirty="0" smtClean="0"/>
              <a:t>4</a:t>
            </a:r>
            <a:r>
              <a:rPr lang="zh-CN" altLang="en-US" dirty="0" smtClean="0"/>
              <a:t>个窗口对外接待客户，从早晨银行开门起不断有客户进入银行。</a:t>
            </a:r>
          </a:p>
          <a:p>
            <a:pPr eaLnBrk="1" hangingPunct="1"/>
            <a:r>
              <a:rPr lang="zh-CN" altLang="en-US" dirty="0" smtClean="0"/>
              <a:t>每个窗口一次只能接待一个客户，人数众多时需要在每个窗口前排队。</a:t>
            </a:r>
          </a:p>
          <a:p>
            <a:pPr eaLnBrk="1" hangingPunct="1"/>
            <a:r>
              <a:rPr lang="zh-CN" altLang="en-US" dirty="0" smtClean="0"/>
              <a:t>刚进入银行的客户，如果有窗口空闲则可上前办理。</a:t>
            </a:r>
          </a:p>
          <a:p>
            <a:pPr eaLnBrk="1" hangingPunct="1"/>
            <a:r>
              <a:rPr lang="zh-CN" altLang="en-US" dirty="0" smtClean="0"/>
              <a:t>若窗口均有客户，他便排在人数最少的队伍后面。</a:t>
            </a:r>
            <a:endParaRPr lang="en-US" altLang="zh-CN" dirty="0" smtClean="0"/>
          </a:p>
          <a:p>
            <a:pPr eaLnBrk="1" hangingPunct="1"/>
            <a:endParaRPr lang="en-US" altLang="zh-CN" dirty="0"/>
          </a:p>
          <a:p>
            <a:pPr eaLnBrk="1" hangingPunct="1"/>
            <a:r>
              <a:rPr lang="zh-CN" altLang="en-US" dirty="0" smtClean="0">
                <a:solidFill>
                  <a:srgbClr val="660066"/>
                </a:solidFill>
              </a:rPr>
              <a:t>要求：编制</a:t>
            </a:r>
            <a:r>
              <a:rPr lang="zh-CN" altLang="en-US" dirty="0">
                <a:solidFill>
                  <a:srgbClr val="660066"/>
                </a:solidFill>
              </a:rPr>
              <a:t>一个程序模拟银行的这种业务活动，并计算一天中客户在银行</a:t>
            </a:r>
            <a:r>
              <a:rPr lang="zh-CN" altLang="en-US" dirty="0">
                <a:solidFill>
                  <a:srgbClr val="FF0000"/>
                </a:solidFill>
              </a:rPr>
              <a:t>逗留的平均时间</a:t>
            </a:r>
          </a:p>
          <a:p>
            <a:pPr eaLnBrk="1" hangingPunct="1"/>
            <a:endParaRPr lang="zh-CN" altLang="en-US" dirty="0" smtClean="0"/>
          </a:p>
        </p:txBody>
      </p:sp>
      <p:sp>
        <p:nvSpPr>
          <p:cNvPr id="5" name="矩形 4"/>
          <p:cNvSpPr/>
          <p:nvPr/>
        </p:nvSpPr>
        <p:spPr>
          <a:xfrm>
            <a:off x="214282" y="925832"/>
            <a:ext cx="2350323" cy="461665"/>
          </a:xfrm>
          <a:prstGeom prst="rect">
            <a:avLst/>
          </a:prstGeom>
          <a:solidFill>
            <a:schemeClr val="tx2">
              <a:lumMod val="75000"/>
            </a:schemeClr>
          </a:solidFill>
        </p:spPr>
        <p:txBody>
          <a:bodyPr wrap="none">
            <a:spAutoFit/>
          </a:bodyPr>
          <a:lstStyle/>
          <a:p>
            <a:pPr eaLnBrk="1" hangingPunct="1"/>
            <a:r>
              <a:rPr lang="zh-CN" altLang="en-US" dirty="0" smtClean="0"/>
              <a:t>现有服务方式：</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离散事件模拟</a:t>
            </a:r>
          </a:p>
        </p:txBody>
      </p:sp>
      <p:sp>
        <p:nvSpPr>
          <p:cNvPr id="3" name="内容占位符 2"/>
          <p:cNvSpPr>
            <a:spLocks noGrp="1"/>
          </p:cNvSpPr>
          <p:nvPr>
            <p:ph idx="1"/>
          </p:nvPr>
        </p:nvSpPr>
        <p:spPr/>
        <p:txBody>
          <a:bodyPr/>
          <a:lstStyle/>
          <a:p>
            <a:pPr eaLnBrk="1" hangingPunct="1"/>
            <a:r>
              <a:rPr lang="zh-CN" altLang="en-US" dirty="0">
                <a:solidFill>
                  <a:srgbClr val="660066"/>
                </a:solidFill>
              </a:rPr>
              <a:t>要求：编制一个程序模拟银行的这种业务活动，并计算一天中客户在银行</a:t>
            </a:r>
            <a:r>
              <a:rPr lang="zh-CN" altLang="en-US" dirty="0">
                <a:solidFill>
                  <a:srgbClr val="FF0000"/>
                </a:solidFill>
              </a:rPr>
              <a:t>逗留的平均时间</a:t>
            </a:r>
          </a:p>
          <a:p>
            <a:pPr lvl="1" eaLnBrk="1" hangingPunct="1"/>
            <a:r>
              <a:rPr lang="zh-CN" altLang="en-US" dirty="0" smtClean="0">
                <a:solidFill>
                  <a:srgbClr val="FF0000"/>
                </a:solidFill>
              </a:rPr>
              <a:t>需要</a:t>
            </a:r>
            <a:r>
              <a:rPr lang="zh-CN" altLang="en-US" dirty="0">
                <a:solidFill>
                  <a:srgbClr val="FF0000"/>
                </a:solidFill>
              </a:rPr>
              <a:t>记录每个客户的逗留时间和客户总数</a:t>
            </a:r>
          </a:p>
          <a:p>
            <a:pPr lvl="1" eaLnBrk="1" hangingPunct="1"/>
            <a:r>
              <a:rPr lang="zh-CN" altLang="en-US" dirty="0">
                <a:solidFill>
                  <a:srgbClr val="FF0000"/>
                </a:solidFill>
              </a:rPr>
              <a:t>需要模拟客户到达、排队、办事和离开的过程</a:t>
            </a:r>
          </a:p>
          <a:p>
            <a:endParaRPr lang="en-US" altLang="zh-CN" dirty="0" smtClean="0"/>
          </a:p>
          <a:p>
            <a:r>
              <a:rPr lang="zh-CN" altLang="en-US" dirty="0" smtClean="0"/>
              <a:t>客户</a:t>
            </a:r>
            <a:r>
              <a:rPr lang="zh-CN" altLang="en-US" dirty="0"/>
              <a:t>逗留时间</a:t>
            </a:r>
            <a:r>
              <a:rPr lang="zh-CN" altLang="en-US" dirty="0" smtClean="0"/>
              <a:t>：客户离开时间</a:t>
            </a:r>
            <a:r>
              <a:rPr lang="zh-CN" altLang="en-US" dirty="0"/>
              <a:t>－客户达到时间</a:t>
            </a:r>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96</a:t>
            </a:fld>
            <a:endParaRPr lang="en-US" altLang="zh-CN"/>
          </a:p>
        </p:txBody>
      </p:sp>
    </p:spTree>
    <p:extLst>
      <p:ext uri="{BB962C8B-B14F-4D97-AF65-F5344CB8AC3E}">
        <p14:creationId xmlns:p14="http://schemas.microsoft.com/office/powerpoint/2010/main" val="157038666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0E1996-ACDF-4D8C-87F9-74D56D085EC7}" type="slidenum">
              <a:rPr lang="en-US" altLang="zh-CN"/>
              <a:pPr>
                <a:defRPr/>
              </a:pPr>
              <a:t>97</a:t>
            </a:fld>
            <a:endParaRPr lang="en-US" altLang="zh-CN"/>
          </a:p>
        </p:txBody>
      </p:sp>
      <p:sp>
        <p:nvSpPr>
          <p:cNvPr id="248834" name="Rectangle 2"/>
          <p:cNvSpPr>
            <a:spLocks noGrp="1" noChangeArrowheads="1"/>
          </p:cNvSpPr>
          <p:nvPr>
            <p:ph type="title"/>
          </p:nvPr>
        </p:nvSpPr>
        <p:spPr/>
        <p:txBody>
          <a:bodyPr/>
          <a:lstStyle/>
          <a:p>
            <a:pPr eaLnBrk="1" hangingPunct="1">
              <a:defRPr/>
            </a:pPr>
            <a:r>
              <a:rPr lang="en-US" altLang="zh-CN" dirty="0"/>
              <a:t>3.5 </a:t>
            </a:r>
            <a:r>
              <a:rPr lang="zh-CN" altLang="en-US" dirty="0"/>
              <a:t>离散事件模拟</a:t>
            </a:r>
            <a:endParaRPr lang="zh-CN" altLang="en-US" dirty="0" smtClean="0"/>
          </a:p>
        </p:txBody>
      </p:sp>
      <p:sp>
        <p:nvSpPr>
          <p:cNvPr id="83972" name="Rectangle 3"/>
          <p:cNvSpPr>
            <a:spLocks noGrp="1" noChangeArrowheads="1"/>
          </p:cNvSpPr>
          <p:nvPr>
            <p:ph type="body" idx="1"/>
          </p:nvPr>
        </p:nvSpPr>
        <p:spPr/>
        <p:txBody>
          <a:bodyPr/>
          <a:lstStyle/>
          <a:p>
            <a:pPr eaLnBrk="1" hangingPunct="1"/>
            <a:r>
              <a:rPr lang="zh-CN" altLang="en-US" dirty="0" smtClean="0"/>
              <a:t>需要模拟客户哪些信息呢？</a:t>
            </a:r>
            <a:endParaRPr lang="en-US" altLang="zh-CN" dirty="0" smtClean="0"/>
          </a:p>
          <a:p>
            <a:pPr lvl="1" eaLnBrk="1" hangingPunct="1"/>
            <a:r>
              <a:rPr lang="zh-CN" altLang="en-US" dirty="0" smtClean="0"/>
              <a:t>客户到达时间</a:t>
            </a:r>
            <a:endParaRPr lang="en-US" altLang="zh-CN" dirty="0" smtClean="0"/>
          </a:p>
          <a:p>
            <a:pPr lvl="1" eaLnBrk="1" hangingPunct="1"/>
            <a:r>
              <a:rPr lang="zh-CN" altLang="en-US" dirty="0"/>
              <a:t>客户</a:t>
            </a:r>
            <a:r>
              <a:rPr lang="zh-CN" altLang="en-US" dirty="0" smtClean="0"/>
              <a:t>办理业务的</a:t>
            </a:r>
            <a:r>
              <a:rPr lang="zh-CN" altLang="en-US" dirty="0"/>
              <a:t>时间</a:t>
            </a:r>
            <a:endParaRPr lang="en-US" altLang="zh-CN" dirty="0" smtClean="0"/>
          </a:p>
          <a:p>
            <a:pPr eaLnBrk="1" hangingPunct="1"/>
            <a:r>
              <a:rPr lang="zh-CN" altLang="en-US" dirty="0"/>
              <a:t>怎么模拟客户到达呢？</a:t>
            </a:r>
            <a:endParaRPr lang="en-US" altLang="zh-CN" dirty="0"/>
          </a:p>
          <a:p>
            <a:pPr lvl="1" eaLnBrk="1" hangingPunct="1"/>
            <a:r>
              <a:rPr lang="zh-CN" altLang="en-US" dirty="0" smtClean="0"/>
              <a:t>假设第一个客户到达时间为</a:t>
            </a:r>
            <a:r>
              <a:rPr lang="en-US" altLang="zh-CN" dirty="0" smtClean="0"/>
              <a:t>0</a:t>
            </a:r>
            <a:r>
              <a:rPr lang="zh-CN" altLang="en-US" dirty="0" smtClean="0"/>
              <a:t>时刻</a:t>
            </a:r>
          </a:p>
          <a:p>
            <a:pPr lvl="1" eaLnBrk="1" hangingPunct="1"/>
            <a:r>
              <a:rPr lang="zh-CN" altLang="en-US" dirty="0" smtClean="0"/>
              <a:t>之后每一个客户到达的时刻在前一个客户到达的时候设定，即产生两个随机数：</a:t>
            </a:r>
          </a:p>
          <a:p>
            <a:pPr lvl="2" eaLnBrk="1" hangingPunct="1"/>
            <a:r>
              <a:rPr lang="zh-CN" altLang="en-US" dirty="0" smtClean="0"/>
              <a:t>当前客户办理的时间（</a:t>
            </a:r>
            <a:r>
              <a:rPr lang="en-US" altLang="zh-CN" dirty="0" err="1" smtClean="0"/>
              <a:t>durtime</a:t>
            </a:r>
            <a:r>
              <a:rPr lang="zh-CN" altLang="en-US" dirty="0" smtClean="0"/>
              <a:t>）</a:t>
            </a:r>
          </a:p>
          <a:p>
            <a:pPr lvl="2" eaLnBrk="1" hangingPunct="1"/>
            <a:r>
              <a:rPr lang="zh-CN" altLang="en-US" dirty="0" smtClean="0"/>
              <a:t>下一客户达到的时间间隔（</a:t>
            </a:r>
            <a:r>
              <a:rPr lang="en-US" altLang="zh-CN" dirty="0" err="1" smtClean="0"/>
              <a:t>intertime</a:t>
            </a:r>
            <a:r>
              <a:rPr lang="zh-CN" altLang="en-US" dirty="0" smtClean="0"/>
              <a:t>）</a:t>
            </a:r>
          </a:p>
        </p:txBody>
      </p:sp>
    </p:spTree>
    <p:extLst>
      <p:ext uri="{BB962C8B-B14F-4D97-AF65-F5344CB8AC3E}">
        <p14:creationId xmlns:p14="http://schemas.microsoft.com/office/powerpoint/2010/main" val="174001405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客户到达后做什么？</a:t>
            </a:r>
            <a:endParaRPr lang="en-US" altLang="zh-CN" dirty="0" smtClean="0"/>
          </a:p>
          <a:p>
            <a:pPr lvl="1"/>
            <a:r>
              <a:rPr lang="zh-CN" altLang="en-US" dirty="0"/>
              <a:t>先选择最短队</a:t>
            </a:r>
            <a:r>
              <a:rPr lang="zh-CN" altLang="en-US" dirty="0" smtClean="0"/>
              <a:t>排队</a:t>
            </a:r>
            <a:endParaRPr lang="en-US" altLang="zh-CN" dirty="0" smtClean="0"/>
          </a:p>
          <a:p>
            <a:pPr lvl="1"/>
            <a:r>
              <a:rPr lang="zh-CN" altLang="en-US" dirty="0" smtClean="0"/>
              <a:t>如果某个队列为空，则去办理业务，计算该客户的离开时间</a:t>
            </a:r>
            <a:endParaRPr lang="en-US" altLang="zh-CN" dirty="0" smtClean="0"/>
          </a:p>
          <a:p>
            <a:r>
              <a:rPr lang="zh-CN" altLang="en-US" dirty="0" smtClean="0"/>
              <a:t>怎么</a:t>
            </a:r>
            <a:r>
              <a:rPr lang="zh-CN" altLang="en-US" dirty="0"/>
              <a:t>模拟</a:t>
            </a:r>
            <a:r>
              <a:rPr lang="zh-CN" altLang="en-US" dirty="0" smtClean="0"/>
              <a:t>客户办理业务并离开呢？</a:t>
            </a:r>
            <a:endParaRPr lang="en-US" altLang="zh-CN" dirty="0" smtClean="0"/>
          </a:p>
          <a:p>
            <a:pPr lvl="1"/>
            <a:r>
              <a:rPr lang="zh-CN" altLang="en-US" dirty="0" smtClean="0"/>
              <a:t>队列队首的客户办理业务，具体办理过程忽略</a:t>
            </a:r>
            <a:endParaRPr lang="en-US" altLang="zh-CN" dirty="0" smtClean="0"/>
          </a:p>
          <a:p>
            <a:pPr lvl="1"/>
            <a:r>
              <a:rPr lang="zh-CN" altLang="en-US" dirty="0" smtClean="0"/>
              <a:t>计算队首客户的逗留时间</a:t>
            </a:r>
            <a:r>
              <a:rPr lang="en-US" altLang="zh-CN" dirty="0" smtClean="0"/>
              <a:t>=</a:t>
            </a:r>
            <a:r>
              <a:rPr lang="zh-CN" altLang="en-US" dirty="0" smtClean="0"/>
              <a:t>离开</a:t>
            </a:r>
            <a:r>
              <a:rPr lang="zh-CN" altLang="en-US" dirty="0"/>
              <a:t>时间</a:t>
            </a:r>
            <a:r>
              <a:rPr lang="zh-CN" altLang="en-US" dirty="0" smtClean="0"/>
              <a:t>－达到</a:t>
            </a:r>
            <a:r>
              <a:rPr lang="zh-CN" altLang="en-US" dirty="0"/>
              <a:t>时间</a:t>
            </a:r>
          </a:p>
          <a:p>
            <a:pPr lvl="1"/>
            <a:r>
              <a:rPr lang="zh-CN" altLang="en-US" dirty="0" smtClean="0"/>
              <a:t>计算本队列中下一个客户的离开时间</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C47ACA62-D369-4BDA-9D91-AB4C22EC6C5D}" type="slidenum">
              <a:rPr lang="en-US" altLang="zh-CN" smtClean="0"/>
              <a:pPr>
                <a:defRPr/>
              </a:pPr>
              <a:t>98</a:t>
            </a:fld>
            <a:endParaRPr lang="en-US" altLang="zh-CN"/>
          </a:p>
        </p:txBody>
      </p:sp>
      <p:sp>
        <p:nvSpPr>
          <p:cNvPr id="5" name="矩形 4"/>
          <p:cNvSpPr/>
          <p:nvPr/>
        </p:nvSpPr>
        <p:spPr>
          <a:xfrm>
            <a:off x="3995936" y="1201865"/>
            <a:ext cx="1627369" cy="523220"/>
          </a:xfrm>
          <a:prstGeom prst="rect">
            <a:avLst/>
          </a:prstGeom>
          <a:solidFill>
            <a:srgbClr val="FFC000"/>
          </a:solidFill>
        </p:spPr>
        <p:txBody>
          <a:bodyPr wrap="none">
            <a:spAutoFit/>
          </a:bodyPr>
          <a:lstStyle/>
          <a:p>
            <a:r>
              <a:rPr lang="zh-CN" altLang="en-US" sz="2800" dirty="0"/>
              <a:t>到达事件</a:t>
            </a:r>
          </a:p>
        </p:txBody>
      </p:sp>
      <p:sp>
        <p:nvSpPr>
          <p:cNvPr id="6" name="矩形 5"/>
          <p:cNvSpPr/>
          <p:nvPr/>
        </p:nvSpPr>
        <p:spPr>
          <a:xfrm>
            <a:off x="5992631" y="3068960"/>
            <a:ext cx="1627369" cy="523220"/>
          </a:xfrm>
          <a:prstGeom prst="rect">
            <a:avLst/>
          </a:prstGeom>
          <a:solidFill>
            <a:srgbClr val="FFC000"/>
          </a:solidFill>
        </p:spPr>
        <p:txBody>
          <a:bodyPr wrap="none">
            <a:spAutoFit/>
          </a:bodyPr>
          <a:lstStyle/>
          <a:p>
            <a:r>
              <a:rPr lang="zh-CN" altLang="en-US" sz="2800" dirty="0"/>
              <a:t>离开</a:t>
            </a:r>
            <a:r>
              <a:rPr lang="zh-CN" altLang="en-US" sz="2800" dirty="0" smtClean="0"/>
              <a:t>事件</a:t>
            </a:r>
            <a:endParaRPr lang="zh-CN" altLang="en-US" sz="2800" dirty="0"/>
          </a:p>
        </p:txBody>
      </p:sp>
    </p:spTree>
    <p:extLst>
      <p:ext uri="{BB962C8B-B14F-4D97-AF65-F5344CB8AC3E}">
        <p14:creationId xmlns:p14="http://schemas.microsoft.com/office/powerpoint/2010/main" val="182437466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0E1996-ACDF-4D8C-87F9-74D56D085EC7}" type="slidenum">
              <a:rPr lang="en-US" altLang="zh-CN"/>
              <a:pPr>
                <a:defRPr/>
              </a:pPr>
              <a:t>99</a:t>
            </a:fld>
            <a:endParaRPr lang="en-US" altLang="zh-CN"/>
          </a:p>
        </p:txBody>
      </p:sp>
      <p:sp>
        <p:nvSpPr>
          <p:cNvPr id="248834" name="Rectangle 2"/>
          <p:cNvSpPr>
            <a:spLocks noGrp="1" noChangeArrowheads="1"/>
          </p:cNvSpPr>
          <p:nvPr>
            <p:ph type="title"/>
          </p:nvPr>
        </p:nvSpPr>
        <p:spPr/>
        <p:txBody>
          <a:bodyPr/>
          <a:lstStyle/>
          <a:p>
            <a:pPr eaLnBrk="1" hangingPunct="1">
              <a:defRPr/>
            </a:pPr>
            <a:r>
              <a:rPr lang="zh-CN" altLang="en-US" smtClean="0"/>
              <a:t>事件的产生方式</a:t>
            </a:r>
          </a:p>
        </p:txBody>
      </p:sp>
      <p:sp>
        <p:nvSpPr>
          <p:cNvPr id="83972" name="Rectangle 3"/>
          <p:cNvSpPr>
            <a:spLocks noGrp="1" noChangeArrowheads="1"/>
          </p:cNvSpPr>
          <p:nvPr>
            <p:ph type="body" idx="1"/>
          </p:nvPr>
        </p:nvSpPr>
        <p:spPr/>
        <p:txBody>
          <a:bodyPr/>
          <a:lstStyle/>
          <a:p>
            <a:pPr eaLnBrk="1" hangingPunct="1"/>
            <a:r>
              <a:rPr lang="zh-CN" altLang="en-US" dirty="0" smtClean="0"/>
              <a:t>产生客户到达事件的方式：</a:t>
            </a:r>
          </a:p>
          <a:p>
            <a:pPr lvl="1" eaLnBrk="1" hangingPunct="1"/>
            <a:r>
              <a:rPr lang="zh-CN" altLang="en-US" dirty="0" smtClean="0"/>
              <a:t>假设第一个客户到达时间为</a:t>
            </a:r>
            <a:r>
              <a:rPr lang="en-US" altLang="zh-CN" dirty="0" smtClean="0"/>
              <a:t>0</a:t>
            </a:r>
            <a:r>
              <a:rPr lang="zh-CN" altLang="en-US" dirty="0" smtClean="0"/>
              <a:t>时刻</a:t>
            </a:r>
          </a:p>
          <a:p>
            <a:pPr lvl="1" eaLnBrk="1" hangingPunct="1"/>
            <a:r>
              <a:rPr lang="zh-CN" altLang="en-US" dirty="0" smtClean="0"/>
              <a:t>之后每一个客户到达的时刻在前一个客户到达的时候设定，即产生两个随机数：</a:t>
            </a:r>
          </a:p>
          <a:p>
            <a:pPr lvl="2" eaLnBrk="1" hangingPunct="1"/>
            <a:r>
              <a:rPr lang="zh-CN" altLang="en-US" dirty="0" smtClean="0"/>
              <a:t>当前客户办理的时间（</a:t>
            </a:r>
            <a:r>
              <a:rPr lang="en-US" altLang="zh-CN" dirty="0" err="1" smtClean="0"/>
              <a:t>durtime</a:t>
            </a:r>
            <a:r>
              <a:rPr lang="zh-CN" altLang="en-US" dirty="0" smtClean="0"/>
              <a:t>）</a:t>
            </a:r>
          </a:p>
          <a:p>
            <a:pPr lvl="2" eaLnBrk="1" hangingPunct="1"/>
            <a:r>
              <a:rPr lang="zh-CN" altLang="en-US" dirty="0" smtClean="0"/>
              <a:t>下一客户达到的时间间隔（</a:t>
            </a:r>
            <a:r>
              <a:rPr lang="en-US" altLang="zh-CN" dirty="0" err="1" smtClean="0"/>
              <a:t>intertime</a:t>
            </a:r>
            <a:r>
              <a:rPr lang="zh-CN" altLang="en-US" dirty="0" smtClean="0"/>
              <a:t>）</a:t>
            </a:r>
          </a:p>
          <a:p>
            <a:pPr eaLnBrk="1" hangingPunct="1"/>
            <a:r>
              <a:rPr lang="zh-CN" altLang="en-US" dirty="0" smtClean="0"/>
              <a:t>产生客户离开事件的方式：</a:t>
            </a:r>
          </a:p>
          <a:p>
            <a:pPr lvl="1" eaLnBrk="1" hangingPunct="1"/>
            <a:r>
              <a:rPr lang="zh-CN" altLang="en-US" dirty="0" smtClean="0"/>
              <a:t>情况</a:t>
            </a:r>
            <a:r>
              <a:rPr lang="en-US" altLang="zh-CN" dirty="0" smtClean="0"/>
              <a:t>1</a:t>
            </a:r>
            <a:r>
              <a:rPr lang="zh-CN" altLang="en-US" dirty="0" smtClean="0"/>
              <a:t>：在队列中第一个客户到达的时候设定</a:t>
            </a:r>
          </a:p>
          <a:p>
            <a:pPr lvl="1" eaLnBrk="1" hangingPunct="1"/>
            <a:r>
              <a:rPr lang="zh-CN" altLang="en-US" dirty="0" smtClean="0"/>
              <a:t>情况</a:t>
            </a:r>
            <a:r>
              <a:rPr lang="en-US" altLang="zh-CN" dirty="0" smtClean="0"/>
              <a:t>2</a:t>
            </a:r>
            <a:r>
              <a:rPr lang="zh-CN" altLang="en-US" dirty="0" smtClean="0"/>
              <a:t>：当处理一个客户的离开事件时，设置该客户所在队列下一个客户（队首元素）的离开时间。</a:t>
            </a:r>
          </a:p>
        </p:txBody>
      </p:sp>
    </p:spTree>
    <p:extLst>
      <p:ext uri="{BB962C8B-B14F-4D97-AF65-F5344CB8AC3E}">
        <p14:creationId xmlns:p14="http://schemas.microsoft.com/office/powerpoint/2010/main" val="55165636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Mountain Top">
  <a:themeElements>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fontScheme name="Mountain Top">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13113</TotalTime>
  <Words>8377</Words>
  <Application>Microsoft Office PowerPoint</Application>
  <PresentationFormat>全屏显示(4:3)</PresentationFormat>
  <Paragraphs>2046</Paragraphs>
  <Slides>123</Slides>
  <Notes>2</Notes>
  <HiddenSlides>19</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37" baseType="lpstr">
      <vt:lpstr>Arial Unicode MS</vt:lpstr>
      <vt:lpstr>Euclid Symbol</vt:lpstr>
      <vt:lpstr>Monotype Sorts</vt:lpstr>
      <vt:lpstr>黑体</vt:lpstr>
      <vt:lpstr>楷体_GB2312</vt:lpstr>
      <vt:lpstr>隶书</vt:lpstr>
      <vt:lpstr>宋体</vt:lpstr>
      <vt:lpstr>Arial</vt:lpstr>
      <vt:lpstr>Calibri</vt:lpstr>
      <vt:lpstr>Symbol</vt:lpstr>
      <vt:lpstr>Times New Roman</vt:lpstr>
      <vt:lpstr>Wingdings</vt:lpstr>
      <vt:lpstr>Mountain Top</vt:lpstr>
      <vt:lpstr>Equation</vt:lpstr>
      <vt:lpstr>第三章 栈和队列</vt:lpstr>
      <vt:lpstr>什么是栈？什么是队列？</vt:lpstr>
      <vt:lpstr>本章内容</vt:lpstr>
      <vt:lpstr>3.1 栈</vt:lpstr>
      <vt:lpstr>栈的应用-函数调用</vt:lpstr>
      <vt:lpstr>栈的应用-函数调用</vt:lpstr>
      <vt:lpstr>栈的应用-函数调用</vt:lpstr>
      <vt:lpstr>3.1 栈的类型定义</vt:lpstr>
      <vt:lpstr>栈的基本操作</vt:lpstr>
      <vt:lpstr>栈的基本操作</vt:lpstr>
      <vt:lpstr>栈的基本操作</vt:lpstr>
      <vt:lpstr>栈的基本操作</vt:lpstr>
      <vt:lpstr>栈的基本操作</vt:lpstr>
      <vt:lpstr>3.2 栈类型的实现</vt:lpstr>
      <vt:lpstr>顺序栈的操作</vt:lpstr>
      <vt:lpstr>顺序栈的操作</vt:lpstr>
      <vt:lpstr>1）顺序栈的实现</vt:lpstr>
      <vt:lpstr>InitStack (SqStack &amp;S)</vt:lpstr>
      <vt:lpstr>PowerPoint 演示文稿</vt:lpstr>
      <vt:lpstr>Push (SqStack &amp;S, SElemType e)</vt:lpstr>
      <vt:lpstr>PowerPoint 演示文稿</vt:lpstr>
      <vt:lpstr>Pop (SqStack &amp;S, SElemType &amp;e)</vt:lpstr>
      <vt:lpstr>PowerPoint 演示文稿</vt:lpstr>
      <vt:lpstr>2）链栈的实现</vt:lpstr>
      <vt:lpstr>PowerPoint 演示文稿</vt:lpstr>
      <vt:lpstr>3.3  栈的应用</vt:lpstr>
      <vt:lpstr>例一、 数制转换</vt:lpstr>
      <vt:lpstr>例一、 数制转换</vt:lpstr>
      <vt:lpstr>PowerPoint 演示文稿</vt:lpstr>
      <vt:lpstr>例二、 括号匹配的检验</vt:lpstr>
      <vt:lpstr>例二、 括号匹配的检验</vt:lpstr>
      <vt:lpstr>例三、行编辑程序问题</vt:lpstr>
      <vt:lpstr>例三、行编辑程序问题</vt:lpstr>
      <vt:lpstr>PowerPoint 演示文稿</vt:lpstr>
      <vt:lpstr>例四、  迷宫求解</vt:lpstr>
      <vt:lpstr>例五、 表达式求值</vt:lpstr>
      <vt:lpstr>中缀表达式的求值</vt:lpstr>
      <vt:lpstr>算符优先关系表</vt:lpstr>
      <vt:lpstr>PowerPoint 演示文稿</vt:lpstr>
      <vt:lpstr>表达式求值－基本操作</vt:lpstr>
      <vt:lpstr> 表达式求值示意图（算符优先算法）</vt:lpstr>
      <vt:lpstr>表达式求值－基本操作</vt:lpstr>
      <vt:lpstr>算符优先算法操作步骤</vt:lpstr>
      <vt:lpstr>算符优先算法操作步骤（续）</vt:lpstr>
      <vt:lpstr> 算符优先算法</vt:lpstr>
      <vt:lpstr>PowerPoint 演示文稿</vt:lpstr>
      <vt:lpstr>例六、 实现递归(Hanoi Problem)</vt:lpstr>
      <vt:lpstr>Hanoi Problem</vt:lpstr>
      <vt:lpstr>Hanoi Problem</vt:lpstr>
      <vt:lpstr>PowerPoint 演示文稿</vt:lpstr>
      <vt:lpstr>PowerPoint 演示文稿</vt:lpstr>
      <vt:lpstr>PowerPoint 演示文稿</vt:lpstr>
      <vt:lpstr>PowerPoint 演示文稿</vt:lpstr>
      <vt:lpstr>PowerPoint 演示文稿</vt:lpstr>
      <vt:lpstr>3.4 队列</vt:lpstr>
      <vt:lpstr>队列的类型定义</vt:lpstr>
      <vt:lpstr>队列的基本操作</vt:lpstr>
      <vt:lpstr>队列的基本操作</vt:lpstr>
      <vt:lpstr>队列的基本操作</vt:lpstr>
      <vt:lpstr>队列的基本操作</vt:lpstr>
      <vt:lpstr>队列的基本操作</vt:lpstr>
      <vt:lpstr>3.5  队列类型的实现</vt:lpstr>
      <vt:lpstr>1）链队列——链式映象</vt:lpstr>
      <vt:lpstr>1）链队列——链式映象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循环使用队列空间</vt:lpstr>
      <vt:lpstr>PowerPoint 演示文稿</vt:lpstr>
      <vt:lpstr> 循环队列判空、判满的方法及条件</vt:lpstr>
      <vt:lpstr>PowerPoint 演示文稿</vt:lpstr>
      <vt:lpstr>PowerPoint 演示文稿</vt:lpstr>
      <vt:lpstr>PowerPoint 演示文稿</vt:lpstr>
      <vt:lpstr>注意</vt:lpstr>
      <vt:lpstr>3.5队列的应用</vt:lpstr>
      <vt:lpstr>PowerPoint 演示文稿</vt:lpstr>
      <vt:lpstr>3.5 队列的应用</vt:lpstr>
      <vt:lpstr>3.5 队列的应用</vt:lpstr>
      <vt:lpstr>排队论的基本理论</vt:lpstr>
      <vt:lpstr>排队论的基本理论</vt:lpstr>
      <vt:lpstr>排队论的基本理论</vt:lpstr>
      <vt:lpstr>排队论的基本理论</vt:lpstr>
      <vt:lpstr>排队论的基本理论</vt:lpstr>
      <vt:lpstr>排队论的基本理论</vt:lpstr>
      <vt:lpstr>PowerPoint 演示文稿</vt:lpstr>
      <vt:lpstr>排队系统的主要数量指标</vt:lpstr>
      <vt:lpstr>PowerPoint 演示文稿</vt:lpstr>
      <vt:lpstr>PowerPoint 演示文稿</vt:lpstr>
      <vt:lpstr>PowerPoint 演示文稿</vt:lpstr>
      <vt:lpstr>3.5 离散事件模拟</vt:lpstr>
      <vt:lpstr>3.5 离散事件模拟</vt:lpstr>
      <vt:lpstr>3.5 离散事件模拟</vt:lpstr>
      <vt:lpstr>3.5 离散事件模拟</vt:lpstr>
      <vt:lpstr>PowerPoint 演示文稿</vt:lpstr>
      <vt:lpstr>事件的产生方式</vt:lpstr>
      <vt:lpstr>3.5 离散事件模拟</vt:lpstr>
      <vt:lpstr>PowerPoint 演示文稿</vt:lpstr>
      <vt:lpstr>程序设计模式</vt:lpstr>
      <vt:lpstr>PowerPoint 演示文稿</vt:lpstr>
      <vt:lpstr>事件的产生方式</vt:lpstr>
      <vt:lpstr>处理客户到达事件CustomerArrived()</vt:lpstr>
      <vt:lpstr>处理客户离开事件CustomerDepature()</vt:lpstr>
      <vt:lpstr>初始化 OpenForDay</vt:lpstr>
      <vt:lpstr>PowerPoint 演示文稿</vt:lpstr>
      <vt:lpstr>PowerPoint 演示文稿</vt:lpstr>
      <vt:lpstr>PowerPoint 演示文稿</vt:lpstr>
      <vt:lpstr>本章学习要点</vt:lpstr>
      <vt:lpstr>思考题</vt:lpstr>
      <vt:lpstr>PowerPoint 演示文稿</vt:lpstr>
      <vt:lpstr>PowerPoint 演示文稿</vt:lpstr>
      <vt:lpstr>PowerPoint 演示文稿</vt:lpstr>
      <vt:lpstr>PowerPoint 演示文稿</vt:lpstr>
      <vt:lpstr>PowerPoint 演示文稿</vt:lpstr>
      <vt:lpstr>思考题</vt:lpstr>
      <vt:lpstr>PowerPoint 演示文稿</vt:lpstr>
      <vt:lpstr>思考题: 球钟</vt:lpstr>
      <vt:lpstr>PowerPoint 演示文稿</vt:lpstr>
      <vt:lpstr>PowerPoint 演示文稿</vt:lpstr>
      <vt:lpstr>END OF CHPATER III</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thcic</dc:creator>
  <cp:lastModifiedBy>gloria</cp:lastModifiedBy>
  <cp:revision>1024</cp:revision>
  <cp:lastPrinted>2015-10-14T09:45:47Z</cp:lastPrinted>
  <dcterms:created xsi:type="dcterms:W3CDTF">1998-08-18T07:31:58Z</dcterms:created>
  <dcterms:modified xsi:type="dcterms:W3CDTF">2020-10-11T15:10:39Z</dcterms:modified>
</cp:coreProperties>
</file>