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ITC Bauhaus Bold" charset="1" panose="04020805020B02020C02"/>
      <p:regular r:id="rId18"/>
    </p:embeddedFont>
    <p:embeddedFont>
      <p:font typeface="Clear Sans" charset="1" panose="020B0503030202020304"/>
      <p:regular r:id="rId19"/>
    </p:embeddedFont>
    <p:embeddedFont>
      <p:font typeface="Clear Sans Bold" charset="1" panose="020B08030302020203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doi.org/10.16920/jeet/2021/v34i0/157209" TargetMode="External" Type="http://schemas.openxmlformats.org/officeDocument/2006/relationships/hyperlink"/><Relationship Id="rId3" Target="https://doi.org/10.1103/physrevstper.1.010103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2" id="12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4" id="14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4318014" y="3333278"/>
            <a:ext cx="9651972" cy="319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</a:pPr>
            <a:r>
              <a:rPr lang="en-US" b="true" sz="6999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WEB-BASED SIMULATION TOOLS IN ELECTRICAL ENGINEERING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11135" y="6771244"/>
            <a:ext cx="8865731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Presented by </a:t>
            </a:r>
            <a:r>
              <a:rPr lang="en-US" sz="36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BUOT AND FRIENDS</a:t>
            </a:r>
          </a:p>
        </p:txBody>
      </p:sp>
      <p:grpSp>
        <p:nvGrpSpPr>
          <p:cNvPr name="Group 18" id="18"/>
          <p:cNvGrpSpPr/>
          <p:nvPr/>
        </p:nvGrpSpPr>
        <p:grpSpPr>
          <a:xfrm rot="-5400000">
            <a:off x="15626148" y="6963973"/>
            <a:ext cx="5898624" cy="3855248"/>
            <a:chOff x="0" y="0"/>
            <a:chExt cx="2036073" cy="133074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92183" y="1181100"/>
            <a:ext cx="9572184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CONCLUSION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40126" y="2385716"/>
            <a:ext cx="13807748" cy="5486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39699" indent="-469850" lvl="1">
              <a:lnSpc>
                <a:spcPts val="5484"/>
              </a:lnSpc>
              <a:buFont typeface="Arial"/>
              <a:buChar char="•"/>
            </a:pPr>
            <a:r>
              <a:rPr lang="en-US" sz="4352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Web-based simulation tools offer a modern, effective way to understand and create electrical circuits.</a:t>
            </a:r>
          </a:p>
          <a:p>
            <a:pPr algn="l" marL="939699" indent="-469850" lvl="1">
              <a:lnSpc>
                <a:spcPts val="5484"/>
              </a:lnSpc>
              <a:buFont typeface="Arial"/>
              <a:buChar char="•"/>
            </a:pPr>
            <a:r>
              <a:rPr lang="en-US" sz="4352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They complement traditional methods and can enhance conceptual learning.</a:t>
            </a:r>
          </a:p>
          <a:p>
            <a:pPr algn="l" marL="939699" indent="-469850" lvl="1">
              <a:lnSpc>
                <a:spcPts val="5484"/>
              </a:lnSpc>
              <a:buFont typeface="Arial"/>
              <a:buChar char="•"/>
            </a:pPr>
            <a:r>
              <a:rPr lang="en-US" sz="4352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Best used alongside hands-on labs for a balanced engineering education.</a:t>
            </a:r>
          </a:p>
          <a:p>
            <a:pPr algn="l">
              <a:lnSpc>
                <a:spcPts val="4352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92183" y="1181100"/>
            <a:ext cx="9572184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REFERENCES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27189" y="2672671"/>
            <a:ext cx="13233622" cy="6215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0942" indent="-305471" lvl="1">
              <a:lnSpc>
                <a:spcPts val="3565"/>
              </a:lnSpc>
              <a:buFont typeface="Arial"/>
              <a:buChar char="•"/>
            </a:pPr>
            <a:r>
              <a:rPr lang="en-US" sz="282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Abburi, R., Praveena, M., &amp; Priyakanth, R. (2021). TinkerCad - A Web Based Application for Virtual Labs to help Learners Think, Create and Make. Journal of Engineering Education Transformations, 34(0), 535. </a:t>
            </a:r>
            <a:r>
              <a:rPr lang="en-US" sz="282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  <a:hlinkClick r:id="rId2" tooltip="https://doi.org/10.16920/jeet/2021/v34i0/157209"/>
              </a:rPr>
              <a:t>Web-based simulation tools offer a modern, effective way to understand and create electrical circuits.</a:t>
            </a:r>
          </a:p>
          <a:p>
            <a:pPr algn="just">
              <a:lnSpc>
                <a:spcPts val="3565"/>
              </a:lnSpc>
            </a:pPr>
          </a:p>
          <a:p>
            <a:pPr algn="just" marL="610942" indent="-305471" lvl="1">
              <a:lnSpc>
                <a:spcPts val="3565"/>
              </a:lnSpc>
              <a:buFont typeface="Arial"/>
              <a:buChar char="•"/>
            </a:pPr>
            <a:r>
              <a:rPr lang="en-US" sz="282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Finkelstein, N. D., Adams, W. K., Keller, C. J., Kohl, P. B., Perkins, K. K., Podolefsky, N. S., Reid, S., &amp; LeMaster, R. (2005). When learning about the real world is better done virtually: A study of substituting computer simulations for laboratory equipment. Physical Review Special Topics - Physics Education Research, 1(1). </a:t>
            </a:r>
            <a:r>
              <a:rPr lang="en-US" sz="282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  <a:hlinkClick r:id="rId3" tooltip="https://doi.org/10.1103/physrevstper.1.010103"/>
              </a:rPr>
              <a:t>https://doi.org/10.1103/physrevstper.1.010103</a:t>
            </a:r>
          </a:p>
          <a:p>
            <a:pPr algn="l">
              <a:lnSpc>
                <a:spcPts val="3565"/>
              </a:lnSpc>
            </a:pPr>
          </a:p>
          <a:p>
            <a:pPr algn="l">
              <a:lnSpc>
                <a:spcPts val="2829"/>
              </a:lnSpc>
            </a:pP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318014" y="3166510"/>
            <a:ext cx="9651972" cy="4211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45"/>
              </a:lnSpc>
            </a:pPr>
            <a:r>
              <a:rPr lang="en-US" b="true" sz="17315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THANK</a:t>
            </a:r>
          </a:p>
          <a:p>
            <a:pPr algn="ctr">
              <a:lnSpc>
                <a:spcPts val="14545"/>
              </a:lnSpc>
            </a:pPr>
            <a:r>
              <a:rPr lang="en-US" sz="17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You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040713" y="3960430"/>
            <a:ext cx="3309497" cy="2518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OUR TEAM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12440" y="4203198"/>
            <a:ext cx="4022565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Lje Khit Impas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12440" y="5258315"/>
            <a:ext cx="4022565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Walther Flores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50500" y="4203198"/>
            <a:ext cx="4022565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Prince Buot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150500" y="5258315"/>
            <a:ext cx="4184886" cy="484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Raymond Zayas</a:t>
            </a:r>
          </a:p>
        </p:txBody>
      </p:sp>
      <p:grpSp>
        <p:nvGrpSpPr>
          <p:cNvPr name="Group 17" id="17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9" id="19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565326" y="1181100"/>
            <a:ext cx="9572184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INTRODUCTION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624521" y="3798099"/>
            <a:ext cx="13038959" cy="2308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47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Definition:</a:t>
            </a:r>
          </a:p>
          <a:p>
            <a:pPr algn="l">
              <a:lnSpc>
                <a:spcPts val="4499"/>
              </a:lnSpc>
            </a:pPr>
            <a:r>
              <a:rPr lang="en-US" sz="44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Web-Based Circuit Simulation Tools are online platforms used to design, simulate, and analyze electronic circuits without physical components.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92183" y="1181100"/>
            <a:ext cx="9572184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INTRODUCTION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624521" y="2634238"/>
            <a:ext cx="13038959" cy="343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3800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Features:</a:t>
            </a:r>
          </a:p>
          <a:p>
            <a:pPr algn="l" marL="690884" indent="-345442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Drag</a:t>
            </a:r>
            <a:r>
              <a:rPr lang="en-US" sz="320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-and-drop circuit design</a:t>
            </a:r>
          </a:p>
          <a:p>
            <a:pPr algn="l" marL="690884" indent="-345442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Visual simulation (graphs, waveforms)</a:t>
            </a:r>
          </a:p>
          <a:p>
            <a:pPr algn="l" marL="690884" indent="-345442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Component libraries (resistors, transistors, microcontrollers)</a:t>
            </a:r>
          </a:p>
          <a:p>
            <a:pPr algn="l" marL="690884" indent="-345442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Multiple simulation modes (DC, AC, digital logic)</a:t>
            </a:r>
          </a:p>
          <a:p>
            <a:pPr algn="l">
              <a:lnSpc>
                <a:spcPts val="629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2624521" y="5939351"/>
            <a:ext cx="13038959" cy="343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00"/>
              </a:lnSpc>
            </a:pPr>
            <a:r>
              <a:rPr lang="en-US" sz="3800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Benefits:</a:t>
            </a:r>
          </a:p>
          <a:p>
            <a:pPr algn="l" marL="690884" indent="-345442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Cost-effective</a:t>
            </a:r>
          </a:p>
          <a:p>
            <a:pPr algn="l" marL="690884" indent="-345442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Accessible anytime, anywhere</a:t>
            </a:r>
          </a:p>
          <a:p>
            <a:pPr algn="l" marL="690884" indent="-345442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Useful for learning and experimentation</a:t>
            </a:r>
          </a:p>
          <a:p>
            <a:pPr algn="l">
              <a:lnSpc>
                <a:spcPts val="4480"/>
              </a:lnSpc>
            </a:pPr>
          </a:p>
          <a:p>
            <a:pPr algn="l">
              <a:lnSpc>
                <a:spcPts val="62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60811" y="1181100"/>
            <a:ext cx="14502668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DISCUSSION-QUESTION 1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624521" y="3051574"/>
            <a:ext cx="13038959" cy="62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47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What are web-based circuit simulation tools?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24521" y="4106944"/>
            <a:ext cx="13038959" cy="4685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Tools for designing and testing circuits online</a:t>
            </a:r>
          </a:p>
          <a:p>
            <a:pPr algn="ctr">
              <a:lnSpc>
                <a:spcPts val="3699"/>
              </a:lnSpc>
            </a:pPr>
          </a:p>
          <a:p>
            <a:pPr algn="ctr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EXAMPLE: </a:t>
            </a: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Tinkercad</a:t>
            </a:r>
          </a:p>
          <a:p>
            <a:pPr algn="l">
              <a:lnSpc>
                <a:spcPts val="3699"/>
              </a:lnSpc>
            </a:pPr>
          </a:p>
          <a:p>
            <a:pPr algn="l" marL="2396484" indent="-599121" lvl="3">
              <a:lnSpc>
                <a:spcPts val="3699"/>
              </a:lnSpc>
              <a:buFont typeface="Arial"/>
              <a:buChar char="￭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Easy-to-use CAD tool</a:t>
            </a:r>
          </a:p>
          <a:p>
            <a:pPr algn="l" marL="2396484" indent="-599121" lvl="3">
              <a:lnSpc>
                <a:spcPts val="3699"/>
              </a:lnSpc>
              <a:buFont typeface="Arial"/>
              <a:buChar char="￭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Free and browser-based</a:t>
            </a:r>
          </a:p>
          <a:p>
            <a:pPr algn="l" marL="2396484" indent="-599121" lvl="3">
              <a:lnSpc>
                <a:spcPts val="3699"/>
              </a:lnSpc>
              <a:buFont typeface="Arial"/>
              <a:buChar char="￭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Supports 3D modeling and circuit simulation</a:t>
            </a:r>
          </a:p>
          <a:p>
            <a:pPr algn="l" marL="2396484" indent="-599121" lvl="3">
              <a:lnSpc>
                <a:spcPts val="3699"/>
              </a:lnSpc>
              <a:buFont typeface="Arial"/>
              <a:buChar char="￭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Widely used in education</a:t>
            </a:r>
          </a:p>
          <a:p>
            <a:pPr algn="ctr">
              <a:lnSpc>
                <a:spcPts val="3699"/>
              </a:lnSpc>
            </a:pPr>
          </a:p>
          <a:p>
            <a:pPr algn="ctr">
              <a:lnSpc>
                <a:spcPts val="369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71080" y="1181100"/>
            <a:ext cx="14502668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DISCUSSION-QUESTION 2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2107124" y="2749384"/>
            <a:ext cx="14073752" cy="122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4799" b="true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How do cloud-based CAD tools assist in designing electrical systems?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827421" y="4375726"/>
            <a:ext cx="12633157" cy="5618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98828" indent="-399414" lvl="1">
              <a:lnSpc>
                <a:spcPts val="3699"/>
              </a:lnSpc>
              <a:buFont typeface="Arial"/>
              <a:buChar char="•"/>
            </a:pP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Pr</a:t>
            </a: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ovide schematic design, simulation, and PCB layout in one place</a:t>
            </a:r>
          </a:p>
          <a:p>
            <a:pPr algn="ctr">
              <a:lnSpc>
                <a:spcPts val="3699"/>
              </a:lnSpc>
            </a:pPr>
          </a:p>
          <a:p>
            <a:pPr algn="ctr">
              <a:lnSpc>
                <a:spcPts val="3699"/>
              </a:lnSpc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EXAMPLE: </a:t>
            </a:r>
            <a:r>
              <a:rPr lang="en-US" b="true" sz="3699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Cloud-Based Design System (CBDS)</a:t>
            </a:r>
          </a:p>
          <a:p>
            <a:pPr algn="l">
              <a:lnSpc>
                <a:spcPts val="3699"/>
              </a:lnSpc>
            </a:pPr>
          </a:p>
          <a:p>
            <a:pPr algn="l" marL="2396484" indent="-599121" lvl="3">
              <a:lnSpc>
                <a:spcPts val="3699"/>
              </a:lnSpc>
              <a:buFont typeface="Arial"/>
              <a:buChar char="￭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Automates the design process</a:t>
            </a:r>
          </a:p>
          <a:p>
            <a:pPr algn="l" marL="2396484" indent="-599121" lvl="3">
              <a:lnSpc>
                <a:spcPts val="3699"/>
              </a:lnSpc>
              <a:buFont typeface="Arial"/>
              <a:buChar char="￭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Reduces time and human error</a:t>
            </a:r>
          </a:p>
          <a:p>
            <a:pPr algn="l" marL="2396484" indent="-599121" lvl="3">
              <a:lnSpc>
                <a:spcPts val="3699"/>
              </a:lnSpc>
              <a:buFont typeface="Arial"/>
              <a:buChar char="￭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Integrates user specs with CAD systems</a:t>
            </a:r>
          </a:p>
          <a:p>
            <a:pPr algn="l" marL="2396484" indent="-599121" lvl="3">
              <a:lnSpc>
                <a:spcPts val="3699"/>
              </a:lnSpc>
              <a:buFont typeface="Arial"/>
              <a:buChar char="￭"/>
            </a:pPr>
            <a:r>
              <a:rPr lang="en-US" sz="3699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Results instantly viewable online</a:t>
            </a:r>
          </a:p>
          <a:p>
            <a:pPr algn="l">
              <a:lnSpc>
                <a:spcPts val="3699"/>
              </a:lnSpc>
            </a:pPr>
          </a:p>
          <a:p>
            <a:pPr algn="ctr">
              <a:lnSpc>
                <a:spcPts val="3699"/>
              </a:lnSpc>
            </a:pPr>
          </a:p>
          <a:p>
            <a:pPr algn="ctr">
              <a:lnSpc>
                <a:spcPts val="36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71080" y="1181100"/>
            <a:ext cx="14502668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DISCUSSION-QUESTION 3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697306" y="3051574"/>
            <a:ext cx="14893388" cy="5901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88"/>
              </a:lnSpc>
            </a:pPr>
            <a:r>
              <a:rPr lang="en-US" b="true" sz="4888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</a:t>
            </a:r>
            <a:r>
              <a:rPr lang="en-US" b="true" sz="4888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dvantages of Online Tools vs Traditional Labs</a:t>
            </a:r>
          </a:p>
          <a:p>
            <a:pPr algn="l">
              <a:lnSpc>
                <a:spcPts val="4888"/>
              </a:lnSpc>
            </a:pPr>
          </a:p>
          <a:p>
            <a:pPr algn="l" marL="3166340" indent="-791585" lvl="3">
              <a:lnSpc>
                <a:spcPts val="4888"/>
              </a:lnSpc>
              <a:buFont typeface="Arial"/>
              <a:buChar char="￭"/>
            </a:pPr>
            <a:r>
              <a:rPr lang="en-US" sz="4888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Cost-effective</a:t>
            </a:r>
          </a:p>
          <a:p>
            <a:pPr algn="l" marL="3166340" indent="-791585" lvl="3">
              <a:lnSpc>
                <a:spcPts val="4888"/>
              </a:lnSpc>
              <a:buFont typeface="Arial"/>
              <a:buChar char="￭"/>
            </a:pPr>
            <a:r>
              <a:rPr lang="en-US" sz="4888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Fa</a:t>
            </a:r>
            <a:r>
              <a:rPr lang="en-US" sz="4888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st and risk-free prototyping</a:t>
            </a:r>
          </a:p>
          <a:p>
            <a:pPr algn="l" marL="3166340" indent="-791585" lvl="3">
              <a:lnSpc>
                <a:spcPts val="4888"/>
              </a:lnSpc>
              <a:buFont typeface="Arial"/>
              <a:buChar char="￭"/>
            </a:pPr>
            <a:r>
              <a:rPr lang="en-US" sz="4888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Real-time simulation</a:t>
            </a:r>
          </a:p>
          <a:p>
            <a:pPr algn="l" marL="3166340" indent="-791585" lvl="3">
              <a:lnSpc>
                <a:spcPts val="4888"/>
              </a:lnSpc>
              <a:buFont typeface="Arial"/>
              <a:buChar char="￭"/>
            </a:pPr>
            <a:r>
              <a:rPr lang="en-US" sz="4888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Easy collaboration and storage</a:t>
            </a:r>
          </a:p>
          <a:p>
            <a:pPr algn="l">
              <a:lnSpc>
                <a:spcPts val="4361"/>
              </a:lnSpc>
            </a:pPr>
          </a:p>
          <a:p>
            <a:pPr algn="l">
              <a:lnSpc>
                <a:spcPts val="4361"/>
              </a:lnSpc>
            </a:pPr>
          </a:p>
          <a:p>
            <a:pPr algn="ctr">
              <a:lnSpc>
                <a:spcPts val="4361"/>
              </a:lnSpc>
            </a:pPr>
          </a:p>
          <a:p>
            <a:pPr algn="ctr">
              <a:lnSpc>
                <a:spcPts val="436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971080" y="1181100"/>
            <a:ext cx="14502668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DISCUSSION-QUESTION 3</a:t>
            </a:r>
          </a:p>
        </p:txBody>
      </p:sp>
      <p:grpSp>
        <p:nvGrpSpPr>
          <p:cNvPr name="Group 13" id="13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3583528" y="2692514"/>
            <a:ext cx="11120944" cy="5358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558621" indent="-639655" lvl="3">
              <a:lnSpc>
                <a:spcPts val="3950"/>
              </a:lnSpc>
              <a:buFont typeface="Arial"/>
              <a:buChar char="￭"/>
            </a:pPr>
            <a:r>
              <a:rPr lang="en-US" b="true" sz="3950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L</a:t>
            </a:r>
            <a:r>
              <a:rPr lang="en-US" b="true" sz="3950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imita</a:t>
            </a:r>
            <a:r>
              <a:rPr lang="en-US" b="true" sz="3950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tions of Online Tools</a:t>
            </a:r>
          </a:p>
          <a:p>
            <a:pPr algn="l" marL="1576210" indent="-525403" lvl="2">
              <a:lnSpc>
                <a:spcPts val="3650"/>
              </a:lnSpc>
              <a:buFont typeface="Arial"/>
              <a:buChar char="⚬"/>
            </a:pPr>
            <a:r>
              <a:rPr lang="en-US" sz="365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Requires internet and good system performance</a:t>
            </a:r>
          </a:p>
          <a:p>
            <a:pPr algn="l" marL="1576210" indent="-525403" lvl="2">
              <a:lnSpc>
                <a:spcPts val="3650"/>
              </a:lnSpc>
              <a:buFont typeface="Arial"/>
              <a:buChar char="⚬"/>
            </a:pPr>
            <a:r>
              <a:rPr lang="en-US" sz="365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Limited hands-on experience</a:t>
            </a:r>
          </a:p>
          <a:p>
            <a:pPr algn="l" marL="1576210" indent="-525403" lvl="2">
              <a:lnSpc>
                <a:spcPts val="3650"/>
              </a:lnSpc>
              <a:buFont typeface="Arial"/>
              <a:buChar char="⚬"/>
            </a:pPr>
            <a:r>
              <a:rPr lang="en-US" sz="365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Some tools have restricted features or paid versions</a:t>
            </a:r>
          </a:p>
          <a:p>
            <a:pPr algn="l">
              <a:lnSpc>
                <a:spcPts val="3650"/>
              </a:lnSpc>
            </a:pPr>
          </a:p>
          <a:p>
            <a:pPr algn="l">
              <a:lnSpc>
                <a:spcPts val="3650"/>
              </a:lnSpc>
            </a:pPr>
          </a:p>
          <a:p>
            <a:pPr algn="l">
              <a:lnSpc>
                <a:spcPts val="3257"/>
              </a:lnSpc>
            </a:pPr>
          </a:p>
          <a:p>
            <a:pPr algn="l">
              <a:lnSpc>
                <a:spcPts val="3257"/>
              </a:lnSpc>
            </a:pPr>
          </a:p>
          <a:p>
            <a:pPr algn="ctr">
              <a:lnSpc>
                <a:spcPts val="3257"/>
              </a:lnSpc>
            </a:pPr>
          </a:p>
          <a:p>
            <a:pPr algn="ctr">
              <a:lnSpc>
                <a:spcPts val="3257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3583528" y="5866085"/>
            <a:ext cx="11120944" cy="491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623389" indent="-655847" lvl="3">
              <a:lnSpc>
                <a:spcPts val="4050"/>
              </a:lnSpc>
              <a:buFont typeface="Arial"/>
              <a:buChar char="￭"/>
            </a:pPr>
            <a:r>
              <a:rPr lang="en-US" b="true" sz="4050">
                <a:solidFill>
                  <a:srgbClr val="303030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Study Insight</a:t>
            </a:r>
          </a:p>
          <a:p>
            <a:pPr algn="l" marL="1576210" indent="-525403" lvl="2">
              <a:lnSpc>
                <a:spcPts val="3650"/>
              </a:lnSpc>
              <a:buFont typeface="Arial"/>
              <a:buChar char="⚬"/>
            </a:pPr>
            <a:r>
              <a:rPr lang="en-US" sz="3650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Students using simulation tools performed better conceptually and practically than those using only real equipment (Finkelstein et al., 2005)</a:t>
            </a:r>
          </a:p>
          <a:p>
            <a:pPr algn="l">
              <a:lnSpc>
                <a:spcPts val="3650"/>
              </a:lnSpc>
            </a:pPr>
          </a:p>
          <a:p>
            <a:pPr algn="l">
              <a:lnSpc>
                <a:spcPts val="3650"/>
              </a:lnSpc>
            </a:pPr>
          </a:p>
          <a:p>
            <a:pPr algn="l">
              <a:lnSpc>
                <a:spcPts val="3257"/>
              </a:lnSpc>
            </a:pPr>
          </a:p>
          <a:p>
            <a:pPr algn="l">
              <a:lnSpc>
                <a:spcPts val="3257"/>
              </a:lnSpc>
            </a:pPr>
          </a:p>
          <a:p>
            <a:pPr algn="ctr">
              <a:lnSpc>
                <a:spcPts val="3257"/>
              </a:lnSpc>
            </a:pPr>
          </a:p>
          <a:p>
            <a:pPr algn="ctr">
              <a:lnSpc>
                <a:spcPts val="325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D0D0D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32509" y="7625593"/>
            <a:ext cx="5898624" cy="3855248"/>
            <a:chOff x="0" y="0"/>
            <a:chExt cx="2036073" cy="1330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2949312" y="4883948"/>
            <a:ext cx="5898624" cy="3855248"/>
            <a:chOff x="0" y="0"/>
            <a:chExt cx="2036073" cy="1330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18087" y="-1756669"/>
            <a:ext cx="5898624" cy="3855248"/>
            <a:chOff x="0" y="0"/>
            <a:chExt cx="2036073" cy="133074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303030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15473748" y="1028700"/>
            <a:ext cx="5898624" cy="3855248"/>
            <a:chOff x="0" y="0"/>
            <a:chExt cx="2036073" cy="13307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0" id="10"/>
          <p:cNvGrpSpPr/>
          <p:nvPr/>
        </p:nvGrpSpPr>
        <p:grpSpPr>
          <a:xfrm rot="-10800000">
            <a:off x="3159651" y="8511776"/>
            <a:ext cx="5898624" cy="3855248"/>
            <a:chOff x="0" y="0"/>
            <a:chExt cx="2036073" cy="133074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92183" y="1181100"/>
            <a:ext cx="6476559" cy="141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65"/>
              </a:lnSpc>
            </a:pPr>
            <a:r>
              <a:rPr lang="en-US" sz="10315" b="true">
                <a:solidFill>
                  <a:srgbClr val="303030"/>
                </a:solidFill>
                <a:latin typeface="ITC Bauhaus Bold"/>
                <a:ea typeface="ITC Bauhaus Bold"/>
                <a:cs typeface="ITC Bauhaus Bold"/>
                <a:sym typeface="ITC Bauhaus Bold"/>
              </a:rPr>
              <a:t>SUMMARY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63574" y="2918224"/>
            <a:ext cx="14160852" cy="511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3731" indent="-481865" lvl="1">
              <a:lnSpc>
                <a:spcPts val="5802"/>
              </a:lnSpc>
              <a:buFont typeface="Arial"/>
              <a:buChar char="•"/>
            </a:pPr>
            <a:r>
              <a:rPr lang="en-US" sz="4463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Web-based tools like Tinkercad, EasyEDA, CircuitLab help users design and test circuits efficiently.</a:t>
            </a:r>
          </a:p>
          <a:p>
            <a:pPr algn="l" marL="963731" indent="-481865" lvl="1">
              <a:lnSpc>
                <a:spcPts val="5802"/>
              </a:lnSpc>
              <a:buFont typeface="Arial"/>
              <a:buChar char="•"/>
            </a:pPr>
            <a:r>
              <a:rPr lang="en-US" sz="4463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Cloud-based systems increase productivity and reduce errors in electrical system design.</a:t>
            </a:r>
          </a:p>
          <a:p>
            <a:pPr algn="l" marL="963731" indent="-481865" lvl="1">
              <a:lnSpc>
                <a:spcPts val="5802"/>
              </a:lnSpc>
              <a:buFont typeface="Arial"/>
              <a:buChar char="•"/>
            </a:pPr>
            <a:r>
              <a:rPr lang="en-US" sz="4463">
                <a:solidFill>
                  <a:srgbClr val="303030"/>
                </a:solidFill>
                <a:latin typeface="Clear Sans"/>
                <a:ea typeface="Clear Sans"/>
                <a:cs typeface="Clear Sans"/>
                <a:sym typeface="Clear Sans"/>
              </a:rPr>
              <a:t>Despite limitations, these tools enhance learning and professional design workflows.</a:t>
            </a:r>
          </a:p>
        </p:txBody>
      </p:sp>
      <p:grpSp>
        <p:nvGrpSpPr>
          <p:cNvPr name="Group 14" id="14"/>
          <p:cNvGrpSpPr/>
          <p:nvPr/>
        </p:nvGrpSpPr>
        <p:grpSpPr>
          <a:xfrm rot="-5400000">
            <a:off x="15473748" y="6811573"/>
            <a:ext cx="5898624" cy="3855248"/>
            <a:chOff x="0" y="0"/>
            <a:chExt cx="2036073" cy="13307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-3184753" y="-577410"/>
            <a:ext cx="5898624" cy="3855248"/>
            <a:chOff x="0" y="0"/>
            <a:chExt cx="2036073" cy="133074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36075" cy="1330745"/>
            </a:xfrm>
            <a:custGeom>
              <a:avLst/>
              <a:gdLst/>
              <a:ahLst/>
              <a:cxnLst/>
              <a:rect r="r" b="b" t="t" l="l"/>
              <a:pathLst>
                <a:path h="1330745" w="2036075">
                  <a:moveTo>
                    <a:pt x="1576768" y="716958"/>
                  </a:moveTo>
                  <a:lnTo>
                    <a:pt x="1576768" y="557293"/>
                  </a:lnTo>
                  <a:cubicBezTo>
                    <a:pt x="1576769" y="524360"/>
                    <a:pt x="1563687" y="492776"/>
                    <a:pt x="1540400" y="469489"/>
                  </a:cubicBezTo>
                  <a:cubicBezTo>
                    <a:pt x="1517113" y="446202"/>
                    <a:pt x="1485529" y="433120"/>
                    <a:pt x="1452597" y="433120"/>
                  </a:cubicBezTo>
                  <a:lnTo>
                    <a:pt x="867306" y="433120"/>
                  </a:lnTo>
                  <a:cubicBezTo>
                    <a:pt x="798728" y="433120"/>
                    <a:pt x="743134" y="377526"/>
                    <a:pt x="743134" y="308948"/>
                  </a:cubicBezTo>
                  <a:lnTo>
                    <a:pt x="743134" y="124172"/>
                  </a:lnTo>
                  <a:cubicBezTo>
                    <a:pt x="743133" y="55594"/>
                    <a:pt x="687540" y="1"/>
                    <a:pt x="618962" y="0"/>
                  </a:cubicBezTo>
                  <a:lnTo>
                    <a:pt x="124172" y="0"/>
                  </a:lnTo>
                  <a:cubicBezTo>
                    <a:pt x="55594" y="1"/>
                    <a:pt x="1" y="55594"/>
                    <a:pt x="0" y="124172"/>
                  </a:cubicBezTo>
                  <a:lnTo>
                    <a:pt x="0" y="489613"/>
                  </a:lnTo>
                  <a:lnTo>
                    <a:pt x="0" y="798561"/>
                  </a:lnTo>
                  <a:cubicBezTo>
                    <a:pt x="0" y="867139"/>
                    <a:pt x="55593" y="922733"/>
                    <a:pt x="124172" y="922734"/>
                  </a:cubicBezTo>
                  <a:lnTo>
                    <a:pt x="1168766" y="922734"/>
                  </a:lnTo>
                  <a:cubicBezTo>
                    <a:pt x="1201698" y="922733"/>
                    <a:pt x="1233282" y="935816"/>
                    <a:pt x="1256569" y="959102"/>
                  </a:cubicBezTo>
                  <a:cubicBezTo>
                    <a:pt x="1279856" y="982389"/>
                    <a:pt x="1292938" y="1013973"/>
                    <a:pt x="1292937" y="1046905"/>
                  </a:cubicBezTo>
                  <a:lnTo>
                    <a:pt x="1292937" y="1206572"/>
                  </a:lnTo>
                  <a:cubicBezTo>
                    <a:pt x="1292937" y="1275151"/>
                    <a:pt x="1348532" y="1330745"/>
                    <a:pt x="1417110" y="1330745"/>
                  </a:cubicBezTo>
                  <a:lnTo>
                    <a:pt x="1911902" y="1330745"/>
                  </a:lnTo>
                  <a:cubicBezTo>
                    <a:pt x="1944835" y="1330745"/>
                    <a:pt x="1976419" y="1317663"/>
                    <a:pt x="1999706" y="1294376"/>
                  </a:cubicBezTo>
                  <a:cubicBezTo>
                    <a:pt x="2022992" y="1271089"/>
                    <a:pt x="2036075" y="1239505"/>
                    <a:pt x="2036074" y="1206572"/>
                  </a:cubicBezTo>
                  <a:lnTo>
                    <a:pt x="2036074" y="965303"/>
                  </a:lnTo>
                  <a:cubicBezTo>
                    <a:pt x="2036075" y="932370"/>
                    <a:pt x="2022992" y="900787"/>
                    <a:pt x="1999705" y="877500"/>
                  </a:cubicBezTo>
                  <a:cubicBezTo>
                    <a:pt x="1976419" y="854213"/>
                    <a:pt x="1944835" y="841131"/>
                    <a:pt x="1911902" y="841131"/>
                  </a:cubicBezTo>
                  <a:lnTo>
                    <a:pt x="1700943" y="841131"/>
                  </a:lnTo>
                  <a:cubicBezTo>
                    <a:pt x="1668010" y="841132"/>
                    <a:pt x="1636426" y="828049"/>
                    <a:pt x="1613138" y="804762"/>
                  </a:cubicBezTo>
                  <a:cubicBezTo>
                    <a:pt x="1589851" y="781475"/>
                    <a:pt x="1576768" y="749891"/>
                    <a:pt x="1576768" y="716958"/>
                  </a:cubicBezTo>
                  <a:close/>
                </a:path>
              </a:pathLst>
            </a:custGeom>
            <a:solidFill>
              <a:srgbClr val="545454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DAGj9IzHLLY</dc:identifier>
  <dcterms:modified xsi:type="dcterms:W3CDTF">2011-08-01T06:04:30Z</dcterms:modified>
  <cp:revision>1</cp:revision>
  <dc:title>RESEARCH LITE</dc:title>
</cp:coreProperties>
</file>