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3.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jpeg"/><Relationship Id="rId13"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pasted-image.pdf" descr="pasted-image.pdf"/>
          <p:cNvPicPr>
            <a:picLocks noChangeAspect="1"/>
          </p:cNvPicPr>
          <p:nvPr/>
        </p:nvPicPr>
        <p:blipFill>
          <a:blip r:embed="rId2">
            <a:extLst/>
          </a:blip>
          <a:stretch>
            <a:fillRect/>
          </a:stretch>
        </p:blipFill>
        <p:spPr>
          <a:xfrm>
            <a:off x="1302017" y="4339132"/>
            <a:ext cx="5727166" cy="425033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Line"/>
          <p:cNvSpPr/>
          <p:nvPr/>
        </p:nvSpPr>
        <p:spPr>
          <a:xfrm>
            <a:off x="1283985" y="9144000"/>
            <a:ext cx="21777929" cy="0"/>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23" name="TITLE of PRESENTATION"/>
          <p:cNvSpPr txBox="1"/>
          <p:nvPr/>
        </p:nvSpPr>
        <p:spPr>
          <a:xfrm>
            <a:off x="1280591" y="807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Helvetica"/>
                <a:ea typeface="Helvetica"/>
                <a:cs typeface="Helvetica"/>
                <a:sym typeface="Helvetica"/>
              </a:defRPr>
            </a:lvl1pPr>
          </a:lstStyle>
          <a:p>
            <a:pPr/>
            <a:r>
              <a:t>TITLE of PRESENTATION</a:t>
            </a:r>
          </a:p>
        </p:txBody>
      </p:sp>
      <p:sp>
        <p:nvSpPr>
          <p:cNvPr id="124" name="Person Namehere…"/>
          <p:cNvSpPr txBox="1"/>
          <p:nvPr/>
        </p:nvSpPr>
        <p:spPr>
          <a:xfrm>
            <a:off x="1305991" y="9488518"/>
            <a:ext cx="21784718" cy="1163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latin typeface="Montserrat-Light"/>
                <a:ea typeface="Montserrat-Light"/>
                <a:cs typeface="Montserrat-Light"/>
                <a:sym typeface="Montserrat-Light"/>
              </a:defRPr>
            </a:pPr>
            <a:r>
              <a:t>Person Namehere</a:t>
            </a:r>
          </a:p>
          <a:p>
            <a:pPr algn="l">
              <a:lnSpc>
                <a:spcPct val="120000"/>
              </a:lnSpc>
              <a:defRPr spc="-64" sz="3200">
                <a:solidFill>
                  <a:srgbClr val="4FE4E7"/>
                </a:solidFill>
                <a:latin typeface="Montserrat-Light"/>
                <a:ea typeface="Montserrat-Light"/>
                <a:cs typeface="Montserrat-Light"/>
                <a:sym typeface="Montserrat-Light"/>
              </a:defRPr>
            </a:pPr>
            <a:r>
              <a:t>7/28/16</a:t>
            </a:r>
          </a:p>
        </p:txBody>
      </p:sp>
      <p:pic>
        <p:nvPicPr>
          <p:cNvPr id="125" name="pasted-image.pdf" descr="pasted-image.pdf"/>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28"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29"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Helvetica"/>
                <a:ea typeface="Helvetica"/>
                <a:cs typeface="Helvetica"/>
                <a:sym typeface="Helvetica"/>
              </a:defRPr>
            </a:lvl1pPr>
          </a:lstStyle>
          <a:p>
            <a:pPr/>
            <a:r>
              <a:t>Headline Text</a:t>
            </a:r>
          </a:p>
        </p:txBody>
      </p:sp>
      <p:sp>
        <p:nvSpPr>
          <p:cNvPr id="130"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Helvetica"/>
                <a:ea typeface="Helvetica"/>
                <a:cs typeface="Helvetica"/>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3"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4"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Helvetica"/>
                <a:ea typeface="Helvetica"/>
                <a:cs typeface="Helvetica"/>
                <a:sym typeface="Helvetica"/>
              </a:defRPr>
            </a:lvl1pPr>
          </a:lstStyle>
          <a:p>
            <a:pPr/>
            <a:r>
              <a:t>Headline Text</a:t>
            </a:r>
          </a:p>
        </p:txBody>
      </p:sp>
      <p:sp>
        <p:nvSpPr>
          <p:cNvPr id="135" name="Bullet ipsum dolor sit amet nonummy consecuter…"/>
          <p:cNvSpPr txBox="1"/>
          <p:nvPr/>
        </p:nvSpPr>
        <p:spPr>
          <a:xfrm>
            <a:off x="1286941" y="4573618"/>
            <a:ext cx="21784718"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8"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9" name="Headline Text"/>
          <p:cNvSpPr txBox="1"/>
          <p:nvPr/>
        </p:nvSpPr>
        <p:spPr>
          <a:xfrm>
            <a:off x="123994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Helvetica"/>
                <a:ea typeface="Helvetica"/>
                <a:cs typeface="Helvetica"/>
                <a:sym typeface="Helvetica"/>
              </a:defRPr>
            </a:lvl1pPr>
          </a:lstStyle>
          <a:p>
            <a:pPr/>
            <a:r>
              <a:t>Headline Text</a:t>
            </a:r>
          </a:p>
        </p:txBody>
      </p:sp>
      <p:sp>
        <p:nvSpPr>
          <p:cNvPr id="140"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Helvetica"/>
                <a:ea typeface="Helvetica"/>
                <a:cs typeface="Helvetica"/>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1" name="Screen Shot 2016-07-27 at 10.45.56 PM.png" descr="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SPONSORS"/>
          <p:cNvSpPr txBox="1"/>
          <p:nvPr/>
        </p:nvSpPr>
        <p:spPr>
          <a:xfrm>
            <a:off x="1286941" y="6857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Helvetica"/>
                <a:ea typeface="Helvetica"/>
                <a:cs typeface="Helvetica"/>
                <a:sym typeface="Helvetica"/>
              </a:defRPr>
            </a:lvl1pPr>
          </a:lstStyle>
          <a:p>
            <a:pPr/>
            <a:r>
              <a:t>TITLE SPONSORS</a:t>
            </a:r>
          </a:p>
        </p:txBody>
      </p:sp>
      <p:sp>
        <p:nvSpPr>
          <p:cNvPr id="144"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45" name="TRACK SPONSORS"/>
          <p:cNvSpPr txBox="1"/>
          <p:nvPr/>
        </p:nvSpPr>
        <p:spPr>
          <a:xfrm>
            <a:off x="1286941" y="6334124"/>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Helvetica"/>
                <a:ea typeface="Helvetica"/>
                <a:cs typeface="Helvetica"/>
                <a:sym typeface="Helvetica"/>
              </a:defRPr>
            </a:lvl1pPr>
          </a:lstStyle>
          <a:p>
            <a:pPr/>
            <a:r>
              <a:t>TRACK SPONSORS</a:t>
            </a:r>
          </a:p>
        </p:txBody>
      </p:sp>
      <p:sp>
        <p:nvSpPr>
          <p:cNvPr id="146" name="Line"/>
          <p:cNvSpPr/>
          <p:nvPr/>
        </p:nvSpPr>
        <p:spPr>
          <a:xfrm>
            <a:off x="1283985" y="7375525"/>
            <a:ext cx="19362409" cy="0"/>
          </a:xfrm>
          <a:prstGeom prst="line">
            <a:avLst/>
          </a:prstGeom>
          <a:ln w="12700">
            <a:solidFill>
              <a:srgbClr val="EBEBEB"/>
            </a:solidFill>
            <a:miter lim="400000"/>
          </a:ln>
        </p:spPr>
        <p:txBody>
          <a:bodyPr lIns="50800" tIns="50800" rIns="50800" bIns="50800" anchor="ctr"/>
          <a:lstStyle/>
          <a:p>
            <a:pPr>
              <a:defRPr sz="3200"/>
            </a:pPr>
          </a:p>
        </p:txBody>
      </p:sp>
      <p:grpSp>
        <p:nvGrpSpPr>
          <p:cNvPr id="153" name="Group"/>
          <p:cNvGrpSpPr/>
          <p:nvPr/>
        </p:nvGrpSpPr>
        <p:grpSpPr>
          <a:xfrm>
            <a:off x="1371600" y="8555334"/>
            <a:ext cx="14122523" cy="2921001"/>
            <a:chOff x="42245" y="447217"/>
            <a:chExt cx="14122522" cy="2921000"/>
          </a:xfrm>
        </p:grpSpPr>
        <p:pic>
          <p:nvPicPr>
            <p:cNvPr id="147" name="pasted-image.png" descr="pasted-image.png"/>
            <p:cNvPicPr>
              <a:picLocks noChangeAspect="1"/>
            </p:cNvPicPr>
            <p:nvPr/>
          </p:nvPicPr>
          <p:blipFill>
            <a:blip r:embed="rId2">
              <a:alphaModFix amt="80000"/>
              <a:extLst/>
            </a:blip>
            <a:srcRect l="0" t="0" r="0" b="0"/>
            <a:stretch>
              <a:fillRect/>
            </a:stretch>
          </p:blipFill>
          <p:spPr>
            <a:xfrm>
              <a:off x="42245" y="2245456"/>
              <a:ext cx="3738150" cy="966168"/>
            </a:xfrm>
            <a:prstGeom prst="rect">
              <a:avLst/>
            </a:prstGeom>
            <a:ln w="12700" cap="flat">
              <a:noFill/>
              <a:miter lim="400000"/>
            </a:ln>
            <a:effectLst/>
          </p:spPr>
        </p:pic>
        <p:pic>
          <p:nvPicPr>
            <p:cNvPr id="148" name="healthgrades-9501271fafb2027cad3260d6e90c7fcaaa94f7fe7b25e342e4cf0b3fe4c9466e.png" descr="healthgrades-9501271fafb2027cad3260d6e90c7fcaaa94f7fe7b25e342e4cf0b3fe4c9466e.png"/>
            <p:cNvPicPr>
              <a:picLocks noChangeAspect="1"/>
            </p:cNvPicPr>
            <p:nvPr/>
          </p:nvPicPr>
          <p:blipFill>
            <a:blip r:embed="rId3">
              <a:extLst/>
            </a:blip>
            <a:stretch>
              <a:fillRect/>
            </a:stretch>
          </p:blipFill>
          <p:spPr>
            <a:xfrm>
              <a:off x="42245" y="785169"/>
              <a:ext cx="3846004" cy="589449"/>
            </a:xfrm>
            <a:prstGeom prst="rect">
              <a:avLst/>
            </a:prstGeom>
            <a:ln w="12700" cap="flat">
              <a:noFill/>
              <a:miter lim="400000"/>
            </a:ln>
            <a:effectLst/>
          </p:spPr>
        </p:pic>
        <p:pic>
          <p:nvPicPr>
            <p:cNvPr id="149" name="herman-miller-3212fd3ecd5938d0f16420942b507f23e00df55f7c460d65b7771b32362a0e65.png" descr="herman-miller-3212fd3ecd5938d0f16420942b507f23e00df55f7c460d65b7771b32362a0e65.png"/>
            <p:cNvPicPr>
              <a:picLocks noChangeAspect="1"/>
            </p:cNvPicPr>
            <p:nvPr/>
          </p:nvPicPr>
          <p:blipFill>
            <a:blip r:embed="rId4">
              <a:extLst/>
            </a:blip>
            <a:stretch>
              <a:fillRect/>
            </a:stretch>
          </p:blipFill>
          <p:spPr>
            <a:xfrm>
              <a:off x="5180505" y="447217"/>
              <a:ext cx="3846004" cy="1265353"/>
            </a:xfrm>
            <a:prstGeom prst="rect">
              <a:avLst/>
            </a:prstGeom>
            <a:ln w="12700" cap="flat">
              <a:noFill/>
              <a:miter lim="400000"/>
            </a:ln>
            <a:effectLst/>
          </p:spPr>
        </p:pic>
        <p:pic>
          <p:nvPicPr>
            <p:cNvPr id="150" name="pendo-9b27173bdc87ce428e0cb09fe5b0bab4cee987eba5ae6af1ba4af5bd2ecc967b.png" descr="pendo-9b27173bdc87ce428e0cb09fe5b0bab4cee987eba5ae6af1ba4af5bd2ecc967b.png"/>
            <p:cNvPicPr>
              <a:picLocks noChangeAspect="1"/>
            </p:cNvPicPr>
            <p:nvPr/>
          </p:nvPicPr>
          <p:blipFill>
            <a:blip r:embed="rId5">
              <a:extLst/>
            </a:blip>
            <a:stretch>
              <a:fillRect/>
            </a:stretch>
          </p:blipFill>
          <p:spPr>
            <a:xfrm>
              <a:off x="10318765" y="639843"/>
              <a:ext cx="3846004" cy="880101"/>
            </a:xfrm>
            <a:prstGeom prst="rect">
              <a:avLst/>
            </a:prstGeom>
            <a:ln w="12700" cap="flat">
              <a:noFill/>
              <a:miter lim="400000"/>
            </a:ln>
            <a:effectLst/>
          </p:spPr>
        </p:pic>
        <p:pic>
          <p:nvPicPr>
            <p:cNvPr id="151" name="fanatics-14256afba1a56fad4ac3a9184d2057162546cb44d7a2c0109809df73b88dd762.png" descr="fanatics-14256afba1a56fad4ac3a9184d2057162546cb44d7a2c0109809df73b88dd762.png"/>
            <p:cNvPicPr>
              <a:picLocks noChangeAspect="1"/>
            </p:cNvPicPr>
            <p:nvPr/>
          </p:nvPicPr>
          <p:blipFill>
            <a:blip r:embed="rId6">
              <a:extLst/>
            </a:blip>
            <a:stretch>
              <a:fillRect/>
            </a:stretch>
          </p:blipFill>
          <p:spPr>
            <a:xfrm>
              <a:off x="5334526" y="2089003"/>
              <a:ext cx="3461404" cy="1279215"/>
            </a:xfrm>
            <a:prstGeom prst="rect">
              <a:avLst/>
            </a:prstGeom>
            <a:ln w="12700" cap="flat">
              <a:noFill/>
              <a:miter lim="400000"/>
            </a:ln>
            <a:effectLst/>
          </p:spPr>
        </p:pic>
        <p:pic>
          <p:nvPicPr>
            <p:cNvPr id="152" name="aarp-6c15d4fcb2a5ed35139da45c05448fc9384d1b109d85a1d7fdfbd50ee7be9823.png" descr="aarp-6c15d4fcb2a5ed35139da45c05448fc9384d1b109d85a1d7fdfbd50ee7be9823.png"/>
            <p:cNvPicPr>
              <a:picLocks noChangeAspect="1"/>
            </p:cNvPicPr>
            <p:nvPr/>
          </p:nvPicPr>
          <p:blipFill>
            <a:blip r:embed="rId7">
              <a:extLst/>
            </a:blip>
            <a:stretch>
              <a:fillRect/>
            </a:stretch>
          </p:blipFill>
          <p:spPr>
            <a:xfrm>
              <a:off x="10296050" y="2423518"/>
              <a:ext cx="3846004" cy="610185"/>
            </a:xfrm>
            <a:prstGeom prst="rect">
              <a:avLst/>
            </a:prstGeom>
            <a:ln w="12700" cap="flat">
              <a:noFill/>
              <a:miter lim="400000"/>
            </a:ln>
            <a:effectLst/>
          </p:spPr>
        </p:pic>
      </p:grpSp>
      <p:pic>
        <p:nvPicPr>
          <p:cNvPr id="154" name="pasted-image.pdf" descr="pasted-image.pdf"/>
          <p:cNvPicPr>
            <a:picLocks noChangeAspect="1"/>
          </p:cNvPicPr>
          <p:nvPr/>
        </p:nvPicPr>
        <p:blipFill>
          <a:blip r:embed="rId8">
            <a:extLst/>
          </a:blip>
          <a:stretch>
            <a:fillRect/>
          </a:stretch>
        </p:blipFill>
        <p:spPr>
          <a:xfrm>
            <a:off x="21967697" y="429050"/>
            <a:ext cx="1896277" cy="1855332"/>
          </a:xfrm>
          <a:prstGeom prst="rect">
            <a:avLst/>
          </a:prstGeom>
          <a:ln w="12700">
            <a:miter lim="400000"/>
          </a:ln>
        </p:spPr>
      </p:pic>
      <p:grpSp>
        <p:nvGrpSpPr>
          <p:cNvPr id="160" name="Group"/>
          <p:cNvGrpSpPr/>
          <p:nvPr/>
        </p:nvGrpSpPr>
        <p:grpSpPr>
          <a:xfrm>
            <a:off x="1334339" y="2540729"/>
            <a:ext cx="13927940" cy="2917342"/>
            <a:chOff x="0" y="0"/>
            <a:chExt cx="13927938" cy="2917340"/>
          </a:xfrm>
        </p:grpSpPr>
        <p:pic>
          <p:nvPicPr>
            <p:cNvPr id="155" name="pasted-image.png" descr="pasted-image.png"/>
            <p:cNvPicPr>
              <a:picLocks noChangeAspect="1"/>
            </p:cNvPicPr>
            <p:nvPr/>
          </p:nvPicPr>
          <p:blipFill>
            <a:blip r:embed="rId9">
              <a:alphaModFix amt="60000"/>
              <a:extLst/>
            </a:blip>
            <a:stretch>
              <a:fillRect/>
            </a:stretch>
          </p:blipFill>
          <p:spPr>
            <a:xfrm>
              <a:off x="5536961" y="195402"/>
              <a:ext cx="2859731" cy="1000907"/>
            </a:xfrm>
            <a:prstGeom prst="rect">
              <a:avLst/>
            </a:prstGeom>
            <a:ln w="12700" cap="flat">
              <a:noFill/>
              <a:miter lim="400000"/>
            </a:ln>
            <a:effectLst/>
          </p:spPr>
        </p:pic>
        <p:pic>
          <p:nvPicPr>
            <p:cNvPr id="156" name="pasted-image.png" descr="pasted-image.png"/>
            <p:cNvPicPr>
              <a:picLocks noChangeAspect="1"/>
            </p:cNvPicPr>
            <p:nvPr/>
          </p:nvPicPr>
          <p:blipFill>
            <a:blip r:embed="rId10">
              <a:alphaModFix amt="60000"/>
              <a:extLst/>
            </a:blip>
            <a:stretch>
              <a:fillRect/>
            </a:stretch>
          </p:blipFill>
          <p:spPr>
            <a:xfrm>
              <a:off x="10250652" y="0"/>
              <a:ext cx="3677287" cy="1391712"/>
            </a:xfrm>
            <a:prstGeom prst="rect">
              <a:avLst/>
            </a:prstGeom>
            <a:ln w="12700" cap="flat">
              <a:noFill/>
              <a:miter lim="400000"/>
            </a:ln>
            <a:effectLst/>
          </p:spPr>
        </p:pic>
        <p:pic>
          <p:nvPicPr>
            <p:cNvPr id="157" name="pasted-image.png" descr="pasted-image.png"/>
            <p:cNvPicPr>
              <a:picLocks noChangeAspect="1"/>
            </p:cNvPicPr>
            <p:nvPr/>
          </p:nvPicPr>
          <p:blipFill>
            <a:blip r:embed="rId11">
              <a:alphaModFix amt="60000"/>
              <a:extLst/>
            </a:blip>
            <a:stretch>
              <a:fillRect/>
            </a:stretch>
          </p:blipFill>
          <p:spPr>
            <a:xfrm>
              <a:off x="2955707" y="1886765"/>
              <a:ext cx="3294461" cy="1030576"/>
            </a:xfrm>
            <a:prstGeom prst="rect">
              <a:avLst/>
            </a:prstGeom>
            <a:ln w="12700" cap="flat">
              <a:noFill/>
              <a:miter lim="400000"/>
            </a:ln>
            <a:effectLst/>
          </p:spPr>
        </p:pic>
        <p:pic>
          <p:nvPicPr>
            <p:cNvPr id="158" name="wework-2d0a18f5142579724a6b275f682d69ed9978b84831407b184705f9c19ce4614e.jpg" descr="wework-2d0a18f5142579724a6b275f682d69ed9978b84831407b184705f9c19ce4614e.jpg"/>
            <p:cNvPicPr>
              <a:picLocks noChangeAspect="1"/>
            </p:cNvPicPr>
            <p:nvPr/>
          </p:nvPicPr>
          <p:blipFill>
            <a:blip r:embed="rId12">
              <a:extLst/>
            </a:blip>
            <a:stretch>
              <a:fillRect/>
            </a:stretch>
          </p:blipFill>
          <p:spPr>
            <a:xfrm>
              <a:off x="7598850" y="1827024"/>
              <a:ext cx="3683001" cy="822235"/>
            </a:xfrm>
            <a:prstGeom prst="rect">
              <a:avLst/>
            </a:prstGeom>
            <a:ln w="12700" cap="flat">
              <a:noFill/>
              <a:miter lim="400000"/>
            </a:ln>
            <a:effectLst/>
          </p:spPr>
        </p:pic>
        <p:pic>
          <p:nvPicPr>
            <p:cNvPr id="159" name="aging20-976023d2a58b7d4473af434959cb8e393eb1f4ef5d52c6e813bdd6ceb309bc5d.jpg" descr="aging20-976023d2a58b7d4473af434959cb8e393eb1f4ef5d52c6e813bdd6ceb309bc5d.jpg"/>
            <p:cNvPicPr>
              <a:picLocks noChangeAspect="1"/>
            </p:cNvPicPr>
            <p:nvPr/>
          </p:nvPicPr>
          <p:blipFill>
            <a:blip r:embed="rId13">
              <a:extLst/>
            </a:blip>
            <a:stretch>
              <a:fillRect/>
            </a:stretch>
          </p:blipFill>
          <p:spPr>
            <a:xfrm>
              <a:off x="0" y="303046"/>
              <a:ext cx="3683000" cy="102516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headline EVENT SPONSORS"/>
          <p:cNvSpPr txBox="1"/>
          <p:nvPr/>
        </p:nvSpPr>
        <p:spPr>
          <a:xfrm>
            <a:off x="1286941" y="6857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Helvetica"/>
                <a:ea typeface="Helvetica"/>
                <a:cs typeface="Helvetica"/>
                <a:sym typeface="Helvetica"/>
              </a:defRPr>
            </a:lvl1pPr>
          </a:lstStyle>
          <a:p>
            <a:pPr/>
            <a:r>
              <a:t>headline EVENT SPONSORS</a:t>
            </a:r>
          </a:p>
        </p:txBody>
      </p:sp>
      <p:sp>
        <p:nvSpPr>
          <p:cNvPr id="163"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64" name="partner SPONSORS"/>
          <p:cNvSpPr txBox="1"/>
          <p:nvPr/>
        </p:nvSpPr>
        <p:spPr>
          <a:xfrm>
            <a:off x="1286941" y="5643291"/>
            <a:ext cx="7584034"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Helvetica"/>
                <a:ea typeface="Helvetica"/>
                <a:cs typeface="Helvetica"/>
                <a:sym typeface="Helvetica"/>
              </a:defRPr>
            </a:lvl1pPr>
          </a:lstStyle>
          <a:p>
            <a:pPr/>
            <a:r>
              <a:t>partner SPONSORS</a:t>
            </a:r>
          </a:p>
        </p:txBody>
      </p:sp>
      <p:sp>
        <p:nvSpPr>
          <p:cNvPr id="165" name="Line"/>
          <p:cNvSpPr/>
          <p:nvPr/>
        </p:nvSpPr>
        <p:spPr>
          <a:xfrm>
            <a:off x="1283985" y="6684691"/>
            <a:ext cx="9057699" cy="1"/>
          </a:xfrm>
          <a:prstGeom prst="line">
            <a:avLst/>
          </a:prstGeom>
          <a:ln w="12700">
            <a:solidFill>
              <a:srgbClr val="EBEBEB"/>
            </a:solidFill>
            <a:miter lim="400000"/>
          </a:ln>
        </p:spPr>
        <p:txBody>
          <a:bodyPr lIns="50800" tIns="50800" rIns="50800" bIns="50800" anchor="ctr"/>
          <a:lstStyle/>
          <a:p>
            <a:pPr>
              <a:defRPr sz="3200"/>
            </a:pPr>
          </a:p>
        </p:txBody>
      </p:sp>
      <p:pic>
        <p:nvPicPr>
          <p:cNvPr id="166" name="pasted-image.pdf" descr="pasted-image.pdf"/>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67" name="member SPONSORS"/>
          <p:cNvSpPr txBox="1"/>
          <p:nvPr/>
        </p:nvSpPr>
        <p:spPr>
          <a:xfrm>
            <a:off x="11561241" y="5643291"/>
            <a:ext cx="7584034"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Helvetica"/>
                <a:ea typeface="Helvetica"/>
                <a:cs typeface="Helvetica"/>
                <a:sym typeface="Helvetica"/>
              </a:defRPr>
            </a:lvl1pPr>
          </a:lstStyle>
          <a:p>
            <a:pPr/>
            <a:r>
              <a:t>member SPONSORS</a:t>
            </a:r>
          </a:p>
        </p:txBody>
      </p:sp>
      <p:sp>
        <p:nvSpPr>
          <p:cNvPr id="168" name="BakerHostetler…"/>
          <p:cNvSpPr txBox="1"/>
          <p:nvPr/>
        </p:nvSpPr>
        <p:spPr>
          <a:xfrm>
            <a:off x="1286941" y="7032385"/>
            <a:ext cx="11553776" cy="5535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73013"/>
          <a:lstStyle/>
          <a:p>
            <a:pPr algn="l">
              <a:defRPr spc="-48" sz="2400">
                <a:solidFill>
                  <a:srgbClr val="797979"/>
                </a:solidFill>
                <a:latin typeface="Helvetica"/>
                <a:ea typeface="Helvetica"/>
                <a:cs typeface="Helvetica"/>
                <a:sym typeface="Helvetica"/>
              </a:defRPr>
            </a:pPr>
            <a:r>
              <a:t>BakerHostetler</a:t>
            </a:r>
          </a:p>
          <a:p>
            <a:pPr algn="l">
              <a:defRPr spc="-48" sz="2400">
                <a:solidFill>
                  <a:srgbClr val="797979"/>
                </a:solidFill>
                <a:latin typeface="Helvetica"/>
                <a:ea typeface="Helvetica"/>
                <a:cs typeface="Helvetica"/>
                <a:sym typeface="Helvetica"/>
              </a:defRPr>
            </a:pPr>
            <a:r>
              <a:t>Bradford LTD</a:t>
            </a:r>
          </a:p>
          <a:p>
            <a:pPr algn="l">
              <a:defRPr spc="-48" sz="2400">
                <a:solidFill>
                  <a:srgbClr val="797979"/>
                </a:solidFill>
                <a:latin typeface="Helvetica"/>
                <a:ea typeface="Helvetica"/>
                <a:cs typeface="Helvetica"/>
                <a:sym typeface="Helvetica"/>
              </a:defRPr>
            </a:pPr>
            <a:r>
              <a:t>Capital One Cafe</a:t>
            </a:r>
          </a:p>
          <a:p>
            <a:pPr algn="l">
              <a:defRPr spc="-48" sz="2400">
                <a:solidFill>
                  <a:srgbClr val="797979"/>
                </a:solidFill>
                <a:latin typeface="Helvetica"/>
                <a:ea typeface="Helvetica"/>
                <a:cs typeface="Helvetica"/>
                <a:sym typeface="Helvetica"/>
              </a:defRPr>
            </a:pPr>
            <a:r>
              <a:t>Coastal Cloud</a:t>
            </a:r>
          </a:p>
          <a:p>
            <a:pPr algn="l">
              <a:defRPr spc="-48" sz="2400">
                <a:solidFill>
                  <a:srgbClr val="797979"/>
                </a:solidFill>
                <a:latin typeface="Helvetica"/>
                <a:ea typeface="Helvetica"/>
                <a:cs typeface="Helvetica"/>
                <a:sym typeface="Helvetica"/>
              </a:defRPr>
            </a:pPr>
            <a:r>
              <a:t>Colorado Impact Fund</a:t>
            </a:r>
          </a:p>
          <a:p>
            <a:pPr algn="l">
              <a:defRPr spc="-48" sz="2400">
                <a:solidFill>
                  <a:srgbClr val="797979"/>
                </a:solidFill>
                <a:latin typeface="Helvetica"/>
                <a:ea typeface="Helvetica"/>
                <a:cs typeface="Helvetica"/>
                <a:sym typeface="Helvetica"/>
              </a:defRPr>
            </a:pPr>
            <a:r>
              <a:t>Connect for Health Colorado</a:t>
            </a:r>
          </a:p>
          <a:p>
            <a:pPr algn="l">
              <a:defRPr spc="-48" sz="2400">
                <a:solidFill>
                  <a:srgbClr val="797979"/>
                </a:solidFill>
                <a:latin typeface="Helvetica"/>
                <a:ea typeface="Helvetica"/>
                <a:cs typeface="Helvetica"/>
                <a:sym typeface="Helvetica"/>
              </a:defRPr>
            </a:pPr>
            <a:r>
              <a:t>Cooley</a:t>
            </a:r>
          </a:p>
          <a:p>
            <a:pPr algn="l">
              <a:defRPr spc="-48" sz="2400">
                <a:solidFill>
                  <a:srgbClr val="797979"/>
                </a:solidFill>
                <a:latin typeface="Helvetica"/>
                <a:ea typeface="Helvetica"/>
                <a:cs typeface="Helvetica"/>
                <a:sym typeface="Helvetica"/>
              </a:defRPr>
            </a:pPr>
            <a:r>
              <a:t>Corus360 / Intersect Alliance</a:t>
            </a:r>
          </a:p>
          <a:p>
            <a:pPr algn="l">
              <a:defRPr spc="-48" sz="2400">
                <a:solidFill>
                  <a:srgbClr val="797979"/>
                </a:solidFill>
                <a:latin typeface="Helvetica"/>
                <a:ea typeface="Helvetica"/>
                <a:cs typeface="Helvetica"/>
                <a:sym typeface="Helvetica"/>
              </a:defRPr>
            </a:pPr>
            <a:r>
              <a:t>City and County of Denver Office of Economic Development</a:t>
            </a:r>
          </a:p>
          <a:p>
            <a:pPr algn="l">
              <a:defRPr spc="-48" sz="2400">
                <a:solidFill>
                  <a:srgbClr val="797979"/>
                </a:solidFill>
                <a:latin typeface="Helvetica"/>
                <a:ea typeface="Helvetica"/>
                <a:cs typeface="Helvetica"/>
                <a:sym typeface="Helvetica"/>
              </a:defRPr>
            </a:pPr>
            <a:r>
              <a:t>EKS&amp;H</a:t>
            </a:r>
          </a:p>
          <a:p>
            <a:pPr algn="l">
              <a:defRPr spc="-48" sz="2400">
                <a:solidFill>
                  <a:srgbClr val="797979"/>
                </a:solidFill>
                <a:latin typeface="Helvetica"/>
                <a:ea typeface="Helvetica"/>
                <a:cs typeface="Helvetica"/>
                <a:sym typeface="Helvetica"/>
              </a:defRPr>
            </a:pPr>
            <a:r>
              <a:t>Event Integrity</a:t>
            </a:r>
          </a:p>
          <a:p>
            <a:pPr algn="l">
              <a:defRPr spc="-48" sz="2400">
                <a:solidFill>
                  <a:srgbClr val="797979"/>
                </a:solidFill>
                <a:latin typeface="Helvetica"/>
                <a:ea typeface="Helvetica"/>
                <a:cs typeface="Helvetica"/>
                <a:sym typeface="Helvetica"/>
              </a:defRPr>
            </a:pPr>
            <a:r>
              <a:t>FullContact</a:t>
            </a:r>
          </a:p>
          <a:p>
            <a:pPr algn="l">
              <a:defRPr spc="-48" sz="2400">
                <a:solidFill>
                  <a:srgbClr val="797979"/>
                </a:solidFill>
                <a:latin typeface="Helvetica"/>
                <a:ea typeface="Helvetica"/>
                <a:cs typeface="Helvetica"/>
                <a:sym typeface="Helvetica"/>
              </a:defRPr>
            </a:pPr>
            <a:r>
              <a:t>General Assembly</a:t>
            </a:r>
          </a:p>
          <a:p>
            <a:pPr algn="l">
              <a:defRPr spc="-48" sz="2400">
                <a:solidFill>
                  <a:srgbClr val="797979"/>
                </a:solidFill>
                <a:latin typeface="Helvetica"/>
                <a:ea typeface="Helvetica"/>
                <a:cs typeface="Helvetica"/>
                <a:sym typeface="Helvetica"/>
              </a:defRPr>
            </a:pPr>
            <a:r>
              <a:t>Nanno</a:t>
            </a:r>
          </a:p>
          <a:p>
            <a:pPr algn="l">
              <a:defRPr spc="-48" sz="2400">
                <a:solidFill>
                  <a:srgbClr val="797979"/>
                </a:solidFill>
                <a:latin typeface="Helvetica"/>
                <a:ea typeface="Helvetica"/>
                <a:cs typeface="Helvetica"/>
                <a:sym typeface="Helvetica"/>
              </a:defRPr>
            </a:pPr>
            <a:r>
              <a:t>Pass Gas Denver</a:t>
            </a:r>
          </a:p>
          <a:p>
            <a:pPr algn="l">
              <a:defRPr spc="-48" sz="2400">
                <a:solidFill>
                  <a:srgbClr val="797979"/>
                </a:solidFill>
                <a:latin typeface="Helvetica"/>
                <a:ea typeface="Helvetica"/>
                <a:cs typeface="Helvetica"/>
                <a:sym typeface="Helvetica"/>
              </a:defRPr>
            </a:pPr>
            <a:r>
              <a:t>Slalom</a:t>
            </a:r>
          </a:p>
          <a:p>
            <a:pPr algn="l">
              <a:defRPr spc="-48" sz="2400">
                <a:solidFill>
                  <a:srgbClr val="797979"/>
                </a:solidFill>
                <a:latin typeface="Helvetica"/>
                <a:ea typeface="Helvetica"/>
                <a:cs typeface="Helvetica"/>
                <a:sym typeface="Helvetica"/>
              </a:defRPr>
            </a:pPr>
            <a:r>
              <a:t>Wazee Digital</a:t>
            </a:r>
          </a:p>
        </p:txBody>
      </p:sp>
      <p:sp>
        <p:nvSpPr>
          <p:cNvPr id="169" name="Line"/>
          <p:cNvSpPr/>
          <p:nvPr/>
        </p:nvSpPr>
        <p:spPr>
          <a:xfrm>
            <a:off x="11583685" y="6684691"/>
            <a:ext cx="9057699" cy="1"/>
          </a:xfrm>
          <a:prstGeom prst="line">
            <a:avLst/>
          </a:prstGeom>
          <a:ln w="12700">
            <a:solidFill>
              <a:srgbClr val="EBEBEB"/>
            </a:solidFill>
            <a:miter lim="400000"/>
          </a:ln>
        </p:spPr>
        <p:txBody>
          <a:bodyPr lIns="50800" tIns="50800" rIns="50800" bIns="50800" anchor="ctr"/>
          <a:lstStyle/>
          <a:p>
            <a:pPr>
              <a:defRPr sz="3200"/>
            </a:pPr>
          </a:p>
        </p:txBody>
      </p:sp>
      <p:sp>
        <p:nvSpPr>
          <p:cNvPr id="170" name="Accenture…"/>
          <p:cNvSpPr txBox="1"/>
          <p:nvPr/>
        </p:nvSpPr>
        <p:spPr>
          <a:xfrm>
            <a:off x="11650141" y="7032385"/>
            <a:ext cx="9057699" cy="5535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35635"/>
          <a:lstStyle/>
          <a:p>
            <a:pPr algn="l">
              <a:defRPr spc="-48" sz="2400">
                <a:solidFill>
                  <a:srgbClr val="797979"/>
                </a:solidFill>
                <a:latin typeface="Helvetica"/>
                <a:ea typeface="Helvetica"/>
                <a:cs typeface="Helvetica"/>
                <a:sym typeface="Helvetica"/>
              </a:defRPr>
            </a:pPr>
            <a:r>
              <a:t>Accenture</a:t>
            </a:r>
          </a:p>
          <a:p>
            <a:pPr algn="l">
              <a:defRPr spc="-48" sz="2400">
                <a:solidFill>
                  <a:srgbClr val="797979"/>
                </a:solidFill>
                <a:latin typeface="Helvetica"/>
                <a:ea typeface="Helvetica"/>
                <a:cs typeface="Helvetica"/>
                <a:sym typeface="Helvetica"/>
              </a:defRPr>
            </a:pPr>
            <a:r>
              <a:t>Butler Snow</a:t>
            </a:r>
          </a:p>
          <a:p>
            <a:pPr algn="l">
              <a:defRPr spc="-48" sz="2400">
                <a:solidFill>
                  <a:srgbClr val="797979"/>
                </a:solidFill>
                <a:latin typeface="Helvetica"/>
                <a:ea typeface="Helvetica"/>
                <a:cs typeface="Helvetica"/>
                <a:sym typeface="Helvetica"/>
              </a:defRPr>
            </a:pPr>
            <a:r>
              <a:t>Hogan Lovells</a:t>
            </a:r>
          </a:p>
          <a:p>
            <a:pPr algn="l">
              <a:defRPr spc="-48" sz="2400">
                <a:solidFill>
                  <a:srgbClr val="797979"/>
                </a:solidFill>
                <a:latin typeface="Helvetica"/>
                <a:ea typeface="Helvetica"/>
                <a:cs typeface="Helvetica"/>
                <a:sym typeface="Helvetica"/>
              </a:defRPr>
            </a:pPr>
            <a:r>
              <a:t>OneNeck IT</a:t>
            </a:r>
          </a:p>
          <a:p>
            <a:pPr algn="l">
              <a:defRPr spc="-48" sz="2400">
                <a:solidFill>
                  <a:srgbClr val="797979"/>
                </a:solidFill>
                <a:latin typeface="Helvetica"/>
                <a:ea typeface="Helvetica"/>
                <a:cs typeface="Helvetica"/>
                <a:sym typeface="Helvetica"/>
              </a:defRPr>
            </a:pPr>
            <a:r>
              <a:t>Slifer, Smith &amp; Frampton</a:t>
            </a:r>
          </a:p>
          <a:p>
            <a:pPr algn="l">
              <a:defRPr spc="-48" sz="2400">
                <a:solidFill>
                  <a:srgbClr val="797979"/>
                </a:solidFill>
                <a:latin typeface="Helvetica"/>
                <a:ea typeface="Helvetica"/>
                <a:cs typeface="Helvetica"/>
                <a:sym typeface="Helvetica"/>
              </a:defRPr>
            </a:pPr>
            <a:r>
              <a:t>Swiftpage</a:t>
            </a:r>
          </a:p>
        </p:txBody>
      </p:sp>
      <p:pic>
        <p:nvPicPr>
          <p:cNvPr id="171" name="aarp-6c15d4fcb2a5ed35139da45c05448fc9384d1b109d85a1d7fdfbd50ee7be9823.png" descr="aarp-6c15d4fcb2a5ed35139da45c05448fc9384d1b109d85a1d7fdfbd50ee7be9823.png"/>
          <p:cNvPicPr>
            <a:picLocks noChangeAspect="1"/>
          </p:cNvPicPr>
          <p:nvPr/>
        </p:nvPicPr>
        <p:blipFill>
          <a:blip r:embed="rId3">
            <a:extLst/>
          </a:blip>
          <a:stretch>
            <a:fillRect/>
          </a:stretch>
        </p:blipFill>
        <p:spPr>
          <a:xfrm>
            <a:off x="1282700" y="2317766"/>
            <a:ext cx="3175000" cy="503727"/>
          </a:xfrm>
          <a:prstGeom prst="rect">
            <a:avLst/>
          </a:prstGeom>
          <a:ln w="12700">
            <a:miter lim="400000"/>
          </a:ln>
        </p:spPr>
      </p:pic>
      <p:pic>
        <p:nvPicPr>
          <p:cNvPr id="172" name="Avnet_logo_tagline_rgb_copy.png" descr="Avnet_logo_tagline_rgb_copy.png"/>
          <p:cNvPicPr>
            <a:picLocks noChangeAspect="1"/>
          </p:cNvPicPr>
          <p:nvPr/>
        </p:nvPicPr>
        <p:blipFill>
          <a:blip r:embed="rId4">
            <a:extLst/>
          </a:blip>
          <a:stretch>
            <a:fillRect/>
          </a:stretch>
        </p:blipFill>
        <p:spPr>
          <a:xfrm>
            <a:off x="5837496" y="2136907"/>
            <a:ext cx="3175001" cy="865445"/>
          </a:xfrm>
          <a:prstGeom prst="rect">
            <a:avLst/>
          </a:prstGeom>
          <a:ln w="12700">
            <a:miter lim="400000"/>
          </a:ln>
        </p:spPr>
      </p:pic>
      <p:pic>
        <p:nvPicPr>
          <p:cNvPr id="173" name="bold-legal-logo_copy.png" descr="bold-legal-logo_copy.png"/>
          <p:cNvPicPr>
            <a:picLocks noChangeAspect="1"/>
          </p:cNvPicPr>
          <p:nvPr/>
        </p:nvPicPr>
        <p:blipFill>
          <a:blip r:embed="rId5">
            <a:extLst/>
          </a:blip>
          <a:stretch>
            <a:fillRect/>
          </a:stretch>
        </p:blipFill>
        <p:spPr>
          <a:xfrm>
            <a:off x="14947090" y="2372472"/>
            <a:ext cx="3175001" cy="394315"/>
          </a:xfrm>
          <a:prstGeom prst="rect">
            <a:avLst/>
          </a:prstGeom>
          <a:ln w="12700">
            <a:miter lim="400000"/>
          </a:ln>
        </p:spPr>
      </p:pic>
      <p:pic>
        <p:nvPicPr>
          <p:cNvPr id="174" name="xero.png" descr="xero.png"/>
          <p:cNvPicPr>
            <a:picLocks noChangeAspect="1"/>
          </p:cNvPicPr>
          <p:nvPr/>
        </p:nvPicPr>
        <p:blipFill>
          <a:blip r:embed="rId6">
            <a:extLst/>
          </a:blip>
          <a:stretch>
            <a:fillRect/>
          </a:stretch>
        </p:blipFill>
        <p:spPr>
          <a:xfrm>
            <a:off x="10392293" y="1850934"/>
            <a:ext cx="3175001" cy="1564391"/>
          </a:xfrm>
          <a:prstGeom prst="rect">
            <a:avLst/>
          </a:prstGeom>
          <a:ln w="12700">
            <a:miter lim="400000"/>
          </a:ln>
        </p:spPr>
      </p:pic>
      <p:pic>
        <p:nvPicPr>
          <p:cNvPr id="175" name="Spectrum_Logo_DBlue_RGB_copy.png" descr="Spectrum_Logo_DBlue_RGB_copy.png"/>
          <p:cNvPicPr>
            <a:picLocks noChangeAspect="1"/>
          </p:cNvPicPr>
          <p:nvPr/>
        </p:nvPicPr>
        <p:blipFill>
          <a:blip r:embed="rId7">
            <a:extLst/>
          </a:blip>
          <a:stretch>
            <a:fillRect/>
          </a:stretch>
        </p:blipFill>
        <p:spPr>
          <a:xfrm>
            <a:off x="5416905" y="4050104"/>
            <a:ext cx="3175001" cy="665727"/>
          </a:xfrm>
          <a:prstGeom prst="rect">
            <a:avLst/>
          </a:prstGeom>
          <a:ln w="12700">
            <a:miter lim="400000"/>
          </a:ln>
        </p:spPr>
      </p:pic>
      <p:pic>
        <p:nvPicPr>
          <p:cNvPr id="176" name="sendgrid-721203d3182321bd84a93ae1c4f7a20a0e3b4c0a2e685ad31e9b1ada204f66e1.png" descr="sendgrid-721203d3182321bd84a93ae1c4f7a20a0e3b4c0a2e685ad31e9b1ada204f66e1.png"/>
          <p:cNvPicPr>
            <a:picLocks noChangeAspect="1"/>
          </p:cNvPicPr>
          <p:nvPr/>
        </p:nvPicPr>
        <p:blipFill>
          <a:blip r:embed="rId8">
            <a:extLst/>
          </a:blip>
          <a:stretch>
            <a:fillRect/>
          </a:stretch>
        </p:blipFill>
        <p:spPr>
          <a:xfrm>
            <a:off x="10186111" y="4036370"/>
            <a:ext cx="3175001" cy="693195"/>
          </a:xfrm>
          <a:prstGeom prst="rect">
            <a:avLst/>
          </a:prstGeom>
          <a:ln w="12700">
            <a:miter lim="400000"/>
          </a:ln>
        </p:spPr>
      </p:pic>
      <p:pic>
        <p:nvPicPr>
          <p:cNvPr id="177" name="Next50_copy.png" descr="Next50_copy.png"/>
          <p:cNvPicPr>
            <a:picLocks noChangeAspect="1"/>
          </p:cNvPicPr>
          <p:nvPr/>
        </p:nvPicPr>
        <p:blipFill>
          <a:blip r:embed="rId9">
            <a:extLst/>
          </a:blip>
          <a:stretch>
            <a:fillRect/>
          </a:stretch>
        </p:blipFill>
        <p:spPr>
          <a:xfrm>
            <a:off x="15646399" y="3457848"/>
            <a:ext cx="1587501" cy="1859366"/>
          </a:xfrm>
          <a:prstGeom prst="rect">
            <a:avLst/>
          </a:prstGeom>
          <a:ln w="12700">
            <a:miter lim="400000"/>
          </a:ln>
        </p:spPr>
      </p:pic>
      <p:pic>
        <p:nvPicPr>
          <p:cNvPr id="178" name="Pear_logo_2_color.png" descr="Pear_logo_2_color.png"/>
          <p:cNvPicPr>
            <a:picLocks noChangeAspect="1"/>
          </p:cNvPicPr>
          <p:nvPr/>
        </p:nvPicPr>
        <p:blipFill>
          <a:blip r:embed="rId10">
            <a:extLst/>
          </a:blip>
          <a:stretch>
            <a:fillRect/>
          </a:stretch>
        </p:blipFill>
        <p:spPr>
          <a:xfrm>
            <a:off x="1282700" y="3849442"/>
            <a:ext cx="3175000" cy="1067052"/>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