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778000" y="2298700"/>
            <a:ext cx="20828000" cy="4648200"/>
          </a:xfrm>
          <a:prstGeom prst="rect">
            <a:avLst/>
          </a:prstGeom>
        </p:spPr>
        <p:txBody>
          <a:bodyPr anchor="b"/>
          <a:lstStyle/>
          <a:p>
            <a:pPr/>
            <a:r>
              <a:t>Title Text</a:t>
            </a:r>
          </a:p>
        </p:txBody>
      </p:sp>
      <p:sp>
        <p:nvSpPr>
          <p:cNvPr id="12" name="Body Level One…"/>
          <p:cNvSpPr txBox="1"/>
          <p:nvPr>
            <p:ph type="body" sz="quarter" idx="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2387600" y="8953500"/>
            <a:ext cx="19621500" cy="685800"/>
          </a:xfrm>
          <a:prstGeom prst="rect">
            <a:avLst/>
          </a:prstGeom>
        </p:spPr>
        <p:txBody>
          <a:bodyPr anchor="t">
            <a:spAutoFit/>
          </a:bodyPr>
          <a:lstStyle>
            <a:lvl1pPr marL="0" indent="0" algn="ctr">
              <a:spcBef>
                <a:spcPts val="0"/>
              </a:spcBef>
              <a:buSzTx/>
              <a:buNone/>
              <a:defRPr sz="3800">
                <a:latin typeface="Helvetica"/>
                <a:ea typeface="Helvetica"/>
                <a:cs typeface="Helvetica"/>
                <a:sym typeface="Helvetica"/>
              </a:defRPr>
            </a:lvl1pPr>
          </a:lstStyle>
          <a:p>
            <a:pPr/>
            <a:r>
              <a:t>–Johnny Appleseed</a:t>
            </a:r>
          </a:p>
        </p:txBody>
      </p:sp>
      <p:sp>
        <p:nvSpPr>
          <p:cNvPr id="94" name="“Type a quote here.”"/>
          <p:cNvSpPr txBox="1"/>
          <p:nvPr>
            <p:ph type="body" sz="quarter" idx="14"/>
          </p:nvPr>
        </p:nvSpPr>
        <p:spPr>
          <a:xfrm>
            <a:off x="2387600" y="6045200"/>
            <a:ext cx="19621500" cy="889000"/>
          </a:xfrm>
          <a:prstGeom prst="rect">
            <a:avLst/>
          </a:prstGeom>
        </p:spPr>
        <p:txBody>
          <a:bodyPr>
            <a:spAutoFit/>
          </a:bodyPr>
          <a:lstStyle>
            <a:lvl1pPr marL="0" indent="0" algn="ctr">
              <a:spcBef>
                <a:spcPts val="0"/>
              </a:spcBef>
              <a:buSzTx/>
              <a:buNone/>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24384000" cy="137160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3125968" y="673100"/>
            <a:ext cx="18135601" cy="8737600"/>
          </a:xfrm>
          <a:prstGeom prst="rect">
            <a:avLst/>
          </a:prstGeom>
        </p:spPr>
        <p:txBody>
          <a:bodyPr lIns="91439" tIns="45719" rIns="91439" bIns="45719" anchor="t">
            <a:noAutofit/>
          </a:bodyPr>
          <a:lstStyle/>
          <a:p>
            <a:pPr/>
          </a:p>
        </p:txBody>
      </p:sp>
      <p:sp>
        <p:nvSpPr>
          <p:cNvPr id="21" name="Title Text"/>
          <p:cNvSpPr txBox="1"/>
          <p:nvPr>
            <p:ph type="title"/>
          </p:nvPr>
        </p:nvSpPr>
        <p:spPr>
          <a:xfrm>
            <a:off x="635000" y="9448800"/>
            <a:ext cx="23114000" cy="2006600"/>
          </a:xfrm>
          <a:prstGeom prst="rect">
            <a:avLst/>
          </a:prstGeom>
        </p:spPr>
        <p:txBody>
          <a:bodyPr anchor="b"/>
          <a:lstStyle/>
          <a:p>
            <a:pPr/>
            <a:r>
              <a:t>Title Text</a:t>
            </a:r>
          </a:p>
        </p:txBody>
      </p:sp>
      <p:sp>
        <p:nvSpPr>
          <p:cNvPr id="22" name="Body Level One…"/>
          <p:cNvSpPr txBox="1"/>
          <p:nvPr>
            <p:ph type="body" sz="quarter" idx="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778000" y="4533900"/>
            <a:ext cx="20828000" cy="46482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13165980" y="1104900"/>
            <a:ext cx="9525001" cy="11506200"/>
          </a:xfrm>
          <a:prstGeom prst="rect">
            <a:avLst/>
          </a:prstGeom>
        </p:spPr>
        <p:txBody>
          <a:bodyPr lIns="91439" tIns="45719" rIns="91439" bIns="45719" anchor="t">
            <a:noAutofit/>
          </a:bodyPr>
          <a:lstStyle/>
          <a:p>
            <a:pPr/>
          </a:p>
        </p:txBody>
      </p:sp>
      <p:sp>
        <p:nvSpPr>
          <p:cNvPr id="39" name="Title Text"/>
          <p:cNvSpPr txBox="1"/>
          <p:nvPr>
            <p:ph type="title"/>
          </p:nvPr>
        </p:nvSpPr>
        <p:spPr>
          <a:xfrm>
            <a:off x="1651000" y="1104900"/>
            <a:ext cx="10223500" cy="5613400"/>
          </a:xfrm>
          <a:prstGeom prst="rect">
            <a:avLst/>
          </a:prstGeom>
        </p:spPr>
        <p:txBody>
          <a:bodyPr anchor="b"/>
          <a:lstStyle>
            <a:lvl1pPr>
              <a:defRPr sz="8400"/>
            </a:lvl1pPr>
          </a:lstStyle>
          <a:p>
            <a:pPr/>
            <a:r>
              <a:t>Title Text</a:t>
            </a:r>
          </a:p>
        </p:txBody>
      </p:sp>
      <p:sp>
        <p:nvSpPr>
          <p:cNvPr id="40" name="Body Level One…"/>
          <p:cNvSpPr txBox="1"/>
          <p:nvPr>
            <p:ph type="body" sz="quarter" idx="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13169900" y="3238500"/>
            <a:ext cx="9525000" cy="9207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1689100" y="1778000"/>
            <a:ext cx="21005800" cy="101473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15760700" y="7048500"/>
            <a:ext cx="7404100" cy="5549900"/>
          </a:xfrm>
          <a:prstGeom prst="rect">
            <a:avLst/>
          </a:prstGeom>
        </p:spPr>
        <p:txBody>
          <a:bodyPr lIns="91439" tIns="45719" rIns="91439" bIns="45719" anchor="t">
            <a:noAutofit/>
          </a:bodyPr>
          <a:lstStyle/>
          <a:p>
            <a:pPr/>
          </a:p>
        </p:txBody>
      </p:sp>
      <p:sp>
        <p:nvSpPr>
          <p:cNvPr id="84" name="Image"/>
          <p:cNvSpPr/>
          <p:nvPr>
            <p:ph type="pic" sz="quarter" idx="14"/>
          </p:nvPr>
        </p:nvSpPr>
        <p:spPr>
          <a:xfrm>
            <a:off x="15760700" y="1130300"/>
            <a:ext cx="7404100" cy="5549900"/>
          </a:xfrm>
          <a:prstGeom prst="rect">
            <a:avLst/>
          </a:prstGeom>
        </p:spPr>
        <p:txBody>
          <a:bodyPr lIns="91439" tIns="45719" rIns="91439" bIns="45719" anchor="t">
            <a:noAutofit/>
          </a:bodyPr>
          <a:lstStyle/>
          <a:p>
            <a:pPr/>
          </a:p>
        </p:txBody>
      </p:sp>
      <p:sp>
        <p:nvSpPr>
          <p:cNvPr id="85" name="Image"/>
          <p:cNvSpPr/>
          <p:nvPr>
            <p:ph type="pic" idx="15"/>
          </p:nvPr>
        </p:nvSpPr>
        <p:spPr>
          <a:xfrm>
            <a:off x="1206500" y="1130300"/>
            <a:ext cx="14173200" cy="114681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 Id="rId3" Type="http://schemas.openxmlformats.org/officeDocument/2006/relationships/image" Target="../media/image3.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 Id="rId3" Type="http://schemas.openxmlformats.org/officeDocument/2006/relationships/image" Target="../media/image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5.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3.png"/><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2" Type="http://schemas.openxmlformats.org/officeDocument/2006/relationships/image" Target="../media/image1.jpeg"/><Relationship Id="rId13" Type="http://schemas.openxmlformats.org/officeDocument/2006/relationships/image" Target="../media/image2.jpe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 Id="rId3" Type="http://schemas.openxmlformats.org/officeDocument/2006/relationships/image" Target="../media/image11.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19.png"/><Relationship Id="rId9" Type="http://schemas.openxmlformats.org/officeDocument/2006/relationships/image" Target="../media/image20.png"/><Relationship Id="rId10" Type="http://schemas.openxmlformats.org/officeDocument/2006/relationships/image" Target="../media/image21.png"/><Relationship Id="rId11" Type="http://schemas.openxmlformats.org/officeDocument/2006/relationships/image" Target="../media/image22.png"/><Relationship Id="rId12" Type="http://schemas.openxmlformats.org/officeDocument/2006/relationships/image" Target="../media/image23.png"/><Relationship Id="rId13"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Rectangle"/>
          <p:cNvSpPr/>
          <p:nvPr/>
        </p:nvSpPr>
        <p:spPr>
          <a:xfrm>
            <a:off x="-25400" y="-25400"/>
            <a:ext cx="24434800" cy="13766800"/>
          </a:xfrm>
          <a:prstGeom prst="rect">
            <a:avLst/>
          </a:prstGeom>
          <a:solidFill>
            <a:srgbClr val="01232D"/>
          </a:solidFill>
          <a:ln w="12700">
            <a:miter lim="400000"/>
          </a:ln>
        </p:spPr>
        <p:txBody>
          <a:bodyPr lIns="50800" tIns="50800" rIns="50800" bIns="50800" anchor="ctr"/>
          <a:lstStyle/>
          <a:p>
            <a:pPr>
              <a:defRPr sz="3200">
                <a:solidFill>
                  <a:srgbClr val="FFFFFF"/>
                </a:solidFill>
              </a:defRPr>
            </a:pPr>
          </a:p>
        </p:txBody>
      </p:sp>
      <p:pic>
        <p:nvPicPr>
          <p:cNvPr id="120" name="pasted-image.pdf" descr="pasted-image.pdf"/>
          <p:cNvPicPr>
            <a:picLocks noChangeAspect="1"/>
          </p:cNvPicPr>
          <p:nvPr/>
        </p:nvPicPr>
        <p:blipFill>
          <a:blip r:embed="rId2">
            <a:extLst/>
          </a:blip>
          <a:stretch>
            <a:fillRect/>
          </a:stretch>
        </p:blipFill>
        <p:spPr>
          <a:xfrm>
            <a:off x="1302017" y="4339132"/>
            <a:ext cx="5727166" cy="4250336"/>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Line"/>
          <p:cNvSpPr/>
          <p:nvPr/>
        </p:nvSpPr>
        <p:spPr>
          <a:xfrm>
            <a:off x="1283985" y="9144000"/>
            <a:ext cx="21777929" cy="0"/>
          </a:xfrm>
          <a:prstGeom prst="line">
            <a:avLst/>
          </a:prstGeom>
          <a:ln w="12700">
            <a:solidFill>
              <a:srgbClr val="A6AAA9"/>
            </a:solidFill>
            <a:custDash>
              <a:ds d="600000" sp="600000"/>
            </a:custDash>
            <a:miter lim="400000"/>
          </a:ln>
        </p:spPr>
        <p:txBody>
          <a:bodyPr lIns="50800" tIns="50800" rIns="50800" bIns="50800" anchor="ctr"/>
          <a:lstStyle/>
          <a:p>
            <a:pPr>
              <a:defRPr sz="3200"/>
            </a:pPr>
          </a:p>
        </p:txBody>
      </p:sp>
      <p:sp>
        <p:nvSpPr>
          <p:cNvPr id="123" name="TITLE of PRESENTATION"/>
          <p:cNvSpPr txBox="1"/>
          <p:nvPr/>
        </p:nvSpPr>
        <p:spPr>
          <a:xfrm>
            <a:off x="1280591" y="8070850"/>
            <a:ext cx="21784718" cy="87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53585F"/>
                </a:solidFill>
                <a:latin typeface="Montserrat"/>
                <a:ea typeface="Montserrat"/>
                <a:cs typeface="Montserrat"/>
                <a:sym typeface="Montserrat"/>
              </a:defRPr>
            </a:lvl1pPr>
          </a:lstStyle>
          <a:p>
            <a:pPr/>
            <a:r>
              <a:t>TITLE of PRESENTATION</a:t>
            </a:r>
          </a:p>
        </p:txBody>
      </p:sp>
      <p:sp>
        <p:nvSpPr>
          <p:cNvPr id="124" name="Person Namehere…"/>
          <p:cNvSpPr txBox="1"/>
          <p:nvPr/>
        </p:nvSpPr>
        <p:spPr>
          <a:xfrm>
            <a:off x="1305991" y="9488518"/>
            <a:ext cx="21784718" cy="119126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lnSpc>
                <a:spcPct val="120000"/>
              </a:lnSpc>
              <a:defRPr spc="-64" sz="3200">
                <a:solidFill>
                  <a:srgbClr val="4FE4E7"/>
                </a:solidFill>
                <a:latin typeface="Montserrat-Light"/>
                <a:ea typeface="Montserrat-Light"/>
                <a:cs typeface="Montserrat-Light"/>
                <a:sym typeface="Montserrat-Light"/>
              </a:defRPr>
            </a:pPr>
            <a:r>
              <a:t>Person Namehere</a:t>
            </a:r>
          </a:p>
          <a:p>
            <a:pPr algn="l">
              <a:lnSpc>
                <a:spcPct val="120000"/>
              </a:lnSpc>
              <a:defRPr spc="-64" sz="3200">
                <a:solidFill>
                  <a:srgbClr val="4FE4E7"/>
                </a:solidFill>
                <a:latin typeface="Montserrat-Light"/>
                <a:ea typeface="Montserrat-Light"/>
                <a:cs typeface="Montserrat-Light"/>
                <a:sym typeface="Montserrat-Light"/>
              </a:defRPr>
            </a:pPr>
            <a:r>
              <a:t>7/28/16</a:t>
            </a:r>
          </a:p>
        </p:txBody>
      </p:sp>
      <p:pic>
        <p:nvPicPr>
          <p:cNvPr id="125" name="pasted-image.pdf" descr="pasted-image.pdf"/>
          <p:cNvPicPr>
            <a:picLocks noChangeAspect="1"/>
          </p:cNvPicPr>
          <p:nvPr/>
        </p:nvPicPr>
        <p:blipFill>
          <a:blip r:embed="rId2">
            <a:extLst/>
          </a:blip>
          <a:stretch>
            <a:fillRect/>
          </a:stretch>
        </p:blipFill>
        <p:spPr>
          <a:xfrm>
            <a:off x="1241297" y="429050"/>
            <a:ext cx="1896277" cy="1855332"/>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7" name="pasted-image.pdf" descr="pasted-image.pdf"/>
          <p:cNvPicPr>
            <a:picLocks noChangeAspect="1"/>
          </p:cNvPicPr>
          <p:nvPr/>
        </p:nvPicPr>
        <p:blipFill>
          <a:blip r:embed="rId2">
            <a:extLst/>
          </a:blip>
          <a:stretch>
            <a:fillRect/>
          </a:stretch>
        </p:blipFill>
        <p:spPr>
          <a:xfrm>
            <a:off x="11802993" y="11337246"/>
            <a:ext cx="12588754" cy="2377561"/>
          </a:xfrm>
          <a:prstGeom prst="rect">
            <a:avLst/>
          </a:prstGeom>
          <a:ln w="12700">
            <a:miter lim="400000"/>
          </a:ln>
        </p:spPr>
      </p:pic>
      <p:pic>
        <p:nvPicPr>
          <p:cNvPr id="128" name="pasted-image.pdf" descr="pasted-image.pdf"/>
          <p:cNvPicPr>
            <a:picLocks noChangeAspect="1"/>
          </p:cNvPicPr>
          <p:nvPr/>
        </p:nvPicPr>
        <p:blipFill>
          <a:blip r:embed="rId3">
            <a:extLst/>
          </a:blip>
          <a:stretch>
            <a:fillRect/>
          </a:stretch>
        </p:blipFill>
        <p:spPr>
          <a:xfrm>
            <a:off x="21967697" y="429050"/>
            <a:ext cx="1896277" cy="1855332"/>
          </a:xfrm>
          <a:prstGeom prst="rect">
            <a:avLst/>
          </a:prstGeom>
          <a:ln w="12700">
            <a:miter lim="400000"/>
          </a:ln>
        </p:spPr>
      </p:pic>
      <p:sp>
        <p:nvSpPr>
          <p:cNvPr id="129" name="Headline Text"/>
          <p:cNvSpPr txBox="1"/>
          <p:nvPr/>
        </p:nvSpPr>
        <p:spPr>
          <a:xfrm>
            <a:off x="1286941" y="2990850"/>
            <a:ext cx="21784718" cy="87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53585F"/>
                </a:solidFill>
                <a:latin typeface="Montserrat"/>
                <a:ea typeface="Montserrat"/>
                <a:cs typeface="Montserrat"/>
                <a:sym typeface="Montserrat"/>
              </a:defRPr>
            </a:lvl1pPr>
          </a:lstStyle>
          <a:p>
            <a:pPr/>
            <a:r>
              <a:t>Headline Text</a:t>
            </a:r>
          </a:p>
        </p:txBody>
      </p:sp>
      <p:sp>
        <p:nvSpPr>
          <p:cNvPr id="130" name="Lorem ipsum dolere sit met nonummy consecuter es quid. Lorem ipsum dolere sit met nonummy consecuter es quid. Lorem ipsum dolere sit met nonummy consecuter es quid. Lorem ipsum dolere sit met nonummy consecuter es quid."/>
          <p:cNvSpPr txBox="1"/>
          <p:nvPr/>
        </p:nvSpPr>
        <p:spPr>
          <a:xfrm>
            <a:off x="1286941" y="4573618"/>
            <a:ext cx="21784718" cy="177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72" sz="3600">
                <a:solidFill>
                  <a:srgbClr val="797979"/>
                </a:solidFill>
                <a:latin typeface="Montserrat"/>
                <a:ea typeface="Montserrat"/>
                <a:cs typeface="Montserrat"/>
                <a:sym typeface="Montserrat"/>
              </a:defRPr>
            </a:lvl1pPr>
          </a:lstStyle>
          <a:p>
            <a:pPr/>
            <a:r>
              <a:t>Lorem ipsum dolere sit met nonummy consecuter es quid. Lorem ipsum dolere sit met nonummy consecuter es quid. Lorem ipsum dolere sit met nonummy consecuter es quid. Lorem ipsum dolere sit met nonummy consecuter es quid.</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2" name="pasted-image.pdf" descr="pasted-image.pdf"/>
          <p:cNvPicPr>
            <a:picLocks noChangeAspect="1"/>
          </p:cNvPicPr>
          <p:nvPr/>
        </p:nvPicPr>
        <p:blipFill>
          <a:blip r:embed="rId2">
            <a:extLst/>
          </a:blip>
          <a:stretch>
            <a:fillRect/>
          </a:stretch>
        </p:blipFill>
        <p:spPr>
          <a:xfrm>
            <a:off x="11802993" y="11337246"/>
            <a:ext cx="12588754" cy="2377561"/>
          </a:xfrm>
          <a:prstGeom prst="rect">
            <a:avLst/>
          </a:prstGeom>
          <a:ln w="12700">
            <a:miter lim="400000"/>
          </a:ln>
        </p:spPr>
      </p:pic>
      <p:pic>
        <p:nvPicPr>
          <p:cNvPr id="133" name="pasted-image.pdf" descr="pasted-image.pdf"/>
          <p:cNvPicPr>
            <a:picLocks noChangeAspect="1"/>
          </p:cNvPicPr>
          <p:nvPr/>
        </p:nvPicPr>
        <p:blipFill>
          <a:blip r:embed="rId3">
            <a:extLst/>
          </a:blip>
          <a:stretch>
            <a:fillRect/>
          </a:stretch>
        </p:blipFill>
        <p:spPr>
          <a:xfrm>
            <a:off x="21967697" y="429050"/>
            <a:ext cx="1896277" cy="1855332"/>
          </a:xfrm>
          <a:prstGeom prst="rect">
            <a:avLst/>
          </a:prstGeom>
          <a:ln w="12700">
            <a:miter lim="400000"/>
          </a:ln>
        </p:spPr>
      </p:pic>
      <p:sp>
        <p:nvSpPr>
          <p:cNvPr id="134" name="Headline Text"/>
          <p:cNvSpPr txBox="1"/>
          <p:nvPr/>
        </p:nvSpPr>
        <p:spPr>
          <a:xfrm>
            <a:off x="1286941" y="2990850"/>
            <a:ext cx="21784718" cy="87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53585F"/>
                </a:solidFill>
                <a:latin typeface="Montserrat"/>
                <a:ea typeface="Montserrat"/>
                <a:cs typeface="Montserrat"/>
                <a:sym typeface="Montserrat"/>
              </a:defRPr>
            </a:lvl1pPr>
          </a:lstStyle>
          <a:p>
            <a:pPr/>
            <a:r>
              <a:t>Headline Text</a:t>
            </a:r>
          </a:p>
        </p:txBody>
      </p:sp>
      <p:sp>
        <p:nvSpPr>
          <p:cNvPr id="135" name="Bullet ipsum dolor sit amet nonummy consecuter…"/>
          <p:cNvSpPr txBox="1"/>
          <p:nvPr/>
        </p:nvSpPr>
        <p:spPr>
          <a:xfrm>
            <a:off x="1286941" y="4573618"/>
            <a:ext cx="21784718" cy="421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228600" indent="-228600" algn="l">
              <a:spcBef>
                <a:spcPts val="2000"/>
              </a:spcBef>
              <a:buClr>
                <a:srgbClr val="797979"/>
              </a:buClr>
              <a:buSzPct val="100000"/>
              <a:buChar char="-"/>
              <a:defRPr spc="-72" sz="3600">
                <a:solidFill>
                  <a:srgbClr val="797979"/>
                </a:solidFill>
                <a:latin typeface="Montserrat"/>
                <a:ea typeface="Montserrat"/>
                <a:cs typeface="Montserrat"/>
                <a:sym typeface="Montserrat"/>
              </a:defRPr>
            </a:pPr>
            <a:r>
              <a:t>Bullet ipsum dolor sit amet nonummy consecuter</a:t>
            </a:r>
          </a:p>
          <a:p>
            <a:pPr marL="228600" indent="-228600" algn="l">
              <a:spcBef>
                <a:spcPts val="2000"/>
              </a:spcBef>
              <a:buClr>
                <a:srgbClr val="797979"/>
              </a:buClr>
              <a:buSzPct val="100000"/>
              <a:buChar char="-"/>
              <a:defRPr spc="-72" sz="3600">
                <a:solidFill>
                  <a:srgbClr val="797979"/>
                </a:solidFill>
                <a:latin typeface="Montserrat"/>
                <a:ea typeface="Montserrat"/>
                <a:cs typeface="Montserrat"/>
                <a:sym typeface="Montserrat"/>
              </a:defRPr>
            </a:pPr>
            <a:r>
              <a:t>Bullet ipsum dolor sit amet nonummy consecuter. Lorem ipsum dolere adscpecit nomen es quid consecuter. Lorem ipsum dolere adscpecit nomen es quid consecuter.</a:t>
            </a:r>
          </a:p>
          <a:p>
            <a:pPr marL="228600" indent="-228600" algn="l">
              <a:spcBef>
                <a:spcPts val="2000"/>
              </a:spcBef>
              <a:buClr>
                <a:srgbClr val="797979"/>
              </a:buClr>
              <a:buSzPct val="100000"/>
              <a:buChar char="-"/>
              <a:defRPr spc="-72" sz="3600">
                <a:solidFill>
                  <a:srgbClr val="797979"/>
                </a:solidFill>
                <a:latin typeface="Montserrat"/>
                <a:ea typeface="Montserrat"/>
                <a:cs typeface="Montserrat"/>
                <a:sym typeface="Montserrat"/>
              </a:defRPr>
            </a:pPr>
            <a:r>
              <a:t>Bullet ipsum dolor sit amet nonummy consecuter</a:t>
            </a:r>
          </a:p>
          <a:p>
            <a:pPr marL="228600" indent="-228600" algn="l">
              <a:spcBef>
                <a:spcPts val="2000"/>
              </a:spcBef>
              <a:buClr>
                <a:srgbClr val="797979"/>
              </a:buClr>
              <a:buSzPct val="100000"/>
              <a:buChar char="-"/>
              <a:defRPr spc="-72" sz="3600">
                <a:solidFill>
                  <a:srgbClr val="797979"/>
                </a:solidFill>
                <a:latin typeface="Montserrat"/>
                <a:ea typeface="Montserrat"/>
                <a:cs typeface="Montserrat"/>
                <a:sym typeface="Montserrat"/>
              </a:defRPr>
            </a:pPr>
            <a:r>
              <a:t>Bullet ipsum dolor sit amet nonummy consecuter. Lorem ipsum dolere adscpecit nomen es quid consecuter. Lorem ipsum dolere adscpecit nomen es quid consecuter.</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7" name="pasted-image.pdf" descr="pasted-image.pdf"/>
          <p:cNvPicPr>
            <a:picLocks noChangeAspect="1"/>
          </p:cNvPicPr>
          <p:nvPr/>
        </p:nvPicPr>
        <p:blipFill>
          <a:blip r:embed="rId2">
            <a:extLst/>
          </a:blip>
          <a:stretch>
            <a:fillRect/>
          </a:stretch>
        </p:blipFill>
        <p:spPr>
          <a:xfrm>
            <a:off x="11802993" y="11337246"/>
            <a:ext cx="12588754" cy="2377561"/>
          </a:xfrm>
          <a:prstGeom prst="rect">
            <a:avLst/>
          </a:prstGeom>
          <a:ln w="12700">
            <a:miter lim="400000"/>
          </a:ln>
        </p:spPr>
      </p:pic>
      <p:pic>
        <p:nvPicPr>
          <p:cNvPr id="138" name="pasted-image.pdf" descr="pasted-image.pdf"/>
          <p:cNvPicPr>
            <a:picLocks noChangeAspect="1"/>
          </p:cNvPicPr>
          <p:nvPr/>
        </p:nvPicPr>
        <p:blipFill>
          <a:blip r:embed="rId3">
            <a:extLst/>
          </a:blip>
          <a:stretch>
            <a:fillRect/>
          </a:stretch>
        </p:blipFill>
        <p:spPr>
          <a:xfrm>
            <a:off x="21967697" y="429050"/>
            <a:ext cx="1896277" cy="1855332"/>
          </a:xfrm>
          <a:prstGeom prst="rect">
            <a:avLst/>
          </a:prstGeom>
          <a:ln w="12700">
            <a:miter lim="400000"/>
          </a:ln>
        </p:spPr>
      </p:pic>
      <p:sp>
        <p:nvSpPr>
          <p:cNvPr id="139" name="Headline Text"/>
          <p:cNvSpPr txBox="1"/>
          <p:nvPr/>
        </p:nvSpPr>
        <p:spPr>
          <a:xfrm>
            <a:off x="12399441" y="2990850"/>
            <a:ext cx="21784718" cy="87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53585F"/>
                </a:solidFill>
                <a:latin typeface="Montserrat"/>
                <a:ea typeface="Montserrat"/>
                <a:cs typeface="Montserrat"/>
                <a:sym typeface="Montserrat"/>
              </a:defRPr>
            </a:lvl1pPr>
          </a:lstStyle>
          <a:p>
            <a:pPr/>
            <a:r>
              <a:t>Headline Text</a:t>
            </a:r>
          </a:p>
        </p:txBody>
      </p:sp>
      <p:sp>
        <p:nvSpPr>
          <p:cNvPr id="140" name="Lorem ipsum dolere sit met nonummy consecuter es quid. Lorem ipsum dolere sit met nonummy consecuter es quid. Lorem ipsum dolere sit met nonummy consecuter es quid. Lorem ipsum dolere sit met nonummy consecuter es quid."/>
          <p:cNvSpPr txBox="1"/>
          <p:nvPr/>
        </p:nvSpPr>
        <p:spPr>
          <a:xfrm>
            <a:off x="12353552" y="4573618"/>
            <a:ext cx="10490053" cy="345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pc="-72" sz="3600">
                <a:solidFill>
                  <a:srgbClr val="797979"/>
                </a:solidFill>
                <a:latin typeface="Montserrat"/>
                <a:ea typeface="Montserrat"/>
                <a:cs typeface="Montserrat"/>
                <a:sym typeface="Montserrat"/>
              </a:defRPr>
            </a:lvl1pPr>
          </a:lstStyle>
          <a:p>
            <a:pPr/>
            <a:r>
              <a:t>Lorem ipsum dolere sit met nonummy consecuter es quid. Lorem ipsum dolere sit met nonummy consecuter es quid. Lorem ipsum dolere sit met nonummy consecuter es quid. Lorem ipsum dolere sit met nonummy consecuter es quid.</a:t>
            </a:r>
          </a:p>
        </p:txBody>
      </p:sp>
      <p:pic>
        <p:nvPicPr>
          <p:cNvPr id="141" name="Screen Shot 2016-07-27 at 10.45.56 PM.png" descr="Screen Shot 2016-07-27 at 10.45.56 PM.png"/>
          <p:cNvPicPr>
            <a:picLocks noChangeAspect="1"/>
          </p:cNvPicPr>
          <p:nvPr/>
        </p:nvPicPr>
        <p:blipFill>
          <a:blip r:embed="rId4">
            <a:extLst/>
          </a:blip>
          <a:srcRect l="34701" t="0" r="129" b="0"/>
          <a:stretch>
            <a:fillRect/>
          </a:stretch>
        </p:blipFill>
        <p:spPr>
          <a:xfrm>
            <a:off x="1279128" y="3194050"/>
            <a:ext cx="10490049" cy="6219239"/>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TITLE SPONSORS"/>
          <p:cNvSpPr txBox="1"/>
          <p:nvPr/>
        </p:nvSpPr>
        <p:spPr>
          <a:xfrm>
            <a:off x="1286941" y="679450"/>
            <a:ext cx="21784718" cy="87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53585F"/>
                </a:solidFill>
                <a:latin typeface="Montserrat"/>
                <a:ea typeface="Montserrat"/>
                <a:cs typeface="Montserrat"/>
                <a:sym typeface="Montserrat"/>
              </a:defRPr>
            </a:lvl1pPr>
          </a:lstStyle>
          <a:p>
            <a:pPr/>
            <a:r>
              <a:t>TITLE SPONSORS</a:t>
            </a:r>
          </a:p>
        </p:txBody>
      </p:sp>
      <p:sp>
        <p:nvSpPr>
          <p:cNvPr id="144" name="Line"/>
          <p:cNvSpPr/>
          <p:nvPr/>
        </p:nvSpPr>
        <p:spPr>
          <a:xfrm>
            <a:off x="1283985" y="1727200"/>
            <a:ext cx="19362409" cy="0"/>
          </a:xfrm>
          <a:prstGeom prst="line">
            <a:avLst/>
          </a:prstGeom>
          <a:ln w="12700">
            <a:solidFill>
              <a:srgbClr val="EBEBEB"/>
            </a:solidFill>
            <a:miter lim="400000"/>
          </a:ln>
        </p:spPr>
        <p:txBody>
          <a:bodyPr lIns="50800" tIns="50800" rIns="50800" bIns="50800" anchor="ctr"/>
          <a:lstStyle/>
          <a:p>
            <a:pPr>
              <a:defRPr sz="3200"/>
            </a:pPr>
          </a:p>
        </p:txBody>
      </p:sp>
      <p:sp>
        <p:nvSpPr>
          <p:cNvPr id="145" name="TRACK SPONSORS"/>
          <p:cNvSpPr txBox="1"/>
          <p:nvPr/>
        </p:nvSpPr>
        <p:spPr>
          <a:xfrm>
            <a:off x="1286941" y="6327775"/>
            <a:ext cx="21784718" cy="87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53585F"/>
                </a:solidFill>
                <a:latin typeface="Montserrat"/>
                <a:ea typeface="Montserrat"/>
                <a:cs typeface="Montserrat"/>
                <a:sym typeface="Montserrat"/>
              </a:defRPr>
            </a:lvl1pPr>
          </a:lstStyle>
          <a:p>
            <a:pPr/>
            <a:r>
              <a:t>TRACK SPONSORS</a:t>
            </a:r>
          </a:p>
        </p:txBody>
      </p:sp>
      <p:sp>
        <p:nvSpPr>
          <p:cNvPr id="146" name="Line"/>
          <p:cNvSpPr/>
          <p:nvPr/>
        </p:nvSpPr>
        <p:spPr>
          <a:xfrm>
            <a:off x="1283985" y="7375525"/>
            <a:ext cx="19362409" cy="0"/>
          </a:xfrm>
          <a:prstGeom prst="line">
            <a:avLst/>
          </a:prstGeom>
          <a:ln w="12700">
            <a:solidFill>
              <a:srgbClr val="EBEBEB"/>
            </a:solidFill>
            <a:miter lim="400000"/>
          </a:ln>
        </p:spPr>
        <p:txBody>
          <a:bodyPr lIns="50800" tIns="50800" rIns="50800" bIns="50800" anchor="ctr"/>
          <a:lstStyle/>
          <a:p>
            <a:pPr>
              <a:defRPr sz="3200"/>
            </a:pPr>
          </a:p>
        </p:txBody>
      </p:sp>
      <p:grpSp>
        <p:nvGrpSpPr>
          <p:cNvPr id="153" name="Group"/>
          <p:cNvGrpSpPr/>
          <p:nvPr/>
        </p:nvGrpSpPr>
        <p:grpSpPr>
          <a:xfrm>
            <a:off x="1371599" y="8555335"/>
            <a:ext cx="14122525" cy="2921001"/>
            <a:chOff x="42245" y="447217"/>
            <a:chExt cx="14122523" cy="2921000"/>
          </a:xfrm>
        </p:grpSpPr>
        <p:pic>
          <p:nvPicPr>
            <p:cNvPr id="147" name="pasted-image.png" descr="pasted-image.png"/>
            <p:cNvPicPr>
              <a:picLocks noChangeAspect="1"/>
            </p:cNvPicPr>
            <p:nvPr/>
          </p:nvPicPr>
          <p:blipFill>
            <a:blip r:embed="rId2">
              <a:alphaModFix amt="80000"/>
              <a:extLst/>
            </a:blip>
            <a:srcRect l="0" t="0" r="0" b="0"/>
            <a:stretch>
              <a:fillRect/>
            </a:stretch>
          </p:blipFill>
          <p:spPr>
            <a:xfrm>
              <a:off x="42245" y="2245456"/>
              <a:ext cx="3738150" cy="966168"/>
            </a:xfrm>
            <a:prstGeom prst="rect">
              <a:avLst/>
            </a:prstGeom>
            <a:ln w="12700" cap="flat">
              <a:noFill/>
              <a:miter lim="400000"/>
            </a:ln>
            <a:effectLst/>
          </p:spPr>
        </p:pic>
        <p:pic>
          <p:nvPicPr>
            <p:cNvPr id="148" name="healthgrades-9501271fafb2027cad3260d6e90c7fcaaa94f7fe7b25e342e4cf0b3fe4c9466e.png" descr="healthgrades-9501271fafb2027cad3260d6e90c7fcaaa94f7fe7b25e342e4cf0b3fe4c9466e.png"/>
            <p:cNvPicPr>
              <a:picLocks noChangeAspect="1"/>
            </p:cNvPicPr>
            <p:nvPr/>
          </p:nvPicPr>
          <p:blipFill>
            <a:blip r:embed="rId3">
              <a:extLst/>
            </a:blip>
            <a:stretch>
              <a:fillRect/>
            </a:stretch>
          </p:blipFill>
          <p:spPr>
            <a:xfrm>
              <a:off x="42245" y="785169"/>
              <a:ext cx="3846004" cy="589449"/>
            </a:xfrm>
            <a:prstGeom prst="rect">
              <a:avLst/>
            </a:prstGeom>
            <a:ln w="12700" cap="flat">
              <a:noFill/>
              <a:miter lim="400000"/>
            </a:ln>
            <a:effectLst/>
          </p:spPr>
        </p:pic>
        <p:pic>
          <p:nvPicPr>
            <p:cNvPr id="149" name="herman-miller-3212fd3ecd5938d0f16420942b507f23e00df55f7c460d65b7771b32362a0e65.png" descr="herman-miller-3212fd3ecd5938d0f16420942b507f23e00df55f7c460d65b7771b32362a0e65.png"/>
            <p:cNvPicPr>
              <a:picLocks noChangeAspect="1"/>
            </p:cNvPicPr>
            <p:nvPr/>
          </p:nvPicPr>
          <p:blipFill>
            <a:blip r:embed="rId4">
              <a:extLst/>
            </a:blip>
            <a:stretch>
              <a:fillRect/>
            </a:stretch>
          </p:blipFill>
          <p:spPr>
            <a:xfrm>
              <a:off x="5180505" y="447217"/>
              <a:ext cx="3846004" cy="1265353"/>
            </a:xfrm>
            <a:prstGeom prst="rect">
              <a:avLst/>
            </a:prstGeom>
            <a:ln w="12700" cap="flat">
              <a:noFill/>
              <a:miter lim="400000"/>
            </a:ln>
            <a:effectLst/>
          </p:spPr>
        </p:pic>
        <p:pic>
          <p:nvPicPr>
            <p:cNvPr id="150" name="pendo-9b27173bdc87ce428e0cb09fe5b0bab4cee987eba5ae6af1ba4af5bd2ecc967b.png" descr="pendo-9b27173bdc87ce428e0cb09fe5b0bab4cee987eba5ae6af1ba4af5bd2ecc967b.png"/>
            <p:cNvPicPr>
              <a:picLocks noChangeAspect="1"/>
            </p:cNvPicPr>
            <p:nvPr/>
          </p:nvPicPr>
          <p:blipFill>
            <a:blip r:embed="rId5">
              <a:extLst/>
            </a:blip>
            <a:stretch>
              <a:fillRect/>
            </a:stretch>
          </p:blipFill>
          <p:spPr>
            <a:xfrm>
              <a:off x="10318766" y="639843"/>
              <a:ext cx="3846004" cy="880101"/>
            </a:xfrm>
            <a:prstGeom prst="rect">
              <a:avLst/>
            </a:prstGeom>
            <a:ln w="12700" cap="flat">
              <a:noFill/>
              <a:miter lim="400000"/>
            </a:ln>
            <a:effectLst/>
          </p:spPr>
        </p:pic>
        <p:pic>
          <p:nvPicPr>
            <p:cNvPr id="151" name="fanatics-14256afba1a56fad4ac3a9184d2057162546cb44d7a2c0109809df73b88dd762.png" descr="fanatics-14256afba1a56fad4ac3a9184d2057162546cb44d7a2c0109809df73b88dd762.png"/>
            <p:cNvPicPr>
              <a:picLocks noChangeAspect="1"/>
            </p:cNvPicPr>
            <p:nvPr/>
          </p:nvPicPr>
          <p:blipFill>
            <a:blip r:embed="rId6">
              <a:extLst/>
            </a:blip>
            <a:stretch>
              <a:fillRect/>
            </a:stretch>
          </p:blipFill>
          <p:spPr>
            <a:xfrm>
              <a:off x="5334526" y="2089003"/>
              <a:ext cx="3461403" cy="1279215"/>
            </a:xfrm>
            <a:prstGeom prst="rect">
              <a:avLst/>
            </a:prstGeom>
            <a:ln w="12700" cap="flat">
              <a:noFill/>
              <a:miter lim="400000"/>
            </a:ln>
            <a:effectLst/>
          </p:spPr>
        </p:pic>
        <p:pic>
          <p:nvPicPr>
            <p:cNvPr id="152" name="aarp-6c15d4fcb2a5ed35139da45c05448fc9384d1b109d85a1d7fdfbd50ee7be9823.png" descr="aarp-6c15d4fcb2a5ed35139da45c05448fc9384d1b109d85a1d7fdfbd50ee7be9823.png"/>
            <p:cNvPicPr>
              <a:picLocks noChangeAspect="1"/>
            </p:cNvPicPr>
            <p:nvPr/>
          </p:nvPicPr>
          <p:blipFill>
            <a:blip r:embed="rId7">
              <a:extLst/>
            </a:blip>
            <a:stretch>
              <a:fillRect/>
            </a:stretch>
          </p:blipFill>
          <p:spPr>
            <a:xfrm>
              <a:off x="10296050" y="2423518"/>
              <a:ext cx="3846004" cy="610185"/>
            </a:xfrm>
            <a:prstGeom prst="rect">
              <a:avLst/>
            </a:prstGeom>
            <a:ln w="12700" cap="flat">
              <a:noFill/>
              <a:miter lim="400000"/>
            </a:ln>
            <a:effectLst/>
          </p:spPr>
        </p:pic>
      </p:grpSp>
      <p:pic>
        <p:nvPicPr>
          <p:cNvPr id="154" name="pasted-image.pdf" descr="pasted-image.pdf"/>
          <p:cNvPicPr>
            <a:picLocks noChangeAspect="1"/>
          </p:cNvPicPr>
          <p:nvPr/>
        </p:nvPicPr>
        <p:blipFill>
          <a:blip r:embed="rId8">
            <a:extLst/>
          </a:blip>
          <a:stretch>
            <a:fillRect/>
          </a:stretch>
        </p:blipFill>
        <p:spPr>
          <a:xfrm>
            <a:off x="21967697" y="429050"/>
            <a:ext cx="1896277" cy="1855332"/>
          </a:xfrm>
          <a:prstGeom prst="rect">
            <a:avLst/>
          </a:prstGeom>
          <a:ln w="12700">
            <a:miter lim="400000"/>
          </a:ln>
        </p:spPr>
      </p:pic>
      <p:grpSp>
        <p:nvGrpSpPr>
          <p:cNvPr id="160" name="Group"/>
          <p:cNvGrpSpPr/>
          <p:nvPr/>
        </p:nvGrpSpPr>
        <p:grpSpPr>
          <a:xfrm>
            <a:off x="1334339" y="2540729"/>
            <a:ext cx="13927940" cy="2917342"/>
            <a:chOff x="0" y="0"/>
            <a:chExt cx="13927938" cy="2917340"/>
          </a:xfrm>
        </p:grpSpPr>
        <p:pic>
          <p:nvPicPr>
            <p:cNvPr id="155" name="pasted-image.png" descr="pasted-image.png"/>
            <p:cNvPicPr>
              <a:picLocks noChangeAspect="1"/>
            </p:cNvPicPr>
            <p:nvPr/>
          </p:nvPicPr>
          <p:blipFill>
            <a:blip r:embed="rId9">
              <a:alphaModFix amt="60000"/>
              <a:extLst/>
            </a:blip>
            <a:stretch>
              <a:fillRect/>
            </a:stretch>
          </p:blipFill>
          <p:spPr>
            <a:xfrm>
              <a:off x="5536961" y="195402"/>
              <a:ext cx="2859731" cy="1000907"/>
            </a:xfrm>
            <a:prstGeom prst="rect">
              <a:avLst/>
            </a:prstGeom>
            <a:ln w="12700" cap="flat">
              <a:noFill/>
              <a:miter lim="400000"/>
            </a:ln>
            <a:effectLst/>
          </p:spPr>
        </p:pic>
        <p:pic>
          <p:nvPicPr>
            <p:cNvPr id="156" name="pasted-image.png" descr="pasted-image.png"/>
            <p:cNvPicPr>
              <a:picLocks noChangeAspect="1"/>
            </p:cNvPicPr>
            <p:nvPr/>
          </p:nvPicPr>
          <p:blipFill>
            <a:blip r:embed="rId10">
              <a:alphaModFix amt="60000"/>
              <a:extLst/>
            </a:blip>
            <a:stretch>
              <a:fillRect/>
            </a:stretch>
          </p:blipFill>
          <p:spPr>
            <a:xfrm>
              <a:off x="10250652" y="0"/>
              <a:ext cx="3677287" cy="1391712"/>
            </a:xfrm>
            <a:prstGeom prst="rect">
              <a:avLst/>
            </a:prstGeom>
            <a:ln w="12700" cap="flat">
              <a:noFill/>
              <a:miter lim="400000"/>
            </a:ln>
            <a:effectLst/>
          </p:spPr>
        </p:pic>
        <p:pic>
          <p:nvPicPr>
            <p:cNvPr id="157" name="pasted-image.png" descr="pasted-image.png"/>
            <p:cNvPicPr>
              <a:picLocks noChangeAspect="1"/>
            </p:cNvPicPr>
            <p:nvPr/>
          </p:nvPicPr>
          <p:blipFill>
            <a:blip r:embed="rId11">
              <a:alphaModFix amt="60000"/>
              <a:extLst/>
            </a:blip>
            <a:stretch>
              <a:fillRect/>
            </a:stretch>
          </p:blipFill>
          <p:spPr>
            <a:xfrm>
              <a:off x="2955707" y="1886765"/>
              <a:ext cx="3294461" cy="1030576"/>
            </a:xfrm>
            <a:prstGeom prst="rect">
              <a:avLst/>
            </a:prstGeom>
            <a:ln w="12700" cap="flat">
              <a:noFill/>
              <a:miter lim="400000"/>
            </a:ln>
            <a:effectLst/>
          </p:spPr>
        </p:pic>
        <p:pic>
          <p:nvPicPr>
            <p:cNvPr id="158" name="wework-2d0a18f5142579724a6b275f682d69ed9978b84831407b184705f9c19ce4614e.jpg" descr="wework-2d0a18f5142579724a6b275f682d69ed9978b84831407b184705f9c19ce4614e.jpg"/>
            <p:cNvPicPr>
              <a:picLocks noChangeAspect="1"/>
            </p:cNvPicPr>
            <p:nvPr/>
          </p:nvPicPr>
          <p:blipFill>
            <a:blip r:embed="rId12">
              <a:extLst/>
            </a:blip>
            <a:stretch>
              <a:fillRect/>
            </a:stretch>
          </p:blipFill>
          <p:spPr>
            <a:xfrm>
              <a:off x="7598850" y="1827024"/>
              <a:ext cx="3683001" cy="822235"/>
            </a:xfrm>
            <a:prstGeom prst="rect">
              <a:avLst/>
            </a:prstGeom>
            <a:ln w="12700" cap="flat">
              <a:noFill/>
              <a:miter lim="400000"/>
            </a:ln>
            <a:effectLst/>
          </p:spPr>
        </p:pic>
        <p:pic>
          <p:nvPicPr>
            <p:cNvPr id="159" name="aging20-976023d2a58b7d4473af434959cb8e393eb1f4ef5d52c6e813bdd6ceb309bc5d.jpg" descr="aging20-976023d2a58b7d4473af434959cb8e393eb1f4ef5d52c6e813bdd6ceb309bc5d.jpg"/>
            <p:cNvPicPr>
              <a:picLocks noChangeAspect="1"/>
            </p:cNvPicPr>
            <p:nvPr/>
          </p:nvPicPr>
          <p:blipFill>
            <a:blip r:embed="rId13">
              <a:extLst/>
            </a:blip>
            <a:stretch>
              <a:fillRect/>
            </a:stretch>
          </p:blipFill>
          <p:spPr>
            <a:xfrm>
              <a:off x="0" y="303046"/>
              <a:ext cx="3683000" cy="1025166"/>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headline EVENT SPONSORS"/>
          <p:cNvSpPr txBox="1"/>
          <p:nvPr/>
        </p:nvSpPr>
        <p:spPr>
          <a:xfrm>
            <a:off x="1286941" y="679450"/>
            <a:ext cx="21784718" cy="87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53585F"/>
                </a:solidFill>
                <a:latin typeface="Montserrat"/>
                <a:ea typeface="Montserrat"/>
                <a:cs typeface="Montserrat"/>
                <a:sym typeface="Montserrat"/>
              </a:defRPr>
            </a:lvl1pPr>
          </a:lstStyle>
          <a:p>
            <a:pPr/>
            <a:r>
              <a:t>headline EVENT SPONSORS</a:t>
            </a:r>
          </a:p>
        </p:txBody>
      </p:sp>
      <p:sp>
        <p:nvSpPr>
          <p:cNvPr id="163" name="Line"/>
          <p:cNvSpPr/>
          <p:nvPr/>
        </p:nvSpPr>
        <p:spPr>
          <a:xfrm>
            <a:off x="1283985" y="1727200"/>
            <a:ext cx="19362409" cy="0"/>
          </a:xfrm>
          <a:prstGeom prst="line">
            <a:avLst/>
          </a:prstGeom>
          <a:ln w="12700">
            <a:solidFill>
              <a:srgbClr val="EBEBEB"/>
            </a:solidFill>
            <a:miter lim="400000"/>
          </a:ln>
        </p:spPr>
        <p:txBody>
          <a:bodyPr lIns="50800" tIns="50800" rIns="50800" bIns="50800" anchor="ctr"/>
          <a:lstStyle/>
          <a:p>
            <a:pPr>
              <a:defRPr sz="3200"/>
            </a:pPr>
          </a:p>
        </p:txBody>
      </p:sp>
      <p:sp>
        <p:nvSpPr>
          <p:cNvPr id="164" name="partner SPONSORS"/>
          <p:cNvSpPr txBox="1"/>
          <p:nvPr/>
        </p:nvSpPr>
        <p:spPr>
          <a:xfrm>
            <a:off x="1286941" y="5636941"/>
            <a:ext cx="7584034" cy="87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53585F"/>
                </a:solidFill>
                <a:latin typeface="Montserrat"/>
                <a:ea typeface="Montserrat"/>
                <a:cs typeface="Montserrat"/>
                <a:sym typeface="Montserrat"/>
              </a:defRPr>
            </a:lvl1pPr>
          </a:lstStyle>
          <a:p>
            <a:pPr/>
            <a:r>
              <a:t>partner SPONSORS</a:t>
            </a:r>
          </a:p>
        </p:txBody>
      </p:sp>
      <p:sp>
        <p:nvSpPr>
          <p:cNvPr id="165" name="Line"/>
          <p:cNvSpPr/>
          <p:nvPr/>
        </p:nvSpPr>
        <p:spPr>
          <a:xfrm>
            <a:off x="1283985" y="6684691"/>
            <a:ext cx="9057699" cy="1"/>
          </a:xfrm>
          <a:prstGeom prst="line">
            <a:avLst/>
          </a:prstGeom>
          <a:ln w="12700">
            <a:solidFill>
              <a:srgbClr val="EBEBEB"/>
            </a:solidFill>
            <a:miter lim="400000"/>
          </a:ln>
        </p:spPr>
        <p:txBody>
          <a:bodyPr lIns="50800" tIns="50800" rIns="50800" bIns="50800" anchor="ctr"/>
          <a:lstStyle/>
          <a:p>
            <a:pPr>
              <a:defRPr sz="3200"/>
            </a:pPr>
          </a:p>
        </p:txBody>
      </p:sp>
      <p:pic>
        <p:nvPicPr>
          <p:cNvPr id="166" name="pasted-image.pdf" descr="pasted-image.pdf"/>
          <p:cNvPicPr>
            <a:picLocks noChangeAspect="1"/>
          </p:cNvPicPr>
          <p:nvPr/>
        </p:nvPicPr>
        <p:blipFill>
          <a:blip r:embed="rId2">
            <a:extLst/>
          </a:blip>
          <a:stretch>
            <a:fillRect/>
          </a:stretch>
        </p:blipFill>
        <p:spPr>
          <a:xfrm>
            <a:off x="21967697" y="429050"/>
            <a:ext cx="1896277" cy="1855332"/>
          </a:xfrm>
          <a:prstGeom prst="rect">
            <a:avLst/>
          </a:prstGeom>
          <a:ln w="12700">
            <a:miter lim="400000"/>
          </a:ln>
        </p:spPr>
      </p:pic>
      <p:sp>
        <p:nvSpPr>
          <p:cNvPr id="167" name="member SPONSORS"/>
          <p:cNvSpPr txBox="1"/>
          <p:nvPr/>
        </p:nvSpPr>
        <p:spPr>
          <a:xfrm>
            <a:off x="11561241" y="5636941"/>
            <a:ext cx="7584034" cy="87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cap="all">
                <a:solidFill>
                  <a:srgbClr val="53585F"/>
                </a:solidFill>
                <a:latin typeface="Montserrat"/>
                <a:ea typeface="Montserrat"/>
                <a:cs typeface="Montserrat"/>
                <a:sym typeface="Montserrat"/>
              </a:defRPr>
            </a:lvl1pPr>
          </a:lstStyle>
          <a:p>
            <a:pPr/>
            <a:r>
              <a:t>member SPONSORS</a:t>
            </a:r>
          </a:p>
        </p:txBody>
      </p:sp>
      <p:sp>
        <p:nvSpPr>
          <p:cNvPr id="168" name="BakerHostetler…"/>
          <p:cNvSpPr txBox="1"/>
          <p:nvPr/>
        </p:nvSpPr>
        <p:spPr>
          <a:xfrm>
            <a:off x="1286941" y="7032385"/>
            <a:ext cx="11553776" cy="55352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numCol="2" spcCol="173013"/>
          <a:lstStyle/>
          <a:p>
            <a:pPr algn="l">
              <a:defRPr spc="-48" sz="2400">
                <a:solidFill>
                  <a:srgbClr val="797979"/>
                </a:solidFill>
                <a:latin typeface="Montserrat"/>
                <a:ea typeface="Montserrat"/>
                <a:cs typeface="Montserrat"/>
                <a:sym typeface="Montserrat"/>
              </a:defRPr>
            </a:pPr>
            <a:r>
              <a:t>BakerHostetler</a:t>
            </a:r>
          </a:p>
          <a:p>
            <a:pPr algn="l">
              <a:defRPr spc="-48" sz="2400">
                <a:solidFill>
                  <a:srgbClr val="797979"/>
                </a:solidFill>
                <a:latin typeface="Montserrat"/>
                <a:ea typeface="Montserrat"/>
                <a:cs typeface="Montserrat"/>
                <a:sym typeface="Montserrat"/>
              </a:defRPr>
            </a:pPr>
            <a:r>
              <a:t>Bradford LTD</a:t>
            </a:r>
          </a:p>
          <a:p>
            <a:pPr algn="l">
              <a:defRPr spc="-48" sz="2400">
                <a:solidFill>
                  <a:srgbClr val="797979"/>
                </a:solidFill>
                <a:latin typeface="Montserrat"/>
                <a:ea typeface="Montserrat"/>
                <a:cs typeface="Montserrat"/>
                <a:sym typeface="Montserrat"/>
              </a:defRPr>
            </a:pPr>
            <a:r>
              <a:t>Capital One Cafe</a:t>
            </a:r>
          </a:p>
          <a:p>
            <a:pPr algn="l">
              <a:defRPr spc="-48" sz="2400">
                <a:solidFill>
                  <a:srgbClr val="797979"/>
                </a:solidFill>
                <a:latin typeface="Montserrat"/>
                <a:ea typeface="Montserrat"/>
                <a:cs typeface="Montserrat"/>
                <a:sym typeface="Montserrat"/>
              </a:defRPr>
            </a:pPr>
            <a:r>
              <a:t>Coastal Cloud</a:t>
            </a:r>
          </a:p>
          <a:p>
            <a:pPr algn="l">
              <a:defRPr spc="-48" sz="2400">
                <a:solidFill>
                  <a:srgbClr val="797979"/>
                </a:solidFill>
                <a:latin typeface="Montserrat"/>
                <a:ea typeface="Montserrat"/>
                <a:cs typeface="Montserrat"/>
                <a:sym typeface="Montserrat"/>
              </a:defRPr>
            </a:pPr>
            <a:r>
              <a:t>Colorado Impact Fund</a:t>
            </a:r>
          </a:p>
          <a:p>
            <a:pPr algn="l">
              <a:defRPr spc="-48" sz="2400">
                <a:solidFill>
                  <a:srgbClr val="797979"/>
                </a:solidFill>
                <a:latin typeface="Montserrat"/>
                <a:ea typeface="Montserrat"/>
                <a:cs typeface="Montserrat"/>
                <a:sym typeface="Montserrat"/>
              </a:defRPr>
            </a:pPr>
            <a:r>
              <a:t>Connect for Health Colorado</a:t>
            </a:r>
          </a:p>
          <a:p>
            <a:pPr algn="l">
              <a:defRPr spc="-48" sz="2400">
                <a:solidFill>
                  <a:srgbClr val="797979"/>
                </a:solidFill>
                <a:latin typeface="Montserrat"/>
                <a:ea typeface="Montserrat"/>
                <a:cs typeface="Montserrat"/>
                <a:sym typeface="Montserrat"/>
              </a:defRPr>
            </a:pPr>
            <a:r>
              <a:t>Cooley</a:t>
            </a:r>
          </a:p>
          <a:p>
            <a:pPr algn="l">
              <a:defRPr spc="-48" sz="2400">
                <a:solidFill>
                  <a:srgbClr val="797979"/>
                </a:solidFill>
                <a:latin typeface="Montserrat"/>
                <a:ea typeface="Montserrat"/>
                <a:cs typeface="Montserrat"/>
                <a:sym typeface="Montserrat"/>
              </a:defRPr>
            </a:pPr>
            <a:r>
              <a:t>Corus360 / Intersect Alliance</a:t>
            </a:r>
          </a:p>
          <a:p>
            <a:pPr algn="l">
              <a:defRPr spc="-48" sz="2400">
                <a:solidFill>
                  <a:srgbClr val="797979"/>
                </a:solidFill>
                <a:latin typeface="Montserrat"/>
                <a:ea typeface="Montserrat"/>
                <a:cs typeface="Montserrat"/>
                <a:sym typeface="Montserrat"/>
              </a:defRPr>
            </a:pPr>
            <a:r>
              <a:t>City and County of Denver Office of Economic Development</a:t>
            </a:r>
          </a:p>
          <a:p>
            <a:pPr algn="l">
              <a:defRPr spc="-48" sz="2400">
                <a:solidFill>
                  <a:srgbClr val="797979"/>
                </a:solidFill>
                <a:latin typeface="Montserrat"/>
                <a:ea typeface="Montserrat"/>
                <a:cs typeface="Montserrat"/>
                <a:sym typeface="Montserrat"/>
              </a:defRPr>
            </a:pPr>
            <a:r>
              <a:t>EKS&amp;H</a:t>
            </a:r>
          </a:p>
          <a:p>
            <a:pPr algn="l">
              <a:defRPr spc="-48" sz="2400">
                <a:solidFill>
                  <a:srgbClr val="797979"/>
                </a:solidFill>
                <a:latin typeface="Montserrat"/>
                <a:ea typeface="Montserrat"/>
                <a:cs typeface="Montserrat"/>
                <a:sym typeface="Montserrat"/>
              </a:defRPr>
            </a:pPr>
            <a:r>
              <a:t>Event Integrity</a:t>
            </a:r>
          </a:p>
          <a:p>
            <a:pPr algn="l">
              <a:defRPr spc="-48" sz="2400">
                <a:solidFill>
                  <a:srgbClr val="797979"/>
                </a:solidFill>
                <a:latin typeface="Montserrat"/>
                <a:ea typeface="Montserrat"/>
                <a:cs typeface="Montserrat"/>
                <a:sym typeface="Montserrat"/>
              </a:defRPr>
            </a:pPr>
            <a:r>
              <a:t>FullContact</a:t>
            </a:r>
          </a:p>
          <a:p>
            <a:pPr algn="l">
              <a:defRPr spc="-48" sz="2400">
                <a:solidFill>
                  <a:srgbClr val="797979"/>
                </a:solidFill>
                <a:latin typeface="Montserrat"/>
                <a:ea typeface="Montserrat"/>
                <a:cs typeface="Montserrat"/>
                <a:sym typeface="Montserrat"/>
              </a:defRPr>
            </a:pPr>
            <a:r>
              <a:t>Gary Community Investments</a:t>
            </a:r>
          </a:p>
          <a:p>
            <a:pPr algn="l">
              <a:defRPr spc="-48" sz="2400">
                <a:solidFill>
                  <a:srgbClr val="797979"/>
                </a:solidFill>
                <a:latin typeface="Montserrat"/>
                <a:ea typeface="Montserrat"/>
                <a:cs typeface="Montserrat"/>
                <a:sym typeface="Montserrat"/>
              </a:defRPr>
            </a:pPr>
            <a:r>
              <a:t>General Assembly</a:t>
            </a:r>
          </a:p>
          <a:p>
            <a:pPr algn="l">
              <a:defRPr spc="-48" sz="2400">
                <a:solidFill>
                  <a:srgbClr val="797979"/>
                </a:solidFill>
                <a:latin typeface="Montserrat"/>
                <a:ea typeface="Montserrat"/>
                <a:cs typeface="Montserrat"/>
                <a:sym typeface="Montserrat"/>
              </a:defRPr>
            </a:pPr>
            <a:r>
              <a:t>GroundFloor Media</a:t>
            </a:r>
          </a:p>
          <a:p>
            <a:pPr algn="l">
              <a:defRPr spc="-48" sz="2400">
                <a:solidFill>
                  <a:srgbClr val="797979"/>
                </a:solidFill>
                <a:latin typeface="Montserrat"/>
                <a:ea typeface="Montserrat"/>
                <a:cs typeface="Montserrat"/>
                <a:sym typeface="Montserrat"/>
              </a:defRPr>
            </a:pPr>
            <a:r>
              <a:t>Guiceworks</a:t>
            </a:r>
          </a:p>
          <a:p>
            <a:pPr algn="l">
              <a:defRPr spc="-48" sz="2400">
                <a:solidFill>
                  <a:srgbClr val="797979"/>
                </a:solidFill>
                <a:latin typeface="Montserrat"/>
                <a:ea typeface="Montserrat"/>
                <a:cs typeface="Montserrat"/>
                <a:sym typeface="Montserrat"/>
              </a:defRPr>
            </a:pPr>
            <a:r>
              <a:t>Imageseller</a:t>
            </a:r>
          </a:p>
          <a:p>
            <a:pPr algn="l">
              <a:defRPr spc="-48" sz="2400">
                <a:solidFill>
                  <a:srgbClr val="797979"/>
                </a:solidFill>
                <a:latin typeface="Montserrat"/>
                <a:ea typeface="Montserrat"/>
                <a:cs typeface="Montserrat"/>
                <a:sym typeface="Montserrat"/>
              </a:defRPr>
            </a:pPr>
            <a:r>
              <a:t>Inkmonstr</a:t>
            </a:r>
          </a:p>
          <a:p>
            <a:pPr algn="l">
              <a:defRPr spc="-48" sz="2400">
                <a:solidFill>
                  <a:srgbClr val="797979"/>
                </a:solidFill>
                <a:latin typeface="Montserrat"/>
                <a:ea typeface="Montserrat"/>
                <a:cs typeface="Montserrat"/>
                <a:sym typeface="Montserrat"/>
              </a:defRPr>
            </a:pPr>
            <a:r>
              <a:t>Intelivideo</a:t>
            </a:r>
          </a:p>
          <a:p>
            <a:pPr algn="l">
              <a:defRPr spc="-48" sz="2400">
                <a:solidFill>
                  <a:srgbClr val="797979"/>
                </a:solidFill>
                <a:latin typeface="Montserrat"/>
                <a:ea typeface="Montserrat"/>
                <a:cs typeface="Montserrat"/>
                <a:sym typeface="Montserrat"/>
              </a:defRPr>
            </a:pPr>
            <a:r>
              <a:t>Nanno</a:t>
            </a:r>
          </a:p>
          <a:p>
            <a:pPr algn="l">
              <a:defRPr spc="-48" sz="2400">
                <a:solidFill>
                  <a:srgbClr val="797979"/>
                </a:solidFill>
                <a:latin typeface="Montserrat"/>
                <a:ea typeface="Montserrat"/>
                <a:cs typeface="Montserrat"/>
                <a:sym typeface="Montserrat"/>
              </a:defRPr>
            </a:pPr>
            <a:r>
              <a:t>Pass Gas Denver</a:t>
            </a:r>
          </a:p>
          <a:p>
            <a:pPr algn="l">
              <a:defRPr spc="-48" sz="2400">
                <a:solidFill>
                  <a:srgbClr val="797979"/>
                </a:solidFill>
                <a:latin typeface="Montserrat"/>
                <a:ea typeface="Montserrat"/>
                <a:cs typeface="Montserrat"/>
                <a:sym typeface="Montserrat"/>
              </a:defRPr>
            </a:pPr>
            <a:r>
              <a:t>Slalom</a:t>
            </a:r>
          </a:p>
          <a:p>
            <a:pPr algn="l">
              <a:defRPr spc="-48" sz="2400">
                <a:solidFill>
                  <a:srgbClr val="797979"/>
                </a:solidFill>
                <a:latin typeface="Montserrat"/>
                <a:ea typeface="Montserrat"/>
                <a:cs typeface="Montserrat"/>
                <a:sym typeface="Montserrat"/>
              </a:defRPr>
            </a:pPr>
            <a:r>
              <a:t>Wazee Digital</a:t>
            </a:r>
          </a:p>
        </p:txBody>
      </p:sp>
      <p:sp>
        <p:nvSpPr>
          <p:cNvPr id="169" name="Line"/>
          <p:cNvSpPr/>
          <p:nvPr/>
        </p:nvSpPr>
        <p:spPr>
          <a:xfrm>
            <a:off x="11583685" y="6684691"/>
            <a:ext cx="9057699" cy="1"/>
          </a:xfrm>
          <a:prstGeom prst="line">
            <a:avLst/>
          </a:prstGeom>
          <a:ln w="12700">
            <a:solidFill>
              <a:srgbClr val="EBEBEB"/>
            </a:solidFill>
            <a:miter lim="400000"/>
          </a:ln>
        </p:spPr>
        <p:txBody>
          <a:bodyPr lIns="50800" tIns="50800" rIns="50800" bIns="50800" anchor="ctr"/>
          <a:lstStyle/>
          <a:p>
            <a:pPr>
              <a:defRPr sz="3200"/>
            </a:pPr>
          </a:p>
        </p:txBody>
      </p:sp>
      <p:sp>
        <p:nvSpPr>
          <p:cNvPr id="170" name="Accenture…"/>
          <p:cNvSpPr txBox="1"/>
          <p:nvPr/>
        </p:nvSpPr>
        <p:spPr>
          <a:xfrm>
            <a:off x="11650141" y="7032385"/>
            <a:ext cx="9057699" cy="55352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numCol="2" spcCol="135635"/>
          <a:lstStyle/>
          <a:p>
            <a:pPr algn="l">
              <a:defRPr spc="-48" sz="2400">
                <a:solidFill>
                  <a:srgbClr val="797979"/>
                </a:solidFill>
                <a:latin typeface="Montserrat"/>
                <a:ea typeface="Montserrat"/>
                <a:cs typeface="Montserrat"/>
                <a:sym typeface="Montserrat"/>
              </a:defRPr>
            </a:pPr>
            <a:r>
              <a:t>Accenture</a:t>
            </a:r>
          </a:p>
          <a:p>
            <a:pPr algn="l">
              <a:defRPr spc="-48" sz="2400">
                <a:solidFill>
                  <a:srgbClr val="797979"/>
                </a:solidFill>
                <a:latin typeface="Montserrat"/>
                <a:ea typeface="Montserrat"/>
                <a:cs typeface="Montserrat"/>
                <a:sym typeface="Montserrat"/>
              </a:defRPr>
            </a:pPr>
            <a:r>
              <a:t>Bridgepoint Education</a:t>
            </a:r>
          </a:p>
          <a:p>
            <a:pPr algn="l">
              <a:defRPr spc="-48" sz="2400">
                <a:solidFill>
                  <a:srgbClr val="797979"/>
                </a:solidFill>
                <a:latin typeface="Montserrat"/>
                <a:ea typeface="Montserrat"/>
                <a:cs typeface="Montserrat"/>
                <a:sym typeface="Montserrat"/>
              </a:defRPr>
            </a:pPr>
            <a:r>
              <a:t>Butler Snow</a:t>
            </a:r>
          </a:p>
          <a:p>
            <a:pPr algn="l">
              <a:defRPr spc="-48" sz="2400">
                <a:solidFill>
                  <a:srgbClr val="797979"/>
                </a:solidFill>
                <a:latin typeface="Montserrat"/>
                <a:ea typeface="Montserrat"/>
                <a:cs typeface="Montserrat"/>
                <a:sym typeface="Montserrat"/>
              </a:defRPr>
            </a:pPr>
            <a:r>
              <a:t>Delta Tables</a:t>
            </a:r>
          </a:p>
          <a:p>
            <a:pPr algn="l">
              <a:defRPr spc="-48" sz="2400">
                <a:solidFill>
                  <a:srgbClr val="797979"/>
                </a:solidFill>
                <a:latin typeface="Montserrat"/>
                <a:ea typeface="Montserrat"/>
                <a:cs typeface="Montserrat"/>
                <a:sym typeface="Montserrat"/>
              </a:defRPr>
            </a:pPr>
            <a:r>
              <a:t>Denver Foundation</a:t>
            </a:r>
          </a:p>
          <a:p>
            <a:pPr algn="l">
              <a:defRPr spc="-48" sz="2400">
                <a:solidFill>
                  <a:srgbClr val="797979"/>
                </a:solidFill>
                <a:latin typeface="Montserrat"/>
                <a:ea typeface="Montserrat"/>
                <a:cs typeface="Montserrat"/>
                <a:sym typeface="Montserrat"/>
              </a:defRPr>
            </a:pPr>
            <a:r>
              <a:t>Hogan Lovells</a:t>
            </a:r>
          </a:p>
          <a:p>
            <a:pPr algn="l">
              <a:defRPr spc="-48" sz="2400">
                <a:solidFill>
                  <a:srgbClr val="797979"/>
                </a:solidFill>
                <a:latin typeface="Montserrat"/>
                <a:ea typeface="Montserrat"/>
                <a:cs typeface="Montserrat"/>
                <a:sym typeface="Montserrat"/>
              </a:defRPr>
            </a:pPr>
            <a:r>
              <a:t>Meyer Law</a:t>
            </a:r>
          </a:p>
          <a:p>
            <a:pPr algn="l">
              <a:defRPr spc="-48" sz="2400">
                <a:solidFill>
                  <a:srgbClr val="797979"/>
                </a:solidFill>
                <a:latin typeface="Montserrat"/>
                <a:ea typeface="Montserrat"/>
                <a:cs typeface="Montserrat"/>
                <a:sym typeface="Montserrat"/>
              </a:defRPr>
            </a:pPr>
            <a:r>
              <a:t>Name.com</a:t>
            </a:r>
          </a:p>
          <a:p>
            <a:pPr algn="l">
              <a:defRPr spc="-48" sz="2400">
                <a:solidFill>
                  <a:srgbClr val="797979"/>
                </a:solidFill>
                <a:latin typeface="Montserrat"/>
                <a:ea typeface="Montserrat"/>
                <a:cs typeface="Montserrat"/>
                <a:sym typeface="Montserrat"/>
              </a:defRPr>
            </a:pPr>
            <a:r>
              <a:t>Slifer, Smith &amp; Frampton</a:t>
            </a:r>
          </a:p>
          <a:p>
            <a:pPr algn="l">
              <a:defRPr spc="-48" sz="2400">
                <a:solidFill>
                  <a:srgbClr val="797979"/>
                </a:solidFill>
                <a:latin typeface="Montserrat"/>
                <a:ea typeface="Montserrat"/>
                <a:cs typeface="Montserrat"/>
                <a:sym typeface="Montserrat"/>
              </a:defRPr>
            </a:pPr>
            <a:r>
              <a:t>SoGnar</a:t>
            </a:r>
          </a:p>
          <a:p>
            <a:pPr algn="l">
              <a:defRPr spc="-48" sz="2400">
                <a:solidFill>
                  <a:srgbClr val="797979"/>
                </a:solidFill>
                <a:latin typeface="Montserrat"/>
                <a:ea typeface="Montserrat"/>
                <a:cs typeface="Montserrat"/>
                <a:sym typeface="Montserrat"/>
              </a:defRPr>
            </a:pPr>
            <a:r>
              <a:t>Swiftpage</a:t>
            </a:r>
          </a:p>
          <a:p>
            <a:pPr algn="l">
              <a:defRPr spc="-48" sz="2400">
                <a:solidFill>
                  <a:srgbClr val="797979"/>
                </a:solidFill>
                <a:latin typeface="Montserrat"/>
                <a:ea typeface="Montserrat"/>
                <a:cs typeface="Montserrat"/>
                <a:sym typeface="Montserrat"/>
              </a:defRPr>
            </a:pPr>
            <a:r>
              <a:t>Zipcar</a:t>
            </a:r>
          </a:p>
        </p:txBody>
      </p:sp>
      <p:grpSp>
        <p:nvGrpSpPr>
          <p:cNvPr id="182" name="Group"/>
          <p:cNvGrpSpPr/>
          <p:nvPr/>
        </p:nvGrpSpPr>
        <p:grpSpPr>
          <a:xfrm>
            <a:off x="1282699" y="1854200"/>
            <a:ext cx="17780002" cy="2653150"/>
            <a:chOff x="0" y="0"/>
            <a:chExt cx="17780000" cy="2653149"/>
          </a:xfrm>
        </p:grpSpPr>
        <p:pic>
          <p:nvPicPr>
            <p:cNvPr id="171" name="aarp-6c15d4fcb2a5ed35139da45c05448fc9384d1b109d85a1d7fdfbd50ee7be9823.png" descr="aarp-6c15d4fcb2a5ed35139da45c05448fc9384d1b109d85a1d7fdfbd50ee7be9823.png"/>
            <p:cNvPicPr>
              <a:picLocks noChangeAspect="1"/>
            </p:cNvPicPr>
            <p:nvPr/>
          </p:nvPicPr>
          <p:blipFill>
            <a:blip r:embed="rId3">
              <a:extLst/>
            </a:blip>
            <a:stretch>
              <a:fillRect/>
            </a:stretch>
          </p:blipFill>
          <p:spPr>
            <a:xfrm>
              <a:off x="0" y="324252"/>
              <a:ext cx="2205291" cy="349878"/>
            </a:xfrm>
            <a:prstGeom prst="rect">
              <a:avLst/>
            </a:prstGeom>
            <a:ln w="12700" cap="flat">
              <a:noFill/>
              <a:miter lim="400000"/>
            </a:ln>
            <a:effectLst/>
          </p:spPr>
        </p:pic>
        <p:pic>
          <p:nvPicPr>
            <p:cNvPr id="172" name="Avnet_logo_tagline_rgb_copy.png" descr="Avnet_logo_tagline_rgb_copy.png"/>
            <p:cNvPicPr>
              <a:picLocks noChangeAspect="1"/>
            </p:cNvPicPr>
            <p:nvPr/>
          </p:nvPicPr>
          <p:blipFill>
            <a:blip r:embed="rId4">
              <a:extLst/>
            </a:blip>
            <a:stretch>
              <a:fillRect/>
            </a:stretch>
          </p:blipFill>
          <p:spPr>
            <a:xfrm>
              <a:off x="3163669" y="198631"/>
              <a:ext cx="2205292" cy="601120"/>
            </a:xfrm>
            <a:prstGeom prst="rect">
              <a:avLst/>
            </a:prstGeom>
            <a:ln w="12700" cap="flat">
              <a:noFill/>
              <a:miter lim="400000"/>
            </a:ln>
            <a:effectLst/>
          </p:spPr>
        </p:pic>
        <p:pic>
          <p:nvPicPr>
            <p:cNvPr id="173" name="bold-legal-logo_copy.png" descr="bold-legal-logo_copy.png"/>
            <p:cNvPicPr>
              <a:picLocks noChangeAspect="1"/>
            </p:cNvPicPr>
            <p:nvPr/>
          </p:nvPicPr>
          <p:blipFill>
            <a:blip r:embed="rId5">
              <a:extLst/>
            </a:blip>
            <a:stretch>
              <a:fillRect/>
            </a:stretch>
          </p:blipFill>
          <p:spPr>
            <a:xfrm>
              <a:off x="9491009" y="362249"/>
              <a:ext cx="2205292" cy="273884"/>
            </a:xfrm>
            <a:prstGeom prst="rect">
              <a:avLst/>
            </a:prstGeom>
            <a:ln w="12700" cap="flat">
              <a:noFill/>
              <a:miter lim="400000"/>
            </a:ln>
            <a:effectLst/>
          </p:spPr>
        </p:pic>
        <p:pic>
          <p:nvPicPr>
            <p:cNvPr id="174" name="xero.png" descr="xero.png"/>
            <p:cNvPicPr>
              <a:picLocks noChangeAspect="1"/>
            </p:cNvPicPr>
            <p:nvPr/>
          </p:nvPicPr>
          <p:blipFill>
            <a:blip r:embed="rId6">
              <a:extLst/>
            </a:blip>
            <a:stretch>
              <a:fillRect/>
            </a:stretch>
          </p:blipFill>
          <p:spPr>
            <a:xfrm>
              <a:off x="6327339" y="0"/>
              <a:ext cx="2205292" cy="1086594"/>
            </a:xfrm>
            <a:prstGeom prst="rect">
              <a:avLst/>
            </a:prstGeom>
            <a:ln w="12700" cap="flat">
              <a:noFill/>
              <a:miter lim="400000"/>
            </a:ln>
            <a:effectLst/>
          </p:spPr>
        </p:pic>
        <p:pic>
          <p:nvPicPr>
            <p:cNvPr id="175" name="Spectrum_Logo_DBlue_RGB_copy.png" descr="Spectrum_Logo_DBlue_RGB_copy.png"/>
            <p:cNvPicPr>
              <a:picLocks noChangeAspect="1"/>
            </p:cNvPicPr>
            <p:nvPr/>
          </p:nvPicPr>
          <p:blipFill>
            <a:blip r:embed="rId7">
              <a:extLst/>
            </a:blip>
            <a:stretch>
              <a:fillRect/>
            </a:stretch>
          </p:blipFill>
          <p:spPr>
            <a:xfrm>
              <a:off x="2871535" y="1527499"/>
              <a:ext cx="2205292" cy="462400"/>
            </a:xfrm>
            <a:prstGeom prst="rect">
              <a:avLst/>
            </a:prstGeom>
            <a:ln w="12700" cap="flat">
              <a:noFill/>
              <a:miter lim="400000"/>
            </a:ln>
            <a:effectLst/>
          </p:spPr>
        </p:pic>
        <p:pic>
          <p:nvPicPr>
            <p:cNvPr id="176" name="sendgrid-721203d3182321bd84a93ae1c4f7a20a0e3b4c0a2e685ad31e9b1ada204f66e1.png" descr="sendgrid-721203d3182321bd84a93ae1c4f7a20a0e3b4c0a2e685ad31e9b1ada204f66e1.png"/>
            <p:cNvPicPr>
              <a:picLocks noChangeAspect="1"/>
            </p:cNvPicPr>
            <p:nvPr/>
          </p:nvPicPr>
          <p:blipFill>
            <a:blip r:embed="rId8">
              <a:extLst/>
            </a:blip>
            <a:stretch>
              <a:fillRect/>
            </a:stretch>
          </p:blipFill>
          <p:spPr>
            <a:xfrm>
              <a:off x="6184129" y="1517959"/>
              <a:ext cx="2205292" cy="481480"/>
            </a:xfrm>
            <a:prstGeom prst="rect">
              <a:avLst/>
            </a:prstGeom>
            <a:ln w="12700" cap="flat">
              <a:noFill/>
              <a:miter lim="400000"/>
            </a:ln>
            <a:effectLst/>
          </p:spPr>
        </p:pic>
        <p:pic>
          <p:nvPicPr>
            <p:cNvPr id="177" name="Next50_copy.png" descr="Next50_copy.png"/>
            <p:cNvPicPr>
              <a:picLocks noChangeAspect="1"/>
            </p:cNvPicPr>
            <p:nvPr/>
          </p:nvPicPr>
          <p:blipFill>
            <a:blip r:embed="rId9">
              <a:extLst/>
            </a:blip>
            <a:stretch>
              <a:fillRect/>
            </a:stretch>
          </p:blipFill>
          <p:spPr>
            <a:xfrm>
              <a:off x="9976736" y="1116129"/>
              <a:ext cx="1102646" cy="1291479"/>
            </a:xfrm>
            <a:prstGeom prst="rect">
              <a:avLst/>
            </a:prstGeom>
            <a:ln w="12700" cap="flat">
              <a:noFill/>
              <a:miter lim="400000"/>
            </a:ln>
            <a:effectLst/>
          </p:spPr>
        </p:pic>
        <p:pic>
          <p:nvPicPr>
            <p:cNvPr id="178" name="Pear_logo_2_color.png" descr="Pear_logo_2_color.png"/>
            <p:cNvPicPr>
              <a:picLocks noChangeAspect="1"/>
            </p:cNvPicPr>
            <p:nvPr/>
          </p:nvPicPr>
          <p:blipFill>
            <a:blip r:embed="rId10">
              <a:extLst/>
            </a:blip>
            <a:stretch>
              <a:fillRect/>
            </a:stretch>
          </p:blipFill>
          <p:spPr>
            <a:xfrm>
              <a:off x="0" y="1388122"/>
              <a:ext cx="2205291" cy="741154"/>
            </a:xfrm>
            <a:prstGeom prst="rect">
              <a:avLst/>
            </a:prstGeom>
            <a:ln w="12700" cap="flat">
              <a:noFill/>
              <a:miter lim="400000"/>
            </a:ln>
            <a:effectLst/>
          </p:spPr>
        </p:pic>
        <p:pic>
          <p:nvPicPr>
            <p:cNvPr id="179" name="cablecenter-73afaea71fc8f583129be88ac402483ea4ea1ab7fd7d3d0a9e759407844e64b2.png" descr="cablecenter-73afaea71fc8f583129be88ac402483ea4ea1ab7fd7d3d0a9e759407844e64b2.png"/>
            <p:cNvPicPr>
              <a:picLocks noChangeAspect="1"/>
            </p:cNvPicPr>
            <p:nvPr/>
          </p:nvPicPr>
          <p:blipFill>
            <a:blip r:embed="rId11">
              <a:extLst/>
            </a:blip>
            <a:stretch>
              <a:fillRect/>
            </a:stretch>
          </p:blipFill>
          <p:spPr>
            <a:xfrm>
              <a:off x="12654679" y="337106"/>
              <a:ext cx="2198666" cy="293156"/>
            </a:xfrm>
            <a:prstGeom prst="rect">
              <a:avLst/>
            </a:prstGeom>
            <a:ln w="12700" cap="flat">
              <a:noFill/>
              <a:miter lim="400000"/>
            </a:ln>
            <a:effectLst/>
          </p:spPr>
        </p:pic>
        <p:pic>
          <p:nvPicPr>
            <p:cNvPr id="180" name="xite-8ed23b927eb03cc6066481e9fa6333948e67ae3a1292fe5941ccee033c0cbfc0.png" descr="xite-8ed23b927eb03cc6066481e9fa6333948e67ae3a1292fe5941ccee033c0cbfc0.png"/>
            <p:cNvPicPr>
              <a:picLocks noChangeAspect="1"/>
            </p:cNvPicPr>
            <p:nvPr/>
          </p:nvPicPr>
          <p:blipFill>
            <a:blip r:embed="rId12">
              <a:extLst/>
            </a:blip>
            <a:stretch>
              <a:fillRect/>
            </a:stretch>
          </p:blipFill>
          <p:spPr>
            <a:xfrm>
              <a:off x="12995749" y="1103797"/>
              <a:ext cx="2198666" cy="1549353"/>
            </a:xfrm>
            <a:prstGeom prst="rect">
              <a:avLst/>
            </a:prstGeom>
            <a:ln w="12700" cap="flat">
              <a:noFill/>
              <a:miter lim="400000"/>
            </a:ln>
            <a:effectLst/>
          </p:spPr>
        </p:pic>
        <p:pic>
          <p:nvPicPr>
            <p:cNvPr id="181" name="Molson_Coors__Converted__copy.png" descr="Molson_Coors__Converted__copy.png"/>
            <p:cNvPicPr>
              <a:picLocks noChangeAspect="1"/>
            </p:cNvPicPr>
            <p:nvPr/>
          </p:nvPicPr>
          <p:blipFill>
            <a:blip r:embed="rId13">
              <a:extLst/>
            </a:blip>
            <a:stretch>
              <a:fillRect/>
            </a:stretch>
          </p:blipFill>
          <p:spPr>
            <a:xfrm>
              <a:off x="15584387" y="187492"/>
              <a:ext cx="2195614" cy="623398"/>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