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1pPr>
    <a:lvl2pPr marL="0" marR="0" indent="228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2pPr>
    <a:lvl3pPr marL="0" marR="0" indent="457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3pPr>
    <a:lvl4pPr marL="0" marR="0" indent="685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4pPr>
    <a:lvl5pPr marL="0" marR="0" indent="9144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5pPr>
    <a:lvl6pPr marL="0" marR="0" indent="11430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6pPr>
    <a:lvl7pPr marL="0" marR="0" indent="1371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7pPr>
    <a:lvl8pPr marL="0" marR="0" indent="1600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8pPr>
    <a:lvl9pPr marL="0" marR="0" indent="1828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3386" y="5994400"/>
            <a:ext cx="10464802" cy="447887"/>
          </a:xfrm>
          <a:prstGeom prst="rect">
            <a:avLst/>
          </a:prstGeom>
        </p:spPr>
        <p:txBody>
          <a:bodyPr>
            <a:spAutoFit/>
          </a:bodyPr>
          <a:lstStyle>
            <a:lvl1pPr>
              <a:defRPr sz="26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3386" y="4380229"/>
            <a:ext cx="10464802" cy="600288"/>
          </a:xfrm>
          <a:prstGeom prst="rect">
            <a:avLst/>
          </a:prstGeom>
        </p:spPr>
        <p:txBody>
          <a:bodyPr anchor="ctr">
            <a:spAutoFit/>
          </a:bodyPr>
          <a:lstStyle>
            <a:lvl1pPr>
              <a:defRPr sz="36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 y="1219199"/>
            <a:ext cx="13004801" cy="7315201"/>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1667183" y="1578186"/>
            <a:ext cx="9672321" cy="4660055"/>
          </a:xfrm>
          <a:prstGeom prst="rect">
            <a:avLst/>
          </a:prstGeom>
        </p:spPr>
        <p:txBody>
          <a:bodyPr lIns="91439" tIns="45719" rIns="91439" bIns="45719">
            <a:noAutofit/>
          </a:bodyPr>
          <a:lstStyle/>
          <a:p>
            <a:pPr/>
          </a:p>
        </p:txBody>
      </p:sp>
      <p:sp>
        <p:nvSpPr>
          <p:cNvPr id="21" name="Title Text"/>
          <p:cNvSpPr txBox="1"/>
          <p:nvPr>
            <p:ph type="title"/>
          </p:nvPr>
        </p:nvSpPr>
        <p:spPr>
          <a:xfrm>
            <a:off x="338666" y="6258560"/>
            <a:ext cx="12327468" cy="1070187"/>
          </a:xfrm>
          <a:prstGeom prst="rect">
            <a:avLst/>
          </a:prstGeom>
        </p:spPr>
        <p:txBody>
          <a:bodyPr/>
          <a:lstStyle/>
          <a:p>
            <a:pPr/>
            <a:r>
              <a:t>Title Text</a:t>
            </a:r>
          </a:p>
        </p:txBody>
      </p:sp>
      <p:sp>
        <p:nvSpPr>
          <p:cNvPr id="22" name="Body Level One…"/>
          <p:cNvSpPr txBox="1"/>
          <p:nvPr>
            <p:ph type="body" sz="quarter" idx="1"/>
          </p:nvPr>
        </p:nvSpPr>
        <p:spPr>
          <a:xfrm>
            <a:off x="338666" y="7362613"/>
            <a:ext cx="12327468" cy="84666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948266" y="3637279"/>
            <a:ext cx="11108268" cy="2479042"/>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021856" y="1808479"/>
            <a:ext cx="5080002" cy="6136642"/>
          </a:xfrm>
          <a:prstGeom prst="rect">
            <a:avLst/>
          </a:prstGeom>
        </p:spPr>
        <p:txBody>
          <a:bodyPr lIns="91439" tIns="45719" rIns="91439" bIns="45719">
            <a:noAutofit/>
          </a:bodyPr>
          <a:lstStyle/>
          <a:p>
            <a:pPr/>
          </a:p>
        </p:txBody>
      </p:sp>
      <p:sp>
        <p:nvSpPr>
          <p:cNvPr id="39" name="Title Text"/>
          <p:cNvSpPr txBox="1"/>
          <p:nvPr>
            <p:ph type="title"/>
          </p:nvPr>
        </p:nvSpPr>
        <p:spPr>
          <a:xfrm>
            <a:off x="880533" y="1808479"/>
            <a:ext cx="5452534" cy="2993815"/>
          </a:xfrm>
          <a:prstGeom prst="rect">
            <a:avLst/>
          </a:prstGeom>
        </p:spPr>
        <p:txBody>
          <a:bodyPr/>
          <a:lstStyle>
            <a:lvl1pPr>
              <a:defRPr sz="5800"/>
            </a:lvl1pPr>
          </a:lstStyle>
          <a:p>
            <a:pPr/>
            <a:r>
              <a:t>Title Text</a:t>
            </a:r>
          </a:p>
        </p:txBody>
      </p:sp>
      <p:sp>
        <p:nvSpPr>
          <p:cNvPr id="40" name="Body Level One…"/>
          <p:cNvSpPr txBox="1"/>
          <p:nvPr>
            <p:ph type="body" sz="quarter" idx="1"/>
          </p:nvPr>
        </p:nvSpPr>
        <p:spPr>
          <a:xfrm>
            <a:off x="880533" y="4870026"/>
            <a:ext cx="5452534" cy="307509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900853" y="1727199"/>
            <a:ext cx="11203094" cy="1219201"/>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00853" y="1727199"/>
            <a:ext cx="11203094" cy="1219201"/>
          </a:xfrm>
          <a:prstGeom prst="rect">
            <a:avLst/>
          </a:prstGeom>
        </p:spPr>
        <p:txBody>
          <a:bodyPr anchor="ctr"/>
          <a:lstStyle/>
          <a:p>
            <a:pPr/>
            <a:r>
              <a:t>Title Text</a:t>
            </a:r>
          </a:p>
        </p:txBody>
      </p:sp>
      <p:sp>
        <p:nvSpPr>
          <p:cNvPr id="57" name="Body Level One…"/>
          <p:cNvSpPr txBox="1"/>
          <p:nvPr>
            <p:ph type="body" idx="1"/>
          </p:nvPr>
        </p:nvSpPr>
        <p:spPr>
          <a:xfrm>
            <a:off x="900853" y="2946399"/>
            <a:ext cx="11203094" cy="4910668"/>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023946" y="2946399"/>
            <a:ext cx="5080002" cy="4910668"/>
          </a:xfrm>
          <a:prstGeom prst="rect">
            <a:avLst/>
          </a:prstGeom>
        </p:spPr>
        <p:txBody>
          <a:bodyPr lIns="91439" tIns="45719" rIns="91439" bIns="45719">
            <a:noAutofit/>
          </a:bodyPr>
          <a:lstStyle/>
          <a:p>
            <a:pPr/>
          </a:p>
        </p:txBody>
      </p:sp>
      <p:sp>
        <p:nvSpPr>
          <p:cNvPr id="66" name="Title Text"/>
          <p:cNvSpPr txBox="1"/>
          <p:nvPr>
            <p:ph type="title"/>
          </p:nvPr>
        </p:nvSpPr>
        <p:spPr>
          <a:xfrm>
            <a:off x="900853" y="1727199"/>
            <a:ext cx="11203094" cy="1219201"/>
          </a:xfrm>
          <a:prstGeom prst="rect">
            <a:avLst/>
          </a:prstGeom>
        </p:spPr>
        <p:txBody>
          <a:bodyPr anchor="ctr"/>
          <a:lstStyle/>
          <a:p>
            <a:pPr/>
            <a:r>
              <a:t>Title Text</a:t>
            </a:r>
          </a:p>
        </p:txBody>
      </p:sp>
      <p:sp>
        <p:nvSpPr>
          <p:cNvPr id="67" name="Body Level One…"/>
          <p:cNvSpPr txBox="1"/>
          <p:nvPr>
            <p:ph type="body" sz="half" idx="1"/>
          </p:nvPr>
        </p:nvSpPr>
        <p:spPr>
          <a:xfrm>
            <a:off x="900853" y="2946399"/>
            <a:ext cx="5337388" cy="4910668"/>
          </a:xfrm>
          <a:prstGeom prst="rect">
            <a:avLst/>
          </a:prstGeom>
        </p:spPr>
        <p:txBody>
          <a:bodyPr anchor="ctr"/>
          <a:lstStyle>
            <a:lvl1pPr marL="397368" indent="-397368" algn="l">
              <a:spcBef>
                <a:spcPts val="3200"/>
              </a:spcBef>
              <a:buSzPct val="75000"/>
              <a:buChar char="•"/>
              <a:defRPr sz="3200"/>
            </a:lvl1pPr>
            <a:lvl2pPr marL="956168" indent="-397368" algn="l">
              <a:spcBef>
                <a:spcPts val="3200"/>
              </a:spcBef>
              <a:buSzPct val="75000"/>
              <a:buChar char="•"/>
              <a:defRPr sz="3200"/>
            </a:lvl2pPr>
            <a:lvl3pPr marL="1514968" indent="-397368" algn="l">
              <a:spcBef>
                <a:spcPts val="3200"/>
              </a:spcBef>
              <a:buSzPct val="75000"/>
              <a:buChar char="•"/>
              <a:defRPr sz="3200"/>
            </a:lvl3pPr>
            <a:lvl4pPr marL="2073768" indent="-397368" algn="l">
              <a:spcBef>
                <a:spcPts val="3200"/>
              </a:spcBef>
              <a:buSzPct val="75000"/>
              <a:buChar char="•"/>
              <a:defRPr sz="3200"/>
            </a:lvl4pPr>
            <a:lvl5pPr marL="2632568" indent="-397368" algn="l">
              <a:spcBef>
                <a:spcPts val="3200"/>
              </a:spcBef>
              <a:buSzPct val="75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00853" y="2167466"/>
            <a:ext cx="11203094" cy="5411895"/>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8405706" y="4978400"/>
            <a:ext cx="3948855" cy="2959947"/>
          </a:xfrm>
          <a:prstGeom prst="rect">
            <a:avLst/>
          </a:prstGeom>
        </p:spPr>
        <p:txBody>
          <a:bodyPr lIns="91439" tIns="45719" rIns="91439" bIns="45719">
            <a:noAutofit/>
          </a:bodyPr>
          <a:lstStyle/>
          <a:p>
            <a:pPr/>
          </a:p>
        </p:txBody>
      </p:sp>
      <p:sp>
        <p:nvSpPr>
          <p:cNvPr id="84" name="Image"/>
          <p:cNvSpPr/>
          <p:nvPr>
            <p:ph type="pic" sz="quarter" idx="14"/>
          </p:nvPr>
        </p:nvSpPr>
        <p:spPr>
          <a:xfrm>
            <a:off x="8405707" y="1822026"/>
            <a:ext cx="3948854" cy="2959948"/>
          </a:xfrm>
          <a:prstGeom prst="rect">
            <a:avLst/>
          </a:prstGeom>
        </p:spPr>
        <p:txBody>
          <a:bodyPr lIns="91439" tIns="45719" rIns="91439" bIns="45719">
            <a:noAutofit/>
          </a:bodyPr>
          <a:lstStyle/>
          <a:p>
            <a:pPr/>
          </a:p>
        </p:txBody>
      </p:sp>
      <p:sp>
        <p:nvSpPr>
          <p:cNvPr id="85" name="Image"/>
          <p:cNvSpPr/>
          <p:nvPr>
            <p:ph type="pic" sz="half" idx="15"/>
          </p:nvPr>
        </p:nvSpPr>
        <p:spPr>
          <a:xfrm>
            <a:off x="643466" y="1822026"/>
            <a:ext cx="7559041" cy="6116322"/>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48266" y="2445173"/>
            <a:ext cx="11108268" cy="247904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b">
            <a:normAutofit fontScale="100000" lnSpcReduction="0"/>
          </a:bodyPr>
          <a:lstStyle/>
          <a:p>
            <a:pPr/>
            <a:r>
              <a:t>Title Text</a:t>
            </a:r>
          </a:p>
        </p:txBody>
      </p:sp>
      <p:sp>
        <p:nvSpPr>
          <p:cNvPr id="3" name="Body Level One…"/>
          <p:cNvSpPr txBox="1"/>
          <p:nvPr>
            <p:ph type="body" idx="1"/>
          </p:nvPr>
        </p:nvSpPr>
        <p:spPr>
          <a:xfrm>
            <a:off x="948266" y="4991946"/>
            <a:ext cx="11108268" cy="8466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52590" y="8195733"/>
            <a:ext cx="292846" cy="295488"/>
          </a:xfrm>
          <a:prstGeom prst="rect">
            <a:avLst/>
          </a:prstGeom>
          <a:ln w="3175">
            <a:miter lim="400000"/>
          </a:ln>
        </p:spPr>
        <p:txBody>
          <a:bodyPr wrap="none" lIns="27093" tIns="27093" rIns="27093" bIns="27093">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9pPr>
    </p:titleStyle>
    <p:bodyStyle>
      <a:lvl1pPr marL="0" marR="0" indent="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9pPr>
    </p:bodyStyle>
    <p:otherStyle>
      <a:lvl1pPr marL="0" marR="0" indent="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jpeg"/><Relationship Id="rId7" Type="http://schemas.openxmlformats.org/officeDocument/2006/relationships/image" Target="../media/image2.jpe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ectangle"/>
          <p:cNvSpPr/>
          <p:nvPr/>
        </p:nvSpPr>
        <p:spPr>
          <a:xfrm>
            <a:off x="-13548" y="-1"/>
            <a:ext cx="13031896" cy="9753601"/>
          </a:xfrm>
          <a:prstGeom prst="rect">
            <a:avLst/>
          </a:prstGeom>
          <a:solidFill>
            <a:srgbClr val="01232D"/>
          </a:solidFill>
          <a:ln w="3175">
            <a:miter lim="400000"/>
          </a:ln>
        </p:spPr>
        <p:txBody>
          <a:bodyPr lIns="27093" tIns="27093" rIns="27093" bIns="27093" anchor="ctr"/>
          <a:lstStyle/>
          <a:p>
            <a:pPr>
              <a:defRPr sz="2100">
                <a:solidFill>
                  <a:srgbClr val="FFFFFF"/>
                </a:solidFill>
              </a:defRPr>
            </a:pPr>
          </a:p>
        </p:txBody>
      </p:sp>
      <p:pic>
        <p:nvPicPr>
          <p:cNvPr id="120" name="pasted-image.pdf" descr="pasted-image.pdf"/>
          <p:cNvPicPr>
            <a:picLocks noChangeAspect="1"/>
          </p:cNvPicPr>
          <p:nvPr/>
        </p:nvPicPr>
        <p:blipFill>
          <a:blip r:embed="rId2">
            <a:extLst/>
          </a:blip>
          <a:stretch>
            <a:fillRect/>
          </a:stretch>
        </p:blipFill>
        <p:spPr>
          <a:xfrm>
            <a:off x="694409" y="3533403"/>
            <a:ext cx="3054489" cy="2266847"/>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Line"/>
          <p:cNvSpPr/>
          <p:nvPr/>
        </p:nvSpPr>
        <p:spPr>
          <a:xfrm>
            <a:off x="684791" y="6096000"/>
            <a:ext cx="11614897" cy="0"/>
          </a:xfrm>
          <a:prstGeom prst="line">
            <a:avLst/>
          </a:prstGeom>
          <a:ln w="3175">
            <a:solidFill>
              <a:srgbClr val="A6AAA9"/>
            </a:solidFill>
            <a:custDash>
              <a:ds d="600000" sp="600000"/>
            </a:custDash>
            <a:miter lim="400000"/>
          </a:ln>
        </p:spPr>
        <p:txBody>
          <a:bodyPr lIns="27093" tIns="27093" rIns="27093" bIns="27093" anchor="ctr"/>
          <a:lstStyle/>
          <a:p>
            <a:pPr>
              <a:defRPr sz="2200"/>
            </a:pPr>
          </a:p>
        </p:txBody>
      </p:sp>
      <p:sp>
        <p:nvSpPr>
          <p:cNvPr id="123" name="TITLE of PRESENTATION"/>
          <p:cNvSpPr txBox="1"/>
          <p:nvPr/>
        </p:nvSpPr>
        <p:spPr>
          <a:xfrm>
            <a:off x="682981" y="5463540"/>
            <a:ext cx="11618518" cy="5875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TITLE of PRESENTATION</a:t>
            </a:r>
          </a:p>
        </p:txBody>
      </p:sp>
      <p:sp>
        <p:nvSpPr>
          <p:cNvPr id="124" name="Person Namehere…"/>
          <p:cNvSpPr txBox="1"/>
          <p:nvPr/>
        </p:nvSpPr>
        <p:spPr>
          <a:xfrm>
            <a:off x="696528" y="6279743"/>
            <a:ext cx="11618517" cy="8085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algn="l">
              <a:lnSpc>
                <a:spcPct val="120000"/>
              </a:lnSpc>
              <a:defRPr spc="-44" sz="2200">
                <a:solidFill>
                  <a:srgbClr val="4FE4E7"/>
                </a:solidFill>
                <a:latin typeface="Montserrat-Light"/>
                <a:ea typeface="Montserrat-Light"/>
                <a:cs typeface="Montserrat-Light"/>
                <a:sym typeface="Montserrat-Light"/>
              </a:defRPr>
            </a:pPr>
            <a:r>
              <a:t>Person Namehere</a:t>
            </a:r>
          </a:p>
          <a:p>
            <a:pPr algn="l">
              <a:lnSpc>
                <a:spcPct val="120000"/>
              </a:lnSpc>
              <a:defRPr spc="-44" sz="2200">
                <a:solidFill>
                  <a:srgbClr val="4FE4E7"/>
                </a:solidFill>
                <a:latin typeface="Montserrat-Light"/>
                <a:ea typeface="Montserrat-Light"/>
                <a:cs typeface="Montserrat-Light"/>
                <a:sym typeface="Montserrat-Light"/>
              </a:defRPr>
            </a:pPr>
            <a:r>
              <a:t>7/28/16</a:t>
            </a:r>
          </a:p>
        </p:txBody>
      </p:sp>
      <p:pic>
        <p:nvPicPr>
          <p:cNvPr id="125" name="pasted-image.pdf" descr="pasted-image.pdf"/>
          <p:cNvPicPr>
            <a:picLocks noChangeAspect="1"/>
          </p:cNvPicPr>
          <p:nvPr/>
        </p:nvPicPr>
        <p:blipFill>
          <a:blip r:embed="rId2">
            <a:extLst/>
          </a:blip>
          <a:stretch>
            <a:fillRect/>
          </a:stretch>
        </p:blipFill>
        <p:spPr>
          <a:xfrm>
            <a:off x="6620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descr="pasted-image.pdf"/>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sp>
        <p:nvSpPr>
          <p:cNvPr id="128" name="Headline Text"/>
          <p:cNvSpPr txBox="1"/>
          <p:nvPr/>
        </p:nvSpPr>
        <p:spPr>
          <a:xfrm>
            <a:off x="686368" y="2754206"/>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29" name="Lorem ipsum dolere sit met nonummy consecuter es quid. Lorem ipsum dolere sit met nonummy consecuter es quid. Lorem ipsum dolere sit met nonummy consecuter es quid. Lorem ipsum dolere sit met nonummy consecuter es quid."/>
          <p:cNvSpPr txBox="1"/>
          <p:nvPr/>
        </p:nvSpPr>
        <p:spPr>
          <a:xfrm>
            <a:off x="686368" y="3658463"/>
            <a:ext cx="11618517" cy="11590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Montserrat"/>
                <a:ea typeface="Montserrat"/>
                <a:cs typeface="Montserrat"/>
                <a:sym typeface="Montserra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0" name="pasted-image.pdf" descr="pasted-image.pdf"/>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Headline Text"/>
          <p:cNvSpPr txBox="1"/>
          <p:nvPr/>
        </p:nvSpPr>
        <p:spPr>
          <a:xfrm>
            <a:off x="686368" y="2754206"/>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33" name="Bullet ipsum dolor sit amet nonummy consecuter…"/>
          <p:cNvSpPr txBox="1"/>
          <p:nvPr/>
        </p:nvSpPr>
        <p:spPr>
          <a:xfrm>
            <a:off x="686368" y="3658463"/>
            <a:ext cx="11618517" cy="3542454"/>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marL="152400" indent="-152400" algn="l">
              <a:spcBef>
                <a:spcPts val="1400"/>
              </a:spcBef>
              <a:buClr>
                <a:srgbClr val="797979"/>
              </a:buClr>
              <a:buSzPct val="100000"/>
              <a:buChar char="-"/>
              <a:defRPr spc="-48" sz="2400">
                <a:solidFill>
                  <a:srgbClr val="797979"/>
                </a:solidFill>
                <a:latin typeface="Montserrat"/>
                <a:ea typeface="Montserrat"/>
                <a:cs typeface="Montserrat"/>
                <a:sym typeface="Montserra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a:ea typeface="Montserrat"/>
                <a:cs typeface="Montserrat"/>
                <a:sym typeface="Montserrat"/>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797979"/>
                </a:solidFill>
                <a:latin typeface="Montserrat"/>
                <a:ea typeface="Montserrat"/>
                <a:cs typeface="Montserrat"/>
                <a:sym typeface="Montserra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a:ea typeface="Montserrat"/>
                <a:cs typeface="Montserrat"/>
                <a:sym typeface="Montserrat"/>
              </a:defRPr>
            </a:pPr>
            <a:r>
              <a:t>Bullet ipsum dolor sit amet nonummy consecuter. Lorem ipsum dolere adscpecit nomen es quid consecuter. Lorem ipsum dolere adscpecit nomen es quid consecuter.</a:t>
            </a:r>
          </a:p>
        </p:txBody>
      </p:sp>
      <p:pic>
        <p:nvPicPr>
          <p:cNvPr id="134" name="pasted-image.pdf" descr="pasted-image.pdf"/>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pic>
        <p:nvPicPr>
          <p:cNvPr id="135" name="pasted-image.pdf" descr="pasted-image.pdf"/>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Headline Text"/>
          <p:cNvSpPr txBox="1"/>
          <p:nvPr/>
        </p:nvSpPr>
        <p:spPr>
          <a:xfrm>
            <a:off x="6613035" y="2754206"/>
            <a:ext cx="11618518"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6588561" y="3658463"/>
            <a:ext cx="5594695" cy="26322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Montserrat"/>
                <a:ea typeface="Montserrat"/>
                <a:cs typeface="Montserrat"/>
                <a:sym typeface="Montserra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9" name="Screen Shot 2016-07-27 at 10.45.56 PM.png" descr="Screen Shot 2016-07-27 at 10.45.56 PM.png"/>
          <p:cNvPicPr>
            <a:picLocks noChangeAspect="1"/>
          </p:cNvPicPr>
          <p:nvPr/>
        </p:nvPicPr>
        <p:blipFill>
          <a:blip r:embed="rId2">
            <a:extLst/>
          </a:blip>
          <a:srcRect l="34701" t="0" r="129" b="0"/>
          <a:stretch>
            <a:fillRect/>
          </a:stretch>
        </p:blipFill>
        <p:spPr>
          <a:xfrm>
            <a:off x="682201" y="2922693"/>
            <a:ext cx="5594694" cy="3316928"/>
          </a:xfrm>
          <a:prstGeom prst="rect">
            <a:avLst/>
          </a:prstGeom>
          <a:ln w="3175">
            <a:miter lim="400000"/>
          </a:ln>
        </p:spPr>
      </p:pic>
      <p:pic>
        <p:nvPicPr>
          <p:cNvPr id="140" name="pasted-image.pdf" descr="pasted-image.pdf"/>
          <p:cNvPicPr>
            <a:picLocks noChangeAspect="1"/>
          </p:cNvPicPr>
          <p:nvPr/>
        </p:nvPicPr>
        <p:blipFill>
          <a:blip r:embed="rId3">
            <a:extLst/>
          </a:blip>
          <a:stretch>
            <a:fillRect/>
          </a:stretch>
        </p:blipFill>
        <p:spPr>
          <a:xfrm>
            <a:off x="4394899" y="8126084"/>
            <a:ext cx="8614033" cy="1626880"/>
          </a:xfrm>
          <a:prstGeom prst="rect">
            <a:avLst/>
          </a:prstGeom>
          <a:ln w="3175">
            <a:miter lim="400000"/>
          </a:ln>
        </p:spPr>
      </p:pic>
      <p:pic>
        <p:nvPicPr>
          <p:cNvPr id="141" name="pasted-image.pdf" descr="pasted-image.pdf"/>
          <p:cNvPicPr>
            <a:picLocks noChangeAspect="1"/>
          </p:cNvPicPr>
          <p:nvPr/>
        </p:nvPicPr>
        <p:blipFill>
          <a:blip r:embed="rId4">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SPONSORS"/>
          <p:cNvSpPr txBox="1"/>
          <p:nvPr/>
        </p:nvSpPr>
        <p:spPr>
          <a:xfrm>
            <a:off x="686368" y="152145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TITLE SPONSORS</a:t>
            </a:r>
          </a:p>
        </p:txBody>
      </p:sp>
      <p:sp>
        <p:nvSpPr>
          <p:cNvPr id="144" name="Line"/>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45" name="TRACK SPONSORS"/>
          <p:cNvSpPr txBox="1"/>
          <p:nvPr/>
        </p:nvSpPr>
        <p:spPr>
          <a:xfrm>
            <a:off x="686368" y="4906433"/>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TRACK SPONSORS</a:t>
            </a:r>
          </a:p>
        </p:txBody>
      </p:sp>
      <p:sp>
        <p:nvSpPr>
          <p:cNvPr id="146" name="Line"/>
          <p:cNvSpPr/>
          <p:nvPr/>
        </p:nvSpPr>
        <p:spPr>
          <a:xfrm>
            <a:off x="684791" y="5525346"/>
            <a:ext cx="10326619" cy="1"/>
          </a:xfrm>
          <a:prstGeom prst="line">
            <a:avLst/>
          </a:prstGeom>
          <a:ln w="3175">
            <a:solidFill>
              <a:srgbClr val="EBEBEB"/>
            </a:solidFill>
            <a:miter lim="400000"/>
          </a:ln>
        </p:spPr>
        <p:txBody>
          <a:bodyPr lIns="27093" tIns="27093" rIns="27093" bIns="27093" anchor="ctr"/>
          <a:lstStyle/>
          <a:p>
            <a:pPr>
              <a:defRPr sz="2200"/>
            </a:pPr>
          </a:p>
        </p:txBody>
      </p:sp>
      <p:pic>
        <p:nvPicPr>
          <p:cNvPr id="147" name="pasted-image.pdf" descr="pasted-image.pdf"/>
          <p:cNvPicPr>
            <a:picLocks noChangeAspect="1"/>
          </p:cNvPicPr>
          <p:nvPr/>
        </p:nvPicPr>
        <p:blipFill>
          <a:blip r:embed="rId2">
            <a:extLst/>
          </a:blip>
          <a:stretch>
            <a:fillRect/>
          </a:stretch>
        </p:blipFill>
        <p:spPr>
          <a:xfrm>
            <a:off x="11342725" y="749526"/>
            <a:ext cx="1011348" cy="989511"/>
          </a:xfrm>
          <a:prstGeom prst="rect">
            <a:avLst/>
          </a:prstGeom>
          <a:ln w="3175">
            <a:miter lim="400000"/>
          </a:ln>
        </p:spPr>
      </p:pic>
      <p:grpSp>
        <p:nvGrpSpPr>
          <p:cNvPr id="153" name="Group"/>
          <p:cNvGrpSpPr/>
          <p:nvPr/>
        </p:nvGrpSpPr>
        <p:grpSpPr>
          <a:xfrm>
            <a:off x="711200" y="2565400"/>
            <a:ext cx="9525000" cy="1995103"/>
            <a:chOff x="0" y="0"/>
            <a:chExt cx="9524999" cy="1995102"/>
          </a:xfrm>
        </p:grpSpPr>
        <p:pic>
          <p:nvPicPr>
            <p:cNvPr id="148" name="pasted-image.png" descr="pasted-image.png"/>
            <p:cNvPicPr>
              <a:picLocks noChangeAspect="1"/>
            </p:cNvPicPr>
            <p:nvPr/>
          </p:nvPicPr>
          <p:blipFill>
            <a:blip r:embed="rId3">
              <a:alphaModFix amt="60000"/>
              <a:extLst/>
            </a:blip>
            <a:stretch>
              <a:fillRect/>
            </a:stretch>
          </p:blipFill>
          <p:spPr>
            <a:xfrm>
              <a:off x="3786601" y="133631"/>
              <a:ext cx="1955705" cy="684498"/>
            </a:xfrm>
            <a:prstGeom prst="rect">
              <a:avLst/>
            </a:prstGeom>
            <a:ln w="3175" cap="flat">
              <a:noFill/>
              <a:miter lim="400000"/>
            </a:ln>
            <a:effectLst/>
          </p:spPr>
        </p:pic>
        <p:pic>
          <p:nvPicPr>
            <p:cNvPr id="149" name="pasted-image.png" descr="pasted-image.png"/>
            <p:cNvPicPr>
              <a:picLocks noChangeAspect="1"/>
            </p:cNvPicPr>
            <p:nvPr/>
          </p:nvPicPr>
          <p:blipFill>
            <a:blip r:embed="rId4">
              <a:alphaModFix amt="60000"/>
              <a:extLst/>
            </a:blip>
            <a:stretch>
              <a:fillRect/>
            </a:stretch>
          </p:blipFill>
          <p:spPr>
            <a:xfrm>
              <a:off x="7010187" y="0"/>
              <a:ext cx="2514813" cy="951760"/>
            </a:xfrm>
            <a:prstGeom prst="rect">
              <a:avLst/>
            </a:prstGeom>
            <a:ln w="3175" cap="flat">
              <a:noFill/>
              <a:miter lim="400000"/>
            </a:ln>
            <a:effectLst/>
          </p:spPr>
        </p:pic>
        <p:pic>
          <p:nvPicPr>
            <p:cNvPr id="150" name="pasted-image.png" descr="pasted-image.png"/>
            <p:cNvPicPr>
              <a:picLocks noChangeAspect="1"/>
            </p:cNvPicPr>
            <p:nvPr/>
          </p:nvPicPr>
          <p:blipFill>
            <a:blip r:embed="rId5">
              <a:alphaModFix amt="60000"/>
              <a:extLst/>
            </a:blip>
            <a:stretch>
              <a:fillRect/>
            </a:stretch>
          </p:blipFill>
          <p:spPr>
            <a:xfrm>
              <a:off x="2021340" y="1290316"/>
              <a:ext cx="2253008" cy="704787"/>
            </a:xfrm>
            <a:prstGeom prst="rect">
              <a:avLst/>
            </a:prstGeom>
            <a:ln w="3175" cap="flat">
              <a:noFill/>
              <a:miter lim="400000"/>
            </a:ln>
            <a:effectLst/>
          </p:spPr>
        </p:pic>
        <p:pic>
          <p:nvPicPr>
            <p:cNvPr id="151" name="wework-2d0a18f5142579724a6b275f682d69ed9978b84831407b184705f9c19ce4614e.jpg" descr="wework-2d0a18f5142579724a6b275f682d69ed9978b84831407b184705f9c19ce4614e.jpg"/>
            <p:cNvPicPr>
              <a:picLocks noChangeAspect="1"/>
            </p:cNvPicPr>
            <p:nvPr/>
          </p:nvPicPr>
          <p:blipFill>
            <a:blip r:embed="rId6">
              <a:extLst/>
            </a:blip>
            <a:stretch>
              <a:fillRect/>
            </a:stretch>
          </p:blipFill>
          <p:spPr>
            <a:xfrm>
              <a:off x="5196680" y="1249460"/>
              <a:ext cx="2518721" cy="562308"/>
            </a:xfrm>
            <a:prstGeom prst="rect">
              <a:avLst/>
            </a:prstGeom>
            <a:ln w="3175" cap="flat">
              <a:noFill/>
              <a:miter lim="400000"/>
            </a:ln>
            <a:effectLst/>
          </p:spPr>
        </p:pic>
        <p:pic>
          <p:nvPicPr>
            <p:cNvPr id="152" name="aging20-976023d2a58b7d4473af434959cb8e393eb1f4ef5d52c6e813bdd6ceb309bc5d.jpg" descr="aging20-976023d2a58b7d4473af434959cb8e393eb1f4ef5d52c6e813bdd6ceb309bc5d.jpg"/>
            <p:cNvPicPr>
              <a:picLocks noChangeAspect="1"/>
            </p:cNvPicPr>
            <p:nvPr/>
          </p:nvPicPr>
          <p:blipFill>
            <a:blip r:embed="rId7">
              <a:extLst/>
            </a:blip>
            <a:stretch>
              <a:fillRect/>
            </a:stretch>
          </p:blipFill>
          <p:spPr>
            <a:xfrm>
              <a:off x="0" y="207246"/>
              <a:ext cx="2518720" cy="701088"/>
            </a:xfrm>
            <a:prstGeom prst="rect">
              <a:avLst/>
            </a:prstGeom>
            <a:ln w="3175" cap="flat">
              <a:noFill/>
              <a:miter lim="400000"/>
            </a:ln>
            <a:effectLst/>
          </p:spPr>
        </p:pic>
      </p:grpSp>
      <p:grpSp>
        <p:nvGrpSpPr>
          <p:cNvPr id="160" name="Group"/>
          <p:cNvGrpSpPr/>
          <p:nvPr/>
        </p:nvGrpSpPr>
        <p:grpSpPr>
          <a:xfrm>
            <a:off x="711199" y="6096000"/>
            <a:ext cx="8255002" cy="1707405"/>
            <a:chOff x="24693" y="261410"/>
            <a:chExt cx="8255000" cy="1707404"/>
          </a:xfrm>
        </p:grpSpPr>
        <p:pic>
          <p:nvPicPr>
            <p:cNvPr id="154" name="pasted-image.png" descr="pasted-image.png"/>
            <p:cNvPicPr>
              <a:picLocks noChangeAspect="1"/>
            </p:cNvPicPr>
            <p:nvPr/>
          </p:nvPicPr>
          <p:blipFill>
            <a:blip r:embed="rId8">
              <a:alphaModFix amt="80000"/>
              <a:extLst/>
            </a:blip>
            <a:srcRect l="0" t="0" r="0" b="0"/>
            <a:stretch>
              <a:fillRect/>
            </a:stretch>
          </p:blipFill>
          <p:spPr>
            <a:xfrm>
              <a:off x="24693" y="1312530"/>
              <a:ext cx="2185051" cy="564752"/>
            </a:xfrm>
            <a:prstGeom prst="rect">
              <a:avLst/>
            </a:prstGeom>
            <a:ln w="3175" cap="flat">
              <a:noFill/>
              <a:miter lim="400000"/>
            </a:ln>
            <a:effectLst/>
          </p:spPr>
        </p:pic>
        <p:pic>
          <p:nvPicPr>
            <p:cNvPr id="155" name="healthgrades-9501271fafb2027cad3260d6e90c7fcaaa94f7fe7b25e342e4cf0b3fe4c9466e.png" descr="healthgrades-9501271fafb2027cad3260d6e90c7fcaaa94f7fe7b25e342e4cf0b3fe4c9466e.png"/>
            <p:cNvPicPr>
              <a:picLocks noChangeAspect="1"/>
            </p:cNvPicPr>
            <p:nvPr/>
          </p:nvPicPr>
          <p:blipFill>
            <a:blip r:embed="rId9">
              <a:extLst/>
            </a:blip>
            <a:stretch>
              <a:fillRect/>
            </a:stretch>
          </p:blipFill>
          <p:spPr>
            <a:xfrm>
              <a:off x="24693" y="458952"/>
              <a:ext cx="2248095" cy="344550"/>
            </a:xfrm>
            <a:prstGeom prst="rect">
              <a:avLst/>
            </a:prstGeom>
            <a:ln w="3175" cap="flat">
              <a:noFill/>
              <a:miter lim="400000"/>
            </a:ln>
            <a:effectLst/>
          </p:spPr>
        </p:pic>
        <p:pic>
          <p:nvPicPr>
            <p:cNvPr id="156" name="herman-miller-3212fd3ecd5938d0f16420942b507f23e00df55f7c460d65b7771b32362a0e65.png" descr="herman-miller-3212fd3ecd5938d0f16420942b507f23e00df55f7c460d65b7771b32362a0e65.png"/>
            <p:cNvPicPr>
              <a:picLocks noChangeAspect="1"/>
            </p:cNvPicPr>
            <p:nvPr/>
          </p:nvPicPr>
          <p:blipFill>
            <a:blip r:embed="rId10">
              <a:extLst/>
            </a:blip>
            <a:stretch>
              <a:fillRect/>
            </a:stretch>
          </p:blipFill>
          <p:spPr>
            <a:xfrm>
              <a:off x="3028146" y="261410"/>
              <a:ext cx="2248095" cy="739634"/>
            </a:xfrm>
            <a:prstGeom prst="rect">
              <a:avLst/>
            </a:prstGeom>
            <a:ln w="3175" cap="flat">
              <a:noFill/>
              <a:miter lim="400000"/>
            </a:ln>
            <a:effectLst/>
          </p:spPr>
        </p:pic>
        <p:pic>
          <p:nvPicPr>
            <p:cNvPr id="157" name="pendo-9b27173bdc87ce428e0cb09fe5b0bab4cee987eba5ae6af1ba4af5bd2ecc967b.png" descr="pendo-9b27173bdc87ce428e0cb09fe5b0bab4cee987eba5ae6af1ba4af5bd2ecc967b.png"/>
            <p:cNvPicPr>
              <a:picLocks noChangeAspect="1"/>
            </p:cNvPicPr>
            <p:nvPr/>
          </p:nvPicPr>
          <p:blipFill>
            <a:blip r:embed="rId11">
              <a:extLst/>
            </a:blip>
            <a:stretch>
              <a:fillRect/>
            </a:stretch>
          </p:blipFill>
          <p:spPr>
            <a:xfrm>
              <a:off x="6031600" y="374006"/>
              <a:ext cx="2248094" cy="514443"/>
            </a:xfrm>
            <a:prstGeom prst="rect">
              <a:avLst/>
            </a:prstGeom>
            <a:ln w="3175" cap="flat">
              <a:noFill/>
              <a:miter lim="400000"/>
            </a:ln>
            <a:effectLst/>
          </p:spPr>
        </p:pic>
        <p:pic>
          <p:nvPicPr>
            <p:cNvPr id="158" name="fanatics-14256afba1a56fad4ac3a9184d2057162546cb44d7a2c0109809df73b88dd762.png" descr="fanatics-14256afba1a56fad4ac3a9184d2057162546cb44d7a2c0109809df73b88dd762.png"/>
            <p:cNvPicPr>
              <a:picLocks noChangeAspect="1"/>
            </p:cNvPicPr>
            <p:nvPr/>
          </p:nvPicPr>
          <p:blipFill>
            <a:blip r:embed="rId12">
              <a:extLst/>
            </a:blip>
            <a:stretch>
              <a:fillRect/>
            </a:stretch>
          </p:blipFill>
          <p:spPr>
            <a:xfrm>
              <a:off x="3118176" y="1221079"/>
              <a:ext cx="2023285" cy="747737"/>
            </a:xfrm>
            <a:prstGeom prst="rect">
              <a:avLst/>
            </a:prstGeom>
            <a:ln w="3175" cap="flat">
              <a:noFill/>
              <a:miter lim="400000"/>
            </a:ln>
            <a:effectLst/>
          </p:spPr>
        </p:pic>
        <p:pic>
          <p:nvPicPr>
            <p:cNvPr id="159" name="aarp-6c15d4fcb2a5ed35139da45c05448fc9384d1b109d85a1d7fdfbd50ee7be9823.png" descr="aarp-6c15d4fcb2a5ed35139da45c05448fc9384d1b109d85a1d7fdfbd50ee7be9823.png"/>
            <p:cNvPicPr>
              <a:picLocks noChangeAspect="1"/>
            </p:cNvPicPr>
            <p:nvPr/>
          </p:nvPicPr>
          <p:blipFill>
            <a:blip r:embed="rId13">
              <a:extLst/>
            </a:blip>
            <a:stretch>
              <a:fillRect/>
            </a:stretch>
          </p:blipFill>
          <p:spPr>
            <a:xfrm>
              <a:off x="6018322" y="1416612"/>
              <a:ext cx="2248094" cy="356670"/>
            </a:xfrm>
            <a:prstGeom prst="rect">
              <a:avLst/>
            </a:prstGeom>
            <a:ln w="3175"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headline SPONSORS"/>
          <p:cNvSpPr txBox="1"/>
          <p:nvPr/>
        </p:nvSpPr>
        <p:spPr>
          <a:xfrm>
            <a:off x="686368" y="152145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headline SPONSORS</a:t>
            </a:r>
          </a:p>
        </p:txBody>
      </p:sp>
      <p:sp>
        <p:nvSpPr>
          <p:cNvPr id="163" name="Line"/>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64" name="partner SPONSORS"/>
          <p:cNvSpPr txBox="1"/>
          <p:nvPr/>
        </p:nvSpPr>
        <p:spPr>
          <a:xfrm>
            <a:off x="686368" y="4358495"/>
            <a:ext cx="4947789"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partner SPONSORS</a:t>
            </a:r>
          </a:p>
        </p:txBody>
      </p:sp>
      <p:sp>
        <p:nvSpPr>
          <p:cNvPr id="165" name="Line"/>
          <p:cNvSpPr/>
          <p:nvPr/>
        </p:nvSpPr>
        <p:spPr>
          <a:xfrm>
            <a:off x="684791" y="4977408"/>
            <a:ext cx="4830774" cy="1"/>
          </a:xfrm>
          <a:prstGeom prst="line">
            <a:avLst/>
          </a:prstGeom>
          <a:ln w="3175">
            <a:solidFill>
              <a:srgbClr val="EBEBEB"/>
            </a:solidFill>
            <a:miter lim="400000"/>
          </a:ln>
        </p:spPr>
        <p:txBody>
          <a:bodyPr lIns="27093" tIns="27093" rIns="27093" bIns="27093" anchor="ctr"/>
          <a:lstStyle/>
          <a:p>
            <a:pPr>
              <a:defRPr sz="2200"/>
            </a:pPr>
          </a:p>
        </p:txBody>
      </p:sp>
      <p:sp>
        <p:nvSpPr>
          <p:cNvPr id="166" name="member SPONSORS"/>
          <p:cNvSpPr txBox="1"/>
          <p:nvPr/>
        </p:nvSpPr>
        <p:spPr>
          <a:xfrm>
            <a:off x="6165995" y="4358495"/>
            <a:ext cx="5152735"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member SPONSORS</a:t>
            </a:r>
          </a:p>
        </p:txBody>
      </p:sp>
      <p:sp>
        <p:nvSpPr>
          <p:cNvPr id="167" name="BakerHostetler…"/>
          <p:cNvSpPr txBox="1"/>
          <p:nvPr/>
        </p:nvSpPr>
        <p:spPr>
          <a:xfrm>
            <a:off x="686368" y="5162845"/>
            <a:ext cx="6162015" cy="427115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numCol="2" spcCol="92273"/>
          <a:lstStyle/>
          <a:p>
            <a:pPr algn="l">
              <a:defRPr spc="-32" sz="1600">
                <a:solidFill>
                  <a:srgbClr val="797979"/>
                </a:solidFill>
                <a:latin typeface="Montserrat"/>
                <a:ea typeface="Montserrat"/>
                <a:cs typeface="Montserrat"/>
                <a:sym typeface="Montserrat"/>
              </a:defRPr>
            </a:pPr>
            <a:r>
              <a:t>BakerHostetler</a:t>
            </a:r>
          </a:p>
          <a:p>
            <a:pPr algn="l">
              <a:defRPr spc="-32" sz="1600">
                <a:solidFill>
                  <a:srgbClr val="797979"/>
                </a:solidFill>
                <a:latin typeface="Montserrat"/>
                <a:ea typeface="Montserrat"/>
                <a:cs typeface="Montserrat"/>
                <a:sym typeface="Montserrat"/>
              </a:defRPr>
            </a:pPr>
            <a:r>
              <a:t>Bradford LTD</a:t>
            </a:r>
          </a:p>
          <a:p>
            <a:pPr algn="l">
              <a:defRPr spc="-32" sz="1600">
                <a:solidFill>
                  <a:srgbClr val="797979"/>
                </a:solidFill>
                <a:latin typeface="Montserrat"/>
                <a:ea typeface="Montserrat"/>
                <a:cs typeface="Montserrat"/>
                <a:sym typeface="Montserrat"/>
              </a:defRPr>
            </a:pPr>
            <a:r>
              <a:t>Capital One Cafe</a:t>
            </a:r>
          </a:p>
          <a:p>
            <a:pPr algn="l">
              <a:defRPr spc="-32" sz="1600">
                <a:solidFill>
                  <a:srgbClr val="797979"/>
                </a:solidFill>
                <a:latin typeface="Montserrat"/>
                <a:ea typeface="Montserrat"/>
                <a:cs typeface="Montserrat"/>
                <a:sym typeface="Montserrat"/>
              </a:defRPr>
            </a:pPr>
            <a:r>
              <a:t>Coastal Cloud</a:t>
            </a:r>
          </a:p>
          <a:p>
            <a:pPr algn="l">
              <a:defRPr spc="-32" sz="1600">
                <a:solidFill>
                  <a:srgbClr val="797979"/>
                </a:solidFill>
                <a:latin typeface="Montserrat"/>
                <a:ea typeface="Montserrat"/>
                <a:cs typeface="Montserrat"/>
                <a:sym typeface="Montserrat"/>
              </a:defRPr>
            </a:pPr>
            <a:r>
              <a:t>Colorado Impact Fund</a:t>
            </a:r>
          </a:p>
          <a:p>
            <a:pPr algn="l">
              <a:defRPr spc="-32" sz="1600">
                <a:solidFill>
                  <a:srgbClr val="797979"/>
                </a:solidFill>
                <a:latin typeface="Montserrat"/>
                <a:ea typeface="Montserrat"/>
                <a:cs typeface="Montserrat"/>
                <a:sym typeface="Montserrat"/>
              </a:defRPr>
            </a:pPr>
            <a:r>
              <a:t>Connect for Health Colorado</a:t>
            </a:r>
          </a:p>
          <a:p>
            <a:pPr algn="l">
              <a:defRPr spc="-32" sz="1600">
                <a:solidFill>
                  <a:srgbClr val="797979"/>
                </a:solidFill>
                <a:latin typeface="Montserrat"/>
                <a:ea typeface="Montserrat"/>
                <a:cs typeface="Montserrat"/>
                <a:sym typeface="Montserrat"/>
              </a:defRPr>
            </a:pPr>
            <a:r>
              <a:t>Cooley</a:t>
            </a:r>
          </a:p>
          <a:p>
            <a:pPr algn="l">
              <a:defRPr spc="-32" sz="1600">
                <a:solidFill>
                  <a:srgbClr val="797979"/>
                </a:solidFill>
                <a:latin typeface="Montserrat"/>
                <a:ea typeface="Montserrat"/>
                <a:cs typeface="Montserrat"/>
                <a:sym typeface="Montserrat"/>
              </a:defRPr>
            </a:pPr>
            <a:r>
              <a:t>Corus360 / Intersect Alliance</a:t>
            </a:r>
          </a:p>
          <a:p>
            <a:pPr algn="l">
              <a:defRPr spc="-32" sz="1600">
                <a:solidFill>
                  <a:srgbClr val="797979"/>
                </a:solidFill>
                <a:latin typeface="Montserrat"/>
                <a:ea typeface="Montserrat"/>
                <a:cs typeface="Montserrat"/>
                <a:sym typeface="Montserrat"/>
              </a:defRPr>
            </a:pPr>
            <a:r>
              <a:t>City and County of Denver Office of Economic Development</a:t>
            </a:r>
          </a:p>
          <a:p>
            <a:pPr algn="l">
              <a:defRPr spc="-32" sz="1600">
                <a:solidFill>
                  <a:srgbClr val="797979"/>
                </a:solidFill>
                <a:latin typeface="Montserrat"/>
                <a:ea typeface="Montserrat"/>
                <a:cs typeface="Montserrat"/>
                <a:sym typeface="Montserrat"/>
              </a:defRPr>
            </a:pPr>
            <a:r>
              <a:t>EKS&amp;H</a:t>
            </a:r>
          </a:p>
          <a:p>
            <a:pPr algn="l">
              <a:defRPr spc="-32" sz="1600">
                <a:solidFill>
                  <a:srgbClr val="797979"/>
                </a:solidFill>
                <a:latin typeface="Montserrat"/>
                <a:ea typeface="Montserrat"/>
                <a:cs typeface="Montserrat"/>
                <a:sym typeface="Montserrat"/>
              </a:defRPr>
            </a:pPr>
            <a:r>
              <a:t>Event Integrity</a:t>
            </a:r>
          </a:p>
          <a:p>
            <a:pPr algn="l">
              <a:defRPr spc="-32" sz="1600">
                <a:solidFill>
                  <a:srgbClr val="797979"/>
                </a:solidFill>
                <a:latin typeface="Montserrat"/>
                <a:ea typeface="Montserrat"/>
                <a:cs typeface="Montserrat"/>
                <a:sym typeface="Montserrat"/>
              </a:defRPr>
            </a:pPr>
            <a:r>
              <a:t>FullContact</a:t>
            </a:r>
          </a:p>
          <a:p>
            <a:pPr algn="l">
              <a:defRPr spc="-32" sz="1600">
                <a:solidFill>
                  <a:srgbClr val="797979"/>
                </a:solidFill>
                <a:latin typeface="Montserrat"/>
                <a:ea typeface="Montserrat"/>
                <a:cs typeface="Montserrat"/>
                <a:sym typeface="Montserrat"/>
              </a:defRPr>
            </a:pPr>
            <a:r>
              <a:t>Gary Community Investments</a:t>
            </a:r>
          </a:p>
          <a:p>
            <a:pPr algn="l">
              <a:defRPr spc="-32" sz="1600">
                <a:solidFill>
                  <a:srgbClr val="797979"/>
                </a:solidFill>
                <a:latin typeface="Montserrat"/>
                <a:ea typeface="Montserrat"/>
                <a:cs typeface="Montserrat"/>
                <a:sym typeface="Montserrat"/>
              </a:defRPr>
            </a:pPr>
            <a:r>
              <a:t>General Assembly</a:t>
            </a:r>
          </a:p>
          <a:p>
            <a:pPr algn="l">
              <a:defRPr spc="-32" sz="1600">
                <a:solidFill>
                  <a:srgbClr val="797979"/>
                </a:solidFill>
                <a:latin typeface="Montserrat"/>
                <a:ea typeface="Montserrat"/>
                <a:cs typeface="Montserrat"/>
                <a:sym typeface="Montserrat"/>
              </a:defRPr>
            </a:pPr>
            <a:r>
              <a:t>GroundFloor Media</a:t>
            </a:r>
          </a:p>
          <a:p>
            <a:pPr algn="l">
              <a:defRPr spc="-32" sz="1600">
                <a:solidFill>
                  <a:srgbClr val="797979"/>
                </a:solidFill>
                <a:latin typeface="Montserrat"/>
                <a:ea typeface="Montserrat"/>
                <a:cs typeface="Montserrat"/>
                <a:sym typeface="Montserrat"/>
              </a:defRPr>
            </a:pPr>
            <a:r>
              <a:t>Guiceworks</a:t>
            </a:r>
          </a:p>
          <a:p>
            <a:pPr algn="l">
              <a:defRPr spc="-32" sz="1600">
                <a:solidFill>
                  <a:srgbClr val="797979"/>
                </a:solidFill>
                <a:latin typeface="Montserrat"/>
                <a:ea typeface="Montserrat"/>
                <a:cs typeface="Montserrat"/>
                <a:sym typeface="Montserrat"/>
              </a:defRPr>
            </a:pPr>
            <a:r>
              <a:t>Imageseller</a:t>
            </a:r>
          </a:p>
          <a:p>
            <a:pPr algn="l">
              <a:defRPr spc="-32" sz="1600">
                <a:solidFill>
                  <a:srgbClr val="797979"/>
                </a:solidFill>
                <a:latin typeface="Montserrat"/>
                <a:ea typeface="Montserrat"/>
                <a:cs typeface="Montserrat"/>
                <a:sym typeface="Montserrat"/>
              </a:defRPr>
            </a:pPr>
            <a:r>
              <a:t>Inkmonstr</a:t>
            </a:r>
          </a:p>
          <a:p>
            <a:pPr algn="l">
              <a:defRPr spc="-32" sz="1600">
                <a:solidFill>
                  <a:srgbClr val="797979"/>
                </a:solidFill>
                <a:latin typeface="Montserrat"/>
                <a:ea typeface="Montserrat"/>
                <a:cs typeface="Montserrat"/>
                <a:sym typeface="Montserrat"/>
              </a:defRPr>
            </a:pPr>
            <a:r>
              <a:t>Intelivideo</a:t>
            </a:r>
          </a:p>
          <a:p>
            <a:pPr algn="l">
              <a:defRPr spc="-32" sz="1600">
                <a:solidFill>
                  <a:srgbClr val="797979"/>
                </a:solidFill>
                <a:latin typeface="Montserrat"/>
                <a:ea typeface="Montserrat"/>
                <a:cs typeface="Montserrat"/>
                <a:sym typeface="Montserrat"/>
              </a:defRPr>
            </a:pPr>
            <a:r>
              <a:t>Nanno</a:t>
            </a:r>
          </a:p>
          <a:p>
            <a:pPr algn="l">
              <a:defRPr spc="-32" sz="1600">
                <a:solidFill>
                  <a:srgbClr val="797979"/>
                </a:solidFill>
                <a:latin typeface="Montserrat"/>
                <a:ea typeface="Montserrat"/>
                <a:cs typeface="Montserrat"/>
                <a:sym typeface="Montserrat"/>
              </a:defRPr>
            </a:pPr>
            <a:r>
              <a:t>Pass Gas Denver</a:t>
            </a:r>
          </a:p>
          <a:p>
            <a:pPr algn="l">
              <a:defRPr spc="-32" sz="1600">
                <a:solidFill>
                  <a:srgbClr val="797979"/>
                </a:solidFill>
                <a:latin typeface="Montserrat"/>
                <a:ea typeface="Montserrat"/>
                <a:cs typeface="Montserrat"/>
                <a:sym typeface="Montserrat"/>
              </a:defRPr>
            </a:pPr>
            <a:r>
              <a:t>Slalom</a:t>
            </a:r>
          </a:p>
          <a:p>
            <a:pPr algn="l">
              <a:defRPr spc="-32" sz="1600">
                <a:solidFill>
                  <a:srgbClr val="797979"/>
                </a:solidFill>
                <a:latin typeface="Montserrat"/>
                <a:ea typeface="Montserrat"/>
                <a:cs typeface="Montserrat"/>
                <a:sym typeface="Montserrat"/>
              </a:defRPr>
            </a:pPr>
            <a:r>
              <a:t>Wazee Digital</a:t>
            </a:r>
          </a:p>
        </p:txBody>
      </p:sp>
      <p:sp>
        <p:nvSpPr>
          <p:cNvPr id="168" name="Line"/>
          <p:cNvSpPr/>
          <p:nvPr/>
        </p:nvSpPr>
        <p:spPr>
          <a:xfrm>
            <a:off x="6177965" y="4977408"/>
            <a:ext cx="4830773" cy="1"/>
          </a:xfrm>
          <a:prstGeom prst="line">
            <a:avLst/>
          </a:prstGeom>
          <a:ln w="3175">
            <a:solidFill>
              <a:srgbClr val="EBEBEB"/>
            </a:solidFill>
            <a:miter lim="400000"/>
          </a:ln>
        </p:spPr>
        <p:txBody>
          <a:bodyPr lIns="27093" tIns="27093" rIns="27093" bIns="27093" anchor="ctr"/>
          <a:lstStyle/>
          <a:p>
            <a:pPr>
              <a:defRPr sz="2200"/>
            </a:pPr>
          </a:p>
        </p:txBody>
      </p:sp>
      <p:sp>
        <p:nvSpPr>
          <p:cNvPr id="169" name="Accenture…"/>
          <p:cNvSpPr txBox="1"/>
          <p:nvPr/>
        </p:nvSpPr>
        <p:spPr>
          <a:xfrm>
            <a:off x="6213408" y="5162845"/>
            <a:ext cx="5057909" cy="3852970"/>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numCol="2" spcCol="75740"/>
          <a:lstStyle/>
          <a:p>
            <a:pPr algn="l">
              <a:defRPr spc="-32" sz="1600">
                <a:solidFill>
                  <a:srgbClr val="797979"/>
                </a:solidFill>
                <a:latin typeface="Montserrat"/>
                <a:ea typeface="Montserrat"/>
                <a:cs typeface="Montserrat"/>
                <a:sym typeface="Montserrat"/>
              </a:defRPr>
            </a:pPr>
            <a:r>
              <a:t>Accenture</a:t>
            </a:r>
          </a:p>
          <a:p>
            <a:pPr algn="l">
              <a:defRPr spc="-32" sz="1600">
                <a:solidFill>
                  <a:srgbClr val="797979"/>
                </a:solidFill>
                <a:latin typeface="Montserrat"/>
                <a:ea typeface="Montserrat"/>
                <a:cs typeface="Montserrat"/>
                <a:sym typeface="Montserrat"/>
              </a:defRPr>
            </a:pPr>
            <a:r>
              <a:t>Bridgepoint Education</a:t>
            </a:r>
          </a:p>
          <a:p>
            <a:pPr algn="l">
              <a:defRPr spc="-32" sz="1600">
                <a:solidFill>
                  <a:srgbClr val="797979"/>
                </a:solidFill>
                <a:latin typeface="Montserrat"/>
                <a:ea typeface="Montserrat"/>
                <a:cs typeface="Montserrat"/>
                <a:sym typeface="Montserrat"/>
              </a:defRPr>
            </a:pPr>
            <a:r>
              <a:t>Butler Snow</a:t>
            </a:r>
          </a:p>
          <a:p>
            <a:pPr algn="l">
              <a:defRPr spc="-32" sz="1600">
                <a:solidFill>
                  <a:srgbClr val="797979"/>
                </a:solidFill>
                <a:latin typeface="Montserrat"/>
                <a:ea typeface="Montserrat"/>
                <a:cs typeface="Montserrat"/>
                <a:sym typeface="Montserrat"/>
              </a:defRPr>
            </a:pPr>
            <a:r>
              <a:t>Delta Tables</a:t>
            </a:r>
          </a:p>
          <a:p>
            <a:pPr algn="l">
              <a:defRPr spc="-32" sz="1600">
                <a:solidFill>
                  <a:srgbClr val="797979"/>
                </a:solidFill>
                <a:latin typeface="Montserrat"/>
                <a:ea typeface="Montserrat"/>
                <a:cs typeface="Montserrat"/>
                <a:sym typeface="Montserrat"/>
              </a:defRPr>
            </a:pPr>
            <a:r>
              <a:t>Denver Foundation</a:t>
            </a:r>
          </a:p>
          <a:p>
            <a:pPr algn="l">
              <a:defRPr spc="-32" sz="1600">
                <a:solidFill>
                  <a:srgbClr val="797979"/>
                </a:solidFill>
                <a:latin typeface="Montserrat"/>
                <a:ea typeface="Montserrat"/>
                <a:cs typeface="Montserrat"/>
                <a:sym typeface="Montserrat"/>
              </a:defRPr>
            </a:pPr>
            <a:r>
              <a:t>Hogan Lovells</a:t>
            </a:r>
          </a:p>
          <a:p>
            <a:pPr algn="l">
              <a:defRPr spc="-32" sz="1600">
                <a:solidFill>
                  <a:srgbClr val="797979"/>
                </a:solidFill>
                <a:latin typeface="Montserrat"/>
                <a:ea typeface="Montserrat"/>
                <a:cs typeface="Montserrat"/>
                <a:sym typeface="Montserrat"/>
              </a:defRPr>
            </a:pPr>
            <a:r>
              <a:t>Meyer Law</a:t>
            </a:r>
          </a:p>
          <a:p>
            <a:pPr algn="l">
              <a:defRPr spc="-32" sz="1600">
                <a:solidFill>
                  <a:srgbClr val="797979"/>
                </a:solidFill>
                <a:latin typeface="Montserrat"/>
                <a:ea typeface="Montserrat"/>
                <a:cs typeface="Montserrat"/>
                <a:sym typeface="Montserrat"/>
              </a:defRPr>
            </a:pPr>
            <a:r>
              <a:t>Name.com</a:t>
            </a:r>
          </a:p>
          <a:p>
            <a:pPr algn="l">
              <a:defRPr spc="-32" sz="1600">
                <a:solidFill>
                  <a:srgbClr val="797979"/>
                </a:solidFill>
                <a:latin typeface="Montserrat"/>
                <a:ea typeface="Montserrat"/>
                <a:cs typeface="Montserrat"/>
                <a:sym typeface="Montserrat"/>
              </a:defRPr>
            </a:pPr>
            <a:r>
              <a:t>Slifer, Smith &amp; Frampton</a:t>
            </a:r>
          </a:p>
          <a:p>
            <a:pPr algn="l">
              <a:defRPr spc="-32" sz="1600">
                <a:solidFill>
                  <a:srgbClr val="797979"/>
                </a:solidFill>
                <a:latin typeface="Montserrat"/>
                <a:ea typeface="Montserrat"/>
                <a:cs typeface="Montserrat"/>
                <a:sym typeface="Montserrat"/>
              </a:defRPr>
            </a:pPr>
            <a:r>
              <a:t>SoGnar</a:t>
            </a:r>
          </a:p>
          <a:p>
            <a:pPr algn="l">
              <a:defRPr spc="-32" sz="1600">
                <a:solidFill>
                  <a:srgbClr val="797979"/>
                </a:solidFill>
                <a:latin typeface="Montserrat"/>
                <a:ea typeface="Montserrat"/>
                <a:cs typeface="Montserrat"/>
                <a:sym typeface="Montserrat"/>
              </a:defRPr>
            </a:pPr>
            <a:r>
              <a:t>Swiftpage</a:t>
            </a:r>
          </a:p>
          <a:p>
            <a:pPr algn="l">
              <a:defRPr spc="-32" sz="1600">
                <a:solidFill>
                  <a:srgbClr val="797979"/>
                </a:solidFill>
                <a:latin typeface="Montserrat"/>
                <a:ea typeface="Montserrat"/>
                <a:cs typeface="Montserrat"/>
                <a:sym typeface="Montserrat"/>
              </a:defRPr>
            </a:pPr>
            <a:r>
              <a:t>Zipcar</a:t>
            </a:r>
          </a:p>
        </p:txBody>
      </p:sp>
      <p:pic>
        <p:nvPicPr>
          <p:cNvPr id="170" name="pasted-image.pdf" descr="pasted-image.pdf"/>
          <p:cNvPicPr>
            <a:picLocks noChangeAspect="1"/>
          </p:cNvPicPr>
          <p:nvPr/>
        </p:nvPicPr>
        <p:blipFill>
          <a:blip r:embed="rId2">
            <a:extLst/>
          </a:blip>
          <a:stretch>
            <a:fillRect/>
          </a:stretch>
        </p:blipFill>
        <p:spPr>
          <a:xfrm>
            <a:off x="11342725" y="749526"/>
            <a:ext cx="1011348" cy="989511"/>
          </a:xfrm>
          <a:prstGeom prst="rect">
            <a:avLst/>
          </a:prstGeom>
          <a:ln w="3175">
            <a:miter lim="400000"/>
          </a:ln>
        </p:spPr>
      </p:pic>
      <p:grpSp>
        <p:nvGrpSpPr>
          <p:cNvPr id="182" name="Group"/>
          <p:cNvGrpSpPr/>
          <p:nvPr/>
        </p:nvGrpSpPr>
        <p:grpSpPr>
          <a:xfrm>
            <a:off x="736600" y="2435134"/>
            <a:ext cx="11621396" cy="1734157"/>
            <a:chOff x="0" y="0"/>
            <a:chExt cx="11621395" cy="1734156"/>
          </a:xfrm>
        </p:grpSpPr>
        <p:pic>
          <p:nvPicPr>
            <p:cNvPr id="171" name="aarp-6c15d4fcb2a5ed35139da45c05448fc9384d1b109d85a1d7fdfbd50ee7be9823.png" descr="aarp-6c15d4fcb2a5ed35139da45c05448fc9384d1b109d85a1d7fdfbd50ee7be9823.png"/>
            <p:cNvPicPr>
              <a:picLocks noChangeAspect="1"/>
            </p:cNvPicPr>
            <p:nvPr/>
          </p:nvPicPr>
          <p:blipFill>
            <a:blip r:embed="rId3">
              <a:extLst/>
            </a:blip>
            <a:stretch>
              <a:fillRect/>
            </a:stretch>
          </p:blipFill>
          <p:spPr>
            <a:xfrm>
              <a:off x="0" y="211938"/>
              <a:ext cx="1441427" cy="228689"/>
            </a:xfrm>
            <a:prstGeom prst="rect">
              <a:avLst/>
            </a:prstGeom>
            <a:ln w="3175" cap="flat">
              <a:noFill/>
              <a:miter lim="400000"/>
            </a:ln>
            <a:effectLst/>
          </p:spPr>
        </p:pic>
        <p:pic>
          <p:nvPicPr>
            <p:cNvPr id="172" name="Avnet_logo_tagline_rgb_copy.png" descr="Avnet_logo_tagline_rgb_copy.png"/>
            <p:cNvPicPr>
              <a:picLocks noChangeAspect="1"/>
            </p:cNvPicPr>
            <p:nvPr/>
          </p:nvPicPr>
          <p:blipFill>
            <a:blip r:embed="rId4">
              <a:extLst/>
            </a:blip>
            <a:stretch>
              <a:fillRect/>
            </a:stretch>
          </p:blipFill>
          <p:spPr>
            <a:xfrm>
              <a:off x="2067843" y="129829"/>
              <a:ext cx="1441427" cy="392906"/>
            </a:xfrm>
            <a:prstGeom prst="rect">
              <a:avLst/>
            </a:prstGeom>
            <a:ln w="3175" cap="flat">
              <a:noFill/>
              <a:miter lim="400000"/>
            </a:ln>
            <a:effectLst/>
          </p:spPr>
        </p:pic>
        <p:pic>
          <p:nvPicPr>
            <p:cNvPr id="173" name="bold-legal-logo_copy.png" descr="bold-legal-logo_copy.png"/>
            <p:cNvPicPr>
              <a:picLocks noChangeAspect="1"/>
            </p:cNvPicPr>
            <p:nvPr/>
          </p:nvPicPr>
          <p:blipFill>
            <a:blip r:embed="rId5">
              <a:extLst/>
            </a:blip>
            <a:stretch>
              <a:fillRect/>
            </a:stretch>
          </p:blipFill>
          <p:spPr>
            <a:xfrm>
              <a:off x="6203530" y="236774"/>
              <a:ext cx="1441427" cy="179016"/>
            </a:xfrm>
            <a:prstGeom prst="rect">
              <a:avLst/>
            </a:prstGeom>
            <a:ln w="3175" cap="flat">
              <a:noFill/>
              <a:miter lim="400000"/>
            </a:ln>
            <a:effectLst/>
          </p:spPr>
        </p:pic>
        <p:pic>
          <p:nvPicPr>
            <p:cNvPr id="174" name="xero.png" descr="xero.png"/>
            <p:cNvPicPr>
              <a:picLocks noChangeAspect="1"/>
            </p:cNvPicPr>
            <p:nvPr/>
          </p:nvPicPr>
          <p:blipFill>
            <a:blip r:embed="rId6">
              <a:extLst/>
            </a:blip>
            <a:stretch>
              <a:fillRect/>
            </a:stretch>
          </p:blipFill>
          <p:spPr>
            <a:xfrm>
              <a:off x="4135687" y="0"/>
              <a:ext cx="1441427" cy="710222"/>
            </a:xfrm>
            <a:prstGeom prst="rect">
              <a:avLst/>
            </a:prstGeom>
            <a:ln w="3175" cap="flat">
              <a:noFill/>
              <a:miter lim="400000"/>
            </a:ln>
            <a:effectLst/>
          </p:spPr>
        </p:pic>
        <p:pic>
          <p:nvPicPr>
            <p:cNvPr id="175" name="Spectrum_Logo_DBlue_RGB_copy.png" descr="Spectrum_Logo_DBlue_RGB_copy.png"/>
            <p:cNvPicPr>
              <a:picLocks noChangeAspect="1"/>
            </p:cNvPicPr>
            <p:nvPr/>
          </p:nvPicPr>
          <p:blipFill>
            <a:blip r:embed="rId7">
              <a:extLst/>
            </a:blip>
            <a:stretch>
              <a:fillRect/>
            </a:stretch>
          </p:blipFill>
          <p:spPr>
            <a:xfrm>
              <a:off x="1876898" y="998406"/>
              <a:ext cx="1441427" cy="302236"/>
            </a:xfrm>
            <a:prstGeom prst="rect">
              <a:avLst/>
            </a:prstGeom>
            <a:ln w="3175" cap="flat">
              <a:noFill/>
              <a:miter lim="400000"/>
            </a:ln>
            <a:effectLst/>
          </p:spPr>
        </p:pic>
        <p:pic>
          <p:nvPicPr>
            <p:cNvPr id="176" name="sendgrid-721203d3182321bd84a93ae1c4f7a20a0e3b4c0a2e685ad31e9b1ada204f66e1.png" descr="sendgrid-721203d3182321bd84a93ae1c4f7a20a0e3b4c0a2e685ad31e9b1ada204f66e1.png"/>
            <p:cNvPicPr>
              <a:picLocks noChangeAspect="1"/>
            </p:cNvPicPr>
            <p:nvPr/>
          </p:nvPicPr>
          <p:blipFill>
            <a:blip r:embed="rId8">
              <a:extLst/>
            </a:blip>
            <a:stretch>
              <a:fillRect/>
            </a:stretch>
          </p:blipFill>
          <p:spPr>
            <a:xfrm>
              <a:off x="4042081" y="992171"/>
              <a:ext cx="1441428" cy="314706"/>
            </a:xfrm>
            <a:prstGeom prst="rect">
              <a:avLst/>
            </a:prstGeom>
            <a:ln w="3175" cap="flat">
              <a:noFill/>
              <a:miter lim="400000"/>
            </a:ln>
            <a:effectLst/>
          </p:spPr>
        </p:pic>
        <p:pic>
          <p:nvPicPr>
            <p:cNvPr id="177" name="Next50_copy.png" descr="Next50_copy.png"/>
            <p:cNvPicPr>
              <a:picLocks noChangeAspect="1"/>
            </p:cNvPicPr>
            <p:nvPr/>
          </p:nvPicPr>
          <p:blipFill>
            <a:blip r:embed="rId9">
              <a:extLst/>
            </a:blip>
            <a:stretch>
              <a:fillRect/>
            </a:stretch>
          </p:blipFill>
          <p:spPr>
            <a:xfrm>
              <a:off x="6521012" y="729526"/>
              <a:ext cx="720714" cy="844139"/>
            </a:xfrm>
            <a:prstGeom prst="rect">
              <a:avLst/>
            </a:prstGeom>
            <a:ln w="3175" cap="flat">
              <a:noFill/>
              <a:miter lim="400000"/>
            </a:ln>
            <a:effectLst/>
          </p:spPr>
        </p:pic>
        <p:pic>
          <p:nvPicPr>
            <p:cNvPr id="178" name="Pear_logo_2_color.png" descr="Pear_logo_2_color.png"/>
            <p:cNvPicPr>
              <a:picLocks noChangeAspect="1"/>
            </p:cNvPicPr>
            <p:nvPr/>
          </p:nvPicPr>
          <p:blipFill>
            <a:blip r:embed="rId10">
              <a:extLst/>
            </a:blip>
            <a:stretch>
              <a:fillRect/>
            </a:stretch>
          </p:blipFill>
          <p:spPr>
            <a:xfrm>
              <a:off x="0" y="907307"/>
              <a:ext cx="1441427" cy="484434"/>
            </a:xfrm>
            <a:prstGeom prst="rect">
              <a:avLst/>
            </a:prstGeom>
            <a:ln w="3175" cap="flat">
              <a:noFill/>
              <a:miter lim="400000"/>
            </a:ln>
            <a:effectLst/>
          </p:spPr>
        </p:pic>
        <p:pic>
          <p:nvPicPr>
            <p:cNvPr id="179" name="cablecenter-73afaea71fc8f583129be88ac402483ea4ea1ab7fd7d3d0a9e759407844e64b2.png" descr="cablecenter-73afaea71fc8f583129be88ac402483ea4ea1ab7fd7d3d0a9e759407844e64b2.png"/>
            <p:cNvPicPr>
              <a:picLocks noChangeAspect="1"/>
            </p:cNvPicPr>
            <p:nvPr/>
          </p:nvPicPr>
          <p:blipFill>
            <a:blip r:embed="rId11">
              <a:extLst/>
            </a:blip>
            <a:stretch>
              <a:fillRect/>
            </a:stretch>
          </p:blipFill>
          <p:spPr>
            <a:xfrm>
              <a:off x="8271374" y="220340"/>
              <a:ext cx="1437096" cy="191613"/>
            </a:xfrm>
            <a:prstGeom prst="rect">
              <a:avLst/>
            </a:prstGeom>
            <a:ln w="3175" cap="flat">
              <a:noFill/>
              <a:miter lim="400000"/>
            </a:ln>
            <a:effectLst/>
          </p:spPr>
        </p:pic>
        <p:pic>
          <p:nvPicPr>
            <p:cNvPr id="180" name="xite-8ed23b927eb03cc6066481e9fa6333948e67ae3a1292fe5941ccee033c0cbfc0.png" descr="xite-8ed23b927eb03cc6066481e9fa6333948e67ae3a1292fe5941ccee033c0cbfc0.png"/>
            <p:cNvPicPr>
              <a:picLocks noChangeAspect="1"/>
            </p:cNvPicPr>
            <p:nvPr/>
          </p:nvPicPr>
          <p:blipFill>
            <a:blip r:embed="rId12">
              <a:extLst/>
            </a:blip>
            <a:stretch>
              <a:fillRect/>
            </a:stretch>
          </p:blipFill>
          <p:spPr>
            <a:xfrm>
              <a:off x="8494304" y="721466"/>
              <a:ext cx="1437097" cy="1012691"/>
            </a:xfrm>
            <a:prstGeom prst="rect">
              <a:avLst/>
            </a:prstGeom>
            <a:ln w="3175" cap="flat">
              <a:noFill/>
              <a:miter lim="400000"/>
            </a:ln>
            <a:effectLst/>
          </p:spPr>
        </p:pic>
        <p:pic>
          <p:nvPicPr>
            <p:cNvPr id="181" name="Molson_Coors__Converted__copy.png" descr="Molson_Coors__Converted__copy.png"/>
            <p:cNvPicPr>
              <a:picLocks noChangeAspect="1"/>
            </p:cNvPicPr>
            <p:nvPr/>
          </p:nvPicPr>
          <p:blipFill>
            <a:blip r:embed="rId13">
              <a:extLst/>
            </a:blip>
            <a:stretch>
              <a:fillRect/>
            </a:stretch>
          </p:blipFill>
          <p:spPr>
            <a:xfrm>
              <a:off x="10186295" y="122549"/>
              <a:ext cx="1435101" cy="407466"/>
            </a:xfrm>
            <a:prstGeom prst="rect">
              <a:avLst/>
            </a:prstGeom>
            <a:ln w="3175" cap="flat">
              <a:noFill/>
              <a:miter lim="400000"/>
            </a:ln>
            <a:effectLst/>
          </p:spPr>
        </p:pic>
      </p:gr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