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Title Text</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Shape 94"/>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Title Text</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pasted-image.pdf"/>
          <p:cNvPicPr>
            <a:picLocks noChangeAspect="1"/>
          </p:cNvPicPr>
          <p:nvPr/>
        </p:nvPicPr>
        <p:blipFill>
          <a:blip r:embed="rId2">
            <a:extLst/>
          </a:blip>
          <a:stretch>
            <a:fillRect/>
          </a:stretch>
        </p:blipFill>
        <p:spPr>
          <a:xfrm>
            <a:off x="1302017" y="4339132"/>
            <a:ext cx="5727166" cy="425033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a:off x="1283985" y="9144000"/>
            <a:ext cx="21777929" cy="0"/>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23" name="Shape 123"/>
          <p:cNvSpPr/>
          <p:nvPr/>
        </p:nvSpPr>
        <p:spPr>
          <a:xfrm>
            <a:off x="1280591" y="807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TITLE of PRESENTATION</a:t>
            </a:r>
          </a:p>
        </p:txBody>
      </p:sp>
      <p:sp>
        <p:nvSpPr>
          <p:cNvPr id="124" name="Shape 124"/>
          <p:cNvSpPr/>
          <p:nvPr/>
        </p:nvSpPr>
        <p:spPr>
          <a:xfrm>
            <a:off x="1305991" y="9488518"/>
            <a:ext cx="21784718" cy="1163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latin typeface="Montserrat-Light"/>
                <a:ea typeface="Montserrat-Light"/>
                <a:cs typeface="Montserrat-Light"/>
                <a:sym typeface="Montserrat-Light"/>
              </a:defRPr>
            </a:pPr>
            <a:r>
              <a:t>Person Namehere</a:t>
            </a:r>
          </a:p>
          <a:p>
            <a:pPr algn="l">
              <a:lnSpc>
                <a:spcPct val="120000"/>
              </a:lnSpc>
              <a:defRPr spc="-64" sz="3200">
                <a:solidFill>
                  <a:srgbClr val="4FE4E7"/>
                </a:solidFill>
                <a:latin typeface="Montserrat-Light"/>
                <a:ea typeface="Montserrat-Light"/>
                <a:cs typeface="Montserrat-Light"/>
                <a:sym typeface="Montserrat-Light"/>
              </a:defRPr>
            </a:pPr>
            <a:r>
              <a:t>7/28/16</a:t>
            </a:r>
          </a:p>
        </p:txBody>
      </p:sp>
      <p:pic>
        <p:nvPicPr>
          <p:cNvPr id="125" name="pasted-image.pdf"/>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28" name="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29" name="Shape 129"/>
          <p:cNvSpPr/>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0" name="Shape 130"/>
          <p:cNvSpPr/>
          <p:nvPr/>
        </p:nvSpPr>
        <p:spPr>
          <a:xfrm>
            <a:off x="1286941" y="4573618"/>
            <a:ext cx="2178471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3" name="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4" name="Shape 134"/>
          <p:cNvSpPr/>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5" name="Shape 135"/>
          <p:cNvSpPr/>
          <p:nvPr/>
        </p:nvSpPr>
        <p:spPr>
          <a:xfrm>
            <a:off x="1286941" y="4573618"/>
            <a:ext cx="21784718"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8" name="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9" name="Shape 139"/>
          <p:cNvSpPr/>
          <p:nvPr/>
        </p:nvSpPr>
        <p:spPr>
          <a:xfrm>
            <a:off x="123994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40" name="Shape 140"/>
          <p:cNvSpPr/>
          <p:nvPr/>
        </p:nvSpPr>
        <p:spPr>
          <a:xfrm>
            <a:off x="12353552" y="4573618"/>
            <a:ext cx="10490053"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1" name="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nvSpPr>
        <p:spPr>
          <a:xfrm>
            <a:off x="1286941" y="6857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TITLE SPONSORS</a:t>
            </a:r>
          </a:p>
        </p:txBody>
      </p:sp>
      <p:sp>
        <p:nvSpPr>
          <p:cNvPr id="144" name="Shape 144"/>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45" name="Shape 145"/>
          <p:cNvSpPr/>
          <p:nvPr/>
        </p:nvSpPr>
        <p:spPr>
          <a:xfrm>
            <a:off x="1286941" y="6080124"/>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TRACK SPONSORS</a:t>
            </a:r>
          </a:p>
        </p:txBody>
      </p:sp>
      <p:sp>
        <p:nvSpPr>
          <p:cNvPr id="146" name="Shape 146"/>
          <p:cNvSpPr/>
          <p:nvPr/>
        </p:nvSpPr>
        <p:spPr>
          <a:xfrm>
            <a:off x="1283985" y="7121525"/>
            <a:ext cx="19362409" cy="0"/>
          </a:xfrm>
          <a:prstGeom prst="line">
            <a:avLst/>
          </a:prstGeom>
          <a:ln w="12700">
            <a:solidFill>
              <a:srgbClr val="EBEBEB"/>
            </a:solidFill>
            <a:miter lim="400000"/>
          </a:ln>
        </p:spPr>
        <p:txBody>
          <a:bodyPr lIns="50800" tIns="50800" rIns="50800" bIns="50800" anchor="ctr"/>
          <a:lstStyle/>
          <a:p>
            <a:pPr>
              <a:defRPr sz="3200"/>
            </a:pPr>
          </a:p>
        </p:txBody>
      </p:sp>
      <p:grpSp>
        <p:nvGrpSpPr>
          <p:cNvPr id="150" name="Group 150"/>
          <p:cNvGrpSpPr/>
          <p:nvPr/>
        </p:nvGrpSpPr>
        <p:grpSpPr>
          <a:xfrm>
            <a:off x="1620780" y="2667729"/>
            <a:ext cx="13189505" cy="1391713"/>
            <a:chOff x="0" y="0"/>
            <a:chExt cx="13189503" cy="1391711"/>
          </a:xfrm>
        </p:grpSpPr>
        <p:pic>
          <p:nvPicPr>
            <p:cNvPr id="147" name="pasted-image.png"/>
            <p:cNvPicPr>
              <a:picLocks noChangeAspect="1"/>
            </p:cNvPicPr>
            <p:nvPr/>
          </p:nvPicPr>
          <p:blipFill>
            <a:blip r:embed="rId2">
              <a:alphaModFix amt="60000"/>
              <a:extLst/>
            </a:blip>
            <a:stretch>
              <a:fillRect/>
            </a:stretch>
          </p:blipFill>
          <p:spPr>
            <a:xfrm>
              <a:off x="0" y="195402"/>
              <a:ext cx="2859731" cy="1000907"/>
            </a:xfrm>
            <a:prstGeom prst="rect">
              <a:avLst/>
            </a:prstGeom>
            <a:ln w="12700" cap="flat">
              <a:noFill/>
              <a:miter lim="400000"/>
            </a:ln>
            <a:effectLst/>
          </p:spPr>
        </p:pic>
        <p:pic>
          <p:nvPicPr>
            <p:cNvPr id="148" name="pasted-image.png"/>
            <p:cNvPicPr>
              <a:picLocks noChangeAspect="1"/>
            </p:cNvPicPr>
            <p:nvPr/>
          </p:nvPicPr>
          <p:blipFill>
            <a:blip r:embed="rId3">
              <a:alphaModFix amt="60000"/>
              <a:extLst/>
            </a:blip>
            <a:stretch>
              <a:fillRect/>
            </a:stretch>
          </p:blipFill>
          <p:spPr>
            <a:xfrm>
              <a:off x="4713691" y="0"/>
              <a:ext cx="3677287" cy="1391712"/>
            </a:xfrm>
            <a:prstGeom prst="rect">
              <a:avLst/>
            </a:prstGeom>
            <a:ln w="12700" cap="flat">
              <a:noFill/>
              <a:miter lim="400000"/>
            </a:ln>
            <a:effectLst/>
          </p:spPr>
        </p:pic>
        <p:pic>
          <p:nvPicPr>
            <p:cNvPr id="149" name="pasted-image.png"/>
            <p:cNvPicPr>
              <a:picLocks noChangeAspect="1"/>
            </p:cNvPicPr>
            <p:nvPr/>
          </p:nvPicPr>
          <p:blipFill>
            <a:blip r:embed="rId4">
              <a:alphaModFix amt="60000"/>
              <a:extLst/>
            </a:blip>
            <a:stretch>
              <a:fillRect/>
            </a:stretch>
          </p:blipFill>
          <p:spPr>
            <a:xfrm>
              <a:off x="9895043" y="322402"/>
              <a:ext cx="3294461" cy="1030576"/>
            </a:xfrm>
            <a:prstGeom prst="rect">
              <a:avLst/>
            </a:prstGeom>
            <a:ln w="12700" cap="flat">
              <a:noFill/>
              <a:miter lim="400000"/>
            </a:ln>
            <a:effectLst/>
          </p:spPr>
        </p:pic>
      </p:grpSp>
      <p:grpSp>
        <p:nvGrpSpPr>
          <p:cNvPr id="158" name="Group 158"/>
          <p:cNvGrpSpPr/>
          <p:nvPr/>
        </p:nvGrpSpPr>
        <p:grpSpPr>
          <a:xfrm>
            <a:off x="1336724" y="8186142"/>
            <a:ext cx="13530049" cy="3817622"/>
            <a:chOff x="0" y="0"/>
            <a:chExt cx="13530048" cy="3817621"/>
          </a:xfrm>
        </p:grpSpPr>
        <p:pic>
          <p:nvPicPr>
            <p:cNvPr id="151" name="pasted-image.png"/>
            <p:cNvPicPr>
              <a:picLocks noChangeAspect="1"/>
            </p:cNvPicPr>
            <p:nvPr/>
          </p:nvPicPr>
          <p:blipFill>
            <a:blip r:embed="rId5">
              <a:alphaModFix amt="60000"/>
              <a:extLst/>
            </a:blip>
            <a:stretch>
              <a:fillRect/>
            </a:stretch>
          </p:blipFill>
          <p:spPr>
            <a:xfrm>
              <a:off x="29280" y="134522"/>
              <a:ext cx="2244293" cy="932246"/>
            </a:xfrm>
            <a:prstGeom prst="rect">
              <a:avLst/>
            </a:prstGeom>
            <a:ln w="12700" cap="flat">
              <a:noFill/>
              <a:miter lim="400000"/>
            </a:ln>
            <a:effectLst/>
          </p:spPr>
        </p:pic>
        <p:pic>
          <p:nvPicPr>
            <p:cNvPr id="152" name="pasted-image.png"/>
            <p:cNvPicPr>
              <a:picLocks noChangeAspect="1"/>
            </p:cNvPicPr>
            <p:nvPr/>
          </p:nvPicPr>
          <p:blipFill>
            <a:blip r:embed="rId6">
              <a:alphaModFix amt="60000"/>
              <a:extLst/>
            </a:blip>
            <a:stretch>
              <a:fillRect/>
            </a:stretch>
          </p:blipFill>
          <p:spPr>
            <a:xfrm>
              <a:off x="3430954" y="0"/>
              <a:ext cx="2244294" cy="1022790"/>
            </a:xfrm>
            <a:prstGeom prst="rect">
              <a:avLst/>
            </a:prstGeom>
            <a:ln w="12700" cap="flat">
              <a:noFill/>
              <a:miter lim="400000"/>
            </a:ln>
            <a:effectLst/>
          </p:spPr>
        </p:pic>
        <p:pic>
          <p:nvPicPr>
            <p:cNvPr id="153" name="pasted-image.png"/>
            <p:cNvPicPr>
              <a:picLocks noChangeAspect="1"/>
            </p:cNvPicPr>
            <p:nvPr/>
          </p:nvPicPr>
          <p:blipFill>
            <a:blip r:embed="rId7">
              <a:alphaModFix amt="90000"/>
              <a:extLst/>
            </a:blip>
            <a:stretch>
              <a:fillRect/>
            </a:stretch>
          </p:blipFill>
          <p:spPr>
            <a:xfrm>
              <a:off x="6854045" y="275812"/>
              <a:ext cx="2411243" cy="515023"/>
            </a:xfrm>
            <a:prstGeom prst="rect">
              <a:avLst/>
            </a:prstGeom>
            <a:ln w="12700" cap="flat">
              <a:noFill/>
              <a:miter lim="400000"/>
            </a:ln>
            <a:effectLst/>
          </p:spPr>
        </p:pic>
        <p:pic>
          <p:nvPicPr>
            <p:cNvPr id="154" name="pasted-image.png"/>
            <p:cNvPicPr>
              <a:picLocks noChangeAspect="1"/>
            </p:cNvPicPr>
            <p:nvPr/>
          </p:nvPicPr>
          <p:blipFill>
            <a:blip r:embed="rId8">
              <a:alphaModFix amt="80000"/>
              <a:extLst/>
            </a:blip>
            <a:stretch>
              <a:fillRect/>
            </a:stretch>
          </p:blipFill>
          <p:spPr>
            <a:xfrm>
              <a:off x="10444085" y="134522"/>
              <a:ext cx="3085964" cy="797604"/>
            </a:xfrm>
            <a:prstGeom prst="rect">
              <a:avLst/>
            </a:prstGeom>
            <a:ln w="12700" cap="flat">
              <a:noFill/>
              <a:miter lim="400000"/>
            </a:ln>
            <a:effectLst/>
          </p:spPr>
        </p:pic>
        <p:pic>
          <p:nvPicPr>
            <p:cNvPr id="155" name="pasted-image.png"/>
            <p:cNvPicPr>
              <a:picLocks noChangeAspect="1"/>
            </p:cNvPicPr>
            <p:nvPr/>
          </p:nvPicPr>
          <p:blipFill>
            <a:blip r:embed="rId9">
              <a:extLst/>
            </a:blip>
            <a:stretch>
              <a:fillRect/>
            </a:stretch>
          </p:blipFill>
          <p:spPr>
            <a:xfrm>
              <a:off x="6758611" y="1927659"/>
              <a:ext cx="2242164" cy="728164"/>
            </a:xfrm>
            <a:prstGeom prst="rect">
              <a:avLst/>
            </a:prstGeom>
            <a:ln w="12700" cap="flat">
              <a:noFill/>
              <a:miter lim="400000"/>
            </a:ln>
            <a:effectLst/>
          </p:spPr>
        </p:pic>
        <p:pic>
          <p:nvPicPr>
            <p:cNvPr id="156" name="pasted-image.png"/>
            <p:cNvPicPr>
              <a:picLocks noChangeAspect="1"/>
            </p:cNvPicPr>
            <p:nvPr/>
          </p:nvPicPr>
          <p:blipFill>
            <a:blip r:embed="rId10">
              <a:alphaModFix amt="50000"/>
              <a:extLst/>
            </a:blip>
            <a:stretch>
              <a:fillRect/>
            </a:stretch>
          </p:blipFill>
          <p:spPr>
            <a:xfrm>
              <a:off x="2238028" y="1980364"/>
              <a:ext cx="3330273" cy="579920"/>
            </a:xfrm>
            <a:prstGeom prst="rect">
              <a:avLst/>
            </a:prstGeom>
            <a:ln w="12700" cap="flat">
              <a:noFill/>
              <a:miter lim="400000"/>
            </a:ln>
            <a:effectLst/>
          </p:spPr>
        </p:pic>
        <p:pic>
          <p:nvPicPr>
            <p:cNvPr id="157" name="pasted-image.png"/>
            <p:cNvPicPr>
              <a:picLocks noChangeAspect="1"/>
            </p:cNvPicPr>
            <p:nvPr/>
          </p:nvPicPr>
          <p:blipFill>
            <a:blip r:embed="rId11">
              <a:alphaModFix amt="60000"/>
              <a:extLst/>
            </a:blip>
            <a:stretch>
              <a:fillRect/>
            </a:stretch>
          </p:blipFill>
          <p:spPr>
            <a:xfrm>
              <a:off x="0" y="1740216"/>
              <a:ext cx="2066697" cy="2077406"/>
            </a:xfrm>
            <a:prstGeom prst="rect">
              <a:avLst/>
            </a:prstGeom>
            <a:ln w="12700" cap="flat">
              <a:noFill/>
              <a:miter lim="400000"/>
            </a:ln>
            <a:effectLst/>
          </p:spPr>
        </p:pic>
      </p:grpSp>
      <p:pic>
        <p:nvPicPr>
          <p:cNvPr id="159" name="pasted-image.pdf"/>
          <p:cNvPicPr>
            <a:picLocks noChangeAspect="1"/>
          </p:cNvPicPr>
          <p:nvPr/>
        </p:nvPicPr>
        <p:blipFill>
          <a:blip r:embed="rId12">
            <a:extLst/>
          </a:blip>
          <a:stretch>
            <a:fillRect/>
          </a:stretch>
        </p:blipFill>
        <p:spPr>
          <a:xfrm>
            <a:off x="21967697" y="429050"/>
            <a:ext cx="1896277" cy="1855332"/>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nvSpPr>
        <p:spPr>
          <a:xfrm>
            <a:off x="1286941" y="6857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SPONSORS</a:t>
            </a:r>
          </a:p>
        </p:txBody>
      </p:sp>
      <p:sp>
        <p:nvSpPr>
          <p:cNvPr id="162" name="Shape 162"/>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63" name="Shape 163"/>
          <p:cNvSpPr/>
          <p:nvPr/>
        </p:nvSpPr>
        <p:spPr>
          <a:xfrm>
            <a:off x="1286941" y="5643291"/>
            <a:ext cx="7584034"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partner SPONSORS</a:t>
            </a:r>
          </a:p>
        </p:txBody>
      </p:sp>
      <p:sp>
        <p:nvSpPr>
          <p:cNvPr id="164" name="Shape 164"/>
          <p:cNvSpPr/>
          <p:nvPr/>
        </p:nvSpPr>
        <p:spPr>
          <a:xfrm>
            <a:off x="1283985" y="6684691"/>
            <a:ext cx="9057699" cy="1"/>
          </a:xfrm>
          <a:prstGeom prst="line">
            <a:avLst/>
          </a:prstGeom>
          <a:ln w="12700">
            <a:solidFill>
              <a:srgbClr val="EBEBEB"/>
            </a:solidFill>
            <a:miter lim="400000"/>
          </a:ln>
        </p:spPr>
        <p:txBody>
          <a:bodyPr lIns="50800" tIns="50800" rIns="50800" bIns="50800" anchor="ctr"/>
          <a:lstStyle/>
          <a:p>
            <a:pPr>
              <a:defRPr sz="3200"/>
            </a:pPr>
          </a:p>
        </p:txBody>
      </p:sp>
      <p:pic>
        <p:nvPicPr>
          <p:cNvPr id="165" name="pasted-image.pdf"/>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66" name="Shape 166"/>
          <p:cNvSpPr/>
          <p:nvPr/>
        </p:nvSpPr>
        <p:spPr>
          <a:xfrm>
            <a:off x="11561241" y="5643291"/>
            <a:ext cx="7584034"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member SPONSORS</a:t>
            </a:r>
          </a:p>
        </p:txBody>
      </p:sp>
      <p:pic>
        <p:nvPicPr>
          <p:cNvPr id="167" name="pasted-image.png"/>
          <p:cNvPicPr>
            <a:picLocks noChangeAspect="1"/>
          </p:cNvPicPr>
          <p:nvPr/>
        </p:nvPicPr>
        <p:blipFill>
          <a:blip r:embed="rId3">
            <a:alphaModFix amt="50000"/>
            <a:extLst/>
          </a:blip>
          <a:stretch>
            <a:fillRect/>
          </a:stretch>
        </p:blipFill>
        <p:spPr>
          <a:xfrm>
            <a:off x="1378446" y="3189995"/>
            <a:ext cx="2980520" cy="696984"/>
          </a:xfrm>
          <a:prstGeom prst="rect">
            <a:avLst/>
          </a:prstGeom>
          <a:ln w="12700">
            <a:miter lim="400000"/>
          </a:ln>
        </p:spPr>
      </p:pic>
      <p:pic>
        <p:nvPicPr>
          <p:cNvPr id="168" name="pasted-image.png"/>
          <p:cNvPicPr>
            <a:picLocks noChangeAspect="1"/>
          </p:cNvPicPr>
          <p:nvPr/>
        </p:nvPicPr>
        <p:blipFill>
          <a:blip r:embed="rId4">
            <a:alphaModFix amt="60000"/>
            <a:extLst/>
          </a:blip>
          <a:stretch>
            <a:fillRect/>
          </a:stretch>
        </p:blipFill>
        <p:spPr>
          <a:xfrm>
            <a:off x="6090174" y="3162483"/>
            <a:ext cx="2833788" cy="605276"/>
          </a:xfrm>
          <a:prstGeom prst="rect">
            <a:avLst/>
          </a:prstGeom>
          <a:ln w="12700">
            <a:miter lim="400000"/>
          </a:ln>
        </p:spPr>
      </p:pic>
      <p:pic>
        <p:nvPicPr>
          <p:cNvPr id="169" name="pasted-image.png"/>
          <p:cNvPicPr>
            <a:picLocks noChangeAspect="1"/>
          </p:cNvPicPr>
          <p:nvPr/>
        </p:nvPicPr>
        <p:blipFill>
          <a:blip r:embed="rId5">
            <a:alphaModFix amt="60000"/>
            <a:extLst/>
          </a:blip>
          <a:stretch>
            <a:fillRect/>
          </a:stretch>
        </p:blipFill>
        <p:spPr>
          <a:xfrm>
            <a:off x="10770163" y="3153312"/>
            <a:ext cx="3163937" cy="623617"/>
          </a:xfrm>
          <a:prstGeom prst="rect">
            <a:avLst/>
          </a:prstGeom>
          <a:ln w="12700">
            <a:miter lim="400000"/>
          </a:ln>
        </p:spPr>
      </p:pic>
      <p:sp>
        <p:nvSpPr>
          <p:cNvPr id="170" name="Shape 170"/>
          <p:cNvSpPr/>
          <p:nvPr/>
        </p:nvSpPr>
        <p:spPr>
          <a:xfrm>
            <a:off x="1286941" y="7032385"/>
            <a:ext cx="11553776" cy="5535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73013"/>
          <a:lstStyle/>
          <a:p>
            <a:pPr algn="l">
              <a:defRPr spc="-48" sz="2400">
                <a:solidFill>
                  <a:srgbClr val="797979"/>
                </a:solidFill>
                <a:latin typeface="Montserrat Light"/>
                <a:ea typeface="Montserrat Light"/>
                <a:cs typeface="Montserrat Light"/>
                <a:sym typeface="Montserrat Light"/>
              </a:defRPr>
            </a:pPr>
            <a:r>
              <a:t>Guiceworks</a:t>
            </a:r>
          </a:p>
          <a:p>
            <a:pPr algn="l">
              <a:defRPr spc="-48" sz="2400">
                <a:solidFill>
                  <a:srgbClr val="797979"/>
                </a:solidFill>
                <a:latin typeface="Montserrat Light"/>
                <a:ea typeface="Montserrat Light"/>
                <a:cs typeface="Montserrat Light"/>
                <a:sym typeface="Montserrat Light"/>
              </a:defRPr>
            </a:pPr>
            <a:r>
              <a:t>Cooley</a:t>
            </a:r>
          </a:p>
          <a:p>
            <a:pPr algn="l">
              <a:defRPr spc="-48" sz="2400">
                <a:solidFill>
                  <a:srgbClr val="797979"/>
                </a:solidFill>
                <a:latin typeface="Montserrat Light"/>
                <a:ea typeface="Montserrat Light"/>
                <a:cs typeface="Montserrat Light"/>
                <a:sym typeface="Montserrat Light"/>
              </a:defRPr>
            </a:pPr>
            <a:r>
              <a:t>Bridgepoint Education</a:t>
            </a:r>
          </a:p>
          <a:p>
            <a:pPr algn="l">
              <a:defRPr spc="-48" sz="2400">
                <a:solidFill>
                  <a:srgbClr val="797979"/>
                </a:solidFill>
                <a:latin typeface="Montserrat Light"/>
                <a:ea typeface="Montserrat Light"/>
                <a:cs typeface="Montserrat Light"/>
                <a:sym typeface="Montserrat Light"/>
              </a:defRPr>
            </a:pPr>
            <a:r>
              <a:t>Full Contact</a:t>
            </a:r>
          </a:p>
          <a:p>
            <a:pPr algn="l">
              <a:defRPr spc="-48" sz="2400">
                <a:solidFill>
                  <a:srgbClr val="797979"/>
                </a:solidFill>
                <a:latin typeface="Montserrat Light"/>
                <a:ea typeface="Montserrat Light"/>
                <a:cs typeface="Montserrat Light"/>
                <a:sym typeface="Montserrat Light"/>
              </a:defRPr>
            </a:pPr>
            <a:r>
              <a:t>General Assembly</a:t>
            </a:r>
          </a:p>
          <a:p>
            <a:pPr algn="l">
              <a:defRPr spc="-48" sz="2400">
                <a:solidFill>
                  <a:srgbClr val="797979"/>
                </a:solidFill>
                <a:latin typeface="Montserrat Light"/>
                <a:ea typeface="Montserrat Light"/>
                <a:cs typeface="Montserrat Light"/>
                <a:sym typeface="Montserrat Light"/>
              </a:defRPr>
            </a:pPr>
            <a:r>
              <a:t>Dripjoy</a:t>
            </a:r>
          </a:p>
          <a:p>
            <a:pPr algn="l">
              <a:defRPr spc="-48" sz="2400">
                <a:solidFill>
                  <a:srgbClr val="797979"/>
                </a:solidFill>
                <a:latin typeface="Montserrat Light"/>
                <a:ea typeface="Montserrat Light"/>
                <a:cs typeface="Montserrat Light"/>
                <a:sym typeface="Montserrat Light"/>
              </a:defRPr>
            </a:pPr>
            <a:r>
              <a:t>Lyft</a:t>
            </a:r>
          </a:p>
          <a:p>
            <a:pPr algn="l">
              <a:defRPr spc="-48" sz="2400">
                <a:solidFill>
                  <a:srgbClr val="797979"/>
                </a:solidFill>
                <a:latin typeface="Montserrat Light"/>
                <a:ea typeface="Montserrat Light"/>
                <a:cs typeface="Montserrat Light"/>
                <a:sym typeface="Montserrat Light"/>
              </a:defRPr>
            </a:pPr>
            <a:r>
              <a:t>OnDeck</a:t>
            </a:r>
          </a:p>
          <a:p>
            <a:pPr algn="l">
              <a:defRPr spc="-48" sz="2400">
                <a:solidFill>
                  <a:srgbClr val="797979"/>
                </a:solidFill>
                <a:latin typeface="Montserrat Light"/>
                <a:ea typeface="Montserrat Light"/>
                <a:cs typeface="Montserrat Light"/>
                <a:sym typeface="Montserrat Light"/>
              </a:defRPr>
            </a:pPr>
            <a:r>
              <a:t>Connect for Health</a:t>
            </a:r>
          </a:p>
          <a:p>
            <a:pPr algn="l">
              <a:defRPr spc="-48" sz="2400">
                <a:solidFill>
                  <a:srgbClr val="797979"/>
                </a:solidFill>
                <a:latin typeface="Montserrat Light"/>
                <a:ea typeface="Montserrat Light"/>
                <a:cs typeface="Montserrat Light"/>
                <a:sym typeface="Montserrat Light"/>
              </a:defRPr>
            </a:pPr>
            <a:r>
              <a:t>Wazee Digital</a:t>
            </a:r>
          </a:p>
          <a:p>
            <a:pPr algn="l">
              <a:defRPr spc="-48" sz="2400">
                <a:solidFill>
                  <a:srgbClr val="797979"/>
                </a:solidFill>
                <a:latin typeface="Montserrat Light"/>
                <a:ea typeface="Montserrat Light"/>
                <a:cs typeface="Montserrat Light"/>
                <a:sym typeface="Montserrat Light"/>
              </a:defRPr>
            </a:pPr>
            <a:r>
              <a:t>Officescapes</a:t>
            </a:r>
          </a:p>
          <a:p>
            <a:pPr algn="l">
              <a:defRPr spc="-48" sz="2400">
                <a:solidFill>
                  <a:srgbClr val="797979"/>
                </a:solidFill>
                <a:latin typeface="Montserrat Light"/>
                <a:ea typeface="Montserrat Light"/>
                <a:cs typeface="Montserrat Light"/>
                <a:sym typeface="Montserrat Light"/>
              </a:defRPr>
            </a:pPr>
            <a:r>
              <a:t>Jake Jabs Center for Entrepreneurship</a:t>
            </a:r>
          </a:p>
          <a:p>
            <a:pPr algn="l">
              <a:defRPr spc="-48" sz="2400">
                <a:solidFill>
                  <a:srgbClr val="797979"/>
                </a:solidFill>
                <a:latin typeface="Montserrat Light"/>
                <a:ea typeface="Montserrat Light"/>
                <a:cs typeface="Montserrat Light"/>
                <a:sym typeface="Montserrat Light"/>
              </a:defRPr>
            </a:pPr>
            <a:r>
              <a:t>Denver Office of Economic Development</a:t>
            </a:r>
          </a:p>
        </p:txBody>
      </p:sp>
      <p:sp>
        <p:nvSpPr>
          <p:cNvPr id="171" name="Shape 171"/>
          <p:cNvSpPr/>
          <p:nvPr/>
        </p:nvSpPr>
        <p:spPr>
          <a:xfrm>
            <a:off x="11583685" y="6684691"/>
            <a:ext cx="9057699" cy="1"/>
          </a:xfrm>
          <a:prstGeom prst="line">
            <a:avLst/>
          </a:prstGeom>
          <a:ln w="12700">
            <a:solidFill>
              <a:srgbClr val="EBEBEB"/>
            </a:solidFill>
            <a:miter lim="400000"/>
          </a:ln>
        </p:spPr>
        <p:txBody>
          <a:bodyPr lIns="50800" tIns="50800" rIns="50800" bIns="50800" anchor="ctr"/>
          <a:lstStyle/>
          <a:p>
            <a:pPr>
              <a:defRPr sz="3200"/>
            </a:pPr>
          </a:p>
        </p:txBody>
      </p:sp>
      <p:sp>
        <p:nvSpPr>
          <p:cNvPr id="172" name="Shape 172"/>
          <p:cNvSpPr/>
          <p:nvPr/>
        </p:nvSpPr>
        <p:spPr>
          <a:xfrm>
            <a:off x="11650141" y="7032385"/>
            <a:ext cx="9057699" cy="5535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35635"/>
          <a:lstStyle/>
          <a:p>
            <a:pPr algn="l">
              <a:defRPr spc="-48" sz="2400">
                <a:solidFill>
                  <a:srgbClr val="797979"/>
                </a:solidFill>
                <a:latin typeface="Montserrat Light"/>
                <a:ea typeface="Montserrat Light"/>
                <a:cs typeface="Montserrat Light"/>
                <a:sym typeface="Montserrat Light"/>
              </a:defRPr>
            </a:pPr>
            <a:r>
              <a:t>Alchemy Security</a:t>
            </a:r>
          </a:p>
          <a:p>
            <a:pPr algn="l">
              <a:defRPr spc="-48" sz="2400">
                <a:solidFill>
                  <a:srgbClr val="797979"/>
                </a:solidFill>
                <a:latin typeface="Montserrat Light"/>
                <a:ea typeface="Montserrat Light"/>
                <a:cs typeface="Montserrat Light"/>
                <a:sym typeface="Montserrat Light"/>
              </a:defRPr>
            </a:pPr>
            <a:r>
              <a:t>Ayla Networks</a:t>
            </a:r>
          </a:p>
          <a:p>
            <a:pPr algn="l">
              <a:defRPr spc="-48" sz="2400">
                <a:solidFill>
                  <a:srgbClr val="797979"/>
                </a:solidFill>
                <a:latin typeface="Montserrat Light"/>
                <a:ea typeface="Montserrat Light"/>
                <a:cs typeface="Montserrat Light"/>
                <a:sym typeface="Montserrat Light"/>
              </a:defRPr>
            </a:pPr>
            <a:r>
              <a:t>Edge link</a:t>
            </a:r>
          </a:p>
          <a:p>
            <a:pPr algn="l">
              <a:defRPr spc="-48" sz="2400">
                <a:solidFill>
                  <a:srgbClr val="797979"/>
                </a:solidFill>
                <a:latin typeface="Montserrat Light"/>
                <a:ea typeface="Montserrat Light"/>
                <a:cs typeface="Montserrat Light"/>
                <a:sym typeface="Montserrat Light"/>
              </a:defRPr>
            </a:pPr>
            <a:r>
              <a:t>Swift page</a:t>
            </a:r>
          </a:p>
          <a:p>
            <a:pPr algn="l">
              <a:defRPr spc="-48" sz="2400">
                <a:solidFill>
                  <a:srgbClr val="797979"/>
                </a:solidFill>
                <a:latin typeface="Montserrat Light"/>
                <a:ea typeface="Montserrat Light"/>
                <a:cs typeface="Montserrat Light"/>
                <a:sym typeface="Montserrat Light"/>
              </a:defRPr>
            </a:pPr>
            <a:r>
              <a:t>Taxnologi</a:t>
            </a:r>
          </a:p>
          <a:p>
            <a:pPr algn="l">
              <a:defRPr spc="-48" sz="2400">
                <a:solidFill>
                  <a:srgbClr val="797979"/>
                </a:solidFill>
                <a:latin typeface="Montserrat Light"/>
                <a:ea typeface="Montserrat Light"/>
                <a:cs typeface="Montserrat Light"/>
                <a:sym typeface="Montserrat Light"/>
              </a:defRPr>
            </a:pPr>
            <a:r>
              <a:t>Spotx</a:t>
            </a:r>
          </a:p>
          <a:p>
            <a:pPr algn="l">
              <a:defRPr spc="-48" sz="2400">
                <a:solidFill>
                  <a:srgbClr val="797979"/>
                </a:solidFill>
                <a:latin typeface="Montserrat Light"/>
                <a:ea typeface="Montserrat Light"/>
                <a:cs typeface="Montserrat Light"/>
                <a:sym typeface="Montserrat Light"/>
              </a:defRPr>
            </a:pPr>
            <a:r>
              <a:t>Davis Graham &amp; Stubbs</a:t>
            </a:r>
          </a:p>
          <a:p>
            <a:pPr algn="l">
              <a:defRPr spc="-48" sz="2400">
                <a:solidFill>
                  <a:srgbClr val="797979"/>
                </a:solidFill>
                <a:latin typeface="Montserrat Light"/>
                <a:ea typeface="Montserrat Light"/>
                <a:cs typeface="Montserrat Light"/>
                <a:sym typeface="Montserrat Light"/>
              </a:defRPr>
            </a:pPr>
            <a:r>
              <a:t>Documoto</a:t>
            </a:r>
          </a:p>
          <a:p>
            <a:pPr algn="l">
              <a:defRPr spc="-48" sz="2400">
                <a:solidFill>
                  <a:srgbClr val="797979"/>
                </a:solidFill>
                <a:latin typeface="Montserrat Light"/>
                <a:ea typeface="Montserrat Light"/>
                <a:cs typeface="Montserrat Light"/>
                <a:sym typeface="Montserrat Light"/>
              </a:defRPr>
            </a:pPr>
            <a:r>
              <a:t>Right point</a:t>
            </a:r>
          </a:p>
          <a:p>
            <a:pPr algn="l">
              <a:defRPr spc="-48" sz="2400">
                <a:solidFill>
                  <a:srgbClr val="797979"/>
                </a:solidFill>
                <a:latin typeface="Montserrat Light"/>
                <a:ea typeface="Montserrat Light"/>
                <a:cs typeface="Montserrat Light"/>
                <a:sym typeface="Montserrat Light"/>
              </a:defRPr>
            </a:pPr>
            <a:r>
              <a:t>Name.com</a:t>
            </a:r>
          </a:p>
          <a:p>
            <a:pPr algn="l">
              <a:defRPr spc="-48" sz="2400">
                <a:solidFill>
                  <a:srgbClr val="797979"/>
                </a:solidFill>
                <a:latin typeface="Montserrat Light"/>
                <a:ea typeface="Montserrat Light"/>
                <a:cs typeface="Montserrat Light"/>
                <a:sym typeface="Montserrat Light"/>
              </a:defRPr>
            </a:pPr>
            <a:r>
              <a:t>The Denver Foundation</a:t>
            </a:r>
          </a:p>
          <a:p>
            <a:pPr algn="l">
              <a:defRPr spc="-48" sz="2400">
                <a:solidFill>
                  <a:srgbClr val="797979"/>
                </a:solidFill>
                <a:latin typeface="Montserrat Light"/>
                <a:ea typeface="Montserrat Light"/>
                <a:cs typeface="Montserrat Light"/>
                <a:sym typeface="Montserrat Light"/>
              </a:defRPr>
            </a:pPr>
            <a:r>
              <a:t>Boomtown</a:t>
            </a:r>
          </a:p>
          <a:p>
            <a:pPr algn="l">
              <a:defRPr spc="-48" sz="2400">
                <a:solidFill>
                  <a:srgbClr val="797979"/>
                </a:solidFill>
                <a:latin typeface="Montserrat Light"/>
                <a:ea typeface="Montserrat Light"/>
                <a:cs typeface="Montserrat Light"/>
                <a:sym typeface="Montserrat Light"/>
              </a:defRPr>
            </a:pPr>
            <a:r>
              <a:t>Six Actual</a:t>
            </a:r>
          </a:p>
          <a:p>
            <a:pPr algn="l">
              <a:defRPr spc="-48" sz="2400">
                <a:solidFill>
                  <a:srgbClr val="797979"/>
                </a:solidFill>
                <a:latin typeface="Montserrat Light"/>
                <a:ea typeface="Montserrat Light"/>
                <a:cs typeface="Montserrat Light"/>
                <a:sym typeface="Montserrat Light"/>
              </a:defRPr>
            </a:pPr>
            <a:r>
              <a:t>Maker Source</a:t>
            </a:r>
          </a:p>
          <a:p>
            <a:pPr algn="l">
              <a:defRPr spc="-48" sz="2400">
                <a:solidFill>
                  <a:srgbClr val="797979"/>
                </a:solidFill>
                <a:latin typeface="Montserrat Light"/>
                <a:ea typeface="Montserrat Light"/>
                <a:cs typeface="Montserrat Light"/>
                <a:sym typeface="Montserrat Light"/>
              </a:defRPr>
            </a:pPr>
            <a:r>
              <a:t>Slider Smith &amp; Frampton</a:t>
            </a:r>
          </a:p>
          <a:p>
            <a:pPr algn="l">
              <a:defRPr spc="-48" sz="2400">
                <a:solidFill>
                  <a:srgbClr val="797979"/>
                </a:solidFill>
                <a:latin typeface="Montserrat Light"/>
                <a:ea typeface="Montserrat Light"/>
                <a:cs typeface="Montserrat Light"/>
                <a:sym typeface="Montserrat Light"/>
              </a:defRPr>
            </a:pPr>
            <a:r>
              <a:t>Netsuite</a:t>
            </a:r>
          </a:p>
          <a:p>
            <a:pPr algn="l">
              <a:defRPr spc="-48" sz="2400">
                <a:solidFill>
                  <a:srgbClr val="797979"/>
                </a:solidFill>
                <a:latin typeface="Montserrat Light"/>
                <a:ea typeface="Montserrat Light"/>
                <a:cs typeface="Montserrat Light"/>
                <a:sym typeface="Montserrat Light"/>
              </a:defRPr>
            </a:pPr>
            <a:r>
              <a:t>Logistical Meetings &amp; Events</a:t>
            </a:r>
          </a:p>
          <a:p>
            <a:pPr algn="l">
              <a:defRPr spc="-48" sz="2400">
                <a:solidFill>
                  <a:srgbClr val="797979"/>
                </a:solidFill>
                <a:latin typeface="Montserrat Light"/>
                <a:ea typeface="Montserrat Light"/>
                <a:cs typeface="Montserrat Light"/>
                <a:sym typeface="Montserrat Light"/>
              </a:defRPr>
            </a:pP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