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kio.throttle.io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464800" cy="1525241"/>
          </a:xfrm>
          <a:prstGeom prst="rect">
            <a:avLst/>
          </a:prstGeom>
        </p:spPr>
        <p:txBody>
          <a:bodyPr/>
          <a:lstStyle/>
          <a:p>
            <a:pPr/>
            <a:r>
              <a:t>如何选择Docker监控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7543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49148">
              <a:defRPr sz="3008"/>
            </a:pPr>
            <a:r>
              <a:t>刘斌</a:t>
            </a:r>
          </a:p>
          <a:p>
            <a:pPr defTabSz="549148">
              <a:defRPr sz="3008"/>
            </a:pPr>
            <a:r>
              <a:t>2016/4/24</a:t>
            </a:r>
          </a:p>
        </p:txBody>
      </p:sp>
      <p:pic>
        <p:nvPicPr>
          <p:cNvPr id="121" name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4717" y="4159250"/>
            <a:ext cx="8675366" cy="210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Docker监控内容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  <a:p>
            <a:pPr/>
            <a:r>
              <a:t>memory usage</a:t>
            </a:r>
          </a:p>
          <a:p>
            <a:pPr/>
            <a:r>
              <a:t>memory limit</a:t>
            </a:r>
          </a:p>
          <a:p>
            <a:pPr/>
            <a:r>
              <a:t>network 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Docker监控基础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stats</a:t>
            </a:r>
          </a:p>
          <a:p>
            <a:pPr/>
            <a:r>
              <a:t>Remote API</a:t>
            </a:r>
          </a:p>
          <a:p>
            <a:pPr/>
            <a:r>
              <a:t>伪文件系统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stats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100"/>
            </a:pPr>
            <a:r>
              <a:t>$ docker stats redis1 redis2</a:t>
            </a:r>
          </a:p>
          <a:p>
            <a:pPr marL="0" indent="0">
              <a:buSzTx/>
              <a:buNone/>
              <a:defRPr sz="2100"/>
            </a:pPr>
            <a:r>
              <a:t>CONTAINER           CPU %               MEM USAGE/LIMIT     MEM %               NET I/O</a:t>
            </a:r>
          </a:p>
          <a:p>
            <a:pPr marL="0" indent="0">
              <a:buSzTx/>
              <a:buNone/>
              <a:defRPr sz="2100"/>
            </a:pPr>
            <a:r>
              <a:t>redis1              0.07%               796 KB/64 MB        1.21%               788 B/648 B</a:t>
            </a:r>
          </a:p>
          <a:p>
            <a:pPr marL="0" indent="0">
              <a:buSzTx/>
              <a:buNone/>
              <a:defRPr sz="2100"/>
            </a:pPr>
            <a:r>
              <a:t>redis2              0.07%               2.746 MB/64 MB      4.29%               1.266 KB/648 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伪文件系统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CPU、内存、磁盘</a:t>
            </a:r>
          </a:p>
          <a:p>
            <a:pPr/>
            <a:r>
              <a:t>网络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Cgroups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CPU、内存、磁盘</a:t>
            </a:r>
          </a:p>
          <a:p>
            <a:pPr/>
            <a:r>
              <a:t>/sys/fs/cgroup/{memory,cpuacct,blkio}/system.slice/${docker ps --no-trunc}.scope</a:t>
            </a:r>
          </a:p>
          <a:p>
            <a:pPr/>
            <a:r>
              <a:t>Standard: /sys/fs/cgroup/:cgroup/docker/:container_id</a:t>
            </a:r>
          </a:p>
          <a:p>
            <a:pPr/>
            <a:r>
              <a:t>Systemd:  /sys/fs/cgroup/:cgroup/system.slice/docker-#{id}.scope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Memory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52500" y="2120900"/>
            <a:ext cx="11099800" cy="1416596"/>
          </a:xfrm>
          <a:prstGeom prst="rect">
            <a:avLst/>
          </a:prstGeom>
        </p:spPr>
        <p:txBody>
          <a:bodyPr/>
          <a:lstStyle/>
          <a:p>
            <a:pPr/>
            <a:r>
              <a:t>memory.stat</a:t>
            </a:r>
          </a:p>
        </p:txBody>
      </p:sp>
      <p:pic>
        <p:nvPicPr>
          <p:cNvPr id="165" name="memory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150" y="3644900"/>
            <a:ext cx="5580544" cy="5914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952500" y="88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Memory</a:t>
            </a:r>
          </a:p>
        </p:txBody>
      </p:sp>
      <p:pic>
        <p:nvPicPr>
          <p:cNvPr id="168" name="docker-memory-sta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1822450"/>
            <a:ext cx="10401300" cy="783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cpuacct.stat</a:t>
            </a:r>
          </a:p>
          <a:p>
            <a:pPr/>
            <a:r>
              <a:t>docker.cpu.system</a:t>
            </a:r>
          </a:p>
          <a:p>
            <a:pPr/>
            <a:r>
              <a:t>docker.cpu.user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Blkio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*_recursive</a:t>
            </a:r>
          </a:p>
          <a:p>
            <a:pPr/>
            <a:r>
              <a:t>blkio.throttle.io_service_bytes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blkio.throttle.io</a:t>
            </a:r>
            <a:r>
              <a:t>_serviced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网络数据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伪文件系统</a:t>
            </a:r>
          </a:p>
          <a:p>
            <a:pPr/>
            <a:r>
              <a:t>iptables</a:t>
            </a:r>
          </a:p>
          <a:p>
            <a:pPr/>
            <a:r>
              <a:t>网络设备接口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自我介绍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952500" y="6527948"/>
            <a:ext cx="11099800" cy="2349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Cloud Insight，蓝海讯通</a:t>
            </a:r>
          </a:p>
          <a:p>
            <a:pPr marL="0" indent="0" algn="ctr">
              <a:buSzTx/>
              <a:buNone/>
            </a:pPr>
            <a:r>
              <a:t>https://cloud.oneapm.com/</a:t>
            </a:r>
          </a:p>
        </p:txBody>
      </p:sp>
      <p:pic>
        <p:nvPicPr>
          <p:cNvPr id="125" name="qrcode-for-c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2758" y="2222500"/>
            <a:ext cx="3939284" cy="3939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数据源（veth device）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$ CONTAINER_PID=`docker inspect -f '{{ .State.Pid }}' nginx`</a:t>
            </a:r>
          </a:p>
          <a:p>
            <a:pPr marL="0" indent="0">
              <a:buSzTx/>
              <a:buNone/>
              <a:defRPr sz="2600"/>
            </a:pPr>
            <a:r>
              <a:t>$ mkdir -p /var/run/netns</a:t>
            </a:r>
          </a:p>
          <a:p>
            <a:pPr marL="0" indent="0">
              <a:buSzTx/>
              <a:buNone/>
              <a:defRPr sz="2600"/>
            </a:pPr>
            <a:r>
              <a:t>$ ln -sf /proc/$CONTAINER_PID/ns/net /var/run/netns/$CONTAINER_ID</a:t>
            </a:r>
          </a:p>
          <a:p>
            <a:pPr marL="0" indent="0">
              <a:buSzTx/>
              <a:buNone/>
              <a:defRPr sz="2600"/>
            </a:pPr>
            <a:r>
              <a:t>$ ip netns exec $CONTAINER_ID netstat -i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Docker容器网络信息-文件系统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 CONTAINER_PID=`docker inspect -f '{{ .State.Pid }}' nginx `</a:t>
            </a:r>
          </a:p>
          <a:p>
            <a:pPr/>
            <a:r>
              <a:t>$ cat /proc/$CONTAINER_PID/net/dev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Docker容器网络信息-文件系统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$ pwd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/sys/class/net/veth559b656/statistics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$ ls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collisions     rx_crc_errors   rx_frame_errors   rx_packets         tx_compressed   tx_heartbeat_errors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multicast      rx_dropped      rx_length_errors  tx_aborted_errors  tx_dropped      tx_packets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rx_bytes       rx_errors       rx_missed_errors  tx_bytes           tx_errors       tx_window_errors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1943"/>
            </a:pPr>
            <a:r>
              <a:t>rx_compressed  rx_fifo_errors  rx_over_errors    tx_carrier_errors  tx_fifo_errors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89" name="docker-net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45" y="4084139"/>
            <a:ext cx="11978510" cy="366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92" name="docker-net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646" y="2800350"/>
            <a:ext cx="10191508" cy="6889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Docker容器网络接口数据的取得方式</a:t>
            </a:r>
          </a:p>
        </p:txBody>
      </p:sp>
      <p:pic>
        <p:nvPicPr>
          <p:cNvPr id="195" name="docker-net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4095750"/>
            <a:ext cx="12966700" cy="2638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Docker监控方案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  <a:p>
            <a:pPr/>
            <a:r>
              <a:t>开源软件</a:t>
            </a:r>
          </a:p>
          <a:p>
            <a:pPr/>
            <a:r>
              <a:t>SaaS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评价标准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</a:t>
            </a:r>
          </a:p>
          <a:p>
            <a:pPr/>
            <a:r>
              <a:t>灵活性</a:t>
            </a:r>
          </a:p>
          <a:p>
            <a:pPr/>
            <a:r>
              <a:t>运维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灵活性强</a:t>
            </a:r>
          </a:p>
          <a:p>
            <a:pPr/>
            <a:r>
              <a:t>成本高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自己动手打造监控方案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采集</a:t>
            </a:r>
          </a:p>
          <a:p>
            <a:pPr/>
            <a:r>
              <a:t>存储</a:t>
            </a:r>
          </a:p>
          <a:p>
            <a:pPr/>
            <a:r>
              <a:t>展示</a:t>
            </a:r>
          </a:p>
          <a:p>
            <a:pPr/>
            <a:r>
              <a:t>报警（动作）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什么是监控</a:t>
            </a:r>
          </a:p>
          <a:p>
            <a:pPr/>
            <a:r>
              <a:t>Docker监控原理</a:t>
            </a:r>
          </a:p>
          <a:p>
            <a:pPr/>
            <a:r>
              <a:t>Docker监控方案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自己动手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remote API</a:t>
            </a:r>
          </a:p>
          <a:p>
            <a:pPr/>
            <a:r>
              <a:t>200L</a:t>
            </a:r>
          </a:p>
          <a:p>
            <a:pPr/>
            <a:r>
              <a:t>Reports the resource usage of Docker containers to InfluxDB （https://github.com/mustafaakin/docker-resource-reporter）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性能指标采集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tcollector</a:t>
            </a:r>
          </a:p>
          <a:p>
            <a:pPr/>
            <a:r>
              <a:t>StatsD</a:t>
            </a:r>
          </a:p>
          <a:p>
            <a:pPr/>
            <a:r>
              <a:t>collectd</a:t>
            </a:r>
          </a:p>
          <a:p>
            <a:pPr>
              <a:defRPr>
                <a:solidFill>
                  <a:srgbClr val="FF3E51"/>
                </a:solidFill>
              </a:defRPr>
            </a:pPr>
            <a:r>
              <a:t>cAdvisor</a:t>
            </a:r>
          </a:p>
          <a:p>
            <a:pPr/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StatsD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Etsy/Flickr</a:t>
            </a:r>
          </a:p>
          <a:p>
            <a:pPr/>
            <a:r>
              <a:t>UDP/TCP</a:t>
            </a:r>
          </a:p>
          <a:p>
            <a:pPr/>
            <a:r>
              <a:t>应用和协议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Tcollector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来源于OpenTSDB</a:t>
            </a:r>
          </a:p>
          <a:p>
            <a:pPr/>
            <a:r>
              <a:t>数据采集框架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Collectd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Statistics collection daemon</a:t>
            </a:r>
          </a:p>
          <a:p>
            <a:pPr/>
            <a:r>
              <a:t>存储到RRD</a:t>
            </a:r>
          </a:p>
          <a:p>
            <a:pPr/>
            <a:r>
              <a:t>插件机制（input/output）</a:t>
            </a:r>
          </a:p>
          <a:p>
            <a:pPr/>
            <a:r>
              <a:t>简单报警功能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cAdvisor（Container Advisor）</a:t>
            </a:r>
          </a:p>
        </p:txBody>
      </p:sp>
      <p:pic>
        <p:nvPicPr>
          <p:cNvPr id="225" name="cadvis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8300" y="8144130"/>
            <a:ext cx="3728033" cy="1636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tart-cadvi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310" y="2387600"/>
            <a:ext cx="10646380" cy="455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存储TSDB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OpenTSDB</a:t>
            </a:r>
          </a:p>
          <a:p>
            <a:pPr/>
            <a:r>
              <a:t>Influxdb</a:t>
            </a:r>
          </a:p>
          <a:p>
            <a:pPr/>
            <a:r>
              <a:t>RRDTool</a:t>
            </a:r>
          </a:p>
          <a:p>
            <a:pPr/>
            <a:r>
              <a:t>Graphite</a:t>
            </a:r>
          </a:p>
          <a:p>
            <a:pPr/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写入方式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File、TCP/UDP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HTTP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JMX/JDBC/SNMP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AWS/Docker/cAdvisor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消息队列（Kafka、ActiveMQ等）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数据展示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Highcharts（Cloud Insight）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D3（Datadog）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echarts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Google Charts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Charts.js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n3-charts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开源可视化工具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952500" y="2235200"/>
            <a:ext cx="11099800" cy="3910708"/>
          </a:xfrm>
          <a:prstGeom prst="rect">
            <a:avLst/>
          </a:prstGeom>
        </p:spPr>
        <p:txBody>
          <a:bodyPr/>
          <a:lstStyle/>
          <a:p>
            <a:pPr/>
            <a:r>
              <a:t>Graphite</a:t>
            </a:r>
          </a:p>
          <a:p>
            <a:pPr/>
            <a:r>
              <a:t>Influxdb + Grafana</a:t>
            </a:r>
          </a:p>
          <a:p>
            <a:pPr/>
            <a:r>
              <a:t>Prometheus</a:t>
            </a:r>
          </a:p>
        </p:txBody>
      </p:sp>
      <p:pic>
        <p:nvPicPr>
          <p:cNvPr id="239" name="grafa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4893" y="6934200"/>
            <a:ext cx="7895014" cy="189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为什么监控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尽在掌握</a:t>
            </a:r>
          </a:p>
          <a:p>
            <a:pPr/>
            <a:r>
              <a:t>炸药桶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开源方案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660"/>
            </a:pPr>
            <a:r>
              <a:t>cAdvisor（经典）+ InfluxDB + Grafana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Zabbix/Nagios/Hawkular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Fluentd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Prometheus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Riemann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ATSD（Axibase Time Series Database）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Hawkular</a:t>
            </a:r>
          </a:p>
          <a:p>
            <a:pPr marL="311150" indent="-311150" defTabSz="408940">
              <a:spcBef>
                <a:spcPts val="2900"/>
              </a:spcBef>
              <a:defRPr sz="2660"/>
            </a:pPr>
            <a:r>
              <a:t>ELK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Zabbix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306"/>
            </a:pPr>
            <a:r>
              <a:t>最经典（</a:t>
            </a:r>
            <a:r>
              <a:rPr>
                <a:solidFill>
                  <a:srgbClr val="FF573B"/>
                </a:solidFill>
              </a:rPr>
              <a:t>SaaS软件的最大敌人</a:t>
            </a:r>
            <a:r>
              <a:t>）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架构简单、清晰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文档丰富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包括采集、触发、告警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agent支持用户自定义监控项</a:t>
            </a:r>
          </a:p>
          <a:p>
            <a:pPr marL="386715" indent="-386715" defTabSz="508254">
              <a:spcBef>
                <a:spcPts val="3600"/>
              </a:spcBef>
              <a:defRPr sz="3306"/>
            </a:pPr>
            <a:r>
              <a:t>通过SNMP、ssh、telnet、IPMI、JMX监控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Zabbix Docker Monitoring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https://github.com/monitoringartist/zabbix-docker-monitoring</a:t>
            </a:r>
          </a:p>
          <a:p>
            <a:pPr/>
            <a:r>
              <a:t>Zabbix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Fluentd</a:t>
            </a:r>
          </a:p>
        </p:txBody>
      </p:sp>
      <p:pic>
        <p:nvPicPr>
          <p:cNvPr id="251" name="fluentd-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597" y="2044700"/>
            <a:ext cx="9137606" cy="7594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Graphite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存储数值型时序列数据</a:t>
            </a:r>
          </a:p>
          <a:p>
            <a:pPr/>
            <a:r>
              <a:t>根据请求对数据进行可视化（画图）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1231900" y="-508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67FF"/>
                </a:solidFill>
              </a:defRPr>
            </a:lvl1pPr>
          </a:lstStyle>
          <a:p>
            <a:pPr/>
            <a:r>
              <a:t>Graphite</a:t>
            </a:r>
          </a:p>
        </p:txBody>
      </p:sp>
      <p:pic>
        <p:nvPicPr>
          <p:cNvPr id="257" name="grap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-44450"/>
            <a:ext cx="13385800" cy="1019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888"/>
            </a:pPr>
            <a:r>
              <a:t>一体化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多维度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灵活查询语言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仪表盘和告警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LevelDB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非分布式、单机自治</a:t>
            </a:r>
          </a:p>
          <a:p>
            <a:pPr marL="337820" indent="-337820" defTabSz="443991">
              <a:spcBef>
                <a:spcPts val="3100"/>
              </a:spcBef>
              <a:defRPr sz="2888"/>
            </a:pPr>
            <a:r>
              <a:t>基于HTTP的pull模式（push需要中间网关）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pic>
        <p:nvPicPr>
          <p:cNvPr id="263" name="prometheus-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3646"/>
            <a:ext cx="13004800" cy="8806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Riemann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事件处理</a:t>
            </a:r>
          </a:p>
          <a:p>
            <a:pPr/>
            <a:r>
              <a:t>Clojure实现</a:t>
            </a:r>
          </a:p>
          <a:p>
            <a:pPr/>
            <a:r>
              <a:t>Protocol Buffer</a:t>
            </a:r>
          </a:p>
          <a:p>
            <a:pPr/>
            <a:r>
              <a:t>学习曲线？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Heapster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K8s子项目</a:t>
            </a:r>
          </a:p>
          <a:p>
            <a:pPr/>
            <a:r>
              <a:t>source and sink</a:t>
            </a:r>
          </a:p>
          <a:p>
            <a:pPr/>
            <a:r>
              <a:t>经典组合：heapster + Influxdb + grafana</a:t>
            </a:r>
          </a:p>
          <a:p>
            <a:pPr/>
            <a:r>
              <a:t>Sink：Kafka、stdout、gcm（Google Cloud Monitoring）、hawkular、monasca、riemann、opentsdb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监控目的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减少宕机时间</a:t>
            </a:r>
          </a:p>
          <a:p>
            <a:pPr/>
            <a:r>
              <a:t>扩展和性能管理</a:t>
            </a:r>
          </a:p>
          <a:p>
            <a:pPr/>
            <a:r>
              <a:t>资源计划</a:t>
            </a:r>
          </a:p>
          <a:p>
            <a:pPr/>
            <a:r>
              <a:t>识别异常事件</a:t>
            </a:r>
          </a:p>
          <a:p>
            <a:pPr/>
            <a:r>
              <a:t>故障排除、分析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开源软件的问题点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灵活性受限于upstream</a:t>
            </a:r>
          </a:p>
          <a:p>
            <a:pPr/>
            <a:r>
              <a:t>维护成本高</a:t>
            </a:r>
          </a:p>
          <a:p>
            <a:pPr/>
            <a:r>
              <a:t>定制难度大</a:t>
            </a:r>
          </a:p>
          <a:p>
            <a:pPr/>
            <a:r>
              <a:t>技术栈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turnkey解决方案</a:t>
            </a:r>
          </a:p>
          <a:p>
            <a:pPr/>
            <a:r>
              <a:t>维护成本 ~ Zero</a:t>
            </a:r>
          </a:p>
          <a:p>
            <a:pPr/>
            <a:r>
              <a:t>适合中小企业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New Relic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AppDynamics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B54C"/>
                </a:solidFill>
              </a:defRPr>
            </a:pPr>
            <a:r>
              <a:t>Dynatrace（Ruxit）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Datadog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SysDig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Cloud Insight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clusterup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Scout</a:t>
            </a:r>
          </a:p>
          <a:p>
            <a:pPr marL="280034" indent="-280034" defTabSz="368045">
              <a:spcBef>
                <a:spcPts val="2600"/>
              </a:spcBef>
              <a:defRPr sz="2394">
                <a:solidFill>
                  <a:srgbClr val="FF465F"/>
                </a:solidFill>
              </a:defRPr>
            </a:pPr>
            <a:r>
              <a:t>Librato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Datadog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国外最好</a:t>
            </a:r>
          </a:p>
          <a:p>
            <a:pPr/>
            <a:r>
              <a:t>功能很强大</a:t>
            </a:r>
          </a:p>
          <a:p>
            <a:pPr/>
            <a:r>
              <a:t>安装很简单</a:t>
            </a:r>
          </a:p>
          <a:p>
            <a:pPr/>
            <a:r>
              <a:t>有点贵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Insight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实时数据</a:t>
            </a:r>
          </a:p>
          <a:p>
            <a:pPr/>
            <a:r>
              <a:t>历史数据（免费版最大保存15天）</a:t>
            </a:r>
          </a:p>
          <a:p>
            <a:pPr/>
            <a:r>
              <a:t>仪表盘</a:t>
            </a:r>
          </a:p>
          <a:p>
            <a:pPr/>
            <a:r>
              <a:t>混合监控</a:t>
            </a:r>
          </a:p>
          <a:p>
            <a:pPr/>
            <a:r>
              <a:t>报警功能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Overview</a:t>
            </a:r>
          </a:p>
        </p:txBody>
      </p:sp>
      <p:pic>
        <p:nvPicPr>
          <p:cNvPr id="287" name="ci-snapshot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35126"/>
            <a:ext cx="13004800" cy="695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ci-snapshot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952" y="0"/>
            <a:ext cx="977489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952500" y="-571500"/>
            <a:ext cx="11099800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Cloud Insight Docker Share</a:t>
            </a:r>
          </a:p>
        </p:txBody>
      </p:sp>
      <p:pic>
        <p:nvPicPr>
          <p:cNvPr id="292" name="ci-snapshot-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1289050"/>
            <a:ext cx="11798300" cy="847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952500" y="-508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Event Stream</a:t>
            </a:r>
          </a:p>
        </p:txBody>
      </p:sp>
      <p:pic>
        <p:nvPicPr>
          <p:cNvPr id="295" name="ci-snapshot-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42160"/>
            <a:ext cx="13004800" cy="780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Cloud Insight Docker Alert</a:t>
            </a:r>
          </a:p>
        </p:txBody>
      </p:sp>
      <p:pic>
        <p:nvPicPr>
          <p:cNvPr id="298" name="ci-snapshot-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7141"/>
            <a:ext cx="13004800" cy="7585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监控层次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硬件</a:t>
            </a:r>
          </a:p>
          <a:p>
            <a:pPr/>
            <a:r>
              <a:t>OS、中间件（MySQL、Tomcat）</a:t>
            </a:r>
          </a:p>
          <a:p>
            <a:pPr/>
            <a:r>
              <a:t>应用程序</a:t>
            </a:r>
          </a:p>
          <a:p>
            <a:pPr/>
            <a:r>
              <a:t>RUM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Cloud Insight Docker Intergrations</a:t>
            </a:r>
          </a:p>
        </p:txBody>
      </p:sp>
      <p:pic>
        <p:nvPicPr>
          <p:cNvPr id="301" name="ci-snapshot-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1338"/>
            <a:ext cx="13004800" cy="774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ci-snapshot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57814"/>
            <a:ext cx="5485363" cy="327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ci-snapshot-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8600" y="61224"/>
            <a:ext cx="3043494" cy="2949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ci-snapshot-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5523" y="3350672"/>
            <a:ext cx="11216729" cy="6526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Sysdig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免费工具</a:t>
            </a:r>
          </a:p>
          <a:p>
            <a:pPr/>
            <a:r>
              <a:t>SaaS服务 Sysdig Cloud</a:t>
            </a:r>
          </a:p>
          <a:p>
            <a:pPr/>
            <a:r>
              <a:t>拓扑可视化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Librato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数据聚合平台</a:t>
            </a:r>
          </a:p>
          <a:p>
            <a:pPr/>
            <a:r>
              <a:t>简单探针</a:t>
            </a:r>
          </a:p>
          <a:p>
            <a:pPr/>
            <a:r>
              <a:t>图表和报警</a:t>
            </a:r>
          </a:p>
          <a:p>
            <a:pPr/>
            <a:r>
              <a:t>价格不贵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axibase（ATSD）</a:t>
            </a:r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xfrm>
            <a:off x="609600" y="66548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508"/>
            </a:pPr>
            <a:r>
              <a:t>实际上是一个TSDB</a:t>
            </a:r>
          </a:p>
          <a:p>
            <a:pPr marL="293370" indent="-293370" defTabSz="385572">
              <a:spcBef>
                <a:spcPts val="2700"/>
              </a:spcBef>
              <a:defRPr sz="2508"/>
            </a:pPr>
            <a:r>
              <a:t>支持报警</a:t>
            </a:r>
          </a:p>
          <a:p>
            <a:pPr marL="293370" indent="-293370" defTabSz="385572">
              <a:spcBef>
                <a:spcPts val="2700"/>
              </a:spcBef>
              <a:defRPr sz="2508"/>
            </a:pPr>
            <a:r>
              <a:t>预测功能</a:t>
            </a:r>
          </a:p>
        </p:txBody>
      </p:sp>
      <p:pic>
        <p:nvPicPr>
          <p:cNvPr id="315" name="at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850" y="2590800"/>
            <a:ext cx="55753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SaaS的挑战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安全性</a:t>
            </a:r>
          </a:p>
          <a:p>
            <a:pPr/>
            <a:r>
              <a:t>成本（迁移和使用成本）</a:t>
            </a:r>
          </a:p>
          <a:p>
            <a:pPr/>
            <a:r>
              <a:t>和自有系统的兼容</a:t>
            </a:r>
          </a:p>
          <a:p>
            <a:pPr/>
            <a:r>
              <a:t>内部抵抗（观念、个人爱好）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趋势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拓扑可视化</a:t>
            </a:r>
          </a:p>
          <a:p>
            <a:pPr/>
            <a:r>
              <a:t>标签机制</a:t>
            </a:r>
          </a:p>
          <a:p>
            <a:pPr/>
            <a:r>
              <a:t>通过API打通</a:t>
            </a:r>
          </a:p>
          <a:p>
            <a:pPr/>
            <a:r>
              <a:t>一体化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Comparing Seven Monitoring Options for Docker：http://rancher.com/comparing-monitoring-options-for-docker-deployments/</a:t>
            </a:r>
          </a:p>
          <a:p>
            <a:pPr>
              <a:defRPr sz="2400"/>
            </a:pPr>
            <a:r>
              <a:t>How to collect Docker metrics：https://www.datadoghq.com/blog/how-to-collect-docker-metrics/</a:t>
            </a:r>
          </a:p>
          <a:p>
            <a:pPr>
              <a:defRPr sz="2400"/>
            </a:pPr>
            <a:r>
              <a:t>时序列数据库武斗大会：http://liubin.org/blog/2016/02/18/tsdb-intro/</a:t>
            </a:r>
          </a:p>
          <a:p>
            <a:pPr>
              <a:defRPr sz="2400"/>
            </a:pPr>
            <a:r>
              <a:t>Fluentd Docker Metrics Input Plugin：https://github.com/kiyoto/fluent-plugin-docker-metrics</a:t>
            </a:r>
          </a:p>
          <a:p>
            <a:pPr>
              <a:defRPr sz="2400"/>
            </a:pPr>
            <a:r>
              <a:t>Docker Runtime metrics：https://docs.docker.com/v1.8/articles/runmetrics/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谢谢您的倾听</a:t>
            </a:r>
          </a:p>
        </p:txBody>
      </p:sp>
      <p:pic>
        <p:nvPicPr>
          <p:cNvPr id="327" name="qrcode-for-c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1900" y="3695700"/>
            <a:ext cx="54610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Docker监控的挑战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2128"/>
            </a:pPr>
            <a:r>
              <a:t>Docker特点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像host但不是host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量大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生命周期短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监控盲点（断层）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微服务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集群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全方位</a:t>
            </a:r>
          </a:p>
          <a:p>
            <a:pPr marL="248920" indent="-248920" defTabSz="327152">
              <a:spcBef>
                <a:spcPts val="2300"/>
              </a:spcBef>
              <a:defRPr sz="2128"/>
            </a:pPr>
            <a:r>
              <a:t>Host（VM） &gt; Services &gt; Containers &gt; Apps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Docker监控内容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3382"/>
            </a:pPr>
            <a:r>
              <a:t>配置信息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Logs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主机和Daemon日志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容器信息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Metric（performance）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Event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内部监控 VS 外部监控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在容器内部监控</a:t>
            </a:r>
          </a:p>
          <a:p>
            <a:pPr/>
            <a:r>
              <a:t>在宿主机上监控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