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86" r:id="rId5"/>
    <p:sldId id="259" r:id="rId6"/>
    <p:sldId id="277" r:id="rId7"/>
    <p:sldId id="289" r:id="rId8"/>
    <p:sldId id="258" r:id="rId9"/>
    <p:sldId id="262" r:id="rId10"/>
    <p:sldId id="263" r:id="rId11"/>
    <p:sldId id="264" r:id="rId12"/>
    <p:sldId id="265" r:id="rId13"/>
    <p:sldId id="266" r:id="rId14"/>
    <p:sldId id="267" r:id="rId15"/>
    <p:sldId id="268" r:id="rId16"/>
    <p:sldId id="269" r:id="rId17"/>
    <p:sldId id="270" r:id="rId18"/>
    <p:sldId id="271" r:id="rId19"/>
    <p:sldId id="275" r:id="rId20"/>
    <p:sldId id="272" r:id="rId21"/>
    <p:sldId id="273" r:id="rId22"/>
    <p:sldId id="276" r:id="rId23"/>
    <p:sldId id="260" r:id="rId24"/>
    <p:sldId id="287" r:id="rId25"/>
    <p:sldId id="285" r:id="rId26"/>
    <p:sldId id="278" r:id="rId27"/>
    <p:sldId id="291" r:id="rId28"/>
    <p:sldId id="292" r:id="rId29"/>
    <p:sldId id="293" r:id="rId30"/>
    <p:sldId id="294" r:id="rId31"/>
    <p:sldId id="279" r:id="rId32"/>
    <p:sldId id="280" r:id="rId33"/>
    <p:sldId id="281" r:id="rId34"/>
    <p:sldId id="282" r:id="rId35"/>
    <p:sldId id="274" r:id="rId36"/>
    <p:sldId id="283"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600" y="504"/>
      </p:cViewPr>
      <p:guideLst>
        <p:guide orient="horz" pos="9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82AB-1077-42F2-A361-3FCB35134F8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15B5FDE7-2654-4D3B-A1F0-C70EDF6964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9A80AD9-1928-4B29-9387-4AFAB051A16E}"/>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5" name="Footer Placeholder 4">
            <a:extLst>
              <a:ext uri="{FF2B5EF4-FFF2-40B4-BE49-F238E27FC236}">
                <a16:creationId xmlns:a16="http://schemas.microsoft.com/office/drawing/2014/main" id="{D4EE1D1A-F016-49E8-9510-0F6E9D517E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738179-F602-4DFB-B8B0-6732D267906A}"/>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77642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838A-9DE1-44CF-900D-55267A7174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A323D4-4B24-4FEE-8CB4-2A2A9D6E8E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5E72CE-313B-4588-8314-B9748AED9532}"/>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5" name="Footer Placeholder 4">
            <a:extLst>
              <a:ext uri="{FF2B5EF4-FFF2-40B4-BE49-F238E27FC236}">
                <a16:creationId xmlns:a16="http://schemas.microsoft.com/office/drawing/2014/main" id="{E487291F-6F87-4CC5-ABDE-849502A550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5992EB-75B1-45B3-8AEA-B82B0574458B}"/>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59124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16E2C9-B74E-49F5-9C25-5AA49856C1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012269-2BEC-464D-B87E-07F0AA62AB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0169B0-63E7-440B-9F59-A49083F77037}"/>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5" name="Footer Placeholder 4">
            <a:extLst>
              <a:ext uri="{FF2B5EF4-FFF2-40B4-BE49-F238E27FC236}">
                <a16:creationId xmlns:a16="http://schemas.microsoft.com/office/drawing/2014/main" id="{B6CDF62A-275A-41B2-A923-8FBB11B2EF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AD1BAC-0C2D-4A51-ADA7-2BA1C6D15B5D}"/>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51763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CF8A-F832-4AEB-A463-0F184BC86D09}"/>
              </a:ext>
            </a:extLst>
          </p:cNvPr>
          <p:cNvSpPr>
            <a:spLocks noGrp="1"/>
          </p:cNvSpPr>
          <p:nvPr>
            <p:ph type="title"/>
          </p:nvPr>
        </p:nvSpPr>
        <p:spPr/>
        <p:txBody>
          <a:bodyPr>
            <a:normAutofit/>
          </a:bodyPr>
          <a:lstStyle>
            <a:lvl1pPr algn="l" defTabSz="914400" rtl="0" eaLnBrk="1" latinLnBrk="0" hangingPunct="1">
              <a:lnSpc>
                <a:spcPct val="90000"/>
              </a:lnSpc>
              <a:spcBef>
                <a:spcPct val="0"/>
              </a:spcBef>
              <a:buNone/>
              <a:defRPr lang="en-GB" sz="4000" kern="1200" cap="all" spc="250" dirty="0">
                <a:solidFill>
                  <a:schemeClr val="bg1"/>
                </a:solidFill>
                <a:latin typeface="+mj-lt"/>
                <a:ea typeface="+mj-ea"/>
                <a:cs typeface="+mj-cs"/>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1C196A4-1182-41EE-969A-35DF5B34B2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BA092E-CF50-46BD-B515-D9778D613DFC}"/>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5" name="Footer Placeholder 4">
            <a:extLst>
              <a:ext uri="{FF2B5EF4-FFF2-40B4-BE49-F238E27FC236}">
                <a16:creationId xmlns:a16="http://schemas.microsoft.com/office/drawing/2014/main" id="{7397DD7A-6E6C-458A-87AA-AA5DD08682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7561BA-915D-4CD3-8F9E-ECB1047B78B2}"/>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4292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ADC4-A9E5-41AC-A6B9-011166A53ED8}"/>
              </a:ext>
            </a:extLst>
          </p:cNvPr>
          <p:cNvSpPr>
            <a:spLocks noGrp="1"/>
          </p:cNvSpPr>
          <p:nvPr>
            <p:ph type="title"/>
          </p:nvPr>
        </p:nvSpPr>
        <p:spPr>
          <a:xfrm>
            <a:off x="831850" y="1709738"/>
            <a:ext cx="10515600" cy="2852737"/>
          </a:xfrm>
        </p:spPr>
        <p:txBody>
          <a:bodyPr anchor="b">
            <a:normAutofit/>
          </a:bodyPr>
          <a:lstStyle>
            <a:lvl1pPr algn="l" defTabSz="914400" rtl="0" eaLnBrk="1" latinLnBrk="0" hangingPunct="1">
              <a:lnSpc>
                <a:spcPct val="90000"/>
              </a:lnSpc>
              <a:spcBef>
                <a:spcPct val="0"/>
              </a:spcBef>
              <a:buNone/>
              <a:defRPr lang="en-GB" sz="4000" kern="1200" cap="all" spc="250" dirty="0">
                <a:solidFill>
                  <a:schemeClr val="tx1"/>
                </a:solidFill>
                <a:latin typeface="+mj-lt"/>
                <a:ea typeface="+mj-ea"/>
                <a:cs typeface="+mj-cs"/>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249A939-16F9-4DB7-B077-1F401BA98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48B29F-D0BD-4699-8AEA-8727535FB993}"/>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5" name="Footer Placeholder 4">
            <a:extLst>
              <a:ext uri="{FF2B5EF4-FFF2-40B4-BE49-F238E27FC236}">
                <a16:creationId xmlns:a16="http://schemas.microsoft.com/office/drawing/2014/main" id="{A21686AC-1B45-4040-BFC2-B08FF02409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882999-23DB-4ED3-A7E7-BE122A52C0F7}"/>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18944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E88E-36BC-4A73-8A83-EA8ED366941E}"/>
              </a:ext>
            </a:extLst>
          </p:cNvPr>
          <p:cNvSpPr>
            <a:spLocks noGrp="1"/>
          </p:cNvSpPr>
          <p:nvPr>
            <p:ph type="title"/>
          </p:nvPr>
        </p:nvSpPr>
        <p:spPr/>
        <p:txBody>
          <a:bodyPr>
            <a:noAutofit/>
          </a:bodyPr>
          <a:lstStyle>
            <a:lvl1pPr>
              <a:defRPr lang="en-GB" sz="4000" kern="1200" cap="all" spc="250" dirty="0">
                <a:solidFill>
                  <a:schemeClr val="bg1"/>
                </a:solidFill>
                <a:latin typeface="+mj-lt"/>
                <a:ea typeface="+mj-ea"/>
                <a:cs typeface="+mj-cs"/>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F3300F8-1A64-4B09-8AC5-4C764230DD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358C63-1CD8-41C9-9D53-43A74D8121E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69C3EE-4527-46F1-80AB-FC2632C50A1D}"/>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6" name="Footer Placeholder 5">
            <a:extLst>
              <a:ext uri="{FF2B5EF4-FFF2-40B4-BE49-F238E27FC236}">
                <a16:creationId xmlns:a16="http://schemas.microsoft.com/office/drawing/2014/main" id="{B606B6C6-B4CD-4BBE-8386-5A8FA2F1FD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EEBE49-E563-4C1C-A78A-72E68B4BF4FC}"/>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12568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2" descr="Related image">
            <a:extLst>
              <a:ext uri="{FF2B5EF4-FFF2-40B4-BE49-F238E27FC236}">
                <a16:creationId xmlns:a16="http://schemas.microsoft.com/office/drawing/2014/main" id="{F0DA2646-9D4A-46E5-900B-D96220372CD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1748" b="58320"/>
          <a:stretch/>
        </p:blipFill>
        <p:spPr bwMode="auto">
          <a:xfrm>
            <a:off x="0" y="-254977"/>
            <a:ext cx="12192000" cy="17694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B8B8BE-52BC-4C0A-BC2C-823C7F585618}"/>
              </a:ext>
            </a:extLst>
          </p:cNvPr>
          <p:cNvSpPr>
            <a:spLocks noGrp="1"/>
          </p:cNvSpPr>
          <p:nvPr>
            <p:ph type="title"/>
          </p:nvPr>
        </p:nvSpPr>
        <p:spPr>
          <a:xfrm>
            <a:off x="839788" y="365125"/>
            <a:ext cx="10515600" cy="1325563"/>
          </a:xfrm>
        </p:spPr>
        <p:txBody>
          <a:bodyPr>
            <a:normAutofit/>
          </a:bodyPr>
          <a:lstStyle>
            <a:lvl1pPr algn="l" defTabSz="914400" rtl="0" eaLnBrk="1" latinLnBrk="0" hangingPunct="1">
              <a:lnSpc>
                <a:spcPct val="90000"/>
              </a:lnSpc>
              <a:spcBef>
                <a:spcPct val="0"/>
              </a:spcBef>
              <a:buNone/>
              <a:defRPr lang="en-GB" sz="4000" kern="1200" cap="all" spc="250" dirty="0">
                <a:solidFill>
                  <a:schemeClr val="bg1"/>
                </a:solidFill>
                <a:latin typeface="+mj-lt"/>
                <a:ea typeface="+mj-ea"/>
                <a:cs typeface="+mj-cs"/>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6663C26-B54B-48E4-ACF4-CDDBD3DD2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9A14D1-59CB-4E9F-8F48-60E27A34D935}"/>
              </a:ext>
            </a:extLst>
          </p:cNvPr>
          <p:cNvSpPr>
            <a:spLocks noGrp="1"/>
          </p:cNvSpPr>
          <p:nvPr>
            <p:ph sz="half" idx="2"/>
          </p:nvPr>
        </p:nvSpPr>
        <p:spPr>
          <a:xfrm>
            <a:off x="839788" y="2505075"/>
            <a:ext cx="5157787" cy="3684588"/>
          </a:xfrm>
        </p:spPr>
        <p:txBody>
          <a:bodyPr/>
          <a:lstStyle>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215A1C66-2A42-432C-A20D-F6404D5DD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957FF3-87C8-4092-9846-7FF4A69F0E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AE289F-BC1F-4EEA-9D59-B60356878578}"/>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8" name="Footer Placeholder 7">
            <a:extLst>
              <a:ext uri="{FF2B5EF4-FFF2-40B4-BE49-F238E27FC236}">
                <a16:creationId xmlns:a16="http://schemas.microsoft.com/office/drawing/2014/main" id="{969B03F6-9170-4A9A-BD84-928F99E7504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5D2A41-4B7B-454F-82EC-CA21DD5C57F9}"/>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208151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4CFC-7135-4F5D-9374-B8C41E6A2B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DB18BF1-AE67-4111-A22A-CD489D4DC5DB}"/>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4" name="Footer Placeholder 3">
            <a:extLst>
              <a:ext uri="{FF2B5EF4-FFF2-40B4-BE49-F238E27FC236}">
                <a16:creationId xmlns:a16="http://schemas.microsoft.com/office/drawing/2014/main" id="{6B70CAF5-BA5B-47C8-93C7-166E1D44DE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F8F06F9-4DDC-4847-B507-24B585D464B6}"/>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174792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E75D5-BE32-4CA8-A405-AA75000CE400}"/>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3" name="Footer Placeholder 2">
            <a:extLst>
              <a:ext uri="{FF2B5EF4-FFF2-40B4-BE49-F238E27FC236}">
                <a16:creationId xmlns:a16="http://schemas.microsoft.com/office/drawing/2014/main" id="{67B37361-CAE3-48BD-A8AD-C63D517966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E45DE4-5119-41CB-A4E1-6E9D196FEE8E}"/>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318006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439A-E0D9-415D-8204-30CBADCC8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8236E8-0A09-499A-AE81-B3CBBDCD0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6B7FD5-C09B-4FDF-B796-8E723014C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04C847-B6B4-49CE-A260-F2C3C339124E}"/>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6" name="Footer Placeholder 5">
            <a:extLst>
              <a:ext uri="{FF2B5EF4-FFF2-40B4-BE49-F238E27FC236}">
                <a16:creationId xmlns:a16="http://schemas.microsoft.com/office/drawing/2014/main" id="{D79ABE47-0A34-4FF0-ABF2-663B3E7202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672A06-A96C-442E-8712-FEEFF7EE8B56}"/>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2212816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81EE-16BB-455A-844D-5B772908C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E94EA3E-50B1-43C8-942A-36C95EBFF4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E2FA754-8803-4361-9AF5-55550C4AC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EAA1FF-E353-42EA-82B4-1DF0034E552C}"/>
              </a:ext>
            </a:extLst>
          </p:cNvPr>
          <p:cNvSpPr>
            <a:spLocks noGrp="1"/>
          </p:cNvSpPr>
          <p:nvPr>
            <p:ph type="dt" sz="half" idx="10"/>
          </p:nvPr>
        </p:nvSpPr>
        <p:spPr/>
        <p:txBody>
          <a:bodyPr/>
          <a:lstStyle/>
          <a:p>
            <a:fld id="{92A84E75-A3D9-4D6B-B3E8-6BDD8E21EDAF}" type="datetimeFigureOut">
              <a:rPr lang="en-GB" smtClean="0"/>
              <a:t>07/10/2017</a:t>
            </a:fld>
            <a:endParaRPr lang="en-GB"/>
          </a:p>
        </p:txBody>
      </p:sp>
      <p:sp>
        <p:nvSpPr>
          <p:cNvPr id="6" name="Footer Placeholder 5">
            <a:extLst>
              <a:ext uri="{FF2B5EF4-FFF2-40B4-BE49-F238E27FC236}">
                <a16:creationId xmlns:a16="http://schemas.microsoft.com/office/drawing/2014/main" id="{7E340D13-BA7C-4D24-9A57-FD25AA56A4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C29C93-58DA-4CDC-851C-AA219DD9AF85}"/>
              </a:ext>
            </a:extLst>
          </p:cNvPr>
          <p:cNvSpPr>
            <a:spLocks noGrp="1"/>
          </p:cNvSpPr>
          <p:nvPr>
            <p:ph type="sldNum" sz="quarter" idx="12"/>
          </p:nvPr>
        </p:nvSpPr>
        <p:spPr/>
        <p:txBody>
          <a:bodyPr/>
          <a:lstStyle/>
          <a:p>
            <a:fld id="{A8A21D4C-5152-449B-A118-80B7B9831F3B}" type="slidenum">
              <a:rPr lang="en-GB" smtClean="0"/>
              <a:t>‹#›</a:t>
            </a:fld>
            <a:endParaRPr lang="en-GB"/>
          </a:p>
        </p:txBody>
      </p:sp>
    </p:spTree>
    <p:extLst>
      <p:ext uri="{BB962C8B-B14F-4D97-AF65-F5344CB8AC3E}">
        <p14:creationId xmlns:p14="http://schemas.microsoft.com/office/powerpoint/2010/main" val="72352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Related image">
            <a:extLst>
              <a:ext uri="{FF2B5EF4-FFF2-40B4-BE49-F238E27FC236}">
                <a16:creationId xmlns:a16="http://schemas.microsoft.com/office/drawing/2014/main" id="{83063F52-3DF6-4806-A4AF-3E656EF563A5}"/>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21748" b="58246"/>
          <a:stretch/>
        </p:blipFill>
        <p:spPr bwMode="auto">
          <a:xfrm>
            <a:off x="0" y="-254978"/>
            <a:ext cx="12192000" cy="17760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0C76A64A-217A-4D79-BDCE-8C3EEF3DA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989E2E65-D0A3-417D-A765-4AADAE003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D4D2139-88CB-445D-9D9B-A45B97573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84E75-A3D9-4D6B-B3E8-6BDD8E21EDAF}" type="datetimeFigureOut">
              <a:rPr lang="en-GB" smtClean="0"/>
              <a:t>07/10/2017</a:t>
            </a:fld>
            <a:endParaRPr lang="en-GB"/>
          </a:p>
        </p:txBody>
      </p:sp>
      <p:sp>
        <p:nvSpPr>
          <p:cNvPr id="5" name="Footer Placeholder 4">
            <a:extLst>
              <a:ext uri="{FF2B5EF4-FFF2-40B4-BE49-F238E27FC236}">
                <a16:creationId xmlns:a16="http://schemas.microsoft.com/office/drawing/2014/main" id="{795BC2A8-2AEC-4AFF-9518-86EED02E71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5C64E3-3C2D-4891-A77A-573ECC3F2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21D4C-5152-449B-A118-80B7B9831F3B}" type="slidenum">
              <a:rPr lang="en-GB" smtClean="0"/>
              <a:t>‹#›</a:t>
            </a:fld>
            <a:endParaRPr lang="en-GB"/>
          </a:p>
        </p:txBody>
      </p:sp>
    </p:spTree>
    <p:extLst>
      <p:ext uri="{BB962C8B-B14F-4D97-AF65-F5344CB8AC3E}">
        <p14:creationId xmlns:p14="http://schemas.microsoft.com/office/powerpoint/2010/main" val="243313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GB" sz="4000" kern="1200" cap="all" spc="250" dirty="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2.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Charlesfox1/RoadLabPro_Utils"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6.xml"/><Relationship Id="rId7" Type="http://schemas.openxmlformats.org/officeDocument/2006/relationships/slide" Target="slide26.xml"/><Relationship Id="rId12" Type="http://schemas.openxmlformats.org/officeDocument/2006/relationships/slide" Target="slide35.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34.xml"/><Relationship Id="rId5" Type="http://schemas.openxmlformats.org/officeDocument/2006/relationships/slide" Target="slide18.xml"/><Relationship Id="rId10" Type="http://schemas.openxmlformats.org/officeDocument/2006/relationships/slide" Target="slide33.xml"/><Relationship Id="rId4" Type="http://schemas.openxmlformats.org/officeDocument/2006/relationships/slide" Target="slide8.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Charlesfox1/RoadLabPro_Utils/issues"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qgis.org/en/site/"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4" Type="http://schemas.openxmlformats.org/officeDocument/2006/relationships/hyperlink" Target="https://en.wikipedia.org/wiki/Well-known_tex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mailto:cfox1@worldbank.org"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https://www.python.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163FDBAD-6DEA-4DDE-95E5-D072A3164A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100" b="1364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EBED3D4-88FF-4104-8FBA-1B3817DC889F}"/>
              </a:ext>
            </a:extLst>
          </p:cNvPr>
          <p:cNvSpPr>
            <a:spLocks noGrp="1"/>
          </p:cNvSpPr>
          <p:nvPr>
            <p:ph type="ctrTitle"/>
          </p:nvPr>
        </p:nvSpPr>
        <p:spPr>
          <a:xfrm>
            <a:off x="1524000" y="195309"/>
            <a:ext cx="9144000" cy="1677879"/>
          </a:xfrm>
        </p:spPr>
        <p:txBody>
          <a:bodyPr>
            <a:normAutofit/>
          </a:bodyPr>
          <a:lstStyle/>
          <a:p>
            <a:r>
              <a:rPr lang="en-US" sz="5400" cap="all" spc="250" dirty="0">
                <a:solidFill>
                  <a:schemeClr val="bg1"/>
                </a:solidFill>
              </a:rPr>
              <a:t>Road Analytics Suite</a:t>
            </a:r>
            <a:br>
              <a:rPr lang="en-US" spc="250" dirty="0">
                <a:solidFill>
                  <a:schemeClr val="bg1"/>
                </a:solidFill>
              </a:rPr>
            </a:br>
            <a:r>
              <a:rPr lang="en-US" sz="2400" cap="all" spc="250" dirty="0">
                <a:solidFill>
                  <a:schemeClr val="bg1"/>
                </a:solidFill>
              </a:rPr>
              <a:t>User Guide</a:t>
            </a:r>
            <a:endParaRPr lang="en-GB" cap="all" spc="250" dirty="0">
              <a:solidFill>
                <a:schemeClr val="bg1"/>
              </a:solidFill>
            </a:endParaRPr>
          </a:p>
        </p:txBody>
      </p:sp>
      <p:sp>
        <p:nvSpPr>
          <p:cNvPr id="5" name="Subtitle 4">
            <a:extLst>
              <a:ext uri="{FF2B5EF4-FFF2-40B4-BE49-F238E27FC236}">
                <a16:creationId xmlns:a16="http://schemas.microsoft.com/office/drawing/2014/main" id="{3B8799BE-B5B1-40A5-9A16-1A3AE8A9E9B0}"/>
              </a:ext>
            </a:extLst>
          </p:cNvPr>
          <p:cNvSpPr>
            <a:spLocks noGrp="1"/>
          </p:cNvSpPr>
          <p:nvPr>
            <p:ph type="subTitle" idx="1"/>
          </p:nvPr>
        </p:nvSpPr>
        <p:spPr/>
        <p:txBody>
          <a:bodyPr/>
          <a:lstStyle/>
          <a:p>
            <a:r>
              <a:rPr lang="en-US" dirty="0"/>
              <a:t> </a:t>
            </a:r>
            <a:endParaRPr lang="en-GB" dirty="0"/>
          </a:p>
        </p:txBody>
      </p:sp>
    </p:spTree>
    <p:extLst>
      <p:ext uri="{BB962C8B-B14F-4D97-AF65-F5344CB8AC3E}">
        <p14:creationId xmlns:p14="http://schemas.microsoft.com/office/powerpoint/2010/main" val="283243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Installation - 3</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Launch Anaconda Navigator </a:t>
            </a:r>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399"/>
            <a:ext cx="5183188" cy="4848687"/>
          </a:xfrm>
        </p:spPr>
        <p:txBody>
          <a:bodyPr>
            <a:normAutofit/>
          </a:bodyPr>
          <a:lstStyle/>
          <a:p>
            <a:endParaRPr lang="en-GB" sz="1800"/>
          </a:p>
        </p:txBody>
      </p:sp>
      <p:pic>
        <p:nvPicPr>
          <p:cNvPr id="3" name="Picture 2">
            <a:extLst>
              <a:ext uri="{FF2B5EF4-FFF2-40B4-BE49-F238E27FC236}">
                <a16:creationId xmlns:a16="http://schemas.microsoft.com/office/drawing/2014/main" id="{43B7F627-877F-4839-BE17-E05D75735409}"/>
              </a:ext>
            </a:extLst>
          </p:cNvPr>
          <p:cNvPicPr>
            <a:picLocks noChangeAspect="1"/>
          </p:cNvPicPr>
          <p:nvPr/>
        </p:nvPicPr>
        <p:blipFill rotWithShape="1">
          <a:blip r:embed="rId2"/>
          <a:srcRect t="3729" r="8907"/>
          <a:stretch/>
        </p:blipFill>
        <p:spPr>
          <a:xfrm>
            <a:off x="1337214" y="2681056"/>
            <a:ext cx="2409163" cy="3781886"/>
          </a:xfrm>
          <a:prstGeom prst="rect">
            <a:avLst/>
          </a:prstGeom>
        </p:spPr>
      </p:pic>
      <p:sp>
        <p:nvSpPr>
          <p:cNvPr id="7" name="Rectangle 6">
            <a:extLst>
              <a:ext uri="{FF2B5EF4-FFF2-40B4-BE49-F238E27FC236}">
                <a16:creationId xmlns:a16="http://schemas.microsoft.com/office/drawing/2014/main" id="{A4BC9A96-ABEC-480B-8C95-68AA1AD7F2FA}"/>
              </a:ext>
            </a:extLst>
          </p:cNvPr>
          <p:cNvSpPr/>
          <p:nvPr/>
        </p:nvSpPr>
        <p:spPr>
          <a:xfrm>
            <a:off x="1207363" y="3151571"/>
            <a:ext cx="2636670" cy="479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4716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Installation - 4</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From the environments tab, right click on the button to bring up the terminal menu. Select ‘Open Terminal’</a:t>
            </a:r>
            <a:endParaRPr lang="en-GB" sz="1800" dirty="0"/>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400"/>
            <a:ext cx="5183188" cy="1750382"/>
          </a:xfrm>
        </p:spPr>
        <p:txBody>
          <a:bodyPr>
            <a:normAutofit/>
          </a:bodyPr>
          <a:lstStyle/>
          <a:p>
            <a:endParaRPr lang="en-GB" sz="1800" dirty="0"/>
          </a:p>
        </p:txBody>
      </p:sp>
      <p:pic>
        <p:nvPicPr>
          <p:cNvPr id="3" name="Picture 2">
            <a:extLst>
              <a:ext uri="{FF2B5EF4-FFF2-40B4-BE49-F238E27FC236}">
                <a16:creationId xmlns:a16="http://schemas.microsoft.com/office/drawing/2014/main" id="{5E247ABC-8162-4F3C-BA0B-7DE6DEFEF927}"/>
              </a:ext>
            </a:extLst>
          </p:cNvPr>
          <p:cNvPicPr>
            <a:picLocks noChangeAspect="1"/>
          </p:cNvPicPr>
          <p:nvPr/>
        </p:nvPicPr>
        <p:blipFill>
          <a:blip r:embed="rId2"/>
          <a:stretch>
            <a:fillRect/>
          </a:stretch>
        </p:blipFill>
        <p:spPr>
          <a:xfrm>
            <a:off x="1278385" y="2673180"/>
            <a:ext cx="6543812" cy="3851906"/>
          </a:xfrm>
          <a:prstGeom prst="rect">
            <a:avLst/>
          </a:prstGeom>
        </p:spPr>
      </p:pic>
      <p:sp>
        <p:nvSpPr>
          <p:cNvPr id="7" name="Rectangle 6">
            <a:extLst>
              <a:ext uri="{FF2B5EF4-FFF2-40B4-BE49-F238E27FC236}">
                <a16:creationId xmlns:a16="http://schemas.microsoft.com/office/drawing/2014/main" id="{98137730-EFF8-4541-9B0A-3D4A8E54EEC8}"/>
              </a:ext>
            </a:extLst>
          </p:cNvPr>
          <p:cNvSpPr/>
          <p:nvPr/>
        </p:nvSpPr>
        <p:spPr>
          <a:xfrm>
            <a:off x="1040222" y="4202089"/>
            <a:ext cx="1933798" cy="556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FA488090-8442-49D7-A0E6-46564F8958FC}"/>
              </a:ext>
            </a:extLst>
          </p:cNvPr>
          <p:cNvSpPr/>
          <p:nvPr/>
        </p:nvSpPr>
        <p:spPr>
          <a:xfrm>
            <a:off x="4918229" y="4219845"/>
            <a:ext cx="472574" cy="4941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157B32B5-CB08-44AF-AABF-50B62DC4D3EA}"/>
              </a:ext>
            </a:extLst>
          </p:cNvPr>
          <p:cNvSpPr/>
          <p:nvPr/>
        </p:nvSpPr>
        <p:spPr>
          <a:xfrm>
            <a:off x="5468646" y="4326376"/>
            <a:ext cx="1597980" cy="2367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698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Installation - 5</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With the terminal open, copy and paste the following line and press enter:</a:t>
            </a:r>
          </a:p>
          <a:p>
            <a:pPr marL="0" indent="0">
              <a:buNone/>
            </a:pPr>
            <a:r>
              <a:rPr lang="en-GB" sz="1800" dirty="0" err="1">
                <a:latin typeface="Courier New" panose="02070309020205020404" pitchFamily="49" charset="0"/>
                <a:cs typeface="Courier New" panose="02070309020205020404" pitchFamily="49" charset="0"/>
              </a:rPr>
              <a:t>conda</a:t>
            </a:r>
            <a:r>
              <a:rPr lang="en-GB" sz="1800" dirty="0">
                <a:latin typeface="Courier New" panose="02070309020205020404" pitchFamily="49" charset="0"/>
                <a:cs typeface="Courier New" panose="02070309020205020404" pitchFamily="49" charset="0"/>
              </a:rPr>
              <a:t> install -c </a:t>
            </a:r>
            <a:r>
              <a:rPr lang="en-GB" sz="1800" dirty="0" err="1">
                <a:latin typeface="Courier New" panose="02070309020205020404" pitchFamily="49" charset="0"/>
                <a:cs typeface="Courier New" panose="02070309020205020404" pitchFamily="49" charset="0"/>
              </a:rPr>
              <a:t>conda</a:t>
            </a:r>
            <a:r>
              <a:rPr lang="en-GB" sz="1800" dirty="0">
                <a:latin typeface="Courier New" panose="02070309020205020404" pitchFamily="49" charset="0"/>
                <a:cs typeface="Courier New" panose="02070309020205020404" pitchFamily="49" charset="0"/>
              </a:rPr>
              <a:t>-forge </a:t>
            </a:r>
            <a:r>
              <a:rPr lang="en-GB" sz="1800" dirty="0" err="1">
                <a:latin typeface="Courier New" panose="02070309020205020404" pitchFamily="49" charset="0"/>
                <a:cs typeface="Courier New" panose="02070309020205020404" pitchFamily="49" charset="0"/>
              </a:rPr>
              <a:t>rasterstats</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rasterio</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geopandas</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osmnx</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salib</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ipyparallel</a:t>
            </a:r>
            <a:r>
              <a:rPr lang="en-GB" sz="1800" dirty="0">
                <a:latin typeface="Courier New" panose="02070309020205020404" pitchFamily="49" charset="0"/>
                <a:cs typeface="Courier New" panose="02070309020205020404" pitchFamily="49" charset="0"/>
              </a:rPr>
              <a:t> </a:t>
            </a:r>
          </a:p>
          <a:p>
            <a:r>
              <a:rPr lang="en-US" sz="1800" dirty="0"/>
              <a:t>I</a:t>
            </a:r>
            <a:r>
              <a:rPr lang="en-GB" sz="1800" dirty="0"/>
              <a:t>f done correctly, you will see a sign saying ‘Fetching Package metadata’</a:t>
            </a:r>
          </a:p>
          <a:p>
            <a:endParaRPr lang="en-US" sz="1800" dirty="0"/>
          </a:p>
          <a:p>
            <a:endParaRPr lang="en-US" sz="1800" dirty="0"/>
          </a:p>
          <a:p>
            <a:endParaRPr lang="en-US" sz="1800" dirty="0"/>
          </a:p>
          <a:p>
            <a:r>
              <a:rPr lang="en-US" sz="1800" dirty="0"/>
              <a:t>A</a:t>
            </a:r>
            <a:r>
              <a:rPr lang="en-GB" sz="1800" dirty="0"/>
              <a:t>t the prompt, press ‘y’ then enter</a:t>
            </a:r>
          </a:p>
          <a:p>
            <a:endParaRPr lang="en-GB" sz="1800" dirty="0"/>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400"/>
            <a:ext cx="5183188" cy="1750382"/>
          </a:xfrm>
        </p:spPr>
        <p:txBody>
          <a:bodyPr>
            <a:normAutofit/>
          </a:bodyPr>
          <a:lstStyle/>
          <a:p>
            <a:endParaRPr lang="en-GB" sz="1800" dirty="0"/>
          </a:p>
        </p:txBody>
      </p:sp>
      <p:pic>
        <p:nvPicPr>
          <p:cNvPr id="5" name="Picture 4">
            <a:extLst>
              <a:ext uri="{FF2B5EF4-FFF2-40B4-BE49-F238E27FC236}">
                <a16:creationId xmlns:a16="http://schemas.microsoft.com/office/drawing/2014/main" id="{65E2D2E6-A40F-4F17-9193-76AA3AFDC217}"/>
              </a:ext>
            </a:extLst>
          </p:cNvPr>
          <p:cNvPicPr>
            <a:picLocks noChangeAspect="1"/>
          </p:cNvPicPr>
          <p:nvPr/>
        </p:nvPicPr>
        <p:blipFill rotWithShape="1">
          <a:blip r:embed="rId2"/>
          <a:srcRect l="2409" t="11261" r="12873" b="44059"/>
          <a:stretch/>
        </p:blipFill>
        <p:spPr>
          <a:xfrm>
            <a:off x="833183" y="3790023"/>
            <a:ext cx="10328783" cy="1057185"/>
          </a:xfrm>
          <a:prstGeom prst="rect">
            <a:avLst/>
          </a:prstGeom>
        </p:spPr>
      </p:pic>
      <p:pic>
        <p:nvPicPr>
          <p:cNvPr id="11" name="Picture 10">
            <a:extLst>
              <a:ext uri="{FF2B5EF4-FFF2-40B4-BE49-F238E27FC236}">
                <a16:creationId xmlns:a16="http://schemas.microsoft.com/office/drawing/2014/main" id="{6BD65B65-F31D-4366-A90D-B571E9B8D9FA}"/>
              </a:ext>
            </a:extLst>
          </p:cNvPr>
          <p:cNvPicPr>
            <a:picLocks noChangeAspect="1"/>
          </p:cNvPicPr>
          <p:nvPr/>
        </p:nvPicPr>
        <p:blipFill rotWithShape="1">
          <a:blip r:embed="rId3"/>
          <a:srcRect r="7771"/>
          <a:stretch/>
        </p:blipFill>
        <p:spPr>
          <a:xfrm>
            <a:off x="839789" y="5230842"/>
            <a:ext cx="10322178" cy="590550"/>
          </a:xfrm>
          <a:prstGeom prst="rect">
            <a:avLst/>
          </a:prstGeom>
        </p:spPr>
      </p:pic>
    </p:spTree>
    <p:extLst>
      <p:ext uri="{BB962C8B-B14F-4D97-AF65-F5344CB8AC3E}">
        <p14:creationId xmlns:p14="http://schemas.microsoft.com/office/powerpoint/2010/main" val="423982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Installation - 6</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Repeat </a:t>
            </a:r>
            <a:r>
              <a:rPr lang="en-US" sz="1800" dirty="0">
                <a:hlinkClick r:id="rId2" action="ppaction://hlinksldjump"/>
              </a:rPr>
              <a:t>Installation - 5</a:t>
            </a:r>
            <a:r>
              <a:rPr lang="en-US" sz="1800" dirty="0"/>
              <a:t>, but this time entering the code:</a:t>
            </a:r>
          </a:p>
          <a:p>
            <a:pPr marL="0" indent="0">
              <a:buNone/>
            </a:pPr>
            <a:r>
              <a:rPr lang="en-US" sz="1800" dirty="0">
                <a:latin typeface="Courier New" panose="02070309020205020404" pitchFamily="49" charset="0"/>
                <a:cs typeface="Courier New" panose="02070309020205020404" pitchFamily="49" charset="0"/>
              </a:rPr>
              <a:t>pip install </a:t>
            </a:r>
            <a:r>
              <a:rPr lang="en-US" sz="1800" dirty="0" err="1">
                <a:latin typeface="Courier New" panose="02070309020205020404" pitchFamily="49" charset="0"/>
                <a:cs typeface="Courier New" panose="02070309020205020404" pitchFamily="49" charset="0"/>
              </a:rPr>
              <a:t>ema_workbench</a:t>
            </a: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r>
              <a:rPr lang="en-US" sz="1800" dirty="0"/>
              <a:t>If executed correctly, on the second attempt, it will say ‘requirement already satisfied’</a:t>
            </a:r>
          </a:p>
          <a:p>
            <a:endParaRPr lang="en-US" sz="1800" dirty="0"/>
          </a:p>
          <a:p>
            <a:endParaRPr lang="en-US" sz="1800" dirty="0"/>
          </a:p>
          <a:p>
            <a:r>
              <a:rPr lang="en-US" sz="1800" dirty="0"/>
              <a:t>Close all windows. Your python environment is now set up. Ensure that you have written down your python path as per </a:t>
            </a:r>
            <a:r>
              <a:rPr lang="en-US" sz="1800" dirty="0">
                <a:hlinkClick r:id="rId3" action="ppaction://hlinksldjump"/>
              </a:rPr>
              <a:t>Installation - 2</a:t>
            </a:r>
            <a:endParaRPr lang="en-GB" sz="1800" dirty="0"/>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400"/>
            <a:ext cx="5183188" cy="1750382"/>
          </a:xfrm>
        </p:spPr>
        <p:txBody>
          <a:bodyPr>
            <a:normAutofit/>
          </a:bodyPr>
          <a:lstStyle/>
          <a:p>
            <a:endParaRPr lang="en-GB" sz="1800" dirty="0"/>
          </a:p>
        </p:txBody>
      </p:sp>
      <p:pic>
        <p:nvPicPr>
          <p:cNvPr id="3" name="Picture 2">
            <a:extLst>
              <a:ext uri="{FF2B5EF4-FFF2-40B4-BE49-F238E27FC236}">
                <a16:creationId xmlns:a16="http://schemas.microsoft.com/office/drawing/2014/main" id="{DB79329E-BFE8-44DF-9BC3-90163E3B4B11}"/>
              </a:ext>
            </a:extLst>
          </p:cNvPr>
          <p:cNvPicPr>
            <a:picLocks noChangeAspect="1"/>
          </p:cNvPicPr>
          <p:nvPr/>
        </p:nvPicPr>
        <p:blipFill>
          <a:blip r:embed="rId4"/>
          <a:stretch>
            <a:fillRect/>
          </a:stretch>
        </p:blipFill>
        <p:spPr>
          <a:xfrm>
            <a:off x="839788" y="4469435"/>
            <a:ext cx="9391650" cy="657225"/>
          </a:xfrm>
          <a:prstGeom prst="rect">
            <a:avLst/>
          </a:prstGeom>
        </p:spPr>
      </p:pic>
      <p:pic>
        <p:nvPicPr>
          <p:cNvPr id="7" name="Picture 6">
            <a:extLst>
              <a:ext uri="{FF2B5EF4-FFF2-40B4-BE49-F238E27FC236}">
                <a16:creationId xmlns:a16="http://schemas.microsoft.com/office/drawing/2014/main" id="{4ADF08D1-AEDF-4182-B231-1756DC02042B}"/>
              </a:ext>
            </a:extLst>
          </p:cNvPr>
          <p:cNvPicPr>
            <a:picLocks noChangeAspect="1"/>
          </p:cNvPicPr>
          <p:nvPr/>
        </p:nvPicPr>
        <p:blipFill rotWithShape="1">
          <a:blip r:embed="rId5"/>
          <a:srcRect b="42777"/>
          <a:stretch/>
        </p:blipFill>
        <p:spPr>
          <a:xfrm>
            <a:off x="896144" y="2661152"/>
            <a:ext cx="7867650" cy="1073735"/>
          </a:xfrm>
          <a:prstGeom prst="rect">
            <a:avLst/>
          </a:prstGeom>
        </p:spPr>
      </p:pic>
    </p:spTree>
    <p:extLst>
      <p:ext uri="{BB962C8B-B14F-4D97-AF65-F5344CB8AC3E}">
        <p14:creationId xmlns:p14="http://schemas.microsoft.com/office/powerpoint/2010/main" val="237057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Installation - 7</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Make an account at GitHub. Then, navigate to: </a:t>
            </a:r>
            <a:r>
              <a:rPr lang="en-US" sz="1800" dirty="0">
                <a:hlinkClick r:id="rId2"/>
              </a:rPr>
              <a:t>https://github.com/Charlesfox1/RoadLabPro_Utils</a:t>
            </a:r>
            <a:r>
              <a:rPr lang="en-US" sz="1800" dirty="0"/>
              <a:t> </a:t>
            </a:r>
          </a:p>
          <a:p>
            <a:r>
              <a:rPr lang="en-US" sz="1800" dirty="0"/>
              <a:t>Click ‘Clone or Download’ and then ‘Download ZIP’</a:t>
            </a:r>
            <a:endParaRPr lang="en-GB" sz="1800" dirty="0"/>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400"/>
            <a:ext cx="5183188" cy="1750382"/>
          </a:xfrm>
        </p:spPr>
        <p:txBody>
          <a:bodyPr>
            <a:normAutofit/>
          </a:bodyPr>
          <a:lstStyle/>
          <a:p>
            <a:endParaRPr lang="en-GB" sz="1800" dirty="0"/>
          </a:p>
        </p:txBody>
      </p:sp>
      <p:pic>
        <p:nvPicPr>
          <p:cNvPr id="5" name="Picture 4">
            <a:extLst>
              <a:ext uri="{FF2B5EF4-FFF2-40B4-BE49-F238E27FC236}">
                <a16:creationId xmlns:a16="http://schemas.microsoft.com/office/drawing/2014/main" id="{E77760C1-E0F3-495D-AFC0-D36204513000}"/>
              </a:ext>
            </a:extLst>
          </p:cNvPr>
          <p:cNvPicPr>
            <a:picLocks noChangeAspect="1"/>
          </p:cNvPicPr>
          <p:nvPr/>
        </p:nvPicPr>
        <p:blipFill>
          <a:blip r:embed="rId3"/>
          <a:stretch>
            <a:fillRect/>
          </a:stretch>
        </p:blipFill>
        <p:spPr>
          <a:xfrm>
            <a:off x="1507740" y="2600199"/>
            <a:ext cx="8319840" cy="3817106"/>
          </a:xfrm>
          <a:prstGeom prst="rect">
            <a:avLst/>
          </a:prstGeom>
        </p:spPr>
      </p:pic>
      <p:sp>
        <p:nvSpPr>
          <p:cNvPr id="8" name="Rectangle 7">
            <a:extLst>
              <a:ext uri="{FF2B5EF4-FFF2-40B4-BE49-F238E27FC236}">
                <a16:creationId xmlns:a16="http://schemas.microsoft.com/office/drawing/2014/main" id="{3FA3D739-E412-4356-84F7-D59C39EF3D78}"/>
              </a:ext>
            </a:extLst>
          </p:cNvPr>
          <p:cNvSpPr/>
          <p:nvPr/>
        </p:nvSpPr>
        <p:spPr>
          <a:xfrm>
            <a:off x="8489352" y="4598632"/>
            <a:ext cx="1338227" cy="382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FDB400E-D98C-4105-B8A7-863DA4933D3C}"/>
              </a:ext>
            </a:extLst>
          </p:cNvPr>
          <p:cNvSpPr/>
          <p:nvPr/>
        </p:nvSpPr>
        <p:spPr>
          <a:xfrm>
            <a:off x="8384300" y="5911643"/>
            <a:ext cx="1338227" cy="382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284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Installation - 8</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At this stage you should see the .zip file in your download bar. Unzip the zip folder to a location on your PC. Make a note of this location</a:t>
            </a:r>
            <a:endParaRPr lang="en-GB" sz="1800" dirty="0"/>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400"/>
            <a:ext cx="5183188" cy="1750382"/>
          </a:xfrm>
        </p:spPr>
        <p:txBody>
          <a:bodyPr>
            <a:normAutofit/>
          </a:bodyPr>
          <a:lstStyle/>
          <a:p>
            <a:endParaRPr lang="en-GB" sz="1800" dirty="0"/>
          </a:p>
        </p:txBody>
      </p:sp>
      <p:pic>
        <p:nvPicPr>
          <p:cNvPr id="3" name="Picture 2">
            <a:extLst>
              <a:ext uri="{FF2B5EF4-FFF2-40B4-BE49-F238E27FC236}">
                <a16:creationId xmlns:a16="http://schemas.microsoft.com/office/drawing/2014/main" id="{E46A9AF3-B6EA-4FA6-A90A-2D9D403A3326}"/>
              </a:ext>
            </a:extLst>
          </p:cNvPr>
          <p:cNvPicPr>
            <a:picLocks noChangeAspect="1"/>
          </p:cNvPicPr>
          <p:nvPr/>
        </p:nvPicPr>
        <p:blipFill rotWithShape="1">
          <a:blip r:embed="rId2"/>
          <a:srcRect t="33054" r="51299"/>
          <a:stretch/>
        </p:blipFill>
        <p:spPr>
          <a:xfrm>
            <a:off x="1100738" y="3573257"/>
            <a:ext cx="2885336" cy="1052144"/>
          </a:xfrm>
          <a:prstGeom prst="rect">
            <a:avLst/>
          </a:prstGeom>
        </p:spPr>
      </p:pic>
      <p:sp>
        <p:nvSpPr>
          <p:cNvPr id="10" name="Rectangle 9">
            <a:extLst>
              <a:ext uri="{FF2B5EF4-FFF2-40B4-BE49-F238E27FC236}">
                <a16:creationId xmlns:a16="http://schemas.microsoft.com/office/drawing/2014/main" id="{64978D59-9D54-40C2-AA9D-977E1000E5E1}"/>
              </a:ext>
            </a:extLst>
          </p:cNvPr>
          <p:cNvSpPr/>
          <p:nvPr/>
        </p:nvSpPr>
        <p:spPr>
          <a:xfrm>
            <a:off x="1172986" y="3662790"/>
            <a:ext cx="2520125" cy="3826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FD47A4A4-06A5-4868-B84C-60F67E9B78CF}"/>
              </a:ext>
            </a:extLst>
          </p:cNvPr>
          <p:cNvPicPr>
            <a:picLocks noChangeAspect="1"/>
          </p:cNvPicPr>
          <p:nvPr/>
        </p:nvPicPr>
        <p:blipFill>
          <a:blip r:embed="rId3"/>
          <a:stretch>
            <a:fillRect/>
          </a:stretch>
        </p:blipFill>
        <p:spPr>
          <a:xfrm>
            <a:off x="5450986" y="2608955"/>
            <a:ext cx="4866919" cy="4032892"/>
          </a:xfrm>
          <a:prstGeom prst="rect">
            <a:avLst/>
          </a:prstGeom>
        </p:spPr>
      </p:pic>
      <p:sp>
        <p:nvSpPr>
          <p:cNvPr id="11" name="Rectangle 10">
            <a:extLst>
              <a:ext uri="{FF2B5EF4-FFF2-40B4-BE49-F238E27FC236}">
                <a16:creationId xmlns:a16="http://schemas.microsoft.com/office/drawing/2014/main" id="{D276121E-C7C4-4CAF-B4C4-750E199FAE56}"/>
              </a:ext>
            </a:extLst>
          </p:cNvPr>
          <p:cNvSpPr/>
          <p:nvPr/>
        </p:nvSpPr>
        <p:spPr>
          <a:xfrm>
            <a:off x="6006794" y="2548320"/>
            <a:ext cx="536048" cy="48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F796D14-E549-40E0-A684-CA1CA0C0CDC7}"/>
              </a:ext>
            </a:extLst>
          </p:cNvPr>
          <p:cNvSpPr/>
          <p:nvPr/>
        </p:nvSpPr>
        <p:spPr>
          <a:xfrm>
            <a:off x="6548449" y="4135917"/>
            <a:ext cx="3687504" cy="489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Isosceles Triangle 12">
            <a:extLst>
              <a:ext uri="{FF2B5EF4-FFF2-40B4-BE49-F238E27FC236}">
                <a16:creationId xmlns:a16="http://schemas.microsoft.com/office/drawing/2014/main" id="{B6D848FC-14DE-4E34-A1FA-8B995B6812FC}"/>
              </a:ext>
            </a:extLst>
          </p:cNvPr>
          <p:cNvSpPr/>
          <p:nvPr/>
        </p:nvSpPr>
        <p:spPr>
          <a:xfrm rot="5400000">
            <a:off x="3484493" y="4052039"/>
            <a:ext cx="2405849" cy="251158"/>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385F4A0-D516-4AE7-B55B-4369D32F746A}"/>
              </a:ext>
            </a:extLst>
          </p:cNvPr>
          <p:cNvSpPr/>
          <p:nvPr/>
        </p:nvSpPr>
        <p:spPr>
          <a:xfrm>
            <a:off x="6542842" y="4910845"/>
            <a:ext cx="5548544" cy="84738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pPr algn="ctr"/>
            <a:r>
              <a:rPr lang="en-US" dirty="0">
                <a:solidFill>
                  <a:schemeClr val="tx1"/>
                </a:solidFill>
              </a:rPr>
              <a:t>This path will be referred to as &lt;clone location&gt;</a:t>
            </a:r>
          </a:p>
          <a:p>
            <a:pPr algn="ctr"/>
            <a:r>
              <a:rPr lang="vi-VN" altLang="en-US" dirty="0">
                <a:solidFill>
                  <a:schemeClr val="tx1"/>
                </a:solidFill>
                <a:latin typeface="inherit"/>
              </a:rPr>
              <a:t>Con đường này sẽ được gọi là &lt;clone location&gt;</a:t>
            </a:r>
            <a:r>
              <a:rPr lang="vi-VN" altLang="en-US" sz="1050" dirty="0">
                <a:solidFill>
                  <a:schemeClr val="tx1"/>
                </a:solidFill>
              </a:rPr>
              <a:t> </a:t>
            </a:r>
            <a:endParaRPr lang="vi-VN" altLang="en-US" sz="2800" dirty="0">
              <a:solidFill>
                <a:schemeClr val="tx1"/>
              </a:solidFill>
            </a:endParaRPr>
          </a:p>
        </p:txBody>
      </p:sp>
      <p:sp>
        <p:nvSpPr>
          <p:cNvPr id="15" name="TextBox 14">
            <a:extLst>
              <a:ext uri="{FF2B5EF4-FFF2-40B4-BE49-F238E27FC236}">
                <a16:creationId xmlns:a16="http://schemas.microsoft.com/office/drawing/2014/main" id="{19281002-FCAB-4142-81F6-CB9EB444D01C}"/>
              </a:ext>
            </a:extLst>
          </p:cNvPr>
          <p:cNvSpPr txBox="1"/>
          <p:nvPr/>
        </p:nvSpPr>
        <p:spPr>
          <a:xfrm>
            <a:off x="6901578" y="4980593"/>
            <a:ext cx="351378" cy="707886"/>
          </a:xfrm>
          <a:prstGeom prst="rect">
            <a:avLst/>
          </a:prstGeom>
          <a:noFill/>
        </p:spPr>
        <p:txBody>
          <a:bodyPr wrap="none" rtlCol="0">
            <a:spAutoFit/>
          </a:bodyPr>
          <a:lstStyle/>
          <a:p>
            <a:r>
              <a:rPr lang="en-US" sz="4000" dirty="0"/>
              <a:t>!</a:t>
            </a:r>
            <a:endParaRPr lang="en-GB" dirty="0"/>
          </a:p>
        </p:txBody>
      </p:sp>
      <p:sp>
        <p:nvSpPr>
          <p:cNvPr id="16" name="Oval 15">
            <a:extLst>
              <a:ext uri="{FF2B5EF4-FFF2-40B4-BE49-F238E27FC236}">
                <a16:creationId xmlns:a16="http://schemas.microsoft.com/office/drawing/2014/main" id="{A82BCC16-CE4D-4A1E-906F-F40E3E73E161}"/>
              </a:ext>
            </a:extLst>
          </p:cNvPr>
          <p:cNvSpPr/>
          <p:nvPr/>
        </p:nvSpPr>
        <p:spPr>
          <a:xfrm>
            <a:off x="6777177" y="5059898"/>
            <a:ext cx="600180" cy="6001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655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Installation - 9</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Once everything has been extracted to your destination file folder, open the dashboard .</a:t>
            </a:r>
            <a:r>
              <a:rPr lang="en-US" sz="1800" dirty="0" err="1"/>
              <a:t>xlsm</a:t>
            </a:r>
            <a:r>
              <a:rPr lang="en-US" sz="1800" dirty="0"/>
              <a:t> in:</a:t>
            </a:r>
          </a:p>
          <a:p>
            <a:pPr marL="0" indent="0">
              <a:buNone/>
            </a:pPr>
            <a:r>
              <a:rPr lang="en-US" sz="1800" dirty="0">
                <a:latin typeface="Courier New" panose="02070309020205020404" pitchFamily="49" charset="0"/>
                <a:cs typeface="Courier New" panose="02070309020205020404" pitchFamily="49" charset="0"/>
              </a:rPr>
              <a:t>&lt;clone location&gt;\PCS\dashboard.xlsm</a:t>
            </a:r>
            <a:endParaRPr lang="en-GB" sz="1800" dirty="0">
              <a:latin typeface="Courier New" panose="02070309020205020404" pitchFamily="49" charset="0"/>
              <a:cs typeface="Courier New" panose="02070309020205020404" pitchFamily="49" charset="0"/>
            </a:endParaRPr>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400"/>
            <a:ext cx="5183188" cy="1750382"/>
          </a:xfrm>
        </p:spPr>
        <p:txBody>
          <a:bodyPr>
            <a:normAutofit/>
          </a:bodyPr>
          <a:lstStyle/>
          <a:p>
            <a:endParaRPr lang="en-GB" sz="1800" dirty="0"/>
          </a:p>
        </p:txBody>
      </p:sp>
      <p:pic>
        <p:nvPicPr>
          <p:cNvPr id="5" name="Picture 4">
            <a:extLst>
              <a:ext uri="{FF2B5EF4-FFF2-40B4-BE49-F238E27FC236}">
                <a16:creationId xmlns:a16="http://schemas.microsoft.com/office/drawing/2014/main" id="{9045E55D-5B37-4B83-9C7E-6E70FCE4B479}"/>
              </a:ext>
            </a:extLst>
          </p:cNvPr>
          <p:cNvPicPr>
            <a:picLocks noChangeAspect="1"/>
          </p:cNvPicPr>
          <p:nvPr/>
        </p:nvPicPr>
        <p:blipFill>
          <a:blip r:embed="rId2"/>
          <a:stretch>
            <a:fillRect/>
          </a:stretch>
        </p:blipFill>
        <p:spPr>
          <a:xfrm>
            <a:off x="1104899" y="3073786"/>
            <a:ext cx="6810375" cy="3451300"/>
          </a:xfrm>
          <a:prstGeom prst="rect">
            <a:avLst/>
          </a:prstGeom>
        </p:spPr>
      </p:pic>
    </p:spTree>
    <p:extLst>
      <p:ext uri="{BB962C8B-B14F-4D97-AF65-F5344CB8AC3E}">
        <p14:creationId xmlns:p14="http://schemas.microsoft.com/office/powerpoint/2010/main" val="99948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Installation - 10</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Copy and paste the &lt;python location&gt; to cell D4</a:t>
            </a:r>
          </a:p>
          <a:p>
            <a:r>
              <a:rPr lang="en-US" sz="1800" dirty="0"/>
              <a:t>Copy and paste the &lt;clone location&gt; to cell D5</a:t>
            </a:r>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400"/>
            <a:ext cx="5183188" cy="1750382"/>
          </a:xfrm>
        </p:spPr>
        <p:txBody>
          <a:bodyPr>
            <a:normAutofit/>
          </a:bodyPr>
          <a:lstStyle/>
          <a:p>
            <a:endParaRPr lang="en-GB" sz="1800" dirty="0"/>
          </a:p>
        </p:txBody>
      </p:sp>
      <p:pic>
        <p:nvPicPr>
          <p:cNvPr id="3" name="Picture 2">
            <a:extLst>
              <a:ext uri="{FF2B5EF4-FFF2-40B4-BE49-F238E27FC236}">
                <a16:creationId xmlns:a16="http://schemas.microsoft.com/office/drawing/2014/main" id="{3C0FCB24-D0BC-400E-A6C3-05133DA54866}"/>
              </a:ext>
            </a:extLst>
          </p:cNvPr>
          <p:cNvPicPr>
            <a:picLocks noChangeAspect="1"/>
          </p:cNvPicPr>
          <p:nvPr/>
        </p:nvPicPr>
        <p:blipFill>
          <a:blip r:embed="rId2"/>
          <a:stretch>
            <a:fillRect/>
          </a:stretch>
        </p:blipFill>
        <p:spPr>
          <a:xfrm>
            <a:off x="736291" y="2561691"/>
            <a:ext cx="9334500" cy="2466975"/>
          </a:xfrm>
          <a:prstGeom prst="rect">
            <a:avLst/>
          </a:prstGeom>
        </p:spPr>
      </p:pic>
      <p:sp>
        <p:nvSpPr>
          <p:cNvPr id="8" name="Rectangle 7">
            <a:extLst>
              <a:ext uri="{FF2B5EF4-FFF2-40B4-BE49-F238E27FC236}">
                <a16:creationId xmlns:a16="http://schemas.microsoft.com/office/drawing/2014/main" id="{6A260DF6-BF0B-4098-8F23-7CF448858486}"/>
              </a:ext>
            </a:extLst>
          </p:cNvPr>
          <p:cNvSpPr/>
          <p:nvPr/>
        </p:nvSpPr>
        <p:spPr>
          <a:xfrm>
            <a:off x="7897855" y="3988704"/>
            <a:ext cx="1574619" cy="432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680B9E0-7301-4732-B99E-BCF995A3B8C6}"/>
              </a:ext>
            </a:extLst>
          </p:cNvPr>
          <p:cNvSpPr/>
          <p:nvPr/>
        </p:nvSpPr>
        <p:spPr>
          <a:xfrm>
            <a:off x="7897855" y="4438438"/>
            <a:ext cx="1574619" cy="432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E0A1FBF-51D2-4DD3-8C1C-9EBB78C2FA97}"/>
              </a:ext>
            </a:extLst>
          </p:cNvPr>
          <p:cNvSpPr/>
          <p:nvPr/>
        </p:nvSpPr>
        <p:spPr>
          <a:xfrm>
            <a:off x="3790766" y="5134586"/>
            <a:ext cx="3942394" cy="84738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dirty="0">
                <a:solidFill>
                  <a:schemeClr val="tx1"/>
                </a:solidFill>
              </a:rPr>
              <a:t>Place &lt;clone location&gt; here</a:t>
            </a:r>
          </a:p>
          <a:p>
            <a:r>
              <a:rPr lang="en-GB" dirty="0" err="1">
                <a:solidFill>
                  <a:schemeClr val="tx1"/>
                </a:solidFill>
              </a:rPr>
              <a:t>Địa</a:t>
            </a:r>
            <a:r>
              <a:rPr lang="en-GB" dirty="0">
                <a:solidFill>
                  <a:schemeClr val="tx1"/>
                </a:solidFill>
              </a:rPr>
              <a:t> </a:t>
            </a:r>
            <a:r>
              <a:rPr lang="en-GB" dirty="0" err="1">
                <a:solidFill>
                  <a:schemeClr val="tx1"/>
                </a:solidFill>
              </a:rPr>
              <a:t>chỉ</a:t>
            </a:r>
            <a:r>
              <a:rPr lang="en-GB" dirty="0">
                <a:solidFill>
                  <a:schemeClr val="tx1"/>
                </a:solidFill>
              </a:rPr>
              <a:t> &lt;clone location&gt; </a:t>
            </a:r>
            <a:r>
              <a:rPr lang="vi-VN" altLang="en-US" dirty="0">
                <a:solidFill>
                  <a:schemeClr val="tx1"/>
                </a:solidFill>
                <a:latin typeface="Calibri" panose="020F0502020204030204" pitchFamily="34" charset="0"/>
                <a:cs typeface="Calibri" panose="020F0502020204030204" pitchFamily="34" charset="0"/>
              </a:rPr>
              <a:t>đây</a:t>
            </a:r>
            <a:endParaRPr lang="en-US" dirty="0">
              <a:solidFill>
                <a:schemeClr val="tx1"/>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9B494607-5648-4BF0-BC23-B3BDE4AF84DB}"/>
              </a:ext>
            </a:extLst>
          </p:cNvPr>
          <p:cNvSpPr txBox="1"/>
          <p:nvPr/>
        </p:nvSpPr>
        <p:spPr>
          <a:xfrm>
            <a:off x="4068258" y="5204334"/>
            <a:ext cx="351378" cy="707886"/>
          </a:xfrm>
          <a:prstGeom prst="rect">
            <a:avLst/>
          </a:prstGeom>
          <a:noFill/>
        </p:spPr>
        <p:txBody>
          <a:bodyPr wrap="none" rtlCol="0">
            <a:spAutoFit/>
          </a:bodyPr>
          <a:lstStyle/>
          <a:p>
            <a:r>
              <a:rPr lang="en-US" sz="4000" dirty="0"/>
              <a:t>!</a:t>
            </a:r>
            <a:endParaRPr lang="en-GB" dirty="0"/>
          </a:p>
        </p:txBody>
      </p:sp>
      <p:sp>
        <p:nvSpPr>
          <p:cNvPr id="12" name="Oval 11">
            <a:extLst>
              <a:ext uri="{FF2B5EF4-FFF2-40B4-BE49-F238E27FC236}">
                <a16:creationId xmlns:a16="http://schemas.microsoft.com/office/drawing/2014/main" id="{B5DAA9E5-DF6B-464E-96B2-0CEC7D1AD50D}"/>
              </a:ext>
            </a:extLst>
          </p:cNvPr>
          <p:cNvSpPr/>
          <p:nvPr/>
        </p:nvSpPr>
        <p:spPr>
          <a:xfrm>
            <a:off x="3943857" y="5283639"/>
            <a:ext cx="600180" cy="6001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8BD9E688-DA09-47D3-8D9E-73F69AF339A3}"/>
              </a:ext>
            </a:extLst>
          </p:cNvPr>
          <p:cNvCxnSpPr>
            <a:cxnSpLocks/>
            <a:stCxn id="10" idx="3"/>
          </p:cNvCxnSpPr>
          <p:nvPr/>
        </p:nvCxnSpPr>
        <p:spPr>
          <a:xfrm flipV="1">
            <a:off x="7733160" y="4802819"/>
            <a:ext cx="549706" cy="755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553DA6A-6A81-455D-B46A-950AB72AA43A}"/>
              </a:ext>
            </a:extLst>
          </p:cNvPr>
          <p:cNvCxnSpPr>
            <a:cxnSpLocks/>
          </p:cNvCxnSpPr>
          <p:nvPr/>
        </p:nvCxnSpPr>
        <p:spPr>
          <a:xfrm flipH="1" flipV="1">
            <a:off x="9496780" y="4326169"/>
            <a:ext cx="433779" cy="1009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E25E97DC-1CC4-4D54-A7EA-CA73231C3A8D}"/>
              </a:ext>
            </a:extLst>
          </p:cNvPr>
          <p:cNvSpPr/>
          <p:nvPr/>
        </p:nvSpPr>
        <p:spPr>
          <a:xfrm>
            <a:off x="8100259" y="5335644"/>
            <a:ext cx="3941064" cy="84738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dirty="0">
                <a:solidFill>
                  <a:schemeClr val="tx1"/>
                </a:solidFill>
              </a:rPr>
              <a:t>Place &lt;python location&gt; here</a:t>
            </a:r>
          </a:p>
          <a:p>
            <a:r>
              <a:rPr lang="en-GB" dirty="0" err="1">
                <a:solidFill>
                  <a:schemeClr val="tx1"/>
                </a:solidFill>
              </a:rPr>
              <a:t>Địa</a:t>
            </a:r>
            <a:r>
              <a:rPr lang="en-GB" dirty="0">
                <a:solidFill>
                  <a:schemeClr val="tx1"/>
                </a:solidFill>
              </a:rPr>
              <a:t> </a:t>
            </a:r>
            <a:r>
              <a:rPr lang="en-GB" dirty="0" err="1">
                <a:solidFill>
                  <a:schemeClr val="tx1"/>
                </a:solidFill>
              </a:rPr>
              <a:t>chỉ</a:t>
            </a:r>
            <a:r>
              <a:rPr lang="en-GB" dirty="0">
                <a:solidFill>
                  <a:schemeClr val="tx1"/>
                </a:solidFill>
              </a:rPr>
              <a:t> &lt;python location&gt; </a:t>
            </a:r>
            <a:r>
              <a:rPr lang="vi-VN" altLang="en-US" dirty="0">
                <a:solidFill>
                  <a:schemeClr val="tx1"/>
                </a:solidFill>
                <a:latin typeface="Calibri" panose="020F0502020204030204" pitchFamily="34" charset="0"/>
                <a:cs typeface="Calibri" panose="020F0502020204030204" pitchFamily="34" charset="0"/>
              </a:rPr>
              <a:t>đây</a:t>
            </a:r>
            <a:endParaRPr lang="en-US" dirty="0">
              <a:solidFill>
                <a:schemeClr val="tx1"/>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3FC833A6-56AB-4FB0-9BD3-188971853B85}"/>
              </a:ext>
            </a:extLst>
          </p:cNvPr>
          <p:cNvSpPr txBox="1"/>
          <p:nvPr/>
        </p:nvSpPr>
        <p:spPr>
          <a:xfrm>
            <a:off x="8341535" y="5405392"/>
            <a:ext cx="351378" cy="707886"/>
          </a:xfrm>
          <a:prstGeom prst="rect">
            <a:avLst/>
          </a:prstGeom>
          <a:noFill/>
        </p:spPr>
        <p:txBody>
          <a:bodyPr wrap="none" rtlCol="0">
            <a:spAutoFit/>
          </a:bodyPr>
          <a:lstStyle/>
          <a:p>
            <a:r>
              <a:rPr lang="en-US" sz="4000" dirty="0"/>
              <a:t>!</a:t>
            </a:r>
            <a:endParaRPr lang="en-GB" dirty="0"/>
          </a:p>
        </p:txBody>
      </p:sp>
      <p:sp>
        <p:nvSpPr>
          <p:cNvPr id="17" name="Oval 16">
            <a:extLst>
              <a:ext uri="{FF2B5EF4-FFF2-40B4-BE49-F238E27FC236}">
                <a16:creationId xmlns:a16="http://schemas.microsoft.com/office/drawing/2014/main" id="{EF0CB0CC-47B9-4189-AC4A-D56CAE91BEE9}"/>
              </a:ext>
            </a:extLst>
          </p:cNvPr>
          <p:cNvSpPr/>
          <p:nvPr/>
        </p:nvSpPr>
        <p:spPr>
          <a:xfrm>
            <a:off x="8217134" y="5484697"/>
            <a:ext cx="600180" cy="6001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2">
            <a:extLst>
              <a:ext uri="{FF2B5EF4-FFF2-40B4-BE49-F238E27FC236}">
                <a16:creationId xmlns:a16="http://schemas.microsoft.com/office/drawing/2014/main" id="{3FB821C8-34C9-4D28-922E-A597CBCFEA9B}"/>
              </a:ext>
            </a:extLst>
          </p:cNvPr>
          <p:cNvSpPr>
            <a:spLocks noChangeArrowheads="1"/>
          </p:cNvSpPr>
          <p:nvPr/>
        </p:nvSpPr>
        <p:spPr bwMode="auto">
          <a:xfrm>
            <a:off x="0" y="199094"/>
            <a:ext cx="28854" cy="590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8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104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2389-51B9-46E9-AE98-EC7856F5E2EB}"/>
              </a:ext>
            </a:extLst>
          </p:cNvPr>
          <p:cNvSpPr>
            <a:spLocks noGrp="1"/>
          </p:cNvSpPr>
          <p:nvPr>
            <p:ph type="title"/>
          </p:nvPr>
        </p:nvSpPr>
        <p:spPr/>
        <p:txBody>
          <a:bodyPr/>
          <a:lstStyle/>
          <a:p>
            <a:r>
              <a:rPr lang="en-US" dirty="0"/>
              <a:t>File Structure: Key Points I</a:t>
            </a:r>
            <a:endParaRPr lang="en-GB" dirty="0"/>
          </a:p>
        </p:txBody>
      </p:sp>
      <p:sp>
        <p:nvSpPr>
          <p:cNvPr id="3" name="Text Placeholder 2">
            <a:extLst>
              <a:ext uri="{FF2B5EF4-FFF2-40B4-BE49-F238E27FC236}">
                <a16:creationId xmlns:a16="http://schemas.microsoft.com/office/drawing/2014/main" id="{C7513F78-6E3B-4BDD-8F79-622079C7D37D}"/>
              </a:ext>
            </a:extLst>
          </p:cNvPr>
          <p:cNvSpPr>
            <a:spLocks noGrp="1"/>
          </p:cNvSpPr>
          <p:nvPr>
            <p:ph type="body" idx="1"/>
          </p:nvPr>
        </p:nvSpPr>
        <p:spPr>
          <a:xfrm>
            <a:off x="839788" y="1485900"/>
            <a:ext cx="5157787" cy="823912"/>
          </a:xfrm>
        </p:spPr>
        <p:txBody>
          <a:bodyPr/>
          <a:lstStyle/>
          <a:p>
            <a:r>
              <a:rPr lang="en-US" dirty="0"/>
              <a:t>The file structure of the analytics module should not be changed.</a:t>
            </a:r>
            <a:endParaRPr lang="en-GB" dirty="0"/>
          </a:p>
        </p:txBody>
      </p:sp>
      <p:sp>
        <p:nvSpPr>
          <p:cNvPr id="4" name="Content Placeholder 3">
            <a:extLst>
              <a:ext uri="{FF2B5EF4-FFF2-40B4-BE49-F238E27FC236}">
                <a16:creationId xmlns:a16="http://schemas.microsoft.com/office/drawing/2014/main" id="{1E259FA6-0BB9-4DB6-9391-24CD91FD3C07}"/>
              </a:ext>
            </a:extLst>
          </p:cNvPr>
          <p:cNvSpPr>
            <a:spLocks noGrp="1"/>
          </p:cNvSpPr>
          <p:nvPr>
            <p:ph sz="half" idx="2"/>
          </p:nvPr>
        </p:nvSpPr>
        <p:spPr>
          <a:xfrm>
            <a:off x="839788" y="2423604"/>
            <a:ext cx="5157787" cy="4181381"/>
          </a:xfrm>
        </p:spPr>
        <p:txBody>
          <a:bodyPr>
            <a:normAutofit fontScale="92500" lnSpcReduction="20000"/>
          </a:bodyPr>
          <a:lstStyle/>
          <a:p>
            <a:r>
              <a:rPr lang="en-US" sz="1800" dirty="0"/>
              <a:t>Do not: </a:t>
            </a:r>
          </a:p>
          <a:p>
            <a:pPr lvl="1"/>
            <a:r>
              <a:rPr lang="en-US" sz="1700" dirty="0"/>
              <a:t>Delete any existing folders</a:t>
            </a:r>
          </a:p>
          <a:p>
            <a:pPr lvl="1"/>
            <a:r>
              <a:rPr lang="en-US" sz="1700" dirty="0"/>
              <a:t>Change the relative position of the current folders in the hierarchy e.g. by placing the ‘PCS’ folder inside the ‘runtime’ folder. </a:t>
            </a:r>
          </a:p>
          <a:p>
            <a:r>
              <a:rPr lang="en-US" sz="1800" dirty="0"/>
              <a:t>‘Runtime’ folder includes key inputs and log files generated by the analytics, organized by district / province.</a:t>
            </a:r>
          </a:p>
          <a:p>
            <a:r>
              <a:rPr lang="en-US" sz="1800" dirty="0"/>
              <a:t>‘Outputs’ folder contains the outputs of each analysis, organized by district / province.</a:t>
            </a:r>
          </a:p>
          <a:p>
            <a:r>
              <a:rPr lang="en-US" sz="1800" dirty="0"/>
              <a:t>‘PCS’ folder will contain the data required to run the analytics, and is split up by analysis type.</a:t>
            </a:r>
          </a:p>
          <a:p>
            <a:pPr lvl="1"/>
            <a:r>
              <a:rPr lang="en-US" sz="1700" dirty="0"/>
              <a:t>For example, there is a ‘poverty’ sub folder which is only called when running the poverty script. </a:t>
            </a:r>
          </a:p>
          <a:p>
            <a:r>
              <a:rPr lang="en-US" sz="1800" dirty="0"/>
              <a:t>‘RONET’ folder will contain the output of the RONET preparation script. User will also have to place a RONET file into each folder. See </a:t>
            </a:r>
            <a:r>
              <a:rPr lang="en-US" sz="1800" dirty="0">
                <a:hlinkClick r:id="rId2" action="ppaction://hlinksldjump"/>
              </a:rPr>
              <a:t>RONET</a:t>
            </a:r>
            <a:r>
              <a:rPr lang="en-US" sz="1800" dirty="0"/>
              <a:t> for more details. </a:t>
            </a:r>
            <a:endParaRPr lang="en-GB" sz="1800" dirty="0"/>
          </a:p>
        </p:txBody>
      </p:sp>
      <p:sp>
        <p:nvSpPr>
          <p:cNvPr id="5" name="Text Placeholder 4">
            <a:extLst>
              <a:ext uri="{FF2B5EF4-FFF2-40B4-BE49-F238E27FC236}">
                <a16:creationId xmlns:a16="http://schemas.microsoft.com/office/drawing/2014/main" id="{4C326442-B6CD-4DD9-8727-BEB9F5F061E6}"/>
              </a:ext>
            </a:extLst>
          </p:cNvPr>
          <p:cNvSpPr>
            <a:spLocks noGrp="1"/>
          </p:cNvSpPr>
          <p:nvPr>
            <p:ph type="body" sz="quarter" idx="3"/>
          </p:nvPr>
        </p:nvSpPr>
        <p:spPr>
          <a:xfrm>
            <a:off x="6172200" y="1485900"/>
            <a:ext cx="5183188" cy="823912"/>
          </a:xfrm>
        </p:spPr>
        <p:txBody>
          <a:bodyPr/>
          <a:lstStyle/>
          <a:p>
            <a:endParaRPr lang="en-GB"/>
          </a:p>
        </p:txBody>
      </p:sp>
      <p:sp>
        <p:nvSpPr>
          <p:cNvPr id="6" name="Content Placeholder 5">
            <a:extLst>
              <a:ext uri="{FF2B5EF4-FFF2-40B4-BE49-F238E27FC236}">
                <a16:creationId xmlns:a16="http://schemas.microsoft.com/office/drawing/2014/main" id="{443CA310-CE7A-48AD-9369-69AE6D423359}"/>
              </a:ext>
            </a:extLst>
          </p:cNvPr>
          <p:cNvSpPr>
            <a:spLocks noGrp="1"/>
          </p:cNvSpPr>
          <p:nvPr>
            <p:ph sz="quarter" idx="4"/>
          </p:nvPr>
        </p:nvSpPr>
        <p:spPr>
          <a:xfrm>
            <a:off x="6172200" y="2423604"/>
            <a:ext cx="5183188" cy="4181381"/>
          </a:xfrm>
        </p:spPr>
        <p:txBody>
          <a:bodyPr/>
          <a:lstStyle/>
          <a:p>
            <a:endParaRPr lang="en-GB"/>
          </a:p>
        </p:txBody>
      </p:sp>
    </p:spTree>
    <p:extLst>
      <p:ext uri="{BB962C8B-B14F-4D97-AF65-F5344CB8AC3E}">
        <p14:creationId xmlns:p14="http://schemas.microsoft.com/office/powerpoint/2010/main" val="4233247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2389-51B9-46E9-AE98-EC7856F5E2EB}"/>
              </a:ext>
            </a:extLst>
          </p:cNvPr>
          <p:cNvSpPr>
            <a:spLocks noGrp="1"/>
          </p:cNvSpPr>
          <p:nvPr>
            <p:ph type="title"/>
          </p:nvPr>
        </p:nvSpPr>
        <p:spPr/>
        <p:txBody>
          <a:bodyPr/>
          <a:lstStyle/>
          <a:p>
            <a:r>
              <a:rPr lang="en-US" dirty="0"/>
              <a:t>File Structure: Key Points II</a:t>
            </a:r>
            <a:endParaRPr lang="en-GB" dirty="0"/>
          </a:p>
        </p:txBody>
      </p:sp>
      <p:sp>
        <p:nvSpPr>
          <p:cNvPr id="4" name="Content Placeholder 3">
            <a:extLst>
              <a:ext uri="{FF2B5EF4-FFF2-40B4-BE49-F238E27FC236}">
                <a16:creationId xmlns:a16="http://schemas.microsoft.com/office/drawing/2014/main" id="{1E259FA6-0BB9-4DB6-9391-24CD91FD3C07}"/>
              </a:ext>
            </a:extLst>
          </p:cNvPr>
          <p:cNvSpPr>
            <a:spLocks noGrp="1"/>
          </p:cNvSpPr>
          <p:nvPr>
            <p:ph sz="half" idx="2"/>
          </p:nvPr>
        </p:nvSpPr>
        <p:spPr>
          <a:xfrm>
            <a:off x="839788" y="1518082"/>
            <a:ext cx="5157787" cy="5086903"/>
          </a:xfrm>
        </p:spPr>
        <p:txBody>
          <a:bodyPr>
            <a:normAutofit/>
          </a:bodyPr>
          <a:lstStyle/>
          <a:p>
            <a:r>
              <a:rPr lang="en-US" sz="1800" dirty="0"/>
              <a:t>‘Setup’ folder contains a clone of the Anaconda environment. End users should not need to go into this folder. </a:t>
            </a:r>
          </a:p>
          <a:p>
            <a:r>
              <a:rPr lang="en-US" sz="1800" dirty="0"/>
              <a:t>‘Modified Libs’ folder contains the modified python libraries for use with the Network Cleaning scripts. End users should not need to go into this folder. </a:t>
            </a:r>
          </a:p>
          <a:p>
            <a:r>
              <a:rPr lang="en-US" sz="1800" dirty="0"/>
              <a:t>‘Documentation’ folder contains documentation on how to run the analytics. </a:t>
            </a:r>
            <a:endParaRPr lang="en-GB" sz="1800" dirty="0"/>
          </a:p>
        </p:txBody>
      </p:sp>
      <p:sp>
        <p:nvSpPr>
          <p:cNvPr id="6" name="Content Placeholder 5">
            <a:extLst>
              <a:ext uri="{FF2B5EF4-FFF2-40B4-BE49-F238E27FC236}">
                <a16:creationId xmlns:a16="http://schemas.microsoft.com/office/drawing/2014/main" id="{443CA310-CE7A-48AD-9369-69AE6D423359}"/>
              </a:ext>
            </a:extLst>
          </p:cNvPr>
          <p:cNvSpPr>
            <a:spLocks noGrp="1"/>
          </p:cNvSpPr>
          <p:nvPr>
            <p:ph sz="quarter" idx="4"/>
          </p:nvPr>
        </p:nvSpPr>
        <p:spPr>
          <a:xfrm>
            <a:off x="6172200" y="1518082"/>
            <a:ext cx="5183188" cy="5086903"/>
          </a:xfrm>
        </p:spPr>
        <p:txBody>
          <a:bodyPr/>
          <a:lstStyle/>
          <a:p>
            <a:endParaRPr lang="en-GB"/>
          </a:p>
        </p:txBody>
      </p:sp>
    </p:spTree>
    <p:extLst>
      <p:ext uri="{BB962C8B-B14F-4D97-AF65-F5344CB8AC3E}">
        <p14:creationId xmlns:p14="http://schemas.microsoft.com/office/powerpoint/2010/main" val="289684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Terms of Use</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pPr marL="0" indent="0">
              <a:buNone/>
            </a:pPr>
            <a:r>
              <a:rPr lang="en-US" sz="1600" dirty="0"/>
              <a:t>The World Bank takes will accept no liability for any decisions made that are based on the content of these analyses. </a:t>
            </a:r>
          </a:p>
          <a:p>
            <a:pPr marL="0" indent="0">
              <a:buNone/>
            </a:pPr>
            <a:r>
              <a:rPr lang="en-US" sz="1600" dirty="0"/>
              <a:t>This is not a final product, and is provided to users on the basis that they will collaboratively work with the World Bank to refine and improve the analytics. </a:t>
            </a:r>
          </a:p>
          <a:p>
            <a:pPr marL="0" indent="0">
              <a:buNone/>
            </a:pPr>
            <a:r>
              <a:rPr lang="en-US" sz="1600" dirty="0"/>
              <a:t>These analytics are designed by the World Bank’s Geospatial Operations Support Team (GOST). As such, they are not to be repurposed or sold for profit to third parties. </a:t>
            </a:r>
          </a:p>
          <a:p>
            <a:pPr marL="0" indent="0">
              <a:buNone/>
            </a:pPr>
            <a:r>
              <a:rPr lang="en-US" sz="1600" dirty="0"/>
              <a:t>The World Bank retains the right to modify these analytics at any time via the GitHub repository mechanism. Use of these analytics implies consent to these Terms of Use. </a:t>
            </a:r>
            <a:endParaRPr lang="en-GB" sz="1600" dirty="0"/>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399"/>
            <a:ext cx="5183188" cy="4848687"/>
          </a:xfrm>
        </p:spPr>
        <p:txBody>
          <a:bodyPr>
            <a:normAutofit/>
          </a:bodyPr>
          <a:lstStyle/>
          <a:p>
            <a:pPr marL="0" indent="0">
              <a:buNone/>
            </a:pPr>
            <a:endParaRPr lang="en-GB" sz="1800" dirty="0"/>
          </a:p>
        </p:txBody>
      </p:sp>
    </p:spTree>
    <p:extLst>
      <p:ext uri="{BB962C8B-B14F-4D97-AF65-F5344CB8AC3E}">
        <p14:creationId xmlns:p14="http://schemas.microsoft.com/office/powerpoint/2010/main" val="1673735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2389-51B9-46E9-AE98-EC7856F5E2EB}"/>
              </a:ext>
            </a:extLst>
          </p:cNvPr>
          <p:cNvSpPr>
            <a:spLocks noGrp="1"/>
          </p:cNvSpPr>
          <p:nvPr>
            <p:ph type="title"/>
          </p:nvPr>
        </p:nvSpPr>
        <p:spPr/>
        <p:txBody>
          <a:bodyPr/>
          <a:lstStyle/>
          <a:p>
            <a:r>
              <a:rPr lang="en-US" dirty="0"/>
              <a:t>File Structure: Data Preparation</a:t>
            </a:r>
            <a:endParaRPr lang="en-GB" dirty="0"/>
          </a:p>
        </p:txBody>
      </p:sp>
      <p:sp>
        <p:nvSpPr>
          <p:cNvPr id="4" name="Content Placeholder 3">
            <a:extLst>
              <a:ext uri="{FF2B5EF4-FFF2-40B4-BE49-F238E27FC236}">
                <a16:creationId xmlns:a16="http://schemas.microsoft.com/office/drawing/2014/main" id="{1E259FA6-0BB9-4DB6-9391-24CD91FD3C07}"/>
              </a:ext>
            </a:extLst>
          </p:cNvPr>
          <p:cNvSpPr>
            <a:spLocks noGrp="1"/>
          </p:cNvSpPr>
          <p:nvPr>
            <p:ph sz="half" idx="2"/>
          </p:nvPr>
        </p:nvSpPr>
        <p:spPr>
          <a:xfrm>
            <a:off x="839788" y="1676400"/>
            <a:ext cx="5157787" cy="4513263"/>
          </a:xfrm>
        </p:spPr>
        <p:txBody>
          <a:bodyPr>
            <a:normAutofit/>
          </a:bodyPr>
          <a:lstStyle/>
          <a:p>
            <a:r>
              <a:rPr lang="en-US" sz="1800" dirty="0"/>
              <a:t>The analytics run at the district or province level, depending on what was downloaded from ORMA. </a:t>
            </a:r>
          </a:p>
          <a:p>
            <a:r>
              <a:rPr lang="en-US" sz="1800" dirty="0"/>
              <a:t>For each district or province network where you wish to run the analysis, you will have to:</a:t>
            </a:r>
          </a:p>
          <a:p>
            <a:pPr lvl="1"/>
            <a:r>
              <a:rPr lang="en-US" sz="1400" dirty="0"/>
              <a:t>Create a sub-folder in the ‘Runtime’ folder with the name of the province. This MUST contain a file called ‘Network.csv’ for the analytics to correctly find the road network in the region. Download this file from the ORMA system, and rename it ‘Network.csv’ as required.</a:t>
            </a:r>
          </a:p>
          <a:p>
            <a:pPr lvl="1"/>
            <a:r>
              <a:rPr lang="en-US" sz="1400" dirty="0"/>
              <a:t>After running the RONET preparation tool from the RONET tab of the dashboard, copy to the newly created folder a version of the RONET excel document.</a:t>
            </a:r>
          </a:p>
          <a:p>
            <a:pPr lvl="1"/>
            <a:r>
              <a:rPr lang="en-US" sz="1400" dirty="0"/>
              <a:t>Currently, data from Yen </a:t>
            </a:r>
            <a:r>
              <a:rPr lang="en-US" sz="1400" dirty="0" err="1"/>
              <a:t>Dinh</a:t>
            </a:r>
            <a:r>
              <a:rPr lang="en-US" sz="1400" dirty="0"/>
              <a:t> (YD) and Thach Thanh (TT) will be downloaded with the tool suite. It is recommended that you abbreviate the name of the district when running the platform to help keep file paths short. </a:t>
            </a:r>
          </a:p>
          <a:p>
            <a:pPr lvl="1"/>
            <a:endParaRPr lang="en-US" sz="1400" dirty="0"/>
          </a:p>
          <a:p>
            <a:endParaRPr lang="en-US" sz="1800" dirty="0"/>
          </a:p>
          <a:p>
            <a:endParaRPr lang="en-GB" dirty="0"/>
          </a:p>
        </p:txBody>
      </p:sp>
      <p:sp>
        <p:nvSpPr>
          <p:cNvPr id="6" name="Content Placeholder 5">
            <a:extLst>
              <a:ext uri="{FF2B5EF4-FFF2-40B4-BE49-F238E27FC236}">
                <a16:creationId xmlns:a16="http://schemas.microsoft.com/office/drawing/2014/main" id="{443CA310-CE7A-48AD-9369-69AE6D423359}"/>
              </a:ext>
            </a:extLst>
          </p:cNvPr>
          <p:cNvSpPr>
            <a:spLocks noGrp="1"/>
          </p:cNvSpPr>
          <p:nvPr>
            <p:ph sz="quarter" idx="4"/>
          </p:nvPr>
        </p:nvSpPr>
        <p:spPr>
          <a:xfrm>
            <a:off x="6172200" y="1676400"/>
            <a:ext cx="5183188" cy="4513263"/>
          </a:xfrm>
        </p:spPr>
        <p:txBody>
          <a:bodyPr/>
          <a:lstStyle/>
          <a:p>
            <a:endParaRPr lang="en-GB"/>
          </a:p>
        </p:txBody>
      </p:sp>
    </p:spTree>
    <p:extLst>
      <p:ext uri="{BB962C8B-B14F-4D97-AF65-F5344CB8AC3E}">
        <p14:creationId xmlns:p14="http://schemas.microsoft.com/office/powerpoint/2010/main" val="148286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D853-5883-4BC3-9102-C9A3F77B9F70}"/>
              </a:ext>
            </a:extLst>
          </p:cNvPr>
          <p:cNvSpPr>
            <a:spLocks noGrp="1"/>
          </p:cNvSpPr>
          <p:nvPr>
            <p:ph type="title"/>
          </p:nvPr>
        </p:nvSpPr>
        <p:spPr/>
        <p:txBody>
          <a:bodyPr/>
          <a:lstStyle/>
          <a:p>
            <a:r>
              <a:rPr lang="en-US" dirty="0"/>
              <a:t>File Structure: Diagram</a:t>
            </a:r>
            <a:endParaRPr lang="en-GB" dirty="0"/>
          </a:p>
        </p:txBody>
      </p:sp>
      <p:sp>
        <p:nvSpPr>
          <p:cNvPr id="7" name="Rectangle 6">
            <a:extLst>
              <a:ext uri="{FF2B5EF4-FFF2-40B4-BE49-F238E27FC236}">
                <a16:creationId xmlns:a16="http://schemas.microsoft.com/office/drawing/2014/main" id="{2E2BE3A1-EAAD-4E6C-A4D9-8AF358990C6C}"/>
              </a:ext>
            </a:extLst>
          </p:cNvPr>
          <p:cNvSpPr/>
          <p:nvPr/>
        </p:nvSpPr>
        <p:spPr>
          <a:xfrm>
            <a:off x="4389924" y="1613898"/>
            <a:ext cx="3817398" cy="277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&lt;clone location&gt;</a:t>
            </a:r>
            <a:endParaRPr lang="en-GB" dirty="0">
              <a:latin typeface="+mj-lt"/>
            </a:endParaRPr>
          </a:p>
        </p:txBody>
      </p:sp>
      <p:sp>
        <p:nvSpPr>
          <p:cNvPr id="8" name="Rectangle 7">
            <a:extLst>
              <a:ext uri="{FF2B5EF4-FFF2-40B4-BE49-F238E27FC236}">
                <a16:creationId xmlns:a16="http://schemas.microsoft.com/office/drawing/2014/main" id="{62052CB9-E907-40ED-BFA2-1B03BB5A157E}"/>
              </a:ext>
            </a:extLst>
          </p:cNvPr>
          <p:cNvSpPr/>
          <p:nvPr/>
        </p:nvSpPr>
        <p:spPr>
          <a:xfrm>
            <a:off x="8109228" y="2384990"/>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Documentation</a:t>
            </a:r>
            <a:endParaRPr lang="en-GB" sz="1100" dirty="0">
              <a:solidFill>
                <a:schemeClr val="bg1"/>
              </a:solidFill>
              <a:latin typeface="+mj-lt"/>
            </a:endParaRPr>
          </a:p>
        </p:txBody>
      </p:sp>
      <p:sp>
        <p:nvSpPr>
          <p:cNvPr id="9" name="Rectangle 8">
            <a:extLst>
              <a:ext uri="{FF2B5EF4-FFF2-40B4-BE49-F238E27FC236}">
                <a16:creationId xmlns:a16="http://schemas.microsoft.com/office/drawing/2014/main" id="{8EF8E856-0A2D-4500-9053-E48AC5223C28}"/>
              </a:ext>
            </a:extLst>
          </p:cNvPr>
          <p:cNvSpPr/>
          <p:nvPr/>
        </p:nvSpPr>
        <p:spPr>
          <a:xfrm>
            <a:off x="759889" y="2384990"/>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PCS</a:t>
            </a:r>
            <a:endParaRPr lang="en-GB" sz="1100" dirty="0">
              <a:solidFill>
                <a:schemeClr val="bg1"/>
              </a:solidFill>
              <a:latin typeface="+mj-lt"/>
            </a:endParaRPr>
          </a:p>
        </p:txBody>
      </p:sp>
      <p:sp>
        <p:nvSpPr>
          <p:cNvPr id="10" name="Rectangle 9">
            <a:extLst>
              <a:ext uri="{FF2B5EF4-FFF2-40B4-BE49-F238E27FC236}">
                <a16:creationId xmlns:a16="http://schemas.microsoft.com/office/drawing/2014/main" id="{F5386233-20DD-4CBB-847D-C9BAF4C3173E}"/>
              </a:ext>
            </a:extLst>
          </p:cNvPr>
          <p:cNvSpPr/>
          <p:nvPr/>
        </p:nvSpPr>
        <p:spPr>
          <a:xfrm>
            <a:off x="2644303" y="2384990"/>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RONET</a:t>
            </a:r>
            <a:endParaRPr lang="en-GB" sz="1100" dirty="0">
              <a:solidFill>
                <a:schemeClr val="bg1"/>
              </a:solidFill>
              <a:latin typeface="+mj-lt"/>
            </a:endParaRPr>
          </a:p>
        </p:txBody>
      </p:sp>
      <p:sp>
        <p:nvSpPr>
          <p:cNvPr id="11" name="Rectangle 10">
            <a:extLst>
              <a:ext uri="{FF2B5EF4-FFF2-40B4-BE49-F238E27FC236}">
                <a16:creationId xmlns:a16="http://schemas.microsoft.com/office/drawing/2014/main" id="{10C9CE55-C504-4CB4-B842-F241EADEB83E}"/>
              </a:ext>
            </a:extLst>
          </p:cNvPr>
          <p:cNvSpPr/>
          <p:nvPr/>
        </p:nvSpPr>
        <p:spPr>
          <a:xfrm>
            <a:off x="4409690" y="2384990"/>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Runtime</a:t>
            </a:r>
            <a:endParaRPr lang="en-GB" sz="1100" dirty="0">
              <a:solidFill>
                <a:schemeClr val="bg1"/>
              </a:solidFill>
              <a:latin typeface="+mj-lt"/>
            </a:endParaRPr>
          </a:p>
        </p:txBody>
      </p:sp>
      <p:sp>
        <p:nvSpPr>
          <p:cNvPr id="12" name="Rectangle 11">
            <a:extLst>
              <a:ext uri="{FF2B5EF4-FFF2-40B4-BE49-F238E27FC236}">
                <a16:creationId xmlns:a16="http://schemas.microsoft.com/office/drawing/2014/main" id="{A6FDC658-62FD-4530-90F6-A9AC3BA28867}"/>
              </a:ext>
            </a:extLst>
          </p:cNvPr>
          <p:cNvSpPr/>
          <p:nvPr/>
        </p:nvSpPr>
        <p:spPr>
          <a:xfrm>
            <a:off x="6254022" y="2384990"/>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Outputs</a:t>
            </a:r>
            <a:endParaRPr lang="en-GB" sz="1100" dirty="0">
              <a:solidFill>
                <a:schemeClr val="bg1"/>
              </a:solidFill>
              <a:latin typeface="+mj-lt"/>
            </a:endParaRPr>
          </a:p>
        </p:txBody>
      </p:sp>
      <p:sp>
        <p:nvSpPr>
          <p:cNvPr id="13" name="Rectangle 12">
            <a:extLst>
              <a:ext uri="{FF2B5EF4-FFF2-40B4-BE49-F238E27FC236}">
                <a16:creationId xmlns:a16="http://schemas.microsoft.com/office/drawing/2014/main" id="{A87570EC-FD78-4812-A087-63705CDE8C6E}"/>
              </a:ext>
            </a:extLst>
          </p:cNvPr>
          <p:cNvSpPr/>
          <p:nvPr/>
        </p:nvSpPr>
        <p:spPr>
          <a:xfrm>
            <a:off x="9499308" y="2384990"/>
            <a:ext cx="1109710" cy="18288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Modified Libs</a:t>
            </a:r>
            <a:endParaRPr lang="en-GB" sz="1100" dirty="0">
              <a:solidFill>
                <a:schemeClr val="tx1"/>
              </a:solidFill>
              <a:latin typeface="+mj-lt"/>
            </a:endParaRPr>
          </a:p>
        </p:txBody>
      </p:sp>
      <p:sp>
        <p:nvSpPr>
          <p:cNvPr id="14" name="Rectangle 13">
            <a:extLst>
              <a:ext uri="{FF2B5EF4-FFF2-40B4-BE49-F238E27FC236}">
                <a16:creationId xmlns:a16="http://schemas.microsoft.com/office/drawing/2014/main" id="{4D0B3FCC-47FE-4151-A393-7EA56EC989D2}"/>
              </a:ext>
            </a:extLst>
          </p:cNvPr>
          <p:cNvSpPr/>
          <p:nvPr/>
        </p:nvSpPr>
        <p:spPr>
          <a:xfrm>
            <a:off x="10706301" y="2384990"/>
            <a:ext cx="1109710" cy="18288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Setup</a:t>
            </a:r>
            <a:endParaRPr lang="en-GB" sz="1100" dirty="0">
              <a:solidFill>
                <a:schemeClr val="tx1"/>
              </a:solidFill>
              <a:latin typeface="+mj-lt"/>
            </a:endParaRPr>
          </a:p>
        </p:txBody>
      </p:sp>
      <p:sp>
        <p:nvSpPr>
          <p:cNvPr id="15" name="Rectangle 14">
            <a:extLst>
              <a:ext uri="{FF2B5EF4-FFF2-40B4-BE49-F238E27FC236}">
                <a16:creationId xmlns:a16="http://schemas.microsoft.com/office/drawing/2014/main" id="{20C10932-F986-4B3C-86B5-E5C5B294F539}"/>
              </a:ext>
            </a:extLst>
          </p:cNvPr>
          <p:cNvSpPr/>
          <p:nvPr/>
        </p:nvSpPr>
        <p:spPr>
          <a:xfrm>
            <a:off x="9499308" y="3177637"/>
            <a:ext cx="1109710" cy="18288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Centerline</a:t>
            </a:r>
          </a:p>
        </p:txBody>
      </p:sp>
      <p:sp>
        <p:nvSpPr>
          <p:cNvPr id="16" name="Rectangle 15">
            <a:extLst>
              <a:ext uri="{FF2B5EF4-FFF2-40B4-BE49-F238E27FC236}">
                <a16:creationId xmlns:a16="http://schemas.microsoft.com/office/drawing/2014/main" id="{EB27A804-A561-4E24-B6C4-46DD8F6942FE}"/>
              </a:ext>
            </a:extLst>
          </p:cNvPr>
          <p:cNvSpPr/>
          <p:nvPr/>
        </p:nvSpPr>
        <p:spPr>
          <a:xfrm>
            <a:off x="9499308" y="3413333"/>
            <a:ext cx="1109710" cy="18288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Shapely</a:t>
            </a:r>
          </a:p>
        </p:txBody>
      </p:sp>
      <p:sp>
        <p:nvSpPr>
          <p:cNvPr id="17" name="Rectangle 16">
            <a:extLst>
              <a:ext uri="{FF2B5EF4-FFF2-40B4-BE49-F238E27FC236}">
                <a16:creationId xmlns:a16="http://schemas.microsoft.com/office/drawing/2014/main" id="{B42E2F90-20E5-450C-83A6-990725EEB333}"/>
              </a:ext>
            </a:extLst>
          </p:cNvPr>
          <p:cNvSpPr/>
          <p:nvPr/>
        </p:nvSpPr>
        <p:spPr>
          <a:xfrm>
            <a:off x="276040" y="1491896"/>
            <a:ext cx="285935" cy="533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err="1">
                <a:solidFill>
                  <a:schemeClr val="tx1"/>
                </a:solidFill>
                <a:latin typeface="+mj-lt"/>
              </a:rPr>
              <a:t>Lvl</a:t>
            </a:r>
            <a:r>
              <a:rPr lang="en-US" sz="1400" dirty="0">
                <a:solidFill>
                  <a:schemeClr val="tx1"/>
                </a:solidFill>
                <a:latin typeface="+mj-lt"/>
              </a:rPr>
              <a:t> 0</a:t>
            </a:r>
            <a:endParaRPr lang="en-GB" sz="1400" dirty="0">
              <a:solidFill>
                <a:schemeClr val="tx1"/>
              </a:solidFill>
              <a:latin typeface="+mj-lt"/>
            </a:endParaRPr>
          </a:p>
        </p:txBody>
      </p:sp>
      <p:sp>
        <p:nvSpPr>
          <p:cNvPr id="18" name="Rectangle 17">
            <a:extLst>
              <a:ext uri="{FF2B5EF4-FFF2-40B4-BE49-F238E27FC236}">
                <a16:creationId xmlns:a16="http://schemas.microsoft.com/office/drawing/2014/main" id="{0BC53208-C93D-4522-9BE2-C3341478289D}"/>
              </a:ext>
            </a:extLst>
          </p:cNvPr>
          <p:cNvSpPr/>
          <p:nvPr/>
        </p:nvSpPr>
        <p:spPr>
          <a:xfrm>
            <a:off x="276040" y="2223416"/>
            <a:ext cx="285935" cy="7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latin typeface="+mj-lt"/>
              </a:rPr>
              <a:t>Level 1</a:t>
            </a:r>
            <a:endParaRPr lang="en-GB" sz="1400" dirty="0">
              <a:solidFill>
                <a:schemeClr val="tx1"/>
              </a:solidFill>
              <a:latin typeface="+mj-lt"/>
            </a:endParaRPr>
          </a:p>
        </p:txBody>
      </p:sp>
      <p:sp>
        <p:nvSpPr>
          <p:cNvPr id="19" name="Rectangle 18">
            <a:extLst>
              <a:ext uri="{FF2B5EF4-FFF2-40B4-BE49-F238E27FC236}">
                <a16:creationId xmlns:a16="http://schemas.microsoft.com/office/drawing/2014/main" id="{30BF1C6A-860A-4A24-B78F-C369F830556F}"/>
              </a:ext>
            </a:extLst>
          </p:cNvPr>
          <p:cNvSpPr/>
          <p:nvPr/>
        </p:nvSpPr>
        <p:spPr>
          <a:xfrm>
            <a:off x="276040" y="3160301"/>
            <a:ext cx="285935"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latin typeface="+mj-lt"/>
              </a:rPr>
              <a:t>Level 2</a:t>
            </a:r>
            <a:endParaRPr lang="en-GB" sz="1400" dirty="0">
              <a:solidFill>
                <a:schemeClr val="tx1"/>
              </a:solidFill>
              <a:latin typeface="+mj-lt"/>
            </a:endParaRPr>
          </a:p>
        </p:txBody>
      </p:sp>
      <p:sp>
        <p:nvSpPr>
          <p:cNvPr id="20" name="Rectangle 19">
            <a:extLst>
              <a:ext uri="{FF2B5EF4-FFF2-40B4-BE49-F238E27FC236}">
                <a16:creationId xmlns:a16="http://schemas.microsoft.com/office/drawing/2014/main" id="{101A6661-AFC2-4C8C-AA09-5F8C4A50B6A1}"/>
              </a:ext>
            </a:extLst>
          </p:cNvPr>
          <p:cNvSpPr/>
          <p:nvPr/>
        </p:nvSpPr>
        <p:spPr>
          <a:xfrm>
            <a:off x="759889" y="317763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err="1">
                <a:solidFill>
                  <a:schemeClr val="bg1"/>
                </a:solidFill>
                <a:latin typeface="+mj-lt"/>
              </a:rPr>
              <a:t>Adm_boundaries</a:t>
            </a:r>
            <a:endParaRPr lang="en-GB" sz="1100" dirty="0">
              <a:solidFill>
                <a:schemeClr val="bg1"/>
              </a:solidFill>
              <a:latin typeface="+mj-lt"/>
            </a:endParaRPr>
          </a:p>
        </p:txBody>
      </p:sp>
      <p:sp>
        <p:nvSpPr>
          <p:cNvPr id="21" name="Rectangle 20">
            <a:extLst>
              <a:ext uri="{FF2B5EF4-FFF2-40B4-BE49-F238E27FC236}">
                <a16:creationId xmlns:a16="http://schemas.microsoft.com/office/drawing/2014/main" id="{AA5CF6EC-20CB-4C66-A5F3-647639F862B9}"/>
              </a:ext>
            </a:extLst>
          </p:cNvPr>
          <p:cNvSpPr/>
          <p:nvPr/>
        </p:nvSpPr>
        <p:spPr>
          <a:xfrm>
            <a:off x="759889" y="3413333"/>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Criticality</a:t>
            </a:r>
            <a:endParaRPr lang="en-GB" sz="1100" dirty="0">
              <a:solidFill>
                <a:schemeClr val="bg1"/>
              </a:solidFill>
              <a:latin typeface="+mj-lt"/>
            </a:endParaRPr>
          </a:p>
        </p:txBody>
      </p:sp>
      <p:sp>
        <p:nvSpPr>
          <p:cNvPr id="22" name="Rectangle 21">
            <a:extLst>
              <a:ext uri="{FF2B5EF4-FFF2-40B4-BE49-F238E27FC236}">
                <a16:creationId xmlns:a16="http://schemas.microsoft.com/office/drawing/2014/main" id="{AFD2BD27-1E14-4D63-996E-AB26E5CA1A8D}"/>
              </a:ext>
            </a:extLst>
          </p:cNvPr>
          <p:cNvSpPr/>
          <p:nvPr/>
        </p:nvSpPr>
        <p:spPr>
          <a:xfrm>
            <a:off x="759889" y="3649029"/>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Hazard</a:t>
            </a:r>
            <a:endParaRPr lang="en-GB" sz="1100" dirty="0">
              <a:solidFill>
                <a:schemeClr val="bg1"/>
              </a:solidFill>
              <a:latin typeface="+mj-lt"/>
            </a:endParaRPr>
          </a:p>
        </p:txBody>
      </p:sp>
      <p:sp>
        <p:nvSpPr>
          <p:cNvPr id="23" name="Rectangle 22">
            <a:extLst>
              <a:ext uri="{FF2B5EF4-FFF2-40B4-BE49-F238E27FC236}">
                <a16:creationId xmlns:a16="http://schemas.microsoft.com/office/drawing/2014/main" id="{0074D2F1-DDF6-4398-BA2D-7AF530F9FA8B}"/>
              </a:ext>
            </a:extLst>
          </p:cNvPr>
          <p:cNvSpPr/>
          <p:nvPr/>
        </p:nvSpPr>
        <p:spPr>
          <a:xfrm>
            <a:off x="759889" y="3884725"/>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Poverty</a:t>
            </a:r>
            <a:endParaRPr lang="en-GB" sz="1100" dirty="0">
              <a:solidFill>
                <a:schemeClr val="bg1"/>
              </a:solidFill>
              <a:latin typeface="+mj-lt"/>
            </a:endParaRPr>
          </a:p>
        </p:txBody>
      </p:sp>
      <p:sp>
        <p:nvSpPr>
          <p:cNvPr id="24" name="Rectangle 23">
            <a:extLst>
              <a:ext uri="{FF2B5EF4-FFF2-40B4-BE49-F238E27FC236}">
                <a16:creationId xmlns:a16="http://schemas.microsoft.com/office/drawing/2014/main" id="{8283D4D4-7A2E-4CFE-B6F0-703BA81CCF94}"/>
              </a:ext>
            </a:extLst>
          </p:cNvPr>
          <p:cNvSpPr/>
          <p:nvPr/>
        </p:nvSpPr>
        <p:spPr>
          <a:xfrm>
            <a:off x="10706301" y="3177637"/>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err="1">
                <a:solidFill>
                  <a:schemeClr val="tx1"/>
                </a:solidFill>
                <a:latin typeface="+mj-lt"/>
              </a:rPr>
              <a:t>Anaconda_env.yml</a:t>
            </a:r>
            <a:endParaRPr lang="en-GB" sz="1100" dirty="0">
              <a:solidFill>
                <a:schemeClr val="tx1"/>
              </a:solidFill>
              <a:latin typeface="+mj-lt"/>
            </a:endParaRPr>
          </a:p>
        </p:txBody>
      </p:sp>
      <p:sp>
        <p:nvSpPr>
          <p:cNvPr id="25" name="Rectangle 24">
            <a:extLst>
              <a:ext uri="{FF2B5EF4-FFF2-40B4-BE49-F238E27FC236}">
                <a16:creationId xmlns:a16="http://schemas.microsoft.com/office/drawing/2014/main" id="{38BF8FEC-3E70-4724-9D90-C7AC926A17E4}"/>
              </a:ext>
            </a:extLst>
          </p:cNvPr>
          <p:cNvSpPr/>
          <p:nvPr/>
        </p:nvSpPr>
        <p:spPr>
          <a:xfrm>
            <a:off x="759889" y="4120421"/>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dashboard.xlsm</a:t>
            </a:r>
            <a:endParaRPr lang="en-GB" sz="1100" dirty="0">
              <a:solidFill>
                <a:schemeClr val="tx1"/>
              </a:solidFill>
              <a:latin typeface="+mj-lt"/>
            </a:endParaRPr>
          </a:p>
        </p:txBody>
      </p:sp>
      <p:sp>
        <p:nvSpPr>
          <p:cNvPr id="26" name="Rectangle 25">
            <a:extLst>
              <a:ext uri="{FF2B5EF4-FFF2-40B4-BE49-F238E27FC236}">
                <a16:creationId xmlns:a16="http://schemas.microsoft.com/office/drawing/2014/main" id="{62367116-496E-44A8-9010-109D2DF3D544}"/>
              </a:ext>
            </a:extLst>
          </p:cNvPr>
          <p:cNvSpPr/>
          <p:nvPr/>
        </p:nvSpPr>
        <p:spPr>
          <a:xfrm>
            <a:off x="2644303" y="317763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1</a:t>
            </a:r>
            <a:endParaRPr lang="en-GB" sz="1100" dirty="0">
              <a:solidFill>
                <a:schemeClr val="bg1"/>
              </a:solidFill>
              <a:latin typeface="+mj-lt"/>
            </a:endParaRPr>
          </a:p>
        </p:txBody>
      </p:sp>
      <p:sp>
        <p:nvSpPr>
          <p:cNvPr id="27" name="Rectangle 26">
            <a:extLst>
              <a:ext uri="{FF2B5EF4-FFF2-40B4-BE49-F238E27FC236}">
                <a16:creationId xmlns:a16="http://schemas.microsoft.com/office/drawing/2014/main" id="{10BFE6E6-DDBA-471F-A003-5F42F95BB1F7}"/>
              </a:ext>
            </a:extLst>
          </p:cNvPr>
          <p:cNvSpPr/>
          <p:nvPr/>
        </p:nvSpPr>
        <p:spPr>
          <a:xfrm>
            <a:off x="2644303" y="4120421"/>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n</a:t>
            </a:r>
            <a:endParaRPr lang="en-GB" sz="1100" dirty="0">
              <a:solidFill>
                <a:schemeClr val="bg1"/>
              </a:solidFill>
              <a:latin typeface="+mj-lt"/>
            </a:endParaRPr>
          </a:p>
        </p:txBody>
      </p:sp>
      <p:sp>
        <p:nvSpPr>
          <p:cNvPr id="29" name="Rectangle 28">
            <a:extLst>
              <a:ext uri="{FF2B5EF4-FFF2-40B4-BE49-F238E27FC236}">
                <a16:creationId xmlns:a16="http://schemas.microsoft.com/office/drawing/2014/main" id="{74F4F461-78D7-46BC-933F-876F4FF2C43C}"/>
              </a:ext>
            </a:extLst>
          </p:cNvPr>
          <p:cNvSpPr/>
          <p:nvPr/>
        </p:nvSpPr>
        <p:spPr>
          <a:xfrm>
            <a:off x="4409690" y="317763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1</a:t>
            </a:r>
            <a:endParaRPr lang="en-GB" sz="1100" dirty="0">
              <a:solidFill>
                <a:schemeClr val="bg1"/>
              </a:solidFill>
              <a:latin typeface="+mj-lt"/>
            </a:endParaRPr>
          </a:p>
        </p:txBody>
      </p:sp>
      <p:sp>
        <p:nvSpPr>
          <p:cNvPr id="30" name="Rectangle 29">
            <a:extLst>
              <a:ext uri="{FF2B5EF4-FFF2-40B4-BE49-F238E27FC236}">
                <a16:creationId xmlns:a16="http://schemas.microsoft.com/office/drawing/2014/main" id="{20DDDBBA-B41E-4FF4-82D8-5FF86A14F139}"/>
              </a:ext>
            </a:extLst>
          </p:cNvPr>
          <p:cNvSpPr/>
          <p:nvPr/>
        </p:nvSpPr>
        <p:spPr>
          <a:xfrm>
            <a:off x="4409690" y="4120421"/>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n</a:t>
            </a:r>
            <a:endParaRPr lang="en-GB" sz="1100" dirty="0">
              <a:solidFill>
                <a:schemeClr val="bg1"/>
              </a:solidFill>
              <a:latin typeface="+mj-lt"/>
            </a:endParaRPr>
          </a:p>
        </p:txBody>
      </p:sp>
      <p:sp>
        <p:nvSpPr>
          <p:cNvPr id="32" name="Rectangle 31">
            <a:extLst>
              <a:ext uri="{FF2B5EF4-FFF2-40B4-BE49-F238E27FC236}">
                <a16:creationId xmlns:a16="http://schemas.microsoft.com/office/drawing/2014/main" id="{88ADEE0A-79D8-48E9-843A-37B8EEC30B52}"/>
              </a:ext>
            </a:extLst>
          </p:cNvPr>
          <p:cNvSpPr/>
          <p:nvPr/>
        </p:nvSpPr>
        <p:spPr>
          <a:xfrm>
            <a:off x="6254022" y="317763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1</a:t>
            </a:r>
            <a:endParaRPr lang="en-GB" sz="1100" dirty="0">
              <a:solidFill>
                <a:schemeClr val="bg1"/>
              </a:solidFill>
              <a:latin typeface="+mj-lt"/>
            </a:endParaRPr>
          </a:p>
        </p:txBody>
      </p:sp>
      <p:sp>
        <p:nvSpPr>
          <p:cNvPr id="33" name="Rectangle 32">
            <a:extLst>
              <a:ext uri="{FF2B5EF4-FFF2-40B4-BE49-F238E27FC236}">
                <a16:creationId xmlns:a16="http://schemas.microsoft.com/office/drawing/2014/main" id="{E938DB9F-BCF3-4604-B7D6-5828C751814A}"/>
              </a:ext>
            </a:extLst>
          </p:cNvPr>
          <p:cNvSpPr/>
          <p:nvPr/>
        </p:nvSpPr>
        <p:spPr>
          <a:xfrm>
            <a:off x="6254022" y="4120421"/>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n</a:t>
            </a:r>
            <a:endParaRPr lang="en-GB" sz="1100" dirty="0">
              <a:solidFill>
                <a:schemeClr val="bg1"/>
              </a:solidFill>
              <a:latin typeface="+mj-lt"/>
            </a:endParaRPr>
          </a:p>
        </p:txBody>
      </p:sp>
      <p:sp>
        <p:nvSpPr>
          <p:cNvPr id="35" name="Rectangle 34">
            <a:extLst>
              <a:ext uri="{FF2B5EF4-FFF2-40B4-BE49-F238E27FC236}">
                <a16:creationId xmlns:a16="http://schemas.microsoft.com/office/drawing/2014/main" id="{BFDD4E7D-F382-4191-B7AA-A2D227B9C9A2}"/>
              </a:ext>
            </a:extLst>
          </p:cNvPr>
          <p:cNvSpPr/>
          <p:nvPr/>
        </p:nvSpPr>
        <p:spPr>
          <a:xfrm>
            <a:off x="8109228" y="3177636"/>
            <a:ext cx="1109710" cy="536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Road Analytics Suite User Guide.pptx</a:t>
            </a:r>
          </a:p>
        </p:txBody>
      </p:sp>
      <p:sp>
        <p:nvSpPr>
          <p:cNvPr id="36" name="Rectangle 35">
            <a:extLst>
              <a:ext uri="{FF2B5EF4-FFF2-40B4-BE49-F238E27FC236}">
                <a16:creationId xmlns:a16="http://schemas.microsoft.com/office/drawing/2014/main" id="{84397E8A-28F0-43E8-AA88-9ECBBD712533}"/>
              </a:ext>
            </a:extLst>
          </p:cNvPr>
          <p:cNvSpPr/>
          <p:nvPr/>
        </p:nvSpPr>
        <p:spPr>
          <a:xfrm>
            <a:off x="2644303" y="3413333"/>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2</a:t>
            </a:r>
            <a:endParaRPr lang="en-GB" sz="1100" dirty="0">
              <a:solidFill>
                <a:schemeClr val="bg1"/>
              </a:solidFill>
              <a:latin typeface="+mj-lt"/>
            </a:endParaRPr>
          </a:p>
        </p:txBody>
      </p:sp>
      <p:sp>
        <p:nvSpPr>
          <p:cNvPr id="37" name="Rectangle 36">
            <a:extLst>
              <a:ext uri="{FF2B5EF4-FFF2-40B4-BE49-F238E27FC236}">
                <a16:creationId xmlns:a16="http://schemas.microsoft.com/office/drawing/2014/main" id="{47F3CD63-AF0F-472E-A328-D46A7208B706}"/>
              </a:ext>
            </a:extLst>
          </p:cNvPr>
          <p:cNvSpPr/>
          <p:nvPr/>
        </p:nvSpPr>
        <p:spPr>
          <a:xfrm>
            <a:off x="4409690" y="3413333"/>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2</a:t>
            </a:r>
            <a:endParaRPr lang="en-GB" sz="1100" dirty="0">
              <a:solidFill>
                <a:schemeClr val="bg1"/>
              </a:solidFill>
              <a:latin typeface="+mj-lt"/>
            </a:endParaRPr>
          </a:p>
        </p:txBody>
      </p:sp>
      <p:sp>
        <p:nvSpPr>
          <p:cNvPr id="38" name="Rectangle 37">
            <a:extLst>
              <a:ext uri="{FF2B5EF4-FFF2-40B4-BE49-F238E27FC236}">
                <a16:creationId xmlns:a16="http://schemas.microsoft.com/office/drawing/2014/main" id="{A00D8DA1-39B2-4AED-A283-635B60F6FCB7}"/>
              </a:ext>
            </a:extLst>
          </p:cNvPr>
          <p:cNvSpPr/>
          <p:nvPr/>
        </p:nvSpPr>
        <p:spPr>
          <a:xfrm>
            <a:off x="6254022" y="3413333"/>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2</a:t>
            </a:r>
            <a:endParaRPr lang="en-GB" sz="1100" dirty="0">
              <a:solidFill>
                <a:schemeClr val="bg1"/>
              </a:solidFill>
              <a:latin typeface="+mj-lt"/>
            </a:endParaRPr>
          </a:p>
        </p:txBody>
      </p:sp>
      <p:sp>
        <p:nvSpPr>
          <p:cNvPr id="39" name="TextBox 38">
            <a:extLst>
              <a:ext uri="{FF2B5EF4-FFF2-40B4-BE49-F238E27FC236}">
                <a16:creationId xmlns:a16="http://schemas.microsoft.com/office/drawing/2014/main" id="{B26B5269-48E8-4ED6-9489-35A9A3F122B6}"/>
              </a:ext>
            </a:extLst>
          </p:cNvPr>
          <p:cNvSpPr txBox="1"/>
          <p:nvPr/>
        </p:nvSpPr>
        <p:spPr>
          <a:xfrm rot="5400000">
            <a:off x="2967364" y="3677199"/>
            <a:ext cx="463588" cy="369332"/>
          </a:xfrm>
          <a:prstGeom prst="rect">
            <a:avLst/>
          </a:prstGeom>
          <a:noFill/>
        </p:spPr>
        <p:txBody>
          <a:bodyPr wrap="none" rtlCol="0">
            <a:spAutoFit/>
          </a:bodyPr>
          <a:lstStyle/>
          <a:p>
            <a:r>
              <a:rPr lang="en-US" dirty="0">
                <a:latin typeface="+mj-lt"/>
              </a:rPr>
              <a:t>. . .</a:t>
            </a:r>
            <a:endParaRPr lang="en-GB" dirty="0">
              <a:latin typeface="+mj-lt"/>
            </a:endParaRPr>
          </a:p>
        </p:txBody>
      </p:sp>
      <p:sp>
        <p:nvSpPr>
          <p:cNvPr id="40" name="TextBox 39">
            <a:extLst>
              <a:ext uri="{FF2B5EF4-FFF2-40B4-BE49-F238E27FC236}">
                <a16:creationId xmlns:a16="http://schemas.microsoft.com/office/drawing/2014/main" id="{5C098023-6495-4BA7-B611-0A5698F2573D}"/>
              </a:ext>
            </a:extLst>
          </p:cNvPr>
          <p:cNvSpPr txBox="1"/>
          <p:nvPr/>
        </p:nvSpPr>
        <p:spPr>
          <a:xfrm rot="5400000">
            <a:off x="4732751" y="3677199"/>
            <a:ext cx="463588" cy="369332"/>
          </a:xfrm>
          <a:prstGeom prst="rect">
            <a:avLst/>
          </a:prstGeom>
          <a:noFill/>
        </p:spPr>
        <p:txBody>
          <a:bodyPr wrap="none" rtlCol="0">
            <a:spAutoFit/>
          </a:bodyPr>
          <a:lstStyle/>
          <a:p>
            <a:r>
              <a:rPr lang="en-US" dirty="0">
                <a:latin typeface="+mj-lt"/>
              </a:rPr>
              <a:t>. . .</a:t>
            </a:r>
            <a:endParaRPr lang="en-GB" dirty="0">
              <a:latin typeface="+mj-lt"/>
            </a:endParaRPr>
          </a:p>
        </p:txBody>
      </p:sp>
      <p:sp>
        <p:nvSpPr>
          <p:cNvPr id="41" name="TextBox 40">
            <a:extLst>
              <a:ext uri="{FF2B5EF4-FFF2-40B4-BE49-F238E27FC236}">
                <a16:creationId xmlns:a16="http://schemas.microsoft.com/office/drawing/2014/main" id="{08DF395F-F60A-442E-B5E8-89A96B17D96B}"/>
              </a:ext>
            </a:extLst>
          </p:cNvPr>
          <p:cNvSpPr txBox="1"/>
          <p:nvPr/>
        </p:nvSpPr>
        <p:spPr>
          <a:xfrm rot="5400000">
            <a:off x="6577083" y="3677199"/>
            <a:ext cx="463588" cy="369332"/>
          </a:xfrm>
          <a:prstGeom prst="rect">
            <a:avLst/>
          </a:prstGeom>
          <a:noFill/>
        </p:spPr>
        <p:txBody>
          <a:bodyPr wrap="none" rtlCol="0">
            <a:spAutoFit/>
          </a:bodyPr>
          <a:lstStyle/>
          <a:p>
            <a:r>
              <a:rPr lang="en-US" dirty="0">
                <a:latin typeface="+mj-lt"/>
              </a:rPr>
              <a:t>. . .</a:t>
            </a:r>
            <a:endParaRPr lang="en-GB" dirty="0">
              <a:latin typeface="+mj-lt"/>
            </a:endParaRPr>
          </a:p>
        </p:txBody>
      </p:sp>
      <p:sp>
        <p:nvSpPr>
          <p:cNvPr id="42" name="Rectangle 41">
            <a:extLst>
              <a:ext uri="{FF2B5EF4-FFF2-40B4-BE49-F238E27FC236}">
                <a16:creationId xmlns:a16="http://schemas.microsoft.com/office/drawing/2014/main" id="{37DD673D-5DC3-4D73-85C6-DE3B9D7F3577}"/>
              </a:ext>
            </a:extLst>
          </p:cNvPr>
          <p:cNvSpPr/>
          <p:nvPr/>
        </p:nvSpPr>
        <p:spPr>
          <a:xfrm>
            <a:off x="4409690" y="4511023"/>
            <a:ext cx="1109710" cy="18288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Network.csv</a:t>
            </a:r>
          </a:p>
        </p:txBody>
      </p:sp>
      <p:sp>
        <p:nvSpPr>
          <p:cNvPr id="43" name="Rectangle 42">
            <a:extLst>
              <a:ext uri="{FF2B5EF4-FFF2-40B4-BE49-F238E27FC236}">
                <a16:creationId xmlns:a16="http://schemas.microsoft.com/office/drawing/2014/main" id="{F7A8DC19-EF62-4C2E-977E-91F5924F38D2}"/>
              </a:ext>
            </a:extLst>
          </p:cNvPr>
          <p:cNvSpPr/>
          <p:nvPr/>
        </p:nvSpPr>
        <p:spPr>
          <a:xfrm>
            <a:off x="276040" y="4511023"/>
            <a:ext cx="285935" cy="2103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latin typeface="+mj-lt"/>
              </a:rPr>
              <a:t>Level 3</a:t>
            </a:r>
            <a:endParaRPr lang="en-GB" sz="1400" dirty="0">
              <a:solidFill>
                <a:schemeClr val="tx1"/>
              </a:solidFill>
              <a:latin typeface="+mj-lt"/>
            </a:endParaRPr>
          </a:p>
        </p:txBody>
      </p:sp>
      <p:sp>
        <p:nvSpPr>
          <p:cNvPr id="44" name="Rectangle 43">
            <a:extLst>
              <a:ext uri="{FF2B5EF4-FFF2-40B4-BE49-F238E27FC236}">
                <a16:creationId xmlns:a16="http://schemas.microsoft.com/office/drawing/2014/main" id="{0E6A2595-7A31-436D-8E57-9B95FA3379F5}"/>
              </a:ext>
            </a:extLst>
          </p:cNvPr>
          <p:cNvSpPr/>
          <p:nvPr/>
        </p:nvSpPr>
        <p:spPr>
          <a:xfrm>
            <a:off x="2644303" y="4511023"/>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RONET_n.xlsm</a:t>
            </a:r>
          </a:p>
        </p:txBody>
      </p:sp>
      <p:sp>
        <p:nvSpPr>
          <p:cNvPr id="45" name="Rectangle 44">
            <a:extLst>
              <a:ext uri="{FF2B5EF4-FFF2-40B4-BE49-F238E27FC236}">
                <a16:creationId xmlns:a16="http://schemas.microsoft.com/office/drawing/2014/main" id="{82D2A2F1-6942-4FFB-B421-841DC843166A}"/>
              </a:ext>
            </a:extLst>
          </p:cNvPr>
          <p:cNvSpPr/>
          <p:nvPr/>
        </p:nvSpPr>
        <p:spPr>
          <a:xfrm>
            <a:off x="9499308" y="5317181"/>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&lt;name&gt;</a:t>
            </a:r>
          </a:p>
        </p:txBody>
      </p:sp>
      <p:sp>
        <p:nvSpPr>
          <p:cNvPr id="46" name="Rectangle 45">
            <a:extLst>
              <a:ext uri="{FF2B5EF4-FFF2-40B4-BE49-F238E27FC236}">
                <a16:creationId xmlns:a16="http://schemas.microsoft.com/office/drawing/2014/main" id="{0914DA4F-6E6F-444C-B77B-5B5ED1E5C57A}"/>
              </a:ext>
            </a:extLst>
          </p:cNvPr>
          <p:cNvSpPr/>
          <p:nvPr/>
        </p:nvSpPr>
        <p:spPr>
          <a:xfrm>
            <a:off x="9499308" y="6213106"/>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&lt;name&gt;</a:t>
            </a:r>
          </a:p>
        </p:txBody>
      </p:sp>
      <p:sp>
        <p:nvSpPr>
          <p:cNvPr id="47" name="Rectangle 46">
            <a:extLst>
              <a:ext uri="{FF2B5EF4-FFF2-40B4-BE49-F238E27FC236}">
                <a16:creationId xmlns:a16="http://schemas.microsoft.com/office/drawing/2014/main" id="{6E39C318-9FC1-45D4-808D-6BAAD409C940}"/>
              </a:ext>
            </a:extLst>
          </p:cNvPr>
          <p:cNvSpPr/>
          <p:nvPr/>
        </p:nvSpPr>
        <p:spPr>
          <a:xfrm>
            <a:off x="9499308" y="6447805"/>
            <a:ext cx="1109710" cy="18288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&lt;name&gt;</a:t>
            </a:r>
          </a:p>
        </p:txBody>
      </p:sp>
      <p:cxnSp>
        <p:nvCxnSpPr>
          <p:cNvPr id="49" name="Straight Connector 48">
            <a:extLst>
              <a:ext uri="{FF2B5EF4-FFF2-40B4-BE49-F238E27FC236}">
                <a16:creationId xmlns:a16="http://schemas.microsoft.com/office/drawing/2014/main" id="{211AAA9C-4D5E-4A3F-BEDE-1C3F86E92245}"/>
              </a:ext>
            </a:extLst>
          </p:cNvPr>
          <p:cNvCxnSpPr/>
          <p:nvPr/>
        </p:nvCxnSpPr>
        <p:spPr>
          <a:xfrm>
            <a:off x="9499308" y="5238750"/>
            <a:ext cx="239741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E57A64D-0965-4F5D-BC8F-2693AE0E4947}"/>
              </a:ext>
            </a:extLst>
          </p:cNvPr>
          <p:cNvSpPr txBox="1"/>
          <p:nvPr/>
        </p:nvSpPr>
        <p:spPr>
          <a:xfrm>
            <a:off x="10288448" y="4892828"/>
            <a:ext cx="864019" cy="369332"/>
          </a:xfrm>
          <a:prstGeom prst="rect">
            <a:avLst/>
          </a:prstGeom>
          <a:noFill/>
        </p:spPr>
        <p:txBody>
          <a:bodyPr wrap="none" rtlCol="0">
            <a:spAutoFit/>
          </a:bodyPr>
          <a:lstStyle/>
          <a:p>
            <a:r>
              <a:rPr lang="en-US" dirty="0">
                <a:solidFill>
                  <a:schemeClr val="accent1">
                    <a:lumMod val="50000"/>
                  </a:schemeClr>
                </a:solidFill>
                <a:latin typeface="+mj-lt"/>
              </a:rPr>
              <a:t>Legend</a:t>
            </a:r>
            <a:endParaRPr lang="en-GB" dirty="0">
              <a:solidFill>
                <a:schemeClr val="accent1">
                  <a:lumMod val="50000"/>
                </a:schemeClr>
              </a:solidFill>
              <a:latin typeface="+mj-lt"/>
            </a:endParaRPr>
          </a:p>
        </p:txBody>
      </p:sp>
      <p:sp>
        <p:nvSpPr>
          <p:cNvPr id="51" name="TextBox 50">
            <a:extLst>
              <a:ext uri="{FF2B5EF4-FFF2-40B4-BE49-F238E27FC236}">
                <a16:creationId xmlns:a16="http://schemas.microsoft.com/office/drawing/2014/main" id="{7C79D385-22AF-42AE-950A-260822CD17CD}"/>
              </a:ext>
            </a:extLst>
          </p:cNvPr>
          <p:cNvSpPr txBox="1"/>
          <p:nvPr/>
        </p:nvSpPr>
        <p:spPr>
          <a:xfrm>
            <a:off x="10661504" y="5278041"/>
            <a:ext cx="889859" cy="276999"/>
          </a:xfrm>
          <a:prstGeom prst="rect">
            <a:avLst/>
          </a:prstGeom>
          <a:noFill/>
        </p:spPr>
        <p:txBody>
          <a:bodyPr wrap="none" rtlCol="0">
            <a:spAutoFit/>
          </a:bodyPr>
          <a:lstStyle/>
          <a:p>
            <a:r>
              <a:rPr lang="en-US" sz="1200" dirty="0">
                <a:latin typeface="+mj-lt"/>
              </a:rPr>
              <a:t>Existing file</a:t>
            </a:r>
            <a:endParaRPr lang="en-GB" sz="1200" dirty="0">
              <a:latin typeface="+mj-lt"/>
            </a:endParaRPr>
          </a:p>
        </p:txBody>
      </p:sp>
      <p:sp>
        <p:nvSpPr>
          <p:cNvPr id="52" name="TextBox 51">
            <a:extLst>
              <a:ext uri="{FF2B5EF4-FFF2-40B4-BE49-F238E27FC236}">
                <a16:creationId xmlns:a16="http://schemas.microsoft.com/office/drawing/2014/main" id="{02166F19-B9B8-4C6E-90E5-B26910B6B806}"/>
              </a:ext>
            </a:extLst>
          </p:cNvPr>
          <p:cNvSpPr txBox="1"/>
          <p:nvPr/>
        </p:nvSpPr>
        <p:spPr>
          <a:xfrm>
            <a:off x="10661504" y="6153388"/>
            <a:ext cx="580095" cy="276999"/>
          </a:xfrm>
          <a:prstGeom prst="rect">
            <a:avLst/>
          </a:prstGeom>
          <a:noFill/>
        </p:spPr>
        <p:txBody>
          <a:bodyPr wrap="none" rtlCol="0">
            <a:spAutoFit/>
          </a:bodyPr>
          <a:lstStyle/>
          <a:p>
            <a:r>
              <a:rPr lang="en-US" sz="1200" dirty="0">
                <a:latin typeface="+mj-lt"/>
              </a:rPr>
              <a:t>Folder</a:t>
            </a:r>
            <a:endParaRPr lang="en-GB" sz="1200" dirty="0">
              <a:latin typeface="+mj-lt"/>
            </a:endParaRPr>
          </a:p>
        </p:txBody>
      </p:sp>
      <p:sp>
        <p:nvSpPr>
          <p:cNvPr id="53" name="TextBox 52">
            <a:extLst>
              <a:ext uri="{FF2B5EF4-FFF2-40B4-BE49-F238E27FC236}">
                <a16:creationId xmlns:a16="http://schemas.microsoft.com/office/drawing/2014/main" id="{0430C985-BFD6-4A30-8FF3-1552AFE4461D}"/>
              </a:ext>
            </a:extLst>
          </p:cNvPr>
          <p:cNvSpPr txBox="1"/>
          <p:nvPr/>
        </p:nvSpPr>
        <p:spPr>
          <a:xfrm>
            <a:off x="10661504" y="6377798"/>
            <a:ext cx="948465" cy="276999"/>
          </a:xfrm>
          <a:prstGeom prst="rect">
            <a:avLst/>
          </a:prstGeom>
          <a:noFill/>
        </p:spPr>
        <p:txBody>
          <a:bodyPr wrap="none" rtlCol="0">
            <a:spAutoFit/>
          </a:bodyPr>
          <a:lstStyle/>
          <a:p>
            <a:r>
              <a:rPr lang="en-US" sz="1200" dirty="0">
                <a:latin typeface="+mj-lt"/>
              </a:rPr>
              <a:t>Setup folder</a:t>
            </a:r>
            <a:endParaRPr lang="en-GB" sz="1200" dirty="0">
              <a:latin typeface="+mj-lt"/>
            </a:endParaRPr>
          </a:p>
        </p:txBody>
      </p:sp>
      <p:sp>
        <p:nvSpPr>
          <p:cNvPr id="54" name="Left Brace 53">
            <a:extLst>
              <a:ext uri="{FF2B5EF4-FFF2-40B4-BE49-F238E27FC236}">
                <a16:creationId xmlns:a16="http://schemas.microsoft.com/office/drawing/2014/main" id="{566B56BB-0FC2-4A7E-B97B-3F480B1B6936}"/>
              </a:ext>
            </a:extLst>
          </p:cNvPr>
          <p:cNvSpPr/>
          <p:nvPr/>
        </p:nvSpPr>
        <p:spPr>
          <a:xfrm rot="5400000">
            <a:off x="6211642" y="-3405282"/>
            <a:ext cx="173963" cy="110347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55" name="Left Brace 54">
            <a:extLst>
              <a:ext uri="{FF2B5EF4-FFF2-40B4-BE49-F238E27FC236}">
                <a16:creationId xmlns:a16="http://schemas.microsoft.com/office/drawing/2014/main" id="{8CCF9FA2-71B1-46E5-AF60-1997687BF72D}"/>
              </a:ext>
            </a:extLst>
          </p:cNvPr>
          <p:cNvSpPr/>
          <p:nvPr/>
        </p:nvSpPr>
        <p:spPr>
          <a:xfrm rot="5400000">
            <a:off x="1284155" y="2466993"/>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56" name="Left Brace 55">
            <a:extLst>
              <a:ext uri="{FF2B5EF4-FFF2-40B4-BE49-F238E27FC236}">
                <a16:creationId xmlns:a16="http://schemas.microsoft.com/office/drawing/2014/main" id="{D51B8E36-564C-4B3B-9244-D1811D776231}"/>
              </a:ext>
            </a:extLst>
          </p:cNvPr>
          <p:cNvSpPr/>
          <p:nvPr/>
        </p:nvSpPr>
        <p:spPr>
          <a:xfrm rot="5400000">
            <a:off x="3147223" y="2466994"/>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57" name="Left Brace 56">
            <a:extLst>
              <a:ext uri="{FF2B5EF4-FFF2-40B4-BE49-F238E27FC236}">
                <a16:creationId xmlns:a16="http://schemas.microsoft.com/office/drawing/2014/main" id="{E5C1195B-1C92-4D29-A524-401A7795A50A}"/>
              </a:ext>
            </a:extLst>
          </p:cNvPr>
          <p:cNvSpPr/>
          <p:nvPr/>
        </p:nvSpPr>
        <p:spPr>
          <a:xfrm rot="5400000">
            <a:off x="4918824" y="2466995"/>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58" name="Left Brace 57">
            <a:extLst>
              <a:ext uri="{FF2B5EF4-FFF2-40B4-BE49-F238E27FC236}">
                <a16:creationId xmlns:a16="http://schemas.microsoft.com/office/drawing/2014/main" id="{C9F249D5-3314-480E-852D-83D9AE591922}"/>
              </a:ext>
            </a:extLst>
          </p:cNvPr>
          <p:cNvSpPr/>
          <p:nvPr/>
        </p:nvSpPr>
        <p:spPr>
          <a:xfrm rot="5400000">
            <a:off x="6756941" y="2466996"/>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59" name="Left Brace 58">
            <a:extLst>
              <a:ext uri="{FF2B5EF4-FFF2-40B4-BE49-F238E27FC236}">
                <a16:creationId xmlns:a16="http://schemas.microsoft.com/office/drawing/2014/main" id="{C0B5F35E-8455-4120-951D-803E8A551807}"/>
              </a:ext>
            </a:extLst>
          </p:cNvPr>
          <p:cNvSpPr/>
          <p:nvPr/>
        </p:nvSpPr>
        <p:spPr>
          <a:xfrm rot="5400000">
            <a:off x="8624577" y="2466997"/>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60" name="Left Brace 59">
            <a:extLst>
              <a:ext uri="{FF2B5EF4-FFF2-40B4-BE49-F238E27FC236}">
                <a16:creationId xmlns:a16="http://schemas.microsoft.com/office/drawing/2014/main" id="{B7027E6C-596A-4B80-A251-6299AD9FC626}"/>
              </a:ext>
            </a:extLst>
          </p:cNvPr>
          <p:cNvSpPr/>
          <p:nvPr/>
        </p:nvSpPr>
        <p:spPr>
          <a:xfrm rot="5400000">
            <a:off x="10008442" y="2466998"/>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61" name="Left Brace 60">
            <a:extLst>
              <a:ext uri="{FF2B5EF4-FFF2-40B4-BE49-F238E27FC236}">
                <a16:creationId xmlns:a16="http://schemas.microsoft.com/office/drawing/2014/main" id="{28026F01-F3C0-42F0-A2F9-7B5679602FA6}"/>
              </a:ext>
            </a:extLst>
          </p:cNvPr>
          <p:cNvSpPr/>
          <p:nvPr/>
        </p:nvSpPr>
        <p:spPr>
          <a:xfrm rot="5400000">
            <a:off x="11209220" y="2466999"/>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62" name="Rectangle 61">
            <a:extLst>
              <a:ext uri="{FF2B5EF4-FFF2-40B4-BE49-F238E27FC236}">
                <a16:creationId xmlns:a16="http://schemas.microsoft.com/office/drawing/2014/main" id="{BDAD2B32-B63A-4D71-AA3A-19F476A619A6}"/>
              </a:ext>
            </a:extLst>
          </p:cNvPr>
          <p:cNvSpPr/>
          <p:nvPr/>
        </p:nvSpPr>
        <p:spPr>
          <a:xfrm>
            <a:off x="9499308" y="5766882"/>
            <a:ext cx="1109710" cy="1828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&lt;name&gt;</a:t>
            </a:r>
          </a:p>
        </p:txBody>
      </p:sp>
      <p:sp>
        <p:nvSpPr>
          <p:cNvPr id="63" name="TextBox 62">
            <a:extLst>
              <a:ext uri="{FF2B5EF4-FFF2-40B4-BE49-F238E27FC236}">
                <a16:creationId xmlns:a16="http://schemas.microsoft.com/office/drawing/2014/main" id="{090AD3EC-2EC6-4B30-98BA-06300CA95074}"/>
              </a:ext>
            </a:extLst>
          </p:cNvPr>
          <p:cNvSpPr txBox="1"/>
          <p:nvPr/>
        </p:nvSpPr>
        <p:spPr>
          <a:xfrm>
            <a:off x="10661504" y="5717453"/>
            <a:ext cx="1074525" cy="276999"/>
          </a:xfrm>
          <a:prstGeom prst="rect">
            <a:avLst/>
          </a:prstGeom>
          <a:noFill/>
        </p:spPr>
        <p:txBody>
          <a:bodyPr wrap="none" rtlCol="0">
            <a:spAutoFit/>
          </a:bodyPr>
          <a:lstStyle/>
          <a:p>
            <a:r>
              <a:rPr lang="en-US" sz="1200" dirty="0">
                <a:latin typeface="+mj-lt"/>
              </a:rPr>
              <a:t>Generated file</a:t>
            </a:r>
            <a:endParaRPr lang="en-GB" sz="1200" dirty="0">
              <a:latin typeface="+mj-lt"/>
            </a:endParaRPr>
          </a:p>
        </p:txBody>
      </p:sp>
      <p:sp>
        <p:nvSpPr>
          <p:cNvPr id="65" name="Rectangle 64">
            <a:extLst>
              <a:ext uri="{FF2B5EF4-FFF2-40B4-BE49-F238E27FC236}">
                <a16:creationId xmlns:a16="http://schemas.microsoft.com/office/drawing/2014/main" id="{076DF00E-6408-40AC-A36E-5C8051DF7C82}"/>
              </a:ext>
            </a:extLst>
          </p:cNvPr>
          <p:cNvSpPr/>
          <p:nvPr/>
        </p:nvSpPr>
        <p:spPr>
          <a:xfrm>
            <a:off x="9499308" y="5983213"/>
            <a:ext cx="1109710" cy="1828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bg1"/>
                </a:solidFill>
                <a:latin typeface="+mj-lt"/>
              </a:rPr>
              <a:t>&lt;name&gt;</a:t>
            </a:r>
          </a:p>
        </p:txBody>
      </p:sp>
      <p:sp>
        <p:nvSpPr>
          <p:cNvPr id="66" name="TextBox 65">
            <a:extLst>
              <a:ext uri="{FF2B5EF4-FFF2-40B4-BE49-F238E27FC236}">
                <a16:creationId xmlns:a16="http://schemas.microsoft.com/office/drawing/2014/main" id="{F1885614-752E-41ED-8B6E-857C00C69A15}"/>
              </a:ext>
            </a:extLst>
          </p:cNvPr>
          <p:cNvSpPr txBox="1"/>
          <p:nvPr/>
        </p:nvSpPr>
        <p:spPr>
          <a:xfrm>
            <a:off x="10661504" y="5928978"/>
            <a:ext cx="893001" cy="276999"/>
          </a:xfrm>
          <a:prstGeom prst="rect">
            <a:avLst/>
          </a:prstGeom>
          <a:noFill/>
        </p:spPr>
        <p:txBody>
          <a:bodyPr wrap="none" rtlCol="0">
            <a:spAutoFit/>
          </a:bodyPr>
          <a:lstStyle/>
          <a:p>
            <a:r>
              <a:rPr lang="en-US" sz="1200" dirty="0">
                <a:latin typeface="+mj-lt"/>
              </a:rPr>
              <a:t>Logging file</a:t>
            </a:r>
            <a:endParaRPr lang="en-GB" sz="1200" dirty="0">
              <a:latin typeface="+mj-lt"/>
            </a:endParaRPr>
          </a:p>
        </p:txBody>
      </p:sp>
      <p:sp>
        <p:nvSpPr>
          <p:cNvPr id="67" name="Rectangle 66">
            <a:extLst>
              <a:ext uri="{FF2B5EF4-FFF2-40B4-BE49-F238E27FC236}">
                <a16:creationId xmlns:a16="http://schemas.microsoft.com/office/drawing/2014/main" id="{3102504D-52C1-4CF8-BEC7-2E90A723429B}"/>
              </a:ext>
            </a:extLst>
          </p:cNvPr>
          <p:cNvSpPr/>
          <p:nvPr/>
        </p:nvSpPr>
        <p:spPr>
          <a:xfrm>
            <a:off x="6254022" y="4526427"/>
            <a:ext cx="1109710" cy="1828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err="1">
                <a:solidFill>
                  <a:schemeClr val="tx1"/>
                </a:solidFill>
                <a:latin typeface="+mj-lt"/>
              </a:rPr>
              <a:t>Criticality_output</a:t>
            </a:r>
            <a:endParaRPr lang="en-GB" sz="1100" dirty="0">
              <a:solidFill>
                <a:schemeClr val="tx1"/>
              </a:solidFill>
              <a:latin typeface="+mj-lt"/>
            </a:endParaRPr>
          </a:p>
        </p:txBody>
      </p:sp>
      <p:sp>
        <p:nvSpPr>
          <p:cNvPr id="68" name="Rectangle 67">
            <a:extLst>
              <a:ext uri="{FF2B5EF4-FFF2-40B4-BE49-F238E27FC236}">
                <a16:creationId xmlns:a16="http://schemas.microsoft.com/office/drawing/2014/main" id="{D4A283E6-589D-41D3-AAFD-B922133D1574}"/>
              </a:ext>
            </a:extLst>
          </p:cNvPr>
          <p:cNvSpPr/>
          <p:nvPr/>
        </p:nvSpPr>
        <p:spPr>
          <a:xfrm>
            <a:off x="6254022" y="4742685"/>
            <a:ext cx="1109710" cy="1828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err="1">
                <a:solidFill>
                  <a:schemeClr val="tx1"/>
                </a:solidFill>
                <a:latin typeface="+mj-lt"/>
              </a:rPr>
              <a:t>Risk_output</a:t>
            </a:r>
            <a:endParaRPr lang="en-GB" sz="1100" dirty="0">
              <a:solidFill>
                <a:schemeClr val="tx1"/>
              </a:solidFill>
              <a:latin typeface="+mj-lt"/>
            </a:endParaRPr>
          </a:p>
        </p:txBody>
      </p:sp>
      <p:sp>
        <p:nvSpPr>
          <p:cNvPr id="69" name="Rectangle 68">
            <a:extLst>
              <a:ext uri="{FF2B5EF4-FFF2-40B4-BE49-F238E27FC236}">
                <a16:creationId xmlns:a16="http://schemas.microsoft.com/office/drawing/2014/main" id="{F18F1F02-67ED-4769-8983-D5BB202008CA}"/>
              </a:ext>
            </a:extLst>
          </p:cNvPr>
          <p:cNvSpPr/>
          <p:nvPr/>
        </p:nvSpPr>
        <p:spPr>
          <a:xfrm>
            <a:off x="6254022" y="4958943"/>
            <a:ext cx="1109710" cy="1828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err="1">
                <a:solidFill>
                  <a:schemeClr val="tx1"/>
                </a:solidFill>
                <a:latin typeface="+mj-lt"/>
              </a:rPr>
              <a:t>Poverty_output</a:t>
            </a:r>
            <a:endParaRPr lang="en-GB" sz="1100" dirty="0">
              <a:solidFill>
                <a:schemeClr val="tx1"/>
              </a:solidFill>
              <a:latin typeface="+mj-lt"/>
            </a:endParaRPr>
          </a:p>
        </p:txBody>
      </p:sp>
      <p:sp>
        <p:nvSpPr>
          <p:cNvPr id="70" name="Rectangle 69">
            <a:extLst>
              <a:ext uri="{FF2B5EF4-FFF2-40B4-BE49-F238E27FC236}">
                <a16:creationId xmlns:a16="http://schemas.microsoft.com/office/drawing/2014/main" id="{BA7FBBCE-8625-48DF-9720-9074C632F82E}"/>
              </a:ext>
            </a:extLst>
          </p:cNvPr>
          <p:cNvSpPr/>
          <p:nvPr/>
        </p:nvSpPr>
        <p:spPr>
          <a:xfrm>
            <a:off x="6254022" y="5175201"/>
            <a:ext cx="1109710" cy="1828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err="1">
                <a:solidFill>
                  <a:schemeClr val="tx1"/>
                </a:solidFill>
                <a:latin typeface="+mj-lt"/>
              </a:rPr>
              <a:t>Roughness_output</a:t>
            </a:r>
            <a:endParaRPr lang="en-GB" sz="1100" dirty="0">
              <a:solidFill>
                <a:schemeClr val="tx1"/>
              </a:solidFill>
              <a:latin typeface="+mj-lt"/>
            </a:endParaRPr>
          </a:p>
        </p:txBody>
      </p:sp>
      <p:sp>
        <p:nvSpPr>
          <p:cNvPr id="71" name="Rectangle 70">
            <a:extLst>
              <a:ext uri="{FF2B5EF4-FFF2-40B4-BE49-F238E27FC236}">
                <a16:creationId xmlns:a16="http://schemas.microsoft.com/office/drawing/2014/main" id="{D8465FA8-84AC-4AC8-B373-749B4E4E58F7}"/>
              </a:ext>
            </a:extLst>
          </p:cNvPr>
          <p:cNvSpPr/>
          <p:nvPr/>
        </p:nvSpPr>
        <p:spPr>
          <a:xfrm>
            <a:off x="6254022" y="5391459"/>
            <a:ext cx="1109710" cy="1828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PCS</a:t>
            </a:r>
          </a:p>
        </p:txBody>
      </p:sp>
      <p:sp>
        <p:nvSpPr>
          <p:cNvPr id="72" name="Left Brace 71">
            <a:extLst>
              <a:ext uri="{FF2B5EF4-FFF2-40B4-BE49-F238E27FC236}">
                <a16:creationId xmlns:a16="http://schemas.microsoft.com/office/drawing/2014/main" id="{7FEF6A31-1208-43EE-B8DD-1128851FC034}"/>
              </a:ext>
            </a:extLst>
          </p:cNvPr>
          <p:cNvSpPr/>
          <p:nvPr/>
        </p:nvSpPr>
        <p:spPr>
          <a:xfrm rot="5400000">
            <a:off x="1284155" y="3858287"/>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73" name="Left Brace 72">
            <a:extLst>
              <a:ext uri="{FF2B5EF4-FFF2-40B4-BE49-F238E27FC236}">
                <a16:creationId xmlns:a16="http://schemas.microsoft.com/office/drawing/2014/main" id="{F3B1DDEA-4F75-4616-BE27-C62EEB594DAE}"/>
              </a:ext>
            </a:extLst>
          </p:cNvPr>
          <p:cNvSpPr/>
          <p:nvPr/>
        </p:nvSpPr>
        <p:spPr>
          <a:xfrm rot="5400000">
            <a:off x="3147223" y="3858288"/>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74" name="Left Brace 73">
            <a:extLst>
              <a:ext uri="{FF2B5EF4-FFF2-40B4-BE49-F238E27FC236}">
                <a16:creationId xmlns:a16="http://schemas.microsoft.com/office/drawing/2014/main" id="{60659824-BA46-49D7-9890-77EE1CD87681}"/>
              </a:ext>
            </a:extLst>
          </p:cNvPr>
          <p:cNvSpPr/>
          <p:nvPr/>
        </p:nvSpPr>
        <p:spPr>
          <a:xfrm rot="5400000">
            <a:off x="4918824" y="3858289"/>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75" name="Left Brace 74">
            <a:extLst>
              <a:ext uri="{FF2B5EF4-FFF2-40B4-BE49-F238E27FC236}">
                <a16:creationId xmlns:a16="http://schemas.microsoft.com/office/drawing/2014/main" id="{034C5DDE-229B-46FC-B5F1-9B07C39D3785}"/>
              </a:ext>
            </a:extLst>
          </p:cNvPr>
          <p:cNvSpPr/>
          <p:nvPr/>
        </p:nvSpPr>
        <p:spPr>
          <a:xfrm rot="5400000">
            <a:off x="6756941" y="3858290"/>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79" name="Rectangle 78">
            <a:extLst>
              <a:ext uri="{FF2B5EF4-FFF2-40B4-BE49-F238E27FC236}">
                <a16:creationId xmlns:a16="http://schemas.microsoft.com/office/drawing/2014/main" id="{22D10062-7EB1-4CED-AC40-5CC727290B3C}"/>
              </a:ext>
            </a:extLst>
          </p:cNvPr>
          <p:cNvSpPr/>
          <p:nvPr/>
        </p:nvSpPr>
        <p:spPr>
          <a:xfrm>
            <a:off x="4420979" y="4742685"/>
            <a:ext cx="1109710" cy="1828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err="1">
                <a:solidFill>
                  <a:schemeClr val="bg1"/>
                </a:solidFill>
                <a:latin typeface="+mj-lt"/>
              </a:rPr>
              <a:t>PCS_Criticality_log</a:t>
            </a:r>
            <a:endParaRPr lang="en-GB" sz="1100" dirty="0">
              <a:solidFill>
                <a:schemeClr val="bg1"/>
              </a:solidFill>
              <a:latin typeface="+mj-lt"/>
            </a:endParaRPr>
          </a:p>
        </p:txBody>
      </p:sp>
      <p:sp>
        <p:nvSpPr>
          <p:cNvPr id="80" name="Rectangle 79">
            <a:extLst>
              <a:ext uri="{FF2B5EF4-FFF2-40B4-BE49-F238E27FC236}">
                <a16:creationId xmlns:a16="http://schemas.microsoft.com/office/drawing/2014/main" id="{5F9DCD87-8CEF-415A-943B-966FD7B66D21}"/>
              </a:ext>
            </a:extLst>
          </p:cNvPr>
          <p:cNvSpPr/>
          <p:nvPr/>
        </p:nvSpPr>
        <p:spPr>
          <a:xfrm>
            <a:off x="4420979" y="4965197"/>
            <a:ext cx="1109710" cy="1828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err="1">
                <a:solidFill>
                  <a:schemeClr val="bg1"/>
                </a:solidFill>
                <a:latin typeface="+mj-lt"/>
              </a:rPr>
              <a:t>PCS_Risk_log</a:t>
            </a:r>
            <a:endParaRPr lang="en-GB" sz="1100" dirty="0">
              <a:solidFill>
                <a:schemeClr val="bg1"/>
              </a:solidFill>
              <a:latin typeface="+mj-lt"/>
            </a:endParaRPr>
          </a:p>
        </p:txBody>
      </p:sp>
      <p:sp>
        <p:nvSpPr>
          <p:cNvPr id="81" name="Rectangle 80">
            <a:extLst>
              <a:ext uri="{FF2B5EF4-FFF2-40B4-BE49-F238E27FC236}">
                <a16:creationId xmlns:a16="http://schemas.microsoft.com/office/drawing/2014/main" id="{DA14D18E-23EA-441F-993A-911364428BF9}"/>
              </a:ext>
            </a:extLst>
          </p:cNvPr>
          <p:cNvSpPr/>
          <p:nvPr/>
        </p:nvSpPr>
        <p:spPr>
          <a:xfrm>
            <a:off x="4420979" y="5187709"/>
            <a:ext cx="1109710" cy="1828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err="1">
                <a:solidFill>
                  <a:schemeClr val="bg1"/>
                </a:solidFill>
                <a:latin typeface="+mj-lt"/>
              </a:rPr>
              <a:t>PCS_Poverty_log</a:t>
            </a:r>
            <a:endParaRPr lang="en-GB" sz="1100" dirty="0">
              <a:solidFill>
                <a:schemeClr val="bg1"/>
              </a:solidFill>
              <a:latin typeface="+mj-lt"/>
            </a:endParaRPr>
          </a:p>
        </p:txBody>
      </p:sp>
      <p:sp>
        <p:nvSpPr>
          <p:cNvPr id="82" name="Rectangle 81">
            <a:extLst>
              <a:ext uri="{FF2B5EF4-FFF2-40B4-BE49-F238E27FC236}">
                <a16:creationId xmlns:a16="http://schemas.microsoft.com/office/drawing/2014/main" id="{4C8C7107-6201-488E-BEAE-73FA3E0AAD1B}"/>
              </a:ext>
            </a:extLst>
          </p:cNvPr>
          <p:cNvSpPr/>
          <p:nvPr/>
        </p:nvSpPr>
        <p:spPr>
          <a:xfrm>
            <a:off x="4420979" y="5410221"/>
            <a:ext cx="1109710" cy="1828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050" dirty="0" err="1">
                <a:solidFill>
                  <a:schemeClr val="bg1"/>
                </a:solidFill>
                <a:latin typeface="+mj-lt"/>
              </a:rPr>
              <a:t>PCS_Roughness_log</a:t>
            </a:r>
            <a:endParaRPr lang="en-GB" sz="1050" dirty="0">
              <a:solidFill>
                <a:schemeClr val="bg1"/>
              </a:solidFill>
              <a:latin typeface="+mj-lt"/>
            </a:endParaRPr>
          </a:p>
        </p:txBody>
      </p:sp>
      <p:sp>
        <p:nvSpPr>
          <p:cNvPr id="83" name="Rectangle 82">
            <a:extLst>
              <a:ext uri="{FF2B5EF4-FFF2-40B4-BE49-F238E27FC236}">
                <a16:creationId xmlns:a16="http://schemas.microsoft.com/office/drawing/2014/main" id="{E5948458-590A-495C-BF97-BA8CECCDB173}"/>
              </a:ext>
            </a:extLst>
          </p:cNvPr>
          <p:cNvSpPr/>
          <p:nvPr/>
        </p:nvSpPr>
        <p:spPr>
          <a:xfrm>
            <a:off x="4420979" y="5632732"/>
            <a:ext cx="1109710" cy="1828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err="1">
                <a:solidFill>
                  <a:schemeClr val="bg1"/>
                </a:solidFill>
                <a:latin typeface="+mj-lt"/>
              </a:rPr>
              <a:t>RONET_log</a:t>
            </a:r>
            <a:endParaRPr lang="en-GB" sz="1100" dirty="0">
              <a:solidFill>
                <a:schemeClr val="bg1"/>
              </a:solidFill>
              <a:latin typeface="+mj-lt"/>
            </a:endParaRPr>
          </a:p>
        </p:txBody>
      </p:sp>
      <p:sp>
        <p:nvSpPr>
          <p:cNvPr id="84" name="Rectangle 83">
            <a:extLst>
              <a:ext uri="{FF2B5EF4-FFF2-40B4-BE49-F238E27FC236}">
                <a16:creationId xmlns:a16="http://schemas.microsoft.com/office/drawing/2014/main" id="{F56A3EA6-826F-4CDD-9F65-980EE5416866}"/>
              </a:ext>
            </a:extLst>
          </p:cNvPr>
          <p:cNvSpPr/>
          <p:nvPr/>
        </p:nvSpPr>
        <p:spPr>
          <a:xfrm>
            <a:off x="9499308" y="5530940"/>
            <a:ext cx="1109710" cy="18288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&lt;name&gt;</a:t>
            </a:r>
          </a:p>
        </p:txBody>
      </p:sp>
      <p:sp>
        <p:nvSpPr>
          <p:cNvPr id="85" name="TextBox 84">
            <a:extLst>
              <a:ext uri="{FF2B5EF4-FFF2-40B4-BE49-F238E27FC236}">
                <a16:creationId xmlns:a16="http://schemas.microsoft.com/office/drawing/2014/main" id="{C6E295E0-594E-44E7-B3C0-2E3D4ADA5B68}"/>
              </a:ext>
            </a:extLst>
          </p:cNvPr>
          <p:cNvSpPr txBox="1"/>
          <p:nvPr/>
        </p:nvSpPr>
        <p:spPr>
          <a:xfrm>
            <a:off x="10661504" y="5489566"/>
            <a:ext cx="744114" cy="276999"/>
          </a:xfrm>
          <a:prstGeom prst="rect">
            <a:avLst/>
          </a:prstGeom>
          <a:noFill/>
        </p:spPr>
        <p:txBody>
          <a:bodyPr wrap="none" rtlCol="0">
            <a:spAutoFit/>
          </a:bodyPr>
          <a:lstStyle/>
          <a:p>
            <a:r>
              <a:rPr lang="en-US" sz="1200" dirty="0">
                <a:latin typeface="+mj-lt"/>
              </a:rPr>
              <a:t>Input file</a:t>
            </a:r>
            <a:endParaRPr lang="en-GB" sz="1200" dirty="0">
              <a:latin typeface="+mj-lt"/>
            </a:endParaRPr>
          </a:p>
        </p:txBody>
      </p:sp>
      <p:sp>
        <p:nvSpPr>
          <p:cNvPr id="86" name="Rectangle 85">
            <a:extLst>
              <a:ext uri="{FF2B5EF4-FFF2-40B4-BE49-F238E27FC236}">
                <a16:creationId xmlns:a16="http://schemas.microsoft.com/office/drawing/2014/main" id="{DA90D1A8-5FA4-48AE-A888-2E8B48A4EEE0}"/>
              </a:ext>
            </a:extLst>
          </p:cNvPr>
          <p:cNvSpPr/>
          <p:nvPr/>
        </p:nvSpPr>
        <p:spPr>
          <a:xfrm>
            <a:off x="2644303" y="4755027"/>
            <a:ext cx="1109710" cy="1828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err="1">
                <a:solidFill>
                  <a:schemeClr val="tx1"/>
                </a:solidFill>
                <a:latin typeface="+mj-lt"/>
              </a:rPr>
              <a:t>Prepared_n</a:t>
            </a:r>
            <a:endParaRPr lang="en-GB" sz="1100" dirty="0">
              <a:solidFill>
                <a:schemeClr val="tx1"/>
              </a:solidFill>
              <a:latin typeface="+mj-lt"/>
            </a:endParaRPr>
          </a:p>
        </p:txBody>
      </p:sp>
      <p:sp>
        <p:nvSpPr>
          <p:cNvPr id="87" name="Rectangle 86">
            <a:extLst>
              <a:ext uri="{FF2B5EF4-FFF2-40B4-BE49-F238E27FC236}">
                <a16:creationId xmlns:a16="http://schemas.microsoft.com/office/drawing/2014/main" id="{F6FF9F70-5F64-41A9-936D-F29112F39B81}"/>
              </a:ext>
            </a:extLst>
          </p:cNvPr>
          <p:cNvSpPr/>
          <p:nvPr/>
        </p:nvSpPr>
        <p:spPr>
          <a:xfrm>
            <a:off x="9324975" y="4892828"/>
            <a:ext cx="2867025" cy="1965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88" name="TextBox 87">
            <a:extLst>
              <a:ext uri="{FF2B5EF4-FFF2-40B4-BE49-F238E27FC236}">
                <a16:creationId xmlns:a16="http://schemas.microsoft.com/office/drawing/2014/main" id="{9F56429C-82F6-46F6-BE28-45FB638521D7}"/>
              </a:ext>
            </a:extLst>
          </p:cNvPr>
          <p:cNvSpPr txBox="1"/>
          <p:nvPr/>
        </p:nvSpPr>
        <p:spPr>
          <a:xfrm>
            <a:off x="781235" y="4693903"/>
            <a:ext cx="1097280" cy="1077218"/>
          </a:xfrm>
          <a:prstGeom prst="rect">
            <a:avLst/>
          </a:prstGeom>
          <a:noFill/>
        </p:spPr>
        <p:txBody>
          <a:bodyPr wrap="square" rtlCol="0">
            <a:spAutoFit/>
          </a:bodyPr>
          <a:lstStyle/>
          <a:p>
            <a:pPr algn="ctr"/>
            <a:r>
              <a:rPr lang="en-US" sz="1600" i="1" dirty="0">
                <a:latin typeface="+mj-lt"/>
                <a:hlinkClick r:id="rId2" action="ppaction://hlinksldjump"/>
              </a:rPr>
              <a:t>See File Structure</a:t>
            </a:r>
            <a:r>
              <a:rPr lang="en-US" sz="1600" i="1">
                <a:latin typeface="+mj-lt"/>
                <a:hlinkClick r:id="rId2" action="ppaction://hlinksldjump"/>
              </a:rPr>
              <a:t>: Diagram (PCS</a:t>
            </a:r>
            <a:r>
              <a:rPr lang="en-US" sz="1600" i="1">
                <a:latin typeface="+mj-lt"/>
              </a:rPr>
              <a:t>)</a:t>
            </a:r>
            <a:endParaRPr lang="en-GB" sz="1600" i="1" dirty="0">
              <a:latin typeface="+mj-lt"/>
            </a:endParaRPr>
          </a:p>
        </p:txBody>
      </p:sp>
    </p:spTree>
    <p:extLst>
      <p:ext uri="{BB962C8B-B14F-4D97-AF65-F5344CB8AC3E}">
        <p14:creationId xmlns:p14="http://schemas.microsoft.com/office/powerpoint/2010/main" val="42696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D853-5883-4BC3-9102-C9A3F77B9F70}"/>
              </a:ext>
            </a:extLst>
          </p:cNvPr>
          <p:cNvSpPr>
            <a:spLocks noGrp="1"/>
          </p:cNvSpPr>
          <p:nvPr>
            <p:ph type="title"/>
          </p:nvPr>
        </p:nvSpPr>
        <p:spPr/>
        <p:txBody>
          <a:bodyPr/>
          <a:lstStyle/>
          <a:p>
            <a:r>
              <a:rPr lang="en-US" dirty="0"/>
              <a:t>File Structure</a:t>
            </a:r>
            <a:r>
              <a:rPr lang="en-US"/>
              <a:t>: Diagram (PCS)</a:t>
            </a:r>
            <a:endParaRPr lang="en-GB" dirty="0"/>
          </a:p>
        </p:txBody>
      </p:sp>
      <p:sp>
        <p:nvSpPr>
          <p:cNvPr id="7" name="Rectangle 6">
            <a:extLst>
              <a:ext uri="{FF2B5EF4-FFF2-40B4-BE49-F238E27FC236}">
                <a16:creationId xmlns:a16="http://schemas.microsoft.com/office/drawing/2014/main" id="{2E2BE3A1-EAAD-4E6C-A4D9-8AF358990C6C}"/>
              </a:ext>
            </a:extLst>
          </p:cNvPr>
          <p:cNvSpPr/>
          <p:nvPr/>
        </p:nvSpPr>
        <p:spPr>
          <a:xfrm>
            <a:off x="3959064" y="1552938"/>
            <a:ext cx="3817398" cy="277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PCS</a:t>
            </a:r>
            <a:endParaRPr lang="en-GB" dirty="0">
              <a:latin typeface="+mj-lt"/>
            </a:endParaRPr>
          </a:p>
        </p:txBody>
      </p:sp>
      <p:sp>
        <p:nvSpPr>
          <p:cNvPr id="9" name="Rectangle 8">
            <a:extLst>
              <a:ext uri="{FF2B5EF4-FFF2-40B4-BE49-F238E27FC236}">
                <a16:creationId xmlns:a16="http://schemas.microsoft.com/office/drawing/2014/main" id="{8EF8E856-0A2D-4500-9053-E48AC5223C28}"/>
              </a:ext>
            </a:extLst>
          </p:cNvPr>
          <p:cNvSpPr/>
          <p:nvPr/>
        </p:nvSpPr>
        <p:spPr>
          <a:xfrm>
            <a:off x="759889" y="2384990"/>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err="1">
                <a:solidFill>
                  <a:schemeClr val="bg1"/>
                </a:solidFill>
                <a:latin typeface="+mj-lt"/>
              </a:rPr>
              <a:t>Adm_boundaries</a:t>
            </a:r>
            <a:endParaRPr lang="en-GB" sz="1100" dirty="0">
              <a:solidFill>
                <a:schemeClr val="bg1"/>
              </a:solidFill>
              <a:latin typeface="+mj-lt"/>
            </a:endParaRPr>
          </a:p>
        </p:txBody>
      </p:sp>
      <p:sp>
        <p:nvSpPr>
          <p:cNvPr id="10" name="Rectangle 9">
            <a:extLst>
              <a:ext uri="{FF2B5EF4-FFF2-40B4-BE49-F238E27FC236}">
                <a16:creationId xmlns:a16="http://schemas.microsoft.com/office/drawing/2014/main" id="{F5386233-20DD-4CBB-847D-C9BAF4C3173E}"/>
              </a:ext>
            </a:extLst>
          </p:cNvPr>
          <p:cNvSpPr/>
          <p:nvPr/>
        </p:nvSpPr>
        <p:spPr>
          <a:xfrm>
            <a:off x="2745586" y="2384990"/>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Criticality</a:t>
            </a:r>
            <a:endParaRPr lang="en-GB" sz="1100" dirty="0">
              <a:solidFill>
                <a:schemeClr val="bg1"/>
              </a:solidFill>
              <a:latin typeface="+mj-lt"/>
            </a:endParaRPr>
          </a:p>
        </p:txBody>
      </p:sp>
      <p:sp>
        <p:nvSpPr>
          <p:cNvPr id="11" name="Rectangle 10">
            <a:extLst>
              <a:ext uri="{FF2B5EF4-FFF2-40B4-BE49-F238E27FC236}">
                <a16:creationId xmlns:a16="http://schemas.microsoft.com/office/drawing/2014/main" id="{10C9CE55-C504-4CB4-B842-F241EADEB83E}"/>
              </a:ext>
            </a:extLst>
          </p:cNvPr>
          <p:cNvSpPr/>
          <p:nvPr/>
        </p:nvSpPr>
        <p:spPr>
          <a:xfrm>
            <a:off x="5424152" y="2384990"/>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Hazard</a:t>
            </a:r>
            <a:endParaRPr lang="en-GB" sz="1100" dirty="0">
              <a:solidFill>
                <a:schemeClr val="bg1"/>
              </a:solidFill>
              <a:latin typeface="+mj-lt"/>
            </a:endParaRPr>
          </a:p>
        </p:txBody>
      </p:sp>
      <p:sp>
        <p:nvSpPr>
          <p:cNvPr id="12" name="Rectangle 11">
            <a:extLst>
              <a:ext uri="{FF2B5EF4-FFF2-40B4-BE49-F238E27FC236}">
                <a16:creationId xmlns:a16="http://schemas.microsoft.com/office/drawing/2014/main" id="{A6FDC658-62FD-4530-90F6-A9AC3BA28867}"/>
              </a:ext>
            </a:extLst>
          </p:cNvPr>
          <p:cNvSpPr/>
          <p:nvPr/>
        </p:nvSpPr>
        <p:spPr>
          <a:xfrm>
            <a:off x="7950742" y="2384990"/>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Poverty</a:t>
            </a:r>
            <a:endParaRPr lang="en-GB" sz="1100" dirty="0">
              <a:solidFill>
                <a:schemeClr val="bg1"/>
              </a:solidFill>
              <a:latin typeface="+mj-lt"/>
            </a:endParaRPr>
          </a:p>
        </p:txBody>
      </p:sp>
      <p:sp>
        <p:nvSpPr>
          <p:cNvPr id="18" name="Rectangle 17">
            <a:extLst>
              <a:ext uri="{FF2B5EF4-FFF2-40B4-BE49-F238E27FC236}">
                <a16:creationId xmlns:a16="http://schemas.microsoft.com/office/drawing/2014/main" id="{0BC53208-C93D-4522-9BE2-C3341478289D}"/>
              </a:ext>
            </a:extLst>
          </p:cNvPr>
          <p:cNvSpPr/>
          <p:nvPr/>
        </p:nvSpPr>
        <p:spPr>
          <a:xfrm>
            <a:off x="276040" y="2115192"/>
            <a:ext cx="285935" cy="7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latin typeface="+mj-lt"/>
              </a:rPr>
              <a:t>Level 2</a:t>
            </a:r>
            <a:endParaRPr lang="en-GB" sz="1400" dirty="0">
              <a:solidFill>
                <a:schemeClr val="tx1"/>
              </a:solidFill>
              <a:latin typeface="+mj-lt"/>
            </a:endParaRPr>
          </a:p>
        </p:txBody>
      </p:sp>
      <p:sp>
        <p:nvSpPr>
          <p:cNvPr id="19" name="Rectangle 18">
            <a:extLst>
              <a:ext uri="{FF2B5EF4-FFF2-40B4-BE49-F238E27FC236}">
                <a16:creationId xmlns:a16="http://schemas.microsoft.com/office/drawing/2014/main" id="{30BF1C6A-860A-4A24-B78F-C369F830556F}"/>
              </a:ext>
            </a:extLst>
          </p:cNvPr>
          <p:cNvSpPr/>
          <p:nvPr/>
        </p:nvSpPr>
        <p:spPr>
          <a:xfrm>
            <a:off x="276040" y="2936781"/>
            <a:ext cx="285935"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latin typeface="+mj-lt"/>
              </a:rPr>
              <a:t>Level 3</a:t>
            </a:r>
            <a:endParaRPr lang="en-GB" sz="1400" dirty="0">
              <a:solidFill>
                <a:schemeClr val="tx1"/>
              </a:solidFill>
              <a:latin typeface="+mj-lt"/>
            </a:endParaRPr>
          </a:p>
        </p:txBody>
      </p:sp>
      <p:sp>
        <p:nvSpPr>
          <p:cNvPr id="26" name="Rectangle 25">
            <a:extLst>
              <a:ext uri="{FF2B5EF4-FFF2-40B4-BE49-F238E27FC236}">
                <a16:creationId xmlns:a16="http://schemas.microsoft.com/office/drawing/2014/main" id="{62367116-496E-44A8-9010-109D2DF3D544}"/>
              </a:ext>
            </a:extLst>
          </p:cNvPr>
          <p:cNvSpPr/>
          <p:nvPr/>
        </p:nvSpPr>
        <p:spPr>
          <a:xfrm>
            <a:off x="3404209" y="362155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Input</a:t>
            </a:r>
            <a:endParaRPr lang="en-GB" sz="1100" dirty="0">
              <a:solidFill>
                <a:schemeClr val="bg1"/>
              </a:solidFill>
              <a:latin typeface="+mj-lt"/>
            </a:endParaRPr>
          </a:p>
        </p:txBody>
      </p:sp>
      <p:sp>
        <p:nvSpPr>
          <p:cNvPr id="29" name="Rectangle 28">
            <a:extLst>
              <a:ext uri="{FF2B5EF4-FFF2-40B4-BE49-F238E27FC236}">
                <a16:creationId xmlns:a16="http://schemas.microsoft.com/office/drawing/2014/main" id="{74F4F461-78D7-46BC-933F-876F4FF2C43C}"/>
              </a:ext>
            </a:extLst>
          </p:cNvPr>
          <p:cNvSpPr/>
          <p:nvPr/>
        </p:nvSpPr>
        <p:spPr>
          <a:xfrm>
            <a:off x="2060214" y="4201943"/>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1</a:t>
            </a:r>
            <a:endParaRPr lang="en-GB" sz="1100" dirty="0">
              <a:solidFill>
                <a:schemeClr val="bg1"/>
              </a:solidFill>
              <a:latin typeface="+mj-lt"/>
            </a:endParaRPr>
          </a:p>
        </p:txBody>
      </p:sp>
      <p:sp>
        <p:nvSpPr>
          <p:cNvPr id="30" name="Rectangle 29">
            <a:extLst>
              <a:ext uri="{FF2B5EF4-FFF2-40B4-BE49-F238E27FC236}">
                <a16:creationId xmlns:a16="http://schemas.microsoft.com/office/drawing/2014/main" id="{20DDDBBA-B41E-4FF4-82D8-5FF86A14F139}"/>
              </a:ext>
            </a:extLst>
          </p:cNvPr>
          <p:cNvSpPr/>
          <p:nvPr/>
        </p:nvSpPr>
        <p:spPr>
          <a:xfrm>
            <a:off x="2060214" y="504312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n</a:t>
            </a:r>
            <a:endParaRPr lang="en-GB" sz="1100" dirty="0">
              <a:solidFill>
                <a:schemeClr val="bg1"/>
              </a:solidFill>
              <a:latin typeface="+mj-lt"/>
            </a:endParaRPr>
          </a:p>
        </p:txBody>
      </p:sp>
      <p:sp>
        <p:nvSpPr>
          <p:cNvPr id="36" name="Rectangle 35">
            <a:extLst>
              <a:ext uri="{FF2B5EF4-FFF2-40B4-BE49-F238E27FC236}">
                <a16:creationId xmlns:a16="http://schemas.microsoft.com/office/drawing/2014/main" id="{84397E8A-28F0-43E8-AA88-9ECBBD712533}"/>
              </a:ext>
            </a:extLst>
          </p:cNvPr>
          <p:cNvSpPr/>
          <p:nvPr/>
        </p:nvSpPr>
        <p:spPr>
          <a:xfrm>
            <a:off x="2068682" y="362155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Runtime</a:t>
            </a:r>
            <a:endParaRPr lang="en-GB" sz="1100" dirty="0">
              <a:solidFill>
                <a:schemeClr val="bg1"/>
              </a:solidFill>
              <a:latin typeface="+mj-lt"/>
            </a:endParaRPr>
          </a:p>
        </p:txBody>
      </p:sp>
      <p:sp>
        <p:nvSpPr>
          <p:cNvPr id="37" name="Rectangle 36">
            <a:extLst>
              <a:ext uri="{FF2B5EF4-FFF2-40B4-BE49-F238E27FC236}">
                <a16:creationId xmlns:a16="http://schemas.microsoft.com/office/drawing/2014/main" id="{47F3CD63-AF0F-472E-A328-D46A7208B706}"/>
              </a:ext>
            </a:extLst>
          </p:cNvPr>
          <p:cNvSpPr/>
          <p:nvPr/>
        </p:nvSpPr>
        <p:spPr>
          <a:xfrm>
            <a:off x="2060214" y="4437639"/>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2</a:t>
            </a:r>
            <a:endParaRPr lang="en-GB" sz="1100" dirty="0">
              <a:solidFill>
                <a:schemeClr val="bg1"/>
              </a:solidFill>
              <a:latin typeface="+mj-lt"/>
            </a:endParaRPr>
          </a:p>
        </p:txBody>
      </p:sp>
      <p:sp>
        <p:nvSpPr>
          <p:cNvPr id="40" name="TextBox 39">
            <a:extLst>
              <a:ext uri="{FF2B5EF4-FFF2-40B4-BE49-F238E27FC236}">
                <a16:creationId xmlns:a16="http://schemas.microsoft.com/office/drawing/2014/main" id="{5C098023-6495-4BA7-B611-0A5698F2573D}"/>
              </a:ext>
            </a:extLst>
          </p:cNvPr>
          <p:cNvSpPr txBox="1"/>
          <p:nvPr/>
        </p:nvSpPr>
        <p:spPr>
          <a:xfrm rot="5400000">
            <a:off x="2403595" y="4650705"/>
            <a:ext cx="463588" cy="369332"/>
          </a:xfrm>
          <a:prstGeom prst="rect">
            <a:avLst/>
          </a:prstGeom>
          <a:noFill/>
        </p:spPr>
        <p:txBody>
          <a:bodyPr wrap="none" rtlCol="0">
            <a:spAutoFit/>
          </a:bodyPr>
          <a:lstStyle/>
          <a:p>
            <a:r>
              <a:rPr lang="en-US" dirty="0">
                <a:latin typeface="+mj-lt"/>
              </a:rPr>
              <a:t>. . .</a:t>
            </a:r>
            <a:endParaRPr lang="en-GB" dirty="0">
              <a:latin typeface="+mj-lt"/>
            </a:endParaRPr>
          </a:p>
        </p:txBody>
      </p:sp>
      <p:sp>
        <p:nvSpPr>
          <p:cNvPr id="43" name="Rectangle 42">
            <a:extLst>
              <a:ext uri="{FF2B5EF4-FFF2-40B4-BE49-F238E27FC236}">
                <a16:creationId xmlns:a16="http://schemas.microsoft.com/office/drawing/2014/main" id="{F7A8DC19-EF62-4C2E-977E-91F5924F38D2}"/>
              </a:ext>
            </a:extLst>
          </p:cNvPr>
          <p:cNvSpPr/>
          <p:nvPr/>
        </p:nvSpPr>
        <p:spPr>
          <a:xfrm>
            <a:off x="276040" y="4201426"/>
            <a:ext cx="285935"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latin typeface="+mj-lt"/>
              </a:rPr>
              <a:t>Level 4</a:t>
            </a:r>
            <a:endParaRPr lang="en-GB" sz="1400" dirty="0">
              <a:solidFill>
                <a:schemeClr val="tx1"/>
              </a:solidFill>
              <a:latin typeface="+mj-lt"/>
            </a:endParaRPr>
          </a:p>
        </p:txBody>
      </p:sp>
      <p:sp>
        <p:nvSpPr>
          <p:cNvPr id="45" name="Rectangle 44">
            <a:extLst>
              <a:ext uri="{FF2B5EF4-FFF2-40B4-BE49-F238E27FC236}">
                <a16:creationId xmlns:a16="http://schemas.microsoft.com/office/drawing/2014/main" id="{82D2A2F1-6942-4FFB-B421-841DC843166A}"/>
              </a:ext>
            </a:extLst>
          </p:cNvPr>
          <p:cNvSpPr/>
          <p:nvPr/>
        </p:nvSpPr>
        <p:spPr>
          <a:xfrm>
            <a:off x="9499308" y="5317181"/>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&lt;name&gt;</a:t>
            </a:r>
          </a:p>
        </p:txBody>
      </p:sp>
      <p:sp>
        <p:nvSpPr>
          <p:cNvPr id="46" name="Rectangle 45">
            <a:extLst>
              <a:ext uri="{FF2B5EF4-FFF2-40B4-BE49-F238E27FC236}">
                <a16:creationId xmlns:a16="http://schemas.microsoft.com/office/drawing/2014/main" id="{0914DA4F-6E6F-444C-B77B-5B5ED1E5C57A}"/>
              </a:ext>
            </a:extLst>
          </p:cNvPr>
          <p:cNvSpPr/>
          <p:nvPr/>
        </p:nvSpPr>
        <p:spPr>
          <a:xfrm>
            <a:off x="9499308" y="6213106"/>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&lt;name&gt;</a:t>
            </a:r>
          </a:p>
        </p:txBody>
      </p:sp>
      <p:sp>
        <p:nvSpPr>
          <p:cNvPr id="47" name="Rectangle 46">
            <a:extLst>
              <a:ext uri="{FF2B5EF4-FFF2-40B4-BE49-F238E27FC236}">
                <a16:creationId xmlns:a16="http://schemas.microsoft.com/office/drawing/2014/main" id="{6E39C318-9FC1-45D4-808D-6BAAD409C940}"/>
              </a:ext>
            </a:extLst>
          </p:cNvPr>
          <p:cNvSpPr/>
          <p:nvPr/>
        </p:nvSpPr>
        <p:spPr>
          <a:xfrm>
            <a:off x="9499308" y="6447805"/>
            <a:ext cx="1109710" cy="18288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&lt;name&gt;</a:t>
            </a:r>
          </a:p>
        </p:txBody>
      </p:sp>
      <p:cxnSp>
        <p:nvCxnSpPr>
          <p:cNvPr id="49" name="Straight Connector 48">
            <a:extLst>
              <a:ext uri="{FF2B5EF4-FFF2-40B4-BE49-F238E27FC236}">
                <a16:creationId xmlns:a16="http://schemas.microsoft.com/office/drawing/2014/main" id="{211AAA9C-4D5E-4A3F-BEDE-1C3F86E92245}"/>
              </a:ext>
            </a:extLst>
          </p:cNvPr>
          <p:cNvCxnSpPr/>
          <p:nvPr/>
        </p:nvCxnSpPr>
        <p:spPr>
          <a:xfrm>
            <a:off x="9499308" y="5238750"/>
            <a:ext cx="2397417"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E57A64D-0965-4F5D-BC8F-2693AE0E4947}"/>
              </a:ext>
            </a:extLst>
          </p:cNvPr>
          <p:cNvSpPr txBox="1"/>
          <p:nvPr/>
        </p:nvSpPr>
        <p:spPr>
          <a:xfrm>
            <a:off x="10288448" y="4892828"/>
            <a:ext cx="864019" cy="369332"/>
          </a:xfrm>
          <a:prstGeom prst="rect">
            <a:avLst/>
          </a:prstGeom>
          <a:noFill/>
        </p:spPr>
        <p:txBody>
          <a:bodyPr wrap="none" rtlCol="0">
            <a:spAutoFit/>
          </a:bodyPr>
          <a:lstStyle/>
          <a:p>
            <a:r>
              <a:rPr lang="en-US" dirty="0">
                <a:solidFill>
                  <a:schemeClr val="accent1">
                    <a:lumMod val="50000"/>
                  </a:schemeClr>
                </a:solidFill>
                <a:latin typeface="+mj-lt"/>
              </a:rPr>
              <a:t>Legend</a:t>
            </a:r>
            <a:endParaRPr lang="en-GB" dirty="0">
              <a:solidFill>
                <a:schemeClr val="accent1">
                  <a:lumMod val="50000"/>
                </a:schemeClr>
              </a:solidFill>
              <a:latin typeface="+mj-lt"/>
            </a:endParaRPr>
          </a:p>
        </p:txBody>
      </p:sp>
      <p:sp>
        <p:nvSpPr>
          <p:cNvPr id="51" name="TextBox 50">
            <a:extLst>
              <a:ext uri="{FF2B5EF4-FFF2-40B4-BE49-F238E27FC236}">
                <a16:creationId xmlns:a16="http://schemas.microsoft.com/office/drawing/2014/main" id="{7C79D385-22AF-42AE-950A-260822CD17CD}"/>
              </a:ext>
            </a:extLst>
          </p:cNvPr>
          <p:cNvSpPr txBox="1"/>
          <p:nvPr/>
        </p:nvSpPr>
        <p:spPr>
          <a:xfrm>
            <a:off x="10661504" y="5278041"/>
            <a:ext cx="889859" cy="276999"/>
          </a:xfrm>
          <a:prstGeom prst="rect">
            <a:avLst/>
          </a:prstGeom>
          <a:noFill/>
        </p:spPr>
        <p:txBody>
          <a:bodyPr wrap="none" rtlCol="0">
            <a:spAutoFit/>
          </a:bodyPr>
          <a:lstStyle/>
          <a:p>
            <a:r>
              <a:rPr lang="en-US" sz="1200" dirty="0">
                <a:latin typeface="+mj-lt"/>
              </a:rPr>
              <a:t>Existing file</a:t>
            </a:r>
            <a:endParaRPr lang="en-GB" sz="1200" dirty="0">
              <a:latin typeface="+mj-lt"/>
            </a:endParaRPr>
          </a:p>
        </p:txBody>
      </p:sp>
      <p:sp>
        <p:nvSpPr>
          <p:cNvPr id="52" name="TextBox 51">
            <a:extLst>
              <a:ext uri="{FF2B5EF4-FFF2-40B4-BE49-F238E27FC236}">
                <a16:creationId xmlns:a16="http://schemas.microsoft.com/office/drawing/2014/main" id="{02166F19-B9B8-4C6E-90E5-B26910B6B806}"/>
              </a:ext>
            </a:extLst>
          </p:cNvPr>
          <p:cNvSpPr txBox="1"/>
          <p:nvPr/>
        </p:nvSpPr>
        <p:spPr>
          <a:xfrm>
            <a:off x="10661504" y="6153388"/>
            <a:ext cx="580095" cy="276999"/>
          </a:xfrm>
          <a:prstGeom prst="rect">
            <a:avLst/>
          </a:prstGeom>
          <a:noFill/>
        </p:spPr>
        <p:txBody>
          <a:bodyPr wrap="none" rtlCol="0">
            <a:spAutoFit/>
          </a:bodyPr>
          <a:lstStyle/>
          <a:p>
            <a:r>
              <a:rPr lang="en-US" sz="1200" dirty="0">
                <a:latin typeface="+mj-lt"/>
              </a:rPr>
              <a:t>Folder</a:t>
            </a:r>
            <a:endParaRPr lang="en-GB" sz="1200" dirty="0">
              <a:latin typeface="+mj-lt"/>
            </a:endParaRPr>
          </a:p>
        </p:txBody>
      </p:sp>
      <p:sp>
        <p:nvSpPr>
          <p:cNvPr id="53" name="TextBox 52">
            <a:extLst>
              <a:ext uri="{FF2B5EF4-FFF2-40B4-BE49-F238E27FC236}">
                <a16:creationId xmlns:a16="http://schemas.microsoft.com/office/drawing/2014/main" id="{0430C985-BFD6-4A30-8FF3-1552AFE4461D}"/>
              </a:ext>
            </a:extLst>
          </p:cNvPr>
          <p:cNvSpPr txBox="1"/>
          <p:nvPr/>
        </p:nvSpPr>
        <p:spPr>
          <a:xfrm>
            <a:off x="10661504" y="6377798"/>
            <a:ext cx="948465" cy="276999"/>
          </a:xfrm>
          <a:prstGeom prst="rect">
            <a:avLst/>
          </a:prstGeom>
          <a:noFill/>
        </p:spPr>
        <p:txBody>
          <a:bodyPr wrap="none" rtlCol="0">
            <a:spAutoFit/>
          </a:bodyPr>
          <a:lstStyle/>
          <a:p>
            <a:r>
              <a:rPr lang="en-US" sz="1200" dirty="0">
                <a:latin typeface="+mj-lt"/>
              </a:rPr>
              <a:t>Setup folder</a:t>
            </a:r>
            <a:endParaRPr lang="en-GB" sz="1200" dirty="0">
              <a:latin typeface="+mj-lt"/>
            </a:endParaRPr>
          </a:p>
        </p:txBody>
      </p:sp>
      <p:sp>
        <p:nvSpPr>
          <p:cNvPr id="54" name="Left Brace 53">
            <a:extLst>
              <a:ext uri="{FF2B5EF4-FFF2-40B4-BE49-F238E27FC236}">
                <a16:creationId xmlns:a16="http://schemas.microsoft.com/office/drawing/2014/main" id="{566B56BB-0FC2-4A7E-B97B-3F480B1B6936}"/>
              </a:ext>
            </a:extLst>
          </p:cNvPr>
          <p:cNvSpPr/>
          <p:nvPr/>
        </p:nvSpPr>
        <p:spPr>
          <a:xfrm rot="5400000">
            <a:off x="5780782" y="-2917095"/>
            <a:ext cx="173963" cy="10058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55" name="Left Brace 54">
            <a:extLst>
              <a:ext uri="{FF2B5EF4-FFF2-40B4-BE49-F238E27FC236}">
                <a16:creationId xmlns:a16="http://schemas.microsoft.com/office/drawing/2014/main" id="{8CCF9FA2-71B1-46E5-AF60-1997687BF72D}"/>
              </a:ext>
            </a:extLst>
          </p:cNvPr>
          <p:cNvSpPr/>
          <p:nvPr/>
        </p:nvSpPr>
        <p:spPr>
          <a:xfrm rot="5400000">
            <a:off x="1284155" y="2253633"/>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56" name="Left Brace 55">
            <a:extLst>
              <a:ext uri="{FF2B5EF4-FFF2-40B4-BE49-F238E27FC236}">
                <a16:creationId xmlns:a16="http://schemas.microsoft.com/office/drawing/2014/main" id="{D51B8E36-564C-4B3B-9244-D1811D776231}"/>
              </a:ext>
            </a:extLst>
          </p:cNvPr>
          <p:cNvSpPr/>
          <p:nvPr/>
        </p:nvSpPr>
        <p:spPr>
          <a:xfrm rot="5400000">
            <a:off x="3259670" y="1567834"/>
            <a:ext cx="91440" cy="24688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58" name="Left Brace 57">
            <a:extLst>
              <a:ext uri="{FF2B5EF4-FFF2-40B4-BE49-F238E27FC236}">
                <a16:creationId xmlns:a16="http://schemas.microsoft.com/office/drawing/2014/main" id="{C9F249D5-3314-480E-852D-83D9AE591922}"/>
              </a:ext>
            </a:extLst>
          </p:cNvPr>
          <p:cNvSpPr/>
          <p:nvPr/>
        </p:nvSpPr>
        <p:spPr>
          <a:xfrm rot="5400000">
            <a:off x="8453661" y="2253636"/>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62" name="Rectangle 61">
            <a:extLst>
              <a:ext uri="{FF2B5EF4-FFF2-40B4-BE49-F238E27FC236}">
                <a16:creationId xmlns:a16="http://schemas.microsoft.com/office/drawing/2014/main" id="{BDAD2B32-B63A-4D71-AA3A-19F476A619A6}"/>
              </a:ext>
            </a:extLst>
          </p:cNvPr>
          <p:cNvSpPr/>
          <p:nvPr/>
        </p:nvSpPr>
        <p:spPr>
          <a:xfrm>
            <a:off x="9499308" y="5766882"/>
            <a:ext cx="1109710" cy="18288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&lt;name&gt;</a:t>
            </a:r>
          </a:p>
        </p:txBody>
      </p:sp>
      <p:sp>
        <p:nvSpPr>
          <p:cNvPr id="63" name="TextBox 62">
            <a:extLst>
              <a:ext uri="{FF2B5EF4-FFF2-40B4-BE49-F238E27FC236}">
                <a16:creationId xmlns:a16="http://schemas.microsoft.com/office/drawing/2014/main" id="{090AD3EC-2EC6-4B30-98BA-06300CA95074}"/>
              </a:ext>
            </a:extLst>
          </p:cNvPr>
          <p:cNvSpPr txBox="1"/>
          <p:nvPr/>
        </p:nvSpPr>
        <p:spPr>
          <a:xfrm>
            <a:off x="10661504" y="5717453"/>
            <a:ext cx="1074525" cy="276999"/>
          </a:xfrm>
          <a:prstGeom prst="rect">
            <a:avLst/>
          </a:prstGeom>
          <a:noFill/>
        </p:spPr>
        <p:txBody>
          <a:bodyPr wrap="none" rtlCol="0">
            <a:spAutoFit/>
          </a:bodyPr>
          <a:lstStyle/>
          <a:p>
            <a:r>
              <a:rPr lang="en-US" sz="1200" dirty="0">
                <a:latin typeface="+mj-lt"/>
              </a:rPr>
              <a:t>Generated file</a:t>
            </a:r>
            <a:endParaRPr lang="en-GB" sz="1200" dirty="0">
              <a:latin typeface="+mj-lt"/>
            </a:endParaRPr>
          </a:p>
        </p:txBody>
      </p:sp>
      <p:sp>
        <p:nvSpPr>
          <p:cNvPr id="65" name="Rectangle 64">
            <a:extLst>
              <a:ext uri="{FF2B5EF4-FFF2-40B4-BE49-F238E27FC236}">
                <a16:creationId xmlns:a16="http://schemas.microsoft.com/office/drawing/2014/main" id="{076DF00E-6408-40AC-A36E-5C8051DF7C82}"/>
              </a:ext>
            </a:extLst>
          </p:cNvPr>
          <p:cNvSpPr/>
          <p:nvPr/>
        </p:nvSpPr>
        <p:spPr>
          <a:xfrm>
            <a:off x="9499308" y="5983213"/>
            <a:ext cx="1109710" cy="1828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bg1"/>
                </a:solidFill>
                <a:latin typeface="+mj-lt"/>
              </a:rPr>
              <a:t>&lt;name&gt;</a:t>
            </a:r>
          </a:p>
        </p:txBody>
      </p:sp>
      <p:sp>
        <p:nvSpPr>
          <p:cNvPr id="66" name="TextBox 65">
            <a:extLst>
              <a:ext uri="{FF2B5EF4-FFF2-40B4-BE49-F238E27FC236}">
                <a16:creationId xmlns:a16="http://schemas.microsoft.com/office/drawing/2014/main" id="{F1885614-752E-41ED-8B6E-857C00C69A15}"/>
              </a:ext>
            </a:extLst>
          </p:cNvPr>
          <p:cNvSpPr txBox="1"/>
          <p:nvPr/>
        </p:nvSpPr>
        <p:spPr>
          <a:xfrm>
            <a:off x="10661504" y="5928978"/>
            <a:ext cx="893001" cy="276999"/>
          </a:xfrm>
          <a:prstGeom prst="rect">
            <a:avLst/>
          </a:prstGeom>
          <a:noFill/>
        </p:spPr>
        <p:txBody>
          <a:bodyPr wrap="none" rtlCol="0">
            <a:spAutoFit/>
          </a:bodyPr>
          <a:lstStyle/>
          <a:p>
            <a:r>
              <a:rPr lang="en-US" sz="1200" dirty="0">
                <a:latin typeface="+mj-lt"/>
              </a:rPr>
              <a:t>Logging file</a:t>
            </a:r>
            <a:endParaRPr lang="en-GB" sz="1200" dirty="0">
              <a:latin typeface="+mj-lt"/>
            </a:endParaRPr>
          </a:p>
        </p:txBody>
      </p:sp>
      <p:sp>
        <p:nvSpPr>
          <p:cNvPr id="84" name="Rectangle 83">
            <a:extLst>
              <a:ext uri="{FF2B5EF4-FFF2-40B4-BE49-F238E27FC236}">
                <a16:creationId xmlns:a16="http://schemas.microsoft.com/office/drawing/2014/main" id="{F56A3EA6-826F-4CDD-9F65-980EE5416866}"/>
              </a:ext>
            </a:extLst>
          </p:cNvPr>
          <p:cNvSpPr/>
          <p:nvPr/>
        </p:nvSpPr>
        <p:spPr>
          <a:xfrm>
            <a:off x="9499308" y="5530940"/>
            <a:ext cx="1109710" cy="18288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tx1"/>
                </a:solidFill>
                <a:latin typeface="+mj-lt"/>
              </a:rPr>
              <a:t>&lt;name&gt;</a:t>
            </a:r>
          </a:p>
        </p:txBody>
      </p:sp>
      <p:sp>
        <p:nvSpPr>
          <p:cNvPr id="85" name="TextBox 84">
            <a:extLst>
              <a:ext uri="{FF2B5EF4-FFF2-40B4-BE49-F238E27FC236}">
                <a16:creationId xmlns:a16="http://schemas.microsoft.com/office/drawing/2014/main" id="{C6E295E0-594E-44E7-B3C0-2E3D4ADA5B68}"/>
              </a:ext>
            </a:extLst>
          </p:cNvPr>
          <p:cNvSpPr txBox="1"/>
          <p:nvPr/>
        </p:nvSpPr>
        <p:spPr>
          <a:xfrm>
            <a:off x="10661504" y="5489566"/>
            <a:ext cx="744114" cy="276999"/>
          </a:xfrm>
          <a:prstGeom prst="rect">
            <a:avLst/>
          </a:prstGeom>
          <a:noFill/>
        </p:spPr>
        <p:txBody>
          <a:bodyPr wrap="none" rtlCol="0">
            <a:spAutoFit/>
          </a:bodyPr>
          <a:lstStyle/>
          <a:p>
            <a:r>
              <a:rPr lang="en-US" sz="1200" dirty="0">
                <a:latin typeface="+mj-lt"/>
              </a:rPr>
              <a:t>Input file</a:t>
            </a:r>
            <a:endParaRPr lang="en-GB" sz="1200" dirty="0">
              <a:latin typeface="+mj-lt"/>
            </a:endParaRPr>
          </a:p>
        </p:txBody>
      </p:sp>
      <p:sp>
        <p:nvSpPr>
          <p:cNvPr id="87" name="Rectangle 86">
            <a:extLst>
              <a:ext uri="{FF2B5EF4-FFF2-40B4-BE49-F238E27FC236}">
                <a16:creationId xmlns:a16="http://schemas.microsoft.com/office/drawing/2014/main" id="{F6FF9F70-5F64-41A9-936D-F29112F39B81}"/>
              </a:ext>
            </a:extLst>
          </p:cNvPr>
          <p:cNvSpPr/>
          <p:nvPr/>
        </p:nvSpPr>
        <p:spPr>
          <a:xfrm>
            <a:off x="9324975" y="4892828"/>
            <a:ext cx="2867025" cy="1965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j-lt"/>
            </a:endParaRPr>
          </a:p>
        </p:txBody>
      </p:sp>
      <p:sp>
        <p:nvSpPr>
          <p:cNvPr id="77" name="Rectangle 76">
            <a:extLst>
              <a:ext uri="{FF2B5EF4-FFF2-40B4-BE49-F238E27FC236}">
                <a16:creationId xmlns:a16="http://schemas.microsoft.com/office/drawing/2014/main" id="{321734B6-FB52-40D4-99DD-689A23CD8E08}"/>
              </a:ext>
            </a:extLst>
          </p:cNvPr>
          <p:cNvSpPr/>
          <p:nvPr/>
        </p:nvSpPr>
        <p:spPr>
          <a:xfrm>
            <a:off x="9841841" y="2384990"/>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dashboard.xlsm</a:t>
            </a:r>
            <a:endParaRPr lang="en-GB" sz="1100" dirty="0">
              <a:solidFill>
                <a:schemeClr val="tx1"/>
              </a:solidFill>
              <a:latin typeface="+mj-lt"/>
            </a:endParaRPr>
          </a:p>
        </p:txBody>
      </p:sp>
      <p:sp>
        <p:nvSpPr>
          <p:cNvPr id="78" name="Rectangle 77">
            <a:extLst>
              <a:ext uri="{FF2B5EF4-FFF2-40B4-BE49-F238E27FC236}">
                <a16:creationId xmlns:a16="http://schemas.microsoft.com/office/drawing/2014/main" id="{D4E34B80-0359-463D-B34B-DD5BDC74352E}"/>
              </a:ext>
            </a:extLst>
          </p:cNvPr>
          <p:cNvSpPr/>
          <p:nvPr/>
        </p:nvSpPr>
        <p:spPr>
          <a:xfrm>
            <a:off x="2060214" y="3222582"/>
            <a:ext cx="1109710" cy="18288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a:solidFill>
                  <a:schemeClr val="tx1"/>
                </a:solidFill>
                <a:latin typeface="+mj-lt"/>
              </a:rPr>
              <a:t>Network Lib</a:t>
            </a:r>
            <a:endParaRPr lang="en-GB" sz="1100" dirty="0">
              <a:solidFill>
                <a:schemeClr val="tx1"/>
              </a:solidFill>
              <a:latin typeface="+mj-lt"/>
            </a:endParaRPr>
          </a:p>
        </p:txBody>
      </p:sp>
      <p:sp>
        <p:nvSpPr>
          <p:cNvPr id="88" name="Left Brace 87">
            <a:extLst>
              <a:ext uri="{FF2B5EF4-FFF2-40B4-BE49-F238E27FC236}">
                <a16:creationId xmlns:a16="http://schemas.microsoft.com/office/drawing/2014/main" id="{13E0D597-8906-4A9C-BEDE-96F97633A192}"/>
              </a:ext>
            </a:extLst>
          </p:cNvPr>
          <p:cNvSpPr/>
          <p:nvPr/>
        </p:nvSpPr>
        <p:spPr>
          <a:xfrm rot="5400000">
            <a:off x="2575564" y="3514820"/>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89" name="Rectangle 88">
            <a:extLst>
              <a:ext uri="{FF2B5EF4-FFF2-40B4-BE49-F238E27FC236}">
                <a16:creationId xmlns:a16="http://schemas.microsoft.com/office/drawing/2014/main" id="{40A98DAB-882A-4037-A0A3-91C2CBB11E3A}"/>
              </a:ext>
            </a:extLst>
          </p:cNvPr>
          <p:cNvSpPr/>
          <p:nvPr/>
        </p:nvSpPr>
        <p:spPr>
          <a:xfrm>
            <a:off x="3404209" y="4201943"/>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1</a:t>
            </a:r>
            <a:endParaRPr lang="en-GB" sz="1100" dirty="0">
              <a:solidFill>
                <a:schemeClr val="bg1"/>
              </a:solidFill>
              <a:latin typeface="+mj-lt"/>
            </a:endParaRPr>
          </a:p>
        </p:txBody>
      </p:sp>
      <p:sp>
        <p:nvSpPr>
          <p:cNvPr id="90" name="Rectangle 89">
            <a:extLst>
              <a:ext uri="{FF2B5EF4-FFF2-40B4-BE49-F238E27FC236}">
                <a16:creationId xmlns:a16="http://schemas.microsoft.com/office/drawing/2014/main" id="{32E2FC2B-4E06-4D00-B48D-27262E5D264D}"/>
              </a:ext>
            </a:extLst>
          </p:cNvPr>
          <p:cNvSpPr/>
          <p:nvPr/>
        </p:nvSpPr>
        <p:spPr>
          <a:xfrm>
            <a:off x="3404209" y="504312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n</a:t>
            </a:r>
            <a:endParaRPr lang="en-GB" sz="1100" dirty="0">
              <a:solidFill>
                <a:schemeClr val="bg1"/>
              </a:solidFill>
              <a:latin typeface="+mj-lt"/>
            </a:endParaRPr>
          </a:p>
        </p:txBody>
      </p:sp>
      <p:sp>
        <p:nvSpPr>
          <p:cNvPr id="91" name="Rectangle 90">
            <a:extLst>
              <a:ext uri="{FF2B5EF4-FFF2-40B4-BE49-F238E27FC236}">
                <a16:creationId xmlns:a16="http://schemas.microsoft.com/office/drawing/2014/main" id="{F6BB5C70-87D7-4B30-A863-4375A00AD43E}"/>
              </a:ext>
            </a:extLst>
          </p:cNvPr>
          <p:cNvSpPr/>
          <p:nvPr/>
        </p:nvSpPr>
        <p:spPr>
          <a:xfrm>
            <a:off x="3404209" y="4437639"/>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2</a:t>
            </a:r>
            <a:endParaRPr lang="en-GB" sz="1100" dirty="0">
              <a:solidFill>
                <a:schemeClr val="bg1"/>
              </a:solidFill>
              <a:latin typeface="+mj-lt"/>
            </a:endParaRPr>
          </a:p>
        </p:txBody>
      </p:sp>
      <p:sp>
        <p:nvSpPr>
          <p:cNvPr id="92" name="TextBox 91">
            <a:extLst>
              <a:ext uri="{FF2B5EF4-FFF2-40B4-BE49-F238E27FC236}">
                <a16:creationId xmlns:a16="http://schemas.microsoft.com/office/drawing/2014/main" id="{800965D3-8525-4B4C-9909-4AD92B4BB717}"/>
              </a:ext>
            </a:extLst>
          </p:cNvPr>
          <p:cNvSpPr txBox="1"/>
          <p:nvPr/>
        </p:nvSpPr>
        <p:spPr>
          <a:xfrm rot="5400000">
            <a:off x="3747590" y="4650705"/>
            <a:ext cx="463588" cy="369332"/>
          </a:xfrm>
          <a:prstGeom prst="rect">
            <a:avLst/>
          </a:prstGeom>
          <a:noFill/>
        </p:spPr>
        <p:txBody>
          <a:bodyPr wrap="none" rtlCol="0">
            <a:spAutoFit/>
          </a:bodyPr>
          <a:lstStyle/>
          <a:p>
            <a:r>
              <a:rPr lang="en-US" dirty="0">
                <a:latin typeface="+mj-lt"/>
              </a:rPr>
              <a:t>. . .</a:t>
            </a:r>
            <a:endParaRPr lang="en-GB" dirty="0">
              <a:latin typeface="+mj-lt"/>
            </a:endParaRPr>
          </a:p>
        </p:txBody>
      </p:sp>
      <p:sp>
        <p:nvSpPr>
          <p:cNvPr id="93" name="Left Brace 92">
            <a:extLst>
              <a:ext uri="{FF2B5EF4-FFF2-40B4-BE49-F238E27FC236}">
                <a16:creationId xmlns:a16="http://schemas.microsoft.com/office/drawing/2014/main" id="{FD8905B8-CBC2-465F-9213-56D545050411}"/>
              </a:ext>
            </a:extLst>
          </p:cNvPr>
          <p:cNvSpPr/>
          <p:nvPr/>
        </p:nvSpPr>
        <p:spPr>
          <a:xfrm rot="5400000">
            <a:off x="3919559" y="3514820"/>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94" name="Rectangle 93">
            <a:extLst>
              <a:ext uri="{FF2B5EF4-FFF2-40B4-BE49-F238E27FC236}">
                <a16:creationId xmlns:a16="http://schemas.microsoft.com/office/drawing/2014/main" id="{0FEE3234-0C18-41EC-9A9B-2739AEE117CB}"/>
              </a:ext>
            </a:extLst>
          </p:cNvPr>
          <p:cNvSpPr/>
          <p:nvPr/>
        </p:nvSpPr>
        <p:spPr>
          <a:xfrm>
            <a:off x="759889" y="3222579"/>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VNM_adm0.shp</a:t>
            </a:r>
            <a:endParaRPr lang="en-GB" sz="1100" dirty="0">
              <a:solidFill>
                <a:schemeClr val="tx1"/>
              </a:solidFill>
              <a:latin typeface="+mj-lt"/>
            </a:endParaRPr>
          </a:p>
        </p:txBody>
      </p:sp>
      <p:sp>
        <p:nvSpPr>
          <p:cNvPr id="95" name="Left Brace 94">
            <a:extLst>
              <a:ext uri="{FF2B5EF4-FFF2-40B4-BE49-F238E27FC236}">
                <a16:creationId xmlns:a16="http://schemas.microsoft.com/office/drawing/2014/main" id="{FB1D994B-CC0B-472D-8871-8A6299E95912}"/>
              </a:ext>
            </a:extLst>
          </p:cNvPr>
          <p:cNvSpPr/>
          <p:nvPr/>
        </p:nvSpPr>
        <p:spPr>
          <a:xfrm rot="5400000">
            <a:off x="5933287" y="1567834"/>
            <a:ext cx="91440" cy="24688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96" name="Rectangle 95">
            <a:extLst>
              <a:ext uri="{FF2B5EF4-FFF2-40B4-BE49-F238E27FC236}">
                <a16:creationId xmlns:a16="http://schemas.microsoft.com/office/drawing/2014/main" id="{17E9ADF4-49E7-4F81-9702-54D746A7783A}"/>
              </a:ext>
            </a:extLst>
          </p:cNvPr>
          <p:cNvSpPr/>
          <p:nvPr/>
        </p:nvSpPr>
        <p:spPr>
          <a:xfrm>
            <a:off x="4742529" y="4201943"/>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1</a:t>
            </a:r>
            <a:endParaRPr lang="en-GB" sz="1100" dirty="0">
              <a:solidFill>
                <a:schemeClr val="bg1"/>
              </a:solidFill>
              <a:latin typeface="+mj-lt"/>
            </a:endParaRPr>
          </a:p>
        </p:txBody>
      </p:sp>
      <p:sp>
        <p:nvSpPr>
          <p:cNvPr id="97" name="Rectangle 96">
            <a:extLst>
              <a:ext uri="{FF2B5EF4-FFF2-40B4-BE49-F238E27FC236}">
                <a16:creationId xmlns:a16="http://schemas.microsoft.com/office/drawing/2014/main" id="{A4A49F26-6280-4CA4-B006-5BC5E630518F}"/>
              </a:ext>
            </a:extLst>
          </p:cNvPr>
          <p:cNvSpPr/>
          <p:nvPr/>
        </p:nvSpPr>
        <p:spPr>
          <a:xfrm>
            <a:off x="4742529" y="504312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n</a:t>
            </a:r>
            <a:endParaRPr lang="en-GB" sz="1100" dirty="0">
              <a:solidFill>
                <a:schemeClr val="bg1"/>
              </a:solidFill>
              <a:latin typeface="+mj-lt"/>
            </a:endParaRPr>
          </a:p>
        </p:txBody>
      </p:sp>
      <p:sp>
        <p:nvSpPr>
          <p:cNvPr id="98" name="Rectangle 97">
            <a:extLst>
              <a:ext uri="{FF2B5EF4-FFF2-40B4-BE49-F238E27FC236}">
                <a16:creationId xmlns:a16="http://schemas.microsoft.com/office/drawing/2014/main" id="{E4C239A3-314B-4E2E-9D85-2ACA29A567D4}"/>
              </a:ext>
            </a:extLst>
          </p:cNvPr>
          <p:cNvSpPr/>
          <p:nvPr/>
        </p:nvSpPr>
        <p:spPr>
          <a:xfrm>
            <a:off x="4750997" y="362155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Runtime</a:t>
            </a:r>
            <a:endParaRPr lang="en-GB" sz="1100" dirty="0">
              <a:solidFill>
                <a:schemeClr val="bg1"/>
              </a:solidFill>
              <a:latin typeface="+mj-lt"/>
            </a:endParaRPr>
          </a:p>
        </p:txBody>
      </p:sp>
      <p:sp>
        <p:nvSpPr>
          <p:cNvPr id="99" name="Rectangle 98">
            <a:extLst>
              <a:ext uri="{FF2B5EF4-FFF2-40B4-BE49-F238E27FC236}">
                <a16:creationId xmlns:a16="http://schemas.microsoft.com/office/drawing/2014/main" id="{F93A2337-FDF1-47EF-B25B-C56F7559B068}"/>
              </a:ext>
            </a:extLst>
          </p:cNvPr>
          <p:cNvSpPr/>
          <p:nvPr/>
        </p:nvSpPr>
        <p:spPr>
          <a:xfrm>
            <a:off x="4742529" y="4437639"/>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District 2</a:t>
            </a:r>
            <a:endParaRPr lang="en-GB" sz="1100" dirty="0">
              <a:solidFill>
                <a:schemeClr val="bg1"/>
              </a:solidFill>
              <a:latin typeface="+mj-lt"/>
            </a:endParaRPr>
          </a:p>
        </p:txBody>
      </p:sp>
      <p:sp>
        <p:nvSpPr>
          <p:cNvPr id="100" name="TextBox 99">
            <a:extLst>
              <a:ext uri="{FF2B5EF4-FFF2-40B4-BE49-F238E27FC236}">
                <a16:creationId xmlns:a16="http://schemas.microsoft.com/office/drawing/2014/main" id="{76B2CDBF-C2E1-4102-A92E-A8383052839D}"/>
              </a:ext>
            </a:extLst>
          </p:cNvPr>
          <p:cNvSpPr txBox="1"/>
          <p:nvPr/>
        </p:nvSpPr>
        <p:spPr>
          <a:xfrm rot="5400000">
            <a:off x="5085910" y="4650705"/>
            <a:ext cx="463588" cy="369332"/>
          </a:xfrm>
          <a:prstGeom prst="rect">
            <a:avLst/>
          </a:prstGeom>
          <a:noFill/>
        </p:spPr>
        <p:txBody>
          <a:bodyPr wrap="none" rtlCol="0">
            <a:spAutoFit/>
          </a:bodyPr>
          <a:lstStyle/>
          <a:p>
            <a:r>
              <a:rPr lang="en-US" dirty="0">
                <a:latin typeface="+mj-lt"/>
              </a:rPr>
              <a:t>. . .</a:t>
            </a:r>
            <a:endParaRPr lang="en-GB" dirty="0">
              <a:latin typeface="+mj-lt"/>
            </a:endParaRPr>
          </a:p>
        </p:txBody>
      </p:sp>
      <p:sp>
        <p:nvSpPr>
          <p:cNvPr id="101" name="Left Brace 100">
            <a:extLst>
              <a:ext uri="{FF2B5EF4-FFF2-40B4-BE49-F238E27FC236}">
                <a16:creationId xmlns:a16="http://schemas.microsoft.com/office/drawing/2014/main" id="{6195A9B7-D27F-45B4-9232-D2A2F2E61A5C}"/>
              </a:ext>
            </a:extLst>
          </p:cNvPr>
          <p:cNvSpPr/>
          <p:nvPr/>
        </p:nvSpPr>
        <p:spPr>
          <a:xfrm rot="5400000">
            <a:off x="5257879" y="3514820"/>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102" name="Rectangle 101">
            <a:extLst>
              <a:ext uri="{FF2B5EF4-FFF2-40B4-BE49-F238E27FC236}">
                <a16:creationId xmlns:a16="http://schemas.microsoft.com/office/drawing/2014/main" id="{F5D70C58-E2A9-4A41-B7E0-6569DD3FB9F5}"/>
              </a:ext>
            </a:extLst>
          </p:cNvPr>
          <p:cNvSpPr/>
          <p:nvPr/>
        </p:nvSpPr>
        <p:spPr>
          <a:xfrm>
            <a:off x="6103737" y="362155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err="1">
                <a:solidFill>
                  <a:schemeClr val="bg1"/>
                </a:solidFill>
                <a:latin typeface="+mj-lt"/>
              </a:rPr>
              <a:t>HazardData</a:t>
            </a:r>
            <a:endParaRPr lang="en-GB" sz="1100" dirty="0">
              <a:solidFill>
                <a:schemeClr val="bg1"/>
              </a:solidFill>
              <a:latin typeface="+mj-lt"/>
            </a:endParaRPr>
          </a:p>
        </p:txBody>
      </p:sp>
      <p:sp>
        <p:nvSpPr>
          <p:cNvPr id="103" name="Rectangle 102">
            <a:extLst>
              <a:ext uri="{FF2B5EF4-FFF2-40B4-BE49-F238E27FC236}">
                <a16:creationId xmlns:a16="http://schemas.microsoft.com/office/drawing/2014/main" id="{78DE0809-C2FA-4B46-A544-B0F15CDF0662}"/>
              </a:ext>
            </a:extLst>
          </p:cNvPr>
          <p:cNvSpPr/>
          <p:nvPr/>
        </p:nvSpPr>
        <p:spPr>
          <a:xfrm>
            <a:off x="6093279" y="4201943"/>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Coastal Flood</a:t>
            </a:r>
            <a:endParaRPr lang="en-GB" sz="1100" dirty="0">
              <a:solidFill>
                <a:schemeClr val="bg1"/>
              </a:solidFill>
              <a:latin typeface="+mj-lt"/>
            </a:endParaRPr>
          </a:p>
        </p:txBody>
      </p:sp>
      <p:sp>
        <p:nvSpPr>
          <p:cNvPr id="104" name="Rectangle 103">
            <a:extLst>
              <a:ext uri="{FF2B5EF4-FFF2-40B4-BE49-F238E27FC236}">
                <a16:creationId xmlns:a16="http://schemas.microsoft.com/office/drawing/2014/main" id="{E0A662FC-66C5-4CFE-8E38-B602FEC13A64}"/>
              </a:ext>
            </a:extLst>
          </p:cNvPr>
          <p:cNvSpPr/>
          <p:nvPr/>
        </p:nvSpPr>
        <p:spPr>
          <a:xfrm>
            <a:off x="6093279" y="5043127"/>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Wildfires</a:t>
            </a:r>
            <a:endParaRPr lang="en-GB" sz="1100" dirty="0">
              <a:solidFill>
                <a:schemeClr val="bg1"/>
              </a:solidFill>
              <a:latin typeface="+mj-lt"/>
            </a:endParaRPr>
          </a:p>
        </p:txBody>
      </p:sp>
      <p:sp>
        <p:nvSpPr>
          <p:cNvPr id="105" name="Rectangle 104">
            <a:extLst>
              <a:ext uri="{FF2B5EF4-FFF2-40B4-BE49-F238E27FC236}">
                <a16:creationId xmlns:a16="http://schemas.microsoft.com/office/drawing/2014/main" id="{3CD108EB-7507-4FDC-A266-FF5DB003895E}"/>
              </a:ext>
            </a:extLst>
          </p:cNvPr>
          <p:cNvSpPr/>
          <p:nvPr/>
        </p:nvSpPr>
        <p:spPr>
          <a:xfrm>
            <a:off x="6093279" y="4437639"/>
            <a:ext cx="1109710" cy="182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latin typeface="+mj-lt"/>
              </a:rPr>
              <a:t>Earthquake</a:t>
            </a:r>
            <a:endParaRPr lang="en-GB" sz="1100" dirty="0">
              <a:solidFill>
                <a:schemeClr val="bg1"/>
              </a:solidFill>
              <a:latin typeface="+mj-lt"/>
            </a:endParaRPr>
          </a:p>
        </p:txBody>
      </p:sp>
      <p:sp>
        <p:nvSpPr>
          <p:cNvPr id="106" name="TextBox 105">
            <a:extLst>
              <a:ext uri="{FF2B5EF4-FFF2-40B4-BE49-F238E27FC236}">
                <a16:creationId xmlns:a16="http://schemas.microsoft.com/office/drawing/2014/main" id="{FA318742-D781-496F-BBA6-CB71E809048C}"/>
              </a:ext>
            </a:extLst>
          </p:cNvPr>
          <p:cNvSpPr txBox="1"/>
          <p:nvPr/>
        </p:nvSpPr>
        <p:spPr>
          <a:xfrm rot="5400000">
            <a:off x="6436660" y="4650705"/>
            <a:ext cx="463588" cy="369332"/>
          </a:xfrm>
          <a:prstGeom prst="rect">
            <a:avLst/>
          </a:prstGeom>
          <a:noFill/>
        </p:spPr>
        <p:txBody>
          <a:bodyPr wrap="none" rtlCol="0">
            <a:spAutoFit/>
          </a:bodyPr>
          <a:lstStyle/>
          <a:p>
            <a:r>
              <a:rPr lang="en-US" dirty="0">
                <a:latin typeface="+mj-lt"/>
              </a:rPr>
              <a:t>. . .</a:t>
            </a:r>
            <a:endParaRPr lang="en-GB" dirty="0">
              <a:latin typeface="+mj-lt"/>
            </a:endParaRPr>
          </a:p>
        </p:txBody>
      </p:sp>
      <p:sp>
        <p:nvSpPr>
          <p:cNvPr id="107" name="Left Brace 106">
            <a:extLst>
              <a:ext uri="{FF2B5EF4-FFF2-40B4-BE49-F238E27FC236}">
                <a16:creationId xmlns:a16="http://schemas.microsoft.com/office/drawing/2014/main" id="{54A5343E-7DA7-49B6-8717-C788E30DA7D3}"/>
              </a:ext>
            </a:extLst>
          </p:cNvPr>
          <p:cNvSpPr/>
          <p:nvPr/>
        </p:nvSpPr>
        <p:spPr>
          <a:xfrm rot="5400000">
            <a:off x="6608629" y="3514820"/>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108" name="Rectangle 107">
            <a:extLst>
              <a:ext uri="{FF2B5EF4-FFF2-40B4-BE49-F238E27FC236}">
                <a16:creationId xmlns:a16="http://schemas.microsoft.com/office/drawing/2014/main" id="{A58F6F46-E2F8-495E-8ADB-29D2126821C1}"/>
              </a:ext>
            </a:extLst>
          </p:cNvPr>
          <p:cNvSpPr/>
          <p:nvPr/>
        </p:nvSpPr>
        <p:spPr>
          <a:xfrm>
            <a:off x="6106109" y="5489566"/>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&lt;hazard_1&gt;.tif</a:t>
            </a:r>
            <a:endParaRPr lang="en-GB" sz="1100" dirty="0">
              <a:solidFill>
                <a:schemeClr val="tx1"/>
              </a:solidFill>
              <a:latin typeface="+mj-lt"/>
            </a:endParaRPr>
          </a:p>
        </p:txBody>
      </p:sp>
      <p:sp>
        <p:nvSpPr>
          <p:cNvPr id="109" name="Rectangle 108">
            <a:extLst>
              <a:ext uri="{FF2B5EF4-FFF2-40B4-BE49-F238E27FC236}">
                <a16:creationId xmlns:a16="http://schemas.microsoft.com/office/drawing/2014/main" id="{DC7EA377-540F-4302-8189-013A456D30AC}"/>
              </a:ext>
            </a:extLst>
          </p:cNvPr>
          <p:cNvSpPr/>
          <p:nvPr/>
        </p:nvSpPr>
        <p:spPr>
          <a:xfrm>
            <a:off x="276040" y="5490925"/>
            <a:ext cx="285935"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latin typeface="+mj-lt"/>
              </a:rPr>
              <a:t>Level 5</a:t>
            </a:r>
            <a:endParaRPr lang="en-GB" sz="1400" dirty="0">
              <a:solidFill>
                <a:schemeClr val="tx1"/>
              </a:solidFill>
              <a:latin typeface="+mj-lt"/>
            </a:endParaRPr>
          </a:p>
        </p:txBody>
      </p:sp>
      <p:sp>
        <p:nvSpPr>
          <p:cNvPr id="110" name="Rectangle 109">
            <a:extLst>
              <a:ext uri="{FF2B5EF4-FFF2-40B4-BE49-F238E27FC236}">
                <a16:creationId xmlns:a16="http://schemas.microsoft.com/office/drawing/2014/main" id="{0B68E8C2-2F56-4CD9-910D-DFD6605BAAD8}"/>
              </a:ext>
            </a:extLst>
          </p:cNvPr>
          <p:cNvSpPr/>
          <p:nvPr/>
        </p:nvSpPr>
        <p:spPr>
          <a:xfrm>
            <a:off x="6106109" y="5689185"/>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&lt;hazard_2&gt;.tif</a:t>
            </a:r>
            <a:endParaRPr lang="en-GB" sz="1100" dirty="0">
              <a:solidFill>
                <a:schemeClr val="tx1"/>
              </a:solidFill>
              <a:latin typeface="+mj-lt"/>
            </a:endParaRPr>
          </a:p>
        </p:txBody>
      </p:sp>
      <p:sp>
        <p:nvSpPr>
          <p:cNvPr id="111" name="TextBox 110">
            <a:extLst>
              <a:ext uri="{FF2B5EF4-FFF2-40B4-BE49-F238E27FC236}">
                <a16:creationId xmlns:a16="http://schemas.microsoft.com/office/drawing/2014/main" id="{4365B57E-7F1D-4CCC-8CD7-D3DCBCE2B2A3}"/>
              </a:ext>
            </a:extLst>
          </p:cNvPr>
          <p:cNvSpPr txBox="1"/>
          <p:nvPr/>
        </p:nvSpPr>
        <p:spPr>
          <a:xfrm rot="5400000">
            <a:off x="6436660" y="5994520"/>
            <a:ext cx="463588" cy="369332"/>
          </a:xfrm>
          <a:prstGeom prst="rect">
            <a:avLst/>
          </a:prstGeom>
          <a:noFill/>
        </p:spPr>
        <p:txBody>
          <a:bodyPr wrap="none" rtlCol="0">
            <a:spAutoFit/>
          </a:bodyPr>
          <a:lstStyle/>
          <a:p>
            <a:r>
              <a:rPr lang="en-US" dirty="0">
                <a:latin typeface="+mj-lt"/>
              </a:rPr>
              <a:t>. . .</a:t>
            </a:r>
            <a:endParaRPr lang="en-GB" dirty="0">
              <a:latin typeface="+mj-lt"/>
            </a:endParaRPr>
          </a:p>
        </p:txBody>
      </p:sp>
      <p:sp>
        <p:nvSpPr>
          <p:cNvPr id="112" name="Rectangle 111">
            <a:extLst>
              <a:ext uri="{FF2B5EF4-FFF2-40B4-BE49-F238E27FC236}">
                <a16:creationId xmlns:a16="http://schemas.microsoft.com/office/drawing/2014/main" id="{5495CCB0-EEA1-4129-9E1A-B83E80361A4D}"/>
              </a:ext>
            </a:extLst>
          </p:cNvPr>
          <p:cNvSpPr/>
          <p:nvPr/>
        </p:nvSpPr>
        <p:spPr>
          <a:xfrm>
            <a:off x="6106109" y="6391990"/>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&lt;</a:t>
            </a:r>
            <a:r>
              <a:rPr lang="en-US" sz="1100" dirty="0" err="1">
                <a:solidFill>
                  <a:schemeClr val="tx1"/>
                </a:solidFill>
                <a:latin typeface="+mj-lt"/>
              </a:rPr>
              <a:t>hazard_n</a:t>
            </a:r>
            <a:r>
              <a:rPr lang="en-US" sz="1100" dirty="0">
                <a:solidFill>
                  <a:schemeClr val="tx1"/>
                </a:solidFill>
                <a:latin typeface="+mj-lt"/>
              </a:rPr>
              <a:t>&gt;.tif</a:t>
            </a:r>
            <a:endParaRPr lang="en-GB" sz="1100" dirty="0">
              <a:solidFill>
                <a:schemeClr val="tx1"/>
              </a:solidFill>
              <a:latin typeface="+mj-lt"/>
            </a:endParaRPr>
          </a:p>
        </p:txBody>
      </p:sp>
      <p:sp>
        <p:nvSpPr>
          <p:cNvPr id="113" name="Rectangle 112">
            <a:extLst>
              <a:ext uri="{FF2B5EF4-FFF2-40B4-BE49-F238E27FC236}">
                <a16:creationId xmlns:a16="http://schemas.microsoft.com/office/drawing/2014/main" id="{547276EE-F9C0-45AD-90C1-62226770FF51}"/>
              </a:ext>
            </a:extLst>
          </p:cNvPr>
          <p:cNvSpPr/>
          <p:nvPr/>
        </p:nvSpPr>
        <p:spPr>
          <a:xfrm>
            <a:off x="7973040" y="3621557"/>
            <a:ext cx="1109710" cy="390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tx1"/>
                </a:solidFill>
                <a:latin typeface="+mj-lt"/>
              </a:rPr>
              <a:t>Poverty_Communes_2009.shp</a:t>
            </a:r>
            <a:endParaRPr lang="en-GB" sz="1000" dirty="0">
              <a:solidFill>
                <a:schemeClr val="tx1"/>
              </a:solidFill>
              <a:latin typeface="+mj-lt"/>
            </a:endParaRPr>
          </a:p>
        </p:txBody>
      </p:sp>
      <p:sp>
        <p:nvSpPr>
          <p:cNvPr id="114" name="Rectangle 113">
            <a:extLst>
              <a:ext uri="{FF2B5EF4-FFF2-40B4-BE49-F238E27FC236}">
                <a16:creationId xmlns:a16="http://schemas.microsoft.com/office/drawing/2014/main" id="{96EED7CE-8788-4980-87FD-7145C9A5EDCF}"/>
              </a:ext>
            </a:extLst>
          </p:cNvPr>
          <p:cNvSpPr/>
          <p:nvPr/>
        </p:nvSpPr>
        <p:spPr>
          <a:xfrm>
            <a:off x="7973040" y="3218792"/>
            <a:ext cx="1109710" cy="19501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dirty="0" err="1">
                <a:solidFill>
                  <a:schemeClr val="tx1"/>
                </a:solidFill>
                <a:latin typeface="+mj-lt"/>
              </a:rPr>
              <a:t>pov_layer.shp</a:t>
            </a:r>
            <a:endParaRPr lang="en-GB" sz="1000" dirty="0">
              <a:solidFill>
                <a:schemeClr val="tx1"/>
              </a:solidFill>
              <a:latin typeface="+mj-lt"/>
            </a:endParaRPr>
          </a:p>
        </p:txBody>
      </p:sp>
      <p:sp>
        <p:nvSpPr>
          <p:cNvPr id="117" name="Rectangle 116">
            <a:extLst>
              <a:ext uri="{FF2B5EF4-FFF2-40B4-BE49-F238E27FC236}">
                <a16:creationId xmlns:a16="http://schemas.microsoft.com/office/drawing/2014/main" id="{C0696D09-2B16-489B-BF69-92C0505E05DF}"/>
              </a:ext>
            </a:extLst>
          </p:cNvPr>
          <p:cNvSpPr/>
          <p:nvPr/>
        </p:nvSpPr>
        <p:spPr>
          <a:xfrm>
            <a:off x="3416639" y="5489566"/>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&lt;Origin_1&gt;.</a:t>
            </a:r>
            <a:r>
              <a:rPr lang="en-US" sz="1100" dirty="0" err="1">
                <a:solidFill>
                  <a:schemeClr val="tx1"/>
                </a:solidFill>
                <a:latin typeface="+mj-lt"/>
              </a:rPr>
              <a:t>shp</a:t>
            </a:r>
            <a:endParaRPr lang="en-GB" sz="1100" dirty="0">
              <a:solidFill>
                <a:schemeClr val="tx1"/>
              </a:solidFill>
              <a:latin typeface="+mj-lt"/>
            </a:endParaRPr>
          </a:p>
        </p:txBody>
      </p:sp>
      <p:sp>
        <p:nvSpPr>
          <p:cNvPr id="118" name="Rectangle 117">
            <a:extLst>
              <a:ext uri="{FF2B5EF4-FFF2-40B4-BE49-F238E27FC236}">
                <a16:creationId xmlns:a16="http://schemas.microsoft.com/office/drawing/2014/main" id="{9D4083BC-1D6A-4BA7-998D-B4E5A41844EE}"/>
              </a:ext>
            </a:extLst>
          </p:cNvPr>
          <p:cNvSpPr/>
          <p:nvPr/>
        </p:nvSpPr>
        <p:spPr>
          <a:xfrm>
            <a:off x="3416639" y="5689185"/>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&lt;Origin_2&gt;.shp</a:t>
            </a:r>
            <a:endParaRPr lang="en-GB" sz="1100" dirty="0">
              <a:solidFill>
                <a:schemeClr val="tx1"/>
              </a:solidFill>
              <a:latin typeface="+mj-lt"/>
            </a:endParaRPr>
          </a:p>
        </p:txBody>
      </p:sp>
      <p:sp>
        <p:nvSpPr>
          <p:cNvPr id="119" name="Rectangle 118">
            <a:extLst>
              <a:ext uri="{FF2B5EF4-FFF2-40B4-BE49-F238E27FC236}">
                <a16:creationId xmlns:a16="http://schemas.microsoft.com/office/drawing/2014/main" id="{498C590C-0F05-44BA-A44A-00FC71B70FA0}"/>
              </a:ext>
            </a:extLst>
          </p:cNvPr>
          <p:cNvSpPr/>
          <p:nvPr/>
        </p:nvSpPr>
        <p:spPr>
          <a:xfrm>
            <a:off x="3416639" y="6391990"/>
            <a:ext cx="110971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latin typeface="+mj-lt"/>
              </a:rPr>
              <a:t>&lt;</a:t>
            </a:r>
            <a:r>
              <a:rPr lang="en-US" sz="1100" dirty="0" err="1">
                <a:solidFill>
                  <a:schemeClr val="tx1"/>
                </a:solidFill>
                <a:latin typeface="+mj-lt"/>
              </a:rPr>
              <a:t>Origin_n</a:t>
            </a:r>
            <a:r>
              <a:rPr lang="en-US" sz="1100" dirty="0">
                <a:solidFill>
                  <a:schemeClr val="tx1"/>
                </a:solidFill>
                <a:latin typeface="+mj-lt"/>
              </a:rPr>
              <a:t>&gt;.shp</a:t>
            </a:r>
            <a:endParaRPr lang="en-GB" sz="1100" dirty="0">
              <a:solidFill>
                <a:schemeClr val="tx1"/>
              </a:solidFill>
              <a:latin typeface="+mj-lt"/>
            </a:endParaRPr>
          </a:p>
        </p:txBody>
      </p:sp>
      <p:sp>
        <p:nvSpPr>
          <p:cNvPr id="120" name="TextBox 119">
            <a:extLst>
              <a:ext uri="{FF2B5EF4-FFF2-40B4-BE49-F238E27FC236}">
                <a16:creationId xmlns:a16="http://schemas.microsoft.com/office/drawing/2014/main" id="{9F5E5B3A-FDE2-400A-AC06-594879C6FEE8}"/>
              </a:ext>
            </a:extLst>
          </p:cNvPr>
          <p:cNvSpPr txBox="1"/>
          <p:nvPr/>
        </p:nvSpPr>
        <p:spPr>
          <a:xfrm rot="5400000">
            <a:off x="3747590" y="5942462"/>
            <a:ext cx="463588" cy="369332"/>
          </a:xfrm>
          <a:prstGeom prst="rect">
            <a:avLst/>
          </a:prstGeom>
          <a:noFill/>
        </p:spPr>
        <p:txBody>
          <a:bodyPr wrap="none" rtlCol="0">
            <a:spAutoFit/>
          </a:bodyPr>
          <a:lstStyle/>
          <a:p>
            <a:r>
              <a:rPr lang="en-US" dirty="0">
                <a:latin typeface="+mj-lt"/>
              </a:rPr>
              <a:t>. . .</a:t>
            </a:r>
            <a:endParaRPr lang="en-GB" dirty="0">
              <a:latin typeface="+mj-lt"/>
            </a:endParaRPr>
          </a:p>
        </p:txBody>
      </p:sp>
      <p:sp>
        <p:nvSpPr>
          <p:cNvPr id="121" name="Rectangle 120">
            <a:extLst>
              <a:ext uri="{FF2B5EF4-FFF2-40B4-BE49-F238E27FC236}">
                <a16:creationId xmlns:a16="http://schemas.microsoft.com/office/drawing/2014/main" id="{13E42B0D-B72C-4289-9F7B-A01D2D367701}"/>
              </a:ext>
            </a:extLst>
          </p:cNvPr>
          <p:cNvSpPr/>
          <p:nvPr/>
        </p:nvSpPr>
        <p:spPr>
          <a:xfrm>
            <a:off x="4742529" y="5486587"/>
            <a:ext cx="1109710" cy="1828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bg1"/>
                </a:solidFill>
                <a:latin typeface="+mj-lt"/>
              </a:rPr>
              <a:t>log files</a:t>
            </a:r>
          </a:p>
        </p:txBody>
      </p:sp>
      <p:sp>
        <p:nvSpPr>
          <p:cNvPr id="122" name="Left Brace 121">
            <a:extLst>
              <a:ext uri="{FF2B5EF4-FFF2-40B4-BE49-F238E27FC236}">
                <a16:creationId xmlns:a16="http://schemas.microsoft.com/office/drawing/2014/main" id="{AD917E28-B8B9-404E-A33B-2AC0ECDB2267}"/>
              </a:ext>
            </a:extLst>
          </p:cNvPr>
          <p:cNvSpPr/>
          <p:nvPr/>
        </p:nvSpPr>
        <p:spPr>
          <a:xfrm rot="5400000">
            <a:off x="3919559" y="4806168"/>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123" name="Left Brace 122">
            <a:extLst>
              <a:ext uri="{FF2B5EF4-FFF2-40B4-BE49-F238E27FC236}">
                <a16:creationId xmlns:a16="http://schemas.microsoft.com/office/drawing/2014/main" id="{68728EAC-017A-4B09-9DB8-A8A7E87FB4EA}"/>
              </a:ext>
            </a:extLst>
          </p:cNvPr>
          <p:cNvSpPr/>
          <p:nvPr/>
        </p:nvSpPr>
        <p:spPr>
          <a:xfrm rot="5400000">
            <a:off x="5257879" y="4806168"/>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124" name="Left Brace 123">
            <a:extLst>
              <a:ext uri="{FF2B5EF4-FFF2-40B4-BE49-F238E27FC236}">
                <a16:creationId xmlns:a16="http://schemas.microsoft.com/office/drawing/2014/main" id="{87EBD224-7906-4E0E-A339-971A245BF6A7}"/>
              </a:ext>
            </a:extLst>
          </p:cNvPr>
          <p:cNvSpPr/>
          <p:nvPr/>
        </p:nvSpPr>
        <p:spPr>
          <a:xfrm rot="5400000">
            <a:off x="6608629" y="4806168"/>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125" name="Rectangle 124">
            <a:extLst>
              <a:ext uri="{FF2B5EF4-FFF2-40B4-BE49-F238E27FC236}">
                <a16:creationId xmlns:a16="http://schemas.microsoft.com/office/drawing/2014/main" id="{07A90068-7F99-498F-A028-0B8C642942EC}"/>
              </a:ext>
            </a:extLst>
          </p:cNvPr>
          <p:cNvSpPr/>
          <p:nvPr/>
        </p:nvSpPr>
        <p:spPr>
          <a:xfrm>
            <a:off x="2069187" y="5486587"/>
            <a:ext cx="1109710" cy="1828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dirty="0">
                <a:solidFill>
                  <a:schemeClr val="bg1"/>
                </a:solidFill>
                <a:latin typeface="+mj-lt"/>
              </a:rPr>
              <a:t>log files</a:t>
            </a:r>
          </a:p>
        </p:txBody>
      </p:sp>
      <p:sp>
        <p:nvSpPr>
          <p:cNvPr id="126" name="Left Brace 125">
            <a:extLst>
              <a:ext uri="{FF2B5EF4-FFF2-40B4-BE49-F238E27FC236}">
                <a16:creationId xmlns:a16="http://schemas.microsoft.com/office/drawing/2014/main" id="{111A189A-51DF-4846-B6A7-8898A54384D1}"/>
              </a:ext>
            </a:extLst>
          </p:cNvPr>
          <p:cNvSpPr/>
          <p:nvPr/>
        </p:nvSpPr>
        <p:spPr>
          <a:xfrm rot="5400000">
            <a:off x="2584537" y="4806168"/>
            <a:ext cx="9144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atin typeface="+mj-lt"/>
            </a:endParaRPr>
          </a:p>
        </p:txBody>
      </p:sp>
      <p:sp>
        <p:nvSpPr>
          <p:cNvPr id="76" name="Rectangle 75">
            <a:extLst>
              <a:ext uri="{FF2B5EF4-FFF2-40B4-BE49-F238E27FC236}">
                <a16:creationId xmlns:a16="http://schemas.microsoft.com/office/drawing/2014/main" id="{DFCD65A2-D1BE-4A6A-A752-FE4F3516B415}"/>
              </a:ext>
            </a:extLst>
          </p:cNvPr>
          <p:cNvSpPr/>
          <p:nvPr/>
        </p:nvSpPr>
        <p:spPr>
          <a:xfrm>
            <a:off x="276040" y="1491896"/>
            <a:ext cx="285935" cy="533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err="1">
                <a:solidFill>
                  <a:schemeClr val="tx1"/>
                </a:solidFill>
                <a:latin typeface="+mj-lt"/>
              </a:rPr>
              <a:t>Lvl</a:t>
            </a:r>
            <a:r>
              <a:rPr lang="en-US" sz="1400" dirty="0">
                <a:solidFill>
                  <a:schemeClr val="tx1"/>
                </a:solidFill>
                <a:latin typeface="+mj-lt"/>
              </a:rPr>
              <a:t> 0</a:t>
            </a:r>
            <a:endParaRPr lang="en-GB" sz="1400" dirty="0">
              <a:solidFill>
                <a:schemeClr val="tx1"/>
              </a:solidFill>
              <a:latin typeface="+mj-lt"/>
            </a:endParaRPr>
          </a:p>
        </p:txBody>
      </p:sp>
    </p:spTree>
    <p:extLst>
      <p:ext uri="{BB962C8B-B14F-4D97-AF65-F5344CB8AC3E}">
        <p14:creationId xmlns:p14="http://schemas.microsoft.com/office/powerpoint/2010/main" val="287894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Dashboard File - Overview</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The dashboard file is your control panel for the powerful python-based analyses that sit within this suite of tools. </a:t>
            </a:r>
          </a:p>
          <a:p>
            <a:r>
              <a:rPr lang="en-US" sz="1800" dirty="0"/>
              <a:t>All of the analysis can be done by configuring the PCS and RONET pages, and then pressing the associated macro buttons. The analysis is not done in excel, but rather by Python, but launched from this file using conventional Excel macros. </a:t>
            </a:r>
          </a:p>
          <a:p>
            <a:r>
              <a:rPr lang="en-US" sz="1800" dirty="0"/>
              <a:t>The user should never move the dashboard file. This is because the various programs expect to find the dashboard.xlsm file in its current position relative to other files and data resources (see </a:t>
            </a:r>
            <a:r>
              <a:rPr lang="en-US" sz="1800" dirty="0">
                <a:hlinkClick r:id="rId2" action="ppaction://hlinksldjump"/>
              </a:rPr>
              <a:t>file structure diagram</a:t>
            </a:r>
            <a:r>
              <a:rPr lang="en-US" sz="1800" dirty="0"/>
              <a:t> for illustration). </a:t>
            </a:r>
          </a:p>
          <a:p>
            <a:r>
              <a:rPr lang="en-US" sz="1800" dirty="0"/>
              <a:t>The dashboard has two tabs: PCS and RONET. The PCS tab calculates the Project Context Score, whilst the RONET tab prepares the input Network.csv file for easy portability to RONET. </a:t>
            </a:r>
            <a:endParaRPr lang="en-GB" sz="1800" dirty="0"/>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399"/>
            <a:ext cx="5183188" cy="4848687"/>
          </a:xfrm>
        </p:spPr>
        <p:txBody>
          <a:bodyPr>
            <a:normAutofit/>
          </a:bodyPr>
          <a:lstStyle/>
          <a:p>
            <a:endParaRPr lang="en-GB" sz="1800"/>
          </a:p>
        </p:txBody>
      </p:sp>
    </p:spTree>
    <p:extLst>
      <p:ext uri="{BB962C8B-B14F-4D97-AF65-F5344CB8AC3E}">
        <p14:creationId xmlns:p14="http://schemas.microsoft.com/office/powerpoint/2010/main" val="438268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Dashboard File - Overview</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wrap="square">
            <a:normAutofit fontScale="92500" lnSpcReduction="10000"/>
          </a:bodyPr>
          <a:lstStyle/>
          <a:p>
            <a:r>
              <a:rPr lang="en-US" sz="2000" b="1" dirty="0"/>
              <a:t>PCS</a:t>
            </a:r>
            <a:r>
              <a:rPr lang="en-US" sz="2000" dirty="0"/>
              <a:t>: on this tab the user will find a 5-sectioned page with 5 buttons (see </a:t>
            </a:r>
            <a:r>
              <a:rPr lang="en-US" sz="2000" dirty="0">
                <a:hlinkClick r:id="rId2" action="ppaction://hlinksldjump"/>
              </a:rPr>
              <a:t>layout</a:t>
            </a:r>
            <a:r>
              <a:rPr lang="en-US" sz="2000" dirty="0"/>
              <a:t>). When activated, each button will run a discrete analysis. These include: </a:t>
            </a:r>
          </a:p>
          <a:p>
            <a:pPr lvl="1"/>
            <a:r>
              <a:rPr lang="en-US" sz="2000" dirty="0"/>
              <a:t>Poverty Score: calculates the poverty level of the communes which the road serves</a:t>
            </a:r>
          </a:p>
          <a:p>
            <a:pPr lvl="1"/>
            <a:r>
              <a:rPr lang="en-US" sz="2000" dirty="0"/>
              <a:t>Risk Score: calculates the exposure of each road to natural disasters</a:t>
            </a:r>
          </a:p>
          <a:p>
            <a:pPr lvl="1"/>
            <a:r>
              <a:rPr lang="en-US" sz="2000" dirty="0"/>
              <a:t>Criticality Score: calculates which roads is most important to the network</a:t>
            </a:r>
          </a:p>
          <a:p>
            <a:pPr lvl="1"/>
            <a:r>
              <a:rPr lang="en-US" sz="2000" dirty="0"/>
              <a:t>Roughness Score: uses </a:t>
            </a:r>
            <a:r>
              <a:rPr lang="en-US" sz="2000" dirty="0" err="1"/>
              <a:t>RoadLab</a:t>
            </a:r>
            <a:r>
              <a:rPr lang="en-US" sz="2000" dirty="0"/>
              <a:t> Pro data to create a score for how rough the road is</a:t>
            </a:r>
          </a:p>
          <a:p>
            <a:pPr lvl="1"/>
            <a:r>
              <a:rPr lang="en-US" sz="2000" dirty="0"/>
              <a:t>Project Context Score (PCS): weights the other four scores based on user input to generate an overall score.</a:t>
            </a:r>
          </a:p>
          <a:p>
            <a:r>
              <a:rPr lang="en-US" sz="2000" b="1" dirty="0"/>
              <a:t>RONET</a:t>
            </a:r>
            <a:r>
              <a:rPr lang="en-US" sz="2000" dirty="0"/>
              <a:t>: on the tab the user defines the default settings for input of the Network.csv file into RONET, and prepares the file for ingestion.</a:t>
            </a:r>
            <a:endParaRPr lang="en-US" sz="2400" dirty="0"/>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399"/>
            <a:ext cx="5183188" cy="4848687"/>
          </a:xfrm>
        </p:spPr>
        <p:txBody>
          <a:bodyPr>
            <a:normAutofit/>
          </a:bodyPr>
          <a:lstStyle/>
          <a:p>
            <a:endParaRPr lang="en-GB" sz="1800" dirty="0"/>
          </a:p>
        </p:txBody>
      </p:sp>
    </p:spTree>
    <p:extLst>
      <p:ext uri="{BB962C8B-B14F-4D97-AF65-F5344CB8AC3E}">
        <p14:creationId xmlns:p14="http://schemas.microsoft.com/office/powerpoint/2010/main" val="260210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Dashboard File – PCS Layout</a:t>
            </a:r>
            <a:endParaRPr lang="en-GB" dirty="0"/>
          </a:p>
        </p:txBody>
      </p:sp>
      <p:sp>
        <p:nvSpPr>
          <p:cNvPr id="9" name="Rectangle 8">
            <a:extLst>
              <a:ext uri="{FF2B5EF4-FFF2-40B4-BE49-F238E27FC236}">
                <a16:creationId xmlns:a16="http://schemas.microsoft.com/office/drawing/2014/main" id="{A0F21EEE-4CE4-47C1-8281-9B24D117C7E1}"/>
              </a:ext>
            </a:extLst>
          </p:cNvPr>
          <p:cNvSpPr/>
          <p:nvPr/>
        </p:nvSpPr>
        <p:spPr>
          <a:xfrm>
            <a:off x="1118586" y="2467992"/>
            <a:ext cx="2415379" cy="1424866"/>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Risk Score</a:t>
            </a:r>
            <a:endParaRPr lang="en-GB" dirty="0">
              <a:solidFill>
                <a:schemeClr val="tx1"/>
              </a:solidFill>
            </a:endParaRPr>
          </a:p>
        </p:txBody>
      </p:sp>
      <p:sp>
        <p:nvSpPr>
          <p:cNvPr id="10" name="Rectangle 9">
            <a:extLst>
              <a:ext uri="{FF2B5EF4-FFF2-40B4-BE49-F238E27FC236}">
                <a16:creationId xmlns:a16="http://schemas.microsoft.com/office/drawing/2014/main" id="{76906414-D121-45F1-8901-B0F5EC9DADF6}"/>
              </a:ext>
            </a:extLst>
          </p:cNvPr>
          <p:cNvSpPr/>
          <p:nvPr/>
        </p:nvSpPr>
        <p:spPr>
          <a:xfrm>
            <a:off x="3600605" y="1919346"/>
            <a:ext cx="1876919" cy="1973512"/>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PCS Aggregation</a:t>
            </a:r>
            <a:endParaRPr lang="en-GB" dirty="0">
              <a:solidFill>
                <a:schemeClr val="tx1"/>
              </a:solidFill>
            </a:endParaRPr>
          </a:p>
        </p:txBody>
      </p:sp>
      <p:sp>
        <p:nvSpPr>
          <p:cNvPr id="11" name="Rectangle 10">
            <a:extLst>
              <a:ext uri="{FF2B5EF4-FFF2-40B4-BE49-F238E27FC236}">
                <a16:creationId xmlns:a16="http://schemas.microsoft.com/office/drawing/2014/main" id="{5FB7153A-97AA-4CAD-94F4-8F244033C807}"/>
              </a:ext>
            </a:extLst>
          </p:cNvPr>
          <p:cNvSpPr/>
          <p:nvPr/>
        </p:nvSpPr>
        <p:spPr>
          <a:xfrm>
            <a:off x="1118586" y="3970094"/>
            <a:ext cx="2415379" cy="1973512"/>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Criticality Score</a:t>
            </a:r>
            <a:endParaRPr lang="en-GB" dirty="0">
              <a:solidFill>
                <a:schemeClr val="tx1"/>
              </a:solidFill>
            </a:endParaRPr>
          </a:p>
        </p:txBody>
      </p:sp>
      <p:sp>
        <p:nvSpPr>
          <p:cNvPr id="12" name="Rectangle 11">
            <a:extLst>
              <a:ext uri="{FF2B5EF4-FFF2-40B4-BE49-F238E27FC236}">
                <a16:creationId xmlns:a16="http://schemas.microsoft.com/office/drawing/2014/main" id="{CF66816F-41C5-4700-B9D1-383925CCB0A8}"/>
              </a:ext>
            </a:extLst>
          </p:cNvPr>
          <p:cNvSpPr/>
          <p:nvPr/>
        </p:nvSpPr>
        <p:spPr>
          <a:xfrm>
            <a:off x="3600605" y="3970094"/>
            <a:ext cx="1876919" cy="1973512"/>
          </a:xfrm>
          <a:prstGeom prst="rect">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Roughness Score</a:t>
            </a:r>
            <a:endParaRPr lang="en-GB" dirty="0">
              <a:solidFill>
                <a:schemeClr val="tx1"/>
              </a:solidFill>
            </a:endParaRPr>
          </a:p>
        </p:txBody>
      </p:sp>
      <p:sp>
        <p:nvSpPr>
          <p:cNvPr id="13" name="Rectangle 12">
            <a:extLst>
              <a:ext uri="{FF2B5EF4-FFF2-40B4-BE49-F238E27FC236}">
                <a16:creationId xmlns:a16="http://schemas.microsoft.com/office/drawing/2014/main" id="{033FFA37-0699-4951-A652-46FF88860B8B}"/>
              </a:ext>
            </a:extLst>
          </p:cNvPr>
          <p:cNvSpPr/>
          <p:nvPr/>
        </p:nvSpPr>
        <p:spPr>
          <a:xfrm>
            <a:off x="1118586" y="6020842"/>
            <a:ext cx="4358938" cy="576996"/>
          </a:xfrm>
          <a:prstGeom prst="rect">
            <a:avLst/>
          </a:prstGeom>
          <a:solidFill>
            <a:schemeClr val="bg1">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Citations</a:t>
            </a:r>
            <a:endParaRPr lang="en-GB" dirty="0">
              <a:solidFill>
                <a:schemeClr val="tx1"/>
              </a:solidFill>
            </a:endParaRPr>
          </a:p>
        </p:txBody>
      </p:sp>
      <p:sp>
        <p:nvSpPr>
          <p:cNvPr id="16" name="Rectangle 15">
            <a:extLst>
              <a:ext uri="{FF2B5EF4-FFF2-40B4-BE49-F238E27FC236}">
                <a16:creationId xmlns:a16="http://schemas.microsoft.com/office/drawing/2014/main" id="{7610144B-D29D-4E57-9E1C-F8DE698C2BEB}"/>
              </a:ext>
            </a:extLst>
          </p:cNvPr>
          <p:cNvSpPr/>
          <p:nvPr/>
        </p:nvSpPr>
        <p:spPr>
          <a:xfrm>
            <a:off x="1118586" y="1919346"/>
            <a:ext cx="2415379" cy="471410"/>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Poverty Score</a:t>
            </a:r>
            <a:endParaRPr lang="en-GB" dirty="0">
              <a:solidFill>
                <a:schemeClr val="tx1"/>
              </a:solidFill>
            </a:endParaRPr>
          </a:p>
        </p:txBody>
      </p:sp>
    </p:spTree>
    <p:extLst>
      <p:ext uri="{BB962C8B-B14F-4D97-AF65-F5344CB8AC3E}">
        <p14:creationId xmlns:p14="http://schemas.microsoft.com/office/powerpoint/2010/main" val="319324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Poverty Score - 1</a:t>
            </a:r>
            <a:endParaRPr lang="en-GB" dirty="0"/>
          </a:p>
        </p:txBody>
      </p:sp>
      <p:sp>
        <p:nvSpPr>
          <p:cNvPr id="4" name="Content Placeholder 3">
            <a:extLst>
              <a:ext uri="{FF2B5EF4-FFF2-40B4-BE49-F238E27FC236}">
                <a16:creationId xmlns:a16="http://schemas.microsoft.com/office/drawing/2014/main" id="{716E404F-C2F4-42D1-A0E5-465947A7DAF5}"/>
              </a:ext>
            </a:extLst>
          </p:cNvPr>
          <p:cNvSpPr>
            <a:spLocks noGrp="1"/>
          </p:cNvSpPr>
          <p:nvPr>
            <p:ph sz="half" idx="2"/>
          </p:nvPr>
        </p:nvSpPr>
        <p:spPr>
          <a:xfrm>
            <a:off x="839788" y="1802167"/>
            <a:ext cx="5157787" cy="4387496"/>
          </a:xfrm>
        </p:spPr>
        <p:txBody>
          <a:bodyPr>
            <a:normAutofit fontScale="85000" lnSpcReduction="20000"/>
          </a:bodyPr>
          <a:lstStyle/>
          <a:p>
            <a:r>
              <a:rPr lang="en-US" dirty="0"/>
              <a:t>The Poverty Score is calculated by intersecting each road in the Network.csv with a poverty layer</a:t>
            </a:r>
          </a:p>
          <a:p>
            <a:r>
              <a:rPr lang="en-US" dirty="0"/>
              <a:t>This poverty layer is generated by the user based on the data contained in the Poverty_Communes_2009.shp file. </a:t>
            </a:r>
          </a:p>
          <a:p>
            <a:pPr lvl="1"/>
            <a:r>
              <a:rPr lang="en-US" dirty="0"/>
              <a:t>the poverty data is for the year 2009</a:t>
            </a:r>
          </a:p>
          <a:p>
            <a:r>
              <a:rPr lang="en-US" dirty="0"/>
              <a:t>If better / more complete data can be found, this file can be changed. </a:t>
            </a:r>
          </a:p>
          <a:p>
            <a:pPr lvl="1"/>
            <a:r>
              <a:rPr lang="en-US" dirty="0"/>
              <a:t>Any replacement files need to cover all of Vietnam, and have a coordinate reference system of WGS 1984 / </a:t>
            </a:r>
            <a:r>
              <a:rPr lang="en-US" dirty="0" err="1"/>
              <a:t>epsg</a:t>
            </a:r>
            <a:r>
              <a:rPr lang="en-US" dirty="0"/>
              <a:t> 4326.</a:t>
            </a:r>
          </a:p>
          <a:p>
            <a:pPr lvl="1"/>
            <a:r>
              <a:rPr lang="en-US" dirty="0"/>
              <a:t>The file type is a shapefile (.</a:t>
            </a:r>
            <a:r>
              <a:rPr lang="en-US" dirty="0" err="1"/>
              <a:t>shp</a:t>
            </a:r>
            <a:r>
              <a:rPr lang="en-US" dirty="0"/>
              <a:t>)</a:t>
            </a:r>
            <a:endParaRPr lang="en-GB"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7"/>
            <a:ext cx="5183188" cy="4387496"/>
          </a:xfrm>
        </p:spPr>
        <p:txBody>
          <a:bodyPr/>
          <a:lstStyle/>
          <a:p>
            <a:endParaRPr lang="en-GB"/>
          </a:p>
        </p:txBody>
      </p:sp>
    </p:spTree>
    <p:extLst>
      <p:ext uri="{BB962C8B-B14F-4D97-AF65-F5344CB8AC3E}">
        <p14:creationId xmlns:p14="http://schemas.microsoft.com/office/powerpoint/2010/main" val="2818838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Poverty Score - 3</a:t>
            </a:r>
            <a:endParaRPr lang="en-GB" dirty="0"/>
          </a:p>
        </p:txBody>
      </p:sp>
      <p:sp>
        <p:nvSpPr>
          <p:cNvPr id="4" name="Content Placeholder 3">
            <a:extLst>
              <a:ext uri="{FF2B5EF4-FFF2-40B4-BE49-F238E27FC236}">
                <a16:creationId xmlns:a16="http://schemas.microsoft.com/office/drawing/2014/main" id="{716E404F-C2F4-42D1-A0E5-465947A7DAF5}"/>
              </a:ext>
            </a:extLst>
          </p:cNvPr>
          <p:cNvSpPr>
            <a:spLocks noGrp="1"/>
          </p:cNvSpPr>
          <p:nvPr>
            <p:ph sz="half" idx="2"/>
          </p:nvPr>
        </p:nvSpPr>
        <p:spPr>
          <a:xfrm>
            <a:off x="839788" y="1802166"/>
            <a:ext cx="5157787" cy="4771353"/>
          </a:xfrm>
        </p:spPr>
        <p:txBody>
          <a:bodyPr>
            <a:normAutofit fontScale="77500" lnSpcReduction="20000"/>
          </a:bodyPr>
          <a:lstStyle/>
          <a:p>
            <a:r>
              <a:rPr lang="en-US" dirty="0"/>
              <a:t>The poverty score control panel allows the user to make their own Poverty Index, and weight each selection accordingly.</a:t>
            </a:r>
          </a:p>
          <a:p>
            <a:r>
              <a:rPr lang="en-US" dirty="0"/>
              <a:t>Currently, the platform allows for 10 variables to selected from a total dataset of 35 variables at any one time to make a poverty index. </a:t>
            </a:r>
          </a:p>
          <a:p>
            <a:r>
              <a:rPr lang="en-US" dirty="0"/>
              <a:t>Fewer than 10 variables can be selected if desired. The user must: </a:t>
            </a:r>
          </a:p>
          <a:p>
            <a:pPr lvl="1"/>
            <a:r>
              <a:rPr lang="en-US" dirty="0"/>
              <a:t>delete the contents of the cells,</a:t>
            </a:r>
          </a:p>
          <a:p>
            <a:pPr lvl="1"/>
            <a:r>
              <a:rPr lang="en-US" dirty="0"/>
              <a:t>set the weight to 0 / delete the value in the weighting column</a:t>
            </a:r>
          </a:p>
          <a:p>
            <a:r>
              <a:rPr lang="en-US" dirty="0"/>
              <a:t>The weighting on all factors MUST sum to 1. </a:t>
            </a:r>
          </a:p>
          <a:p>
            <a:r>
              <a:rPr lang="en-US" dirty="0"/>
              <a:t>Pressing the ‘calculate poverty score’ button will start the analysis for the district / province specified in cell D3</a:t>
            </a:r>
          </a:p>
          <a:p>
            <a:endParaRPr lang="en-GB"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6"/>
            <a:ext cx="5183188" cy="4771353"/>
          </a:xfrm>
        </p:spPr>
        <p:txBody>
          <a:bodyPr/>
          <a:lstStyle/>
          <a:p>
            <a:endParaRPr lang="en-GB"/>
          </a:p>
        </p:txBody>
      </p:sp>
    </p:spTree>
    <p:extLst>
      <p:ext uri="{BB962C8B-B14F-4D97-AF65-F5344CB8AC3E}">
        <p14:creationId xmlns:p14="http://schemas.microsoft.com/office/powerpoint/2010/main" val="3590733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Poverty Score - 4</a:t>
            </a:r>
            <a:endParaRPr lang="en-GB" dirty="0"/>
          </a:p>
        </p:txBody>
      </p:sp>
      <p:sp>
        <p:nvSpPr>
          <p:cNvPr id="4" name="Content Placeholder 3">
            <a:extLst>
              <a:ext uri="{FF2B5EF4-FFF2-40B4-BE49-F238E27FC236}">
                <a16:creationId xmlns:a16="http://schemas.microsoft.com/office/drawing/2014/main" id="{716E404F-C2F4-42D1-A0E5-465947A7DAF5}"/>
              </a:ext>
            </a:extLst>
          </p:cNvPr>
          <p:cNvSpPr>
            <a:spLocks noGrp="1"/>
          </p:cNvSpPr>
          <p:nvPr>
            <p:ph sz="half" idx="2"/>
          </p:nvPr>
        </p:nvSpPr>
        <p:spPr>
          <a:xfrm>
            <a:off x="839788" y="1802166"/>
            <a:ext cx="5157787" cy="4771353"/>
          </a:xfrm>
        </p:spPr>
        <p:txBody>
          <a:bodyPr>
            <a:normAutofit/>
          </a:bodyPr>
          <a:lstStyle/>
          <a:p>
            <a:r>
              <a:rPr lang="en-US" sz="2000" dirty="0"/>
              <a:t>A = select criteria from drop down menus</a:t>
            </a:r>
          </a:p>
          <a:p>
            <a:r>
              <a:rPr lang="en-US" sz="2000" dirty="0"/>
              <a:t>B = weighting for each criteria. Must sum to 100%</a:t>
            </a:r>
          </a:p>
          <a:p>
            <a:r>
              <a:rPr lang="en-US" sz="2000" dirty="0"/>
              <a:t>C = run analysis button</a:t>
            </a:r>
            <a:endParaRPr lang="en-GB" sz="2000"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6"/>
            <a:ext cx="5183188" cy="4771353"/>
          </a:xfrm>
        </p:spPr>
        <p:txBody>
          <a:bodyPr/>
          <a:lstStyle/>
          <a:p>
            <a:endParaRPr lang="en-GB"/>
          </a:p>
        </p:txBody>
      </p:sp>
      <p:pic>
        <p:nvPicPr>
          <p:cNvPr id="3" name="Picture 2">
            <a:extLst>
              <a:ext uri="{FF2B5EF4-FFF2-40B4-BE49-F238E27FC236}">
                <a16:creationId xmlns:a16="http://schemas.microsoft.com/office/drawing/2014/main" id="{6FCDD1FB-FF1B-4DF3-80EA-EB6F823EDEC7}"/>
              </a:ext>
            </a:extLst>
          </p:cNvPr>
          <p:cNvPicPr>
            <a:picLocks noChangeAspect="1"/>
          </p:cNvPicPr>
          <p:nvPr/>
        </p:nvPicPr>
        <p:blipFill>
          <a:blip r:embed="rId2"/>
          <a:stretch>
            <a:fillRect/>
          </a:stretch>
        </p:blipFill>
        <p:spPr>
          <a:xfrm>
            <a:off x="1331754" y="3640997"/>
            <a:ext cx="8574246" cy="3043999"/>
          </a:xfrm>
          <a:prstGeom prst="rect">
            <a:avLst/>
          </a:prstGeom>
        </p:spPr>
      </p:pic>
      <p:sp>
        <p:nvSpPr>
          <p:cNvPr id="9" name="Oval 8">
            <a:extLst>
              <a:ext uri="{FF2B5EF4-FFF2-40B4-BE49-F238E27FC236}">
                <a16:creationId xmlns:a16="http://schemas.microsoft.com/office/drawing/2014/main" id="{DC72FFFD-CA3F-445C-897B-EA27C7418BAE}"/>
              </a:ext>
            </a:extLst>
          </p:cNvPr>
          <p:cNvSpPr/>
          <p:nvPr/>
        </p:nvSpPr>
        <p:spPr>
          <a:xfrm>
            <a:off x="1147088" y="4854554"/>
            <a:ext cx="369332" cy="3693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GB" dirty="0">
              <a:solidFill>
                <a:schemeClr val="tx1"/>
              </a:solidFill>
            </a:endParaRPr>
          </a:p>
        </p:txBody>
      </p:sp>
      <p:sp>
        <p:nvSpPr>
          <p:cNvPr id="10" name="Oval 9">
            <a:extLst>
              <a:ext uri="{FF2B5EF4-FFF2-40B4-BE49-F238E27FC236}">
                <a16:creationId xmlns:a16="http://schemas.microsoft.com/office/drawing/2014/main" id="{A8AB3F62-66BE-4822-8C3F-258250D32860}"/>
              </a:ext>
            </a:extLst>
          </p:cNvPr>
          <p:cNvSpPr/>
          <p:nvPr/>
        </p:nvSpPr>
        <p:spPr>
          <a:xfrm>
            <a:off x="6182241" y="4793664"/>
            <a:ext cx="369332" cy="3693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GB" dirty="0">
              <a:solidFill>
                <a:schemeClr val="tx1"/>
              </a:solidFill>
            </a:endParaRPr>
          </a:p>
        </p:txBody>
      </p:sp>
      <p:sp>
        <p:nvSpPr>
          <p:cNvPr id="11" name="Oval 10">
            <a:extLst>
              <a:ext uri="{FF2B5EF4-FFF2-40B4-BE49-F238E27FC236}">
                <a16:creationId xmlns:a16="http://schemas.microsoft.com/office/drawing/2014/main" id="{626783F5-CF57-431F-A595-8C0BBE0564B7}"/>
              </a:ext>
            </a:extLst>
          </p:cNvPr>
          <p:cNvSpPr/>
          <p:nvPr/>
        </p:nvSpPr>
        <p:spPr>
          <a:xfrm>
            <a:off x="7045841" y="5667424"/>
            <a:ext cx="369332" cy="3693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GB" dirty="0">
              <a:solidFill>
                <a:schemeClr val="tx1"/>
              </a:solidFill>
            </a:endParaRPr>
          </a:p>
        </p:txBody>
      </p:sp>
    </p:spTree>
    <p:extLst>
      <p:ext uri="{BB962C8B-B14F-4D97-AF65-F5344CB8AC3E}">
        <p14:creationId xmlns:p14="http://schemas.microsoft.com/office/powerpoint/2010/main" val="83034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Poverty Score - 5</a:t>
            </a:r>
            <a:endParaRPr lang="en-GB"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6"/>
            <a:ext cx="5183188" cy="4771353"/>
          </a:xfrm>
        </p:spPr>
        <p:txBody>
          <a:bodyPr/>
          <a:lstStyle/>
          <a:p>
            <a:endParaRPr lang="en-GB"/>
          </a:p>
        </p:txBody>
      </p:sp>
      <p:sp>
        <p:nvSpPr>
          <p:cNvPr id="7" name="Content Placeholder 6">
            <a:extLst>
              <a:ext uri="{FF2B5EF4-FFF2-40B4-BE49-F238E27FC236}">
                <a16:creationId xmlns:a16="http://schemas.microsoft.com/office/drawing/2014/main" id="{D1076BB7-2897-4155-BA75-1F9658A94699}"/>
              </a:ext>
            </a:extLst>
          </p:cNvPr>
          <p:cNvSpPr>
            <a:spLocks noGrp="1"/>
          </p:cNvSpPr>
          <p:nvPr>
            <p:ph sz="half" idx="2"/>
          </p:nvPr>
        </p:nvSpPr>
        <p:spPr>
          <a:xfrm>
            <a:off x="839788" y="1802166"/>
            <a:ext cx="5157787" cy="4387497"/>
          </a:xfrm>
        </p:spPr>
        <p:txBody>
          <a:bodyPr>
            <a:normAutofit/>
          </a:bodyPr>
          <a:lstStyle/>
          <a:p>
            <a:r>
              <a:rPr lang="en-US" sz="1600" dirty="0"/>
              <a:t>The analysis generates a poverty layer with information at the commune level at runtime </a:t>
            </a:r>
          </a:p>
          <a:p>
            <a:r>
              <a:rPr lang="en-US" sz="1600" dirty="0"/>
              <a:t>This layer can be found at “PCS/Poverty/</a:t>
            </a:r>
            <a:r>
              <a:rPr lang="en-US" sz="1600" dirty="0" err="1"/>
              <a:t>Pov_layer.shp</a:t>
            </a:r>
            <a:r>
              <a:rPr lang="en-US" sz="1600" dirty="0"/>
              <a:t>” and can be visualized per the below in QGIS:</a:t>
            </a:r>
            <a:endParaRPr lang="en-GB" sz="1800" dirty="0"/>
          </a:p>
        </p:txBody>
      </p:sp>
      <p:pic>
        <p:nvPicPr>
          <p:cNvPr id="12" name="Picture 11">
            <a:extLst>
              <a:ext uri="{FF2B5EF4-FFF2-40B4-BE49-F238E27FC236}">
                <a16:creationId xmlns:a16="http://schemas.microsoft.com/office/drawing/2014/main" id="{E35C9A9D-C298-427B-9D63-93E9FC5EA92A}"/>
              </a:ext>
            </a:extLst>
          </p:cNvPr>
          <p:cNvPicPr>
            <a:picLocks noChangeAspect="1"/>
          </p:cNvPicPr>
          <p:nvPr/>
        </p:nvPicPr>
        <p:blipFill>
          <a:blip r:embed="rId2"/>
          <a:stretch>
            <a:fillRect/>
          </a:stretch>
        </p:blipFill>
        <p:spPr>
          <a:xfrm>
            <a:off x="1310861" y="3048000"/>
            <a:ext cx="1950425" cy="3637280"/>
          </a:xfrm>
          <a:prstGeom prst="rect">
            <a:avLst/>
          </a:prstGeom>
        </p:spPr>
      </p:pic>
      <p:pic>
        <p:nvPicPr>
          <p:cNvPr id="4098" name="Picture 2" descr="Image result for magnifying glass icon">
            <a:extLst>
              <a:ext uri="{FF2B5EF4-FFF2-40B4-BE49-F238E27FC236}">
                <a16:creationId xmlns:a16="http://schemas.microsoft.com/office/drawing/2014/main" id="{5BE1AB44-168A-4E03-AC1F-684E5E0CD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320" y="4551680"/>
            <a:ext cx="441960" cy="44196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22B8F14-8BA5-46C4-B691-2D080B5EF443}"/>
              </a:ext>
            </a:extLst>
          </p:cNvPr>
          <p:cNvSpPr/>
          <p:nvPr/>
        </p:nvSpPr>
        <p:spPr>
          <a:xfrm>
            <a:off x="1920240" y="3383280"/>
            <a:ext cx="894080" cy="50800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Connector 14">
            <a:extLst>
              <a:ext uri="{FF2B5EF4-FFF2-40B4-BE49-F238E27FC236}">
                <a16:creationId xmlns:a16="http://schemas.microsoft.com/office/drawing/2014/main" id="{B365D195-32B5-4DF4-BFE0-7309EA3948AB}"/>
              </a:ext>
            </a:extLst>
          </p:cNvPr>
          <p:cNvCxnSpPr>
            <a:cxnSpLocks/>
          </p:cNvCxnSpPr>
          <p:nvPr/>
        </p:nvCxnSpPr>
        <p:spPr>
          <a:xfrm flipV="1">
            <a:off x="1941513" y="3230512"/>
            <a:ext cx="2793047" cy="16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3F5CEF-D0AA-4C41-AB7A-7D4951C47730}"/>
              </a:ext>
            </a:extLst>
          </p:cNvPr>
          <p:cNvCxnSpPr/>
          <p:nvPr/>
        </p:nvCxnSpPr>
        <p:spPr>
          <a:xfrm>
            <a:off x="1920240" y="3891280"/>
            <a:ext cx="2814320" cy="2682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AC4307-8541-4B8E-B44B-9ADBF26F4E79}"/>
              </a:ext>
            </a:extLst>
          </p:cNvPr>
          <p:cNvCxnSpPr>
            <a:cxnSpLocks/>
          </p:cNvCxnSpPr>
          <p:nvPr/>
        </p:nvCxnSpPr>
        <p:spPr>
          <a:xfrm flipV="1">
            <a:off x="2814320" y="3259236"/>
            <a:ext cx="8541068" cy="134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7CE98A-F652-4F36-860D-FBBA896ECA23}"/>
              </a:ext>
            </a:extLst>
          </p:cNvPr>
          <p:cNvCxnSpPr>
            <a:cxnSpLocks/>
          </p:cNvCxnSpPr>
          <p:nvPr/>
        </p:nvCxnSpPr>
        <p:spPr>
          <a:xfrm>
            <a:off x="2814320" y="3901256"/>
            <a:ext cx="8541068" cy="2661133"/>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D5E9C9A-CEF8-4BCB-B5F3-9994AC6AA2A9}"/>
              </a:ext>
            </a:extLst>
          </p:cNvPr>
          <p:cNvPicPr>
            <a:picLocks noChangeAspect="1"/>
          </p:cNvPicPr>
          <p:nvPr/>
        </p:nvPicPr>
        <p:blipFill>
          <a:blip r:embed="rId4"/>
          <a:stretch>
            <a:fillRect/>
          </a:stretch>
        </p:blipFill>
        <p:spPr>
          <a:xfrm>
            <a:off x="4734560" y="3230512"/>
            <a:ext cx="6620828" cy="3343007"/>
          </a:xfrm>
          <a:prstGeom prst="rect">
            <a:avLst/>
          </a:prstGeom>
        </p:spPr>
      </p:pic>
    </p:spTree>
    <p:extLst>
      <p:ext uri="{BB962C8B-B14F-4D97-AF65-F5344CB8AC3E}">
        <p14:creationId xmlns:p14="http://schemas.microsoft.com/office/powerpoint/2010/main" val="129835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31E5-6C66-4871-BB90-40E653E53DBA}"/>
              </a:ext>
            </a:extLst>
          </p:cNvPr>
          <p:cNvSpPr>
            <a:spLocks noGrp="1"/>
          </p:cNvSpPr>
          <p:nvPr>
            <p:ph type="title"/>
          </p:nvPr>
        </p:nvSpPr>
        <p:spPr/>
        <p:txBody>
          <a:bodyPr/>
          <a:lstStyle/>
          <a:p>
            <a:r>
              <a:rPr lang="en-US" dirty="0"/>
              <a:t>Contents</a:t>
            </a:r>
            <a:endParaRPr lang="en-GB" dirty="0"/>
          </a:p>
        </p:txBody>
      </p:sp>
      <p:sp>
        <p:nvSpPr>
          <p:cNvPr id="3" name="Content Placeholder 2">
            <a:extLst>
              <a:ext uri="{FF2B5EF4-FFF2-40B4-BE49-F238E27FC236}">
                <a16:creationId xmlns:a16="http://schemas.microsoft.com/office/drawing/2014/main" id="{78ED91B9-31E7-40F6-957B-F49FEE1E9514}"/>
              </a:ext>
            </a:extLst>
          </p:cNvPr>
          <p:cNvSpPr>
            <a:spLocks noGrp="1"/>
          </p:cNvSpPr>
          <p:nvPr>
            <p:ph idx="1"/>
          </p:nvPr>
        </p:nvSpPr>
        <p:spPr>
          <a:xfrm>
            <a:off x="838200" y="1825625"/>
            <a:ext cx="5180860" cy="4770484"/>
          </a:xfrm>
        </p:spPr>
        <p:txBody>
          <a:bodyPr>
            <a:normAutofit fontScale="77500" lnSpcReduction="20000"/>
          </a:bodyPr>
          <a:lstStyle/>
          <a:p>
            <a:r>
              <a:rPr lang="en-US" dirty="0">
                <a:hlinkClick r:id="rId2" action="ppaction://hlinksldjump"/>
              </a:rPr>
              <a:t>Objectives</a:t>
            </a:r>
            <a:endParaRPr lang="en-US" dirty="0">
              <a:hlinkClick r:id="rId2" action="ppaction://hlinksldjump"/>
            </a:endParaRPr>
          </a:p>
          <a:p>
            <a:r>
              <a:rPr lang="en-US" dirty="0">
                <a:hlinkClick r:id="rId3" action="ppaction://hlinksldjump"/>
              </a:rPr>
              <a:t>Overview</a:t>
            </a:r>
            <a:endParaRPr lang="en-US" dirty="0"/>
          </a:p>
          <a:p>
            <a:r>
              <a:rPr lang="en-US" dirty="0">
                <a:hlinkClick r:id="rId4" action="ppaction://hlinksldjump"/>
              </a:rPr>
              <a:t>Installation</a:t>
            </a:r>
            <a:endParaRPr lang="en-US" dirty="0"/>
          </a:p>
          <a:p>
            <a:r>
              <a:rPr lang="en-US" dirty="0">
                <a:hlinkClick r:id="rId5" action="ppaction://hlinksldjump"/>
              </a:rPr>
              <a:t>File Structure</a:t>
            </a:r>
            <a:endParaRPr lang="en-US" dirty="0"/>
          </a:p>
          <a:p>
            <a:r>
              <a:rPr lang="en-US" dirty="0">
                <a:hlinkClick r:id="rId6" action="ppaction://hlinksldjump"/>
              </a:rPr>
              <a:t>Dashboard File</a:t>
            </a:r>
            <a:endParaRPr lang="en-US" dirty="0"/>
          </a:p>
          <a:p>
            <a:r>
              <a:rPr lang="en-US" dirty="0">
                <a:hlinkClick r:id="rId7" action="ppaction://hlinksldjump"/>
              </a:rPr>
              <a:t>Poverty Score</a:t>
            </a:r>
            <a:endParaRPr lang="en-US" dirty="0"/>
          </a:p>
          <a:p>
            <a:r>
              <a:rPr lang="en-US" dirty="0">
                <a:hlinkClick r:id="rId8" action="ppaction://hlinksldjump"/>
              </a:rPr>
              <a:t>Risk Score</a:t>
            </a:r>
            <a:endParaRPr lang="en-US" dirty="0"/>
          </a:p>
          <a:p>
            <a:r>
              <a:rPr lang="en-US" dirty="0">
                <a:hlinkClick r:id="rId9" action="ppaction://hlinksldjump"/>
              </a:rPr>
              <a:t>Criticality Score</a:t>
            </a:r>
            <a:endParaRPr lang="en-US" dirty="0"/>
          </a:p>
          <a:p>
            <a:r>
              <a:rPr lang="en-US" dirty="0">
                <a:hlinkClick r:id="rId10" action="ppaction://hlinksldjump"/>
              </a:rPr>
              <a:t>Roughness Score</a:t>
            </a:r>
            <a:endParaRPr lang="en-US" dirty="0"/>
          </a:p>
          <a:p>
            <a:r>
              <a:rPr lang="en-US" dirty="0">
                <a:hlinkClick r:id="rId11" action="ppaction://hlinksldjump"/>
              </a:rPr>
              <a:t>PCS Score</a:t>
            </a:r>
            <a:endParaRPr lang="en-US" dirty="0"/>
          </a:p>
          <a:p>
            <a:r>
              <a:rPr lang="en-US" dirty="0">
                <a:hlinkClick r:id="rId12" action="ppaction://hlinksldjump"/>
              </a:rPr>
              <a:t>RONET</a:t>
            </a:r>
            <a:endParaRPr lang="en-US" dirty="0"/>
          </a:p>
          <a:p>
            <a:r>
              <a:rPr lang="en-US" dirty="0"/>
              <a:t>Example Workflow</a:t>
            </a:r>
          </a:p>
          <a:p>
            <a:r>
              <a:rPr lang="en-US" dirty="0"/>
              <a:t>Troubleshooting</a:t>
            </a:r>
          </a:p>
        </p:txBody>
      </p:sp>
    </p:spTree>
    <p:extLst>
      <p:ext uri="{BB962C8B-B14F-4D97-AF65-F5344CB8AC3E}">
        <p14:creationId xmlns:p14="http://schemas.microsoft.com/office/powerpoint/2010/main" val="42907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Poverty Score - 6</a:t>
            </a:r>
            <a:endParaRPr lang="en-GB"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6"/>
            <a:ext cx="5183188" cy="4771353"/>
          </a:xfrm>
        </p:spPr>
        <p:txBody>
          <a:bodyPr/>
          <a:lstStyle/>
          <a:p>
            <a:endParaRPr lang="en-GB"/>
          </a:p>
        </p:txBody>
      </p:sp>
      <p:sp>
        <p:nvSpPr>
          <p:cNvPr id="7" name="Content Placeholder 6">
            <a:extLst>
              <a:ext uri="{FF2B5EF4-FFF2-40B4-BE49-F238E27FC236}">
                <a16:creationId xmlns:a16="http://schemas.microsoft.com/office/drawing/2014/main" id="{D1076BB7-2897-4155-BA75-1F9658A94699}"/>
              </a:ext>
            </a:extLst>
          </p:cNvPr>
          <p:cNvSpPr>
            <a:spLocks noGrp="1"/>
          </p:cNvSpPr>
          <p:nvPr>
            <p:ph sz="half" idx="2"/>
          </p:nvPr>
        </p:nvSpPr>
        <p:spPr>
          <a:xfrm>
            <a:off x="839788" y="1802166"/>
            <a:ext cx="5157787" cy="4771353"/>
          </a:xfrm>
        </p:spPr>
        <p:txBody>
          <a:bodyPr>
            <a:normAutofit/>
          </a:bodyPr>
          <a:lstStyle/>
          <a:p>
            <a:r>
              <a:rPr lang="en-US" sz="2000" dirty="0"/>
              <a:t>The Output of the analysis is a copy of the Network.csv file with a new column: ‘POV_SCORE’ for each road. </a:t>
            </a:r>
          </a:p>
          <a:p>
            <a:r>
              <a:rPr lang="en-US" sz="2000" dirty="0"/>
              <a:t>This is the average value of the Poverty Index which each road intersects, normalized from 0  to 1 for that road network. </a:t>
            </a:r>
          </a:p>
          <a:p>
            <a:pPr lvl="1"/>
            <a:r>
              <a:rPr lang="en-US" sz="2000" dirty="0"/>
              <a:t>A road with a POV_SCORE of 1 implies it goes through districts with the highest poverty for that local network</a:t>
            </a:r>
          </a:p>
          <a:p>
            <a:pPr lvl="1"/>
            <a:r>
              <a:rPr lang="en-US" sz="2000" dirty="0"/>
              <a:t>A road with a POV_SCORE of 0 implies it goes through districts with the lowest poverty for that local network</a:t>
            </a:r>
          </a:p>
          <a:p>
            <a:r>
              <a:rPr lang="en-US" sz="2000" dirty="0"/>
              <a:t>The output can be found at: Outputs/&lt;district name&gt;/poverty_output.csv </a:t>
            </a:r>
          </a:p>
          <a:p>
            <a:r>
              <a:rPr lang="en-US" sz="2000" dirty="0"/>
              <a:t>Re-running the analysis will overwrite this file. </a:t>
            </a:r>
            <a:endParaRPr lang="en-GB" sz="2000" dirty="0"/>
          </a:p>
        </p:txBody>
      </p:sp>
    </p:spTree>
    <p:extLst>
      <p:ext uri="{BB962C8B-B14F-4D97-AF65-F5344CB8AC3E}">
        <p14:creationId xmlns:p14="http://schemas.microsoft.com/office/powerpoint/2010/main" val="257896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Risk Score</a:t>
            </a:r>
            <a:endParaRPr lang="en-GB" dirty="0"/>
          </a:p>
        </p:txBody>
      </p:sp>
      <p:sp>
        <p:nvSpPr>
          <p:cNvPr id="4" name="Content Placeholder 3">
            <a:extLst>
              <a:ext uri="{FF2B5EF4-FFF2-40B4-BE49-F238E27FC236}">
                <a16:creationId xmlns:a16="http://schemas.microsoft.com/office/drawing/2014/main" id="{716E404F-C2F4-42D1-A0E5-465947A7DAF5}"/>
              </a:ext>
            </a:extLst>
          </p:cNvPr>
          <p:cNvSpPr>
            <a:spLocks noGrp="1"/>
          </p:cNvSpPr>
          <p:nvPr>
            <p:ph sz="half" idx="2"/>
          </p:nvPr>
        </p:nvSpPr>
        <p:spPr>
          <a:xfrm>
            <a:off x="839788" y="1802167"/>
            <a:ext cx="5157787" cy="4387496"/>
          </a:xfrm>
        </p:spPr>
        <p:txBody>
          <a:bodyPr/>
          <a:lstStyle/>
          <a:p>
            <a:endParaRPr lang="en-GB"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7"/>
            <a:ext cx="5183188" cy="4387496"/>
          </a:xfrm>
        </p:spPr>
        <p:txBody>
          <a:bodyPr/>
          <a:lstStyle/>
          <a:p>
            <a:endParaRPr lang="en-GB"/>
          </a:p>
        </p:txBody>
      </p:sp>
    </p:spTree>
    <p:extLst>
      <p:ext uri="{BB962C8B-B14F-4D97-AF65-F5344CB8AC3E}">
        <p14:creationId xmlns:p14="http://schemas.microsoft.com/office/powerpoint/2010/main" val="3595362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Criticality Score</a:t>
            </a:r>
            <a:endParaRPr lang="en-GB" dirty="0"/>
          </a:p>
        </p:txBody>
      </p:sp>
      <p:sp>
        <p:nvSpPr>
          <p:cNvPr id="4" name="Content Placeholder 3">
            <a:extLst>
              <a:ext uri="{FF2B5EF4-FFF2-40B4-BE49-F238E27FC236}">
                <a16:creationId xmlns:a16="http://schemas.microsoft.com/office/drawing/2014/main" id="{716E404F-C2F4-42D1-A0E5-465947A7DAF5}"/>
              </a:ext>
            </a:extLst>
          </p:cNvPr>
          <p:cNvSpPr>
            <a:spLocks noGrp="1"/>
          </p:cNvSpPr>
          <p:nvPr>
            <p:ph sz="half" idx="2"/>
          </p:nvPr>
        </p:nvSpPr>
        <p:spPr>
          <a:xfrm>
            <a:off x="839788" y="1802167"/>
            <a:ext cx="5157787" cy="4387496"/>
          </a:xfrm>
        </p:spPr>
        <p:txBody>
          <a:bodyPr/>
          <a:lstStyle/>
          <a:p>
            <a:endParaRPr lang="en-GB"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7"/>
            <a:ext cx="5183188" cy="4387496"/>
          </a:xfrm>
        </p:spPr>
        <p:txBody>
          <a:bodyPr/>
          <a:lstStyle/>
          <a:p>
            <a:endParaRPr lang="en-GB"/>
          </a:p>
        </p:txBody>
      </p:sp>
    </p:spTree>
    <p:extLst>
      <p:ext uri="{BB962C8B-B14F-4D97-AF65-F5344CB8AC3E}">
        <p14:creationId xmlns:p14="http://schemas.microsoft.com/office/powerpoint/2010/main" val="3234119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Roughness Score</a:t>
            </a:r>
            <a:endParaRPr lang="en-GB" dirty="0"/>
          </a:p>
        </p:txBody>
      </p:sp>
      <p:sp>
        <p:nvSpPr>
          <p:cNvPr id="4" name="Content Placeholder 3">
            <a:extLst>
              <a:ext uri="{FF2B5EF4-FFF2-40B4-BE49-F238E27FC236}">
                <a16:creationId xmlns:a16="http://schemas.microsoft.com/office/drawing/2014/main" id="{716E404F-C2F4-42D1-A0E5-465947A7DAF5}"/>
              </a:ext>
            </a:extLst>
          </p:cNvPr>
          <p:cNvSpPr>
            <a:spLocks noGrp="1"/>
          </p:cNvSpPr>
          <p:nvPr>
            <p:ph sz="half" idx="2"/>
          </p:nvPr>
        </p:nvSpPr>
        <p:spPr>
          <a:xfrm>
            <a:off x="839788" y="1802167"/>
            <a:ext cx="5157787" cy="4387496"/>
          </a:xfrm>
        </p:spPr>
        <p:txBody>
          <a:bodyPr/>
          <a:lstStyle/>
          <a:p>
            <a:endParaRPr lang="en-GB"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7"/>
            <a:ext cx="5183188" cy="4387496"/>
          </a:xfrm>
        </p:spPr>
        <p:txBody>
          <a:bodyPr/>
          <a:lstStyle/>
          <a:p>
            <a:endParaRPr lang="en-GB"/>
          </a:p>
        </p:txBody>
      </p:sp>
    </p:spTree>
    <p:extLst>
      <p:ext uri="{BB962C8B-B14F-4D97-AF65-F5344CB8AC3E}">
        <p14:creationId xmlns:p14="http://schemas.microsoft.com/office/powerpoint/2010/main" val="2507603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PCS Score</a:t>
            </a:r>
            <a:endParaRPr lang="en-GB" dirty="0"/>
          </a:p>
        </p:txBody>
      </p:sp>
      <p:sp>
        <p:nvSpPr>
          <p:cNvPr id="4" name="Content Placeholder 3">
            <a:extLst>
              <a:ext uri="{FF2B5EF4-FFF2-40B4-BE49-F238E27FC236}">
                <a16:creationId xmlns:a16="http://schemas.microsoft.com/office/drawing/2014/main" id="{716E404F-C2F4-42D1-A0E5-465947A7DAF5}"/>
              </a:ext>
            </a:extLst>
          </p:cNvPr>
          <p:cNvSpPr>
            <a:spLocks noGrp="1"/>
          </p:cNvSpPr>
          <p:nvPr>
            <p:ph sz="half" idx="2"/>
          </p:nvPr>
        </p:nvSpPr>
        <p:spPr>
          <a:xfrm>
            <a:off x="839788" y="1802167"/>
            <a:ext cx="5157787" cy="4387496"/>
          </a:xfrm>
        </p:spPr>
        <p:txBody>
          <a:bodyPr/>
          <a:lstStyle/>
          <a:p>
            <a:endParaRPr lang="en-GB"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7"/>
            <a:ext cx="5183188" cy="4387496"/>
          </a:xfrm>
        </p:spPr>
        <p:txBody>
          <a:bodyPr/>
          <a:lstStyle/>
          <a:p>
            <a:endParaRPr lang="en-GB"/>
          </a:p>
        </p:txBody>
      </p:sp>
    </p:spTree>
    <p:extLst>
      <p:ext uri="{BB962C8B-B14F-4D97-AF65-F5344CB8AC3E}">
        <p14:creationId xmlns:p14="http://schemas.microsoft.com/office/powerpoint/2010/main" val="2385396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RONET</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The dashboard </a:t>
            </a:r>
            <a:endParaRPr lang="en-GB" sz="1800" dirty="0"/>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399"/>
            <a:ext cx="5183188" cy="4848687"/>
          </a:xfrm>
        </p:spPr>
        <p:txBody>
          <a:bodyPr>
            <a:normAutofit/>
          </a:bodyPr>
          <a:lstStyle/>
          <a:p>
            <a:endParaRPr lang="en-GB" sz="1800"/>
          </a:p>
        </p:txBody>
      </p:sp>
    </p:spTree>
    <p:extLst>
      <p:ext uri="{BB962C8B-B14F-4D97-AF65-F5344CB8AC3E}">
        <p14:creationId xmlns:p14="http://schemas.microsoft.com/office/powerpoint/2010/main" val="243907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Example Workflow</a:t>
            </a:r>
            <a:endParaRPr lang="en-GB" dirty="0"/>
          </a:p>
        </p:txBody>
      </p:sp>
      <p:sp>
        <p:nvSpPr>
          <p:cNvPr id="4" name="Content Placeholder 3">
            <a:extLst>
              <a:ext uri="{FF2B5EF4-FFF2-40B4-BE49-F238E27FC236}">
                <a16:creationId xmlns:a16="http://schemas.microsoft.com/office/drawing/2014/main" id="{716E404F-C2F4-42D1-A0E5-465947A7DAF5}"/>
              </a:ext>
            </a:extLst>
          </p:cNvPr>
          <p:cNvSpPr>
            <a:spLocks noGrp="1"/>
          </p:cNvSpPr>
          <p:nvPr>
            <p:ph sz="half" idx="2"/>
          </p:nvPr>
        </p:nvSpPr>
        <p:spPr>
          <a:xfrm>
            <a:off x="839788" y="1802167"/>
            <a:ext cx="5157787" cy="4387496"/>
          </a:xfrm>
        </p:spPr>
        <p:txBody>
          <a:bodyPr/>
          <a:lstStyle/>
          <a:p>
            <a:endParaRPr lang="en-GB"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7"/>
            <a:ext cx="5183188" cy="4387496"/>
          </a:xfrm>
        </p:spPr>
        <p:txBody>
          <a:bodyPr/>
          <a:lstStyle/>
          <a:p>
            <a:endParaRPr lang="en-GB"/>
          </a:p>
        </p:txBody>
      </p:sp>
    </p:spTree>
    <p:extLst>
      <p:ext uri="{BB962C8B-B14F-4D97-AF65-F5344CB8AC3E}">
        <p14:creationId xmlns:p14="http://schemas.microsoft.com/office/powerpoint/2010/main" val="2125829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651-A7F9-4A7E-AC10-9416A662EBE5}"/>
              </a:ext>
            </a:extLst>
          </p:cNvPr>
          <p:cNvSpPr>
            <a:spLocks noGrp="1"/>
          </p:cNvSpPr>
          <p:nvPr>
            <p:ph type="title"/>
          </p:nvPr>
        </p:nvSpPr>
        <p:spPr/>
        <p:txBody>
          <a:bodyPr/>
          <a:lstStyle/>
          <a:p>
            <a:r>
              <a:rPr lang="en-US" dirty="0"/>
              <a:t>Troubleshooting</a:t>
            </a:r>
            <a:endParaRPr lang="en-GB" dirty="0"/>
          </a:p>
        </p:txBody>
      </p:sp>
      <p:sp>
        <p:nvSpPr>
          <p:cNvPr id="4" name="Content Placeholder 3">
            <a:extLst>
              <a:ext uri="{FF2B5EF4-FFF2-40B4-BE49-F238E27FC236}">
                <a16:creationId xmlns:a16="http://schemas.microsoft.com/office/drawing/2014/main" id="{716E404F-C2F4-42D1-A0E5-465947A7DAF5}"/>
              </a:ext>
            </a:extLst>
          </p:cNvPr>
          <p:cNvSpPr>
            <a:spLocks noGrp="1"/>
          </p:cNvSpPr>
          <p:nvPr>
            <p:ph sz="half" idx="2"/>
          </p:nvPr>
        </p:nvSpPr>
        <p:spPr>
          <a:xfrm>
            <a:off x="839788" y="1802167"/>
            <a:ext cx="5157787" cy="4829452"/>
          </a:xfrm>
        </p:spPr>
        <p:txBody>
          <a:bodyPr>
            <a:normAutofit fontScale="62500" lnSpcReduction="20000"/>
          </a:bodyPr>
          <a:lstStyle/>
          <a:p>
            <a:r>
              <a:rPr lang="en-US" dirty="0"/>
              <a:t>It is highly likely that at some point you will experience errors whilst using the tool suite as it is in Beta testing phase. </a:t>
            </a:r>
          </a:p>
          <a:p>
            <a:r>
              <a:rPr lang="en-US" dirty="0"/>
              <a:t>Under the Runtime folder, there will be log files for each analysis. </a:t>
            </a:r>
          </a:p>
          <a:p>
            <a:r>
              <a:rPr lang="en-US" dirty="0"/>
              <a:t>These include information that will help us to fix any errors remotely. </a:t>
            </a:r>
          </a:p>
          <a:p>
            <a:r>
              <a:rPr lang="en-US" dirty="0"/>
              <a:t>Post any issues you encounter to </a:t>
            </a:r>
            <a:r>
              <a:rPr lang="en-US" dirty="0">
                <a:hlinkClick r:id="rId2"/>
              </a:rPr>
              <a:t>https://github.com/Charlesfox1/RoadLabPro_Utils/issues</a:t>
            </a:r>
            <a:r>
              <a:rPr lang="en-US" dirty="0"/>
              <a:t> along with:</a:t>
            </a:r>
          </a:p>
          <a:p>
            <a:pPr lvl="1"/>
            <a:r>
              <a:rPr lang="en-US" dirty="0"/>
              <a:t>The Network.csv file being analyzed; </a:t>
            </a:r>
          </a:p>
          <a:p>
            <a:pPr lvl="1"/>
            <a:r>
              <a:rPr lang="en-US" dirty="0"/>
              <a:t>The log file for analysis that failed;</a:t>
            </a:r>
          </a:p>
          <a:p>
            <a:pPr lvl="1"/>
            <a:r>
              <a:rPr lang="en-US" dirty="0"/>
              <a:t>A description of the error you encountered.</a:t>
            </a:r>
          </a:p>
          <a:p>
            <a:r>
              <a:rPr lang="en-US" dirty="0"/>
              <a:t>The team will then endeavor to solve the problem and provide a solution.</a:t>
            </a:r>
          </a:p>
          <a:p>
            <a:r>
              <a:rPr lang="en-US" dirty="0"/>
              <a:t>Please note, this may require you having to replace any of the key files with a new version, which we will keep up to date and live at this GitHub location.</a:t>
            </a:r>
          </a:p>
          <a:p>
            <a:endParaRPr lang="en-GB" dirty="0"/>
          </a:p>
        </p:txBody>
      </p:sp>
      <p:sp>
        <p:nvSpPr>
          <p:cNvPr id="6" name="Content Placeholder 5">
            <a:extLst>
              <a:ext uri="{FF2B5EF4-FFF2-40B4-BE49-F238E27FC236}">
                <a16:creationId xmlns:a16="http://schemas.microsoft.com/office/drawing/2014/main" id="{B3704808-B052-4A73-876B-2364C3FF04FA}"/>
              </a:ext>
            </a:extLst>
          </p:cNvPr>
          <p:cNvSpPr>
            <a:spLocks noGrp="1"/>
          </p:cNvSpPr>
          <p:nvPr>
            <p:ph sz="quarter" idx="4"/>
          </p:nvPr>
        </p:nvSpPr>
        <p:spPr>
          <a:xfrm>
            <a:off x="6172200" y="1802167"/>
            <a:ext cx="5183188" cy="4829452"/>
          </a:xfrm>
        </p:spPr>
        <p:txBody>
          <a:bodyPr/>
          <a:lstStyle/>
          <a:p>
            <a:endParaRPr lang="en-GB"/>
          </a:p>
        </p:txBody>
      </p:sp>
    </p:spTree>
    <p:extLst>
      <p:ext uri="{BB962C8B-B14F-4D97-AF65-F5344CB8AC3E}">
        <p14:creationId xmlns:p14="http://schemas.microsoft.com/office/powerpoint/2010/main" val="392928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31E5-6C66-4871-BB90-40E653E53DBA}"/>
              </a:ext>
            </a:extLst>
          </p:cNvPr>
          <p:cNvSpPr>
            <a:spLocks noGrp="1"/>
          </p:cNvSpPr>
          <p:nvPr>
            <p:ph type="title"/>
          </p:nvPr>
        </p:nvSpPr>
        <p:spPr/>
        <p:txBody>
          <a:bodyPr/>
          <a:lstStyle/>
          <a:p>
            <a:r>
              <a:rPr lang="en-US"/>
              <a:t>Glossary of Terms</a:t>
            </a:r>
            <a:endParaRPr lang="en-GB" dirty="0"/>
          </a:p>
        </p:txBody>
      </p:sp>
      <p:sp>
        <p:nvSpPr>
          <p:cNvPr id="3" name="Content Placeholder 2">
            <a:extLst>
              <a:ext uri="{FF2B5EF4-FFF2-40B4-BE49-F238E27FC236}">
                <a16:creationId xmlns:a16="http://schemas.microsoft.com/office/drawing/2014/main" id="{78ED91B9-31E7-40F6-957B-F49FEE1E9514}"/>
              </a:ext>
            </a:extLst>
          </p:cNvPr>
          <p:cNvSpPr>
            <a:spLocks noGrp="1"/>
          </p:cNvSpPr>
          <p:nvPr>
            <p:ph idx="1"/>
          </p:nvPr>
        </p:nvSpPr>
        <p:spPr>
          <a:xfrm>
            <a:off x="838200" y="1825625"/>
            <a:ext cx="5180860" cy="4770484"/>
          </a:xfrm>
        </p:spPr>
        <p:txBody>
          <a:bodyPr>
            <a:normAutofit lnSpcReduction="10000"/>
          </a:bodyPr>
          <a:lstStyle/>
          <a:p>
            <a:pPr marL="0" indent="0">
              <a:buNone/>
            </a:pPr>
            <a:r>
              <a:rPr lang="en-US" sz="1600" b="1" dirty="0"/>
              <a:t>RONET</a:t>
            </a:r>
            <a:r>
              <a:rPr lang="en-US" sz="1600" dirty="0"/>
              <a:t> – Road analysis tool developed by Transport GP, World Bank</a:t>
            </a:r>
          </a:p>
          <a:p>
            <a:pPr marL="0" indent="0">
              <a:buNone/>
            </a:pPr>
            <a:r>
              <a:rPr lang="en-US" sz="1600" b="1" dirty="0"/>
              <a:t>PCS</a:t>
            </a:r>
            <a:r>
              <a:rPr lang="en-US" sz="1600" dirty="0"/>
              <a:t> – ‘Project Context Score’ – the single-number score denoting how important it is to maintain a given road.</a:t>
            </a:r>
          </a:p>
          <a:p>
            <a:pPr marL="0" indent="0">
              <a:buNone/>
            </a:pPr>
            <a:r>
              <a:rPr lang="en-US" sz="1600" b="1" dirty="0"/>
              <a:t>Python</a:t>
            </a:r>
            <a:r>
              <a:rPr lang="en-US" sz="1600" dirty="0"/>
              <a:t> – a computer programing language and interpreter application for code written in python</a:t>
            </a:r>
          </a:p>
          <a:p>
            <a:pPr marL="0" indent="0">
              <a:buNone/>
            </a:pPr>
            <a:r>
              <a:rPr lang="en-US" sz="1600" b="1" dirty="0"/>
              <a:t>GitHub</a:t>
            </a:r>
            <a:r>
              <a:rPr lang="en-US" sz="1600" dirty="0"/>
              <a:t> - </a:t>
            </a:r>
            <a:r>
              <a:rPr lang="en-US" sz="1600" dirty="0">
                <a:hlinkClick r:id="rId2"/>
              </a:rPr>
              <a:t>https://github.com/</a:t>
            </a:r>
            <a:r>
              <a:rPr lang="en-US" sz="1600" dirty="0"/>
              <a:t> - a website that allows easy code sharing and version control for application developers</a:t>
            </a:r>
          </a:p>
          <a:p>
            <a:pPr marL="0" indent="0">
              <a:buNone/>
            </a:pPr>
            <a:r>
              <a:rPr lang="en-US" sz="1600" b="1" dirty="0"/>
              <a:t>Command</a:t>
            </a:r>
            <a:r>
              <a:rPr lang="en-US" sz="1600" dirty="0"/>
              <a:t> </a:t>
            </a:r>
            <a:r>
              <a:rPr lang="en-US" sz="1600" b="1" dirty="0"/>
              <a:t>Shell</a:t>
            </a:r>
            <a:r>
              <a:rPr lang="en-US" sz="1600" dirty="0"/>
              <a:t> – an interface allowing users to give commands directly to the computer itself. Also known as a command prompt. </a:t>
            </a:r>
          </a:p>
          <a:p>
            <a:pPr marL="0" indent="0">
              <a:buNone/>
            </a:pPr>
            <a:r>
              <a:rPr lang="en-US" sz="1600" b="1" dirty="0"/>
              <a:t>IRI</a:t>
            </a:r>
            <a:r>
              <a:rPr lang="en-US" sz="1600" dirty="0"/>
              <a:t> – International Roughness Index: a measure of road surface quality</a:t>
            </a:r>
          </a:p>
          <a:p>
            <a:pPr marL="0" indent="0">
              <a:buNone/>
            </a:pPr>
            <a:r>
              <a:rPr lang="en-US" sz="1600" b="1" dirty="0"/>
              <a:t>QGIS</a:t>
            </a:r>
            <a:r>
              <a:rPr lang="en-US" sz="1600" dirty="0"/>
              <a:t> – free geospatial software used to visualize data with a location component See </a:t>
            </a:r>
            <a:r>
              <a:rPr lang="en-US" sz="1600" dirty="0">
                <a:hlinkClick r:id="rId3"/>
              </a:rPr>
              <a:t>http://www.qgis.org/en/site/</a:t>
            </a:r>
            <a:r>
              <a:rPr lang="en-US" sz="1600" dirty="0"/>
              <a:t> </a:t>
            </a:r>
          </a:p>
          <a:p>
            <a:pPr marL="0" indent="0">
              <a:buNone/>
            </a:pPr>
            <a:r>
              <a:rPr lang="en-US" sz="1600" b="1" dirty="0"/>
              <a:t>WKT</a:t>
            </a:r>
            <a:r>
              <a:rPr lang="en-US" sz="1600" dirty="0"/>
              <a:t> – Well-known Text format – a simple way of recording location data. See </a:t>
            </a:r>
            <a:r>
              <a:rPr lang="en-US" sz="1600" dirty="0">
                <a:hlinkClick r:id="rId4"/>
              </a:rPr>
              <a:t>https://en.wikipedia.org/wiki/Well-known_text</a:t>
            </a:r>
            <a:r>
              <a:rPr lang="en-US" sz="1600" dirty="0"/>
              <a:t> </a:t>
            </a:r>
          </a:p>
        </p:txBody>
      </p:sp>
    </p:spTree>
    <p:extLst>
      <p:ext uri="{BB962C8B-B14F-4D97-AF65-F5344CB8AC3E}">
        <p14:creationId xmlns:p14="http://schemas.microsoft.com/office/powerpoint/2010/main" val="213921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Objectives</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wrap="square">
            <a:normAutofit/>
          </a:bodyPr>
          <a:lstStyle/>
          <a:p>
            <a:r>
              <a:rPr lang="en-US" sz="1600" dirty="0"/>
              <a:t>This tool suite is designed to provide a spatial context score for road networks as stored in and downloaded from the ORMA system.</a:t>
            </a:r>
          </a:p>
          <a:p>
            <a:r>
              <a:rPr lang="en-US" sz="1600" dirty="0"/>
              <a:t>The objective of this tool system is to identify, from the spatial context of where the road asset is located, both relative to the overall local network and the physical / human environment, which roads are the best to keep well maintained. </a:t>
            </a:r>
          </a:p>
          <a:p>
            <a:r>
              <a:rPr lang="en-US" sz="1600" dirty="0"/>
              <a:t>This tool suite is currently in Beta version. Future versions will move the functionality onto the ORMA system. </a:t>
            </a:r>
          </a:p>
          <a:p>
            <a:r>
              <a:rPr lang="en-US" sz="1600" dirty="0"/>
              <a:t>We ask for your feedback and input in this trial phase so we can make these tools are relevant to you as possible. If they aren’t useful to you when making decisions, then we have failed. Tell us how to improve by emailing: </a:t>
            </a:r>
          </a:p>
          <a:p>
            <a:pPr lvl="1"/>
            <a:r>
              <a:rPr lang="en-US" sz="1200" dirty="0">
                <a:hlinkClick r:id="rId2"/>
              </a:rPr>
              <a:t>cfox1@worldbank.org</a:t>
            </a:r>
            <a:r>
              <a:rPr lang="en-US" sz="1200" dirty="0"/>
              <a:t> </a:t>
            </a:r>
          </a:p>
          <a:p>
            <a:r>
              <a:rPr lang="en-US" sz="1600" dirty="0"/>
              <a:t>The analytics are designed to be modular. Within the constraints of the data we have, we can add or remove analytics as you see fit. Feel free to request new analyses.</a:t>
            </a:r>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399"/>
            <a:ext cx="5183188" cy="4848687"/>
          </a:xfrm>
        </p:spPr>
        <p:txBody>
          <a:bodyPr>
            <a:normAutofit/>
          </a:bodyPr>
          <a:lstStyle/>
          <a:p>
            <a:endParaRPr lang="en-GB" sz="1800" dirty="0"/>
          </a:p>
        </p:txBody>
      </p:sp>
    </p:spTree>
    <p:extLst>
      <p:ext uri="{BB962C8B-B14F-4D97-AF65-F5344CB8AC3E}">
        <p14:creationId xmlns:p14="http://schemas.microsoft.com/office/powerpoint/2010/main" val="113406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Overview – the Dashboard</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wrap="square">
            <a:normAutofit lnSpcReduction="10000"/>
          </a:bodyPr>
          <a:lstStyle/>
          <a:p>
            <a:r>
              <a:rPr lang="en-US" sz="1600" dirty="0"/>
              <a:t>Currently, the tools are controlled from an excel document (</a:t>
            </a:r>
            <a:r>
              <a:rPr lang="en-US" sz="1600" dirty="0">
                <a:hlinkClick r:id="rId2" action="ppaction://hlinksldjump"/>
              </a:rPr>
              <a:t>dashboard.xlsm </a:t>
            </a:r>
            <a:r>
              <a:rPr lang="en-US" sz="1600" dirty="0"/>
              <a:t>file). This file has two visible tabs:</a:t>
            </a:r>
          </a:p>
          <a:p>
            <a:pPr lvl="1"/>
            <a:r>
              <a:rPr lang="en-US" sz="1600" b="1" dirty="0"/>
              <a:t>PCS</a:t>
            </a:r>
            <a:r>
              <a:rPr lang="en-US" sz="1600" dirty="0"/>
              <a:t>: here, the user will find a 5-sectioned page with 5 buttons. When activated, each button will run a certain analysis. These include: </a:t>
            </a:r>
          </a:p>
          <a:p>
            <a:pPr lvl="2"/>
            <a:r>
              <a:rPr lang="en-US" sz="1600" dirty="0"/>
              <a:t>Poverty Score: calculates the poverty level of the communes which the road serves</a:t>
            </a:r>
          </a:p>
          <a:p>
            <a:pPr lvl="2"/>
            <a:r>
              <a:rPr lang="en-US" sz="1600" dirty="0"/>
              <a:t>Risk Score: calculates the exposure of each road to natural disasters</a:t>
            </a:r>
          </a:p>
          <a:p>
            <a:pPr lvl="2"/>
            <a:r>
              <a:rPr lang="en-US" sz="1600" dirty="0"/>
              <a:t>Criticality Score: calculates which roads is most important to the network</a:t>
            </a:r>
          </a:p>
          <a:p>
            <a:pPr lvl="2"/>
            <a:r>
              <a:rPr lang="en-US" sz="1600" dirty="0"/>
              <a:t>Roughness Score: uses </a:t>
            </a:r>
            <a:r>
              <a:rPr lang="en-US" sz="1600" dirty="0" err="1"/>
              <a:t>RoadLab</a:t>
            </a:r>
            <a:r>
              <a:rPr lang="en-US" sz="1600" dirty="0"/>
              <a:t> Pro data to create a score for how rough the road is</a:t>
            </a:r>
          </a:p>
          <a:p>
            <a:pPr lvl="2"/>
            <a:r>
              <a:rPr lang="en-US" sz="1600" dirty="0"/>
              <a:t>Overall Context Score: weights the other scores based on user input to generate an overall score.</a:t>
            </a:r>
          </a:p>
          <a:p>
            <a:pPr lvl="1"/>
            <a:r>
              <a:rPr lang="en-US" sz="1600" b="1" dirty="0"/>
              <a:t>RONET</a:t>
            </a:r>
            <a:r>
              <a:rPr lang="en-US" sz="1600" dirty="0"/>
              <a:t>: this page defines the default settings for input of the network file into RONET, and prepares the file for ingestion.</a:t>
            </a:r>
            <a:endParaRPr lang="en-US" sz="2000" dirty="0"/>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399"/>
            <a:ext cx="5183188" cy="4848687"/>
          </a:xfrm>
        </p:spPr>
        <p:txBody>
          <a:bodyPr>
            <a:normAutofit/>
          </a:bodyPr>
          <a:lstStyle/>
          <a:p>
            <a:endParaRPr lang="en-GB" sz="1800" dirty="0"/>
          </a:p>
        </p:txBody>
      </p:sp>
    </p:spTree>
    <p:extLst>
      <p:ext uri="{BB962C8B-B14F-4D97-AF65-F5344CB8AC3E}">
        <p14:creationId xmlns:p14="http://schemas.microsoft.com/office/powerpoint/2010/main" val="331553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Overview – </a:t>
            </a:r>
            <a:r>
              <a:rPr lang="en-US" dirty="0" err="1"/>
              <a:t>NetworK.Csv</a:t>
            </a:r>
            <a:r>
              <a:rPr lang="en-US" dirty="0"/>
              <a:t> File</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wrap="square">
            <a:normAutofit/>
          </a:bodyPr>
          <a:lstStyle/>
          <a:p>
            <a:r>
              <a:rPr lang="en-GB" sz="1600" dirty="0"/>
              <a:t>Each line in the Network.csv file represents a section of road, or a discrete road asset. </a:t>
            </a:r>
          </a:p>
          <a:p>
            <a:r>
              <a:rPr lang="en-GB" sz="1600" dirty="0"/>
              <a:t>The position of the asset and any associated characteristics (‘attributes’, e.g. </a:t>
            </a:r>
            <a:r>
              <a:rPr lang="en-GB" sz="1600" dirty="0" err="1"/>
              <a:t>iri_med</a:t>
            </a:r>
            <a:r>
              <a:rPr lang="en-GB" sz="1600" dirty="0"/>
              <a:t>) can be visualized using geospatial software such as QGIS</a:t>
            </a:r>
          </a:p>
          <a:p>
            <a:r>
              <a:rPr lang="en-GB" sz="1600" dirty="0"/>
              <a:t> We take this file as the starting point in our analysis as it should describe a local road network. </a:t>
            </a:r>
          </a:p>
          <a:p>
            <a:r>
              <a:rPr lang="en-GB" sz="1600" dirty="0"/>
              <a:t>None of the analyses will run unless there is a Network.csv file in the location Runtime/&lt;district&gt;/ (see File Structure: Diagram) </a:t>
            </a:r>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399"/>
            <a:ext cx="5183188" cy="4848687"/>
          </a:xfrm>
        </p:spPr>
        <p:txBody>
          <a:bodyPr>
            <a:normAutofit/>
          </a:bodyPr>
          <a:lstStyle/>
          <a:p>
            <a:endParaRPr lang="en-GB" sz="1800" dirty="0"/>
          </a:p>
        </p:txBody>
      </p:sp>
    </p:spTree>
    <p:extLst>
      <p:ext uri="{BB962C8B-B14F-4D97-AF65-F5344CB8AC3E}">
        <p14:creationId xmlns:p14="http://schemas.microsoft.com/office/powerpoint/2010/main" val="38778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2C22007-05D8-4FB4-AC02-2E1934F925FA}"/>
              </a:ext>
            </a:extLst>
          </p:cNvPr>
          <p:cNvPicPr>
            <a:picLocks noChangeAspect="1"/>
          </p:cNvPicPr>
          <p:nvPr/>
        </p:nvPicPr>
        <p:blipFill>
          <a:blip r:embed="rId2"/>
          <a:stretch>
            <a:fillRect/>
          </a:stretch>
        </p:blipFill>
        <p:spPr>
          <a:xfrm>
            <a:off x="1660123" y="3328022"/>
            <a:ext cx="8273249" cy="3330229"/>
          </a:xfrm>
          <a:prstGeom prst="rect">
            <a:avLst/>
          </a:prstGeom>
        </p:spPr>
      </p:pic>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Installation - 1</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Install Anaconda 2.7 from the following link: </a:t>
            </a:r>
            <a:r>
              <a:rPr lang="en-US" sz="1800" dirty="0">
                <a:hlinkClick r:id="rId3"/>
              </a:rPr>
              <a:t>https://www.anaconda.com/download/</a:t>
            </a:r>
            <a:r>
              <a:rPr lang="en-US" sz="1800" dirty="0"/>
              <a:t> . </a:t>
            </a:r>
          </a:p>
          <a:p>
            <a:pPr lvl="1"/>
            <a:r>
              <a:rPr lang="en-US" sz="1400" dirty="0"/>
              <a:t>Ideally choose the 64-bit version if your machine is running a 64-bit version of Windows. If your computer is 32 bit, that will also work.</a:t>
            </a:r>
          </a:p>
          <a:p>
            <a:pPr lvl="1"/>
            <a:r>
              <a:rPr lang="en-US" sz="1400" dirty="0"/>
              <a:t>Follow the steps to install Python (</a:t>
            </a:r>
            <a:r>
              <a:rPr lang="en-US" sz="1400" dirty="0">
                <a:hlinkClick r:id="rId4"/>
              </a:rPr>
              <a:t>https://www.python.org/</a:t>
            </a:r>
            <a:r>
              <a:rPr lang="en-US" sz="1400" dirty="0"/>
              <a:t>) onto your computer, along with some key common packages. </a:t>
            </a:r>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399"/>
            <a:ext cx="5183188" cy="1651623"/>
          </a:xfrm>
        </p:spPr>
        <p:txBody>
          <a:bodyPr>
            <a:normAutofit/>
          </a:bodyPr>
          <a:lstStyle/>
          <a:p>
            <a:endParaRPr lang="en-GB" sz="1800" dirty="0"/>
          </a:p>
        </p:txBody>
      </p:sp>
      <p:sp>
        <p:nvSpPr>
          <p:cNvPr id="8" name="Rectangle 7">
            <a:extLst>
              <a:ext uri="{FF2B5EF4-FFF2-40B4-BE49-F238E27FC236}">
                <a16:creationId xmlns:a16="http://schemas.microsoft.com/office/drawing/2014/main" id="{EDF0F499-E7A5-4C19-AC9F-D811664D1B52}"/>
              </a:ext>
            </a:extLst>
          </p:cNvPr>
          <p:cNvSpPr/>
          <p:nvPr/>
        </p:nvSpPr>
        <p:spPr>
          <a:xfrm>
            <a:off x="6285391" y="5490835"/>
            <a:ext cx="1979720" cy="781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183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6FF7-2889-4537-B592-97FC046236D4}"/>
              </a:ext>
            </a:extLst>
          </p:cNvPr>
          <p:cNvSpPr>
            <a:spLocks noGrp="1"/>
          </p:cNvSpPr>
          <p:nvPr>
            <p:ph type="title"/>
          </p:nvPr>
        </p:nvSpPr>
        <p:spPr/>
        <p:txBody>
          <a:bodyPr/>
          <a:lstStyle/>
          <a:p>
            <a:r>
              <a:rPr lang="en-US" dirty="0"/>
              <a:t>Installation - 2</a:t>
            </a:r>
            <a:endParaRPr lang="en-GB" dirty="0"/>
          </a:p>
        </p:txBody>
      </p:sp>
      <p:sp>
        <p:nvSpPr>
          <p:cNvPr id="4" name="Content Placeholder 3">
            <a:extLst>
              <a:ext uri="{FF2B5EF4-FFF2-40B4-BE49-F238E27FC236}">
                <a16:creationId xmlns:a16="http://schemas.microsoft.com/office/drawing/2014/main" id="{DAC81329-AFF8-4B06-98F6-F1BA3EDE3971}"/>
              </a:ext>
            </a:extLst>
          </p:cNvPr>
          <p:cNvSpPr>
            <a:spLocks noGrp="1"/>
          </p:cNvSpPr>
          <p:nvPr>
            <p:ph sz="half" idx="2"/>
          </p:nvPr>
        </p:nvSpPr>
        <p:spPr>
          <a:xfrm>
            <a:off x="839788" y="1676399"/>
            <a:ext cx="5157787" cy="4848687"/>
          </a:xfrm>
        </p:spPr>
        <p:txBody>
          <a:bodyPr>
            <a:normAutofit/>
          </a:bodyPr>
          <a:lstStyle/>
          <a:p>
            <a:r>
              <a:rPr lang="en-US" sz="1800" dirty="0"/>
              <a:t>Be sure to note the location of python.exe on your PC. Make a note of this file location. </a:t>
            </a:r>
          </a:p>
          <a:p>
            <a:pPr lvl="1"/>
            <a:r>
              <a:rPr lang="en-US" sz="1400" dirty="0"/>
              <a:t>This will look something like: “C:\Users\Bob\Anaconda2\python.exe”</a:t>
            </a:r>
          </a:p>
        </p:txBody>
      </p:sp>
      <p:sp>
        <p:nvSpPr>
          <p:cNvPr id="6" name="Content Placeholder 5">
            <a:extLst>
              <a:ext uri="{FF2B5EF4-FFF2-40B4-BE49-F238E27FC236}">
                <a16:creationId xmlns:a16="http://schemas.microsoft.com/office/drawing/2014/main" id="{4800613D-F0DA-4CA0-960E-1071AE756E97}"/>
              </a:ext>
            </a:extLst>
          </p:cNvPr>
          <p:cNvSpPr>
            <a:spLocks noGrp="1"/>
          </p:cNvSpPr>
          <p:nvPr>
            <p:ph sz="quarter" idx="4"/>
          </p:nvPr>
        </p:nvSpPr>
        <p:spPr>
          <a:xfrm>
            <a:off x="6172200" y="1676399"/>
            <a:ext cx="5183188" cy="4848687"/>
          </a:xfrm>
        </p:spPr>
        <p:txBody>
          <a:bodyPr>
            <a:normAutofit/>
          </a:bodyPr>
          <a:lstStyle/>
          <a:p>
            <a:endParaRPr lang="en-GB" sz="1800"/>
          </a:p>
        </p:txBody>
      </p:sp>
      <p:pic>
        <p:nvPicPr>
          <p:cNvPr id="3" name="Picture 2">
            <a:extLst>
              <a:ext uri="{FF2B5EF4-FFF2-40B4-BE49-F238E27FC236}">
                <a16:creationId xmlns:a16="http://schemas.microsoft.com/office/drawing/2014/main" id="{45AF9727-E00E-423D-8815-8F8D02BB48E6}"/>
              </a:ext>
            </a:extLst>
          </p:cNvPr>
          <p:cNvPicPr>
            <a:picLocks noChangeAspect="1"/>
          </p:cNvPicPr>
          <p:nvPr/>
        </p:nvPicPr>
        <p:blipFill>
          <a:blip r:embed="rId2"/>
          <a:stretch>
            <a:fillRect/>
          </a:stretch>
        </p:blipFill>
        <p:spPr>
          <a:xfrm>
            <a:off x="1149350" y="2797622"/>
            <a:ext cx="9696450" cy="3819525"/>
          </a:xfrm>
          <a:prstGeom prst="rect">
            <a:avLst/>
          </a:prstGeom>
        </p:spPr>
      </p:pic>
      <p:sp>
        <p:nvSpPr>
          <p:cNvPr id="8" name="Rectangle 7">
            <a:extLst>
              <a:ext uri="{FF2B5EF4-FFF2-40B4-BE49-F238E27FC236}">
                <a16:creationId xmlns:a16="http://schemas.microsoft.com/office/drawing/2014/main" id="{8B9E6F55-A4A2-4C18-988F-7D7E73612B0B}"/>
              </a:ext>
            </a:extLst>
          </p:cNvPr>
          <p:cNvSpPr/>
          <p:nvPr/>
        </p:nvSpPr>
        <p:spPr>
          <a:xfrm>
            <a:off x="2885243" y="5835913"/>
            <a:ext cx="7199790" cy="2452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FEEE4BF-D48B-4C84-99BC-03F9F62D4044}"/>
              </a:ext>
            </a:extLst>
          </p:cNvPr>
          <p:cNvSpPr/>
          <p:nvPr/>
        </p:nvSpPr>
        <p:spPr>
          <a:xfrm>
            <a:off x="1564004" y="2879316"/>
            <a:ext cx="3727087" cy="281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3A3DF67-C9B5-4CCC-95D2-6D12A26A450D}"/>
              </a:ext>
            </a:extLst>
          </p:cNvPr>
          <p:cNvSpPr/>
          <p:nvPr/>
        </p:nvSpPr>
        <p:spPr>
          <a:xfrm>
            <a:off x="6096000" y="4728979"/>
            <a:ext cx="5746812" cy="84738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pPr algn="ctr"/>
            <a:r>
              <a:rPr lang="en-US" dirty="0">
                <a:solidFill>
                  <a:schemeClr val="tx1"/>
                </a:solidFill>
              </a:rPr>
              <a:t>This path will be referred to as &lt;python location&gt;</a:t>
            </a:r>
          </a:p>
          <a:p>
            <a:pPr algn="ctr"/>
            <a:r>
              <a:rPr lang="vi-VN" altLang="en-US" dirty="0">
                <a:solidFill>
                  <a:schemeClr val="tx1"/>
                </a:solidFill>
                <a:latin typeface="inherit"/>
              </a:rPr>
              <a:t>Con đường này sẽ được gọi là &lt;</a:t>
            </a:r>
            <a:r>
              <a:rPr lang="en-US" altLang="en-US" dirty="0">
                <a:solidFill>
                  <a:schemeClr val="tx1"/>
                </a:solidFill>
                <a:latin typeface="inherit"/>
              </a:rPr>
              <a:t>python</a:t>
            </a:r>
            <a:r>
              <a:rPr lang="vi-VN" altLang="en-US" dirty="0">
                <a:solidFill>
                  <a:schemeClr val="tx1"/>
                </a:solidFill>
                <a:latin typeface="inherit"/>
              </a:rPr>
              <a:t> location&gt;</a:t>
            </a:r>
            <a:r>
              <a:rPr lang="vi-VN" altLang="en-US" sz="1050" dirty="0">
                <a:solidFill>
                  <a:schemeClr val="tx1"/>
                </a:solidFill>
              </a:rPr>
              <a:t> </a:t>
            </a:r>
            <a:endParaRPr lang="vi-VN" altLang="en-US" sz="2800" dirty="0">
              <a:solidFill>
                <a:schemeClr val="tx1"/>
              </a:solidFill>
            </a:endParaRPr>
          </a:p>
        </p:txBody>
      </p:sp>
      <p:sp>
        <p:nvSpPr>
          <p:cNvPr id="14" name="TextBox 13">
            <a:extLst>
              <a:ext uri="{FF2B5EF4-FFF2-40B4-BE49-F238E27FC236}">
                <a16:creationId xmlns:a16="http://schemas.microsoft.com/office/drawing/2014/main" id="{1E259F08-1918-4C65-9D87-8E4DA871A533}"/>
              </a:ext>
            </a:extLst>
          </p:cNvPr>
          <p:cNvSpPr txBox="1"/>
          <p:nvPr/>
        </p:nvSpPr>
        <p:spPr>
          <a:xfrm>
            <a:off x="6454736" y="4798727"/>
            <a:ext cx="351378" cy="707886"/>
          </a:xfrm>
          <a:prstGeom prst="rect">
            <a:avLst/>
          </a:prstGeom>
          <a:noFill/>
        </p:spPr>
        <p:txBody>
          <a:bodyPr wrap="none" rtlCol="0">
            <a:spAutoFit/>
          </a:bodyPr>
          <a:lstStyle/>
          <a:p>
            <a:r>
              <a:rPr lang="en-US" sz="4000" dirty="0"/>
              <a:t>!</a:t>
            </a:r>
            <a:endParaRPr lang="en-GB" dirty="0"/>
          </a:p>
        </p:txBody>
      </p:sp>
      <p:sp>
        <p:nvSpPr>
          <p:cNvPr id="15" name="Oval 14">
            <a:extLst>
              <a:ext uri="{FF2B5EF4-FFF2-40B4-BE49-F238E27FC236}">
                <a16:creationId xmlns:a16="http://schemas.microsoft.com/office/drawing/2014/main" id="{144CA3E6-86E1-45E2-9721-1191E4E84ACE}"/>
              </a:ext>
            </a:extLst>
          </p:cNvPr>
          <p:cNvSpPr/>
          <p:nvPr/>
        </p:nvSpPr>
        <p:spPr>
          <a:xfrm>
            <a:off x="6330335" y="4878032"/>
            <a:ext cx="600180" cy="6001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939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453</TotalTime>
  <Words>2833</Words>
  <Application>Microsoft Office PowerPoint</Application>
  <PresentationFormat>Widescreen</PresentationFormat>
  <Paragraphs>314</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inherit</vt:lpstr>
      <vt:lpstr>Office Theme</vt:lpstr>
      <vt:lpstr>Road Analytics Suite User Guide</vt:lpstr>
      <vt:lpstr>Terms of Use</vt:lpstr>
      <vt:lpstr>Contents</vt:lpstr>
      <vt:lpstr>Glossary of Terms</vt:lpstr>
      <vt:lpstr>Objectives</vt:lpstr>
      <vt:lpstr>Overview – the Dashboard</vt:lpstr>
      <vt:lpstr>Overview – NetworK.Csv File</vt:lpstr>
      <vt:lpstr>Installation - 1</vt:lpstr>
      <vt:lpstr>Installation - 2</vt:lpstr>
      <vt:lpstr>Installation - 3</vt:lpstr>
      <vt:lpstr>Installation - 4</vt:lpstr>
      <vt:lpstr>Installation - 5</vt:lpstr>
      <vt:lpstr>Installation - 6</vt:lpstr>
      <vt:lpstr>Installation - 7</vt:lpstr>
      <vt:lpstr>Installation - 8</vt:lpstr>
      <vt:lpstr>Installation - 9</vt:lpstr>
      <vt:lpstr>Installation - 10</vt:lpstr>
      <vt:lpstr>File Structure: Key Points I</vt:lpstr>
      <vt:lpstr>File Structure: Key Points II</vt:lpstr>
      <vt:lpstr>File Structure: Data Preparation</vt:lpstr>
      <vt:lpstr>File Structure: Diagram</vt:lpstr>
      <vt:lpstr>File Structure: Diagram (PCS)</vt:lpstr>
      <vt:lpstr>Dashboard File - Overview</vt:lpstr>
      <vt:lpstr>Dashboard File - Overview</vt:lpstr>
      <vt:lpstr>Dashboard File – PCS Layout</vt:lpstr>
      <vt:lpstr>Poverty Score - 1</vt:lpstr>
      <vt:lpstr>Poverty Score - 3</vt:lpstr>
      <vt:lpstr>Poverty Score - 4</vt:lpstr>
      <vt:lpstr>Poverty Score - 5</vt:lpstr>
      <vt:lpstr>Poverty Score - 6</vt:lpstr>
      <vt:lpstr>Risk Score</vt:lpstr>
      <vt:lpstr>Criticality Score</vt:lpstr>
      <vt:lpstr>Roughness Score</vt:lpstr>
      <vt:lpstr>PCS Score</vt:lpstr>
      <vt:lpstr>RONET</vt:lpstr>
      <vt:lpstr>Example Workflow</vt:lpstr>
      <vt:lpstr>Troubleshooting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Analytics Suite</dc:title>
  <dc:creator>Charles Fox</dc:creator>
  <cp:lastModifiedBy>Charles Fox</cp:lastModifiedBy>
  <cp:revision>219</cp:revision>
  <dcterms:created xsi:type="dcterms:W3CDTF">2017-10-06T16:33:05Z</dcterms:created>
  <dcterms:modified xsi:type="dcterms:W3CDTF">2017-10-07T18:12:02Z</dcterms:modified>
</cp:coreProperties>
</file>