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4A55B-D1DC-4C16-97A0-35D99464ED17}"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96CB7-2B82-4679-93C2-8DFD4FFE39C0}" type="slidenum">
              <a:rPr lang="en-US" smtClean="0"/>
              <a:t>‹#›</a:t>
            </a:fld>
            <a:endParaRPr lang="en-US"/>
          </a:p>
        </p:txBody>
      </p:sp>
    </p:spTree>
    <p:extLst>
      <p:ext uri="{BB962C8B-B14F-4D97-AF65-F5344CB8AC3E}">
        <p14:creationId xmlns:p14="http://schemas.microsoft.com/office/powerpoint/2010/main" val="3273344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5/1/2022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65802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5/1/2022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2716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5/1/2022</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4935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5/1/2022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28927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5/1/2022</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34369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5/1/2022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43038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5/1/2022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10840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5/1/2022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07581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5/1/2022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6464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5/1/2022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99242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5/1/2022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1718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5/1/2022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794309341"/>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85" r:id="rId5"/>
    <p:sldLayoutId id="2147483684" r:id="rId6"/>
    <p:sldLayoutId id="2147483683" r:id="rId7"/>
    <p:sldLayoutId id="2147483682" r:id="rId8"/>
    <p:sldLayoutId id="2147483681" r:id="rId9"/>
    <p:sldLayoutId id="2147483680" r:id="rId10"/>
    <p:sldLayoutId id="2147483679"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0334BF-0422-4A9A-BE46-AEB8C348B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8F2823-0279-49D8-928D-754B22253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E45E95-311C-41C7-A882-6E43F0806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B7299D5D-ECC5-41EB-B830-C3A35FB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8C91735-5EFE-44D1-8CC6-FDF0D11B6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33F926C-2613-475D-AEE4-CD7D87D3B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E80C98-E1B0-773A-6E7D-1800CAF2A5AF}"/>
              </a:ext>
            </a:extLst>
          </p:cNvPr>
          <p:cNvSpPr>
            <a:spLocks noGrp="1"/>
          </p:cNvSpPr>
          <p:nvPr>
            <p:ph type="ctrTitle"/>
          </p:nvPr>
        </p:nvSpPr>
        <p:spPr>
          <a:xfrm>
            <a:off x="838200" y="1122363"/>
            <a:ext cx="6105525" cy="2387600"/>
          </a:xfrm>
        </p:spPr>
        <p:txBody>
          <a:bodyPr>
            <a:normAutofit/>
          </a:bodyPr>
          <a:lstStyle/>
          <a:p>
            <a:pPr algn="l"/>
            <a:r>
              <a:rPr lang="en-US" dirty="0">
                <a:solidFill>
                  <a:srgbClr val="FFFFFF"/>
                </a:solidFill>
              </a:rPr>
              <a:t>QNA MAKER</a:t>
            </a:r>
            <a:br>
              <a:rPr lang="en-US" dirty="0">
                <a:solidFill>
                  <a:srgbClr val="FFFFFF"/>
                </a:solidFill>
              </a:rPr>
            </a:br>
            <a:endParaRPr lang="en-US" dirty="0">
              <a:solidFill>
                <a:srgbClr val="FFFFFF"/>
              </a:solidFill>
            </a:endParaRPr>
          </a:p>
        </p:txBody>
      </p:sp>
      <p:sp>
        <p:nvSpPr>
          <p:cNvPr id="3" name="Subtitle 2">
            <a:extLst>
              <a:ext uri="{FF2B5EF4-FFF2-40B4-BE49-F238E27FC236}">
                <a16:creationId xmlns:a16="http://schemas.microsoft.com/office/drawing/2014/main" id="{DBE88E95-8F80-75CD-E5B9-E5B595CB2B9A}"/>
              </a:ext>
            </a:extLst>
          </p:cNvPr>
          <p:cNvSpPr>
            <a:spLocks noGrp="1"/>
          </p:cNvSpPr>
          <p:nvPr>
            <p:ph type="subTitle" idx="1"/>
          </p:nvPr>
        </p:nvSpPr>
        <p:spPr>
          <a:xfrm>
            <a:off x="838200" y="3602038"/>
            <a:ext cx="6105525" cy="1655762"/>
          </a:xfrm>
        </p:spPr>
        <p:txBody>
          <a:bodyPr>
            <a:normAutofit/>
          </a:bodyPr>
          <a:lstStyle/>
          <a:p>
            <a:pPr algn="l"/>
            <a:r>
              <a:rPr lang="en-US" sz="2200" dirty="0">
                <a:solidFill>
                  <a:srgbClr val="FFFFFF"/>
                </a:solidFill>
              </a:rPr>
              <a:t>Web application that provides a Covid-19 Chatbot using Azure </a:t>
            </a:r>
            <a:r>
              <a:rPr lang="en-US" sz="2200" dirty="0" err="1">
                <a:solidFill>
                  <a:srgbClr val="FFFFFF"/>
                </a:solidFill>
              </a:rPr>
              <a:t>QnA</a:t>
            </a:r>
            <a:r>
              <a:rPr lang="en-US" sz="2200" dirty="0">
                <a:solidFill>
                  <a:srgbClr val="FFFFFF"/>
                </a:solidFill>
              </a:rPr>
              <a:t> Maker</a:t>
            </a:r>
          </a:p>
        </p:txBody>
      </p:sp>
      <p:sp>
        <p:nvSpPr>
          <p:cNvPr id="21" name="Rectangle 20">
            <a:extLst>
              <a:ext uri="{FF2B5EF4-FFF2-40B4-BE49-F238E27FC236}">
                <a16:creationId xmlns:a16="http://schemas.microsoft.com/office/drawing/2014/main" id="{1FD32A06-E9FE-4F5A-88A6-84905A72C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5675" y="0"/>
            <a:ext cx="4883277"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58D246B9-8D92-D16E-C58D-89A4F6CB9904}"/>
              </a:ext>
            </a:extLst>
          </p:cNvPr>
          <p:cNvPicPr>
            <a:picLocks noChangeAspect="1"/>
          </p:cNvPicPr>
          <p:nvPr/>
        </p:nvPicPr>
        <p:blipFill rotWithShape="1">
          <a:blip r:embed="rId2">
            <a:alphaModFix amt="60000"/>
          </a:blip>
          <a:srcRect l="32831" r="10204" b="-1"/>
          <a:stretch/>
        </p:blipFill>
        <p:spPr>
          <a:xfrm>
            <a:off x="7305675" y="-3319"/>
            <a:ext cx="4883278" cy="6858000"/>
          </a:xfrm>
          <a:prstGeom prst="rect">
            <a:avLst/>
          </a:prstGeom>
        </p:spPr>
      </p:pic>
      <p:sp>
        <p:nvSpPr>
          <p:cNvPr id="5" name="Footer Placeholder 4">
            <a:extLst>
              <a:ext uri="{FF2B5EF4-FFF2-40B4-BE49-F238E27FC236}">
                <a16:creationId xmlns:a16="http://schemas.microsoft.com/office/drawing/2014/main" id="{2E7668EE-8FE4-962C-6BF3-ABFF05430BDC}"/>
              </a:ext>
            </a:extLst>
          </p:cNvPr>
          <p:cNvSpPr>
            <a:spLocks noGrp="1"/>
          </p:cNvSpPr>
          <p:nvPr>
            <p:ph type="ftr" sz="quarter" idx="11"/>
          </p:nvPr>
        </p:nvSpPr>
        <p:spPr>
          <a:xfrm>
            <a:off x="4037076" y="6353031"/>
            <a:ext cx="4114800" cy="365125"/>
          </a:xfrm>
        </p:spPr>
        <p:txBody>
          <a:bodyPr/>
          <a:lstStyle/>
          <a:p>
            <a:r>
              <a:rPr lang="en-US" dirty="0"/>
              <a:t>Charles Nicolas </a:t>
            </a:r>
            <a:r>
              <a:rPr lang="en-US" dirty="0" err="1"/>
              <a:t>Kormyshev</a:t>
            </a:r>
            <a:r>
              <a:rPr lang="en-US" dirty="0"/>
              <a:t> Mendes Goncalves  DWFD1I</a:t>
            </a:r>
          </a:p>
        </p:txBody>
      </p:sp>
    </p:spTree>
    <p:extLst>
      <p:ext uri="{BB962C8B-B14F-4D97-AF65-F5344CB8AC3E}">
        <p14:creationId xmlns:p14="http://schemas.microsoft.com/office/powerpoint/2010/main" val="135457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9235DFE-44E4-7538-ADB0-1EAFA6B5B3CD}"/>
              </a:ext>
            </a:extLst>
          </p:cNvPr>
          <p:cNvSpPr txBox="1">
            <a:spLocks/>
          </p:cNvSpPr>
          <p:nvPr/>
        </p:nvSpPr>
        <p:spPr>
          <a:xfrm>
            <a:off x="935476" y="611825"/>
            <a:ext cx="8558752" cy="354340"/>
          </a:xfrm>
          <a:prstGeom prst="rect">
            <a:avLst/>
          </a:prstGeom>
        </p:spPr>
        <p:txBody>
          <a:bodyPr vert="horz" lIns="91440" tIns="45720" rIns="91440" bIns="45720" rtlCol="0" anchor="ctr">
            <a:no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1200" b="1" dirty="0">
                <a:solidFill>
                  <a:schemeClr val="tx1"/>
                </a:solidFill>
              </a:rPr>
              <a:t>Step 5: </a:t>
            </a:r>
            <a:r>
              <a:rPr lang="en-US" sz="1200" dirty="0">
                <a:solidFill>
                  <a:schemeClr val="tx1"/>
                </a:solidFill>
              </a:rPr>
              <a:t>Create a UI for the bot where the </a:t>
            </a:r>
            <a:r>
              <a:rPr lang="en-US" sz="1200" dirty="0" err="1">
                <a:solidFill>
                  <a:schemeClr val="tx1"/>
                </a:solidFill>
              </a:rPr>
              <a:t>QnA</a:t>
            </a:r>
            <a:r>
              <a:rPr lang="en-US" sz="1200" dirty="0">
                <a:solidFill>
                  <a:schemeClr val="tx1"/>
                </a:solidFill>
              </a:rPr>
              <a:t> service populated with the KB will be applied to.</a:t>
            </a:r>
          </a:p>
        </p:txBody>
      </p:sp>
      <p:pic>
        <p:nvPicPr>
          <p:cNvPr id="5" name="Content Placeholder 4" descr="Graphical user interface, text, application&#10;&#10;Description automatically generated">
            <a:extLst>
              <a:ext uri="{FF2B5EF4-FFF2-40B4-BE49-F238E27FC236}">
                <a16:creationId xmlns:a16="http://schemas.microsoft.com/office/drawing/2014/main" id="{C11FDADE-44CE-A8FD-3137-020811D05B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0872" y="966165"/>
            <a:ext cx="1986064" cy="5173003"/>
          </a:xfrm>
        </p:spPr>
      </p:pic>
      <p:pic>
        <p:nvPicPr>
          <p:cNvPr id="9" name="Picture 8" descr="Graphical user interface, text, application, email&#10;&#10;Description automatically generated">
            <a:extLst>
              <a:ext uri="{FF2B5EF4-FFF2-40B4-BE49-F238E27FC236}">
                <a16:creationId xmlns:a16="http://schemas.microsoft.com/office/drawing/2014/main" id="{E3A51594-6BEC-29D3-90C7-68B7491A6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8919" y="2102772"/>
            <a:ext cx="7485749" cy="2899788"/>
          </a:xfrm>
          <a:prstGeom prst="rect">
            <a:avLst/>
          </a:prstGeom>
        </p:spPr>
      </p:pic>
    </p:spTree>
    <p:extLst>
      <p:ext uri="{BB962C8B-B14F-4D97-AF65-F5344CB8AC3E}">
        <p14:creationId xmlns:p14="http://schemas.microsoft.com/office/powerpoint/2010/main" val="322064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9235DFE-44E4-7538-ADB0-1EAFA6B5B3CD}"/>
              </a:ext>
            </a:extLst>
          </p:cNvPr>
          <p:cNvSpPr txBox="1">
            <a:spLocks/>
          </p:cNvSpPr>
          <p:nvPr/>
        </p:nvSpPr>
        <p:spPr>
          <a:xfrm>
            <a:off x="935476" y="611825"/>
            <a:ext cx="8558752" cy="354340"/>
          </a:xfrm>
          <a:prstGeom prst="rect">
            <a:avLst/>
          </a:prstGeom>
        </p:spPr>
        <p:txBody>
          <a:bodyPr vert="horz" lIns="91440" tIns="45720" rIns="91440" bIns="45720" rtlCol="0" anchor="ctr">
            <a:no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1200" b="1" dirty="0">
                <a:solidFill>
                  <a:schemeClr val="tx1"/>
                </a:solidFill>
              </a:rPr>
              <a:t>Step 5: </a:t>
            </a:r>
            <a:r>
              <a:rPr lang="en-US" sz="1200" dirty="0">
                <a:solidFill>
                  <a:schemeClr val="tx1"/>
                </a:solidFill>
              </a:rPr>
              <a:t>Create a UI for the bot where the </a:t>
            </a:r>
            <a:r>
              <a:rPr lang="en-US" sz="1200" dirty="0" err="1">
                <a:solidFill>
                  <a:schemeClr val="tx1"/>
                </a:solidFill>
              </a:rPr>
              <a:t>QnA</a:t>
            </a:r>
            <a:r>
              <a:rPr lang="en-US" sz="1200" dirty="0">
                <a:solidFill>
                  <a:schemeClr val="tx1"/>
                </a:solidFill>
              </a:rPr>
              <a:t> service populated with the KB will be applied to.</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7194E0AD-A49C-868E-B61F-15A40070D2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1467" y="1118715"/>
            <a:ext cx="5509469" cy="3453285"/>
          </a:xfrm>
        </p:spPr>
      </p:pic>
      <p:pic>
        <p:nvPicPr>
          <p:cNvPr id="10" name="Picture 9" descr="Graphical user interface, application&#10;&#10;Description automatically generated">
            <a:extLst>
              <a:ext uri="{FF2B5EF4-FFF2-40B4-BE49-F238E27FC236}">
                <a16:creationId xmlns:a16="http://schemas.microsoft.com/office/drawing/2014/main" id="{75C3DBEA-37B3-C0BD-41A2-C2209BBA1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977" y="2690625"/>
            <a:ext cx="6815457" cy="2902745"/>
          </a:xfrm>
          <a:prstGeom prst="rect">
            <a:avLst/>
          </a:prstGeom>
        </p:spPr>
      </p:pic>
    </p:spTree>
    <p:extLst>
      <p:ext uri="{BB962C8B-B14F-4D97-AF65-F5344CB8AC3E}">
        <p14:creationId xmlns:p14="http://schemas.microsoft.com/office/powerpoint/2010/main" val="724461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9235DFE-44E4-7538-ADB0-1EAFA6B5B3CD}"/>
              </a:ext>
            </a:extLst>
          </p:cNvPr>
          <p:cNvSpPr txBox="1">
            <a:spLocks/>
          </p:cNvSpPr>
          <p:nvPr/>
        </p:nvSpPr>
        <p:spPr>
          <a:xfrm>
            <a:off x="935476" y="611825"/>
            <a:ext cx="8558752" cy="354340"/>
          </a:xfrm>
          <a:prstGeom prst="rect">
            <a:avLst/>
          </a:prstGeom>
        </p:spPr>
        <p:txBody>
          <a:bodyPr vert="horz" lIns="91440" tIns="45720" rIns="91440" bIns="45720" rtlCol="0" anchor="ctr">
            <a:no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1200" b="1" dirty="0">
                <a:solidFill>
                  <a:schemeClr val="tx1"/>
                </a:solidFill>
              </a:rPr>
              <a:t>Step 6: </a:t>
            </a:r>
            <a:r>
              <a:rPr lang="en-US" sz="1200" dirty="0">
                <a:solidFill>
                  <a:schemeClr val="tx1"/>
                </a:solidFill>
              </a:rPr>
              <a:t>Use the embedded code and the secret keys of the created Web chat bot in order to use it in the desired application.</a:t>
            </a:r>
          </a:p>
        </p:txBody>
      </p:sp>
      <p:pic>
        <p:nvPicPr>
          <p:cNvPr id="5" name="Content Placeholder 4" descr="Graphical user interface, text, application&#10;&#10;Description automatically generated">
            <a:extLst>
              <a:ext uri="{FF2B5EF4-FFF2-40B4-BE49-F238E27FC236}">
                <a16:creationId xmlns:a16="http://schemas.microsoft.com/office/drawing/2014/main" id="{2A585149-C32B-122C-FDB1-D42058ED9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3101" y="1066179"/>
            <a:ext cx="7498405" cy="1870696"/>
          </a:xfrm>
        </p:spPr>
      </p:pic>
      <p:pic>
        <p:nvPicPr>
          <p:cNvPr id="9" name="Picture 8" descr="Graphical user interface, text, application&#10;&#10;Description automatically generated">
            <a:extLst>
              <a:ext uri="{FF2B5EF4-FFF2-40B4-BE49-F238E27FC236}">
                <a16:creationId xmlns:a16="http://schemas.microsoft.com/office/drawing/2014/main" id="{DFA7648F-5A79-9708-B56B-F7F58B573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48" y="3196914"/>
            <a:ext cx="5867400" cy="1592580"/>
          </a:xfrm>
          <a:prstGeom prst="rect">
            <a:avLst/>
          </a:prstGeom>
        </p:spPr>
      </p:pic>
      <p:pic>
        <p:nvPicPr>
          <p:cNvPr id="12" name="Picture 11" descr="Graphical user interface, text, application, email&#10;&#10;Description automatically generated">
            <a:extLst>
              <a:ext uri="{FF2B5EF4-FFF2-40B4-BE49-F238E27FC236}">
                <a16:creationId xmlns:a16="http://schemas.microsoft.com/office/drawing/2014/main" id="{9DE1E466-60CB-D9FD-C284-7551A18AFC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9481" y="3036889"/>
            <a:ext cx="4141971" cy="3317132"/>
          </a:xfrm>
          <a:prstGeom prst="rect">
            <a:avLst/>
          </a:prstGeom>
        </p:spPr>
      </p:pic>
    </p:spTree>
    <p:extLst>
      <p:ext uri="{BB962C8B-B14F-4D97-AF65-F5344CB8AC3E}">
        <p14:creationId xmlns:p14="http://schemas.microsoft.com/office/powerpoint/2010/main" val="4049177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7A6E3D-46AB-6E66-1472-12F3CC9FEB68}"/>
              </a:ext>
            </a:extLst>
          </p:cNvPr>
          <p:cNvSpPr>
            <a:spLocks noGrp="1"/>
          </p:cNvSpPr>
          <p:nvPr>
            <p:ph type="title"/>
          </p:nvPr>
        </p:nvSpPr>
        <p:spPr>
          <a:xfrm>
            <a:off x="1480225" y="2665480"/>
            <a:ext cx="10515600" cy="1325563"/>
          </a:xfrm>
        </p:spPr>
        <p:txBody>
          <a:bodyPr/>
          <a:lstStyle/>
          <a:p>
            <a:r>
              <a:rPr lang="en-US" dirty="0"/>
              <a:t>Thank you for your attention! </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88432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A26B3-8ECE-9B42-0CA6-6D2240010B55}"/>
              </a:ext>
            </a:extLst>
          </p:cNvPr>
          <p:cNvSpPr>
            <a:spLocks noGrp="1"/>
          </p:cNvSpPr>
          <p:nvPr>
            <p:ph type="title"/>
          </p:nvPr>
        </p:nvSpPr>
        <p:spPr/>
        <p:txBody>
          <a:bodyPr/>
          <a:lstStyle/>
          <a:p>
            <a:r>
              <a:rPr lang="en-US" dirty="0"/>
              <a:t>Azure</a:t>
            </a:r>
          </a:p>
        </p:txBody>
      </p:sp>
      <p:sp>
        <p:nvSpPr>
          <p:cNvPr id="3" name="Content Placeholder 2">
            <a:extLst>
              <a:ext uri="{FF2B5EF4-FFF2-40B4-BE49-F238E27FC236}">
                <a16:creationId xmlns:a16="http://schemas.microsoft.com/office/drawing/2014/main" id="{EBF243A1-805D-52EE-86F3-8201F9EEAF8C}"/>
              </a:ext>
            </a:extLst>
          </p:cNvPr>
          <p:cNvSpPr>
            <a:spLocks noGrp="1"/>
          </p:cNvSpPr>
          <p:nvPr>
            <p:ph idx="1"/>
          </p:nvPr>
        </p:nvSpPr>
        <p:spPr/>
        <p:txBody>
          <a:bodyPr>
            <a:normAutofit/>
          </a:bodyPr>
          <a:lstStyle/>
          <a:p>
            <a:pPr marL="228600" indent="0">
              <a:buNone/>
            </a:pPr>
            <a:r>
              <a:rPr lang="en-US" sz="2400" dirty="0"/>
              <a:t>The Azure cloud platform is more than 200 products and cloud services designed to help you bring new solutions to life—to solve today’s challenges and create the future. Build, run, and manage applications across multiple clouds, on-premises, and at the edge, with the tools and frameworks of your choice.</a:t>
            </a:r>
          </a:p>
          <a:p>
            <a:pPr marL="228600" indent="0">
              <a:buNone/>
            </a:pPr>
            <a:endParaRPr lang="en-US" sz="2400" dirty="0"/>
          </a:p>
        </p:txBody>
      </p:sp>
    </p:spTree>
    <p:extLst>
      <p:ext uri="{BB962C8B-B14F-4D97-AF65-F5344CB8AC3E}">
        <p14:creationId xmlns:p14="http://schemas.microsoft.com/office/powerpoint/2010/main" val="2144687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E94A-19AB-85C2-8E81-7181A60F6435}"/>
              </a:ext>
            </a:extLst>
          </p:cNvPr>
          <p:cNvSpPr>
            <a:spLocks noGrp="1"/>
          </p:cNvSpPr>
          <p:nvPr>
            <p:ph type="title"/>
          </p:nvPr>
        </p:nvSpPr>
        <p:spPr/>
        <p:txBody>
          <a:bodyPr/>
          <a:lstStyle/>
          <a:p>
            <a:r>
              <a:rPr lang="en-US" dirty="0"/>
              <a:t>Azure </a:t>
            </a:r>
            <a:r>
              <a:rPr lang="en-US" dirty="0" err="1"/>
              <a:t>QnA</a:t>
            </a:r>
            <a:r>
              <a:rPr lang="en-US" dirty="0"/>
              <a:t> maker</a:t>
            </a:r>
          </a:p>
        </p:txBody>
      </p:sp>
      <p:sp>
        <p:nvSpPr>
          <p:cNvPr id="3" name="Content Placeholder 2">
            <a:extLst>
              <a:ext uri="{FF2B5EF4-FFF2-40B4-BE49-F238E27FC236}">
                <a16:creationId xmlns:a16="http://schemas.microsoft.com/office/drawing/2014/main" id="{EB8BE08B-9D86-FE6F-2FE9-92529F178014}"/>
              </a:ext>
            </a:extLst>
          </p:cNvPr>
          <p:cNvSpPr>
            <a:spLocks noGrp="1"/>
          </p:cNvSpPr>
          <p:nvPr>
            <p:ph idx="1"/>
          </p:nvPr>
        </p:nvSpPr>
        <p:spPr/>
        <p:txBody>
          <a:bodyPr>
            <a:normAutofit/>
          </a:bodyPr>
          <a:lstStyle/>
          <a:p>
            <a:pPr marL="228600" indent="0">
              <a:buNone/>
            </a:pPr>
            <a:r>
              <a:rPr lang="en-US" sz="2400" dirty="0" err="1"/>
              <a:t>QnA</a:t>
            </a:r>
            <a:r>
              <a:rPr lang="en-US" sz="2400" dirty="0"/>
              <a:t> Maker is commonly used to build conversational client applications, which include social media applications, chat bots, and speech-enabled desktop applications</a:t>
            </a:r>
          </a:p>
          <a:p>
            <a:endParaRPr lang="en-US" sz="2400" dirty="0"/>
          </a:p>
        </p:txBody>
      </p:sp>
    </p:spTree>
    <p:extLst>
      <p:ext uri="{BB962C8B-B14F-4D97-AF65-F5344CB8AC3E}">
        <p14:creationId xmlns:p14="http://schemas.microsoft.com/office/powerpoint/2010/main" val="3545755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1624-D472-AE4E-757E-0132E4D35818}"/>
              </a:ext>
            </a:extLst>
          </p:cNvPr>
          <p:cNvSpPr>
            <a:spLocks noGrp="1"/>
          </p:cNvSpPr>
          <p:nvPr>
            <p:ph type="title"/>
          </p:nvPr>
        </p:nvSpPr>
        <p:spPr/>
        <p:txBody>
          <a:bodyPr/>
          <a:lstStyle/>
          <a:p>
            <a:r>
              <a:rPr lang="en-US" dirty="0"/>
              <a:t>Application of </a:t>
            </a:r>
            <a:r>
              <a:rPr lang="en-US" dirty="0" err="1"/>
              <a:t>QnA</a:t>
            </a:r>
            <a:r>
              <a:rPr lang="en-US" dirty="0"/>
              <a:t> Maker</a:t>
            </a:r>
          </a:p>
        </p:txBody>
      </p:sp>
      <p:sp>
        <p:nvSpPr>
          <p:cNvPr id="3" name="Content Placeholder 2">
            <a:extLst>
              <a:ext uri="{FF2B5EF4-FFF2-40B4-BE49-F238E27FC236}">
                <a16:creationId xmlns:a16="http://schemas.microsoft.com/office/drawing/2014/main" id="{89DC0D1D-F55A-0B7B-8DDE-63951865C634}"/>
              </a:ext>
            </a:extLst>
          </p:cNvPr>
          <p:cNvSpPr>
            <a:spLocks noGrp="1"/>
          </p:cNvSpPr>
          <p:nvPr>
            <p:ph idx="1"/>
          </p:nvPr>
        </p:nvSpPr>
        <p:spPr/>
        <p:txBody>
          <a:bodyPr>
            <a:normAutofit/>
          </a:bodyPr>
          <a:lstStyle/>
          <a:p>
            <a:pPr marL="228600" indent="0">
              <a:buNone/>
            </a:pPr>
            <a:r>
              <a:rPr lang="en-US" sz="2400" dirty="0" err="1"/>
              <a:t>QnA</a:t>
            </a:r>
            <a:r>
              <a:rPr lang="en-US" sz="2400" dirty="0"/>
              <a:t> Maker can be used when you have static information in your knowledge base of answers. This knowledge base is custom to your needs, which you've built with documents such as PDFs and URLs.</a:t>
            </a:r>
          </a:p>
          <a:p>
            <a:pPr marL="228600" indent="0">
              <a:buNone/>
            </a:pPr>
            <a:r>
              <a:rPr lang="en-US" sz="2400" dirty="0"/>
              <a:t>It can also be used when you want to provide the same answer to a request, question, or command, when you want to filter static information based on meta-information or also when you want to manage a bot conversation that includes static information.</a:t>
            </a:r>
          </a:p>
        </p:txBody>
      </p:sp>
    </p:spTree>
    <p:extLst>
      <p:ext uri="{BB962C8B-B14F-4D97-AF65-F5344CB8AC3E}">
        <p14:creationId xmlns:p14="http://schemas.microsoft.com/office/powerpoint/2010/main" val="211876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F466-03A5-91A4-AA42-36715314979B}"/>
              </a:ext>
            </a:extLst>
          </p:cNvPr>
          <p:cNvSpPr>
            <a:spLocks noGrp="1"/>
          </p:cNvSpPr>
          <p:nvPr>
            <p:ph type="title"/>
          </p:nvPr>
        </p:nvSpPr>
        <p:spPr/>
        <p:txBody>
          <a:bodyPr/>
          <a:lstStyle/>
          <a:p>
            <a:r>
              <a:rPr lang="en-US" dirty="0"/>
              <a:t>What is a knowledge base?</a:t>
            </a:r>
          </a:p>
        </p:txBody>
      </p:sp>
      <p:sp>
        <p:nvSpPr>
          <p:cNvPr id="3" name="Content Placeholder 2">
            <a:extLst>
              <a:ext uri="{FF2B5EF4-FFF2-40B4-BE49-F238E27FC236}">
                <a16:creationId xmlns:a16="http://schemas.microsoft.com/office/drawing/2014/main" id="{64B03C76-8C13-EEDD-4D5C-3D8FA8840171}"/>
              </a:ext>
            </a:extLst>
          </p:cNvPr>
          <p:cNvSpPr>
            <a:spLocks noGrp="1"/>
          </p:cNvSpPr>
          <p:nvPr>
            <p:ph idx="1"/>
          </p:nvPr>
        </p:nvSpPr>
        <p:spPr/>
        <p:txBody>
          <a:bodyPr/>
          <a:lstStyle/>
          <a:p>
            <a:pPr marL="228600" indent="0">
              <a:buNone/>
            </a:pPr>
            <a:r>
              <a:rPr lang="en-US" dirty="0" err="1"/>
              <a:t>QnA</a:t>
            </a:r>
            <a:r>
              <a:rPr lang="en-US" dirty="0"/>
              <a:t> Maker imports your content into a knowledge base of question-and-answer pairs. The import process extracts information about the relationship between the parts of your structured and semi-structured content to imply relationships between the question-and-answer pairs. You can edit these question-and-answer pairs or add new pairs.</a:t>
            </a:r>
          </a:p>
        </p:txBody>
      </p:sp>
    </p:spTree>
    <p:extLst>
      <p:ext uri="{BB962C8B-B14F-4D97-AF65-F5344CB8AC3E}">
        <p14:creationId xmlns:p14="http://schemas.microsoft.com/office/powerpoint/2010/main" val="859443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BC36-6939-1F34-195C-00986CA79E08}"/>
              </a:ext>
            </a:extLst>
          </p:cNvPr>
          <p:cNvSpPr>
            <a:spLocks noGrp="1"/>
          </p:cNvSpPr>
          <p:nvPr>
            <p:ph type="title"/>
          </p:nvPr>
        </p:nvSpPr>
        <p:spPr>
          <a:xfrm>
            <a:off x="838200" y="681037"/>
            <a:ext cx="9955491" cy="525193"/>
          </a:xfrm>
        </p:spPr>
        <p:txBody>
          <a:bodyPr>
            <a:noAutofit/>
          </a:bodyPr>
          <a:lstStyle/>
          <a:p>
            <a:r>
              <a:rPr lang="en-US" sz="2000" dirty="0"/>
              <a:t>Building a Web application that provides a Covid-19 Chatbot using Azure </a:t>
            </a:r>
            <a:r>
              <a:rPr lang="en-US" sz="2000" dirty="0" err="1"/>
              <a:t>QnA</a:t>
            </a:r>
            <a:r>
              <a:rPr lang="en-US" sz="2000" dirty="0"/>
              <a:t> Maker</a:t>
            </a:r>
          </a:p>
        </p:txBody>
      </p:sp>
      <p:pic>
        <p:nvPicPr>
          <p:cNvPr id="5" name="Content Placeholder 4" descr="Graphical user interface, text, email&#10;&#10;Description automatically generated">
            <a:extLst>
              <a:ext uri="{FF2B5EF4-FFF2-40B4-BE49-F238E27FC236}">
                <a16:creationId xmlns:a16="http://schemas.microsoft.com/office/drawing/2014/main" id="{ABDC699A-0181-05BE-7B51-C0109E7683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013" y="1862378"/>
            <a:ext cx="2629422" cy="3998913"/>
          </a:xfrm>
        </p:spPr>
      </p:pic>
      <p:pic>
        <p:nvPicPr>
          <p:cNvPr id="7" name="Picture 6" descr="Graphical user interface, text, application, email&#10;&#10;Description automatically generated">
            <a:extLst>
              <a:ext uri="{FF2B5EF4-FFF2-40B4-BE49-F238E27FC236}">
                <a16:creationId xmlns:a16="http://schemas.microsoft.com/office/drawing/2014/main" id="{67C15753-E329-1AD9-8252-7E5EF1929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2212" y="2376252"/>
            <a:ext cx="7316888" cy="2828640"/>
          </a:xfrm>
          <a:prstGeom prst="rect">
            <a:avLst/>
          </a:prstGeom>
        </p:spPr>
      </p:pic>
      <p:sp>
        <p:nvSpPr>
          <p:cNvPr id="8" name="Title 1">
            <a:extLst>
              <a:ext uri="{FF2B5EF4-FFF2-40B4-BE49-F238E27FC236}">
                <a16:creationId xmlns:a16="http://schemas.microsoft.com/office/drawing/2014/main" id="{B9235DFE-44E4-7538-ADB0-1EAFA6B5B3CD}"/>
              </a:ext>
            </a:extLst>
          </p:cNvPr>
          <p:cNvSpPr txBox="1">
            <a:spLocks/>
          </p:cNvSpPr>
          <p:nvPr/>
        </p:nvSpPr>
        <p:spPr>
          <a:xfrm>
            <a:off x="838200" y="1357134"/>
            <a:ext cx="8558752" cy="354340"/>
          </a:xfrm>
          <a:prstGeom prst="rect">
            <a:avLst/>
          </a:prstGeom>
        </p:spPr>
        <p:txBody>
          <a:bodyPr vert="horz" lIns="91440" tIns="45720" rIns="91440" bIns="45720" rtlCol="0" anchor="ctr">
            <a:no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1200" b="1" dirty="0">
                <a:solidFill>
                  <a:schemeClr val="tx1"/>
                </a:solidFill>
              </a:rPr>
              <a:t>Step 1: </a:t>
            </a:r>
            <a:r>
              <a:rPr lang="en-US" sz="1200" dirty="0">
                <a:solidFill>
                  <a:schemeClr val="tx1"/>
                </a:solidFill>
              </a:rPr>
              <a:t>Create </a:t>
            </a:r>
            <a:r>
              <a:rPr lang="en-US" sz="1200" dirty="0" err="1">
                <a:solidFill>
                  <a:schemeClr val="tx1"/>
                </a:solidFill>
              </a:rPr>
              <a:t>QnA</a:t>
            </a:r>
            <a:r>
              <a:rPr lang="en-US" sz="1200" dirty="0">
                <a:solidFill>
                  <a:schemeClr val="tx1"/>
                </a:solidFill>
              </a:rPr>
              <a:t> maker Service:</a:t>
            </a:r>
          </a:p>
        </p:txBody>
      </p:sp>
    </p:spTree>
    <p:extLst>
      <p:ext uri="{BB962C8B-B14F-4D97-AF65-F5344CB8AC3E}">
        <p14:creationId xmlns:p14="http://schemas.microsoft.com/office/powerpoint/2010/main" val="1762370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9235DFE-44E4-7538-ADB0-1EAFA6B5B3CD}"/>
              </a:ext>
            </a:extLst>
          </p:cNvPr>
          <p:cNvSpPr txBox="1">
            <a:spLocks/>
          </p:cNvSpPr>
          <p:nvPr/>
        </p:nvSpPr>
        <p:spPr>
          <a:xfrm>
            <a:off x="935476" y="611825"/>
            <a:ext cx="8558752" cy="354340"/>
          </a:xfrm>
          <a:prstGeom prst="rect">
            <a:avLst/>
          </a:prstGeom>
        </p:spPr>
        <p:txBody>
          <a:bodyPr vert="horz" lIns="91440" tIns="45720" rIns="91440" bIns="45720" rtlCol="0" anchor="ctr">
            <a:no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1200" b="1" dirty="0">
                <a:solidFill>
                  <a:schemeClr val="tx1"/>
                </a:solidFill>
              </a:rPr>
              <a:t>Step 2: </a:t>
            </a:r>
            <a:r>
              <a:rPr lang="en-US" sz="1200" dirty="0">
                <a:solidFill>
                  <a:schemeClr val="tx1"/>
                </a:solidFill>
              </a:rPr>
              <a:t>Connect the </a:t>
            </a:r>
            <a:r>
              <a:rPr lang="en-US" sz="1200" dirty="0" err="1">
                <a:solidFill>
                  <a:schemeClr val="tx1"/>
                </a:solidFill>
              </a:rPr>
              <a:t>QnA</a:t>
            </a:r>
            <a:r>
              <a:rPr lang="en-US" sz="1200" dirty="0">
                <a:solidFill>
                  <a:schemeClr val="tx1"/>
                </a:solidFill>
              </a:rPr>
              <a:t> maker Service to a Knowledge Base (KB):</a:t>
            </a:r>
          </a:p>
        </p:txBody>
      </p:sp>
      <p:pic>
        <p:nvPicPr>
          <p:cNvPr id="9" name="Content Placeholder 8" descr="Graphical user interface, application&#10;&#10;Description automatically generated with medium confidence">
            <a:extLst>
              <a:ext uri="{FF2B5EF4-FFF2-40B4-BE49-F238E27FC236}">
                <a16:creationId xmlns:a16="http://schemas.microsoft.com/office/drawing/2014/main" id="{87A47EF3-B621-07DB-A28B-5581BACDBA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4240" y="1078825"/>
            <a:ext cx="7211436" cy="2948426"/>
          </a:xfrm>
        </p:spPr>
      </p:pic>
      <p:pic>
        <p:nvPicPr>
          <p:cNvPr id="11" name="Picture 10" descr="Graphical user interface, text, application&#10;&#10;Description automatically generated">
            <a:extLst>
              <a:ext uri="{FF2B5EF4-FFF2-40B4-BE49-F238E27FC236}">
                <a16:creationId xmlns:a16="http://schemas.microsoft.com/office/drawing/2014/main" id="{C89E193E-DC33-FA93-9C55-C816DA3B12DC}"/>
              </a:ext>
            </a:extLst>
          </p:cNvPr>
          <p:cNvPicPr>
            <a:picLocks noChangeAspect="1"/>
          </p:cNvPicPr>
          <p:nvPr/>
        </p:nvPicPr>
        <p:blipFill rotWithShape="1">
          <a:blip r:embed="rId3">
            <a:extLst>
              <a:ext uri="{28A0092B-C50C-407E-A947-70E740481C1C}">
                <a14:useLocalDpi xmlns:a14="http://schemas.microsoft.com/office/drawing/2010/main" val="0"/>
              </a:ext>
            </a:extLst>
          </a:blip>
          <a:srcRect l="26995" r="3035"/>
          <a:stretch/>
        </p:blipFill>
        <p:spPr>
          <a:xfrm>
            <a:off x="7052955" y="2889115"/>
            <a:ext cx="4459358" cy="3065429"/>
          </a:xfrm>
          <a:prstGeom prst="rect">
            <a:avLst/>
          </a:prstGeom>
        </p:spPr>
      </p:pic>
    </p:spTree>
    <p:extLst>
      <p:ext uri="{BB962C8B-B14F-4D97-AF65-F5344CB8AC3E}">
        <p14:creationId xmlns:p14="http://schemas.microsoft.com/office/powerpoint/2010/main" val="2328055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9235DFE-44E4-7538-ADB0-1EAFA6B5B3CD}"/>
              </a:ext>
            </a:extLst>
          </p:cNvPr>
          <p:cNvSpPr txBox="1">
            <a:spLocks/>
          </p:cNvSpPr>
          <p:nvPr/>
        </p:nvSpPr>
        <p:spPr>
          <a:xfrm>
            <a:off x="935476" y="611825"/>
            <a:ext cx="8558752" cy="354340"/>
          </a:xfrm>
          <a:prstGeom prst="rect">
            <a:avLst/>
          </a:prstGeom>
        </p:spPr>
        <p:txBody>
          <a:bodyPr vert="horz" lIns="91440" tIns="45720" rIns="91440" bIns="45720" rtlCol="0" anchor="ctr">
            <a:no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1200" b="1" dirty="0">
                <a:solidFill>
                  <a:schemeClr val="tx1"/>
                </a:solidFill>
              </a:rPr>
              <a:t>Step 3: </a:t>
            </a:r>
            <a:r>
              <a:rPr lang="en-US" sz="1200" dirty="0">
                <a:solidFill>
                  <a:schemeClr val="tx1"/>
                </a:solidFill>
              </a:rPr>
              <a:t>Populate, add questions and answers (if needed), and test the Knowledge Base (KB):</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CDFEF1C4-BD34-B8AA-6D26-061B31DA426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738"/>
          <a:stretch/>
        </p:blipFill>
        <p:spPr>
          <a:xfrm>
            <a:off x="603115" y="966165"/>
            <a:ext cx="3998067" cy="2689373"/>
          </a:xfrm>
        </p:spPr>
      </p:pic>
      <p:pic>
        <p:nvPicPr>
          <p:cNvPr id="7" name="Picture 6" descr="Graphical user interface, text, application&#10;&#10;Description automatically generated">
            <a:extLst>
              <a:ext uri="{FF2B5EF4-FFF2-40B4-BE49-F238E27FC236}">
                <a16:creationId xmlns:a16="http://schemas.microsoft.com/office/drawing/2014/main" id="{1C7AF226-820D-6F7F-AD33-BFAFF79EC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9081" y="2838454"/>
            <a:ext cx="7269804" cy="3407721"/>
          </a:xfrm>
          <a:prstGeom prst="rect">
            <a:avLst/>
          </a:prstGeom>
        </p:spPr>
      </p:pic>
    </p:spTree>
    <p:extLst>
      <p:ext uri="{BB962C8B-B14F-4D97-AF65-F5344CB8AC3E}">
        <p14:creationId xmlns:p14="http://schemas.microsoft.com/office/powerpoint/2010/main" val="1862492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9235DFE-44E4-7538-ADB0-1EAFA6B5B3CD}"/>
              </a:ext>
            </a:extLst>
          </p:cNvPr>
          <p:cNvSpPr txBox="1">
            <a:spLocks/>
          </p:cNvSpPr>
          <p:nvPr/>
        </p:nvSpPr>
        <p:spPr>
          <a:xfrm>
            <a:off x="935476" y="611825"/>
            <a:ext cx="8558752" cy="354340"/>
          </a:xfrm>
          <a:prstGeom prst="rect">
            <a:avLst/>
          </a:prstGeom>
        </p:spPr>
        <p:txBody>
          <a:bodyPr vert="horz" lIns="91440" tIns="45720" rIns="91440" bIns="45720" rtlCol="0" anchor="ctr">
            <a:no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1200" b="1" dirty="0">
                <a:solidFill>
                  <a:schemeClr val="tx1"/>
                </a:solidFill>
              </a:rPr>
              <a:t>Step 4: </a:t>
            </a:r>
            <a:r>
              <a:rPr lang="en-US" sz="1200" dirty="0">
                <a:solidFill>
                  <a:schemeClr val="tx1"/>
                </a:solidFill>
              </a:rPr>
              <a:t>Publish the Knowledge Base (KB):</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FE0DA99A-129A-97DB-A5BB-54C3A14DB2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5476" y="1284230"/>
            <a:ext cx="4798894" cy="1672979"/>
          </a:xfrm>
        </p:spPr>
      </p:pic>
      <p:pic>
        <p:nvPicPr>
          <p:cNvPr id="10" name="Picture 9" descr="Graphical user interface, text, application, email&#10;&#10;Description automatically generated">
            <a:extLst>
              <a:ext uri="{FF2B5EF4-FFF2-40B4-BE49-F238E27FC236}">
                <a16:creationId xmlns:a16="http://schemas.microsoft.com/office/drawing/2014/main" id="{FC11BFA4-C366-3DB7-BCDE-2FC339E38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3514" y="2706177"/>
            <a:ext cx="7446275" cy="3381091"/>
          </a:xfrm>
          <a:prstGeom prst="rect">
            <a:avLst/>
          </a:prstGeom>
        </p:spPr>
      </p:pic>
    </p:spTree>
    <p:extLst>
      <p:ext uri="{BB962C8B-B14F-4D97-AF65-F5344CB8AC3E}">
        <p14:creationId xmlns:p14="http://schemas.microsoft.com/office/powerpoint/2010/main" val="2197090231"/>
      </p:ext>
    </p:extLst>
  </p:cSld>
  <p:clrMapOvr>
    <a:masterClrMapping/>
  </p:clrMapOvr>
</p:sld>
</file>

<file path=ppt/theme/theme1.xml><?xml version="1.0" encoding="utf-8"?>
<a:theme xmlns:a="http://schemas.openxmlformats.org/drawingml/2006/main" name="LuminousVTI">
  <a:themeElements>
    <a:clrScheme name="AnalogousFromRegularSeedLeftStep">
      <a:dk1>
        <a:srgbClr val="000000"/>
      </a:dk1>
      <a:lt1>
        <a:srgbClr val="FFFFFF"/>
      </a:lt1>
      <a:dk2>
        <a:srgbClr val="1D3325"/>
      </a:dk2>
      <a:lt2>
        <a:srgbClr val="E8E3E2"/>
      </a:lt2>
      <a:accent1>
        <a:srgbClr val="43ADC9"/>
      </a:accent1>
      <a:accent2>
        <a:srgbClr val="30B499"/>
      </a:accent2>
      <a:accent3>
        <a:srgbClr val="3CB56A"/>
      </a:accent3>
      <a:accent4>
        <a:srgbClr val="37BA32"/>
      </a:accent4>
      <a:accent5>
        <a:srgbClr val="71B13B"/>
      </a:accent5>
      <a:accent6>
        <a:srgbClr val="9AAA2E"/>
      </a:accent6>
      <a:hlink>
        <a:srgbClr val="BF5A3F"/>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56</TotalTime>
  <Words>394</Words>
  <Application>Microsoft Office PowerPoint</Application>
  <PresentationFormat>Widescreen</PresentationFormat>
  <Paragraphs>21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Calibri</vt:lpstr>
      <vt:lpstr>Sabon Next LT</vt:lpstr>
      <vt:lpstr>Wingdings</vt:lpstr>
      <vt:lpstr>LuminousVTI</vt:lpstr>
      <vt:lpstr>QNA MAKER </vt:lpstr>
      <vt:lpstr>Azure</vt:lpstr>
      <vt:lpstr>Azure QnA maker</vt:lpstr>
      <vt:lpstr>Application of QnA Maker</vt:lpstr>
      <vt:lpstr>What is a knowledge base?</vt:lpstr>
      <vt:lpstr>Building a Web application that provides a Covid-19 Chatbot using Azure QnA Maker</vt:lpstr>
      <vt:lpstr>PowerPoint Presentation</vt:lpstr>
      <vt:lpstr>PowerPoint Presentation</vt:lpstr>
      <vt:lpstr>PowerPoint Presentation</vt:lpstr>
      <vt:lpstr>PowerPoint Presentation</vt:lpstr>
      <vt:lpstr>PowerPoint Presentation</vt:lpstr>
      <vt:lpstr>PowerPoint Presentation</vt:lpstr>
      <vt:lpstr>Thank you for your attention!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QNA MAKER </dc:title>
  <dc:creator>Charlesgoncalve07@gmail.com</dc:creator>
  <cp:lastModifiedBy>Charlesgoncalve07@gmail.com</cp:lastModifiedBy>
  <cp:revision>1</cp:revision>
  <dcterms:created xsi:type="dcterms:W3CDTF">2022-05-01T16:08:06Z</dcterms:created>
  <dcterms:modified xsi:type="dcterms:W3CDTF">2022-05-01T17:04:25Z</dcterms:modified>
</cp:coreProperties>
</file>