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gPBceKkyNPtNiWmDHn5SDzhBGh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TW" sz="12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2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5" name="Google Shape;25;p12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8CB4FF"/>
                </a:gs>
                <a:gs pos="65000">
                  <a:srgbClr val="C2D8FF"/>
                </a:gs>
                <a:gs pos="100000">
                  <a:srgbClr val="CFE2FF"/>
                </a:gs>
              </a:gsLst>
              <a:lin ang="162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34509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  <p:cxnSp>
          <p:nvCxnSpPr>
            <p:cNvPr id="26" name="Google Shape;26;p1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7" name="Google Shape;27;p12"/>
          <p:cNvCxnSpPr/>
          <p:nvPr/>
        </p:nvCxnSpPr>
        <p:spPr>
          <a:xfrm flipH="1" rot="10800000">
            <a:off x="3048" y="5937956"/>
            <a:ext cx="8241" cy="5644"/>
          </a:xfrm>
          <a:prstGeom prst="straightConnector1">
            <a:avLst/>
          </a:prstGeom>
          <a:noFill/>
          <a:ln cap="flat" cmpd="sng" w="12700">
            <a:solidFill>
              <a:srgbClr val="526DB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12"/>
          <p:cNvCxnSpPr/>
          <p:nvPr/>
        </p:nvCxnSpPr>
        <p:spPr>
          <a:xfrm flipH="1" rot="10800000">
            <a:off x="3048" y="5937956"/>
            <a:ext cx="8241" cy="5644"/>
          </a:xfrm>
          <a:prstGeom prst="straightConnector1">
            <a:avLst/>
          </a:prstGeom>
          <a:noFill/>
          <a:ln cap="flat" cmpd="sng" w="12700">
            <a:solidFill>
              <a:srgbClr val="526DB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12"/>
          <p:cNvSpPr txBox="1"/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Microsoft JhengHei"/>
              <a:buNone/>
              <a:defRPr b="1" sz="56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subTitle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ngLiu"/>
                <a:ea typeface="MingLiu"/>
                <a:cs typeface="MingLiu"/>
                <a:sym typeface="MingLi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ngLiu"/>
                <a:ea typeface="MingLiu"/>
                <a:cs typeface="MingLiu"/>
                <a:sym typeface="MingLi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 rot="5400000">
            <a:off x="3901440" y="-1356360"/>
            <a:ext cx="438912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Microsoft JhengHei"/>
              <a:buNone/>
              <a:defRPr b="1" sz="5600" cap="non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>
                <a:latin typeface="MingLiu"/>
                <a:ea typeface="MingLiu"/>
                <a:cs typeface="MingLiu"/>
                <a:sym typeface="MingLiu"/>
              </a:defRPr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>
                <a:latin typeface="MingLiu"/>
                <a:ea typeface="MingLiu"/>
                <a:cs typeface="MingLiu"/>
                <a:sym typeface="MingLiu"/>
              </a:defRPr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>
                <a:latin typeface="MingLiu"/>
                <a:ea typeface="MingLiu"/>
                <a:cs typeface="MingLiu"/>
                <a:sym typeface="MingLiu"/>
              </a:defRPr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>
                <a:latin typeface="MingLiu"/>
                <a:ea typeface="MingLiu"/>
                <a:cs typeface="MingLiu"/>
                <a:sym typeface="MingLiu"/>
              </a:defRPr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>
                <a:latin typeface="MingLiu"/>
                <a:ea typeface="MingLiu"/>
                <a:cs typeface="MingLiu"/>
                <a:sym typeface="MingLiu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>
                <a:latin typeface="MingLiu"/>
                <a:ea typeface="MingLiu"/>
                <a:cs typeface="MingLiu"/>
                <a:sym typeface="MingLiu"/>
              </a:defRPr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>
                <a:latin typeface="MingLiu"/>
                <a:ea typeface="MingLiu"/>
                <a:cs typeface="MingLiu"/>
                <a:sym typeface="MingLiu"/>
              </a:defRPr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>
                <a:latin typeface="MingLiu"/>
                <a:ea typeface="MingLiu"/>
                <a:cs typeface="MingLiu"/>
                <a:sym typeface="MingLiu"/>
              </a:defRPr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>
                <a:latin typeface="MingLiu"/>
                <a:ea typeface="MingLiu"/>
                <a:cs typeface="MingLiu"/>
                <a:sym typeface="MingLiu"/>
              </a:defRPr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>
                <a:latin typeface="MingLiu"/>
                <a:ea typeface="MingLiu"/>
                <a:cs typeface="MingLiu"/>
                <a:sym typeface="MingLiu"/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ngLiu"/>
                <a:ea typeface="MingLiu"/>
                <a:cs typeface="MingLiu"/>
                <a:sym typeface="MingLi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ngLiu"/>
                <a:ea typeface="MingLiu"/>
                <a:cs typeface="MingLiu"/>
                <a:sym typeface="MingLi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Microsoft JhengHe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3" type="body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4" type="body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Microsoft JhengHei"/>
              <a:buNone/>
              <a:defRPr b="0" sz="50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Microsoft JhengHei"/>
              <a:buNone/>
              <a:defRPr b="0" sz="2600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 flipH="1" rot="-10380000">
            <a:off x="4221004" y="1108077"/>
            <a:ext cx="70104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80" name="Google Shape;80;p20"/>
          <p:cNvSpPr/>
          <p:nvPr/>
        </p:nvSpPr>
        <p:spPr>
          <a:xfrm flipH="1" rot="-10380000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icrosoft JhengHei"/>
              <a:buNone/>
              <a:defRPr b="1" sz="2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要新增影像的空白預留位置。按一下預留位置，然後選取您要新增的影像" id="82" name="Google Shape;82;p20"/>
          <p:cNvSpPr/>
          <p:nvPr>
            <p:ph idx="2" type="pic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235"/>
              <a:buFont typeface="MingLiu"/>
              <a:buNone/>
              <a:defRPr sz="1300">
                <a:latin typeface="MingLiu"/>
                <a:ea typeface="MingLiu"/>
                <a:cs typeface="MingLiu"/>
                <a:sym typeface="MingLiu"/>
              </a:defRPr>
            </a:lvl1pPr>
            <a:lvl2pPr indent="-293369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2286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ngLiu"/>
                <a:ea typeface="MingLiu"/>
                <a:cs typeface="MingLiu"/>
                <a:sym typeface="MingLi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ingLiu"/>
                <a:ea typeface="MingLiu"/>
                <a:cs typeface="MingLiu"/>
                <a:sym typeface="MingLiu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10769600" y="6356351"/>
            <a:ext cx="81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7" name="Google Shape;87;p20"/>
          <p:cNvSpPr/>
          <p:nvPr/>
        </p:nvSpPr>
        <p:spPr>
          <a:xfrm flipH="1" rot="10800000">
            <a:off x="-12700" y="5816600"/>
            <a:ext cx="1221740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3E72A0">
                  <a:alpha val="44313"/>
                </a:srgbClr>
              </a:gs>
              <a:gs pos="100000">
                <a:srgbClr val="0071EA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  <p:sp>
        <p:nvSpPr>
          <p:cNvPr id="88" name="Google Shape;88;p20"/>
          <p:cNvSpPr/>
          <p:nvPr/>
        </p:nvSpPr>
        <p:spPr>
          <a:xfrm flipH="1" rot="10800000">
            <a:off x="5842000" y="6219826"/>
            <a:ext cx="63500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A5CAD">
                  <a:alpha val="29411"/>
                </a:srgbClr>
              </a:gs>
              <a:gs pos="80000">
                <a:srgbClr val="418ACA">
                  <a:alpha val="44313"/>
                </a:srgbClr>
              </a:gs>
              <a:gs pos="100000">
                <a:srgbClr val="418ACA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ingLiu"/>
              <a:ea typeface="MingLiu"/>
              <a:cs typeface="MingLiu"/>
              <a:sym typeface="MingLi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-42731" y="-16113"/>
            <a:ext cx="12264340" cy="6888627"/>
            <a:chOff x="-13703" y="-30627"/>
            <a:chExt cx="12264340" cy="6888627"/>
          </a:xfrm>
        </p:grpSpPr>
        <p:sp>
          <p:nvSpPr>
            <p:cNvPr id="11" name="Google Shape;11;p1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ingLiu"/>
                <a:ea typeface="MingLiu"/>
                <a:cs typeface="MingLiu"/>
                <a:sym typeface="MingLiu"/>
              </a:endParaRPr>
            </a:p>
          </p:txBody>
        </p:sp>
        <p:grpSp>
          <p:nvGrpSpPr>
            <p:cNvPr id="12" name="Google Shape;12;p1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rect b="b" l="l" r="r" t="t"/>
                <a:pathLst>
                  <a:path extrusionOk="0" h="656" w="5772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3E72A0">
                      <a:alpha val="44313"/>
                    </a:srgbClr>
                  </a:gs>
                  <a:gs pos="100000">
                    <a:srgbClr val="0071EA">
                      <a:alpha val="54509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endParaRPr>
              </a:p>
            </p:txBody>
          </p:sp>
          <p:sp>
            <p:nvSpPr>
              <p:cNvPr id="14" name="Google Shape;14;p1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rect b="b" l="l" r="r" t="t"/>
                <a:pathLst>
                  <a:path extrusionOk="0" h="595" w="300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A5CAD">
                      <a:alpha val="29411"/>
                    </a:srgbClr>
                  </a:gs>
                  <a:gs pos="80000">
                    <a:srgbClr val="418ACA">
                      <a:alpha val="44313"/>
                    </a:srgbClr>
                  </a:gs>
                  <a:gs pos="100000">
                    <a:srgbClr val="418ACA">
                      <a:alpha val="44313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MingLiu"/>
                  <a:ea typeface="MingLiu"/>
                  <a:cs typeface="MingLiu"/>
                  <a:sym typeface="MingLiu"/>
                </a:endParaRPr>
              </a:p>
            </p:txBody>
          </p:sp>
          <p:grpSp>
            <p:nvGrpSpPr>
              <p:cNvPr id="15" name="Google Shape;15;p1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rect b="b" l="l" r="r" t="t"/>
                  <a:pathLst>
                    <a:path extrusionOk="0" h="1055" w="5772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cap="flat" cmpd="sng" w="10775">
                  <a:solidFill>
                    <a:srgbClr val="236FB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MingLiu"/>
                    <a:ea typeface="MingLiu"/>
                    <a:cs typeface="MingLiu"/>
                    <a:sym typeface="MingLiu"/>
                  </a:endParaRPr>
                </a:p>
              </p:txBody>
            </p:sp>
            <p:sp>
              <p:nvSpPr>
                <p:cNvPr id="17" name="Google Shape;17;p1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rect b="b" l="l" r="r" t="t"/>
                  <a:pathLst>
                    <a:path extrusionOk="0" h="854" w="5766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MingLiu"/>
                    <a:ea typeface="MingLiu"/>
                    <a:cs typeface="MingLiu"/>
                    <a:sym typeface="MingLiu"/>
                  </a:endParaRPr>
                </a:p>
              </p:txBody>
            </p:sp>
          </p:grpSp>
        </p:grpSp>
      </p:grpSp>
      <p:sp>
        <p:nvSpPr>
          <p:cNvPr id="18" name="Google Shape;18;p11"/>
          <p:cNvSpPr txBox="1"/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Microsoft JhengHei"/>
              <a:buNone/>
              <a:defRPr b="0" i="0" sz="5000" u="none" cap="none" strike="noStrike">
                <a:solidFill>
                  <a:schemeClr val="dk2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143F6A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3356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224F76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43F6A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698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B5258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7697A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MingLiu"/>
                <a:ea typeface="MingLiu"/>
                <a:cs typeface="MingLiu"/>
                <a:sym typeface="MingLiu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961458" y="2390862"/>
            <a:ext cx="8269083" cy="9521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DFKai-SB"/>
              <a:buNone/>
            </a:pPr>
            <a:r>
              <a:rPr lang="zh-TW" sz="6000">
                <a:latin typeface="DFKai-SB"/>
                <a:ea typeface="DFKai-SB"/>
                <a:cs typeface="DFKai-SB"/>
                <a:sym typeface="DFKai-SB"/>
              </a:rPr>
              <a:t>演算法繳交作業教學</a:t>
            </a: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FKai-SB"/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聯絡方式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609600" y="1861706"/>
            <a:ext cx="8106561" cy="4212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zh-TW" sz="2800">
                <a:latin typeface="DFKai-SB"/>
                <a:ea typeface="DFKai-SB"/>
                <a:cs typeface="DFKai-SB"/>
                <a:sym typeface="DFKai-SB"/>
              </a:rPr>
              <a:t>使用上有問題可到</a:t>
            </a:r>
            <a:r>
              <a:rPr lang="zh-TW" sz="2800">
                <a:latin typeface="DFKai-SB"/>
                <a:ea typeface="DFKai-SB"/>
                <a:cs typeface="DFKai-SB"/>
                <a:sym typeface="DFKai-SB"/>
              </a:rPr>
              <a:t>理學大樓</a:t>
            </a:r>
            <a:r>
              <a:rPr lang="zh-TW" sz="2800">
                <a:latin typeface="Times New Roman"/>
                <a:ea typeface="Times New Roman"/>
                <a:cs typeface="Times New Roman"/>
                <a:sym typeface="Times New Roman"/>
              </a:rPr>
              <a:t>721</a:t>
            </a:r>
            <a:r>
              <a:rPr lang="zh-TW" sz="2800">
                <a:latin typeface="DFKai-SB"/>
                <a:ea typeface="DFKai-SB"/>
                <a:cs typeface="DFKai-SB"/>
                <a:sym typeface="DFKai-SB"/>
              </a:rPr>
              <a:t>找助教詢問</a:t>
            </a:r>
            <a:endParaRPr sz="28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660"/>
              <a:buNone/>
            </a:pPr>
            <a:r>
              <a:rPr lang="zh-TW" sz="2800">
                <a:latin typeface="DFKai-SB"/>
                <a:ea typeface="DFKai-SB"/>
                <a:cs typeface="DFKai-SB"/>
                <a:sym typeface="DFKai-SB"/>
              </a:rPr>
              <a:t>或寄信到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8078" lvl="0" marL="27432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6988" lvl="0" marL="27432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660"/>
              <a:buFont typeface="Arial"/>
              <a:buChar char="●"/>
            </a:pPr>
            <a:r>
              <a:rPr lang="zh-TW" sz="2800">
                <a:latin typeface="Arial"/>
                <a:ea typeface="Arial"/>
                <a:cs typeface="Arial"/>
                <a:sym typeface="Arial"/>
              </a:rPr>
              <a:t>謝凱郁 g110056101@mail.nchu.edu.tw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6988" lvl="0" marL="27432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660"/>
              <a:buChar char="●"/>
            </a:pPr>
            <a:r>
              <a:rPr lang="zh-TW" sz="2800">
                <a:latin typeface="Arial"/>
                <a:ea typeface="Arial"/>
                <a:cs typeface="Arial"/>
                <a:sym typeface="Arial"/>
              </a:rPr>
              <a:t>石鈺安 g110056170@smail.nchu.edu.tw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6988" lvl="0" marL="27432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660"/>
              <a:buChar char="●"/>
            </a:pPr>
            <a:r>
              <a:rPr lang="zh-TW" sz="2800">
                <a:latin typeface="Arial"/>
                <a:ea typeface="Arial"/>
                <a:cs typeface="Arial"/>
                <a:sym typeface="Arial"/>
              </a:rPr>
              <a:t>黃晨華</a:t>
            </a:r>
            <a:r>
              <a:rPr lang="zh-TW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2800">
                <a:latin typeface="Arial"/>
                <a:ea typeface="Arial"/>
                <a:cs typeface="Arial"/>
                <a:sym typeface="Arial"/>
              </a:rPr>
              <a:t>g110056017@smail.nchu.edu.tw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6988" lvl="0" marL="27432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660"/>
              <a:buChar char="●"/>
            </a:pPr>
            <a:r>
              <a:rPr lang="zh-TW" sz="2800">
                <a:latin typeface="Arial"/>
                <a:ea typeface="Arial"/>
                <a:cs typeface="Arial"/>
                <a:sym typeface="Arial"/>
              </a:rPr>
              <a:t>余翰承</a:t>
            </a:r>
            <a:r>
              <a:rPr lang="zh-TW" sz="2800">
                <a:latin typeface="Arial"/>
                <a:ea typeface="Arial"/>
                <a:cs typeface="Arial"/>
                <a:sym typeface="Arial"/>
              </a:rPr>
              <a:t> g110056088@mail.nchu.edu.tw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95878" lvl="0" marL="27432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zh-TW" sz="2800">
                <a:latin typeface="Arial"/>
                <a:ea typeface="Arial"/>
                <a:cs typeface="Arial"/>
                <a:sym typeface="Arial"/>
              </a:rPr>
              <a:t>江尚</a:t>
            </a:r>
            <a:r>
              <a:rPr lang="zh-TW" sz="2800">
                <a:latin typeface="Arial"/>
                <a:ea typeface="Arial"/>
                <a:cs typeface="Arial"/>
                <a:sym typeface="Arial"/>
              </a:rPr>
              <a:t>軒 s108056005@mail.nchu.edu.tw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118078" lvl="0" marL="27432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8078" lvl="0" marL="27432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FKai-SB"/>
              <a:buNone/>
            </a:pPr>
            <a:r>
              <a:rPr b="1" lang="zh-TW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教學</a:t>
            </a:r>
            <a:endParaRPr/>
          </a:p>
        </p:txBody>
      </p:sp>
      <p:sp>
        <p:nvSpPr>
          <p:cNvPr id="112" name="Google Shape;112;p2"/>
          <p:cNvSpPr txBox="1"/>
          <p:nvPr>
            <p:ph idx="1" type="body"/>
          </p:nvPr>
        </p:nvSpPr>
        <p:spPr>
          <a:xfrm>
            <a:off x="609600" y="1935480"/>
            <a:ext cx="10972800" cy="454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每次繳交作業時，老師會在一個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檔中，定義好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的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名稱、以及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中要實作哪些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。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接著在編寫程式時，只要把該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放入同一個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package</a:t>
            </a:r>
            <a:r>
              <a:rPr lang="zh-TW" sz="2400">
                <a:latin typeface="DFKai-SB"/>
                <a:ea typeface="DFKai-SB"/>
                <a:cs typeface="DFKai-SB"/>
                <a:sym typeface="DFKai-SB"/>
              </a:rPr>
              <a:t>底下即可使用。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400"/>
              <a:buNone/>
            </a:pPr>
            <a:r>
              <a:rPr lang="zh-TW" sz="24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圖中</a:t>
            </a:r>
            <a:r>
              <a:rPr lang="zh-TW" sz="24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老師</a:t>
            </a:r>
            <a:r>
              <a:rPr lang="zh-TW" sz="24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提供的</a:t>
            </a:r>
            <a:r>
              <a:rPr lang="zh-TW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r>
              <a:rPr lang="zh-TW" sz="24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檔為</a:t>
            </a:r>
            <a:r>
              <a:rPr lang="zh-TW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ArrayData.java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2400"/>
              <a:buNone/>
            </a:pPr>
            <a:r>
              <a:rPr lang="zh-TW" sz="24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HW01_7108056086_1.java</a:t>
            </a:r>
            <a:r>
              <a:rPr lang="zh-TW" sz="24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為同學要繳交作業的範例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718977" y="3227616"/>
            <a:ext cx="3188534" cy="1463902"/>
            <a:chOff x="870777" y="3549091"/>
            <a:chExt cx="3188534" cy="1463902"/>
          </a:xfrm>
        </p:grpSpPr>
        <p:pic>
          <p:nvPicPr>
            <p:cNvPr id="114" name="Google Shape;11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70777" y="3549091"/>
              <a:ext cx="3020122" cy="14639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2"/>
            <p:cNvSpPr txBox="1"/>
            <p:nvPr/>
          </p:nvSpPr>
          <p:spPr>
            <a:xfrm>
              <a:off x="2040835" y="4512365"/>
              <a:ext cx="2018476" cy="29238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zh-TW" sz="1300" u="none" cap="none" strike="noStrike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HW01_7108056086_1.java</a:t>
              </a:r>
              <a:endPara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FKai-SB"/>
              <a:buNone/>
            </a:pPr>
            <a:r>
              <a:rPr b="1" lang="zh-TW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作業一 </a:t>
            </a:r>
            <a:r>
              <a:rPr b="1" lang="zh-TW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ArrayData.java (</a:t>
            </a:r>
            <a:r>
              <a:rPr b="1" lang="zh-TW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老師提供)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609600" y="1935480"/>
            <a:ext cx="10972800" cy="454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2400"/>
              <a:buNone/>
            </a:pPr>
            <a:r>
              <a:rPr lang="zh-TW" sz="24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在這個java檔中定義2個method必須要實作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id="122" name="Google Shape;1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475152"/>
            <a:ext cx="8411749" cy="2715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DFKai-SB"/>
              <a:buNone/>
            </a:pPr>
            <a:r>
              <a:rPr b="1" lang="zh-TW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作業一 HW01_7108056086_1.java 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609600" y="1935480"/>
            <a:ext cx="6403596" cy="454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800"/>
              <a:buNone/>
            </a:pPr>
            <a:r>
              <a:rPr lang="zh-TW" sz="18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作業格式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800"/>
              <a:buChar char="⚫"/>
            </a:pPr>
            <a:r>
              <a:rPr lang="zh-TW" sz="18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Java檔名、Class名稱為</a:t>
            </a:r>
            <a:r>
              <a:rPr b="1" lang="zh-TW" sz="18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HW作業編號_學號_版本號</a:t>
            </a:r>
            <a:endParaRPr b="1" sz="18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800"/>
              <a:buChar char="⚫"/>
            </a:pPr>
            <a:r>
              <a:rPr lang="zh-TW" sz="18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Ex: HW01_7108056086_1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800"/>
              <a:buNone/>
            </a:pPr>
            <a:r>
              <a:rPr lang="zh-TW" sz="18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      HW02_7108056086_5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800"/>
              <a:buChar char="⚫"/>
            </a:pPr>
            <a:r>
              <a:rPr lang="zh-TW" sz="18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版本號提供1~5供同學使用</a:t>
            </a:r>
            <a:endParaRPr sz="18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74320" lvl="0" marL="2743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800"/>
              <a:buChar char="⚫"/>
            </a:pPr>
            <a:r>
              <a:rPr lang="zh-TW" sz="18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必須實作ArrayData裡定義的method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sz="1800"/>
          </a:p>
          <a:p>
            <a:pPr indent="-91440" lvl="0" marL="9144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1800"/>
              <a:buFont typeface="Calibri"/>
              <a:buChar char=" "/>
            </a:pPr>
            <a:r>
              <a:rPr lang="zh-TW" sz="18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可以建立</a:t>
            </a:r>
            <a:r>
              <a:rPr lang="zh-TW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function</a:t>
            </a:r>
            <a:r>
              <a:rPr lang="zh-TW" sz="18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來方便測試</a:t>
            </a:r>
            <a:r>
              <a:rPr lang="zh-TW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zh-TW" sz="1800">
                <a:solidFill>
                  <a:srgbClr val="3F3F3F"/>
                </a:solidFill>
                <a:latin typeface="DFKai-SB"/>
                <a:ea typeface="DFKai-SB"/>
                <a:cs typeface="DFKai-SB"/>
                <a:sym typeface="DFKai-SB"/>
              </a:rPr>
              <a:t>功能</a:t>
            </a:r>
            <a:endParaRPr sz="1800">
              <a:solidFill>
                <a:srgbClr val="3F3F3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1CADE4"/>
              </a:buClr>
              <a:buSzPts val="1800"/>
              <a:buFont typeface="Calibri"/>
              <a:buChar char=" "/>
            </a:pPr>
            <a:r>
              <a:rPr lang="zh-TW" sz="18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注意: 程式碼中請不要含有中文</a:t>
            </a:r>
            <a:endParaRPr sz="18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/>
          </a:p>
        </p:txBody>
      </p:sp>
      <p:pic>
        <p:nvPicPr>
          <p:cNvPr id="129" name="Google Shape;12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900" y="1835325"/>
            <a:ext cx="5790663" cy="45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FKai-SB"/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上傳檔案教學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609600" y="1935481"/>
            <a:ext cx="10972800" cy="4670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網址: 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https://algo.nlpnchu.org/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使用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信件內</a:t>
            </a:r>
            <a:r>
              <a:rPr lang="zh-TW" sz="2400">
                <a:latin typeface="Times New Roman"/>
                <a:ea typeface="Times New Roman"/>
                <a:cs typeface="Times New Roman"/>
                <a:sym typeface="Times New Roman"/>
              </a:rPr>
              <a:t>的帳號(學號)、和密碼登入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4717" y="2809533"/>
            <a:ext cx="5670841" cy="3968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FKai-SB"/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上傳檔案教學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2" name="Google Shape;142;p6"/>
          <p:cNvSpPr txBox="1"/>
          <p:nvPr>
            <p:ph idx="1" type="body"/>
          </p:nvPr>
        </p:nvSpPr>
        <p:spPr>
          <a:xfrm>
            <a:off x="609600" y="2064209"/>
            <a:ext cx="4909930" cy="4670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登入後選擇作業編號與版本號後上傳檔案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367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上傳同時會編譯並告知編譯結果、編譯失敗會顯示錯誤訊息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zh-TW" sz="2000">
                <a:latin typeface="Times New Roman"/>
                <a:ea typeface="Times New Roman"/>
                <a:cs typeface="Times New Roman"/>
                <a:sym typeface="Times New Roman"/>
              </a:rPr>
              <a:t>無論你上傳的檔名是什麼，都會依你選擇的作業編號與版本號強制更正檔名，所以</a:t>
            </a:r>
            <a:r>
              <a:rPr lang="zh-TW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若class名稱與檔名不同則會編譯錯誤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367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zh-TW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無論編譯成功與否皆會蓋掉同名的舊檔</a:t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367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18326" l="0" r="0" t="0"/>
          <a:stretch/>
        </p:blipFill>
        <p:spPr>
          <a:xfrm>
            <a:off x="5519530" y="2064209"/>
            <a:ext cx="6579545" cy="330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FKai-SB"/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排名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609600" y="1935481"/>
            <a:ext cx="3693952" cy="42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zh-TW" sz="2000">
                <a:latin typeface="DFKai-SB"/>
                <a:ea typeface="DFKai-SB"/>
                <a:cs typeface="DFKai-SB"/>
                <a:sym typeface="DFKai-SB"/>
              </a:rPr>
              <a:t>登入後選擇Go to Ranking按鈕即可進入排行榜觀看成績</a:t>
            </a:r>
            <a:endParaRPr sz="2000">
              <a:latin typeface="DFKai-SB"/>
              <a:ea typeface="DFKai-SB"/>
              <a:cs typeface="DFKai-SB"/>
              <a:sym typeface="DFKai-SB"/>
            </a:endParaRPr>
          </a:p>
          <a:p>
            <a:pPr indent="-165735" lvl="0" marL="27432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3552" y="1550903"/>
            <a:ext cx="7651144" cy="45119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FKai-SB"/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作業評分說明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609599" y="1935481"/>
            <a:ext cx="10886661" cy="42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337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每天上傳次數無限，且可以上傳成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5個版本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每天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早上六點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及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晚上六點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將評分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每個人的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作業，且只評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整點前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上傳的作業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評分需要時間，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評分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完成後才會更新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排行榜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每次評分作業使用的測資將有所不同!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作業將在公告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截止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時間時進行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「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最後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評分」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最後評分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將會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登錄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你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「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最佳版本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」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的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作業分數</a:t>
            </a: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作為</a:t>
            </a: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該作業的成績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3370" lvl="0" marL="274320" rtl="0" algn="l"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zh-TW" sz="2300">
                <a:latin typeface="Times New Roman"/>
                <a:ea typeface="Times New Roman"/>
                <a:cs typeface="Times New Roman"/>
                <a:sym typeface="Times New Roman"/>
              </a:rPr>
              <a:t>作業評分時有記憶體與時間複雜度限制，超過限制會回傳錯誤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9720" lvl="0" marL="274320" rtl="0" algn="l">
              <a:spcBef>
                <a:spcPts val="400"/>
              </a:spcBef>
              <a:spcAft>
                <a:spcPts val="0"/>
              </a:spcAft>
              <a:buSzPts val="2300"/>
              <a:buFont typeface="Times New Roman"/>
              <a:buChar char="●"/>
            </a:pPr>
            <a:r>
              <a:rPr b="1" lang="zh-TW" sz="2300">
                <a:latin typeface="Times New Roman"/>
                <a:ea typeface="Times New Roman"/>
                <a:cs typeface="Times New Roman"/>
                <a:sym typeface="Times New Roman"/>
              </a:rPr>
              <a:t>禁止使用任何手法取得非公開測資，</a:t>
            </a:r>
            <a:r>
              <a:rPr b="1" lang="zh-TW" sz="23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抓到該次成績直接0分!</a:t>
            </a:r>
            <a:endParaRPr b="1" sz="23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609600" y="692791"/>
            <a:ext cx="10972800" cy="959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DFKai-SB"/>
              <a:buNone/>
            </a:pPr>
            <a:r>
              <a:rPr b="1" lang="zh-TW">
                <a:latin typeface="DFKai-SB"/>
                <a:ea typeface="DFKai-SB"/>
                <a:cs typeface="DFKai-SB"/>
                <a:sym typeface="DFKai-SB"/>
              </a:rPr>
              <a:t>常見無法編譯原因</a:t>
            </a:r>
            <a:endParaRPr b="1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508930" y="3254278"/>
            <a:ext cx="5371752" cy="56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zh-TW" sz="2800">
                <a:latin typeface="DFKai-SB"/>
                <a:ea typeface="DFKai-SB"/>
                <a:cs typeface="DFKai-SB"/>
                <a:sym typeface="DFKai-SB"/>
              </a:rPr>
              <a:t>請</a:t>
            </a:r>
            <a:r>
              <a:rPr lang="zh-TW" sz="28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不要</a:t>
            </a:r>
            <a:r>
              <a:rPr lang="zh-TW" sz="2800">
                <a:latin typeface="DFKai-SB"/>
                <a:ea typeface="DFKai-SB"/>
                <a:cs typeface="DFKai-SB"/>
                <a:sym typeface="DFKai-SB"/>
              </a:rPr>
              <a:t>把作業的java檔給</a:t>
            </a:r>
            <a:r>
              <a:rPr b="1" lang="zh-TW" sz="28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package</a:t>
            </a:r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211" y="1652625"/>
            <a:ext cx="5747364" cy="4900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9"/>
          <p:cNvCxnSpPr/>
          <p:nvPr/>
        </p:nvCxnSpPr>
        <p:spPr>
          <a:xfrm>
            <a:off x="6184450" y="1739000"/>
            <a:ext cx="1041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腦力激盪簡報">
  <a:themeElements>
    <a:clrScheme name="暖調藍色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2019-03-02T09:01:47Z</dcterms:created>
  <dc:creator>Weng William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7.40691E7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