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DAA7E-695F-5E47-AF75-FFC83B220DBF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56DC4E94-4B28-5D44-A91F-FF2B928A261A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49932484-B054-8B46-9E60-6E4F80BC4D3D}" type="parTrans" cxnId="{B79EDB5C-6E85-5D47-B349-D7A3D35FB147}">
      <dgm:prSet/>
      <dgm:spPr/>
      <dgm:t>
        <a:bodyPr/>
        <a:lstStyle/>
        <a:p>
          <a:endParaRPr lang="en-US"/>
        </a:p>
      </dgm:t>
    </dgm:pt>
    <dgm:pt modelId="{1B238DC0-2099-5743-B77A-E9441554B6E7}" type="sibTrans" cxnId="{B79EDB5C-6E85-5D47-B349-D7A3D35FB147}">
      <dgm:prSet/>
      <dgm:spPr/>
      <dgm:t>
        <a:bodyPr/>
        <a:lstStyle/>
        <a:p>
          <a:endParaRPr lang="en-US"/>
        </a:p>
      </dgm:t>
    </dgm:pt>
    <dgm:pt modelId="{2749398B-02EE-FE48-B89D-C9EF91918F62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7848DDD0-1787-8C42-BF92-EA06FDC99629}" type="parTrans" cxnId="{24476E86-81CE-0243-BDF6-0A26B41C4936}">
      <dgm:prSet/>
      <dgm:spPr/>
      <dgm:t>
        <a:bodyPr/>
        <a:lstStyle/>
        <a:p>
          <a:endParaRPr lang="en-US"/>
        </a:p>
      </dgm:t>
    </dgm:pt>
    <dgm:pt modelId="{27C8451F-887C-EF48-8BA7-DE90D1FDA598}" type="sibTrans" cxnId="{24476E86-81CE-0243-BDF6-0A26B41C4936}">
      <dgm:prSet/>
      <dgm:spPr/>
      <dgm:t>
        <a:bodyPr/>
        <a:lstStyle/>
        <a:p>
          <a:endParaRPr lang="en-US"/>
        </a:p>
      </dgm:t>
    </dgm:pt>
    <dgm:pt modelId="{AB9F2249-7645-DB43-BBB9-36E480B64A9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1E3A10B-4011-D94C-936D-7B6ECA40201F}" type="parTrans" cxnId="{5B33EF95-3A93-CB4D-A66E-E84B97CD0BCB}">
      <dgm:prSet/>
      <dgm:spPr/>
      <dgm:t>
        <a:bodyPr/>
        <a:lstStyle/>
        <a:p>
          <a:endParaRPr lang="en-US"/>
        </a:p>
      </dgm:t>
    </dgm:pt>
    <dgm:pt modelId="{112F00BE-B119-CC49-B7A9-371E40E294F4}" type="sibTrans" cxnId="{5B33EF95-3A93-CB4D-A66E-E84B97CD0BCB}">
      <dgm:prSet/>
      <dgm:spPr/>
      <dgm:t>
        <a:bodyPr/>
        <a:lstStyle/>
        <a:p>
          <a:endParaRPr lang="en-US"/>
        </a:p>
      </dgm:t>
    </dgm:pt>
    <dgm:pt modelId="{79570331-DF21-0D4A-BDB3-624DA79A2D74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83BA9087-43E6-D748-B9AC-D381D8F7829E}" type="parTrans" cxnId="{04B7F2E2-14DC-964B-BFF9-1B6DDA1C85CE}">
      <dgm:prSet/>
      <dgm:spPr/>
      <dgm:t>
        <a:bodyPr/>
        <a:lstStyle/>
        <a:p>
          <a:endParaRPr lang="en-US"/>
        </a:p>
      </dgm:t>
    </dgm:pt>
    <dgm:pt modelId="{D00382B4-833C-B647-8AF5-BE8F55B87F1E}" type="sibTrans" cxnId="{04B7F2E2-14DC-964B-BFF9-1B6DDA1C85CE}">
      <dgm:prSet/>
      <dgm:spPr/>
      <dgm:t>
        <a:bodyPr/>
        <a:lstStyle/>
        <a:p>
          <a:endParaRPr lang="en-US"/>
        </a:p>
      </dgm:t>
    </dgm:pt>
    <dgm:pt modelId="{9BC94AE8-B077-EA4E-9F0E-26EEE3E001E1}" type="pres">
      <dgm:prSet presAssocID="{080DAA7E-695F-5E47-AF75-FFC83B220DBF}" presName="CompostProcess" presStyleCnt="0">
        <dgm:presLayoutVars>
          <dgm:dir/>
          <dgm:resizeHandles val="exact"/>
        </dgm:presLayoutVars>
      </dgm:prSet>
      <dgm:spPr/>
    </dgm:pt>
    <dgm:pt modelId="{99B11382-A712-1B4A-8527-B20A7BA21B70}" type="pres">
      <dgm:prSet presAssocID="{080DAA7E-695F-5E47-AF75-FFC83B220DBF}" presName="arrow" presStyleLbl="bgShp" presStyleIdx="0" presStyleCnt="1"/>
      <dgm:spPr/>
    </dgm:pt>
    <dgm:pt modelId="{039589DB-CB78-A24D-8FF1-C78B67BD8B63}" type="pres">
      <dgm:prSet presAssocID="{080DAA7E-695F-5E47-AF75-FFC83B220DBF}" presName="linearProcess" presStyleCnt="0"/>
      <dgm:spPr/>
    </dgm:pt>
    <dgm:pt modelId="{610C7BED-7FF6-684F-BCE0-B1ACB260CC09}" type="pres">
      <dgm:prSet presAssocID="{56DC4E94-4B28-5D44-A91F-FF2B928A261A}" presName="textNode" presStyleLbl="node1" presStyleIdx="0" presStyleCnt="4">
        <dgm:presLayoutVars>
          <dgm:bulletEnabled val="1"/>
        </dgm:presLayoutVars>
      </dgm:prSet>
      <dgm:spPr/>
    </dgm:pt>
    <dgm:pt modelId="{C37F115A-CD33-2045-AEE2-A5E23826614E}" type="pres">
      <dgm:prSet presAssocID="{1B238DC0-2099-5743-B77A-E9441554B6E7}" presName="sibTrans" presStyleCnt="0"/>
      <dgm:spPr/>
    </dgm:pt>
    <dgm:pt modelId="{0C680407-A6C2-4441-ADF2-68D5E78AC589}" type="pres">
      <dgm:prSet presAssocID="{2749398B-02EE-FE48-B89D-C9EF91918F62}" presName="textNode" presStyleLbl="node1" presStyleIdx="1" presStyleCnt="4">
        <dgm:presLayoutVars>
          <dgm:bulletEnabled val="1"/>
        </dgm:presLayoutVars>
      </dgm:prSet>
      <dgm:spPr/>
    </dgm:pt>
    <dgm:pt modelId="{EC9BB02E-C3CF-8B4B-B05C-960D7D5AFA95}" type="pres">
      <dgm:prSet presAssocID="{27C8451F-887C-EF48-8BA7-DE90D1FDA598}" presName="sibTrans" presStyleCnt="0"/>
      <dgm:spPr/>
    </dgm:pt>
    <dgm:pt modelId="{152111E4-1236-4945-A9DB-FA7B9F280E6C}" type="pres">
      <dgm:prSet presAssocID="{AB9F2249-7645-DB43-BBB9-36E480B64A9F}" presName="textNode" presStyleLbl="node1" presStyleIdx="2" presStyleCnt="4">
        <dgm:presLayoutVars>
          <dgm:bulletEnabled val="1"/>
        </dgm:presLayoutVars>
      </dgm:prSet>
      <dgm:spPr/>
    </dgm:pt>
    <dgm:pt modelId="{312BAC5C-BDDE-8043-848B-646562DBEE85}" type="pres">
      <dgm:prSet presAssocID="{112F00BE-B119-CC49-B7A9-371E40E294F4}" presName="sibTrans" presStyleCnt="0"/>
      <dgm:spPr/>
    </dgm:pt>
    <dgm:pt modelId="{8945A466-7844-3A46-989E-FE08D903F9BF}" type="pres">
      <dgm:prSet presAssocID="{79570331-DF21-0D4A-BDB3-624DA79A2D7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7091332-6310-DB45-9F63-1D6863BF3379}" type="presOf" srcId="{56DC4E94-4B28-5D44-A91F-FF2B928A261A}" destId="{610C7BED-7FF6-684F-BCE0-B1ACB260CC09}" srcOrd="0" destOrd="0" presId="urn:microsoft.com/office/officeart/2005/8/layout/hProcess9"/>
    <dgm:cxn modelId="{1E3CB737-F87F-EB4B-A4B0-832656D8E768}" type="presOf" srcId="{080DAA7E-695F-5E47-AF75-FFC83B220DBF}" destId="{9BC94AE8-B077-EA4E-9F0E-26EEE3E001E1}" srcOrd="0" destOrd="0" presId="urn:microsoft.com/office/officeart/2005/8/layout/hProcess9"/>
    <dgm:cxn modelId="{B79EDB5C-6E85-5D47-B349-D7A3D35FB147}" srcId="{080DAA7E-695F-5E47-AF75-FFC83B220DBF}" destId="{56DC4E94-4B28-5D44-A91F-FF2B928A261A}" srcOrd="0" destOrd="0" parTransId="{49932484-B054-8B46-9E60-6E4F80BC4D3D}" sibTransId="{1B238DC0-2099-5743-B77A-E9441554B6E7}"/>
    <dgm:cxn modelId="{24232A60-71DA-A843-B838-955BA322980A}" type="presOf" srcId="{79570331-DF21-0D4A-BDB3-624DA79A2D74}" destId="{8945A466-7844-3A46-989E-FE08D903F9BF}" srcOrd="0" destOrd="0" presId="urn:microsoft.com/office/officeart/2005/8/layout/hProcess9"/>
    <dgm:cxn modelId="{24476E86-81CE-0243-BDF6-0A26B41C4936}" srcId="{080DAA7E-695F-5E47-AF75-FFC83B220DBF}" destId="{2749398B-02EE-FE48-B89D-C9EF91918F62}" srcOrd="1" destOrd="0" parTransId="{7848DDD0-1787-8C42-BF92-EA06FDC99629}" sibTransId="{27C8451F-887C-EF48-8BA7-DE90D1FDA598}"/>
    <dgm:cxn modelId="{5B33EF95-3A93-CB4D-A66E-E84B97CD0BCB}" srcId="{080DAA7E-695F-5E47-AF75-FFC83B220DBF}" destId="{AB9F2249-7645-DB43-BBB9-36E480B64A9F}" srcOrd="2" destOrd="0" parTransId="{91E3A10B-4011-D94C-936D-7B6ECA40201F}" sibTransId="{112F00BE-B119-CC49-B7A9-371E40E294F4}"/>
    <dgm:cxn modelId="{0A10DFD8-2FAD-E548-97BB-CF630B1CA003}" type="presOf" srcId="{AB9F2249-7645-DB43-BBB9-36E480B64A9F}" destId="{152111E4-1236-4945-A9DB-FA7B9F280E6C}" srcOrd="0" destOrd="0" presId="urn:microsoft.com/office/officeart/2005/8/layout/hProcess9"/>
    <dgm:cxn modelId="{04B7F2E2-14DC-964B-BFF9-1B6DDA1C85CE}" srcId="{080DAA7E-695F-5E47-AF75-FFC83B220DBF}" destId="{79570331-DF21-0D4A-BDB3-624DA79A2D74}" srcOrd="3" destOrd="0" parTransId="{83BA9087-43E6-D748-B9AC-D381D8F7829E}" sibTransId="{D00382B4-833C-B647-8AF5-BE8F55B87F1E}"/>
    <dgm:cxn modelId="{F7989BEB-13AB-7E46-B822-4C74F1BAA88D}" type="presOf" srcId="{2749398B-02EE-FE48-B89D-C9EF91918F62}" destId="{0C680407-A6C2-4441-ADF2-68D5E78AC589}" srcOrd="0" destOrd="0" presId="urn:microsoft.com/office/officeart/2005/8/layout/hProcess9"/>
    <dgm:cxn modelId="{15D748F3-3A27-CB4C-925A-ADA6F22468DE}" type="presParOf" srcId="{9BC94AE8-B077-EA4E-9F0E-26EEE3E001E1}" destId="{99B11382-A712-1B4A-8527-B20A7BA21B70}" srcOrd="0" destOrd="0" presId="urn:microsoft.com/office/officeart/2005/8/layout/hProcess9"/>
    <dgm:cxn modelId="{87544ECA-DA6E-EB4C-AC23-CD9E4A3C558A}" type="presParOf" srcId="{9BC94AE8-B077-EA4E-9F0E-26EEE3E001E1}" destId="{039589DB-CB78-A24D-8FF1-C78B67BD8B63}" srcOrd="1" destOrd="0" presId="urn:microsoft.com/office/officeart/2005/8/layout/hProcess9"/>
    <dgm:cxn modelId="{D9DBC797-8650-4940-BBDC-7FFE7A4EA7B7}" type="presParOf" srcId="{039589DB-CB78-A24D-8FF1-C78B67BD8B63}" destId="{610C7BED-7FF6-684F-BCE0-B1ACB260CC09}" srcOrd="0" destOrd="0" presId="urn:microsoft.com/office/officeart/2005/8/layout/hProcess9"/>
    <dgm:cxn modelId="{559B3D81-BE9F-C745-A385-493D8D653BB2}" type="presParOf" srcId="{039589DB-CB78-A24D-8FF1-C78B67BD8B63}" destId="{C37F115A-CD33-2045-AEE2-A5E23826614E}" srcOrd="1" destOrd="0" presId="urn:microsoft.com/office/officeart/2005/8/layout/hProcess9"/>
    <dgm:cxn modelId="{A1929682-E653-8D44-B1FE-7038DC43E7E6}" type="presParOf" srcId="{039589DB-CB78-A24D-8FF1-C78B67BD8B63}" destId="{0C680407-A6C2-4441-ADF2-68D5E78AC589}" srcOrd="2" destOrd="0" presId="urn:microsoft.com/office/officeart/2005/8/layout/hProcess9"/>
    <dgm:cxn modelId="{177C0059-230F-6A4F-9B8C-23C8FAC209AE}" type="presParOf" srcId="{039589DB-CB78-A24D-8FF1-C78B67BD8B63}" destId="{EC9BB02E-C3CF-8B4B-B05C-960D7D5AFA95}" srcOrd="3" destOrd="0" presId="urn:microsoft.com/office/officeart/2005/8/layout/hProcess9"/>
    <dgm:cxn modelId="{DD77A79F-D6D9-DE4B-B492-11F12431E5B1}" type="presParOf" srcId="{039589DB-CB78-A24D-8FF1-C78B67BD8B63}" destId="{152111E4-1236-4945-A9DB-FA7B9F280E6C}" srcOrd="4" destOrd="0" presId="urn:microsoft.com/office/officeart/2005/8/layout/hProcess9"/>
    <dgm:cxn modelId="{D8E87DC5-2C64-0F48-BFFB-BE9E6A84A8DA}" type="presParOf" srcId="{039589DB-CB78-A24D-8FF1-C78B67BD8B63}" destId="{312BAC5C-BDDE-8043-848B-646562DBEE85}" srcOrd="5" destOrd="0" presId="urn:microsoft.com/office/officeart/2005/8/layout/hProcess9"/>
    <dgm:cxn modelId="{39ED84F3-218B-7D47-8FDB-9C67537F115A}" type="presParOf" srcId="{039589DB-CB78-A24D-8FF1-C78B67BD8B63}" destId="{8945A466-7844-3A46-989E-FE08D903F9B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1382-A712-1B4A-8527-B20A7BA21B70}">
      <dsp:nvSpPr>
        <dsp:cNvPr id="0" name=""/>
        <dsp:cNvSpPr/>
      </dsp:nvSpPr>
      <dsp:spPr>
        <a:xfrm>
          <a:off x="869487" y="0"/>
          <a:ext cx="9854191" cy="186934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7BED-7FF6-684F-BCE0-B1ACB260CC09}">
      <dsp:nvSpPr>
        <dsp:cNvPr id="0" name=""/>
        <dsp:cNvSpPr/>
      </dsp:nvSpPr>
      <dsp:spPr>
        <a:xfrm>
          <a:off x="8774" y="560802"/>
          <a:ext cx="2651059" cy="747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Source</a:t>
          </a:r>
        </a:p>
      </dsp:txBody>
      <dsp:txXfrm>
        <a:off x="45276" y="597304"/>
        <a:ext cx="2578055" cy="674733"/>
      </dsp:txXfrm>
    </dsp:sp>
    <dsp:sp modelId="{0C680407-A6C2-4441-ADF2-68D5E78AC589}">
      <dsp:nvSpPr>
        <dsp:cNvPr id="0" name=""/>
        <dsp:cNvSpPr/>
      </dsp:nvSpPr>
      <dsp:spPr>
        <a:xfrm>
          <a:off x="2983627" y="560802"/>
          <a:ext cx="2651059" cy="747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Pre-processing</a:t>
          </a:r>
        </a:p>
      </dsp:txBody>
      <dsp:txXfrm>
        <a:off x="3020129" y="597304"/>
        <a:ext cx="2578055" cy="674733"/>
      </dsp:txXfrm>
    </dsp:sp>
    <dsp:sp modelId="{152111E4-1236-4945-A9DB-FA7B9F280E6C}">
      <dsp:nvSpPr>
        <dsp:cNvPr id="0" name=""/>
        <dsp:cNvSpPr/>
      </dsp:nvSpPr>
      <dsp:spPr>
        <a:xfrm>
          <a:off x="5958480" y="560802"/>
          <a:ext cx="2651059" cy="747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Modeling</a:t>
          </a:r>
        </a:p>
      </dsp:txBody>
      <dsp:txXfrm>
        <a:off x="5994982" y="597304"/>
        <a:ext cx="2578055" cy="674733"/>
      </dsp:txXfrm>
    </dsp:sp>
    <dsp:sp modelId="{8945A466-7844-3A46-989E-FE08D903F9BF}">
      <dsp:nvSpPr>
        <dsp:cNvPr id="0" name=""/>
        <dsp:cNvSpPr/>
      </dsp:nvSpPr>
      <dsp:spPr>
        <a:xfrm>
          <a:off x="8933333" y="560802"/>
          <a:ext cx="2651059" cy="747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Visualization</a:t>
          </a:r>
        </a:p>
      </dsp:txBody>
      <dsp:txXfrm>
        <a:off x="8969835" y="597304"/>
        <a:ext cx="2578055" cy="67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F89C-9155-954E-9B44-025CF42A9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3DC-5078-0341-801F-62EE1DED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EA8-21F8-224C-A7BC-9E48EFB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AD6C-FBB4-694D-B5EE-892FECEE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52F5-C451-1343-B1D7-35ADA4BC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A5A8-C2A9-FB4C-A246-FF6D2180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B3092-9FBD-4049-AE74-FFC79818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CB6F-1057-9046-9F65-C1E5A183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E6C0-A731-E54B-90DB-1CC9338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5813-2B37-2C41-9417-56F292E4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5795A-E033-CF49-8145-3BC87A26D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51798-E791-8C4A-97F8-FBD525DD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C52F-BAA8-704C-B428-18688591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6FA4-A9AD-D647-8497-79AB1B49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9780-1A43-EB49-98B6-5FB57AA1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B6E6-BD1B-BC43-8546-098DBDEF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E760-ED23-A046-A0E3-CD2318F2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27CE-3939-704F-A741-D6567036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4F63-1223-554B-993C-FEFD562F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D567-87E0-4044-9B9D-95F62A26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E93C-275E-E04A-931B-57C2BE2C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EF7A-7E04-E04F-B471-8881F29F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C795-90AF-684E-81E4-8B922E8A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9C57-E8F1-1F40-9713-075BC86C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648F-56A2-CC4F-9A12-7EB0209E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4D5-D2D8-6840-8E73-BF5C6263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637D-C7CF-B44E-91B5-F622DBC0E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46F36-F853-AB4C-B77A-139C672B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F481-0570-2448-BDD0-40C45903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F966-C35D-8041-9802-31A3288E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CE68-478D-3A47-925E-A4D20619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1F62-D1D8-FC41-8250-5B2625EB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5923-E596-6A46-A92E-A6C5DCB47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A268-C8E1-D84B-9D67-F0321667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40C3C-0E5F-5143-B599-1A2B15F98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54118-806C-C14A-9E06-EABD1F641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6A7D5-1D1F-3F43-AC51-5AD2E0A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96980-76B3-BC4C-B7F9-341C5AE6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0BEBC-9970-374E-8EFE-E0FBF63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2592-E474-284F-8B13-52BCCB68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B67F-F472-794D-B867-968536ED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26B25-0593-6748-9790-C69DAD0B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FE794-AF75-E940-AC47-5A84731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E543D-6CBE-E048-973A-CA58AE3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2694F-DD20-9A4A-A79B-B01E671C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6B7FD-1236-3F43-B7EF-D6722DBB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79BE-2A55-3C4B-A18B-DF6BAFA6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AA19-47FF-FA4C-B2B6-B6F4383A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6C1F-B0D2-E44D-BEE6-79FED3BE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3899-8CBC-A449-9575-C6A3CC33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2F4E-01F9-8747-863E-53D5035C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8AC5B-C5EC-9947-A596-C98066F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3DB1-954F-6841-BF0E-FB208A9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B637-A433-924A-A073-ACE411210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8CDF-5BEE-794C-B67F-711EC4B2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9AD5-F032-5A4F-A8B6-1B703BCA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F9B1-867D-8842-B645-AA1C6E8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EDD6-41E5-F147-B0C8-EE11E84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6F9AB-0083-A949-8C8A-723D63E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F118-ED98-714F-86D5-9129E90B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75E0-03D5-444D-820C-50D11BB5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E7C2-E0FF-9E49-B88C-1D6E0AEF1CE2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2420-43A9-1F49-A31F-7B5D68603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3311-DE2F-2C4B-A4C2-48349820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6DD4-BB69-7149-B929-13B9A2E19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4911-F853-3F4F-967B-135A1EAC2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4499C-7185-1B48-A495-DF79883D0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ACE-P2</a:t>
            </a:r>
          </a:p>
        </p:txBody>
      </p:sp>
    </p:spTree>
    <p:extLst>
      <p:ext uri="{BB962C8B-B14F-4D97-AF65-F5344CB8AC3E}">
        <p14:creationId xmlns:p14="http://schemas.microsoft.com/office/powerpoint/2010/main" val="29741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E47A-21EF-4E4C-800A-678F5E8B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-375181"/>
            <a:ext cx="10515600" cy="1325563"/>
          </a:xfrm>
        </p:spPr>
        <p:txBody>
          <a:bodyPr/>
          <a:lstStyle/>
          <a:p>
            <a:r>
              <a:rPr lang="en-US" dirty="0"/>
              <a:t>Data Pipeline- Solution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FDF950-2BDF-D24D-8DAD-FF7CDC74CC39}"/>
              </a:ext>
            </a:extLst>
          </p:cNvPr>
          <p:cNvSpPr/>
          <p:nvPr/>
        </p:nvSpPr>
        <p:spPr>
          <a:xfrm>
            <a:off x="3728141" y="3765354"/>
            <a:ext cx="2085975" cy="158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Data Aggregation and Cleansing:</a:t>
            </a:r>
          </a:p>
          <a:p>
            <a:pPr algn="ctr"/>
            <a:r>
              <a:rPr lang="en-US" dirty="0" err="1"/>
              <a:t>clean_data.py</a:t>
            </a:r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F9336C-FC59-784F-AAA1-C5B35CCD793E}"/>
              </a:ext>
            </a:extLst>
          </p:cNvPr>
          <p:cNvSpPr/>
          <p:nvPr/>
        </p:nvSpPr>
        <p:spPr>
          <a:xfrm>
            <a:off x="6260304" y="3772497"/>
            <a:ext cx="2085975" cy="158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Forecasting:</a:t>
            </a:r>
          </a:p>
          <a:p>
            <a:pPr algn="ctr"/>
            <a:r>
              <a:rPr lang="en-US" u="sng" dirty="0" err="1"/>
              <a:t>create_forecasts.R</a:t>
            </a:r>
            <a:endParaRPr lang="en-US" u="sng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FCDC21-62D2-E645-A1A3-DF4FC96B0734}"/>
              </a:ext>
            </a:extLst>
          </p:cNvPr>
          <p:cNvSpPr/>
          <p:nvPr/>
        </p:nvSpPr>
        <p:spPr>
          <a:xfrm>
            <a:off x="9077326" y="2403278"/>
            <a:ext cx="2085975" cy="158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Visualistion</a:t>
            </a:r>
            <a:r>
              <a:rPr lang="en-US" dirty="0"/>
              <a:t>: </a:t>
            </a:r>
            <a:r>
              <a:rPr lang="en-US" dirty="0" err="1"/>
              <a:t>RShiny</a:t>
            </a:r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970D74-6D99-F74D-9F81-67B895DA219A}"/>
              </a:ext>
            </a:extLst>
          </p:cNvPr>
          <p:cNvSpPr/>
          <p:nvPr/>
        </p:nvSpPr>
        <p:spPr>
          <a:xfrm>
            <a:off x="87211" y="2085975"/>
            <a:ext cx="2502693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PROVIDED SQL DATA</a:t>
            </a:r>
          </a:p>
          <a:p>
            <a:pPr algn="ctr"/>
            <a:r>
              <a:rPr lang="en-US" dirty="0" err="1"/>
              <a:t>all_energy_statistics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887021-B75A-E44F-8760-C6CDCA4E6727}"/>
              </a:ext>
            </a:extLst>
          </p:cNvPr>
          <p:cNvSpPr/>
          <p:nvPr/>
        </p:nvSpPr>
        <p:spPr>
          <a:xfrm>
            <a:off x="87211" y="3422452"/>
            <a:ext cx="2502693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EXTERNAL DATA:</a:t>
            </a:r>
          </a:p>
          <a:p>
            <a:pPr algn="ctr"/>
            <a:r>
              <a:rPr lang="en-US" dirty="0"/>
              <a:t>Fuel source quantity converted to KWH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251883-6D81-9042-B3FF-055B4A629FAC}"/>
              </a:ext>
            </a:extLst>
          </p:cNvPr>
          <p:cNvSpPr/>
          <p:nvPr/>
        </p:nvSpPr>
        <p:spPr>
          <a:xfrm>
            <a:off x="13396" y="4563667"/>
            <a:ext cx="2693191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EXTERNAL DATA:</a:t>
            </a:r>
          </a:p>
          <a:p>
            <a:pPr algn="ctr"/>
            <a:r>
              <a:rPr lang="en-US" dirty="0"/>
              <a:t>KWH from a Fuel source converted to CO2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86A06-5F4C-3549-BC0D-C24BDCBD0FD4}"/>
              </a:ext>
            </a:extLst>
          </p:cNvPr>
          <p:cNvSpPr/>
          <p:nvPr/>
        </p:nvSpPr>
        <p:spPr>
          <a:xfrm>
            <a:off x="9144000" y="4959549"/>
            <a:ext cx="2085975" cy="158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CA20C2-C533-124C-BC3A-C154C5B15C92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589904" y="2571750"/>
            <a:ext cx="1138237" cy="19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7340F0-B84F-C847-9959-D6B70C14ADC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589904" y="3908227"/>
            <a:ext cx="1138237" cy="65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8A7BA-6DD2-5D4D-ABBF-B14215BD3671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706587" y="4558310"/>
            <a:ext cx="1021554" cy="49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301E0C-9454-4146-A12B-294A12141D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19264" y="4561881"/>
            <a:ext cx="941040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A28B0-527A-6743-B881-A127063E496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46279" y="3196234"/>
            <a:ext cx="731047" cy="136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707E8E-776F-8343-AAC9-AC8FF962450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8423" y="4791076"/>
            <a:ext cx="765577" cy="9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110E466-DEC4-7B4E-9D79-3596DCA18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91642"/>
              </p:ext>
            </p:extLst>
          </p:nvPr>
        </p:nvGraphicFramePr>
        <p:xfrm>
          <a:off x="279745" y="516963"/>
          <a:ext cx="11593167" cy="186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7C729F-C58E-F44C-9D10-FFB11F23E982}"/>
              </a:ext>
            </a:extLst>
          </p:cNvPr>
          <p:cNvSpPr/>
          <p:nvPr/>
        </p:nvSpPr>
        <p:spPr>
          <a:xfrm>
            <a:off x="55954" y="5855262"/>
            <a:ext cx="2693191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EXTERNAL DATA:</a:t>
            </a:r>
          </a:p>
          <a:p>
            <a:pPr algn="ctr"/>
            <a:r>
              <a:rPr lang="en-US" dirty="0"/>
              <a:t>Mapping Category to Category Roll up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380742-7E1A-954B-9655-5897CE9554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49145" y="4558310"/>
            <a:ext cx="978996" cy="181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4DD2-2FC1-3E47-96BA-800A43E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EC63-F9BB-FD4C-9164-AF7EA125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4349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all_energy_statistics.csv</a:t>
            </a:r>
            <a:endParaRPr lang="en-US" dirty="0"/>
          </a:p>
          <a:p>
            <a:pPr lvl="1"/>
            <a:r>
              <a:rPr lang="en-US" dirty="0"/>
              <a:t>Provided by Hackathon</a:t>
            </a:r>
          </a:p>
          <a:p>
            <a:pPr lvl="1"/>
            <a:r>
              <a:rPr lang="en-US" dirty="0"/>
              <a:t>Provides Country, Year, Fuel Source, Fuel Source Used</a:t>
            </a:r>
          </a:p>
          <a:p>
            <a:r>
              <a:rPr lang="en-US" dirty="0"/>
              <a:t>Fuel source quantity converted to KWH</a:t>
            </a:r>
          </a:p>
          <a:p>
            <a:pPr lvl="1"/>
            <a:r>
              <a:rPr lang="en-US" dirty="0"/>
              <a:t>Convert Fuel Source(Category) Usage to a standard KWH</a:t>
            </a:r>
          </a:p>
          <a:p>
            <a:r>
              <a:rPr lang="en-US" dirty="0"/>
              <a:t>KWH from a Fuel source converted to CO2</a:t>
            </a:r>
          </a:p>
          <a:p>
            <a:pPr lvl="1"/>
            <a:r>
              <a:rPr lang="en-US" dirty="0"/>
              <a:t>Maps a KWH from a category to CO2</a:t>
            </a:r>
          </a:p>
          <a:p>
            <a:r>
              <a:rPr lang="en-US" dirty="0"/>
              <a:t>Maps a Category to “roll up” for easier communication/modeling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51C20-C084-6645-B840-FD105806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78" y="3072260"/>
            <a:ext cx="4466463" cy="713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B20BF-5592-1843-8844-6D1F05DA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576678" y="3923275"/>
            <a:ext cx="4378951" cy="139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FC97B-BAAC-564A-9D60-605A29D0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979" y="5456024"/>
            <a:ext cx="43246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7DA6-EA32-1B43-902C-CAC85946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65A6-96B8-1C46-A2D1-25C876BD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 err="1"/>
              <a:t>Category_rollup.csv</a:t>
            </a:r>
            <a:endParaRPr lang="en-US" dirty="0"/>
          </a:p>
          <a:p>
            <a:pPr lvl="2"/>
            <a:r>
              <a:rPr lang="en-US" dirty="0"/>
              <a:t>Category -&gt; Category Rollup mapping</a:t>
            </a:r>
          </a:p>
          <a:p>
            <a:pPr lvl="1"/>
            <a:r>
              <a:rPr lang="en-US" dirty="0" err="1"/>
              <a:t>Category_weights.csv</a:t>
            </a:r>
            <a:endParaRPr lang="en-US" dirty="0"/>
          </a:p>
          <a:p>
            <a:pPr lvl="2"/>
            <a:r>
              <a:rPr lang="en-US" dirty="0"/>
              <a:t>Category KWH -&gt; CO2 </a:t>
            </a:r>
            <a:r>
              <a:rPr lang="en-US" dirty="0" err="1"/>
              <a:t>emisions</a:t>
            </a:r>
            <a:endParaRPr lang="en-US" dirty="0"/>
          </a:p>
          <a:p>
            <a:pPr lvl="1"/>
            <a:r>
              <a:rPr lang="en-US" dirty="0" err="1"/>
              <a:t>Category_to_kwh.csv</a:t>
            </a:r>
            <a:endParaRPr lang="en-US" dirty="0"/>
          </a:p>
          <a:p>
            <a:pPr lvl="2"/>
            <a:r>
              <a:rPr lang="en-US" dirty="0"/>
              <a:t>Category Reported units -&gt; KWH</a:t>
            </a:r>
          </a:p>
          <a:p>
            <a:pPr lvl="1"/>
            <a:r>
              <a:rPr lang="en-US" dirty="0" err="1"/>
              <a:t>All_energy_statistics.csv</a:t>
            </a:r>
            <a:endParaRPr lang="en-US" dirty="0"/>
          </a:p>
          <a:p>
            <a:pPr lvl="2"/>
            <a:r>
              <a:rPr lang="en-US" dirty="0"/>
              <a:t>Country, Year, Category, Usage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Cleaned_data.csv</a:t>
            </a:r>
            <a:endParaRPr lang="en-US" dirty="0"/>
          </a:p>
          <a:p>
            <a:pPr lvl="2"/>
            <a:r>
              <a:rPr lang="en-US" dirty="0"/>
              <a:t>Country, Year, Category, Category Rollup, KWH, CO2</a:t>
            </a:r>
          </a:p>
          <a:p>
            <a:pPr lvl="1"/>
            <a:r>
              <a:rPr lang="en-US" dirty="0" err="1"/>
              <a:t>Cleaned_totals_data.csv</a:t>
            </a:r>
            <a:endParaRPr lang="en-US" dirty="0"/>
          </a:p>
          <a:p>
            <a:pPr lvl="2"/>
            <a:r>
              <a:rPr lang="en-US" dirty="0"/>
              <a:t>Country, Year, KWH, CO2</a:t>
            </a:r>
          </a:p>
          <a:p>
            <a:pPr lvl="1"/>
            <a:r>
              <a:rPr lang="en-US" dirty="0" err="1"/>
              <a:t>Cleaned_rollup_data.csv</a:t>
            </a:r>
            <a:endParaRPr lang="en-US" dirty="0"/>
          </a:p>
          <a:p>
            <a:pPr lvl="2"/>
            <a:r>
              <a:rPr lang="en-US" dirty="0"/>
              <a:t>Country, Year, </a:t>
            </a:r>
            <a:r>
              <a:rPr lang="en-US" dirty="0" err="1"/>
              <a:t>Category_rollup</a:t>
            </a:r>
            <a:r>
              <a:rPr lang="en-US" dirty="0"/>
              <a:t>, KWH, CO2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21D05F-141B-1D4D-96AD-71AD6E07F00C}"/>
              </a:ext>
            </a:extLst>
          </p:cNvPr>
          <p:cNvSpPr/>
          <p:nvPr/>
        </p:nvSpPr>
        <p:spPr>
          <a:xfrm>
            <a:off x="8858250" y="1009809"/>
            <a:ext cx="2286000" cy="265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Category</a:t>
            </a:r>
            <a:r>
              <a:rPr lang="en-US" u="sng" dirty="0"/>
              <a:t>:</a:t>
            </a:r>
          </a:p>
          <a:p>
            <a:pPr algn="ctr"/>
            <a:r>
              <a:rPr lang="en-US" dirty="0"/>
              <a:t>It is fuel source.  Examples include</a:t>
            </a:r>
            <a:r>
              <a:rPr lang="en-US" u="sng" dirty="0"/>
              <a:t>:</a:t>
            </a:r>
          </a:p>
          <a:p>
            <a:pPr algn="ctr"/>
            <a:endParaRPr lang="en-US" u="sng" dirty="0"/>
          </a:p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aviation_gasoline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Charcoal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Solar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kerosene_type_jet_fuel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7038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47CB-0DE4-4E43-BB0E-08481899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021F-E169-4740-83E6-F2596BFB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 err="1"/>
              <a:t>Cleaned_totals_data.csv</a:t>
            </a:r>
            <a:endParaRPr lang="en-US" dirty="0"/>
          </a:p>
          <a:p>
            <a:pPr lvl="1"/>
            <a:r>
              <a:rPr lang="en-US" dirty="0" err="1"/>
              <a:t>Cleaned_rollup_data.csv</a:t>
            </a:r>
            <a:endParaRPr lang="en-US" dirty="0"/>
          </a:p>
          <a:p>
            <a:r>
              <a:rPr lang="en-US" dirty="0"/>
              <a:t>Outputs: </a:t>
            </a:r>
            <a:r>
              <a:rPr lang="en-US" dirty="0" err="1"/>
              <a:t>country_and_rollup_with_forecast.csv</a:t>
            </a:r>
            <a:endParaRPr lang="en-US" dirty="0"/>
          </a:p>
          <a:p>
            <a:pPr lvl="1"/>
            <a:r>
              <a:rPr lang="en-US" dirty="0"/>
              <a:t>Forecasts 10years out:</a:t>
            </a:r>
          </a:p>
          <a:p>
            <a:pPr lvl="2"/>
            <a:r>
              <a:rPr lang="en-US" dirty="0"/>
              <a:t>CO2 and KWH per Country</a:t>
            </a:r>
          </a:p>
          <a:p>
            <a:pPr lvl="2"/>
            <a:r>
              <a:rPr lang="en-US" dirty="0"/>
              <a:t>CO2 and KWH per Country per Category Roll up( type of fuel source)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03A3-D65D-5348-BC08-185F07C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D31D-F755-3E45-8D1D-867B153A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present </a:t>
            </a:r>
            <a:r>
              <a:rPr lang="en-US"/>
              <a:t>data conclusions</a:t>
            </a:r>
          </a:p>
        </p:txBody>
      </p:sp>
    </p:spTree>
    <p:extLst>
      <p:ext uri="{BB962C8B-B14F-4D97-AF65-F5344CB8AC3E}">
        <p14:creationId xmlns:p14="http://schemas.microsoft.com/office/powerpoint/2010/main" val="325470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319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Hackathon</vt:lpstr>
      <vt:lpstr>Data Pipeline- Solution</vt:lpstr>
      <vt:lpstr>Data Source</vt:lpstr>
      <vt:lpstr>Pre-processing</vt:lpstr>
      <vt:lpstr>Modeling</vt:lpstr>
      <vt:lpstr>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McMenamin, Robert [USA]</dc:creator>
  <cp:lastModifiedBy>McMenamin, Robert [USA]</cp:lastModifiedBy>
  <cp:revision>6</cp:revision>
  <dcterms:created xsi:type="dcterms:W3CDTF">2019-02-23T19:38:21Z</dcterms:created>
  <dcterms:modified xsi:type="dcterms:W3CDTF">2019-02-23T20:16:59Z</dcterms:modified>
</cp:coreProperties>
</file>