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3215" r:id="rId2"/>
    <p:sldId id="3318" r:id="rId3"/>
    <p:sldId id="3328" r:id="rId4"/>
    <p:sldId id="3326" r:id="rId5"/>
    <p:sldId id="3257" r:id="rId6"/>
    <p:sldId id="3327" r:id="rId7"/>
    <p:sldId id="3321" r:id="rId8"/>
    <p:sldId id="3322" r:id="rId9"/>
    <p:sldId id="3190" r:id="rId10"/>
    <p:sldId id="3323" r:id="rId11"/>
    <p:sldId id="3324" r:id="rId12"/>
    <p:sldId id="3325" r:id="rId13"/>
    <p:sldId id="3314" r:id="rId14"/>
    <p:sldId id="3312" r:id="rId15"/>
  </p:sldIdLst>
  <p:sldSz cx="9001125" cy="5040313"/>
  <p:notesSz cx="7099300" cy="10234613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35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406D"/>
    <a:srgbClr val="9933FF"/>
    <a:srgbClr val="009999"/>
    <a:srgbClr val="CCFFCC"/>
    <a:srgbClr val="BBE5E7"/>
    <a:srgbClr val="0070C0"/>
    <a:srgbClr val="FFFFCC"/>
    <a:srgbClr val="008080"/>
    <a:srgbClr val="C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38" autoAdjust="0"/>
    <p:restoredTop sz="88927" autoAdjust="0"/>
  </p:normalViewPr>
  <p:slideViewPr>
    <p:cSldViewPr>
      <p:cViewPr varScale="1">
        <p:scale>
          <a:sx n="136" d="100"/>
          <a:sy n="136" d="100"/>
        </p:scale>
        <p:origin x="552" y="108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36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79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1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概括性地列出课程内容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0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5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10.249.12.98/:8000/#/logi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itsz-cslab.gitee.io/orga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hitsz-cslab.gitee.io/organ/submit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894654" y="1561976"/>
            <a:ext cx="5321149" cy="1713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6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计算机设计与实践</a:t>
            </a:r>
            <a:endParaRPr lang="en-US" altLang="zh-CN" sz="2646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  验</a:t>
            </a:r>
            <a:endParaRPr lang="zh-CN" altLang="en-US" sz="3200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/>
            <a:endParaRPr lang="zh-CN" altLang="en-US" sz="1764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5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5" y="941194"/>
            <a:ext cx="823319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以</a:t>
            </a:r>
            <a:r>
              <a:rPr lang="zh-CN" altLang="en-US" b="1" dirty="0">
                <a:solidFill>
                  <a:srgbClr val="0070C0"/>
                </a:solidFill>
              </a:rPr>
              <a:t>原码一位乘</a:t>
            </a:r>
            <a:r>
              <a:rPr lang="zh-CN" altLang="en-US" dirty="0"/>
              <a:t>为基础，设计一个数的</a:t>
            </a:r>
            <a:r>
              <a:rPr lang="zh-CN" altLang="en-US" b="1" dirty="0">
                <a:solidFill>
                  <a:srgbClr val="0070C0"/>
                </a:solidFill>
              </a:rPr>
              <a:t>平方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70C0"/>
                </a:solidFill>
              </a:rPr>
              <a:t>立方</a:t>
            </a:r>
            <a:r>
              <a:rPr lang="en-US" altLang="zh-CN" dirty="0"/>
              <a:t>2</a:t>
            </a:r>
            <a:r>
              <a:rPr lang="zh-CN" altLang="en-US" dirty="0"/>
              <a:t>种运算。由拨码开关</a:t>
            </a:r>
            <a:r>
              <a:rPr lang="en-US" altLang="zh-CN" dirty="0"/>
              <a:t>SW[3:0]</a:t>
            </a:r>
            <a:r>
              <a:rPr lang="zh-CN" altLang="en-US" dirty="0"/>
              <a:t>输入一个数，</a:t>
            </a:r>
            <a:r>
              <a:rPr lang="en-US" altLang="zh-CN" dirty="0"/>
              <a:t>SW22</a:t>
            </a:r>
            <a:r>
              <a:rPr lang="zh-CN" altLang="en-US" dirty="0"/>
              <a:t>为平方，</a:t>
            </a:r>
            <a:r>
              <a:rPr lang="en-US" altLang="zh-CN" dirty="0"/>
              <a:t>SW23</a:t>
            </a:r>
            <a:r>
              <a:rPr lang="zh-CN" altLang="en-US" dirty="0"/>
              <a:t>为立方，均为高电平有效。结果输出到</a:t>
            </a:r>
            <a:r>
              <a:rPr lang="en-US" altLang="zh-CN" dirty="0"/>
              <a:t>LED15~0</a:t>
            </a:r>
            <a:r>
              <a:rPr lang="zh-CN" altLang="en-US" dirty="0"/>
              <a:t>同时</a:t>
            </a:r>
            <a:r>
              <a:rPr lang="zh-CN" altLang="en-US" b="1" dirty="0">
                <a:solidFill>
                  <a:srgbClr val="C00000"/>
                </a:solidFill>
              </a:rPr>
              <a:t>保存到存储器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  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次运算结束后使用</a:t>
            </a:r>
            <a:r>
              <a:rPr lang="en-US" altLang="zh-CN" dirty="0"/>
              <a:t>SW21</a:t>
            </a:r>
            <a:r>
              <a:rPr lang="zh-CN" altLang="en-US" dirty="0"/>
              <a:t>清零（高电平有效），等待进行下一次运算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实验题目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800" spc="3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2800" spc="3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5" y="941194"/>
            <a:ext cx="823319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设计一个有</a:t>
            </a:r>
            <a:r>
              <a:rPr lang="en-US" altLang="zh-CN" dirty="0"/>
              <a:t>24</a:t>
            </a:r>
            <a:r>
              <a:rPr lang="zh-CN" altLang="en-US" dirty="0"/>
              <a:t>个发光二极管的彩灯程序。循环执行，每隔大约半秒变换一次</a:t>
            </a:r>
            <a:r>
              <a:rPr lang="en-US" altLang="zh-CN" dirty="0"/>
              <a:t>LED</a:t>
            </a:r>
            <a:r>
              <a:rPr lang="zh-CN" altLang="en-US" dirty="0"/>
              <a:t>灯。可设置如下变换模式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模式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dirty="0"/>
              <a:t>：</a:t>
            </a:r>
            <a:r>
              <a:rPr lang="en-US" altLang="zh-CN" dirty="0"/>
              <a:t>LED</a:t>
            </a:r>
            <a:r>
              <a:rPr lang="zh-CN" altLang="en-US" dirty="0"/>
              <a:t>灯从两边向中间依次点亮，再从中间向两边依次熄灭。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模式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dirty="0"/>
              <a:t>：从左向右依次亮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3…24</a:t>
            </a:r>
            <a:r>
              <a:rPr lang="zh-CN" altLang="en-US" dirty="0"/>
              <a:t>盏</a:t>
            </a:r>
            <a:r>
              <a:rPr lang="en-US" altLang="zh-CN" dirty="0"/>
              <a:t>LED</a:t>
            </a:r>
            <a:r>
              <a:rPr lang="zh-CN" altLang="en-US" dirty="0"/>
              <a:t>灯，至</a:t>
            </a:r>
            <a:r>
              <a:rPr lang="en-US" altLang="zh-CN" dirty="0"/>
              <a:t>24</a:t>
            </a:r>
            <a:r>
              <a:rPr lang="zh-CN" altLang="en-US" dirty="0"/>
              <a:t>盏</a:t>
            </a:r>
            <a:r>
              <a:rPr lang="en-US" altLang="zh-CN" dirty="0"/>
              <a:t>LED</a:t>
            </a:r>
            <a:r>
              <a:rPr lang="zh-CN" altLang="en-US" dirty="0"/>
              <a:t>灯全亮后，从左向右灭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3…24</a:t>
            </a:r>
            <a:r>
              <a:rPr lang="zh-CN" altLang="en-US" dirty="0"/>
              <a:t>盏</a:t>
            </a:r>
            <a:r>
              <a:rPr lang="en-US" altLang="zh-CN" dirty="0"/>
              <a:t>LED</a:t>
            </a:r>
            <a:r>
              <a:rPr lang="zh-CN" altLang="en-US" dirty="0"/>
              <a:t>灯，至所有灯全灭。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模式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dirty="0"/>
              <a:t>：由拨码开关控制</a:t>
            </a:r>
            <a:r>
              <a:rPr lang="en-US" altLang="zh-CN" dirty="0"/>
              <a:t>LED</a:t>
            </a:r>
            <a:r>
              <a:rPr lang="zh-CN" altLang="en-US" dirty="0"/>
              <a:t>灯点亮连续</a:t>
            </a:r>
            <a:r>
              <a:rPr lang="en-US" altLang="zh-CN" dirty="0"/>
              <a:t>X</a:t>
            </a:r>
            <a:r>
              <a:rPr lang="zh-CN" altLang="en-US" dirty="0"/>
              <a:t>位（</a:t>
            </a:r>
            <a:r>
              <a:rPr lang="en-US" altLang="zh-CN" dirty="0"/>
              <a:t>X</a:t>
            </a:r>
            <a:r>
              <a:rPr lang="zh-CN" altLang="en-US" dirty="0"/>
              <a:t>由拨码开关输入），并循环右移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实验题目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3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节日彩灯</a:t>
            </a:r>
          </a:p>
        </p:txBody>
      </p:sp>
    </p:spTree>
    <p:extLst>
      <p:ext uri="{BB962C8B-B14F-4D97-AF65-F5344CB8AC3E}">
        <p14:creationId xmlns:p14="http://schemas.microsoft.com/office/powerpoint/2010/main" val="36873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5" y="941194"/>
            <a:ext cx="82331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zh-CN" dirty="0"/>
              <a:t>程序内部有一</a:t>
            </a:r>
            <a:r>
              <a:rPr lang="en-US" altLang="zh-CN" dirty="0"/>
              <a:t>16</a:t>
            </a:r>
            <a:r>
              <a:rPr lang="zh-CN" altLang="zh-CN" dirty="0"/>
              <a:t>位变量</a:t>
            </a:r>
            <a:r>
              <a:rPr lang="en-US" altLang="zh-CN" dirty="0"/>
              <a:t>VAL</a:t>
            </a:r>
            <a:r>
              <a:rPr lang="zh-CN" altLang="zh-CN" dirty="0"/>
              <a:t>，</a:t>
            </a:r>
            <a:r>
              <a:rPr lang="en-US" altLang="zh-CN" dirty="0"/>
              <a:t>LED15~0</a:t>
            </a:r>
            <a:r>
              <a:rPr lang="zh-CN" altLang="zh-CN" dirty="0"/>
              <a:t>始终输出</a:t>
            </a:r>
            <a:r>
              <a:rPr lang="en-US" altLang="zh-CN" dirty="0"/>
              <a:t>VAL</a:t>
            </a:r>
            <a:r>
              <a:rPr lang="zh-CN" altLang="zh-CN" dirty="0"/>
              <a:t>的值。</a:t>
            </a:r>
          </a:p>
          <a:p>
            <a:r>
              <a:rPr lang="en-US" altLang="zh-CN" dirty="0"/>
              <a:t>SW23/SW22/SW21</a:t>
            </a:r>
            <a:r>
              <a:rPr lang="zh-CN" altLang="zh-CN" dirty="0"/>
              <a:t>为功能选择（操作码），含义如下表，请编程</a:t>
            </a:r>
            <a:r>
              <a:rPr lang="zh-CN" altLang="zh-CN" dirty="0" smtClean="0"/>
              <a:t>实现</a:t>
            </a:r>
            <a:endParaRPr lang="zh-CN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79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实验题目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3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 </a:t>
            </a:r>
            <a:r>
              <a:rPr lang="en-US" altLang="zh-CN" sz="2800" spc="3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spc="3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</a:t>
            </a:r>
            <a:r>
              <a:rPr lang="en-US" altLang="zh-CN" sz="2800" spc="3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51087"/>
              </p:ext>
            </p:extLst>
          </p:nvPr>
        </p:nvGraphicFramePr>
        <p:xfrm>
          <a:off x="1320044" y="1975570"/>
          <a:ext cx="6624552" cy="299269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792066"/>
                <a:gridCol w="864072"/>
                <a:gridCol w="864072"/>
                <a:gridCol w="4104342"/>
              </a:tblGrid>
              <a:tr h="345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SW23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SW22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SW21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动作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无动作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SW15~SW0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位作为输入赋值给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 = VAL + 1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（每隔约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秒动作一次）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 = VAL -1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（每隔约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秒动作一次）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位（每隔约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秒动作一次）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逻辑右移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位（每隔约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秒动作一次）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算数右移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位（每隔约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秒动作一次）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作业提交</a:t>
            </a:r>
            <a:endParaRPr lang="zh-CN" altLang="en-US" sz="2800" spc="300" dirty="0">
              <a:solidFill>
                <a:srgbClr val="17406D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5" y="941194"/>
            <a:ext cx="823319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dirty="0" smtClean="0"/>
              <a:t>实验二、实验三（实验四选做）</a:t>
            </a:r>
            <a:r>
              <a:rPr lang="zh-CN" altLang="en-US" b="1" dirty="0" smtClean="0">
                <a:solidFill>
                  <a:srgbClr val="0070C0"/>
                </a:solidFill>
              </a:rPr>
              <a:t>源代码</a:t>
            </a:r>
            <a:r>
              <a:rPr lang="zh-CN" altLang="en-US" dirty="0" smtClean="0"/>
              <a:t>及</a:t>
            </a:r>
            <a:r>
              <a:rPr lang="zh-CN" altLang="en-US" b="1" dirty="0">
                <a:solidFill>
                  <a:srgbClr val="0070C0"/>
                </a:solidFill>
              </a:rPr>
              <a:t>十六进制文件</a:t>
            </a:r>
            <a:r>
              <a:rPr lang="zh-CN" altLang="en-US" dirty="0" smtClean="0"/>
              <a:t>，提交到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http://10.249.12.98/:8000/#/</a:t>
            </a:r>
            <a:r>
              <a:rPr lang="en-US" altLang="zh-CN" dirty="0" smtClean="0">
                <a:hlinkClick r:id="rId4"/>
              </a:rPr>
              <a:t>login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加注释、加注释、加注释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提交截止时间：下一次实验</a:t>
            </a:r>
            <a:r>
              <a:rPr lang="zh-CN" altLang="en-US" dirty="0" smtClean="0"/>
              <a:t>课</a:t>
            </a:r>
            <a:r>
              <a:rPr lang="zh-CN" altLang="en-US" dirty="0"/>
              <a:t>（</a:t>
            </a:r>
            <a:r>
              <a:rPr lang="zh-CN" altLang="en-US" dirty="0" smtClean="0"/>
              <a:t>检查实验现象）</a:t>
            </a:r>
            <a:endParaRPr lang="en-US" altLang="zh-CN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97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83147" y="1803952"/>
            <a:ext cx="5321149" cy="97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6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谢    谢！</a:t>
            </a:r>
            <a:endParaRPr lang="en-US" altLang="zh-CN" sz="2058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/>
            <a:endParaRPr lang="zh-CN" altLang="en-US" sz="1764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0" y="143958"/>
            <a:ext cx="270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实验概况</a:t>
            </a:r>
            <a:endParaRPr lang="zh-CN" altLang="en-US" sz="2800" spc="300" dirty="0">
              <a:solidFill>
                <a:srgbClr val="17406D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54164"/>
              </p:ext>
            </p:extLst>
          </p:nvPr>
        </p:nvGraphicFramePr>
        <p:xfrm>
          <a:off x="1836339" y="1512072"/>
          <a:ext cx="5472457" cy="314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2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3057"/>
                <a:gridCol w="10051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1762">
                <a:tc gridSpan="2"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实验内容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作业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分值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195">
                <a:tc gridSpan="2"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数据通路表、控制信号取值表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</a:p>
                  </a:txBody>
                  <a:tcPr marL="5344" marR="5344" marT="5344" marB="0" anchor="ctr"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8871">
                <a:tc gridSpan="2"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汇编实验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4341">
                <a:tc rowSpan="3"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单周期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CPU</a:t>
                      </a:r>
                    </a:p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设计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与实现</a:t>
                      </a:r>
                    </a:p>
                  </a:txBody>
                  <a:tcPr marL="5344" marR="5344" marT="53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课堂检查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4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调试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下板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4341">
                <a:tc rowSpan="5"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流水线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CPU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设计</a:t>
                      </a:r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与实现</a:t>
                      </a: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理想流水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4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停顿法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8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前推法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8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下板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8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外设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73594" rtl="0" eaLnBrk="1" fontAlgn="ctr" latinLnBrk="0" hangingPunct="1"/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endParaRPr lang="en-US" altLang="zh-CN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5344" marR="5344" marT="5344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84243" y="796430"/>
            <a:ext cx="669655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实验指导书网址：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https://hitsz-cslab.gitee.io/organ/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0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52" y="3406428"/>
            <a:ext cx="4818624" cy="64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0"/>
          <p:cNvSpPr txBox="1"/>
          <p:nvPr/>
        </p:nvSpPr>
        <p:spPr>
          <a:xfrm>
            <a:off x="288210" y="143958"/>
            <a:ext cx="3276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作业提交说明</a:t>
            </a:r>
            <a:endParaRPr lang="zh-CN" altLang="en-US" sz="2800" spc="300" dirty="0">
              <a:solidFill>
                <a:srgbClr val="17406D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84243" y="796430"/>
            <a:ext cx="669655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提交方法：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https://hitsz-cslab.gitee.io/organ/submit/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20" y="3570554"/>
            <a:ext cx="187583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29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23:59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>
            <a:off x="2272055" y="3755220"/>
            <a:ext cx="4283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86" y="1512071"/>
            <a:ext cx="6480540" cy="146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894654" y="1561976"/>
            <a:ext cx="5321149" cy="1585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6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计算机设计与实践</a:t>
            </a:r>
            <a:endParaRPr lang="en-US" altLang="zh-CN" sz="2646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646" b="1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RISC-V</a:t>
            </a:r>
            <a:r>
              <a:rPr lang="zh-CN" altLang="en-US" sz="2646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汇编程序设计</a:t>
            </a:r>
          </a:p>
          <a:p>
            <a:pPr algn="ctr"/>
            <a:endParaRPr lang="zh-CN" altLang="en-US" sz="1764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79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5606" y="395455"/>
            <a:ext cx="2418848" cy="835051"/>
            <a:chOff x="785607" y="395455"/>
            <a:chExt cx="1314872" cy="835051"/>
          </a:xfrm>
        </p:grpSpPr>
        <p:grpSp>
          <p:nvGrpSpPr>
            <p:cNvPr id="2" name="组合 1"/>
            <p:cNvGrpSpPr/>
            <p:nvPr/>
          </p:nvGrpSpPr>
          <p:grpSpPr>
            <a:xfrm>
              <a:off x="785607" y="395455"/>
              <a:ext cx="1314872" cy="835051"/>
              <a:chOff x="2897666" y="1230506"/>
              <a:chExt cx="3014400" cy="1914390"/>
            </a:xfrm>
          </p:grpSpPr>
          <p:sp>
            <p:nvSpPr>
              <p:cNvPr id="4" name="Freeform 5"/>
              <p:cNvSpPr>
                <a:spLocks/>
              </p:cNvSpPr>
              <p:nvPr/>
            </p:nvSpPr>
            <p:spPr bwMode="auto">
              <a:xfrm>
                <a:off x="5370518" y="1230506"/>
                <a:ext cx="541548" cy="518109"/>
              </a:xfrm>
              <a:custGeom>
                <a:avLst/>
                <a:gdLst>
                  <a:gd name="T0" fmla="*/ 2343 w 2743"/>
                  <a:gd name="T1" fmla="*/ 2527 h 2743"/>
                  <a:gd name="T2" fmla="*/ 2343 w 2743"/>
                  <a:gd name="T3" fmla="*/ 683 h 2743"/>
                  <a:gd name="T4" fmla="*/ 283 w 2743"/>
                  <a:gd name="T5" fmla="*/ 2743 h 2743"/>
                  <a:gd name="T6" fmla="*/ 0 w 2743"/>
                  <a:gd name="T7" fmla="*/ 2460 h 2743"/>
                  <a:gd name="T8" fmla="*/ 2060 w 2743"/>
                  <a:gd name="T9" fmla="*/ 400 h 2743"/>
                  <a:gd name="T10" fmla="*/ 215 w 2743"/>
                  <a:gd name="T11" fmla="*/ 400 h 2743"/>
                  <a:gd name="T12" fmla="*/ 215 w 2743"/>
                  <a:gd name="T13" fmla="*/ 0 h 2743"/>
                  <a:gd name="T14" fmla="*/ 2543 w 2743"/>
                  <a:gd name="T15" fmla="*/ 0 h 2743"/>
                  <a:gd name="T16" fmla="*/ 2743 w 2743"/>
                  <a:gd name="T17" fmla="*/ 0 h 2743"/>
                  <a:gd name="T18" fmla="*/ 2743 w 2743"/>
                  <a:gd name="T19" fmla="*/ 200 h 2743"/>
                  <a:gd name="T20" fmla="*/ 2743 w 2743"/>
                  <a:gd name="T21" fmla="*/ 2527 h 2743"/>
                  <a:gd name="T22" fmla="*/ 2343 w 2743"/>
                  <a:gd name="T23" fmla="*/ 2527 h 2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3" h="2743">
                    <a:moveTo>
                      <a:pt x="2343" y="2527"/>
                    </a:moveTo>
                    <a:lnTo>
                      <a:pt x="2343" y="683"/>
                    </a:lnTo>
                    <a:lnTo>
                      <a:pt x="283" y="2743"/>
                    </a:lnTo>
                    <a:lnTo>
                      <a:pt x="0" y="2460"/>
                    </a:lnTo>
                    <a:lnTo>
                      <a:pt x="2060" y="400"/>
                    </a:lnTo>
                    <a:lnTo>
                      <a:pt x="215" y="400"/>
                    </a:lnTo>
                    <a:lnTo>
                      <a:pt x="215" y="0"/>
                    </a:lnTo>
                    <a:lnTo>
                      <a:pt x="2543" y="0"/>
                    </a:lnTo>
                    <a:lnTo>
                      <a:pt x="2743" y="0"/>
                    </a:lnTo>
                    <a:lnTo>
                      <a:pt x="2743" y="200"/>
                    </a:lnTo>
                    <a:lnTo>
                      <a:pt x="2743" y="2527"/>
                    </a:lnTo>
                    <a:lnTo>
                      <a:pt x="2343" y="2527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67204" tIns="33602" rIns="67204" bIns="33602" numCol="1" anchor="t" anchorCtr="0" compatLnSpc="1">
                <a:prstTxWarp prst="textNoShape">
                  <a:avLst/>
                </a:prstTxWarp>
              </a:bodyPr>
              <a:lstStyle/>
              <a:p>
                <a:pPr defTabSz="67208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23" kern="0">
                  <a:noFill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>
                <a:off x="2897666" y="1230507"/>
                <a:ext cx="3014399" cy="1914389"/>
              </a:xfrm>
              <a:custGeom>
                <a:avLst/>
                <a:gdLst>
                  <a:gd name="T0" fmla="*/ 200 w 6832"/>
                  <a:gd name="T1" fmla="*/ 0 h 8715"/>
                  <a:gd name="T2" fmla="*/ 3879 w 6832"/>
                  <a:gd name="T3" fmla="*/ 0 h 8715"/>
                  <a:gd name="T4" fmla="*/ 3879 w 6832"/>
                  <a:gd name="T5" fmla="*/ 400 h 8715"/>
                  <a:gd name="T6" fmla="*/ 400 w 6832"/>
                  <a:gd name="T7" fmla="*/ 400 h 8715"/>
                  <a:gd name="T8" fmla="*/ 400 w 6832"/>
                  <a:gd name="T9" fmla="*/ 8315 h 8715"/>
                  <a:gd name="T10" fmla="*/ 6432 w 6832"/>
                  <a:gd name="T11" fmla="*/ 8315 h 8715"/>
                  <a:gd name="T12" fmla="*/ 6432 w 6832"/>
                  <a:gd name="T13" fmla="*/ 2952 h 8715"/>
                  <a:gd name="T14" fmla="*/ 6832 w 6832"/>
                  <a:gd name="T15" fmla="*/ 2952 h 8715"/>
                  <a:gd name="T16" fmla="*/ 6832 w 6832"/>
                  <a:gd name="T17" fmla="*/ 8515 h 8715"/>
                  <a:gd name="T18" fmla="*/ 6832 w 6832"/>
                  <a:gd name="T19" fmla="*/ 8715 h 8715"/>
                  <a:gd name="T20" fmla="*/ 6632 w 6832"/>
                  <a:gd name="T21" fmla="*/ 8715 h 8715"/>
                  <a:gd name="T22" fmla="*/ 200 w 6832"/>
                  <a:gd name="T23" fmla="*/ 8715 h 8715"/>
                  <a:gd name="T24" fmla="*/ 0 w 6832"/>
                  <a:gd name="T25" fmla="*/ 8715 h 8715"/>
                  <a:gd name="T26" fmla="*/ 0 w 6832"/>
                  <a:gd name="T27" fmla="*/ 8515 h 8715"/>
                  <a:gd name="T28" fmla="*/ 0 w 6832"/>
                  <a:gd name="T29" fmla="*/ 200 h 8715"/>
                  <a:gd name="T30" fmla="*/ 0 w 6832"/>
                  <a:gd name="T31" fmla="*/ 0 h 8715"/>
                  <a:gd name="T32" fmla="*/ 200 w 6832"/>
                  <a:gd name="T3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32" h="8715">
                    <a:moveTo>
                      <a:pt x="200" y="0"/>
                    </a:moveTo>
                    <a:lnTo>
                      <a:pt x="3879" y="0"/>
                    </a:lnTo>
                    <a:lnTo>
                      <a:pt x="3879" y="400"/>
                    </a:lnTo>
                    <a:lnTo>
                      <a:pt x="400" y="400"/>
                    </a:lnTo>
                    <a:lnTo>
                      <a:pt x="400" y="8315"/>
                    </a:lnTo>
                    <a:lnTo>
                      <a:pt x="6432" y="8315"/>
                    </a:lnTo>
                    <a:lnTo>
                      <a:pt x="6432" y="2952"/>
                    </a:lnTo>
                    <a:lnTo>
                      <a:pt x="6832" y="2952"/>
                    </a:lnTo>
                    <a:lnTo>
                      <a:pt x="6832" y="8515"/>
                    </a:lnTo>
                    <a:lnTo>
                      <a:pt x="6832" y="8715"/>
                    </a:lnTo>
                    <a:lnTo>
                      <a:pt x="6632" y="8715"/>
                    </a:lnTo>
                    <a:lnTo>
                      <a:pt x="200" y="8715"/>
                    </a:lnTo>
                    <a:lnTo>
                      <a:pt x="0" y="8715"/>
                    </a:lnTo>
                    <a:lnTo>
                      <a:pt x="0" y="8515"/>
                    </a:lnTo>
                    <a:lnTo>
                      <a:pt x="0" y="200"/>
                    </a:lnTo>
                    <a:lnTo>
                      <a:pt x="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17406D"/>
              </a:solidFill>
              <a:ln>
                <a:noFill/>
              </a:ln>
            </p:spPr>
            <p:txBody>
              <a:bodyPr vert="horz" wrap="square" lIns="67204" tIns="33602" rIns="67204" bIns="33602" numCol="1" anchor="t" anchorCtr="0" compatLnSpc="1">
                <a:prstTxWarp prst="textNoShape">
                  <a:avLst/>
                </a:prstTxWarp>
              </a:bodyPr>
              <a:lstStyle/>
              <a:p>
                <a:pPr defTabSz="67208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23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1003370" y="531699"/>
              <a:ext cx="9675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1740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实验目的</a:t>
              </a:r>
              <a:endParaRPr lang="zh-CN" altLang="en-US" sz="2646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14" name="文本框 10"/>
          <p:cNvSpPr txBox="1"/>
          <p:nvPr/>
        </p:nvSpPr>
        <p:spPr>
          <a:xfrm>
            <a:off x="1920221" y="1579496"/>
            <a:ext cx="4236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学习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RARS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Logisim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54775" y="1368060"/>
            <a:ext cx="0" cy="187215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454775" y="1821862"/>
            <a:ext cx="45140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H="1">
            <a:off x="1468815" y="3240216"/>
            <a:ext cx="45140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06181" y="2249090"/>
            <a:ext cx="62666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学习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RISC-V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汇编语言，熟悉并理解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RISC-V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指令系统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4957" y="2953984"/>
            <a:ext cx="61238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了解程序在单周期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RISC-V 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CPU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搭建的</a:t>
            </a:r>
            <a:r>
              <a:rPr lang="en-US" altLang="zh-CN" sz="2000" dirty="0" err="1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SoC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中的运行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468815" y="2520156"/>
            <a:ext cx="45140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实验工具 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altLang="zh-CN" sz="2800" spc="3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endParaRPr lang="zh-CN" altLang="en-US" sz="2800" spc="300" dirty="0">
              <a:solidFill>
                <a:srgbClr val="17406D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84243" y="720006"/>
            <a:ext cx="1584133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 Logisim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CEFD7C1-6D23-1345-8349-ABA9B10EF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987" y="803029"/>
            <a:ext cx="587465" cy="4296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3922A71-4766-E04C-B0B8-35A41AE3C57D}"/>
              </a:ext>
            </a:extLst>
          </p:cNvPr>
          <p:cNvSpPr txBox="1"/>
          <p:nvPr/>
        </p:nvSpPr>
        <p:spPr>
          <a:xfrm>
            <a:off x="3096445" y="8353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电路图设计工具</a:t>
            </a:r>
          </a:p>
        </p:txBody>
      </p:sp>
      <p:sp>
        <p:nvSpPr>
          <p:cNvPr id="5" name="矩形 4"/>
          <p:cNvSpPr/>
          <p:nvPr/>
        </p:nvSpPr>
        <p:spPr>
          <a:xfrm>
            <a:off x="1346040" y="3683883"/>
            <a:ext cx="2162772" cy="1289905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Ctrl + 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：电路复位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Ctrl + 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：时钟单步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Ctrl + 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：时钟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连续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0435" y="1277871"/>
            <a:ext cx="877163" cy="5078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戳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0435" y="2453376"/>
            <a:ext cx="1107996" cy="4603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编辑工具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526" y="1445806"/>
            <a:ext cx="4625022" cy="352798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068526" y="1792357"/>
            <a:ext cx="180202" cy="1834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8" idx="1"/>
          </p:cNvCxnSpPr>
          <p:nvPr/>
        </p:nvCxnSpPr>
        <p:spPr>
          <a:xfrm>
            <a:off x="3577598" y="1531787"/>
            <a:ext cx="517318" cy="287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238507" y="1800300"/>
            <a:ext cx="180202" cy="1834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5" idx="3"/>
            <a:endCxn id="14" idx="4"/>
          </p:cNvCxnSpPr>
          <p:nvPr/>
        </p:nvCxnSpPr>
        <p:spPr>
          <a:xfrm flipV="1">
            <a:off x="3808431" y="1983769"/>
            <a:ext cx="520177" cy="69979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559182" y="1697235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/>
              </a:rPr>
              <a:t>可直接</a:t>
            </a:r>
            <a:r>
              <a:rPr lang="zh-CN" altLang="en-US" dirty="0">
                <a:latin typeface="Roboto"/>
              </a:rPr>
              <a:t>查看组件的</a:t>
            </a:r>
            <a:r>
              <a:rPr lang="zh-CN" altLang="en-US" dirty="0" smtClean="0">
                <a:latin typeface="Roboto"/>
              </a:rPr>
              <a:t>值</a:t>
            </a:r>
            <a:endParaRPr lang="en-US" altLang="zh-CN" dirty="0" smtClean="0">
              <a:latin typeface="Roboto"/>
            </a:endParaRPr>
          </a:p>
          <a:p>
            <a:r>
              <a:rPr lang="zh-CN" altLang="en-US" dirty="0"/>
              <a:t>可显示连线当前的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31" name="矩形 30"/>
          <p:cNvSpPr/>
          <p:nvPr/>
        </p:nvSpPr>
        <p:spPr>
          <a:xfrm>
            <a:off x="1140261" y="282123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允许用户重新安排现有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zh-CN" altLang="en-US" dirty="0"/>
              <a:t>组件属性并添加连线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63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5" grpId="0"/>
      <p:bldP spid="14" grpId="0" animBg="1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57A36F7-AF89-F84E-AC57-51B6010E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43" y="720006"/>
            <a:ext cx="432037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2168EB5-0660-1048-8034-CDF52E6001D9}"/>
              </a:ext>
            </a:extLst>
          </p:cNvPr>
          <p:cNvSpPr txBox="1"/>
          <p:nvPr/>
        </p:nvSpPr>
        <p:spPr>
          <a:xfrm>
            <a:off x="3852508" y="835362"/>
            <a:ext cx="381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汇编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：编辑器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汇编器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5B1DF0F-6634-A043-9B4B-F8242CAB1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74" y="845007"/>
            <a:ext cx="2540000" cy="355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实验工具 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RARS</a:t>
            </a:r>
            <a:endParaRPr lang="zh-CN" altLang="en-US" sz="2800" spc="3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62" y="1307660"/>
            <a:ext cx="3270713" cy="3692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4284544" y="1799448"/>
            <a:ext cx="3789045" cy="1230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38836" y="3296423"/>
            <a:ext cx="4366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.text</a:t>
            </a:r>
            <a:r>
              <a:rPr lang="zh-CN" altLang="zh-CN" dirty="0"/>
              <a:t>是存储在指令存储器中，</a:t>
            </a:r>
            <a:endParaRPr lang="en-US" altLang="zh-CN" dirty="0"/>
          </a:p>
          <a:p>
            <a:r>
              <a:rPr lang="en-US" altLang="zh-CN" dirty="0"/>
              <a:t>.data</a:t>
            </a:r>
            <a:r>
              <a:rPr lang="zh-CN" altLang="zh-CN" dirty="0"/>
              <a:t>生成的数据是存储在数据存储器中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注</a:t>
            </a:r>
            <a:r>
              <a:rPr lang="zh-CN" altLang="zh-CN" dirty="0"/>
              <a:t>：如果汇编代码中没有定义</a:t>
            </a:r>
            <a:r>
              <a:rPr lang="en-US" altLang="zh-CN" dirty="0"/>
              <a:t>.data</a:t>
            </a:r>
            <a:r>
              <a:rPr lang="zh-CN" altLang="zh-CN" dirty="0"/>
              <a:t>，则不会生成</a:t>
            </a:r>
            <a:r>
              <a:rPr lang="en-US" altLang="zh-CN" dirty="0"/>
              <a:t>.data</a:t>
            </a:r>
            <a:r>
              <a:rPr lang="zh-CN" altLang="zh-CN" dirty="0" smtClean="0"/>
              <a:t>段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424580" y="2511194"/>
            <a:ext cx="1732120" cy="36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66528" y="2302377"/>
            <a:ext cx="1490322" cy="208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3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57A36F7-AF89-F84E-AC57-51B6010E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43" y="720006"/>
            <a:ext cx="432037" cy="4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RISCV-</a:t>
            </a:r>
            <a:r>
              <a:rPr lang="en-US" altLang="zh-CN" sz="2800" spc="3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endParaRPr lang="zh-CN" altLang="en-US" sz="2800" spc="3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072"/>
            <a:ext cx="4392740" cy="298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586" y="1584077"/>
            <a:ext cx="1440120" cy="28707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8453" y="905967"/>
            <a:ext cx="7020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RISCV-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SoC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编址的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方式，高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地址空间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63339"/>
              </p:ext>
            </p:extLst>
          </p:nvPr>
        </p:nvGraphicFramePr>
        <p:xfrm>
          <a:off x="6417823" y="1944108"/>
          <a:ext cx="2427605" cy="165848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349588"/>
                <a:gridCol w="1078017"/>
              </a:tblGrid>
              <a:tr h="3249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接口部件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首地址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0XFFFFF060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0XFFFFF062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位拨码开关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0XFFFFF070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33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位拨码开关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0XFFFFF072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508646" y="1656084"/>
            <a:ext cx="648054" cy="576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5" y="941194"/>
            <a:ext cx="808917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dirty="0" smtClean="0"/>
              <a:t>实现功能：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不断</a:t>
            </a:r>
            <a:r>
              <a:rPr lang="zh-CN" altLang="en-US" dirty="0"/>
              <a:t>地从拨码开关读出数据，并将数据输出到对应的</a:t>
            </a:r>
            <a:r>
              <a:rPr lang="en-US" altLang="zh-CN" dirty="0"/>
              <a:t>LED</a:t>
            </a:r>
            <a:r>
              <a:rPr lang="zh-CN" altLang="en-US" dirty="0"/>
              <a:t>灯上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要求</a:t>
            </a:r>
            <a:r>
              <a:rPr lang="zh-CN" altLang="en-US" dirty="0"/>
              <a:t>拨码开关为</a:t>
            </a:r>
            <a:r>
              <a:rPr lang="en-US" altLang="zh-CN" dirty="0"/>
              <a:t>1</a:t>
            </a:r>
            <a:r>
              <a:rPr lang="zh-CN" altLang="en-US" dirty="0"/>
              <a:t>时</a:t>
            </a:r>
            <a:r>
              <a:rPr lang="en-US" altLang="zh-CN" dirty="0"/>
              <a:t>LED</a:t>
            </a:r>
            <a:r>
              <a:rPr lang="zh-CN" altLang="en-US" dirty="0"/>
              <a:t>灯亮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程序见</a:t>
            </a:r>
            <a:r>
              <a:rPr lang="en-US" altLang="zh-CN" b="1" dirty="0" smtClean="0"/>
              <a:t>Exercise1.asm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根据实验指导书，运行程序，熟悉实验过程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实验题目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spc="3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3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基本输入输出</a:t>
            </a:r>
          </a:p>
          <a:p>
            <a:endParaRPr lang="zh-CN" altLang="en-US" sz="2800" spc="3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4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679</Words>
  <Characters>0</Characters>
  <Application>Microsoft Office PowerPoint</Application>
  <DocSecurity>0</DocSecurity>
  <PresentationFormat>自定义</PresentationFormat>
  <Lines>0</Lines>
  <Paragraphs>144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Aharoni</vt:lpstr>
      <vt:lpstr>Roboto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cp:lastModifiedBy/>
  <cp:revision>1</cp:revision>
  <dcterms:created xsi:type="dcterms:W3CDTF">2017-05-21T03:30:57Z</dcterms:created>
  <dcterms:modified xsi:type="dcterms:W3CDTF">2021-06-29T00:10:22Z</dcterms:modified>
</cp:coreProperties>
</file>