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2" r:id="rId8"/>
    <p:sldId id="261"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9144000" cy="1470025"/>
          </a:xfrm>
          <a:solidFill>
            <a:schemeClr val="accent1"/>
          </a:solidFill>
          <a:ln>
            <a:solidFill>
              <a:schemeClr val="accent1"/>
            </a:solidFill>
          </a:ln>
        </p:spPr>
        <p:txBody>
          <a:bodyPr/>
          <a:lstStyle/>
          <a:p>
            <a:r>
              <a:rPr lang="en-US" altLang="zh-CN" smtClean="0"/>
              <a:t>How to use view_code_plugin</a:t>
            </a:r>
            <a:endParaRPr lang="zh-CN" altLang="en-US"/>
          </a:p>
        </p:txBody>
      </p:sp>
    </p:spTree>
    <p:extLst>
      <p:ext uri="{BB962C8B-B14F-4D97-AF65-F5344CB8AC3E}">
        <p14:creationId xmlns:p14="http://schemas.microsoft.com/office/powerpoint/2010/main" val="41470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smtClean="0"/>
              <a:t>View code</a:t>
            </a:r>
            <a:endParaRPr lang="zh-CN" altLang="en-US"/>
          </a:p>
        </p:txBody>
      </p:sp>
      <p:sp>
        <p:nvSpPr>
          <p:cNvPr id="3" name="Content Placeholder 2"/>
          <p:cNvSpPr>
            <a:spLocks noGrp="1"/>
          </p:cNvSpPr>
          <p:nvPr>
            <p:ph idx="1"/>
          </p:nvPr>
        </p:nvSpPr>
        <p:spPr/>
        <p:txBody>
          <a:bodyPr>
            <a:normAutofit/>
          </a:bodyPr>
          <a:lstStyle/>
          <a:p>
            <a:pPr marL="457200" lvl="1" indent="0">
              <a:buNone/>
            </a:pPr>
            <a:r>
              <a:rPr lang="zh-CN" altLang="en-US" sz="1600"/>
              <a:t> </a:t>
            </a:r>
            <a:r>
              <a:rPr lang="en-US" altLang="zh-CN" sz="1600"/>
              <a:t>1. </a:t>
            </a:r>
            <a:r>
              <a:rPr lang="zh-CN" altLang="en-US" sz="1600"/>
              <a:t>能够正向找到函数和变量的定义：</a:t>
            </a:r>
            <a:r>
              <a:rPr lang="en-US" altLang="zh-CN" sz="1600"/>
              <a:t>(Ctag)</a:t>
            </a:r>
          </a:p>
          <a:p>
            <a:pPr marL="457200" lvl="1" indent="0">
              <a:buNone/>
            </a:pPr>
            <a:r>
              <a:rPr lang="en-US" altLang="zh-CN" sz="1600"/>
              <a:t>    </a:t>
            </a:r>
            <a:r>
              <a:rPr lang="en-US" altLang="zh-CN" sz="1600" smtClean="0"/>
              <a:t>&gt;&gt; </a:t>
            </a:r>
            <a:r>
              <a:rPr lang="zh-CN" altLang="en-US" sz="1600" smtClean="0"/>
              <a:t>在</a:t>
            </a:r>
            <a:r>
              <a:rPr lang="zh-CN" altLang="en-US" sz="1600"/>
              <a:t>对应的函数名下“</a:t>
            </a:r>
            <a:r>
              <a:rPr lang="en-US" altLang="zh-CN" sz="1600"/>
              <a:t>CTRL+]”</a:t>
            </a:r>
            <a:r>
              <a:rPr lang="zh-CN" altLang="en-US" sz="1600"/>
              <a:t>，会自动跳转到函数的定义部分，“</a:t>
            </a:r>
            <a:r>
              <a:rPr lang="en-US" altLang="zh-CN" sz="1600"/>
              <a:t>CTRL+T”</a:t>
            </a:r>
            <a:r>
              <a:rPr lang="zh-CN" altLang="en-US" sz="1600"/>
              <a:t>则返回</a:t>
            </a:r>
          </a:p>
          <a:p>
            <a:pPr marL="457200" lvl="1" indent="0">
              <a:buNone/>
            </a:pPr>
            <a:r>
              <a:rPr lang="zh-CN" altLang="en-US" sz="1600"/>
              <a:t> </a:t>
            </a:r>
          </a:p>
          <a:p>
            <a:pPr marL="457200" lvl="1" indent="0">
              <a:buNone/>
            </a:pPr>
            <a:r>
              <a:rPr lang="zh-CN" altLang="en-US" sz="1600"/>
              <a:t>  </a:t>
            </a:r>
            <a:r>
              <a:rPr lang="en-US" altLang="zh-CN" sz="1600"/>
              <a:t>2. </a:t>
            </a:r>
            <a:r>
              <a:rPr lang="zh-CN" altLang="en-US" sz="1600"/>
              <a:t>能够反向找到函数的</a:t>
            </a:r>
            <a:r>
              <a:rPr lang="en-US" altLang="zh-CN" sz="1600"/>
              <a:t>caller</a:t>
            </a:r>
            <a:r>
              <a:rPr lang="zh-CN" altLang="en-US" sz="1600"/>
              <a:t>和变量的引用行 （</a:t>
            </a:r>
            <a:r>
              <a:rPr lang="en-US" altLang="zh-CN" sz="1600"/>
              <a:t>cscope</a:t>
            </a:r>
            <a:r>
              <a:rPr lang="zh-CN" altLang="en-US" sz="1600"/>
              <a:t>）</a:t>
            </a:r>
          </a:p>
          <a:p>
            <a:pPr marL="457200" lvl="1" indent="0">
              <a:buNone/>
            </a:pPr>
            <a:r>
              <a:rPr lang="zh-CN" altLang="en-US" sz="1600"/>
              <a:t>    </a:t>
            </a:r>
            <a:r>
              <a:rPr lang="en-US" altLang="zh-CN" sz="1600"/>
              <a:t>&gt;&gt; \+s:</a:t>
            </a:r>
            <a:r>
              <a:rPr lang="zh-CN" altLang="en-US" sz="1600"/>
              <a:t>查看函数或变量在哪里被引用</a:t>
            </a:r>
          </a:p>
          <a:p>
            <a:pPr marL="457200" lvl="1" indent="0">
              <a:buNone/>
            </a:pPr>
            <a:r>
              <a:rPr lang="zh-CN" altLang="en-US" sz="1600"/>
              <a:t>    </a:t>
            </a:r>
            <a:r>
              <a:rPr lang="en-US" altLang="zh-CN" sz="1600"/>
              <a:t>&gt;&gt; \+c:</a:t>
            </a:r>
            <a:r>
              <a:rPr lang="zh-CN" altLang="en-US" sz="1600"/>
              <a:t>反向找到函数的引用行</a:t>
            </a:r>
          </a:p>
          <a:p>
            <a:pPr marL="457200" lvl="1" indent="0">
              <a:buNone/>
            </a:pPr>
            <a:r>
              <a:rPr lang="zh-CN" altLang="en-US" sz="1600"/>
              <a:t>    </a:t>
            </a:r>
            <a:r>
              <a:rPr lang="en-US" altLang="zh-CN" sz="1600"/>
              <a:t>&gt;&gt; \+d:</a:t>
            </a:r>
            <a:r>
              <a:rPr lang="zh-CN" altLang="en-US" sz="1600"/>
              <a:t>找到此函数调用了哪些函数    </a:t>
            </a:r>
          </a:p>
          <a:p>
            <a:pPr marL="457200" lvl="1" indent="0">
              <a:buNone/>
            </a:pPr>
            <a:r>
              <a:rPr lang="zh-CN" altLang="en-US" sz="1600"/>
              <a:t>    </a:t>
            </a:r>
            <a:r>
              <a:rPr lang="en-US" altLang="zh-CN" sz="1600"/>
              <a:t>&gt;&gt; \+g:</a:t>
            </a:r>
            <a:r>
              <a:rPr lang="zh-CN" altLang="en-US" sz="1600"/>
              <a:t>正向找到函数或变量或宏的定义</a:t>
            </a:r>
          </a:p>
          <a:p>
            <a:pPr marL="457200" lvl="1" indent="0">
              <a:buNone/>
            </a:pPr>
            <a:endParaRPr lang="zh-CN" altLang="en-US" sz="1600"/>
          </a:p>
          <a:p>
            <a:pPr marL="457200" lvl="1" indent="0">
              <a:buNone/>
            </a:pPr>
            <a:r>
              <a:rPr lang="zh-CN" altLang="en-US" sz="1600"/>
              <a:t>  </a:t>
            </a:r>
            <a:r>
              <a:rPr lang="en-US" altLang="zh-CN" sz="1600"/>
              <a:t>3. </a:t>
            </a:r>
            <a:r>
              <a:rPr lang="zh-CN" altLang="en-US" sz="1600"/>
              <a:t>能够在</a:t>
            </a:r>
            <a:r>
              <a:rPr lang="en-US" altLang="zh-CN" sz="1600"/>
              <a:t>vim</a:t>
            </a:r>
            <a:r>
              <a:rPr lang="zh-CN" altLang="en-US" sz="1600"/>
              <a:t>里看到本文件的函数列表 </a:t>
            </a:r>
            <a:r>
              <a:rPr lang="en-US" altLang="zh-CN" sz="1600"/>
              <a:t>(Tlist</a:t>
            </a:r>
            <a:r>
              <a:rPr lang="zh-CN" altLang="en-US" sz="1600"/>
              <a:t>）</a:t>
            </a:r>
          </a:p>
          <a:p>
            <a:pPr marL="457200" lvl="1" indent="0">
              <a:buNone/>
            </a:pPr>
            <a:r>
              <a:rPr lang="zh-CN" altLang="en-US" sz="1600"/>
              <a:t>    </a:t>
            </a:r>
            <a:r>
              <a:rPr lang="en-US" altLang="zh-CN" sz="1600" smtClean="0"/>
              <a:t>&gt;&gt; </a:t>
            </a:r>
            <a:r>
              <a:rPr lang="zh-CN" altLang="en-US" sz="1600" smtClean="0"/>
              <a:t>输</a:t>
            </a:r>
            <a:r>
              <a:rPr lang="zh-CN" altLang="en-US" sz="1600"/>
              <a:t>入：</a:t>
            </a:r>
            <a:r>
              <a:rPr lang="en-US" altLang="zh-CN" sz="1600"/>
              <a:t>Tlist </a:t>
            </a:r>
            <a:r>
              <a:rPr lang="zh-CN" altLang="en-US" sz="1600"/>
              <a:t>可显示和隐藏</a:t>
            </a:r>
            <a:r>
              <a:rPr lang="en-US" altLang="zh-CN" sz="1600"/>
              <a:t>taglsit</a:t>
            </a:r>
            <a:r>
              <a:rPr lang="zh-CN" altLang="en-US" sz="1600"/>
              <a:t>窗口</a:t>
            </a:r>
          </a:p>
          <a:p>
            <a:pPr marL="457200" lvl="1" indent="0">
              <a:buNone/>
            </a:pPr>
            <a:r>
              <a:rPr lang="zh-CN" altLang="en-US" sz="1600"/>
              <a:t>    </a:t>
            </a:r>
            <a:r>
              <a:rPr lang="en-US" altLang="zh-CN" sz="1600" smtClean="0"/>
              <a:t>&gt;&gt; </a:t>
            </a:r>
            <a:r>
              <a:rPr lang="zh-CN" altLang="en-US" sz="1600" smtClean="0"/>
              <a:t>或</a:t>
            </a:r>
            <a:r>
              <a:rPr lang="zh-CN" altLang="en-US" sz="1600"/>
              <a:t>直接使用快捷键</a:t>
            </a:r>
            <a:r>
              <a:rPr lang="en-US" altLang="zh-CN" sz="1600"/>
              <a:t>&lt;F2&gt;</a:t>
            </a:r>
          </a:p>
        </p:txBody>
      </p:sp>
    </p:spTree>
    <p:extLst>
      <p:ext uri="{BB962C8B-B14F-4D97-AF65-F5344CB8AC3E}">
        <p14:creationId xmlns:p14="http://schemas.microsoft.com/office/powerpoint/2010/main" val="27998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470025"/>
          </a:xfrm>
          <a:solidFill>
            <a:schemeClr val="accent1"/>
          </a:solidFill>
        </p:spPr>
        <p:txBody>
          <a:bodyPr/>
          <a:lstStyle/>
          <a:p>
            <a:r>
              <a:rPr lang="en-US" altLang="zh-CN" smtClean="0"/>
              <a:t>END</a:t>
            </a:r>
            <a:endParaRPr lang="zh-CN" altLang="en-US"/>
          </a:p>
        </p:txBody>
      </p:sp>
    </p:spTree>
    <p:extLst>
      <p:ext uri="{BB962C8B-B14F-4D97-AF65-F5344CB8AC3E}">
        <p14:creationId xmlns:p14="http://schemas.microsoft.com/office/powerpoint/2010/main" val="15627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smtClean="0"/>
              <a:t>Catlog</a:t>
            </a:r>
            <a:endParaRPr lang="zh-CN" altLang="en-US"/>
          </a:p>
        </p:txBody>
      </p:sp>
      <p:sp>
        <p:nvSpPr>
          <p:cNvPr id="3" name="Content Placeholder 2"/>
          <p:cNvSpPr>
            <a:spLocks noGrp="1"/>
          </p:cNvSpPr>
          <p:nvPr>
            <p:ph idx="1"/>
          </p:nvPr>
        </p:nvSpPr>
        <p:spPr/>
        <p:txBody>
          <a:bodyPr/>
          <a:lstStyle/>
          <a:p>
            <a:pPr>
              <a:buFont typeface="Wingdings" pitchFamily="2" charset="2"/>
              <a:buChar char="l"/>
            </a:pPr>
            <a:r>
              <a:rPr lang="en-US" altLang="zh-CN"/>
              <a:t>D</a:t>
            </a:r>
            <a:r>
              <a:rPr lang="en-US" altLang="zh-CN" smtClean="0"/>
              <a:t>escription</a:t>
            </a:r>
          </a:p>
          <a:p>
            <a:pPr>
              <a:buFont typeface="Wingdings" pitchFamily="2" charset="2"/>
              <a:buChar char="l"/>
            </a:pPr>
            <a:r>
              <a:rPr lang="en-US" altLang="zh-CN" smtClean="0"/>
              <a:t>Decompression</a:t>
            </a:r>
            <a:endParaRPr lang="en-US" altLang="zh-CN"/>
          </a:p>
          <a:p>
            <a:pPr>
              <a:buFont typeface="Wingdings" pitchFamily="2" charset="2"/>
              <a:buChar char="l"/>
            </a:pPr>
            <a:r>
              <a:rPr lang="en-US" altLang="zh-CN" smtClean="0"/>
              <a:t>Configuration</a:t>
            </a:r>
          </a:p>
          <a:p>
            <a:pPr>
              <a:buFont typeface="Wingdings" pitchFamily="2" charset="2"/>
              <a:buChar char="l"/>
            </a:pPr>
            <a:r>
              <a:rPr lang="en-US" altLang="zh-CN" smtClean="0"/>
              <a:t>Using command</a:t>
            </a:r>
          </a:p>
          <a:p>
            <a:pPr>
              <a:buFont typeface="Wingdings" pitchFamily="2" charset="2"/>
              <a:buChar char="l"/>
            </a:pPr>
            <a:r>
              <a:rPr lang="en-US" altLang="zh-CN"/>
              <a:t>S</a:t>
            </a:r>
            <a:r>
              <a:rPr lang="en-US" altLang="zh-CN" smtClean="0"/>
              <a:t>hortcut</a:t>
            </a:r>
            <a:endParaRPr lang="en-US" altLang="zh-CN"/>
          </a:p>
          <a:p>
            <a:pPr>
              <a:buFont typeface="Wingdings" pitchFamily="2" charset="2"/>
              <a:buChar char="l"/>
            </a:pPr>
            <a:endParaRPr lang="en-US" altLang="zh-CN" smtClean="0"/>
          </a:p>
          <a:p>
            <a:pPr>
              <a:buFont typeface="Wingdings" pitchFamily="2" charset="2"/>
              <a:buChar char="l"/>
            </a:pPr>
            <a:endParaRPr lang="zh-CN" altLang="en-US"/>
          </a:p>
        </p:txBody>
      </p:sp>
    </p:spTree>
    <p:extLst>
      <p:ext uri="{BB962C8B-B14F-4D97-AF65-F5344CB8AC3E}">
        <p14:creationId xmlns:p14="http://schemas.microsoft.com/office/powerpoint/2010/main" val="129721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a:t>Description</a:t>
            </a:r>
          </a:p>
        </p:txBody>
      </p:sp>
      <p:sp>
        <p:nvSpPr>
          <p:cNvPr id="3" name="Content Placeholder 2"/>
          <p:cNvSpPr>
            <a:spLocks noGrp="1"/>
          </p:cNvSpPr>
          <p:nvPr>
            <p:ph idx="1"/>
          </p:nvPr>
        </p:nvSpPr>
        <p:spPr/>
        <p:txBody>
          <a:bodyPr/>
          <a:lstStyle/>
          <a:p>
            <a:pPr marL="0" indent="0">
              <a:buNone/>
            </a:pPr>
            <a:r>
              <a:rPr lang="en-US" altLang="zh-CN" sz="2400"/>
              <a:t> </a:t>
            </a:r>
            <a:r>
              <a:rPr lang="en-US" altLang="zh-CN" sz="2400" smtClean="0"/>
              <a:t>   we will find that all files will be added into tags and cscope.out when we “ctag -R”  “cscope -Rqbk”. However, this will confuse us when we using cscope to view code, because there are so many functions found and some of them are useless.  So,  this plugin will help you to filter files,  and cscope will only find functions from files you have filtered but all files .    </a:t>
            </a:r>
          </a:p>
          <a:p>
            <a:pPr>
              <a:buFont typeface="Wingdings" pitchFamily="2" charset="2"/>
              <a:buChar char="l"/>
            </a:pPr>
            <a:endParaRPr lang="zh-CN" altLang="en-US"/>
          </a:p>
        </p:txBody>
      </p:sp>
    </p:spTree>
    <p:extLst>
      <p:ext uri="{BB962C8B-B14F-4D97-AF65-F5344CB8AC3E}">
        <p14:creationId xmlns:p14="http://schemas.microsoft.com/office/powerpoint/2010/main" val="424622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a:t>Decompression</a:t>
            </a:r>
          </a:p>
        </p:txBody>
      </p:sp>
      <p:sp>
        <p:nvSpPr>
          <p:cNvPr id="3" name="Content Placeholder 2"/>
          <p:cNvSpPr>
            <a:spLocks noGrp="1"/>
          </p:cNvSpPr>
          <p:nvPr>
            <p:ph idx="1"/>
          </p:nvPr>
        </p:nvSpPr>
        <p:spPr/>
        <p:txBody>
          <a:bodyPr/>
          <a:lstStyle/>
          <a:p>
            <a:pPr>
              <a:buFont typeface="Wingdings" pitchFamily="2" charset="2"/>
              <a:buChar char="l"/>
            </a:pPr>
            <a:r>
              <a:rPr lang="en-US" altLang="zh-CN" sz="2800" smtClean="0"/>
              <a:t>Firstly, we should </a:t>
            </a:r>
            <a:r>
              <a:rPr lang="en-US" altLang="zh-CN" sz="2800" smtClean="0"/>
              <a:t>decompressiom</a:t>
            </a:r>
            <a:r>
              <a:rPr lang="en-US" altLang="zh-CN" sz="2800" smtClean="0"/>
              <a:t> </a:t>
            </a:r>
            <a:r>
              <a:rPr lang="en-US" altLang="zh-CN" sz="2800" smtClean="0"/>
              <a:t>package</a:t>
            </a:r>
          </a:p>
          <a:p>
            <a:pPr lvl="1">
              <a:buFont typeface="Wingdings" pitchFamily="2" charset="2"/>
              <a:buChar char="l"/>
            </a:pPr>
            <a:r>
              <a:rPr lang="en-US" altLang="zh-CN" sz="2000"/>
              <a:t>tar –xzvf </a:t>
            </a:r>
            <a:r>
              <a:rPr lang="en-US" altLang="zh-CN" sz="2000" smtClean="0"/>
              <a:t>vim_plugin.tar.gz</a:t>
            </a:r>
            <a:endParaRPr lang="en-US" altLang="zh-CN" sz="1800"/>
          </a:p>
          <a:p>
            <a:pPr>
              <a:buFont typeface="Wingdings" pitchFamily="2" charset="2"/>
              <a:buChar char="l"/>
            </a:pPr>
            <a:endParaRPr lang="en-US" altLang="zh-CN" smtClean="0"/>
          </a:p>
          <a:p>
            <a:pPr>
              <a:buFont typeface="Wingdings" pitchFamily="2" charset="2"/>
              <a:buChar char="l"/>
            </a:pPr>
            <a:endParaRPr lang="zh-CN" altLang="en-US"/>
          </a:p>
        </p:txBody>
      </p:sp>
      <p:sp>
        <p:nvSpPr>
          <p:cNvPr id="4" name="TextBox 3"/>
          <p:cNvSpPr txBox="1"/>
          <p:nvPr/>
        </p:nvSpPr>
        <p:spPr>
          <a:xfrm>
            <a:off x="1295400" y="2743200"/>
            <a:ext cx="5715000" cy="3231654"/>
          </a:xfrm>
          <a:prstGeom prst="rect">
            <a:avLst/>
          </a:prstGeom>
          <a:solidFill>
            <a:schemeClr val="tx1"/>
          </a:solidFill>
        </p:spPr>
        <p:txBody>
          <a:bodyPr wrap="square" rtlCol="0">
            <a:spAutoFit/>
          </a:bodyPr>
          <a:lstStyle/>
          <a:p>
            <a:r>
              <a:rPr lang="en-US" altLang="zh-CN" sz="1200">
                <a:solidFill>
                  <a:srgbClr val="00B050"/>
                </a:solidFill>
              </a:rPr>
              <a:t>charley@ubuntu16</a:t>
            </a:r>
            <a:r>
              <a:rPr lang="en-US" altLang="zh-CN" sz="1200">
                <a:solidFill>
                  <a:schemeClr val="accent1"/>
                </a:solidFill>
              </a:rPr>
              <a:t>:~/vim$ </a:t>
            </a:r>
            <a:r>
              <a:rPr lang="en-US" altLang="zh-CN" sz="1200">
                <a:solidFill>
                  <a:schemeClr val="bg1"/>
                </a:solidFill>
              </a:rPr>
              <a:t>ls</a:t>
            </a:r>
          </a:p>
          <a:p>
            <a:r>
              <a:rPr lang="en-US" altLang="zh-CN" sz="1200">
                <a:solidFill>
                  <a:srgbClr val="FF0000"/>
                </a:solidFill>
              </a:rPr>
              <a:t>vim_plugin.tar.gz</a:t>
            </a:r>
          </a:p>
          <a:p>
            <a:r>
              <a:rPr lang="en-US" altLang="zh-CN" sz="1200">
                <a:solidFill>
                  <a:srgbClr val="00B050"/>
                </a:solidFill>
              </a:rPr>
              <a:t>charley@ubuntu16</a:t>
            </a:r>
            <a:r>
              <a:rPr lang="en-US" altLang="zh-CN" sz="1200">
                <a:solidFill>
                  <a:schemeClr val="accent1"/>
                </a:solidFill>
              </a:rPr>
              <a:t>:~/vim$ </a:t>
            </a:r>
            <a:r>
              <a:rPr lang="en-US" altLang="zh-CN" sz="1200">
                <a:solidFill>
                  <a:schemeClr val="bg1"/>
                </a:solidFill>
              </a:rPr>
              <a:t>tar -xvzf vim_plugin.tar.gz </a:t>
            </a:r>
          </a:p>
          <a:p>
            <a:r>
              <a:rPr lang="en-US" altLang="zh-CN" sz="1200">
                <a:solidFill>
                  <a:schemeClr val="bg1"/>
                </a:solidFill>
              </a:rPr>
              <a:t>vim_plugin/</a:t>
            </a:r>
          </a:p>
          <a:p>
            <a:r>
              <a:rPr lang="en-US" altLang="zh-CN" sz="1200">
                <a:solidFill>
                  <a:schemeClr val="bg1"/>
                </a:solidFill>
              </a:rPr>
              <a:t>vim_plugin/auto_profile.sh</a:t>
            </a:r>
          </a:p>
          <a:p>
            <a:r>
              <a:rPr lang="en-US" altLang="zh-CN" sz="1200">
                <a:solidFill>
                  <a:schemeClr val="bg1"/>
                </a:solidFill>
              </a:rPr>
              <a:t>vim_plugin/ct</a:t>
            </a:r>
          </a:p>
          <a:p>
            <a:r>
              <a:rPr lang="en-US" altLang="zh-CN" sz="1200">
                <a:solidFill>
                  <a:schemeClr val="bg1"/>
                </a:solidFill>
              </a:rPr>
              <a:t>vim_plugin/README.txt</a:t>
            </a:r>
          </a:p>
          <a:p>
            <a:r>
              <a:rPr lang="en-US" altLang="zh-CN" sz="1200">
                <a:solidFill>
                  <a:schemeClr val="bg1"/>
                </a:solidFill>
              </a:rPr>
              <a:t>vim_plugin/profile/</a:t>
            </a:r>
          </a:p>
          <a:p>
            <a:r>
              <a:rPr lang="en-US" altLang="zh-CN" sz="1200">
                <a:solidFill>
                  <a:schemeClr val="bg1"/>
                </a:solidFill>
              </a:rPr>
              <a:t>vim_plugin/profile/doc/</a:t>
            </a:r>
          </a:p>
          <a:p>
            <a:r>
              <a:rPr lang="en-US" altLang="zh-CN" sz="1200">
                <a:solidFill>
                  <a:schemeClr val="bg1"/>
                </a:solidFill>
              </a:rPr>
              <a:t>vim_plugin/profile/doc/taglist.txt</a:t>
            </a:r>
          </a:p>
          <a:p>
            <a:r>
              <a:rPr lang="en-US" altLang="zh-CN" sz="1200">
                <a:solidFill>
                  <a:schemeClr val="bg1"/>
                </a:solidFill>
              </a:rPr>
              <a:t>vim_plugin/profile/doc/tags</a:t>
            </a:r>
          </a:p>
          <a:p>
            <a:r>
              <a:rPr lang="en-US" altLang="zh-CN" sz="1200">
                <a:solidFill>
                  <a:schemeClr val="bg1"/>
                </a:solidFill>
              </a:rPr>
              <a:t>vim_plugin/profile/plugin/</a:t>
            </a:r>
          </a:p>
          <a:p>
            <a:r>
              <a:rPr lang="en-US" altLang="zh-CN" sz="1200">
                <a:solidFill>
                  <a:schemeClr val="bg1"/>
                </a:solidFill>
              </a:rPr>
              <a:t>vim_plugin/profile/plugin/taglist.vim</a:t>
            </a:r>
          </a:p>
          <a:p>
            <a:r>
              <a:rPr lang="en-US" altLang="zh-CN" sz="1200">
                <a:solidFill>
                  <a:schemeClr val="bg1"/>
                </a:solidFill>
              </a:rPr>
              <a:t>vim_plugin/profile/plugin/cscope_maps.vim</a:t>
            </a:r>
          </a:p>
          <a:p>
            <a:r>
              <a:rPr lang="en-US" altLang="zh-CN" sz="1200">
                <a:solidFill>
                  <a:schemeClr val="bg1"/>
                </a:solidFill>
              </a:rPr>
              <a:t>vim_plugin/vimrc</a:t>
            </a:r>
          </a:p>
          <a:p>
            <a:r>
              <a:rPr lang="en-US" altLang="zh-CN" sz="1200">
                <a:solidFill>
                  <a:srgbClr val="00B050"/>
                </a:solidFill>
              </a:rPr>
              <a:t>charley@ubuntu16</a:t>
            </a:r>
            <a:r>
              <a:rPr lang="en-US" altLang="zh-CN" sz="1200">
                <a:solidFill>
                  <a:schemeClr val="accent1"/>
                </a:solidFill>
              </a:rPr>
              <a:t>:~/vim$ </a:t>
            </a:r>
            <a:r>
              <a:rPr lang="en-US" altLang="zh-CN" sz="1200">
                <a:solidFill>
                  <a:schemeClr val="bg1"/>
                </a:solidFill>
              </a:rPr>
              <a:t>ls</a:t>
            </a:r>
          </a:p>
          <a:p>
            <a:r>
              <a:rPr lang="en-US" altLang="zh-CN" sz="1200">
                <a:solidFill>
                  <a:schemeClr val="accent1"/>
                </a:solidFill>
              </a:rPr>
              <a:t>vim_plugin</a:t>
            </a:r>
            <a:r>
              <a:rPr lang="en-US" altLang="zh-CN" sz="1200">
                <a:solidFill>
                  <a:schemeClr val="bg1"/>
                </a:solidFill>
              </a:rPr>
              <a:t>  </a:t>
            </a:r>
            <a:r>
              <a:rPr lang="en-US" altLang="zh-CN" sz="1200">
                <a:solidFill>
                  <a:srgbClr val="FF0000"/>
                </a:solidFill>
              </a:rPr>
              <a:t>vim_plugin.tar.gz</a:t>
            </a:r>
          </a:p>
        </p:txBody>
      </p:sp>
    </p:spTree>
    <p:extLst>
      <p:ext uri="{BB962C8B-B14F-4D97-AF65-F5344CB8AC3E}">
        <p14:creationId xmlns:p14="http://schemas.microsoft.com/office/powerpoint/2010/main" val="404967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smtClean="0"/>
              <a:t>Configuration</a:t>
            </a:r>
            <a:endParaRPr lang="zh-CN" altLang="en-US"/>
          </a:p>
        </p:txBody>
      </p:sp>
      <p:sp>
        <p:nvSpPr>
          <p:cNvPr id="3" name="Content Placeholder 2"/>
          <p:cNvSpPr>
            <a:spLocks noGrp="1"/>
          </p:cNvSpPr>
          <p:nvPr>
            <p:ph idx="1"/>
          </p:nvPr>
        </p:nvSpPr>
        <p:spPr/>
        <p:txBody>
          <a:bodyPr>
            <a:normAutofit/>
          </a:bodyPr>
          <a:lstStyle/>
          <a:p>
            <a:pPr>
              <a:buFont typeface="Wingdings" pitchFamily="2" charset="2"/>
              <a:buChar char="l"/>
            </a:pPr>
            <a:r>
              <a:rPr lang="en-US" altLang="zh-CN" sz="2800"/>
              <a:t>Secondly, we should </a:t>
            </a:r>
            <a:r>
              <a:rPr lang="en-US" altLang="zh-CN" sz="2800" smtClean="0"/>
              <a:t>configure profile</a:t>
            </a:r>
            <a:endParaRPr lang="en-US" altLang="zh-CN" sz="2800"/>
          </a:p>
          <a:p>
            <a:pPr lvl="1">
              <a:buFont typeface="Wingdings" pitchFamily="2" charset="2"/>
              <a:buChar char="l"/>
            </a:pPr>
            <a:r>
              <a:rPr lang="en-US" altLang="zh-CN" sz="2000" smtClean="0"/>
              <a:t>./</a:t>
            </a:r>
            <a:r>
              <a:rPr lang="en-US" altLang="zh-CN" sz="2000" smtClean="0"/>
              <a:t>auto_profile.sh</a:t>
            </a:r>
            <a:endParaRPr lang="en-US" altLang="zh-CN" sz="2000" smtClean="0"/>
          </a:p>
          <a:p>
            <a:pPr lvl="1">
              <a:buFont typeface="Wingdings" pitchFamily="2" charset="2"/>
              <a:buChar char="l"/>
            </a:pPr>
            <a:endParaRPr lang="en-US" altLang="zh-CN" sz="2000"/>
          </a:p>
          <a:p>
            <a:pPr lvl="1">
              <a:buFont typeface="Wingdings" pitchFamily="2" charset="2"/>
              <a:buChar char="l"/>
            </a:pPr>
            <a:endParaRPr lang="en-US" altLang="zh-CN" sz="2000" smtClean="0"/>
          </a:p>
          <a:p>
            <a:pPr lvl="1">
              <a:buFont typeface="Wingdings" pitchFamily="2" charset="2"/>
              <a:buChar char="l"/>
            </a:pPr>
            <a:endParaRPr lang="en-US" altLang="zh-CN" sz="2000"/>
          </a:p>
          <a:p>
            <a:pPr lvl="1">
              <a:buFont typeface="Wingdings" pitchFamily="2" charset="2"/>
              <a:buChar char="l"/>
            </a:pPr>
            <a:endParaRPr lang="en-US" altLang="zh-CN" sz="2000" smtClean="0"/>
          </a:p>
          <a:p>
            <a:pPr lvl="1">
              <a:buFont typeface="Wingdings" pitchFamily="2" charset="2"/>
              <a:buChar char="l"/>
            </a:pPr>
            <a:r>
              <a:rPr lang="en-US" altLang="zh-CN" sz="2000" smtClean="0"/>
              <a:t>ls  /usr/local/bin/ct</a:t>
            </a:r>
          </a:p>
          <a:p>
            <a:pPr lvl="1">
              <a:buFont typeface="Wingdings" pitchFamily="2" charset="2"/>
              <a:buChar char="l"/>
            </a:pPr>
            <a:endParaRPr lang="en-US" altLang="zh-CN" sz="2000"/>
          </a:p>
          <a:p>
            <a:pPr lvl="1">
              <a:buFont typeface="Wingdings" pitchFamily="2" charset="2"/>
              <a:buChar char="l"/>
            </a:pPr>
            <a:endParaRPr lang="en-US" altLang="zh-CN" sz="2000" smtClean="0"/>
          </a:p>
          <a:p>
            <a:pPr marL="457200" lvl="1" indent="0">
              <a:buNone/>
            </a:pPr>
            <a:endParaRPr lang="en-US" altLang="zh-CN" sz="2000" smtClean="0"/>
          </a:p>
          <a:p>
            <a:pPr marL="457200" lvl="1" indent="0">
              <a:buNone/>
            </a:pPr>
            <a:r>
              <a:rPr lang="en-US" altLang="zh-CN" sz="2000"/>
              <a:t> </a:t>
            </a:r>
            <a:r>
              <a:rPr lang="en-US" altLang="zh-CN" sz="2000" smtClean="0"/>
              <a:t> note: you must make sure that auto_profile.sh and ct </a:t>
            </a:r>
            <a:r>
              <a:rPr lang="en-US" altLang="zh-CN" sz="2000" smtClean="0"/>
              <a:t>permission</a:t>
            </a:r>
            <a:r>
              <a:rPr lang="en-US" altLang="zh-CN" sz="2000" smtClean="0"/>
              <a:t> </a:t>
            </a:r>
            <a:r>
              <a:rPr lang="en-US" altLang="zh-CN" sz="2000" smtClean="0"/>
              <a:t>be </a:t>
            </a:r>
            <a:r>
              <a:rPr lang="en-US" altLang="zh-CN" sz="2000" smtClean="0"/>
              <a:t> excused. If </a:t>
            </a:r>
            <a:r>
              <a:rPr lang="en-US" altLang="zh-CN" sz="2000" smtClean="0"/>
              <a:t>not,chmod 777 auto_profile.sh ct</a:t>
            </a:r>
            <a:endParaRPr lang="en-US" altLang="zh-CN" sz="1600"/>
          </a:p>
          <a:p>
            <a:pPr>
              <a:buFont typeface="Wingdings" pitchFamily="2" charset="2"/>
              <a:buChar char="l"/>
            </a:pPr>
            <a:endParaRPr lang="en-US" altLang="zh-CN" smtClean="0"/>
          </a:p>
          <a:p>
            <a:pPr>
              <a:buFont typeface="Wingdings" pitchFamily="2" charset="2"/>
              <a:buChar char="l"/>
            </a:pPr>
            <a:endParaRPr lang="zh-CN" altLang="en-US"/>
          </a:p>
        </p:txBody>
      </p:sp>
      <p:sp>
        <p:nvSpPr>
          <p:cNvPr id="4" name="TextBox 3"/>
          <p:cNvSpPr txBox="1"/>
          <p:nvPr/>
        </p:nvSpPr>
        <p:spPr>
          <a:xfrm>
            <a:off x="1371600" y="2514600"/>
            <a:ext cx="5715000" cy="1015663"/>
          </a:xfrm>
          <a:prstGeom prst="rect">
            <a:avLst/>
          </a:prstGeom>
          <a:solidFill>
            <a:schemeClr val="tx1"/>
          </a:solidFill>
        </p:spPr>
        <p:txBody>
          <a:bodyPr wrap="square" rtlCol="0">
            <a:spAutoFit/>
          </a:bodyPr>
          <a:lstStyle/>
          <a:p>
            <a:r>
              <a:rPr lang="en-US" altLang="zh-CN" sz="1200">
                <a:solidFill>
                  <a:srgbClr val="00B050"/>
                </a:solidFill>
              </a:rPr>
              <a:t>charley@ubuntu16</a:t>
            </a:r>
            <a:r>
              <a:rPr lang="en-US" altLang="zh-CN" sz="1200">
                <a:solidFill>
                  <a:schemeClr val="accent1"/>
                </a:solidFill>
              </a:rPr>
              <a:t>:~/vim$ </a:t>
            </a:r>
            <a:r>
              <a:rPr lang="en-US" altLang="zh-CN" sz="1200">
                <a:solidFill>
                  <a:schemeClr val="bg1"/>
                </a:solidFill>
              </a:rPr>
              <a:t>cd vim_plugin/</a:t>
            </a:r>
          </a:p>
          <a:p>
            <a:r>
              <a:rPr lang="en-US" altLang="zh-CN" sz="1200">
                <a:solidFill>
                  <a:srgbClr val="00B050"/>
                </a:solidFill>
              </a:rPr>
              <a:t>charley@ubuntu16</a:t>
            </a:r>
            <a:r>
              <a:rPr lang="en-US" altLang="zh-CN" sz="1200">
                <a:solidFill>
                  <a:schemeClr val="accent1"/>
                </a:solidFill>
              </a:rPr>
              <a:t>:~/vim/vim_plugin$ </a:t>
            </a:r>
            <a:r>
              <a:rPr lang="en-US" altLang="zh-CN" sz="1200">
                <a:solidFill>
                  <a:schemeClr val="bg1"/>
                </a:solidFill>
              </a:rPr>
              <a:t>ls</a:t>
            </a:r>
          </a:p>
          <a:p>
            <a:r>
              <a:rPr lang="en-US" altLang="zh-CN" sz="1200">
                <a:solidFill>
                  <a:srgbClr val="00B050"/>
                </a:solidFill>
              </a:rPr>
              <a:t>auto_profile.sh  ct  </a:t>
            </a:r>
            <a:r>
              <a:rPr lang="en-US" altLang="zh-CN" sz="1200">
                <a:solidFill>
                  <a:schemeClr val="accent1"/>
                </a:solidFill>
              </a:rPr>
              <a:t>profile</a:t>
            </a:r>
            <a:r>
              <a:rPr lang="en-US" altLang="zh-CN" sz="1200">
                <a:solidFill>
                  <a:srgbClr val="00B050"/>
                </a:solidFill>
              </a:rPr>
              <a:t>  </a:t>
            </a:r>
            <a:r>
              <a:rPr lang="en-US" altLang="zh-CN" sz="1200">
                <a:solidFill>
                  <a:schemeClr val="bg1"/>
                </a:solidFill>
              </a:rPr>
              <a:t>README.txt  </a:t>
            </a:r>
            <a:r>
              <a:rPr lang="en-US" altLang="zh-CN" sz="1200" smtClean="0">
                <a:solidFill>
                  <a:schemeClr val="bg1"/>
                </a:solidFill>
              </a:rPr>
              <a:t>vimrc</a:t>
            </a:r>
          </a:p>
          <a:p>
            <a:r>
              <a:rPr lang="en-US" altLang="zh-CN" sz="1200">
                <a:solidFill>
                  <a:srgbClr val="00B050"/>
                </a:solidFill>
              </a:rPr>
              <a:t>charley@ubuntu16</a:t>
            </a:r>
            <a:r>
              <a:rPr lang="en-US" altLang="zh-CN" sz="1200">
                <a:solidFill>
                  <a:schemeClr val="accent1"/>
                </a:solidFill>
              </a:rPr>
              <a:t>:~/vim/vim_plugin$ </a:t>
            </a:r>
            <a:r>
              <a:rPr lang="en-US" altLang="zh-CN" sz="1200">
                <a:solidFill>
                  <a:schemeClr val="bg1"/>
                </a:solidFill>
              </a:rPr>
              <a:t>./auto_profile.sh </a:t>
            </a:r>
          </a:p>
          <a:p>
            <a:r>
              <a:rPr lang="en-US" altLang="zh-CN" sz="1200">
                <a:solidFill>
                  <a:schemeClr val="bg1"/>
                </a:solidFill>
              </a:rPr>
              <a:t>[sudo] password for charley: </a:t>
            </a:r>
          </a:p>
        </p:txBody>
      </p:sp>
      <p:sp>
        <p:nvSpPr>
          <p:cNvPr id="5" name="TextBox 4"/>
          <p:cNvSpPr txBox="1"/>
          <p:nvPr/>
        </p:nvSpPr>
        <p:spPr>
          <a:xfrm>
            <a:off x="1371600" y="4267200"/>
            <a:ext cx="5715000" cy="646331"/>
          </a:xfrm>
          <a:prstGeom prst="rect">
            <a:avLst/>
          </a:prstGeom>
          <a:solidFill>
            <a:schemeClr val="tx1"/>
          </a:solidFill>
        </p:spPr>
        <p:txBody>
          <a:bodyPr wrap="square" rtlCol="0">
            <a:spAutoFit/>
          </a:bodyPr>
          <a:lstStyle/>
          <a:p>
            <a:r>
              <a:rPr lang="de-DE" altLang="zh-CN" sz="1200">
                <a:solidFill>
                  <a:srgbClr val="00B050"/>
                </a:solidFill>
              </a:rPr>
              <a:t>charley@ubuntu16</a:t>
            </a:r>
            <a:r>
              <a:rPr lang="de-DE" altLang="zh-CN" sz="1200">
                <a:solidFill>
                  <a:schemeClr val="accent1"/>
                </a:solidFill>
              </a:rPr>
              <a:t>:~/vim/vim_plugin$ </a:t>
            </a:r>
            <a:r>
              <a:rPr lang="de-DE" altLang="zh-CN" sz="1200">
                <a:solidFill>
                  <a:schemeClr val="bg1"/>
                </a:solidFill>
              </a:rPr>
              <a:t>ls /usr/local/bin/</a:t>
            </a:r>
          </a:p>
          <a:p>
            <a:r>
              <a:rPr lang="de-DE" altLang="zh-CN" sz="1200">
                <a:solidFill>
                  <a:srgbClr val="00B050"/>
                </a:solidFill>
              </a:rPr>
              <a:t>ct</a:t>
            </a:r>
          </a:p>
          <a:p>
            <a:r>
              <a:rPr lang="en-US" altLang="zh-CN" sz="1200">
                <a:solidFill>
                  <a:srgbClr val="00B050"/>
                </a:solidFill>
              </a:rPr>
              <a:t>charley@ubuntu16</a:t>
            </a:r>
            <a:r>
              <a:rPr lang="en-US" altLang="zh-CN" sz="1200">
                <a:solidFill>
                  <a:schemeClr val="accent1"/>
                </a:solidFill>
              </a:rPr>
              <a:t>:~/vim/vim_plugin$</a:t>
            </a:r>
            <a:endParaRPr lang="zh-CN" altLang="en-US" sz="1200">
              <a:solidFill>
                <a:schemeClr val="accent1"/>
              </a:solidFill>
            </a:endParaRPr>
          </a:p>
        </p:txBody>
      </p:sp>
    </p:spTree>
    <p:extLst>
      <p:ext uri="{BB962C8B-B14F-4D97-AF65-F5344CB8AC3E}">
        <p14:creationId xmlns:p14="http://schemas.microsoft.com/office/powerpoint/2010/main" val="97563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smtClean="0"/>
              <a:t>Using command</a:t>
            </a:r>
            <a:endParaRPr lang="zh-CN" altLang="en-US"/>
          </a:p>
        </p:txBody>
      </p:sp>
      <p:sp>
        <p:nvSpPr>
          <p:cNvPr id="3" name="Content Placeholder 2"/>
          <p:cNvSpPr>
            <a:spLocks noGrp="1"/>
          </p:cNvSpPr>
          <p:nvPr>
            <p:ph idx="1"/>
          </p:nvPr>
        </p:nvSpPr>
        <p:spPr/>
        <p:txBody>
          <a:bodyPr>
            <a:normAutofit/>
          </a:bodyPr>
          <a:lstStyle/>
          <a:p>
            <a:pPr>
              <a:buFont typeface="Wingdings" pitchFamily="2" charset="2"/>
              <a:buChar char="l"/>
            </a:pPr>
            <a:r>
              <a:rPr lang="en-US" altLang="zh-CN" sz="2800" smtClean="0"/>
              <a:t>Finally, using the ct </a:t>
            </a:r>
            <a:r>
              <a:rPr lang="en-US" altLang="zh-CN" sz="2800" smtClean="0"/>
              <a:t>command</a:t>
            </a:r>
          </a:p>
          <a:p>
            <a:pPr lvl="1">
              <a:buFont typeface="Wingdings" pitchFamily="2" charset="2"/>
              <a:buChar char="l"/>
            </a:pPr>
            <a:r>
              <a:rPr lang="en-US" altLang="zh-CN" sz="2400"/>
              <a:t>e</a:t>
            </a:r>
            <a:r>
              <a:rPr lang="en-US" altLang="zh-CN" sz="2400" smtClean="0"/>
              <a:t>nter the root derictory of source code</a:t>
            </a:r>
            <a:endParaRPr lang="en-US" altLang="zh-CN" sz="2400" smtClean="0"/>
          </a:p>
          <a:p>
            <a:pPr lvl="1">
              <a:buFont typeface="Wingdings" pitchFamily="2" charset="2"/>
              <a:buChar char="l"/>
            </a:pPr>
            <a:r>
              <a:rPr lang="en-US" altLang="zh-CN" sz="2000"/>
              <a:t>d</a:t>
            </a:r>
            <a:r>
              <a:rPr lang="en-US" altLang="zh-CN" sz="2000" smtClean="0"/>
              <a:t>isplay help</a:t>
            </a:r>
          </a:p>
          <a:p>
            <a:pPr lvl="2">
              <a:buFont typeface="Wingdings" pitchFamily="2" charset="2"/>
              <a:buChar char="l"/>
            </a:pPr>
            <a:r>
              <a:rPr lang="en-US" altLang="zh-CN" sz="1600" smtClean="0"/>
              <a:t>ct --help /  ct -h</a:t>
            </a:r>
          </a:p>
        </p:txBody>
      </p:sp>
      <p:sp>
        <p:nvSpPr>
          <p:cNvPr id="6" name="TextBox 5"/>
          <p:cNvSpPr txBox="1"/>
          <p:nvPr/>
        </p:nvSpPr>
        <p:spPr>
          <a:xfrm>
            <a:off x="1295400" y="2895600"/>
            <a:ext cx="5715000" cy="2492990"/>
          </a:xfrm>
          <a:prstGeom prst="rect">
            <a:avLst/>
          </a:prstGeom>
          <a:solidFill>
            <a:schemeClr val="tx1"/>
          </a:solidFill>
        </p:spPr>
        <p:txBody>
          <a:bodyPr wrap="square" rtlCol="0">
            <a:spAutoFit/>
          </a:bodyPr>
          <a:lstStyle/>
          <a:p>
            <a:r>
              <a:rPr lang="en-US" altLang="zh-CN" sz="1200">
                <a:solidFill>
                  <a:srgbClr val="00B050"/>
                </a:solidFill>
              </a:rPr>
              <a:t>charley@ubuntu16</a:t>
            </a:r>
            <a:r>
              <a:rPr lang="en-US" altLang="zh-CN" sz="1200">
                <a:solidFill>
                  <a:schemeClr val="accent1"/>
                </a:solidFill>
              </a:rPr>
              <a:t>:~/source/bluez-5.39$ </a:t>
            </a:r>
            <a:r>
              <a:rPr lang="en-US" altLang="zh-CN" sz="1200">
                <a:solidFill>
                  <a:schemeClr val="bg1"/>
                </a:solidFill>
              </a:rPr>
              <a:t>ct --help</a:t>
            </a:r>
          </a:p>
          <a:p>
            <a:endParaRPr lang="en-US" altLang="zh-CN" sz="1200">
              <a:solidFill>
                <a:schemeClr val="bg1"/>
              </a:solidFill>
            </a:endParaRPr>
          </a:p>
          <a:p>
            <a:r>
              <a:rPr lang="en-US" altLang="zh-CN" sz="1200">
                <a:solidFill>
                  <a:schemeClr val="bg1"/>
                </a:solidFill>
              </a:rPr>
              <a:t>Usage:</a:t>
            </a:r>
          </a:p>
          <a:p>
            <a:r>
              <a:rPr lang="en-US" altLang="zh-CN" sz="1200">
                <a:solidFill>
                  <a:schemeClr val="bg1"/>
                </a:solidFill>
              </a:rPr>
              <a:t>  </a:t>
            </a:r>
            <a:r>
              <a:rPr lang="en-US" altLang="zh-CN" sz="1200" smtClean="0">
                <a:solidFill>
                  <a:schemeClr val="bg1"/>
                </a:solidFill>
              </a:rPr>
              <a:t> ct </a:t>
            </a:r>
            <a:r>
              <a:rPr lang="en-US" altLang="zh-CN" sz="1200">
                <a:solidFill>
                  <a:schemeClr val="bg1"/>
                </a:solidFill>
              </a:rPr>
              <a:t>[option]</a:t>
            </a:r>
          </a:p>
          <a:p>
            <a:endParaRPr lang="en-US" altLang="zh-CN" sz="1200">
              <a:solidFill>
                <a:schemeClr val="bg1"/>
              </a:solidFill>
            </a:endParaRPr>
          </a:p>
          <a:p>
            <a:r>
              <a:rPr lang="en-US" altLang="zh-CN" sz="1200">
                <a:solidFill>
                  <a:schemeClr val="bg1"/>
                </a:solidFill>
              </a:rPr>
              <a:t>Commands:</a:t>
            </a:r>
          </a:p>
          <a:p>
            <a:r>
              <a:rPr lang="en-US" altLang="zh-CN" sz="1200">
                <a:solidFill>
                  <a:schemeClr val="bg1"/>
                </a:solidFill>
              </a:rPr>
              <a:t> </a:t>
            </a:r>
            <a:r>
              <a:rPr lang="en-US" altLang="zh-CN" sz="1200" smtClean="0">
                <a:solidFill>
                  <a:schemeClr val="bg1"/>
                </a:solidFill>
              </a:rPr>
              <a:t>  </a:t>
            </a:r>
            <a:r>
              <a:rPr lang="en-US" altLang="zh-CN" sz="1200">
                <a:solidFill>
                  <a:schemeClr val="bg1"/>
                </a:solidFill>
              </a:rPr>
              <a:t>ct                    </a:t>
            </a:r>
            <a:r>
              <a:rPr lang="en-US" altLang="zh-CN" sz="1200" smtClean="0">
                <a:solidFill>
                  <a:schemeClr val="bg1"/>
                </a:solidFill>
              </a:rPr>
              <a:t>            </a:t>
            </a:r>
            <a:r>
              <a:rPr lang="en-US" altLang="zh-CN" sz="1200">
                <a:solidFill>
                  <a:schemeClr val="bg1"/>
                </a:solidFill>
              </a:rPr>
              <a:t>find files and create tags,cscope.out </a:t>
            </a:r>
          </a:p>
          <a:p>
            <a:r>
              <a:rPr lang="en-US" altLang="zh-CN" sz="1200">
                <a:solidFill>
                  <a:schemeClr val="bg1"/>
                </a:solidFill>
              </a:rPr>
              <a:t>  </a:t>
            </a:r>
            <a:r>
              <a:rPr lang="en-US" altLang="zh-CN" sz="1200" smtClean="0">
                <a:solidFill>
                  <a:schemeClr val="bg1"/>
                </a:solidFill>
              </a:rPr>
              <a:t> ct </a:t>
            </a:r>
            <a:r>
              <a:rPr lang="en-US" altLang="zh-CN" sz="1200">
                <a:solidFill>
                  <a:schemeClr val="bg1"/>
                </a:solidFill>
              </a:rPr>
              <a:t>-c, --create       </a:t>
            </a:r>
            <a:r>
              <a:rPr lang="en-US" altLang="zh-CN" sz="1200" smtClean="0">
                <a:solidFill>
                  <a:schemeClr val="bg1"/>
                </a:solidFill>
              </a:rPr>
              <a:t>     </a:t>
            </a:r>
            <a:r>
              <a:rPr lang="en-US" altLang="zh-CN" sz="1200">
                <a:solidFill>
                  <a:schemeClr val="bg1"/>
                </a:solidFill>
              </a:rPr>
              <a:t>create dir.tmp</a:t>
            </a:r>
          </a:p>
          <a:p>
            <a:r>
              <a:rPr lang="en-US" altLang="zh-CN" sz="1200">
                <a:solidFill>
                  <a:schemeClr val="bg1"/>
                </a:solidFill>
              </a:rPr>
              <a:t>  </a:t>
            </a:r>
            <a:r>
              <a:rPr lang="en-US" altLang="zh-CN" sz="1200" smtClean="0">
                <a:solidFill>
                  <a:schemeClr val="bg1"/>
                </a:solidFill>
              </a:rPr>
              <a:t> ct </a:t>
            </a:r>
            <a:r>
              <a:rPr lang="en-US" altLang="zh-CN" sz="1200">
                <a:solidFill>
                  <a:schemeClr val="bg1"/>
                </a:solidFill>
              </a:rPr>
              <a:t>-r, --remmove       remmove all tmp files that 'ct' has created</a:t>
            </a:r>
          </a:p>
          <a:p>
            <a:endParaRPr lang="en-US" altLang="zh-CN" sz="1200">
              <a:solidFill>
                <a:schemeClr val="bg1"/>
              </a:solidFill>
            </a:endParaRPr>
          </a:p>
          <a:p>
            <a:r>
              <a:rPr lang="en-US" altLang="zh-CN" sz="1200">
                <a:solidFill>
                  <a:schemeClr val="bg1"/>
                </a:solidFill>
              </a:rPr>
              <a:t> </a:t>
            </a:r>
            <a:r>
              <a:rPr lang="en-US" altLang="zh-CN" sz="1200" smtClean="0">
                <a:solidFill>
                  <a:schemeClr val="bg1"/>
                </a:solidFill>
              </a:rPr>
              <a:t>  </a:t>
            </a:r>
            <a:r>
              <a:rPr lang="en-US" altLang="zh-CN" sz="1200">
                <a:solidFill>
                  <a:schemeClr val="bg1"/>
                </a:solidFill>
              </a:rPr>
              <a:t>ct -h, --help         </a:t>
            </a:r>
            <a:r>
              <a:rPr lang="en-US" altLang="zh-CN" sz="1200" smtClean="0">
                <a:solidFill>
                  <a:schemeClr val="bg1"/>
                </a:solidFill>
              </a:rPr>
              <a:t>      </a:t>
            </a:r>
            <a:r>
              <a:rPr lang="en-US" altLang="zh-CN" sz="1200">
                <a:solidFill>
                  <a:schemeClr val="bg1"/>
                </a:solidFill>
              </a:rPr>
              <a:t>display this help of 'ct'</a:t>
            </a:r>
          </a:p>
          <a:p>
            <a:endParaRPr lang="en-US" altLang="zh-CN" sz="1200">
              <a:solidFill>
                <a:schemeClr val="bg1"/>
              </a:solidFill>
            </a:endParaRPr>
          </a:p>
          <a:p>
            <a:r>
              <a:rPr lang="en-US" altLang="zh-CN" sz="1200">
                <a:solidFill>
                  <a:srgbClr val="00B050"/>
                </a:solidFill>
              </a:rPr>
              <a:t>charley@ubuntu16</a:t>
            </a:r>
            <a:r>
              <a:rPr lang="en-US" altLang="zh-CN" sz="1200">
                <a:solidFill>
                  <a:schemeClr val="accent1"/>
                </a:solidFill>
              </a:rPr>
              <a:t>:~/source/bluez-5.39$ </a:t>
            </a:r>
          </a:p>
        </p:txBody>
      </p:sp>
    </p:spTree>
    <p:extLst>
      <p:ext uri="{BB962C8B-B14F-4D97-AF65-F5344CB8AC3E}">
        <p14:creationId xmlns:p14="http://schemas.microsoft.com/office/powerpoint/2010/main" val="1309921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smtClean="0"/>
              <a:t>Using command</a:t>
            </a:r>
            <a:endParaRPr lang="zh-CN" altLang="en-US"/>
          </a:p>
        </p:txBody>
      </p:sp>
      <p:sp>
        <p:nvSpPr>
          <p:cNvPr id="3" name="Content Placeholder 2"/>
          <p:cNvSpPr>
            <a:spLocks noGrp="1"/>
          </p:cNvSpPr>
          <p:nvPr>
            <p:ph idx="1"/>
          </p:nvPr>
        </p:nvSpPr>
        <p:spPr/>
        <p:txBody>
          <a:bodyPr>
            <a:normAutofit/>
          </a:bodyPr>
          <a:lstStyle/>
          <a:p>
            <a:pPr lvl="1">
              <a:buFont typeface="Wingdings" pitchFamily="2" charset="2"/>
              <a:buChar char="l"/>
            </a:pPr>
            <a:r>
              <a:rPr lang="en-US" altLang="zh-CN" sz="2000" smtClean="0"/>
              <a:t>create dir.tmp</a:t>
            </a:r>
          </a:p>
          <a:p>
            <a:pPr lvl="2">
              <a:buFont typeface="Wingdings" pitchFamily="2" charset="2"/>
              <a:buChar char="l"/>
            </a:pPr>
            <a:r>
              <a:rPr lang="en-US" altLang="zh-CN" sz="1600"/>
              <a:t>c</a:t>
            </a:r>
            <a:r>
              <a:rPr lang="en-US" altLang="zh-CN" sz="1600" smtClean="0"/>
              <a:t>t –c / ct –create</a:t>
            </a:r>
          </a:p>
          <a:p>
            <a:pPr lvl="2">
              <a:buFont typeface="Wingdings" pitchFamily="2" charset="2"/>
              <a:buChar char="l"/>
            </a:pPr>
            <a:endParaRPr lang="en-US" altLang="zh-CN" sz="1600"/>
          </a:p>
          <a:p>
            <a:pPr lvl="2">
              <a:buFont typeface="Wingdings" pitchFamily="2" charset="2"/>
              <a:buChar char="l"/>
            </a:pPr>
            <a:endParaRPr lang="en-US" altLang="zh-CN" sz="1600" smtClean="0"/>
          </a:p>
          <a:p>
            <a:pPr lvl="2">
              <a:buFont typeface="Wingdings" pitchFamily="2" charset="2"/>
              <a:buChar char="l"/>
            </a:pPr>
            <a:endParaRPr lang="en-US" altLang="zh-CN" sz="1600"/>
          </a:p>
          <a:p>
            <a:pPr marL="914400" lvl="2" indent="0">
              <a:buNone/>
            </a:pPr>
            <a:endParaRPr lang="en-US" altLang="zh-CN" sz="1600"/>
          </a:p>
          <a:p>
            <a:pPr marL="914400" lvl="2" indent="0">
              <a:buNone/>
            </a:pPr>
            <a:r>
              <a:rPr lang="en-US" altLang="zh-CN" sz="1600" smtClean="0"/>
              <a:t>     we will find the file of dir.tmp in current directory.</a:t>
            </a:r>
          </a:p>
          <a:p>
            <a:pPr marL="914400" lvl="2" indent="0">
              <a:buNone/>
            </a:pPr>
            <a:endParaRPr lang="en-US" altLang="zh-CN" sz="2000" smtClean="0"/>
          </a:p>
        </p:txBody>
      </p:sp>
      <p:sp>
        <p:nvSpPr>
          <p:cNvPr id="6" name="TextBox 5"/>
          <p:cNvSpPr txBox="1"/>
          <p:nvPr/>
        </p:nvSpPr>
        <p:spPr>
          <a:xfrm>
            <a:off x="1676400" y="2387173"/>
            <a:ext cx="5715000" cy="830997"/>
          </a:xfrm>
          <a:prstGeom prst="rect">
            <a:avLst/>
          </a:prstGeom>
          <a:solidFill>
            <a:schemeClr val="tx1"/>
          </a:solidFill>
        </p:spPr>
        <p:txBody>
          <a:bodyPr wrap="square" rtlCol="0">
            <a:spAutoFit/>
          </a:bodyPr>
          <a:lstStyle/>
          <a:p>
            <a:r>
              <a:rPr lang="en-US" altLang="zh-CN" sz="1200">
                <a:solidFill>
                  <a:srgbClr val="00B050"/>
                </a:solidFill>
              </a:rPr>
              <a:t>charley@ubuntu16</a:t>
            </a:r>
            <a:r>
              <a:rPr lang="en-US" altLang="zh-CN" sz="1200">
                <a:solidFill>
                  <a:schemeClr val="accent1"/>
                </a:solidFill>
              </a:rPr>
              <a:t>:~/source/bluez-5.39$</a:t>
            </a:r>
            <a:r>
              <a:rPr lang="en-US" altLang="zh-CN" sz="1200">
                <a:solidFill>
                  <a:srgbClr val="00B050"/>
                </a:solidFill>
              </a:rPr>
              <a:t> </a:t>
            </a:r>
            <a:r>
              <a:rPr lang="en-US" altLang="zh-CN" sz="1200">
                <a:solidFill>
                  <a:schemeClr val="bg1"/>
                </a:solidFill>
              </a:rPr>
              <a:t>ct</a:t>
            </a:r>
          </a:p>
          <a:p>
            <a:r>
              <a:rPr lang="en-US" altLang="zh-CN" sz="1200">
                <a:solidFill>
                  <a:schemeClr val="bg1"/>
                </a:solidFill>
              </a:rPr>
              <a:t>Error :can't find  dir.tmp.</a:t>
            </a:r>
          </a:p>
          <a:p>
            <a:r>
              <a:rPr lang="en-US" altLang="zh-CN" sz="1200">
                <a:solidFill>
                  <a:schemeClr val="bg1"/>
                </a:solidFill>
              </a:rPr>
              <a:t>Try 'ct --help' for more information.</a:t>
            </a:r>
          </a:p>
          <a:p>
            <a:r>
              <a:rPr lang="en-US" altLang="zh-CN" sz="1200">
                <a:solidFill>
                  <a:srgbClr val="00B050"/>
                </a:solidFill>
              </a:rPr>
              <a:t>charley@ubuntu16</a:t>
            </a:r>
            <a:r>
              <a:rPr lang="en-US" altLang="zh-CN" sz="1200">
                <a:solidFill>
                  <a:schemeClr val="accent1"/>
                </a:solidFill>
              </a:rPr>
              <a:t>:~/source/bluez-5.39$</a:t>
            </a:r>
            <a:r>
              <a:rPr lang="en-US" altLang="zh-CN" sz="1200">
                <a:solidFill>
                  <a:srgbClr val="00B050"/>
                </a:solidFill>
              </a:rPr>
              <a:t> </a:t>
            </a:r>
            <a:r>
              <a:rPr lang="en-US" altLang="zh-CN" sz="1200">
                <a:solidFill>
                  <a:schemeClr val="bg1"/>
                </a:solidFill>
              </a:rPr>
              <a:t>ct -</a:t>
            </a:r>
            <a:r>
              <a:rPr lang="en-US" altLang="zh-CN" sz="1200" smtClean="0">
                <a:solidFill>
                  <a:schemeClr val="bg1"/>
                </a:solidFill>
              </a:rPr>
              <a:t>c</a:t>
            </a:r>
            <a:endParaRPr lang="en-US" altLang="zh-CN" sz="1200">
              <a:solidFill>
                <a:schemeClr val="bg1"/>
              </a:solidFill>
            </a:endParaRPr>
          </a:p>
        </p:txBody>
      </p:sp>
    </p:spTree>
    <p:extLst>
      <p:ext uri="{BB962C8B-B14F-4D97-AF65-F5344CB8AC3E}">
        <p14:creationId xmlns:p14="http://schemas.microsoft.com/office/powerpoint/2010/main" val="340095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a:t>Using command</a:t>
            </a:r>
            <a:endParaRPr lang="zh-CN" altLang="en-US"/>
          </a:p>
        </p:txBody>
      </p:sp>
      <p:sp>
        <p:nvSpPr>
          <p:cNvPr id="3" name="Content Placeholder 2"/>
          <p:cNvSpPr>
            <a:spLocks noGrp="1"/>
          </p:cNvSpPr>
          <p:nvPr>
            <p:ph idx="1"/>
          </p:nvPr>
        </p:nvSpPr>
        <p:spPr/>
        <p:txBody>
          <a:bodyPr>
            <a:normAutofit/>
          </a:bodyPr>
          <a:lstStyle/>
          <a:p>
            <a:pPr lvl="1">
              <a:buFont typeface="Wingdings" pitchFamily="2" charset="2"/>
              <a:buChar char="l"/>
            </a:pPr>
            <a:r>
              <a:rPr lang="en-US" altLang="zh-CN" sz="2000"/>
              <a:t>edit </a:t>
            </a:r>
            <a:r>
              <a:rPr lang="en-US" altLang="zh-CN" sz="2000" smtClean="0"/>
              <a:t>dir.tmp</a:t>
            </a:r>
          </a:p>
          <a:p>
            <a:pPr lvl="2">
              <a:buFont typeface="Wingdings" pitchFamily="2" charset="2"/>
              <a:buChar char="l"/>
            </a:pPr>
            <a:r>
              <a:rPr lang="en-US" altLang="zh-CN" sz="1600" smtClean="0"/>
              <a:t>vim dir.tmp</a:t>
            </a:r>
          </a:p>
          <a:p>
            <a:pPr lvl="2">
              <a:buFont typeface="Wingdings" pitchFamily="2" charset="2"/>
              <a:buChar char="l"/>
            </a:pPr>
            <a:endParaRPr lang="en-US" altLang="zh-CN" sz="1600"/>
          </a:p>
          <a:p>
            <a:pPr lvl="2">
              <a:buFont typeface="Wingdings" pitchFamily="2" charset="2"/>
              <a:buChar char="l"/>
            </a:pPr>
            <a:endParaRPr lang="en-US" altLang="zh-CN" sz="1600" smtClean="0"/>
          </a:p>
          <a:p>
            <a:pPr lvl="2">
              <a:buFont typeface="Wingdings" pitchFamily="2" charset="2"/>
              <a:buChar char="l"/>
            </a:pPr>
            <a:endParaRPr lang="en-US" altLang="zh-CN" sz="1600"/>
          </a:p>
          <a:p>
            <a:pPr lvl="2">
              <a:buFont typeface="Wingdings" pitchFamily="2" charset="2"/>
              <a:buChar char="l"/>
            </a:pPr>
            <a:endParaRPr lang="en-US" altLang="zh-CN" sz="1600" smtClean="0"/>
          </a:p>
          <a:p>
            <a:pPr lvl="2">
              <a:buFont typeface="Wingdings" pitchFamily="2" charset="2"/>
              <a:buChar char="l"/>
            </a:pPr>
            <a:r>
              <a:rPr lang="en-US" altLang="zh-CN" sz="1600"/>
              <a:t>w</a:t>
            </a:r>
            <a:r>
              <a:rPr lang="en-US" altLang="zh-CN" sz="1600" smtClean="0"/>
              <a:t>rite which directory and the type of files you want to find. For example:</a:t>
            </a:r>
          </a:p>
          <a:p>
            <a:pPr lvl="2">
              <a:buFont typeface="Wingdings" pitchFamily="2" charset="2"/>
              <a:buChar char="l"/>
            </a:pPr>
            <a:endParaRPr lang="en-US" altLang="zh-CN" sz="1600"/>
          </a:p>
          <a:p>
            <a:pPr lvl="2">
              <a:buFont typeface="Wingdings" pitchFamily="2" charset="2"/>
              <a:buChar char="l"/>
            </a:pPr>
            <a:endParaRPr lang="en-US" altLang="zh-CN" sz="1600" smtClean="0"/>
          </a:p>
          <a:p>
            <a:pPr lvl="2">
              <a:buFont typeface="Wingdings" pitchFamily="2" charset="2"/>
              <a:buChar char="l"/>
            </a:pPr>
            <a:endParaRPr lang="en-US" altLang="zh-CN" sz="1600"/>
          </a:p>
          <a:p>
            <a:pPr lvl="2">
              <a:buFont typeface="Wingdings" pitchFamily="2" charset="2"/>
              <a:buChar char="l"/>
            </a:pPr>
            <a:endParaRPr lang="en-US" altLang="zh-CN" sz="1600" smtClean="0"/>
          </a:p>
          <a:p>
            <a:pPr lvl="2">
              <a:buFont typeface="Wingdings" pitchFamily="2" charset="2"/>
              <a:buChar char="l"/>
            </a:pPr>
            <a:endParaRPr lang="en-US" altLang="zh-CN" sz="1600"/>
          </a:p>
          <a:p>
            <a:pPr lvl="2">
              <a:buFont typeface="Wingdings" pitchFamily="2" charset="2"/>
              <a:buChar char="l"/>
            </a:pPr>
            <a:endParaRPr lang="en-US" altLang="zh-CN" sz="1600" smtClean="0"/>
          </a:p>
          <a:p>
            <a:pPr marL="914400" lvl="2" indent="0">
              <a:buNone/>
            </a:pPr>
            <a:r>
              <a:rPr lang="en-US" altLang="zh-CN" sz="1600"/>
              <a:t> </a:t>
            </a:r>
            <a:r>
              <a:rPr lang="en-US" altLang="zh-CN" sz="1600" smtClean="0"/>
              <a:t>    mean is that only find all “*.h” files in src and profiles,  but files in profiles/time will</a:t>
            </a:r>
          </a:p>
          <a:p>
            <a:pPr marL="914400" lvl="2" indent="0">
              <a:buNone/>
            </a:pPr>
            <a:r>
              <a:rPr lang="en-US" altLang="zh-CN" sz="1600"/>
              <a:t> </a:t>
            </a:r>
            <a:r>
              <a:rPr lang="en-US" altLang="zh-CN" sz="1600" smtClean="0"/>
              <a:t>    not be found.</a:t>
            </a:r>
          </a:p>
        </p:txBody>
      </p:sp>
      <p:sp>
        <p:nvSpPr>
          <p:cNvPr id="4" name="TextBox 3"/>
          <p:cNvSpPr txBox="1"/>
          <p:nvPr/>
        </p:nvSpPr>
        <p:spPr>
          <a:xfrm>
            <a:off x="1676400" y="2362200"/>
            <a:ext cx="5715000" cy="830997"/>
          </a:xfrm>
          <a:prstGeom prst="rect">
            <a:avLst/>
          </a:prstGeom>
          <a:solidFill>
            <a:schemeClr val="tx1"/>
          </a:solidFill>
        </p:spPr>
        <p:txBody>
          <a:bodyPr wrap="square" rtlCol="0">
            <a:spAutoFit/>
          </a:bodyPr>
          <a:lstStyle/>
          <a:p>
            <a:r>
              <a:rPr lang="en-US" altLang="zh-CN" sz="1200" smtClean="0">
                <a:solidFill>
                  <a:schemeClr val="accent1"/>
                </a:solidFill>
              </a:rPr>
              <a:t>#</a:t>
            </a:r>
            <a:r>
              <a:rPr lang="en-US" altLang="zh-CN" sz="1200">
                <a:solidFill>
                  <a:schemeClr val="accent1"/>
                </a:solidFill>
              </a:rPr>
              <a:t>dir</a:t>
            </a:r>
          </a:p>
          <a:p>
            <a:r>
              <a:rPr lang="en-US" altLang="zh-CN" sz="1200" smtClean="0">
                <a:solidFill>
                  <a:schemeClr val="accent1"/>
                </a:solidFill>
              </a:rPr>
              <a:t>#not_dir</a:t>
            </a:r>
            <a:endParaRPr lang="en-US" altLang="zh-CN" sz="1200">
              <a:solidFill>
                <a:schemeClr val="accent1"/>
              </a:solidFill>
            </a:endParaRPr>
          </a:p>
          <a:p>
            <a:r>
              <a:rPr lang="en-US" altLang="zh-CN" sz="1200" smtClean="0">
                <a:solidFill>
                  <a:schemeClr val="accent1"/>
                </a:solidFill>
              </a:rPr>
              <a:t>#file</a:t>
            </a:r>
            <a:endParaRPr lang="en-US" altLang="zh-CN" sz="1200">
              <a:solidFill>
                <a:schemeClr val="accent1"/>
              </a:solidFill>
            </a:endParaRPr>
          </a:p>
          <a:p>
            <a:r>
              <a:rPr lang="en-US" altLang="zh-CN" sz="1200" smtClean="0">
                <a:solidFill>
                  <a:schemeClr val="accent1"/>
                </a:solidFill>
              </a:rPr>
              <a:t>#not_file</a:t>
            </a:r>
            <a:endParaRPr lang="zh-CN" altLang="en-US" sz="1200">
              <a:solidFill>
                <a:schemeClr val="accent1"/>
              </a:solidFill>
            </a:endParaRPr>
          </a:p>
        </p:txBody>
      </p:sp>
      <p:sp>
        <p:nvSpPr>
          <p:cNvPr id="5" name="TextBox 4"/>
          <p:cNvSpPr txBox="1"/>
          <p:nvPr/>
        </p:nvSpPr>
        <p:spPr>
          <a:xfrm>
            <a:off x="1676400" y="3886200"/>
            <a:ext cx="5715000" cy="1569660"/>
          </a:xfrm>
          <a:prstGeom prst="rect">
            <a:avLst/>
          </a:prstGeom>
          <a:solidFill>
            <a:schemeClr val="tx1"/>
          </a:solidFill>
        </p:spPr>
        <p:txBody>
          <a:bodyPr wrap="square" rtlCol="0">
            <a:spAutoFit/>
          </a:bodyPr>
          <a:lstStyle/>
          <a:p>
            <a:r>
              <a:rPr lang="en-US" altLang="zh-CN" sz="1200" smtClean="0">
                <a:solidFill>
                  <a:schemeClr val="accent1"/>
                </a:solidFill>
              </a:rPr>
              <a:t>#dir</a:t>
            </a:r>
            <a:endParaRPr lang="en-US" altLang="zh-CN" sz="1200">
              <a:solidFill>
                <a:schemeClr val="accent1"/>
              </a:solidFill>
            </a:endParaRPr>
          </a:p>
          <a:p>
            <a:r>
              <a:rPr lang="en-US" altLang="zh-CN" sz="1200" smtClean="0">
                <a:solidFill>
                  <a:schemeClr val="bg1"/>
                </a:solidFill>
              </a:rPr>
              <a:t>src</a:t>
            </a:r>
            <a:endParaRPr lang="en-US" altLang="zh-CN" sz="1200">
              <a:solidFill>
                <a:schemeClr val="bg1"/>
              </a:solidFill>
            </a:endParaRPr>
          </a:p>
          <a:p>
            <a:r>
              <a:rPr lang="en-US" altLang="zh-CN" sz="1200" smtClean="0">
                <a:solidFill>
                  <a:schemeClr val="bg1"/>
                </a:solidFill>
              </a:rPr>
              <a:t>profiles</a:t>
            </a:r>
            <a:endParaRPr lang="en-US" altLang="zh-CN" sz="1200">
              <a:solidFill>
                <a:schemeClr val="bg1"/>
              </a:solidFill>
            </a:endParaRPr>
          </a:p>
          <a:p>
            <a:r>
              <a:rPr lang="en-US" altLang="zh-CN" sz="1200" smtClean="0">
                <a:solidFill>
                  <a:schemeClr val="accent1"/>
                </a:solidFill>
              </a:rPr>
              <a:t>#not_dir</a:t>
            </a:r>
            <a:endParaRPr lang="en-US" altLang="zh-CN" sz="1200">
              <a:solidFill>
                <a:schemeClr val="accent1"/>
              </a:solidFill>
            </a:endParaRPr>
          </a:p>
          <a:p>
            <a:r>
              <a:rPr lang="en-US" altLang="zh-CN" sz="1200" smtClean="0">
                <a:solidFill>
                  <a:schemeClr val="bg1"/>
                </a:solidFill>
              </a:rPr>
              <a:t>profiles/time</a:t>
            </a:r>
            <a:endParaRPr lang="en-US" altLang="zh-CN" sz="1200">
              <a:solidFill>
                <a:schemeClr val="bg1"/>
              </a:solidFill>
            </a:endParaRPr>
          </a:p>
          <a:p>
            <a:r>
              <a:rPr lang="en-US" altLang="zh-CN" sz="1200" smtClean="0">
                <a:solidFill>
                  <a:schemeClr val="accent1"/>
                </a:solidFill>
              </a:rPr>
              <a:t>#file</a:t>
            </a:r>
            <a:endParaRPr lang="en-US" altLang="zh-CN" sz="1200">
              <a:solidFill>
                <a:schemeClr val="accent1"/>
              </a:solidFill>
            </a:endParaRPr>
          </a:p>
          <a:p>
            <a:r>
              <a:rPr lang="en-US" altLang="zh-CN" sz="1200" smtClean="0">
                <a:solidFill>
                  <a:schemeClr val="bg1"/>
                </a:solidFill>
              </a:rPr>
              <a:t>.h</a:t>
            </a:r>
            <a:endParaRPr lang="en-US" altLang="zh-CN" sz="1200">
              <a:solidFill>
                <a:schemeClr val="bg1"/>
              </a:solidFill>
            </a:endParaRPr>
          </a:p>
          <a:p>
            <a:r>
              <a:rPr lang="en-US" altLang="zh-CN" sz="1200" smtClean="0">
                <a:solidFill>
                  <a:schemeClr val="accent1"/>
                </a:solidFill>
              </a:rPr>
              <a:t>#not_file</a:t>
            </a:r>
            <a:endParaRPr lang="zh-CN" altLang="en-US" sz="1200">
              <a:solidFill>
                <a:schemeClr val="accent1"/>
              </a:solidFill>
            </a:endParaRPr>
          </a:p>
        </p:txBody>
      </p:sp>
    </p:spTree>
    <p:extLst>
      <p:ext uri="{BB962C8B-B14F-4D97-AF65-F5344CB8AC3E}">
        <p14:creationId xmlns:p14="http://schemas.microsoft.com/office/powerpoint/2010/main" val="275265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1"/>
          </a:solidFill>
        </p:spPr>
        <p:txBody>
          <a:bodyPr/>
          <a:lstStyle/>
          <a:p>
            <a:pPr algn="l"/>
            <a:r>
              <a:rPr lang="en-US" altLang="zh-CN" smtClean="0"/>
              <a:t>Using</a:t>
            </a:r>
            <a:endParaRPr lang="zh-CN" altLang="en-US"/>
          </a:p>
        </p:txBody>
      </p:sp>
      <p:sp>
        <p:nvSpPr>
          <p:cNvPr id="3" name="Content Placeholder 2"/>
          <p:cNvSpPr>
            <a:spLocks noGrp="1"/>
          </p:cNvSpPr>
          <p:nvPr>
            <p:ph idx="1"/>
          </p:nvPr>
        </p:nvSpPr>
        <p:spPr/>
        <p:txBody>
          <a:bodyPr>
            <a:normAutofit/>
          </a:bodyPr>
          <a:lstStyle/>
          <a:p>
            <a:pPr lvl="1">
              <a:buFont typeface="Wingdings" pitchFamily="2" charset="2"/>
              <a:buChar char="l"/>
            </a:pPr>
            <a:r>
              <a:rPr lang="en-US" altLang="zh-CN" sz="2000"/>
              <a:t>c</a:t>
            </a:r>
            <a:r>
              <a:rPr lang="en-US" altLang="zh-CN" sz="2000" smtClean="0"/>
              <a:t>reat tags and cscope.out</a:t>
            </a:r>
          </a:p>
          <a:p>
            <a:pPr lvl="2">
              <a:buFont typeface="Wingdings" pitchFamily="2" charset="2"/>
              <a:buChar char="l"/>
            </a:pPr>
            <a:r>
              <a:rPr lang="en-US" altLang="zh-CN" sz="1600"/>
              <a:t>c</a:t>
            </a:r>
            <a:r>
              <a:rPr lang="en-US" altLang="zh-CN" sz="1600" smtClean="0"/>
              <a:t>t</a:t>
            </a:r>
          </a:p>
          <a:p>
            <a:pPr lvl="2">
              <a:buFont typeface="Wingdings" pitchFamily="2" charset="2"/>
              <a:buChar char="l"/>
            </a:pPr>
            <a:endParaRPr lang="en-US" altLang="zh-CN" sz="1600"/>
          </a:p>
          <a:p>
            <a:pPr lvl="2">
              <a:buFont typeface="Wingdings" pitchFamily="2" charset="2"/>
              <a:buChar char="l"/>
            </a:pPr>
            <a:endParaRPr lang="en-US" altLang="zh-CN" sz="1600" smtClean="0"/>
          </a:p>
          <a:p>
            <a:pPr marL="914400" lvl="2" indent="0">
              <a:buNone/>
            </a:pPr>
            <a:r>
              <a:rPr lang="en-US" altLang="zh-CN" sz="1600"/>
              <a:t> </a:t>
            </a:r>
            <a:r>
              <a:rPr lang="en-US" altLang="zh-CN" sz="1600" smtClean="0"/>
              <a:t>   This command will find all files you want , and create files tags and cscope.out</a:t>
            </a:r>
          </a:p>
          <a:p>
            <a:pPr marL="914400" lvl="2" indent="0">
              <a:buNone/>
            </a:pPr>
            <a:r>
              <a:rPr lang="en-US" altLang="zh-CN" sz="1600"/>
              <a:t> </a:t>
            </a:r>
            <a:r>
              <a:rPr lang="en-US" altLang="zh-CN" sz="1600" smtClean="0"/>
              <a:t>   in current directory. Then you can view code by using ctags ,cscope. </a:t>
            </a:r>
            <a:endParaRPr lang="en-US" altLang="zh-CN" sz="1600"/>
          </a:p>
          <a:p>
            <a:pPr marL="914400" lvl="2" indent="0">
              <a:buNone/>
            </a:pPr>
            <a:endParaRPr lang="en-US" altLang="zh-CN" sz="1600" smtClean="0"/>
          </a:p>
          <a:p>
            <a:pPr lvl="2">
              <a:buFont typeface="Wingdings" pitchFamily="2" charset="2"/>
              <a:buChar char="l"/>
            </a:pPr>
            <a:endParaRPr lang="en-US" altLang="zh-CN" sz="1600"/>
          </a:p>
          <a:p>
            <a:pPr marL="914400" lvl="2" indent="0">
              <a:buNone/>
            </a:pPr>
            <a:endParaRPr lang="en-US" altLang="zh-CN" sz="1600" smtClean="0"/>
          </a:p>
        </p:txBody>
      </p:sp>
      <p:sp>
        <p:nvSpPr>
          <p:cNvPr id="5" name="TextBox 4"/>
          <p:cNvSpPr txBox="1"/>
          <p:nvPr/>
        </p:nvSpPr>
        <p:spPr>
          <a:xfrm>
            <a:off x="1676400" y="2362200"/>
            <a:ext cx="5715000" cy="276999"/>
          </a:xfrm>
          <a:prstGeom prst="rect">
            <a:avLst/>
          </a:prstGeom>
          <a:solidFill>
            <a:schemeClr val="tx1"/>
          </a:solidFill>
        </p:spPr>
        <p:txBody>
          <a:bodyPr wrap="square" rtlCol="0">
            <a:spAutoFit/>
          </a:bodyPr>
          <a:lstStyle/>
          <a:p>
            <a:r>
              <a:rPr lang="en-US" altLang="zh-CN" sz="1200">
                <a:solidFill>
                  <a:srgbClr val="00B050"/>
                </a:solidFill>
              </a:rPr>
              <a:t>charley@ubuntu16</a:t>
            </a:r>
            <a:r>
              <a:rPr lang="en-US" altLang="zh-CN" sz="1200">
                <a:solidFill>
                  <a:schemeClr val="accent1"/>
                </a:solidFill>
              </a:rPr>
              <a:t>:~/source/bluez-5.39$</a:t>
            </a:r>
            <a:r>
              <a:rPr lang="en-US" altLang="zh-CN" sz="1200">
                <a:solidFill>
                  <a:srgbClr val="00B050"/>
                </a:solidFill>
              </a:rPr>
              <a:t> </a:t>
            </a:r>
            <a:r>
              <a:rPr lang="en-US" altLang="zh-CN" sz="1200">
                <a:solidFill>
                  <a:schemeClr val="bg1"/>
                </a:solidFill>
              </a:rPr>
              <a:t>ct</a:t>
            </a:r>
          </a:p>
        </p:txBody>
      </p:sp>
    </p:spTree>
    <p:extLst>
      <p:ext uri="{BB962C8B-B14F-4D97-AF65-F5344CB8AC3E}">
        <p14:creationId xmlns:p14="http://schemas.microsoft.com/office/powerpoint/2010/main" val="711329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665</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How to use view_code_plugin</vt:lpstr>
      <vt:lpstr>Catlog</vt:lpstr>
      <vt:lpstr>Description</vt:lpstr>
      <vt:lpstr>Decompression</vt:lpstr>
      <vt:lpstr>Configuration</vt:lpstr>
      <vt:lpstr>Using command</vt:lpstr>
      <vt:lpstr>Using command</vt:lpstr>
      <vt:lpstr>Using command</vt:lpstr>
      <vt:lpstr>Using</vt:lpstr>
      <vt:lpstr>View code</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“ct” command</dc:title>
  <dc:creator>charley</dc:creator>
  <cp:lastModifiedBy>charley</cp:lastModifiedBy>
  <cp:revision>24</cp:revision>
  <dcterms:created xsi:type="dcterms:W3CDTF">2006-08-16T00:00:00Z</dcterms:created>
  <dcterms:modified xsi:type="dcterms:W3CDTF">2016-11-24T09:16:27Z</dcterms:modified>
</cp:coreProperties>
</file>