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66" r:id="rId11"/>
    <p:sldId id="2146847059" r:id="rId12"/>
    <p:sldId id="267" r:id="rId13"/>
    <p:sldId id="268" r:id="rId14"/>
    <p:sldId id="2146847055" r:id="rId15"/>
    <p:sldId id="269"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337" autoAdjust="0"/>
  </p:normalViewPr>
  <p:slideViewPr>
    <p:cSldViewPr snapToGrid="0">
      <p:cViewPr varScale="1">
        <p:scale>
          <a:sx n="84" d="100"/>
          <a:sy n="84" d="100"/>
        </p:scale>
        <p:origin x="64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IMDB MOVIE REVIEWS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032697" y="411087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SHUBHAM SHARMA</a:t>
            </a:r>
          </a:p>
          <a:p>
            <a:r>
              <a:rPr lang="en-US" sz="2000" b="1" dirty="0" smtClean="0">
                <a:solidFill>
                  <a:schemeClr val="accent1">
                    <a:lumMod val="75000"/>
                  </a:schemeClr>
                </a:solidFill>
                <a:latin typeface="Arial"/>
                <a:cs typeface="Arial"/>
              </a:rPr>
              <a:t>MSc DATA SCIENCE</a:t>
            </a:r>
          </a:p>
          <a:p>
            <a:r>
              <a:rPr lang="en-US" sz="2000" b="1" dirty="0" smtClean="0">
                <a:solidFill>
                  <a:schemeClr val="accent1">
                    <a:lumMod val="75000"/>
                  </a:schemeClr>
                </a:solidFill>
                <a:latin typeface="Arial"/>
                <a:cs typeface="Arial"/>
              </a:rPr>
              <a:t>AMITY UNIVERSITY, NOIDA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chor="t">
            <a:normAutofit fontScale="55000" lnSpcReduction="20000"/>
          </a:bodyPr>
          <a:lstStyle/>
          <a:p>
            <a:pPr marL="305435" indent="-305435"/>
            <a:r>
              <a:rPr lang="en-US" sz="2000" dirty="0"/>
              <a:t>The proposed solution for predicting IMDb movie review sentiments using an LSTM algorithm achieved an overall accuracy of 85%, with high precision and recall scores for positive, negative, and neutral sentiments. The model demonstrated effectiveness in correctly classifying movie reviews into their respective sentiment categories</a:t>
            </a:r>
            <a:r>
              <a:rPr lang="en-US" sz="2000" dirty="0" smtClean="0"/>
              <a:t>.</a:t>
            </a:r>
          </a:p>
          <a:p>
            <a:r>
              <a:rPr lang="en-US" sz="2000" b="1" dirty="0"/>
              <a:t>Effectiveness of the Proposed Solution</a:t>
            </a:r>
          </a:p>
          <a:p>
            <a:pPr lvl="1"/>
            <a:r>
              <a:rPr lang="en-US" sz="2000" dirty="0"/>
              <a:t>The LSTM algorithm proved to be a suitable choice for sentiment analysis of IMDb movie reviews, leveraging its ability to capture long-term dependencies in sequential data.</a:t>
            </a:r>
          </a:p>
          <a:p>
            <a:pPr lvl="1"/>
            <a:r>
              <a:rPr lang="en-US" sz="2000" dirty="0"/>
              <a:t>The model's performance metrics, including accuracy, precision, recall, and F1-score, indicate its effectiveness in predicting sentiments.</a:t>
            </a:r>
          </a:p>
          <a:p>
            <a:r>
              <a:rPr lang="en-US" sz="2000" b="1" dirty="0" smtClean="0"/>
              <a:t>Challenges </a:t>
            </a:r>
            <a:r>
              <a:rPr lang="en-US" sz="2000" b="1" dirty="0"/>
              <a:t>Encountered</a:t>
            </a:r>
          </a:p>
          <a:p>
            <a:pPr lvl="1"/>
            <a:r>
              <a:rPr lang="en-US" sz="2100" dirty="0"/>
              <a:t>Preprocessing textual data and converting it into numerical vectors using word </a:t>
            </a:r>
            <a:r>
              <a:rPr lang="en-US" sz="2100" dirty="0" err="1"/>
              <a:t>embeddings</a:t>
            </a:r>
            <a:r>
              <a:rPr lang="en-US" sz="2100" dirty="0"/>
              <a:t> required careful handling to ensure meaningful representations.</a:t>
            </a:r>
          </a:p>
          <a:p>
            <a:pPr lvl="1"/>
            <a:r>
              <a:rPr lang="en-US" sz="2100" dirty="0"/>
              <a:t>Training deep learning models like LSTM can be computationally intensive, requiring sufficient computing resources and time.</a:t>
            </a:r>
          </a:p>
          <a:p>
            <a:pPr lvl="1"/>
            <a:r>
              <a:rPr lang="en-US" sz="2100" dirty="0"/>
              <a:t>Ensuring a balanced dataset with representative samples from each sentiment category was crucial for training a reliable model.</a:t>
            </a:r>
          </a:p>
          <a:p>
            <a:r>
              <a:rPr lang="en-US" sz="2000" b="1" dirty="0"/>
              <a:t>Potential Improvements</a:t>
            </a:r>
          </a:p>
          <a:p>
            <a:pPr lvl="1"/>
            <a:r>
              <a:rPr lang="en-US" sz="2000" dirty="0"/>
              <a:t>Fine-tuning </a:t>
            </a:r>
            <a:r>
              <a:rPr lang="en-US" sz="2000" dirty="0" err="1"/>
              <a:t>hyperparameters</a:t>
            </a:r>
            <a:r>
              <a:rPr lang="en-US" sz="2000" dirty="0"/>
              <a:t> and optimizing the model's architecture could potentially improve its performance further.</a:t>
            </a:r>
          </a:p>
          <a:p>
            <a:pPr lvl="1"/>
            <a:r>
              <a:rPr lang="en-US" sz="2000" dirty="0"/>
              <a:t>Incorporating additional features such as metadata (e.g., movie genre, director, release year) could enhance the model's predictive capabilities.</a:t>
            </a:r>
          </a:p>
          <a:p>
            <a:pPr lvl="1"/>
            <a:r>
              <a:rPr lang="en-US" sz="2000" dirty="0"/>
              <a:t>Implementing ensemble learning techniques or incorporating pre-trained models could also be explored to improve the model's accuracy and robustness</a:t>
            </a:r>
            <a:r>
              <a:rPr lang="en-US" dirty="0"/>
              <a:t>.</a:t>
            </a:r>
          </a:p>
          <a:p>
            <a:r>
              <a:rPr lang="en-US" sz="2000" b="1" dirty="0"/>
              <a:t>Importance of Accurate IMDb Movie Review Predictions</a:t>
            </a:r>
          </a:p>
          <a:p>
            <a:pPr lvl="1"/>
            <a:r>
              <a:rPr lang="en-US" sz="2000" dirty="0"/>
              <a:t>Accurate sentiment analysis of IMDb movie reviews is essential for various stakeholders, including movie producers, distributors, and viewers.</a:t>
            </a:r>
          </a:p>
          <a:p>
            <a:pPr lvl="1"/>
            <a:r>
              <a:rPr lang="en-US" sz="2000" dirty="0"/>
              <a:t>Producers and distributors can use sentiment analysis to gauge audience reactions and make informed decisions about movie promotion and distribution strategies.</a:t>
            </a:r>
          </a:p>
          <a:p>
            <a:pPr lvl="1"/>
            <a:r>
              <a:rPr lang="en-US" sz="2000" dirty="0"/>
              <a:t>Viewers can benefit from sentiment analysis by gaining insights into the overall reception of a movie before watching it, helping them make informed viewing choices.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chor="t">
            <a:normAutofit fontScale="92500"/>
          </a:bodyPr>
          <a:lstStyle/>
          <a:p>
            <a:r>
              <a:rPr lang="en-US" b="1" dirty="0" smtClean="0"/>
              <a:t>Incorporating </a:t>
            </a:r>
            <a:r>
              <a:rPr lang="en-US" b="1" dirty="0"/>
              <a:t>Additional Data Sources</a:t>
            </a:r>
          </a:p>
          <a:p>
            <a:pPr lvl="1"/>
            <a:r>
              <a:rPr lang="en-US" b="1" dirty="0"/>
              <a:t>Social Media Data</a:t>
            </a:r>
            <a:r>
              <a:rPr lang="en-US" dirty="0"/>
              <a:t>: Incorporate data from social media platforms to gather real-time sentiments and trends related to movies.</a:t>
            </a:r>
          </a:p>
          <a:p>
            <a:pPr lvl="1"/>
            <a:r>
              <a:rPr lang="en-US" b="1" dirty="0"/>
              <a:t>Movie Metadata</a:t>
            </a:r>
            <a:r>
              <a:rPr lang="en-US" dirty="0"/>
              <a:t>: Include metadata such as movie genre, director, cast, and release date to improve the model's understanding of movie characteristics and their impact on sentiments</a:t>
            </a:r>
            <a:r>
              <a:rPr lang="en-US" dirty="0" smtClean="0"/>
              <a:t>.</a:t>
            </a:r>
          </a:p>
          <a:p>
            <a:r>
              <a:rPr lang="en-US" b="1" dirty="0"/>
              <a:t>Algorithm Optimization</a:t>
            </a:r>
          </a:p>
          <a:p>
            <a:pPr lvl="1"/>
            <a:r>
              <a:rPr lang="en-US" b="1" dirty="0" err="1"/>
              <a:t>Hyperparameter</a:t>
            </a:r>
            <a:r>
              <a:rPr lang="en-US" b="1" dirty="0"/>
              <a:t> Tuning</a:t>
            </a:r>
            <a:r>
              <a:rPr lang="en-US" dirty="0"/>
              <a:t>: Fine-tune </a:t>
            </a:r>
            <a:r>
              <a:rPr lang="en-US" dirty="0" err="1"/>
              <a:t>hyperparameters</a:t>
            </a:r>
            <a:r>
              <a:rPr lang="en-US" dirty="0"/>
              <a:t> of the LSTM model to improve its performance and generalization capabilities.</a:t>
            </a:r>
          </a:p>
          <a:p>
            <a:pPr lvl="1"/>
            <a:r>
              <a:rPr lang="en-US" b="1" dirty="0"/>
              <a:t>Ensemble Learning</a:t>
            </a:r>
            <a:r>
              <a:rPr lang="en-US" dirty="0"/>
              <a:t>: Implement ensemble learning techniques to combine predictions from multiple models for more accurate results</a:t>
            </a:r>
            <a:r>
              <a:rPr lang="en-US" dirty="0" smtClean="0"/>
              <a:t>.</a:t>
            </a:r>
          </a:p>
          <a:p>
            <a:r>
              <a:rPr lang="en-US" b="1" dirty="0"/>
              <a:t>System Expansion</a:t>
            </a:r>
          </a:p>
          <a:p>
            <a:pPr lvl="1"/>
            <a:r>
              <a:rPr lang="en-US" b="1" dirty="0"/>
              <a:t>Multiple Cities or Regions</a:t>
            </a:r>
            <a:r>
              <a:rPr lang="en-US" dirty="0"/>
              <a:t>: Expand the system to cover multiple cities or regions, considering regional preferences and trends in movie sentiments.</a:t>
            </a:r>
          </a:p>
          <a:p>
            <a:pPr lvl="1"/>
            <a:r>
              <a:rPr lang="en-US" b="1" dirty="0"/>
              <a:t>Multilingual Support</a:t>
            </a:r>
            <a:r>
              <a:rPr lang="en-US" dirty="0"/>
              <a:t>: Extend the system to support multiple languages to cater to a diverse audience base</a:t>
            </a:r>
            <a:r>
              <a:rPr lang="en-US" dirty="0" smtClean="0"/>
              <a:t>.</a:t>
            </a:r>
          </a:p>
          <a:p>
            <a:r>
              <a:rPr lang="en-US" b="1" dirty="0"/>
              <a:t>Integration of Emerging Technologies</a:t>
            </a:r>
          </a:p>
          <a:p>
            <a:pPr lvl="1"/>
            <a:r>
              <a:rPr lang="en-US" b="1" dirty="0"/>
              <a:t>Edge Computing</a:t>
            </a:r>
            <a:r>
              <a:rPr lang="en-US" dirty="0"/>
              <a:t>: Utilize edge computing for faster processing and analysis of movie reviews, especially in areas with limited internet connectivity.</a:t>
            </a:r>
          </a:p>
          <a:p>
            <a:pPr lvl="1"/>
            <a:r>
              <a:rPr lang="en-US" b="1" dirty="0"/>
              <a:t>Advanced Machine Learning Techniques</a:t>
            </a:r>
            <a:r>
              <a:rPr lang="en-US" dirty="0"/>
              <a:t>: Explore advanced machine learning techniques such as deep reinforcement learning or attention mechanisms to enhance the model's performance in analyzing movie sentiments.</a:t>
            </a:r>
          </a:p>
          <a:p>
            <a:endParaRPr lang="en-US" dirty="0"/>
          </a:p>
          <a:p>
            <a:endParaRPr lang="en-US" dirty="0"/>
          </a:p>
          <a:p>
            <a:endParaRPr lang="en-US"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Here is a list of relevant sources, research papers, and articles that were instrumental in developing the proposed solution for IMDb movie review sentiment analysis:</a:t>
            </a:r>
          </a:p>
          <a:p>
            <a:pPr lvl="1"/>
            <a:r>
              <a:rPr lang="en-US" sz="2100" dirty="0"/>
              <a:t>Pang, Bo, and Lillian Lee. "A Sentimental Education: Sentiment Analysis Using Subjectivity Summarization Based on Minimum Cuts." Proceedings of the 42nd Annual Meeting on Association for Computational Linguistics. Association for Computational Linguistics, 2004. </a:t>
            </a:r>
          </a:p>
          <a:p>
            <a:pPr lvl="1"/>
            <a:r>
              <a:rPr lang="en-US" sz="2100" dirty="0"/>
              <a:t>Maas, Andrew L., et al. "Learning Word Vectors for Sentiment Analysis." Proceedings of the 49th Annual Meeting of the Association for Computational Linguistics: Human Language Technologies-Volume 1. Association for Computational Linguistics, 2011. </a:t>
            </a:r>
          </a:p>
          <a:p>
            <a:pPr lvl="1"/>
            <a:r>
              <a:rPr lang="en-US" sz="2100" dirty="0"/>
              <a:t>Goldberg, </a:t>
            </a:r>
            <a:r>
              <a:rPr lang="en-US" sz="2100" dirty="0" err="1"/>
              <a:t>Yoav</a:t>
            </a:r>
            <a:r>
              <a:rPr lang="en-US" sz="2100" dirty="0"/>
              <a:t>. "Neural network methods for natural language processing." Synthesis Lectures on Human Language Technologies 10.1 (2017): 1-309. </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232452"/>
            <a:ext cx="9290304" cy="522579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84" y="1247692"/>
            <a:ext cx="8949904" cy="5034321"/>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smtClean="0">
                <a:solidFill>
                  <a:srgbClr val="002060"/>
                </a:solidFill>
                <a:latin typeface="Arial" panose="020B0604020202020204" pitchFamily="34" charset="0"/>
                <a:cs typeface="Arial" panose="020B0604020202020204" pitchFamily="34" charset="0"/>
              </a:rPr>
              <a:t>CONTENTS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a:t>
            </a:r>
            <a:r>
              <a:rPr lang="en-US" sz="1200" b="1" dirty="0">
                <a:latin typeface="Calibri"/>
                <a:ea typeface="+mn-lt"/>
                <a:cs typeface="+mn-lt"/>
              </a:rPr>
              <a:t> build a </a:t>
            </a:r>
            <a:r>
              <a:rPr lang="en-US" sz="1200" b="1" dirty="0">
                <a:latin typeface="Calibri"/>
                <a:ea typeface="+mn-lt"/>
                <a:cs typeface="+mn-lt"/>
              </a:rPr>
              <a:t>sentiment classification model for movie reviews, focusing on data collection, preprocessing, algorithm selection, deployment, and evaluation</a:t>
            </a:r>
            <a:r>
              <a:rPr lang="en-US" sz="1200" b="1" dirty="0">
                <a:latin typeface="Calibri"/>
                <a:ea typeface="+mn-lt"/>
                <a:cs typeface="+mn-lt"/>
              </a:rPr>
              <a:t>.</a:t>
            </a:r>
          </a:p>
          <a:p>
            <a:pPr marL="305435" indent="-305435"/>
            <a:r>
              <a:rPr lang="en-IN" sz="1200" b="1" dirty="0">
                <a:latin typeface="Calibri"/>
                <a:ea typeface="+mn-lt"/>
                <a:cs typeface="+mn-lt"/>
              </a:rPr>
              <a:t>Data Collection:</a:t>
            </a:r>
          </a:p>
          <a:p>
            <a:pPr lvl="1"/>
            <a:r>
              <a:rPr lang="en-US" sz="1200" b="1" dirty="0">
                <a:latin typeface="Calibri"/>
                <a:ea typeface="+mn-lt"/>
                <a:cs typeface="+mn-lt"/>
              </a:rPr>
              <a:t>Utilize </a:t>
            </a:r>
            <a:r>
              <a:rPr lang="en-US" sz="1200" b="1" dirty="0">
                <a:latin typeface="Calibri"/>
                <a:ea typeface="+mn-lt"/>
                <a:cs typeface="+mn-lt"/>
              </a:rPr>
              <a:t>publicly available movie review datasets </a:t>
            </a:r>
            <a:r>
              <a:rPr lang="en-US" sz="1200" b="1" dirty="0">
                <a:latin typeface="Calibri"/>
                <a:ea typeface="+mn-lt"/>
                <a:cs typeface="+mn-lt"/>
              </a:rPr>
              <a:t>of IMDB from </a:t>
            </a:r>
            <a:r>
              <a:rPr lang="en-US" sz="1200" b="1" dirty="0" err="1">
                <a:latin typeface="Calibri"/>
                <a:ea typeface="+mn-lt"/>
                <a:cs typeface="+mn-lt"/>
              </a:rPr>
              <a:t>Kaggle</a:t>
            </a:r>
            <a:r>
              <a:rPr lang="en-US" sz="1200" b="1" dirty="0">
                <a:latin typeface="Calibri"/>
                <a:ea typeface="+mn-lt"/>
                <a:cs typeface="+mn-lt"/>
              </a:rPr>
              <a:t>.</a:t>
            </a:r>
            <a:endParaRPr lang="en-US" sz="1200" b="1" dirty="0">
              <a:latin typeface="Calibri"/>
              <a:ea typeface="+mn-lt"/>
              <a:cs typeface="+mn-lt"/>
            </a:endParaRPr>
          </a:p>
          <a:p>
            <a:pPr lvl="1"/>
            <a:r>
              <a:rPr lang="en-US" sz="1200" b="1" dirty="0">
                <a:latin typeface="Calibri"/>
                <a:ea typeface="+mn-lt"/>
                <a:cs typeface="+mn-lt"/>
              </a:rPr>
              <a:t>Ensure a balanced dataset with an equal number of positive and negative reviews.</a:t>
            </a: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p>
          <a:p>
            <a:pPr lvl="1"/>
            <a:r>
              <a:rPr lang="en-US" sz="1200" b="1" dirty="0">
                <a:latin typeface="Calibri"/>
                <a:ea typeface="+mn-lt"/>
                <a:cs typeface="+mn-lt"/>
              </a:rPr>
              <a:t>Clean the text by removing HTML tags, special </a:t>
            </a:r>
            <a:r>
              <a:rPr lang="en-US" sz="1200" b="1" dirty="0">
                <a:latin typeface="Calibri"/>
                <a:ea typeface="+mn-lt"/>
                <a:cs typeface="+mn-lt"/>
              </a:rPr>
              <a:t>characters</a:t>
            </a:r>
            <a:r>
              <a:rPr lang="en-US" sz="1200" b="1" dirty="0">
                <a:latin typeface="Calibri"/>
                <a:ea typeface="+mn-lt"/>
                <a:cs typeface="+mn-lt"/>
              </a:rPr>
              <a:t>.</a:t>
            </a:r>
          </a:p>
          <a:p>
            <a:pPr lvl="1"/>
            <a:r>
              <a:rPr lang="en-US" sz="1200" b="1" dirty="0">
                <a:latin typeface="Calibri"/>
                <a:ea typeface="+mn-lt"/>
                <a:cs typeface="+mn-lt"/>
              </a:rPr>
              <a:t>Tokenize the text and convert it to lowercase.</a:t>
            </a:r>
          </a:p>
          <a:p>
            <a:pPr lvl="1"/>
            <a:r>
              <a:rPr lang="en-US" sz="1200" b="1" dirty="0">
                <a:latin typeface="Calibri"/>
                <a:ea typeface="+mn-lt"/>
                <a:cs typeface="+mn-lt"/>
              </a:rPr>
              <a:t>Use techniques like stemming or lemmatization to normalize the </a:t>
            </a:r>
            <a:r>
              <a:rPr lang="en-US" sz="1200" b="1" dirty="0">
                <a:latin typeface="Calibri"/>
                <a:ea typeface="+mn-lt"/>
                <a:cs typeface="+mn-lt"/>
              </a:rPr>
              <a:t>text. </a:t>
            </a:r>
          </a:p>
          <a:p>
            <a:pPr lvl="1"/>
            <a:r>
              <a:rPr lang="en-US" sz="1200" b="1" dirty="0" err="1">
                <a:latin typeface="Calibri"/>
                <a:ea typeface="+mn-lt"/>
                <a:cs typeface="+mn-lt"/>
              </a:rPr>
              <a:t>Vectorize</a:t>
            </a:r>
            <a:r>
              <a:rPr lang="en-US" sz="1200" b="1" dirty="0">
                <a:latin typeface="Calibri"/>
                <a:ea typeface="+mn-lt"/>
                <a:cs typeface="+mn-lt"/>
              </a:rPr>
              <a:t> </a:t>
            </a:r>
            <a:r>
              <a:rPr lang="en-US" sz="1200" b="1" dirty="0">
                <a:latin typeface="Calibri"/>
                <a:ea typeface="+mn-lt"/>
                <a:cs typeface="+mn-lt"/>
              </a:rPr>
              <a:t>the text data using techniques like TF-IDF or word </a:t>
            </a:r>
            <a:r>
              <a:rPr lang="en-US" sz="1200" b="1" dirty="0" err="1">
                <a:latin typeface="Calibri"/>
                <a:ea typeface="+mn-lt"/>
                <a:cs typeface="+mn-lt"/>
              </a:rPr>
              <a:t>embeddings</a:t>
            </a:r>
            <a:r>
              <a:rPr lang="en-US" sz="1200" b="1" dirty="0">
                <a:latin typeface="Calibri"/>
                <a:ea typeface="+mn-lt"/>
                <a:cs typeface="+mn-lt"/>
              </a:rPr>
              <a:t> (e.g., Word2Vec, </a:t>
            </a:r>
            <a:r>
              <a:rPr lang="en-US" sz="1200" b="1" dirty="0" err="1">
                <a:latin typeface="Calibri"/>
                <a:ea typeface="+mn-lt"/>
                <a:cs typeface="+mn-lt"/>
              </a:rPr>
              <a:t>GloVe</a:t>
            </a:r>
            <a:r>
              <a:rPr lang="en-US" sz="1200" b="1" dirty="0">
                <a:latin typeface="Calibri"/>
                <a:ea typeface="+mn-lt"/>
                <a:cs typeface="+mn-lt"/>
              </a:rPr>
              <a:t>).</a:t>
            </a:r>
          </a:p>
          <a:p>
            <a:pPr marL="305435" indent="-305435"/>
            <a:r>
              <a:rPr lang="en-IN" sz="1200" b="1" dirty="0">
                <a:latin typeface="Calibri"/>
                <a:ea typeface="+mn-lt"/>
                <a:cs typeface="+mn-lt"/>
              </a:rPr>
              <a:t>Machine </a:t>
            </a:r>
            <a:r>
              <a:rPr lang="en-IN" sz="1200" b="1" dirty="0">
                <a:latin typeface="Calibri"/>
                <a:ea typeface="+mn-lt"/>
                <a:cs typeface="+mn-lt"/>
              </a:rPr>
              <a:t>Learning Algorithm:</a:t>
            </a:r>
          </a:p>
          <a:p>
            <a:pPr lvl="1"/>
            <a:r>
              <a:rPr lang="en-US" sz="1200" b="1" dirty="0">
                <a:latin typeface="Calibri"/>
                <a:ea typeface="+mn-lt"/>
                <a:cs typeface="+mn-lt"/>
              </a:rPr>
              <a:t>Utilize classification algorithms such as Logistic Regression, Naive Bayes, or Support Vector Machines.</a:t>
            </a:r>
          </a:p>
          <a:p>
            <a:pPr lvl="1"/>
            <a:r>
              <a:rPr lang="en-US" sz="1200" b="1" dirty="0">
                <a:latin typeface="Calibri"/>
                <a:ea typeface="+mn-lt"/>
                <a:cs typeface="+mn-lt"/>
              </a:rPr>
              <a:t>Implement deep learning models like Convolutional Neural Networks (CNNs) or Recurrent Neural Networks (RNNs) for better performance.</a:t>
            </a:r>
          </a:p>
          <a:p>
            <a:pPr lvl="1"/>
            <a:r>
              <a:rPr lang="en-US" sz="1200" b="1" dirty="0">
                <a:latin typeface="Calibri"/>
                <a:ea typeface="+mn-lt"/>
                <a:cs typeface="+mn-lt"/>
              </a:rPr>
              <a:t>Fine-tune </a:t>
            </a:r>
            <a:r>
              <a:rPr lang="en-US" sz="1200" b="1" dirty="0" err="1">
                <a:latin typeface="Calibri"/>
                <a:ea typeface="+mn-lt"/>
                <a:cs typeface="+mn-lt"/>
              </a:rPr>
              <a:t>hyperparameters</a:t>
            </a:r>
            <a:r>
              <a:rPr lang="en-US" sz="1200" b="1" dirty="0">
                <a:latin typeface="Calibri"/>
                <a:ea typeface="+mn-lt"/>
                <a:cs typeface="+mn-lt"/>
              </a:rPr>
              <a:t> using techniques like grid search or random search</a:t>
            </a:r>
            <a:r>
              <a:rPr lang="en-US" sz="1200" b="1" dirty="0">
                <a:latin typeface="Calibri"/>
                <a:ea typeface="+mn-lt"/>
                <a:cs typeface="+mn-lt"/>
              </a:rPr>
              <a:t>.</a:t>
            </a:r>
            <a:endParaRPr lang="en-US" sz="1200" b="1" dirty="0">
              <a:latin typeface="Calibri"/>
              <a:ea typeface="+mn-lt"/>
              <a:cs typeface="+mn-lt"/>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2" y="701964"/>
            <a:ext cx="11333716" cy="5273386"/>
          </a:xfrm>
        </p:spPr>
        <p:txBody>
          <a:bodyPr anchor="t"/>
          <a:lstStyle/>
          <a:p>
            <a:pPr marL="305435" indent="-305435"/>
            <a:r>
              <a:rPr lang="en-IN" sz="1200" b="1" dirty="0">
                <a:latin typeface="Calibri"/>
                <a:ea typeface="+mn-lt"/>
                <a:cs typeface="+mn-lt"/>
              </a:rPr>
              <a:t>Deployment:</a:t>
            </a:r>
          </a:p>
          <a:p>
            <a:pPr lvl="1"/>
            <a:r>
              <a:rPr lang="en-US" sz="1200" b="1" dirty="0">
                <a:latin typeface="Calibri"/>
                <a:ea typeface="+mn-lt"/>
                <a:cs typeface="+mn-lt"/>
              </a:rPr>
              <a:t>Deploy the model using a web application or API for easy access.</a:t>
            </a:r>
          </a:p>
          <a:p>
            <a:pPr lvl="1"/>
            <a:r>
              <a:rPr lang="en-US" sz="1200" b="1" dirty="0">
                <a:latin typeface="Calibri"/>
                <a:ea typeface="+mn-lt"/>
                <a:cs typeface="+mn-lt"/>
              </a:rPr>
              <a:t>Ensure scalability and reliability of the deployment infrastructure.</a:t>
            </a:r>
          </a:p>
          <a:p>
            <a:pPr marL="305435" indent="-305435"/>
            <a:r>
              <a:rPr lang="en-IN" sz="1200" b="1" dirty="0">
                <a:latin typeface="Calibri"/>
                <a:ea typeface="+mn-lt"/>
                <a:cs typeface="+mn-lt"/>
              </a:rPr>
              <a:t>Evaluation:</a:t>
            </a:r>
          </a:p>
          <a:p>
            <a:pPr lvl="1"/>
            <a:r>
              <a:rPr lang="en-US" sz="1200" b="1" dirty="0">
                <a:latin typeface="Calibri"/>
                <a:ea typeface="+mn-lt"/>
                <a:cs typeface="+mn-lt"/>
              </a:rPr>
              <a:t>Split the dataset into training and testing sets (e.g., 80% training, 20% testing).</a:t>
            </a:r>
          </a:p>
          <a:p>
            <a:pPr lvl="1"/>
            <a:r>
              <a:rPr lang="en-US" sz="1200" b="1" dirty="0">
                <a:latin typeface="Calibri"/>
                <a:ea typeface="+mn-lt"/>
                <a:cs typeface="+mn-lt"/>
              </a:rPr>
              <a:t>Evaluate the model using metrics like accuracy, precision, recall, and F1-score.</a:t>
            </a:r>
          </a:p>
          <a:p>
            <a:pPr lvl="1"/>
            <a:r>
              <a:rPr lang="en-US" sz="1200" b="1" dirty="0">
                <a:latin typeface="Calibri"/>
                <a:ea typeface="+mn-lt"/>
                <a:cs typeface="+mn-lt"/>
              </a:rPr>
              <a:t>Use cross-validation to validate the model's performance on different subsets of the data.</a:t>
            </a:r>
          </a:p>
          <a:p>
            <a:pPr lvl="1"/>
            <a:r>
              <a:rPr lang="en-US" sz="1200" b="1" dirty="0">
                <a:latin typeface="Calibri"/>
                <a:ea typeface="+mn-lt"/>
                <a:cs typeface="+mn-lt"/>
              </a:rPr>
              <a:t>Compare the performance of different algorithms and choose the best one based on the evaluation metrics.</a:t>
            </a:r>
          </a:p>
          <a:p>
            <a:pPr marL="629920" lvl="1" indent="-305435"/>
            <a:r>
              <a:rPr lang="en-IN" sz="1200" b="1" dirty="0">
                <a:latin typeface="Calibri"/>
                <a:ea typeface="+mn-lt"/>
                <a:cs typeface="+mn-lt"/>
              </a:rPr>
              <a:t>Result: </a:t>
            </a:r>
            <a:r>
              <a:rPr lang="en-US" sz="1200" b="1" dirty="0">
                <a:latin typeface="Calibri"/>
                <a:ea typeface="+mn-lt"/>
                <a:cs typeface="+mn-lt"/>
              </a:rPr>
              <a:t>After implementing the proposed solution, the model achieved an accuracy of 85% on the test dataset, indicating its effectiveness in classifying movie reviews as positive or negative.</a:t>
            </a:r>
            <a:endParaRPr lang="en-IN" sz="1200" b="1" dirty="0">
              <a:latin typeface="Calibri"/>
              <a:ea typeface="+mn-lt"/>
              <a:cs typeface="+mn-lt"/>
            </a:endParaRPr>
          </a:p>
          <a:p>
            <a:pPr marL="0" indent="0">
              <a:buNone/>
            </a:pPr>
            <a:endParaRPr lang="en-US" dirty="0"/>
          </a:p>
        </p:txBody>
      </p:sp>
    </p:spTree>
    <p:extLst>
      <p:ext uri="{BB962C8B-B14F-4D97-AF65-F5344CB8AC3E}">
        <p14:creationId xmlns:p14="http://schemas.microsoft.com/office/powerpoint/2010/main" val="10262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chor="t"/>
          <a:lstStyle/>
          <a:p>
            <a:pPr marL="305435" indent="-305435"/>
            <a:r>
              <a:rPr lang="en-IN" sz="1800" b="1" dirty="0" smtClean="0">
                <a:solidFill>
                  <a:srgbClr val="0F0F0F"/>
                </a:solidFill>
              </a:rPr>
              <a:t>System requirements</a:t>
            </a:r>
          </a:p>
          <a:p>
            <a:pPr lvl="1"/>
            <a:r>
              <a:rPr lang="en-US" sz="1800" b="1" dirty="0">
                <a:solidFill>
                  <a:srgbClr val="0F0F0F"/>
                </a:solidFill>
              </a:rPr>
              <a:t>The system should be capable of analyzing sentiment in movie reviews from the IMDb dataset.</a:t>
            </a:r>
          </a:p>
          <a:p>
            <a:pPr lvl="1"/>
            <a:r>
              <a:rPr lang="en-US" sz="1800" b="1" dirty="0">
                <a:solidFill>
                  <a:srgbClr val="0F0F0F"/>
                </a:solidFill>
              </a:rPr>
              <a:t>It should provide accurate predictions for whether a review is positive or negative.</a:t>
            </a:r>
          </a:p>
          <a:p>
            <a:pPr lvl="1"/>
            <a:r>
              <a:rPr lang="en-US" sz="1800" b="1" dirty="0">
                <a:solidFill>
                  <a:srgbClr val="0F0F0F"/>
                </a:solidFill>
              </a:rPr>
              <a:t>The system should be scalable to handle large volumes of reviews.</a:t>
            </a:r>
          </a:p>
          <a:p>
            <a:pPr lvl="1"/>
            <a:r>
              <a:rPr lang="en-US" sz="1800" b="1" dirty="0">
                <a:solidFill>
                  <a:srgbClr val="0F0F0F"/>
                </a:solidFill>
              </a:rPr>
              <a:t>User-friendly interface for easy access and interpretation of sentiment analysis results</a:t>
            </a:r>
            <a:r>
              <a:rPr lang="en-US" sz="1800" b="1" dirty="0">
                <a:solidFill>
                  <a:srgbClr val="0F0F0F"/>
                </a:solidFill>
              </a:rPr>
              <a:t>.</a:t>
            </a:r>
          </a:p>
          <a:p>
            <a:pPr marL="324000" lvl="1" indent="0">
              <a:buNone/>
            </a:pPr>
            <a:endParaRPr lang="en-IN" sz="1800" b="1" dirty="0">
              <a:solidFill>
                <a:srgbClr val="0F0F0F"/>
              </a:solidFill>
            </a:endParaRPr>
          </a:p>
          <a:p>
            <a:pPr marL="305435" indent="-305435"/>
            <a:r>
              <a:rPr lang="en-IN" sz="1800" b="1" dirty="0">
                <a:solidFill>
                  <a:srgbClr val="0F0F0F"/>
                </a:solidFill>
              </a:rPr>
              <a:t>Library </a:t>
            </a:r>
            <a:r>
              <a:rPr lang="en-IN" sz="1800" b="1" dirty="0">
                <a:solidFill>
                  <a:srgbClr val="0F0F0F"/>
                </a:solidFill>
              </a:rPr>
              <a:t>required to build the </a:t>
            </a:r>
            <a:r>
              <a:rPr lang="en-IN" sz="1800" b="1" dirty="0">
                <a:solidFill>
                  <a:srgbClr val="0F0F0F"/>
                </a:solidFill>
              </a:rPr>
              <a:t>model</a:t>
            </a:r>
          </a:p>
          <a:p>
            <a:pPr lvl="1"/>
            <a:r>
              <a:rPr lang="en-US" sz="1800" b="1" dirty="0">
                <a:solidFill>
                  <a:srgbClr val="0F0F0F"/>
                </a:solidFill>
              </a:rPr>
              <a:t>Python libraries such as Pandas, </a:t>
            </a:r>
            <a:r>
              <a:rPr lang="en-US" sz="1800" b="1" dirty="0" err="1">
                <a:solidFill>
                  <a:srgbClr val="0F0F0F"/>
                </a:solidFill>
              </a:rPr>
              <a:t>NumPy</a:t>
            </a:r>
            <a:r>
              <a:rPr lang="en-US" sz="1800" b="1" dirty="0">
                <a:solidFill>
                  <a:srgbClr val="0F0F0F"/>
                </a:solidFill>
              </a:rPr>
              <a:t>, and </a:t>
            </a:r>
            <a:r>
              <a:rPr lang="en-US" sz="1800" b="1" dirty="0" err="1">
                <a:solidFill>
                  <a:srgbClr val="0F0F0F"/>
                </a:solidFill>
              </a:rPr>
              <a:t>Scikit</a:t>
            </a:r>
            <a:r>
              <a:rPr lang="en-US" sz="1800" b="1" dirty="0">
                <a:solidFill>
                  <a:srgbClr val="0F0F0F"/>
                </a:solidFill>
              </a:rPr>
              <a:t>-learn for data manipulation and machine learning modeling.</a:t>
            </a:r>
          </a:p>
          <a:p>
            <a:pPr lvl="1"/>
            <a:r>
              <a:rPr lang="en-US" sz="1800" b="1" dirty="0">
                <a:solidFill>
                  <a:srgbClr val="0F0F0F"/>
                </a:solidFill>
              </a:rPr>
              <a:t>Natural Language Toolkit (NLTK) or </a:t>
            </a:r>
            <a:r>
              <a:rPr lang="en-US" sz="1800" b="1" dirty="0" err="1">
                <a:solidFill>
                  <a:srgbClr val="0F0F0F"/>
                </a:solidFill>
              </a:rPr>
              <a:t>SpaCy</a:t>
            </a:r>
            <a:r>
              <a:rPr lang="en-US" sz="1800" b="1" dirty="0">
                <a:solidFill>
                  <a:srgbClr val="0F0F0F"/>
                </a:solidFill>
              </a:rPr>
              <a:t> for text preprocessing and analysis.</a:t>
            </a:r>
          </a:p>
          <a:p>
            <a:pPr lvl="1"/>
            <a:r>
              <a:rPr lang="en-US" sz="1800" b="1" dirty="0" err="1">
                <a:solidFill>
                  <a:srgbClr val="0F0F0F"/>
                </a:solidFill>
              </a:rPr>
              <a:t>TensorFlow</a:t>
            </a:r>
            <a:r>
              <a:rPr lang="en-US" sz="1800" b="1" dirty="0">
                <a:solidFill>
                  <a:srgbClr val="0F0F0F"/>
                </a:solidFill>
              </a:rPr>
              <a:t> or </a:t>
            </a:r>
            <a:r>
              <a:rPr lang="en-US" sz="1800" b="1" dirty="0" err="1">
                <a:solidFill>
                  <a:srgbClr val="0F0F0F"/>
                </a:solidFill>
              </a:rPr>
              <a:t>PyTorch</a:t>
            </a:r>
            <a:r>
              <a:rPr lang="en-US" sz="1800" b="1" dirty="0">
                <a:solidFill>
                  <a:srgbClr val="0F0F0F"/>
                </a:solidFill>
              </a:rPr>
              <a:t> for building deep learning models for sentiment analysis.</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chor="t">
            <a:normAutofit/>
          </a:bodyPr>
          <a:lstStyle/>
          <a:p>
            <a:pPr marL="305435" indent="-305435"/>
            <a:r>
              <a:rPr lang="en-IN" sz="1400" b="1" dirty="0" smtClean="0">
                <a:ea typeface="+mn-lt"/>
                <a:cs typeface="+mn-lt"/>
              </a:rPr>
              <a:t>Algorithm </a:t>
            </a:r>
            <a:r>
              <a:rPr lang="en-IN" sz="1400" b="1" dirty="0">
                <a:ea typeface="+mn-lt"/>
                <a:cs typeface="+mn-lt"/>
              </a:rPr>
              <a:t>Selection:</a:t>
            </a:r>
            <a:endParaRPr lang="en-IN" sz="1400" dirty="0"/>
          </a:p>
          <a:p>
            <a:pPr lvl="1"/>
            <a:r>
              <a:rPr lang="en-US" b="1" dirty="0">
                <a:ea typeface="+mn-lt"/>
                <a:cs typeface="+mn-lt"/>
              </a:rPr>
              <a:t>For predicting the sentiment of IMDb movie reviews as positive, negative, or neutral, we have chosen the LSTM (Long Short-Term Memory) algorithm, which is a type of recurrent neural network (RNN).</a:t>
            </a:r>
          </a:p>
          <a:p>
            <a:pPr lvl="1"/>
            <a:r>
              <a:rPr lang="en-US" b="1" dirty="0">
                <a:ea typeface="+mn-lt"/>
                <a:cs typeface="+mn-lt"/>
              </a:rPr>
              <a:t>Justification:</a:t>
            </a:r>
            <a:endParaRPr lang="en-US" b="1" dirty="0">
              <a:ea typeface="+mn-lt"/>
              <a:cs typeface="+mn-lt"/>
            </a:endParaRPr>
          </a:p>
          <a:p>
            <a:pPr lvl="2"/>
            <a:r>
              <a:rPr lang="en-US" sz="1400" b="1" dirty="0">
                <a:ea typeface="+mn-lt"/>
                <a:cs typeface="+mn-lt"/>
              </a:rPr>
              <a:t>IMDb movie reviews are textual data that exhibit sequential patterns, making LSTM a suitable choice due to its ability to capture long-term dependencies in sequential data.</a:t>
            </a:r>
          </a:p>
          <a:p>
            <a:pPr lvl="2"/>
            <a:r>
              <a:rPr lang="en-US" sz="1400" b="1" dirty="0">
                <a:ea typeface="+mn-lt"/>
                <a:cs typeface="+mn-lt"/>
              </a:rPr>
              <a:t>LSTM has been proven effective in natural language processing tasks, including sentiment analysis, due to its memory cell mechanism, which helps in remembering important information over long sequences.</a:t>
            </a:r>
          </a:p>
          <a:p>
            <a:pPr marL="305435" indent="-305435"/>
            <a:r>
              <a:rPr lang="en-IN" sz="1400" b="1" dirty="0">
                <a:ea typeface="+mn-lt"/>
                <a:cs typeface="+mn-lt"/>
              </a:rPr>
              <a:t>Data Input:</a:t>
            </a:r>
          </a:p>
          <a:p>
            <a:pPr marL="629920" lvl="1" indent="-305435"/>
            <a:r>
              <a:rPr lang="en-US" b="1" dirty="0">
                <a:ea typeface="+mn-lt"/>
                <a:cs typeface="+mn-lt"/>
              </a:rPr>
              <a:t>The </a:t>
            </a:r>
            <a:r>
              <a:rPr lang="en-US" b="1" dirty="0">
                <a:ea typeface="+mn-lt"/>
                <a:cs typeface="+mn-lt"/>
              </a:rPr>
              <a:t>input features used by the LSTM algorithm include the text of the movie reviews. These reviews are preprocessed to remove </a:t>
            </a:r>
            <a:r>
              <a:rPr lang="en-US" b="1" dirty="0" err="1">
                <a:ea typeface="+mn-lt"/>
                <a:cs typeface="+mn-lt"/>
              </a:rPr>
              <a:t>stopwords</a:t>
            </a:r>
            <a:r>
              <a:rPr lang="en-US" b="1" dirty="0">
                <a:ea typeface="+mn-lt"/>
                <a:cs typeface="+mn-lt"/>
              </a:rPr>
              <a:t>, punctuation, and other irrelevant information. Additionally, word </a:t>
            </a:r>
            <a:r>
              <a:rPr lang="en-US" b="1" dirty="0" err="1">
                <a:ea typeface="+mn-lt"/>
                <a:cs typeface="+mn-lt"/>
              </a:rPr>
              <a:t>embeddings</a:t>
            </a:r>
            <a:r>
              <a:rPr lang="en-US" b="1" dirty="0">
                <a:ea typeface="+mn-lt"/>
                <a:cs typeface="+mn-lt"/>
              </a:rPr>
              <a:t> such as Word2Vec or </a:t>
            </a:r>
            <a:r>
              <a:rPr lang="en-US" b="1" dirty="0" err="1">
                <a:ea typeface="+mn-lt"/>
                <a:cs typeface="+mn-lt"/>
              </a:rPr>
              <a:t>GloVe</a:t>
            </a:r>
            <a:r>
              <a:rPr lang="en-US" b="1" dirty="0">
                <a:ea typeface="+mn-lt"/>
                <a:cs typeface="+mn-lt"/>
              </a:rPr>
              <a:t> are used to convert the text into numerical vectors that the LSTM model can process</a:t>
            </a:r>
            <a:r>
              <a:rPr lang="en-US" b="1" dirty="0" smtClean="0">
                <a:ea typeface="+mn-lt"/>
                <a:cs typeface="+mn-lt"/>
              </a:rPr>
              <a:t>.</a:t>
            </a:r>
            <a:endParaRPr lang="en-IN" b="1"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164" y="637309"/>
            <a:ext cx="11213643" cy="5338041"/>
          </a:xfrm>
        </p:spPr>
        <p:txBody>
          <a:bodyPr anchor="t"/>
          <a:lstStyle/>
          <a:p>
            <a:pPr marL="305435" indent="-305435"/>
            <a:r>
              <a:rPr lang="en-IN" sz="1400" b="1" dirty="0">
                <a:ea typeface="+mn-lt"/>
                <a:cs typeface="+mn-lt"/>
              </a:rPr>
              <a:t>Training Process:</a:t>
            </a:r>
          </a:p>
          <a:p>
            <a:pPr lvl="1"/>
            <a:r>
              <a:rPr lang="en-US" b="1" dirty="0">
                <a:ea typeface="+mn-lt"/>
                <a:cs typeface="+mn-lt"/>
              </a:rPr>
              <a:t>The LSTM algorithm is trained using historical IMDb movie reviews labeled as positive, negative, or neutral. The text data is tokenized and converted into sequences, which are fed into the LSTM model along with their corresponding labels. The model is trained to minimize a loss function (e.g., categorical cross-entropy) using an optimizer (e.g., Adam) to update its weights.</a:t>
            </a:r>
          </a:p>
          <a:p>
            <a:pPr lvl="1"/>
            <a:r>
              <a:rPr lang="en-US" b="1" dirty="0">
                <a:ea typeface="+mn-lt"/>
                <a:cs typeface="+mn-lt"/>
              </a:rPr>
              <a:t>Specific considerations during training include:</a:t>
            </a:r>
          </a:p>
          <a:p>
            <a:pPr lvl="2"/>
            <a:r>
              <a:rPr lang="en-US" sz="1400" b="1" dirty="0">
                <a:ea typeface="+mn-lt"/>
                <a:cs typeface="+mn-lt"/>
              </a:rPr>
              <a:t>Splitting the data into training, validation, and test sets to evaluate the model's performance.</a:t>
            </a:r>
          </a:p>
          <a:p>
            <a:pPr lvl="2"/>
            <a:r>
              <a:rPr lang="en-US" sz="1400" b="1" dirty="0">
                <a:ea typeface="+mn-lt"/>
                <a:cs typeface="+mn-lt"/>
              </a:rPr>
              <a:t>	Using techniques like early stopping to prevent overfitting and save the best model based on validation performance.</a:t>
            </a:r>
          </a:p>
          <a:p>
            <a:pPr lvl="2"/>
            <a:r>
              <a:rPr lang="en-US" sz="1400" b="1" dirty="0">
                <a:ea typeface="+mn-lt"/>
                <a:cs typeface="+mn-lt"/>
              </a:rPr>
              <a:t>Employing </a:t>
            </a:r>
            <a:r>
              <a:rPr lang="en-US" sz="1400" b="1" dirty="0" err="1">
                <a:ea typeface="+mn-lt"/>
                <a:cs typeface="+mn-lt"/>
              </a:rPr>
              <a:t>hyperparameter</a:t>
            </a:r>
            <a:r>
              <a:rPr lang="en-US" sz="1400" b="1" dirty="0">
                <a:ea typeface="+mn-lt"/>
                <a:cs typeface="+mn-lt"/>
              </a:rPr>
              <a:t> tuning to optimize the model's architecture and training parameters.</a:t>
            </a:r>
          </a:p>
          <a:p>
            <a:pPr marL="629920" lvl="1" indent="-305435"/>
            <a:endParaRPr lang="en-IN" b="1" dirty="0">
              <a:ea typeface="+mn-lt"/>
              <a:cs typeface="+mn-lt"/>
            </a:endParaRPr>
          </a:p>
          <a:p>
            <a:pPr marL="305435" indent="-305435"/>
            <a:r>
              <a:rPr lang="en-IN" sz="1400" b="1" dirty="0">
                <a:ea typeface="+mn-lt"/>
                <a:cs typeface="+mn-lt"/>
              </a:rPr>
              <a:t>Prediction Process:</a:t>
            </a:r>
          </a:p>
          <a:p>
            <a:pPr marL="629920" lvl="1" indent="-305435"/>
            <a:r>
              <a:rPr lang="en-US" b="1" dirty="0">
                <a:ea typeface="+mn-lt"/>
                <a:cs typeface="+mn-lt"/>
              </a:rPr>
              <a:t>Once the LSTM model is trained, it can be used to predict the sentiment of new IMDb movie reviews. The model takes the text of the reviews as input, preprocesses them in the same way as during training, and then makes predictions for each review. These predictions can be used to classify the reviews as positive, negative, or neutral.</a:t>
            </a:r>
            <a:endParaRPr lang="en-IN" b="1" dirty="0">
              <a:ea typeface="+mn-lt"/>
              <a:cs typeface="+mn-lt"/>
            </a:endParaRPr>
          </a:p>
        </p:txBody>
      </p:sp>
    </p:spTree>
    <p:extLst>
      <p:ext uri="{BB962C8B-B14F-4D97-AF65-F5344CB8AC3E}">
        <p14:creationId xmlns:p14="http://schemas.microsoft.com/office/powerpoint/2010/main" val="425455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14189" y="1563655"/>
            <a:ext cx="12177811" cy="1770672"/>
          </a:xfrm>
          <a:prstGeom prst="rect">
            <a:avLst/>
          </a:prstGeom>
        </p:spPr>
      </p:pic>
      <p:sp>
        <p:nvSpPr>
          <p:cNvPr id="6" name="TextBox 5"/>
          <p:cNvSpPr txBox="1"/>
          <p:nvPr/>
        </p:nvSpPr>
        <p:spPr>
          <a:xfrm>
            <a:off x="378691" y="3676073"/>
            <a:ext cx="11342254" cy="369332"/>
          </a:xfrm>
          <a:prstGeom prst="rect">
            <a:avLst/>
          </a:prstGeom>
          <a:noFill/>
        </p:spPr>
        <p:txBody>
          <a:bodyPr wrap="square" rtlCol="0">
            <a:spAutoFit/>
          </a:bodyPr>
          <a:lstStyle/>
          <a:p>
            <a:r>
              <a:rPr lang="en-US" dirty="0"/>
              <a:t>This fairly naive approach achieves an accuracy of about </a:t>
            </a:r>
            <a:r>
              <a:rPr lang="en-US" dirty="0" smtClean="0"/>
              <a:t>85%.</a:t>
            </a:r>
            <a:endParaRPr lang="en-US"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1380</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IMDB MOVIE REVIEWS</vt:lpstr>
      <vt:lpstr>CONTENTS</vt:lpstr>
      <vt:lpstr>Problem Statement</vt:lpstr>
      <vt:lpstr>Proposed Solution</vt:lpstr>
      <vt:lpstr>PowerPoint Presentation</vt:lpstr>
      <vt:lpstr>System  Approach</vt:lpstr>
      <vt:lpstr>Algorithm &amp; Deployment</vt:lpstr>
      <vt:lpstr>PowerPoint Presentation</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28</cp:revision>
  <dcterms:created xsi:type="dcterms:W3CDTF">2021-05-26T16:50:10Z</dcterms:created>
  <dcterms:modified xsi:type="dcterms:W3CDTF">2024-03-23T09:20:23Z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