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  <p:sldMasterId id="2147483662" r:id="rId3"/>
    <p:sldMasterId id="2147483675" r:id="rId4"/>
    <p:sldMasterId id="2147483688" r:id="rId5"/>
  </p:sldMasterIdLst>
  <p:notesMasterIdLst>
    <p:notesMasterId r:id="rId57"/>
  </p:notesMasterIdLst>
  <p:sldIdLst>
    <p:sldId id="512" r:id="rId6"/>
    <p:sldId id="543" r:id="rId7"/>
    <p:sldId id="514" r:id="rId8"/>
    <p:sldId id="575" r:id="rId9"/>
    <p:sldId id="583" r:id="rId10"/>
    <p:sldId id="584" r:id="rId11"/>
    <p:sldId id="546" r:id="rId12"/>
    <p:sldId id="515" r:id="rId13"/>
    <p:sldId id="576" r:id="rId14"/>
    <p:sldId id="577" r:id="rId15"/>
    <p:sldId id="547" r:id="rId16"/>
    <p:sldId id="578" r:id="rId17"/>
    <p:sldId id="579" r:id="rId18"/>
    <p:sldId id="580" r:id="rId19"/>
    <p:sldId id="593" r:id="rId20"/>
    <p:sldId id="585" r:id="rId21"/>
    <p:sldId id="586" r:id="rId22"/>
    <p:sldId id="587" r:id="rId23"/>
    <p:sldId id="588" r:id="rId24"/>
    <p:sldId id="589" r:id="rId25"/>
    <p:sldId id="590" r:id="rId26"/>
    <p:sldId id="591" r:id="rId27"/>
    <p:sldId id="592" r:id="rId28"/>
    <p:sldId id="594" r:id="rId29"/>
    <p:sldId id="595" r:id="rId30"/>
    <p:sldId id="596" r:id="rId31"/>
    <p:sldId id="597" r:id="rId32"/>
    <p:sldId id="599" r:id="rId33"/>
    <p:sldId id="598" r:id="rId34"/>
    <p:sldId id="600" r:id="rId35"/>
    <p:sldId id="601" r:id="rId36"/>
    <p:sldId id="602" r:id="rId37"/>
    <p:sldId id="603" r:id="rId38"/>
    <p:sldId id="604" r:id="rId39"/>
    <p:sldId id="605" r:id="rId40"/>
    <p:sldId id="606" r:id="rId41"/>
    <p:sldId id="607" r:id="rId42"/>
    <p:sldId id="608" r:id="rId43"/>
    <p:sldId id="609" r:id="rId44"/>
    <p:sldId id="613" r:id="rId45"/>
    <p:sldId id="614" r:id="rId46"/>
    <p:sldId id="615" r:id="rId47"/>
    <p:sldId id="616" r:id="rId48"/>
    <p:sldId id="610" r:id="rId49"/>
    <p:sldId id="611" r:id="rId50"/>
    <p:sldId id="612" r:id="rId51"/>
    <p:sldId id="617" r:id="rId52"/>
    <p:sldId id="618" r:id="rId53"/>
    <p:sldId id="619" r:id="rId54"/>
    <p:sldId id="620" r:id="rId55"/>
    <p:sldId id="621" r:id="rId5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" userDrawn="1">
          <p15:clr>
            <a:srgbClr val="A4A3A4"/>
          </p15:clr>
        </p15:guide>
        <p15:guide id="2" pos="24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CAC00"/>
    <a:srgbClr val="92C9D7"/>
    <a:srgbClr val="000000"/>
    <a:srgbClr val="F4F600"/>
    <a:srgbClr val="7A5900"/>
    <a:srgbClr val="91F9FF"/>
    <a:srgbClr val="55F1FF"/>
    <a:srgbClr val="0FE6FF"/>
    <a:srgbClr val="00D1F0"/>
    <a:srgbClr val="C6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 autoAdjust="0"/>
    <p:restoredTop sz="92726" autoAdjust="0"/>
  </p:normalViewPr>
  <p:slideViewPr>
    <p:cSldViewPr>
      <p:cViewPr varScale="1">
        <p:scale>
          <a:sx n="104" d="100"/>
          <a:sy n="104" d="100"/>
        </p:scale>
        <p:origin x="2440" y="200"/>
      </p:cViewPr>
      <p:guideLst>
        <p:guide orient="horz" pos="384"/>
        <p:guide pos="24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tableStyles" Target="tableStyle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9.xml"/><Relationship Id="rId2" Type="http://schemas.openxmlformats.org/officeDocument/2006/relationships/slide" Target="slides/slide17.xml"/><Relationship Id="rId1" Type="http://schemas.openxmlformats.org/officeDocument/2006/relationships/slide" Target="slides/slide16.xml"/><Relationship Id="rId6" Type="http://schemas.openxmlformats.org/officeDocument/2006/relationships/slide" Target="slides/slide22.xml"/><Relationship Id="rId5" Type="http://schemas.openxmlformats.org/officeDocument/2006/relationships/slide" Target="slides/slide21.xml"/><Relationship Id="rId4" Type="http://schemas.openxmlformats.org/officeDocument/2006/relationships/slide" Target="slides/slide2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zh-CN"/>
              <a:t>                                </a:t>
            </a:r>
          </a:p>
          <a:p>
            <a:pPr>
              <a:buFontTx/>
              <a:buNone/>
              <a:defRPr/>
            </a:pPr>
            <a:r>
              <a:rPr lang="zh-CN" altLang="zh-CN"/>
              <a:t>            </a:t>
            </a:r>
          </a:p>
          <a:p>
            <a:pPr>
              <a:buFontTx/>
              <a:buNone/>
              <a:defRPr/>
            </a:pPr>
            <a:r>
              <a:rPr lang="zh-CN" altLang="zh-CN"/>
              <a:t>           </a:t>
            </a:r>
          </a:p>
          <a:p>
            <a:pPr>
              <a:buFontTx/>
              <a:buNone/>
              <a:defRPr/>
            </a:pPr>
            <a:r>
              <a:rPr lang="zh-CN" altLang="zh-CN"/>
              <a:t>            </a:t>
            </a:r>
          </a:p>
          <a:p>
            <a:pPr>
              <a:buFontTx/>
              <a:buNone/>
              <a:defRPr/>
            </a:pPr>
            <a:r>
              <a:rPr lang="zh-CN" altLang="zh-CN"/>
              <a:t>           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2C9A6857-A53D-4084-A189-BC0AAD62C557}" type="slidenum">
              <a:rPr lang="zh-CN" altLang="zh-CN"/>
              <a:pPr>
                <a:defRPr/>
              </a:pPr>
              <a:t>‹#›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3912955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B7595F9-AC3B-49EB-BC03-8222DEB2A774}" type="slidenum">
              <a:rPr lang="zh-CN" altLang="en-US">
                <a:solidFill>
                  <a:srgbClr val="000000"/>
                </a:solidFill>
              </a:rPr>
              <a:pPr/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953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sk-SK" altLang="zh-CN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 </a:t>
            </a:r>
            <a:r>
              <a:rPr lang="sk-SK" altLang="zh-CN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literal</a:t>
            </a:r>
            <a:r>
              <a:rPr lang="sk-SK" altLang="zh-CN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r>
              <a:rPr lang="sk-SK" altLang="zh-CN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is</a:t>
            </a:r>
            <a:r>
              <a:rPr lang="sk-SK" altLang="zh-CN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a </a:t>
            </a:r>
            <a:r>
              <a:rPr lang="sk-SK" altLang="zh-CN" sz="1200" b="1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value</a:t>
            </a:r>
            <a:r>
              <a:rPr lang="sk-SK" altLang="zh-CN" sz="1200" b="1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r>
              <a:rPr lang="sk-SK" altLang="zh-CN" sz="1200" b="1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that</a:t>
            </a:r>
            <a:r>
              <a:rPr lang="sk-SK" altLang="zh-CN" sz="1200" b="1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r>
              <a:rPr lang="sk-SK" altLang="zh-CN" sz="1200" b="1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is</a:t>
            </a:r>
            <a:r>
              <a:rPr lang="sk-SK" altLang="zh-CN" sz="1200" b="1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r>
              <a:rPr lang="sk-SK" altLang="zh-CN" sz="1200" b="1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expressed</a:t>
            </a:r>
            <a:r>
              <a:rPr lang="sk-SK" altLang="zh-CN" sz="1200" b="1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as </a:t>
            </a:r>
            <a:r>
              <a:rPr lang="sk-SK" altLang="zh-CN" sz="1200" b="1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itself</a:t>
            </a:r>
            <a:r>
              <a:rPr lang="sk-SK" altLang="zh-CN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 </a:t>
            </a:r>
            <a:r>
              <a:rPr lang="sk-SK" altLang="zh-CN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Forexample</a:t>
            </a:r>
            <a:r>
              <a:rPr lang="sk-SK" altLang="zh-CN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 </a:t>
            </a:r>
            <a:r>
              <a:rPr lang="sk-SK" altLang="zh-CN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the</a:t>
            </a:r>
            <a:r>
              <a:rPr lang="sk-SK" altLang="zh-CN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r>
              <a:rPr lang="sk-SK" altLang="zh-CN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number</a:t>
            </a:r>
            <a:r>
              <a:rPr lang="sk-SK" altLang="zh-CN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25 or </a:t>
            </a:r>
            <a:r>
              <a:rPr lang="sk-SK" altLang="zh-CN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the</a:t>
            </a:r>
            <a:r>
              <a:rPr lang="sk-SK" altLang="zh-CN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r>
              <a:rPr lang="sk-SK" altLang="zh-CN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string</a:t>
            </a:r>
            <a:r>
              <a:rPr lang="sk-SK" altLang="zh-CN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"</a:t>
            </a:r>
            <a:r>
              <a:rPr lang="sk-SK" altLang="zh-CN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Hello</a:t>
            </a:r>
            <a:r>
              <a:rPr lang="sk-SK" altLang="zh-CN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r>
              <a:rPr lang="sk-SK" altLang="zh-CN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World</a:t>
            </a:r>
            <a:r>
              <a:rPr lang="sk-SK" altLang="zh-CN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" </a:t>
            </a:r>
            <a:r>
              <a:rPr lang="sk-SK" altLang="zh-CN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areboth</a:t>
            </a:r>
            <a:r>
              <a:rPr lang="sk-SK" altLang="zh-CN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r>
              <a:rPr lang="sk-SK" altLang="zh-CN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literals</a:t>
            </a:r>
            <a:r>
              <a:rPr lang="sk-SK" altLang="zh-CN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25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732197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26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649720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27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056860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28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022952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29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952344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30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375321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31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416034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32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574392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33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1703771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34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356312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保护遗留的代码</a:t>
            </a:r>
            <a:endParaRPr kumimoji="1" lang="en-US" altLang="zh-CN" dirty="0"/>
          </a:p>
          <a:p>
            <a:r>
              <a:rPr kumimoji="1" lang="zh-CN" altLang="en-US" dirty="0"/>
              <a:t>更安全，更容易</a:t>
            </a:r>
            <a:endParaRPr kumimoji="1" lang="en-US" altLang="zh-CN" dirty="0"/>
          </a:p>
          <a:p>
            <a:r>
              <a:rPr kumimoji="1" lang="zh-CN" altLang="en-US" dirty="0"/>
              <a:t>数据抽象化：现实世界中充斥大量数据，数据具有一定的模式存在，</a:t>
            </a:r>
            <a:r>
              <a:rPr kumimoji="1" lang="en-US" altLang="zh-CN" dirty="0" err="1"/>
              <a:t>oop</a:t>
            </a:r>
            <a:r>
              <a:rPr kumimoji="1" lang="zh-CN" altLang="en-US" dirty="0"/>
              <a:t>的主要特点。来源于人的认知特性。</a:t>
            </a:r>
            <a:endParaRPr kumimoji="1" lang="en-US" altLang="zh-CN" dirty="0"/>
          </a:p>
          <a:p>
            <a:r>
              <a:rPr kumimoji="1" lang="zh-CN" altLang="en-US" dirty="0"/>
              <a:t>支持四种编程和设计风格</a:t>
            </a:r>
            <a:endParaRPr kumimoji="1" lang="en-US" altLang="zh-CN" dirty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c</a:t>
            </a:r>
            <a:r>
              <a:rPr kumimoji="1" lang="zh-CN" altLang="en-US" dirty="0"/>
              <a:t>和</a:t>
            </a:r>
            <a:r>
              <a:rPr kumimoji="1" lang="en-US" altLang="zh-CN" dirty="0"/>
              <a:t>C++</a:t>
            </a:r>
            <a:r>
              <a:rPr kumimoji="1" lang="zh-CN" altLang="en-US" dirty="0"/>
              <a:t>兼容问题，</a:t>
            </a:r>
            <a:r>
              <a:rPr kumimoji="1" lang="en-US" altLang="zh-CN" dirty="0"/>
              <a:t>IDE</a:t>
            </a:r>
            <a:r>
              <a:rPr kumimoji="1" lang="zh-CN" altLang="en-US" dirty="0"/>
              <a:t>是</a:t>
            </a:r>
            <a:r>
              <a:rPr kumimoji="1" lang="en-US" altLang="zh-CN" dirty="0"/>
              <a:t>visual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studio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封装，继承，多态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3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4087067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35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2970421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36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5120364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37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7924628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38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9610194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39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4324475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44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3878102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45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20591892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异或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46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3451499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47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20437584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48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955154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7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8402092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49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6366525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50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9144713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51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2006224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In computer programming, an 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automatic variable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is a local 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variable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which is allocated and deallocated automatically when program flow enters and leaves the 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variable's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scope.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8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589002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c++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中，如果我们对类的成员（包括成员变量和成员函数）没有定义属性，则默认是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private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12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868530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14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798637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 err="1"/>
              <a:t>scanf</a:t>
            </a:r>
            <a:r>
              <a:rPr kumimoji="1" lang="zh-CN" altLang="en-US" dirty="0"/>
              <a:t>的时候在输入自由的情况下，很难确定错误的类型在哪里。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18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664461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22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346399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 err="1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=4</a:t>
            </a:r>
            <a:r>
              <a:rPr kumimoji="1" lang="zh-CN" altLang="en-US" dirty="0"/>
              <a:t> </a:t>
            </a:r>
            <a:r>
              <a:rPr kumimoji="1" lang="en-US" altLang="zh-CN" dirty="0"/>
              <a:t>byte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24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437262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/>
            </a:lvl1pPr>
            <a:lvl2pPr>
              <a:defRPr sz="2000"/>
            </a:lvl2pPr>
          </a:lstStyle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7C194-92A2-46AC-8936-F0085E6F0524}" type="datetime1">
              <a:rPr lang="zh-CN" altLang="en-US" smtClean="0"/>
              <a:t>2023/10/11</a:t>
            </a:fld>
            <a:endParaRPr lang="zh-CN" altLang="zh-CN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Beginning C  </a:t>
            </a:r>
            <a:r>
              <a:rPr lang="zh-CN" altLang="zh-CN" dirty="0"/>
              <a:t>/ Qinpei Zhao</a:t>
            </a:r>
            <a:endParaRPr lang="zh-CN" altLang="zh-CN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95F15-6C25-4B5C-B892-4287FE61A0D3}" type="slidenum">
              <a:rPr lang="zh-CN" altLang="zh-CN"/>
              <a:pPr>
                <a:defRPr/>
              </a:pPr>
              <a:t>‹#›</a:t>
            </a:fld>
            <a:endParaRPr lang="zh-CN" altLang="zh-CN" sz="1800" b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934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D7DC2E-DAAE-464F-8417-D06E544DB23A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C0517BCA-5C76-4CB9-926D-EE35F7FDA74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81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Palatino Linotype" panose="0204050205050503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B519652-A800-4FDA-A31C-40A729197FB7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E041C6B6-08A9-48B5-B8AE-9C56043332F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298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C65885C-E910-434E-BA97-E2AF4772E1D4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Software testing/ Qinpei Zhao</a:t>
            </a:r>
            <a:endParaRPr lang="zh-CN" altLang="en-US" sz="14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BFE5134B-E0D4-425E-BF4C-FB0DC4FD82C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15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657225"/>
            <a:ext cx="1997075" cy="5364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138" y="657225"/>
            <a:ext cx="5843587" cy="53641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22006D9-D7BC-4CF0-87F7-336E7D10F911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18882383-6D10-4E2C-9033-344B8881BF8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041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138" y="657225"/>
            <a:ext cx="7993062" cy="10080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6932B43-2233-4E3D-8DE7-50A330332E00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CB5F1368-00F5-49BE-A41E-305F795F710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669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EC9F460-281C-4EE5-9F61-27B1B9893FF7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5D863191-8DDB-4102-9B07-78EACCCFDA4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779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00AC3C-E6CD-4C76-B777-E4DE2D5FA96B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6B140D25-833F-498B-9B7E-0109CAC55F2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971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2C37B46-82D0-422F-9D2C-C3D5E1E1A129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94CE74B-24FB-467E-BB96-FC0083946D4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84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138" y="1844675"/>
            <a:ext cx="3919537" cy="4176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1075" y="1844675"/>
            <a:ext cx="3921125" cy="4176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B422319-4E39-4DDC-B85A-FD852C54BA7E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F70279F0-4C24-4DA5-BA7E-68A11EE626A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6326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357EBEE-C764-467F-92BF-300B52CF68B2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0A7C075-1B4A-44A8-A8D4-0C0B03F10CE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46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2pPr>
              <a:defRPr sz="2000"/>
            </a:lvl2pPr>
          </a:lstStyle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1A3F1-7274-438D-83FC-C24D3C91C02C}" type="datetime1">
              <a:rPr lang="zh-CN" altLang="en-US" smtClean="0"/>
              <a:t>2023/10/11</a:t>
            </a:fld>
            <a:endParaRPr lang="zh-CN" altLang="zh-CN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Beginning C  </a:t>
            </a:r>
            <a:r>
              <a:rPr lang="zh-CN" altLang="zh-CN" dirty="0"/>
              <a:t>/ Qinpei Zhao</a:t>
            </a:r>
            <a:endParaRPr lang="zh-CN" altLang="zh-CN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95F15-6C25-4B5C-B892-4287FE61A0D3}" type="slidenum">
              <a:rPr lang="zh-CN" altLang="zh-CN"/>
              <a:pPr>
                <a:defRPr/>
              </a:pPr>
              <a:t>‹#›</a:t>
            </a:fld>
            <a:endParaRPr lang="zh-CN" altLang="zh-CN" sz="1800" b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9493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B3800D1-0139-4C40-96D1-87E6B31582D5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A694A3A6-2461-4EF2-AB8B-5626BE5F41C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642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6A66865-871D-4295-9F7E-B3D74BF5352C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218BD46-B495-4465-9193-B21700B6A28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5940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D7DC2E-DAAE-464F-8417-D06E544DB23A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C0517BCA-5C76-4CB9-926D-EE35F7FDA74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7323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Palatino Linotype" panose="0204050205050503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B519652-A800-4FDA-A31C-40A729197FB7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E041C6B6-08A9-48B5-B8AE-9C56043332F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92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C65885C-E910-434E-BA97-E2AF4772E1D4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BFE5134B-E0D4-425E-BF4C-FB0DC4FD82C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2296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657225"/>
            <a:ext cx="1997075" cy="5364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138" y="657225"/>
            <a:ext cx="5843587" cy="53641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22006D9-D7BC-4CF0-87F7-336E7D10F911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18882383-6D10-4E2C-9033-344B8881BF8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40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138" y="657225"/>
            <a:ext cx="7993062" cy="10080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6932B43-2233-4E3D-8DE7-50A330332E00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 err="1"/>
              <a:t>Beiginning</a:t>
            </a:r>
            <a:r>
              <a:rPr lang="en-US" altLang="zh-CN" dirty="0"/>
              <a:t>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CB5F1368-00F5-49BE-A41E-305F795F710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1017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/>
            </a:lvl1pPr>
            <a:lvl2pPr>
              <a:defRPr sz="2000"/>
            </a:lvl2pPr>
          </a:lstStyle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7C194-92A2-46AC-8936-F0085E6F0524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2023/10/11</a:t>
            </a:fld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</a:rPr>
              <a:t>Beginning C</a:t>
            </a:r>
            <a:r>
              <a:rPr lang="zh-CN" altLang="zh-CN" dirty="0">
                <a:solidFill>
                  <a:srgbClr val="000000"/>
                </a:solidFill>
              </a:rPr>
              <a:t>/ Qinpei Zhao</a:t>
            </a:r>
            <a:endParaRPr lang="zh-CN" altLang="zh-CN" sz="1400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95F15-6C25-4B5C-B892-4287FE61A0D3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 sz="1800" b="0">
              <a:solidFill>
                <a:srgbClr val="000000"/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518905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0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2023/10/11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Beginning C / </a:t>
            </a:r>
            <a:r>
              <a:rPr lang="en-US" altLang="zh-CN" dirty="0" err="1">
                <a:solidFill>
                  <a:srgbClr val="000000"/>
                </a:solidFill>
              </a:rPr>
              <a:t>Qinpei</a:t>
            </a:r>
            <a:r>
              <a:rPr lang="en-US" altLang="zh-CN" dirty="0">
                <a:solidFill>
                  <a:srgbClr val="000000"/>
                </a:solidFill>
              </a:rPr>
              <a:t> Zhao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86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EC9F460-281C-4EE5-9F61-27B1B9893FF7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5D863191-8DDB-4102-9B07-78EACCCFDA4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46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00AC3C-E6CD-4C76-B777-E4DE2D5FA96B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6B140D25-833F-498B-9B7E-0109CAC55F2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66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2C37B46-82D0-422F-9D2C-C3D5E1E1A129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94CE74B-24FB-467E-BB96-FC0083946D4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95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138" y="1844675"/>
            <a:ext cx="3919537" cy="4176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1075" y="1844675"/>
            <a:ext cx="3921125" cy="4176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B422319-4E39-4DDC-B85A-FD852C54BA7E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F70279F0-4C24-4DA5-BA7E-68A11EE626A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10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357EBEE-C764-467F-92BF-300B52CF68B2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0A7C075-1B4A-44A8-A8D4-0C0B03F10CE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92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B3800D1-0139-4C40-96D1-87E6B31582D5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A694A3A6-2461-4EF2-AB8B-5626BE5F41C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53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6A66865-871D-4295-9F7E-B3D74BF5352C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218BD46-B495-4465-9193-B21700B6A28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20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88238" y="6381750"/>
            <a:ext cx="8747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47F88203-F99D-495E-8052-DFC5AD5B104D}" type="datetime1">
              <a:rPr lang="zh-CN" altLang="en-US" smtClean="0"/>
              <a:t>2023/10/11</a:t>
            </a:fld>
            <a:endParaRPr lang="zh-CN" altLang="zh-CN" sz="18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381750"/>
            <a:ext cx="44354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zh-CN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3603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300" b="1"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fld id="{6FAAEB05-E1B5-4F52-A878-A244C56FD73F}" type="slidenum">
              <a:rPr lang="zh-CN" altLang="zh-CN"/>
              <a:pPr>
                <a:defRPr/>
              </a:pPr>
              <a:t>‹#›</a:t>
            </a:fld>
            <a:endParaRPr lang="zh-CN" altLang="zh-CN" sz="1800" b="0">
              <a:latin typeface="+mn-lt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31800" y="6075363"/>
            <a:ext cx="8277225" cy="53975"/>
          </a:xfrm>
          <a:prstGeom prst="rect">
            <a:avLst/>
          </a:prstGeom>
          <a:solidFill>
            <a:srgbClr val="92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31800" y="368300"/>
            <a:ext cx="8277225" cy="53975"/>
          </a:xfrm>
          <a:prstGeom prst="rect">
            <a:avLst/>
          </a:prstGeom>
          <a:solidFill>
            <a:srgbClr val="F173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pic>
        <p:nvPicPr>
          <p:cNvPr id="103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172200"/>
            <a:ext cx="1930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  <a:sym typeface="Palatino Linotype" pitchFamily="18" charset="0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5pPr>
      <a:lvl6pPr marL="4572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6pPr>
      <a:lvl7pPr marL="9144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7pPr>
      <a:lvl8pPr marL="13716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8pPr>
      <a:lvl9pPr marL="18288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9pPr>
    </p:titleStyle>
    <p:bodyStyle>
      <a:lvl1pPr marL="182563" indent="-182563" algn="l" defTabSz="0" rtl="0" eaLnBrk="0" fontAlgn="base" hangingPunct="0">
        <a:spcBef>
          <a:spcPct val="0"/>
        </a:spcBef>
        <a:spcAft>
          <a:spcPct val="3000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1pPr>
      <a:lvl2pPr marL="627063" indent="-265113" algn="l" defTabSz="0" rtl="0" eaLnBrk="0" fontAlgn="base" hangingPunct="0">
        <a:spcBef>
          <a:spcPct val="0"/>
        </a:spcBef>
        <a:spcAft>
          <a:spcPct val="300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2pPr>
      <a:lvl3pPr marL="984250" indent="-177800" algn="l" defTabSz="0" rtl="0" eaLnBrk="0" fontAlgn="base" hangingPunct="0">
        <a:spcBef>
          <a:spcPct val="0"/>
        </a:spcBef>
        <a:spcAft>
          <a:spcPct val="3000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3pPr>
      <a:lvl4pPr marL="1338263" indent="-173038" algn="l" defTabSz="0" rtl="0" eaLnBrk="0" fontAlgn="base" hangingPunct="0">
        <a:spcBef>
          <a:spcPct val="0"/>
        </a:spcBef>
        <a:spcAft>
          <a:spcPct val="30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4pPr>
      <a:lvl5pPr marL="17065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5pPr>
      <a:lvl6pPr marL="21637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6pPr>
      <a:lvl7pPr marL="26209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7pPr>
      <a:lvl8pPr marL="30781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8pPr>
      <a:lvl9pPr marL="35353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88238" y="6381750"/>
            <a:ext cx="8747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D6A051EE-99C5-41BA-803E-25897E8BED07}" type="datetime1">
              <a:rPr lang="zh-CN" altLang="en-US" smtClean="0"/>
              <a:t>2023/10/11</a:t>
            </a:fld>
            <a:endParaRPr lang="zh-CN" altLang="zh-CN" sz="18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381750"/>
            <a:ext cx="44354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zh-CN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3603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300" b="1"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fld id="{6FAAEB05-E1B5-4F52-A878-A244C56FD73F}" type="slidenum">
              <a:rPr lang="zh-CN" altLang="zh-CN"/>
              <a:pPr>
                <a:defRPr/>
              </a:pPr>
              <a:t>‹#›</a:t>
            </a:fld>
            <a:endParaRPr lang="zh-CN" altLang="zh-CN" sz="1800" b="0">
              <a:latin typeface="+mn-lt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31800" y="6075363"/>
            <a:ext cx="8277225" cy="53975"/>
          </a:xfrm>
          <a:prstGeom prst="rect">
            <a:avLst/>
          </a:prstGeom>
          <a:solidFill>
            <a:srgbClr val="92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31800" y="368300"/>
            <a:ext cx="8277225" cy="53975"/>
          </a:xfrm>
          <a:prstGeom prst="rect">
            <a:avLst/>
          </a:prstGeom>
          <a:solidFill>
            <a:srgbClr val="F173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pic>
        <p:nvPicPr>
          <p:cNvPr id="103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172200"/>
            <a:ext cx="1930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84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  <a:sym typeface="Palatino Linotype" pitchFamily="18" charset="0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5pPr>
      <a:lvl6pPr marL="4572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6pPr>
      <a:lvl7pPr marL="9144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7pPr>
      <a:lvl8pPr marL="13716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8pPr>
      <a:lvl9pPr marL="18288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9pPr>
    </p:titleStyle>
    <p:bodyStyle>
      <a:lvl1pPr marL="182563" indent="-182563" algn="l" defTabSz="0" rtl="0" eaLnBrk="0" fontAlgn="base" hangingPunct="0">
        <a:spcBef>
          <a:spcPct val="0"/>
        </a:spcBef>
        <a:spcAft>
          <a:spcPct val="3000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1pPr>
      <a:lvl2pPr marL="627063" indent="-265113" algn="l" defTabSz="0" rtl="0" eaLnBrk="0" fontAlgn="base" hangingPunct="0">
        <a:spcBef>
          <a:spcPct val="0"/>
        </a:spcBef>
        <a:spcAft>
          <a:spcPct val="300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2pPr>
      <a:lvl3pPr marL="984250" indent="-177800" algn="l" defTabSz="0" rtl="0" eaLnBrk="0" fontAlgn="base" hangingPunct="0">
        <a:spcBef>
          <a:spcPct val="0"/>
        </a:spcBef>
        <a:spcAft>
          <a:spcPct val="3000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3pPr>
      <a:lvl4pPr marL="1338263" indent="-173038" algn="l" defTabSz="0" rtl="0" eaLnBrk="0" fontAlgn="base" hangingPunct="0">
        <a:spcBef>
          <a:spcPct val="0"/>
        </a:spcBef>
        <a:spcAft>
          <a:spcPct val="30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4pPr>
      <a:lvl5pPr marL="17065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5pPr>
      <a:lvl6pPr marL="21637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6pPr>
      <a:lvl7pPr marL="26209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7pPr>
      <a:lvl8pPr marL="30781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8pPr>
      <a:lvl9pPr marL="35353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Palatino Linotype" panose="02040502050505030304" pitchFamily="18" charset="0"/>
              </a:rPr>
              <a:t>Muokkaa perustyyl. napsautt.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Palatino Linotype" panose="02040502050505030304" pitchFamily="18" charset="0"/>
              </a:rPr>
              <a:t>Muokkaa tekstin perustyylejä napsauttamalla</a:t>
            </a:r>
          </a:p>
          <a:p>
            <a:pPr lvl="1"/>
            <a:r>
              <a:rPr lang="zh-CN" altLang="zh-CN">
                <a:sym typeface="Palatino Linotype" panose="02040502050505030304" pitchFamily="18" charset="0"/>
              </a:rPr>
              <a:t>toinen taso</a:t>
            </a:r>
          </a:p>
          <a:p>
            <a:pPr lvl="2"/>
            <a:r>
              <a:rPr lang="zh-CN" altLang="zh-CN">
                <a:sym typeface="Palatino Linotype" panose="02040502050505030304" pitchFamily="18" charset="0"/>
              </a:rPr>
              <a:t>kolmas taso</a:t>
            </a:r>
          </a:p>
          <a:p>
            <a:pPr lvl="3"/>
            <a:r>
              <a:rPr lang="zh-CN" altLang="zh-CN">
                <a:sym typeface="Palatino Linotype" panose="02040502050505030304" pitchFamily="18" charset="0"/>
              </a:rPr>
              <a:t>neljäs taso</a:t>
            </a:r>
          </a:p>
          <a:p>
            <a:pPr lvl="4"/>
            <a:r>
              <a:rPr lang="zh-CN" altLang="zh-CN">
                <a:sym typeface="Palatino Linotype" panose="02040502050505030304" pitchFamily="18" charset="0"/>
              </a:rPr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88238" y="6381750"/>
            <a:ext cx="8747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100" smtClean="0">
                <a:solidFill>
                  <a:srgbClr val="000000"/>
                </a:solidFill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C523E289-AB0A-4550-9834-7A472BD59716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381750"/>
            <a:ext cx="44354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100" smtClean="0">
                <a:solidFill>
                  <a:srgbClr val="000000"/>
                </a:solidFill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3603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300" b="1" smtClean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A4611651-E116-442F-9A4F-18D1894FDBE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31800" y="6075363"/>
            <a:ext cx="8277225" cy="53975"/>
          </a:xfrm>
          <a:prstGeom prst="rect">
            <a:avLst/>
          </a:prstGeom>
          <a:solidFill>
            <a:srgbClr val="92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31800" y="368300"/>
            <a:ext cx="8277225" cy="53975"/>
          </a:xfrm>
          <a:prstGeom prst="rect">
            <a:avLst/>
          </a:prstGeom>
          <a:solidFill>
            <a:srgbClr val="F173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pic>
        <p:nvPicPr>
          <p:cNvPr id="1033" name="图片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172200"/>
            <a:ext cx="1930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478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  <a:sym typeface="Palatino Linotype" panose="02040502050505030304" pitchFamily="18" charset="0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5pPr>
      <a:lvl6pPr marL="4572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6pPr>
      <a:lvl7pPr marL="9144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7pPr>
      <a:lvl8pPr marL="13716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8pPr>
      <a:lvl9pPr marL="18288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9pPr>
    </p:titleStyle>
    <p:bodyStyle>
      <a:lvl1pPr marL="182563" indent="-182563" algn="l" defTabSz="0" rtl="0" eaLnBrk="0" fontAlgn="base" hangingPunct="0">
        <a:spcBef>
          <a:spcPct val="0"/>
        </a:spcBef>
        <a:spcAft>
          <a:spcPct val="3000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1pPr>
      <a:lvl2pPr marL="627063" indent="-265113" algn="l" defTabSz="0" rtl="0" eaLnBrk="0" fontAlgn="base" hangingPunct="0">
        <a:spcBef>
          <a:spcPct val="0"/>
        </a:spcBef>
        <a:spcAft>
          <a:spcPct val="3000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2pPr>
      <a:lvl3pPr marL="984250" indent="-177800" algn="l" defTabSz="0" rtl="0" eaLnBrk="0" fontAlgn="base" hangingPunct="0">
        <a:spcBef>
          <a:spcPct val="0"/>
        </a:spcBef>
        <a:spcAft>
          <a:spcPct val="3000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3pPr>
      <a:lvl4pPr marL="1338263" indent="-173038" algn="l" defTabSz="0" rtl="0" eaLnBrk="0" fontAlgn="base" hangingPunct="0">
        <a:spcBef>
          <a:spcPct val="0"/>
        </a:spcBef>
        <a:spcAft>
          <a:spcPct val="3000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4pPr>
      <a:lvl5pPr marL="17065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Palatino Linotype" panose="02040502050505030304" pitchFamily="18" charset="0"/>
              </a:rPr>
              <a:t>Muokkaa perustyyl. napsautt.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Palatino Linotype" panose="02040502050505030304" pitchFamily="18" charset="0"/>
              </a:rPr>
              <a:t>Muokkaa tekstin perustyylejä napsauttamalla</a:t>
            </a:r>
          </a:p>
          <a:p>
            <a:pPr lvl="1"/>
            <a:r>
              <a:rPr lang="zh-CN" altLang="zh-CN">
                <a:sym typeface="Palatino Linotype" panose="02040502050505030304" pitchFamily="18" charset="0"/>
              </a:rPr>
              <a:t>toinen taso</a:t>
            </a:r>
          </a:p>
          <a:p>
            <a:pPr lvl="2"/>
            <a:r>
              <a:rPr lang="zh-CN" altLang="zh-CN">
                <a:sym typeface="Palatino Linotype" panose="02040502050505030304" pitchFamily="18" charset="0"/>
              </a:rPr>
              <a:t>kolmas taso</a:t>
            </a:r>
          </a:p>
          <a:p>
            <a:pPr lvl="3"/>
            <a:r>
              <a:rPr lang="zh-CN" altLang="zh-CN">
                <a:sym typeface="Palatino Linotype" panose="02040502050505030304" pitchFamily="18" charset="0"/>
              </a:rPr>
              <a:t>neljäs taso</a:t>
            </a:r>
          </a:p>
          <a:p>
            <a:pPr lvl="4"/>
            <a:r>
              <a:rPr lang="zh-CN" altLang="zh-CN">
                <a:sym typeface="Palatino Linotype" panose="02040502050505030304" pitchFamily="18" charset="0"/>
              </a:rPr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88238" y="6381750"/>
            <a:ext cx="8747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100" smtClean="0">
                <a:solidFill>
                  <a:srgbClr val="000000"/>
                </a:solidFill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C523E289-AB0A-4550-9834-7A472BD59716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381750"/>
            <a:ext cx="44354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100" smtClean="0">
                <a:solidFill>
                  <a:srgbClr val="000000"/>
                </a:solidFill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3603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300" b="1" smtClean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A4611651-E116-442F-9A4F-18D1894FDBE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31800" y="6075363"/>
            <a:ext cx="8277225" cy="53975"/>
          </a:xfrm>
          <a:prstGeom prst="rect">
            <a:avLst/>
          </a:prstGeom>
          <a:solidFill>
            <a:srgbClr val="92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31800" y="368300"/>
            <a:ext cx="8277225" cy="53975"/>
          </a:xfrm>
          <a:prstGeom prst="rect">
            <a:avLst/>
          </a:prstGeom>
          <a:solidFill>
            <a:srgbClr val="F173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pic>
        <p:nvPicPr>
          <p:cNvPr id="1033" name="图片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172200"/>
            <a:ext cx="1930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99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hd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  <a:sym typeface="Palatino Linotype" panose="02040502050505030304" pitchFamily="18" charset="0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5pPr>
      <a:lvl6pPr marL="4572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6pPr>
      <a:lvl7pPr marL="9144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7pPr>
      <a:lvl8pPr marL="13716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8pPr>
      <a:lvl9pPr marL="18288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9pPr>
    </p:titleStyle>
    <p:bodyStyle>
      <a:lvl1pPr marL="182563" indent="-182563" algn="l" defTabSz="0" rtl="0" eaLnBrk="0" fontAlgn="base" hangingPunct="0">
        <a:spcBef>
          <a:spcPct val="0"/>
        </a:spcBef>
        <a:spcAft>
          <a:spcPct val="3000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1pPr>
      <a:lvl2pPr marL="627063" indent="-265113" algn="l" defTabSz="0" rtl="0" eaLnBrk="0" fontAlgn="base" hangingPunct="0">
        <a:spcBef>
          <a:spcPct val="0"/>
        </a:spcBef>
        <a:spcAft>
          <a:spcPct val="3000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2pPr>
      <a:lvl3pPr marL="984250" indent="-177800" algn="l" defTabSz="0" rtl="0" eaLnBrk="0" fontAlgn="base" hangingPunct="0">
        <a:spcBef>
          <a:spcPct val="0"/>
        </a:spcBef>
        <a:spcAft>
          <a:spcPct val="3000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3pPr>
      <a:lvl4pPr marL="1338263" indent="-173038" algn="l" defTabSz="0" rtl="0" eaLnBrk="0" fontAlgn="base" hangingPunct="0">
        <a:spcBef>
          <a:spcPct val="0"/>
        </a:spcBef>
        <a:spcAft>
          <a:spcPct val="3000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4pPr>
      <a:lvl5pPr marL="17065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88238" y="6381750"/>
            <a:ext cx="8747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47F88203-F99D-495E-8052-DFC5AD5B104D}" type="datetime1">
              <a:rPr lang="zh-CN" altLang="en-US" smtClean="0">
                <a:solidFill>
                  <a:srgbClr val="000000"/>
                </a:solidFill>
                <a:latin typeface="Palatino Linotype"/>
              </a:rPr>
              <a:pPr>
                <a:defRPr/>
              </a:pPr>
              <a:t>2023/10/11</a:t>
            </a:fld>
            <a:endParaRPr lang="zh-CN" altLang="zh-CN" sz="1800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381750"/>
            <a:ext cx="44354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en-US" altLang="zh-CN" dirty="0"/>
              <a:t>Beginning C </a:t>
            </a:r>
            <a:r>
              <a:rPr lang="en-US" altLang="zh-CN" dirty="0">
                <a:solidFill>
                  <a:srgbClr val="000000"/>
                </a:solidFill>
                <a:latin typeface="Palatino Linotype"/>
              </a:rPr>
              <a:t>/ </a:t>
            </a:r>
            <a:r>
              <a:rPr lang="en-US" altLang="zh-CN" dirty="0" err="1">
                <a:solidFill>
                  <a:srgbClr val="000000"/>
                </a:solidFill>
                <a:latin typeface="Palatino Linotype"/>
              </a:rPr>
              <a:t>Qinpei</a:t>
            </a:r>
            <a:r>
              <a:rPr lang="en-US" altLang="zh-CN" dirty="0">
                <a:solidFill>
                  <a:srgbClr val="000000"/>
                </a:solidFill>
                <a:latin typeface="Palatino Linotype"/>
              </a:rPr>
              <a:t> Zhao</a:t>
            </a:r>
            <a:endParaRPr lang="zh-CN" altLang="zh-CN" sz="1400" dirty="0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3603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300" b="1"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fld id="{6FAAEB05-E1B5-4F52-A878-A244C56FD73F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 sz="1800" b="0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31800" y="6075363"/>
            <a:ext cx="8277225" cy="53975"/>
          </a:xfrm>
          <a:prstGeom prst="rect">
            <a:avLst/>
          </a:prstGeom>
          <a:solidFill>
            <a:srgbClr val="92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31800" y="368300"/>
            <a:ext cx="8277225" cy="53975"/>
          </a:xfrm>
          <a:prstGeom prst="rect">
            <a:avLst/>
          </a:prstGeom>
          <a:solidFill>
            <a:srgbClr val="F173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pic>
        <p:nvPicPr>
          <p:cNvPr id="1033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172200"/>
            <a:ext cx="1930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87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hf hd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  <a:sym typeface="Palatino Linotype" pitchFamily="18" charset="0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5pPr>
      <a:lvl6pPr marL="4572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6pPr>
      <a:lvl7pPr marL="9144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7pPr>
      <a:lvl8pPr marL="13716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8pPr>
      <a:lvl9pPr marL="18288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9pPr>
    </p:titleStyle>
    <p:bodyStyle>
      <a:lvl1pPr marL="182563" indent="-182563" algn="l" defTabSz="0" rtl="0" eaLnBrk="0" fontAlgn="base" hangingPunct="0">
        <a:spcBef>
          <a:spcPct val="0"/>
        </a:spcBef>
        <a:spcAft>
          <a:spcPct val="3000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1pPr>
      <a:lvl2pPr marL="627063" indent="-265113" algn="l" defTabSz="0" rtl="0" eaLnBrk="0" fontAlgn="base" hangingPunct="0">
        <a:spcBef>
          <a:spcPct val="0"/>
        </a:spcBef>
        <a:spcAft>
          <a:spcPct val="300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2pPr>
      <a:lvl3pPr marL="984250" indent="-177800" algn="l" defTabSz="0" rtl="0" eaLnBrk="0" fontAlgn="base" hangingPunct="0">
        <a:spcBef>
          <a:spcPct val="0"/>
        </a:spcBef>
        <a:spcAft>
          <a:spcPct val="3000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3pPr>
      <a:lvl4pPr marL="1338263" indent="-173038" algn="l" defTabSz="0" rtl="0" eaLnBrk="0" fontAlgn="base" hangingPunct="0">
        <a:spcBef>
          <a:spcPct val="0"/>
        </a:spcBef>
        <a:spcAft>
          <a:spcPct val="30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4pPr>
      <a:lvl5pPr marL="17065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5pPr>
      <a:lvl6pPr marL="21637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6pPr>
      <a:lvl7pPr marL="26209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7pPr>
      <a:lvl8pPr marL="30781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8pPr>
      <a:lvl9pPr marL="35353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5" Type="http://schemas.openxmlformats.org/officeDocument/2006/relationships/hyperlink" Target="mailto:qinpeizhao@tongji.edu.cn" TargetMode="Externa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ibiblio.org/expo/deadsea.scrolls.exhibit/full-images/plates.gif" TargetMode="Externa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1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3" descr="bor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3019"/>
            <a:ext cx="8712200" cy="642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15363" name="图片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6124575"/>
            <a:ext cx="26670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15364" name="标题 6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100" y="1371630"/>
            <a:ext cx="7705725" cy="9144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ts val="4200"/>
              </a:lnSpc>
            </a:pPr>
            <a:r>
              <a:rPr lang="zh-CN" altLang="en-US" sz="48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  <a:sym typeface="Arial Unicode MS" panose="020B0604020202020204" pitchFamily="34" charset="-122"/>
              </a:rPr>
              <a:t>程序设计范式</a:t>
            </a:r>
            <a:endParaRPr lang="en-US" altLang="zh-CN" sz="480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  <a:sym typeface="Arial Unicode MS" panose="020B0604020202020204" pitchFamily="34" charset="-122"/>
            </a:endParaRPr>
          </a:p>
        </p:txBody>
      </p:sp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2438456" y="3367112"/>
            <a:ext cx="5562562" cy="2057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2800" b="1" dirty="0">
                <a:solidFill>
                  <a:srgbClr val="000000"/>
                </a:solidFill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赵钦佩（博士，副教授）</a:t>
            </a:r>
            <a:endParaRPr lang="en-US" altLang="zh-CN" sz="2800" b="1" dirty="0">
              <a:solidFill>
                <a:srgbClr val="000000"/>
              </a:solidFill>
              <a:ea typeface="微软雅黑 Light" panose="020B0502040204020203" pitchFamily="34" charset="-122"/>
              <a:cs typeface="Arial" panose="020B0604020202020204" pitchFamily="34" charset="0"/>
              <a:sym typeface="Arial Unicode MS" panose="020B0604020202020204" pitchFamily="34" charset="-122"/>
            </a:endParaRPr>
          </a:p>
          <a:p>
            <a:pPr>
              <a:lnSpc>
                <a:spcPts val="4200"/>
              </a:lnSpc>
            </a:pPr>
            <a:r>
              <a:rPr lang="en-US" altLang="zh-CN" sz="2800" dirty="0">
                <a:solidFill>
                  <a:srgbClr val="000000"/>
                </a:solidFill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Email: </a:t>
            </a:r>
            <a:r>
              <a:rPr lang="en-US" altLang="zh-CN" sz="2000" dirty="0">
                <a:solidFill>
                  <a:srgbClr val="000000"/>
                </a:solidFill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  <a:hlinkClick r:id="rId5"/>
              </a:rPr>
              <a:t>qinpeizhao@tongji.edu.cn</a:t>
            </a:r>
            <a:endParaRPr lang="en-US" altLang="zh-CN" sz="2000" dirty="0">
              <a:solidFill>
                <a:srgbClr val="000000"/>
              </a:solidFill>
              <a:ea typeface="微软雅黑 Light" panose="020B0502040204020203" pitchFamily="34" charset="-122"/>
              <a:cs typeface="Arial" panose="020B0604020202020204" pitchFamily="34" charset="0"/>
              <a:sym typeface="Arial Unicode MS" panose="020B0604020202020204" pitchFamily="34" charset="-122"/>
            </a:endParaRPr>
          </a:p>
          <a:p>
            <a:pPr>
              <a:lnSpc>
                <a:spcPts val="4200"/>
              </a:lnSpc>
            </a:pPr>
            <a:r>
              <a:rPr lang="en-US" altLang="zh-CN" sz="2000" dirty="0"/>
              <a:t>http://</a:t>
            </a:r>
            <a:r>
              <a:rPr lang="en-US" altLang="zh-CN" sz="2000" dirty="0" err="1"/>
              <a:t>sse.tongji.edu.cn</a:t>
            </a:r>
            <a:r>
              <a:rPr lang="en-US" altLang="zh-CN" sz="2000" dirty="0"/>
              <a:t>/</a:t>
            </a:r>
            <a:r>
              <a:rPr lang="en-US" altLang="zh-CN" sz="2000" dirty="0" err="1"/>
              <a:t>zhaoqinpei</a:t>
            </a:r>
            <a:endParaRPr lang="zh-CN" altLang="en-US" sz="20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029188" y="1955876"/>
            <a:ext cx="3124106" cy="711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1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 </a:t>
            </a:r>
            <a:r>
              <a:rPr lang="mr-I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–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C++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编程基础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 Light" panose="020B0502040204020203" pitchFamily="34" charset="-122"/>
              <a:cs typeface="Arial" panose="020B0604020202020204" pitchFamily="34" charset="0"/>
              <a:sym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3531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1.2 C++ solution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314" name="日期占位符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0F516768-510B-4762-B76A-90A586531DA5}" type="datetime1">
              <a:rPr lang="zh-CN" altLang="en-US" sz="1100" smtClean="0">
                <a:solidFill>
                  <a:srgbClr val="000000"/>
                </a:solidFill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zh-CN" altLang="zh-CN" sz="1800" b="0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77825" y="1138238"/>
            <a:ext cx="8342313" cy="511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>
            <a:lvl1pPr marL="182563" indent="-18256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1pPr>
            <a:lvl2pPr marL="627063" indent="-2651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2pPr>
            <a:lvl3pPr marL="984250" indent="-177800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3pPr>
            <a:lvl4pPr marL="1338263" indent="-173038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4pPr>
            <a:lvl5pPr marL="17065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5pPr>
            <a:lvl6pPr marL="21637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6pPr>
            <a:lvl7pPr marL="26209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7pPr>
            <a:lvl8pPr marL="30781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8pPr>
            <a:lvl9pPr marL="35353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zh-CN" sz="1600" kern="0" dirty="0">
                <a:latin typeface="Lucida Console" charset="0"/>
              </a:rPr>
              <a:t>class Stack {</a:t>
            </a:r>
          </a:p>
          <a:p>
            <a:pPr>
              <a:buFont typeface="Wingdings" charset="2"/>
              <a:buNone/>
            </a:pPr>
            <a:r>
              <a:rPr lang="en-US" altLang="zh-CN" sz="1600" kern="0" dirty="0">
                <a:latin typeface="Lucida Console" charset="0"/>
              </a:rPr>
              <a:t>  char s[SIZE];</a:t>
            </a:r>
          </a:p>
          <a:p>
            <a:pPr>
              <a:buFont typeface="Wingdings" charset="2"/>
              <a:buNone/>
            </a:pPr>
            <a:r>
              <a:rPr lang="en-US" altLang="zh-CN" sz="1600" kern="0" dirty="0">
                <a:latin typeface="Lucida Console" charset="0"/>
              </a:rPr>
              <a:t>  </a:t>
            </a:r>
            <a:r>
              <a:rPr lang="en-US" altLang="zh-CN" sz="1600" kern="0" dirty="0" err="1">
                <a:latin typeface="Lucida Console" charset="0"/>
              </a:rPr>
              <a:t>int</a:t>
            </a:r>
            <a:r>
              <a:rPr lang="en-US" altLang="zh-CN" sz="1600" kern="0" dirty="0">
                <a:latin typeface="Lucida Console" charset="0"/>
              </a:rPr>
              <a:t> </a:t>
            </a:r>
            <a:r>
              <a:rPr lang="en-US" altLang="zh-CN" sz="1600" kern="0" dirty="0" err="1">
                <a:latin typeface="Lucida Console" charset="0"/>
              </a:rPr>
              <a:t>sp</a:t>
            </a:r>
            <a:r>
              <a:rPr lang="en-US" altLang="zh-CN" sz="1600" kern="0" dirty="0">
                <a:latin typeface="Lucida Console" charset="0"/>
              </a:rPr>
              <a:t>;</a:t>
            </a:r>
          </a:p>
          <a:p>
            <a:pPr>
              <a:buFont typeface="Wingdings" charset="2"/>
              <a:buNone/>
            </a:pPr>
            <a:endParaRPr lang="en-US" altLang="zh-CN" sz="1600" kern="0" dirty="0">
              <a:latin typeface="Lucida Console" charset="0"/>
            </a:endParaRPr>
          </a:p>
          <a:p>
            <a:pPr>
              <a:buFont typeface="Wingdings" charset="2"/>
              <a:buNone/>
            </a:pPr>
            <a:r>
              <a:rPr lang="en-US" altLang="zh-CN" sz="1600" kern="0" dirty="0">
                <a:latin typeface="Lucida Console" charset="0"/>
              </a:rPr>
              <a:t>public:</a:t>
            </a:r>
          </a:p>
          <a:p>
            <a:pPr>
              <a:buFont typeface="Wingdings" charset="2"/>
              <a:buNone/>
            </a:pPr>
            <a:endParaRPr lang="en-US" altLang="zh-CN" sz="1600" kern="0" dirty="0">
              <a:latin typeface="Lucida Console" charset="0"/>
            </a:endParaRPr>
          </a:p>
          <a:p>
            <a:pPr>
              <a:buFont typeface="Wingdings" charset="2"/>
              <a:buNone/>
            </a:pPr>
            <a:r>
              <a:rPr lang="en-US" altLang="zh-CN" sz="1600" kern="0" dirty="0">
                <a:latin typeface="Lucida Console" charset="0"/>
              </a:rPr>
              <a:t>  Stack() { </a:t>
            </a:r>
            <a:r>
              <a:rPr lang="en-US" altLang="zh-CN" sz="1600" kern="0" dirty="0" err="1">
                <a:latin typeface="Lucida Console" charset="0"/>
              </a:rPr>
              <a:t>sp</a:t>
            </a:r>
            <a:r>
              <a:rPr lang="en-US" altLang="zh-CN" sz="1600" kern="0" dirty="0">
                <a:latin typeface="Lucida Console" charset="0"/>
              </a:rPr>
              <a:t> = 0; }</a:t>
            </a:r>
          </a:p>
          <a:p>
            <a:pPr>
              <a:buFont typeface="Wingdings" charset="2"/>
              <a:buNone/>
            </a:pPr>
            <a:r>
              <a:rPr lang="en-US" altLang="zh-CN" sz="1600" kern="0" dirty="0">
                <a:latin typeface="Lucida Console" charset="0"/>
              </a:rPr>
              <a:t>  void push(char v) {</a:t>
            </a:r>
          </a:p>
          <a:p>
            <a:pPr>
              <a:buFont typeface="Wingdings" charset="2"/>
              <a:buNone/>
            </a:pPr>
            <a:r>
              <a:rPr lang="en-US" altLang="zh-CN" sz="1600" kern="0" dirty="0">
                <a:latin typeface="Lucida Console" charset="0"/>
              </a:rPr>
              <a:t>    if (</a:t>
            </a:r>
            <a:r>
              <a:rPr lang="en-US" altLang="zh-CN" sz="1600" kern="0" dirty="0" err="1">
                <a:latin typeface="Lucida Console" charset="0"/>
              </a:rPr>
              <a:t>sp</a:t>
            </a:r>
            <a:r>
              <a:rPr lang="en-US" altLang="zh-CN" sz="1600" kern="0" dirty="0">
                <a:latin typeface="Lucida Console" charset="0"/>
              </a:rPr>
              <a:t> == SIZE) error(“overflow”);</a:t>
            </a:r>
          </a:p>
          <a:p>
            <a:pPr>
              <a:buFont typeface="Wingdings" charset="2"/>
              <a:buNone/>
            </a:pPr>
            <a:r>
              <a:rPr lang="en-US" altLang="zh-CN" sz="1600" kern="0" dirty="0">
                <a:latin typeface="Lucida Console" charset="0"/>
              </a:rPr>
              <a:t>    s[</a:t>
            </a:r>
            <a:r>
              <a:rPr lang="en-US" altLang="zh-CN" sz="1600" kern="0" dirty="0" err="1">
                <a:latin typeface="Lucida Console" charset="0"/>
              </a:rPr>
              <a:t>sp</a:t>
            </a:r>
            <a:r>
              <a:rPr lang="en-US" altLang="zh-CN" sz="1600" kern="0" dirty="0">
                <a:latin typeface="Lucida Console" charset="0"/>
              </a:rPr>
              <a:t>++] = v;</a:t>
            </a:r>
          </a:p>
          <a:p>
            <a:pPr>
              <a:buFont typeface="Wingdings" charset="2"/>
              <a:buNone/>
            </a:pPr>
            <a:r>
              <a:rPr lang="en-US" altLang="zh-CN" sz="1600" kern="0" dirty="0">
                <a:latin typeface="Lucida Console" charset="0"/>
              </a:rPr>
              <a:t>  }</a:t>
            </a:r>
          </a:p>
          <a:p>
            <a:pPr>
              <a:buFont typeface="Wingdings" charset="2"/>
              <a:buNone/>
            </a:pPr>
            <a:r>
              <a:rPr lang="en-US" altLang="zh-CN" sz="1600" kern="0" dirty="0">
                <a:latin typeface="Lucida Console" charset="0"/>
              </a:rPr>
              <a:t>  char pop() {</a:t>
            </a:r>
          </a:p>
          <a:p>
            <a:pPr>
              <a:buFont typeface="Wingdings" charset="2"/>
              <a:buNone/>
            </a:pPr>
            <a:r>
              <a:rPr lang="en-US" altLang="zh-CN" sz="1600" kern="0" dirty="0">
                <a:latin typeface="Lucida Console" charset="0"/>
              </a:rPr>
              <a:t>    if (</a:t>
            </a:r>
            <a:r>
              <a:rPr lang="en-US" altLang="zh-CN" sz="1600" kern="0" dirty="0" err="1">
                <a:latin typeface="Lucida Console" charset="0"/>
              </a:rPr>
              <a:t>sp</a:t>
            </a:r>
            <a:r>
              <a:rPr lang="en-US" altLang="zh-CN" sz="1600" kern="0" dirty="0">
                <a:latin typeface="Lucida Console" charset="0"/>
              </a:rPr>
              <a:t> == 0) error(“underflow”);</a:t>
            </a:r>
          </a:p>
          <a:p>
            <a:pPr>
              <a:buFont typeface="Wingdings" charset="2"/>
              <a:buNone/>
            </a:pPr>
            <a:r>
              <a:rPr lang="en-US" altLang="zh-CN" sz="1600" kern="0" dirty="0">
                <a:latin typeface="Lucida Console" charset="0"/>
              </a:rPr>
              <a:t>    return s[--</a:t>
            </a:r>
            <a:r>
              <a:rPr lang="en-US" altLang="zh-CN" sz="1600" kern="0" dirty="0" err="1">
                <a:latin typeface="Lucida Console" charset="0"/>
              </a:rPr>
              <a:t>sp</a:t>
            </a:r>
            <a:r>
              <a:rPr lang="en-US" altLang="zh-CN" sz="1600" kern="0" dirty="0">
                <a:latin typeface="Lucida Console" charset="0"/>
              </a:rPr>
              <a:t>];</a:t>
            </a:r>
          </a:p>
          <a:p>
            <a:pPr>
              <a:buFont typeface="Wingdings" charset="2"/>
              <a:buNone/>
            </a:pPr>
            <a:r>
              <a:rPr lang="en-US" altLang="zh-CN" sz="1600" kern="0" dirty="0">
                <a:latin typeface="Lucida Console" charset="0"/>
              </a:rPr>
              <a:t>  }</a:t>
            </a:r>
          </a:p>
          <a:p>
            <a:pPr>
              <a:buFont typeface="Wingdings" charset="2"/>
              <a:buNone/>
            </a:pPr>
            <a:r>
              <a:rPr lang="en-US" altLang="zh-CN" sz="1600" kern="0" dirty="0">
                <a:latin typeface="Lucida Console" charset="0"/>
              </a:rPr>
              <a:t>};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953000" y="990600"/>
            <a:ext cx="2743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Arial" charset="0"/>
              </a:rPr>
              <a:t>Definition of both representation and operations</a:t>
            </a: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 flipH="1">
            <a:off x="2286060" y="1447800"/>
            <a:ext cx="2590740" cy="21654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 flipH="1">
            <a:off x="3124106" y="1981199"/>
            <a:ext cx="1828894" cy="153606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15669" y="298704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Arial" charset="0"/>
              </a:rPr>
              <a:t>Constructor: initializes</a:t>
            </a:r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3124106" y="3200406"/>
            <a:ext cx="160020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5029200" y="2133600"/>
            <a:ext cx="373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Arial" charset="0"/>
              </a:rPr>
              <a:t>Public: visible outside the class</a:t>
            </a:r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 flipH="1">
            <a:off x="1524080" y="2362199"/>
            <a:ext cx="3505120" cy="19875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 flipH="1" flipV="1">
            <a:off x="2819400" y="5410148"/>
            <a:ext cx="1752600" cy="3810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4724306" y="5410148"/>
            <a:ext cx="3429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Arial" charset="0"/>
              </a:rPr>
              <a:t>Member functions see object fields like local variables</a:t>
            </a:r>
          </a:p>
        </p:txBody>
      </p:sp>
      <p:pic>
        <p:nvPicPr>
          <p:cNvPr id="23" name="Picture 15" descr="http://www.ibiblio.org/expo/deadsea.scrolls.exhibit/Community/gif/sm.plates.g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810000"/>
            <a:ext cx="1303338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26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1.2 C++ Stack class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138" y="1600248"/>
            <a:ext cx="7993062" cy="417671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Natural to use</a:t>
            </a:r>
          </a:p>
          <a:p>
            <a:endParaRPr lang="en-US" altLang="zh-CN" sz="2000" dirty="0"/>
          </a:p>
          <a:p>
            <a:pPr>
              <a:buFont typeface="Wingdings" charset="2"/>
              <a:buNone/>
            </a:pPr>
            <a:r>
              <a:rPr lang="en-US" altLang="zh-CN" sz="2000" dirty="0">
                <a:latin typeface="Lucida Console" charset="0"/>
              </a:rPr>
              <a:t>Stack </a:t>
            </a:r>
            <a:r>
              <a:rPr lang="en-US" altLang="zh-CN" sz="2000" dirty="0" err="1">
                <a:latin typeface="Lucida Console" charset="0"/>
              </a:rPr>
              <a:t>st</a:t>
            </a:r>
            <a:r>
              <a:rPr lang="en-US" altLang="zh-CN" sz="2000" dirty="0">
                <a:latin typeface="Lucida Console" charset="0"/>
              </a:rPr>
              <a:t>;</a:t>
            </a:r>
          </a:p>
          <a:p>
            <a:pPr>
              <a:buFont typeface="Wingdings" charset="2"/>
              <a:buNone/>
            </a:pPr>
            <a:r>
              <a:rPr lang="en-US" altLang="zh-CN" sz="2000" dirty="0" err="1">
                <a:latin typeface="Lucida Console" charset="0"/>
              </a:rPr>
              <a:t>st.push</a:t>
            </a:r>
            <a:r>
              <a:rPr lang="en-US" altLang="zh-CN" sz="2000" dirty="0">
                <a:latin typeface="Lucida Console" charset="0"/>
              </a:rPr>
              <a:t>(‘a’); </a:t>
            </a:r>
            <a:r>
              <a:rPr lang="en-US" altLang="zh-CN" sz="2000" dirty="0" err="1">
                <a:latin typeface="Lucida Console" charset="0"/>
              </a:rPr>
              <a:t>st.push</a:t>
            </a:r>
            <a:r>
              <a:rPr lang="en-US" altLang="zh-CN" sz="2000" dirty="0">
                <a:latin typeface="Lucida Console" charset="0"/>
              </a:rPr>
              <a:t>(‘b’);</a:t>
            </a:r>
          </a:p>
          <a:p>
            <a:pPr>
              <a:buFont typeface="Wingdings" charset="2"/>
              <a:buNone/>
            </a:pPr>
            <a:r>
              <a:rPr lang="en-US" altLang="zh-CN" sz="2000" dirty="0">
                <a:latin typeface="Lucida Console" charset="0"/>
              </a:rPr>
              <a:t>char d = </a:t>
            </a:r>
            <a:r>
              <a:rPr lang="en-US" altLang="zh-CN" sz="2000" dirty="0" err="1">
                <a:latin typeface="Lucida Console" charset="0"/>
              </a:rPr>
              <a:t>st.pop</a:t>
            </a:r>
            <a:r>
              <a:rPr lang="en-US" altLang="zh-CN" sz="2000" dirty="0">
                <a:latin typeface="Lucida Console" charset="0"/>
              </a:rPr>
              <a:t>();</a:t>
            </a:r>
          </a:p>
          <a:p>
            <a:pPr>
              <a:buFont typeface="Wingdings" charset="2"/>
              <a:buNone/>
            </a:pPr>
            <a:endParaRPr lang="en-US" altLang="zh-CN" sz="2000" dirty="0">
              <a:latin typeface="Lucida Console" charset="0"/>
            </a:endParaRPr>
          </a:p>
          <a:p>
            <a:pPr>
              <a:buFont typeface="Wingdings" charset="2"/>
              <a:buNone/>
            </a:pPr>
            <a:r>
              <a:rPr lang="en-US" altLang="zh-CN" sz="2000" dirty="0">
                <a:latin typeface="Lucida Console" charset="0"/>
              </a:rPr>
              <a:t>Stack *</a:t>
            </a:r>
            <a:r>
              <a:rPr lang="en-US" altLang="zh-CN" sz="2000" dirty="0" err="1">
                <a:latin typeface="Lucida Console" charset="0"/>
              </a:rPr>
              <a:t>stk</a:t>
            </a:r>
            <a:r>
              <a:rPr lang="en-US" altLang="zh-CN" sz="2000" dirty="0">
                <a:latin typeface="Lucida Console" charset="0"/>
              </a:rPr>
              <a:t> = new Stack;</a:t>
            </a:r>
          </a:p>
          <a:p>
            <a:pPr>
              <a:buFont typeface="Wingdings" charset="2"/>
              <a:buNone/>
            </a:pPr>
            <a:r>
              <a:rPr lang="en-US" altLang="zh-CN" sz="2000" dirty="0" err="1">
                <a:latin typeface="Lucida Console" charset="0"/>
              </a:rPr>
              <a:t>stk</a:t>
            </a:r>
            <a:r>
              <a:rPr lang="en-US" altLang="zh-CN" sz="2000" dirty="0">
                <a:latin typeface="Lucida Console" charset="0"/>
              </a:rPr>
              <a:t>-&gt;push(‘a’); </a:t>
            </a:r>
            <a:r>
              <a:rPr lang="en-US" altLang="zh-CN" sz="2000" dirty="0" err="1">
                <a:latin typeface="Lucida Console" charset="0"/>
              </a:rPr>
              <a:t>stk</a:t>
            </a:r>
            <a:r>
              <a:rPr lang="en-US" altLang="zh-CN" sz="2000" dirty="0">
                <a:latin typeface="Lucida Console" charset="0"/>
              </a:rPr>
              <a:t>-&gt;push(‘b’);</a:t>
            </a:r>
          </a:p>
          <a:p>
            <a:pPr>
              <a:buFont typeface="Wingdings" charset="2"/>
              <a:buNone/>
            </a:pPr>
            <a:r>
              <a:rPr lang="en-US" altLang="zh-CN" sz="2000" dirty="0">
                <a:latin typeface="Lucida Console" charset="0"/>
              </a:rPr>
              <a:t>char d = </a:t>
            </a:r>
            <a:r>
              <a:rPr lang="en-US" altLang="zh-CN" sz="2000" dirty="0" err="1">
                <a:latin typeface="Lucida Console" charset="0"/>
              </a:rPr>
              <a:t>stk</a:t>
            </a:r>
            <a:r>
              <a:rPr lang="en-US" altLang="zh-CN" sz="2000" dirty="0">
                <a:latin typeface="Lucida Console" charset="0"/>
              </a:rPr>
              <a:t>-&gt;pop();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2023/10/11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11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016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1.2 C++ Stack class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138" y="1371654"/>
            <a:ext cx="7993062" cy="4648078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Members (functions, data) can be public, protected, or private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>
                <a:latin typeface="Lucida Console" charset="0"/>
              </a:rPr>
              <a:t>class Stack {</a:t>
            </a:r>
          </a:p>
          <a:p>
            <a:pPr>
              <a:buNone/>
            </a:pPr>
            <a:r>
              <a:rPr lang="en-US" altLang="zh-CN" sz="2000" dirty="0">
                <a:latin typeface="Lucida Console" charset="0"/>
              </a:rPr>
              <a:t>  char s[SIZE];</a:t>
            </a:r>
          </a:p>
          <a:p>
            <a:pPr>
              <a:buNone/>
            </a:pPr>
            <a:r>
              <a:rPr lang="en-US" altLang="zh-CN" sz="2000" dirty="0">
                <a:latin typeface="Lucida Console" charset="0"/>
              </a:rPr>
              <a:t>public:</a:t>
            </a:r>
          </a:p>
          <a:p>
            <a:pPr>
              <a:buNone/>
            </a:pPr>
            <a:r>
              <a:rPr lang="en-US" altLang="zh-CN" sz="2000" dirty="0">
                <a:latin typeface="Lucida Console" charset="0"/>
              </a:rPr>
              <a:t>  char pop();</a:t>
            </a:r>
          </a:p>
          <a:p>
            <a:pPr>
              <a:buNone/>
            </a:pPr>
            <a:r>
              <a:rPr lang="en-US" altLang="zh-CN" sz="2000" dirty="0">
                <a:latin typeface="Lucida Console" charset="0"/>
              </a:rPr>
              <a:t>};</a:t>
            </a:r>
          </a:p>
          <a:p>
            <a:pPr>
              <a:buNone/>
            </a:pPr>
            <a:endParaRPr lang="en-US" altLang="zh-CN" sz="2000" dirty="0">
              <a:latin typeface="Lucida Console" charset="0"/>
            </a:endParaRPr>
          </a:p>
          <a:p>
            <a:pPr>
              <a:buNone/>
            </a:pPr>
            <a:r>
              <a:rPr lang="en-US" altLang="zh-CN" sz="2000" dirty="0">
                <a:latin typeface="Lucida Console" charset="0"/>
              </a:rPr>
              <a:t>Stack </a:t>
            </a:r>
            <a:r>
              <a:rPr lang="en-US" altLang="zh-CN" sz="2000" dirty="0" err="1">
                <a:latin typeface="Lucida Console" charset="0"/>
              </a:rPr>
              <a:t>st</a:t>
            </a:r>
            <a:r>
              <a:rPr lang="en-US" altLang="zh-CN" sz="2000" dirty="0">
                <a:latin typeface="Lucida Console" charset="0"/>
              </a:rPr>
              <a:t>;</a:t>
            </a:r>
          </a:p>
          <a:p>
            <a:pPr>
              <a:buNone/>
            </a:pPr>
            <a:r>
              <a:rPr lang="en-US" altLang="zh-CN" sz="2000" dirty="0" err="1">
                <a:latin typeface="Lucida Console" charset="0"/>
              </a:rPr>
              <a:t>st.s</a:t>
            </a:r>
            <a:r>
              <a:rPr lang="en-US" altLang="zh-CN" sz="2000" dirty="0">
                <a:latin typeface="Lucida Console" charset="0"/>
              </a:rPr>
              <a:t>[0] = ‘a’;     </a:t>
            </a:r>
            <a:r>
              <a:rPr lang="en-US" altLang="zh-CN" sz="2000" dirty="0">
                <a:solidFill>
                  <a:srgbClr val="C00000"/>
                </a:solidFill>
                <a:latin typeface="Lucida Console" charset="0"/>
              </a:rPr>
              <a:t>// Error: s is private</a:t>
            </a:r>
          </a:p>
          <a:p>
            <a:pPr>
              <a:buNone/>
            </a:pPr>
            <a:r>
              <a:rPr lang="en-US" altLang="zh-CN" sz="2000" dirty="0" err="1">
                <a:latin typeface="Lucida Console" charset="0"/>
              </a:rPr>
              <a:t>st.pop</a:t>
            </a:r>
            <a:r>
              <a:rPr lang="en-US" altLang="zh-CN" sz="2000" dirty="0">
                <a:latin typeface="Lucida Console" charset="0"/>
              </a:rPr>
              <a:t>();          </a:t>
            </a:r>
            <a:r>
              <a:rPr lang="en-US" altLang="zh-CN" sz="2000" dirty="0">
                <a:solidFill>
                  <a:srgbClr val="C00000"/>
                </a:solidFill>
                <a:latin typeface="Lucida Console" charset="0"/>
              </a:rPr>
              <a:t>// OK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2023/10/11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12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933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1.2 C -&gt; C++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138" y="1371654"/>
            <a:ext cx="8272346" cy="76198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C++ compiler translates to </a:t>
            </a:r>
            <a:r>
              <a:rPr lang="en-US" altLang="zh-CN">
                <a:latin typeface="Arial" charset="0"/>
                <a:ea typeface="Arial" charset="0"/>
                <a:cs typeface="Arial" charset="0"/>
              </a:rPr>
              <a:t>C-style implementation</a:t>
            </a:r>
            <a:endParaRPr lang="en-US" altLang="zh-CN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2023/10/11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13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4800" y="2334488"/>
            <a:ext cx="2954655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Arial" charset="0"/>
              </a:rPr>
              <a:t>C++</a:t>
            </a:r>
            <a:endParaRPr lang="en-US" altLang="zh-CN" sz="2000" b="1" dirty="0">
              <a:solidFill>
                <a:srgbClr val="C00000"/>
              </a:solidFill>
              <a:latin typeface="Lucida Console" charset="0"/>
            </a:endParaRPr>
          </a:p>
          <a:p>
            <a:endParaRPr lang="en-US" altLang="zh-CN" sz="2000" b="1" dirty="0">
              <a:latin typeface="Lucida Console" charset="0"/>
            </a:endParaRPr>
          </a:p>
          <a:p>
            <a:r>
              <a:rPr lang="en-US" altLang="zh-CN" sz="2000" b="1" dirty="0">
                <a:latin typeface="Lucida Console" charset="0"/>
              </a:rPr>
              <a:t>class Stack {</a:t>
            </a:r>
          </a:p>
          <a:p>
            <a:r>
              <a:rPr lang="en-US" altLang="zh-CN" sz="2000" b="1" dirty="0">
                <a:latin typeface="Lucida Console" charset="0"/>
              </a:rPr>
              <a:t>  char s[SIZE];</a:t>
            </a:r>
          </a:p>
          <a:p>
            <a:r>
              <a:rPr lang="en-US" altLang="zh-CN" sz="2000" b="1" dirty="0">
                <a:latin typeface="Lucida Console" charset="0"/>
              </a:rPr>
              <a:t>  </a:t>
            </a:r>
            <a:r>
              <a:rPr lang="en-US" altLang="zh-CN" sz="2000" b="1" dirty="0" err="1">
                <a:latin typeface="Lucida Console" charset="0"/>
              </a:rPr>
              <a:t>int</a:t>
            </a:r>
            <a:r>
              <a:rPr lang="en-US" altLang="zh-CN" sz="2000" b="1" dirty="0">
                <a:latin typeface="Lucida Console" charset="0"/>
              </a:rPr>
              <a:t> </a:t>
            </a:r>
            <a:r>
              <a:rPr lang="en-US" altLang="zh-CN" sz="2000" b="1" dirty="0" err="1">
                <a:latin typeface="Lucida Console" charset="0"/>
              </a:rPr>
              <a:t>sp</a:t>
            </a:r>
            <a:r>
              <a:rPr lang="en-US" altLang="zh-CN" sz="2000" b="1" dirty="0">
                <a:latin typeface="Lucida Console" charset="0"/>
              </a:rPr>
              <a:t>;</a:t>
            </a:r>
          </a:p>
          <a:p>
            <a:r>
              <a:rPr lang="en-US" altLang="zh-CN" sz="2000" b="1" dirty="0">
                <a:latin typeface="Lucida Console" charset="0"/>
              </a:rPr>
              <a:t>public:</a:t>
            </a:r>
          </a:p>
          <a:p>
            <a:r>
              <a:rPr lang="en-US" altLang="zh-CN" sz="2000" b="1" dirty="0">
                <a:latin typeface="Lucida Console" charset="0"/>
              </a:rPr>
              <a:t>  Stack();</a:t>
            </a:r>
          </a:p>
          <a:p>
            <a:r>
              <a:rPr lang="en-US" altLang="zh-CN" sz="2000" b="1" dirty="0">
                <a:latin typeface="Lucida Console" charset="0"/>
              </a:rPr>
              <a:t>  void push(char);</a:t>
            </a:r>
          </a:p>
          <a:p>
            <a:r>
              <a:rPr lang="en-US" altLang="zh-CN" sz="2000" b="1" dirty="0">
                <a:latin typeface="Lucida Console" charset="0"/>
              </a:rPr>
              <a:t>  char pop();</a:t>
            </a:r>
          </a:p>
          <a:p>
            <a:r>
              <a:rPr lang="en-US" altLang="zh-CN" sz="2000" b="1" dirty="0">
                <a:latin typeface="Lucida Console" charset="0"/>
              </a:rPr>
              <a:t>};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810000" y="2318613"/>
            <a:ext cx="433965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Arial" charset="0"/>
              </a:rPr>
              <a:t>Equivalent C implementation</a:t>
            </a:r>
          </a:p>
          <a:p>
            <a:endParaRPr lang="en-US" altLang="zh-CN" sz="2000" b="1" dirty="0">
              <a:latin typeface="Lucida Console" charset="0"/>
            </a:endParaRPr>
          </a:p>
          <a:p>
            <a:r>
              <a:rPr lang="en-US" altLang="zh-CN" sz="2000" b="1" dirty="0" err="1">
                <a:latin typeface="Lucida Console" charset="0"/>
              </a:rPr>
              <a:t>struct</a:t>
            </a:r>
            <a:r>
              <a:rPr lang="en-US" altLang="zh-CN" sz="2000" b="1" dirty="0">
                <a:latin typeface="Lucida Console" charset="0"/>
              </a:rPr>
              <a:t> Stack {</a:t>
            </a:r>
          </a:p>
          <a:p>
            <a:r>
              <a:rPr lang="en-US" altLang="zh-CN" sz="2000" b="1" dirty="0">
                <a:latin typeface="Lucida Console" charset="0"/>
              </a:rPr>
              <a:t>  char s[SIZE];</a:t>
            </a:r>
          </a:p>
          <a:p>
            <a:r>
              <a:rPr lang="en-US" altLang="zh-CN" sz="2000" b="1" dirty="0">
                <a:latin typeface="Lucida Console" charset="0"/>
              </a:rPr>
              <a:t>  </a:t>
            </a:r>
            <a:r>
              <a:rPr lang="en-US" altLang="zh-CN" sz="2000" b="1" dirty="0" err="1">
                <a:latin typeface="Lucida Console" charset="0"/>
              </a:rPr>
              <a:t>int</a:t>
            </a:r>
            <a:r>
              <a:rPr lang="en-US" altLang="zh-CN" sz="2000" b="1" dirty="0">
                <a:latin typeface="Lucida Console" charset="0"/>
              </a:rPr>
              <a:t> </a:t>
            </a:r>
            <a:r>
              <a:rPr lang="en-US" altLang="zh-CN" sz="2000" b="1" dirty="0" err="1">
                <a:latin typeface="Lucida Console" charset="0"/>
              </a:rPr>
              <a:t>sp</a:t>
            </a:r>
            <a:r>
              <a:rPr lang="en-US" altLang="zh-CN" sz="2000" b="1" dirty="0">
                <a:latin typeface="Lucida Console" charset="0"/>
              </a:rPr>
              <a:t>;</a:t>
            </a:r>
          </a:p>
          <a:p>
            <a:r>
              <a:rPr lang="en-US" altLang="zh-CN" sz="2000" b="1" dirty="0">
                <a:latin typeface="Lucida Console" charset="0"/>
              </a:rPr>
              <a:t>};</a:t>
            </a:r>
          </a:p>
          <a:p>
            <a:endParaRPr lang="en-US" altLang="zh-CN" sz="2000" b="1" dirty="0">
              <a:latin typeface="Lucida Console" charset="0"/>
            </a:endParaRPr>
          </a:p>
          <a:p>
            <a:r>
              <a:rPr lang="en-US" altLang="zh-CN" sz="2000" b="1" dirty="0">
                <a:latin typeface="Lucida Console" charset="0"/>
              </a:rPr>
              <a:t>void </a:t>
            </a:r>
            <a:r>
              <a:rPr lang="en-US" altLang="zh-CN" sz="2000" b="1" dirty="0" err="1">
                <a:latin typeface="Lucida Console" charset="0"/>
              </a:rPr>
              <a:t>st_Stack</a:t>
            </a:r>
            <a:r>
              <a:rPr lang="en-US" altLang="zh-CN" sz="2000" b="1" dirty="0">
                <a:latin typeface="Lucida Console" charset="0"/>
              </a:rPr>
              <a:t>(Stack*);</a:t>
            </a:r>
          </a:p>
          <a:p>
            <a:r>
              <a:rPr lang="en-US" altLang="zh-CN" sz="2000" b="1" dirty="0">
                <a:latin typeface="Lucida Console" charset="0"/>
              </a:rPr>
              <a:t>void </a:t>
            </a:r>
            <a:r>
              <a:rPr lang="en-US" altLang="zh-CN" sz="2000" b="1" dirty="0" err="1">
                <a:latin typeface="Lucida Console" charset="0"/>
              </a:rPr>
              <a:t>st_push</a:t>
            </a:r>
            <a:r>
              <a:rPr lang="en-US" altLang="zh-CN" sz="2000" b="1" dirty="0">
                <a:latin typeface="Lucida Console" charset="0"/>
              </a:rPr>
              <a:t>(Stack*, char);</a:t>
            </a:r>
          </a:p>
          <a:p>
            <a:r>
              <a:rPr lang="en-US" altLang="zh-CN" sz="2000" b="1" dirty="0">
                <a:latin typeface="Lucida Console" charset="0"/>
              </a:rPr>
              <a:t>char </a:t>
            </a:r>
            <a:r>
              <a:rPr lang="en-US" altLang="zh-CN" sz="2000" b="1" dirty="0" err="1">
                <a:latin typeface="Lucida Console" charset="0"/>
              </a:rPr>
              <a:t>st_pop</a:t>
            </a:r>
            <a:r>
              <a:rPr lang="en-US" altLang="zh-CN" sz="2000" b="1" dirty="0">
                <a:latin typeface="Lucida Console" charset="0"/>
              </a:rPr>
              <a:t>(Stack*);</a:t>
            </a:r>
          </a:p>
        </p:txBody>
      </p:sp>
    </p:spTree>
    <p:extLst>
      <p:ext uri="{BB962C8B-B14F-4D97-AF65-F5344CB8AC3E}">
        <p14:creationId xmlns:p14="http://schemas.microsoft.com/office/powerpoint/2010/main" val="368559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1.3 Namespace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218" y="1524050"/>
            <a:ext cx="7977078" cy="4495682"/>
          </a:xfrm>
        </p:spPr>
        <p:txBody>
          <a:bodyPr/>
          <a:lstStyle/>
          <a:p>
            <a:r>
              <a:rPr lang="en-US" altLang="zh-CN" sz="2600" dirty="0">
                <a:latin typeface="Arial" charset="0"/>
                <a:ea typeface="Arial" charset="0"/>
                <a:cs typeface="Arial" charset="0"/>
              </a:rPr>
              <a:t>The problem: When two variables (or functions) in global scope have the same identifier (name), we get a compile error.</a:t>
            </a:r>
          </a:p>
          <a:p>
            <a:r>
              <a:rPr lang="en-US" altLang="zh-CN" sz="2600" dirty="0">
                <a:latin typeface="Arial" charset="0"/>
                <a:ea typeface="Arial" charset="0"/>
                <a:cs typeface="Arial" charset="0"/>
              </a:rPr>
              <a:t>To avoid such </a:t>
            </a:r>
            <a:r>
              <a:rPr lang="en-US" altLang="zh-CN" sz="26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name collisions</a:t>
            </a:r>
            <a:r>
              <a:rPr lang="en-US" altLang="zh-CN" sz="2600" dirty="0">
                <a:latin typeface="Arial" charset="0"/>
                <a:ea typeface="Arial" charset="0"/>
                <a:cs typeface="Arial" charset="0"/>
              </a:rPr>
              <a:t>, programmers need to use unique identifiers in their own code.</a:t>
            </a:r>
          </a:p>
          <a:p>
            <a:r>
              <a:rPr lang="en-US" altLang="zh-CN" sz="2600" dirty="0">
                <a:latin typeface="Arial" charset="0"/>
                <a:ea typeface="Arial" charset="0"/>
                <a:cs typeface="Arial" charset="0"/>
              </a:rPr>
              <a:t>In C, if you use multiple </a:t>
            </a:r>
            <a:r>
              <a:rPr lang="en-US" altLang="zh-CN" sz="26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third-party libraries </a:t>
            </a:r>
            <a:r>
              <a:rPr lang="en-US" altLang="zh-CN" sz="2600" dirty="0">
                <a:latin typeface="Arial" charset="0"/>
                <a:ea typeface="Arial" charset="0"/>
                <a:cs typeface="Arial" charset="0"/>
              </a:rPr>
              <a:t>and there is a name collision, you have three choices: </a:t>
            </a:r>
          </a:p>
          <a:p>
            <a:pPr lvl="1"/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get the source code to the libraries and modify and recompile it. </a:t>
            </a:r>
          </a:p>
          <a:p>
            <a:pPr lvl="1"/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ask one of the library publishers to rename their identifiers, or  </a:t>
            </a:r>
          </a:p>
          <a:p>
            <a:pPr lvl="1"/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decide not to use one of the libraries.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2023/10/11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14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85872" y="1295508"/>
            <a:ext cx="8224622" cy="487662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534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1.3 Namespace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138" y="1447904"/>
            <a:ext cx="7510366" cy="4648026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Wrap the library to avoid name collision in global scope, a better way than prefixes</a:t>
            </a:r>
          </a:p>
          <a:p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std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is the namespace wrapping all standard C++ libraries.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2023/10/11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15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26287" y="2734264"/>
            <a:ext cx="404571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1800" b="1" dirty="0" err="1">
                <a:latin typeface="Lucida Console" charset="0"/>
              </a:rPr>
              <a:t>int</a:t>
            </a:r>
            <a:r>
              <a:rPr lang="en-US" altLang="zh-CN" sz="1800" b="1" dirty="0">
                <a:latin typeface="Lucida Console" charset="0"/>
              </a:rPr>
              <a:t> </a:t>
            </a:r>
            <a:r>
              <a:rPr lang="en-US" altLang="zh-CN" sz="1800" b="1" dirty="0" err="1">
                <a:latin typeface="Lucida Console" charset="0"/>
              </a:rPr>
              <a:t>abc_NumOfInstances</a:t>
            </a:r>
            <a:r>
              <a:rPr lang="en-US" altLang="zh-CN" sz="1800" b="1" dirty="0">
                <a:latin typeface="Lucida Console" charset="0"/>
              </a:rPr>
              <a:t> = 0;</a:t>
            </a:r>
          </a:p>
          <a:p>
            <a:r>
              <a:rPr lang="en-US" altLang="zh-CN" sz="1800" b="1" dirty="0" err="1">
                <a:latin typeface="Lucida Console" charset="0"/>
              </a:rPr>
              <a:t>int</a:t>
            </a:r>
            <a:r>
              <a:rPr lang="en-US" altLang="zh-CN" sz="1800" b="1" dirty="0">
                <a:latin typeface="Lucida Console" charset="0"/>
              </a:rPr>
              <a:t> </a:t>
            </a:r>
            <a:r>
              <a:rPr lang="en-US" altLang="zh-CN" sz="1800" b="1" dirty="0" err="1">
                <a:latin typeface="Lucida Console" charset="0"/>
              </a:rPr>
              <a:t>abc_Create</a:t>
            </a:r>
            <a:r>
              <a:rPr lang="en-US" altLang="zh-CN" sz="1800" b="1" dirty="0">
                <a:latin typeface="Lucida Console" charset="0"/>
              </a:rPr>
              <a:t>(</a:t>
            </a:r>
            <a:r>
              <a:rPr lang="en-US" altLang="zh-CN" sz="1800" b="1" dirty="0" err="1">
                <a:latin typeface="Lucida Console" charset="0"/>
              </a:rPr>
              <a:t>int</a:t>
            </a:r>
            <a:r>
              <a:rPr lang="en-US" altLang="zh-CN" sz="1800" b="1" dirty="0">
                <a:latin typeface="Lucida Console" charset="0"/>
              </a:rPr>
              <a:t> </a:t>
            </a:r>
            <a:r>
              <a:rPr lang="en-US" altLang="zh-CN" sz="1800" b="1" dirty="0" err="1">
                <a:latin typeface="Lucida Console" charset="0"/>
              </a:rPr>
              <a:t>InstNo</a:t>
            </a:r>
            <a:r>
              <a:rPr lang="en-US" altLang="zh-CN" sz="1800" b="1" dirty="0">
                <a:latin typeface="Lucida Console" charset="0"/>
              </a:rPr>
              <a:t>);</a:t>
            </a:r>
          </a:p>
          <a:p>
            <a:endParaRPr lang="en-US" altLang="zh-CN" sz="1800" b="1" dirty="0">
              <a:latin typeface="Lucida Console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684833" y="3048010"/>
            <a:ext cx="367119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b="1" dirty="0">
                <a:latin typeface="Lucida Console" charset="0"/>
              </a:rPr>
              <a:t>namespace </a:t>
            </a:r>
            <a:r>
              <a:rPr lang="en-US" altLang="zh-CN" sz="1800" b="1" dirty="0" err="1">
                <a:latin typeface="Lucida Console" charset="0"/>
              </a:rPr>
              <a:t>abc</a:t>
            </a:r>
            <a:endParaRPr lang="en-US" altLang="zh-CN" sz="1800" b="1" dirty="0">
              <a:latin typeface="Lucida Console" charset="0"/>
            </a:endParaRPr>
          </a:p>
          <a:p>
            <a:r>
              <a:rPr lang="en-US" altLang="zh-CN" sz="1800" b="1" dirty="0">
                <a:latin typeface="Lucida Console" charset="0"/>
              </a:rPr>
              <a:t>{</a:t>
            </a:r>
          </a:p>
          <a:p>
            <a:r>
              <a:rPr lang="en-US" altLang="zh-CN" sz="1800" b="1" dirty="0">
                <a:latin typeface="Lucida Console" charset="0"/>
              </a:rPr>
              <a:t>  </a:t>
            </a:r>
            <a:r>
              <a:rPr lang="en-US" altLang="zh-CN" sz="1800" b="1" dirty="0" err="1">
                <a:latin typeface="Lucida Console" charset="0"/>
              </a:rPr>
              <a:t>int</a:t>
            </a:r>
            <a:r>
              <a:rPr lang="en-US" altLang="zh-CN" sz="1800" b="1" dirty="0">
                <a:latin typeface="Lucida Console" charset="0"/>
              </a:rPr>
              <a:t> </a:t>
            </a:r>
            <a:r>
              <a:rPr lang="en-US" altLang="zh-CN" sz="1800" b="1" dirty="0" err="1">
                <a:latin typeface="Lucida Console" charset="0"/>
              </a:rPr>
              <a:t>NumOfInstances</a:t>
            </a:r>
            <a:r>
              <a:rPr lang="en-US" altLang="zh-CN" sz="1800" b="1" dirty="0">
                <a:latin typeface="Lucida Console" charset="0"/>
              </a:rPr>
              <a:t> = 0;</a:t>
            </a:r>
          </a:p>
          <a:p>
            <a:r>
              <a:rPr lang="en-US" altLang="zh-CN" sz="1800" b="1" dirty="0">
                <a:latin typeface="Lucida Console" charset="0"/>
              </a:rPr>
              <a:t>  </a:t>
            </a:r>
            <a:r>
              <a:rPr lang="en-US" altLang="zh-CN" sz="1800" b="1" dirty="0" err="1">
                <a:latin typeface="Lucida Console" charset="0"/>
              </a:rPr>
              <a:t>int</a:t>
            </a:r>
            <a:r>
              <a:rPr lang="en-US" altLang="zh-CN" sz="1800" b="1" dirty="0">
                <a:latin typeface="Lucida Console" charset="0"/>
              </a:rPr>
              <a:t> Create(</a:t>
            </a:r>
            <a:r>
              <a:rPr lang="en-US" altLang="zh-CN" sz="1800" b="1" dirty="0" err="1">
                <a:latin typeface="Lucida Console" charset="0"/>
              </a:rPr>
              <a:t>int</a:t>
            </a:r>
            <a:r>
              <a:rPr lang="en-US" altLang="zh-CN" sz="1800" b="1" dirty="0">
                <a:latin typeface="Lucida Console" charset="0"/>
              </a:rPr>
              <a:t> </a:t>
            </a:r>
            <a:r>
              <a:rPr lang="en-US" altLang="zh-CN" sz="1800" b="1" dirty="0" err="1">
                <a:latin typeface="Lucida Console" charset="0"/>
              </a:rPr>
              <a:t>InstNo</a:t>
            </a:r>
            <a:r>
              <a:rPr lang="en-US" altLang="zh-CN" sz="1800" b="1" dirty="0">
                <a:latin typeface="Lucida Console" charset="0"/>
              </a:rPr>
              <a:t>);</a:t>
            </a:r>
          </a:p>
          <a:p>
            <a:r>
              <a:rPr lang="en-US" altLang="zh-CN" sz="1800" b="1" dirty="0">
                <a:latin typeface="Lucida Console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1229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1.3 Namespace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506" y="1143060"/>
            <a:ext cx="8534176" cy="48766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3 ways to use namespace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Use prefix style to specify every time</a:t>
            </a:r>
          </a:p>
          <a:p>
            <a:pPr lvl="1">
              <a:lnSpc>
                <a:spcPct val="90000"/>
              </a:lnSpc>
            </a:pPr>
            <a:endParaRPr lang="en-US" altLang="zh-CN" sz="2400" dirty="0"/>
          </a:p>
          <a:p>
            <a:pPr lvl="1">
              <a:lnSpc>
                <a:spcPct val="90000"/>
              </a:lnSpc>
            </a:pP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Import one symbol to current scope</a:t>
            </a:r>
          </a:p>
          <a:p>
            <a:pPr lvl="1">
              <a:lnSpc>
                <a:spcPct val="90000"/>
              </a:lnSpc>
            </a:pPr>
            <a:endParaRPr lang="en-US" altLang="zh-CN" sz="2400" dirty="0"/>
          </a:p>
          <a:p>
            <a:pPr lvl="1">
              <a:lnSpc>
                <a:spcPct val="90000"/>
              </a:lnSpc>
            </a:pPr>
            <a:endParaRPr lang="en-US" altLang="zh-CN" sz="2400" dirty="0"/>
          </a:p>
          <a:p>
            <a:pPr lvl="1">
              <a:lnSpc>
                <a:spcPct val="90000"/>
              </a:lnSpc>
            </a:pP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Import all symbols in a namespace to current scope </a:t>
            </a:r>
            <a:r>
              <a:rPr lang="en-US" altLang="zh-CN" sz="2400" dirty="0">
                <a:latin typeface="Times New Roman" charset="0"/>
              </a:rPr>
              <a:t>–</a:t>
            </a:r>
            <a:r>
              <a:rPr lang="en-US" altLang="zh-CN" sz="2400" dirty="0"/>
              <a:t> using directive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516" y="2057436"/>
            <a:ext cx="5036287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2">
              <a:lnSpc>
                <a:spcPct val="90000"/>
              </a:lnSpc>
            </a:pPr>
            <a:r>
              <a:rPr lang="en-US" altLang="zh-CN" sz="1600" dirty="0">
                <a:latin typeface="Lucida Console" charset="0"/>
              </a:rPr>
              <a:t>void f1() 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>
                <a:latin typeface="Lucida Console" charset="0"/>
              </a:rPr>
              <a:t>{ </a:t>
            </a:r>
            <a:r>
              <a:rPr lang="en-US" altLang="zh-CN" sz="1600" dirty="0" err="1">
                <a:latin typeface="Lucida Console" charset="0"/>
              </a:rPr>
              <a:t>abc</a:t>
            </a:r>
            <a:r>
              <a:rPr lang="en-US" altLang="zh-CN" sz="1600" dirty="0">
                <a:latin typeface="Lucida Console" charset="0"/>
              </a:rPr>
              <a:t>::Create(</a:t>
            </a:r>
            <a:r>
              <a:rPr lang="en-US" altLang="zh-CN" sz="1600" dirty="0" err="1">
                <a:latin typeface="Lucida Console" charset="0"/>
              </a:rPr>
              <a:t>NumOfInstances</a:t>
            </a:r>
            <a:r>
              <a:rPr lang="en-US" altLang="zh-CN" sz="1600" dirty="0">
                <a:latin typeface="Lucida Console" charset="0"/>
              </a:rPr>
              <a:t>);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>
                <a:latin typeface="Lucida Console" charset="0"/>
              </a:rPr>
              <a:t>  </a:t>
            </a:r>
            <a:r>
              <a:rPr lang="en-US" altLang="zh-CN" sz="1600" dirty="0" err="1">
                <a:latin typeface="Lucida Console" charset="0"/>
              </a:rPr>
              <a:t>abc</a:t>
            </a:r>
            <a:r>
              <a:rPr lang="en-US" altLang="zh-CN" sz="1600" dirty="0">
                <a:latin typeface="Lucida Console" charset="0"/>
              </a:rPr>
              <a:t>::</a:t>
            </a:r>
            <a:r>
              <a:rPr lang="en-US" altLang="zh-CN" sz="1600" dirty="0" err="1">
                <a:latin typeface="Lucida Console" charset="0"/>
              </a:rPr>
              <a:t>NumOfInstances</a:t>
            </a:r>
            <a:r>
              <a:rPr lang="en-US" altLang="zh-CN" sz="1600" dirty="0">
                <a:latin typeface="Lucida Console" charset="0"/>
              </a:rPr>
              <a:t>++;}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4036" y="3352802"/>
            <a:ext cx="7574062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2">
              <a:lnSpc>
                <a:spcPct val="90000"/>
              </a:lnSpc>
            </a:pPr>
            <a:r>
              <a:rPr lang="en-US" altLang="zh-CN" sz="1600" dirty="0">
                <a:latin typeface="Lucida Console" charset="0"/>
              </a:rPr>
              <a:t>void f2() 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>
                <a:latin typeface="Lucida Console" charset="0"/>
              </a:rPr>
              <a:t>{ using </a:t>
            </a:r>
            <a:r>
              <a:rPr lang="en-US" altLang="zh-CN" sz="1600" dirty="0" err="1">
                <a:latin typeface="Lucida Console" charset="0"/>
              </a:rPr>
              <a:t>abc</a:t>
            </a:r>
            <a:r>
              <a:rPr lang="en-US" altLang="zh-CN" sz="1600" dirty="0">
                <a:latin typeface="Lucida Console" charset="0"/>
              </a:rPr>
              <a:t>::</a:t>
            </a:r>
            <a:r>
              <a:rPr lang="en-US" altLang="zh-CN" sz="1600" dirty="0" err="1">
                <a:latin typeface="Lucida Console" charset="0"/>
              </a:rPr>
              <a:t>NumOfInstances</a:t>
            </a:r>
            <a:r>
              <a:rPr lang="en-US" altLang="zh-CN" sz="1600" dirty="0">
                <a:latin typeface="Lucida Console" charset="0"/>
              </a:rPr>
              <a:t>; 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>
                <a:latin typeface="Lucida Console" charset="0"/>
              </a:rPr>
              <a:t>  Create(</a:t>
            </a:r>
            <a:r>
              <a:rPr lang="en-US" altLang="zh-CN" sz="1600" dirty="0" err="1">
                <a:latin typeface="Lucida Console" charset="0"/>
              </a:rPr>
              <a:t>NumOfInstances</a:t>
            </a:r>
            <a:r>
              <a:rPr lang="en-US" altLang="zh-CN" sz="1600" dirty="0">
                <a:latin typeface="Lucida Console" charset="0"/>
              </a:rPr>
              <a:t>);	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</a:rPr>
              <a:t>//Error! Only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</a:rPr>
              <a:t>NumOfInstances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</a:rPr>
              <a:t> is visible, Create not imported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>
                <a:latin typeface="Lucida Console" charset="0"/>
              </a:rPr>
              <a:t>  </a:t>
            </a:r>
            <a:r>
              <a:rPr lang="en-US" altLang="zh-CN" sz="1600" dirty="0" err="1">
                <a:latin typeface="Lucida Console" charset="0"/>
              </a:rPr>
              <a:t>NumOfInstances</a:t>
            </a:r>
            <a:r>
              <a:rPr lang="en-US" altLang="zh-CN" sz="1600" dirty="0">
                <a:latin typeface="Lucida Console" charset="0"/>
              </a:rPr>
              <a:t>++;   	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</a:rPr>
              <a:t>//OK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>
                <a:latin typeface="Lucida Console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606130" y="5124195"/>
            <a:ext cx="531858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2">
              <a:lnSpc>
                <a:spcPct val="90000"/>
              </a:lnSpc>
              <a:buFontTx/>
              <a:buNone/>
            </a:pPr>
            <a:r>
              <a:rPr lang="en-US" altLang="zh-CN" sz="1600" dirty="0">
                <a:latin typeface="Lucida Console" charset="0"/>
              </a:rPr>
              <a:t>void f3()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sz="1600" dirty="0">
                <a:latin typeface="Lucida Console" charset="0"/>
              </a:rPr>
              <a:t>{ using namespace </a:t>
            </a:r>
            <a:r>
              <a:rPr lang="en-US" altLang="zh-CN" sz="1600" dirty="0" err="1">
                <a:latin typeface="Lucida Console" charset="0"/>
              </a:rPr>
              <a:t>abc</a:t>
            </a:r>
            <a:r>
              <a:rPr lang="en-US" altLang="zh-CN" sz="1600" dirty="0">
                <a:latin typeface="Lucida Console" charset="0"/>
              </a:rPr>
              <a:t>;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sz="1600" dirty="0">
                <a:latin typeface="Lucida Console" charset="0"/>
              </a:rPr>
              <a:t>  Create(</a:t>
            </a:r>
            <a:r>
              <a:rPr lang="en-US" altLang="zh-CN" sz="1600" dirty="0" err="1">
                <a:latin typeface="Lucida Console" charset="0"/>
              </a:rPr>
              <a:t>NumOfInstances</a:t>
            </a:r>
            <a:r>
              <a:rPr lang="en-US" altLang="zh-CN" sz="1600" dirty="0">
                <a:latin typeface="Lucida Console" charset="0"/>
              </a:rPr>
              <a:t>);	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</a:rPr>
              <a:t>//OK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sz="1600" dirty="0">
                <a:latin typeface="Lucida Console" charset="0"/>
              </a:rPr>
              <a:t>  </a:t>
            </a:r>
            <a:r>
              <a:rPr lang="en-US" altLang="zh-CN" sz="1600" dirty="0" err="1">
                <a:latin typeface="Lucida Console" charset="0"/>
              </a:rPr>
              <a:t>NumOfInstances</a:t>
            </a:r>
            <a:r>
              <a:rPr lang="en-US" altLang="zh-CN" sz="1600" dirty="0">
                <a:latin typeface="Lucida Console" charset="0"/>
              </a:rPr>
              <a:t>++;   	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</a:rPr>
              <a:t>//OK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sz="1600" dirty="0">
                <a:latin typeface="Lucida Console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4398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1.3 Namespace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447852"/>
            <a:ext cx="8424862" cy="4952948"/>
          </a:xfrm>
        </p:spPr>
        <p:txBody>
          <a:bodyPr/>
          <a:lstStyle/>
          <a:p>
            <a:r>
              <a:rPr lang="en-US" altLang="zh-CN" dirty="0"/>
              <a:t>But we suggest the </a:t>
            </a:r>
            <a:r>
              <a:rPr lang="en-US" altLang="zh-CN" dirty="0">
                <a:solidFill>
                  <a:srgbClr val="C00000"/>
                </a:solidFill>
              </a:rPr>
              <a:t>using directive </a:t>
            </a:r>
            <a:r>
              <a:rPr lang="en-US" altLang="zh-CN" dirty="0"/>
              <a:t>form to expose all names in standard libraries</a:t>
            </a:r>
          </a:p>
          <a:p>
            <a:pPr marL="914400" lvl="2">
              <a:lnSpc>
                <a:spcPct val="90000"/>
              </a:lnSpc>
              <a:spcAft>
                <a:spcPct val="0"/>
              </a:spcAft>
              <a:buFont typeface="Arial" pitchFamily="34" charset="0"/>
              <a:buNone/>
            </a:pPr>
            <a:endParaRPr lang="en-US" altLang="zh-CN" sz="2800" kern="1200" dirty="0">
              <a:latin typeface="Lucida Console" charset="0"/>
              <a:ea typeface="宋体" pitchFamily="2" charset="-122"/>
            </a:endParaRPr>
          </a:p>
          <a:p>
            <a:pPr marL="914400" lvl="2">
              <a:lnSpc>
                <a:spcPct val="90000"/>
              </a:lnSpc>
              <a:spcAft>
                <a:spcPct val="0"/>
              </a:spcAft>
              <a:buFont typeface="Arial" pitchFamily="34" charset="0"/>
              <a:buNone/>
            </a:pPr>
            <a:endParaRPr lang="en-US" altLang="zh-CN" sz="2800" kern="1200" dirty="0">
              <a:latin typeface="Lucida Console" charset="0"/>
              <a:ea typeface="宋体" pitchFamily="2" charset="-122"/>
            </a:endParaRPr>
          </a:p>
          <a:p>
            <a:pPr marL="914400" lvl="2">
              <a:lnSpc>
                <a:spcPct val="90000"/>
              </a:lnSpc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800" kern="1200" dirty="0">
                <a:latin typeface="Lucida Console" charset="0"/>
                <a:ea typeface="宋体" pitchFamily="2" charset="-122"/>
              </a:rPr>
              <a:t>using namespace </a:t>
            </a:r>
            <a:r>
              <a:rPr lang="en-US" altLang="zh-CN" sz="2800" kern="1200" dirty="0" err="1">
                <a:latin typeface="Lucida Console" charset="0"/>
                <a:ea typeface="宋体" pitchFamily="2" charset="-122"/>
              </a:rPr>
              <a:t>std</a:t>
            </a:r>
            <a:r>
              <a:rPr lang="en-US" altLang="zh-CN" sz="2800" kern="1200" dirty="0">
                <a:latin typeface="Lucida Console" charset="0"/>
                <a:ea typeface="宋体" pitchFamily="2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4766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1.4 Input and Output (IO)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138" y="1447904"/>
            <a:ext cx="7510366" cy="4648026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C’s printing facility is clever but unsafe</a:t>
            </a:r>
          </a:p>
          <a:p>
            <a:pPr>
              <a:buFont typeface="Wingdings" charset="2"/>
              <a:buNone/>
            </a:pPr>
            <a:r>
              <a:rPr lang="en-US" altLang="zh-CN" sz="2000" kern="1200" dirty="0">
                <a:latin typeface="Lucida Console" charset="0"/>
                <a:ea typeface="宋体" pitchFamily="2" charset="-122"/>
              </a:rPr>
              <a:t>     char *s; </a:t>
            </a:r>
            <a:r>
              <a:rPr lang="en-US" altLang="zh-CN" sz="2000" kern="1200" dirty="0" err="1">
                <a:latin typeface="Lucida Console" charset="0"/>
                <a:ea typeface="宋体" pitchFamily="2" charset="-122"/>
              </a:rPr>
              <a:t>int</a:t>
            </a:r>
            <a:r>
              <a:rPr lang="en-US" altLang="zh-CN" sz="2000" kern="1200" dirty="0">
                <a:latin typeface="Lucida Console" charset="0"/>
                <a:ea typeface="宋体" pitchFamily="2" charset="-122"/>
              </a:rPr>
              <a:t> d; double g;</a:t>
            </a:r>
          </a:p>
          <a:p>
            <a:pPr>
              <a:buFont typeface="Wingdings" charset="2"/>
              <a:buNone/>
            </a:pPr>
            <a:r>
              <a:rPr lang="en-US" altLang="zh-CN" sz="2000" kern="1200" dirty="0">
                <a:latin typeface="Lucida Console" charset="0"/>
                <a:ea typeface="宋体" pitchFamily="2" charset="-122"/>
              </a:rPr>
              <a:t>     </a:t>
            </a:r>
            <a:r>
              <a:rPr lang="en-US" altLang="zh-CN" sz="2000" kern="1200" dirty="0" err="1">
                <a:latin typeface="Lucida Console" charset="0"/>
                <a:ea typeface="宋体" pitchFamily="2" charset="-122"/>
              </a:rPr>
              <a:t>printf</a:t>
            </a:r>
            <a:r>
              <a:rPr lang="en-US" altLang="zh-CN" sz="2000" kern="1200" dirty="0">
                <a:latin typeface="Lucida Console" charset="0"/>
                <a:ea typeface="宋体" pitchFamily="2" charset="-122"/>
              </a:rPr>
              <a:t>(“%s %d %g”, s, d, g);</a:t>
            </a: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Hard for compiler to type check argument types against format string</a:t>
            </a:r>
          </a:p>
          <a:p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C++ IO overloads the 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&lt;&lt;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&gt;&gt;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operators</a:t>
            </a:r>
          </a:p>
          <a:p>
            <a:pPr>
              <a:buNone/>
            </a:pPr>
            <a:r>
              <a:rPr lang="en-US" altLang="zh-CN" sz="2000" kern="1200" dirty="0">
                <a:latin typeface="Lucida Console" charset="0"/>
                <a:ea typeface="宋体" pitchFamily="2" charset="-122"/>
              </a:rPr>
              <a:t>     </a:t>
            </a:r>
            <a:r>
              <a:rPr lang="en-US" altLang="zh-CN" sz="2000" kern="1200" dirty="0" err="1">
                <a:latin typeface="Lucida Console" charset="0"/>
                <a:ea typeface="宋体" pitchFamily="2" charset="-122"/>
              </a:rPr>
              <a:t>cout</a:t>
            </a:r>
            <a:r>
              <a:rPr lang="en-US" altLang="zh-CN" sz="2000" kern="1200" dirty="0">
                <a:latin typeface="Lucida Console" charset="0"/>
                <a:ea typeface="宋体" pitchFamily="2" charset="-122"/>
              </a:rPr>
              <a:t> &lt;&lt; s &lt;&lt; ‘ ‘ &lt;&lt; d &lt;&lt; ‘ ‘ &lt;&lt; g;</a:t>
            </a: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Type safe</a:t>
            </a:r>
          </a:p>
          <a:p>
            <a:endParaRPr lang="en-US" altLang="zh-CN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2023/10/11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85872" y="1295508"/>
            <a:ext cx="8224622" cy="487662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412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1.4 C++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IO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506" y="1295456"/>
            <a:ext cx="8534296" cy="4952948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Object oriented by references, function overloading, operator overloading</a:t>
            </a:r>
          </a:p>
          <a:p>
            <a:pPr>
              <a:buNone/>
            </a:pPr>
            <a:r>
              <a:rPr lang="en-US" altLang="zh-CN" sz="2000" kern="1200" dirty="0">
                <a:latin typeface="Lucida Console" charset="0"/>
                <a:ea typeface="宋体" pitchFamily="2" charset="-122"/>
              </a:rPr>
              <a:t>   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e.g., Printing user-defined types:</a:t>
            </a:r>
          </a:p>
          <a:p>
            <a:pPr>
              <a:buNone/>
            </a:pPr>
            <a:r>
              <a:rPr lang="en-US" altLang="zh-CN" sz="1600" kern="1200" dirty="0">
                <a:latin typeface="Arial" charset="0"/>
                <a:ea typeface="Arial" charset="0"/>
                <a:cs typeface="Arial" charset="0"/>
              </a:rPr>
              <a:t>        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ostream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 &amp;operator&lt;&lt;(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ostream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 &amp;o, 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MyType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 &amp;m) {</a:t>
            </a:r>
          </a:p>
          <a:p>
            <a:pPr>
              <a:buNone/>
            </a:pP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       o &lt;&lt; “An Object of 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MyType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”;</a:t>
            </a:r>
          </a:p>
          <a:p>
            <a:pPr>
              <a:buNone/>
            </a:pP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       return o;</a:t>
            </a:r>
          </a:p>
          <a:p>
            <a:pPr>
              <a:buNone/>
            </a:pP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    }</a:t>
            </a:r>
            <a:endParaRPr lang="en-US" altLang="zh-CN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Type safe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I/O sensitive to data type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Error if types do not match</a:t>
            </a: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User-defined and standard types: makes C++ extensible</a:t>
            </a:r>
          </a:p>
          <a:p>
            <a:pPr>
              <a:buFont typeface="Wingdings" charset="2"/>
              <a:buNone/>
            </a:pPr>
            <a:endParaRPr lang="en-US" altLang="zh-CN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87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uiExpand="1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mSun" charset="-122"/>
                <a:ea typeface="SimSun" charset="-122"/>
                <a:cs typeface="SimSun" charset="-122"/>
              </a:rPr>
              <a:t>1</a:t>
            </a:r>
            <a:r>
              <a:rPr lang="mr-IN" altLang="zh-CN" dirty="0">
                <a:latin typeface="SimSun" charset="-122"/>
                <a:ea typeface="SimSun" charset="-122"/>
                <a:cs typeface="SimSun" charset="-122"/>
              </a:rPr>
              <a:t>–</a:t>
            </a:r>
            <a:r>
              <a:rPr lang="en-US" altLang="zh-CN" dirty="0">
                <a:latin typeface="SimSun" charset="-122"/>
                <a:ea typeface="SimSun" charset="-122"/>
                <a:cs typeface="SimSun" charset="-122"/>
              </a:rPr>
              <a:t>C++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编程基础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932B43-2233-4E3D-8DE7-50A330332E00}" type="datetime1">
              <a:rPr lang="zh-CN" altLang="en-US" smtClean="0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5F1368-00F5-49BE-A41E-305F795F7103}" type="slidenum">
              <a:rPr lang="zh-CN" altLang="en-US" smtClean="0"/>
              <a:pPr>
                <a:defRPr/>
              </a:pPr>
              <a:t>2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  <p:pic>
        <p:nvPicPr>
          <p:cNvPr id="9" name="Picture 9" descr="C:\Users\jack\Desktop\u=364267780,2933202949&amp;fm=21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5" y="609600"/>
            <a:ext cx="31337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10" name="内容占位符 2"/>
          <p:cNvSpPr txBox="1">
            <a:spLocks noChangeArrowheads="1"/>
          </p:cNvSpPr>
          <p:nvPr/>
        </p:nvSpPr>
        <p:spPr bwMode="auto">
          <a:xfrm>
            <a:off x="1011238" y="2819416"/>
            <a:ext cx="5808604" cy="2819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>
            <a:lvl1pPr marL="182563" indent="-18256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anose="02040502050505030304" pitchFamily="18" charset="0"/>
              </a:defRPr>
            </a:lvl1pPr>
            <a:lvl2pPr marL="627063" indent="-2651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anose="02040502050505030304" pitchFamily="18" charset="0"/>
              </a:defRPr>
            </a:lvl2pPr>
            <a:lvl3pPr marL="984250" indent="-177800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anose="02040502050505030304" pitchFamily="18" charset="0"/>
              </a:defRPr>
            </a:lvl3pPr>
            <a:lvl4pPr marL="1338263" indent="-173038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anose="02040502050505030304" pitchFamily="18" charset="0"/>
              </a:defRPr>
            </a:lvl4pPr>
            <a:lvl5pPr marL="17065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anose="0204050205050503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charset="2"/>
              <a:buChar char="p"/>
              <a:tabLst/>
              <a:defRPr/>
            </a:pP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1.1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我已经掌握了</a:t>
            </a: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语言，还要学习</a:t>
            </a: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C++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吗？</a:t>
            </a:r>
            <a:endParaRPr lang="en-US" altLang="zh-CN" sz="18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R="0" lvl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charset="2"/>
              <a:buChar char="p"/>
              <a:tabLst/>
              <a:defRPr/>
            </a:pP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1.2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What’s new in C++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？</a:t>
            </a:r>
            <a:endParaRPr lang="en-US" altLang="zh-CN" sz="18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R="0" lvl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charset="2"/>
              <a:buChar char="p"/>
              <a:tabLst/>
              <a:defRPr/>
            </a:pP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1.3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我可以随便命名吗？</a:t>
            </a:r>
            <a:endParaRPr lang="en-US" altLang="zh-CN" sz="18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R="0" lvl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charset="2"/>
              <a:buChar char="p"/>
              <a:tabLst/>
              <a:defRPr/>
            </a:pP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1.4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在</a:t>
            </a: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C++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中如何输入输出？</a:t>
            </a:r>
            <a:endParaRPr lang="en-US" altLang="zh-CN" sz="18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R="0" lvl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charset="2"/>
              <a:buChar char="p"/>
              <a:tabLst/>
              <a:defRPr/>
            </a:pP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1.5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C++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支持什么数据类型？</a:t>
            </a:r>
            <a:endParaRPr lang="en-US" altLang="zh-CN" sz="18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R="0" lvl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charset="2"/>
              <a:buChar char="p"/>
              <a:tabLst/>
              <a:defRPr/>
            </a:pP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1.6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怎么交换两个数？</a:t>
            </a:r>
            <a:endParaRPr lang="en-US" altLang="zh-CN" sz="18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R="0" lvl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charset="2"/>
              <a:buChar char="p"/>
              <a:tabLst/>
              <a:defRPr/>
            </a:pP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1.7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除了数组（</a:t>
            </a: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array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）我们还能用点别的吗？</a:t>
            </a:r>
          </a:p>
        </p:txBody>
      </p:sp>
      <p:sp>
        <p:nvSpPr>
          <p:cNvPr id="11" name="圆角矩形 10"/>
          <p:cNvSpPr/>
          <p:nvPr/>
        </p:nvSpPr>
        <p:spPr bwMode="auto">
          <a:xfrm>
            <a:off x="838298" y="2628900"/>
            <a:ext cx="5448158" cy="300984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319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1.4 C++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IO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506" y="1295456"/>
            <a:ext cx="8534296" cy="4952948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Stream: sequence of bytes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Input: from device (keyboard, disk drive) to memory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Output: from memory to device (monitor, printer, etc.)</a:t>
            </a:r>
          </a:p>
          <a:p>
            <a:r>
              <a:rPr lang="en-US" altLang="zh-CN" b="1" i="1" dirty="0" err="1">
                <a:latin typeface="Arial" charset="0"/>
                <a:ea typeface="Arial" charset="0"/>
                <a:cs typeface="Arial" charset="0"/>
              </a:rPr>
              <a:t>iostream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library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Has header files with hundreds of I/O capabilities</a:t>
            </a:r>
          </a:p>
          <a:p>
            <a:pPr lvl="1"/>
            <a:r>
              <a:rPr lang="en-US" altLang="zh-CN" b="1" i="1" dirty="0">
                <a:latin typeface="Arial" charset="0"/>
                <a:ea typeface="Arial" charset="0"/>
                <a:cs typeface="Arial" charset="0"/>
              </a:rPr>
              <a:t>&lt;</a:t>
            </a:r>
            <a:r>
              <a:rPr lang="en-US" altLang="zh-CN" b="1" i="1" dirty="0" err="1">
                <a:latin typeface="Arial" charset="0"/>
                <a:ea typeface="Arial" charset="0"/>
                <a:cs typeface="Arial" charset="0"/>
              </a:rPr>
              <a:t>iostream.h</a:t>
            </a:r>
            <a:r>
              <a:rPr lang="en-US" altLang="zh-CN" b="1" i="1" dirty="0">
                <a:latin typeface="Arial" charset="0"/>
                <a:ea typeface="Arial" charset="0"/>
                <a:cs typeface="Arial" charset="0"/>
              </a:rPr>
              <a:t>&gt;</a:t>
            </a:r>
          </a:p>
          <a:p>
            <a:pPr lvl="2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Standard input (</a:t>
            </a:r>
            <a:r>
              <a:rPr lang="en-US" altLang="zh-CN" b="1" i="1" dirty="0" err="1">
                <a:latin typeface="Arial" charset="0"/>
                <a:ea typeface="Arial" charset="0"/>
                <a:cs typeface="Arial" charset="0"/>
              </a:rPr>
              <a:t>cin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2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Standard output (</a:t>
            </a:r>
            <a:r>
              <a:rPr lang="en-US" altLang="zh-CN" b="1" i="1" dirty="0" err="1">
                <a:latin typeface="Arial" charset="0"/>
                <a:ea typeface="Arial" charset="0"/>
                <a:cs typeface="Arial" charset="0"/>
              </a:rPr>
              <a:t>cout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2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Unbuffered error (</a:t>
            </a:r>
            <a:r>
              <a:rPr lang="en-US" altLang="zh-CN" b="1" i="1" dirty="0" err="1">
                <a:latin typeface="Arial" charset="0"/>
                <a:ea typeface="Arial" charset="0"/>
                <a:cs typeface="Arial" charset="0"/>
              </a:rPr>
              <a:t>cerr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2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Buffered error (</a:t>
            </a:r>
            <a:r>
              <a:rPr lang="en-US" altLang="zh-CN" b="1" i="1" dirty="0">
                <a:latin typeface="Arial" charset="0"/>
                <a:ea typeface="Arial" charset="0"/>
                <a:cs typeface="Arial" charset="0"/>
              </a:rPr>
              <a:t>clog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/>
            <a:r>
              <a:rPr lang="en-US" altLang="zh-CN" b="1" i="1" dirty="0">
                <a:latin typeface="Arial" charset="0"/>
                <a:ea typeface="Arial" charset="0"/>
                <a:cs typeface="Arial" charset="0"/>
              </a:rPr>
              <a:t>&lt;</a:t>
            </a:r>
            <a:r>
              <a:rPr lang="en-US" altLang="zh-CN" b="1" i="1" dirty="0" err="1">
                <a:latin typeface="Arial" charset="0"/>
                <a:ea typeface="Arial" charset="0"/>
                <a:cs typeface="Arial" charset="0"/>
              </a:rPr>
              <a:t>fstream.h</a:t>
            </a:r>
            <a:r>
              <a:rPr lang="en-US" altLang="zh-CN" b="1" i="1" dirty="0">
                <a:latin typeface="Arial" charset="0"/>
                <a:ea typeface="Arial" charset="0"/>
                <a:cs typeface="Arial" charset="0"/>
              </a:rPr>
              <a:t>&gt;</a:t>
            </a:r>
          </a:p>
          <a:p>
            <a:pPr lvl="2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File processing operations</a:t>
            </a:r>
          </a:p>
          <a:p>
            <a:pPr>
              <a:buFont typeface="Wingdings" charset="2"/>
              <a:buNone/>
            </a:pPr>
            <a:endParaRPr lang="en-US" altLang="zh-CN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44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1.4 Stream output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506" y="1295456"/>
            <a:ext cx="8534296" cy="4952948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Output</a:t>
            </a:r>
          </a:p>
          <a:p>
            <a:pPr lvl="1"/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Use </a:t>
            </a:r>
            <a:r>
              <a:rPr lang="en-US" altLang="zh-CN" sz="2200" b="1" i="1" dirty="0" err="1">
                <a:latin typeface="Arial" charset="0"/>
                <a:ea typeface="Arial" charset="0"/>
                <a:cs typeface="Arial" charset="0"/>
              </a:rPr>
              <a:t>ostream</a:t>
            </a:r>
            <a:endParaRPr lang="en-US" altLang="zh-CN" sz="2200" b="1" i="1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Formatted and unformatted</a:t>
            </a:r>
          </a:p>
          <a:p>
            <a:pPr lvl="1"/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Standard data types (</a:t>
            </a:r>
            <a:r>
              <a:rPr lang="en-US" altLang="zh-CN" sz="2200" b="1" dirty="0">
                <a:latin typeface="Arial" charset="0"/>
                <a:ea typeface="Arial" charset="0"/>
                <a:cs typeface="Arial" charset="0"/>
              </a:rPr>
              <a:t>&lt;&lt;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/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Characters (</a:t>
            </a:r>
            <a:r>
              <a:rPr lang="en-US" altLang="zh-CN" sz="2200" b="1" i="1" dirty="0">
                <a:latin typeface="Arial" charset="0"/>
                <a:ea typeface="Arial" charset="0"/>
                <a:cs typeface="Arial" charset="0"/>
              </a:rPr>
              <a:t>put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 function)</a:t>
            </a:r>
          </a:p>
          <a:p>
            <a:pPr lvl="1"/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Integers (decimal, octal, hexadecimal)</a:t>
            </a:r>
          </a:p>
          <a:p>
            <a:pPr lvl="1"/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Floating point numbers</a:t>
            </a:r>
          </a:p>
          <a:p>
            <a:pPr lvl="2"/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Various precision, forced decimal points, scientific notations</a:t>
            </a:r>
          </a:p>
          <a:p>
            <a:pPr lvl="1"/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Justified, padded data</a:t>
            </a:r>
          </a:p>
          <a:p>
            <a:pPr lvl="1"/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Uppercase/lowercase control</a:t>
            </a:r>
          </a:p>
        </p:txBody>
      </p:sp>
    </p:spTree>
    <p:extLst>
      <p:ext uri="{BB962C8B-B14F-4D97-AF65-F5344CB8AC3E}">
        <p14:creationId xmlns:p14="http://schemas.microsoft.com/office/powerpoint/2010/main" val="38772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1.4 Stream input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506" y="1295456"/>
            <a:ext cx="8534296" cy="4952948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Formatted and unformatted input 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altLang="zh-CN" sz="2200" b="1" i="1" dirty="0" err="1">
                <a:latin typeface="Arial" charset="0"/>
                <a:ea typeface="Arial" charset="0"/>
                <a:cs typeface="Arial" charset="0"/>
              </a:rPr>
              <a:t>istream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r>
              <a:rPr lang="en-US" altLang="zh-CN" sz="3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3000" b="1" dirty="0">
                <a:latin typeface="Arial" charset="0"/>
                <a:ea typeface="Arial" charset="0"/>
                <a:cs typeface="Arial" charset="0"/>
              </a:rPr>
              <a:t>&gt;&gt;</a:t>
            </a:r>
            <a:r>
              <a:rPr lang="en-US" altLang="zh-CN" sz="3000" dirty="0">
                <a:latin typeface="Arial" charset="0"/>
                <a:ea typeface="Arial" charset="0"/>
                <a:cs typeface="Arial" charset="0"/>
              </a:rPr>
              <a:t> operator</a:t>
            </a:r>
          </a:p>
          <a:p>
            <a:pPr lvl="1"/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Normally skips whitespace (blanks, tabs, newlines)</a:t>
            </a:r>
            <a:endParaRPr lang="en-US" altLang="zh-CN" sz="1800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Returns 0 when EOF encountered</a:t>
            </a:r>
          </a:p>
          <a:p>
            <a:pPr lvl="2"/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Otherwise, returns reference to object</a:t>
            </a:r>
          </a:p>
          <a:p>
            <a:pPr lvl="2"/>
            <a:r>
              <a:rPr lang="en-US" altLang="zh-CN" sz="1800" kern="1200" dirty="0" err="1">
                <a:latin typeface="Lucida Console" charset="0"/>
                <a:ea typeface="宋体" pitchFamily="2" charset="-122"/>
              </a:rPr>
              <a:t>cin</a:t>
            </a:r>
            <a:r>
              <a:rPr lang="en-US" altLang="zh-CN" sz="1800" kern="1200" dirty="0">
                <a:latin typeface="Lucida Console" charset="0"/>
                <a:ea typeface="宋体" pitchFamily="2" charset="-122"/>
              </a:rPr>
              <a:t> &gt;&gt; grade;</a:t>
            </a:r>
          </a:p>
          <a:p>
            <a:pPr marL="182563" lvl="2" indent="-182563"/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i="1" dirty="0">
                <a:latin typeface="Arial" charset="0"/>
                <a:ea typeface="Arial" charset="0"/>
                <a:cs typeface="Arial" charset="0"/>
              </a:rPr>
              <a:t>get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function</a:t>
            </a:r>
          </a:p>
          <a:p>
            <a:pPr marL="182563" lvl="2" indent="-182563"/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End-of-file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(EOF)</a:t>
            </a:r>
          </a:p>
          <a:p>
            <a:pPr lvl="1"/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Indicates end of input</a:t>
            </a:r>
          </a:p>
          <a:p>
            <a:pPr lvl="1"/>
            <a:r>
              <a:rPr lang="en-US" altLang="zh-CN" sz="2200" b="1" i="1" dirty="0" err="1">
                <a:latin typeface="Arial" charset="0"/>
                <a:ea typeface="Arial" charset="0"/>
                <a:cs typeface="Arial" charset="0"/>
              </a:rPr>
              <a:t>cin.eof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() returns 1(true) if EOF has occurred.</a:t>
            </a:r>
          </a:p>
          <a:p>
            <a:pPr lvl="4"/>
            <a:endParaRPr lang="en-US" altLang="zh-CN" sz="1800" kern="1200" dirty="0">
              <a:latin typeface="Lucida Console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222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1.5 Data types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2023/10/11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23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85872" y="1295508"/>
            <a:ext cx="8224622" cy="487662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867" y="1484313"/>
            <a:ext cx="6616632" cy="455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16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1.5 Numeric data types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2023/10/11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24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33506" y="1371654"/>
            <a:ext cx="8381780" cy="4724276"/>
          </a:xfrm>
        </p:spPr>
        <p:txBody>
          <a:bodyPr/>
          <a:lstStyle/>
          <a:p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Type </a:t>
            </a:r>
            <a:r>
              <a:rPr kumimoji="1" lang="en-US" altLang="zh-CN" b="1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char</a:t>
            </a:r>
            <a:r>
              <a:rPr kumimoji="1" lang="en-US" altLang="zh-CN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represents individual characters and small integers (1 byte).</a:t>
            </a:r>
          </a:p>
          <a:p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Type </a:t>
            </a:r>
            <a:r>
              <a:rPr kumimoji="1" lang="en-US" altLang="zh-CN" b="1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short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1" lang="en-US" altLang="zh-CN" b="1" i="1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int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, and </a:t>
            </a:r>
            <a:r>
              <a:rPr kumimoji="1" lang="en-US" altLang="zh-CN" b="1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long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 represent integer values (half a machine word, 1 machine word, 1 or more machine words).</a:t>
            </a:r>
          </a:p>
          <a:p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Type </a:t>
            </a:r>
            <a:r>
              <a:rPr kumimoji="1" lang="en-US" altLang="zh-CN" b="1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float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1" lang="en-US" altLang="zh-CN" b="1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double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 and </a:t>
            </a:r>
            <a:r>
              <a:rPr kumimoji="1" lang="en-US" altLang="zh-CN" b="1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long double 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represent floating point values (1 machine word, 2 machine words, 3 or 4 machine words).</a:t>
            </a:r>
          </a:p>
          <a:p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Type </a:t>
            </a:r>
            <a:r>
              <a:rPr kumimoji="1" lang="en-US" altLang="zh-CN" b="1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char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1" lang="en-US" altLang="zh-CN" b="1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short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1" lang="en-US" altLang="zh-CN" b="1" i="1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int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, and </a:t>
            </a:r>
            <a:r>
              <a:rPr kumimoji="1" lang="en-US" altLang="zh-CN" b="1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long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 are also called </a:t>
            </a:r>
            <a:r>
              <a:rPr kumimoji="1" lang="en-US" altLang="zh-CN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integral types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, which can be </a:t>
            </a:r>
            <a:r>
              <a:rPr kumimoji="1" lang="en-US" altLang="zh-CN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signed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 or </a:t>
            </a:r>
            <a:r>
              <a:rPr kumimoji="1" lang="en-US" altLang="zh-CN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unsigned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.</a:t>
            </a:r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79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1.5 Literal constants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2023/10/11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25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33506" y="1371654"/>
            <a:ext cx="8610494" cy="4724276"/>
          </a:xfrm>
        </p:spPr>
        <p:txBody>
          <a:bodyPr/>
          <a:lstStyle/>
          <a:p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Literal constants are values that occur in a program.</a:t>
            </a:r>
          </a:p>
          <a:p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We can use prefixes to write literal integer constants in decimal, octal, or hexadecimal notation.</a:t>
            </a:r>
          </a:p>
          <a:p>
            <a:pPr lvl="1"/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Decimal (no prefix): 15</a:t>
            </a:r>
          </a:p>
          <a:p>
            <a:pPr lvl="1"/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Octal (prefix 0): 015 = 13 (decimal)</a:t>
            </a:r>
          </a:p>
          <a:p>
            <a:pPr lvl="1"/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Hexadecimal (prefix 0x): 0x15 = 21 (decimal)</a:t>
            </a:r>
          </a:p>
          <a:p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You can specify different types by appending a letter to the literal integer constant.</a:t>
            </a:r>
          </a:p>
          <a:p>
            <a:pPr lvl="1"/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e.g., 2344</a:t>
            </a:r>
            <a:r>
              <a:rPr kumimoji="1" lang="en-US" altLang="zh-CN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 (unsigned), 1555</a:t>
            </a:r>
            <a:r>
              <a:rPr kumimoji="1" lang="en-US" altLang="zh-CN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 (long), 166</a:t>
            </a:r>
            <a:r>
              <a:rPr kumimoji="1" lang="en-US" altLang="zh-CN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UL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 (unsigned long), 3.1415</a:t>
            </a:r>
            <a:r>
              <a:rPr kumimoji="1" lang="en-US" altLang="zh-CN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F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 (float), 6.283</a:t>
            </a:r>
            <a:r>
              <a:rPr kumimoji="1" lang="en-US" altLang="zh-CN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 (long double)</a:t>
            </a:r>
          </a:p>
        </p:txBody>
      </p:sp>
    </p:spTree>
    <p:extLst>
      <p:ext uri="{BB962C8B-B14F-4D97-AF65-F5344CB8AC3E}">
        <p14:creationId xmlns:p14="http://schemas.microsoft.com/office/powerpoint/2010/main" val="1377439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1.5 Literal constants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2023/10/11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26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308" y="1371654"/>
            <a:ext cx="8686692" cy="4724276"/>
          </a:xfrm>
        </p:spPr>
        <p:txBody>
          <a:bodyPr/>
          <a:lstStyle/>
          <a:p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A built-in (or primitive) C++ data type is the type </a:t>
            </a:r>
            <a:r>
              <a:rPr kumimoji="1" lang="en-US" altLang="zh-CN" sz="2600" b="1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bool</a:t>
            </a:r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. </a:t>
            </a:r>
          </a:p>
          <a:p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Its only literals are </a:t>
            </a:r>
            <a:r>
              <a:rPr kumimoji="1" lang="en-US" altLang="zh-CN" sz="2600" b="1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true</a:t>
            </a:r>
            <a:r>
              <a:rPr kumimoji="1" lang="en-US" altLang="zh-CN" sz="26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and </a:t>
            </a:r>
            <a:r>
              <a:rPr kumimoji="1" lang="en-US" altLang="zh-CN" sz="2600" b="1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false</a:t>
            </a:r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. </a:t>
            </a:r>
          </a:p>
          <a:p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Note that the type bool does not exist in C.</a:t>
            </a:r>
          </a:p>
          <a:p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In C, we represent the Boolean values true and false by the integers </a:t>
            </a:r>
            <a:r>
              <a:rPr kumimoji="1" lang="en-US" altLang="zh-CN" sz="26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 and </a:t>
            </a:r>
            <a:r>
              <a:rPr kumimoji="1" lang="en-US" altLang="zh-CN" sz="26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We use </a:t>
            </a:r>
            <a:r>
              <a:rPr kumimoji="1" lang="en-US" altLang="zh-CN" sz="26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single quotation marks </a:t>
            </a:r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to write literal </a:t>
            </a:r>
            <a:r>
              <a:rPr kumimoji="1" lang="en-US" altLang="zh-CN" sz="26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character</a:t>
            </a:r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 constants. E.g., ‘x’, ‘4’, ‘:’, ‘\n’.</a:t>
            </a:r>
          </a:p>
          <a:p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A literal </a:t>
            </a:r>
            <a:r>
              <a:rPr kumimoji="1" lang="en-US" altLang="zh-CN" sz="26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string</a:t>
            </a:r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 constant is composed of zero or more characters enclosed in </a:t>
            </a:r>
            <a:r>
              <a:rPr kumimoji="1" lang="en-US" altLang="zh-CN" sz="26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double quotation marks</a:t>
            </a:r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. E.g., “hello”, “x”, “”. “Hi, \</a:t>
            </a:r>
            <a:r>
              <a:rPr kumimoji="1" lang="en-US" altLang="zh-CN" sz="2600" dirty="0" err="1">
                <a:latin typeface="Arial" charset="0"/>
                <a:ea typeface="Arial" charset="0"/>
                <a:cs typeface="Arial" charset="0"/>
              </a:rPr>
              <a:t>nHow</a:t>
            </a:r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 are you”.</a:t>
            </a:r>
          </a:p>
        </p:txBody>
      </p:sp>
    </p:spTree>
    <p:extLst>
      <p:ext uri="{BB962C8B-B14F-4D97-AF65-F5344CB8AC3E}">
        <p14:creationId xmlns:p14="http://schemas.microsoft.com/office/powerpoint/2010/main" val="1580614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1.5 the C++ string type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2023/10/11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27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308" y="1371654"/>
            <a:ext cx="8686692" cy="4724276"/>
          </a:xfrm>
        </p:spPr>
        <p:txBody>
          <a:bodyPr/>
          <a:lstStyle/>
          <a:p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To use the C++ </a:t>
            </a:r>
            <a:r>
              <a:rPr kumimoji="1" lang="en-US" altLang="zh-CN" sz="26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string</a:t>
            </a:r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 type, you must </a:t>
            </a:r>
            <a:r>
              <a:rPr kumimoji="1" lang="en-US" altLang="zh-CN" sz="26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#include &lt;string&gt; </a:t>
            </a:r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Initialize strings: </a:t>
            </a:r>
          </a:p>
          <a:p>
            <a:pPr lvl="1"/>
            <a:r>
              <a:rPr kumimoji="1" lang="en-US" altLang="zh-CN" sz="1800" dirty="0">
                <a:latin typeface="Arial" charset="0"/>
                <a:ea typeface="Arial" charset="0"/>
                <a:cs typeface="Arial" charset="0"/>
              </a:rPr>
              <a:t>string </a:t>
            </a:r>
            <a:r>
              <a:rPr kumimoji="1" lang="en-US" altLang="zh-CN" sz="1800" dirty="0" err="1">
                <a:latin typeface="Arial" charset="0"/>
                <a:ea typeface="Arial" charset="0"/>
                <a:cs typeface="Arial" charset="0"/>
              </a:rPr>
              <a:t>myString</a:t>
            </a:r>
            <a:r>
              <a:rPr kumimoji="1" lang="en-US" altLang="zh-CN" sz="1800" dirty="0">
                <a:latin typeface="Arial" charset="0"/>
                <a:ea typeface="Arial" charset="0"/>
                <a:cs typeface="Arial" charset="0"/>
              </a:rPr>
              <a:t>(“Hello folks!”);</a:t>
            </a:r>
          </a:p>
          <a:p>
            <a:pPr lvl="1"/>
            <a:r>
              <a:rPr kumimoji="1" lang="en-US" altLang="zh-CN" sz="1800" dirty="0">
                <a:latin typeface="Arial" charset="0"/>
                <a:ea typeface="Arial" charset="0"/>
                <a:cs typeface="Arial" charset="0"/>
              </a:rPr>
              <a:t>string </a:t>
            </a:r>
            <a:r>
              <a:rPr kumimoji="1" lang="en-US" altLang="zh-CN" sz="1800" dirty="0" err="1">
                <a:latin typeface="Arial" charset="0"/>
                <a:ea typeface="Arial" charset="0"/>
                <a:cs typeface="Arial" charset="0"/>
              </a:rPr>
              <a:t>myOtherString</a:t>
            </a:r>
            <a:r>
              <a:rPr kumimoji="1" lang="en-US" altLang="zh-CN" sz="18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kumimoji="1" lang="en-US" altLang="zh-CN" sz="1800" dirty="0" err="1">
                <a:latin typeface="Arial" charset="0"/>
                <a:ea typeface="Arial" charset="0"/>
                <a:cs typeface="Arial" charset="0"/>
              </a:rPr>
              <a:t>myString</a:t>
            </a:r>
            <a:r>
              <a:rPr kumimoji="1" lang="en-US" altLang="zh-CN" sz="1800" dirty="0">
                <a:latin typeface="Arial" charset="0"/>
                <a:ea typeface="Arial" charset="0"/>
                <a:cs typeface="Arial" charset="0"/>
              </a:rPr>
              <a:t>);</a:t>
            </a:r>
          </a:p>
          <a:p>
            <a:pPr lvl="1"/>
            <a:r>
              <a:rPr kumimoji="1" lang="en-US" altLang="zh-CN" sz="1800" dirty="0">
                <a:latin typeface="Arial" charset="0"/>
                <a:ea typeface="Arial" charset="0"/>
                <a:cs typeface="Arial" charset="0"/>
              </a:rPr>
              <a:t>string </a:t>
            </a:r>
            <a:r>
              <a:rPr kumimoji="1" lang="en-US" altLang="zh-CN" sz="1800" dirty="0" err="1">
                <a:latin typeface="Arial" charset="0"/>
                <a:ea typeface="Arial" charset="0"/>
                <a:cs typeface="Arial" charset="0"/>
              </a:rPr>
              <a:t>myFinalString</a:t>
            </a:r>
            <a:r>
              <a:rPr kumimoji="1" lang="en-US" altLang="zh-CN" sz="1800" dirty="0">
                <a:latin typeface="Arial" charset="0"/>
                <a:ea typeface="Arial" charset="0"/>
                <a:cs typeface="Arial" charset="0"/>
              </a:rPr>
              <a:t>; </a:t>
            </a:r>
            <a:r>
              <a:rPr kumimoji="1" lang="en-US" altLang="zh-CN" sz="18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//empty string </a:t>
            </a:r>
          </a:p>
          <a:p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The length of a string is returned by </a:t>
            </a:r>
            <a:r>
              <a:rPr kumimoji="1" lang="en-US" altLang="zh-CN" sz="26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size() </a:t>
            </a:r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without the terminating null character): </a:t>
            </a:r>
            <a:r>
              <a:rPr kumimoji="1" lang="en-US" altLang="zh-CN" sz="2600" i="1" dirty="0" err="1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cout</a:t>
            </a:r>
            <a:r>
              <a:rPr kumimoji="1" lang="en-US" altLang="zh-CN" sz="2600" i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 &lt;&lt; </a:t>
            </a:r>
            <a:r>
              <a:rPr kumimoji="1" lang="en-US" altLang="zh-CN" sz="2600" i="1" dirty="0" err="1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myString.size</a:t>
            </a:r>
            <a:r>
              <a:rPr kumimoji="1" lang="en-US" altLang="zh-CN" sz="2600" i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();  </a:t>
            </a:r>
          </a:p>
          <a:p>
            <a:r>
              <a:rPr kumimoji="1" lang="en-US" altLang="zh-CN" sz="26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empty()</a:t>
            </a:r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 operation to find out whether a string is empty.</a:t>
            </a:r>
          </a:p>
          <a:p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zh-CN" sz="26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equality operator </a:t>
            </a:r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(==) to check whether two strings are equal.</a:t>
            </a:r>
          </a:p>
        </p:txBody>
      </p:sp>
    </p:spTree>
    <p:extLst>
      <p:ext uri="{BB962C8B-B14F-4D97-AF65-F5344CB8AC3E}">
        <p14:creationId xmlns:p14="http://schemas.microsoft.com/office/powerpoint/2010/main" val="1191036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1.5 the C++ string type (cont.)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2023/10/11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28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308" y="1371654"/>
            <a:ext cx="8686692" cy="4724276"/>
          </a:xfrm>
        </p:spPr>
        <p:txBody>
          <a:bodyPr/>
          <a:lstStyle/>
          <a:p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Copy one string to another with the </a:t>
            </a:r>
            <a:r>
              <a:rPr kumimoji="1" lang="en-US" altLang="zh-CN" sz="26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assignment operator </a:t>
            </a:r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(=)</a:t>
            </a:r>
          </a:p>
          <a:p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Use the plus operator to concatenate strings.</a:t>
            </a:r>
          </a:p>
          <a:p>
            <a:endParaRPr kumimoji="1" lang="en-US" altLang="zh-CN" sz="2600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sz="2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66892" y="3307381"/>
            <a:ext cx="6172038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000" b="1" dirty="0">
                <a:latin typeface="Lucida Console" charset="0"/>
              </a:rPr>
              <a:t>string s1 = “Wow!”, s2 = “Ouch!”;</a:t>
            </a:r>
          </a:p>
          <a:p>
            <a:r>
              <a:rPr lang="en-US" altLang="zh-CN" sz="2000" b="1" dirty="0" err="1">
                <a:latin typeface="Lucida Console" charset="0"/>
              </a:rPr>
              <a:t>const</a:t>
            </a:r>
            <a:r>
              <a:rPr lang="en-US" altLang="zh-CN" sz="2000" b="1" dirty="0">
                <a:latin typeface="Lucida Console" charset="0"/>
              </a:rPr>
              <a:t> char *s3 = “Yuck!”;</a:t>
            </a:r>
          </a:p>
          <a:p>
            <a:r>
              <a:rPr lang="en-US" altLang="zh-CN" sz="2000" b="1" dirty="0">
                <a:latin typeface="Lucida Console" charset="0"/>
              </a:rPr>
              <a:t>s2 += s1 + s3 + s2;</a:t>
            </a:r>
          </a:p>
          <a:p>
            <a:r>
              <a:rPr lang="en-US" altLang="zh-CN" sz="2000" b="1" dirty="0" err="1">
                <a:latin typeface="Lucida Console" charset="0"/>
              </a:rPr>
              <a:t>cout</a:t>
            </a:r>
            <a:r>
              <a:rPr lang="en-US" altLang="zh-CN" sz="2000" b="1" dirty="0">
                <a:latin typeface="Lucida Console" charset="0"/>
              </a:rPr>
              <a:t> &lt;&lt; s2;</a:t>
            </a:r>
          </a:p>
          <a:p>
            <a:endParaRPr lang="en-US" altLang="zh-CN" sz="2000" b="1" dirty="0">
              <a:latin typeface="Lucida Console" charset="0"/>
            </a:endParaRPr>
          </a:p>
          <a:p>
            <a:endParaRPr lang="en-US" altLang="zh-CN" sz="2000" b="1" dirty="0">
              <a:latin typeface="Lucida Console" charset="0"/>
            </a:endParaRPr>
          </a:p>
          <a:p>
            <a:r>
              <a:rPr lang="en-US" altLang="zh-CN" sz="2000" b="1" dirty="0">
                <a:latin typeface="Lucida Console" charset="0"/>
              </a:rPr>
              <a:t>= </a:t>
            </a:r>
            <a:r>
              <a:rPr lang="en-US" altLang="zh-CN" sz="2000" b="1" dirty="0" err="1">
                <a:latin typeface="Lucida Console" charset="0"/>
              </a:rPr>
              <a:t>Ouch!Wow!Yuck!Ouch</a:t>
            </a:r>
            <a:r>
              <a:rPr lang="en-US" altLang="zh-CN" sz="2000" b="1" dirty="0">
                <a:latin typeface="Lucida Console" charset="0"/>
              </a:rPr>
              <a:t>!</a:t>
            </a:r>
            <a:endParaRPr lang="en-US" altLang="zh-CN" sz="1800" b="1" dirty="0">
              <a:latin typeface="Lucida Console" charset="0"/>
            </a:endParaRPr>
          </a:p>
          <a:p>
            <a:endParaRPr lang="en-US" altLang="zh-CN" sz="1800" b="1" dirty="0">
              <a:latin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668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1.5 structures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2023/10/11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29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308" y="1371654"/>
            <a:ext cx="8686692" cy="4724276"/>
          </a:xfrm>
        </p:spPr>
        <p:txBody>
          <a:bodyPr/>
          <a:lstStyle/>
          <a:p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A structured data type is a type in which each value is a collection of component items. </a:t>
            </a:r>
          </a:p>
          <a:p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The entire collection has a single name, each component can be accessed individually.</a:t>
            </a:r>
          </a:p>
          <a:p>
            <a:r>
              <a:rPr kumimoji="1" lang="en-US" altLang="zh-CN" sz="2600" dirty="0">
                <a:latin typeface="Arial" charset="0"/>
                <a:ea typeface="Arial" charset="0"/>
                <a:cs typeface="Arial" charset="0"/>
              </a:rPr>
              <a:t>Often, we have related information of various types that we’d like to store together for convenient access under the same identifier, for example</a:t>
            </a:r>
            <a:r>
              <a:rPr kumimoji="1" lang="mr-IN" altLang="zh-CN" sz="2600" dirty="0">
                <a:latin typeface="Arial" charset="0"/>
                <a:ea typeface="Arial" charset="0"/>
                <a:cs typeface="Arial" charset="0"/>
              </a:rPr>
              <a:t>…</a:t>
            </a:r>
            <a:endParaRPr kumimoji="1" lang="en-US" altLang="zh-CN" sz="26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94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内容占位符 2"/>
          <p:cNvSpPr>
            <a:spLocks noGrp="1" noChangeArrowheads="1"/>
          </p:cNvSpPr>
          <p:nvPr>
            <p:ph type="body" idx="1"/>
          </p:nvPr>
        </p:nvSpPr>
        <p:spPr>
          <a:xfrm>
            <a:off x="633071" y="1524050"/>
            <a:ext cx="7993062" cy="41767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Compliant with C, but better than C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Protect legacy codes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Safer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Easier for debugging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Support data abstraction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Support 4 kinds of Programming and Design style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Procedure-Based Programming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Object-Based Programming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Object-Oriented Programming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Especially useful in modern project developing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Generic Programming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Necessary for excellent programs</a:t>
            </a:r>
          </a:p>
        </p:txBody>
      </p:sp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1.1 Why C++?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3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447852"/>
            <a:ext cx="8074710" cy="45718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928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1.5 structures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2023/10/11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30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0" t="2809" r="27322" b="7051"/>
          <a:stretch/>
        </p:blipFill>
        <p:spPr>
          <a:xfrm>
            <a:off x="609704" y="1398350"/>
            <a:ext cx="4029087" cy="4545184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1236" r="28889" b="5432"/>
          <a:stretch/>
        </p:blipFill>
        <p:spPr>
          <a:xfrm>
            <a:off x="5029188" y="1219258"/>
            <a:ext cx="3962296" cy="480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3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1.5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struct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2023/10/11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31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04912" y="1449344"/>
            <a:ext cx="883908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000" b="1" dirty="0" err="1">
                <a:latin typeface="Lucida Console" charset="0"/>
              </a:rPr>
              <a:t>enum</a:t>
            </a:r>
            <a:r>
              <a:rPr lang="en-US" altLang="zh-CN" sz="2000" b="1" dirty="0">
                <a:latin typeface="Lucida Console" charset="0"/>
              </a:rPr>
              <a:t> </a:t>
            </a:r>
            <a:r>
              <a:rPr lang="en-US" altLang="zh-CN" sz="2000" b="1" dirty="0" err="1">
                <a:latin typeface="Lucida Console" charset="0"/>
              </a:rPr>
              <a:t>HealthType</a:t>
            </a:r>
            <a:r>
              <a:rPr lang="en-US" altLang="zh-CN" sz="2000" b="1" dirty="0">
                <a:latin typeface="Lucida Console" charset="0"/>
              </a:rPr>
              <a:t> {Poor, Fair, Good, Excellent};</a:t>
            </a:r>
          </a:p>
          <a:p>
            <a:r>
              <a:rPr lang="en-US" altLang="zh-CN" sz="2000" b="1" dirty="0" err="1">
                <a:latin typeface="Lucida Console" charset="0"/>
              </a:rPr>
              <a:t>struct</a:t>
            </a:r>
            <a:r>
              <a:rPr lang="en-US" altLang="zh-CN" sz="2000" b="1" dirty="0">
                <a:latin typeface="Lucida Console" charset="0"/>
              </a:rPr>
              <a:t> </a:t>
            </a:r>
            <a:r>
              <a:rPr lang="en-US" altLang="zh-CN" sz="2000" b="1" dirty="0" err="1">
                <a:latin typeface="Lucida Console" charset="0"/>
              </a:rPr>
              <a:t>AnimalType</a:t>
            </a:r>
            <a:r>
              <a:rPr lang="en-US" altLang="zh-CN" sz="2000" b="1" dirty="0">
                <a:latin typeface="Lucida Console" charset="0"/>
              </a:rPr>
              <a:t>   </a:t>
            </a:r>
            <a:r>
              <a:rPr lang="en-US" altLang="zh-CN" sz="2000" b="1" dirty="0">
                <a:solidFill>
                  <a:srgbClr val="0070C0"/>
                </a:solidFill>
                <a:latin typeface="Lucida Console" charset="0"/>
              </a:rPr>
              <a:t>// declares a </a:t>
            </a:r>
            <a:r>
              <a:rPr lang="en-US" altLang="zh-CN" sz="2000" b="1" dirty="0" err="1">
                <a:solidFill>
                  <a:srgbClr val="0070C0"/>
                </a:solidFill>
                <a:latin typeface="Lucida Console" charset="0"/>
              </a:rPr>
              <a:t>struct</a:t>
            </a:r>
            <a:r>
              <a:rPr lang="en-US" altLang="zh-CN" sz="2000" b="1" dirty="0">
                <a:solidFill>
                  <a:srgbClr val="0070C0"/>
                </a:solidFill>
                <a:latin typeface="Lucida Console" charset="0"/>
              </a:rPr>
              <a:t> data type</a:t>
            </a:r>
          </a:p>
          <a:p>
            <a:r>
              <a:rPr lang="en-US" altLang="zh-CN" sz="2000" b="1" dirty="0">
                <a:latin typeface="Lucida Console" charset="0"/>
              </a:rPr>
              <a:t>{                   </a:t>
            </a:r>
            <a:r>
              <a:rPr lang="en-US" altLang="zh-CN" sz="2000" b="1" dirty="0">
                <a:solidFill>
                  <a:srgbClr val="0070C0"/>
                </a:solidFill>
                <a:latin typeface="Lucida Console" charset="0"/>
              </a:rPr>
              <a:t>// does not allocate memory	</a:t>
            </a:r>
          </a:p>
          <a:p>
            <a:r>
              <a:rPr lang="en-US" altLang="zh-CN" sz="2000" b="1" dirty="0">
                <a:solidFill>
                  <a:srgbClr val="0070C0"/>
                </a:solidFill>
                <a:latin typeface="Lucida Console" charset="0"/>
              </a:rPr>
              <a:t>      </a:t>
            </a:r>
            <a:r>
              <a:rPr lang="en-US" altLang="zh-CN" sz="2000" b="1" dirty="0">
                <a:latin typeface="Lucida Console" charset="0"/>
              </a:rPr>
              <a:t>long       id;	</a:t>
            </a:r>
          </a:p>
          <a:p>
            <a:r>
              <a:rPr lang="en-US" altLang="zh-CN" sz="2000" b="1" dirty="0">
                <a:latin typeface="Lucida Console" charset="0"/>
              </a:rPr>
              <a:t>	string     name;	</a:t>
            </a:r>
          </a:p>
          <a:p>
            <a:r>
              <a:rPr lang="en-US" altLang="zh-CN" sz="2000" b="1" dirty="0">
                <a:latin typeface="Lucida Console" charset="0"/>
              </a:rPr>
              <a:t>	string     genus;	</a:t>
            </a:r>
          </a:p>
          <a:p>
            <a:r>
              <a:rPr lang="en-US" altLang="zh-CN" sz="2000" b="1" dirty="0">
                <a:latin typeface="Lucida Console" charset="0"/>
              </a:rPr>
              <a:t>	string     species;</a:t>
            </a:r>
            <a:endParaRPr lang="en-US" altLang="zh-CN" sz="2000" b="1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2000" b="1" dirty="0">
                <a:latin typeface="Lucida Console" charset="0"/>
              </a:rPr>
              <a:t>	string     country;	</a:t>
            </a:r>
          </a:p>
          <a:p>
            <a:r>
              <a:rPr lang="en-US" altLang="zh-CN" sz="2000" b="1" dirty="0">
                <a:latin typeface="Lucida Console" charset="0"/>
              </a:rPr>
              <a:t>	</a:t>
            </a:r>
            <a:r>
              <a:rPr lang="en-US" altLang="zh-CN" sz="2000" b="1" dirty="0" err="1">
                <a:latin typeface="Lucida Console" charset="0"/>
              </a:rPr>
              <a:t>int</a:t>
            </a:r>
            <a:r>
              <a:rPr lang="en-US" altLang="zh-CN" sz="2000" b="1" dirty="0">
                <a:latin typeface="Lucida Console" charset="0"/>
              </a:rPr>
              <a:t>        age;	</a:t>
            </a:r>
          </a:p>
          <a:p>
            <a:r>
              <a:rPr lang="en-US" altLang="zh-CN" sz="2000" b="1" dirty="0">
                <a:latin typeface="Lucida Console" charset="0"/>
              </a:rPr>
              <a:t>	float      weight;	</a:t>
            </a:r>
          </a:p>
          <a:p>
            <a:r>
              <a:rPr lang="en-US" altLang="zh-CN" sz="2000" b="1" dirty="0">
                <a:latin typeface="Lucida Console" charset="0"/>
              </a:rPr>
              <a:t>	</a:t>
            </a:r>
            <a:r>
              <a:rPr lang="en-US" altLang="zh-CN" sz="2000" b="1" dirty="0" err="1">
                <a:latin typeface="Lucida Console" charset="0"/>
              </a:rPr>
              <a:t>HealthType</a:t>
            </a:r>
            <a:r>
              <a:rPr lang="en-US" altLang="zh-CN" sz="2000" b="1" dirty="0">
                <a:latin typeface="Lucida Console" charset="0"/>
              </a:rPr>
              <a:t> health;</a:t>
            </a:r>
          </a:p>
          <a:p>
            <a:r>
              <a:rPr lang="en-US" altLang="zh-CN" sz="2000" b="1" dirty="0">
                <a:latin typeface="Lucida Console" charset="0"/>
              </a:rPr>
              <a:t>};</a:t>
            </a:r>
          </a:p>
          <a:p>
            <a:r>
              <a:rPr lang="en-US" altLang="zh-CN" sz="2000" b="1" dirty="0" err="1">
                <a:latin typeface="Lucida Console" charset="0"/>
              </a:rPr>
              <a:t>AnimalType</a:t>
            </a:r>
            <a:r>
              <a:rPr lang="en-US" altLang="zh-CN" sz="2000" b="1" dirty="0">
                <a:latin typeface="Lucida Console" charset="0"/>
              </a:rPr>
              <a:t> </a:t>
            </a:r>
            <a:r>
              <a:rPr lang="en-US" altLang="zh-CN" sz="2000" b="1" dirty="0" err="1">
                <a:latin typeface="Lucida Console" charset="0"/>
              </a:rPr>
              <a:t>thisAnimal</a:t>
            </a:r>
            <a:r>
              <a:rPr lang="en-US" altLang="zh-CN" sz="2000" b="1" dirty="0">
                <a:latin typeface="Lucida Console" charset="0"/>
              </a:rPr>
              <a:t>; </a:t>
            </a:r>
            <a:r>
              <a:rPr lang="en-US" altLang="zh-CN" sz="2000" b="1" dirty="0">
                <a:solidFill>
                  <a:srgbClr val="0070C0"/>
                </a:solidFill>
                <a:latin typeface="Lucida Console" charset="0"/>
              </a:rPr>
              <a:t>//declare variables of </a:t>
            </a:r>
            <a:r>
              <a:rPr lang="en-US" altLang="zh-CN" sz="2000" b="1" dirty="0" err="1">
                <a:solidFill>
                  <a:srgbClr val="0070C0"/>
                </a:solidFill>
                <a:latin typeface="Lucida Console" charset="0"/>
              </a:rPr>
              <a:t>AnimalType</a:t>
            </a:r>
            <a:endParaRPr lang="en-US" altLang="zh-CN" sz="2000" b="1" dirty="0">
              <a:solidFill>
                <a:srgbClr val="0070C0"/>
              </a:solidFill>
              <a:latin typeface="Lucida Console" charset="0"/>
            </a:endParaRPr>
          </a:p>
          <a:p>
            <a:r>
              <a:rPr lang="en-US" altLang="zh-CN" sz="2000" b="1" dirty="0" err="1">
                <a:latin typeface="Lucida Console" charset="0"/>
              </a:rPr>
              <a:t>AnimalType</a:t>
            </a:r>
            <a:r>
              <a:rPr lang="en-US" altLang="zh-CN" sz="2000" b="1" dirty="0">
                <a:latin typeface="Lucida Console" charset="0"/>
              </a:rPr>
              <a:t> </a:t>
            </a:r>
            <a:r>
              <a:rPr lang="en-US" altLang="zh-CN" sz="2000" b="1" dirty="0" err="1">
                <a:latin typeface="Lucida Console" charset="0"/>
              </a:rPr>
              <a:t>anotherAnimal</a:t>
            </a:r>
            <a:r>
              <a:rPr lang="en-US" altLang="zh-CN" sz="2000" b="1" dirty="0">
                <a:latin typeface="Lucida Console" charset="0"/>
              </a:rPr>
              <a:t>;</a:t>
            </a:r>
            <a:endParaRPr lang="en-US" altLang="zh-CN" sz="1800" b="1" dirty="0">
              <a:latin typeface="Lucida Console" charset="0"/>
            </a:endParaRPr>
          </a:p>
        </p:txBody>
      </p:sp>
      <p:sp>
        <p:nvSpPr>
          <p:cNvPr id="7" name="右大括号 6"/>
          <p:cNvSpPr/>
          <p:nvPr/>
        </p:nvSpPr>
        <p:spPr bwMode="auto">
          <a:xfrm>
            <a:off x="4648198" y="2491268"/>
            <a:ext cx="685782" cy="2495553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86376" y="3505198"/>
            <a:ext cx="33527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Structure members</a:t>
            </a:r>
          </a:p>
          <a:p>
            <a:endParaRPr kumimoji="1"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965303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1.5 Abstraction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218" y="1524050"/>
            <a:ext cx="7977078" cy="4495682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Abstraction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is the separation of the essential qualities of an object from the details of how it works or is composed.</a:t>
            </a: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It focuses on 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what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, not 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how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It is necessary for managing large, complex software projects. </a:t>
            </a:r>
          </a:p>
          <a:p>
            <a:endParaRPr lang="en-US" altLang="zh-CN" sz="2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2023/10/11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32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85872" y="1295508"/>
            <a:ext cx="8224622" cy="487662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935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1.5 Data abstraction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218" y="1752644"/>
            <a:ext cx="7977078" cy="129536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Separates the logical properties of a data type from its implementation.</a:t>
            </a:r>
          </a:p>
          <a:p>
            <a:endParaRPr lang="en-US" altLang="zh-CN" sz="2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2023/10/11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33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76318" y="3657594"/>
            <a:ext cx="4635360" cy="1757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>
            <a:lvl1pPr marL="182563" indent="-18256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1pPr>
            <a:lvl2pPr marL="627063" indent="-2651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2pPr>
            <a:lvl3pPr marL="984250" indent="-177800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3pPr>
            <a:lvl4pPr marL="1338263" indent="-173038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4pPr>
            <a:lvl5pPr marL="17065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5pPr>
            <a:lvl6pPr marL="21637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6pPr>
            <a:lvl7pPr marL="26209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7pPr>
            <a:lvl8pPr marL="30781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8pPr>
            <a:lvl9pPr marL="35353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zh-CN" b="1" kern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Logical properties</a:t>
            </a:r>
          </a:p>
          <a:p>
            <a:pPr marL="0" indent="0">
              <a:buFontTx/>
              <a:buNone/>
            </a:pPr>
            <a:r>
              <a:rPr lang="en-US" altLang="zh-CN" sz="2400" kern="0" dirty="0">
                <a:latin typeface="Arial" charset="0"/>
                <a:ea typeface="Arial" charset="0"/>
                <a:cs typeface="Arial" charset="0"/>
              </a:rPr>
              <a:t>What are the possible values?</a:t>
            </a:r>
          </a:p>
          <a:p>
            <a:pPr marL="0" indent="0">
              <a:buFontTx/>
              <a:buNone/>
            </a:pPr>
            <a:r>
              <a:rPr lang="en-US" altLang="zh-CN" sz="2400" kern="0" dirty="0">
                <a:latin typeface="Arial" charset="0"/>
                <a:ea typeface="Arial" charset="0"/>
                <a:cs typeface="Arial" charset="0"/>
              </a:rPr>
              <a:t>What operations will be needed?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724396" y="3657594"/>
            <a:ext cx="4343286" cy="1757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>
            <a:lvl1pPr marL="182563" indent="-18256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1pPr>
            <a:lvl2pPr marL="627063" indent="-2651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2pPr>
            <a:lvl3pPr marL="984250" indent="-177800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3pPr>
            <a:lvl4pPr marL="1338263" indent="-173038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4pPr>
            <a:lvl5pPr marL="17065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5pPr>
            <a:lvl6pPr marL="21637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6pPr>
            <a:lvl7pPr marL="26209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7pPr>
            <a:lvl8pPr marL="30781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8pPr>
            <a:lvl9pPr marL="35353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zh-CN" b="1" kern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Implementation</a:t>
            </a:r>
          </a:p>
          <a:p>
            <a:pPr marL="0" indent="0">
              <a:buFontTx/>
              <a:buNone/>
            </a:pPr>
            <a:r>
              <a:rPr lang="en-US" altLang="zh-CN" sz="2400" kern="0" dirty="0">
                <a:latin typeface="Arial" charset="0"/>
                <a:ea typeface="Arial" charset="0"/>
                <a:cs typeface="Arial" charset="0"/>
              </a:rPr>
              <a:t>How can this be done in C++?</a:t>
            </a:r>
          </a:p>
          <a:p>
            <a:pPr marL="0" indent="0">
              <a:buFontTx/>
              <a:buNone/>
            </a:pPr>
            <a:r>
              <a:rPr lang="en-US" altLang="zh-CN" sz="2400" kern="0" dirty="0">
                <a:latin typeface="Arial" charset="0"/>
                <a:ea typeface="Arial" charset="0"/>
                <a:cs typeface="Arial" charset="0"/>
              </a:rPr>
              <a:t>How can data types be used?</a:t>
            </a:r>
          </a:p>
        </p:txBody>
      </p:sp>
    </p:spTree>
    <p:extLst>
      <p:ext uri="{BB962C8B-B14F-4D97-AF65-F5344CB8AC3E}">
        <p14:creationId xmlns:p14="http://schemas.microsoft.com/office/powerpoint/2010/main" val="2047379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1.5 Data abstraction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138" y="2825747"/>
            <a:ext cx="3052763" cy="98424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2600" dirty="0">
                <a:latin typeface="Arial" charset="0"/>
                <a:ea typeface="Arial" charset="0"/>
                <a:cs typeface="Arial" charset="0"/>
              </a:rPr>
              <a:t>Set of values (domain)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2023/10/11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34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三角形 6"/>
          <p:cNvSpPr/>
          <p:nvPr/>
        </p:nvSpPr>
        <p:spPr bwMode="auto">
          <a:xfrm>
            <a:off x="3052763" y="1202521"/>
            <a:ext cx="2738406" cy="925534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Data Type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479256" y="2825747"/>
            <a:ext cx="3052763" cy="984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>
            <a:lvl1pPr marL="182563" indent="-18256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1pPr>
            <a:lvl2pPr marL="627063" indent="-2651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2pPr>
            <a:lvl3pPr marL="984250" indent="-177800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3pPr>
            <a:lvl4pPr marL="1338263" indent="-173038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4pPr>
            <a:lvl5pPr marL="17065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5pPr>
            <a:lvl6pPr marL="21637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6pPr>
            <a:lvl7pPr marL="26209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7pPr>
            <a:lvl8pPr marL="30781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8pPr>
            <a:lvl9pPr marL="35353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zh-CN" sz="2600" kern="0" dirty="0">
                <a:latin typeface="Arial" charset="0"/>
                <a:ea typeface="Arial" charset="0"/>
                <a:cs typeface="Arial" charset="0"/>
              </a:rPr>
              <a:t>Allowable operations on the values</a:t>
            </a:r>
          </a:p>
        </p:txBody>
      </p:sp>
      <p:cxnSp>
        <p:nvCxnSpPr>
          <p:cNvPr id="10" name="直线箭头连接符 9"/>
          <p:cNvCxnSpPr>
            <a:stCxn id="7" idx="3"/>
            <a:endCxn id="3" idx="0"/>
          </p:cNvCxnSpPr>
          <p:nvPr/>
        </p:nvCxnSpPr>
        <p:spPr bwMode="auto">
          <a:xfrm flipH="1">
            <a:off x="2245520" y="2128055"/>
            <a:ext cx="2176446" cy="6976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线箭头连接符 10"/>
          <p:cNvCxnSpPr>
            <a:stCxn id="7" idx="3"/>
            <a:endCxn id="8" idx="0"/>
          </p:cNvCxnSpPr>
          <p:nvPr/>
        </p:nvCxnSpPr>
        <p:spPr bwMode="auto">
          <a:xfrm>
            <a:off x="4421966" y="2128055"/>
            <a:ext cx="2583672" cy="6976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线连接符 14"/>
          <p:cNvCxnSpPr/>
          <p:nvPr/>
        </p:nvCxnSpPr>
        <p:spPr bwMode="auto">
          <a:xfrm>
            <a:off x="533506" y="4343376"/>
            <a:ext cx="817869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533506" y="4507683"/>
            <a:ext cx="8178694" cy="1740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>
            <a:lvl1pPr marL="182563" indent="-18256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1pPr>
            <a:lvl2pPr marL="627063" indent="-2651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2pPr>
            <a:lvl3pPr marL="984250" indent="-177800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3pPr>
            <a:lvl4pPr marL="1338263" indent="-173038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4pPr>
            <a:lvl5pPr marL="17065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5pPr>
            <a:lvl6pPr marL="21637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6pPr>
            <a:lvl7pPr marL="26209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7pPr>
            <a:lvl8pPr marL="30781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8pPr>
            <a:lvl9pPr marL="35353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600" kern="0" dirty="0">
                <a:latin typeface="Arial" charset="0"/>
                <a:ea typeface="Arial" charset="0"/>
                <a:cs typeface="Arial" charset="0"/>
              </a:rPr>
              <a:t>For example, data type </a:t>
            </a:r>
            <a:r>
              <a:rPr lang="en-US" altLang="zh-CN" sz="2600" b="1" i="1" kern="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altLang="zh-CN" sz="2600" kern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600" kern="0" dirty="0">
                <a:latin typeface="Arial" charset="0"/>
                <a:ea typeface="Arial" charset="0"/>
                <a:cs typeface="Arial" charset="0"/>
              </a:rPr>
              <a:t>has </a:t>
            </a:r>
          </a:p>
          <a:p>
            <a:pPr marL="0" indent="0">
              <a:buFontTx/>
              <a:buNone/>
            </a:pPr>
            <a:r>
              <a:rPr lang="en-US" altLang="zh-CN" sz="2600" kern="0" dirty="0">
                <a:latin typeface="Arial" charset="0"/>
                <a:ea typeface="Arial" charset="0"/>
                <a:cs typeface="Arial" charset="0"/>
              </a:rPr>
              <a:t>domain                           operations</a:t>
            </a:r>
          </a:p>
          <a:p>
            <a:pPr marL="0" indent="0">
              <a:buFontTx/>
              <a:buNone/>
            </a:pPr>
            <a:r>
              <a:rPr lang="en-US" altLang="zh-CN" sz="2600" kern="0" dirty="0">
                <a:latin typeface="Arial" charset="0"/>
                <a:ea typeface="Arial" charset="0"/>
                <a:cs typeface="Arial" charset="0"/>
              </a:rPr>
              <a:t>-32768</a:t>
            </a:r>
            <a:r>
              <a:rPr lang="mr-IN" altLang="zh-CN" sz="2600" kern="0" dirty="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altLang="zh-CN" sz="2600" kern="0" dirty="0">
                <a:latin typeface="Arial" charset="0"/>
                <a:ea typeface="Arial" charset="0"/>
                <a:cs typeface="Arial" charset="0"/>
              </a:rPr>
              <a:t>32767              +, -, *, /, %, &gt;&gt;, &lt;&lt;</a:t>
            </a:r>
          </a:p>
          <a:p>
            <a:pPr marL="0" indent="0">
              <a:buFontTx/>
              <a:buNone/>
            </a:pPr>
            <a:endParaRPr lang="en-US" altLang="zh-CN" sz="2600" kern="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0553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1.5 Abstract Data Type (ADT)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2023/10/11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35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735533" y="2819416"/>
            <a:ext cx="8178694" cy="327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>
            <a:lvl1pPr marL="182563" indent="-18256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1pPr>
            <a:lvl2pPr marL="627063" indent="-2651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2pPr>
            <a:lvl3pPr marL="984250" indent="-177800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3pPr>
            <a:lvl4pPr marL="1338263" indent="-173038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4pPr>
            <a:lvl5pPr marL="17065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5pPr>
            <a:lvl6pPr marL="21637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6pPr>
            <a:lvl7pPr marL="26209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7pPr>
            <a:lvl8pPr marL="30781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8pPr>
            <a:lvl9pPr marL="35353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9pPr>
          </a:lstStyle>
          <a:p>
            <a:pPr>
              <a:buFont typeface="Wingdings" charset="2"/>
              <a:buChar char="ü"/>
            </a:pPr>
            <a:r>
              <a:rPr lang="en-US" altLang="zh-CN" sz="2600" kern="0" dirty="0">
                <a:latin typeface="Arial" charset="0"/>
                <a:ea typeface="Arial" charset="0"/>
                <a:cs typeface="Arial" charset="0"/>
              </a:rPr>
              <a:t>using </a:t>
            </a:r>
            <a:r>
              <a:rPr lang="en-US" altLang="zh-CN" sz="2600" b="1" i="1" kern="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typedef</a:t>
            </a:r>
            <a:endParaRPr lang="en-US" altLang="zh-CN" sz="2600" b="1" i="1" kern="0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0" lvl="1" indent="0">
              <a:buNone/>
            </a:pPr>
            <a:r>
              <a:rPr kumimoji="1" lang="en-US" altLang="zh-CN" sz="1800" dirty="0" err="1">
                <a:latin typeface="Arial" charset="0"/>
                <a:ea typeface="Arial" charset="0"/>
                <a:cs typeface="Arial" charset="0"/>
              </a:rPr>
              <a:t>typedef</a:t>
            </a:r>
            <a:r>
              <a:rPr kumimoji="1" lang="en-US" altLang="zh-CN" sz="1800" dirty="0">
                <a:latin typeface="Arial" charset="0"/>
                <a:ea typeface="Arial" charset="0"/>
                <a:cs typeface="Arial" charset="0"/>
              </a:rPr>
              <a:t> char String20[21];     </a:t>
            </a:r>
            <a:r>
              <a:rPr kumimoji="1" lang="en-US" altLang="zh-CN" sz="18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// variable declaration</a:t>
            </a:r>
          </a:p>
          <a:p>
            <a:pPr marL="0" lvl="1" indent="0">
              <a:buNone/>
            </a:pPr>
            <a:r>
              <a:rPr kumimoji="1" lang="en-US" altLang="zh-CN" sz="1800" dirty="0">
                <a:latin typeface="Arial" charset="0"/>
                <a:ea typeface="Arial" charset="0"/>
                <a:cs typeface="Arial" charset="0"/>
              </a:rPr>
              <a:t>String20 message;  </a:t>
            </a:r>
            <a:endParaRPr lang="en-US" altLang="zh-CN" sz="2600" b="1" i="1" kern="0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buFont typeface="Wingdings" charset="2"/>
              <a:buChar char="ü"/>
            </a:pPr>
            <a:r>
              <a:rPr lang="en-US" altLang="zh-CN" sz="2600" kern="0" dirty="0">
                <a:latin typeface="Arial" charset="0"/>
                <a:ea typeface="Arial" charset="0"/>
                <a:cs typeface="Arial" charset="0"/>
              </a:rPr>
              <a:t>using </a:t>
            </a:r>
            <a:r>
              <a:rPr lang="en-US" altLang="zh-CN" sz="2600" b="1" i="1" kern="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struct</a:t>
            </a:r>
            <a:endParaRPr lang="en-US" altLang="zh-CN" sz="2600" b="1" i="1" kern="0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0" lvl="1" indent="0">
              <a:buNone/>
            </a:pPr>
            <a:r>
              <a:rPr kumimoji="1" lang="en-US" altLang="zh-CN" sz="1800" dirty="0" err="1">
                <a:latin typeface="Arial" charset="0"/>
                <a:ea typeface="Arial" charset="0"/>
                <a:cs typeface="Arial" charset="0"/>
              </a:rPr>
              <a:t>struct</a:t>
            </a:r>
            <a:r>
              <a:rPr kumimoji="1" lang="en-US" altLang="zh-CN" sz="1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1800" dirty="0" err="1">
                <a:latin typeface="Arial" charset="0"/>
                <a:ea typeface="Arial" charset="0"/>
                <a:cs typeface="Arial" charset="0"/>
              </a:rPr>
              <a:t>EmployeeType</a:t>
            </a:r>
            <a:r>
              <a:rPr kumimoji="1" lang="en-US" altLang="zh-CN" sz="1800" dirty="0">
                <a:latin typeface="Arial" charset="0"/>
                <a:ea typeface="Arial" charset="0"/>
                <a:cs typeface="Arial" charset="0"/>
              </a:rPr>
              <a:t>{</a:t>
            </a:r>
          </a:p>
          <a:p>
            <a:pPr marL="0" lvl="1" indent="0">
              <a:buNone/>
            </a:pPr>
            <a:r>
              <a:rPr kumimoji="1" lang="en-US" altLang="zh-CN" sz="1800" dirty="0">
                <a:latin typeface="Arial" charset="0"/>
                <a:ea typeface="Arial" charset="0"/>
                <a:cs typeface="Arial" charset="0"/>
              </a:rPr>
              <a:t>        long </a:t>
            </a:r>
            <a:r>
              <a:rPr kumimoji="1" lang="en-US" altLang="zh-CN" sz="1800" dirty="0" err="1">
                <a:latin typeface="Arial" charset="0"/>
                <a:ea typeface="Arial" charset="0"/>
                <a:cs typeface="Arial" charset="0"/>
              </a:rPr>
              <a:t>idNumber</a:t>
            </a:r>
            <a:r>
              <a:rPr kumimoji="1" lang="en-US" altLang="zh-CN" sz="1800" dirty="0">
                <a:latin typeface="Arial" charset="0"/>
                <a:ea typeface="Arial" charset="0"/>
                <a:cs typeface="Arial" charset="0"/>
              </a:rPr>
              <a:t>;</a:t>
            </a:r>
          </a:p>
          <a:p>
            <a:pPr marL="0" lvl="1" indent="0">
              <a:buNone/>
            </a:pPr>
            <a:r>
              <a:rPr kumimoji="1" lang="en-US" altLang="zh-CN" sz="1800" dirty="0">
                <a:latin typeface="Arial" charset="0"/>
                <a:ea typeface="Arial" charset="0"/>
                <a:cs typeface="Arial" charset="0"/>
              </a:rPr>
              <a:t>        String20 name;} myself; </a:t>
            </a:r>
            <a:endParaRPr lang="en-US" altLang="zh-CN" sz="2600" b="1" i="1" kern="0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buFont typeface="Wingdings" charset="2"/>
              <a:buChar char="ü"/>
            </a:pPr>
            <a:r>
              <a:rPr lang="en-US" altLang="zh-CN" sz="2600" kern="0" dirty="0">
                <a:latin typeface="Arial" charset="0"/>
                <a:ea typeface="Arial" charset="0"/>
                <a:cs typeface="Arial" charset="0"/>
              </a:rPr>
              <a:t>using </a:t>
            </a:r>
            <a:r>
              <a:rPr lang="en-US" altLang="zh-CN" sz="2600" b="1" i="1" kern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class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557218" y="1371654"/>
            <a:ext cx="7977078" cy="1676356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Is a programmer-defined type with a set of values and allowable operations for the type.</a:t>
            </a:r>
          </a:p>
          <a:p>
            <a:r>
              <a:rPr lang="en-US" altLang="zh-CN" sz="2600" dirty="0">
                <a:latin typeface="Arial" charset="0"/>
                <a:ea typeface="Arial" charset="0"/>
                <a:cs typeface="Arial" charset="0"/>
              </a:rPr>
              <a:t>Ways to define a new C++ type are</a:t>
            </a:r>
          </a:p>
        </p:txBody>
      </p:sp>
    </p:spTree>
    <p:extLst>
      <p:ext uri="{BB962C8B-B14F-4D97-AF65-F5344CB8AC3E}">
        <p14:creationId xmlns:p14="http://schemas.microsoft.com/office/powerpoint/2010/main" val="4069069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1.5 Abstract Data Type (ADT) example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2023/10/11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36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735533" y="1447852"/>
            <a:ext cx="8178694" cy="4648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>
            <a:lvl1pPr marL="182563" indent="-18256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1pPr>
            <a:lvl2pPr marL="627063" indent="-2651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2pPr>
            <a:lvl3pPr marL="984250" indent="-177800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3pPr>
            <a:lvl4pPr marL="1338263" indent="-173038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4pPr>
            <a:lvl5pPr marL="17065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5pPr>
            <a:lvl6pPr marL="21637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6pPr>
            <a:lvl7pPr marL="26209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7pPr>
            <a:lvl8pPr marL="30781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8pPr>
            <a:lvl9pPr marL="35353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9pPr>
          </a:lstStyle>
          <a:p>
            <a:pPr marL="0" indent="0">
              <a:buNone/>
            </a:pPr>
            <a:r>
              <a:rPr lang="en-US" altLang="zh-CN" sz="2600" b="1" i="1" kern="0" dirty="0"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marL="0" indent="0">
              <a:buNone/>
            </a:pPr>
            <a:r>
              <a:rPr lang="en-US" altLang="zh-CN" sz="2600" b="1" i="1" kern="0" dirty="0">
                <a:latin typeface="Arial" charset="0"/>
                <a:ea typeface="Arial" charset="0"/>
                <a:cs typeface="Arial" charset="0"/>
              </a:rPr>
              <a:t>    </a:t>
            </a:r>
            <a:r>
              <a:rPr lang="en-US" altLang="zh-CN" sz="2200" kern="0" dirty="0" err="1">
                <a:latin typeface="Arial" charset="0"/>
                <a:ea typeface="Arial" charset="0"/>
                <a:cs typeface="Arial" charset="0"/>
              </a:rPr>
              <a:t>TimeType</a:t>
            </a:r>
            <a:endParaRPr lang="en-US" altLang="zh-CN" sz="2200" kern="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altLang="zh-CN" sz="2600" b="1" i="1" kern="0" dirty="0">
                <a:latin typeface="Arial" charset="0"/>
                <a:ea typeface="Arial" charset="0"/>
                <a:cs typeface="Arial" charset="0"/>
              </a:rPr>
              <a:t>DOMAIN</a:t>
            </a:r>
          </a:p>
          <a:p>
            <a:pPr marL="0" indent="0">
              <a:buNone/>
            </a:pPr>
            <a:r>
              <a:rPr lang="en-US" altLang="zh-CN" sz="2200" kern="0" dirty="0">
                <a:latin typeface="Arial" charset="0"/>
                <a:ea typeface="Arial" charset="0"/>
                <a:cs typeface="Arial" charset="0"/>
              </a:rPr>
              <a:t>    Each </a:t>
            </a:r>
            <a:r>
              <a:rPr lang="en-US" altLang="zh-CN" sz="2200" kern="0" dirty="0" err="1">
                <a:latin typeface="Arial" charset="0"/>
                <a:ea typeface="Arial" charset="0"/>
                <a:cs typeface="Arial" charset="0"/>
              </a:rPr>
              <a:t>TimeType</a:t>
            </a:r>
            <a:r>
              <a:rPr lang="en-US" altLang="zh-CN" sz="2200" kern="0" dirty="0">
                <a:latin typeface="Arial" charset="0"/>
                <a:ea typeface="Arial" charset="0"/>
                <a:cs typeface="Arial" charset="0"/>
              </a:rPr>
              <a:t> value is a time in hours, minutes, and seconds.</a:t>
            </a:r>
          </a:p>
          <a:p>
            <a:pPr marL="0" indent="0">
              <a:buNone/>
            </a:pPr>
            <a:r>
              <a:rPr lang="en-US" altLang="zh-CN" sz="2600" b="1" i="1" kern="0" dirty="0">
                <a:latin typeface="Arial" charset="0"/>
                <a:ea typeface="Arial" charset="0"/>
                <a:cs typeface="Arial" charset="0"/>
              </a:rPr>
              <a:t>OPERATIONS</a:t>
            </a:r>
          </a:p>
          <a:p>
            <a:pPr marL="0" indent="0">
              <a:buNone/>
            </a:pPr>
            <a:r>
              <a:rPr lang="en-US" altLang="zh-CN" sz="2200" kern="0" dirty="0">
                <a:latin typeface="Arial" charset="0"/>
                <a:ea typeface="Arial" charset="0"/>
                <a:cs typeface="Arial" charset="0"/>
              </a:rPr>
              <a:t>    set the time</a:t>
            </a:r>
          </a:p>
          <a:p>
            <a:pPr marL="0" indent="0">
              <a:buNone/>
            </a:pPr>
            <a:r>
              <a:rPr lang="en-US" altLang="zh-CN" sz="2200" kern="0" dirty="0">
                <a:latin typeface="Arial" charset="0"/>
                <a:ea typeface="Arial" charset="0"/>
                <a:cs typeface="Arial" charset="0"/>
              </a:rPr>
              <a:t>    print the time</a:t>
            </a:r>
          </a:p>
          <a:p>
            <a:pPr marL="0" indent="0">
              <a:buNone/>
            </a:pPr>
            <a:r>
              <a:rPr lang="en-US" altLang="zh-CN" sz="2200" kern="0" dirty="0">
                <a:latin typeface="Arial" charset="0"/>
                <a:ea typeface="Arial" charset="0"/>
                <a:cs typeface="Arial" charset="0"/>
              </a:rPr>
              <a:t>    increment by one second</a:t>
            </a:r>
          </a:p>
          <a:p>
            <a:pPr marL="0" indent="0">
              <a:buNone/>
            </a:pPr>
            <a:r>
              <a:rPr lang="en-US" altLang="zh-CN" sz="2200" kern="0" dirty="0">
                <a:latin typeface="Arial" charset="0"/>
                <a:ea typeface="Arial" charset="0"/>
                <a:cs typeface="Arial" charset="0"/>
              </a:rPr>
              <a:t>    compare 2 times for equality</a:t>
            </a:r>
          </a:p>
          <a:p>
            <a:pPr marL="0" indent="0">
              <a:buNone/>
            </a:pPr>
            <a:endParaRPr lang="en-US" altLang="zh-CN" sz="2600" b="1" i="1" kern="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6632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1.6 How to swap two numbers?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2023/10/11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37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85872" y="1295508"/>
            <a:ext cx="8224622" cy="487662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869" y="2110581"/>
            <a:ext cx="6451600" cy="3644900"/>
          </a:xfrm>
        </p:spPr>
      </p:pic>
    </p:spTree>
    <p:extLst>
      <p:ext uri="{BB962C8B-B14F-4D97-AF65-F5344CB8AC3E}">
        <p14:creationId xmlns:p14="http://schemas.microsoft.com/office/powerpoint/2010/main" val="1554850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1.6 solution in C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2023/10/11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38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57308" y="1186241"/>
            <a:ext cx="8534176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pl-PL" altLang="zh-CN" sz="2000" b="1" dirty="0">
                <a:solidFill>
                  <a:srgbClr val="0070C0"/>
                </a:solidFill>
                <a:latin typeface="Lucida Console" charset="0"/>
              </a:rPr>
              <a:t>// </a:t>
            </a:r>
            <a:r>
              <a:rPr lang="pl-PL" altLang="zh-CN" sz="2000" b="1" dirty="0" err="1">
                <a:solidFill>
                  <a:srgbClr val="0070C0"/>
                </a:solidFill>
                <a:latin typeface="Lucida Console" charset="0"/>
              </a:rPr>
              <a:t>This</a:t>
            </a:r>
            <a:r>
              <a:rPr lang="pl-PL" altLang="zh-CN" sz="2000" b="1" dirty="0">
                <a:solidFill>
                  <a:srgbClr val="0070C0"/>
                </a:solidFill>
                <a:latin typeface="Lucida Console" charset="0"/>
              </a:rPr>
              <a:t> </a:t>
            </a:r>
            <a:r>
              <a:rPr lang="pl-PL" altLang="zh-CN" sz="2000" b="1" dirty="0" err="1">
                <a:solidFill>
                  <a:srgbClr val="0070C0"/>
                </a:solidFill>
                <a:latin typeface="Lucida Console" charset="0"/>
              </a:rPr>
              <a:t>function</a:t>
            </a:r>
            <a:r>
              <a:rPr lang="pl-PL" altLang="zh-CN" sz="2000" b="1" dirty="0">
                <a:solidFill>
                  <a:srgbClr val="0070C0"/>
                </a:solidFill>
                <a:latin typeface="Lucida Console" charset="0"/>
              </a:rPr>
              <a:t> </a:t>
            </a:r>
            <a:r>
              <a:rPr lang="pl-PL" altLang="zh-CN" sz="2000" b="1" dirty="0" err="1">
                <a:solidFill>
                  <a:srgbClr val="0070C0"/>
                </a:solidFill>
                <a:latin typeface="Lucida Console" charset="0"/>
              </a:rPr>
              <a:t>swaps</a:t>
            </a:r>
            <a:r>
              <a:rPr lang="pl-PL" altLang="zh-CN" sz="2000" b="1" dirty="0">
                <a:solidFill>
                  <a:srgbClr val="0070C0"/>
                </a:solidFill>
                <a:latin typeface="Lucida Console" charset="0"/>
              </a:rPr>
              <a:t> </a:t>
            </a:r>
            <a:r>
              <a:rPr lang="pl-PL" altLang="zh-CN" sz="2000" b="1" dirty="0" err="1">
                <a:solidFill>
                  <a:srgbClr val="0070C0"/>
                </a:solidFill>
                <a:latin typeface="Lucida Console" charset="0"/>
              </a:rPr>
              <a:t>values</a:t>
            </a:r>
            <a:r>
              <a:rPr lang="pl-PL" altLang="zh-CN" sz="2000" b="1" dirty="0">
                <a:solidFill>
                  <a:srgbClr val="0070C0"/>
                </a:solidFill>
                <a:latin typeface="Lucida Console" charset="0"/>
              </a:rPr>
              <a:t> </a:t>
            </a:r>
            <a:r>
              <a:rPr lang="pl-PL" altLang="zh-CN" sz="2000" b="1" dirty="0" err="1">
                <a:solidFill>
                  <a:srgbClr val="0070C0"/>
                </a:solidFill>
                <a:latin typeface="Lucida Console" charset="0"/>
              </a:rPr>
              <a:t>pointed</a:t>
            </a:r>
            <a:r>
              <a:rPr lang="pl-PL" altLang="zh-CN" sz="2000" b="1" dirty="0">
                <a:solidFill>
                  <a:srgbClr val="0070C0"/>
                </a:solidFill>
                <a:latin typeface="Lucida Console" charset="0"/>
              </a:rPr>
              <a:t> by </a:t>
            </a:r>
            <a:r>
              <a:rPr lang="pl-PL" altLang="zh-CN" sz="2000" b="1" dirty="0" err="1">
                <a:solidFill>
                  <a:srgbClr val="0070C0"/>
                </a:solidFill>
                <a:latin typeface="Lucida Console" charset="0"/>
              </a:rPr>
              <a:t>xp</a:t>
            </a:r>
            <a:r>
              <a:rPr lang="pl-PL" altLang="zh-CN" sz="2000" b="1" dirty="0">
                <a:solidFill>
                  <a:srgbClr val="0070C0"/>
                </a:solidFill>
                <a:latin typeface="Lucida Console" charset="0"/>
              </a:rPr>
              <a:t> and </a:t>
            </a:r>
            <a:r>
              <a:rPr lang="pl-PL" altLang="zh-CN" sz="2000" b="1" dirty="0" err="1">
                <a:solidFill>
                  <a:srgbClr val="0070C0"/>
                </a:solidFill>
                <a:latin typeface="Lucida Console" charset="0"/>
              </a:rPr>
              <a:t>yp</a:t>
            </a:r>
            <a:r>
              <a:rPr lang="pl-PL" altLang="zh-CN" sz="2000" b="1" dirty="0">
                <a:latin typeface="Lucida Console" charset="0"/>
              </a:rPr>
              <a:t> </a:t>
            </a:r>
          </a:p>
          <a:p>
            <a:r>
              <a:rPr lang="pl-PL" altLang="zh-CN" sz="2000" b="1" dirty="0" err="1">
                <a:latin typeface="Lucida Console" charset="0"/>
              </a:rPr>
              <a:t>void</a:t>
            </a:r>
            <a:r>
              <a:rPr lang="pl-PL" altLang="zh-CN" sz="2000" b="1" dirty="0">
                <a:latin typeface="Lucida Console" charset="0"/>
              </a:rPr>
              <a:t> </a:t>
            </a:r>
            <a:r>
              <a:rPr lang="pl-PL" altLang="zh-CN" sz="2000" b="1" dirty="0" err="1">
                <a:latin typeface="Lucida Console" charset="0"/>
              </a:rPr>
              <a:t>swap</a:t>
            </a:r>
            <a:r>
              <a:rPr lang="pl-PL" altLang="zh-CN" sz="2000" b="1" dirty="0">
                <a:latin typeface="Lucida Console" charset="0"/>
              </a:rPr>
              <a:t>(</a:t>
            </a:r>
            <a:r>
              <a:rPr lang="pl-PL" altLang="zh-CN" sz="2000" b="1" dirty="0" err="1">
                <a:latin typeface="Lucida Console" charset="0"/>
              </a:rPr>
              <a:t>int</a:t>
            </a:r>
            <a:r>
              <a:rPr lang="pl-PL" altLang="zh-CN" sz="2000" b="1" dirty="0">
                <a:latin typeface="Lucida Console" charset="0"/>
              </a:rPr>
              <a:t> </a:t>
            </a:r>
            <a:r>
              <a:rPr lang="pl-PL" altLang="zh-CN" sz="2000" b="1" dirty="0">
                <a:solidFill>
                  <a:srgbClr val="FF0000"/>
                </a:solidFill>
                <a:latin typeface="Lucida Console" charset="0"/>
              </a:rPr>
              <a:t>*</a:t>
            </a:r>
            <a:r>
              <a:rPr lang="pl-PL" altLang="zh-CN" sz="2000" b="1" dirty="0" err="1">
                <a:solidFill>
                  <a:srgbClr val="FF0000"/>
                </a:solidFill>
                <a:latin typeface="Lucida Console" charset="0"/>
              </a:rPr>
              <a:t>xp</a:t>
            </a:r>
            <a:r>
              <a:rPr lang="pl-PL" altLang="zh-CN" sz="2000" b="1" dirty="0">
                <a:latin typeface="Lucida Console" charset="0"/>
              </a:rPr>
              <a:t>, </a:t>
            </a:r>
            <a:r>
              <a:rPr lang="pl-PL" altLang="zh-CN" sz="2000" b="1" dirty="0" err="1">
                <a:latin typeface="Lucida Console" charset="0"/>
              </a:rPr>
              <a:t>int</a:t>
            </a:r>
            <a:r>
              <a:rPr lang="pl-PL" altLang="zh-CN" sz="2000" b="1" dirty="0">
                <a:latin typeface="Lucida Console" charset="0"/>
              </a:rPr>
              <a:t> </a:t>
            </a:r>
            <a:r>
              <a:rPr lang="pl-PL" altLang="zh-CN" sz="2000" b="1" dirty="0">
                <a:solidFill>
                  <a:srgbClr val="FF0000"/>
                </a:solidFill>
                <a:latin typeface="Lucida Console" charset="0"/>
              </a:rPr>
              <a:t>*</a:t>
            </a:r>
            <a:r>
              <a:rPr lang="pl-PL" altLang="zh-CN" sz="2000" b="1" dirty="0" err="1">
                <a:solidFill>
                  <a:srgbClr val="FF0000"/>
                </a:solidFill>
                <a:latin typeface="Lucida Console" charset="0"/>
              </a:rPr>
              <a:t>yp</a:t>
            </a:r>
            <a:r>
              <a:rPr lang="pl-PL" altLang="zh-CN" sz="2000" b="1" dirty="0">
                <a:latin typeface="Lucida Console" charset="0"/>
              </a:rPr>
              <a:t>) { </a:t>
            </a:r>
          </a:p>
          <a:p>
            <a:r>
              <a:rPr lang="pl-PL" altLang="zh-CN" sz="2000" b="1" dirty="0">
                <a:latin typeface="Lucida Console" charset="0"/>
              </a:rPr>
              <a:t>    </a:t>
            </a:r>
            <a:r>
              <a:rPr lang="pl-PL" altLang="zh-CN" sz="2000" b="1" dirty="0" err="1">
                <a:latin typeface="Lucida Console" charset="0"/>
              </a:rPr>
              <a:t>int</a:t>
            </a:r>
            <a:r>
              <a:rPr lang="pl-PL" altLang="zh-CN" sz="2000" b="1" dirty="0">
                <a:latin typeface="Lucida Console" charset="0"/>
              </a:rPr>
              <a:t> temp = *</a:t>
            </a:r>
            <a:r>
              <a:rPr lang="pl-PL" altLang="zh-CN" sz="2000" b="1" dirty="0" err="1">
                <a:latin typeface="Lucida Console" charset="0"/>
              </a:rPr>
              <a:t>xp</a:t>
            </a:r>
            <a:r>
              <a:rPr lang="pl-PL" altLang="zh-CN" sz="2000" b="1" dirty="0">
                <a:latin typeface="Lucida Console" charset="0"/>
              </a:rPr>
              <a:t>; </a:t>
            </a:r>
          </a:p>
          <a:p>
            <a:r>
              <a:rPr lang="pl-PL" altLang="zh-CN" sz="2000" b="1" dirty="0">
                <a:latin typeface="Lucida Console" charset="0"/>
              </a:rPr>
              <a:t>    *</a:t>
            </a:r>
            <a:r>
              <a:rPr lang="pl-PL" altLang="zh-CN" sz="2000" b="1" dirty="0" err="1">
                <a:latin typeface="Lucida Console" charset="0"/>
              </a:rPr>
              <a:t>xp</a:t>
            </a:r>
            <a:r>
              <a:rPr lang="pl-PL" altLang="zh-CN" sz="2000" b="1" dirty="0">
                <a:latin typeface="Lucida Console" charset="0"/>
              </a:rPr>
              <a:t> = *</a:t>
            </a:r>
            <a:r>
              <a:rPr lang="pl-PL" altLang="zh-CN" sz="2000" b="1" dirty="0" err="1">
                <a:latin typeface="Lucida Console" charset="0"/>
              </a:rPr>
              <a:t>yp</a:t>
            </a:r>
            <a:r>
              <a:rPr lang="pl-PL" altLang="zh-CN" sz="2000" b="1" dirty="0">
                <a:latin typeface="Lucida Console" charset="0"/>
              </a:rPr>
              <a:t>; </a:t>
            </a:r>
          </a:p>
          <a:p>
            <a:r>
              <a:rPr lang="pl-PL" altLang="zh-CN" sz="2000" b="1" dirty="0">
                <a:latin typeface="Lucida Console" charset="0"/>
              </a:rPr>
              <a:t>    *</a:t>
            </a:r>
            <a:r>
              <a:rPr lang="pl-PL" altLang="zh-CN" sz="2000" b="1" dirty="0" err="1">
                <a:latin typeface="Lucida Console" charset="0"/>
              </a:rPr>
              <a:t>yp</a:t>
            </a:r>
            <a:r>
              <a:rPr lang="pl-PL" altLang="zh-CN" sz="2000" b="1" dirty="0">
                <a:latin typeface="Lucida Console" charset="0"/>
              </a:rPr>
              <a:t> = temp; </a:t>
            </a:r>
          </a:p>
          <a:p>
            <a:r>
              <a:rPr lang="pl-PL" altLang="zh-CN" sz="2000" b="1" dirty="0">
                <a:latin typeface="Lucida Console" charset="0"/>
              </a:rPr>
              <a:t>} </a:t>
            </a:r>
          </a:p>
          <a:p>
            <a:r>
              <a:rPr lang="pl-PL" altLang="zh-CN" sz="2000" b="1" dirty="0">
                <a:latin typeface="Lucida Console" charset="0"/>
              </a:rPr>
              <a:t>  </a:t>
            </a:r>
          </a:p>
          <a:p>
            <a:r>
              <a:rPr lang="pl-PL" altLang="zh-CN" sz="2000" b="1" dirty="0" err="1">
                <a:latin typeface="Lucida Console" charset="0"/>
              </a:rPr>
              <a:t>int</a:t>
            </a:r>
            <a:r>
              <a:rPr lang="pl-PL" altLang="zh-CN" sz="2000" b="1" dirty="0">
                <a:latin typeface="Lucida Console" charset="0"/>
              </a:rPr>
              <a:t> </a:t>
            </a:r>
            <a:r>
              <a:rPr lang="pl-PL" altLang="zh-CN" sz="2000" b="1" dirty="0" err="1">
                <a:latin typeface="Lucida Console" charset="0"/>
              </a:rPr>
              <a:t>main</a:t>
            </a:r>
            <a:r>
              <a:rPr lang="pl-PL" altLang="zh-CN" sz="2000" b="1" dirty="0">
                <a:latin typeface="Lucida Console" charset="0"/>
              </a:rPr>
              <a:t>() </a:t>
            </a:r>
          </a:p>
          <a:p>
            <a:r>
              <a:rPr lang="pl-PL" altLang="zh-CN" sz="2000" b="1" dirty="0">
                <a:latin typeface="Lucida Console" charset="0"/>
              </a:rPr>
              <a:t>{ </a:t>
            </a:r>
          </a:p>
          <a:p>
            <a:r>
              <a:rPr lang="pl-PL" altLang="zh-CN" sz="2000" b="1" dirty="0">
                <a:latin typeface="Lucida Console" charset="0"/>
              </a:rPr>
              <a:t>    </a:t>
            </a:r>
            <a:r>
              <a:rPr lang="pl-PL" altLang="zh-CN" sz="2000" b="1" dirty="0" err="1">
                <a:latin typeface="Lucida Console" charset="0"/>
              </a:rPr>
              <a:t>int</a:t>
            </a:r>
            <a:r>
              <a:rPr lang="pl-PL" altLang="zh-CN" sz="2000" b="1" dirty="0">
                <a:latin typeface="Lucida Console" charset="0"/>
              </a:rPr>
              <a:t> x, y; </a:t>
            </a:r>
          </a:p>
          <a:p>
            <a:r>
              <a:rPr lang="pl-PL" altLang="zh-CN" sz="2000" b="1" dirty="0">
                <a:latin typeface="Lucida Console" charset="0"/>
              </a:rPr>
              <a:t>    </a:t>
            </a:r>
            <a:r>
              <a:rPr lang="pl-PL" altLang="zh-CN" sz="2000" b="1" dirty="0" err="1">
                <a:latin typeface="Lucida Console" charset="0"/>
              </a:rPr>
              <a:t>scanf</a:t>
            </a:r>
            <a:r>
              <a:rPr lang="pl-PL" altLang="zh-CN" sz="2000" b="1" dirty="0">
                <a:latin typeface="Lucida Console" charset="0"/>
              </a:rPr>
              <a:t>("%d", &amp;x); </a:t>
            </a:r>
          </a:p>
          <a:p>
            <a:r>
              <a:rPr lang="pl-PL" altLang="zh-CN" sz="2000" b="1" dirty="0">
                <a:latin typeface="Lucida Console" charset="0"/>
              </a:rPr>
              <a:t>    </a:t>
            </a:r>
            <a:r>
              <a:rPr lang="pl-PL" altLang="zh-CN" sz="2000" b="1" dirty="0" err="1">
                <a:latin typeface="Lucida Console" charset="0"/>
              </a:rPr>
              <a:t>scanf</a:t>
            </a:r>
            <a:r>
              <a:rPr lang="pl-PL" altLang="zh-CN" sz="2000" b="1" dirty="0">
                <a:latin typeface="Lucida Console" charset="0"/>
              </a:rPr>
              <a:t>("%d", &amp;y); </a:t>
            </a:r>
          </a:p>
          <a:p>
            <a:r>
              <a:rPr lang="pl-PL" altLang="zh-CN" sz="2000" b="1" dirty="0">
                <a:latin typeface="Lucida Console" charset="0"/>
              </a:rPr>
              <a:t>    </a:t>
            </a:r>
            <a:r>
              <a:rPr lang="pl-PL" altLang="zh-CN" sz="2000" b="1" dirty="0" err="1">
                <a:latin typeface="Lucida Console" charset="0"/>
              </a:rPr>
              <a:t>swap</a:t>
            </a:r>
            <a:r>
              <a:rPr lang="pl-PL" altLang="zh-CN" sz="2000" b="1" dirty="0">
                <a:latin typeface="Lucida Console" charset="0"/>
              </a:rPr>
              <a:t>(</a:t>
            </a:r>
            <a:r>
              <a:rPr lang="pl-PL" altLang="zh-CN" sz="2000" b="1" dirty="0">
                <a:solidFill>
                  <a:srgbClr val="FF0000"/>
                </a:solidFill>
                <a:latin typeface="Lucida Console" charset="0"/>
              </a:rPr>
              <a:t>&amp;x</a:t>
            </a:r>
            <a:r>
              <a:rPr lang="pl-PL" altLang="zh-CN" sz="2000" b="1" dirty="0">
                <a:latin typeface="Lucida Console" charset="0"/>
              </a:rPr>
              <a:t>, </a:t>
            </a:r>
            <a:r>
              <a:rPr lang="pl-PL" altLang="zh-CN" sz="2000" b="1" dirty="0">
                <a:solidFill>
                  <a:srgbClr val="FF0000"/>
                </a:solidFill>
                <a:latin typeface="Lucida Console" charset="0"/>
              </a:rPr>
              <a:t>&amp;y</a:t>
            </a:r>
            <a:r>
              <a:rPr lang="pl-PL" altLang="zh-CN" sz="2000" b="1" dirty="0">
                <a:latin typeface="Lucida Console" charset="0"/>
              </a:rPr>
              <a:t>); </a:t>
            </a:r>
          </a:p>
          <a:p>
            <a:r>
              <a:rPr lang="pl-PL" altLang="zh-CN" sz="2000" b="1" dirty="0">
                <a:latin typeface="Lucida Console" charset="0"/>
              </a:rPr>
              <a:t>    </a:t>
            </a:r>
            <a:r>
              <a:rPr lang="pl-PL" altLang="zh-CN" sz="2000" b="1" dirty="0" err="1">
                <a:latin typeface="Lucida Console" charset="0"/>
              </a:rPr>
              <a:t>printf</a:t>
            </a:r>
            <a:r>
              <a:rPr lang="pl-PL" altLang="zh-CN" sz="2000" b="1" dirty="0">
                <a:latin typeface="Lucida Console" charset="0"/>
              </a:rPr>
              <a:t>("\</a:t>
            </a:r>
            <a:r>
              <a:rPr lang="pl-PL" altLang="zh-CN" sz="2000" b="1" dirty="0" err="1">
                <a:latin typeface="Lucida Console" charset="0"/>
              </a:rPr>
              <a:t>nAfter</a:t>
            </a:r>
            <a:r>
              <a:rPr lang="pl-PL" altLang="zh-CN" sz="2000" b="1" dirty="0">
                <a:latin typeface="Lucida Console" charset="0"/>
              </a:rPr>
              <a:t> </a:t>
            </a:r>
            <a:r>
              <a:rPr lang="pl-PL" altLang="zh-CN" sz="2000" b="1" dirty="0" err="1">
                <a:latin typeface="Lucida Console" charset="0"/>
              </a:rPr>
              <a:t>Swapping</a:t>
            </a:r>
            <a:r>
              <a:rPr lang="pl-PL" altLang="zh-CN" sz="2000" b="1" dirty="0">
                <a:latin typeface="Lucida Console" charset="0"/>
              </a:rPr>
              <a:t>: x = %d, y = %d", x, y);</a:t>
            </a:r>
          </a:p>
          <a:p>
            <a:r>
              <a:rPr lang="pl-PL" altLang="zh-CN" sz="2000" b="1" dirty="0">
                <a:latin typeface="Lucida Console" charset="0"/>
              </a:rPr>
              <a:t>    return 0; </a:t>
            </a:r>
          </a:p>
          <a:p>
            <a:r>
              <a:rPr lang="pl-PL" altLang="zh-CN" sz="2000" b="1" dirty="0">
                <a:latin typeface="Lucida Console" charset="0"/>
              </a:rPr>
              <a:t>} </a:t>
            </a:r>
          </a:p>
          <a:p>
            <a:endParaRPr lang="en-US" altLang="zh-CN" sz="2000" b="1" dirty="0">
              <a:latin typeface="Lucida Console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10238" y="2590822"/>
            <a:ext cx="33527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pointer</a:t>
            </a:r>
            <a:endParaRPr kumimoji="1" lang="zh-CN" altLang="en-US" sz="2600" dirty="0"/>
          </a:p>
        </p:txBody>
      </p:sp>
      <p:cxnSp>
        <p:nvCxnSpPr>
          <p:cNvPr id="13" name="直线箭头连接符 12"/>
          <p:cNvCxnSpPr/>
          <p:nvPr/>
        </p:nvCxnSpPr>
        <p:spPr bwMode="auto">
          <a:xfrm>
            <a:off x="4419604" y="2057436"/>
            <a:ext cx="850896" cy="53338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650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1.6 How can we do in C++?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2023/10/11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39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57308" y="1186246"/>
            <a:ext cx="8686692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pl-PL" altLang="zh-CN" sz="2000" b="1" dirty="0">
                <a:solidFill>
                  <a:srgbClr val="0070C0"/>
                </a:solidFill>
                <a:latin typeface="Lucida Console" charset="0"/>
              </a:rPr>
              <a:t>// </a:t>
            </a:r>
            <a:r>
              <a:rPr lang="pl-PL" altLang="zh-CN" sz="2000" b="1" dirty="0" err="1">
                <a:solidFill>
                  <a:srgbClr val="0070C0"/>
                </a:solidFill>
                <a:latin typeface="Lucida Console" charset="0"/>
              </a:rPr>
              <a:t>This</a:t>
            </a:r>
            <a:r>
              <a:rPr lang="pl-PL" altLang="zh-CN" sz="2000" b="1" dirty="0">
                <a:solidFill>
                  <a:srgbClr val="0070C0"/>
                </a:solidFill>
                <a:latin typeface="Lucida Console" charset="0"/>
              </a:rPr>
              <a:t> </a:t>
            </a:r>
            <a:r>
              <a:rPr lang="pl-PL" altLang="zh-CN" sz="2000" b="1" dirty="0" err="1">
                <a:solidFill>
                  <a:srgbClr val="0070C0"/>
                </a:solidFill>
                <a:latin typeface="Lucida Console" charset="0"/>
              </a:rPr>
              <a:t>function</a:t>
            </a:r>
            <a:r>
              <a:rPr lang="pl-PL" altLang="zh-CN" sz="2000" b="1" dirty="0">
                <a:solidFill>
                  <a:srgbClr val="0070C0"/>
                </a:solidFill>
                <a:latin typeface="Lucida Console" charset="0"/>
              </a:rPr>
              <a:t> </a:t>
            </a:r>
            <a:r>
              <a:rPr lang="pl-PL" altLang="zh-CN" sz="2000" b="1" dirty="0" err="1">
                <a:solidFill>
                  <a:srgbClr val="0070C0"/>
                </a:solidFill>
                <a:latin typeface="Lucida Console" charset="0"/>
              </a:rPr>
              <a:t>swaps</a:t>
            </a:r>
            <a:r>
              <a:rPr lang="pl-PL" altLang="zh-CN" sz="2000" b="1" dirty="0">
                <a:solidFill>
                  <a:srgbClr val="0070C0"/>
                </a:solidFill>
                <a:latin typeface="Lucida Console" charset="0"/>
              </a:rPr>
              <a:t> </a:t>
            </a:r>
            <a:r>
              <a:rPr lang="pl-PL" altLang="zh-CN" sz="2000" b="1" dirty="0" err="1">
                <a:solidFill>
                  <a:srgbClr val="0070C0"/>
                </a:solidFill>
                <a:latin typeface="Lucida Console" charset="0"/>
              </a:rPr>
              <a:t>values</a:t>
            </a:r>
            <a:r>
              <a:rPr lang="pl-PL" altLang="zh-CN" sz="2000" b="1" dirty="0">
                <a:solidFill>
                  <a:srgbClr val="0070C0"/>
                </a:solidFill>
                <a:latin typeface="Lucida Console" charset="0"/>
              </a:rPr>
              <a:t> by </a:t>
            </a:r>
            <a:r>
              <a:rPr lang="pl-PL" altLang="zh-CN" sz="2000" b="1" dirty="0" err="1">
                <a:solidFill>
                  <a:srgbClr val="0070C0"/>
                </a:solidFill>
                <a:latin typeface="Lucida Console" charset="0"/>
              </a:rPr>
              <a:t>reference</a:t>
            </a:r>
            <a:r>
              <a:rPr lang="pl-PL" altLang="zh-CN" sz="2000" b="1" dirty="0">
                <a:solidFill>
                  <a:srgbClr val="0070C0"/>
                </a:solidFill>
                <a:latin typeface="Lucida Console" charset="0"/>
              </a:rPr>
              <a:t> x and y</a:t>
            </a:r>
            <a:endParaRPr lang="pl-PL" altLang="zh-CN" sz="2000" b="1" dirty="0">
              <a:latin typeface="Lucida Console" charset="0"/>
            </a:endParaRPr>
          </a:p>
          <a:p>
            <a:r>
              <a:rPr lang="pl-PL" altLang="zh-CN" sz="2000" b="1" dirty="0" err="1">
                <a:latin typeface="Lucida Console" charset="0"/>
              </a:rPr>
              <a:t>void</a:t>
            </a:r>
            <a:r>
              <a:rPr lang="pl-PL" altLang="zh-CN" sz="2000" b="1" dirty="0">
                <a:latin typeface="Lucida Console" charset="0"/>
              </a:rPr>
              <a:t> </a:t>
            </a:r>
            <a:r>
              <a:rPr lang="pl-PL" altLang="zh-CN" sz="2000" b="1" dirty="0" err="1">
                <a:latin typeface="Lucida Console" charset="0"/>
              </a:rPr>
              <a:t>swap</a:t>
            </a:r>
            <a:r>
              <a:rPr lang="pl-PL" altLang="zh-CN" sz="2000" b="1" dirty="0">
                <a:latin typeface="Lucida Console" charset="0"/>
              </a:rPr>
              <a:t>(</a:t>
            </a:r>
            <a:r>
              <a:rPr lang="pl-PL" altLang="zh-CN" sz="2000" b="1" dirty="0" err="1">
                <a:latin typeface="Lucida Console" charset="0"/>
              </a:rPr>
              <a:t>int</a:t>
            </a:r>
            <a:r>
              <a:rPr lang="pl-PL" altLang="zh-CN" sz="2000" b="1" dirty="0">
                <a:latin typeface="Lucida Console" charset="0"/>
              </a:rPr>
              <a:t> </a:t>
            </a:r>
            <a:r>
              <a:rPr lang="pl-PL" altLang="zh-CN" sz="2000" b="1" dirty="0">
                <a:solidFill>
                  <a:srgbClr val="FF0000"/>
                </a:solidFill>
                <a:latin typeface="Lucida Console" charset="0"/>
              </a:rPr>
              <a:t>&amp;x</a:t>
            </a:r>
            <a:r>
              <a:rPr lang="pl-PL" altLang="zh-CN" sz="2000" b="1" dirty="0">
                <a:latin typeface="Lucida Console" charset="0"/>
              </a:rPr>
              <a:t>, </a:t>
            </a:r>
            <a:r>
              <a:rPr lang="pl-PL" altLang="zh-CN" sz="2000" b="1" dirty="0" err="1">
                <a:latin typeface="Lucida Console" charset="0"/>
              </a:rPr>
              <a:t>int</a:t>
            </a:r>
            <a:r>
              <a:rPr lang="pl-PL" altLang="zh-CN" sz="2000" b="1" dirty="0">
                <a:latin typeface="Lucida Console" charset="0"/>
              </a:rPr>
              <a:t> </a:t>
            </a:r>
            <a:r>
              <a:rPr lang="pl-PL" altLang="zh-CN" sz="2000" b="1" dirty="0">
                <a:solidFill>
                  <a:srgbClr val="FF0000"/>
                </a:solidFill>
                <a:latin typeface="Lucida Console" charset="0"/>
              </a:rPr>
              <a:t>&amp;y</a:t>
            </a:r>
            <a:r>
              <a:rPr lang="pl-PL" altLang="zh-CN" sz="2000" b="1" dirty="0">
                <a:latin typeface="Lucida Console" charset="0"/>
              </a:rPr>
              <a:t>) { </a:t>
            </a:r>
          </a:p>
          <a:p>
            <a:r>
              <a:rPr lang="pl-PL" altLang="zh-CN" sz="2000" b="1" dirty="0">
                <a:latin typeface="Lucida Console" charset="0"/>
              </a:rPr>
              <a:t>    </a:t>
            </a:r>
            <a:r>
              <a:rPr lang="pl-PL" altLang="zh-CN" sz="2000" b="1" dirty="0" err="1">
                <a:latin typeface="Lucida Console" charset="0"/>
              </a:rPr>
              <a:t>int</a:t>
            </a:r>
            <a:r>
              <a:rPr lang="pl-PL" altLang="zh-CN" sz="2000" b="1" dirty="0">
                <a:latin typeface="Lucida Console" charset="0"/>
              </a:rPr>
              <a:t> temp = x; </a:t>
            </a:r>
          </a:p>
          <a:p>
            <a:r>
              <a:rPr lang="pl-PL" altLang="zh-CN" sz="2000" b="1" dirty="0">
                <a:latin typeface="Lucida Console" charset="0"/>
              </a:rPr>
              <a:t>    x = y; </a:t>
            </a:r>
          </a:p>
          <a:p>
            <a:r>
              <a:rPr lang="pl-PL" altLang="zh-CN" sz="2000" b="1" dirty="0">
                <a:latin typeface="Lucida Console" charset="0"/>
              </a:rPr>
              <a:t>    y = temp; </a:t>
            </a:r>
          </a:p>
          <a:p>
            <a:r>
              <a:rPr lang="pl-PL" altLang="zh-CN" sz="2000" b="1" dirty="0">
                <a:latin typeface="Lucida Console" charset="0"/>
              </a:rPr>
              <a:t>} </a:t>
            </a:r>
          </a:p>
          <a:p>
            <a:r>
              <a:rPr lang="pl-PL" altLang="zh-CN" sz="2000" b="1" dirty="0">
                <a:latin typeface="Lucida Console" charset="0"/>
              </a:rPr>
              <a:t>  </a:t>
            </a:r>
          </a:p>
          <a:p>
            <a:r>
              <a:rPr lang="pl-PL" altLang="zh-CN" sz="2000" b="1" dirty="0" err="1">
                <a:latin typeface="Lucida Console" charset="0"/>
              </a:rPr>
              <a:t>int</a:t>
            </a:r>
            <a:r>
              <a:rPr lang="pl-PL" altLang="zh-CN" sz="2000" b="1" dirty="0">
                <a:latin typeface="Lucida Console" charset="0"/>
              </a:rPr>
              <a:t> </a:t>
            </a:r>
            <a:r>
              <a:rPr lang="pl-PL" altLang="zh-CN" sz="2000" b="1" dirty="0" err="1">
                <a:latin typeface="Lucida Console" charset="0"/>
              </a:rPr>
              <a:t>main</a:t>
            </a:r>
            <a:r>
              <a:rPr lang="pl-PL" altLang="zh-CN" sz="2000" b="1" dirty="0">
                <a:latin typeface="Lucida Console" charset="0"/>
              </a:rPr>
              <a:t>() </a:t>
            </a:r>
          </a:p>
          <a:p>
            <a:r>
              <a:rPr lang="pl-PL" altLang="zh-CN" sz="2000" b="1" dirty="0">
                <a:latin typeface="Lucida Console" charset="0"/>
              </a:rPr>
              <a:t>{ </a:t>
            </a:r>
          </a:p>
          <a:p>
            <a:r>
              <a:rPr lang="pl-PL" altLang="zh-CN" sz="2000" b="1" dirty="0">
                <a:latin typeface="Lucida Console" charset="0"/>
              </a:rPr>
              <a:t>    </a:t>
            </a:r>
            <a:r>
              <a:rPr lang="pl-PL" altLang="zh-CN" sz="2000" b="1" dirty="0" err="1">
                <a:latin typeface="Lucida Console" charset="0"/>
              </a:rPr>
              <a:t>int</a:t>
            </a:r>
            <a:r>
              <a:rPr lang="pl-PL" altLang="zh-CN" sz="2000" b="1" dirty="0">
                <a:latin typeface="Lucida Console" charset="0"/>
              </a:rPr>
              <a:t> x, y; </a:t>
            </a:r>
          </a:p>
          <a:p>
            <a:r>
              <a:rPr lang="pl-PL" altLang="zh-CN" sz="2000" b="1" dirty="0">
                <a:latin typeface="Lucida Console" charset="0"/>
              </a:rPr>
              <a:t>    </a:t>
            </a:r>
            <a:r>
              <a:rPr lang="pl-PL" altLang="zh-CN" sz="2000" b="1" dirty="0" err="1">
                <a:latin typeface="Lucida Console" charset="0"/>
              </a:rPr>
              <a:t>scanf</a:t>
            </a:r>
            <a:r>
              <a:rPr lang="pl-PL" altLang="zh-CN" sz="2000" b="1" dirty="0">
                <a:latin typeface="Lucida Console" charset="0"/>
              </a:rPr>
              <a:t>("%d", &amp;x); </a:t>
            </a:r>
          </a:p>
          <a:p>
            <a:r>
              <a:rPr lang="pl-PL" altLang="zh-CN" sz="2000" b="1" dirty="0">
                <a:latin typeface="Lucida Console" charset="0"/>
              </a:rPr>
              <a:t>    </a:t>
            </a:r>
            <a:r>
              <a:rPr lang="pl-PL" altLang="zh-CN" sz="2000" b="1" dirty="0" err="1">
                <a:latin typeface="Lucida Console" charset="0"/>
              </a:rPr>
              <a:t>scanf</a:t>
            </a:r>
            <a:r>
              <a:rPr lang="pl-PL" altLang="zh-CN" sz="2000" b="1" dirty="0">
                <a:latin typeface="Lucida Console" charset="0"/>
              </a:rPr>
              <a:t>("%d", &amp;y); </a:t>
            </a:r>
          </a:p>
          <a:p>
            <a:r>
              <a:rPr lang="pl-PL" altLang="zh-CN" sz="2000" b="1" dirty="0">
                <a:latin typeface="Lucida Console" charset="0"/>
              </a:rPr>
              <a:t>    </a:t>
            </a:r>
            <a:r>
              <a:rPr lang="pl-PL" altLang="zh-CN" sz="2000" b="1" dirty="0" err="1">
                <a:latin typeface="Lucida Console" charset="0"/>
              </a:rPr>
              <a:t>swap</a:t>
            </a:r>
            <a:r>
              <a:rPr lang="pl-PL" altLang="zh-CN" sz="2000" b="1" dirty="0">
                <a:latin typeface="Lucida Console" charset="0"/>
              </a:rPr>
              <a:t>(</a:t>
            </a:r>
            <a:r>
              <a:rPr lang="pl-PL" altLang="zh-CN" sz="2000" b="1" dirty="0">
                <a:solidFill>
                  <a:srgbClr val="FF0000"/>
                </a:solidFill>
                <a:latin typeface="Lucida Console" charset="0"/>
              </a:rPr>
              <a:t>x</a:t>
            </a:r>
            <a:r>
              <a:rPr lang="pl-PL" altLang="zh-CN" sz="2000" b="1" dirty="0">
                <a:latin typeface="Lucida Console" charset="0"/>
              </a:rPr>
              <a:t>, </a:t>
            </a:r>
            <a:r>
              <a:rPr lang="pl-PL" altLang="zh-CN" sz="2000" b="1" dirty="0">
                <a:solidFill>
                  <a:srgbClr val="FF0000"/>
                </a:solidFill>
                <a:latin typeface="Lucida Console" charset="0"/>
              </a:rPr>
              <a:t>y</a:t>
            </a:r>
            <a:r>
              <a:rPr lang="pl-PL" altLang="zh-CN" sz="2000" b="1" dirty="0">
                <a:latin typeface="Lucida Console" charset="0"/>
              </a:rPr>
              <a:t>); </a:t>
            </a:r>
          </a:p>
          <a:p>
            <a:r>
              <a:rPr lang="pl-PL" altLang="zh-CN" sz="2000" b="1" dirty="0">
                <a:latin typeface="Lucida Console" charset="0"/>
              </a:rPr>
              <a:t>    </a:t>
            </a:r>
            <a:r>
              <a:rPr lang="pl-PL" altLang="zh-CN" sz="2000" b="1" dirty="0" err="1">
                <a:latin typeface="Lucida Console" charset="0"/>
              </a:rPr>
              <a:t>printf</a:t>
            </a:r>
            <a:r>
              <a:rPr lang="pl-PL" altLang="zh-CN" sz="2000" b="1" dirty="0">
                <a:latin typeface="Lucida Console" charset="0"/>
              </a:rPr>
              <a:t>("\</a:t>
            </a:r>
            <a:r>
              <a:rPr lang="pl-PL" altLang="zh-CN" sz="2000" b="1" dirty="0" err="1">
                <a:latin typeface="Lucida Console" charset="0"/>
              </a:rPr>
              <a:t>nAfter</a:t>
            </a:r>
            <a:r>
              <a:rPr lang="pl-PL" altLang="zh-CN" sz="2000" b="1" dirty="0">
                <a:latin typeface="Lucida Console" charset="0"/>
              </a:rPr>
              <a:t> </a:t>
            </a:r>
            <a:r>
              <a:rPr lang="pl-PL" altLang="zh-CN" sz="2000" b="1" dirty="0" err="1">
                <a:latin typeface="Lucida Console" charset="0"/>
              </a:rPr>
              <a:t>Swapping</a:t>
            </a:r>
            <a:r>
              <a:rPr lang="pl-PL" altLang="zh-CN" sz="2000" b="1" dirty="0">
                <a:latin typeface="Lucida Console" charset="0"/>
              </a:rPr>
              <a:t>: x = %d, y = %d", x, y); </a:t>
            </a:r>
          </a:p>
          <a:p>
            <a:r>
              <a:rPr lang="pl-PL" altLang="zh-CN" sz="2000" b="1" dirty="0">
                <a:latin typeface="Lucida Console" charset="0"/>
              </a:rPr>
              <a:t>    return 0;</a:t>
            </a:r>
          </a:p>
          <a:p>
            <a:r>
              <a:rPr lang="pl-PL" altLang="zh-CN" sz="2000" b="1" dirty="0">
                <a:latin typeface="Lucida Console" charset="0"/>
              </a:rPr>
              <a:t>}</a:t>
            </a:r>
          </a:p>
          <a:p>
            <a:endParaRPr lang="en-US" altLang="zh-CN" sz="2000" b="1" dirty="0">
              <a:latin typeface="Lucida Console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10238" y="2590822"/>
            <a:ext cx="37019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passing by reference</a:t>
            </a:r>
            <a:endParaRPr kumimoji="1" lang="zh-CN" altLang="en-US" sz="2600" dirty="0"/>
          </a:p>
        </p:txBody>
      </p:sp>
      <p:cxnSp>
        <p:nvCxnSpPr>
          <p:cNvPr id="8" name="直线箭头连接符 7"/>
          <p:cNvCxnSpPr/>
          <p:nvPr/>
        </p:nvCxnSpPr>
        <p:spPr bwMode="auto">
          <a:xfrm>
            <a:off x="4229188" y="2057436"/>
            <a:ext cx="1041312" cy="53338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5676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内容占位符 2"/>
          <p:cNvSpPr>
            <a:spLocks noGrp="1" noChangeArrowheads="1"/>
          </p:cNvSpPr>
          <p:nvPr>
            <p:ph type="body" idx="1"/>
          </p:nvPr>
        </p:nvSpPr>
        <p:spPr>
          <a:xfrm>
            <a:off x="633071" y="1447852"/>
            <a:ext cx="7993062" cy="41767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The kernels of the operating systems, e.g., windows, </a:t>
            </a:r>
            <a:r>
              <a:rPr lang="en-US" altLang="zh-CN" sz="2200" dirty="0" err="1">
                <a:latin typeface="Arial" charset="0"/>
                <a:ea typeface="Arial" charset="0"/>
                <a:cs typeface="Arial" charset="0"/>
              </a:rPr>
              <a:t>linux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 altLang="zh-CN" sz="2200" dirty="0" err="1">
                <a:latin typeface="Arial" charset="0"/>
                <a:ea typeface="Arial" charset="0"/>
                <a:cs typeface="Arial" charset="0"/>
              </a:rPr>
              <a:t>unix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 are written in C and assembly language, however, the high-level part of them is written by C++.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Create new languages, such as C#, Java, Python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Games, such as “world of </a:t>
            </a:r>
            <a:r>
              <a:rPr lang="en-US" altLang="zh-CN" sz="2200" dirty="0" err="1">
                <a:latin typeface="Arial" charset="0"/>
                <a:ea typeface="Arial" charset="0"/>
                <a:cs typeface="Arial" charset="0"/>
              </a:rPr>
              <a:t>warcraft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” (</a:t>
            </a:r>
            <a:r>
              <a:rPr lang="zh-CN" altLang="en-US" sz="2200" dirty="0">
                <a:latin typeface="Arial" charset="0"/>
                <a:ea typeface="Arial" charset="0"/>
                <a:cs typeface="Arial" charset="0"/>
              </a:rPr>
              <a:t>魔兽世界）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Scientific researches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Telecommunication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 err="1">
                <a:latin typeface="Arial" charset="0"/>
                <a:ea typeface="Arial" charset="0"/>
                <a:cs typeface="Arial" charset="0"/>
              </a:rPr>
              <a:t>Softwares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, such as 3Dmax, CAD, Photoshop, QQ, office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Hack, virus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Search engines, such as google, </a:t>
            </a:r>
            <a:r>
              <a:rPr lang="en-US" altLang="zh-CN" sz="2200" dirty="0" err="1">
                <a:latin typeface="Arial" charset="0"/>
                <a:ea typeface="Arial" charset="0"/>
                <a:cs typeface="Arial" charset="0"/>
              </a:rPr>
              <a:t>baidu</a:t>
            </a:r>
            <a:endParaRPr lang="en-US" altLang="zh-CN" sz="2200" dirty="0">
              <a:latin typeface="Arial" charset="0"/>
              <a:ea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XML, HTML parser</a:t>
            </a:r>
          </a:p>
        </p:txBody>
      </p:sp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1.1 C++ Applications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4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1949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Arial" charset="0"/>
                <a:ea typeface="Arial" charset="0"/>
                <a:cs typeface="Arial" charset="0"/>
              </a:rPr>
              <a:t>1.6 Reference in C++</a:t>
            </a:r>
            <a:endParaRPr lang="en-US" altLang="zh-CN" sz="3600" dirty="0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506" y="1219259"/>
            <a:ext cx="7924592" cy="2590732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3 Reasons to use passing by reference:</a:t>
            </a:r>
          </a:p>
          <a:p>
            <a:pPr marL="536576" lvl="3" indent="-182563"/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To modify the objects that passed in the function</a:t>
            </a:r>
          </a:p>
          <a:p>
            <a:pPr marL="536576" lvl="3" indent="-182563"/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To avoid the cost of copying large objects</a:t>
            </a:r>
          </a:p>
          <a:p>
            <a:pPr marL="536576" lvl="3" indent="-182563"/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To have more than one return values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136241" y="3906799"/>
            <a:ext cx="388609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fr-FR" altLang="zh-CN" sz="1800" dirty="0" err="1">
                <a:latin typeface="Lucida Console" charset="0"/>
              </a:rPr>
              <a:t>struct</a:t>
            </a:r>
            <a:r>
              <a:rPr lang="fr-FR" altLang="zh-CN" sz="1800" dirty="0">
                <a:latin typeface="Lucida Console" charset="0"/>
              </a:rPr>
              <a:t> Matrix { double a[10000][10000] };</a:t>
            </a:r>
          </a:p>
          <a:p>
            <a:endParaRPr lang="fr-FR" altLang="zh-CN" sz="1800" dirty="0">
              <a:latin typeface="Lucida Console" charset="0"/>
            </a:endParaRPr>
          </a:p>
          <a:p>
            <a:r>
              <a:rPr lang="fr-FR" altLang="zh-CN" sz="1800" dirty="0" err="1">
                <a:latin typeface="Lucida Console" charset="0"/>
              </a:rPr>
              <a:t>int</a:t>
            </a:r>
            <a:r>
              <a:rPr lang="fr-FR" altLang="zh-CN" sz="1800" dirty="0">
                <a:latin typeface="Lucida Console" charset="0"/>
              </a:rPr>
              <a:t> f1(Matrix m);</a:t>
            </a:r>
          </a:p>
          <a:p>
            <a:r>
              <a:rPr lang="fr-FR" altLang="zh-CN" sz="1800" dirty="0" err="1">
                <a:latin typeface="Lucida Console" charset="0"/>
              </a:rPr>
              <a:t>int</a:t>
            </a:r>
            <a:r>
              <a:rPr lang="fr-FR" altLang="zh-CN" sz="1800" dirty="0">
                <a:latin typeface="Lucida Console" charset="0"/>
              </a:rPr>
              <a:t> f2(Matrix&amp; m);</a:t>
            </a:r>
            <a:r>
              <a:rPr lang="en-US" altLang="zh-CN" sz="1800" dirty="0">
                <a:latin typeface="Lucida Console" charset="0"/>
              </a:rPr>
              <a:t> 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4038614" y="3352802"/>
            <a:ext cx="510538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Lucida Console" charset="0"/>
              </a:rPr>
              <a:t>bool </a:t>
            </a:r>
            <a:r>
              <a:rPr lang="en-US" altLang="zh-CN" sz="1800" dirty="0" err="1">
                <a:latin typeface="Lucida Console" charset="0"/>
              </a:rPr>
              <a:t>add_even</a:t>
            </a:r>
            <a:r>
              <a:rPr lang="en-US" altLang="zh-CN" sz="1800" dirty="0">
                <a:latin typeface="Lucida Console" charset="0"/>
              </a:rPr>
              <a:t>(</a:t>
            </a:r>
            <a:r>
              <a:rPr lang="en-US" altLang="zh-CN" sz="1800" dirty="0" err="1">
                <a:latin typeface="Lucida Console" charset="0"/>
              </a:rPr>
              <a:t>int</a:t>
            </a:r>
            <a:r>
              <a:rPr lang="en-US" altLang="zh-CN" sz="1800" dirty="0">
                <a:latin typeface="Lucida Console" charset="0"/>
              </a:rPr>
              <a:t> a, </a:t>
            </a:r>
            <a:r>
              <a:rPr lang="en-US" altLang="zh-CN" sz="1800" dirty="0" err="1">
                <a:latin typeface="Lucida Console" charset="0"/>
              </a:rPr>
              <a:t>int</a:t>
            </a:r>
            <a:r>
              <a:rPr lang="en-US" altLang="zh-CN" sz="1800" dirty="0">
                <a:latin typeface="Lucida Console" charset="0"/>
              </a:rPr>
              <a:t> b, </a:t>
            </a:r>
            <a:r>
              <a:rPr lang="en-US" altLang="zh-CN" sz="1800" dirty="0" err="1">
                <a:latin typeface="Lucida Console" charset="0"/>
              </a:rPr>
              <a:t>int</a:t>
            </a:r>
            <a:r>
              <a:rPr lang="en-US" altLang="zh-CN" sz="1800" dirty="0">
                <a:latin typeface="Lucida Console" charset="0"/>
              </a:rPr>
              <a:t>&amp; c)</a:t>
            </a:r>
          </a:p>
          <a:p>
            <a:r>
              <a:rPr lang="en-US" altLang="zh-CN" sz="1800" dirty="0">
                <a:latin typeface="Lucida Console" charset="0"/>
              </a:rPr>
              <a:t>{</a:t>
            </a:r>
          </a:p>
          <a:p>
            <a:r>
              <a:rPr lang="en-US" altLang="zh-CN" sz="1800" dirty="0">
                <a:latin typeface="Lucida Console" charset="0"/>
              </a:rPr>
              <a:t>  if (a%2 == 0 &amp;&amp; b%2 == 0) </a:t>
            </a:r>
          </a:p>
          <a:p>
            <a:r>
              <a:rPr lang="en-US" altLang="zh-CN" sz="1800" dirty="0">
                <a:latin typeface="Lucida Console" charset="0"/>
              </a:rPr>
              <a:t>  {</a:t>
            </a:r>
          </a:p>
          <a:p>
            <a:r>
              <a:rPr lang="en-US" altLang="zh-CN" sz="1800" dirty="0">
                <a:latin typeface="Lucida Console" charset="0"/>
              </a:rPr>
              <a:t>     c = </a:t>
            </a:r>
            <a:r>
              <a:rPr lang="en-US" altLang="zh-CN" sz="1800" dirty="0" err="1">
                <a:latin typeface="Lucida Console" charset="0"/>
              </a:rPr>
              <a:t>a+b</a:t>
            </a:r>
            <a:r>
              <a:rPr lang="en-US" altLang="zh-CN" sz="1800" dirty="0">
                <a:latin typeface="Lucida Console" charset="0"/>
              </a:rPr>
              <a:t>; </a:t>
            </a:r>
          </a:p>
          <a:p>
            <a:r>
              <a:rPr lang="en-US" altLang="zh-CN" sz="1800" dirty="0">
                <a:latin typeface="Lucida Console" charset="0"/>
              </a:rPr>
              <a:t>     return true;</a:t>
            </a:r>
          </a:p>
          <a:p>
            <a:r>
              <a:rPr lang="en-US" altLang="zh-CN" sz="1800" dirty="0">
                <a:latin typeface="Lucida Console" charset="0"/>
              </a:rPr>
              <a:t>  }</a:t>
            </a:r>
          </a:p>
          <a:p>
            <a:r>
              <a:rPr lang="en-US" altLang="zh-CN" sz="1800" dirty="0">
                <a:latin typeface="Lucida Console" charset="0"/>
              </a:rPr>
              <a:t>  return false;</a:t>
            </a:r>
          </a:p>
          <a:p>
            <a:r>
              <a:rPr lang="en-US" altLang="zh-CN" sz="1800" dirty="0">
                <a:latin typeface="Lucida Console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641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0" grpId="0"/>
      <p:bldP spid="6247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Arial" charset="0"/>
                <a:ea typeface="Arial" charset="0"/>
                <a:cs typeface="Arial" charset="0"/>
              </a:rPr>
              <a:t>1.6 Reference and Pointer</a:t>
            </a:r>
            <a:endParaRPr lang="en-US" altLang="zh-CN" sz="3600" dirty="0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533506" y="1828842"/>
            <a:ext cx="7899302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Wingdings" charset="2"/>
              <a:buChar char="•"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The inner mechanism of reference and pointer may be similar, but they are quite different in usage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Wingdings" charset="2"/>
              <a:buChar char="•"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Using Reference when you find </a:t>
            </a:r>
          </a:p>
          <a:p>
            <a:pPr marL="536576" lvl="3" indent="-182563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Wingdings" charset="2"/>
              <a:buChar char="–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It always represents a non-null object</a:t>
            </a:r>
          </a:p>
          <a:p>
            <a:pPr marL="536576" lvl="3" indent="-182563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Wingdings" charset="2"/>
              <a:buChar char="–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And it will not represent any other objects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Wingdings" charset="2"/>
              <a:buChar char="•"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Using Pointer otherwise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Wingdings" charset="2"/>
              <a:buChar char="•"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Pointer could be re-assigned values, while reference could not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630" y="22902"/>
            <a:ext cx="1805940" cy="18059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08614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6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build="p" bldLvl="3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Arial" charset="0"/>
                <a:ea typeface="Arial" charset="0"/>
                <a:cs typeface="Arial" charset="0"/>
              </a:rPr>
              <a:t>1.6 Reference</a:t>
            </a:r>
            <a:endParaRPr lang="en-US" altLang="zh-CN" sz="3600" dirty="0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457308" y="1466090"/>
            <a:ext cx="8534176" cy="4934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Wingdings" charset="2"/>
              <a:buChar char="•"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References as aliases to other variables</a:t>
            </a:r>
          </a:p>
          <a:p>
            <a:pPr marL="536576" lvl="3" indent="-182563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Wingdings" charset="2"/>
              <a:buChar char="–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Refer to same variable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Wingdings" charset="2"/>
              <a:buChar char="•"/>
            </a:pPr>
            <a:endParaRPr lang="en-US" altLang="zh-CN" sz="2800" dirty="0">
              <a:latin typeface="Arial" charset="0"/>
              <a:ea typeface="Arial" charset="0"/>
              <a:cs typeface="Arial" charset="0"/>
              <a:sym typeface="Palatino Linotype" pitchFamily="18" charset="0"/>
            </a:endParaRP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Wingdings" charset="2"/>
              <a:buChar char="•"/>
            </a:pPr>
            <a:endParaRPr lang="en-US" altLang="zh-CN" sz="2800" dirty="0">
              <a:latin typeface="Arial" charset="0"/>
              <a:ea typeface="Arial" charset="0"/>
              <a:cs typeface="Arial" charset="0"/>
              <a:sym typeface="Palatino Linotype" pitchFamily="18" charset="0"/>
            </a:endParaRP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Wingdings" charset="2"/>
              <a:buChar char="•"/>
            </a:pPr>
            <a:endParaRPr lang="en-US" altLang="zh-CN" sz="2800" dirty="0">
              <a:latin typeface="Arial" charset="0"/>
              <a:ea typeface="Arial" charset="0"/>
              <a:cs typeface="Arial" charset="0"/>
              <a:sym typeface="Palatino Linotype" pitchFamily="18" charset="0"/>
            </a:endParaRP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Wingdings" charset="2"/>
              <a:buChar char="•"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References must be initialized when declared</a:t>
            </a:r>
          </a:p>
          <a:p>
            <a:pPr marL="536576" lvl="3" indent="-182563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Wingdings" charset="2"/>
              <a:buChar char="–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Otherwise, compiler error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824" y="2641931"/>
            <a:ext cx="853417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000" dirty="0">
                <a:latin typeface="Lucida Console" charset="0"/>
              </a:rPr>
              <a:t>i</a:t>
            </a:r>
            <a:r>
              <a:rPr lang="is-IS" altLang="zh-CN" sz="2000" dirty="0">
                <a:latin typeface="Lucida Console" charset="0"/>
              </a:rPr>
              <a:t>nt count = 1; </a:t>
            </a:r>
            <a:r>
              <a:rPr lang="is-IS" altLang="zh-CN" sz="2000" dirty="0">
                <a:solidFill>
                  <a:srgbClr val="0070C0"/>
                </a:solidFill>
                <a:latin typeface="Lucida Console" charset="0"/>
              </a:rPr>
              <a:t>//declare integer variable </a:t>
            </a:r>
            <a:r>
              <a:rPr lang="is-IS" altLang="zh-CN" sz="2000" i="1" dirty="0">
                <a:solidFill>
                  <a:srgbClr val="C00000"/>
                </a:solidFill>
                <a:latin typeface="Lucida Console" charset="0"/>
              </a:rPr>
              <a:t>count</a:t>
            </a:r>
            <a:r>
              <a:rPr lang="is-IS" altLang="zh-CN" sz="2000" dirty="0">
                <a:latin typeface="Lucida Console" charset="0"/>
              </a:rPr>
              <a:t> </a:t>
            </a:r>
          </a:p>
          <a:p>
            <a:r>
              <a:rPr lang="en-US" altLang="zh-CN" sz="2000" dirty="0">
                <a:latin typeface="Lucida Console" charset="0"/>
              </a:rPr>
              <a:t>I</a:t>
            </a:r>
            <a:r>
              <a:rPr lang="is-IS" altLang="zh-CN" sz="2000" dirty="0">
                <a:latin typeface="Lucida Console" charset="0"/>
              </a:rPr>
              <a:t>nt &amp;cRef = count; </a:t>
            </a:r>
            <a:r>
              <a:rPr lang="is-IS" altLang="zh-CN" sz="2000" dirty="0">
                <a:solidFill>
                  <a:srgbClr val="0070C0"/>
                </a:solidFill>
                <a:latin typeface="Lucida Console" charset="0"/>
              </a:rPr>
              <a:t>//create </a:t>
            </a:r>
            <a:r>
              <a:rPr lang="is-IS" altLang="zh-CN" sz="2000" i="1" dirty="0">
                <a:solidFill>
                  <a:srgbClr val="C00000"/>
                </a:solidFill>
                <a:latin typeface="Lucida Console" charset="0"/>
              </a:rPr>
              <a:t>cRef</a:t>
            </a:r>
            <a:r>
              <a:rPr lang="is-IS" altLang="zh-CN" sz="2000" dirty="0">
                <a:solidFill>
                  <a:srgbClr val="C00000"/>
                </a:solidFill>
                <a:latin typeface="Lucida Console" charset="0"/>
              </a:rPr>
              <a:t> </a:t>
            </a:r>
            <a:r>
              <a:rPr lang="is-IS" altLang="zh-CN" sz="2000" dirty="0">
                <a:solidFill>
                  <a:srgbClr val="0070C0"/>
                </a:solidFill>
                <a:latin typeface="Lucida Console" charset="0"/>
              </a:rPr>
              <a:t>as an alias for count</a:t>
            </a:r>
          </a:p>
          <a:p>
            <a:r>
              <a:rPr lang="is-IS" altLang="zh-CN" sz="2000" dirty="0">
                <a:latin typeface="Lucida Console" charset="0"/>
              </a:rPr>
              <a:t>++cRef; </a:t>
            </a:r>
            <a:r>
              <a:rPr lang="is-IS" altLang="zh-CN" sz="2000" dirty="0">
                <a:solidFill>
                  <a:srgbClr val="0070C0"/>
                </a:solidFill>
                <a:latin typeface="Lucida Console" charset="0"/>
              </a:rPr>
              <a:t>// increment count (using its alias)</a:t>
            </a:r>
          </a:p>
        </p:txBody>
      </p:sp>
    </p:spTree>
    <p:extLst>
      <p:ext uri="{BB962C8B-B14F-4D97-AF65-F5344CB8AC3E}">
        <p14:creationId xmlns:p14="http://schemas.microsoft.com/office/powerpoint/2010/main" val="73197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build="p" bldLvl="3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Arial" charset="0"/>
                <a:ea typeface="Arial" charset="0"/>
                <a:cs typeface="Arial" charset="0"/>
              </a:rPr>
              <a:t>1.6 Reference</a:t>
            </a:r>
            <a:endParaRPr lang="en-US" altLang="zh-CN" sz="3600" dirty="0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457308" y="1466090"/>
            <a:ext cx="8534176" cy="4020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Wingdings" charset="2"/>
              <a:buChar char="•"/>
            </a:pPr>
            <a:r>
              <a:rPr lang="en-US" altLang="zh-CN" sz="32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Reference parameter</a:t>
            </a:r>
          </a:p>
          <a:p>
            <a:pPr marL="536576" lvl="3" indent="-182563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Wingdings" charset="2"/>
              <a:buChar char="–"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Alias for argument in function call</a:t>
            </a:r>
          </a:p>
          <a:p>
            <a:pPr marL="984250" lvl="2" indent="-177800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Wingdings" charset="2"/>
              <a:buChar char="•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passes parameter by reference </a:t>
            </a:r>
          </a:p>
          <a:p>
            <a:pPr marL="536576" lvl="3" indent="-182563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Wingdings" charset="2"/>
              <a:buChar char="–"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Use </a:t>
            </a:r>
            <a:r>
              <a:rPr lang="en-US" altLang="zh-CN" sz="28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&amp;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 after data type in prototype</a:t>
            </a:r>
          </a:p>
          <a:p>
            <a:pPr marL="984250" lvl="2" indent="-177800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Wingdings" charset="2"/>
              <a:buChar char="•"/>
            </a:pPr>
            <a:r>
              <a:rPr lang="en-US" altLang="zh-CN" b="1" dirty="0">
                <a:latin typeface="Lucida Console" charset="0"/>
                <a:ea typeface="宋体" pitchFamily="2" charset="-122"/>
                <a:sym typeface="Palatino Linotype" pitchFamily="18" charset="0"/>
              </a:rPr>
              <a:t>void </a:t>
            </a:r>
            <a:r>
              <a:rPr lang="en-US" altLang="zh-CN" b="1" dirty="0" err="1">
                <a:latin typeface="Lucida Console" charset="0"/>
                <a:ea typeface="宋体" pitchFamily="2" charset="-122"/>
                <a:sym typeface="Palatino Linotype" pitchFamily="18" charset="0"/>
              </a:rPr>
              <a:t>myFunction</a:t>
            </a:r>
            <a:r>
              <a:rPr lang="en-US" altLang="zh-CN" b="1" dirty="0">
                <a:latin typeface="Lucida Console" charset="0"/>
                <a:ea typeface="宋体" pitchFamily="2" charset="-122"/>
                <a:sym typeface="Palatino Linotype" pitchFamily="18" charset="0"/>
              </a:rPr>
              <a:t>( </a:t>
            </a:r>
            <a:r>
              <a:rPr lang="en-US" altLang="zh-CN" b="1" dirty="0" err="1">
                <a:latin typeface="Lucida Console" charset="0"/>
                <a:ea typeface="宋体" pitchFamily="2" charset="-122"/>
                <a:sym typeface="Palatino Linotype" pitchFamily="18" charset="0"/>
              </a:rPr>
              <a:t>int</a:t>
            </a:r>
            <a:r>
              <a:rPr lang="en-US" altLang="zh-CN" b="1" dirty="0">
                <a:latin typeface="Lucida Console" charset="0"/>
                <a:ea typeface="宋体" pitchFamily="2" charset="-122"/>
                <a:sym typeface="Palatino Linotype" pitchFamily="18" charset="0"/>
              </a:rPr>
              <a:t> &amp;data )</a:t>
            </a:r>
            <a:endParaRPr lang="en-US" altLang="zh-CN" dirty="0">
              <a:latin typeface="Arial" charset="0"/>
              <a:ea typeface="Arial" charset="0"/>
              <a:cs typeface="Arial" charset="0"/>
              <a:sym typeface="Palatino Linotype" pitchFamily="18" charset="0"/>
            </a:endParaRPr>
          </a:p>
          <a:p>
            <a:pPr marL="984250" lvl="2" indent="-177800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Wingdings" charset="2"/>
              <a:buChar char="•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Read “</a:t>
            </a:r>
            <a:r>
              <a:rPr lang="en-US" altLang="zh-CN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data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is a reference to an </a:t>
            </a:r>
            <a:r>
              <a:rPr lang="en-US" altLang="zh-CN" b="1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int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” </a:t>
            </a:r>
          </a:p>
          <a:p>
            <a:pPr marL="536576" lvl="3" indent="-182563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Wingdings" charset="2"/>
              <a:buChar char="–"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Function call format the same</a:t>
            </a:r>
          </a:p>
        </p:txBody>
      </p:sp>
    </p:spTree>
    <p:extLst>
      <p:ext uri="{BB962C8B-B14F-4D97-AF65-F5344CB8AC3E}">
        <p14:creationId xmlns:p14="http://schemas.microsoft.com/office/powerpoint/2010/main" val="104519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build="p" bldLvl="3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1.6 Without the third variable? 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+ and -</a:t>
            </a:r>
            <a:endParaRPr lang="zh-CN" altLang="en-US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2023/10/11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44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28654" y="1754788"/>
            <a:ext cx="843902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is-IS" altLang="zh-CN" sz="2200" b="1" dirty="0">
                <a:latin typeface="Lucida Console" charset="0"/>
              </a:rPr>
              <a:t>#include&lt;stdio.h&gt;  </a:t>
            </a:r>
          </a:p>
          <a:p>
            <a:r>
              <a:rPr lang="is-IS" altLang="zh-CN" sz="2200" b="1" dirty="0">
                <a:latin typeface="Lucida Console" charset="0"/>
              </a:rPr>
              <a:t>int main()    </a:t>
            </a:r>
          </a:p>
          <a:p>
            <a:r>
              <a:rPr lang="is-IS" altLang="zh-CN" sz="2200" b="1" dirty="0">
                <a:latin typeface="Lucida Console" charset="0"/>
              </a:rPr>
              <a:t>{    </a:t>
            </a:r>
          </a:p>
          <a:p>
            <a:r>
              <a:rPr lang="is-IS" altLang="zh-CN" sz="2200" b="1" dirty="0">
                <a:latin typeface="Lucida Console" charset="0"/>
              </a:rPr>
              <a:t>    int a=10, b=20;               </a:t>
            </a:r>
          </a:p>
          <a:p>
            <a:r>
              <a:rPr lang="is-IS" altLang="zh-CN" sz="2200" b="1" dirty="0">
                <a:latin typeface="Lucida Console" charset="0"/>
              </a:rPr>
              <a:t>    printf("Before swap a=%d b=%d",a,b);      </a:t>
            </a:r>
          </a:p>
          <a:p>
            <a:r>
              <a:rPr lang="is-IS" altLang="zh-CN" sz="2200" b="1" dirty="0">
                <a:latin typeface="Lucida Console" charset="0"/>
              </a:rPr>
              <a:t>    a=a+b; </a:t>
            </a:r>
            <a:r>
              <a:rPr lang="is-IS" altLang="zh-CN" sz="2200" b="1" dirty="0">
                <a:solidFill>
                  <a:srgbClr val="0070C0"/>
                </a:solidFill>
                <a:latin typeface="Lucida Console" charset="0"/>
              </a:rPr>
              <a:t>//a=30 (10+20)</a:t>
            </a:r>
            <a:r>
              <a:rPr lang="is-IS" altLang="zh-CN" sz="2200" b="1" dirty="0">
                <a:latin typeface="Lucida Console" charset="0"/>
              </a:rPr>
              <a:t>    </a:t>
            </a:r>
          </a:p>
          <a:p>
            <a:r>
              <a:rPr lang="is-IS" altLang="zh-CN" sz="2200" b="1" dirty="0">
                <a:latin typeface="Lucida Console" charset="0"/>
              </a:rPr>
              <a:t>    b=a-b; </a:t>
            </a:r>
            <a:r>
              <a:rPr lang="is-IS" altLang="zh-CN" sz="2200" b="1" dirty="0">
                <a:solidFill>
                  <a:srgbClr val="0070C0"/>
                </a:solidFill>
                <a:latin typeface="Lucida Console" charset="0"/>
              </a:rPr>
              <a:t>//b=10 (30-20)</a:t>
            </a:r>
            <a:r>
              <a:rPr lang="is-IS" altLang="zh-CN" sz="2200" b="1" dirty="0">
                <a:latin typeface="Lucida Console" charset="0"/>
              </a:rPr>
              <a:t>    </a:t>
            </a:r>
          </a:p>
          <a:p>
            <a:r>
              <a:rPr lang="is-IS" altLang="zh-CN" sz="2200" b="1" dirty="0">
                <a:latin typeface="Lucida Console" charset="0"/>
              </a:rPr>
              <a:t>    a=a-b; </a:t>
            </a:r>
            <a:r>
              <a:rPr lang="is-IS" altLang="zh-CN" sz="2200" b="1" dirty="0">
                <a:solidFill>
                  <a:srgbClr val="0070C0"/>
                </a:solidFill>
                <a:latin typeface="Lucida Console" charset="0"/>
              </a:rPr>
              <a:t>//a=20 (30-10)</a:t>
            </a:r>
            <a:r>
              <a:rPr lang="is-IS" altLang="zh-CN" sz="2200" b="1" dirty="0">
                <a:latin typeface="Lucida Console" charset="0"/>
              </a:rPr>
              <a:t>    </a:t>
            </a:r>
          </a:p>
          <a:p>
            <a:r>
              <a:rPr lang="is-IS" altLang="zh-CN" sz="2200" b="1" dirty="0">
                <a:latin typeface="Lucida Console" charset="0"/>
              </a:rPr>
              <a:t>    printf("\nAfter swap a=%d b=%d",a,b);    </a:t>
            </a:r>
          </a:p>
          <a:p>
            <a:r>
              <a:rPr lang="is-IS" altLang="zh-CN" sz="2200" b="1" dirty="0">
                <a:latin typeface="Lucida Console" charset="0"/>
              </a:rPr>
              <a:t>    return 0;  </a:t>
            </a:r>
          </a:p>
          <a:p>
            <a:r>
              <a:rPr lang="is-IS" altLang="zh-CN" sz="2200" b="1" dirty="0">
                <a:latin typeface="Lucida Console" charset="0"/>
              </a:rPr>
              <a:t>}  </a:t>
            </a:r>
          </a:p>
          <a:p>
            <a:endParaRPr lang="en-US" altLang="zh-CN" sz="2200" b="1" dirty="0">
              <a:latin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0433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1.6 Without the third variable? 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* and /</a:t>
            </a:r>
            <a:endParaRPr lang="zh-CN" altLang="en-US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2023/10/11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45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28654" y="1231570"/>
            <a:ext cx="8515346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is-IS" altLang="zh-CN" sz="2200" b="1" dirty="0">
                <a:latin typeface="Lucida Console" charset="0"/>
              </a:rPr>
              <a:t>     </a:t>
            </a:r>
          </a:p>
          <a:p>
            <a:r>
              <a:rPr lang="is-IS" altLang="zh-CN" sz="2200" b="1" dirty="0">
                <a:latin typeface="Lucida Console" charset="0"/>
              </a:rPr>
              <a:t>#include&lt;stdio.h&gt;  </a:t>
            </a:r>
          </a:p>
          <a:p>
            <a:r>
              <a:rPr lang="is-IS" altLang="zh-CN" sz="2200" b="1" dirty="0">
                <a:latin typeface="Lucida Console" charset="0"/>
              </a:rPr>
              <a:t>#include&lt;stdlib.h&gt;  </a:t>
            </a:r>
          </a:p>
          <a:p>
            <a:r>
              <a:rPr lang="is-IS" altLang="zh-CN" sz="2200" b="1" dirty="0">
                <a:latin typeface="Lucida Console" charset="0"/>
              </a:rPr>
              <a:t>int main()    </a:t>
            </a:r>
          </a:p>
          <a:p>
            <a:r>
              <a:rPr lang="is-IS" altLang="zh-CN" sz="2200" b="1" dirty="0">
                <a:latin typeface="Lucida Console" charset="0"/>
              </a:rPr>
              <a:t>{    </a:t>
            </a:r>
          </a:p>
          <a:p>
            <a:r>
              <a:rPr lang="is-IS" altLang="zh-CN" sz="2200" b="1" dirty="0">
                <a:latin typeface="Lucida Console" charset="0"/>
              </a:rPr>
              <a:t>    int a=10, b=20;      </a:t>
            </a:r>
          </a:p>
          <a:p>
            <a:r>
              <a:rPr lang="is-IS" altLang="zh-CN" sz="2200" b="1" dirty="0">
                <a:latin typeface="Lucida Console" charset="0"/>
              </a:rPr>
              <a:t>    printf("Before swap a=%d b=%d",a,b);       </a:t>
            </a:r>
          </a:p>
          <a:p>
            <a:r>
              <a:rPr lang="is-IS" altLang="zh-CN" sz="2200" b="1" dirty="0">
                <a:latin typeface="Lucida Console" charset="0"/>
              </a:rPr>
              <a:t>    a=a*b; </a:t>
            </a:r>
            <a:r>
              <a:rPr lang="is-IS" altLang="zh-CN" sz="2200" b="1" dirty="0">
                <a:solidFill>
                  <a:srgbClr val="0070C0"/>
                </a:solidFill>
                <a:latin typeface="Lucida Console" charset="0"/>
              </a:rPr>
              <a:t>//a=200 (10*20)</a:t>
            </a:r>
            <a:r>
              <a:rPr lang="is-IS" altLang="zh-CN" sz="2200" b="1" dirty="0">
                <a:latin typeface="Lucida Console" charset="0"/>
              </a:rPr>
              <a:t>    </a:t>
            </a:r>
          </a:p>
          <a:p>
            <a:r>
              <a:rPr lang="is-IS" altLang="zh-CN" sz="2200" b="1" dirty="0">
                <a:latin typeface="Lucida Console" charset="0"/>
              </a:rPr>
              <a:t>    b=a/b; </a:t>
            </a:r>
            <a:r>
              <a:rPr lang="is-IS" altLang="zh-CN" sz="2200" b="1" dirty="0">
                <a:solidFill>
                  <a:srgbClr val="0070C0"/>
                </a:solidFill>
                <a:latin typeface="Lucida Console" charset="0"/>
              </a:rPr>
              <a:t>//b=10 (200/20) </a:t>
            </a:r>
            <a:r>
              <a:rPr lang="is-IS" altLang="zh-CN" sz="2200" b="1" dirty="0">
                <a:latin typeface="Lucida Console" charset="0"/>
              </a:rPr>
              <a:t>   </a:t>
            </a:r>
          </a:p>
          <a:p>
            <a:r>
              <a:rPr lang="is-IS" altLang="zh-CN" sz="2200" b="1" dirty="0">
                <a:latin typeface="Lucida Console" charset="0"/>
              </a:rPr>
              <a:t>    a=a/b; </a:t>
            </a:r>
            <a:r>
              <a:rPr lang="is-IS" altLang="zh-CN" sz="2200" b="1" dirty="0">
                <a:solidFill>
                  <a:srgbClr val="0070C0"/>
                </a:solidFill>
                <a:latin typeface="Lucida Console" charset="0"/>
              </a:rPr>
              <a:t>//a=20 (200/10)</a:t>
            </a:r>
            <a:r>
              <a:rPr lang="is-IS" altLang="zh-CN" sz="2200" b="1" dirty="0">
                <a:latin typeface="Lucida Console" charset="0"/>
              </a:rPr>
              <a:t>      </a:t>
            </a:r>
          </a:p>
          <a:p>
            <a:r>
              <a:rPr lang="is-IS" altLang="zh-CN" sz="2200" b="1" dirty="0">
                <a:latin typeface="Lucida Console" charset="0"/>
              </a:rPr>
              <a:t>    printf("\nAfter swap a=%d b=%d",a,b);       </a:t>
            </a:r>
          </a:p>
          <a:p>
            <a:r>
              <a:rPr lang="is-IS" altLang="zh-CN" sz="2200" b="1" dirty="0">
                <a:latin typeface="Lucida Console" charset="0"/>
              </a:rPr>
              <a:t>    return 0;  </a:t>
            </a:r>
          </a:p>
          <a:p>
            <a:r>
              <a:rPr lang="is-IS" altLang="zh-CN" sz="2200" b="1" dirty="0">
                <a:latin typeface="Lucida Console" charset="0"/>
              </a:rPr>
              <a:t>}  </a:t>
            </a:r>
            <a:r>
              <a:rPr lang="is-IS" altLang="zh-CN" sz="2400" dirty="0"/>
              <a:t> </a:t>
            </a:r>
          </a:p>
          <a:p>
            <a:r>
              <a:rPr lang="is-IS" altLang="zh-CN" sz="2200" b="1" dirty="0">
                <a:latin typeface="Lucida Console" charset="0"/>
              </a:rPr>
              <a:t> </a:t>
            </a:r>
          </a:p>
          <a:p>
            <a:endParaRPr lang="en-US" altLang="zh-CN" sz="2200" b="1" dirty="0">
              <a:latin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5167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1.6 Without the third variable? 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XOR</a:t>
            </a:r>
            <a:endParaRPr lang="zh-CN" altLang="en-US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2023/10/11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46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28654" y="1416236"/>
            <a:ext cx="8515346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200" b="1" dirty="0">
                <a:latin typeface="Lucida Console" charset="0"/>
              </a:rPr>
              <a:t>#include&lt;</a:t>
            </a:r>
            <a:r>
              <a:rPr lang="en-US" altLang="zh-CN" sz="2200" b="1" dirty="0" err="1">
                <a:latin typeface="Lucida Console" charset="0"/>
              </a:rPr>
              <a:t>stdio.h</a:t>
            </a:r>
            <a:r>
              <a:rPr lang="en-US" altLang="zh-CN" sz="2200" b="1" dirty="0">
                <a:latin typeface="Lucida Console" charset="0"/>
              </a:rPr>
              <a:t>&gt; </a:t>
            </a:r>
          </a:p>
          <a:p>
            <a:r>
              <a:rPr lang="en-US" altLang="zh-CN" sz="2200" b="1" dirty="0" err="1">
                <a:latin typeface="Lucida Console" charset="0"/>
              </a:rPr>
              <a:t>int</a:t>
            </a:r>
            <a:r>
              <a:rPr lang="en-US" altLang="zh-CN" sz="2200" b="1" dirty="0">
                <a:latin typeface="Lucida Console" charset="0"/>
              </a:rPr>
              <a:t> main() </a:t>
            </a:r>
          </a:p>
          <a:p>
            <a:r>
              <a:rPr lang="en-US" altLang="zh-CN" sz="2200" b="1" dirty="0">
                <a:latin typeface="Lucida Console" charset="0"/>
              </a:rPr>
              <a:t>{ </a:t>
            </a:r>
          </a:p>
          <a:p>
            <a:r>
              <a:rPr lang="en-US" altLang="zh-CN" sz="2200" b="1" dirty="0">
                <a:latin typeface="Lucida Console" charset="0"/>
              </a:rPr>
              <a:t>    </a:t>
            </a:r>
            <a:r>
              <a:rPr lang="en-US" altLang="zh-CN" sz="2200" b="1" dirty="0" err="1">
                <a:latin typeface="Lucida Console" charset="0"/>
              </a:rPr>
              <a:t>int</a:t>
            </a:r>
            <a:r>
              <a:rPr lang="en-US" altLang="zh-CN" sz="2200" b="1" dirty="0">
                <a:latin typeface="Lucida Console" charset="0"/>
              </a:rPr>
              <a:t> a; </a:t>
            </a:r>
          </a:p>
          <a:p>
            <a:r>
              <a:rPr lang="en-US" altLang="zh-CN" sz="2200" b="1" dirty="0">
                <a:latin typeface="Lucida Console" charset="0"/>
              </a:rPr>
              <a:t>    </a:t>
            </a:r>
            <a:r>
              <a:rPr lang="en-US" altLang="zh-CN" sz="2200" b="1" dirty="0" err="1">
                <a:latin typeface="Lucida Console" charset="0"/>
              </a:rPr>
              <a:t>int</a:t>
            </a:r>
            <a:r>
              <a:rPr lang="en-US" altLang="zh-CN" sz="2200" b="1" dirty="0">
                <a:latin typeface="Lucida Console" charset="0"/>
              </a:rPr>
              <a:t> b; </a:t>
            </a:r>
          </a:p>
          <a:p>
            <a:r>
              <a:rPr lang="en-US" altLang="zh-CN" sz="2200" b="1" dirty="0">
                <a:latin typeface="Lucida Console" charset="0"/>
              </a:rPr>
              <a:t>    </a:t>
            </a:r>
            <a:r>
              <a:rPr lang="en-US" altLang="zh-CN" sz="2200" b="1" dirty="0" err="1">
                <a:latin typeface="Lucida Console" charset="0"/>
              </a:rPr>
              <a:t>scanf</a:t>
            </a:r>
            <a:r>
              <a:rPr lang="en-US" altLang="zh-CN" sz="2200" b="1" dirty="0">
                <a:latin typeface="Lucida Console" charset="0"/>
              </a:rPr>
              <a:t>("%</a:t>
            </a:r>
            <a:r>
              <a:rPr lang="en-US" altLang="zh-CN" sz="2200" b="1" dirty="0" err="1">
                <a:latin typeface="Lucida Console" charset="0"/>
              </a:rPr>
              <a:t>i</a:t>
            </a:r>
            <a:r>
              <a:rPr lang="en-US" altLang="zh-CN" sz="2200" b="1" dirty="0">
                <a:latin typeface="Lucida Console" charset="0"/>
              </a:rPr>
              <a:t>",&amp;a); </a:t>
            </a:r>
          </a:p>
          <a:p>
            <a:r>
              <a:rPr lang="en-US" altLang="zh-CN" sz="2200" b="1" dirty="0">
                <a:latin typeface="Lucida Console" charset="0"/>
              </a:rPr>
              <a:t>    </a:t>
            </a:r>
            <a:r>
              <a:rPr lang="en-US" altLang="zh-CN" sz="2200" b="1" dirty="0" err="1">
                <a:latin typeface="Lucida Console" charset="0"/>
              </a:rPr>
              <a:t>scanf</a:t>
            </a:r>
            <a:r>
              <a:rPr lang="en-US" altLang="zh-CN" sz="2200" b="1" dirty="0">
                <a:latin typeface="Lucida Console" charset="0"/>
              </a:rPr>
              <a:t>("%</a:t>
            </a:r>
            <a:r>
              <a:rPr lang="en-US" altLang="zh-CN" sz="2200" b="1" dirty="0" err="1">
                <a:latin typeface="Lucida Console" charset="0"/>
              </a:rPr>
              <a:t>i</a:t>
            </a:r>
            <a:r>
              <a:rPr lang="en-US" altLang="zh-CN" sz="2200" b="1" dirty="0">
                <a:latin typeface="Lucida Console" charset="0"/>
              </a:rPr>
              <a:t>",&amp;b); </a:t>
            </a:r>
          </a:p>
          <a:p>
            <a:r>
              <a:rPr lang="en-US" altLang="zh-CN" sz="2200" b="1" dirty="0">
                <a:latin typeface="Lucida Console" charset="0"/>
              </a:rPr>
              <a:t>    a ^= b; </a:t>
            </a:r>
          </a:p>
          <a:p>
            <a:r>
              <a:rPr lang="en-US" altLang="zh-CN" sz="2200" b="1" dirty="0">
                <a:latin typeface="Lucida Console" charset="0"/>
              </a:rPr>
              <a:t>    b ^= a; </a:t>
            </a:r>
          </a:p>
          <a:p>
            <a:r>
              <a:rPr lang="en-US" altLang="zh-CN" sz="2200" b="1" dirty="0">
                <a:latin typeface="Lucida Console" charset="0"/>
              </a:rPr>
              <a:t>    a ^= b; </a:t>
            </a:r>
          </a:p>
          <a:p>
            <a:r>
              <a:rPr lang="en-US" altLang="zh-CN" sz="2200" b="1" dirty="0">
                <a:latin typeface="Lucida Console" charset="0"/>
              </a:rPr>
              <a:t>    </a:t>
            </a:r>
            <a:r>
              <a:rPr lang="en-US" altLang="zh-CN" sz="2200" b="1" dirty="0" err="1">
                <a:latin typeface="Lucida Console" charset="0"/>
              </a:rPr>
              <a:t>printf</a:t>
            </a:r>
            <a:r>
              <a:rPr lang="en-US" altLang="zh-CN" sz="2200" b="1" dirty="0">
                <a:latin typeface="Lucida Console" charset="0"/>
              </a:rPr>
              <a:t>("A : %</a:t>
            </a:r>
            <a:r>
              <a:rPr lang="en-US" altLang="zh-CN" sz="2200" b="1" dirty="0" err="1">
                <a:latin typeface="Lucida Console" charset="0"/>
              </a:rPr>
              <a:t>i</a:t>
            </a:r>
            <a:r>
              <a:rPr lang="en-US" altLang="zh-CN" sz="2200" b="1" dirty="0">
                <a:latin typeface="Lucida Console" charset="0"/>
              </a:rPr>
              <a:t>",a); </a:t>
            </a:r>
          </a:p>
          <a:p>
            <a:r>
              <a:rPr lang="en-US" altLang="zh-CN" sz="2200" b="1" dirty="0">
                <a:latin typeface="Lucida Console" charset="0"/>
              </a:rPr>
              <a:t>    </a:t>
            </a:r>
            <a:r>
              <a:rPr lang="en-US" altLang="zh-CN" sz="2200" b="1" dirty="0" err="1">
                <a:latin typeface="Lucida Console" charset="0"/>
              </a:rPr>
              <a:t>printf</a:t>
            </a:r>
            <a:r>
              <a:rPr lang="en-US" altLang="zh-CN" sz="2200" b="1" dirty="0">
                <a:latin typeface="Lucida Console" charset="0"/>
              </a:rPr>
              <a:t>("\</a:t>
            </a:r>
            <a:r>
              <a:rPr lang="en-US" altLang="zh-CN" sz="2200" b="1" dirty="0" err="1">
                <a:latin typeface="Lucida Console" charset="0"/>
              </a:rPr>
              <a:t>nB</a:t>
            </a:r>
            <a:r>
              <a:rPr lang="en-US" altLang="zh-CN" sz="2200" b="1" dirty="0">
                <a:latin typeface="Lucida Console" charset="0"/>
              </a:rPr>
              <a:t> : %</a:t>
            </a:r>
            <a:r>
              <a:rPr lang="en-US" altLang="zh-CN" sz="2200" b="1" dirty="0" err="1">
                <a:latin typeface="Lucida Console" charset="0"/>
              </a:rPr>
              <a:t>i</a:t>
            </a:r>
            <a:r>
              <a:rPr lang="en-US" altLang="zh-CN" sz="2200" b="1" dirty="0">
                <a:latin typeface="Lucida Console" charset="0"/>
              </a:rPr>
              <a:t>",b); </a:t>
            </a:r>
          </a:p>
          <a:p>
            <a:r>
              <a:rPr lang="en-US" altLang="zh-CN" sz="2200" b="1" dirty="0">
                <a:latin typeface="Lucida Console" charset="0"/>
              </a:rPr>
              <a:t>    return 0; </a:t>
            </a:r>
          </a:p>
          <a:p>
            <a:r>
              <a:rPr lang="en-US" altLang="zh-CN" sz="2200" b="1" dirty="0">
                <a:latin typeface="Lucida Console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41421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1.7 Except for arrays? 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2023/10/11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47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85872" y="1295508"/>
            <a:ext cx="8224622" cy="487662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138" y="1524051"/>
            <a:ext cx="7993062" cy="4497338"/>
          </a:xfrm>
        </p:spPr>
        <p:txBody>
          <a:bodyPr/>
          <a:lstStyle/>
          <a:p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Arrays in C++ have a number of drawbacks:</a:t>
            </a:r>
          </a:p>
          <a:p>
            <a:pPr lvl="1"/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Array size is a fixed constant.</a:t>
            </a:r>
          </a:p>
          <a:p>
            <a:pPr lvl="1"/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Passing an array as a parameter to a function is inconvenient, the size of the array must be passed as a separate parameter.</a:t>
            </a:r>
          </a:p>
          <a:p>
            <a:pPr lvl="1"/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There is no way to conveniently insert elements at the beginning or in the middle of an array. </a:t>
            </a:r>
          </a:p>
          <a:p>
            <a:pPr lvl="1"/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Similarly, it is inconvenient to remove an element from an array.</a:t>
            </a:r>
          </a:p>
          <a:p>
            <a:pPr lvl="1"/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You cannot return an array from a function.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20400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1.7 Vectors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2023/10/11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48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506" y="1524051"/>
            <a:ext cx="8381780" cy="2057345"/>
          </a:xfrm>
        </p:spPr>
        <p:txBody>
          <a:bodyPr/>
          <a:lstStyle/>
          <a:p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Vectors, like strings, are a class in C++. </a:t>
            </a:r>
          </a:p>
          <a:p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It is another type that you can use to declare variables.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57996" y="3733792"/>
            <a:ext cx="8515346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is-IS" altLang="zh-CN" sz="2200" b="1" dirty="0">
                <a:latin typeface="Lucida Console" charset="0"/>
              </a:rPr>
              <a:t>#include &lt;</a:t>
            </a:r>
            <a:r>
              <a:rPr lang="is-IS" altLang="zh-CN" sz="2200" b="1" dirty="0">
                <a:solidFill>
                  <a:srgbClr val="C00000"/>
                </a:solidFill>
                <a:latin typeface="Lucida Console" charset="0"/>
              </a:rPr>
              <a:t>vector</a:t>
            </a:r>
            <a:r>
              <a:rPr lang="is-IS" altLang="zh-CN" sz="2200" b="1" dirty="0">
                <a:latin typeface="Lucida Console" charset="0"/>
              </a:rPr>
              <a:t>&gt;  </a:t>
            </a:r>
            <a:r>
              <a:rPr lang="is-IS" altLang="zh-CN" sz="2200" b="1" dirty="0">
                <a:solidFill>
                  <a:srgbClr val="0070C0"/>
                </a:solidFill>
                <a:latin typeface="Lucida Console" charset="0"/>
              </a:rPr>
              <a:t>//you must include this header</a:t>
            </a:r>
          </a:p>
          <a:p>
            <a:endParaRPr lang="is-IS" altLang="zh-CN" sz="2200" b="1" dirty="0">
              <a:latin typeface="Lucida Console" charset="0"/>
            </a:endParaRPr>
          </a:p>
          <a:p>
            <a:r>
              <a:rPr lang="en-US" altLang="zh-CN" sz="2200" b="1" dirty="0">
                <a:latin typeface="Lucida Console" charset="0"/>
              </a:rPr>
              <a:t>U</a:t>
            </a:r>
            <a:r>
              <a:rPr lang="is-IS" altLang="zh-CN" sz="2200" b="1" dirty="0">
                <a:latin typeface="Lucida Console" charset="0"/>
              </a:rPr>
              <a:t>sing namespace std; </a:t>
            </a:r>
            <a:r>
              <a:rPr lang="is-IS" altLang="zh-CN" sz="2200" b="1" dirty="0">
                <a:solidFill>
                  <a:srgbClr val="0070C0"/>
                </a:solidFill>
                <a:latin typeface="Lucida Console" charset="0"/>
              </a:rPr>
              <a:t>//like everything else, vectors live in the std namespace </a:t>
            </a:r>
            <a:r>
              <a:rPr lang="is-IS" altLang="zh-CN" sz="2200" b="1" dirty="0">
                <a:latin typeface="Lucida Console" charset="0"/>
              </a:rPr>
              <a:t>  </a:t>
            </a:r>
          </a:p>
          <a:p>
            <a:r>
              <a:rPr lang="is-IS" altLang="zh-CN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631873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1.7 Use Vectors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2023/10/11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49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4779" y="1447852"/>
            <a:ext cx="8381780" cy="4648078"/>
          </a:xfrm>
        </p:spPr>
        <p:txBody>
          <a:bodyPr/>
          <a:lstStyle/>
          <a:p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Declare an array of 20 </a:t>
            </a:r>
            <a:r>
              <a:rPr kumimoji="1" lang="en-US" altLang="zh-CN" i="1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int</a:t>
            </a:r>
            <a:r>
              <a:rPr kumimoji="1" lang="en-US" altLang="zh-CN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endParaRPr kumimoji="1" lang="en-US" altLang="zh-CN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Declare a vector of 20 </a:t>
            </a:r>
            <a:r>
              <a:rPr kumimoji="1" lang="en-US" altLang="zh-CN" i="1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int</a:t>
            </a:r>
            <a:r>
              <a:rPr kumimoji="1" lang="en-US" altLang="zh-CN" dirty="0" err="1">
                <a:latin typeface="Arial" charset="0"/>
                <a:ea typeface="Arial" charset="0"/>
                <a:cs typeface="Arial" charset="0"/>
              </a:rPr>
              <a:t>s</a:t>
            </a:r>
            <a:endParaRPr kumimoji="1" lang="en-US" altLang="zh-CN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95761" y="2188351"/>
            <a:ext cx="4114004" cy="7694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200" b="1" dirty="0" err="1">
                <a:latin typeface="Lucida Console" charset="0"/>
              </a:rPr>
              <a:t>const</a:t>
            </a:r>
            <a:r>
              <a:rPr lang="en-US" altLang="zh-CN" sz="2200" b="1" dirty="0">
                <a:latin typeface="Lucida Console" charset="0"/>
              </a:rPr>
              <a:t> </a:t>
            </a:r>
            <a:r>
              <a:rPr lang="en-US" altLang="zh-CN" sz="2200" b="1" dirty="0" err="1">
                <a:latin typeface="Lucida Console" charset="0"/>
              </a:rPr>
              <a:t>int</a:t>
            </a:r>
            <a:r>
              <a:rPr lang="en-US" altLang="zh-CN" sz="2200" b="1" dirty="0">
                <a:latin typeface="Lucida Console" charset="0"/>
              </a:rPr>
              <a:t> SIZE = 20;</a:t>
            </a:r>
          </a:p>
          <a:p>
            <a:r>
              <a:rPr lang="en-US" altLang="zh-CN" sz="2200" b="1" dirty="0" err="1">
                <a:latin typeface="Lucida Console" charset="0"/>
              </a:rPr>
              <a:t>int</a:t>
            </a:r>
            <a:r>
              <a:rPr lang="en-US" altLang="zh-CN" sz="2200" b="1" dirty="0">
                <a:latin typeface="Lucida Console" charset="0"/>
              </a:rPr>
              <a:t> Numbers[SIZE];</a:t>
            </a:r>
            <a:r>
              <a:rPr lang="is-IS" altLang="zh-CN" sz="2200" b="1" dirty="0">
                <a:latin typeface="Lucida Console" charset="0"/>
              </a:rPr>
              <a:t>  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14496" y="3733792"/>
            <a:ext cx="5100200" cy="7694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200" b="1" dirty="0" err="1">
                <a:latin typeface="Lucida Console" charset="0"/>
              </a:rPr>
              <a:t>const</a:t>
            </a:r>
            <a:r>
              <a:rPr lang="en-US" altLang="zh-CN" sz="2200" b="1" dirty="0">
                <a:latin typeface="Lucida Console" charset="0"/>
              </a:rPr>
              <a:t> </a:t>
            </a:r>
            <a:r>
              <a:rPr lang="en-US" altLang="zh-CN" sz="2200" b="1" dirty="0" err="1">
                <a:latin typeface="Lucida Console" charset="0"/>
              </a:rPr>
              <a:t>int</a:t>
            </a:r>
            <a:r>
              <a:rPr lang="en-US" altLang="zh-CN" sz="2200" b="1" dirty="0">
                <a:latin typeface="Lucida Console" charset="0"/>
              </a:rPr>
              <a:t> SIZE = 20;</a:t>
            </a:r>
          </a:p>
          <a:p>
            <a:r>
              <a:rPr lang="en-US" altLang="zh-CN" sz="2200" b="1" dirty="0">
                <a:solidFill>
                  <a:srgbClr val="C00000"/>
                </a:solidFill>
                <a:latin typeface="Lucida Console" charset="0"/>
              </a:rPr>
              <a:t>vector &lt;</a:t>
            </a:r>
            <a:r>
              <a:rPr lang="en-US" altLang="zh-CN" sz="2200" b="1" dirty="0" err="1">
                <a:solidFill>
                  <a:srgbClr val="C00000"/>
                </a:solidFill>
                <a:latin typeface="Lucida Console" charset="0"/>
              </a:rPr>
              <a:t>int</a:t>
            </a:r>
            <a:r>
              <a:rPr lang="en-US" altLang="zh-CN" sz="2200" b="1" dirty="0">
                <a:solidFill>
                  <a:srgbClr val="C00000"/>
                </a:solidFill>
                <a:latin typeface="Lucida Console" charset="0"/>
              </a:rPr>
              <a:t>&gt; </a:t>
            </a:r>
            <a:r>
              <a:rPr lang="en-US" altLang="zh-CN" sz="2200" b="1" dirty="0">
                <a:latin typeface="Lucida Console" charset="0"/>
              </a:rPr>
              <a:t>Numbers(SIZE);</a:t>
            </a:r>
            <a:r>
              <a:rPr lang="is-IS" altLang="zh-CN" sz="2200" b="1" dirty="0">
                <a:latin typeface="Lucida Console" charset="0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54134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www.research.att.com/~bs/Bjar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534" y="0"/>
            <a:ext cx="1905037" cy="142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5" name="内容占位符 2"/>
          <p:cNvSpPr>
            <a:spLocks noGrp="1" noChangeArrowheads="1"/>
          </p:cNvSpPr>
          <p:nvPr>
            <p:ph type="body" idx="1"/>
          </p:nvPr>
        </p:nvSpPr>
        <p:spPr>
          <a:xfrm>
            <a:off x="609704" y="1371654"/>
            <a:ext cx="7993062" cy="4176713"/>
          </a:xfrm>
        </p:spPr>
        <p:txBody>
          <a:bodyPr/>
          <a:lstStyle/>
          <a:p>
            <a:pPr marL="182563" lvl="2" indent="-182563" eaLnBrk="1" hangingPunct="1">
              <a:lnSpc>
                <a:spcPct val="90000"/>
              </a:lnSpc>
            </a:pPr>
            <a:r>
              <a:rPr lang="en-US" altLang="zh-CN" sz="2200" dirty="0" err="1">
                <a:latin typeface="Arial" charset="0"/>
                <a:ea typeface="Arial" charset="0"/>
                <a:cs typeface="Arial" charset="0"/>
              </a:rPr>
              <a:t>Amazon.com</a:t>
            </a:r>
            <a:r>
              <a:rPr lang="zh-CN" altLang="en-US" sz="2200" dirty="0">
                <a:latin typeface="Arial" charset="0"/>
                <a:ea typeface="Arial" charset="0"/>
                <a:cs typeface="Arial" charset="0"/>
              </a:rPr>
              <a:t>：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Software for large-scale e-commerce.</a:t>
            </a:r>
          </a:p>
          <a:p>
            <a:pPr marL="182563" lvl="2" indent="-182563" eaLnBrk="1" hangingPunct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Apple: OS X is written in a mix of language, but a few important parts are C++. </a:t>
            </a:r>
          </a:p>
          <a:p>
            <a:pPr marL="182563" lvl="2" indent="-182563" eaLnBrk="1" hangingPunct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AT&amp;T: The largest US telecommunications provider.</a:t>
            </a:r>
          </a:p>
          <a:p>
            <a:pPr marL="182563" lvl="2" indent="-182563" eaLnBrk="1" hangingPunct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Autodesk: A large number of major number of application in the CAD domain</a:t>
            </a:r>
          </a:p>
          <a:p>
            <a:pPr marL="182563" lvl="2" indent="-182563" eaLnBrk="1" hangingPunct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Ericsson: server platform.</a:t>
            </a:r>
          </a:p>
          <a:p>
            <a:pPr marL="182563" lvl="2" indent="-182563" eaLnBrk="1" hangingPunct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Google: web search engine, etc.</a:t>
            </a:r>
          </a:p>
          <a:p>
            <a:pPr marL="182563" lvl="2" indent="-182563" eaLnBrk="1" hangingPunct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HP, IBM, Intel, Nokia</a:t>
            </a:r>
          </a:p>
          <a:p>
            <a:pPr marL="182563" lvl="2" indent="-182563" eaLnBrk="1" hangingPunct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JPL (Jet Propulsion Lab, NASA): Mars rover autonomous driving system (incl. scene analysis and route planning). C++ on Mars! Also lots of supporting software "on the ground" (i.e. Earth).</a:t>
            </a:r>
          </a:p>
        </p:txBody>
      </p:sp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1.1 C++ Applications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- </a:t>
            </a:r>
            <a:r>
              <a:rPr lang="en-US" altLang="zh-CN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Bjarne </a:t>
            </a:r>
            <a:r>
              <a:rPr lang="en-US" altLang="zh-CN" dirty="0" err="1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Stroustrup</a:t>
            </a:r>
            <a:endParaRPr lang="zh-CN" altLang="en-US" dirty="0">
              <a:solidFill>
                <a:srgbClr val="00B0F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5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0533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1.7 Initialize Vectors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2023/10/11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50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4779" y="1347313"/>
            <a:ext cx="8381780" cy="4672419"/>
          </a:xfrm>
        </p:spPr>
        <p:txBody>
          <a:bodyPr/>
          <a:lstStyle/>
          <a:p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The initialization can also be:</a:t>
            </a:r>
          </a:p>
          <a:p>
            <a:endParaRPr kumimoji="1" lang="en-US" altLang="zh-CN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Unlike an array, the elements of a vector are initialized with appropriate default values. </a:t>
            </a:r>
          </a:p>
          <a:p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More conveniently than </a:t>
            </a:r>
            <a:r>
              <a:rPr kumimoji="1" lang="en-US" altLang="zh-CN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for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 loop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02874" y="1905040"/>
            <a:ext cx="5621679" cy="7694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200" b="1" dirty="0" err="1">
                <a:latin typeface="Lucida Console" charset="0"/>
              </a:rPr>
              <a:t>const</a:t>
            </a:r>
            <a:r>
              <a:rPr lang="en-US" altLang="zh-CN" sz="2200" b="1" dirty="0">
                <a:latin typeface="Lucida Console" charset="0"/>
              </a:rPr>
              <a:t> </a:t>
            </a:r>
            <a:r>
              <a:rPr lang="en-US" altLang="zh-CN" sz="2200" b="1" dirty="0" err="1">
                <a:latin typeface="Lucida Console" charset="0"/>
              </a:rPr>
              <a:t>int</a:t>
            </a:r>
            <a:r>
              <a:rPr lang="en-US" altLang="zh-CN" sz="2200" b="1" dirty="0">
                <a:latin typeface="Lucida Console" charset="0"/>
              </a:rPr>
              <a:t> SIZE = 20;</a:t>
            </a:r>
          </a:p>
          <a:p>
            <a:r>
              <a:rPr lang="en-US" altLang="zh-CN" sz="2200" b="1" dirty="0">
                <a:latin typeface="Lucida Console" charset="0"/>
              </a:rPr>
              <a:t>vector &lt;</a:t>
            </a:r>
            <a:r>
              <a:rPr lang="en-US" altLang="zh-CN" sz="2200" b="1" dirty="0" err="1">
                <a:latin typeface="Lucida Console" charset="0"/>
              </a:rPr>
              <a:t>int</a:t>
            </a:r>
            <a:r>
              <a:rPr lang="en-US" altLang="zh-CN" sz="2200" b="1" dirty="0">
                <a:latin typeface="Lucida Console" charset="0"/>
              </a:rPr>
              <a:t>&gt; Numbers(SIZE);</a:t>
            </a:r>
            <a:r>
              <a:rPr lang="is-IS" altLang="zh-CN" sz="2200" b="1" dirty="0">
                <a:latin typeface="Lucida Console" charset="0"/>
              </a:rPr>
              <a:t>  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02873" y="2819416"/>
            <a:ext cx="5621679" cy="7694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200" b="1" dirty="0" err="1">
                <a:latin typeface="Lucida Console" charset="0"/>
              </a:rPr>
              <a:t>const</a:t>
            </a:r>
            <a:r>
              <a:rPr lang="en-US" altLang="zh-CN" sz="2200" b="1" dirty="0">
                <a:latin typeface="Lucida Console" charset="0"/>
              </a:rPr>
              <a:t> </a:t>
            </a:r>
            <a:r>
              <a:rPr lang="en-US" altLang="zh-CN" sz="2200" b="1" dirty="0" err="1">
                <a:latin typeface="Lucida Console" charset="0"/>
              </a:rPr>
              <a:t>int</a:t>
            </a:r>
            <a:r>
              <a:rPr lang="en-US" altLang="zh-CN" sz="2200" b="1" dirty="0">
                <a:latin typeface="Lucida Console" charset="0"/>
              </a:rPr>
              <a:t> SIZE = 20;</a:t>
            </a:r>
          </a:p>
          <a:p>
            <a:r>
              <a:rPr lang="en-US" altLang="zh-CN" sz="2200" b="1" dirty="0">
                <a:latin typeface="Lucida Console" charset="0"/>
              </a:rPr>
              <a:t>vector &lt;</a:t>
            </a:r>
            <a:r>
              <a:rPr lang="en-US" altLang="zh-CN" sz="2200" b="1" dirty="0" err="1">
                <a:latin typeface="Lucida Console" charset="0"/>
              </a:rPr>
              <a:t>int</a:t>
            </a:r>
            <a:r>
              <a:rPr lang="en-US" altLang="zh-CN" sz="2200" b="1" dirty="0">
                <a:latin typeface="Lucida Console" charset="0"/>
              </a:rPr>
              <a:t>&gt; Numbers(SIZE,</a:t>
            </a:r>
            <a:r>
              <a:rPr lang="en-US" altLang="zh-CN" sz="2200" b="1" dirty="0">
                <a:solidFill>
                  <a:srgbClr val="C00000"/>
                </a:solidFill>
                <a:latin typeface="Lucida Console" charset="0"/>
              </a:rPr>
              <a:t>18</a:t>
            </a:r>
            <a:r>
              <a:rPr lang="en-US" altLang="zh-CN" sz="2200" b="1" dirty="0">
                <a:latin typeface="Lucida Console" charset="0"/>
              </a:rPr>
              <a:t>);</a:t>
            </a:r>
            <a:r>
              <a:rPr lang="is-IS" altLang="zh-CN" sz="2200" b="1" dirty="0">
                <a:latin typeface="Lucida Console" charset="0"/>
              </a:rPr>
              <a:t>  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5902" y="3809990"/>
            <a:ext cx="6019642" cy="7694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200" b="1" dirty="0" err="1">
                <a:latin typeface="Lucida Console" charset="0"/>
              </a:rPr>
              <a:t>const</a:t>
            </a:r>
            <a:r>
              <a:rPr lang="en-US" altLang="zh-CN" sz="2200" b="1" dirty="0">
                <a:latin typeface="Lucida Console" charset="0"/>
              </a:rPr>
              <a:t> </a:t>
            </a:r>
            <a:r>
              <a:rPr lang="en-US" altLang="zh-CN" sz="2200" b="1" dirty="0" err="1">
                <a:latin typeface="Lucida Console" charset="0"/>
              </a:rPr>
              <a:t>int</a:t>
            </a:r>
            <a:r>
              <a:rPr lang="en-US" altLang="zh-CN" sz="2200" b="1" dirty="0">
                <a:latin typeface="Lucida Console" charset="0"/>
              </a:rPr>
              <a:t> SIZE = 20;</a:t>
            </a:r>
          </a:p>
          <a:p>
            <a:r>
              <a:rPr lang="en-US" altLang="zh-CN" sz="2200" b="1" dirty="0">
                <a:latin typeface="Lucida Console" charset="0"/>
              </a:rPr>
              <a:t>vector &lt;</a:t>
            </a:r>
            <a:r>
              <a:rPr lang="en-US" altLang="zh-CN" sz="2200" b="1" dirty="0" err="1">
                <a:latin typeface="Lucida Console" charset="0"/>
              </a:rPr>
              <a:t>int</a:t>
            </a:r>
            <a:r>
              <a:rPr lang="en-US" altLang="zh-CN" sz="2200" b="1" dirty="0">
                <a:latin typeface="Lucida Console" charset="0"/>
              </a:rPr>
              <a:t>&gt; Numbers(SIZE,</a:t>
            </a:r>
            <a:r>
              <a:rPr lang="en-US" altLang="zh-CN" sz="2200" b="1" dirty="0">
                <a:solidFill>
                  <a:srgbClr val="C00000"/>
                </a:solidFill>
                <a:latin typeface="Lucida Console" charset="0"/>
              </a:rPr>
              <a:t>3.5</a:t>
            </a:r>
            <a:r>
              <a:rPr lang="en-US" altLang="zh-CN" sz="2200" b="1" dirty="0">
                <a:latin typeface="Lucida Console" charset="0"/>
              </a:rPr>
              <a:t>);</a:t>
            </a:r>
            <a:r>
              <a:rPr lang="is-IS" altLang="zh-CN" sz="2200" b="1" dirty="0">
                <a:latin typeface="Lucida Console" charset="0"/>
              </a:rPr>
              <a:t>  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673804" y="2133634"/>
            <a:ext cx="6004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endParaRPr kumimoji="1" lang="zh-CN" altLang="en-US" sz="2600" dirty="0"/>
          </a:p>
        </p:txBody>
      </p:sp>
      <p:cxnSp>
        <p:nvCxnSpPr>
          <p:cNvPr id="13" name="直线箭头连接符 12"/>
          <p:cNvCxnSpPr/>
          <p:nvPr/>
        </p:nvCxnSpPr>
        <p:spPr bwMode="auto">
          <a:xfrm flipV="1">
            <a:off x="5324025" y="2371992"/>
            <a:ext cx="1296014" cy="2587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本框 13"/>
          <p:cNvSpPr txBox="1"/>
          <p:nvPr/>
        </p:nvSpPr>
        <p:spPr>
          <a:xfrm>
            <a:off x="7248045" y="3048010"/>
            <a:ext cx="6004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18</a:t>
            </a:r>
            <a:endParaRPr kumimoji="1" lang="zh-CN" altLang="en-US" sz="2600" dirty="0"/>
          </a:p>
        </p:txBody>
      </p:sp>
      <p:cxnSp>
        <p:nvCxnSpPr>
          <p:cNvPr id="15" name="直线箭头连接符 14"/>
          <p:cNvCxnSpPr/>
          <p:nvPr/>
        </p:nvCxnSpPr>
        <p:spPr bwMode="auto">
          <a:xfrm flipV="1">
            <a:off x="5898266" y="3286368"/>
            <a:ext cx="1296014" cy="2587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本框 15"/>
          <p:cNvSpPr txBox="1"/>
          <p:nvPr/>
        </p:nvSpPr>
        <p:spPr>
          <a:xfrm>
            <a:off x="7476639" y="4038584"/>
            <a:ext cx="8863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3.5</a:t>
            </a:r>
            <a:endParaRPr kumimoji="1" lang="zh-CN" altLang="en-US" sz="2600" dirty="0"/>
          </a:p>
        </p:txBody>
      </p:sp>
      <p:cxnSp>
        <p:nvCxnSpPr>
          <p:cNvPr id="17" name="直线箭头连接符 16"/>
          <p:cNvCxnSpPr/>
          <p:nvPr/>
        </p:nvCxnSpPr>
        <p:spPr bwMode="auto">
          <a:xfrm flipV="1">
            <a:off x="6126860" y="4276942"/>
            <a:ext cx="1296014" cy="2587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8258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1.7 methods in Vectors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2023/10/11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51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912" y="1347313"/>
            <a:ext cx="8686571" cy="4672419"/>
          </a:xfrm>
        </p:spPr>
        <p:txBody>
          <a:bodyPr/>
          <a:lstStyle/>
          <a:p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Reports the number of elements in the vector: </a:t>
            </a:r>
            <a:r>
              <a:rPr kumimoji="1" lang="en-US" altLang="zh-CN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size()</a:t>
            </a:r>
          </a:p>
          <a:p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Check the vector is empty or not: </a:t>
            </a:r>
            <a:r>
              <a:rPr kumimoji="1" lang="en-US" altLang="zh-CN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empty()</a:t>
            </a:r>
          </a:p>
          <a:p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Resize the vector </a:t>
            </a:r>
            <a:r>
              <a:rPr kumimoji="1" lang="en-US" altLang="zh-CN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V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 so that it contains exactly </a:t>
            </a:r>
            <a:r>
              <a:rPr kumimoji="1" lang="en-US" altLang="zh-CN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N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 elements: </a:t>
            </a:r>
            <a:r>
              <a:rPr kumimoji="1" lang="en-US" altLang="zh-CN" i="1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V.resize</a:t>
            </a:r>
            <a:r>
              <a:rPr kumimoji="1" lang="en-US" altLang="zh-CN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kumimoji="1" lang="en-US" altLang="zh-CN" i="1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int</a:t>
            </a:r>
            <a:r>
              <a:rPr kumimoji="1" lang="en-US" altLang="zh-CN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N)</a:t>
            </a:r>
          </a:p>
          <a:p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Removes all of the elements from the vector and sets its size to 0: </a:t>
            </a:r>
            <a:r>
              <a:rPr kumimoji="1" lang="en-US" altLang="zh-CN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clear()</a:t>
            </a:r>
          </a:p>
          <a:p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Adds an element to the end of the vector, increasing its size by 1: </a:t>
            </a:r>
            <a:r>
              <a:rPr kumimoji="1" lang="en-US" altLang="zh-CN" i="1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push_back</a:t>
            </a:r>
            <a:r>
              <a:rPr kumimoji="1" lang="en-US" altLang="zh-CN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(Type element)</a:t>
            </a:r>
          </a:p>
          <a:p>
            <a:r>
              <a:rPr kumimoji="1" lang="en-US" altLang="zh-CN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To be continued</a:t>
            </a:r>
            <a:r>
              <a:rPr kumimoji="1" lang="mr-IN" altLang="zh-CN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…</a:t>
            </a:r>
            <a:endParaRPr kumimoji="1" lang="en-US" altLang="zh-CN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353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http://www.research.att.com/~bs/Bjar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534" y="0"/>
            <a:ext cx="1905037" cy="142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5" name="内容占位符 2"/>
          <p:cNvSpPr>
            <a:spLocks noGrp="1" noChangeArrowheads="1"/>
          </p:cNvSpPr>
          <p:nvPr>
            <p:ph type="body" idx="1"/>
          </p:nvPr>
        </p:nvSpPr>
        <p:spPr>
          <a:xfrm>
            <a:off x="609704" y="1371654"/>
            <a:ext cx="8381780" cy="4648078"/>
          </a:xfrm>
        </p:spPr>
        <p:txBody>
          <a:bodyPr/>
          <a:lstStyle/>
          <a:p>
            <a:pPr marL="182563" lvl="2" indent="-182563" eaLnBrk="1" hangingPunct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Microsoft:</a:t>
            </a:r>
          </a:p>
          <a:p>
            <a:pPr marL="0" lvl="2" indent="0" eaLnBrk="1" hangingPunct="1">
              <a:lnSpc>
                <a:spcPct val="90000"/>
              </a:lnSpc>
              <a:buNone/>
            </a:pPr>
            <a:r>
              <a:rPr lang="zh-CN" altLang="en-US" sz="2200" dirty="0">
                <a:latin typeface="Arial" charset="0"/>
                <a:ea typeface="Arial" charset="0"/>
                <a:cs typeface="Arial" charset="0"/>
              </a:rPr>
              <a:t>       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o Windows XP </a:t>
            </a:r>
            <a:br>
              <a:rPr lang="en-US" altLang="zh-CN" sz="2200" dirty="0">
                <a:latin typeface="Arial" charset="0"/>
                <a:ea typeface="Arial" charset="0"/>
                <a:cs typeface="Arial" charset="0"/>
              </a:rPr>
            </a:br>
            <a:r>
              <a:rPr lang="zh-CN" altLang="en-US" sz="2200" dirty="0">
                <a:latin typeface="Arial" charset="0"/>
                <a:ea typeface="Arial" charset="0"/>
                <a:cs typeface="Arial" charset="0"/>
              </a:rPr>
              <a:t>　　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o Windows NT (NT4 and 2000) </a:t>
            </a:r>
            <a:br>
              <a:rPr lang="en-US" altLang="zh-CN" sz="2200" dirty="0">
                <a:latin typeface="Arial" charset="0"/>
                <a:ea typeface="Arial" charset="0"/>
                <a:cs typeface="Arial" charset="0"/>
              </a:rPr>
            </a:br>
            <a:r>
              <a:rPr lang="zh-CN" altLang="en-US" sz="2200" dirty="0">
                <a:latin typeface="Arial" charset="0"/>
                <a:ea typeface="Arial" charset="0"/>
                <a:cs typeface="Arial" charset="0"/>
              </a:rPr>
              <a:t>　　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o Windows 9x (95, 98, Me) </a:t>
            </a:r>
            <a:br>
              <a:rPr lang="en-US" altLang="zh-CN" sz="2200" dirty="0">
                <a:latin typeface="Arial" charset="0"/>
                <a:ea typeface="Arial" charset="0"/>
                <a:cs typeface="Arial" charset="0"/>
              </a:rPr>
            </a:br>
            <a:r>
              <a:rPr lang="zh-CN" altLang="en-US" sz="2200" dirty="0">
                <a:latin typeface="Arial" charset="0"/>
                <a:ea typeface="Arial" charset="0"/>
                <a:cs typeface="Arial" charset="0"/>
              </a:rPr>
              <a:t>　　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o Microsoft Office (Word, Excel, Access, PowerPoint, Outlook) </a:t>
            </a:r>
            <a:br>
              <a:rPr lang="en-US" altLang="zh-CN" sz="2200" dirty="0">
                <a:latin typeface="Arial" charset="0"/>
                <a:ea typeface="Arial" charset="0"/>
                <a:cs typeface="Arial" charset="0"/>
              </a:rPr>
            </a:br>
            <a:r>
              <a:rPr lang="zh-CN" altLang="en-US" sz="2200" dirty="0">
                <a:latin typeface="Arial" charset="0"/>
                <a:ea typeface="Arial" charset="0"/>
                <a:cs typeface="Arial" charset="0"/>
              </a:rPr>
              <a:t>　　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o Internet Explorer (including Outlook Express) </a:t>
            </a:r>
            <a:br>
              <a:rPr lang="en-US" altLang="zh-CN" sz="2200" dirty="0">
                <a:latin typeface="Arial" charset="0"/>
                <a:ea typeface="Arial" charset="0"/>
                <a:cs typeface="Arial" charset="0"/>
              </a:rPr>
            </a:br>
            <a:r>
              <a:rPr lang="zh-CN" altLang="en-US" sz="2200" dirty="0">
                <a:latin typeface="Arial" charset="0"/>
                <a:ea typeface="Arial" charset="0"/>
                <a:cs typeface="Arial" charset="0"/>
              </a:rPr>
              <a:t>　　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o Visual Studio </a:t>
            </a:r>
            <a:br>
              <a:rPr lang="en-US" altLang="zh-CN" sz="2200" dirty="0">
                <a:latin typeface="Arial" charset="0"/>
                <a:ea typeface="Arial" charset="0"/>
                <a:cs typeface="Arial" charset="0"/>
              </a:rPr>
            </a:br>
            <a:r>
              <a:rPr lang="zh-CN" altLang="en-US" sz="2200" dirty="0">
                <a:latin typeface="Arial" charset="0"/>
                <a:ea typeface="Arial" charset="0"/>
                <a:cs typeface="Arial" charset="0"/>
              </a:rPr>
              <a:t>　　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o SQL</a:t>
            </a:r>
          </a:p>
          <a:p>
            <a:pPr marL="182563" lvl="2" indent="-182563" eaLnBrk="1" hangingPunct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Mozilla: Firefox browser and Thunderbird mail client (open source)</a:t>
            </a:r>
          </a:p>
          <a:p>
            <a:pPr marL="182563" lvl="2" indent="-182563" eaLnBrk="1" hangingPunct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MySQL: MySQL Server (about 250,000 lines of C++) and MySQL Cluster. Arguably the world's most popular open source database</a:t>
            </a:r>
          </a:p>
          <a:p>
            <a:pPr marL="182563" lvl="2" indent="-182563" eaLnBrk="1" hangingPunct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telephone systems</a:t>
            </a:r>
          </a:p>
          <a:p>
            <a:pPr marL="182563" lvl="2" indent="-182563" eaLnBrk="1" hangingPunct="1">
              <a:lnSpc>
                <a:spcPct val="90000"/>
              </a:lnSpc>
              <a:buFontTx/>
              <a:buChar char="•"/>
            </a:pPr>
            <a:endParaRPr lang="en-US" altLang="zh-CN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1.1 C++ Applications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- </a:t>
            </a:r>
            <a:r>
              <a:rPr lang="en-US" altLang="zh-CN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Bjarne </a:t>
            </a:r>
            <a:r>
              <a:rPr lang="en-US" altLang="zh-CN" dirty="0" err="1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Stroustrup</a:t>
            </a:r>
            <a:endParaRPr lang="zh-CN" altLang="en-US" dirty="0">
              <a:solidFill>
                <a:srgbClr val="00B0F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6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19484" y="5504999"/>
            <a:ext cx="4572000" cy="5909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eaLnBrk="1" hangingPunct="1">
              <a:lnSpc>
                <a:spcPct val="90000"/>
              </a:lnSpc>
            </a:pPr>
            <a:r>
              <a:rPr lang="en-US" altLang="zh-CN" sz="18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I think it would be almost easier to list the systems which aren't written </a:t>
            </a:r>
            <a:r>
              <a:rPr lang="en-US" altLang="zh-CN" sz="1800" dirty="0">
                <a:solidFill>
                  <a:srgbClr val="0070C0"/>
                </a:solidFill>
                <a:ea typeface="宋体" charset="-122"/>
              </a:rPr>
              <a:t>in C++ . </a:t>
            </a:r>
          </a:p>
        </p:txBody>
      </p:sp>
    </p:spTree>
    <p:extLst>
      <p:ext uri="{BB962C8B-B14F-4D97-AF65-F5344CB8AC3E}">
        <p14:creationId xmlns:p14="http://schemas.microsoft.com/office/powerpoint/2010/main" val="25937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1.2 C++ features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98" y="1295456"/>
            <a:ext cx="7873902" cy="4571880"/>
          </a:xfrm>
        </p:spPr>
        <p:txBody>
          <a:bodyPr/>
          <a:lstStyle/>
          <a:p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Classes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User-defined types</a:t>
            </a:r>
          </a:p>
          <a:p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Operator overloading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Attach different meaning to expressions such as a + b</a:t>
            </a:r>
          </a:p>
          <a:p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References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Pass-by-reference function arguments </a:t>
            </a:r>
          </a:p>
          <a:p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Virtual Functions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Dispatched depending on type at run time</a:t>
            </a:r>
          </a:p>
          <a:p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Templates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Macro-like polymorphism for containers (e.g., arrays)</a:t>
            </a:r>
          </a:p>
          <a:p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Exceptions</a:t>
            </a:r>
          </a:p>
          <a:p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2023/10/11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7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529" y="533476"/>
            <a:ext cx="1854129" cy="1955832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 bwMode="auto">
          <a:xfrm>
            <a:off x="385872" y="1219258"/>
            <a:ext cx="8224622" cy="487662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56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1.2 A stack in C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19138" y="1371654"/>
            <a:ext cx="7993062" cy="4495682"/>
          </a:xfrm>
        </p:spPr>
        <p:txBody>
          <a:bodyPr/>
          <a:lstStyle/>
          <a:p>
            <a:pPr>
              <a:buNone/>
            </a:pPr>
            <a:endParaRPr lang="en-US" altLang="zh-CN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314" name="日期占位符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0F516768-510B-4762-B76A-90A586531DA5}" type="datetime1">
              <a:rPr lang="zh-CN" altLang="en-US" sz="1100" smtClean="0">
                <a:solidFill>
                  <a:srgbClr val="000000"/>
                </a:solidFill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zh-CN" altLang="zh-CN" sz="1800" b="0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8500" y="1791117"/>
            <a:ext cx="532126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sz="1800" dirty="0" err="1">
                <a:latin typeface="Lucida Console" charset="0"/>
              </a:rPr>
              <a:t>typedef</a:t>
            </a:r>
            <a:r>
              <a:rPr lang="en-US" altLang="zh-CN" sz="1800" dirty="0">
                <a:latin typeface="Lucida Console" charset="0"/>
              </a:rPr>
              <a:t> </a:t>
            </a:r>
            <a:r>
              <a:rPr lang="en-US" altLang="zh-CN" sz="1800" dirty="0" err="1">
                <a:latin typeface="Lucida Console" charset="0"/>
              </a:rPr>
              <a:t>struct</a:t>
            </a:r>
            <a:r>
              <a:rPr lang="en-US" altLang="zh-CN" sz="1800" dirty="0">
                <a:latin typeface="Lucida Console" charset="0"/>
              </a:rPr>
              <a:t> {</a:t>
            </a:r>
          </a:p>
          <a:p>
            <a:r>
              <a:rPr lang="en-US" altLang="zh-CN" sz="1800" dirty="0">
                <a:latin typeface="Lucida Console" charset="0"/>
              </a:rPr>
              <a:t>  char s[SIZE];</a:t>
            </a:r>
          </a:p>
          <a:p>
            <a:r>
              <a:rPr lang="en-US" altLang="zh-CN" sz="1800" dirty="0">
                <a:latin typeface="Lucida Console" charset="0"/>
              </a:rPr>
              <a:t>  </a:t>
            </a:r>
            <a:r>
              <a:rPr lang="en-US" altLang="zh-CN" sz="1800" dirty="0" err="1">
                <a:latin typeface="Lucida Console" charset="0"/>
              </a:rPr>
              <a:t>int</a:t>
            </a:r>
            <a:r>
              <a:rPr lang="en-US" altLang="zh-CN" sz="1800" dirty="0">
                <a:latin typeface="Lucida Console" charset="0"/>
              </a:rPr>
              <a:t>  </a:t>
            </a:r>
            <a:r>
              <a:rPr lang="en-US" altLang="zh-CN" sz="1800" dirty="0" err="1">
                <a:latin typeface="Lucida Console" charset="0"/>
              </a:rPr>
              <a:t>sp</a:t>
            </a:r>
            <a:r>
              <a:rPr lang="en-US" altLang="zh-CN" sz="1800" dirty="0">
                <a:latin typeface="Lucida Console" charset="0"/>
              </a:rPr>
              <a:t>;</a:t>
            </a:r>
          </a:p>
          <a:p>
            <a:r>
              <a:rPr lang="en-US" altLang="zh-CN" sz="1800" dirty="0">
                <a:latin typeface="Lucida Console" charset="0"/>
              </a:rPr>
              <a:t>} Stack;</a:t>
            </a:r>
          </a:p>
          <a:p>
            <a:endParaRPr lang="en-US" altLang="zh-CN" sz="1800" dirty="0">
              <a:latin typeface="Lucida Console" charset="0"/>
            </a:endParaRPr>
          </a:p>
          <a:p>
            <a:endParaRPr lang="en-US" altLang="zh-CN" sz="1800" dirty="0">
              <a:latin typeface="Lucida Console" charset="0"/>
            </a:endParaRPr>
          </a:p>
          <a:p>
            <a:r>
              <a:rPr lang="en-US" altLang="zh-CN" sz="1800" dirty="0">
                <a:latin typeface="Lucida Console" charset="0"/>
              </a:rPr>
              <a:t>stack *create() {</a:t>
            </a:r>
          </a:p>
          <a:p>
            <a:r>
              <a:rPr lang="en-US" altLang="zh-CN" sz="1800" dirty="0">
                <a:latin typeface="Lucida Console" charset="0"/>
              </a:rPr>
              <a:t>  Stack *s;</a:t>
            </a:r>
          </a:p>
          <a:p>
            <a:r>
              <a:rPr lang="en-US" altLang="zh-CN" sz="1800" dirty="0">
                <a:latin typeface="Lucida Console" charset="0"/>
              </a:rPr>
              <a:t>  s = (Stack *)</a:t>
            </a:r>
            <a:r>
              <a:rPr lang="en-US" altLang="zh-CN" sz="1800" dirty="0" err="1">
                <a:latin typeface="Lucida Console" charset="0"/>
              </a:rPr>
              <a:t>malloc</a:t>
            </a:r>
            <a:r>
              <a:rPr lang="en-US" altLang="zh-CN" sz="1800" dirty="0">
                <a:latin typeface="Lucida Console" charset="0"/>
              </a:rPr>
              <a:t>(</a:t>
            </a:r>
            <a:r>
              <a:rPr lang="en-US" altLang="zh-CN" sz="1800" dirty="0" err="1">
                <a:latin typeface="Lucida Console" charset="0"/>
              </a:rPr>
              <a:t>sizeof</a:t>
            </a:r>
            <a:r>
              <a:rPr lang="en-US" altLang="zh-CN" sz="1800" dirty="0">
                <a:latin typeface="Lucida Console" charset="0"/>
              </a:rPr>
              <a:t>(Stack));</a:t>
            </a:r>
          </a:p>
          <a:p>
            <a:r>
              <a:rPr lang="en-US" altLang="zh-CN" sz="1800" dirty="0">
                <a:latin typeface="Lucida Console" charset="0"/>
              </a:rPr>
              <a:t>  s-&gt;</a:t>
            </a:r>
            <a:r>
              <a:rPr lang="en-US" altLang="zh-CN" sz="1800" dirty="0" err="1">
                <a:latin typeface="Lucida Console" charset="0"/>
              </a:rPr>
              <a:t>sp</a:t>
            </a:r>
            <a:r>
              <a:rPr lang="en-US" altLang="zh-CN" sz="1800" dirty="0">
                <a:latin typeface="Lucida Console" charset="0"/>
              </a:rPr>
              <a:t> = 0;</a:t>
            </a:r>
          </a:p>
          <a:p>
            <a:r>
              <a:rPr lang="en-US" altLang="zh-CN" sz="1800" dirty="0">
                <a:latin typeface="Lucida Console" charset="0"/>
              </a:rPr>
              <a:t>  return s;</a:t>
            </a:r>
          </a:p>
          <a:p>
            <a:r>
              <a:rPr lang="en-US" altLang="zh-CN" sz="1800" dirty="0">
                <a:latin typeface="Lucida Console" charset="0"/>
              </a:rPr>
              <a:t>}</a:t>
            </a:r>
          </a:p>
          <a:p>
            <a:endParaRPr lang="en-US" altLang="zh-CN" sz="1800" dirty="0">
              <a:latin typeface="Lucida Console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029200" y="1219200"/>
            <a:ext cx="3760788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Arial" charset="0"/>
              </a:rPr>
              <a:t>Creator function ensures stack is created properly.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Arial" charset="0"/>
              </a:rPr>
              <a:t>Does not help for stack that is an automatic variable.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Arial" charset="0"/>
              </a:rPr>
              <a:t>Programmer could inadvertently create uninitialized stack. </a:t>
            </a:r>
          </a:p>
        </p:txBody>
      </p:sp>
      <p:pic>
        <p:nvPicPr>
          <p:cNvPr id="10" name="Picture 7" descr="BU00308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56" y="4144246"/>
            <a:ext cx="238125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38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1.2 A stack in C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19138" y="1371654"/>
            <a:ext cx="7993062" cy="4495682"/>
          </a:xfrm>
        </p:spPr>
        <p:txBody>
          <a:bodyPr/>
          <a:lstStyle/>
          <a:p>
            <a:pPr>
              <a:buNone/>
            </a:pPr>
            <a:endParaRPr lang="en-US" altLang="zh-CN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314" name="日期占位符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0F516768-510B-4762-B76A-90A586531DA5}" type="datetime1">
              <a:rPr lang="zh-CN" altLang="en-US" sz="1100" smtClean="0">
                <a:solidFill>
                  <a:srgbClr val="000000"/>
                </a:solidFill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zh-CN" altLang="zh-CN" sz="1800" b="0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19139" y="2514624"/>
            <a:ext cx="5834010" cy="321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>
            <a:lvl1pPr marL="182563" indent="-18256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1pPr>
            <a:lvl2pPr marL="627063" indent="-2651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2pPr>
            <a:lvl3pPr marL="984250" indent="-177800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3pPr>
            <a:lvl4pPr marL="1338263" indent="-173038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4pPr>
            <a:lvl5pPr marL="17065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5pPr>
            <a:lvl6pPr marL="21637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6pPr>
            <a:lvl7pPr marL="26209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7pPr>
            <a:lvl8pPr marL="30781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8pPr>
            <a:lvl9pPr marL="35353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zh-CN" sz="1800" kern="0" dirty="0">
                <a:latin typeface="Lucida Console" charset="0"/>
              </a:rPr>
              <a:t>char pop(Stack *s) {</a:t>
            </a:r>
          </a:p>
          <a:p>
            <a:pPr>
              <a:buFont typeface="Wingdings" charset="2"/>
              <a:buNone/>
            </a:pPr>
            <a:r>
              <a:rPr lang="en-US" altLang="zh-CN" sz="1800" kern="0" dirty="0">
                <a:latin typeface="Lucida Console" charset="0"/>
              </a:rPr>
              <a:t>  if (</a:t>
            </a:r>
            <a:r>
              <a:rPr lang="en-US" altLang="zh-CN" sz="1800" kern="0" dirty="0" err="1">
                <a:latin typeface="Lucida Console" charset="0"/>
              </a:rPr>
              <a:t>sp</a:t>
            </a:r>
            <a:r>
              <a:rPr lang="en-US" altLang="zh-CN" sz="1800" kern="0" dirty="0">
                <a:latin typeface="Lucida Console" charset="0"/>
              </a:rPr>
              <a:t> = 0) error(“Underflow”);</a:t>
            </a:r>
          </a:p>
          <a:p>
            <a:pPr>
              <a:buFont typeface="Wingdings" charset="2"/>
              <a:buNone/>
            </a:pPr>
            <a:r>
              <a:rPr lang="en-US" altLang="zh-CN" sz="1800" kern="0" dirty="0">
                <a:latin typeface="Lucida Console" charset="0"/>
              </a:rPr>
              <a:t>  return s-&gt;s[--</a:t>
            </a:r>
            <a:r>
              <a:rPr lang="en-US" altLang="zh-CN" sz="1800" kern="0" dirty="0" err="1">
                <a:latin typeface="Lucida Console" charset="0"/>
              </a:rPr>
              <a:t>sp</a:t>
            </a:r>
            <a:r>
              <a:rPr lang="en-US" altLang="zh-CN" sz="1800" kern="0" dirty="0">
                <a:latin typeface="Lucida Console" charset="0"/>
              </a:rPr>
              <a:t>];</a:t>
            </a:r>
          </a:p>
          <a:p>
            <a:pPr>
              <a:buFont typeface="Wingdings" charset="2"/>
              <a:buNone/>
            </a:pPr>
            <a:r>
              <a:rPr lang="en-US" altLang="zh-CN" sz="1800" kern="0" dirty="0">
                <a:latin typeface="Lucida Console" charset="0"/>
              </a:rPr>
              <a:t>}</a:t>
            </a:r>
          </a:p>
          <a:p>
            <a:pPr>
              <a:buFont typeface="Wingdings" charset="2"/>
              <a:buNone/>
            </a:pPr>
            <a:endParaRPr lang="en-US" altLang="zh-CN" sz="1800" kern="0" dirty="0">
              <a:latin typeface="Lucida Console" charset="0"/>
            </a:endParaRPr>
          </a:p>
          <a:p>
            <a:pPr>
              <a:buFont typeface="Wingdings" charset="2"/>
              <a:buNone/>
            </a:pPr>
            <a:r>
              <a:rPr lang="en-US" altLang="zh-CN" sz="1800" kern="0" dirty="0">
                <a:latin typeface="Lucida Console" charset="0"/>
              </a:rPr>
              <a:t>void push(Stack *s, char v) {</a:t>
            </a:r>
          </a:p>
          <a:p>
            <a:pPr>
              <a:buFont typeface="Wingdings" charset="2"/>
              <a:buNone/>
            </a:pPr>
            <a:r>
              <a:rPr lang="en-US" altLang="zh-CN" sz="1800" kern="0" dirty="0">
                <a:latin typeface="Lucida Console" charset="0"/>
              </a:rPr>
              <a:t>  if (</a:t>
            </a:r>
            <a:r>
              <a:rPr lang="en-US" altLang="zh-CN" sz="1800" kern="0" dirty="0" err="1">
                <a:latin typeface="Lucida Console" charset="0"/>
              </a:rPr>
              <a:t>sp</a:t>
            </a:r>
            <a:r>
              <a:rPr lang="en-US" altLang="zh-CN" sz="1800" kern="0" dirty="0">
                <a:latin typeface="Lucida Console" charset="0"/>
              </a:rPr>
              <a:t> == SIZE) error(“Overflow”);</a:t>
            </a:r>
          </a:p>
          <a:p>
            <a:pPr>
              <a:buFont typeface="Wingdings" charset="2"/>
              <a:buNone/>
            </a:pPr>
            <a:r>
              <a:rPr lang="en-US" altLang="zh-CN" sz="1800" kern="0" dirty="0">
                <a:latin typeface="Lucida Console" charset="0"/>
              </a:rPr>
              <a:t>  s-&gt;s[</a:t>
            </a:r>
            <a:r>
              <a:rPr lang="en-US" altLang="zh-CN" sz="1800" kern="0" dirty="0" err="1">
                <a:latin typeface="Lucida Console" charset="0"/>
              </a:rPr>
              <a:t>sp</a:t>
            </a:r>
            <a:r>
              <a:rPr lang="en-US" altLang="zh-CN" sz="1800" kern="0" dirty="0">
                <a:latin typeface="Lucida Console" charset="0"/>
              </a:rPr>
              <a:t>++] = v;</a:t>
            </a:r>
          </a:p>
          <a:p>
            <a:pPr>
              <a:buFont typeface="Wingdings" charset="2"/>
              <a:buNone/>
            </a:pPr>
            <a:r>
              <a:rPr lang="en-US" altLang="zh-CN" sz="1800" kern="0" dirty="0">
                <a:latin typeface="Lucida Console" charset="0"/>
              </a:rPr>
              <a:t>}</a:t>
            </a:r>
            <a:endParaRPr lang="en-US" altLang="zh-CN" sz="1800" kern="0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267208" y="381080"/>
            <a:ext cx="497998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Arial" charset="0"/>
              </a:rPr>
              <a:t>Not clear these are the only stack-related functions.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Arial" charset="0"/>
              </a:rPr>
              <a:t>Another part of program can modify any stack any way it wants to, destroying invariants.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Arial" charset="0"/>
              </a:rPr>
              <a:t>Temptation to inline these computations, not use functions. </a:t>
            </a:r>
          </a:p>
        </p:txBody>
      </p:sp>
    </p:spTree>
    <p:extLst>
      <p:ext uri="{BB962C8B-B14F-4D97-AF65-F5344CB8AC3E}">
        <p14:creationId xmlns:p14="http://schemas.microsoft.com/office/powerpoint/2010/main" val="2087465226"/>
      </p:ext>
    </p:extLst>
  </p:cSld>
  <p:clrMapOvr>
    <a:masterClrMapping/>
  </p:clrMapOvr>
</p:sld>
</file>

<file path=ppt/theme/theme1.xml><?xml version="1.0" encoding="utf-8"?>
<a:theme xmlns:a="http://schemas.openxmlformats.org/drawingml/2006/main" name="uef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uef_english">
      <a:majorFont>
        <a:latin typeface="Palatino Linotype"/>
        <a:ea typeface="Palatino Linotype"/>
        <a:cs typeface="Palatino Linotype"/>
      </a:majorFont>
      <a:minorFont>
        <a:latin typeface="Palatino Linotype"/>
        <a:ea typeface="Palatino Linotype"/>
        <a:cs typeface="Palatino Linotyp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_uef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uef_english">
      <a:majorFont>
        <a:latin typeface="Palatino Linotype"/>
        <a:ea typeface="Palatino Linotype"/>
        <a:cs typeface="Palatino Linotype"/>
      </a:majorFont>
      <a:minorFont>
        <a:latin typeface="Palatino Linotype"/>
        <a:ea typeface="Palatino Linotype"/>
        <a:cs typeface="Palatino Linotyp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2_uef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uef_english">
      <a:majorFont>
        <a:latin typeface="Palatino Linotype"/>
        <a:ea typeface="Palatino Linotype"/>
        <a:cs typeface="Palatino Linotype"/>
      </a:majorFont>
      <a:minorFont>
        <a:latin typeface="Palatino Linotype"/>
        <a:ea typeface="Palatino Linotype"/>
        <a:cs typeface="Palatino Linotyp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uef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uef_english">
      <a:majorFont>
        <a:latin typeface="Palatino Linotype"/>
        <a:ea typeface="Palatino Linotype"/>
        <a:cs typeface="Palatino Linotype"/>
      </a:majorFont>
      <a:minorFont>
        <a:latin typeface="Palatino Linotype"/>
        <a:ea typeface="Palatino Linotype"/>
        <a:cs typeface="Palatino Linotyp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uef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uef_english">
      <a:majorFont>
        <a:latin typeface="Palatino Linotype"/>
        <a:ea typeface="Palatino Linotype"/>
        <a:cs typeface="Palatino Linotype"/>
      </a:majorFont>
      <a:minorFont>
        <a:latin typeface="Palatino Linotype"/>
        <a:ea typeface="Palatino Linotype"/>
        <a:cs typeface="Palatino Linotyp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lnDef>
  </a:objectDefaults>
  <a:extraClrSchemeLst/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 testing</Template>
  <TotalTime>8571</TotalTime>
  <Pages>0</Pages>
  <Words>3920</Words>
  <Characters>0</Characters>
  <Application>Microsoft Macintosh PowerPoint</Application>
  <DocSecurity>0</DocSecurity>
  <PresentationFormat>全屏显示(4:3)</PresentationFormat>
  <Lines>0</Lines>
  <Paragraphs>657</Paragraphs>
  <Slides>51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51</vt:i4>
      </vt:variant>
    </vt:vector>
  </HeadingPairs>
  <TitlesOfParts>
    <vt:vector size="62" baseType="lpstr">
      <vt:lpstr>SimSun</vt:lpstr>
      <vt:lpstr>Arial</vt:lpstr>
      <vt:lpstr>Lucida Console</vt:lpstr>
      <vt:lpstr>Palatino Linotype</vt:lpstr>
      <vt:lpstr>Times New Roman</vt:lpstr>
      <vt:lpstr>Wingdings</vt:lpstr>
      <vt:lpstr>uef_english</vt:lpstr>
      <vt:lpstr>1_uef_english</vt:lpstr>
      <vt:lpstr>2_uef_english</vt:lpstr>
      <vt:lpstr>3_uef_english</vt:lpstr>
      <vt:lpstr>4_uef_english</vt:lpstr>
      <vt:lpstr>程序设计范式</vt:lpstr>
      <vt:lpstr>1–C++编程基础</vt:lpstr>
      <vt:lpstr>1.1 Why C++?</vt:lpstr>
      <vt:lpstr>1.1 C++ Applications</vt:lpstr>
      <vt:lpstr>1.1 C++ Applications - Bjarne Stroustrup</vt:lpstr>
      <vt:lpstr>1.1 C++ Applications - Bjarne Stroustrup</vt:lpstr>
      <vt:lpstr>1.2 C++ features</vt:lpstr>
      <vt:lpstr>1.2 A stack in C</vt:lpstr>
      <vt:lpstr>1.2 A stack in C</vt:lpstr>
      <vt:lpstr>1.2 C++ solution</vt:lpstr>
      <vt:lpstr>1.2 C++ Stack class</vt:lpstr>
      <vt:lpstr>1.2 C++ Stack class</vt:lpstr>
      <vt:lpstr>1.2 C -&gt; C++</vt:lpstr>
      <vt:lpstr>1.3 Namespace</vt:lpstr>
      <vt:lpstr>1.3 Namespace</vt:lpstr>
      <vt:lpstr>1.3 Namespace</vt:lpstr>
      <vt:lpstr>1.3 Namespace</vt:lpstr>
      <vt:lpstr>1.4 Input and Output (IO)</vt:lpstr>
      <vt:lpstr>1.4 C++ IO</vt:lpstr>
      <vt:lpstr>1.4 C++ IO</vt:lpstr>
      <vt:lpstr>1.4 Stream output</vt:lpstr>
      <vt:lpstr>1.4 Stream input</vt:lpstr>
      <vt:lpstr>1.5 Data types</vt:lpstr>
      <vt:lpstr>1.5 Numeric data types</vt:lpstr>
      <vt:lpstr>1.5 Literal constants</vt:lpstr>
      <vt:lpstr>1.5 Literal constants</vt:lpstr>
      <vt:lpstr>1.5 the C++ string type</vt:lpstr>
      <vt:lpstr>1.5 the C++ string type (cont.)</vt:lpstr>
      <vt:lpstr>1.5 structures</vt:lpstr>
      <vt:lpstr>1.5 structures</vt:lpstr>
      <vt:lpstr>1.5 struct</vt:lpstr>
      <vt:lpstr>1.5 Abstraction</vt:lpstr>
      <vt:lpstr>1.5 Data abstraction</vt:lpstr>
      <vt:lpstr>1.5 Data abstraction</vt:lpstr>
      <vt:lpstr>1.5 Abstract Data Type (ADT)</vt:lpstr>
      <vt:lpstr>1.5 Abstract Data Type (ADT) example</vt:lpstr>
      <vt:lpstr>1.6 How to swap two numbers?</vt:lpstr>
      <vt:lpstr>1.6 solution in C</vt:lpstr>
      <vt:lpstr>1.6 How can we do in C++?</vt:lpstr>
      <vt:lpstr>1.6 Reference in C++</vt:lpstr>
      <vt:lpstr>1.6 Reference and Pointer</vt:lpstr>
      <vt:lpstr>1.6 Reference</vt:lpstr>
      <vt:lpstr>1.6 Reference</vt:lpstr>
      <vt:lpstr>1.6 Without the third variable? + and -</vt:lpstr>
      <vt:lpstr>1.6 Without the third variable? * and /</vt:lpstr>
      <vt:lpstr>1.6 Without the third variable? XOR</vt:lpstr>
      <vt:lpstr>1.7 Except for arrays? </vt:lpstr>
      <vt:lpstr>1.7 Vectors</vt:lpstr>
      <vt:lpstr>1.7 Use Vectors</vt:lpstr>
      <vt:lpstr>1.7 Initialize Vectors</vt:lpstr>
      <vt:lpstr>1.7 methods in Vectors</vt:lpstr>
    </vt:vector>
  </TitlesOfParts>
  <Manager>HAHMO</Manager>
  <Company>University of Eastern Finland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Validity in Clustering Methods</dc:title>
  <dc:creator>zhao</dc:creator>
  <cp:lastModifiedBy>Microsoft Office User</cp:lastModifiedBy>
  <cp:revision>1128</cp:revision>
  <dcterms:created xsi:type="dcterms:W3CDTF">2012-06-18T00:20:00Z</dcterms:created>
  <dcterms:modified xsi:type="dcterms:W3CDTF">2023-10-11T10:58:42Z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2052-9.1.0.4567</vt:lpwstr>
  </property>
</Properties>
</file>