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2" r:id="rId3"/>
    <p:sldMasterId id="2147483675" r:id="rId4"/>
    <p:sldMasterId id="2147483688" r:id="rId5"/>
  </p:sldMasterIdLst>
  <p:notesMasterIdLst>
    <p:notesMasterId r:id="rId57"/>
  </p:notesMasterIdLst>
  <p:handoutMasterIdLst>
    <p:handoutMasterId r:id="rId58"/>
  </p:handoutMasterIdLst>
  <p:sldIdLst>
    <p:sldId id="512" r:id="rId6"/>
    <p:sldId id="543" r:id="rId7"/>
    <p:sldId id="514" r:id="rId8"/>
    <p:sldId id="622" r:id="rId9"/>
    <p:sldId id="583" r:id="rId10"/>
    <p:sldId id="623" r:id="rId11"/>
    <p:sldId id="625" r:id="rId12"/>
    <p:sldId id="630" r:id="rId13"/>
    <p:sldId id="626" r:id="rId14"/>
    <p:sldId id="627" r:id="rId15"/>
    <p:sldId id="628" r:id="rId16"/>
    <p:sldId id="629" r:id="rId17"/>
    <p:sldId id="631" r:id="rId18"/>
    <p:sldId id="632" r:id="rId19"/>
    <p:sldId id="634" r:id="rId20"/>
    <p:sldId id="633" r:id="rId21"/>
    <p:sldId id="636" r:id="rId22"/>
    <p:sldId id="637" r:id="rId23"/>
    <p:sldId id="638" r:id="rId24"/>
    <p:sldId id="639" r:id="rId25"/>
    <p:sldId id="640" r:id="rId26"/>
    <p:sldId id="635" r:id="rId27"/>
    <p:sldId id="641" r:id="rId28"/>
    <p:sldId id="642" r:id="rId29"/>
    <p:sldId id="643" r:id="rId30"/>
    <p:sldId id="644" r:id="rId31"/>
    <p:sldId id="645" r:id="rId32"/>
    <p:sldId id="646" r:id="rId33"/>
    <p:sldId id="647" r:id="rId34"/>
    <p:sldId id="619" r:id="rId35"/>
    <p:sldId id="620" r:id="rId36"/>
    <p:sldId id="621" r:id="rId37"/>
    <p:sldId id="599" r:id="rId38"/>
    <p:sldId id="649" r:id="rId39"/>
    <p:sldId id="650" r:id="rId40"/>
    <p:sldId id="652" r:id="rId41"/>
    <p:sldId id="666" r:id="rId42"/>
    <p:sldId id="653" r:id="rId43"/>
    <p:sldId id="654" r:id="rId44"/>
    <p:sldId id="655" r:id="rId45"/>
    <p:sldId id="656" r:id="rId46"/>
    <p:sldId id="657" r:id="rId47"/>
    <p:sldId id="667" r:id="rId48"/>
    <p:sldId id="668" r:id="rId49"/>
    <p:sldId id="669" r:id="rId50"/>
    <p:sldId id="671" r:id="rId51"/>
    <p:sldId id="672" r:id="rId52"/>
    <p:sldId id="673" r:id="rId53"/>
    <p:sldId id="659" r:id="rId54"/>
    <p:sldId id="660" r:id="rId55"/>
    <p:sldId id="661" r:id="rId56"/>
  </p:sldIdLst>
  <p:sldSz cx="9144000" cy="6858000" type="screen4x3"/>
  <p:notesSz cx="6858000" cy="9144000"/>
  <p:defaultTextStyle>
    <a:defPPr>
      <a:defRPr lang="zh-CN"/>
    </a:defPPr>
    <a:lvl1pPr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1pPr>
    <a:lvl2pPr marL="4572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2pPr>
    <a:lvl3pPr marL="9144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3pPr>
    <a:lvl4pPr marL="13716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4pPr>
    <a:lvl5pPr marL="1828800" algn="l" rtl="0" eaLnBrk="0" fontAlgn="base" hangingPunct="0">
      <a:spcBef>
        <a:spcPct val="0"/>
      </a:spcBef>
      <a:spcAft>
        <a:spcPct val="0"/>
      </a:spcAft>
      <a:buFont typeface="Arial" pitchFamily="34" charset="0"/>
      <a:defRPr sz="1400" kern="1200">
        <a:solidFill>
          <a:schemeClr val="tx1"/>
        </a:solidFill>
        <a:latin typeface="Palatino Linotype" pitchFamily="18" charset="0"/>
        <a:ea typeface="宋体" pitchFamily="2" charset="-122"/>
        <a:cs typeface="+mn-cs"/>
      </a:defRPr>
    </a:lvl5pPr>
    <a:lvl6pPr marL="2286000" algn="l" defTabSz="914400" rtl="0" eaLnBrk="1" latinLnBrk="0" hangingPunct="1">
      <a:defRPr sz="1400" kern="1200">
        <a:solidFill>
          <a:schemeClr val="tx1"/>
        </a:solidFill>
        <a:latin typeface="Palatino Linotype" pitchFamily="18" charset="0"/>
        <a:ea typeface="宋体" pitchFamily="2" charset="-122"/>
        <a:cs typeface="+mn-cs"/>
      </a:defRPr>
    </a:lvl6pPr>
    <a:lvl7pPr marL="2743200" algn="l" defTabSz="914400" rtl="0" eaLnBrk="1" latinLnBrk="0" hangingPunct="1">
      <a:defRPr sz="1400" kern="1200">
        <a:solidFill>
          <a:schemeClr val="tx1"/>
        </a:solidFill>
        <a:latin typeface="Palatino Linotype" pitchFamily="18" charset="0"/>
        <a:ea typeface="宋体" pitchFamily="2" charset="-122"/>
        <a:cs typeface="+mn-cs"/>
      </a:defRPr>
    </a:lvl7pPr>
    <a:lvl8pPr marL="3200400" algn="l" defTabSz="914400" rtl="0" eaLnBrk="1" latinLnBrk="0" hangingPunct="1">
      <a:defRPr sz="1400" kern="1200">
        <a:solidFill>
          <a:schemeClr val="tx1"/>
        </a:solidFill>
        <a:latin typeface="Palatino Linotype" pitchFamily="18" charset="0"/>
        <a:ea typeface="宋体" pitchFamily="2" charset="-122"/>
        <a:cs typeface="+mn-cs"/>
      </a:defRPr>
    </a:lvl8pPr>
    <a:lvl9pPr marL="3657600" algn="l" defTabSz="914400" rtl="0" eaLnBrk="1" latinLnBrk="0" hangingPunct="1">
      <a:defRPr sz="1400" kern="1200">
        <a:solidFill>
          <a:schemeClr val="tx1"/>
        </a:solidFill>
        <a:latin typeface="Palatino Linotype" pitchFamily="18" charset="0"/>
        <a:ea typeface="宋体" pitchFamily="2" charset="-122"/>
        <a:cs typeface="+mn-cs"/>
      </a:defRPr>
    </a:lvl9pPr>
  </p:defaultTextStyle>
  <p:extLst>
    <p:ext uri="{EFAFB233-063F-42B5-8137-9DF3F51BA10A}">
      <p15:sldGuideLst xmlns:p15="http://schemas.microsoft.com/office/powerpoint/2012/main">
        <p15:guide id="1" orient="horz" pos="384" userDrawn="1">
          <p15:clr>
            <a:srgbClr val="A4A3A4"/>
          </p15:clr>
        </p15:guide>
        <p15:guide id="2" pos="240" userDrawn="1">
          <p15:clr>
            <a:srgbClr val="A4A3A4"/>
          </p15:clr>
        </p15:guide>
        <p15:guide id="3"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2C9D7"/>
    <a:srgbClr val="000000"/>
    <a:srgbClr val="F4F600"/>
    <a:srgbClr val="7A5900"/>
    <a:srgbClr val="ECAC00"/>
    <a:srgbClr val="91F9FF"/>
    <a:srgbClr val="55F1FF"/>
    <a:srgbClr val="0FE6FF"/>
    <a:srgbClr val="00D1F0"/>
    <a:srgbClr val="C6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26" autoAdjust="0"/>
    <p:restoredTop sz="90123" autoAdjust="0"/>
  </p:normalViewPr>
  <p:slideViewPr>
    <p:cSldViewPr>
      <p:cViewPr varScale="1">
        <p:scale>
          <a:sx n="101" d="100"/>
          <a:sy n="101" d="100"/>
        </p:scale>
        <p:origin x="2424" y="192"/>
      </p:cViewPr>
      <p:guideLst>
        <p:guide orient="horz" pos="384"/>
        <p:guide pos="24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Lst>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344" y="208"/>
      </p:cViewPr>
      <p:guideLst/>
    </p:cSldViewPr>
  </p:notes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23.xml"/><Relationship Id="rId18" Type="http://schemas.openxmlformats.org/officeDocument/2006/relationships/slide" Target="slides/slide28.xml"/><Relationship Id="rId26" Type="http://schemas.openxmlformats.org/officeDocument/2006/relationships/slide" Target="slides/slide42.xml"/><Relationship Id="rId3" Type="http://schemas.openxmlformats.org/officeDocument/2006/relationships/slide" Target="slides/slide8.xml"/><Relationship Id="rId21" Type="http://schemas.openxmlformats.org/officeDocument/2006/relationships/slide" Target="slides/slide37.xml"/><Relationship Id="rId34" Type="http://schemas.openxmlformats.org/officeDocument/2006/relationships/slide" Target="slides/slide51.xml"/><Relationship Id="rId7" Type="http://schemas.openxmlformats.org/officeDocument/2006/relationships/slide" Target="slides/slide15.xml"/><Relationship Id="rId12" Type="http://schemas.openxmlformats.org/officeDocument/2006/relationships/slide" Target="slides/slide21.xml"/><Relationship Id="rId17" Type="http://schemas.openxmlformats.org/officeDocument/2006/relationships/slide" Target="slides/slide27.xml"/><Relationship Id="rId25" Type="http://schemas.openxmlformats.org/officeDocument/2006/relationships/slide" Target="slides/slide41.xml"/><Relationship Id="rId33" Type="http://schemas.openxmlformats.org/officeDocument/2006/relationships/slide" Target="slides/slide50.xml"/><Relationship Id="rId2" Type="http://schemas.openxmlformats.org/officeDocument/2006/relationships/slide" Target="slides/slide7.xml"/><Relationship Id="rId16" Type="http://schemas.openxmlformats.org/officeDocument/2006/relationships/slide" Target="slides/slide26.xml"/><Relationship Id="rId20" Type="http://schemas.openxmlformats.org/officeDocument/2006/relationships/slide" Target="slides/slide36.xml"/><Relationship Id="rId29" Type="http://schemas.openxmlformats.org/officeDocument/2006/relationships/slide" Target="slides/slide46.xml"/><Relationship Id="rId1" Type="http://schemas.openxmlformats.org/officeDocument/2006/relationships/slide" Target="slides/slide5.xml"/><Relationship Id="rId6" Type="http://schemas.openxmlformats.org/officeDocument/2006/relationships/slide" Target="slides/slide14.xml"/><Relationship Id="rId11" Type="http://schemas.openxmlformats.org/officeDocument/2006/relationships/slide" Target="slides/slide20.xml"/><Relationship Id="rId24" Type="http://schemas.openxmlformats.org/officeDocument/2006/relationships/slide" Target="slides/slide40.xml"/><Relationship Id="rId32" Type="http://schemas.openxmlformats.org/officeDocument/2006/relationships/slide" Target="slides/slide49.xml"/><Relationship Id="rId5" Type="http://schemas.openxmlformats.org/officeDocument/2006/relationships/slide" Target="slides/slide11.xml"/><Relationship Id="rId15" Type="http://schemas.openxmlformats.org/officeDocument/2006/relationships/slide" Target="slides/slide25.xml"/><Relationship Id="rId23" Type="http://schemas.openxmlformats.org/officeDocument/2006/relationships/slide" Target="slides/slide39.xml"/><Relationship Id="rId28" Type="http://schemas.openxmlformats.org/officeDocument/2006/relationships/slide" Target="slides/slide45.xml"/><Relationship Id="rId10" Type="http://schemas.openxmlformats.org/officeDocument/2006/relationships/slide" Target="slides/slide19.xml"/><Relationship Id="rId19" Type="http://schemas.openxmlformats.org/officeDocument/2006/relationships/slide" Target="slides/slide29.xml"/><Relationship Id="rId31" Type="http://schemas.openxmlformats.org/officeDocument/2006/relationships/slide" Target="slides/slide48.xml"/><Relationship Id="rId4" Type="http://schemas.openxmlformats.org/officeDocument/2006/relationships/slide" Target="slides/slide9.xml"/><Relationship Id="rId9" Type="http://schemas.openxmlformats.org/officeDocument/2006/relationships/slide" Target="slides/slide18.xml"/><Relationship Id="rId14" Type="http://schemas.openxmlformats.org/officeDocument/2006/relationships/slide" Target="slides/slide24.xml"/><Relationship Id="rId22" Type="http://schemas.openxmlformats.org/officeDocument/2006/relationships/slide" Target="slides/slide38.xml"/><Relationship Id="rId27" Type="http://schemas.openxmlformats.org/officeDocument/2006/relationships/slide" Target="slides/slide44.xml"/><Relationship Id="rId30" Type="http://schemas.openxmlformats.org/officeDocument/2006/relationships/slide" Target="slides/slide47.xml"/><Relationship Id="rId8"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DD8D5A-D28F-F94E-B3A3-55F77A1B9244}" type="datetimeFigureOut">
              <a:rPr kumimoji="1" lang="zh-CN" altLang="en-US" smtClean="0"/>
              <a:t>2023/10/11</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97B8A-DB23-4C4C-9D85-D8906B28004A}" type="slidenum">
              <a:rPr kumimoji="1" lang="zh-CN" altLang="en-US" smtClean="0"/>
              <a:t>‹#›</a:t>
            </a:fld>
            <a:endParaRPr kumimoji="1" lang="zh-CN" altLang="en-US"/>
          </a:p>
        </p:txBody>
      </p:sp>
    </p:spTree>
    <p:extLst>
      <p:ext uri="{BB962C8B-B14F-4D97-AF65-F5344CB8AC3E}">
        <p14:creationId xmlns:p14="http://schemas.microsoft.com/office/powerpoint/2010/main" val="1671692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800"/>
            </a:lvl1pPr>
          </a:lstStyle>
          <a:p>
            <a:pPr>
              <a:defRPr/>
            </a:pPr>
            <a:endParaRPr lang="zh-CN"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800"/>
            </a:lvl1pPr>
          </a:lstStyle>
          <a:p>
            <a:pPr>
              <a:defRPr/>
            </a:pPr>
            <a:endParaRPr lang="zh-CN"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spect="1" noChangeArrowheads="1" noTextEdit="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0">
              <a:spcBef>
                <a:spcPct val="30000"/>
              </a:spcBef>
              <a:defRPr sz="1200">
                <a:solidFill>
                  <a:schemeClr val="tx1"/>
                </a:solidFill>
                <a:latin typeface="Arial" pitchFamily="34" charset="0"/>
              </a:defRPr>
            </a:lvl1pPr>
            <a:lvl2pPr defTabSz="0">
              <a:spcBef>
                <a:spcPct val="30000"/>
              </a:spcBef>
              <a:defRPr sz="1200">
                <a:solidFill>
                  <a:schemeClr val="tx1"/>
                </a:solidFill>
                <a:latin typeface="Arial" pitchFamily="34" charset="0"/>
              </a:defRPr>
            </a:lvl2pPr>
            <a:lvl3pPr defTabSz="0">
              <a:spcBef>
                <a:spcPct val="30000"/>
              </a:spcBef>
              <a:defRPr sz="1200">
                <a:solidFill>
                  <a:schemeClr val="tx1"/>
                </a:solidFill>
                <a:latin typeface="Arial" pitchFamily="34" charset="0"/>
              </a:defRPr>
            </a:lvl3pPr>
            <a:lvl4pPr defTabSz="0">
              <a:spcBef>
                <a:spcPct val="30000"/>
              </a:spcBef>
              <a:defRPr sz="1200">
                <a:solidFill>
                  <a:schemeClr val="tx1"/>
                </a:solidFill>
                <a:latin typeface="Arial" pitchFamily="34" charset="0"/>
              </a:defRPr>
            </a:lvl4pPr>
            <a:lvl5pPr defTabSz="0">
              <a:spcBef>
                <a:spcPct val="30000"/>
              </a:spcBef>
              <a:defRPr sz="1200">
                <a:solidFill>
                  <a:schemeClr val="tx1"/>
                </a:solidFill>
                <a:latin typeface="Arial" pitchFamily="34" charset="0"/>
              </a:defRPr>
            </a:lvl5pPr>
            <a:lvl6pPr marL="457200" defTabSz="0" eaLnBrk="0" fontAlgn="base" hangingPunct="0">
              <a:spcBef>
                <a:spcPct val="30000"/>
              </a:spcBef>
              <a:spcAft>
                <a:spcPct val="0"/>
              </a:spcAft>
              <a:defRPr sz="1200">
                <a:solidFill>
                  <a:schemeClr val="tx1"/>
                </a:solidFill>
                <a:latin typeface="Arial" pitchFamily="34" charset="0"/>
              </a:defRPr>
            </a:lvl6pPr>
            <a:lvl7pPr marL="914400" defTabSz="0" eaLnBrk="0" fontAlgn="base" hangingPunct="0">
              <a:spcBef>
                <a:spcPct val="30000"/>
              </a:spcBef>
              <a:spcAft>
                <a:spcPct val="0"/>
              </a:spcAft>
              <a:defRPr sz="1200">
                <a:solidFill>
                  <a:schemeClr val="tx1"/>
                </a:solidFill>
                <a:latin typeface="Arial" pitchFamily="34" charset="0"/>
              </a:defRPr>
            </a:lvl7pPr>
            <a:lvl8pPr marL="1371600" defTabSz="0" eaLnBrk="0" fontAlgn="base" hangingPunct="0">
              <a:spcBef>
                <a:spcPct val="30000"/>
              </a:spcBef>
              <a:spcAft>
                <a:spcPct val="0"/>
              </a:spcAft>
              <a:defRPr sz="1200">
                <a:solidFill>
                  <a:schemeClr val="tx1"/>
                </a:solidFill>
                <a:latin typeface="Arial" pitchFamily="34" charset="0"/>
              </a:defRPr>
            </a:lvl8pPr>
            <a:lvl9pPr marL="1828800" defTabSz="0" eaLnBrk="0" fontAlgn="base" hangingPunct="0">
              <a:spcBef>
                <a:spcPct val="30000"/>
              </a:spcBef>
              <a:spcAft>
                <a:spcPct val="0"/>
              </a:spcAft>
              <a:defRPr sz="1200">
                <a:solidFill>
                  <a:schemeClr val="tx1"/>
                </a:solidFill>
                <a:latin typeface="Arial" pitchFamily="34" charset="0"/>
              </a:defRPr>
            </a:lvl9pPr>
          </a:lstStyle>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a:p>
            <a:pPr>
              <a:buFontTx/>
              <a:buNone/>
              <a:defRPr/>
            </a:pPr>
            <a:r>
              <a:rPr lang="zh-CN" altLang="zh-CN"/>
              <a:t>           </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800"/>
            </a:lvl1pPr>
          </a:lstStyle>
          <a:p>
            <a:pPr>
              <a:defRPr/>
            </a:pPr>
            <a:endParaRPr lang="zh-CN"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pPr>
              <a:defRPr/>
            </a:pPr>
            <a:fld id="{2C9A6857-A53D-4084-A189-BC0AAD62C557}" type="slidenum">
              <a:rPr lang="zh-CN" altLang="zh-CN"/>
              <a:pPr>
                <a:defRPr/>
              </a:pPr>
              <a:t>‹#›</a:t>
            </a:fld>
            <a:endParaRPr lang="zh-CN" altLang="zh-CN" sz="800"/>
          </a:p>
        </p:txBody>
      </p:sp>
    </p:spTree>
    <p:extLst>
      <p:ext uri="{BB962C8B-B14F-4D97-AF65-F5344CB8AC3E}">
        <p14:creationId xmlns:p14="http://schemas.microsoft.com/office/powerpoint/2010/main" val="1391295517"/>
      </p:ext>
    </p:extLst>
  </p:cSld>
  <p:clrMap bg1="lt1" tx1="dk1" bg2="lt2" tx2="dk2" accent1="accent1" accent2="accent2" accent3="accent3" accent4="accent4" accent5="accent5" accent6="accent6" hlink="hlink" folHlink="folHlink"/>
  <p:notesStyle>
    <a:lvl1pPr algn="l" defTabSz="0" rtl="0" eaLnBrk="0" fontAlgn="base" hangingPunct="0">
      <a:spcBef>
        <a:spcPct val="30000"/>
      </a:spcBef>
      <a:spcAft>
        <a:spcPct val="0"/>
      </a:spcAft>
      <a:defRPr sz="1200" kern="1200">
        <a:solidFill>
          <a:schemeClr val="tx1"/>
        </a:solidFill>
        <a:latin typeface="Arial"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xfrm>
            <a:off x="685800" y="4400550"/>
            <a:ext cx="5486400" cy="3600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7595F9-AC3B-49EB-BC03-8222DEB2A774}" type="slidenum">
              <a:rPr lang="zh-CN" altLang="en-US">
                <a:solidFill>
                  <a:srgbClr val="000000"/>
                </a:solidFill>
              </a:rPr>
              <a:pPr/>
              <a:t>1</a:t>
            </a:fld>
            <a:endParaRPr lang="zh-CN" altLang="en-US">
              <a:solidFill>
                <a:srgbClr val="000000"/>
              </a:solidFill>
            </a:endParaRPr>
          </a:p>
        </p:txBody>
      </p:sp>
    </p:spTree>
    <p:extLst>
      <p:ext uri="{BB962C8B-B14F-4D97-AF65-F5344CB8AC3E}">
        <p14:creationId xmlns:p14="http://schemas.microsoft.com/office/powerpoint/2010/main" val="4224953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47</a:t>
            </a:fld>
            <a:endParaRPr lang="zh-CN" altLang="zh-CN" sz="800"/>
          </a:p>
        </p:txBody>
      </p:sp>
    </p:spTree>
    <p:extLst>
      <p:ext uri="{BB962C8B-B14F-4D97-AF65-F5344CB8AC3E}">
        <p14:creationId xmlns:p14="http://schemas.microsoft.com/office/powerpoint/2010/main" val="147195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sz="1200" b="0" i="0" u="none" strike="noStrike" kern="1200" dirty="0">
                <a:solidFill>
                  <a:schemeClr val="tx1"/>
                </a:solidFill>
                <a:effectLst/>
                <a:latin typeface="Arial" pitchFamily="34" charset="0"/>
                <a:ea typeface="+mn-ea"/>
                <a:cs typeface="+mn-cs"/>
              </a:rPr>
              <a:t>在对容器自身进行插入时最好是分配好足够的空间，因为这样可以使原有的迭代器固定下来，执行插入也不容易出错。如果不固定容器大小则他的迭代器会经常改变，这也就是导致错误的原因。</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49</a:t>
            </a:fld>
            <a:endParaRPr lang="zh-CN" altLang="zh-CN" sz="800"/>
          </a:p>
        </p:txBody>
      </p:sp>
    </p:spTree>
    <p:extLst>
      <p:ext uri="{BB962C8B-B14F-4D97-AF65-F5344CB8AC3E}">
        <p14:creationId xmlns:p14="http://schemas.microsoft.com/office/powerpoint/2010/main" val="1399007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en-US" altLang="zh-CN" dirty="0" err="1"/>
              <a:t>Deque</a:t>
            </a:r>
            <a:r>
              <a:rPr kumimoji="1" lang="en-US" altLang="zh-CN" dirty="0"/>
              <a:t>: double</a:t>
            </a:r>
            <a:r>
              <a:rPr kumimoji="1" lang="en-US" altLang="zh-CN" baseline="0" dirty="0"/>
              <a:t> </a:t>
            </a:r>
            <a:r>
              <a:rPr kumimoji="1" lang="mr-IN" altLang="zh-CN" baseline="0" dirty="0"/>
              <a:t>–</a:t>
            </a:r>
            <a:r>
              <a:rPr kumimoji="1" lang="en-US" altLang="zh-CN" baseline="0" dirty="0"/>
              <a:t>ended queue </a:t>
            </a:r>
            <a:r>
              <a:rPr kumimoji="1" lang="zh-CN" altLang="en-US" baseline="0" dirty="0"/>
              <a:t>双对列表</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7</a:t>
            </a:fld>
            <a:endParaRPr lang="zh-CN" altLang="zh-CN" sz="800"/>
          </a:p>
        </p:txBody>
      </p:sp>
    </p:spTree>
    <p:extLst>
      <p:ext uri="{BB962C8B-B14F-4D97-AF65-F5344CB8AC3E}">
        <p14:creationId xmlns:p14="http://schemas.microsoft.com/office/powerpoint/2010/main" val="1363180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228600" indent="-228600">
              <a:buAutoNum type="arabicParenBoth"/>
            </a:pPr>
            <a:r>
              <a:rPr kumimoji="1" lang="zh-CN" altLang="en-US" dirty="0"/>
              <a:t>如果需要高效的随机存取，不在乎插入和删除的效率，使用</a:t>
            </a:r>
            <a:r>
              <a:rPr kumimoji="1" lang="en-US" altLang="zh-CN" dirty="0"/>
              <a:t>vector</a:t>
            </a:r>
          </a:p>
          <a:p>
            <a:pPr marL="228600" indent="-228600">
              <a:buAutoNum type="arabicParenBoth"/>
            </a:pPr>
            <a:r>
              <a:rPr kumimoji="1" lang="zh-CN" altLang="en-US" dirty="0"/>
              <a:t>需要大量的插入和删除，而不关心随机存取，应使用</a:t>
            </a:r>
            <a:r>
              <a:rPr kumimoji="1" lang="en-US" altLang="zh-CN" dirty="0"/>
              <a:t>list</a:t>
            </a:r>
          </a:p>
          <a:p>
            <a:pPr marL="228600" indent="-228600">
              <a:buAutoNum type="arabicParenBoth"/>
            </a:pPr>
            <a:r>
              <a:rPr kumimoji="1" lang="zh-CN" altLang="en-US" dirty="0"/>
              <a:t>需要随机存取，而且关心两端数据的插入和删除，使用</a:t>
            </a:r>
            <a:r>
              <a:rPr kumimoji="1" lang="en-US" altLang="zh-CN" dirty="0" err="1"/>
              <a:t>deque</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8</a:t>
            </a:fld>
            <a:endParaRPr lang="zh-CN" altLang="zh-CN" sz="800"/>
          </a:p>
        </p:txBody>
      </p:sp>
    </p:spTree>
    <p:extLst>
      <p:ext uri="{BB962C8B-B14F-4D97-AF65-F5344CB8AC3E}">
        <p14:creationId xmlns:p14="http://schemas.microsoft.com/office/powerpoint/2010/main" val="1298840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9</a:t>
            </a:fld>
            <a:endParaRPr lang="zh-CN" altLang="zh-CN" sz="800"/>
          </a:p>
        </p:txBody>
      </p:sp>
    </p:spTree>
    <p:extLst>
      <p:ext uri="{BB962C8B-B14F-4D97-AF65-F5344CB8AC3E}">
        <p14:creationId xmlns:p14="http://schemas.microsoft.com/office/powerpoint/2010/main" val="308539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kumimoji="1" lang="zh-CN" altLang="en-US" dirty="0"/>
              <a:t>区别</a:t>
            </a:r>
            <a:r>
              <a:rPr kumimoji="1" lang="en-US" altLang="zh-CN" dirty="0"/>
              <a:t>erase </a:t>
            </a:r>
            <a:r>
              <a:rPr kumimoji="1" lang="zh-CN" altLang="en-US" dirty="0"/>
              <a:t>和</a:t>
            </a:r>
            <a:r>
              <a:rPr kumimoji="1" lang="en-US" altLang="zh-CN" dirty="0"/>
              <a:t>remove</a:t>
            </a:r>
          </a:p>
          <a:p>
            <a:r>
              <a:rPr kumimoji="1" lang="en-US" altLang="zh-CN" dirty="0"/>
              <a:t>Erase</a:t>
            </a:r>
            <a:r>
              <a:rPr kumimoji="1" lang="zh-CN" altLang="en-US" dirty="0"/>
              <a:t>减少</a:t>
            </a:r>
            <a:r>
              <a:rPr kumimoji="1" lang="en-US" altLang="zh-CN" dirty="0"/>
              <a:t>size</a:t>
            </a:r>
            <a:r>
              <a:rPr kumimoji="1" lang="zh-CN" altLang="en-US" dirty="0"/>
              <a:t>，</a:t>
            </a:r>
            <a:r>
              <a:rPr kumimoji="1" lang="en-US" altLang="zh-CN" dirty="0"/>
              <a:t>remove</a:t>
            </a:r>
            <a:r>
              <a:rPr kumimoji="1" lang="zh-CN" altLang="en-US" dirty="0"/>
              <a:t>不减少，只是移动</a:t>
            </a:r>
            <a:endParaRPr kumimoji="1" lang="en-US" altLang="zh-CN" dirty="0"/>
          </a:p>
          <a:p>
            <a:r>
              <a:rPr lang="en-US" altLang="zh-CN" sz="1200" b="0" i="0" u="none" strike="noStrike" kern="1200" dirty="0">
                <a:solidFill>
                  <a:schemeClr val="tx1"/>
                </a:solidFill>
                <a:effectLst/>
                <a:latin typeface="Arial" pitchFamily="34" charset="0"/>
                <a:ea typeface="+mn-ea"/>
                <a:cs typeface="+mn-cs"/>
              </a:rPr>
              <a:t>vector</a:t>
            </a:r>
            <a:r>
              <a:rPr lang="zh-CN" altLang="en-US" sz="1200" b="0" i="0" u="none" strike="noStrike" kern="1200" dirty="0">
                <a:solidFill>
                  <a:schemeClr val="tx1"/>
                </a:solidFill>
                <a:effectLst/>
                <a:latin typeface="Arial" pitchFamily="34" charset="0"/>
                <a:ea typeface="+mn-ea"/>
                <a:cs typeface="+mn-cs"/>
              </a:rPr>
              <a:t>中的</a:t>
            </a:r>
            <a:r>
              <a:rPr lang="en-US" altLang="zh-CN" sz="1200" b="0" i="0" u="none" strike="noStrike" kern="1200" dirty="0">
                <a:solidFill>
                  <a:schemeClr val="tx1"/>
                </a:solidFill>
                <a:effectLst/>
                <a:latin typeface="Arial" pitchFamily="34" charset="0"/>
                <a:ea typeface="+mn-ea"/>
                <a:cs typeface="+mn-cs"/>
              </a:rPr>
              <a:t>remove</a:t>
            </a:r>
            <a:r>
              <a:rPr lang="zh-CN" altLang="en-US" sz="1200" b="0" i="0" u="none" strike="noStrike" kern="1200" dirty="0">
                <a:solidFill>
                  <a:schemeClr val="tx1"/>
                </a:solidFill>
                <a:effectLst/>
                <a:latin typeface="Arial" pitchFamily="34" charset="0"/>
                <a:ea typeface="+mn-ea"/>
                <a:cs typeface="+mn-cs"/>
              </a:rPr>
              <a:t>的作用是将等于</a:t>
            </a:r>
            <a:r>
              <a:rPr lang="en-US" altLang="zh-CN" sz="1200" b="0" i="0" u="none" strike="noStrike" kern="1200" dirty="0">
                <a:solidFill>
                  <a:schemeClr val="tx1"/>
                </a:solidFill>
                <a:effectLst/>
                <a:latin typeface="Arial" pitchFamily="34" charset="0"/>
                <a:ea typeface="+mn-ea"/>
                <a:cs typeface="+mn-cs"/>
              </a:rPr>
              <a:t>value</a:t>
            </a:r>
            <a:r>
              <a:rPr lang="zh-CN" altLang="en-US" sz="1200" b="0" i="0" u="none" strike="noStrike" kern="1200" dirty="0">
                <a:solidFill>
                  <a:schemeClr val="tx1"/>
                </a:solidFill>
                <a:effectLst/>
                <a:latin typeface="Arial" pitchFamily="34" charset="0"/>
                <a:ea typeface="+mn-ea"/>
                <a:cs typeface="+mn-cs"/>
              </a:rPr>
              <a:t>的元素放到</a:t>
            </a:r>
            <a:r>
              <a:rPr lang="en-US" altLang="zh-CN" sz="1200" b="0" i="0" u="none" strike="noStrike" kern="1200" dirty="0">
                <a:solidFill>
                  <a:schemeClr val="tx1"/>
                </a:solidFill>
                <a:effectLst/>
                <a:latin typeface="Arial" pitchFamily="34" charset="0"/>
                <a:ea typeface="+mn-ea"/>
                <a:cs typeface="+mn-cs"/>
              </a:rPr>
              <a:t>vector</a:t>
            </a:r>
            <a:r>
              <a:rPr lang="zh-CN" altLang="en-US" sz="1200" b="0" i="0" u="none" strike="noStrike" kern="1200" dirty="0">
                <a:solidFill>
                  <a:schemeClr val="tx1"/>
                </a:solidFill>
                <a:effectLst/>
                <a:latin typeface="Arial" pitchFamily="34" charset="0"/>
                <a:ea typeface="+mn-ea"/>
                <a:cs typeface="+mn-cs"/>
              </a:rPr>
              <a:t>的尾部，但并不减少</a:t>
            </a:r>
            <a:r>
              <a:rPr lang="en-US" altLang="zh-CN" sz="1200" b="0" i="0" u="none" strike="noStrike" kern="1200" dirty="0">
                <a:solidFill>
                  <a:schemeClr val="tx1"/>
                </a:solidFill>
                <a:effectLst/>
                <a:latin typeface="Arial" pitchFamily="34" charset="0"/>
                <a:ea typeface="+mn-ea"/>
                <a:cs typeface="+mn-cs"/>
              </a:rPr>
              <a:t>vector</a:t>
            </a:r>
            <a:r>
              <a:rPr lang="zh-CN" altLang="en-US" sz="1200" b="0" i="0" u="none" strike="noStrike" kern="1200" dirty="0">
                <a:solidFill>
                  <a:schemeClr val="tx1"/>
                </a:solidFill>
                <a:effectLst/>
                <a:latin typeface="Arial" pitchFamily="34" charset="0"/>
                <a:ea typeface="+mn-ea"/>
                <a:cs typeface="+mn-cs"/>
              </a:rPr>
              <a:t>的</a:t>
            </a:r>
            <a:r>
              <a:rPr lang="en-US" altLang="zh-CN" sz="1200" b="0" i="0" u="none" strike="noStrike" kern="1200" dirty="0">
                <a:solidFill>
                  <a:schemeClr val="tx1"/>
                </a:solidFill>
                <a:effectLst/>
                <a:latin typeface="Arial" pitchFamily="34" charset="0"/>
                <a:ea typeface="+mn-ea"/>
                <a:cs typeface="+mn-cs"/>
              </a:rPr>
              <a:t>size</a:t>
            </a:r>
          </a:p>
          <a:p>
            <a:r>
              <a:rPr lang="en-US" altLang="zh-CN" sz="1200" b="0" i="0" u="none" strike="noStrike" kern="1200" dirty="0">
                <a:solidFill>
                  <a:schemeClr val="tx1"/>
                </a:solidFill>
                <a:effectLst/>
                <a:latin typeface="Arial" pitchFamily="34" charset="0"/>
                <a:ea typeface="+mn-ea"/>
                <a:cs typeface="+mn-cs"/>
              </a:rPr>
              <a:t>list</a:t>
            </a:r>
            <a:r>
              <a:rPr lang="zh-CN" altLang="en-US" sz="1200" b="0" i="0" u="none" strike="noStrike" kern="1200" dirty="0">
                <a:solidFill>
                  <a:schemeClr val="tx1"/>
                </a:solidFill>
                <a:effectLst/>
                <a:latin typeface="Arial" pitchFamily="34" charset="0"/>
                <a:ea typeface="+mn-ea"/>
                <a:cs typeface="+mn-cs"/>
              </a:rPr>
              <a:t>容器中的</a:t>
            </a:r>
            <a:r>
              <a:rPr lang="en-US" altLang="zh-CN" sz="1200" b="0" i="0" u="none" strike="noStrike" kern="1200" dirty="0">
                <a:solidFill>
                  <a:schemeClr val="tx1"/>
                </a:solidFill>
                <a:effectLst/>
                <a:latin typeface="Arial" pitchFamily="34" charset="0"/>
                <a:ea typeface="+mn-ea"/>
                <a:cs typeface="+mn-cs"/>
              </a:rPr>
              <a:t>remove </a:t>
            </a:r>
            <a:r>
              <a:rPr lang="zh-CN" altLang="en-US" sz="1200" b="0" i="0" u="none" strike="noStrike" kern="1200" dirty="0">
                <a:solidFill>
                  <a:schemeClr val="tx1"/>
                </a:solidFill>
                <a:effectLst/>
                <a:latin typeface="Arial" pitchFamily="34" charset="0"/>
                <a:ea typeface="+mn-ea"/>
                <a:cs typeface="+mn-cs"/>
              </a:rPr>
              <a:t>成员函数，原型是</a:t>
            </a:r>
            <a:r>
              <a:rPr lang="en-US" altLang="zh-CN" sz="1200" b="0" i="0" u="none" strike="noStrike" kern="1200" dirty="0">
                <a:solidFill>
                  <a:schemeClr val="tx1"/>
                </a:solidFill>
                <a:effectLst/>
                <a:latin typeface="Arial" pitchFamily="34" charset="0"/>
                <a:ea typeface="+mn-ea"/>
                <a:cs typeface="+mn-cs"/>
              </a:rPr>
              <a:t>void remove (</a:t>
            </a:r>
            <a:r>
              <a:rPr lang="en-US" altLang="zh-CN" sz="1200" b="0" i="0" u="none" strike="noStrike" kern="1200" dirty="0" err="1">
                <a:solidFill>
                  <a:schemeClr val="tx1"/>
                </a:solidFill>
                <a:effectLst/>
                <a:latin typeface="Arial" pitchFamily="34" charset="0"/>
                <a:ea typeface="+mn-ea"/>
                <a:cs typeface="+mn-cs"/>
              </a:rPr>
              <a:t>const</a:t>
            </a:r>
            <a:r>
              <a:rPr lang="en-US" altLang="zh-CN" sz="1200" b="0" i="0" u="none" strike="noStrike" kern="1200" dirty="0">
                <a:solidFill>
                  <a:schemeClr val="tx1"/>
                </a:solidFill>
                <a:effectLst/>
                <a:latin typeface="Arial" pitchFamily="34" charset="0"/>
                <a:ea typeface="+mn-ea"/>
                <a:cs typeface="+mn-cs"/>
              </a:rPr>
              <a:t> </a:t>
            </a:r>
            <a:r>
              <a:rPr lang="en-US" altLang="zh-CN" sz="1200" b="0" i="0" u="none" strike="noStrike" kern="1200" dirty="0" err="1">
                <a:solidFill>
                  <a:schemeClr val="tx1"/>
                </a:solidFill>
                <a:effectLst/>
                <a:latin typeface="Arial" pitchFamily="34" charset="0"/>
                <a:ea typeface="+mn-ea"/>
                <a:cs typeface="+mn-cs"/>
              </a:rPr>
              <a:t>value_type</a:t>
            </a:r>
            <a:r>
              <a:rPr lang="en-US" altLang="zh-CN" sz="1200" b="0" i="0" u="none" strike="noStrike" kern="1200" dirty="0">
                <a:solidFill>
                  <a:schemeClr val="tx1"/>
                </a:solidFill>
                <a:effectLst/>
                <a:latin typeface="Arial" pitchFamily="34" charset="0"/>
                <a:ea typeface="+mn-ea"/>
                <a:cs typeface="+mn-cs"/>
              </a:rPr>
              <a:t>&amp; </a:t>
            </a:r>
            <a:r>
              <a:rPr lang="en-US" altLang="zh-CN" sz="1200" b="0" i="0" u="none" strike="noStrike" kern="1200" dirty="0" err="1">
                <a:solidFill>
                  <a:schemeClr val="tx1"/>
                </a:solidFill>
                <a:effectLst/>
                <a:latin typeface="Arial" pitchFamily="34" charset="0"/>
                <a:ea typeface="+mn-ea"/>
                <a:cs typeface="+mn-cs"/>
              </a:rPr>
              <a:t>val</a:t>
            </a:r>
            <a:r>
              <a:rPr lang="en-US" altLang="zh-CN" sz="1200" b="0" i="0" u="none" strike="noStrike" kern="1200" dirty="0">
                <a:solidFill>
                  <a:schemeClr val="tx1"/>
                </a:solidFill>
                <a:effectLst/>
                <a:latin typeface="Arial" pitchFamily="34" charset="0"/>
                <a:ea typeface="+mn-ea"/>
                <a:cs typeface="+mn-cs"/>
              </a:rPr>
              <a:t>);</a:t>
            </a:r>
          </a:p>
          <a:p>
            <a:r>
              <a:rPr lang="zh-CN" altLang="en-US" sz="1200" b="0" i="0" u="none" strike="noStrike" kern="1200" dirty="0">
                <a:solidFill>
                  <a:schemeClr val="tx1"/>
                </a:solidFill>
                <a:effectLst/>
                <a:latin typeface="Arial" pitchFamily="34" charset="0"/>
                <a:ea typeface="+mn-ea"/>
                <a:cs typeface="+mn-cs"/>
              </a:rPr>
              <a:t>他的作用是删除</a:t>
            </a:r>
            <a:r>
              <a:rPr lang="en-US" altLang="zh-CN" sz="1200" b="0" i="0" u="none" strike="noStrike" kern="1200" dirty="0">
                <a:solidFill>
                  <a:schemeClr val="tx1"/>
                </a:solidFill>
                <a:effectLst/>
                <a:latin typeface="Arial" pitchFamily="34" charset="0"/>
                <a:ea typeface="+mn-ea"/>
                <a:cs typeface="+mn-cs"/>
              </a:rPr>
              <a:t>list</a:t>
            </a:r>
            <a:r>
              <a:rPr lang="zh-CN" altLang="en-US" sz="1200" b="0" i="0" u="none" strike="noStrike" kern="1200" dirty="0">
                <a:solidFill>
                  <a:schemeClr val="tx1"/>
                </a:solidFill>
                <a:effectLst/>
                <a:latin typeface="Arial" pitchFamily="34" charset="0"/>
                <a:ea typeface="+mn-ea"/>
                <a:cs typeface="+mn-cs"/>
              </a:rPr>
              <a:t>中值与</a:t>
            </a:r>
            <a:r>
              <a:rPr lang="en-US" altLang="zh-CN" sz="1200" b="0" i="0" u="none" strike="noStrike" kern="1200" dirty="0" err="1">
                <a:solidFill>
                  <a:schemeClr val="tx1"/>
                </a:solidFill>
                <a:effectLst/>
                <a:latin typeface="Arial" pitchFamily="34" charset="0"/>
                <a:ea typeface="+mn-ea"/>
                <a:cs typeface="+mn-cs"/>
              </a:rPr>
              <a:t>val</a:t>
            </a:r>
            <a:r>
              <a:rPr lang="zh-CN" altLang="en-US" sz="1200" b="0" i="0" u="none" strike="noStrike" kern="1200" dirty="0">
                <a:solidFill>
                  <a:schemeClr val="tx1"/>
                </a:solidFill>
                <a:effectLst/>
                <a:latin typeface="Arial" pitchFamily="34" charset="0"/>
                <a:ea typeface="+mn-ea"/>
                <a:cs typeface="+mn-cs"/>
              </a:rPr>
              <a:t>相同的节点，释放该节点的资源。</a:t>
            </a:r>
          </a:p>
          <a:p>
            <a:r>
              <a:rPr lang="zh-CN" altLang="en-US" sz="1200" b="0" i="0" u="none" strike="noStrike" kern="1200" dirty="0">
                <a:solidFill>
                  <a:schemeClr val="tx1"/>
                </a:solidFill>
                <a:effectLst/>
                <a:latin typeface="Arial" pitchFamily="34" charset="0"/>
                <a:ea typeface="+mn-ea"/>
                <a:cs typeface="+mn-cs"/>
              </a:rPr>
              <a:t>对于</a:t>
            </a:r>
            <a:r>
              <a:rPr lang="en-US" altLang="zh-CN" sz="1200" b="0" i="0" u="none" strike="noStrike" kern="1200" dirty="0">
                <a:solidFill>
                  <a:schemeClr val="tx1"/>
                </a:solidFill>
                <a:effectLst/>
                <a:latin typeface="Arial" pitchFamily="34" charset="0"/>
                <a:ea typeface="+mn-ea"/>
                <a:cs typeface="+mn-cs"/>
              </a:rPr>
              <a:t>set</a:t>
            </a:r>
            <a:r>
              <a:rPr lang="zh-CN" altLang="en-US" sz="1200" b="0" i="0" u="none" strike="noStrike" kern="1200" dirty="0">
                <a:solidFill>
                  <a:schemeClr val="tx1"/>
                </a:solidFill>
                <a:effectLst/>
                <a:latin typeface="Arial" pitchFamily="34" charset="0"/>
                <a:ea typeface="+mn-ea"/>
                <a:cs typeface="+mn-cs"/>
              </a:rPr>
              <a:t>来说，只有</a:t>
            </a:r>
            <a:r>
              <a:rPr lang="en-US" altLang="zh-CN" sz="1200" b="0" i="0" u="none" strike="noStrike" kern="1200" dirty="0">
                <a:solidFill>
                  <a:schemeClr val="tx1"/>
                </a:solidFill>
                <a:effectLst/>
                <a:latin typeface="Arial" pitchFamily="34" charset="0"/>
                <a:ea typeface="+mn-ea"/>
                <a:cs typeface="+mn-cs"/>
              </a:rPr>
              <a:t>erase API</a:t>
            </a:r>
            <a:r>
              <a:rPr lang="zh-CN" altLang="en-US" sz="1200" b="0" i="0" u="none" strike="noStrike" kern="1200" dirty="0">
                <a:solidFill>
                  <a:schemeClr val="tx1"/>
                </a:solidFill>
                <a:effectLst/>
                <a:latin typeface="Arial" pitchFamily="34" charset="0"/>
                <a:ea typeface="+mn-ea"/>
                <a:cs typeface="+mn-cs"/>
              </a:rPr>
              <a:t>，没有</a:t>
            </a:r>
            <a:r>
              <a:rPr lang="en-US" altLang="zh-CN" sz="1200" b="0" i="0" u="none" strike="noStrike" kern="1200" dirty="0">
                <a:solidFill>
                  <a:schemeClr val="tx1"/>
                </a:solidFill>
                <a:effectLst/>
                <a:latin typeface="Arial" pitchFamily="34" charset="0"/>
                <a:ea typeface="+mn-ea"/>
                <a:cs typeface="+mn-cs"/>
              </a:rPr>
              <a:t>remove API</a:t>
            </a:r>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10</a:t>
            </a:fld>
            <a:endParaRPr lang="zh-CN" altLang="zh-CN" sz="800"/>
          </a:p>
        </p:txBody>
      </p:sp>
    </p:spTree>
    <p:extLst>
      <p:ext uri="{BB962C8B-B14F-4D97-AF65-F5344CB8AC3E}">
        <p14:creationId xmlns:p14="http://schemas.microsoft.com/office/powerpoint/2010/main" val="249122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2C9A6857-A53D-4084-A189-BC0AAD62C557}" type="slidenum">
              <a:rPr lang="zh-CN" altLang="zh-CN" smtClean="0"/>
              <a:pPr>
                <a:defRPr/>
              </a:pPr>
              <a:t>14</a:t>
            </a:fld>
            <a:endParaRPr lang="zh-CN" altLang="zh-CN" sz="800"/>
          </a:p>
        </p:txBody>
      </p:sp>
    </p:spTree>
    <p:extLst>
      <p:ext uri="{BB962C8B-B14F-4D97-AF65-F5344CB8AC3E}">
        <p14:creationId xmlns:p14="http://schemas.microsoft.com/office/powerpoint/2010/main" val="139850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E2A178C9-CEC3-4449-8EBA-7DCA1DDA444B}" type="slidenum">
              <a:rPr lang="en-US" smtClean="0"/>
              <a:t>30</a:t>
            </a:fld>
            <a:endParaRPr lang="en-US"/>
          </a:p>
        </p:txBody>
      </p:sp>
    </p:spTree>
    <p:extLst>
      <p:ext uri="{BB962C8B-B14F-4D97-AF65-F5344CB8AC3E}">
        <p14:creationId xmlns:p14="http://schemas.microsoft.com/office/powerpoint/2010/main" val="200707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err="1"/>
              <a:t>Pendanitc</a:t>
            </a:r>
            <a:r>
              <a:rPr lang="zh-CN" altLang="en-US" baseline="0" dirty="0"/>
              <a:t> 学究式</a:t>
            </a:r>
            <a:endParaRPr lang="en-US" dirty="0"/>
          </a:p>
        </p:txBody>
      </p:sp>
      <p:sp>
        <p:nvSpPr>
          <p:cNvPr id="4" name="Slide Number Placeholder 3"/>
          <p:cNvSpPr>
            <a:spLocks noGrp="1"/>
          </p:cNvSpPr>
          <p:nvPr>
            <p:ph type="sldNum" sz="quarter" idx="10"/>
          </p:nvPr>
        </p:nvSpPr>
        <p:spPr/>
        <p:txBody>
          <a:bodyPr/>
          <a:lstStyle/>
          <a:p>
            <a:fld id="{E2A178C9-CEC3-4449-8EBA-7DCA1DDA444B}" type="slidenum">
              <a:rPr lang="en-US" smtClean="0"/>
              <a:t>31</a:t>
            </a:fld>
            <a:endParaRPr lang="en-US"/>
          </a:p>
        </p:txBody>
      </p:sp>
    </p:spTree>
    <p:extLst>
      <p:ext uri="{BB962C8B-B14F-4D97-AF65-F5344CB8AC3E}">
        <p14:creationId xmlns:p14="http://schemas.microsoft.com/office/powerpoint/2010/main" val="188213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fld id="{E2A178C9-CEC3-4449-8EBA-7DCA1DDA444B}" type="slidenum">
              <a:rPr lang="en-US" smtClean="0"/>
              <a:t>32</a:t>
            </a:fld>
            <a:endParaRPr lang="en-US"/>
          </a:p>
        </p:txBody>
      </p:sp>
    </p:spTree>
    <p:extLst>
      <p:ext uri="{BB962C8B-B14F-4D97-AF65-F5344CB8AC3E}">
        <p14:creationId xmlns:p14="http://schemas.microsoft.com/office/powerpoint/2010/main" val="133908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t>2023/10/11</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539343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88816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75429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53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263041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smtClean="0"/>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772669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02477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991971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81684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41056326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a:pPr>
                <a:defRPr/>
              </a:pPr>
              <a:t>2023/10/11</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6546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2E41A3F1-7274-438D-83FC-C24D3C91C02C}" type="datetime1">
              <a:rPr lang="zh-CN" altLang="en-US" smtClean="0"/>
              <a:t>2023/10/11</a:t>
            </a:fld>
            <a:endParaRPr lang="zh-CN" altLang="zh-CN" sz="1800"/>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pPr>
                <a:defRPr/>
              </a:pPr>
              <a:t>‹#›</a:t>
            </a:fld>
            <a:endParaRPr lang="zh-CN" altLang="zh-CN" sz="1800" b="0">
              <a:latin typeface="+mn-lt"/>
            </a:endParaRPr>
          </a:p>
        </p:txBody>
      </p:sp>
    </p:spTree>
    <p:extLst>
      <p:ext uri="{BB962C8B-B14F-4D97-AF65-F5344CB8AC3E}">
        <p14:creationId xmlns:p14="http://schemas.microsoft.com/office/powerpoint/2010/main" val="2799493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a:pPr>
                <a:defRPr/>
              </a:pPr>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52642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a:pPr>
                <a:defRPr/>
              </a:pPr>
              <a:t>2023/10/11</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21955940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3D7DC2E-DAAE-464F-8417-D06E544DB23A}"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C0517BCA-5C76-4CB9-926D-EE35F7FDA74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49732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Palatino Linotype" panose="02040502050505030304" pitchFamily="18"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AB519652-A800-4FDA-A31C-40A729197FB7}" type="datetime1">
              <a:rPr lang="zh-CN" altLang="en-US"/>
              <a:pPr>
                <a:defRPr/>
              </a:pPr>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E041C6B6-08A9-48B5-B8AE-9C56043332FF}"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960924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3C65885C-E910-434E-BA97-E2AF4772E1D4}"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BFE5134B-E0D4-425E-BF4C-FB0DC4FD82C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49229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657225"/>
            <a:ext cx="1997075" cy="53641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9138" y="657225"/>
            <a:ext cx="5843587" cy="53641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22006D9-D7BC-4CF0-87F7-336E7D10F911}" type="datetime1">
              <a:rPr lang="zh-CN" altLang="en-US"/>
              <a:pPr>
                <a:defRPr/>
              </a:pPr>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18882383-6D10-4E2C-9033-344B8881BF8A}"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16640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19138" y="657225"/>
            <a:ext cx="7993062" cy="1008063"/>
          </a:xfr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6932B43-2233-4E3D-8DE7-50A330332E00}" type="datetime1">
              <a:rPr lang="zh-CN" altLang="en-US"/>
              <a:pPr>
                <a:defRPr/>
              </a:pPr>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CB5F1368-00F5-49BE-A41E-305F795F710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761017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lvl1pPr>
            <a:lvl2pPr>
              <a:defRPr sz="2000"/>
            </a:lvl2p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zh-CN" dirty="0">
                <a:sym typeface="Palatino Linotype" pitchFamily="18" charset="0"/>
              </a:rPr>
              <a:t>Muokkaa perustyyl. napsautt.</a:t>
            </a:r>
          </a:p>
        </p:txBody>
      </p:sp>
      <p:sp>
        <p:nvSpPr>
          <p:cNvPr id="4" name="日期占位符 3"/>
          <p:cNvSpPr>
            <a:spLocks noGrp="1"/>
          </p:cNvSpPr>
          <p:nvPr>
            <p:ph type="dt" sz="half" idx="10"/>
          </p:nvPr>
        </p:nvSpPr>
        <p:spPr/>
        <p:txBody>
          <a:bodyPr/>
          <a:lstStyle>
            <a:lvl1pPr>
              <a:defRPr/>
            </a:lvl1pPr>
          </a:lstStyle>
          <a:p>
            <a:pPr>
              <a:defRPr/>
            </a:pPr>
            <a:fld id="{DEB7C194-92A2-46AC-8936-F0085E6F0524}" type="datetime1">
              <a:rPr lang="zh-CN" altLang="en-US" smtClean="0">
                <a:solidFill>
                  <a:srgbClr val="000000"/>
                </a:solidFill>
              </a:rPr>
              <a:pPr>
                <a:defRPr/>
              </a:pPr>
              <a:t>2023/10/11</a:t>
            </a:fld>
            <a:endParaRPr lang="zh-CN" altLang="zh-CN" sz="1800">
              <a:solidFill>
                <a:srgbClr val="000000"/>
              </a:solidFill>
            </a:endParaRPr>
          </a:p>
        </p:txBody>
      </p:sp>
      <p:sp>
        <p:nvSpPr>
          <p:cNvPr id="5" name="页脚占位符 4"/>
          <p:cNvSpPr>
            <a:spLocks noGrp="1"/>
          </p:cNvSpPr>
          <p:nvPr>
            <p:ph type="ftr" sz="quarter" idx="11"/>
          </p:nvPr>
        </p:nvSpPr>
        <p:spPr/>
        <p:txBody>
          <a:bodyPr/>
          <a:lstStyle>
            <a:lvl1pPr>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a:defRPr/>
            </a:lvl1pPr>
          </a:lstStyle>
          <a:p>
            <a:pPr>
              <a:defRPr/>
            </a:pPr>
            <a:fld id="{60695F15-6C25-4B5C-B892-4287FE61A0D3}" type="slidenum">
              <a:rPr lang="zh-CN" altLang="zh-CN">
                <a:solidFill>
                  <a:srgbClr val="000000"/>
                </a:solidFill>
              </a:rPr>
              <a:pPr>
                <a:defRPr/>
              </a:pPr>
              <a:t>‹#›</a:t>
            </a:fld>
            <a:endParaRPr lang="zh-CN" altLang="zh-CN" sz="1800" b="0">
              <a:solidFill>
                <a:srgbClr val="000000"/>
              </a:solidFill>
              <a:latin typeface="Palatino Linotype"/>
            </a:endParaRPr>
          </a:p>
        </p:txBody>
      </p:sp>
    </p:spTree>
    <p:extLst>
      <p:ext uri="{BB962C8B-B14F-4D97-AF65-F5344CB8AC3E}">
        <p14:creationId xmlns:p14="http://schemas.microsoft.com/office/powerpoint/2010/main" val="2518905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sz="2800"/>
            </a:lvl1pPr>
            <a:lvl2pPr>
              <a:defRPr sz="20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4D8C785-7378-415D-A309-342744290516}" type="datetime1">
              <a:rPr lang="zh-CN" altLang="en-US" smtClean="0">
                <a:solidFill>
                  <a:srgbClr val="000000"/>
                </a:solidFill>
              </a:rPr>
              <a:pPr/>
              <a:t>2023/10/11</a:t>
            </a:fld>
            <a:endParaRPr lang="zh-CN" altLang="en-US">
              <a:solidFill>
                <a:srgbClr val="000000"/>
              </a:solidFill>
            </a:endParaRPr>
          </a:p>
        </p:txBody>
      </p:sp>
      <p:sp>
        <p:nvSpPr>
          <p:cNvPr id="5" name="页脚占位符 4"/>
          <p:cNvSpPr>
            <a:spLocks noGrp="1"/>
          </p:cNvSpPr>
          <p:nvPr>
            <p:ph type="ftr" sz="quarter" idx="11"/>
          </p:nvPr>
        </p:nvSpPr>
        <p:spPr/>
        <p:txBody>
          <a:body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p>
            <a:fld id="{E52A9DF3-219F-46CF-8781-2A66057FD566}"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23869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FEC9F460-281C-4EE5-9F61-27B1B9893FF7}"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5D863191-8DDB-4102-9B07-78EACCCFDA4B}"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0454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EF00AC3C-E6CD-4C76-B777-E4DE2D5FA96B}"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6B140D25-833F-498B-9B7E-0109CAC55F28}"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20966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2C37B46-82D0-422F-9D2C-C3D5E1E1A129}" type="datetime1">
              <a:rPr lang="zh-CN" altLang="en-US" smtClean="0"/>
              <a:t>2023/10/11</a:t>
            </a:fld>
            <a:endParaRPr lang="zh-CN" altLang="en-US" sz="1800"/>
          </a:p>
        </p:txBody>
      </p:sp>
      <p:sp>
        <p:nvSpPr>
          <p:cNvPr id="5" name="页脚占位符 4"/>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6" name="灯片编号占位符 5"/>
          <p:cNvSpPr>
            <a:spLocks noGrp="1"/>
          </p:cNvSpPr>
          <p:nvPr>
            <p:ph type="sldNum" sz="quarter" idx="12"/>
          </p:nvPr>
        </p:nvSpPr>
        <p:spPr/>
        <p:txBody>
          <a:bodyPr/>
          <a:lstStyle>
            <a:lvl1pPr eaLnBrk="1" hangingPunct="1">
              <a:buFontTx/>
              <a:buNone/>
              <a:defRPr smtClean="0"/>
            </a:lvl1pPr>
          </a:lstStyle>
          <a:p>
            <a:pPr>
              <a:defRPr/>
            </a:pPr>
            <a:fld id="{394CE74B-24FB-467E-BB96-FC0083946D4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90795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844675"/>
            <a:ext cx="3919537"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91075" y="1844675"/>
            <a:ext cx="3921125" cy="41767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B422319-4E39-4DDC-B85A-FD852C54BA7E}" type="datetime1">
              <a:rPr lang="zh-CN" altLang="en-US" smtClean="0"/>
              <a:t>2023/10/11</a:t>
            </a:fld>
            <a:endParaRPr lang="zh-CN" altLang="en-US" sz="1800"/>
          </a:p>
        </p:txBody>
      </p:sp>
      <p:sp>
        <p:nvSpPr>
          <p:cNvPr id="6" name="页脚占位符 5"/>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7" name="灯片编号占位符 6"/>
          <p:cNvSpPr>
            <a:spLocks noGrp="1"/>
          </p:cNvSpPr>
          <p:nvPr>
            <p:ph type="sldNum" sz="quarter" idx="12"/>
          </p:nvPr>
        </p:nvSpPr>
        <p:spPr/>
        <p:txBody>
          <a:bodyPr/>
          <a:lstStyle>
            <a:lvl1pPr eaLnBrk="1" hangingPunct="1">
              <a:buFontTx/>
              <a:buNone/>
              <a:defRPr smtClean="0"/>
            </a:lvl1pPr>
          </a:lstStyle>
          <a:p>
            <a:pPr>
              <a:defRPr/>
            </a:pPr>
            <a:fld id="{F70279F0-4C24-4DA5-BA7E-68A11EE626A2}"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1351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6357EBEE-C764-467F-92BF-300B52CF68B2}" type="datetime1">
              <a:rPr lang="zh-CN" altLang="en-US" smtClean="0"/>
              <a:t>2023/10/11</a:t>
            </a:fld>
            <a:endParaRPr lang="zh-CN" altLang="en-US" sz="1800"/>
          </a:p>
        </p:txBody>
      </p:sp>
      <p:sp>
        <p:nvSpPr>
          <p:cNvPr id="8" name="页脚占位符 7"/>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9" name="灯片编号占位符 8"/>
          <p:cNvSpPr>
            <a:spLocks noGrp="1"/>
          </p:cNvSpPr>
          <p:nvPr>
            <p:ph type="sldNum" sz="quarter" idx="12"/>
          </p:nvPr>
        </p:nvSpPr>
        <p:spPr/>
        <p:txBody>
          <a:bodyPr/>
          <a:lstStyle>
            <a:lvl1pPr eaLnBrk="1" hangingPunct="1">
              <a:buFontTx/>
              <a:buNone/>
              <a:defRPr smtClean="0"/>
            </a:lvl1pPr>
          </a:lstStyle>
          <a:p>
            <a:pPr>
              <a:defRPr/>
            </a:pPr>
            <a:fld id="{30A7C075-1B4A-44A8-A8D4-0C0B03F10CE3}"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18792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9B3800D1-0139-4C40-96D1-87E6B31582D5}" type="datetime1">
              <a:rPr lang="zh-CN" altLang="en-US" smtClean="0"/>
              <a:t>2023/10/11</a:t>
            </a:fld>
            <a:endParaRPr lang="zh-CN" altLang="en-US" sz="1800"/>
          </a:p>
        </p:txBody>
      </p:sp>
      <p:sp>
        <p:nvSpPr>
          <p:cNvPr id="4" name="页脚占位符 3"/>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5" name="灯片编号占位符 4"/>
          <p:cNvSpPr>
            <a:spLocks noGrp="1"/>
          </p:cNvSpPr>
          <p:nvPr>
            <p:ph type="sldNum" sz="quarter" idx="12"/>
          </p:nvPr>
        </p:nvSpPr>
        <p:spPr/>
        <p:txBody>
          <a:bodyPr/>
          <a:lstStyle>
            <a:lvl1pPr eaLnBrk="1" hangingPunct="1">
              <a:buFontTx/>
              <a:buNone/>
              <a:defRPr smtClean="0"/>
            </a:lvl1pPr>
          </a:lstStyle>
          <a:p>
            <a:pPr>
              <a:defRPr/>
            </a:pPr>
            <a:fld id="{A694A3A6-2461-4EF2-AB8B-5626BE5F41C6}"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33905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1" hangingPunct="1">
              <a:buFontTx/>
              <a:buNone/>
              <a:defRPr smtClean="0">
                <a:latin typeface="Arial" panose="020B0604020202020204" pitchFamily="34" charset="0"/>
              </a:defRPr>
            </a:lvl1pPr>
          </a:lstStyle>
          <a:p>
            <a:pPr>
              <a:defRPr/>
            </a:pPr>
            <a:fld id="{76A66865-871D-4295-9F7E-B3D74BF5352C}" type="datetime1">
              <a:rPr lang="zh-CN" altLang="en-US" smtClean="0"/>
              <a:t>2023/10/11</a:t>
            </a:fld>
            <a:endParaRPr lang="zh-CN" altLang="en-US" sz="1800"/>
          </a:p>
        </p:txBody>
      </p:sp>
      <p:sp>
        <p:nvSpPr>
          <p:cNvPr id="3" name="页脚占位符 2"/>
          <p:cNvSpPr>
            <a:spLocks noGrp="1"/>
          </p:cNvSpPr>
          <p:nvPr>
            <p:ph type="ftr" sz="quarter" idx="11"/>
          </p:nvPr>
        </p:nvSpPr>
        <p:spPr/>
        <p:txBody>
          <a:bodyPr/>
          <a:lstStyle>
            <a:lvl1pPr eaLnBrk="1" hangingPunct="1">
              <a:buFontTx/>
              <a:buNone/>
              <a:defRPr smtClean="0">
                <a:latin typeface="Arial" panose="020B0604020202020204" pitchFamily="34"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4" name="灯片编号占位符 3"/>
          <p:cNvSpPr>
            <a:spLocks noGrp="1"/>
          </p:cNvSpPr>
          <p:nvPr>
            <p:ph type="sldNum" sz="quarter" idx="12"/>
          </p:nvPr>
        </p:nvSpPr>
        <p:spPr/>
        <p:txBody>
          <a:bodyPr/>
          <a:lstStyle>
            <a:lvl1pPr eaLnBrk="1" hangingPunct="1">
              <a:buFontTx/>
              <a:buNone/>
              <a:defRPr smtClean="0"/>
            </a:lvl1pPr>
          </a:lstStyle>
          <a:p>
            <a:pPr>
              <a:defRPr/>
            </a:pPr>
            <a:fld id="{3218BD46-B495-4465-9193-B21700B6A28D}" type="slidenum">
              <a:rPr lang="zh-CN" altLang="en-US"/>
              <a:pPr>
                <a:defRPr/>
              </a:pPr>
              <a:t>‹#›</a:t>
            </a:fld>
            <a:endParaRPr lang="zh-CN" altLang="en-US" sz="1800">
              <a:latin typeface="Palatino Linotype"/>
              <a:sym typeface="Palatino Linotype" panose="02040502050505030304" pitchFamily="18" charset="0"/>
            </a:endParaRPr>
          </a:p>
        </p:txBody>
      </p:sp>
    </p:spTree>
    <p:extLst>
      <p:ext uri="{BB962C8B-B14F-4D97-AF65-F5344CB8AC3E}">
        <p14:creationId xmlns:p14="http://schemas.microsoft.com/office/powerpoint/2010/main" val="6612050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4.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t>2023/10/11</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7"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D6A051EE-99C5-41BA-803E-25897E8BED07}" type="datetime1">
              <a:rPr lang="zh-CN" altLang="en-US" smtClean="0"/>
              <a:t>2023/10/11</a:t>
            </a:fld>
            <a:endParaRPr lang="zh-CN" altLang="zh-CN"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pPr>
                <a:defRPr/>
              </a:pPr>
              <a:t>‹#›</a:t>
            </a:fld>
            <a:endParaRPr lang="zh-CN" altLang="zh-CN" sz="1800" b="0">
              <a:latin typeface="+mn-lt"/>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847081"/>
      </p:ext>
    </p:extLst>
  </p:cSld>
  <p:clrMap bg1="lt1" tx1="dk1" bg2="lt2" tx2="dk2" accent1="accent1" accent2="accent2" accent3="accent3" accent4="accent4" accent5="accent5" accent6="accent6" hlink="hlink" folHlink="folHlink"/>
  <p:sldLayoutIdLst>
    <p:sldLayoutId id="2147483659" r:id="rId1"/>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smtClean="0"/>
              <a:t>2023/10/11</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226478998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Palatino Linotype" panose="02040502050505030304"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p>
            <a:pPr lvl="0"/>
            <a:r>
              <a:rPr lang="zh-CN" altLang="zh-CN">
                <a:sym typeface="Palatino Linotype" panose="02040502050505030304" pitchFamily="18" charset="0"/>
              </a:rPr>
              <a:t>Muokkaa tekstin perustyylejä napsauttamalla</a:t>
            </a:r>
          </a:p>
          <a:p>
            <a:pPr lvl="1"/>
            <a:r>
              <a:rPr lang="zh-CN" altLang="zh-CN">
                <a:sym typeface="Palatino Linotype" panose="02040502050505030304" pitchFamily="18" charset="0"/>
              </a:rPr>
              <a:t>toinen taso</a:t>
            </a:r>
          </a:p>
          <a:p>
            <a:pPr lvl="2"/>
            <a:r>
              <a:rPr lang="zh-CN" altLang="zh-CN">
                <a:sym typeface="Palatino Linotype" panose="02040502050505030304" pitchFamily="18" charset="0"/>
              </a:rPr>
              <a:t>kolmas taso</a:t>
            </a:r>
          </a:p>
          <a:p>
            <a:pPr lvl="3"/>
            <a:r>
              <a:rPr lang="zh-CN" altLang="zh-CN">
                <a:sym typeface="Palatino Linotype" panose="02040502050505030304" pitchFamily="18" charset="0"/>
              </a:rPr>
              <a:t>neljäs taso</a:t>
            </a:r>
          </a:p>
          <a:p>
            <a:pPr lvl="4"/>
            <a:r>
              <a:rPr lang="zh-CN" altLang="zh-CN">
                <a:sym typeface="Palatino Linotype" panose="02040502050505030304"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fld id="{C523E289-AB0A-4550-9834-7A472BD59716}" type="datetime1">
              <a:rPr lang="zh-CN" altLang="en-US"/>
              <a:pPr>
                <a:defRPr/>
              </a:pPr>
              <a:t>2023/10/11</a:t>
            </a:fld>
            <a:endParaRPr lang="zh-CN" altLang="en-US" sz="1800"/>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0" rIns="0" bIns="0" numCol="1" anchor="ctr" anchorCtr="0" compatLnSpc="1">
            <a:prstTxWarp prst="textNoShape">
              <a:avLst/>
            </a:prstTxWarp>
          </a:bodyPr>
          <a:lstStyle>
            <a:lvl1pPr algn="r">
              <a:buFont typeface="Arial" panose="020B0604020202020204" pitchFamily="34" charset="0"/>
              <a:buNone/>
              <a:defRPr sz="1100" smtClean="0">
                <a:solidFill>
                  <a:srgbClr val="000000"/>
                </a:solidFill>
                <a:latin typeface="Palatino Linotype" panose="02040502050505030304" pitchFamily="18" charset="0"/>
              </a:defRPr>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bevel/>
                <a:headEnd/>
                <a:tailEnd/>
              </a14:hiddenLine>
            </a:ext>
          </a:extLst>
        </p:spPr>
        <p:txBody>
          <a:bodyPr vert="horz" wrap="square" lIns="0" tIns="18000" rIns="0" bIns="0" numCol="1" anchor="t" anchorCtr="0" compatLnSpc="1">
            <a:prstTxWarp prst="textNoShape">
              <a:avLst/>
            </a:prstTxWarp>
          </a:bodyPr>
          <a:lstStyle>
            <a:lvl1pPr algn="r">
              <a:buFont typeface="Arial" panose="020B0604020202020204" pitchFamily="34" charset="0"/>
              <a:buNone/>
              <a:defRPr sz="1300" b="1" smtClean="0">
                <a:solidFill>
                  <a:srgbClr val="000000"/>
                </a:solidFill>
                <a:latin typeface="Arial" panose="020B0604020202020204" pitchFamily="34" charset="0"/>
                <a:sym typeface="Arial" panose="020B0604020202020204" pitchFamily="34" charset="0"/>
              </a:defRPr>
            </a:lvl1pPr>
          </a:lstStyle>
          <a:p>
            <a:pPr>
              <a:defRPr/>
            </a:pPr>
            <a:fld id="{A4611651-E116-442F-9A4F-18D1894FDBE5}" type="slidenum">
              <a:rPr lang="zh-CN" altLang="en-US"/>
              <a:pPr>
                <a:defRPr/>
              </a:pPr>
              <a:t>‹#›</a:t>
            </a:fld>
            <a:endParaRPr lang="zh-CN" altLang="en-US" sz="1800">
              <a:latin typeface="Palatino Linotype"/>
              <a:sym typeface="Palatino Linotype" panose="02040502050505030304" pitchFamily="18" charset="0"/>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cmpd="sng">
                <a:solidFill>
                  <a:srgbClr val="000000"/>
                </a:solidFill>
                <a:bevel/>
                <a:headEnd/>
                <a:tailEnd/>
              </a14:hiddenLine>
            </a:ext>
          </a:extLst>
        </p:spPr>
        <p:txBody>
          <a:bodyPr wrap="none" anchor="ctr"/>
          <a:lstStyle>
            <a:lvl1pPr>
              <a:defRPr sz="1400">
                <a:solidFill>
                  <a:schemeClr val="tx1"/>
                </a:solidFill>
                <a:latin typeface="Palatino Linotype" panose="02040502050505030304" pitchFamily="18" charset="0"/>
                <a:ea typeface="宋体" panose="02010600030101010101" pitchFamily="2" charset="-122"/>
              </a:defRPr>
            </a:lvl1pPr>
            <a:lvl2pPr marL="742950" indent="-285750">
              <a:defRPr sz="1400">
                <a:solidFill>
                  <a:schemeClr val="tx1"/>
                </a:solidFill>
                <a:latin typeface="Palatino Linotype" panose="02040502050505030304" pitchFamily="18" charset="0"/>
                <a:ea typeface="宋体" panose="02010600030101010101" pitchFamily="2" charset="-122"/>
              </a:defRPr>
            </a:lvl2pPr>
            <a:lvl3pPr marL="1143000" indent="-228600">
              <a:defRPr sz="1400">
                <a:solidFill>
                  <a:schemeClr val="tx1"/>
                </a:solidFill>
                <a:latin typeface="Palatino Linotype" panose="02040502050505030304" pitchFamily="18" charset="0"/>
                <a:ea typeface="宋体" panose="02010600030101010101" pitchFamily="2" charset="-122"/>
              </a:defRPr>
            </a:lvl3pPr>
            <a:lvl4pPr marL="1600200" indent="-228600">
              <a:defRPr sz="1400">
                <a:solidFill>
                  <a:schemeClr val="tx1"/>
                </a:solidFill>
                <a:latin typeface="Palatino Linotype" panose="02040502050505030304" pitchFamily="18" charset="0"/>
                <a:ea typeface="宋体" panose="02010600030101010101" pitchFamily="2" charset="-122"/>
              </a:defRPr>
            </a:lvl4pPr>
            <a:lvl5pPr marL="2057400" indent="-228600">
              <a:defRPr sz="1400">
                <a:solidFill>
                  <a:schemeClr val="tx1"/>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1400">
                <a:solidFill>
                  <a:schemeClr val="tx1"/>
                </a:solidFill>
                <a:latin typeface="Palatino Linotype" panose="02040502050505030304" pitchFamily="18" charset="0"/>
                <a:ea typeface="宋体" panose="02010600030101010101"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Tree>
    <p:extLst>
      <p:ext uri="{BB962C8B-B14F-4D97-AF65-F5344CB8AC3E}">
        <p14:creationId xmlns:p14="http://schemas.microsoft.com/office/powerpoint/2010/main" val="41359928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p:txStyles>
    <p:titleStyle>
      <a:lvl1pPr algn="l" rtl="0" eaLnBrk="0" fontAlgn="base" hangingPunct="0">
        <a:lnSpc>
          <a:spcPts val="3400"/>
        </a:lnSpc>
        <a:spcBef>
          <a:spcPct val="0"/>
        </a:spcBef>
        <a:spcAft>
          <a:spcPct val="0"/>
        </a:spcAft>
        <a:defRPr sz="3200" b="1" kern="1200">
          <a:solidFill>
            <a:schemeClr val="tx2"/>
          </a:solidFill>
          <a:latin typeface="+mj-lt"/>
          <a:ea typeface="+mj-ea"/>
          <a:cs typeface="+mj-cs"/>
          <a:sym typeface="Palatino Linotype" panose="02040502050505030304" pitchFamily="18" charset="0"/>
        </a:defRPr>
      </a:lvl1pPr>
      <a:lvl2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2pPr>
      <a:lvl3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3pPr>
      <a:lvl4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4pPr>
      <a:lvl5pPr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5pPr>
      <a:lvl6pPr marL="4572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6pPr>
      <a:lvl7pPr marL="9144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7pPr>
      <a:lvl8pPr marL="13716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8pPr>
      <a:lvl9pPr marL="1828800" algn="l" rtl="0" eaLnBrk="0" fontAlgn="base" hangingPunct="0">
        <a:lnSpc>
          <a:spcPts val="3400"/>
        </a:lnSpc>
        <a:spcBef>
          <a:spcPct val="0"/>
        </a:spcBef>
        <a:spcAft>
          <a:spcPct val="0"/>
        </a:spcAft>
        <a:defRPr sz="3200" b="1">
          <a:solidFill>
            <a:schemeClr val="tx2"/>
          </a:solidFill>
          <a:latin typeface="Palatino Linotype" panose="02040502050505030304" pitchFamily="18" charset="0"/>
          <a:ea typeface="Palatino Linotype" panose="02040502050505030304" pitchFamily="18" charset="0"/>
          <a:cs typeface="Palatino Linotype" panose="02040502050505030304" pitchFamily="18" charset="0"/>
          <a:sym typeface="Palatino Linotype" panose="02040502050505030304" pitchFamily="18" charset="0"/>
        </a:defRPr>
      </a:lvl9pPr>
    </p:titleStyle>
    <p:body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19138" y="657225"/>
            <a:ext cx="799306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sym typeface="Palatino Linotype" pitchFamily="18" charset="0"/>
              </a:rPr>
              <a:t>Muokkaa perustyyl. napsautt.</a:t>
            </a:r>
          </a:p>
        </p:txBody>
      </p:sp>
      <p:sp>
        <p:nvSpPr>
          <p:cNvPr id="1027" name="Rectangle 3"/>
          <p:cNvSpPr>
            <a:spLocks noGrp="1" noChangeArrowheads="1"/>
          </p:cNvSpPr>
          <p:nvPr>
            <p:ph type="body" idx="1"/>
          </p:nvPr>
        </p:nvSpPr>
        <p:spPr bwMode="auto">
          <a:xfrm>
            <a:off x="719138" y="1844675"/>
            <a:ext cx="799306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0000" bIns="45720" numCol="1" anchor="t" anchorCtr="0" compatLnSpc="1">
            <a:prstTxWarp prst="textNoShape">
              <a:avLst/>
            </a:prstTxWarp>
          </a:bodyPr>
          <a:lstStyle/>
          <a:p>
            <a:pPr lvl="0"/>
            <a:r>
              <a:rPr lang="zh-CN" altLang="zh-CN" dirty="0">
                <a:sym typeface="Palatino Linotype" pitchFamily="18" charset="0"/>
              </a:rPr>
              <a:t>Muokkaa tekstin perustyylejä napsauttamalla</a:t>
            </a:r>
          </a:p>
          <a:p>
            <a:pPr lvl="1"/>
            <a:r>
              <a:rPr lang="zh-CN" altLang="zh-CN" dirty="0">
                <a:sym typeface="Palatino Linotype" pitchFamily="18" charset="0"/>
              </a:rPr>
              <a:t>toinen taso</a:t>
            </a:r>
          </a:p>
          <a:p>
            <a:pPr lvl="2"/>
            <a:r>
              <a:rPr lang="zh-CN" altLang="zh-CN" dirty="0">
                <a:sym typeface="Palatino Linotype" pitchFamily="18" charset="0"/>
              </a:rPr>
              <a:t>kolmas taso</a:t>
            </a:r>
          </a:p>
          <a:p>
            <a:pPr lvl="3"/>
            <a:r>
              <a:rPr lang="zh-CN" altLang="zh-CN" dirty="0">
                <a:sym typeface="Palatino Linotype" pitchFamily="18" charset="0"/>
              </a:rPr>
              <a:t>neljäs taso</a:t>
            </a:r>
          </a:p>
          <a:p>
            <a:pPr lvl="4"/>
            <a:r>
              <a:rPr lang="zh-CN" altLang="zh-CN" dirty="0">
                <a:sym typeface="Palatino Linotype" pitchFamily="18" charset="0"/>
              </a:rPr>
              <a:t>viides taso</a:t>
            </a:r>
          </a:p>
        </p:txBody>
      </p:sp>
      <p:sp>
        <p:nvSpPr>
          <p:cNvPr id="1028" name="Rectangle 4"/>
          <p:cNvSpPr>
            <a:spLocks noGrp="1" noChangeArrowheads="1"/>
          </p:cNvSpPr>
          <p:nvPr>
            <p:ph type="dt" sz="half" idx="2"/>
          </p:nvPr>
        </p:nvSpPr>
        <p:spPr bwMode="auto">
          <a:xfrm>
            <a:off x="7488238" y="6381750"/>
            <a:ext cx="87471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fld id="{47F88203-F99D-495E-8052-DFC5AD5B104D}" type="datetime1">
              <a:rPr lang="zh-CN" altLang="en-US" smtClean="0">
                <a:solidFill>
                  <a:srgbClr val="000000"/>
                </a:solidFill>
                <a:latin typeface="Palatino Linotype"/>
              </a:rPr>
              <a:pPr>
                <a:defRPr/>
              </a:pPr>
              <a:t>2023/10/11</a:t>
            </a:fld>
            <a:endParaRPr lang="zh-CN" altLang="zh-CN" sz="1800">
              <a:solidFill>
                <a:srgbClr val="000000"/>
              </a:solidFill>
              <a:latin typeface="Palatino Linotype"/>
            </a:endParaRPr>
          </a:p>
        </p:txBody>
      </p:sp>
      <p:sp>
        <p:nvSpPr>
          <p:cNvPr id="1029" name="Rectangle 5"/>
          <p:cNvSpPr>
            <a:spLocks noGrp="1" noChangeArrowheads="1"/>
          </p:cNvSpPr>
          <p:nvPr>
            <p:ph type="ftr" sz="quarter" idx="3"/>
          </p:nvPr>
        </p:nvSpPr>
        <p:spPr bwMode="auto">
          <a:xfrm>
            <a:off x="3052763" y="6381750"/>
            <a:ext cx="44354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lgn="r">
              <a:defRPr sz="1100"/>
            </a:lvl1pPr>
          </a:lstStyle>
          <a:p>
            <a:pPr>
              <a:defRPr/>
            </a:pPr>
            <a:r>
              <a:rPr lang="en-US" altLang="zh-CN" dirty="0"/>
              <a:t>OOP C++ / </a:t>
            </a:r>
            <a:r>
              <a:rPr lang="en-US" altLang="zh-CN" dirty="0" err="1"/>
              <a:t>Qinpei</a:t>
            </a:r>
            <a:r>
              <a:rPr lang="en-US" altLang="zh-CN" dirty="0"/>
              <a:t> Zhao</a:t>
            </a:r>
            <a:endParaRPr lang="zh-CN" altLang="en-US" sz="1400" dirty="0"/>
          </a:p>
        </p:txBody>
      </p:sp>
      <p:sp>
        <p:nvSpPr>
          <p:cNvPr id="1030" name="Rectangle 6"/>
          <p:cNvSpPr>
            <a:spLocks noGrp="1" noChangeArrowheads="1"/>
          </p:cNvSpPr>
          <p:nvPr>
            <p:ph type="sldNum" sz="quarter" idx="4"/>
          </p:nvPr>
        </p:nvSpPr>
        <p:spPr bwMode="auto">
          <a:xfrm>
            <a:off x="8351838" y="6381750"/>
            <a:ext cx="360362"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8000" rIns="0" bIns="0" numCol="1" anchor="t" anchorCtr="0" compatLnSpc="1">
            <a:prstTxWarp prst="textNoShape">
              <a:avLst/>
            </a:prstTxWarp>
          </a:bodyPr>
          <a:lstStyle>
            <a:lvl1pPr algn="r">
              <a:defRPr sz="1300" b="1">
                <a:latin typeface="Arial" pitchFamily="34" charset="0"/>
                <a:sym typeface="Arial" pitchFamily="34" charset="0"/>
              </a:defRPr>
            </a:lvl1pPr>
          </a:lstStyle>
          <a:p>
            <a:pPr>
              <a:defRPr/>
            </a:pPr>
            <a:fld id="{6FAAEB05-E1B5-4F52-A878-A244C56FD73F}" type="slidenum">
              <a:rPr lang="zh-CN" altLang="zh-CN">
                <a:solidFill>
                  <a:srgbClr val="000000"/>
                </a:solidFill>
              </a:rPr>
              <a:pPr>
                <a:defRPr/>
              </a:pPr>
              <a:t>‹#›</a:t>
            </a:fld>
            <a:endParaRPr lang="zh-CN" altLang="zh-CN" sz="1800" b="0">
              <a:solidFill>
                <a:srgbClr val="000000"/>
              </a:solidFill>
              <a:latin typeface="Palatino Linotype"/>
            </a:endParaRPr>
          </a:p>
        </p:txBody>
      </p:sp>
      <p:sp>
        <p:nvSpPr>
          <p:cNvPr id="1031" name="Rectangle 8"/>
          <p:cNvSpPr>
            <a:spLocks noChangeArrowheads="1"/>
          </p:cNvSpPr>
          <p:nvPr/>
        </p:nvSpPr>
        <p:spPr bwMode="auto">
          <a:xfrm>
            <a:off x="431800" y="6075363"/>
            <a:ext cx="8277225" cy="53975"/>
          </a:xfrm>
          <a:prstGeom prst="rect">
            <a:avLst/>
          </a:prstGeom>
          <a:solidFill>
            <a:srgbClr val="92C9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sp>
        <p:nvSpPr>
          <p:cNvPr id="1032" name="Rectangle 10"/>
          <p:cNvSpPr>
            <a:spLocks noChangeArrowheads="1"/>
          </p:cNvSpPr>
          <p:nvPr/>
        </p:nvSpPr>
        <p:spPr bwMode="auto">
          <a:xfrm>
            <a:off x="431800" y="368300"/>
            <a:ext cx="8277225" cy="53975"/>
          </a:xfrm>
          <a:prstGeom prst="rect">
            <a:avLst/>
          </a:prstGeom>
          <a:solidFill>
            <a:srgbClr val="F1739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pPr>
              <a:defRPr/>
            </a:pPr>
            <a:endParaRPr lang="zh-CN" altLang="zh-CN" sz="1800">
              <a:solidFill>
                <a:srgbClr val="000000"/>
              </a:solidFill>
            </a:endParaRPr>
          </a:p>
        </p:txBody>
      </p:sp>
      <p:pic>
        <p:nvPicPr>
          <p:cNvPr id="103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6172200"/>
            <a:ext cx="1930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879651"/>
      </p:ext>
    </p:extLst>
  </p:cSld>
  <p:clrMap bg1="lt1" tx1="dk1" bg2="lt2" tx2="dk2" accent1="accent1" accent2="accent2" accent3="accent3" accent4="accent4" accent5="accent5" accent6="accent6" hlink="hlink" folHlink="folHlink"/>
  <p:sldLayoutIdLst>
    <p:sldLayoutId id="2147483689" r:id="rId1"/>
    <p:sldLayoutId id="2147483690" r:id="rId2"/>
  </p:sldLayoutIdLst>
  <p:hf hdr="0"/>
  <p:txStyles>
    <p:titleStyle>
      <a:lvl1pPr algn="l" rtl="0" eaLnBrk="0" fontAlgn="base" hangingPunct="0">
        <a:lnSpc>
          <a:spcPts val="3400"/>
        </a:lnSpc>
        <a:spcBef>
          <a:spcPct val="0"/>
        </a:spcBef>
        <a:spcAft>
          <a:spcPct val="0"/>
        </a:spcAft>
        <a:defRPr sz="3200" b="1">
          <a:solidFill>
            <a:schemeClr val="tx2"/>
          </a:solidFill>
          <a:latin typeface="+mj-lt"/>
          <a:ea typeface="+mj-ea"/>
          <a:cs typeface="+mj-cs"/>
          <a:sym typeface="Palatino Linotype" pitchFamily="18" charset="0"/>
        </a:defRPr>
      </a:lvl1pPr>
      <a:lvl2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2pPr>
      <a:lvl3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3pPr>
      <a:lvl4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4pPr>
      <a:lvl5pPr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5pPr>
      <a:lvl6pPr marL="4572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6pPr>
      <a:lvl7pPr marL="9144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7pPr>
      <a:lvl8pPr marL="13716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8pPr>
      <a:lvl9pPr marL="1828800" algn="l" rtl="0" eaLnBrk="0" fontAlgn="base" hangingPunct="0">
        <a:lnSpc>
          <a:spcPts val="3400"/>
        </a:lnSpc>
        <a:spcBef>
          <a:spcPct val="0"/>
        </a:spcBef>
        <a:spcAft>
          <a:spcPct val="0"/>
        </a:spcAft>
        <a:defRPr sz="2800" b="1">
          <a:solidFill>
            <a:schemeClr val="tx2"/>
          </a:solidFill>
          <a:latin typeface="Palatino Linotype" pitchFamily="18" charset="0"/>
          <a:ea typeface="Palatino Linotype" pitchFamily="18" charset="0"/>
          <a:cs typeface="Palatino Linotype" pitchFamily="18" charset="0"/>
          <a:sym typeface="Palatino Linotype" pitchFamily="18" charset="0"/>
        </a:defRPr>
      </a:lvl9pPr>
    </p:titleStyle>
    <p:bodyStyle>
      <a:lvl1pPr marL="182563" indent="-182563" algn="l" defTabSz="0" rtl="0" eaLnBrk="0" fontAlgn="base" hangingPunct="0">
        <a:spcBef>
          <a:spcPct val="0"/>
        </a:spcBef>
        <a:spcAft>
          <a:spcPct val="30000"/>
        </a:spcAft>
        <a:buChar char="•"/>
        <a:defRPr sz="2800">
          <a:solidFill>
            <a:schemeClr val="tx1"/>
          </a:solidFill>
          <a:latin typeface="+mn-lt"/>
          <a:ea typeface="+mn-ea"/>
          <a:cs typeface="+mn-cs"/>
          <a:sym typeface="Palatino Linotype" pitchFamily="18" charset="0"/>
        </a:defRPr>
      </a:lvl1pPr>
      <a:lvl2pPr marL="627063" indent="-265113" algn="l" defTabSz="0" rtl="0" eaLnBrk="0" fontAlgn="base" hangingPunct="0">
        <a:spcBef>
          <a:spcPct val="0"/>
        </a:spcBef>
        <a:spcAft>
          <a:spcPct val="30000"/>
        </a:spcAft>
        <a:buChar char="–"/>
        <a:defRPr sz="2000">
          <a:solidFill>
            <a:schemeClr val="tx1"/>
          </a:solidFill>
          <a:latin typeface="+mn-lt"/>
          <a:ea typeface="+mn-ea"/>
          <a:cs typeface="+mn-cs"/>
          <a:sym typeface="Palatino Linotype" pitchFamily="18" charset="0"/>
        </a:defRPr>
      </a:lvl2pPr>
      <a:lvl3pPr marL="984250" indent="-177800" algn="l" defTabSz="0" rtl="0" eaLnBrk="0" fontAlgn="base" hangingPunct="0">
        <a:spcBef>
          <a:spcPct val="0"/>
        </a:spcBef>
        <a:spcAft>
          <a:spcPct val="30000"/>
        </a:spcAft>
        <a:buChar char="•"/>
        <a:defRPr sz="1600">
          <a:solidFill>
            <a:schemeClr val="tx1"/>
          </a:solidFill>
          <a:latin typeface="+mn-lt"/>
          <a:ea typeface="+mn-ea"/>
          <a:cs typeface="+mn-cs"/>
          <a:sym typeface="Palatino Linotype" pitchFamily="18" charset="0"/>
        </a:defRPr>
      </a:lvl3pPr>
      <a:lvl4pPr marL="1338263" indent="-173038"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4pPr>
      <a:lvl5pPr marL="17065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5pPr>
      <a:lvl6pPr marL="21637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6pPr>
      <a:lvl7pPr marL="26209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7pPr>
      <a:lvl8pPr marL="30781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8pPr>
      <a:lvl9pPr marL="3535363" indent="-188913" algn="l" defTabSz="0" rtl="0" eaLnBrk="0" fontAlgn="base" hangingPunct="0">
        <a:spcBef>
          <a:spcPct val="0"/>
        </a:spcBef>
        <a:spcAft>
          <a:spcPct val="30000"/>
        </a:spcAft>
        <a:buChar char="»"/>
        <a:defRPr sz="1400">
          <a:solidFill>
            <a:schemeClr val="tx1"/>
          </a:solidFill>
          <a:latin typeface="+mn-lt"/>
          <a:ea typeface="+mn-ea"/>
          <a:cs typeface="+mn-cs"/>
          <a:sym typeface="Palatino Linotype"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mailto:qinpeizhao@tongji.edu.cn"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5.tif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Picture 13" descr="bor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23019"/>
            <a:ext cx="8712200"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pic>
        <p:nvPicPr>
          <p:cNvPr id="15363" name="图片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6124575"/>
            <a:ext cx="26670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5364" name="标题 6"/>
          <p:cNvSpPr>
            <a:spLocks noGrp="1" noChangeArrowheads="1"/>
          </p:cNvSpPr>
          <p:nvPr>
            <p:ph type="ctrTitle" idx="4294967295"/>
          </p:nvPr>
        </p:nvSpPr>
        <p:spPr>
          <a:xfrm>
            <a:off x="762100" y="1371630"/>
            <a:ext cx="7705725" cy="914400"/>
          </a:xfrm>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ts val="4200"/>
              </a:lnSpc>
            </a:pPr>
            <a:r>
              <a:rPr lang="zh-CN" altLang="en-US" sz="4800">
                <a:solidFill>
                  <a:schemeClr val="tx1"/>
                </a:solidFill>
                <a:latin typeface="SimSun" charset="-122"/>
                <a:ea typeface="SimSun" charset="-122"/>
                <a:cs typeface="SimSun" charset="-122"/>
                <a:sym typeface="Arial Unicode MS" panose="020B0604020202020204" pitchFamily="34" charset="-122"/>
              </a:rPr>
              <a:t>程序设计范式</a:t>
            </a:r>
            <a:endParaRPr lang="en-US" altLang="zh-CN" sz="4800" dirty="0">
              <a:solidFill>
                <a:schemeClr val="tx1"/>
              </a:solidFill>
              <a:latin typeface="SimSun" charset="-122"/>
              <a:ea typeface="SimSun" charset="-122"/>
              <a:cs typeface="SimSun" charset="-122"/>
              <a:sym typeface="Arial Unicode MS" panose="020B0604020202020204" pitchFamily="34" charset="-122"/>
            </a:endParaRPr>
          </a:p>
        </p:txBody>
      </p:sp>
      <p:sp>
        <p:nvSpPr>
          <p:cNvPr id="15366" name="Rectangle 2"/>
          <p:cNvSpPr>
            <a:spLocks noChangeArrowheads="1"/>
          </p:cNvSpPr>
          <p:nvPr/>
        </p:nvSpPr>
        <p:spPr bwMode="auto">
          <a:xfrm>
            <a:off x="2438456" y="3367112"/>
            <a:ext cx="5562562" cy="2057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zh-CN" altLang="en-US"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赵钦佩（博士，副教授）</a:t>
            </a:r>
            <a:endParaRPr lang="en-US" altLang="zh-CN" sz="2800" b="1"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8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rPr>
              <a:t>Email: </a:t>
            </a:r>
            <a:r>
              <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hlinkClick r:id="rId5"/>
              </a:rPr>
              <a:t>qinpeizhao@tongji.edu.cn</a:t>
            </a:r>
            <a:endParaRPr lang="en-US" altLang="zh-CN" sz="2000" dirty="0">
              <a:solidFill>
                <a:srgbClr val="000000"/>
              </a:solidFill>
              <a:ea typeface="微软雅黑 Light" panose="020B0502040204020203" pitchFamily="34" charset="-122"/>
              <a:cs typeface="Arial" panose="020B0604020202020204" pitchFamily="34" charset="0"/>
              <a:sym typeface="Arial Unicode MS" panose="020B0604020202020204" pitchFamily="34" charset="-122"/>
            </a:endParaRPr>
          </a:p>
          <a:p>
            <a:pPr>
              <a:lnSpc>
                <a:spcPts val="4200"/>
              </a:lnSpc>
            </a:pPr>
            <a:r>
              <a:rPr lang="en-US" altLang="zh-CN" sz="2000" dirty="0"/>
              <a:t>http://</a:t>
            </a:r>
            <a:r>
              <a:rPr lang="en-US" altLang="zh-CN" sz="2000" dirty="0" err="1"/>
              <a:t>sse.tongji.edu.cn</a:t>
            </a:r>
            <a:r>
              <a:rPr lang="en-US" altLang="zh-CN" sz="2000" dirty="0"/>
              <a:t>/</a:t>
            </a:r>
            <a:r>
              <a:rPr lang="en-US" altLang="zh-CN" sz="2000" dirty="0" err="1"/>
              <a:t>zhaoqinpei</a:t>
            </a:r>
            <a:endParaRPr lang="zh-CN" altLang="en-US" sz="2000" dirty="0"/>
          </a:p>
        </p:txBody>
      </p:sp>
      <p:sp>
        <p:nvSpPr>
          <p:cNvPr id="9" name="Rectangle 2"/>
          <p:cNvSpPr>
            <a:spLocks noChangeArrowheads="1"/>
          </p:cNvSpPr>
          <p:nvPr/>
        </p:nvSpPr>
        <p:spPr bwMode="auto">
          <a:xfrm>
            <a:off x="4343406" y="1955876"/>
            <a:ext cx="3809888" cy="711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200"/>
              </a:lnSpc>
            </a:pPr>
            <a:r>
              <a:rPr lang="en-US"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3</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a:t>
            </a:r>
            <a:r>
              <a:rPr lang="mr-IN" altLang="zh-CN"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a:t>
            </a:r>
            <a:r>
              <a:rPr lang="zh-CN" altLang="en-US" sz="28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rPr>
              <a:t> 泛型编程</a:t>
            </a:r>
            <a:endParaRPr lang="en-US" altLang="zh-CN" sz="2000" b="1" dirty="0">
              <a:effectLst>
                <a:outerShdw blurRad="38100" dist="38100" dir="2700000" algn="tl">
                  <a:srgbClr val="000000">
                    <a:alpha val="43137"/>
                  </a:srgbClr>
                </a:outerShdw>
              </a:effectLst>
              <a:ea typeface="微软雅黑 Light" panose="020B0502040204020203" pitchFamily="34" charset="-122"/>
              <a:cs typeface="Arial" panose="020B0604020202020204" pitchFamily="34" charset="0"/>
              <a:sym typeface="Arial Unicode MS" panose="020B0604020202020204" pitchFamily="34" charset="-122"/>
            </a:endParaRPr>
          </a:p>
        </p:txBody>
      </p:sp>
    </p:spTree>
    <p:extLst>
      <p:ext uri="{BB962C8B-B14F-4D97-AF65-F5344CB8AC3E}">
        <p14:creationId xmlns:p14="http://schemas.microsoft.com/office/powerpoint/2010/main" val="20835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3.2 Sequential Containers (cont.)</a:t>
            </a:r>
            <a:endParaRPr lang="en-US" altLang="zh-CN" sz="3600" dirty="0"/>
          </a:p>
        </p:txBody>
      </p:sp>
      <p:sp>
        <p:nvSpPr>
          <p:cNvPr id="24580" name="Text Box 4"/>
          <p:cNvSpPr txBox="1">
            <a:spLocks noChangeArrowheads="1"/>
          </p:cNvSpPr>
          <p:nvPr/>
        </p:nvSpPr>
        <p:spPr bwMode="auto">
          <a:xfrm>
            <a:off x="0" y="1606869"/>
            <a:ext cx="91440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latin typeface="Lucida Console" charset="0"/>
                <a:ea typeface="+mn-ea"/>
              </a:rPr>
              <a:t>iterator insert(iterator position);   </a:t>
            </a:r>
            <a:r>
              <a:rPr lang="en-US" altLang="zh-CN" sz="1600" dirty="0">
                <a:solidFill>
                  <a:schemeClr val="accent2"/>
                </a:solidFill>
                <a:latin typeface="Lucida Console" charset="0"/>
                <a:ea typeface="+mn-ea"/>
              </a:rPr>
              <a:t>//insert a default value to previous position of position </a:t>
            </a:r>
          </a:p>
          <a:p>
            <a:endParaRPr lang="en-US" altLang="zh-CN" sz="1600" dirty="0">
              <a:latin typeface="Lucida Console" charset="0"/>
              <a:ea typeface="+mn-ea"/>
            </a:endParaRPr>
          </a:p>
          <a:p>
            <a:r>
              <a:rPr lang="en-US" altLang="zh-CN" sz="1600" dirty="0">
                <a:latin typeface="Lucida Console" charset="0"/>
                <a:ea typeface="+mn-ea"/>
              </a:rPr>
              <a:t>iterator insert(iterator position, </a:t>
            </a:r>
            <a:r>
              <a:rPr lang="en-US" altLang="zh-CN" sz="1600" dirty="0" err="1">
                <a:latin typeface="Lucida Console" charset="0"/>
                <a:ea typeface="+mn-ea"/>
              </a:rPr>
              <a:t>ElemType</a:t>
            </a:r>
            <a:r>
              <a:rPr lang="en-US" altLang="zh-CN" sz="1600" dirty="0">
                <a:latin typeface="Lucida Console" charset="0"/>
                <a:ea typeface="+mn-ea"/>
              </a:rPr>
              <a:t> Value);  </a:t>
            </a:r>
            <a:r>
              <a:rPr lang="en-US" altLang="zh-CN" sz="1600" dirty="0">
                <a:solidFill>
                  <a:schemeClr val="accent2"/>
                </a:solidFill>
                <a:latin typeface="Lucida Console" charset="0"/>
                <a:ea typeface="+mn-ea"/>
              </a:rPr>
              <a:t>//insert a specified value</a:t>
            </a:r>
          </a:p>
          <a:p>
            <a:endParaRPr lang="en-US" altLang="zh-CN" sz="1600" dirty="0">
              <a:latin typeface="Lucida Console" charset="0"/>
              <a:ea typeface="+mn-ea"/>
            </a:endParaRPr>
          </a:p>
          <a:p>
            <a:r>
              <a:rPr lang="en-US" altLang="zh-CN" sz="1600" dirty="0">
                <a:latin typeface="Lucida Console" charset="0"/>
                <a:ea typeface="+mn-ea"/>
              </a:rPr>
              <a:t>void insert(iterator position, </a:t>
            </a:r>
            <a:r>
              <a:rPr lang="en-US" altLang="zh-CN" sz="1600" dirty="0" err="1">
                <a:latin typeface="Lucida Console" charset="0"/>
                <a:ea typeface="+mn-ea"/>
              </a:rPr>
              <a:t>int</a:t>
            </a:r>
            <a:r>
              <a:rPr lang="en-US" altLang="zh-CN" sz="1600" dirty="0">
                <a:latin typeface="Lucida Console" charset="0"/>
                <a:ea typeface="+mn-ea"/>
              </a:rPr>
              <a:t> Count, </a:t>
            </a:r>
            <a:r>
              <a:rPr lang="en-US" altLang="zh-CN" sz="1600" dirty="0" err="1">
                <a:latin typeface="Lucida Console" charset="0"/>
                <a:ea typeface="+mn-ea"/>
              </a:rPr>
              <a:t>ElemType</a:t>
            </a:r>
            <a:r>
              <a:rPr lang="en-US" altLang="zh-CN" sz="1600" dirty="0">
                <a:latin typeface="Lucida Console" charset="0"/>
                <a:ea typeface="+mn-ea"/>
              </a:rPr>
              <a:t> Value); </a:t>
            </a:r>
            <a:r>
              <a:rPr lang="en-US" altLang="zh-CN" sz="1600" dirty="0">
                <a:solidFill>
                  <a:schemeClr val="accent2"/>
                </a:solidFill>
                <a:latin typeface="Lucida Console" charset="0"/>
                <a:ea typeface="+mn-ea"/>
              </a:rPr>
              <a:t>//insert a number of values</a:t>
            </a:r>
          </a:p>
          <a:p>
            <a:endParaRPr lang="en-US" altLang="zh-CN" sz="1600" dirty="0">
              <a:latin typeface="Lucida Console" charset="0"/>
              <a:ea typeface="+mn-ea"/>
            </a:endParaRPr>
          </a:p>
          <a:p>
            <a:r>
              <a:rPr lang="en-US" altLang="zh-CN" sz="1600" dirty="0">
                <a:latin typeface="Lucida Console" charset="0"/>
                <a:ea typeface="+mn-ea"/>
              </a:rPr>
              <a:t>void insert(iterator1 position, iterator2 first, iterator2 last); </a:t>
            </a:r>
            <a:r>
              <a:rPr lang="en-US" altLang="zh-CN" sz="1600" dirty="0">
                <a:solidFill>
                  <a:schemeClr val="accent2"/>
                </a:solidFill>
                <a:latin typeface="Lucida Console" charset="0"/>
                <a:ea typeface="+mn-ea"/>
              </a:rPr>
              <a:t>//insert a range</a:t>
            </a:r>
          </a:p>
          <a:p>
            <a:endParaRPr lang="en-US" altLang="zh-CN" sz="1600" dirty="0">
              <a:latin typeface="Lucida Console" charset="0"/>
              <a:ea typeface="+mn-ea"/>
            </a:endParaRPr>
          </a:p>
          <a:p>
            <a:endParaRPr lang="en-US" altLang="zh-CN" sz="1600" dirty="0">
              <a:latin typeface="Lucida Console" charset="0"/>
              <a:ea typeface="+mn-ea"/>
            </a:endParaRPr>
          </a:p>
          <a:p>
            <a:r>
              <a:rPr lang="en-US" altLang="zh-CN" sz="1600" dirty="0">
                <a:latin typeface="Lucida Console" charset="0"/>
                <a:ea typeface="+mn-ea"/>
              </a:rPr>
              <a:t>iterator erase(iterator position);</a:t>
            </a:r>
            <a:r>
              <a:rPr lang="zh-CN" altLang="en-US" sz="1600" dirty="0">
                <a:latin typeface="Lucida Console" charset="0"/>
                <a:ea typeface="+mn-ea"/>
              </a:rPr>
              <a:t> </a:t>
            </a:r>
            <a:r>
              <a:rPr lang="en-US" altLang="zh-CN" sz="1600" dirty="0">
                <a:solidFill>
                  <a:schemeClr val="accent2"/>
                </a:solidFill>
                <a:latin typeface="Lucida Console" charset="0"/>
                <a:ea typeface="+mn-ea"/>
              </a:rPr>
              <a:t>//erase the element on the position</a:t>
            </a:r>
          </a:p>
          <a:p>
            <a:r>
              <a:rPr lang="en-US" altLang="zh-CN" sz="1600" dirty="0">
                <a:latin typeface="Lucida Console" charset="0"/>
                <a:ea typeface="+mn-ea"/>
              </a:rPr>
              <a:t>iterator erase(iterator first, iterator last); </a:t>
            </a:r>
            <a:r>
              <a:rPr lang="en-US" altLang="zh-CN" sz="1600" dirty="0">
                <a:solidFill>
                  <a:schemeClr val="accent2"/>
                </a:solidFill>
                <a:latin typeface="Lucida Console" charset="0"/>
                <a:ea typeface="+mn-ea"/>
              </a:rPr>
              <a:t>//erase the range of elements </a:t>
            </a:r>
          </a:p>
        </p:txBody>
      </p:sp>
      <p:sp>
        <p:nvSpPr>
          <p:cNvPr id="2" name="文本框 1"/>
          <p:cNvSpPr txBox="1"/>
          <p:nvPr/>
        </p:nvSpPr>
        <p:spPr>
          <a:xfrm>
            <a:off x="228714" y="5708593"/>
            <a:ext cx="5811206" cy="338554"/>
          </a:xfrm>
          <a:prstGeom prst="rect">
            <a:avLst/>
          </a:prstGeom>
          <a:noFill/>
        </p:spPr>
        <p:txBody>
          <a:bodyPr wrap="none" rtlCol="0">
            <a:spAutoFit/>
          </a:bodyPr>
          <a:lstStyle/>
          <a:p>
            <a:r>
              <a:rPr lang="en-US" altLang="zh-CN" sz="1600" dirty="0">
                <a:solidFill>
                  <a:srgbClr val="C00000"/>
                </a:solidFill>
              </a:rPr>
              <a:t>The list class does not support offset arithmetic of its iterators.</a:t>
            </a:r>
            <a:endParaRPr kumimoji="1" lang="zh-CN" altLang="en-US" sz="1600" dirty="0">
              <a:solidFill>
                <a:srgbClr val="C00000"/>
              </a:solidFill>
            </a:endParaRPr>
          </a:p>
        </p:txBody>
      </p:sp>
      <p:sp>
        <p:nvSpPr>
          <p:cNvPr id="3" name="矩形 2"/>
          <p:cNvSpPr/>
          <p:nvPr/>
        </p:nvSpPr>
        <p:spPr>
          <a:xfrm>
            <a:off x="3352832" y="6212097"/>
            <a:ext cx="4572000" cy="307777"/>
          </a:xfrm>
          <a:prstGeom prst="rect">
            <a:avLst/>
          </a:prstGeom>
        </p:spPr>
        <p:txBody>
          <a:bodyPr>
            <a:spAutoFit/>
          </a:bodyPr>
          <a:lstStyle/>
          <a:p>
            <a:pPr marL="285750" indent="-285750">
              <a:buFont typeface=".AppleColorEmojiUI" charset="0"/>
              <a:buChar char="❌"/>
            </a:pPr>
            <a:r>
              <a:rPr lang="en-US" altLang="zh-CN" dirty="0">
                <a:latin typeface="Lucida Console" charset="0"/>
              </a:rPr>
              <a:t>slist.erase(it1, </a:t>
            </a:r>
            <a:r>
              <a:rPr lang="en-US" altLang="zh-CN" u="sng" dirty="0">
                <a:solidFill>
                  <a:srgbClr val="C00000"/>
                </a:solidFill>
                <a:latin typeface="Lucida Console" charset="0"/>
              </a:rPr>
              <a:t>it1+num_tries</a:t>
            </a:r>
            <a:r>
              <a:rPr lang="en-US" altLang="zh-CN" dirty="0">
                <a:latin typeface="Lucida Console" charset="0"/>
              </a:rPr>
              <a:t>); </a:t>
            </a:r>
            <a:endParaRPr lang="zh-CN" altLang="en-US" dirty="0"/>
          </a:p>
        </p:txBody>
      </p:sp>
    </p:spTree>
    <p:extLst>
      <p:ext uri="{BB962C8B-B14F-4D97-AF65-F5344CB8AC3E}">
        <p14:creationId xmlns:p14="http://schemas.microsoft.com/office/powerpoint/2010/main" val="373279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3.2 Associate Containers</a:t>
            </a:r>
          </a:p>
        </p:txBody>
      </p:sp>
      <p:sp>
        <p:nvSpPr>
          <p:cNvPr id="25603" name="Rectangle 3"/>
          <p:cNvSpPr>
            <a:spLocks noGrp="1" noChangeArrowheads="1"/>
          </p:cNvSpPr>
          <p:nvPr>
            <p:ph type="body" idx="1"/>
          </p:nvPr>
        </p:nvSpPr>
        <p:spPr>
          <a:xfrm>
            <a:off x="1143000" y="1447852"/>
            <a:ext cx="8001000" cy="4572000"/>
          </a:xfrm>
        </p:spPr>
        <p:txBody>
          <a:bodyPr/>
          <a:lstStyle/>
          <a:p>
            <a:pPr>
              <a:lnSpc>
                <a:spcPct val="90000"/>
              </a:lnSpc>
            </a:pPr>
            <a:r>
              <a:rPr lang="en-US" altLang="zh-CN" dirty="0">
                <a:latin typeface="Arial" charset="0"/>
                <a:ea typeface="Arial" charset="0"/>
                <a:cs typeface="Arial" charset="0"/>
              </a:rPr>
              <a:t>map, </a:t>
            </a:r>
            <a:r>
              <a:rPr lang="en-US" altLang="zh-CN" dirty="0" err="1">
                <a:latin typeface="Arial" charset="0"/>
                <a:ea typeface="Arial" charset="0"/>
                <a:cs typeface="Arial" charset="0"/>
              </a:rPr>
              <a:t>multimap</a:t>
            </a:r>
            <a:endParaRPr lang="en-US" altLang="zh-CN" dirty="0">
              <a:latin typeface="Arial" charset="0"/>
              <a:ea typeface="Arial" charset="0"/>
              <a:cs typeface="Arial" charset="0"/>
            </a:endParaRPr>
          </a:p>
          <a:p>
            <a:pPr lvl="2">
              <a:lnSpc>
                <a:spcPct val="90000"/>
              </a:lnSpc>
            </a:pPr>
            <a:r>
              <a:rPr lang="en-US" altLang="zh-CN" sz="2000" dirty="0">
                <a:latin typeface="Arial" charset="0"/>
                <a:ea typeface="Arial" charset="0"/>
                <a:cs typeface="Arial" charset="0"/>
              </a:rPr>
              <a:t>An entry is a pair&lt;key, value&gt;, key is an index</a:t>
            </a:r>
          </a:p>
          <a:p>
            <a:pPr lvl="2">
              <a:lnSpc>
                <a:spcPct val="90000"/>
              </a:lnSpc>
            </a:pPr>
            <a:r>
              <a:rPr lang="en-US" altLang="zh-CN" sz="2000" dirty="0">
                <a:latin typeface="Arial" charset="0"/>
                <a:ea typeface="Arial" charset="0"/>
                <a:cs typeface="Arial" charset="0"/>
              </a:rPr>
              <a:t>Internal implementation is searching tree, quite efficient</a:t>
            </a:r>
          </a:p>
          <a:p>
            <a:pPr lvl="2">
              <a:lnSpc>
                <a:spcPct val="90000"/>
              </a:lnSpc>
            </a:pPr>
            <a:r>
              <a:rPr lang="en-US" altLang="zh-CN" sz="2000" dirty="0">
                <a:latin typeface="Arial" charset="0"/>
                <a:ea typeface="Arial" charset="0"/>
                <a:cs typeface="Arial" charset="0"/>
              </a:rPr>
              <a:t>For map, key must be unique; for </a:t>
            </a:r>
            <a:r>
              <a:rPr lang="en-US" altLang="zh-CN" sz="2000" dirty="0" err="1">
                <a:latin typeface="Arial" charset="0"/>
                <a:ea typeface="Arial" charset="0"/>
                <a:cs typeface="Arial" charset="0"/>
              </a:rPr>
              <a:t>multimap</a:t>
            </a:r>
            <a:r>
              <a:rPr lang="en-US" altLang="zh-CN" sz="2000" dirty="0">
                <a:latin typeface="Arial" charset="0"/>
                <a:ea typeface="Arial" charset="0"/>
                <a:cs typeface="Arial" charset="0"/>
              </a:rPr>
              <a:t>, there could be duplicate ones</a:t>
            </a:r>
          </a:p>
          <a:p>
            <a:pPr lvl="2">
              <a:lnSpc>
                <a:spcPct val="90000"/>
              </a:lnSpc>
            </a:pPr>
            <a:r>
              <a:rPr lang="en-US" altLang="zh-CN" sz="2000" dirty="0">
                <a:latin typeface="Arial" charset="0"/>
                <a:ea typeface="Arial" charset="0"/>
                <a:cs typeface="Arial" charset="0"/>
              </a:rPr>
              <a:t>Could be used as hash table</a:t>
            </a:r>
          </a:p>
          <a:p>
            <a:pPr>
              <a:lnSpc>
                <a:spcPct val="90000"/>
              </a:lnSpc>
            </a:pPr>
            <a:r>
              <a:rPr lang="en-US" altLang="zh-CN" dirty="0">
                <a:latin typeface="Arial" charset="0"/>
                <a:ea typeface="Arial" charset="0"/>
                <a:cs typeface="Arial" charset="0"/>
              </a:rPr>
              <a:t>set, multiset</a:t>
            </a:r>
          </a:p>
          <a:p>
            <a:pPr lvl="2">
              <a:lnSpc>
                <a:spcPct val="90000"/>
              </a:lnSpc>
            </a:pPr>
            <a:r>
              <a:rPr lang="en-US" altLang="zh-CN" sz="2000" dirty="0">
                <a:latin typeface="Arial" charset="0"/>
                <a:ea typeface="Arial" charset="0"/>
                <a:cs typeface="Arial" charset="0"/>
              </a:rPr>
              <a:t>An entry is only a key </a:t>
            </a:r>
          </a:p>
          <a:p>
            <a:pPr lvl="2">
              <a:lnSpc>
                <a:spcPct val="90000"/>
              </a:lnSpc>
            </a:pPr>
            <a:r>
              <a:rPr lang="en-US" altLang="zh-CN" sz="2000" dirty="0">
                <a:latin typeface="Arial" charset="0"/>
                <a:ea typeface="Arial" charset="0"/>
                <a:cs typeface="Arial" charset="0"/>
              </a:rPr>
              <a:t>For set, key must be unique; for multiset, there could be duplicate ones</a:t>
            </a:r>
          </a:p>
        </p:txBody>
      </p:sp>
      <p:grpSp>
        <p:nvGrpSpPr>
          <p:cNvPr id="25618" name="Group 18"/>
          <p:cNvGrpSpPr>
            <a:grpSpLocks/>
          </p:cNvGrpSpPr>
          <p:nvPr/>
        </p:nvGrpSpPr>
        <p:grpSpPr bwMode="auto">
          <a:xfrm>
            <a:off x="143668" y="2008981"/>
            <a:ext cx="1584325" cy="1438275"/>
            <a:chOff x="158" y="1616"/>
            <a:chExt cx="998" cy="906"/>
          </a:xfrm>
        </p:grpSpPr>
        <p:sp>
          <p:nvSpPr>
            <p:cNvPr id="25605" name="Rectangle 5"/>
            <p:cNvSpPr>
              <a:spLocks noChangeArrowheads="1"/>
            </p:cNvSpPr>
            <p:nvPr/>
          </p:nvSpPr>
          <p:spPr bwMode="auto">
            <a:xfrm>
              <a:off x="158" y="161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06" name="Rectangle 6"/>
            <p:cNvSpPr>
              <a:spLocks noChangeArrowheads="1"/>
            </p:cNvSpPr>
            <p:nvPr/>
          </p:nvSpPr>
          <p:spPr bwMode="auto">
            <a:xfrm>
              <a:off x="657" y="161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sp>
          <p:nvSpPr>
            <p:cNvPr id="25607" name="Rectangle 7"/>
            <p:cNvSpPr>
              <a:spLocks noChangeArrowheads="1"/>
            </p:cNvSpPr>
            <p:nvPr/>
          </p:nvSpPr>
          <p:spPr bwMode="auto">
            <a:xfrm>
              <a:off x="158" y="1842"/>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08" name="Rectangle 8"/>
            <p:cNvSpPr>
              <a:spLocks noChangeArrowheads="1"/>
            </p:cNvSpPr>
            <p:nvPr/>
          </p:nvSpPr>
          <p:spPr bwMode="auto">
            <a:xfrm>
              <a:off x="657" y="1842"/>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sp>
          <p:nvSpPr>
            <p:cNvPr id="25609" name="Rectangle 9"/>
            <p:cNvSpPr>
              <a:spLocks noChangeArrowheads="1"/>
            </p:cNvSpPr>
            <p:nvPr/>
          </p:nvSpPr>
          <p:spPr bwMode="auto">
            <a:xfrm>
              <a:off x="158" y="2069"/>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0" name="Rectangle 10"/>
            <p:cNvSpPr>
              <a:spLocks noChangeArrowheads="1"/>
            </p:cNvSpPr>
            <p:nvPr/>
          </p:nvSpPr>
          <p:spPr bwMode="auto">
            <a:xfrm>
              <a:off x="657" y="2069"/>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sp>
          <p:nvSpPr>
            <p:cNvPr id="25611" name="Rectangle 11"/>
            <p:cNvSpPr>
              <a:spLocks noChangeArrowheads="1"/>
            </p:cNvSpPr>
            <p:nvPr/>
          </p:nvSpPr>
          <p:spPr bwMode="auto">
            <a:xfrm>
              <a:off x="158" y="229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2" name="Rectangle 12"/>
            <p:cNvSpPr>
              <a:spLocks noChangeArrowheads="1"/>
            </p:cNvSpPr>
            <p:nvPr/>
          </p:nvSpPr>
          <p:spPr bwMode="auto">
            <a:xfrm>
              <a:off x="657" y="2296"/>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V</a:t>
              </a:r>
            </a:p>
          </p:txBody>
        </p:sp>
      </p:grpSp>
      <p:grpSp>
        <p:nvGrpSpPr>
          <p:cNvPr id="25617" name="Group 17"/>
          <p:cNvGrpSpPr>
            <a:grpSpLocks/>
          </p:cNvGrpSpPr>
          <p:nvPr/>
        </p:nvGrpSpPr>
        <p:grpSpPr bwMode="auto">
          <a:xfrm>
            <a:off x="247252" y="4267178"/>
            <a:ext cx="792163" cy="1438275"/>
            <a:chOff x="249" y="3295"/>
            <a:chExt cx="499" cy="906"/>
          </a:xfrm>
        </p:grpSpPr>
        <p:sp>
          <p:nvSpPr>
            <p:cNvPr id="25613" name="Rectangle 13"/>
            <p:cNvSpPr>
              <a:spLocks noChangeArrowheads="1"/>
            </p:cNvSpPr>
            <p:nvPr/>
          </p:nvSpPr>
          <p:spPr bwMode="auto">
            <a:xfrm>
              <a:off x="249" y="3295"/>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4" name="Rectangle 14"/>
            <p:cNvSpPr>
              <a:spLocks noChangeArrowheads="1"/>
            </p:cNvSpPr>
            <p:nvPr/>
          </p:nvSpPr>
          <p:spPr bwMode="auto">
            <a:xfrm>
              <a:off x="249" y="3521"/>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dirty="0"/>
                <a:t>K</a:t>
              </a:r>
            </a:p>
          </p:txBody>
        </p:sp>
        <p:sp>
          <p:nvSpPr>
            <p:cNvPr id="25615" name="Rectangle 15"/>
            <p:cNvSpPr>
              <a:spLocks noChangeArrowheads="1"/>
            </p:cNvSpPr>
            <p:nvPr/>
          </p:nvSpPr>
          <p:spPr bwMode="auto">
            <a:xfrm>
              <a:off x="249" y="3748"/>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sp>
          <p:nvSpPr>
            <p:cNvPr id="25616" name="Rectangle 16"/>
            <p:cNvSpPr>
              <a:spLocks noChangeArrowheads="1"/>
            </p:cNvSpPr>
            <p:nvPr/>
          </p:nvSpPr>
          <p:spPr bwMode="auto">
            <a:xfrm>
              <a:off x="249" y="3975"/>
              <a:ext cx="499"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zh-CN"/>
                <a:t>K</a:t>
              </a:r>
            </a:p>
          </p:txBody>
        </p:sp>
      </p:grpSp>
    </p:spTree>
    <p:extLst>
      <p:ext uri="{BB962C8B-B14F-4D97-AF65-F5344CB8AC3E}">
        <p14:creationId xmlns:p14="http://schemas.microsoft.com/office/powerpoint/2010/main" val="90302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3.2 Map Usage</a:t>
            </a:r>
          </a:p>
        </p:txBody>
      </p:sp>
      <p:sp>
        <p:nvSpPr>
          <p:cNvPr id="26628" name="Text Box 4"/>
          <p:cNvSpPr txBox="1">
            <a:spLocks noChangeArrowheads="1"/>
          </p:cNvSpPr>
          <p:nvPr/>
        </p:nvSpPr>
        <p:spPr bwMode="auto">
          <a:xfrm>
            <a:off x="228714" y="1161256"/>
            <a:ext cx="86868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latin typeface="Lucida Console" charset="0"/>
                <a:ea typeface="+mn-ea"/>
              </a:rPr>
              <a:t>#include&lt;map&gt;</a:t>
            </a:r>
          </a:p>
          <a:p>
            <a:r>
              <a:rPr lang="en-US" altLang="zh-CN" sz="1600" dirty="0">
                <a:latin typeface="Lucida Console" charset="0"/>
                <a:ea typeface="+mn-ea"/>
              </a:rPr>
              <a:t>map&lt;string, </a:t>
            </a:r>
            <a:r>
              <a:rPr lang="en-US" altLang="zh-CN" sz="1600" dirty="0" err="1">
                <a:latin typeface="Lucida Console" charset="0"/>
                <a:ea typeface="+mn-ea"/>
              </a:rPr>
              <a:t>int</a:t>
            </a:r>
            <a:r>
              <a:rPr lang="en-US" altLang="zh-CN" sz="1600" dirty="0">
                <a:latin typeface="Lucida Console" charset="0"/>
                <a:ea typeface="+mn-ea"/>
              </a:rPr>
              <a:t>&gt; Word;	</a:t>
            </a:r>
            <a:r>
              <a:rPr lang="en-US" altLang="zh-CN" sz="1600" dirty="0">
                <a:solidFill>
                  <a:schemeClr val="accent2"/>
                </a:solidFill>
                <a:latin typeface="Lucida Console" charset="0"/>
                <a:ea typeface="+mn-ea"/>
              </a:rPr>
              <a:t>//definition</a:t>
            </a:r>
          </a:p>
          <a:p>
            <a:r>
              <a:rPr lang="en-US" altLang="zh-CN" sz="1600" dirty="0">
                <a:latin typeface="Lucida Console" charset="0"/>
                <a:ea typeface="+mn-ea"/>
              </a:rPr>
              <a:t>map&lt;string, </a:t>
            </a:r>
            <a:r>
              <a:rPr lang="en-US" altLang="zh-CN" sz="1600" dirty="0" err="1">
                <a:latin typeface="Lucida Console" charset="0"/>
                <a:ea typeface="+mn-ea"/>
              </a:rPr>
              <a:t>int</a:t>
            </a:r>
            <a:r>
              <a:rPr lang="en-US" altLang="zh-CN" sz="1600" dirty="0">
                <a:latin typeface="Lucida Console" charset="0"/>
                <a:ea typeface="+mn-ea"/>
              </a:rPr>
              <a:t>&gt;::iterator </a:t>
            </a:r>
            <a:r>
              <a:rPr lang="en-US" altLang="zh-CN" sz="1600" dirty="0" err="1">
                <a:latin typeface="Lucida Console" charset="0"/>
                <a:ea typeface="+mn-ea"/>
              </a:rPr>
              <a:t>it_word</a:t>
            </a:r>
            <a:r>
              <a:rPr lang="en-US" altLang="zh-CN" sz="1600" dirty="0">
                <a:latin typeface="Lucida Console" charset="0"/>
                <a:ea typeface="+mn-ea"/>
              </a:rPr>
              <a:t>;</a:t>
            </a:r>
          </a:p>
          <a:p>
            <a:endParaRPr lang="en-US" altLang="zh-CN" sz="1600" dirty="0">
              <a:latin typeface="Lucida Console" charset="0"/>
              <a:ea typeface="+mn-ea"/>
            </a:endParaRPr>
          </a:p>
          <a:p>
            <a:r>
              <a:rPr lang="en-US" altLang="zh-CN" sz="1600" dirty="0">
                <a:solidFill>
                  <a:schemeClr val="accent2"/>
                </a:solidFill>
                <a:latin typeface="Lucida Console" charset="0"/>
                <a:ea typeface="+mn-ea"/>
              </a:rPr>
              <a:t>//accessing value</a:t>
            </a:r>
          </a:p>
          <a:p>
            <a:r>
              <a:rPr lang="en-US" altLang="zh-CN" sz="1600" dirty="0" err="1">
                <a:latin typeface="Lucida Console" charset="0"/>
                <a:ea typeface="+mn-ea"/>
              </a:rPr>
              <a:t>it_word</a:t>
            </a:r>
            <a:r>
              <a:rPr lang="en-US" altLang="zh-CN" sz="1600" dirty="0">
                <a:latin typeface="Lucida Console" charset="0"/>
                <a:ea typeface="+mn-ea"/>
              </a:rPr>
              <a:t> = </a:t>
            </a:r>
            <a:r>
              <a:rPr lang="en-US" altLang="zh-CN" sz="1600" dirty="0" err="1">
                <a:latin typeface="Lucida Console" charset="0"/>
                <a:ea typeface="+mn-ea"/>
              </a:rPr>
              <a:t>Word.begin</a:t>
            </a:r>
            <a:r>
              <a:rPr lang="en-US" altLang="zh-CN" sz="1600" dirty="0">
                <a:latin typeface="Lucida Console" charset="0"/>
                <a:ea typeface="+mn-ea"/>
              </a:rPr>
              <a:t>();</a:t>
            </a:r>
          </a:p>
          <a:p>
            <a:r>
              <a:rPr lang="en-US" altLang="zh-CN" sz="1600" dirty="0" err="1">
                <a:latin typeface="Lucida Console" charset="0"/>
                <a:ea typeface="+mn-ea"/>
              </a:rPr>
              <a:t>cout</a:t>
            </a:r>
            <a:r>
              <a:rPr lang="en-US" altLang="zh-CN" sz="1600" dirty="0">
                <a:latin typeface="Lucida Console" charset="0"/>
                <a:ea typeface="+mn-ea"/>
              </a:rPr>
              <a:t> &lt;&lt; </a:t>
            </a:r>
            <a:r>
              <a:rPr lang="en-US" altLang="zh-CN" sz="1600" dirty="0" err="1">
                <a:latin typeface="Lucida Console" charset="0"/>
                <a:ea typeface="+mn-ea"/>
              </a:rPr>
              <a:t>it_word</a:t>
            </a:r>
            <a:r>
              <a:rPr lang="en-US" altLang="zh-CN" sz="1600" dirty="0">
                <a:latin typeface="Lucida Console" charset="0"/>
                <a:ea typeface="+mn-ea"/>
              </a:rPr>
              <a:t>-&gt;first &lt;&lt; “---” &lt;&lt; </a:t>
            </a:r>
            <a:r>
              <a:rPr lang="en-US" altLang="zh-CN" sz="1600" dirty="0" err="1">
                <a:latin typeface="Lucida Console" charset="0"/>
                <a:ea typeface="+mn-ea"/>
              </a:rPr>
              <a:t>it_word</a:t>
            </a:r>
            <a:r>
              <a:rPr lang="en-US" altLang="zh-CN" sz="1600" dirty="0">
                <a:latin typeface="Lucida Console" charset="0"/>
                <a:ea typeface="+mn-ea"/>
              </a:rPr>
              <a:t>-&gt;second &lt;&lt; </a:t>
            </a:r>
            <a:r>
              <a:rPr lang="en-US" altLang="zh-CN" sz="1600" dirty="0" err="1">
                <a:latin typeface="Lucida Console" charset="0"/>
                <a:ea typeface="+mn-ea"/>
              </a:rPr>
              <a:t>endl</a:t>
            </a:r>
            <a:r>
              <a:rPr lang="en-US" altLang="zh-CN" sz="1600" dirty="0">
                <a:latin typeface="Lucida Console" charset="0"/>
                <a:ea typeface="+mn-ea"/>
              </a:rPr>
              <a:t>;</a:t>
            </a:r>
          </a:p>
          <a:p>
            <a:endParaRPr lang="en-US" altLang="zh-CN" sz="1600" dirty="0">
              <a:latin typeface="Lucida Console" charset="0"/>
              <a:ea typeface="+mn-ea"/>
            </a:endParaRPr>
          </a:p>
          <a:p>
            <a:r>
              <a:rPr lang="en-US" altLang="zh-CN" sz="1600" dirty="0">
                <a:latin typeface="Lucida Console" charset="0"/>
                <a:ea typeface="+mn-ea"/>
              </a:rPr>
              <a:t>Word[“Hello”] = 1;  </a:t>
            </a:r>
            <a:r>
              <a:rPr lang="en-US" altLang="zh-CN" sz="1600" dirty="0">
                <a:solidFill>
                  <a:schemeClr val="accent2"/>
                </a:solidFill>
                <a:latin typeface="Lucida Console" charset="0"/>
                <a:ea typeface="+mn-ea"/>
              </a:rPr>
              <a:t>//if key exist, access its value; if not, a new key was inserted</a:t>
            </a:r>
          </a:p>
          <a:p>
            <a:endParaRPr lang="en-US" altLang="zh-CN" sz="1600" dirty="0">
              <a:latin typeface="Lucida Console" charset="0"/>
              <a:ea typeface="+mn-ea"/>
            </a:endParaRPr>
          </a:p>
          <a:p>
            <a:r>
              <a:rPr lang="en-US" altLang="zh-CN" sz="1600" dirty="0">
                <a:solidFill>
                  <a:schemeClr val="accent2"/>
                </a:solidFill>
                <a:latin typeface="Lucida Console" charset="0"/>
                <a:ea typeface="+mn-ea"/>
              </a:rPr>
              <a:t>//finding key</a:t>
            </a:r>
          </a:p>
          <a:p>
            <a:r>
              <a:rPr lang="en-US" altLang="zh-CN" sz="1600" dirty="0">
                <a:latin typeface="Lucida Console" charset="0"/>
                <a:ea typeface="+mn-ea"/>
              </a:rPr>
              <a:t>if (1 != Word[“Hello”])	</a:t>
            </a:r>
            <a:r>
              <a:rPr lang="en-US" altLang="zh-CN" sz="1600" dirty="0">
                <a:solidFill>
                  <a:schemeClr val="accent2"/>
                </a:solidFill>
                <a:latin typeface="Lucida Console" charset="0"/>
                <a:ea typeface="+mn-ea"/>
              </a:rPr>
              <a:t>//dangerous, new entry may be inserted</a:t>
            </a:r>
          </a:p>
          <a:p>
            <a:endParaRPr lang="en-US" altLang="zh-CN" sz="1600" dirty="0">
              <a:latin typeface="Lucida Console" charset="0"/>
              <a:ea typeface="+mn-ea"/>
            </a:endParaRPr>
          </a:p>
          <a:p>
            <a:r>
              <a:rPr lang="en-US" altLang="zh-CN" sz="1600" dirty="0" err="1">
                <a:latin typeface="Lucida Console" charset="0"/>
                <a:ea typeface="+mn-ea"/>
              </a:rPr>
              <a:t>it_word</a:t>
            </a:r>
            <a:r>
              <a:rPr lang="en-US" altLang="zh-CN" sz="1600" dirty="0">
                <a:latin typeface="Lucida Console" charset="0"/>
                <a:ea typeface="+mn-ea"/>
              </a:rPr>
              <a:t> = </a:t>
            </a:r>
            <a:r>
              <a:rPr lang="en-US" altLang="zh-CN" sz="1600" dirty="0" err="1">
                <a:latin typeface="Lucida Console" charset="0"/>
                <a:ea typeface="+mn-ea"/>
              </a:rPr>
              <a:t>Word.find</a:t>
            </a:r>
            <a:r>
              <a:rPr lang="en-US" altLang="zh-CN" sz="1600" dirty="0">
                <a:latin typeface="Lucida Console" charset="0"/>
                <a:ea typeface="+mn-ea"/>
              </a:rPr>
              <a:t>(“Hello”);</a:t>
            </a:r>
          </a:p>
          <a:p>
            <a:r>
              <a:rPr lang="en-US" altLang="zh-CN" sz="1600" dirty="0">
                <a:latin typeface="Lucida Console" charset="0"/>
                <a:ea typeface="+mn-ea"/>
              </a:rPr>
              <a:t>if (</a:t>
            </a:r>
            <a:r>
              <a:rPr lang="en-US" altLang="zh-CN" sz="1600" dirty="0" err="1">
                <a:latin typeface="Lucida Console" charset="0"/>
                <a:ea typeface="+mn-ea"/>
              </a:rPr>
              <a:t>it_word</a:t>
            </a:r>
            <a:r>
              <a:rPr lang="en-US" altLang="zh-CN" sz="1600" dirty="0">
                <a:latin typeface="Lucida Console" charset="0"/>
                <a:ea typeface="+mn-ea"/>
              </a:rPr>
              <a:t> != </a:t>
            </a:r>
            <a:r>
              <a:rPr lang="en-US" altLang="zh-CN" sz="1600" dirty="0" err="1">
                <a:latin typeface="Lucida Console" charset="0"/>
                <a:ea typeface="+mn-ea"/>
              </a:rPr>
              <a:t>Word.end</a:t>
            </a:r>
            <a:r>
              <a:rPr lang="en-US" altLang="zh-CN" sz="1600" dirty="0">
                <a:latin typeface="Lucida Console" charset="0"/>
                <a:ea typeface="+mn-ea"/>
              </a:rPr>
              <a:t>())  	</a:t>
            </a:r>
            <a:r>
              <a:rPr lang="en-US" altLang="zh-CN" sz="1600" dirty="0">
                <a:solidFill>
                  <a:schemeClr val="accent2"/>
                </a:solidFill>
                <a:latin typeface="Lucida Console" charset="0"/>
                <a:ea typeface="+mn-ea"/>
              </a:rPr>
              <a:t>//found it</a:t>
            </a:r>
          </a:p>
          <a:p>
            <a:endParaRPr lang="en-US" altLang="zh-CN" sz="1600" dirty="0">
              <a:latin typeface="Lucida Console" charset="0"/>
              <a:ea typeface="+mn-ea"/>
            </a:endParaRPr>
          </a:p>
          <a:p>
            <a:r>
              <a:rPr lang="en-US" altLang="zh-CN" sz="1600" dirty="0" err="1">
                <a:latin typeface="Lucida Console" charset="0"/>
                <a:ea typeface="+mn-ea"/>
              </a:rPr>
              <a:t>int</a:t>
            </a:r>
            <a:r>
              <a:rPr lang="en-US" altLang="zh-CN" sz="1600" dirty="0">
                <a:latin typeface="Lucida Console" charset="0"/>
                <a:ea typeface="+mn-ea"/>
              </a:rPr>
              <a:t> </a:t>
            </a:r>
            <a:r>
              <a:rPr lang="en-US" altLang="zh-CN" sz="1600" dirty="0" err="1">
                <a:latin typeface="Lucida Console" charset="0"/>
                <a:ea typeface="+mn-ea"/>
              </a:rPr>
              <a:t>cnt</a:t>
            </a:r>
            <a:r>
              <a:rPr lang="en-US" altLang="zh-CN" sz="1600" dirty="0">
                <a:latin typeface="Lucida Console" charset="0"/>
                <a:ea typeface="+mn-ea"/>
              </a:rPr>
              <a:t> = </a:t>
            </a:r>
            <a:r>
              <a:rPr lang="en-US" altLang="zh-CN" sz="1600" dirty="0" err="1">
                <a:latin typeface="Lucida Console" charset="0"/>
                <a:ea typeface="+mn-ea"/>
              </a:rPr>
              <a:t>Word.count</a:t>
            </a:r>
            <a:r>
              <a:rPr lang="en-US" altLang="zh-CN" sz="1600" dirty="0">
                <a:latin typeface="Lucida Console" charset="0"/>
                <a:ea typeface="+mn-ea"/>
              </a:rPr>
              <a:t>(“Hello”);</a:t>
            </a:r>
          </a:p>
          <a:p>
            <a:r>
              <a:rPr lang="en-US" altLang="zh-CN" sz="1600" dirty="0">
                <a:latin typeface="Lucida Console" charset="0"/>
                <a:ea typeface="+mn-ea"/>
              </a:rPr>
              <a:t>if (0 != </a:t>
            </a:r>
            <a:r>
              <a:rPr lang="en-US" altLang="zh-CN" sz="1600" dirty="0" err="1">
                <a:latin typeface="Lucida Console" charset="0"/>
                <a:ea typeface="+mn-ea"/>
              </a:rPr>
              <a:t>cnt</a:t>
            </a:r>
            <a:r>
              <a:rPr lang="en-US" altLang="zh-CN" sz="1600" dirty="0">
                <a:latin typeface="Lucida Console" charset="0"/>
                <a:ea typeface="+mn-ea"/>
              </a:rPr>
              <a:t>)		</a:t>
            </a:r>
            <a:r>
              <a:rPr lang="en-US" altLang="zh-CN" sz="1600" dirty="0">
                <a:solidFill>
                  <a:schemeClr val="accent2"/>
                </a:solidFill>
                <a:latin typeface="Lucida Console" charset="0"/>
                <a:ea typeface="+mn-ea"/>
              </a:rPr>
              <a:t>//found it</a:t>
            </a:r>
          </a:p>
        </p:txBody>
      </p:sp>
    </p:spTree>
    <p:extLst>
      <p:ext uri="{BB962C8B-B14F-4D97-AF65-F5344CB8AC3E}">
        <p14:creationId xmlns:p14="http://schemas.microsoft.com/office/powerpoint/2010/main" val="877569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769828" y="1676446"/>
            <a:ext cx="7459676" cy="4419484"/>
          </a:xfrm>
        </p:spPr>
        <p:txBody>
          <a:bodyPr/>
          <a:lstStyle/>
          <a:p>
            <a:pPr>
              <a:lnSpc>
                <a:spcPct val="90000"/>
              </a:lnSpc>
            </a:pPr>
            <a:r>
              <a:rPr lang="en-US" altLang="zh-CN" sz="3000" dirty="0">
                <a:latin typeface="Arial" charset="0"/>
                <a:ea typeface="Arial" charset="0"/>
                <a:cs typeface="Arial" charset="0"/>
              </a:rPr>
              <a:t>Request 1: </a:t>
            </a:r>
          </a:p>
          <a:p>
            <a:pPr lvl="1">
              <a:lnSpc>
                <a:spcPct val="90000"/>
              </a:lnSpc>
            </a:pPr>
            <a:r>
              <a:rPr lang="en-US" altLang="zh-CN" sz="2400" dirty="0">
                <a:latin typeface="Arial" charset="0"/>
                <a:ea typeface="Arial" charset="0"/>
                <a:cs typeface="Arial" charset="0"/>
              </a:rPr>
              <a:t>Given a vector of integer and an integer value, implement a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that if the value exists in vector, return a pointer to it, return 0 otherwise </a:t>
            </a:r>
          </a:p>
          <a:p>
            <a:pPr>
              <a:lnSpc>
                <a:spcPct val="90000"/>
              </a:lnSpc>
            </a:pPr>
            <a:r>
              <a:rPr lang="en-US" altLang="zh-CN" sz="3000" dirty="0">
                <a:latin typeface="Arial" charset="0"/>
                <a:ea typeface="Arial" charset="0"/>
                <a:cs typeface="Arial" charset="0"/>
              </a:rPr>
              <a:t>Request 2: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support </a:t>
            </a:r>
            <a:r>
              <a:rPr lang="en-US" altLang="zh-CN" sz="2400" b="1" dirty="0">
                <a:latin typeface="Arial" charset="0"/>
                <a:ea typeface="Arial" charset="0"/>
                <a:cs typeface="Arial" charset="0"/>
              </a:rPr>
              <a:t>any data types</a:t>
            </a:r>
            <a:r>
              <a:rPr lang="en-US" altLang="zh-CN" sz="2400" dirty="0">
                <a:latin typeface="Arial" charset="0"/>
                <a:ea typeface="Arial" charset="0"/>
                <a:cs typeface="Arial" charset="0"/>
              </a:rPr>
              <a:t> that having test equivalence operator (==) defined </a:t>
            </a: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3.3</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551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3.3</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r>
              <a:rPr lang="mr-IN" altLang="zh-CN" dirty="0">
                <a:latin typeface="Arial" panose="020B0604020202020204" pitchFamily="34" charset="0"/>
                <a:ea typeface="微软雅黑" panose="020B0503020204020204" pitchFamily="34" charset="-122"/>
                <a:cs typeface="Arial" panose="020B0604020202020204" pitchFamily="34" charset="0"/>
              </a:rPr>
              <a:t>–</a:t>
            </a:r>
            <a:r>
              <a:rPr lang="en-US" altLang="zh-CN" dirty="0">
                <a:latin typeface="Arial" panose="020B0604020202020204" pitchFamily="34" charset="0"/>
                <a:ea typeface="微软雅黑" panose="020B0503020204020204" pitchFamily="34" charset="-122"/>
                <a:cs typeface="Arial" panose="020B0604020202020204" pitchFamily="34" charset="0"/>
              </a:rPr>
              <a:t> data types</a:t>
            </a:r>
          </a:p>
        </p:txBody>
      </p:sp>
      <p:sp>
        <p:nvSpPr>
          <p:cNvPr id="23555" name="Rectangle 3"/>
          <p:cNvSpPr>
            <a:spLocks noGrp="1" noChangeArrowheads="1"/>
          </p:cNvSpPr>
          <p:nvPr>
            <p:ph type="body" idx="1"/>
          </p:nvPr>
        </p:nvSpPr>
        <p:spPr>
          <a:xfrm>
            <a:off x="381000" y="1219258"/>
            <a:ext cx="8382000" cy="1752600"/>
          </a:xfrm>
        </p:spPr>
        <p:txBody>
          <a:bodyPr/>
          <a:lstStyle/>
          <a:p>
            <a:pPr>
              <a:lnSpc>
                <a:spcPct val="90000"/>
              </a:lnSpc>
            </a:pPr>
            <a:r>
              <a:rPr lang="en-US" altLang="zh-CN" sz="3000" dirty="0">
                <a:latin typeface="Arial" charset="0"/>
                <a:ea typeface="Arial" charset="0"/>
                <a:cs typeface="Arial" charset="0"/>
              </a:rPr>
              <a:t>Request 1: </a:t>
            </a:r>
          </a:p>
          <a:p>
            <a:pPr lvl="1">
              <a:lnSpc>
                <a:spcPct val="90000"/>
              </a:lnSpc>
            </a:pPr>
            <a:r>
              <a:rPr lang="en-US" altLang="zh-CN" sz="2400" dirty="0">
                <a:latin typeface="Arial" charset="0"/>
                <a:ea typeface="Arial" charset="0"/>
                <a:cs typeface="Arial" charset="0"/>
              </a:rPr>
              <a:t>Given a vector of integer and an integer value, implement a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that if the value exists in vector, return a pointer to it, return 0 otherwise </a:t>
            </a:r>
          </a:p>
        </p:txBody>
      </p:sp>
      <p:sp>
        <p:nvSpPr>
          <p:cNvPr id="5" name="Text Box 4"/>
          <p:cNvSpPr txBox="1">
            <a:spLocks noChangeArrowheads="1"/>
          </p:cNvSpPr>
          <p:nvPr/>
        </p:nvSpPr>
        <p:spPr bwMode="auto">
          <a:xfrm>
            <a:off x="1143090" y="2971858"/>
            <a:ext cx="7162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err="1">
                <a:latin typeface="Lucida Console" charset="0"/>
                <a:ea typeface="+mn-ea"/>
              </a:rPr>
              <a:t>int</a:t>
            </a:r>
            <a:r>
              <a:rPr lang="en-US" altLang="zh-CN" sz="1800" dirty="0">
                <a:latin typeface="Lucida Console" charset="0"/>
                <a:ea typeface="+mn-ea"/>
              </a:rPr>
              <a:t>* find(</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&gt;&amp; </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iValue</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 == </a:t>
            </a:r>
            <a:r>
              <a:rPr lang="en-US" altLang="zh-CN" sz="1800" dirty="0" err="1">
                <a:latin typeface="Lucida Console" charset="0"/>
                <a:ea typeface="+mn-ea"/>
              </a:rPr>
              <a:t>iValue</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return &amp;</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86293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3.3</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r>
              <a:rPr lang="mr-IN" altLang="zh-CN" dirty="0">
                <a:latin typeface="Arial" panose="020B0604020202020204" pitchFamily="34" charset="0"/>
                <a:ea typeface="微软雅黑" panose="020B0503020204020204" pitchFamily="34" charset="-122"/>
                <a:cs typeface="Arial" panose="020B0604020202020204" pitchFamily="34" charset="0"/>
              </a:rPr>
              <a:t>–</a:t>
            </a:r>
            <a:r>
              <a:rPr lang="en-US" altLang="zh-CN" dirty="0">
                <a:latin typeface="Arial" panose="020B0604020202020204" pitchFamily="34" charset="0"/>
                <a:ea typeface="微软雅黑" panose="020B0503020204020204" pitchFamily="34" charset="-122"/>
                <a:cs typeface="Arial" panose="020B0604020202020204" pitchFamily="34" charset="0"/>
              </a:rPr>
              <a:t> data types</a:t>
            </a:r>
            <a:endParaRPr lang="en-US" altLang="zh-CN" dirty="0"/>
          </a:p>
        </p:txBody>
      </p:sp>
      <p:sp>
        <p:nvSpPr>
          <p:cNvPr id="8195" name="Rectangle 3"/>
          <p:cNvSpPr>
            <a:spLocks noGrp="1" noChangeArrowheads="1"/>
          </p:cNvSpPr>
          <p:nvPr>
            <p:ph type="body" idx="1"/>
          </p:nvPr>
        </p:nvSpPr>
        <p:spPr>
          <a:xfrm>
            <a:off x="395288" y="1295456"/>
            <a:ext cx="8215206" cy="1676400"/>
          </a:xfrm>
        </p:spPr>
        <p:txBody>
          <a:bodyPr/>
          <a:lstStyle/>
          <a:p>
            <a:pPr>
              <a:lnSpc>
                <a:spcPct val="90000"/>
              </a:lnSpc>
            </a:pPr>
            <a:r>
              <a:rPr lang="en-US" altLang="zh-CN" sz="3000" dirty="0">
                <a:latin typeface="Arial" charset="0"/>
                <a:ea typeface="Arial" charset="0"/>
                <a:cs typeface="Arial" charset="0"/>
              </a:rPr>
              <a:t>Request 2: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support any data types that having test equivalence operator (==) defined </a:t>
            </a:r>
          </a:p>
        </p:txBody>
      </p:sp>
      <p:sp>
        <p:nvSpPr>
          <p:cNvPr id="8196" name="Text Box 4"/>
          <p:cNvSpPr txBox="1">
            <a:spLocks noChangeArrowheads="1"/>
          </p:cNvSpPr>
          <p:nvPr/>
        </p:nvSpPr>
        <p:spPr bwMode="auto">
          <a:xfrm>
            <a:off x="0" y="2667020"/>
            <a:ext cx="95248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template &lt;</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&gt;</a:t>
            </a:r>
          </a:p>
          <a:p>
            <a:r>
              <a:rPr lang="en-US" altLang="zh-CN" sz="1800" dirty="0" err="1">
                <a:latin typeface="Lucida Console" charset="0"/>
                <a:ea typeface="+mn-ea"/>
              </a:rPr>
              <a:t>ElemType</a:t>
            </a:r>
            <a:r>
              <a:rPr lang="en-US" altLang="zh-CN" sz="1800" dirty="0">
                <a:latin typeface="Lucida Console" charset="0"/>
                <a:ea typeface="+mn-ea"/>
              </a:rPr>
              <a:t>* find(</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ElemType</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&amp;Value)</a:t>
            </a:r>
          </a:p>
          <a:p>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 == Value)</a:t>
            </a:r>
          </a:p>
          <a:p>
            <a:r>
              <a:rPr lang="en-US" altLang="zh-CN" sz="1800" dirty="0">
                <a:latin typeface="Lucida Console" charset="0"/>
                <a:ea typeface="+mn-ea"/>
              </a:rPr>
              <a:t>          {</a:t>
            </a:r>
          </a:p>
          <a:p>
            <a:r>
              <a:rPr lang="en-US" altLang="zh-CN" sz="1800" dirty="0">
                <a:latin typeface="Lucida Console" charset="0"/>
                <a:ea typeface="+mn-ea"/>
              </a:rPr>
              <a:t>              return &amp;</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1890503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7658208" cy="4419484"/>
          </a:xfrm>
        </p:spPr>
        <p:txBody>
          <a:bodyPr/>
          <a:lstStyle/>
          <a:p>
            <a:r>
              <a:rPr lang="en-US" altLang="zh-CN" sz="3000" dirty="0">
                <a:latin typeface="Arial" charset="0"/>
                <a:ea typeface="Arial" charset="0"/>
                <a:cs typeface="Arial" charset="0"/>
              </a:rPr>
              <a:t>Request 3: </a:t>
            </a:r>
          </a:p>
          <a:p>
            <a:pPr lvl="1"/>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data elements in </a:t>
            </a:r>
            <a:r>
              <a:rPr lang="en-US" altLang="zh-CN" sz="2400" b="1" dirty="0">
                <a:latin typeface="Arial" charset="0"/>
                <a:ea typeface="Arial" charset="0"/>
                <a:cs typeface="Arial" charset="0"/>
              </a:rPr>
              <a:t>arrays</a:t>
            </a:r>
            <a:endParaRPr lang="en-US" altLang="zh-CN" sz="2400" dirty="0">
              <a:latin typeface="Arial" charset="0"/>
              <a:ea typeface="Arial" charset="0"/>
              <a:cs typeface="Arial" charset="0"/>
            </a:endParaRP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3.4</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16</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0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a:t>
            </a:r>
            <a:r>
              <a:rPr lang="zh-CN" altLang="en-US" sz="3600" dirty="0">
                <a:latin typeface="Arial" panose="020B0604020202020204" pitchFamily="34" charset="0"/>
                <a:ea typeface="微软雅黑" panose="020B0503020204020204" pitchFamily="34" charset="-122"/>
                <a:cs typeface="Arial" panose="020B0604020202020204" pitchFamily="34" charset="0"/>
              </a:rPr>
              <a:t> </a:t>
            </a:r>
            <a:r>
              <a:rPr lang="en-US" altLang="zh-CN" sz="3600" dirty="0">
                <a:latin typeface="Arial" panose="020B0604020202020204" pitchFamily="34" charset="0"/>
                <a:ea typeface="微软雅黑" panose="020B0503020204020204" pitchFamily="34" charset="-122"/>
                <a:cs typeface="Arial" panose="020B0604020202020204" pitchFamily="34" charset="0"/>
              </a:rPr>
              <a:t>define a </a:t>
            </a:r>
            <a:r>
              <a:rPr lang="en-US" altLang="zh-CN" sz="3600" i="1" dirty="0">
                <a:latin typeface="Arial" panose="020B0604020202020204" pitchFamily="34" charset="0"/>
                <a:ea typeface="微软雅黑" panose="020B0503020204020204" pitchFamily="34" charset="-122"/>
                <a:cs typeface="Arial" panose="020B0604020202020204" pitchFamily="34" charset="0"/>
              </a:rPr>
              <a:t>find</a:t>
            </a:r>
            <a:r>
              <a:rPr lang="en-US" altLang="zh-CN" sz="3600" dirty="0">
                <a:latin typeface="Arial" panose="020B0604020202020204" pitchFamily="34" charset="0"/>
                <a:ea typeface="微软雅黑" panose="020B0503020204020204" pitchFamily="34" charset="-122"/>
                <a:cs typeface="Arial" panose="020B0604020202020204" pitchFamily="34" charset="0"/>
              </a:rPr>
              <a:t>() function - array</a:t>
            </a:r>
            <a:endParaRPr lang="en-US" altLang="zh-CN" sz="3600" dirty="0"/>
          </a:p>
        </p:txBody>
      </p:sp>
      <p:sp>
        <p:nvSpPr>
          <p:cNvPr id="10243" name="Rectangle 3"/>
          <p:cNvSpPr>
            <a:spLocks noGrp="1" noChangeArrowheads="1"/>
          </p:cNvSpPr>
          <p:nvPr>
            <p:ph type="body" idx="1"/>
          </p:nvPr>
        </p:nvSpPr>
        <p:spPr>
          <a:xfrm>
            <a:off x="609600" y="1447852"/>
            <a:ext cx="8229600" cy="4648200"/>
          </a:xfrm>
        </p:spPr>
        <p:txBody>
          <a:bodyPr/>
          <a:lstStyle/>
          <a:p>
            <a:r>
              <a:rPr lang="en-US" altLang="zh-CN" sz="2800" dirty="0">
                <a:latin typeface="Arial" charset="0"/>
                <a:ea typeface="Arial" charset="0"/>
                <a:cs typeface="Arial" charset="0"/>
              </a:rPr>
              <a:t>Request 3: </a:t>
            </a:r>
          </a:p>
          <a:p>
            <a:pPr lvl="1"/>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data elements in arrays </a:t>
            </a:r>
          </a:p>
          <a:p>
            <a:r>
              <a:rPr lang="en-US" altLang="zh-CN" sz="2800" dirty="0">
                <a:latin typeface="Arial" charset="0"/>
                <a:ea typeface="Arial" charset="0"/>
                <a:cs typeface="Arial" charset="0"/>
              </a:rPr>
              <a:t>Another overloaded function may solve it, but currently we try to use a single implementation</a:t>
            </a:r>
          </a:p>
          <a:p>
            <a:r>
              <a:rPr lang="en-US" altLang="zh-CN" sz="2800" dirty="0">
                <a:latin typeface="Arial" charset="0"/>
                <a:ea typeface="Arial" charset="0"/>
                <a:cs typeface="Arial" charset="0"/>
              </a:rPr>
              <a:t>Design philosophy: Divide and Conquer</a:t>
            </a:r>
          </a:p>
          <a:p>
            <a:pPr lvl="2"/>
            <a:r>
              <a:rPr lang="en-US" altLang="zh-CN" sz="2000" dirty="0">
                <a:latin typeface="Arial" charset="0"/>
                <a:ea typeface="Arial" charset="0"/>
                <a:cs typeface="Arial" charset="0"/>
              </a:rPr>
              <a:t>Pass the elements in array to </a:t>
            </a:r>
            <a:r>
              <a:rPr lang="en-US" altLang="zh-CN" sz="2000" i="1" dirty="0">
                <a:latin typeface="Arial" charset="0"/>
                <a:ea typeface="Arial" charset="0"/>
                <a:cs typeface="Arial" charset="0"/>
              </a:rPr>
              <a:t>find()</a:t>
            </a:r>
            <a:r>
              <a:rPr lang="en-US" altLang="zh-CN" sz="2000" dirty="0">
                <a:latin typeface="Arial" charset="0"/>
                <a:ea typeface="Arial" charset="0"/>
                <a:cs typeface="Arial" charset="0"/>
              </a:rPr>
              <a:t>, but never let the function be aware of the form of array</a:t>
            </a:r>
          </a:p>
          <a:p>
            <a:pPr lvl="2"/>
            <a:r>
              <a:rPr lang="en-US" altLang="zh-CN" sz="2000" dirty="0">
                <a:latin typeface="Arial" charset="0"/>
                <a:ea typeface="Arial" charset="0"/>
                <a:cs typeface="Arial" charset="0"/>
              </a:rPr>
              <a:t>Pass the elements in vector to </a:t>
            </a:r>
            <a:r>
              <a:rPr lang="en-US" altLang="zh-CN" sz="2000" i="1" dirty="0">
                <a:latin typeface="Arial" charset="0"/>
                <a:ea typeface="Arial" charset="0"/>
                <a:cs typeface="Arial" charset="0"/>
              </a:rPr>
              <a:t>find()</a:t>
            </a:r>
            <a:r>
              <a:rPr lang="en-US" altLang="zh-CN" sz="2000" dirty="0">
                <a:latin typeface="Arial" charset="0"/>
                <a:ea typeface="Arial" charset="0"/>
                <a:cs typeface="Arial" charset="0"/>
              </a:rPr>
              <a:t>, but never let the function be aware of the form of vector</a:t>
            </a:r>
          </a:p>
        </p:txBody>
      </p:sp>
    </p:spTree>
    <p:extLst>
      <p:ext uri="{BB962C8B-B14F-4D97-AF65-F5344CB8AC3E}">
        <p14:creationId xmlns:p14="http://schemas.microsoft.com/office/powerpoint/2010/main" val="824325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p>
        </p:txBody>
      </p:sp>
      <p:sp>
        <p:nvSpPr>
          <p:cNvPr id="9219" name="Rectangle 3"/>
          <p:cNvSpPr>
            <a:spLocks noGrp="1" noChangeArrowheads="1"/>
          </p:cNvSpPr>
          <p:nvPr>
            <p:ph type="body" idx="1"/>
          </p:nvPr>
        </p:nvSpPr>
        <p:spPr>
          <a:xfrm>
            <a:off x="381000" y="1295456"/>
            <a:ext cx="8534400" cy="609600"/>
          </a:xfrm>
        </p:spPr>
        <p:txBody>
          <a:bodyPr/>
          <a:lstStyle/>
          <a:p>
            <a:pPr>
              <a:lnSpc>
                <a:spcPct val="90000"/>
              </a:lnSpc>
            </a:pPr>
            <a:r>
              <a:rPr lang="en-US" altLang="zh-CN" sz="2800" dirty="0">
                <a:latin typeface="Arial" charset="0"/>
                <a:ea typeface="Arial" charset="0"/>
                <a:cs typeface="Arial" charset="0"/>
              </a:rPr>
              <a:t>For array, common ways are using pointers and subscription </a:t>
            </a:r>
          </a:p>
        </p:txBody>
      </p:sp>
      <p:sp>
        <p:nvSpPr>
          <p:cNvPr id="9220" name="Text Box 4"/>
          <p:cNvSpPr txBox="1">
            <a:spLocks noChangeArrowheads="1"/>
          </p:cNvSpPr>
          <p:nvPr/>
        </p:nvSpPr>
        <p:spPr bwMode="auto">
          <a:xfrm>
            <a:off x="318969" y="2133634"/>
            <a:ext cx="874871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rPr>
              <a:t>template &lt;</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&gt;</a:t>
            </a:r>
          </a:p>
          <a:p>
            <a:r>
              <a:rPr lang="en-US" altLang="zh-CN" sz="1800" dirty="0" err="1">
                <a:latin typeface="Lucida Console" charset="0"/>
                <a:ea typeface="+mn-ea"/>
              </a:rPr>
              <a:t>ElemType</a:t>
            </a:r>
            <a:r>
              <a:rPr lang="en-US" altLang="zh-CN" sz="1800" dirty="0">
                <a:latin typeface="Lucida Console" charset="0"/>
                <a:ea typeface="+mn-ea"/>
              </a:rPr>
              <a:t>* find(</a:t>
            </a:r>
            <a:r>
              <a:rPr lang="en-US" altLang="zh-CN" sz="1800" dirty="0" err="1">
                <a:solidFill>
                  <a:srgbClr val="C00000"/>
                </a:solidFill>
                <a:latin typeface="Lucida Console" charset="0"/>
                <a:ea typeface="+mn-ea"/>
              </a:rPr>
              <a:t>const</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ElemType</a:t>
            </a:r>
            <a:r>
              <a:rPr lang="en-US" altLang="zh-CN" sz="1800" dirty="0">
                <a:solidFill>
                  <a:srgbClr val="C00000"/>
                </a:solidFill>
                <a:latin typeface="Lucida Console" charset="0"/>
                <a:ea typeface="+mn-ea"/>
              </a:rPr>
              <a:t>* array</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&amp;Value)</a:t>
            </a:r>
          </a:p>
          <a:p>
            <a:r>
              <a:rPr lang="en-US" altLang="zh-CN" sz="1800" dirty="0">
                <a:latin typeface="Lucida Console" charset="0"/>
                <a:ea typeface="+mn-ea"/>
              </a:rPr>
              <a:t>{</a:t>
            </a:r>
          </a:p>
          <a:p>
            <a:r>
              <a:rPr lang="en-US" altLang="zh-CN" sz="1800" dirty="0">
                <a:latin typeface="Lucida Console" charset="0"/>
                <a:ea typeface="+mn-ea"/>
              </a:rPr>
              <a:t>     if ((! array) || size &lt; 1)  return 0;      </a:t>
            </a:r>
          </a:p>
          <a:p>
            <a:endParaRPr lang="en-US" altLang="zh-CN" sz="1800" dirty="0">
              <a:latin typeface="Lucida Console" charset="0"/>
              <a:ea typeface="+mn-ea"/>
            </a:endParaRP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iSize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a:solidFill>
                  <a:srgbClr val="C00000"/>
                </a:solidFill>
                <a:latin typeface="Lucida Console" charset="0"/>
                <a:ea typeface="+mn-ea"/>
              </a:rPr>
              <a:t>array[</a:t>
            </a:r>
            <a:r>
              <a:rPr lang="en-US" altLang="zh-CN" sz="1800" dirty="0" err="1">
                <a:solidFill>
                  <a:srgbClr val="C00000"/>
                </a:solidFill>
                <a:latin typeface="Lucida Console" charset="0"/>
                <a:ea typeface="+mn-ea"/>
              </a:rPr>
              <a:t>iX</a:t>
            </a:r>
            <a:r>
              <a:rPr lang="en-US" altLang="zh-CN" sz="1800" dirty="0">
                <a:solidFill>
                  <a:srgbClr val="C00000"/>
                </a:solidFill>
                <a:latin typeface="Lucida Console" charset="0"/>
                <a:ea typeface="+mn-ea"/>
              </a:rPr>
              <a:t>] </a:t>
            </a:r>
            <a:r>
              <a:rPr lang="en-US" altLang="zh-CN" sz="1800" dirty="0">
                <a:latin typeface="Lucida Console" charset="0"/>
                <a:ea typeface="+mn-ea"/>
              </a:rPr>
              <a:t>== Value)</a:t>
            </a:r>
          </a:p>
          <a:p>
            <a:r>
              <a:rPr lang="en-US" altLang="zh-CN" sz="1800" dirty="0">
                <a:latin typeface="Lucida Console" charset="0"/>
                <a:ea typeface="+mn-ea"/>
              </a:rPr>
              <a:t>          {</a:t>
            </a:r>
          </a:p>
          <a:p>
            <a:r>
              <a:rPr lang="en-US" altLang="zh-CN" sz="1800" dirty="0">
                <a:latin typeface="Lucida Console" charset="0"/>
                <a:ea typeface="+mn-ea"/>
              </a:rPr>
              <a:t>                  return &amp;array[</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1258634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endParaRPr lang="en-US" altLang="zh-CN" sz="3600" dirty="0"/>
          </a:p>
        </p:txBody>
      </p:sp>
      <p:sp>
        <p:nvSpPr>
          <p:cNvPr id="14339" name="Rectangle 3"/>
          <p:cNvSpPr>
            <a:spLocks noGrp="1" noChangeArrowheads="1"/>
          </p:cNvSpPr>
          <p:nvPr>
            <p:ph type="body" idx="1"/>
          </p:nvPr>
        </p:nvSpPr>
        <p:spPr>
          <a:xfrm>
            <a:off x="304800" y="1360488"/>
            <a:ext cx="8534400" cy="2297106"/>
          </a:xfrm>
        </p:spPr>
        <p:txBody>
          <a:bodyPr/>
          <a:lstStyle/>
          <a:p>
            <a:pPr>
              <a:lnSpc>
                <a:spcPct val="90000"/>
              </a:lnSpc>
            </a:pPr>
            <a:r>
              <a:rPr lang="en-US" altLang="zh-CN" dirty="0">
                <a:latin typeface="Arial" charset="0"/>
                <a:ea typeface="Arial" charset="0"/>
                <a:cs typeface="Arial" charset="0"/>
              </a:rPr>
              <a:t>A better implementation: </a:t>
            </a:r>
          </a:p>
          <a:p>
            <a:pPr lvl="1">
              <a:lnSpc>
                <a:spcPct val="90000"/>
              </a:lnSpc>
            </a:pPr>
            <a:r>
              <a:rPr lang="en-US" altLang="zh-CN" sz="2200" dirty="0">
                <a:latin typeface="Arial" charset="0"/>
                <a:ea typeface="Arial" charset="0"/>
                <a:cs typeface="Arial" charset="0"/>
              </a:rPr>
              <a:t>adding a sentinel pointer that pointing to the next address of the last element, which could replace the size parameter</a:t>
            </a:r>
          </a:p>
          <a:p>
            <a:pPr lvl="1">
              <a:lnSpc>
                <a:spcPct val="90000"/>
              </a:lnSpc>
            </a:pPr>
            <a:r>
              <a:rPr lang="en-US" altLang="zh-CN" sz="2200" dirty="0">
                <a:latin typeface="Arial" charset="0"/>
                <a:ea typeface="Arial" charset="0"/>
                <a:cs typeface="Arial" charset="0"/>
              </a:rPr>
              <a:t>using pointer dereference to replace subscription</a:t>
            </a:r>
          </a:p>
        </p:txBody>
      </p:sp>
      <p:sp>
        <p:nvSpPr>
          <p:cNvPr id="14340" name="Text Box 4"/>
          <p:cNvSpPr txBox="1">
            <a:spLocks noChangeArrowheads="1"/>
          </p:cNvSpPr>
          <p:nvPr/>
        </p:nvSpPr>
        <p:spPr bwMode="auto">
          <a:xfrm>
            <a:off x="219867" y="2895614"/>
            <a:ext cx="877161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template &lt;</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&gt;</a:t>
            </a:r>
          </a:p>
          <a:p>
            <a:r>
              <a:rPr lang="en-US" altLang="zh-CN" sz="1800" dirty="0" err="1">
                <a:latin typeface="Lucida Console" charset="0"/>
                <a:ea typeface="+mn-ea"/>
              </a:rPr>
              <a:t>ElemType</a:t>
            </a:r>
            <a:r>
              <a:rPr lang="en-US" altLang="zh-CN" sz="1800" dirty="0">
                <a:latin typeface="Lucida Console" charset="0"/>
                <a:ea typeface="+mn-ea"/>
              </a:rPr>
              <a:t>* find(</a:t>
            </a:r>
            <a:r>
              <a:rPr lang="en-US" altLang="zh-CN" sz="1800" dirty="0" err="1">
                <a:solidFill>
                  <a:srgbClr val="C00000"/>
                </a:solidFill>
                <a:latin typeface="Lucida Console" charset="0"/>
                <a:ea typeface="+mn-ea"/>
              </a:rPr>
              <a:t>const</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ElemType</a:t>
            </a:r>
            <a:r>
              <a:rPr lang="en-US" altLang="zh-CN" sz="1800" dirty="0">
                <a:solidFill>
                  <a:srgbClr val="C00000"/>
                </a:solidFill>
                <a:latin typeface="Lucida Console" charset="0"/>
                <a:ea typeface="+mn-ea"/>
              </a:rPr>
              <a:t>* first</a:t>
            </a:r>
            <a:r>
              <a:rPr lang="en-US" altLang="zh-CN" sz="1800" dirty="0">
                <a:latin typeface="Lucida Console" charset="0"/>
                <a:ea typeface="+mn-ea"/>
              </a:rPr>
              <a:t>, </a:t>
            </a:r>
            <a:r>
              <a:rPr lang="en-US" altLang="zh-CN" sz="1800" dirty="0" err="1">
                <a:solidFill>
                  <a:srgbClr val="C00000"/>
                </a:solidFill>
                <a:latin typeface="Lucida Console" charset="0"/>
                <a:ea typeface="+mn-ea"/>
              </a:rPr>
              <a:t>const</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ElemType</a:t>
            </a:r>
            <a:r>
              <a:rPr lang="en-US" altLang="zh-CN" sz="1800" dirty="0">
                <a:solidFill>
                  <a:srgbClr val="C00000"/>
                </a:solidFill>
                <a:latin typeface="Lucida Console" charset="0"/>
                <a:ea typeface="+mn-ea"/>
              </a:rPr>
              <a:t>* last</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&amp;Value)</a:t>
            </a:r>
          </a:p>
          <a:p>
            <a:r>
              <a:rPr lang="en-US" altLang="zh-CN" sz="1800" dirty="0">
                <a:latin typeface="Lucida Console" charset="0"/>
                <a:ea typeface="+mn-ea"/>
              </a:rPr>
              <a:t>{</a:t>
            </a:r>
          </a:p>
          <a:p>
            <a:r>
              <a:rPr lang="en-US" altLang="zh-CN" sz="1800" dirty="0">
                <a:latin typeface="Lucida Console" charset="0"/>
                <a:ea typeface="+mn-ea"/>
              </a:rPr>
              <a:t>     if ((! first) || (! last))  return 0;      </a:t>
            </a:r>
          </a:p>
          <a:p>
            <a:endParaRPr lang="en-US" altLang="zh-CN" sz="1800" dirty="0">
              <a:latin typeface="Lucida Console" charset="0"/>
              <a:ea typeface="+mn-ea"/>
            </a:endParaRPr>
          </a:p>
          <a:p>
            <a:r>
              <a:rPr lang="en-US" altLang="zh-CN" sz="1800" dirty="0">
                <a:latin typeface="Lucida Console" charset="0"/>
                <a:ea typeface="+mn-ea"/>
              </a:rPr>
              <a:t>     for (; first != last; first++)</a:t>
            </a:r>
          </a:p>
          <a:p>
            <a:r>
              <a:rPr lang="en-US" altLang="zh-CN" sz="1800" dirty="0">
                <a:latin typeface="Lucida Console" charset="0"/>
                <a:ea typeface="+mn-ea"/>
              </a:rPr>
              <a:t>     {</a:t>
            </a:r>
          </a:p>
          <a:p>
            <a:r>
              <a:rPr lang="en-US" altLang="zh-CN" sz="1800" dirty="0">
                <a:latin typeface="Lucida Console" charset="0"/>
                <a:ea typeface="+mn-ea"/>
              </a:rPr>
              <a:t>           if (</a:t>
            </a:r>
            <a:r>
              <a:rPr lang="en-US" altLang="zh-CN" sz="1800" dirty="0">
                <a:solidFill>
                  <a:srgbClr val="C00000"/>
                </a:solidFill>
                <a:latin typeface="Lucida Console" charset="0"/>
                <a:ea typeface="+mn-ea"/>
              </a:rPr>
              <a:t>*first</a:t>
            </a:r>
            <a:r>
              <a:rPr lang="en-US" altLang="zh-CN" sz="1800" dirty="0">
                <a:latin typeface="Lucida Console" charset="0"/>
                <a:ea typeface="+mn-ea"/>
              </a:rPr>
              <a:t> == Value) return first;</a:t>
            </a:r>
          </a:p>
          <a:p>
            <a:r>
              <a:rPr lang="en-US" altLang="zh-CN" sz="1800" dirty="0">
                <a:latin typeface="Lucida Console" charset="0"/>
                <a:ea typeface="+mn-ea"/>
              </a:rPr>
              <a:t>     }</a:t>
            </a:r>
          </a:p>
          <a:p>
            <a:r>
              <a:rPr lang="en-US" altLang="zh-CN" sz="1800" dirty="0">
                <a:latin typeface="Lucida Console" charset="0"/>
                <a:ea typeface="+mn-ea"/>
              </a:rPr>
              <a:t>     return 0;</a:t>
            </a:r>
          </a:p>
          <a:p>
            <a:r>
              <a:rPr lang="en-US" altLang="zh-CN" sz="1800" dirty="0">
                <a:latin typeface="Lucida Console" charset="0"/>
                <a:ea typeface="+mn-ea"/>
              </a:rPr>
              <a:t>}</a:t>
            </a:r>
          </a:p>
        </p:txBody>
      </p:sp>
    </p:spTree>
    <p:extLst>
      <p:ext uri="{BB962C8B-B14F-4D97-AF65-F5344CB8AC3E}">
        <p14:creationId xmlns:p14="http://schemas.microsoft.com/office/powerpoint/2010/main" val="1157429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mSun" charset="-122"/>
                <a:ea typeface="SimSun" charset="-122"/>
                <a:cs typeface="SimSun" charset="-122"/>
              </a:rPr>
              <a:t>3</a:t>
            </a:r>
            <a:r>
              <a:rPr lang="mr-IN" altLang="zh-CN" dirty="0">
                <a:latin typeface="SimSun" charset="-122"/>
                <a:ea typeface="SimSun" charset="-122"/>
                <a:cs typeface="SimSun" charset="-122"/>
              </a:rPr>
              <a:t>–</a:t>
            </a:r>
            <a:r>
              <a:rPr lang="zh-CN" altLang="en-US" dirty="0">
                <a:latin typeface="SimSun" charset="-122"/>
                <a:ea typeface="SimSun" charset="-122"/>
                <a:cs typeface="SimSun" charset="-122"/>
              </a:rPr>
              <a:t>泛型编程</a:t>
            </a:r>
          </a:p>
        </p:txBody>
      </p:sp>
      <p:sp>
        <p:nvSpPr>
          <p:cNvPr id="3" name="日期占位符 2"/>
          <p:cNvSpPr>
            <a:spLocks noGrp="1"/>
          </p:cNvSpPr>
          <p:nvPr>
            <p:ph type="dt" sz="half" idx="10"/>
          </p:nvPr>
        </p:nvSpPr>
        <p:spPr/>
        <p:txBody>
          <a:bodyPr/>
          <a:lstStyle/>
          <a:p>
            <a:pPr>
              <a:defRPr/>
            </a:pPr>
            <a:fld id="{96932B43-2233-4E3D-8DE7-50A330332E00}" type="datetime1">
              <a:rPr lang="zh-CN" altLang="en-US" smtClean="0"/>
              <a:pPr>
                <a:defRPr/>
              </a:pPr>
              <a:t>2023/10/11</a:t>
            </a:fld>
            <a:endParaRPr lang="zh-CN" altLang="en-US" sz="1800"/>
          </a:p>
        </p:txBody>
      </p:sp>
      <p:sp>
        <p:nvSpPr>
          <p:cNvPr id="5" name="灯片编号占位符 4"/>
          <p:cNvSpPr>
            <a:spLocks noGrp="1"/>
          </p:cNvSpPr>
          <p:nvPr>
            <p:ph type="sldNum" sz="quarter" idx="12"/>
          </p:nvPr>
        </p:nvSpPr>
        <p:spPr/>
        <p:txBody>
          <a:bodyPr/>
          <a:lstStyle/>
          <a:p>
            <a:pPr>
              <a:defRPr/>
            </a:pPr>
            <a:fld id="{CB5F1368-00F5-49BE-A41E-305F795F7103}" type="slidenum">
              <a:rPr lang="zh-CN" altLang="en-US" smtClean="0"/>
              <a:pPr>
                <a:defRPr/>
              </a:pPr>
              <a:t>2</a:t>
            </a:fld>
            <a:endParaRPr lang="zh-CN" altLang="en-US" sz="1800">
              <a:latin typeface="Palatino Linotype"/>
              <a:sym typeface="Palatino Linotype" panose="02040502050505030304" pitchFamily="18" charset="0"/>
            </a:endParaRPr>
          </a:p>
        </p:txBody>
      </p:sp>
      <p:pic>
        <p:nvPicPr>
          <p:cNvPr id="9" name="Picture 9" descr="C:\Users\jack\Desktop\u=364267780,2933202949&amp;fm=21&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275" y="609600"/>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pic>
      <p:sp>
        <p:nvSpPr>
          <p:cNvPr id="10" name="内容占位符 2"/>
          <p:cNvSpPr txBox="1">
            <a:spLocks noChangeArrowheads="1"/>
          </p:cNvSpPr>
          <p:nvPr/>
        </p:nvSpPr>
        <p:spPr bwMode="auto">
          <a:xfrm>
            <a:off x="1011238" y="2286030"/>
            <a:ext cx="5275218" cy="33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vert="horz" wrap="square" lIns="91440" tIns="45720" rIns="90000" bIns="45720" numCol="1" anchor="t" anchorCtr="0" compatLnSpc="1">
            <a:prstTxWarp prst="textNoShape">
              <a:avLst/>
            </a:prstTxWarp>
          </a:bodyPr>
          <a:lstStyle>
            <a:lvl1pPr marL="182563" indent="-182563" algn="l" defTabSz="0" rtl="0" eaLnBrk="0" fontAlgn="base" hangingPunct="0">
              <a:spcBef>
                <a:spcPct val="0"/>
              </a:spcBef>
              <a:spcAft>
                <a:spcPct val="30000"/>
              </a:spcAft>
              <a:buChar char="•"/>
              <a:defRPr sz="2800" kern="1200">
                <a:solidFill>
                  <a:schemeClr val="tx1"/>
                </a:solidFill>
                <a:latin typeface="+mn-lt"/>
                <a:ea typeface="+mn-ea"/>
                <a:cs typeface="+mn-cs"/>
                <a:sym typeface="Palatino Linotype" panose="02040502050505030304" pitchFamily="18" charset="0"/>
              </a:defRPr>
            </a:lvl1pPr>
            <a:lvl2pPr marL="627063" indent="-265113" algn="l" defTabSz="0" rtl="0" eaLnBrk="0" fontAlgn="base" hangingPunct="0">
              <a:spcBef>
                <a:spcPct val="0"/>
              </a:spcBef>
              <a:spcAft>
                <a:spcPct val="30000"/>
              </a:spcAft>
              <a:buChar char="–"/>
              <a:defRPr sz="2000" kern="1200">
                <a:solidFill>
                  <a:schemeClr val="tx1"/>
                </a:solidFill>
                <a:latin typeface="+mn-lt"/>
                <a:ea typeface="+mn-ea"/>
                <a:cs typeface="+mn-cs"/>
                <a:sym typeface="Palatino Linotype" panose="02040502050505030304" pitchFamily="18" charset="0"/>
              </a:defRPr>
            </a:lvl2pPr>
            <a:lvl3pPr marL="984250" indent="-177800" algn="l" defTabSz="0" rtl="0" eaLnBrk="0" fontAlgn="base" hangingPunct="0">
              <a:spcBef>
                <a:spcPct val="0"/>
              </a:spcBef>
              <a:spcAft>
                <a:spcPct val="30000"/>
              </a:spcAft>
              <a:buChar char="•"/>
              <a:defRPr sz="1600" kern="1200">
                <a:solidFill>
                  <a:schemeClr val="tx1"/>
                </a:solidFill>
                <a:latin typeface="+mn-lt"/>
                <a:ea typeface="+mn-ea"/>
                <a:cs typeface="+mn-cs"/>
                <a:sym typeface="Palatino Linotype" panose="02040502050505030304" pitchFamily="18" charset="0"/>
              </a:defRPr>
            </a:lvl3pPr>
            <a:lvl4pPr marL="1338263" indent="-173038"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4pPr>
            <a:lvl5pPr marL="1706563" indent="-188913" algn="l" defTabSz="0" rtl="0" eaLnBrk="0" fontAlgn="base" hangingPunct="0">
              <a:spcBef>
                <a:spcPct val="0"/>
              </a:spcBef>
              <a:spcAft>
                <a:spcPct val="30000"/>
              </a:spcAft>
              <a:buChar char="»"/>
              <a:defRPr sz="1400" kern="1200">
                <a:solidFill>
                  <a:schemeClr val="tx1"/>
                </a:solidFill>
                <a:latin typeface="+mn-lt"/>
                <a:ea typeface="+mn-ea"/>
                <a:cs typeface="+mn-cs"/>
                <a:sym typeface="Palatino Linotype" panose="0204050205050503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3.1</a:t>
            </a:r>
            <a:r>
              <a:rPr lang="zh-CN" altLang="en-US" sz="1800" dirty="0">
                <a:latin typeface="Arial" panose="020B0604020202020204" pitchFamily="34" charset="0"/>
                <a:ea typeface="宋体" pitchFamily="2" charset="-122"/>
                <a:cs typeface="Arial" panose="020B0604020202020204" pitchFamily="34" charset="0"/>
              </a:rPr>
              <a:t> 什么是泛型编程？</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3.2 </a:t>
            </a:r>
            <a:r>
              <a:rPr lang="zh-CN" altLang="en-US" sz="1800" dirty="0">
                <a:latin typeface="Arial" panose="020B0604020202020204" pitchFamily="34" charset="0"/>
                <a:ea typeface="宋体" pitchFamily="2" charset="-122"/>
                <a:cs typeface="Arial" panose="020B0604020202020204" pitchFamily="34" charset="0"/>
              </a:rPr>
              <a:t>除了</a:t>
            </a:r>
            <a:r>
              <a:rPr lang="en-US" altLang="zh-CN" sz="1800" dirty="0">
                <a:latin typeface="Arial" panose="020B0604020202020204" pitchFamily="34" charset="0"/>
                <a:ea typeface="宋体" pitchFamily="2" charset="-122"/>
                <a:cs typeface="Arial" panose="020B0604020202020204" pitchFamily="34" charset="0"/>
              </a:rPr>
              <a:t>vector</a:t>
            </a:r>
            <a:r>
              <a:rPr lang="zh-CN" altLang="en-US" sz="1800" dirty="0">
                <a:latin typeface="Arial" panose="020B0604020202020204" pitchFamily="34" charset="0"/>
                <a:ea typeface="宋体" pitchFamily="2" charset="-122"/>
                <a:cs typeface="Arial" panose="020B0604020202020204" pitchFamily="34" charset="0"/>
              </a:rPr>
              <a:t>，还有其它的数据结构可以存储数据吗？</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3.3 </a:t>
            </a:r>
            <a:r>
              <a:rPr lang="zh-CN" altLang="en-US" sz="1800" dirty="0">
                <a:latin typeface="Arial" panose="020B0604020202020204" pitchFamily="34" charset="0"/>
                <a:ea typeface="宋体" pitchFamily="2" charset="-122"/>
                <a:cs typeface="Arial" panose="020B0604020202020204" pitchFamily="34" charset="0"/>
              </a:rPr>
              <a:t>如何使一个查找函数</a:t>
            </a:r>
            <a:r>
              <a:rPr lang="en-US" altLang="zh-CN" sz="1800" dirty="0">
                <a:latin typeface="Arial" panose="020B0604020202020204" pitchFamily="34" charset="0"/>
                <a:ea typeface="宋体" pitchFamily="2" charset="-122"/>
                <a:cs typeface="Arial" panose="020B0604020202020204" pitchFamily="34" charset="0"/>
              </a:rPr>
              <a:t>find</a:t>
            </a:r>
            <a:r>
              <a:rPr lang="zh-CN" altLang="en-US" sz="1800" dirty="0">
                <a:latin typeface="Arial" panose="020B0604020202020204" pitchFamily="34" charset="0"/>
                <a:ea typeface="宋体" pitchFamily="2" charset="-122"/>
                <a:cs typeface="Arial" panose="020B0604020202020204" pitchFamily="34" charset="0"/>
              </a:rPr>
              <a:t>能支持任意数据类型？</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3.4</a:t>
            </a:r>
            <a:r>
              <a:rPr lang="zh-CN" altLang="en-US" sz="1800" dirty="0">
                <a:latin typeface="Arial" panose="020B0604020202020204" pitchFamily="34" charset="0"/>
                <a:ea typeface="宋体" pitchFamily="2" charset="-122"/>
                <a:cs typeface="Arial" panose="020B0604020202020204" pitchFamily="34" charset="0"/>
              </a:rPr>
              <a:t> 如何使</a:t>
            </a:r>
            <a:r>
              <a:rPr lang="en-US" altLang="zh-CN" sz="1800" dirty="0">
                <a:latin typeface="Arial" panose="020B0604020202020204" pitchFamily="34" charset="0"/>
                <a:ea typeface="宋体" pitchFamily="2" charset="-122"/>
                <a:cs typeface="Arial" panose="020B0604020202020204" pitchFamily="34" charset="0"/>
              </a:rPr>
              <a:t>find</a:t>
            </a:r>
            <a:r>
              <a:rPr lang="zh-CN" altLang="en-US" sz="1800" dirty="0">
                <a:latin typeface="Arial" panose="020B0604020202020204" pitchFamily="34" charset="0"/>
                <a:ea typeface="宋体" pitchFamily="2" charset="-122"/>
                <a:cs typeface="Arial" panose="020B0604020202020204" pitchFamily="34" charset="0"/>
              </a:rPr>
              <a:t>函数同时支持</a:t>
            </a:r>
            <a:r>
              <a:rPr lang="en-US" altLang="zh-CN" sz="1800" dirty="0">
                <a:latin typeface="Arial" panose="020B0604020202020204" pitchFamily="34" charset="0"/>
                <a:ea typeface="宋体" pitchFamily="2" charset="-122"/>
                <a:cs typeface="Arial" panose="020B0604020202020204" pitchFamily="34" charset="0"/>
              </a:rPr>
              <a:t>vector</a:t>
            </a:r>
            <a:r>
              <a:rPr lang="zh-CN" altLang="en-US" sz="1800" dirty="0">
                <a:latin typeface="Arial" panose="020B0604020202020204" pitchFamily="34" charset="0"/>
                <a:ea typeface="宋体" pitchFamily="2" charset="-122"/>
                <a:cs typeface="Arial" panose="020B0604020202020204" pitchFamily="34" charset="0"/>
              </a:rPr>
              <a:t>和</a:t>
            </a:r>
            <a:r>
              <a:rPr lang="en-US" altLang="zh-CN" sz="1800" dirty="0">
                <a:latin typeface="Arial" panose="020B0604020202020204" pitchFamily="34" charset="0"/>
                <a:ea typeface="宋体" pitchFamily="2" charset="-122"/>
                <a:cs typeface="Arial" panose="020B0604020202020204" pitchFamily="34" charset="0"/>
              </a:rPr>
              <a:t>array</a:t>
            </a:r>
            <a:r>
              <a:rPr lang="zh-CN" altLang="en-US" sz="1800" dirty="0">
                <a:latin typeface="Arial" panose="020B0604020202020204" pitchFamily="34" charset="0"/>
                <a:ea typeface="宋体" pitchFamily="2" charset="-122"/>
                <a:cs typeface="Arial" panose="020B0604020202020204" pitchFamily="34" charset="0"/>
              </a:rPr>
              <a:t>？</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3.5 </a:t>
            </a:r>
            <a:r>
              <a:rPr lang="zh-CN" altLang="en-US" sz="1800" dirty="0">
                <a:latin typeface="Arial" panose="020B0604020202020204" pitchFamily="34" charset="0"/>
                <a:ea typeface="宋体" pitchFamily="2" charset="-122"/>
                <a:cs typeface="Arial" panose="020B0604020202020204" pitchFamily="34" charset="0"/>
              </a:rPr>
              <a:t>如何使</a:t>
            </a:r>
            <a:r>
              <a:rPr lang="en-US" altLang="zh-CN" sz="1800" dirty="0">
                <a:latin typeface="Arial" panose="020B0604020202020204" pitchFamily="34" charset="0"/>
                <a:ea typeface="宋体" pitchFamily="2" charset="-122"/>
                <a:cs typeface="Arial" panose="020B0604020202020204" pitchFamily="34" charset="0"/>
              </a:rPr>
              <a:t>find</a:t>
            </a:r>
            <a:r>
              <a:rPr lang="zh-CN" altLang="en-US" sz="1800" dirty="0">
                <a:latin typeface="Arial" panose="020B0604020202020204" pitchFamily="34" charset="0"/>
                <a:ea typeface="宋体" pitchFamily="2" charset="-122"/>
                <a:cs typeface="Arial" panose="020B0604020202020204" pitchFamily="34" charset="0"/>
              </a:rPr>
              <a:t>函数也支持</a:t>
            </a:r>
            <a:r>
              <a:rPr lang="en-US" altLang="zh-CN" sz="1800" dirty="0">
                <a:latin typeface="Arial" panose="020B0604020202020204" pitchFamily="34" charset="0"/>
                <a:ea typeface="宋体" pitchFamily="2" charset="-122"/>
                <a:cs typeface="Arial" panose="020B0604020202020204" pitchFamily="34" charset="0"/>
              </a:rPr>
              <a:t>list</a:t>
            </a:r>
            <a:r>
              <a:rPr lang="zh-CN" altLang="en-US" sz="1800" dirty="0">
                <a:latin typeface="Arial" panose="020B0604020202020204" pitchFamily="34" charset="0"/>
                <a:ea typeface="宋体" pitchFamily="2" charset="-122"/>
                <a:cs typeface="Arial" panose="020B0604020202020204" pitchFamily="34" charset="0"/>
              </a:rPr>
              <a:t>？</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3.6</a:t>
            </a:r>
            <a:r>
              <a:rPr lang="zh-CN" altLang="en-US" sz="1800" dirty="0">
                <a:latin typeface="Arial" panose="020B0604020202020204" pitchFamily="34" charset="0"/>
                <a:ea typeface="宋体" pitchFamily="2" charset="-122"/>
                <a:cs typeface="Arial" panose="020B0604020202020204" pitchFamily="34" charset="0"/>
              </a:rPr>
              <a:t> 如何使用泛型算法？</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3.7</a:t>
            </a:r>
            <a:r>
              <a:rPr lang="zh-CN" altLang="en-US" sz="1800" dirty="0">
                <a:latin typeface="Arial" panose="020B0604020202020204" pitchFamily="34" charset="0"/>
                <a:ea typeface="宋体" pitchFamily="2" charset="-122"/>
                <a:cs typeface="Arial" panose="020B0604020202020204" pitchFamily="34" charset="0"/>
              </a:rPr>
              <a:t> 如何设计一个泛型算法？</a:t>
            </a:r>
            <a:endParaRPr lang="en-US" altLang="zh-CN" sz="1800" dirty="0">
              <a:latin typeface="Arial" panose="020B0604020202020204" pitchFamily="34" charset="0"/>
              <a:ea typeface="宋体" pitchFamily="2" charset="-122"/>
              <a:cs typeface="Arial" panose="020B0604020202020204" pitchFamily="34" charset="0"/>
            </a:endParaRPr>
          </a:p>
          <a:p>
            <a:pPr defTabSz="914400" eaLnBrk="1" fontAlgn="auto" hangingPunct="1">
              <a:lnSpc>
                <a:spcPct val="90000"/>
              </a:lnSpc>
              <a:spcBef>
                <a:spcPts val="600"/>
              </a:spcBef>
              <a:spcAft>
                <a:spcPts val="600"/>
              </a:spcAft>
              <a:buFont typeface="Wingdings" charset="2"/>
              <a:buChar char="p"/>
              <a:defRPr/>
            </a:pPr>
            <a:r>
              <a:rPr lang="en-US" altLang="zh-CN" sz="1800" dirty="0">
                <a:latin typeface="Arial" panose="020B0604020202020204" pitchFamily="34" charset="0"/>
                <a:ea typeface="宋体" pitchFamily="2" charset="-122"/>
                <a:cs typeface="Arial" panose="020B0604020202020204" pitchFamily="34" charset="0"/>
              </a:rPr>
              <a:t>3.8 </a:t>
            </a:r>
            <a:r>
              <a:rPr lang="zh-CN" altLang="en-US" sz="1800" dirty="0">
                <a:latin typeface="Arial" panose="020B0604020202020204" pitchFamily="34" charset="0"/>
                <a:ea typeface="宋体" pitchFamily="2" charset="-122"/>
                <a:cs typeface="Arial" panose="020B0604020202020204" pitchFamily="34" charset="0"/>
              </a:rPr>
              <a:t>迭代器具体是怎么回事？</a:t>
            </a:r>
            <a:endParaRPr lang="en-US" altLang="zh-CN" sz="1800" dirty="0">
              <a:latin typeface="Arial" panose="020B0604020202020204" pitchFamily="34" charset="0"/>
              <a:ea typeface="宋体" pitchFamily="2" charset="-122"/>
              <a:cs typeface="Arial" panose="020B0604020202020204" pitchFamily="34" charset="0"/>
            </a:endParaRPr>
          </a:p>
        </p:txBody>
      </p:sp>
      <p:sp>
        <p:nvSpPr>
          <p:cNvPr id="11" name="圆角矩形 10"/>
          <p:cNvSpPr/>
          <p:nvPr/>
        </p:nvSpPr>
        <p:spPr bwMode="auto">
          <a:xfrm>
            <a:off x="838298" y="2209832"/>
            <a:ext cx="5448158" cy="342891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1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31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endParaRPr lang="en-US" altLang="zh-CN" sz="3600" dirty="0"/>
          </a:p>
        </p:txBody>
      </p:sp>
      <p:sp>
        <p:nvSpPr>
          <p:cNvPr id="11267" name="Rectangle 3"/>
          <p:cNvSpPr>
            <a:spLocks noGrp="1" noChangeArrowheads="1"/>
          </p:cNvSpPr>
          <p:nvPr>
            <p:ph type="body" idx="1"/>
          </p:nvPr>
        </p:nvSpPr>
        <p:spPr>
          <a:xfrm>
            <a:off x="609704" y="1524050"/>
            <a:ext cx="8077200" cy="4495800"/>
          </a:xfrm>
        </p:spPr>
        <p:txBody>
          <a:bodyPr/>
          <a:lstStyle/>
          <a:p>
            <a:r>
              <a:rPr lang="en-US" altLang="zh-CN" sz="2800" dirty="0">
                <a:latin typeface="Arial" charset="0"/>
                <a:ea typeface="Arial" charset="0"/>
                <a:cs typeface="Arial" charset="0"/>
              </a:rPr>
              <a:t>For vector, previous function works, because vector can be also sequentially addressed </a:t>
            </a:r>
          </a:p>
          <a:p>
            <a:r>
              <a:rPr lang="en-US" altLang="zh-CN" sz="2800" dirty="0">
                <a:latin typeface="Arial" charset="0"/>
                <a:ea typeface="Arial" charset="0"/>
                <a:cs typeface="Arial" charset="0"/>
              </a:rPr>
              <a:t>But a small problem: vector is </a:t>
            </a:r>
            <a:r>
              <a:rPr lang="en-US" altLang="zh-CN" sz="2800" dirty="0" err="1">
                <a:solidFill>
                  <a:srgbClr val="C00000"/>
                </a:solidFill>
                <a:latin typeface="Arial" charset="0"/>
                <a:ea typeface="Arial" charset="0"/>
                <a:cs typeface="Arial" charset="0"/>
              </a:rPr>
              <a:t>nullable</a:t>
            </a:r>
            <a:r>
              <a:rPr lang="en-US" altLang="zh-CN" sz="2800" dirty="0">
                <a:solidFill>
                  <a:srgbClr val="C00000"/>
                </a:solidFill>
                <a:latin typeface="Arial" charset="0"/>
                <a:ea typeface="Arial" charset="0"/>
                <a:cs typeface="Arial" charset="0"/>
              </a:rPr>
              <a:t> </a:t>
            </a:r>
            <a:r>
              <a:rPr lang="en-US" altLang="zh-CN" sz="2800" dirty="0">
                <a:latin typeface="Arial" charset="0"/>
                <a:ea typeface="Arial" charset="0"/>
                <a:cs typeface="Arial" charset="0"/>
              </a:rPr>
              <a:t>while array not, following usage will cause runtime error</a:t>
            </a:r>
          </a:p>
          <a:p>
            <a:pPr lvl="2">
              <a:buFont typeface="Wingdings" charset="2"/>
              <a:buNone/>
            </a:pPr>
            <a:r>
              <a:rPr lang="en-US" altLang="zh-CN" sz="1800" kern="1200" dirty="0">
                <a:latin typeface="Lucida Console" charset="0"/>
              </a:rPr>
              <a:t>vector&lt;string&gt; </a:t>
            </a:r>
            <a:r>
              <a:rPr lang="en-US" altLang="zh-CN" sz="1800" kern="1200" dirty="0" err="1">
                <a:latin typeface="Lucida Console" charset="0"/>
              </a:rPr>
              <a:t>svec</a:t>
            </a:r>
            <a:r>
              <a:rPr lang="en-US" altLang="zh-CN" sz="1800" kern="1200" dirty="0">
                <a:latin typeface="Lucida Console" charset="0"/>
              </a:rPr>
              <a:t>;</a:t>
            </a:r>
          </a:p>
          <a:p>
            <a:pPr lvl="2">
              <a:buFont typeface="Wingdings" charset="2"/>
              <a:buNone/>
            </a:pPr>
            <a:r>
              <a:rPr lang="en-US" altLang="zh-CN" sz="1800" kern="1200" dirty="0">
                <a:latin typeface="Lucida Console" charset="0"/>
              </a:rPr>
              <a:t>find(&amp;</a:t>
            </a:r>
            <a:r>
              <a:rPr lang="en-US" altLang="zh-CN" sz="1800" kern="1200" dirty="0" err="1">
                <a:latin typeface="Lucida Console" charset="0"/>
              </a:rPr>
              <a:t>svec</a:t>
            </a:r>
            <a:r>
              <a:rPr lang="en-US" altLang="zh-CN" sz="1800" kern="1200" dirty="0">
                <a:latin typeface="Lucida Console" charset="0"/>
              </a:rPr>
              <a:t>[0], &amp;</a:t>
            </a:r>
            <a:r>
              <a:rPr lang="en-US" altLang="zh-CN" sz="1800" kern="1200" dirty="0" err="1">
                <a:latin typeface="Lucida Console" charset="0"/>
              </a:rPr>
              <a:t>svec</a:t>
            </a:r>
            <a:r>
              <a:rPr lang="en-US" altLang="zh-CN" sz="1800" kern="1200" dirty="0">
                <a:latin typeface="Lucida Console" charset="0"/>
              </a:rPr>
              <a:t>[</a:t>
            </a:r>
            <a:r>
              <a:rPr lang="en-US" altLang="zh-CN" sz="1800" kern="1200" dirty="0" err="1">
                <a:latin typeface="Lucida Console" charset="0"/>
              </a:rPr>
              <a:t>svec.size</a:t>
            </a:r>
            <a:r>
              <a:rPr lang="en-US" altLang="zh-CN" sz="1800" kern="1200" dirty="0">
                <a:latin typeface="Lucida Console" charset="0"/>
              </a:rPr>
              <a:t>()], </a:t>
            </a:r>
            <a:r>
              <a:rPr lang="en-US" altLang="zh-CN" sz="1800" kern="1200" dirty="0" err="1">
                <a:latin typeface="Lucida Console" charset="0"/>
              </a:rPr>
              <a:t>search_value</a:t>
            </a:r>
            <a:r>
              <a:rPr lang="en-US" altLang="zh-CN" sz="1800" kern="1200" dirty="0">
                <a:latin typeface="Lucida Console" charset="0"/>
              </a:rPr>
              <a:t>);</a:t>
            </a:r>
          </a:p>
          <a:p>
            <a:r>
              <a:rPr lang="en-US" altLang="zh-CN" sz="2800" dirty="0">
                <a:latin typeface="Arial" charset="0"/>
                <a:ea typeface="Arial" charset="0"/>
                <a:cs typeface="Arial" charset="0"/>
              </a:rPr>
              <a:t>We add two supplementary functions for safe</a:t>
            </a:r>
          </a:p>
        </p:txBody>
      </p:sp>
    </p:spTree>
    <p:extLst>
      <p:ext uri="{BB962C8B-B14F-4D97-AF65-F5344CB8AC3E}">
        <p14:creationId xmlns:p14="http://schemas.microsoft.com/office/powerpoint/2010/main" val="166168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3600" dirty="0">
                <a:latin typeface="Arial" panose="020B0604020202020204" pitchFamily="34" charset="0"/>
                <a:ea typeface="微软雅黑" panose="020B0503020204020204" pitchFamily="34" charset="-122"/>
                <a:cs typeface="Arial" panose="020B0604020202020204" pitchFamily="34" charset="0"/>
              </a:rPr>
              <a:t>3.4 From pointers to iterators</a:t>
            </a:r>
            <a:endParaRPr lang="en-US" altLang="zh-CN" sz="3600" dirty="0"/>
          </a:p>
        </p:txBody>
      </p:sp>
      <p:sp>
        <p:nvSpPr>
          <p:cNvPr id="15363" name="Rectangle 3"/>
          <p:cNvSpPr>
            <a:spLocks noGrp="1" noChangeArrowheads="1"/>
          </p:cNvSpPr>
          <p:nvPr>
            <p:ph type="body" idx="1"/>
          </p:nvPr>
        </p:nvSpPr>
        <p:spPr>
          <a:xfrm>
            <a:off x="457200" y="4876762"/>
            <a:ext cx="8077200" cy="533400"/>
          </a:xfrm>
        </p:spPr>
        <p:txBody>
          <a:bodyPr/>
          <a:lstStyle/>
          <a:p>
            <a:pPr>
              <a:lnSpc>
                <a:spcPct val="90000"/>
              </a:lnSpc>
            </a:pPr>
            <a:r>
              <a:rPr lang="en-US" altLang="zh-CN" sz="2800" dirty="0"/>
              <a:t>Calling</a:t>
            </a:r>
          </a:p>
          <a:p>
            <a:pPr>
              <a:lnSpc>
                <a:spcPct val="90000"/>
              </a:lnSpc>
              <a:buFont typeface="Wingdings" charset="2"/>
              <a:buNone/>
            </a:pPr>
            <a:r>
              <a:rPr lang="en-US" altLang="zh-CN" sz="2800" dirty="0"/>
              <a:t>	</a:t>
            </a:r>
            <a:r>
              <a:rPr lang="en-US" altLang="zh-CN" sz="2000" kern="1200" dirty="0">
                <a:latin typeface="Lucida Console" charset="0"/>
              </a:rPr>
              <a:t>find(begin(</a:t>
            </a:r>
            <a:r>
              <a:rPr lang="en-US" altLang="zh-CN" sz="2000" kern="1200" dirty="0" err="1">
                <a:latin typeface="Lucida Console" charset="0"/>
              </a:rPr>
              <a:t>svec</a:t>
            </a:r>
            <a:r>
              <a:rPr lang="en-US" altLang="zh-CN" sz="2000" kern="1200" dirty="0">
                <a:latin typeface="Lucida Console" charset="0"/>
              </a:rPr>
              <a:t>), end(</a:t>
            </a:r>
            <a:r>
              <a:rPr lang="en-US" altLang="zh-CN" sz="2000" kern="1200" dirty="0" err="1">
                <a:latin typeface="Lucida Console" charset="0"/>
              </a:rPr>
              <a:t>svec</a:t>
            </a:r>
            <a:r>
              <a:rPr lang="en-US" altLang="zh-CN" sz="2000" kern="1200" dirty="0">
                <a:latin typeface="Lucida Console" charset="0"/>
              </a:rPr>
              <a:t>), </a:t>
            </a:r>
            <a:r>
              <a:rPr lang="en-US" altLang="zh-CN" sz="2000" kern="1200" dirty="0" err="1">
                <a:latin typeface="Lucida Console" charset="0"/>
              </a:rPr>
              <a:t>search_value</a:t>
            </a:r>
            <a:r>
              <a:rPr lang="en-US" altLang="zh-CN" sz="2000" kern="1200" dirty="0">
                <a:latin typeface="Lucida Console" charset="0"/>
              </a:rPr>
              <a:t>);</a:t>
            </a:r>
          </a:p>
        </p:txBody>
      </p:sp>
      <p:sp>
        <p:nvSpPr>
          <p:cNvPr id="15364" name="Text Box 4"/>
          <p:cNvSpPr txBox="1">
            <a:spLocks noChangeArrowheads="1"/>
          </p:cNvSpPr>
          <p:nvPr/>
        </p:nvSpPr>
        <p:spPr bwMode="auto">
          <a:xfrm>
            <a:off x="457200" y="1371654"/>
            <a:ext cx="8153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sym typeface="Palatino Linotype" pitchFamily="18" charset="0"/>
              </a:rPr>
              <a:t>template &lt;</a:t>
            </a:r>
            <a:r>
              <a:rPr lang="en-US" altLang="zh-CN" sz="1800" dirty="0" err="1">
                <a:latin typeface="Lucida Console" charset="0"/>
                <a:ea typeface="+mn-ea"/>
                <a:sym typeface="Palatino Linotype" pitchFamily="18" charset="0"/>
              </a:rPr>
              <a:t>typename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a:t>
            </a:r>
          </a:p>
          <a:p>
            <a:r>
              <a:rPr lang="en-US" altLang="zh-CN" sz="1800" dirty="0">
                <a:latin typeface="Lucida Console" charset="0"/>
                <a:ea typeface="+mn-ea"/>
                <a:sym typeface="Palatino Linotype" pitchFamily="18" charset="0"/>
              </a:rPr>
              <a:t>inline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 </a:t>
            </a:r>
            <a:r>
              <a:rPr lang="en-US" altLang="zh-CN" sz="1800" b="1" dirty="0">
                <a:latin typeface="Lucida Console" charset="0"/>
                <a:ea typeface="+mn-ea"/>
                <a:sym typeface="Palatino Linotype" pitchFamily="18" charset="0"/>
              </a:rPr>
              <a:t>begin</a:t>
            </a:r>
            <a:r>
              <a:rPr lang="en-US" altLang="zh-CN" sz="1800" dirty="0">
                <a:latin typeface="Lucida Console" charset="0"/>
                <a:ea typeface="+mn-ea"/>
                <a:sym typeface="Palatino Linotype" pitchFamily="18" charset="0"/>
              </a:rPr>
              <a:t>(</a:t>
            </a:r>
            <a:r>
              <a:rPr lang="en-US" altLang="zh-CN" sz="1800" dirty="0" err="1">
                <a:latin typeface="Lucida Console" charset="0"/>
                <a:ea typeface="+mn-ea"/>
                <a:sym typeface="Palatino Linotype" pitchFamily="18" charset="0"/>
              </a:rPr>
              <a:t>const</a:t>
            </a:r>
            <a:r>
              <a:rPr lang="en-US" altLang="zh-CN" sz="1800" dirty="0">
                <a:latin typeface="Lucida Console" charset="0"/>
                <a:ea typeface="+mn-ea"/>
                <a:sym typeface="Palatino Linotype" pitchFamily="18" charset="0"/>
              </a:rPr>
              <a:t> vector&lt;</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     return </a:t>
            </a:r>
            <a:r>
              <a:rPr lang="en-US" altLang="zh-CN" sz="1800" dirty="0" err="1">
                <a:latin typeface="Lucida Console" charset="0"/>
                <a:ea typeface="+mn-ea"/>
                <a:sym typeface="Palatino Linotype" pitchFamily="18" charset="0"/>
              </a:rPr>
              <a:t>vec.empty</a:t>
            </a:r>
            <a:r>
              <a:rPr lang="en-US" altLang="zh-CN" sz="1800" dirty="0">
                <a:latin typeface="Lucida Console" charset="0"/>
                <a:ea typeface="+mn-ea"/>
                <a:sym typeface="Palatino Linotype" pitchFamily="18" charset="0"/>
              </a:rPr>
              <a:t>() ? 0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[0];</a:t>
            </a:r>
          </a:p>
          <a:p>
            <a:r>
              <a:rPr lang="en-US" altLang="zh-CN" sz="1800" dirty="0">
                <a:latin typeface="Lucida Console" charset="0"/>
                <a:ea typeface="+mn-ea"/>
                <a:sym typeface="Palatino Linotype" pitchFamily="18" charset="0"/>
              </a:rPr>
              <a:t>}</a:t>
            </a:r>
          </a:p>
          <a:p>
            <a:endParaRPr lang="en-US" altLang="zh-CN" sz="1800" dirty="0">
              <a:latin typeface="Lucida Console" charset="0"/>
              <a:ea typeface="+mn-ea"/>
              <a:sym typeface="Palatino Linotype" pitchFamily="18" charset="0"/>
            </a:endParaRPr>
          </a:p>
          <a:p>
            <a:r>
              <a:rPr lang="en-US" altLang="zh-CN" sz="1800" dirty="0">
                <a:latin typeface="Lucida Console" charset="0"/>
                <a:ea typeface="+mn-ea"/>
                <a:sym typeface="Palatino Linotype" pitchFamily="18" charset="0"/>
              </a:rPr>
              <a:t>template &lt;</a:t>
            </a:r>
            <a:r>
              <a:rPr lang="en-US" altLang="zh-CN" sz="1800" dirty="0" err="1">
                <a:latin typeface="Lucida Console" charset="0"/>
                <a:ea typeface="+mn-ea"/>
                <a:sym typeface="Palatino Linotype" pitchFamily="18" charset="0"/>
              </a:rPr>
              <a:t>typename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a:t>
            </a:r>
          </a:p>
          <a:p>
            <a:r>
              <a:rPr lang="en-US" altLang="zh-CN" sz="1800" dirty="0">
                <a:latin typeface="Lucida Console" charset="0"/>
                <a:ea typeface="+mn-ea"/>
                <a:sym typeface="Palatino Linotype" pitchFamily="18" charset="0"/>
              </a:rPr>
              <a:t>inline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 </a:t>
            </a:r>
            <a:r>
              <a:rPr lang="en-US" altLang="zh-CN" sz="1800" b="1" dirty="0">
                <a:latin typeface="Lucida Console" charset="0"/>
                <a:ea typeface="+mn-ea"/>
                <a:sym typeface="Palatino Linotype" pitchFamily="18" charset="0"/>
              </a:rPr>
              <a:t>end</a:t>
            </a:r>
            <a:r>
              <a:rPr lang="en-US" altLang="zh-CN" sz="1800" dirty="0">
                <a:latin typeface="Lucida Console" charset="0"/>
                <a:ea typeface="+mn-ea"/>
                <a:sym typeface="Palatino Linotype" pitchFamily="18" charset="0"/>
              </a:rPr>
              <a:t>(</a:t>
            </a:r>
            <a:r>
              <a:rPr lang="en-US" altLang="zh-CN" sz="1800" dirty="0" err="1">
                <a:latin typeface="Lucida Console" charset="0"/>
                <a:ea typeface="+mn-ea"/>
                <a:sym typeface="Palatino Linotype" pitchFamily="18" charset="0"/>
              </a:rPr>
              <a:t>const</a:t>
            </a:r>
            <a:r>
              <a:rPr lang="en-US" altLang="zh-CN" sz="1800" dirty="0">
                <a:latin typeface="Lucida Console" charset="0"/>
                <a:ea typeface="+mn-ea"/>
                <a:sym typeface="Palatino Linotype" pitchFamily="18" charset="0"/>
              </a:rPr>
              <a:t> vector&lt;</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     return </a:t>
            </a:r>
            <a:r>
              <a:rPr lang="en-US" altLang="zh-CN" sz="1800" dirty="0" err="1">
                <a:latin typeface="Lucida Console" charset="0"/>
                <a:ea typeface="+mn-ea"/>
                <a:sym typeface="Palatino Linotype" pitchFamily="18" charset="0"/>
              </a:rPr>
              <a:t>vec.empty</a:t>
            </a:r>
            <a:r>
              <a:rPr lang="en-US" altLang="zh-CN" sz="1800" dirty="0">
                <a:latin typeface="Lucida Console" charset="0"/>
                <a:ea typeface="+mn-ea"/>
                <a:sym typeface="Palatino Linotype" pitchFamily="18" charset="0"/>
              </a:rPr>
              <a:t>() ? 0 : ++(&amp;</a:t>
            </a:r>
            <a:r>
              <a:rPr lang="en-US" altLang="zh-CN" sz="1800" dirty="0" err="1">
                <a:latin typeface="Lucida Console" charset="0"/>
                <a:ea typeface="+mn-ea"/>
                <a:sym typeface="Palatino Linotype" pitchFamily="18" charset="0"/>
              </a:rPr>
              <a:t>vec</a:t>
            </a:r>
            <a:r>
              <a:rPr lang="en-US" altLang="zh-CN" sz="1800" dirty="0">
                <a:latin typeface="Lucida Console" charset="0"/>
                <a:ea typeface="+mn-ea"/>
                <a:sym typeface="Palatino Linotype" pitchFamily="18" charset="0"/>
              </a:rPr>
              <a:t>[</a:t>
            </a:r>
            <a:r>
              <a:rPr lang="en-US" altLang="zh-CN" sz="1800" dirty="0" err="1">
                <a:latin typeface="Lucida Console" charset="0"/>
                <a:ea typeface="+mn-ea"/>
                <a:sym typeface="Palatino Linotype" pitchFamily="18" charset="0"/>
              </a:rPr>
              <a:t>vec.size</a:t>
            </a:r>
            <a:r>
              <a:rPr lang="en-US" altLang="zh-CN" sz="1800" dirty="0">
                <a:latin typeface="Lucida Console" charset="0"/>
                <a:ea typeface="+mn-ea"/>
                <a:sym typeface="Palatino Linotype" pitchFamily="18" charset="0"/>
              </a:rPr>
              <a:t>() – 1]);</a:t>
            </a:r>
          </a:p>
          <a:p>
            <a:r>
              <a:rPr lang="en-US" altLang="zh-CN" sz="1800" dirty="0">
                <a:latin typeface="Lucida Console" charset="0"/>
                <a:ea typeface="+mn-ea"/>
                <a:sym typeface="Palatino Linotype" pitchFamily="18" charset="0"/>
              </a:rPr>
              <a:t>}</a:t>
            </a:r>
          </a:p>
        </p:txBody>
      </p:sp>
    </p:spTree>
    <p:extLst>
      <p:ext uri="{BB962C8B-B14F-4D97-AF65-F5344CB8AC3E}">
        <p14:creationId xmlns:p14="http://schemas.microsoft.com/office/powerpoint/2010/main" val="2006129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7658208" cy="4419484"/>
          </a:xfrm>
        </p:spPr>
        <p:txBody>
          <a:bodyPr/>
          <a:lstStyle/>
          <a:p>
            <a:pPr>
              <a:lnSpc>
                <a:spcPct val="90000"/>
              </a:lnSpc>
            </a:pPr>
            <a:r>
              <a:rPr lang="en-US" altLang="zh-CN" sz="3000" dirty="0">
                <a:latin typeface="Arial" charset="0"/>
                <a:ea typeface="Arial" charset="0"/>
                <a:cs typeface="Arial" charset="0"/>
              </a:rPr>
              <a:t>Request 4: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the </a:t>
            </a:r>
            <a:r>
              <a:rPr lang="en-US" altLang="zh-CN" sz="2400" b="1" dirty="0">
                <a:latin typeface="Arial" charset="0"/>
                <a:ea typeface="Arial" charset="0"/>
                <a:cs typeface="Arial" charset="0"/>
              </a:rPr>
              <a:t>list</a:t>
            </a:r>
            <a:r>
              <a:rPr lang="en-US" altLang="zh-CN" sz="2400" dirty="0">
                <a:latin typeface="Arial" charset="0"/>
                <a:ea typeface="Arial" charset="0"/>
                <a:cs typeface="Arial" charset="0"/>
              </a:rPr>
              <a:t> container in STL</a:t>
            </a:r>
          </a:p>
          <a:p>
            <a:pPr lvl="1"/>
            <a:endParaRPr lang="en-US" altLang="zh-CN" sz="2400" dirty="0">
              <a:latin typeface="Arial" charset="0"/>
              <a:ea typeface="Arial" charset="0"/>
              <a:cs typeface="Arial" charset="0"/>
            </a:endParaRP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22</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1434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define a </a:t>
            </a:r>
            <a:r>
              <a:rPr lang="en-US" altLang="zh-CN" i="1" dirty="0">
                <a:latin typeface="Arial" panose="020B0604020202020204" pitchFamily="34" charset="0"/>
                <a:ea typeface="微软雅黑" panose="020B0503020204020204" pitchFamily="34" charset="-122"/>
                <a:cs typeface="Arial" panose="020B0604020202020204" pitchFamily="34" charset="0"/>
              </a:rPr>
              <a:t>find</a:t>
            </a:r>
            <a:r>
              <a:rPr lang="en-US" altLang="zh-CN" dirty="0">
                <a:latin typeface="Arial" panose="020B0604020202020204" pitchFamily="34" charset="0"/>
                <a:ea typeface="微软雅黑" panose="020B0503020204020204" pitchFamily="34" charset="-122"/>
                <a:cs typeface="Arial" panose="020B0604020202020204" pitchFamily="34" charset="0"/>
              </a:rPr>
              <a:t>() function - list</a:t>
            </a:r>
            <a:endParaRPr lang="en-US" altLang="zh-CN" dirty="0"/>
          </a:p>
        </p:txBody>
      </p:sp>
      <p:sp>
        <p:nvSpPr>
          <p:cNvPr id="17411" name="Rectangle 3"/>
          <p:cNvSpPr>
            <a:spLocks noGrp="1" noChangeArrowheads="1"/>
          </p:cNvSpPr>
          <p:nvPr>
            <p:ph type="body" idx="1"/>
          </p:nvPr>
        </p:nvSpPr>
        <p:spPr>
          <a:xfrm>
            <a:off x="304912" y="1219258"/>
            <a:ext cx="8686800" cy="5181464"/>
          </a:xfrm>
        </p:spPr>
        <p:txBody>
          <a:bodyPr/>
          <a:lstStyle/>
          <a:p>
            <a:pPr>
              <a:lnSpc>
                <a:spcPct val="90000"/>
              </a:lnSpc>
            </a:pPr>
            <a:r>
              <a:rPr lang="en-US" altLang="zh-CN" sz="2800" dirty="0">
                <a:latin typeface="Arial" charset="0"/>
                <a:ea typeface="Arial" charset="0"/>
                <a:cs typeface="Arial" charset="0"/>
              </a:rPr>
              <a:t>Request 4: </a:t>
            </a:r>
          </a:p>
          <a:p>
            <a:pPr lvl="1">
              <a:lnSpc>
                <a:spcPct val="90000"/>
              </a:lnSpc>
            </a:pPr>
            <a:r>
              <a:rPr lang="en-US" altLang="zh-CN" sz="2400" dirty="0">
                <a:latin typeface="Arial" charset="0"/>
                <a:ea typeface="Arial" charset="0"/>
                <a:cs typeface="Arial" charset="0"/>
              </a:rPr>
              <a:t>Let the previous </a:t>
            </a:r>
            <a:r>
              <a:rPr lang="en-US" altLang="zh-CN" sz="2400" i="1" dirty="0">
                <a:latin typeface="Arial" charset="0"/>
                <a:ea typeface="Arial" charset="0"/>
                <a:cs typeface="Arial" charset="0"/>
              </a:rPr>
              <a:t>find()</a:t>
            </a:r>
            <a:r>
              <a:rPr lang="en-US" altLang="zh-CN" sz="2400" dirty="0">
                <a:latin typeface="Arial" charset="0"/>
                <a:ea typeface="Arial" charset="0"/>
                <a:cs typeface="Arial" charset="0"/>
              </a:rPr>
              <a:t> function also support the list container in STL</a:t>
            </a:r>
          </a:p>
          <a:p>
            <a:pPr>
              <a:lnSpc>
                <a:spcPct val="90000"/>
              </a:lnSpc>
            </a:pPr>
            <a:r>
              <a:rPr lang="en-US" altLang="zh-CN" sz="2800" dirty="0">
                <a:latin typeface="Arial" charset="0"/>
                <a:ea typeface="Arial" charset="0"/>
                <a:cs typeface="Arial" charset="0"/>
              </a:rPr>
              <a:t>Our arithmetic of pointer in previous function will not work, because the addressing is different</a:t>
            </a:r>
          </a:p>
          <a:p>
            <a:pPr lvl="2">
              <a:lnSpc>
                <a:spcPct val="90000"/>
              </a:lnSpc>
            </a:pPr>
            <a:r>
              <a:rPr lang="en-US" altLang="zh-CN" sz="2000" dirty="0">
                <a:latin typeface="Arial" charset="0"/>
                <a:ea typeface="Arial" charset="0"/>
                <a:cs typeface="Arial" charset="0"/>
              </a:rPr>
              <a:t>Array and vector using consecutive memory block (++, --)</a:t>
            </a:r>
          </a:p>
          <a:p>
            <a:pPr lvl="2">
              <a:lnSpc>
                <a:spcPct val="90000"/>
              </a:lnSpc>
            </a:pPr>
            <a:r>
              <a:rPr lang="en-US" altLang="zh-CN" sz="2000" dirty="0">
                <a:latin typeface="Arial" charset="0"/>
                <a:ea typeface="Arial" charset="0"/>
                <a:cs typeface="Arial" charset="0"/>
              </a:rPr>
              <a:t>List using linked memory units (-&gt;next, -&gt;</a:t>
            </a:r>
            <a:r>
              <a:rPr lang="en-US" altLang="zh-CN" sz="2000" dirty="0" err="1">
                <a:latin typeface="Arial" charset="0"/>
                <a:ea typeface="Arial" charset="0"/>
                <a:cs typeface="Arial" charset="0"/>
              </a:rPr>
              <a:t>prev</a:t>
            </a:r>
            <a:r>
              <a:rPr lang="en-US" altLang="zh-CN" sz="2000" dirty="0">
                <a:latin typeface="Arial" charset="0"/>
                <a:ea typeface="Arial" charset="0"/>
                <a:cs typeface="Arial" charset="0"/>
              </a:rPr>
              <a:t>)</a:t>
            </a:r>
          </a:p>
          <a:p>
            <a:pPr>
              <a:lnSpc>
                <a:spcPct val="90000"/>
              </a:lnSpc>
            </a:pPr>
            <a:r>
              <a:rPr lang="en-US" altLang="zh-CN" sz="2800" dirty="0">
                <a:latin typeface="Arial" charset="0"/>
                <a:ea typeface="Arial" charset="0"/>
                <a:cs typeface="Arial" charset="0"/>
              </a:rPr>
              <a:t>To solve it, we must add an abstract layer to encapsulate the low-level pointer actions, avoiding user’s direct manipulating with low-level pointers</a:t>
            </a:r>
          </a:p>
          <a:p>
            <a:pPr>
              <a:lnSpc>
                <a:spcPct val="90000"/>
              </a:lnSpc>
            </a:pPr>
            <a:r>
              <a:rPr lang="en-US" altLang="zh-CN" sz="2800" b="1" dirty="0">
                <a:solidFill>
                  <a:srgbClr val="C00000"/>
                </a:solidFill>
                <a:latin typeface="Arial" charset="0"/>
                <a:ea typeface="Arial" charset="0"/>
                <a:cs typeface="Arial" charset="0"/>
              </a:rPr>
              <a:t>Iterators</a:t>
            </a:r>
            <a:r>
              <a:rPr lang="en-US" altLang="zh-CN" sz="2800" dirty="0">
                <a:latin typeface="Arial" charset="0"/>
                <a:ea typeface="Arial" charset="0"/>
                <a:cs typeface="Arial" charset="0"/>
              </a:rPr>
              <a:t> – abstract pointers to containers</a:t>
            </a:r>
          </a:p>
        </p:txBody>
      </p:sp>
    </p:spTree>
    <p:extLst>
      <p:ext uri="{BB962C8B-B14F-4D97-AF65-F5344CB8AC3E}">
        <p14:creationId xmlns:p14="http://schemas.microsoft.com/office/powerpoint/2010/main" val="12799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p>
        </p:txBody>
      </p:sp>
      <p:sp>
        <p:nvSpPr>
          <p:cNvPr id="16387" name="Rectangle 3"/>
          <p:cNvSpPr>
            <a:spLocks noGrp="1" noChangeArrowheads="1"/>
          </p:cNvSpPr>
          <p:nvPr>
            <p:ph type="body" idx="1"/>
          </p:nvPr>
        </p:nvSpPr>
        <p:spPr>
          <a:xfrm>
            <a:off x="685800" y="1981200"/>
            <a:ext cx="7772400" cy="3810000"/>
          </a:xfrm>
        </p:spPr>
        <p:txBody>
          <a:bodyPr/>
          <a:lstStyle/>
          <a:p>
            <a:pPr>
              <a:lnSpc>
                <a:spcPct val="90000"/>
              </a:lnSpc>
            </a:pPr>
            <a:r>
              <a:rPr lang="en-US" altLang="zh-CN" dirty="0">
                <a:latin typeface="Arial" charset="0"/>
                <a:ea typeface="Arial" charset="0"/>
                <a:cs typeface="Arial" charset="0"/>
              </a:rPr>
              <a:t>Objects that defined or overloaded the internal operators (++, *, ==, !=), which we could use them as ordinary pointers</a:t>
            </a:r>
          </a:p>
          <a:p>
            <a:pPr>
              <a:lnSpc>
                <a:spcPct val="90000"/>
              </a:lnSpc>
            </a:pPr>
            <a:endParaRPr lang="en-US" altLang="zh-CN" dirty="0">
              <a:latin typeface="Arial" charset="0"/>
              <a:ea typeface="Arial" charset="0"/>
              <a:cs typeface="Arial" charset="0"/>
            </a:endParaRPr>
          </a:p>
          <a:p>
            <a:pPr>
              <a:lnSpc>
                <a:spcPct val="90000"/>
              </a:lnSpc>
            </a:pPr>
            <a:r>
              <a:rPr lang="en-US" altLang="zh-CN" dirty="0">
                <a:latin typeface="Arial" charset="0"/>
                <a:ea typeface="Arial" charset="0"/>
                <a:cs typeface="Arial" charset="0"/>
              </a:rPr>
              <a:t>Each container provides us with kinds of  iterators as its nested types, and also functions to manipulate them</a:t>
            </a:r>
          </a:p>
          <a:p>
            <a:pPr>
              <a:lnSpc>
                <a:spcPct val="90000"/>
              </a:lnSpc>
            </a:pPr>
            <a:endParaRPr lang="en-US" altLang="zh-CN" dirty="0">
              <a:latin typeface="Arial" charset="0"/>
              <a:ea typeface="Arial" charset="0"/>
              <a:cs typeface="Arial" charset="0"/>
            </a:endParaRPr>
          </a:p>
        </p:txBody>
      </p:sp>
    </p:spTree>
    <p:extLst>
      <p:ext uri="{BB962C8B-B14F-4D97-AF65-F5344CB8AC3E}">
        <p14:creationId xmlns:p14="http://schemas.microsoft.com/office/powerpoint/2010/main" val="1497247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18435" name="Rectangle 3"/>
          <p:cNvSpPr>
            <a:spLocks noGrp="1" noChangeArrowheads="1"/>
          </p:cNvSpPr>
          <p:nvPr>
            <p:ph type="body" idx="1"/>
          </p:nvPr>
        </p:nvSpPr>
        <p:spPr>
          <a:xfrm>
            <a:off x="428623" y="1371654"/>
            <a:ext cx="8410466" cy="4724276"/>
          </a:xfrm>
        </p:spPr>
        <p:txBody>
          <a:bodyPr/>
          <a:lstStyle/>
          <a:p>
            <a:r>
              <a:rPr lang="en-US" altLang="zh-CN" dirty="0">
                <a:latin typeface="Arial" charset="0"/>
                <a:ea typeface="Arial" charset="0"/>
                <a:cs typeface="Arial" charset="0"/>
              </a:rPr>
              <a:t>Definition</a:t>
            </a:r>
          </a:p>
          <a:p>
            <a:pPr marL="806450" lvl="2" indent="0">
              <a:buNone/>
            </a:pPr>
            <a:r>
              <a:rPr lang="en-US" altLang="zh-CN" sz="1800" kern="1200" dirty="0">
                <a:latin typeface="Lucida Console" charset="0"/>
              </a:rPr>
              <a:t>vector&lt;string&gt; </a:t>
            </a:r>
            <a:r>
              <a:rPr lang="en-US" altLang="zh-CN" sz="1800" kern="1200" dirty="0" err="1">
                <a:latin typeface="Lucida Console" charset="0"/>
              </a:rPr>
              <a:t>svec</a:t>
            </a:r>
            <a:r>
              <a:rPr lang="en-US" altLang="zh-CN" sz="1800" kern="1200" dirty="0">
                <a:latin typeface="Lucida Console" charset="0"/>
              </a:rPr>
              <a:t>;</a:t>
            </a:r>
          </a:p>
          <a:p>
            <a:pPr lvl="2">
              <a:buFont typeface="Wingdings" charset="2"/>
              <a:buNone/>
            </a:pPr>
            <a:r>
              <a:rPr lang="en-US" altLang="zh-CN" sz="1800" kern="1200" dirty="0">
                <a:latin typeface="Lucida Console" charset="0"/>
              </a:rPr>
              <a:t>vector&lt;string&gt;::iterator it;  </a:t>
            </a:r>
            <a:r>
              <a:rPr lang="en-US" altLang="zh-CN" sz="1800" kern="1200" dirty="0">
                <a:solidFill>
                  <a:schemeClr val="accent2"/>
                </a:solidFill>
                <a:latin typeface="Lucida Console" charset="0"/>
              </a:rPr>
              <a:t>//normal iterator</a:t>
            </a:r>
          </a:p>
          <a:p>
            <a:pPr lvl="2">
              <a:buFont typeface="Wingdings" charset="2"/>
              <a:buNone/>
            </a:pPr>
            <a:r>
              <a:rPr lang="en-US" altLang="zh-CN" sz="1800" kern="1200" dirty="0">
                <a:latin typeface="Lucida Console" charset="0"/>
              </a:rPr>
              <a:t>vector&lt;string&gt;::</a:t>
            </a:r>
            <a:r>
              <a:rPr lang="en-US" altLang="zh-CN" sz="1800" kern="1200" dirty="0" err="1">
                <a:latin typeface="Lucida Console" charset="0"/>
              </a:rPr>
              <a:t>const_iterator</a:t>
            </a:r>
            <a:r>
              <a:rPr lang="en-US" altLang="zh-CN" sz="1800" kern="1200" dirty="0">
                <a:latin typeface="Lucida Console" charset="0"/>
              </a:rPr>
              <a:t> </a:t>
            </a:r>
            <a:r>
              <a:rPr lang="en-US" altLang="zh-CN" sz="1800" kern="1200" dirty="0" err="1">
                <a:latin typeface="Lucida Console" charset="0"/>
              </a:rPr>
              <a:t>conit</a:t>
            </a:r>
            <a:r>
              <a:rPr lang="en-US" altLang="zh-CN" sz="1800" kern="1200" dirty="0">
                <a:latin typeface="Lucida Console" charset="0"/>
              </a:rPr>
              <a:t>;  </a:t>
            </a:r>
            <a:r>
              <a:rPr lang="en-US" altLang="zh-CN" sz="1800" kern="1200" dirty="0">
                <a:solidFill>
                  <a:schemeClr val="accent2"/>
                </a:solidFill>
                <a:latin typeface="Lucida Console" charset="0"/>
              </a:rPr>
              <a:t>//read only  iterator</a:t>
            </a:r>
          </a:p>
          <a:p>
            <a:pPr lvl="2">
              <a:buFont typeface="Wingdings" charset="2"/>
              <a:buNone/>
            </a:pPr>
            <a:r>
              <a:rPr lang="en-US" altLang="zh-CN" sz="1800" kern="1200" dirty="0">
                <a:latin typeface="Lucida Console" charset="0"/>
              </a:rPr>
              <a:t>vector&lt;string&gt;::</a:t>
            </a:r>
            <a:r>
              <a:rPr lang="en-US" altLang="zh-CN" sz="1800" kern="1200" dirty="0" err="1">
                <a:latin typeface="Lucida Console" charset="0"/>
              </a:rPr>
              <a:t>reverse_iterator</a:t>
            </a:r>
            <a:r>
              <a:rPr lang="en-US" altLang="zh-CN" sz="1800" kern="1200" dirty="0">
                <a:latin typeface="Lucida Console" charset="0"/>
              </a:rPr>
              <a:t> </a:t>
            </a:r>
            <a:r>
              <a:rPr lang="en-US" altLang="zh-CN" sz="1800" kern="1200" dirty="0" err="1">
                <a:latin typeface="Lucida Console" charset="0"/>
              </a:rPr>
              <a:t>rit</a:t>
            </a:r>
            <a:r>
              <a:rPr lang="en-US" altLang="zh-CN" sz="1800" kern="1200" dirty="0">
                <a:latin typeface="Lucida Console" charset="0"/>
              </a:rPr>
              <a:t>;  </a:t>
            </a:r>
            <a:r>
              <a:rPr lang="en-US" altLang="zh-CN" sz="1800" kern="1200" dirty="0">
                <a:solidFill>
                  <a:schemeClr val="accent2"/>
                </a:solidFill>
                <a:latin typeface="Lucida Console" charset="0"/>
              </a:rPr>
              <a:t>//reverse  iterator</a:t>
            </a:r>
          </a:p>
          <a:p>
            <a:r>
              <a:rPr lang="en-US" altLang="zh-CN" dirty="0">
                <a:latin typeface="Arial" charset="0"/>
                <a:ea typeface="Arial" charset="0"/>
                <a:cs typeface="Arial" charset="0"/>
              </a:rPr>
              <a:t>Usage</a:t>
            </a:r>
          </a:p>
          <a:p>
            <a:pPr lvl="2">
              <a:buFont typeface="Wingdings" charset="2"/>
              <a:buNone/>
            </a:pPr>
            <a:r>
              <a:rPr lang="en-US" altLang="zh-CN" sz="1800" kern="1200" dirty="0">
                <a:latin typeface="Lucida Console" charset="0"/>
              </a:rPr>
              <a:t>for (</a:t>
            </a:r>
            <a:r>
              <a:rPr lang="en-US" altLang="zh-CN" sz="1800" kern="1200" dirty="0">
                <a:solidFill>
                  <a:srgbClr val="FF0000"/>
                </a:solidFill>
                <a:latin typeface="Lucida Console" charset="0"/>
              </a:rPr>
              <a:t>it = </a:t>
            </a:r>
            <a:r>
              <a:rPr lang="en-US" altLang="zh-CN" sz="1800" kern="1200" dirty="0" err="1">
                <a:solidFill>
                  <a:srgbClr val="FF0000"/>
                </a:solidFill>
                <a:latin typeface="Lucida Console" charset="0"/>
              </a:rPr>
              <a:t>svec.begin</a:t>
            </a:r>
            <a:r>
              <a:rPr lang="en-US" altLang="zh-CN" sz="1800" kern="1200" dirty="0">
                <a:solidFill>
                  <a:srgbClr val="FF0000"/>
                </a:solidFill>
                <a:latin typeface="Lucida Console" charset="0"/>
              </a:rPr>
              <a:t>()</a:t>
            </a:r>
            <a:r>
              <a:rPr lang="en-US" altLang="zh-CN" sz="1800" kern="1200" dirty="0">
                <a:latin typeface="Lucida Console" charset="0"/>
              </a:rPr>
              <a:t>; </a:t>
            </a:r>
            <a:r>
              <a:rPr lang="en-US" altLang="zh-CN" sz="1800" kern="1200" dirty="0">
                <a:solidFill>
                  <a:srgbClr val="FF0000"/>
                </a:solidFill>
                <a:latin typeface="Lucida Console" charset="0"/>
              </a:rPr>
              <a:t>it != </a:t>
            </a:r>
            <a:r>
              <a:rPr lang="en-US" altLang="zh-CN" sz="1800" kern="1200" dirty="0" err="1">
                <a:solidFill>
                  <a:srgbClr val="FF0000"/>
                </a:solidFill>
                <a:latin typeface="Lucida Console" charset="0"/>
              </a:rPr>
              <a:t>svec.end</a:t>
            </a:r>
            <a:r>
              <a:rPr lang="en-US" altLang="zh-CN" sz="1800" kern="1200" dirty="0">
                <a:solidFill>
                  <a:srgbClr val="FF0000"/>
                </a:solidFill>
                <a:latin typeface="Lucida Console" charset="0"/>
              </a:rPr>
              <a:t>()</a:t>
            </a:r>
            <a:r>
              <a:rPr lang="en-US" altLang="zh-CN" sz="1800" kern="1200" dirty="0">
                <a:latin typeface="Lucida Console" charset="0"/>
              </a:rPr>
              <a:t>; </a:t>
            </a:r>
            <a:r>
              <a:rPr lang="en-US" altLang="zh-CN" sz="1800" kern="1200" dirty="0">
                <a:solidFill>
                  <a:srgbClr val="FF0000"/>
                </a:solidFill>
                <a:latin typeface="Lucida Console" charset="0"/>
              </a:rPr>
              <a:t>it++</a:t>
            </a:r>
            <a:r>
              <a:rPr lang="en-US" altLang="zh-CN" sz="1800" kern="1200" dirty="0">
                <a:latin typeface="Lucida Console" charset="0"/>
              </a:rPr>
              <a:t>)</a:t>
            </a:r>
          </a:p>
          <a:p>
            <a:pPr lvl="2">
              <a:buFont typeface="Wingdings" charset="2"/>
              <a:buNone/>
            </a:pPr>
            <a:r>
              <a:rPr lang="en-US" altLang="zh-CN" sz="1800" kern="1200" dirty="0">
                <a:latin typeface="Lucida Console" charset="0"/>
              </a:rPr>
              <a:t>     </a:t>
            </a:r>
            <a:r>
              <a:rPr lang="en-US" altLang="zh-CN" sz="1800" kern="1200" dirty="0" err="1">
                <a:latin typeface="Lucida Console" charset="0"/>
              </a:rPr>
              <a:t>cout</a:t>
            </a:r>
            <a:r>
              <a:rPr lang="en-US" altLang="zh-CN" sz="1800" kern="1200" dirty="0">
                <a:latin typeface="Lucida Console" charset="0"/>
              </a:rPr>
              <a:t> &lt;&lt; </a:t>
            </a:r>
            <a:r>
              <a:rPr lang="en-US" altLang="zh-CN" sz="1800" kern="1200" dirty="0">
                <a:solidFill>
                  <a:srgbClr val="FF0000"/>
                </a:solidFill>
                <a:latin typeface="Lucida Console" charset="0"/>
              </a:rPr>
              <a:t>*it </a:t>
            </a:r>
            <a:r>
              <a:rPr lang="en-US" altLang="zh-CN" sz="1800" kern="1200" dirty="0">
                <a:latin typeface="Lucida Console" charset="0"/>
              </a:rPr>
              <a:t>&lt;&lt; ‘ ’;</a:t>
            </a:r>
          </a:p>
          <a:p>
            <a:pPr lvl="2">
              <a:buFont typeface="Wingdings" charset="2"/>
              <a:buNone/>
            </a:pPr>
            <a:r>
              <a:rPr lang="en-US" altLang="zh-CN" sz="1800" kern="1200" dirty="0">
                <a:latin typeface="Lucida Console" charset="0"/>
              </a:rPr>
              <a:t>     </a:t>
            </a:r>
            <a:r>
              <a:rPr lang="en-US" altLang="zh-CN" sz="1800" kern="1200" dirty="0" err="1">
                <a:latin typeface="Lucida Console" charset="0"/>
              </a:rPr>
              <a:t>cout</a:t>
            </a:r>
            <a:r>
              <a:rPr lang="en-US" altLang="zh-CN" sz="1800" kern="1200" dirty="0">
                <a:latin typeface="Lucida Console" charset="0"/>
              </a:rPr>
              <a:t> &lt;&lt; </a:t>
            </a:r>
            <a:r>
              <a:rPr lang="en-US" altLang="zh-CN" sz="1800" kern="1200" dirty="0">
                <a:solidFill>
                  <a:srgbClr val="FF0000"/>
                </a:solidFill>
                <a:latin typeface="Lucida Console" charset="0"/>
              </a:rPr>
              <a:t>it-&gt;size() </a:t>
            </a:r>
            <a:r>
              <a:rPr lang="en-US" altLang="zh-CN" sz="1800" kern="1200" dirty="0">
                <a:latin typeface="Lucida Console" charset="0"/>
              </a:rPr>
              <a:t>&lt;&lt; </a:t>
            </a:r>
            <a:r>
              <a:rPr lang="en-US" altLang="zh-CN" sz="1800" kern="1200" dirty="0" err="1">
                <a:latin typeface="Lucida Console" charset="0"/>
              </a:rPr>
              <a:t>endl</a:t>
            </a:r>
            <a:r>
              <a:rPr lang="en-US" altLang="zh-CN" sz="1800" kern="1200" dirty="0">
                <a:latin typeface="Lucida Console" charset="0"/>
              </a:rPr>
              <a:t>;</a:t>
            </a:r>
          </a:p>
        </p:txBody>
      </p:sp>
    </p:spTree>
    <p:extLst>
      <p:ext uri="{BB962C8B-B14F-4D97-AF65-F5344CB8AC3E}">
        <p14:creationId xmlns:p14="http://schemas.microsoft.com/office/powerpoint/2010/main" val="20533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20483" name="Rectangle 3"/>
          <p:cNvSpPr>
            <a:spLocks noGrp="1" noChangeArrowheads="1"/>
          </p:cNvSpPr>
          <p:nvPr>
            <p:ph type="body" idx="1"/>
          </p:nvPr>
        </p:nvSpPr>
        <p:spPr>
          <a:xfrm>
            <a:off x="381000" y="1600248"/>
            <a:ext cx="8534400" cy="609600"/>
          </a:xfrm>
        </p:spPr>
        <p:txBody>
          <a:bodyPr/>
          <a:lstStyle/>
          <a:p>
            <a:r>
              <a:rPr lang="en-US" altLang="zh-CN" dirty="0">
                <a:latin typeface="Arial" charset="0"/>
                <a:ea typeface="Arial" charset="0"/>
                <a:cs typeface="Arial" charset="0"/>
              </a:rPr>
              <a:t>Now we rewrite </a:t>
            </a:r>
            <a:r>
              <a:rPr lang="en-US" altLang="zh-CN" i="1" dirty="0">
                <a:latin typeface="Arial" charset="0"/>
                <a:ea typeface="Arial" charset="0"/>
                <a:cs typeface="Arial" charset="0"/>
              </a:rPr>
              <a:t>find()</a:t>
            </a:r>
            <a:r>
              <a:rPr lang="en-US" altLang="zh-CN" dirty="0">
                <a:latin typeface="Arial" charset="0"/>
                <a:ea typeface="Arial" charset="0"/>
                <a:cs typeface="Arial" charset="0"/>
              </a:rPr>
              <a:t>  to meet request 4 </a:t>
            </a:r>
          </a:p>
        </p:txBody>
      </p:sp>
      <p:sp>
        <p:nvSpPr>
          <p:cNvPr id="20484" name="Text Box 4"/>
          <p:cNvSpPr txBox="1">
            <a:spLocks noChangeArrowheads="1"/>
          </p:cNvSpPr>
          <p:nvPr/>
        </p:nvSpPr>
        <p:spPr bwMode="auto">
          <a:xfrm>
            <a:off x="247532" y="2590822"/>
            <a:ext cx="882015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sym typeface="Palatino Linotype" pitchFamily="18" charset="0"/>
              </a:rPr>
              <a:t>template &lt;</a:t>
            </a:r>
            <a:r>
              <a:rPr lang="en-US" altLang="zh-CN" sz="1800" dirty="0" err="1">
                <a:solidFill>
                  <a:srgbClr val="FF0000"/>
                </a:solidFill>
                <a:latin typeface="Lucida Console" charset="0"/>
                <a:ea typeface="+mn-ea"/>
                <a:sym typeface="Palatino Linotype" pitchFamily="18" charset="0"/>
              </a:rPr>
              <a:t>typename</a:t>
            </a:r>
            <a:r>
              <a:rPr lang="en-US" altLang="zh-CN" sz="1800" dirty="0">
                <a:solidFill>
                  <a:srgbClr val="FF0000"/>
                </a:solidFill>
                <a:latin typeface="Lucida Console" charset="0"/>
                <a:ea typeface="+mn-ea"/>
                <a:sym typeface="Palatino Linotype" pitchFamily="18" charset="0"/>
              </a:rPr>
              <a:t> </a:t>
            </a:r>
            <a:r>
              <a:rPr lang="en-US" altLang="zh-CN" sz="1800" dirty="0" err="1">
                <a:solidFill>
                  <a:srgbClr val="FF0000"/>
                </a:solidFill>
                <a:latin typeface="Lucida Console" charset="0"/>
                <a:ea typeface="+mn-ea"/>
                <a:sym typeface="Palatino Linotype" pitchFamily="18" charset="0"/>
              </a:rPr>
              <a:t>IteratorType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typename</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&gt;</a:t>
            </a:r>
          </a:p>
          <a:p>
            <a:r>
              <a:rPr lang="en-US" altLang="zh-CN" sz="1800" dirty="0" err="1">
                <a:latin typeface="Lucida Console" charset="0"/>
                <a:ea typeface="+mn-ea"/>
                <a:sym typeface="Palatino Linotype" pitchFamily="18" charset="0"/>
              </a:rPr>
              <a:t>IteratorType</a:t>
            </a:r>
            <a:r>
              <a:rPr lang="en-US" altLang="zh-CN" sz="1800" dirty="0">
                <a:latin typeface="Lucida Console" charset="0"/>
                <a:ea typeface="+mn-ea"/>
                <a:sym typeface="Palatino Linotype" pitchFamily="18" charset="0"/>
              </a:rPr>
              <a:t> find(</a:t>
            </a:r>
            <a:r>
              <a:rPr lang="en-US" altLang="zh-CN" sz="1800" dirty="0" err="1">
                <a:solidFill>
                  <a:srgbClr val="FF0000"/>
                </a:solidFill>
                <a:latin typeface="Lucida Console" charset="0"/>
                <a:ea typeface="+mn-ea"/>
                <a:sym typeface="Palatino Linotype" pitchFamily="18" charset="0"/>
              </a:rPr>
              <a:t>IteratorType</a:t>
            </a:r>
            <a:r>
              <a:rPr lang="en-US" altLang="zh-CN" sz="1800" dirty="0">
                <a:solidFill>
                  <a:srgbClr val="FF0000"/>
                </a:solidFill>
                <a:latin typeface="Lucida Console" charset="0"/>
                <a:ea typeface="+mn-ea"/>
                <a:sym typeface="Palatino Linotype" pitchFamily="18" charset="0"/>
              </a:rPr>
              <a:t> first</a:t>
            </a:r>
            <a:r>
              <a:rPr lang="en-US" altLang="zh-CN" sz="1800" dirty="0">
                <a:latin typeface="Lucida Console" charset="0"/>
                <a:ea typeface="+mn-ea"/>
                <a:sym typeface="Palatino Linotype" pitchFamily="18" charset="0"/>
              </a:rPr>
              <a:t>, </a:t>
            </a:r>
            <a:r>
              <a:rPr lang="en-US" altLang="zh-CN" sz="1800" dirty="0" err="1">
                <a:solidFill>
                  <a:srgbClr val="FF0000"/>
                </a:solidFill>
                <a:latin typeface="Lucida Console" charset="0"/>
                <a:ea typeface="+mn-ea"/>
                <a:sym typeface="Palatino Linotype" pitchFamily="18" charset="0"/>
              </a:rPr>
              <a:t>IteratorType</a:t>
            </a:r>
            <a:r>
              <a:rPr lang="en-US" altLang="zh-CN" sz="1800" dirty="0">
                <a:solidFill>
                  <a:srgbClr val="FF0000"/>
                </a:solidFill>
                <a:latin typeface="Lucida Console" charset="0"/>
                <a:ea typeface="+mn-ea"/>
                <a:sym typeface="Palatino Linotype" pitchFamily="18" charset="0"/>
              </a:rPr>
              <a:t> last</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const</a:t>
            </a:r>
            <a:r>
              <a:rPr lang="en-US" altLang="zh-CN" sz="1800" dirty="0">
                <a:latin typeface="Lucida Console" charset="0"/>
                <a:ea typeface="+mn-ea"/>
                <a:sym typeface="Palatino Linotype" pitchFamily="18" charset="0"/>
              </a:rPr>
              <a:t>       </a:t>
            </a:r>
            <a:r>
              <a:rPr lang="en-US" altLang="zh-CN" sz="1800" dirty="0" err="1">
                <a:latin typeface="Lucida Console" charset="0"/>
                <a:ea typeface="+mn-ea"/>
                <a:sym typeface="Palatino Linotype" pitchFamily="18" charset="0"/>
              </a:rPr>
              <a:t>ElemType</a:t>
            </a:r>
            <a:r>
              <a:rPr lang="en-US" altLang="zh-CN" sz="1800" dirty="0">
                <a:latin typeface="Lucida Console" charset="0"/>
                <a:ea typeface="+mn-ea"/>
                <a:sym typeface="Palatino Linotype" pitchFamily="18" charset="0"/>
              </a:rPr>
              <a:t>&amp; Value)</a:t>
            </a:r>
          </a:p>
          <a:p>
            <a:r>
              <a:rPr lang="en-US" altLang="zh-CN" sz="1800" dirty="0">
                <a:latin typeface="Lucida Console" charset="0"/>
                <a:ea typeface="+mn-ea"/>
                <a:sym typeface="Palatino Linotype" pitchFamily="18" charset="0"/>
              </a:rPr>
              <a:t>{</a:t>
            </a:r>
          </a:p>
          <a:p>
            <a:r>
              <a:rPr lang="en-US" altLang="zh-CN" sz="1800" dirty="0">
                <a:latin typeface="Lucida Console" charset="0"/>
                <a:ea typeface="+mn-ea"/>
                <a:sym typeface="Palatino Linotype" pitchFamily="18" charset="0"/>
              </a:rPr>
              <a:t>     for (; first != last; first++)</a:t>
            </a:r>
          </a:p>
          <a:p>
            <a:r>
              <a:rPr lang="en-US" altLang="zh-CN" sz="1800" dirty="0">
                <a:latin typeface="Lucida Console" charset="0"/>
                <a:ea typeface="+mn-ea"/>
                <a:sym typeface="Palatino Linotype" pitchFamily="18" charset="0"/>
              </a:rPr>
              <a:t>     {</a:t>
            </a:r>
          </a:p>
          <a:p>
            <a:r>
              <a:rPr lang="en-US" altLang="zh-CN" sz="1800" dirty="0">
                <a:latin typeface="Lucida Console" charset="0"/>
                <a:ea typeface="+mn-ea"/>
                <a:sym typeface="Palatino Linotype" pitchFamily="18" charset="0"/>
              </a:rPr>
              <a:t>          if (*first == Value)    </a:t>
            </a:r>
          </a:p>
          <a:p>
            <a:r>
              <a:rPr lang="en-US" altLang="zh-CN" sz="1800" dirty="0">
                <a:latin typeface="Lucida Console" charset="0"/>
                <a:ea typeface="+mn-ea"/>
                <a:sym typeface="Palatino Linotype" pitchFamily="18" charset="0"/>
              </a:rPr>
              <a:t>                return first;</a:t>
            </a:r>
          </a:p>
          <a:p>
            <a:r>
              <a:rPr lang="en-US" altLang="zh-CN" sz="1800" dirty="0">
                <a:latin typeface="Lucida Console" charset="0"/>
                <a:ea typeface="+mn-ea"/>
                <a:sym typeface="Palatino Linotype" pitchFamily="18" charset="0"/>
              </a:rPr>
              <a:t>     }</a:t>
            </a:r>
          </a:p>
          <a:p>
            <a:r>
              <a:rPr lang="en-US" altLang="zh-CN" sz="1800" dirty="0">
                <a:latin typeface="Lucida Console" charset="0"/>
                <a:ea typeface="+mn-ea"/>
                <a:sym typeface="Palatino Linotype" pitchFamily="18" charset="0"/>
              </a:rPr>
              <a:t>     return last;</a:t>
            </a:r>
          </a:p>
          <a:p>
            <a:r>
              <a:rPr lang="en-US" altLang="zh-CN" sz="1800" dirty="0">
                <a:latin typeface="Lucida Console" charset="0"/>
                <a:ea typeface="+mn-ea"/>
                <a:sym typeface="Palatino Linotype" pitchFamily="18" charset="0"/>
              </a:rPr>
              <a:t>}</a:t>
            </a:r>
          </a:p>
        </p:txBody>
      </p:sp>
    </p:spTree>
    <p:extLst>
      <p:ext uri="{BB962C8B-B14F-4D97-AF65-F5344CB8AC3E}">
        <p14:creationId xmlns:p14="http://schemas.microsoft.com/office/powerpoint/2010/main" val="15065458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21507" name="Rectangle 3"/>
          <p:cNvSpPr>
            <a:spLocks noGrp="1" noChangeArrowheads="1"/>
          </p:cNvSpPr>
          <p:nvPr>
            <p:ph type="body" idx="1"/>
          </p:nvPr>
        </p:nvSpPr>
        <p:spPr>
          <a:xfrm>
            <a:off x="381000" y="1143060"/>
            <a:ext cx="8534400" cy="609600"/>
          </a:xfrm>
        </p:spPr>
        <p:txBody>
          <a:bodyPr/>
          <a:lstStyle/>
          <a:p>
            <a:r>
              <a:rPr lang="en-US" altLang="zh-CN" sz="2800" dirty="0">
                <a:latin typeface="Arial" charset="0"/>
                <a:ea typeface="Arial" charset="0"/>
                <a:cs typeface="Arial" charset="0"/>
              </a:rPr>
              <a:t>And how to use </a:t>
            </a:r>
          </a:p>
        </p:txBody>
      </p:sp>
      <p:sp>
        <p:nvSpPr>
          <p:cNvPr id="21508" name="Text Box 4"/>
          <p:cNvSpPr txBox="1">
            <a:spLocks noChangeArrowheads="1"/>
          </p:cNvSpPr>
          <p:nvPr/>
        </p:nvSpPr>
        <p:spPr bwMode="auto">
          <a:xfrm>
            <a:off x="0" y="1571615"/>
            <a:ext cx="9524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asize</a:t>
            </a:r>
            <a:r>
              <a:rPr lang="en-US" altLang="zh-CN" sz="1800" dirty="0">
                <a:latin typeface="Lucida Console" charset="0"/>
                <a:ea typeface="+mn-ea"/>
              </a:rPr>
              <a:t> = 8;</a:t>
            </a:r>
          </a:p>
          <a:p>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a:t>
            </a:r>
            <a:r>
              <a:rPr lang="en-US" altLang="zh-CN" sz="1800" dirty="0" err="1">
                <a:latin typeface="Lucida Console" charset="0"/>
                <a:ea typeface="+mn-ea"/>
              </a:rPr>
              <a:t>asize</a:t>
            </a:r>
            <a:r>
              <a:rPr lang="en-US" altLang="zh-CN" sz="1800" dirty="0">
                <a:latin typeface="Lucida Console" charset="0"/>
                <a:ea typeface="+mn-ea"/>
              </a:rPr>
              <a:t>] = { 1, 1, 2, 3, 5, 8, 13, 21};</a:t>
            </a:r>
          </a:p>
          <a:p>
            <a:endParaRPr lang="en-US" altLang="zh-CN" sz="1800" dirty="0">
              <a:latin typeface="Lucida Console" charset="0"/>
              <a:ea typeface="+mn-ea"/>
            </a:endParaRPr>
          </a:p>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ivec</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a:t>
            </a:r>
            <a:r>
              <a:rPr lang="en-US" altLang="zh-CN" sz="1800" dirty="0">
                <a:solidFill>
                  <a:schemeClr val="accent2"/>
                </a:solidFill>
                <a:latin typeface="Lucida Console" charset="0"/>
                <a:ea typeface="+mn-ea"/>
              </a:rPr>
              <a:t>//using the array to initialize the vector</a:t>
            </a:r>
          </a:p>
          <a:p>
            <a:r>
              <a:rPr lang="en-US" altLang="zh-CN" sz="1800" dirty="0">
                <a:latin typeface="Lucida Console" charset="0"/>
                <a:ea typeface="+mn-ea"/>
              </a:rPr>
              <a:t>list&lt;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ilist</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a:t>
            </a:r>
            <a:r>
              <a:rPr lang="en-US" altLang="zh-CN" sz="1800" dirty="0">
                <a:solidFill>
                  <a:schemeClr val="accent2"/>
                </a:solidFill>
                <a:latin typeface="Lucida Console" charset="0"/>
                <a:ea typeface="+mn-ea"/>
              </a:rPr>
              <a:t>//using the array to initialize the list</a:t>
            </a:r>
          </a:p>
          <a:p>
            <a:endParaRPr lang="en-US" altLang="zh-CN" sz="1800" dirty="0">
              <a:latin typeface="Lucida Console" charset="0"/>
              <a:ea typeface="+mn-ea"/>
            </a:endParaRPr>
          </a:p>
          <a:p>
            <a:r>
              <a:rPr lang="en-US" altLang="zh-CN" sz="1800" dirty="0" err="1">
                <a:latin typeface="Lucida Console" charset="0"/>
                <a:ea typeface="+mn-ea"/>
              </a:rPr>
              <a:t>int</a:t>
            </a:r>
            <a:r>
              <a:rPr lang="en-US" altLang="zh-CN" sz="1800" dirty="0">
                <a:latin typeface="Lucida Console" charset="0"/>
                <a:ea typeface="+mn-ea"/>
              </a:rPr>
              <a:t> *pa = find(</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1024);</a:t>
            </a:r>
          </a:p>
          <a:p>
            <a:r>
              <a:rPr lang="en-US" altLang="zh-CN" sz="1800" dirty="0">
                <a:latin typeface="Lucida Console" charset="0"/>
                <a:ea typeface="+mn-ea"/>
              </a:rPr>
              <a:t>if (pa !=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asize</a:t>
            </a:r>
            <a:r>
              <a:rPr lang="en-US" altLang="zh-CN" sz="1800" dirty="0">
                <a:latin typeface="Lucida Console" charset="0"/>
                <a:ea typeface="+mn-ea"/>
              </a:rPr>
              <a:t>)   	   </a:t>
            </a:r>
            <a:r>
              <a:rPr lang="en-US" altLang="zh-CN" sz="1800" dirty="0">
                <a:solidFill>
                  <a:schemeClr val="accent2"/>
                </a:solidFill>
                <a:latin typeface="Lucida Console" charset="0"/>
                <a:ea typeface="+mn-ea"/>
              </a:rPr>
              <a:t>//found…</a:t>
            </a:r>
          </a:p>
          <a:p>
            <a:endParaRPr lang="en-US" altLang="zh-CN" sz="1800" dirty="0">
              <a:latin typeface="Lucida Console" charset="0"/>
              <a:ea typeface="+mn-ea"/>
            </a:endParaRPr>
          </a:p>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&gt;::iterator </a:t>
            </a:r>
            <a:r>
              <a:rPr lang="en-US" altLang="zh-CN" sz="1800" dirty="0" err="1">
                <a:latin typeface="Lucida Console" charset="0"/>
                <a:ea typeface="+mn-ea"/>
              </a:rPr>
              <a:t>it_v</a:t>
            </a:r>
            <a:r>
              <a:rPr lang="en-US" altLang="zh-CN" sz="1800" dirty="0">
                <a:latin typeface="Lucida Console" charset="0"/>
                <a:ea typeface="+mn-ea"/>
              </a:rPr>
              <a:t> = find(</a:t>
            </a:r>
            <a:r>
              <a:rPr lang="en-US" altLang="zh-CN" sz="1800" dirty="0" err="1">
                <a:latin typeface="Lucida Console" charset="0"/>
                <a:ea typeface="+mn-ea"/>
              </a:rPr>
              <a:t>ivec.begin</a:t>
            </a:r>
            <a:r>
              <a:rPr lang="en-US" altLang="zh-CN" sz="1800" dirty="0">
                <a:latin typeface="Lucida Console" charset="0"/>
                <a:ea typeface="+mn-ea"/>
              </a:rPr>
              <a:t>(), </a:t>
            </a:r>
            <a:r>
              <a:rPr lang="en-US" altLang="zh-CN" sz="1800" dirty="0" err="1">
                <a:latin typeface="Lucida Console" charset="0"/>
                <a:ea typeface="+mn-ea"/>
              </a:rPr>
              <a:t>ivec.end</a:t>
            </a:r>
            <a:r>
              <a:rPr lang="en-US" altLang="zh-CN" sz="1800" dirty="0">
                <a:latin typeface="Lucida Console" charset="0"/>
                <a:ea typeface="+mn-ea"/>
              </a:rPr>
              <a:t>(), 1024);</a:t>
            </a:r>
          </a:p>
          <a:p>
            <a:r>
              <a:rPr lang="en-US" altLang="zh-CN" sz="1800" dirty="0">
                <a:latin typeface="Lucida Console" charset="0"/>
                <a:ea typeface="+mn-ea"/>
              </a:rPr>
              <a:t>if (</a:t>
            </a:r>
            <a:r>
              <a:rPr lang="en-US" altLang="zh-CN" sz="1800" dirty="0" err="1">
                <a:latin typeface="Lucida Console" charset="0"/>
                <a:ea typeface="+mn-ea"/>
              </a:rPr>
              <a:t>it_v</a:t>
            </a:r>
            <a:r>
              <a:rPr lang="en-US" altLang="zh-CN" sz="1800" dirty="0">
                <a:latin typeface="Lucida Console" charset="0"/>
                <a:ea typeface="+mn-ea"/>
              </a:rPr>
              <a:t> != </a:t>
            </a:r>
            <a:r>
              <a:rPr lang="en-US" altLang="zh-CN" sz="1800" dirty="0" err="1">
                <a:latin typeface="Lucida Console" charset="0"/>
                <a:ea typeface="+mn-ea"/>
              </a:rPr>
              <a:t>ivec.end</a:t>
            </a:r>
            <a:r>
              <a:rPr lang="en-US" altLang="zh-CN" sz="1800" dirty="0">
                <a:latin typeface="Lucida Console" charset="0"/>
                <a:ea typeface="+mn-ea"/>
              </a:rPr>
              <a:t>())      	  </a:t>
            </a:r>
            <a:r>
              <a:rPr lang="en-US" altLang="zh-CN" sz="1800" dirty="0">
                <a:solidFill>
                  <a:schemeClr val="accent2"/>
                </a:solidFill>
                <a:latin typeface="Lucida Console" charset="0"/>
                <a:ea typeface="+mn-ea"/>
              </a:rPr>
              <a:t>//found…</a:t>
            </a:r>
          </a:p>
          <a:p>
            <a:endParaRPr lang="en-US" altLang="zh-CN" sz="1800" dirty="0">
              <a:latin typeface="Lucida Console" charset="0"/>
              <a:ea typeface="+mn-ea"/>
            </a:endParaRPr>
          </a:p>
          <a:p>
            <a:r>
              <a:rPr lang="en-US" altLang="zh-CN" sz="1800" dirty="0">
                <a:latin typeface="Lucida Console" charset="0"/>
                <a:ea typeface="+mn-ea"/>
              </a:rPr>
              <a:t>list&lt;</a:t>
            </a:r>
            <a:r>
              <a:rPr lang="en-US" altLang="zh-CN" sz="1800" dirty="0" err="1">
                <a:latin typeface="Lucida Console" charset="0"/>
                <a:ea typeface="+mn-ea"/>
              </a:rPr>
              <a:t>int</a:t>
            </a:r>
            <a:r>
              <a:rPr lang="en-US" altLang="zh-CN" sz="1800" dirty="0">
                <a:latin typeface="Lucida Console" charset="0"/>
                <a:ea typeface="+mn-ea"/>
              </a:rPr>
              <a:t>&gt;::iterator </a:t>
            </a:r>
            <a:r>
              <a:rPr lang="en-US" altLang="zh-CN" sz="1800" dirty="0" err="1">
                <a:latin typeface="Lucida Console" charset="0"/>
                <a:ea typeface="+mn-ea"/>
              </a:rPr>
              <a:t>it_l</a:t>
            </a:r>
            <a:r>
              <a:rPr lang="en-US" altLang="zh-CN" sz="1800" dirty="0">
                <a:latin typeface="Lucida Console" charset="0"/>
                <a:ea typeface="+mn-ea"/>
              </a:rPr>
              <a:t> = find(</a:t>
            </a:r>
            <a:r>
              <a:rPr lang="en-US" altLang="zh-CN" sz="1800" dirty="0" err="1">
                <a:latin typeface="Lucida Console" charset="0"/>
                <a:ea typeface="+mn-ea"/>
              </a:rPr>
              <a:t>ilist.begin</a:t>
            </a:r>
            <a:r>
              <a:rPr lang="en-US" altLang="zh-CN" sz="1800" dirty="0">
                <a:latin typeface="Lucida Console" charset="0"/>
                <a:ea typeface="+mn-ea"/>
              </a:rPr>
              <a:t>(), </a:t>
            </a:r>
            <a:r>
              <a:rPr lang="en-US" altLang="zh-CN" sz="1800" dirty="0" err="1">
                <a:latin typeface="Lucida Console" charset="0"/>
                <a:ea typeface="+mn-ea"/>
              </a:rPr>
              <a:t>ilist.end</a:t>
            </a:r>
            <a:r>
              <a:rPr lang="en-US" altLang="zh-CN" sz="1800" dirty="0">
                <a:latin typeface="Lucida Console" charset="0"/>
                <a:ea typeface="+mn-ea"/>
              </a:rPr>
              <a:t>(), 1024);</a:t>
            </a:r>
          </a:p>
          <a:p>
            <a:r>
              <a:rPr lang="en-US" altLang="zh-CN" sz="1800" dirty="0">
                <a:latin typeface="Lucida Console" charset="0"/>
                <a:ea typeface="+mn-ea"/>
              </a:rPr>
              <a:t>if (</a:t>
            </a:r>
            <a:r>
              <a:rPr lang="en-US" altLang="zh-CN" sz="1800" dirty="0" err="1">
                <a:latin typeface="Lucida Console" charset="0"/>
                <a:ea typeface="+mn-ea"/>
              </a:rPr>
              <a:t>it_l</a:t>
            </a:r>
            <a:r>
              <a:rPr lang="en-US" altLang="zh-CN" sz="1800" dirty="0">
                <a:latin typeface="Lucida Console" charset="0"/>
                <a:ea typeface="+mn-ea"/>
              </a:rPr>
              <a:t> != </a:t>
            </a:r>
            <a:r>
              <a:rPr lang="en-US" altLang="zh-CN" sz="1800" dirty="0" err="1">
                <a:latin typeface="Lucida Console" charset="0"/>
                <a:ea typeface="+mn-ea"/>
              </a:rPr>
              <a:t>ilist.end</a:t>
            </a:r>
            <a:r>
              <a:rPr lang="en-US" altLang="zh-CN" sz="1800" dirty="0">
                <a:latin typeface="Lucida Console" charset="0"/>
                <a:ea typeface="+mn-ea"/>
              </a:rPr>
              <a:t>())      	  </a:t>
            </a:r>
            <a:r>
              <a:rPr lang="en-US" altLang="zh-CN" sz="1800" dirty="0">
                <a:solidFill>
                  <a:schemeClr val="accent2"/>
                </a:solidFill>
                <a:latin typeface="Lucida Console" charset="0"/>
                <a:ea typeface="+mn-ea"/>
              </a:rPr>
              <a:t>//found… </a:t>
            </a:r>
          </a:p>
        </p:txBody>
      </p:sp>
    </p:spTree>
    <p:extLst>
      <p:ext uri="{BB962C8B-B14F-4D97-AF65-F5344CB8AC3E}">
        <p14:creationId xmlns:p14="http://schemas.microsoft.com/office/powerpoint/2010/main" val="16846591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71683" name="Rectangle 3"/>
          <p:cNvSpPr>
            <a:spLocks noGrp="1" noChangeArrowheads="1"/>
          </p:cNvSpPr>
          <p:nvPr>
            <p:ph type="body" idx="1"/>
          </p:nvPr>
        </p:nvSpPr>
        <p:spPr>
          <a:xfrm>
            <a:off x="347302" y="1219258"/>
            <a:ext cx="8534400" cy="609600"/>
          </a:xfrm>
        </p:spPr>
        <p:txBody>
          <a:bodyPr/>
          <a:lstStyle/>
          <a:p>
            <a:r>
              <a:rPr lang="en-US" altLang="zh-CN" sz="2800" dirty="0">
                <a:latin typeface="Arial" charset="0"/>
                <a:ea typeface="Arial" charset="0"/>
                <a:cs typeface="Arial" charset="0"/>
              </a:rPr>
              <a:t>Compare the following iterators </a:t>
            </a:r>
          </a:p>
        </p:txBody>
      </p:sp>
      <p:sp>
        <p:nvSpPr>
          <p:cNvPr id="71684" name="Text Box 4"/>
          <p:cNvSpPr txBox="1">
            <a:spLocks noChangeArrowheads="1"/>
          </p:cNvSpPr>
          <p:nvPr/>
        </p:nvSpPr>
        <p:spPr bwMode="auto">
          <a:xfrm>
            <a:off x="486569" y="1981238"/>
            <a:ext cx="8458200" cy="311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err="1">
                <a:latin typeface="Lucida Console" charset="0"/>
                <a:ea typeface="+mn-ea"/>
              </a:rPr>
              <a:t>int</a:t>
            </a:r>
            <a:r>
              <a:rPr lang="en-US" altLang="zh-CN" sz="1800" dirty="0">
                <a:latin typeface="Lucida Console" charset="0"/>
                <a:ea typeface="+mn-ea"/>
              </a:rPr>
              <a:t>* p = &amp;v[ 0 ];</a:t>
            </a:r>
          </a:p>
          <a:p>
            <a:endParaRPr lang="en-US" altLang="zh-CN" sz="1800" dirty="0">
              <a:latin typeface="Lucida Console" charset="0"/>
              <a:ea typeface="+mn-ea"/>
            </a:endParaRPr>
          </a:p>
          <a:p>
            <a:r>
              <a:rPr lang="en-US" altLang="zh-CN" sz="1800" dirty="0">
                <a:latin typeface="Lucida Console" charset="0"/>
                <a:ea typeface="+mn-ea"/>
              </a:rPr>
              <a:t>vector&lt; </a:t>
            </a:r>
            <a:r>
              <a:rPr lang="en-US" altLang="zh-CN" sz="1800" dirty="0" err="1">
                <a:latin typeface="Lucida Console" charset="0"/>
                <a:ea typeface="+mn-ea"/>
              </a:rPr>
              <a:t>int</a:t>
            </a:r>
            <a:r>
              <a:rPr lang="en-US" altLang="zh-CN" sz="1800" dirty="0">
                <a:latin typeface="Lucida Console" charset="0"/>
                <a:ea typeface="+mn-ea"/>
              </a:rPr>
              <a:t> &gt;::iterator it1;</a:t>
            </a:r>
          </a:p>
          <a:p>
            <a:r>
              <a:rPr lang="en-US" altLang="zh-CN" sz="1800" dirty="0">
                <a:latin typeface="Lucida Console" charset="0"/>
                <a:ea typeface="+mn-ea"/>
              </a:rPr>
              <a:t>vector&lt; </a:t>
            </a:r>
            <a:r>
              <a:rPr lang="en-US" altLang="zh-CN" sz="1800" dirty="0" err="1">
                <a:latin typeface="Lucida Console" charset="0"/>
                <a:ea typeface="+mn-ea"/>
              </a:rPr>
              <a:t>int</a:t>
            </a:r>
            <a:r>
              <a:rPr lang="en-US" altLang="zh-CN" sz="1800" dirty="0">
                <a:latin typeface="Lucida Console" charset="0"/>
                <a:ea typeface="+mn-ea"/>
              </a:rPr>
              <a:t> &gt;::</a:t>
            </a:r>
            <a:r>
              <a:rPr lang="en-US" altLang="zh-CN" sz="1800" dirty="0" err="1">
                <a:latin typeface="Lucida Console" charset="0"/>
                <a:ea typeface="+mn-ea"/>
              </a:rPr>
              <a:t>const_iterator</a:t>
            </a:r>
            <a:r>
              <a:rPr lang="en-US" altLang="zh-CN" sz="1800" dirty="0">
                <a:latin typeface="Lucida Console" charset="0"/>
                <a:ea typeface="+mn-ea"/>
              </a:rPr>
              <a:t> it2;</a:t>
            </a:r>
          </a:p>
          <a:p>
            <a:r>
              <a:rPr lang="en-US" altLang="zh-CN" sz="1800" dirty="0">
                <a:latin typeface="Lucida Console" charset="0"/>
                <a:ea typeface="+mn-ea"/>
              </a:rPr>
              <a:t>vector&lt; string &gt;::iterator it3;</a:t>
            </a:r>
          </a:p>
          <a:p>
            <a:r>
              <a:rPr lang="en-US" altLang="zh-CN" sz="1800" dirty="0">
                <a:latin typeface="Lucida Console" charset="0"/>
                <a:ea typeface="+mn-ea"/>
              </a:rPr>
              <a:t>list&lt; </a:t>
            </a:r>
            <a:r>
              <a:rPr lang="en-US" altLang="zh-CN" sz="1800" dirty="0" err="1">
                <a:latin typeface="Lucida Console" charset="0"/>
                <a:ea typeface="+mn-ea"/>
              </a:rPr>
              <a:t>int</a:t>
            </a:r>
            <a:r>
              <a:rPr lang="en-US" altLang="zh-CN" sz="1800" dirty="0">
                <a:latin typeface="Lucida Console" charset="0"/>
                <a:ea typeface="+mn-ea"/>
              </a:rPr>
              <a:t> &gt;::iterator it4;</a:t>
            </a:r>
          </a:p>
          <a:p>
            <a:endParaRPr lang="en-US" altLang="zh-CN" sz="1800" dirty="0">
              <a:latin typeface="Lucida Console" charset="0"/>
              <a:ea typeface="+mn-ea"/>
            </a:endParaRPr>
          </a:p>
          <a:p>
            <a:r>
              <a:rPr lang="en-US" altLang="zh-CN" sz="1800" dirty="0">
                <a:latin typeface="Lucida Console" charset="0"/>
                <a:ea typeface="+mn-ea"/>
              </a:rPr>
              <a:t>it1 = p; //?</a:t>
            </a:r>
          </a:p>
          <a:p>
            <a:r>
              <a:rPr lang="en-US" altLang="zh-CN" sz="1800" dirty="0">
                <a:latin typeface="Lucida Console" charset="0"/>
                <a:ea typeface="+mn-ea"/>
              </a:rPr>
              <a:t>it1 = it2; //?</a:t>
            </a:r>
          </a:p>
          <a:p>
            <a:r>
              <a:rPr lang="en-US" altLang="zh-CN" sz="1800" dirty="0">
                <a:latin typeface="Lucida Console" charset="0"/>
                <a:ea typeface="+mn-ea"/>
              </a:rPr>
              <a:t>it1 = it3; //?</a:t>
            </a:r>
          </a:p>
          <a:p>
            <a:r>
              <a:rPr lang="en-US" altLang="zh-CN" sz="1800" dirty="0">
                <a:latin typeface="Lucida Console" charset="0"/>
                <a:ea typeface="+mn-ea"/>
              </a:rPr>
              <a:t>it1 = it4; //?</a:t>
            </a:r>
          </a:p>
        </p:txBody>
      </p:sp>
    </p:spTree>
    <p:extLst>
      <p:ext uri="{BB962C8B-B14F-4D97-AF65-F5344CB8AC3E}">
        <p14:creationId xmlns:p14="http://schemas.microsoft.com/office/powerpoint/2010/main" val="16416798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3.5 Iterators</a:t>
            </a:r>
            <a:endParaRPr lang="en-US" altLang="zh-CN" dirty="0"/>
          </a:p>
        </p:txBody>
      </p:sp>
      <p:sp>
        <p:nvSpPr>
          <p:cNvPr id="72707" name="Rectangle 3"/>
          <p:cNvSpPr>
            <a:spLocks noGrp="1" noChangeArrowheads="1"/>
          </p:cNvSpPr>
          <p:nvPr>
            <p:ph type="body" idx="1"/>
          </p:nvPr>
        </p:nvSpPr>
        <p:spPr>
          <a:xfrm>
            <a:off x="304912" y="1447852"/>
            <a:ext cx="8534400" cy="4190890"/>
          </a:xfrm>
        </p:spPr>
        <p:txBody>
          <a:bodyPr/>
          <a:lstStyle/>
          <a:p>
            <a:r>
              <a:rPr lang="en-US" altLang="zh-CN" sz="2800" dirty="0">
                <a:latin typeface="Arial" charset="0"/>
                <a:ea typeface="Arial" charset="0"/>
                <a:cs typeface="Arial" charset="0"/>
              </a:rPr>
              <a:t>Linear Range </a:t>
            </a:r>
          </a:p>
          <a:p>
            <a:pPr lvl="1"/>
            <a:r>
              <a:rPr lang="en-US" altLang="zh-CN" sz="2400" dirty="0">
                <a:latin typeface="Arial" charset="0"/>
                <a:ea typeface="Arial" charset="0"/>
                <a:cs typeface="Arial" charset="0"/>
              </a:rPr>
              <a:t>In Generic Programming, containers are regarded linear ranges and manipulated via iterators</a:t>
            </a:r>
          </a:p>
          <a:p>
            <a:pPr lvl="1"/>
            <a:r>
              <a:rPr lang="en-US" altLang="zh-CN" sz="2400" dirty="0">
                <a:latin typeface="Arial" charset="0"/>
                <a:ea typeface="Arial" charset="0"/>
                <a:cs typeface="Arial" charset="0"/>
              </a:rPr>
              <a:t>The iterator pair </a:t>
            </a:r>
            <a:r>
              <a:rPr lang="en-US" altLang="zh-CN" sz="2400" dirty="0">
                <a:solidFill>
                  <a:srgbClr val="FF0000"/>
                </a:solidFill>
                <a:latin typeface="Arial" charset="0"/>
                <a:ea typeface="Arial" charset="0"/>
                <a:cs typeface="Arial" charset="0"/>
              </a:rPr>
              <a:t>[first, last) </a:t>
            </a:r>
            <a:r>
              <a:rPr lang="en-US" altLang="zh-CN" sz="2400" dirty="0">
                <a:latin typeface="Arial" charset="0"/>
                <a:ea typeface="Arial" charset="0"/>
                <a:cs typeface="Arial" charset="0"/>
              </a:rPr>
              <a:t>, is used frequently to represent linear range</a:t>
            </a:r>
          </a:p>
          <a:p>
            <a:pPr lvl="1"/>
            <a:r>
              <a:rPr lang="en-US" altLang="zh-CN" sz="2400" dirty="0">
                <a:latin typeface="Arial" charset="0"/>
                <a:ea typeface="Arial" charset="0"/>
                <a:cs typeface="Arial" charset="0"/>
              </a:rPr>
              <a:t>Benefits</a:t>
            </a:r>
          </a:p>
          <a:p>
            <a:pPr lvl="2"/>
            <a:r>
              <a:rPr lang="en-US" altLang="zh-CN" sz="2000" dirty="0">
                <a:latin typeface="Arial" charset="0"/>
                <a:ea typeface="Arial" charset="0"/>
                <a:cs typeface="Arial" charset="0"/>
              </a:rPr>
              <a:t>The number of elements in [first, last) is </a:t>
            </a:r>
            <a:r>
              <a:rPr lang="en-US" altLang="zh-CN" sz="2000" dirty="0">
                <a:solidFill>
                  <a:srgbClr val="FF0000"/>
                </a:solidFill>
                <a:latin typeface="Arial" charset="0"/>
                <a:ea typeface="Arial" charset="0"/>
                <a:cs typeface="Arial" charset="0"/>
              </a:rPr>
              <a:t>last – first</a:t>
            </a:r>
          </a:p>
          <a:p>
            <a:pPr lvl="2"/>
            <a:r>
              <a:rPr lang="en-US" altLang="zh-CN" sz="2000" dirty="0">
                <a:latin typeface="Arial" charset="0"/>
                <a:ea typeface="Arial" charset="0"/>
                <a:cs typeface="Arial" charset="0"/>
              </a:rPr>
              <a:t>[p, p) is eligible to represent a null range </a:t>
            </a:r>
          </a:p>
        </p:txBody>
      </p:sp>
    </p:spTree>
    <p:extLst>
      <p:ext uri="{BB962C8B-B14F-4D97-AF65-F5344CB8AC3E}">
        <p14:creationId xmlns:p14="http://schemas.microsoft.com/office/powerpoint/2010/main" val="84413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7932503" cy="4419484"/>
          </a:xfrm>
        </p:spPr>
        <p:txBody>
          <a:bodyPr/>
          <a:lstStyle/>
          <a:p>
            <a:r>
              <a:rPr lang="en-US" altLang="zh-CN" sz="3000" dirty="0">
                <a:latin typeface="Arial" charset="0"/>
                <a:ea typeface="Arial" charset="0"/>
                <a:cs typeface="Arial" charset="0"/>
              </a:rPr>
              <a:t>Core idea</a:t>
            </a:r>
          </a:p>
          <a:p>
            <a:pPr lvl="2"/>
            <a:r>
              <a:rPr lang="en-US" altLang="zh-CN" sz="2000" dirty="0">
                <a:solidFill>
                  <a:srgbClr val="FF0000"/>
                </a:solidFill>
                <a:latin typeface="Arial" charset="0"/>
                <a:ea typeface="Arial" charset="0"/>
                <a:cs typeface="Arial" charset="0"/>
              </a:rPr>
              <a:t>Data structures </a:t>
            </a:r>
            <a:r>
              <a:rPr lang="en-US" altLang="zh-CN" sz="2000" dirty="0">
                <a:latin typeface="Arial" charset="0"/>
                <a:ea typeface="Arial" charset="0"/>
                <a:cs typeface="Arial" charset="0"/>
              </a:rPr>
              <a:t>and data types should be independent</a:t>
            </a:r>
          </a:p>
          <a:p>
            <a:pPr lvl="2"/>
            <a:r>
              <a:rPr lang="en-US" altLang="zh-CN" sz="2000" dirty="0">
                <a:latin typeface="Arial" charset="0"/>
                <a:ea typeface="Arial" charset="0"/>
                <a:cs typeface="Arial" charset="0"/>
              </a:rPr>
              <a:t>Data structures and </a:t>
            </a:r>
            <a:r>
              <a:rPr lang="en-US" altLang="zh-CN" sz="2000" dirty="0">
                <a:solidFill>
                  <a:srgbClr val="FF0000"/>
                </a:solidFill>
                <a:latin typeface="Arial" charset="0"/>
                <a:ea typeface="Arial" charset="0"/>
                <a:cs typeface="Arial" charset="0"/>
              </a:rPr>
              <a:t>algorithms</a:t>
            </a:r>
            <a:r>
              <a:rPr lang="en-US" altLang="zh-CN" sz="2000" dirty="0">
                <a:latin typeface="Arial" charset="0"/>
                <a:ea typeface="Arial" charset="0"/>
                <a:cs typeface="Arial" charset="0"/>
              </a:rPr>
              <a:t> should be independent</a:t>
            </a:r>
          </a:p>
          <a:p>
            <a:pPr lvl="2"/>
            <a:r>
              <a:rPr lang="en-US" altLang="zh-CN" sz="2000" dirty="0">
                <a:latin typeface="Arial" charset="0"/>
                <a:ea typeface="Arial" charset="0"/>
                <a:cs typeface="Arial" charset="0"/>
              </a:rPr>
              <a:t>Algorithms and </a:t>
            </a:r>
            <a:r>
              <a:rPr lang="en-US" altLang="zh-CN" sz="2000" dirty="0">
                <a:solidFill>
                  <a:srgbClr val="FF0000"/>
                </a:solidFill>
                <a:latin typeface="Arial" charset="0"/>
                <a:ea typeface="Arial" charset="0"/>
                <a:cs typeface="Arial" charset="0"/>
              </a:rPr>
              <a:t>data types </a:t>
            </a:r>
            <a:r>
              <a:rPr lang="en-US" altLang="zh-CN" sz="2000" dirty="0">
                <a:latin typeface="Arial" charset="0"/>
                <a:ea typeface="Arial" charset="0"/>
                <a:cs typeface="Arial" charset="0"/>
              </a:rPr>
              <a:t>should be independent (generic)</a:t>
            </a:r>
          </a:p>
          <a:p>
            <a:r>
              <a:rPr lang="en-US" altLang="zh-CN" sz="3000" dirty="0">
                <a:latin typeface="Arial" charset="0"/>
                <a:ea typeface="Arial" charset="0"/>
                <a:cs typeface="Arial" charset="0"/>
              </a:rPr>
              <a:t>STL supports GP well </a:t>
            </a:r>
          </a:p>
          <a:p>
            <a:pPr lvl="1"/>
            <a:r>
              <a:rPr lang="en-US" altLang="zh-CN" sz="2400" dirty="0">
                <a:latin typeface="Arial" charset="0"/>
                <a:ea typeface="Arial" charset="0"/>
                <a:cs typeface="Arial" charset="0"/>
              </a:rPr>
              <a:t>Including 2 parts</a:t>
            </a:r>
          </a:p>
          <a:p>
            <a:pPr lvl="2"/>
            <a:r>
              <a:rPr lang="en-US" altLang="zh-CN" sz="2000" b="1" dirty="0">
                <a:solidFill>
                  <a:srgbClr val="FF0000"/>
                </a:solidFill>
                <a:latin typeface="Arial" charset="0"/>
                <a:ea typeface="Arial" charset="0"/>
                <a:cs typeface="Arial" charset="0"/>
              </a:rPr>
              <a:t>Container</a:t>
            </a:r>
            <a:r>
              <a:rPr lang="en-US" altLang="zh-CN" sz="2000" dirty="0">
                <a:latin typeface="Arial" charset="0"/>
                <a:ea typeface="Arial" charset="0"/>
                <a:cs typeface="Arial" charset="0"/>
              </a:rPr>
              <a:t>: vector, list, map, set,… (basic data structures)</a:t>
            </a:r>
          </a:p>
          <a:p>
            <a:pPr lvl="2"/>
            <a:r>
              <a:rPr lang="en-US" altLang="zh-CN" sz="2000" b="1" dirty="0">
                <a:solidFill>
                  <a:srgbClr val="FF0000"/>
                </a:solidFill>
                <a:latin typeface="Arial" charset="0"/>
                <a:ea typeface="Arial" charset="0"/>
                <a:cs typeface="Arial" charset="0"/>
              </a:rPr>
              <a:t>Generic Algorithm</a:t>
            </a:r>
            <a:r>
              <a:rPr lang="en-US" altLang="zh-CN" sz="2000" dirty="0">
                <a:latin typeface="Arial" charset="0"/>
                <a:ea typeface="Arial" charset="0"/>
                <a:cs typeface="Arial" charset="0"/>
              </a:rPr>
              <a:t>: find, sort, merge,… (frequently used operations)</a:t>
            </a: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3.1</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What is generic programming?</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9283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Arial" panose="020B0604020202020204" pitchFamily="34" charset="0"/>
                <a:ea typeface="微软雅黑" panose="020B0503020204020204" pitchFamily="34" charset="-122"/>
                <a:cs typeface="Arial" panose="020B0604020202020204" pitchFamily="34" charset="0"/>
              </a:rPr>
              <a:t>3.5 Ways of Traversing a Vector</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4" name="TextBox 3"/>
          <p:cNvSpPr txBox="1"/>
          <p:nvPr/>
        </p:nvSpPr>
        <p:spPr>
          <a:xfrm>
            <a:off x="328077" y="2057436"/>
            <a:ext cx="8412880" cy="2585323"/>
          </a:xfrm>
          <a:prstGeom prst="rect">
            <a:avLst/>
          </a:prstGeom>
          <a:noFill/>
        </p:spPr>
        <p:txBody>
          <a:bodyPr wrap="none" rtlCol="0">
            <a:spAutoFit/>
          </a:bodyPr>
          <a:lstStyle/>
          <a:p>
            <a:r>
              <a:rPr lang="en-US" sz="1800" dirty="0">
                <a:latin typeface="Lucida Console" charset="0"/>
                <a:ea typeface="+mn-ea"/>
              </a:rPr>
              <a:t>for (</a:t>
            </a:r>
            <a:r>
              <a:rPr lang="en-US" sz="1800" dirty="0" err="1">
                <a:latin typeface="Lucida Console" charset="0"/>
                <a:ea typeface="+mn-ea"/>
              </a:rPr>
              <a:t>int</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 = 0; </a:t>
            </a:r>
            <a:r>
              <a:rPr lang="en-US" sz="1800" dirty="0" err="1">
                <a:latin typeface="Lucida Console" charset="0"/>
                <a:ea typeface="+mn-ea"/>
              </a:rPr>
              <a:t>i</a:t>
            </a:r>
            <a:r>
              <a:rPr lang="en-US" sz="1800" dirty="0">
                <a:latin typeface="Lucida Console" charset="0"/>
                <a:ea typeface="+mn-ea"/>
              </a:rPr>
              <a:t> &lt; </a:t>
            </a:r>
            <a:r>
              <a:rPr lang="en-US" sz="1800" dirty="0" err="1">
                <a:latin typeface="Lucida Console" charset="0"/>
                <a:ea typeface="+mn-ea"/>
              </a:rPr>
              <a:t>v.size</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  </a:t>
            </a:r>
            <a:r>
              <a:rPr lang="en-US" sz="1800" dirty="0">
                <a:solidFill>
                  <a:schemeClr val="accent2"/>
                </a:solidFill>
                <a:latin typeface="Lucida Console" charset="0"/>
                <a:ea typeface="+mn-ea"/>
              </a:rPr>
              <a:t>// why </a:t>
            </a:r>
            <a:r>
              <a:rPr lang="en-US" sz="1800" dirty="0" err="1">
                <a:solidFill>
                  <a:schemeClr val="accent2"/>
                </a:solidFill>
                <a:latin typeface="Lucida Console" charset="0"/>
                <a:ea typeface="+mn-ea"/>
              </a:rPr>
              <a:t>int</a:t>
            </a:r>
            <a:r>
              <a:rPr lang="en-US" sz="1800" dirty="0">
                <a:solidFill>
                  <a:schemeClr val="accent2"/>
                </a:solidFill>
                <a:latin typeface="Lucida Console" charset="0"/>
                <a:ea typeface="+mn-ea"/>
              </a:rPr>
              <a:t>?</a:t>
            </a:r>
          </a:p>
          <a:p>
            <a:r>
              <a:rPr lang="en-US" sz="1800" dirty="0">
                <a:latin typeface="Lucida Console" charset="0"/>
                <a:ea typeface="+mn-ea"/>
              </a:rPr>
              <a:t>	</a:t>
            </a:r>
            <a:r>
              <a:rPr lang="en-US" sz="1800" dirty="0">
                <a:solidFill>
                  <a:schemeClr val="accent2"/>
                </a:solidFill>
                <a:latin typeface="Lucida Console" charset="0"/>
                <a:ea typeface="+mn-ea"/>
              </a:rPr>
              <a:t>// do something with v[</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 or v.at(</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a:t>
            </a:r>
          </a:p>
          <a:p>
            <a:endParaRPr lang="en-US" sz="1800" dirty="0">
              <a:latin typeface="Lucida Console" charset="0"/>
              <a:ea typeface="+mn-ea"/>
            </a:endParaRPr>
          </a:p>
          <a:p>
            <a:r>
              <a:rPr lang="en-US" sz="1800" dirty="0">
                <a:latin typeface="Lucida Console" charset="0"/>
                <a:ea typeface="+mn-ea"/>
              </a:rPr>
              <a:t>for (vector&lt;T&gt;::</a:t>
            </a:r>
            <a:r>
              <a:rPr lang="en-US" sz="1800" dirty="0" err="1">
                <a:latin typeface="Lucida Console" charset="0"/>
                <a:ea typeface="+mn-ea"/>
              </a:rPr>
              <a:t>size_type</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 = 0; </a:t>
            </a:r>
            <a:r>
              <a:rPr lang="en-US" sz="1800" dirty="0" err="1">
                <a:latin typeface="Lucida Console" charset="0"/>
                <a:ea typeface="+mn-ea"/>
              </a:rPr>
              <a:t>i</a:t>
            </a:r>
            <a:r>
              <a:rPr lang="en-US" sz="1800" dirty="0">
                <a:latin typeface="Lucida Console" charset="0"/>
                <a:ea typeface="+mn-ea"/>
              </a:rPr>
              <a:t> &lt; </a:t>
            </a:r>
            <a:r>
              <a:rPr lang="en-US" sz="1800" dirty="0" err="1">
                <a:latin typeface="Lucida Console" charset="0"/>
                <a:ea typeface="+mn-ea"/>
              </a:rPr>
              <a:t>v.size</a:t>
            </a:r>
            <a:r>
              <a:rPr lang="en-US" sz="1800" dirty="0">
                <a:latin typeface="Lucida Console" charset="0"/>
                <a:ea typeface="+mn-ea"/>
              </a:rPr>
              <a:t>(); ++</a:t>
            </a:r>
            <a:r>
              <a:rPr lang="en-US" sz="1800" dirty="0" err="1">
                <a:latin typeface="Lucida Console" charset="0"/>
                <a:ea typeface="+mn-ea"/>
              </a:rPr>
              <a:t>i</a:t>
            </a:r>
            <a:r>
              <a:rPr lang="en-US" sz="1800" dirty="0">
                <a:latin typeface="Lucida Console" charset="0"/>
                <a:ea typeface="+mn-ea"/>
              </a:rPr>
              <a:t>)</a:t>
            </a:r>
          </a:p>
          <a:p>
            <a:r>
              <a:rPr lang="en-US" sz="1800" dirty="0">
                <a:latin typeface="Lucida Console" charset="0"/>
                <a:ea typeface="+mn-ea"/>
              </a:rPr>
              <a:t>	</a:t>
            </a:r>
            <a:r>
              <a:rPr lang="en-US" sz="1800" dirty="0">
                <a:solidFill>
                  <a:schemeClr val="accent2"/>
                </a:solidFill>
                <a:latin typeface="Lucida Console" charset="0"/>
                <a:ea typeface="+mn-ea"/>
              </a:rPr>
              <a:t>// do something with v[</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 or v.at(</a:t>
            </a:r>
            <a:r>
              <a:rPr lang="en-US" sz="1800" dirty="0" err="1">
                <a:solidFill>
                  <a:schemeClr val="accent2"/>
                </a:solidFill>
                <a:latin typeface="Lucida Console" charset="0"/>
                <a:ea typeface="+mn-ea"/>
              </a:rPr>
              <a:t>i</a:t>
            </a:r>
            <a:r>
              <a:rPr lang="en-US" sz="1800" dirty="0">
                <a:solidFill>
                  <a:schemeClr val="accent2"/>
                </a:solidFill>
                <a:latin typeface="Lucida Console" charset="0"/>
                <a:ea typeface="+mn-ea"/>
              </a:rPr>
              <a:t>)</a:t>
            </a:r>
          </a:p>
          <a:p>
            <a:r>
              <a:rPr lang="en-US" sz="1800" dirty="0">
                <a:solidFill>
                  <a:schemeClr val="accent2"/>
                </a:solidFill>
                <a:latin typeface="Lucida Console" charset="0"/>
                <a:ea typeface="+mn-ea"/>
              </a:rPr>
              <a:t>	// longer but always correct</a:t>
            </a:r>
          </a:p>
          <a:p>
            <a:endParaRPr lang="en-US" sz="1800" dirty="0">
              <a:latin typeface="Lucida Console" charset="0"/>
              <a:ea typeface="+mn-ea"/>
            </a:endParaRPr>
          </a:p>
          <a:p>
            <a:r>
              <a:rPr lang="en-US" sz="1800" dirty="0">
                <a:latin typeface="Lucida Console" charset="0"/>
                <a:ea typeface="+mn-ea"/>
              </a:rPr>
              <a:t>for (vector&lt;T&gt;::iterator p = </a:t>
            </a:r>
            <a:r>
              <a:rPr lang="en-US" sz="1800" dirty="0" err="1">
                <a:latin typeface="Lucida Console" charset="0"/>
                <a:ea typeface="+mn-ea"/>
              </a:rPr>
              <a:t>v.begin</a:t>
            </a:r>
            <a:r>
              <a:rPr lang="en-US" sz="1800" dirty="0">
                <a:latin typeface="Lucida Console" charset="0"/>
                <a:ea typeface="+mn-ea"/>
              </a:rPr>
              <a:t>();  p != </a:t>
            </a:r>
            <a:r>
              <a:rPr lang="en-US" sz="1800" dirty="0" err="1">
                <a:latin typeface="Lucida Console" charset="0"/>
                <a:ea typeface="+mn-ea"/>
              </a:rPr>
              <a:t>v.end</a:t>
            </a:r>
            <a:r>
              <a:rPr lang="en-US" sz="1800" dirty="0">
                <a:latin typeface="Lucida Console" charset="0"/>
                <a:ea typeface="+mn-ea"/>
              </a:rPr>
              <a:t>(); ++p)</a:t>
            </a:r>
          </a:p>
          <a:p>
            <a:r>
              <a:rPr lang="en-US" sz="1800" dirty="0">
                <a:latin typeface="Lucida Console" charset="0"/>
                <a:ea typeface="+mn-ea"/>
              </a:rPr>
              <a:t>	</a:t>
            </a:r>
            <a:r>
              <a:rPr lang="en-US" sz="1800" dirty="0">
                <a:solidFill>
                  <a:schemeClr val="accent2"/>
                </a:solidFill>
                <a:latin typeface="Lucida Console" charset="0"/>
                <a:ea typeface="+mn-ea"/>
              </a:rPr>
              <a:t>// do something with *p</a:t>
            </a:r>
          </a:p>
        </p:txBody>
      </p:sp>
    </p:spTree>
    <p:extLst>
      <p:ext uri="{BB962C8B-B14F-4D97-AF65-F5344CB8AC3E}">
        <p14:creationId xmlns:p14="http://schemas.microsoft.com/office/powerpoint/2010/main" val="500479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2" y="657225"/>
            <a:ext cx="8686572" cy="1008063"/>
          </a:xfrm>
        </p:spPr>
        <p:txBody>
          <a:bodyPr/>
          <a:lstStyle/>
          <a:p>
            <a:r>
              <a:rPr lang="en-US" altLang="en-US" dirty="0">
                <a:latin typeface="Arial" panose="020B0604020202020204" pitchFamily="34" charset="0"/>
                <a:ea typeface="微软雅黑" panose="020B0503020204020204" pitchFamily="34" charset="-122"/>
                <a:cs typeface="Arial" panose="020B0604020202020204" pitchFamily="34" charset="0"/>
              </a:rPr>
              <a:t>3.5 Subscript vs. Iterator Vector Traversals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3" name="Content Placeholder 2"/>
          <p:cNvSpPr>
            <a:spLocks noGrp="1"/>
          </p:cNvSpPr>
          <p:nvPr>
            <p:ph idx="1"/>
          </p:nvPr>
        </p:nvSpPr>
        <p:spPr>
          <a:xfrm>
            <a:off x="339928" y="1237454"/>
            <a:ext cx="8499159" cy="5163268"/>
          </a:xfrm>
        </p:spPr>
        <p:txBody>
          <a:bodyPr>
            <a:noAutofit/>
          </a:bodyPr>
          <a:lstStyle/>
          <a:p>
            <a:r>
              <a:rPr lang="en-US" altLang="en-US" dirty="0">
                <a:latin typeface="Arial" charset="0"/>
                <a:ea typeface="Arial" charset="0"/>
                <a:cs typeface="Arial" charset="0"/>
              </a:rPr>
              <a:t>subscript style </a:t>
            </a:r>
          </a:p>
          <a:p>
            <a:pPr lvl="1"/>
            <a:r>
              <a:rPr lang="en-US" altLang="en-US" dirty="0">
                <a:latin typeface="Arial" charset="0"/>
                <a:ea typeface="Arial" charset="0"/>
                <a:cs typeface="Arial" charset="0"/>
              </a:rPr>
              <a:t>is used in essentially every language</a:t>
            </a:r>
          </a:p>
          <a:p>
            <a:pPr lvl="1"/>
            <a:r>
              <a:rPr lang="en-US" altLang="en-US" dirty="0">
                <a:latin typeface="Arial" charset="0"/>
                <a:ea typeface="Arial" charset="0"/>
                <a:cs typeface="Arial" charset="0"/>
              </a:rPr>
              <a:t>does not work for lists (in C++ and in most languages)</a:t>
            </a:r>
          </a:p>
          <a:p>
            <a:r>
              <a:rPr lang="en-US" altLang="en-US" dirty="0">
                <a:latin typeface="Arial" charset="0"/>
                <a:ea typeface="Arial" charset="0"/>
                <a:cs typeface="Arial" charset="0"/>
              </a:rPr>
              <a:t>iterator style </a:t>
            </a:r>
          </a:p>
          <a:p>
            <a:pPr lvl="1"/>
            <a:r>
              <a:rPr lang="en-US" altLang="en-US" dirty="0">
                <a:latin typeface="Arial" charset="0"/>
                <a:ea typeface="Arial" charset="0"/>
                <a:cs typeface="Arial" charset="0"/>
              </a:rPr>
              <a:t>is used in C (pointers only) and C++</a:t>
            </a:r>
          </a:p>
          <a:p>
            <a:pPr lvl="1"/>
            <a:r>
              <a:rPr lang="en-US" altLang="en-US" dirty="0">
                <a:latin typeface="Arial" charset="0"/>
                <a:ea typeface="Arial" charset="0"/>
                <a:cs typeface="Arial" charset="0"/>
              </a:rPr>
              <a:t>is used for standard library algorithms</a:t>
            </a:r>
          </a:p>
          <a:p>
            <a:pPr lvl="1"/>
            <a:r>
              <a:rPr lang="en-US" altLang="en-US" dirty="0">
                <a:latin typeface="Arial" charset="0"/>
                <a:ea typeface="Arial" charset="0"/>
                <a:cs typeface="Arial" charset="0"/>
              </a:rPr>
              <a:t>works for all containers</a:t>
            </a:r>
          </a:p>
          <a:p>
            <a:r>
              <a:rPr lang="en-US" altLang="en-US" dirty="0">
                <a:latin typeface="Arial" charset="0"/>
                <a:ea typeface="Arial" charset="0"/>
                <a:cs typeface="Arial" charset="0"/>
              </a:rPr>
              <a:t>use subscript style if you need to know the index</a:t>
            </a:r>
          </a:p>
          <a:p>
            <a:r>
              <a:rPr lang="en-US" altLang="en-US" dirty="0">
                <a:latin typeface="Arial" charset="0"/>
                <a:ea typeface="Arial" charset="0"/>
                <a:cs typeface="Arial" charset="0"/>
              </a:rPr>
              <a:t>prefer </a:t>
            </a:r>
            <a:r>
              <a:rPr lang="en-US" altLang="en-US" dirty="0" err="1">
                <a:latin typeface="Arial" charset="0"/>
                <a:ea typeface="Arial" charset="0"/>
                <a:cs typeface="Arial" charset="0"/>
              </a:rPr>
              <a:t>size_type</a:t>
            </a:r>
            <a:r>
              <a:rPr lang="en-US" altLang="en-US" dirty="0">
                <a:latin typeface="Arial" charset="0"/>
                <a:ea typeface="Arial" charset="0"/>
                <a:cs typeface="Arial" charset="0"/>
              </a:rPr>
              <a:t> over plain </a:t>
            </a:r>
            <a:r>
              <a:rPr lang="en-US" altLang="en-US" dirty="0" err="1">
                <a:latin typeface="Arial" charset="0"/>
                <a:ea typeface="Arial" charset="0"/>
                <a:cs typeface="Arial" charset="0"/>
              </a:rPr>
              <a:t>int</a:t>
            </a:r>
            <a:r>
              <a:rPr lang="en-US" altLang="en-US" dirty="0">
                <a:latin typeface="Arial" charset="0"/>
                <a:ea typeface="Arial" charset="0"/>
                <a:cs typeface="Arial" charset="0"/>
              </a:rPr>
              <a:t> (pedantic but quiets compiler and prevents rare errors)</a:t>
            </a:r>
          </a:p>
        </p:txBody>
      </p:sp>
    </p:spTree>
    <p:extLst>
      <p:ext uri="{BB962C8B-B14F-4D97-AF65-F5344CB8AC3E}">
        <p14:creationId xmlns:p14="http://schemas.microsoft.com/office/powerpoint/2010/main" val="299995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912" y="657225"/>
            <a:ext cx="8407288" cy="1008063"/>
          </a:xfrm>
        </p:spPr>
        <p:txBody>
          <a:bodyPr/>
          <a:lstStyle/>
          <a:p>
            <a:r>
              <a:rPr lang="en-US" altLang="en-US">
                <a:latin typeface="Arial" panose="020B0604020202020204" pitchFamily="34" charset="0"/>
                <a:ea typeface="微软雅黑" panose="020B0503020204020204" pitchFamily="34" charset="-122"/>
                <a:cs typeface="Arial" panose="020B0604020202020204" pitchFamily="34" charset="0"/>
              </a:rPr>
              <a:t>3.5 Another </a:t>
            </a:r>
            <a:r>
              <a:rPr lang="en-US" altLang="en-US" dirty="0">
                <a:latin typeface="Arial" panose="020B0604020202020204" pitchFamily="34" charset="0"/>
                <a:ea typeface="微软雅黑" panose="020B0503020204020204" pitchFamily="34" charset="-122"/>
                <a:cs typeface="Arial" panose="020B0604020202020204" pitchFamily="34" charset="0"/>
              </a:rPr>
              <a:t>Way of Traversing a Vector:  </a:t>
            </a:r>
            <a:br>
              <a:rPr lang="en-US" altLang="en-US" dirty="0">
                <a:latin typeface="Arial" panose="020B0604020202020204" pitchFamily="34" charset="0"/>
                <a:ea typeface="微软雅黑" panose="020B0503020204020204" pitchFamily="34" charset="-122"/>
                <a:cs typeface="Arial" panose="020B0604020202020204" pitchFamily="34" charset="0"/>
              </a:rPr>
            </a:br>
            <a:r>
              <a:rPr lang="en-US" altLang="en-US" dirty="0">
                <a:latin typeface="Arial" panose="020B0604020202020204" pitchFamily="34" charset="0"/>
                <a:ea typeface="微软雅黑" panose="020B0503020204020204" pitchFamily="34" charset="-122"/>
                <a:cs typeface="Arial" panose="020B0604020202020204" pitchFamily="34" charset="0"/>
              </a:rPr>
              <a:t>Range For</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3" name="Content Placeholder 2"/>
          <p:cNvSpPr>
            <a:spLocks noGrp="1"/>
          </p:cNvSpPr>
          <p:nvPr>
            <p:ph idx="1"/>
          </p:nvPr>
        </p:nvSpPr>
        <p:spPr>
          <a:xfrm>
            <a:off x="609704" y="3962386"/>
            <a:ext cx="7905646" cy="2201891"/>
          </a:xfrm>
        </p:spPr>
        <p:txBody>
          <a:bodyPr>
            <a:normAutofit/>
          </a:bodyPr>
          <a:lstStyle/>
          <a:p>
            <a:pPr marL="0" indent="0"/>
            <a:r>
              <a:rPr lang="en-US" altLang="en-US" dirty="0">
                <a:latin typeface="Arial" charset="0"/>
                <a:ea typeface="Arial" charset="0"/>
                <a:cs typeface="Arial" charset="0"/>
              </a:rPr>
              <a:t>Use “range for” in this situation:</a:t>
            </a:r>
          </a:p>
          <a:p>
            <a:pPr lvl="1"/>
            <a:r>
              <a:rPr lang="en-US" altLang="en-US" sz="1900" dirty="0">
                <a:latin typeface="Arial" charset="0"/>
                <a:ea typeface="Arial" charset="0"/>
                <a:cs typeface="Arial" charset="0"/>
              </a:rPr>
              <a:t>very simple loop</a:t>
            </a:r>
          </a:p>
          <a:p>
            <a:pPr lvl="1"/>
            <a:r>
              <a:rPr lang="en-US" altLang="en-US" sz="1900" dirty="0">
                <a:latin typeface="Arial" charset="0"/>
                <a:ea typeface="Arial" charset="0"/>
                <a:cs typeface="Arial" charset="0"/>
              </a:rPr>
              <a:t>over a single sequence</a:t>
            </a:r>
          </a:p>
          <a:p>
            <a:pPr lvl="1"/>
            <a:r>
              <a:rPr lang="en-US" altLang="en-US" sz="1900" dirty="0">
                <a:latin typeface="Arial" charset="0"/>
                <a:ea typeface="Arial" charset="0"/>
                <a:cs typeface="Arial" charset="0"/>
              </a:rPr>
              <a:t>you don’t need to access more than one element at a time</a:t>
            </a:r>
          </a:p>
          <a:p>
            <a:pPr lvl="1"/>
            <a:r>
              <a:rPr lang="en-US" altLang="en-US" sz="1900" dirty="0">
                <a:latin typeface="Arial" charset="0"/>
                <a:ea typeface="Arial" charset="0"/>
                <a:cs typeface="Arial" charset="0"/>
              </a:rPr>
              <a:t>you don’t need to know the position of the current element</a:t>
            </a:r>
          </a:p>
        </p:txBody>
      </p:sp>
      <p:sp>
        <p:nvSpPr>
          <p:cNvPr id="4" name="TextBox 3"/>
          <p:cNvSpPr txBox="1"/>
          <p:nvPr/>
        </p:nvSpPr>
        <p:spPr>
          <a:xfrm>
            <a:off x="457308" y="1687803"/>
            <a:ext cx="6825908" cy="2031325"/>
          </a:xfrm>
          <a:prstGeom prst="rect">
            <a:avLst/>
          </a:prstGeom>
          <a:noFill/>
        </p:spPr>
        <p:txBody>
          <a:bodyPr wrap="none" rtlCol="0">
            <a:spAutoFit/>
          </a:bodyPr>
          <a:lstStyle/>
          <a:p>
            <a:r>
              <a:rPr lang="en-US" sz="1800" dirty="0">
                <a:latin typeface="Lucida Console" charset="0"/>
                <a:ea typeface="+mn-ea"/>
              </a:rPr>
              <a:t>for (vector&lt;T&gt;::</a:t>
            </a:r>
            <a:r>
              <a:rPr lang="en-US" sz="1800" dirty="0" err="1">
                <a:latin typeface="Lucida Console" charset="0"/>
                <a:ea typeface="+mn-ea"/>
              </a:rPr>
              <a:t>value_type</a:t>
            </a:r>
            <a:r>
              <a:rPr lang="en-US" sz="1800" dirty="0">
                <a:latin typeface="Lucida Console" charset="0"/>
                <a:ea typeface="+mn-ea"/>
              </a:rPr>
              <a:t> x : v)</a:t>
            </a:r>
          </a:p>
          <a:p>
            <a:r>
              <a:rPr lang="en-US" sz="1800" dirty="0">
                <a:latin typeface="Lucida Console" charset="0"/>
                <a:ea typeface="+mn-ea"/>
              </a:rPr>
              <a:t>	</a:t>
            </a:r>
            <a:r>
              <a:rPr lang="en-US" sz="1800" dirty="0">
                <a:solidFill>
                  <a:schemeClr val="accent2"/>
                </a:solidFill>
                <a:latin typeface="Lucida Console" charset="0"/>
                <a:ea typeface="+mn-ea"/>
              </a:rPr>
              <a:t>// do something with x;</a:t>
            </a:r>
          </a:p>
          <a:p>
            <a:r>
              <a:rPr lang="en-US" sz="1800" dirty="0">
                <a:solidFill>
                  <a:schemeClr val="accent2"/>
                </a:solidFill>
                <a:latin typeface="Lucida Console" charset="0"/>
                <a:ea typeface="+mn-ea"/>
              </a:rPr>
              <a:t>	// assumes vector implementation includes</a:t>
            </a:r>
          </a:p>
          <a:p>
            <a:r>
              <a:rPr lang="en-US" sz="1800" dirty="0">
                <a:solidFill>
                  <a:schemeClr val="accent2"/>
                </a:solidFill>
                <a:latin typeface="Lucida Console" charset="0"/>
                <a:ea typeface="+mn-ea"/>
              </a:rPr>
              <a:t>	// “using </a:t>
            </a:r>
            <a:r>
              <a:rPr lang="en-US" sz="1800" dirty="0" err="1">
                <a:solidFill>
                  <a:schemeClr val="accent2"/>
                </a:solidFill>
                <a:latin typeface="Lucida Console" charset="0"/>
                <a:ea typeface="+mn-ea"/>
              </a:rPr>
              <a:t>value_type</a:t>
            </a:r>
            <a:r>
              <a:rPr lang="en-US" sz="1800" dirty="0">
                <a:solidFill>
                  <a:schemeClr val="accent2"/>
                </a:solidFill>
                <a:latin typeface="Lucida Console" charset="0"/>
                <a:ea typeface="+mn-ea"/>
              </a:rPr>
              <a:t> T;”</a:t>
            </a:r>
          </a:p>
          <a:p>
            <a:endParaRPr lang="en-US" sz="1800" dirty="0">
              <a:latin typeface="Lucida Console" charset="0"/>
              <a:ea typeface="+mn-ea"/>
            </a:endParaRPr>
          </a:p>
          <a:p>
            <a:r>
              <a:rPr lang="en-US" sz="1800" dirty="0">
                <a:latin typeface="Lucida Console" charset="0"/>
                <a:ea typeface="+mn-ea"/>
              </a:rPr>
              <a:t>for (auto&amp; x : v)</a:t>
            </a:r>
          </a:p>
          <a:p>
            <a:r>
              <a:rPr lang="en-US" sz="1800" dirty="0">
                <a:latin typeface="Lucida Console" charset="0"/>
                <a:ea typeface="+mn-ea"/>
              </a:rPr>
              <a:t>	</a:t>
            </a:r>
            <a:r>
              <a:rPr lang="en-US" sz="1800" dirty="0">
                <a:solidFill>
                  <a:schemeClr val="accent2"/>
                </a:solidFill>
                <a:latin typeface="Lucida Console" charset="0"/>
                <a:ea typeface="+mn-ea"/>
              </a:rPr>
              <a:t>// do something with x</a:t>
            </a:r>
          </a:p>
        </p:txBody>
      </p:sp>
    </p:spTree>
    <p:extLst>
      <p:ext uri="{BB962C8B-B14F-4D97-AF65-F5344CB8AC3E}">
        <p14:creationId xmlns:p14="http://schemas.microsoft.com/office/powerpoint/2010/main" val="5478993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447852"/>
            <a:ext cx="8374052" cy="4495682"/>
          </a:xfrm>
        </p:spPr>
        <p:txBody>
          <a:bodyPr/>
          <a:lstStyle/>
          <a:p>
            <a:r>
              <a:rPr lang="en-US" altLang="zh-CN" dirty="0">
                <a:latin typeface="Arial" charset="0"/>
                <a:ea typeface="Arial" charset="0"/>
                <a:cs typeface="Arial" charset="0"/>
              </a:rPr>
              <a:t>Over 70 algorithms independent with containers and data types</a:t>
            </a:r>
          </a:p>
          <a:p>
            <a:pPr lvl="1"/>
            <a:r>
              <a:rPr lang="en-US" altLang="zh-CN" sz="1800" b="1" dirty="0"/>
              <a:t>Search: </a:t>
            </a:r>
            <a:r>
              <a:rPr lang="en-US" altLang="zh-CN" sz="1800" dirty="0"/>
              <a:t>find(), count(), </a:t>
            </a:r>
            <a:r>
              <a:rPr lang="en-US" altLang="zh-CN" sz="1800" dirty="0" err="1"/>
              <a:t>adjacent_find</a:t>
            </a:r>
            <a:r>
              <a:rPr lang="en-US" altLang="zh-CN" sz="1800" dirty="0"/>
              <a:t>(), </a:t>
            </a:r>
            <a:r>
              <a:rPr lang="en-US" altLang="zh-CN" sz="1800" dirty="0" err="1"/>
              <a:t>find_if</a:t>
            </a:r>
            <a:r>
              <a:rPr lang="en-US" altLang="zh-CN" sz="1800" dirty="0"/>
              <a:t>(), </a:t>
            </a:r>
            <a:r>
              <a:rPr lang="en-US" altLang="zh-CN" sz="1800" dirty="0" err="1"/>
              <a:t>count_if</a:t>
            </a:r>
            <a:r>
              <a:rPr lang="en-US" altLang="zh-CN" sz="1800" dirty="0"/>
              <a:t>(), </a:t>
            </a:r>
            <a:r>
              <a:rPr lang="en-US" altLang="zh-CN" sz="1800" dirty="0" err="1"/>
              <a:t>binary_search</a:t>
            </a:r>
            <a:r>
              <a:rPr lang="en-US" altLang="zh-CN" sz="1800" dirty="0"/>
              <a:t>(), </a:t>
            </a:r>
            <a:r>
              <a:rPr lang="en-US" altLang="zh-CN" sz="1800" dirty="0" err="1"/>
              <a:t>find_first_of</a:t>
            </a:r>
            <a:r>
              <a:rPr lang="en-US" altLang="zh-CN" sz="1800" dirty="0"/>
              <a:t>()</a:t>
            </a:r>
          </a:p>
          <a:p>
            <a:pPr lvl="1"/>
            <a:r>
              <a:rPr lang="en-US" altLang="zh-CN" sz="1800" b="1" dirty="0"/>
              <a:t>Sorting &amp; Ordering: </a:t>
            </a:r>
            <a:r>
              <a:rPr lang="en-US" altLang="zh-CN" sz="1800" dirty="0"/>
              <a:t>merge(), </a:t>
            </a:r>
            <a:r>
              <a:rPr lang="en-US" altLang="zh-CN" sz="1800" dirty="0" err="1"/>
              <a:t>partial_sort</a:t>
            </a:r>
            <a:r>
              <a:rPr lang="en-US" altLang="zh-CN" sz="1800" dirty="0"/>
              <a:t>(), partition(), </a:t>
            </a:r>
            <a:r>
              <a:rPr lang="en-US" altLang="zh-CN" sz="1800" dirty="0" err="1"/>
              <a:t>random_shuffle</a:t>
            </a:r>
            <a:r>
              <a:rPr lang="en-US" altLang="zh-CN" sz="1800" dirty="0"/>
              <a:t>(), reverse(), rotate(), sort()</a:t>
            </a:r>
          </a:p>
          <a:p>
            <a:pPr lvl="1"/>
            <a:r>
              <a:rPr lang="en-US" altLang="zh-CN" sz="1800" b="1" dirty="0"/>
              <a:t>Copy, Deletion &amp; Substitution: </a:t>
            </a:r>
            <a:r>
              <a:rPr lang="en-US" altLang="zh-CN" sz="1800" dirty="0"/>
              <a:t>copy(), remove(), </a:t>
            </a:r>
            <a:r>
              <a:rPr lang="en-US" altLang="zh-CN" sz="1800" dirty="0" err="1"/>
              <a:t>remove_if</a:t>
            </a:r>
            <a:r>
              <a:rPr lang="en-US" altLang="zh-CN" sz="1800" dirty="0"/>
              <a:t>(), replace(), </a:t>
            </a:r>
            <a:r>
              <a:rPr lang="en-US" altLang="zh-CN" sz="1800" dirty="0" err="1"/>
              <a:t>replace_if</a:t>
            </a:r>
            <a:r>
              <a:rPr lang="en-US" altLang="zh-CN" sz="1800" dirty="0"/>
              <a:t>(), swap(), unique()</a:t>
            </a:r>
          </a:p>
          <a:p>
            <a:pPr lvl="1"/>
            <a:r>
              <a:rPr lang="en-US" altLang="zh-CN" sz="1800" b="1" dirty="0"/>
              <a:t>Relational: </a:t>
            </a:r>
            <a:r>
              <a:rPr lang="en-US" altLang="zh-CN" sz="1800" dirty="0"/>
              <a:t>equal(), includes(), mismatch()</a:t>
            </a:r>
          </a:p>
          <a:p>
            <a:pPr lvl="1"/>
            <a:r>
              <a:rPr lang="en-US" altLang="zh-CN" sz="1800" b="1" dirty="0"/>
              <a:t>Generation &amp; Mutation: </a:t>
            </a:r>
            <a:r>
              <a:rPr lang="en-US" altLang="zh-CN" sz="1800" dirty="0"/>
              <a:t>fill(), </a:t>
            </a:r>
            <a:r>
              <a:rPr lang="en-US" altLang="zh-CN" sz="1800" dirty="0" err="1"/>
              <a:t>for_each</a:t>
            </a:r>
            <a:r>
              <a:rPr lang="en-US" altLang="zh-CN" sz="1800" dirty="0"/>
              <a:t>(), generate(), transform()</a:t>
            </a:r>
          </a:p>
          <a:p>
            <a:pPr lvl="1"/>
            <a:r>
              <a:rPr lang="en-US" altLang="zh-CN" sz="1800" b="1" dirty="0"/>
              <a:t>Numeric: </a:t>
            </a:r>
            <a:r>
              <a:rPr lang="en-US" altLang="zh-CN" sz="1800" dirty="0"/>
              <a:t>accumulate(), </a:t>
            </a:r>
            <a:r>
              <a:rPr lang="en-US" altLang="zh-CN" sz="1800" dirty="0" err="1"/>
              <a:t>adjacent_difference</a:t>
            </a:r>
            <a:r>
              <a:rPr lang="en-US" altLang="zh-CN" sz="1800" dirty="0"/>
              <a:t>(), </a:t>
            </a:r>
            <a:r>
              <a:rPr lang="en-US" altLang="zh-CN" sz="1800" dirty="0" err="1"/>
              <a:t>partial_sum</a:t>
            </a:r>
            <a:r>
              <a:rPr lang="en-US" altLang="zh-CN" sz="1800" dirty="0"/>
              <a:t>(), </a:t>
            </a:r>
            <a:r>
              <a:rPr lang="en-US" altLang="zh-CN" sz="1800" dirty="0" err="1"/>
              <a:t>inner_product</a:t>
            </a:r>
            <a:r>
              <a:rPr lang="en-US" altLang="zh-CN" sz="1800" dirty="0"/>
              <a:t>()</a:t>
            </a:r>
          </a:p>
          <a:p>
            <a:pPr lvl="1"/>
            <a:r>
              <a:rPr lang="en-US" altLang="zh-CN" sz="1800" b="1" dirty="0"/>
              <a:t>Set: </a:t>
            </a:r>
            <a:r>
              <a:rPr lang="en-US" altLang="zh-CN" sz="1800" dirty="0" err="1"/>
              <a:t>set_union</a:t>
            </a:r>
            <a:r>
              <a:rPr lang="en-US" altLang="zh-CN" sz="1800" dirty="0"/>
              <a:t>(), </a:t>
            </a:r>
            <a:r>
              <a:rPr lang="en-US" altLang="zh-CN" sz="1800" dirty="0" err="1"/>
              <a:t>set_difference</a:t>
            </a:r>
            <a:r>
              <a:rPr lang="en-US" altLang="zh-CN" sz="1800" dirty="0"/>
              <a:t>()</a:t>
            </a:r>
          </a:p>
          <a:p>
            <a:pPr>
              <a:lnSpc>
                <a:spcPct val="90000"/>
              </a:lnSpc>
              <a:buClr>
                <a:schemeClr val="accent1"/>
              </a:buClr>
              <a:buSzPct val="80000"/>
              <a:buFont typeface="Wingdings" charset="2"/>
              <a:buChar char="•"/>
              <a:defRPr/>
            </a:pPr>
            <a:endParaRPr lang="en-US" altLang="zh-CN" sz="3000" dirty="0">
              <a:latin typeface="Arial" panose="020B0604020202020204" pitchFamily="34" charset="0"/>
              <a:ea typeface="微软雅黑" panose="020B0503020204020204" pitchFamily="34" charset="-122"/>
              <a:cs typeface="Arial" panose="020B0604020202020204" pitchFamily="34" charset="0"/>
            </a:endParaRPr>
          </a:p>
        </p:txBody>
      </p:sp>
      <p:sp>
        <p:nvSpPr>
          <p:cNvPr id="5124" name="标题 1"/>
          <p:cNvSpPr>
            <a:spLocks noGrp="1" noChangeArrowheads="1"/>
          </p:cNvSpPr>
          <p:nvPr>
            <p:ph type="title" idx="4294967295"/>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3.6</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Usage of generic algorithms</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54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457200"/>
            <a:ext cx="8153400" cy="1143000"/>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3.6 Generic Algorithms – A simple example</a:t>
            </a:r>
          </a:p>
        </p:txBody>
      </p:sp>
      <p:sp>
        <p:nvSpPr>
          <p:cNvPr id="29700" name="Text Box 4"/>
          <p:cNvSpPr txBox="1">
            <a:spLocks noChangeArrowheads="1"/>
          </p:cNvSpPr>
          <p:nvPr/>
        </p:nvSpPr>
        <p:spPr bwMode="auto">
          <a:xfrm>
            <a:off x="0" y="1447012"/>
            <a:ext cx="9144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#include&lt;algorithm&gt;</a:t>
            </a:r>
          </a:p>
          <a:p>
            <a:r>
              <a:rPr lang="en-US" altLang="zh-CN" sz="1800" dirty="0">
                <a:latin typeface="Lucida Console" charset="0"/>
                <a:ea typeface="+mn-ea"/>
              </a:rPr>
              <a:t>#include&lt;vector&gt;</a:t>
            </a:r>
          </a:p>
          <a:p>
            <a:endParaRPr lang="en-US" altLang="zh-CN" sz="1800" dirty="0">
              <a:latin typeface="Lucida Console" charset="0"/>
              <a:ea typeface="+mn-ea"/>
            </a:endParaRPr>
          </a:p>
          <a:p>
            <a:r>
              <a:rPr lang="en-US" altLang="zh-CN" sz="1800" dirty="0">
                <a:latin typeface="Lucida Console" charset="0"/>
                <a:ea typeface="+mn-ea"/>
              </a:rPr>
              <a:t>bool </a:t>
            </a:r>
            <a:r>
              <a:rPr lang="en-US" altLang="zh-CN" sz="1800" dirty="0" err="1">
                <a:latin typeface="Lucida Console" charset="0"/>
                <a:ea typeface="+mn-ea"/>
              </a:rPr>
              <a:t>Have_Elem</a:t>
            </a:r>
            <a:r>
              <a:rPr lang="en-US" altLang="zh-CN" sz="1800" dirty="0">
                <a:latin typeface="Lucida Console" charset="0"/>
                <a:ea typeface="+mn-ea"/>
              </a:rPr>
              <a:t>(</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search_value</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max_value</a:t>
            </a:r>
            <a:r>
              <a:rPr lang="en-US" altLang="zh-CN" sz="1800" dirty="0">
                <a:latin typeface="Lucida Console" charset="0"/>
                <a:ea typeface="+mn-ea"/>
              </a:rPr>
              <a:t> = </a:t>
            </a:r>
            <a:r>
              <a:rPr lang="en-US" altLang="zh-CN" sz="1800" dirty="0" err="1">
                <a:solidFill>
                  <a:srgbClr val="FF0000"/>
                </a:solidFill>
                <a:latin typeface="Lucida Console" charset="0"/>
                <a:ea typeface="+mn-ea"/>
              </a:rPr>
              <a:t>max_element</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vec.begin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vec.end</a:t>
            </a:r>
            <a:r>
              <a:rPr lang="en-US" altLang="zh-CN" sz="1800" dirty="0">
                <a:solidFill>
                  <a:srgbClr val="FF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    if(</a:t>
            </a:r>
            <a:r>
              <a:rPr lang="en-US" altLang="zh-CN" sz="1800" dirty="0" err="1">
                <a:latin typeface="Lucida Console" charset="0"/>
                <a:ea typeface="+mn-ea"/>
              </a:rPr>
              <a:t>max_value</a:t>
            </a:r>
            <a:r>
              <a:rPr lang="en-US" altLang="zh-CN" sz="1800" dirty="0">
                <a:latin typeface="Lucida Console" charset="0"/>
                <a:ea typeface="+mn-ea"/>
              </a:rPr>
              <a:t> &lt; </a:t>
            </a:r>
            <a:r>
              <a:rPr lang="en-US" altLang="zh-CN" sz="1800" dirty="0" err="1">
                <a:latin typeface="Lucida Console" charset="0"/>
                <a:ea typeface="+mn-ea"/>
              </a:rPr>
              <a:t>search_value</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cout</a:t>
            </a:r>
            <a:r>
              <a:rPr lang="en-US" altLang="zh-CN" sz="1800" dirty="0">
                <a:latin typeface="Lucida Console" charset="0"/>
                <a:ea typeface="+mn-ea"/>
              </a:rPr>
              <a:t> &lt;&lt; “No enough elements” &lt;&lt; </a:t>
            </a:r>
            <a:r>
              <a:rPr lang="en-US" altLang="zh-CN" sz="1800" dirty="0" err="1">
                <a:latin typeface="Lucida Console" charset="0"/>
                <a:ea typeface="+mn-ea"/>
              </a:rPr>
              <a:t>endl</a:t>
            </a:r>
            <a:r>
              <a:rPr lang="en-US" altLang="zh-CN" sz="1800" dirty="0">
                <a:latin typeface="Lucida Console" charset="0"/>
                <a:ea typeface="+mn-ea"/>
              </a:rPr>
              <a:t>;</a:t>
            </a:r>
          </a:p>
          <a:p>
            <a:r>
              <a:rPr lang="en-US" altLang="zh-CN" sz="1800" dirty="0">
                <a:latin typeface="Lucida Console" charset="0"/>
                <a:ea typeface="+mn-ea"/>
              </a:rPr>
              <a:t>        return false;   </a:t>
            </a:r>
          </a:p>
          <a:p>
            <a:r>
              <a:rPr lang="en-US" altLang="zh-CN" sz="1800" dirty="0">
                <a:latin typeface="Lucida Console" charset="0"/>
                <a:ea typeface="+mn-ea"/>
              </a:rPr>
              <a:t>    }</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temp(</a:t>
            </a:r>
            <a:r>
              <a:rPr lang="en-US" altLang="zh-CN" sz="1800" dirty="0" err="1">
                <a:latin typeface="Lucida Console" charset="0"/>
                <a:ea typeface="+mn-ea"/>
              </a:rPr>
              <a:t>vec.size</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a:solidFill>
                  <a:srgbClr val="FF0000"/>
                </a:solidFill>
                <a:latin typeface="Lucida Console" charset="0"/>
                <a:ea typeface="+mn-ea"/>
              </a:rPr>
              <a:t>copy(</a:t>
            </a:r>
            <a:r>
              <a:rPr lang="en-US" altLang="zh-CN" sz="1800" dirty="0" err="1">
                <a:solidFill>
                  <a:srgbClr val="FF0000"/>
                </a:solidFill>
                <a:latin typeface="Lucida Console" charset="0"/>
                <a:ea typeface="+mn-ea"/>
              </a:rPr>
              <a:t>vec.begin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vec.end</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temp.begin</a:t>
            </a:r>
            <a:r>
              <a:rPr lang="en-US" altLang="zh-CN" sz="1800" dirty="0">
                <a:solidFill>
                  <a:srgbClr val="FF0000"/>
                </a:solidFill>
                <a:latin typeface="Lucida Console" charset="0"/>
                <a:ea typeface="+mn-ea"/>
              </a:rPr>
              <a:t>())</a:t>
            </a:r>
            <a:r>
              <a:rPr lang="en-US" altLang="zh-CN" sz="1800" dirty="0">
                <a:latin typeface="Lucida Console" charset="0"/>
                <a:ea typeface="+mn-ea"/>
              </a:rPr>
              <a:t>;  </a:t>
            </a:r>
            <a:r>
              <a:rPr lang="en-US" altLang="zh-CN" sz="1800" dirty="0">
                <a:solidFill>
                  <a:schemeClr val="accent2"/>
                </a:solidFill>
                <a:latin typeface="Lucida Console" charset="0"/>
                <a:ea typeface="+mn-ea"/>
              </a:rPr>
              <a:t>//copy a new vector for sorting</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a:solidFill>
                  <a:srgbClr val="FF0000"/>
                </a:solidFill>
                <a:latin typeface="Lucida Console" charset="0"/>
                <a:ea typeface="+mn-ea"/>
              </a:rPr>
              <a:t>sort(</a:t>
            </a:r>
            <a:r>
              <a:rPr lang="en-US" altLang="zh-CN" sz="1800" dirty="0" err="1">
                <a:solidFill>
                  <a:srgbClr val="FF0000"/>
                </a:solidFill>
                <a:latin typeface="Lucida Console" charset="0"/>
                <a:ea typeface="+mn-ea"/>
              </a:rPr>
              <a:t>temp.begin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temp.end</a:t>
            </a:r>
            <a:r>
              <a:rPr lang="en-US" altLang="zh-CN" sz="1800" dirty="0">
                <a:solidFill>
                  <a:srgbClr val="FF0000"/>
                </a:solidFill>
                <a:latin typeface="Lucida Console" charset="0"/>
                <a:ea typeface="+mn-ea"/>
              </a:rPr>
              <a:t>())</a:t>
            </a:r>
            <a:r>
              <a:rPr lang="en-US" altLang="zh-CN" sz="1800" dirty="0">
                <a:latin typeface="Lucida Console" charset="0"/>
                <a:ea typeface="+mn-ea"/>
              </a:rPr>
              <a:t>; </a:t>
            </a:r>
            <a:r>
              <a:rPr lang="en-US" altLang="zh-CN" sz="1800" dirty="0">
                <a:solidFill>
                  <a:schemeClr val="accent2"/>
                </a:solidFill>
                <a:latin typeface="Lucida Console" charset="0"/>
                <a:ea typeface="+mn-ea"/>
              </a:rPr>
              <a:t>//needed for binary search</a:t>
            </a:r>
          </a:p>
          <a:p>
            <a:r>
              <a:rPr lang="en-US" altLang="zh-CN" sz="1800" dirty="0">
                <a:latin typeface="Lucida Console" charset="0"/>
                <a:ea typeface="+mn-ea"/>
              </a:rPr>
              <a:t>    return </a:t>
            </a:r>
            <a:r>
              <a:rPr lang="en-US" altLang="zh-CN" sz="1800" dirty="0" err="1">
                <a:solidFill>
                  <a:srgbClr val="FF0000"/>
                </a:solidFill>
                <a:latin typeface="Lucida Console" charset="0"/>
                <a:ea typeface="+mn-ea"/>
              </a:rPr>
              <a:t>binary_search</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temp.begin</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temp.end</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search_value</a:t>
            </a:r>
            <a:r>
              <a:rPr lang="en-US" altLang="zh-CN" sz="1800" dirty="0">
                <a:solidFill>
                  <a:srgbClr val="FF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894038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853754" y="1676446"/>
            <a:ext cx="7528146" cy="3428910"/>
          </a:xfrm>
        </p:spPr>
        <p:txBody>
          <a:bodyPr/>
          <a:lstStyle/>
          <a:p>
            <a:pPr>
              <a:lnSpc>
                <a:spcPct val="90000"/>
              </a:lnSpc>
            </a:pPr>
            <a:r>
              <a:rPr lang="en-US" altLang="zh-CN" sz="3000" dirty="0">
                <a:latin typeface="Arial" charset="0"/>
                <a:ea typeface="Arial" charset="0"/>
                <a:cs typeface="Arial" charset="0"/>
              </a:rPr>
              <a:t>Request 5:</a:t>
            </a:r>
          </a:p>
          <a:p>
            <a:pPr lvl="1">
              <a:lnSpc>
                <a:spcPct val="90000"/>
              </a:lnSpc>
            </a:pPr>
            <a:r>
              <a:rPr lang="en-US" altLang="zh-CN" sz="2400" dirty="0">
                <a:latin typeface="Arial" charset="0"/>
                <a:ea typeface="Arial" charset="0"/>
                <a:cs typeface="Arial" charset="0"/>
              </a:rPr>
              <a:t>How to modify the following code to make it be capable of user specified comparisons. </a:t>
            </a:r>
            <a:r>
              <a:rPr lang="en-US" altLang="zh-CN" sz="2400" dirty="0" err="1">
                <a:latin typeface="Arial" charset="0"/>
                <a:ea typeface="Arial" charset="0"/>
                <a:cs typeface="Arial" charset="0"/>
              </a:rPr>
              <a:t>eg</a:t>
            </a:r>
            <a:r>
              <a:rPr lang="en-US" altLang="zh-CN" sz="2400" dirty="0">
                <a:latin typeface="Arial" charset="0"/>
                <a:ea typeface="Arial" charset="0"/>
                <a:cs typeface="Arial" charset="0"/>
              </a:rPr>
              <a:t>. &lt;, &gt;, &lt;=,… </a:t>
            </a:r>
          </a:p>
          <a:p>
            <a:pPr>
              <a:lnSpc>
                <a:spcPct val="90000"/>
              </a:lnSpc>
              <a:buClr>
                <a:schemeClr val="accent1"/>
              </a:buClr>
              <a:buSzPct val="80000"/>
              <a:buFont typeface="Wingdings" charset="2"/>
              <a:buChar char="•"/>
              <a:defRPr/>
            </a:pPr>
            <a:endParaRPr lang="en-US" altLang="zh-CN" sz="3000" dirty="0">
              <a:latin typeface="Arial" charset="0"/>
              <a:ea typeface="Arial" charset="0"/>
              <a:cs typeface="Arial" charset="0"/>
            </a:endParaRPr>
          </a:p>
        </p:txBody>
      </p:sp>
      <p:sp>
        <p:nvSpPr>
          <p:cNvPr id="5124" name="标题 1"/>
          <p:cNvSpPr>
            <a:spLocks noGrp="1" noChangeArrowheads="1"/>
          </p:cNvSpPr>
          <p:nvPr>
            <p:ph type="title" idx="4294967295"/>
          </p:nvPr>
        </p:nvSpPr>
        <p:spPr>
          <a:xfrm>
            <a:off x="228714"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How to design a generic algorithm</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35</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
        <p:nvSpPr>
          <p:cNvPr id="10" name="Text Box 4"/>
          <p:cNvSpPr txBox="1">
            <a:spLocks noChangeArrowheads="1"/>
          </p:cNvSpPr>
          <p:nvPr/>
        </p:nvSpPr>
        <p:spPr bwMode="auto">
          <a:xfrm>
            <a:off x="640808" y="3587659"/>
            <a:ext cx="809508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filter(</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threshold)</a:t>
            </a:r>
          </a:p>
          <a:p>
            <a:r>
              <a:rPr lang="en-US" altLang="zh-CN" sz="1800" dirty="0">
                <a:latin typeface="Lucida Console" charset="0"/>
                <a:ea typeface="+mn-ea"/>
              </a:rPr>
              <a:t>{</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if (</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 &lt; threshold)</a:t>
            </a:r>
          </a:p>
          <a:p>
            <a:r>
              <a:rPr lang="en-US" altLang="zh-CN" sz="1800" dirty="0">
                <a:latin typeface="Lucida Console" charset="0"/>
                <a:ea typeface="+mn-ea"/>
              </a:rPr>
              <a:t>               </a:t>
            </a:r>
            <a:r>
              <a:rPr lang="en-US" altLang="zh-CN" sz="1800" dirty="0" err="1">
                <a:latin typeface="Lucida Console" charset="0"/>
                <a:ea typeface="+mn-ea"/>
              </a:rPr>
              <a:t>nvec.push_back</a:t>
            </a:r>
            <a:r>
              <a:rPr lang="en-US" altLang="zh-CN" sz="1800" dirty="0">
                <a:latin typeface="Lucida Console" charset="0"/>
                <a:ea typeface="+mn-ea"/>
              </a:rPr>
              <a:t>(</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return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27182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33400" y="657225"/>
            <a:ext cx="8178800"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How to design a generic algorithm</a:t>
            </a:r>
            <a:endParaRPr lang="en-US" altLang="zh-CN" dirty="0"/>
          </a:p>
        </p:txBody>
      </p:sp>
      <p:sp>
        <p:nvSpPr>
          <p:cNvPr id="32771" name="Rectangle 3"/>
          <p:cNvSpPr>
            <a:spLocks noGrp="1" noChangeArrowheads="1"/>
          </p:cNvSpPr>
          <p:nvPr>
            <p:ph type="body" idx="1"/>
          </p:nvPr>
        </p:nvSpPr>
        <p:spPr>
          <a:xfrm>
            <a:off x="381000" y="1185657"/>
            <a:ext cx="7772400" cy="457200"/>
          </a:xfrm>
        </p:spPr>
        <p:txBody>
          <a:bodyPr/>
          <a:lstStyle/>
          <a:p>
            <a:pPr>
              <a:lnSpc>
                <a:spcPct val="90000"/>
              </a:lnSpc>
            </a:pPr>
            <a:r>
              <a:rPr lang="en-US" altLang="zh-CN" sz="2800" dirty="0">
                <a:latin typeface="Arial" charset="0"/>
                <a:ea typeface="Arial" charset="0"/>
                <a:cs typeface="Arial" charset="0"/>
              </a:rPr>
              <a:t>First solution: using pointer to function</a:t>
            </a:r>
          </a:p>
        </p:txBody>
      </p:sp>
      <p:sp>
        <p:nvSpPr>
          <p:cNvPr id="32772" name="Text Box 4"/>
          <p:cNvSpPr txBox="1">
            <a:spLocks noChangeArrowheads="1"/>
          </p:cNvSpPr>
          <p:nvPr/>
        </p:nvSpPr>
        <p:spPr bwMode="auto">
          <a:xfrm>
            <a:off x="0" y="1676446"/>
            <a:ext cx="91440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filter_ver1(</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threshold, </a:t>
            </a:r>
            <a:r>
              <a:rPr lang="en-US" altLang="zh-CN" sz="1800" dirty="0">
                <a:solidFill>
                  <a:srgbClr val="FF0000"/>
                </a:solidFill>
                <a:latin typeface="Lucida Console" charset="0"/>
                <a:ea typeface="+mn-ea"/>
              </a:rPr>
              <a:t>bool (*</a:t>
            </a:r>
            <a:r>
              <a:rPr lang="en-US" altLang="zh-CN" sz="1800" dirty="0" err="1">
                <a:solidFill>
                  <a:srgbClr val="FF0000"/>
                </a:solidFill>
                <a:latin typeface="Lucida Console" charset="0"/>
                <a:ea typeface="+mn-ea"/>
              </a:rPr>
              <a:t>pred</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int</a:t>
            </a:r>
            <a:r>
              <a:rPr lang="en-US" altLang="zh-CN" sz="1800" dirty="0">
                <a:solidFill>
                  <a:srgbClr val="FF0000"/>
                </a:solidFill>
                <a:latin typeface="Lucida Console" charset="0"/>
                <a:ea typeface="+mn-ea"/>
              </a:rPr>
              <a:t>, </a:t>
            </a:r>
            <a:r>
              <a:rPr lang="en-US" altLang="zh-CN" sz="1800" dirty="0" err="1">
                <a:solidFill>
                  <a:srgbClr val="FF0000"/>
                </a:solidFill>
                <a:latin typeface="Lucida Console" charset="0"/>
                <a:ea typeface="+mn-ea"/>
              </a:rPr>
              <a:t>int</a:t>
            </a:r>
            <a:r>
              <a:rPr lang="en-US" altLang="zh-CN" sz="1800" dirty="0">
                <a:solidFill>
                  <a:srgbClr val="FF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 = 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vec.size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if ( </a:t>
            </a:r>
            <a:r>
              <a:rPr lang="en-US" altLang="zh-CN" sz="1800" dirty="0" err="1">
                <a:solidFill>
                  <a:srgbClr val="FF0000"/>
                </a:solidFill>
                <a:latin typeface="Lucida Console" charset="0"/>
                <a:ea typeface="+mn-ea"/>
              </a:rPr>
              <a:t>pred</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vec</a:t>
            </a:r>
            <a:r>
              <a:rPr lang="en-US" altLang="zh-CN" sz="1800" dirty="0">
                <a:solidFill>
                  <a:srgbClr val="FF0000"/>
                </a:solidFill>
                <a:latin typeface="Lucida Console" charset="0"/>
                <a:ea typeface="+mn-ea"/>
              </a:rPr>
              <a:t>[</a:t>
            </a:r>
            <a:r>
              <a:rPr lang="en-US" altLang="zh-CN" sz="1800" dirty="0" err="1">
                <a:solidFill>
                  <a:srgbClr val="FF0000"/>
                </a:solidFill>
                <a:latin typeface="Lucida Console" charset="0"/>
                <a:ea typeface="+mn-ea"/>
              </a:rPr>
              <a:t>iX</a:t>
            </a:r>
            <a:r>
              <a:rPr lang="en-US" altLang="zh-CN" sz="1800" dirty="0">
                <a:solidFill>
                  <a:srgbClr val="FF0000"/>
                </a:solidFill>
                <a:latin typeface="Lucida Console" charset="0"/>
                <a:ea typeface="+mn-ea"/>
              </a:rPr>
              <a:t>], threshold)</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nvec.push_back</a:t>
            </a:r>
            <a:r>
              <a:rPr lang="en-US" altLang="zh-CN" sz="1800" dirty="0">
                <a:latin typeface="Lucida Console" charset="0"/>
                <a:ea typeface="+mn-ea"/>
              </a:rPr>
              <a:t>(</a:t>
            </a:r>
            <a:r>
              <a:rPr lang="en-US" altLang="zh-CN" sz="1800" dirty="0" err="1">
                <a:latin typeface="Lucida Console" charset="0"/>
                <a:ea typeface="+mn-ea"/>
              </a:rPr>
              <a:t>vec</a:t>
            </a:r>
            <a:r>
              <a:rPr lang="en-US" altLang="zh-CN" sz="1800" dirty="0">
                <a:latin typeface="Lucida Console" charset="0"/>
                <a:ea typeface="+mn-ea"/>
              </a:rPr>
              <a:t>[</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return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bool </a:t>
            </a:r>
            <a:r>
              <a:rPr lang="en-US" altLang="zh-CN" sz="1800" dirty="0" err="1">
                <a:latin typeface="Lucida Console" charset="0"/>
                <a:ea typeface="+mn-ea"/>
              </a:rPr>
              <a:t>less_than</a:t>
            </a:r>
            <a:r>
              <a:rPr lang="en-US" altLang="zh-CN" sz="1800" dirty="0">
                <a:latin typeface="Lucida Console" charset="0"/>
                <a:ea typeface="+mn-ea"/>
              </a:rPr>
              <a:t>(</a:t>
            </a:r>
            <a:r>
              <a:rPr lang="en-US" altLang="zh-CN" sz="1800" dirty="0" err="1">
                <a:latin typeface="Lucida Console" charset="0"/>
                <a:ea typeface="+mn-ea"/>
              </a:rPr>
              <a:t>int</a:t>
            </a:r>
            <a:r>
              <a:rPr lang="en-US" altLang="zh-CN" sz="1800" dirty="0">
                <a:latin typeface="Lucida Console" charset="0"/>
                <a:ea typeface="+mn-ea"/>
              </a:rPr>
              <a:t> v1, </a:t>
            </a:r>
            <a:r>
              <a:rPr lang="en-US" altLang="zh-CN" sz="1800" dirty="0" err="1">
                <a:latin typeface="Lucida Console" charset="0"/>
                <a:ea typeface="+mn-ea"/>
              </a:rPr>
              <a:t>int</a:t>
            </a:r>
            <a:r>
              <a:rPr lang="en-US" altLang="zh-CN" sz="1800" dirty="0">
                <a:latin typeface="Lucida Console" charset="0"/>
                <a:ea typeface="+mn-ea"/>
              </a:rPr>
              <a:t> v2)</a:t>
            </a:r>
          </a:p>
          <a:p>
            <a:r>
              <a:rPr lang="en-US" altLang="zh-CN" sz="1800" dirty="0">
                <a:latin typeface="Lucida Console" charset="0"/>
                <a:ea typeface="+mn-ea"/>
              </a:rPr>
              <a:t>{     return v1 &lt; v2 ? true : false;   }</a:t>
            </a:r>
          </a:p>
          <a:p>
            <a:r>
              <a:rPr lang="en-US" altLang="zh-CN" sz="1800" dirty="0">
                <a:latin typeface="Lucida Console" charset="0"/>
                <a:ea typeface="+mn-ea"/>
              </a:rPr>
              <a:t>bool </a:t>
            </a:r>
            <a:r>
              <a:rPr lang="en-US" altLang="zh-CN" sz="1800" dirty="0" err="1">
                <a:latin typeface="Lucida Console" charset="0"/>
                <a:ea typeface="+mn-ea"/>
              </a:rPr>
              <a:t>greater_than</a:t>
            </a:r>
            <a:r>
              <a:rPr lang="en-US" altLang="zh-CN" sz="1800" dirty="0">
                <a:latin typeface="Lucida Console" charset="0"/>
                <a:ea typeface="+mn-ea"/>
              </a:rPr>
              <a:t>(</a:t>
            </a:r>
            <a:r>
              <a:rPr lang="en-US" altLang="zh-CN" sz="1800" dirty="0" err="1">
                <a:latin typeface="Lucida Console" charset="0"/>
                <a:ea typeface="+mn-ea"/>
              </a:rPr>
              <a:t>int</a:t>
            </a:r>
            <a:r>
              <a:rPr lang="en-US" altLang="zh-CN" sz="1800" dirty="0">
                <a:latin typeface="Lucida Console" charset="0"/>
                <a:ea typeface="+mn-ea"/>
              </a:rPr>
              <a:t> v1, </a:t>
            </a:r>
            <a:r>
              <a:rPr lang="en-US" altLang="zh-CN" sz="1800" dirty="0" err="1">
                <a:latin typeface="Lucida Console" charset="0"/>
                <a:ea typeface="+mn-ea"/>
              </a:rPr>
              <a:t>int</a:t>
            </a:r>
            <a:r>
              <a:rPr lang="en-US" altLang="zh-CN" sz="1800" dirty="0">
                <a:latin typeface="Lucida Console" charset="0"/>
                <a:ea typeface="+mn-ea"/>
              </a:rPr>
              <a:t> v2)</a:t>
            </a:r>
          </a:p>
          <a:p>
            <a:r>
              <a:rPr lang="en-US" altLang="zh-CN" sz="1800" dirty="0">
                <a:latin typeface="Lucida Console" charset="0"/>
                <a:ea typeface="+mn-ea"/>
              </a:rPr>
              <a:t>{     return v1 &gt; v2 ? true : false;   }</a:t>
            </a:r>
          </a:p>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lt_10 = filter_ver1(</a:t>
            </a:r>
            <a:r>
              <a:rPr lang="en-US" altLang="zh-CN" sz="1800" dirty="0" err="1">
                <a:latin typeface="Lucida Console" charset="0"/>
                <a:ea typeface="+mn-ea"/>
              </a:rPr>
              <a:t>ivec</a:t>
            </a:r>
            <a:r>
              <a:rPr lang="en-US" altLang="zh-CN" sz="1800" dirty="0">
                <a:latin typeface="Lucida Console" charset="0"/>
                <a:ea typeface="+mn-ea"/>
              </a:rPr>
              <a:t>, 10, </a:t>
            </a:r>
            <a:r>
              <a:rPr lang="en-US" altLang="zh-CN" sz="1800" dirty="0" err="1">
                <a:latin typeface="Lucida Console" charset="0"/>
                <a:ea typeface="+mn-ea"/>
              </a:rPr>
              <a:t>less_than</a:t>
            </a:r>
            <a:r>
              <a:rPr lang="en-US" altLang="zh-CN" sz="1800" dirty="0">
                <a:latin typeface="Lucida Console" charset="0"/>
                <a:ea typeface="+mn-ea"/>
              </a:rPr>
              <a:t>); </a:t>
            </a:r>
            <a:r>
              <a:rPr lang="en-US" altLang="zh-CN" sz="1800" dirty="0">
                <a:solidFill>
                  <a:schemeClr val="accent6"/>
                </a:solidFill>
                <a:latin typeface="Lucida Console" charset="0"/>
                <a:ea typeface="+mn-ea"/>
              </a:rPr>
              <a:t>//calling</a:t>
            </a:r>
          </a:p>
        </p:txBody>
      </p:sp>
      <p:sp>
        <p:nvSpPr>
          <p:cNvPr id="32773" name="Text Box 5"/>
          <p:cNvSpPr txBox="1">
            <a:spLocks noChangeArrowheads="1"/>
          </p:cNvSpPr>
          <p:nvPr/>
        </p:nvSpPr>
        <p:spPr bwMode="auto">
          <a:xfrm>
            <a:off x="6095960" y="2743218"/>
            <a:ext cx="281955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b="1" dirty="0">
                <a:solidFill>
                  <a:srgbClr val="FF0000"/>
                </a:solidFill>
                <a:latin typeface="Arial" charset="0"/>
                <a:ea typeface="Arial" charset="0"/>
                <a:cs typeface="Arial" charset="0"/>
                <a:sym typeface="Wingdings" charset="2"/>
              </a:rPr>
              <a:t></a:t>
            </a:r>
            <a:r>
              <a:rPr lang="en-US" altLang="zh-CN" b="1" dirty="0">
                <a:solidFill>
                  <a:srgbClr val="FF0000"/>
                </a:solidFill>
                <a:latin typeface="Arial" charset="0"/>
                <a:ea typeface="Arial" charset="0"/>
                <a:cs typeface="Arial" charset="0"/>
              </a:rPr>
              <a:t>  The for loop is related to sequential addressing</a:t>
            </a:r>
          </a:p>
        </p:txBody>
      </p:sp>
    </p:spTree>
    <p:extLst>
      <p:ext uri="{BB962C8B-B14F-4D97-AF65-F5344CB8AC3E}">
        <p14:creationId xmlns:p14="http://schemas.microsoft.com/office/powerpoint/2010/main" val="280630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2773"/>
                                        </p:tgtEl>
                                        <p:attrNameLst>
                                          <p:attrName>style.visibility</p:attrName>
                                        </p:attrNameLst>
                                      </p:cBhvr>
                                      <p:to>
                                        <p:strVal val="visible"/>
                                      </p:to>
                                    </p:set>
                                    <p:anim calcmode="lin" valueType="num">
                                      <p:cBhvr additive="base">
                                        <p:cTn id="11" dur="500" fill="hold"/>
                                        <p:tgtEl>
                                          <p:spTgt spid="32773"/>
                                        </p:tgtEl>
                                        <p:attrNameLst>
                                          <p:attrName>ppt_x</p:attrName>
                                        </p:attrNameLst>
                                      </p:cBhvr>
                                      <p:tavLst>
                                        <p:tav tm="0">
                                          <p:val>
                                            <p:strVal val="#ppt_x"/>
                                          </p:val>
                                        </p:tav>
                                        <p:tav tm="100000">
                                          <p:val>
                                            <p:strVal val="#ppt_x"/>
                                          </p:val>
                                        </p:tav>
                                      </p:tavLst>
                                    </p:anim>
                                    <p:anim calcmode="lin" valueType="num">
                                      <p:cBhvr additive="base">
                                        <p:cTn id="12" dur="500" fill="hold"/>
                                        <p:tgtEl>
                                          <p:spTgt spid="3277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P spid="3277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506"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Design a generic algorithm</a:t>
            </a:r>
            <a:endParaRPr lang="en-US" altLang="zh-CN" dirty="0"/>
          </a:p>
        </p:txBody>
      </p:sp>
      <p:sp>
        <p:nvSpPr>
          <p:cNvPr id="37891" name="Rectangle 3"/>
          <p:cNvSpPr>
            <a:spLocks noGrp="1" noChangeArrowheads="1"/>
          </p:cNvSpPr>
          <p:nvPr>
            <p:ph type="body" idx="1"/>
          </p:nvPr>
        </p:nvSpPr>
        <p:spPr>
          <a:xfrm>
            <a:off x="609704" y="1600248"/>
            <a:ext cx="7848394" cy="4495682"/>
          </a:xfrm>
        </p:spPr>
        <p:txBody>
          <a:bodyPr/>
          <a:lstStyle/>
          <a:p>
            <a:pPr>
              <a:lnSpc>
                <a:spcPct val="90000"/>
              </a:lnSpc>
            </a:pPr>
            <a:r>
              <a:rPr lang="en-US" altLang="zh-CN" sz="2800" dirty="0">
                <a:latin typeface="Arial" charset="0"/>
                <a:ea typeface="Arial" charset="0"/>
                <a:cs typeface="Arial" charset="0"/>
              </a:rPr>
              <a:t>Second solution: </a:t>
            </a:r>
          </a:p>
          <a:p>
            <a:pPr lvl="1">
              <a:lnSpc>
                <a:spcPct val="90000"/>
              </a:lnSpc>
            </a:pPr>
            <a:r>
              <a:rPr lang="en-US" altLang="zh-CN" sz="2400" dirty="0">
                <a:latin typeface="Arial" charset="0"/>
                <a:ea typeface="Arial" charset="0"/>
                <a:cs typeface="Arial" charset="0"/>
              </a:rPr>
              <a:t>Using </a:t>
            </a:r>
            <a:r>
              <a:rPr lang="en-US" altLang="zh-CN" sz="2400" b="1" dirty="0">
                <a:latin typeface="Arial" charset="0"/>
                <a:ea typeface="Arial" charset="0"/>
                <a:cs typeface="Arial" charset="0"/>
              </a:rPr>
              <a:t>function objects </a:t>
            </a:r>
            <a:r>
              <a:rPr lang="en-US" altLang="zh-CN" sz="2400" dirty="0">
                <a:latin typeface="Arial" charset="0"/>
                <a:ea typeface="Arial" charset="0"/>
                <a:cs typeface="Arial" charset="0"/>
              </a:rPr>
              <a:t>to replace pointer to function</a:t>
            </a:r>
          </a:p>
          <a:p>
            <a:r>
              <a:rPr lang="en-US" altLang="zh-CN" dirty="0">
                <a:latin typeface="Arial" charset="0"/>
                <a:ea typeface="Arial" charset="0"/>
                <a:cs typeface="Arial" charset="0"/>
              </a:rPr>
              <a:t>Function Objects</a:t>
            </a:r>
          </a:p>
          <a:p>
            <a:pPr lvl="1"/>
            <a:r>
              <a:rPr lang="en-US" altLang="zh-CN" sz="2400" dirty="0">
                <a:latin typeface="Arial" charset="0"/>
                <a:ea typeface="Arial" charset="0"/>
                <a:cs typeface="Arial" charset="0"/>
              </a:rPr>
              <a:t>Entity objects of certain classes which overloading the function call operator</a:t>
            </a:r>
          </a:p>
          <a:p>
            <a:pPr lvl="1"/>
            <a:r>
              <a:rPr lang="en-US" altLang="zh-CN" sz="2400" dirty="0">
                <a:latin typeface="Arial" charset="0"/>
                <a:ea typeface="Arial" charset="0"/>
                <a:cs typeface="Arial" charset="0"/>
              </a:rPr>
              <a:t>Avoiding our own implementation, and more efficient (inline calling)</a:t>
            </a:r>
          </a:p>
          <a:p>
            <a:pPr>
              <a:lnSpc>
                <a:spcPct val="90000"/>
              </a:lnSpc>
            </a:pPr>
            <a:endParaRPr lang="en-US" altLang="zh-CN" sz="3200" dirty="0">
              <a:latin typeface="Arial" charset="0"/>
              <a:ea typeface="Arial" charset="0"/>
              <a:cs typeface="Arial" charset="0"/>
            </a:endParaRPr>
          </a:p>
          <a:p>
            <a:pPr lvl="1">
              <a:lnSpc>
                <a:spcPct val="90000"/>
              </a:lnSpc>
            </a:pPr>
            <a:endParaRPr lang="en-US" altLang="zh-CN" sz="2400" dirty="0">
              <a:latin typeface="Arial" charset="0"/>
              <a:ea typeface="Arial" charset="0"/>
              <a:cs typeface="Arial" charset="0"/>
            </a:endParaRPr>
          </a:p>
        </p:txBody>
      </p:sp>
    </p:spTree>
    <p:extLst>
      <p:ext uri="{BB962C8B-B14F-4D97-AF65-F5344CB8AC3E}">
        <p14:creationId xmlns:p14="http://schemas.microsoft.com/office/powerpoint/2010/main" val="478064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3506" y="668383"/>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Design a generic algorithm</a:t>
            </a:r>
          </a:p>
        </p:txBody>
      </p:sp>
      <p:sp>
        <p:nvSpPr>
          <p:cNvPr id="33795" name="Rectangle 3"/>
          <p:cNvSpPr>
            <a:spLocks noGrp="1" noChangeArrowheads="1"/>
          </p:cNvSpPr>
          <p:nvPr>
            <p:ph type="body" idx="1"/>
          </p:nvPr>
        </p:nvSpPr>
        <p:spPr>
          <a:xfrm>
            <a:off x="533506" y="1541538"/>
            <a:ext cx="8077206" cy="4401995"/>
          </a:xfrm>
        </p:spPr>
        <p:txBody>
          <a:bodyPr/>
          <a:lstStyle/>
          <a:p>
            <a:r>
              <a:rPr lang="en-US" altLang="zh-CN" sz="2800" dirty="0">
                <a:latin typeface="Arial" charset="0"/>
                <a:ea typeface="Arial" charset="0"/>
                <a:cs typeface="Arial" charset="0"/>
              </a:rPr>
              <a:t>Function Objects</a:t>
            </a:r>
          </a:p>
          <a:p>
            <a:pPr lvl="1"/>
            <a:r>
              <a:rPr lang="en-US" altLang="zh-CN" sz="2400" dirty="0">
                <a:latin typeface="Arial" charset="0"/>
                <a:ea typeface="Arial" charset="0"/>
                <a:cs typeface="Arial" charset="0"/>
              </a:rPr>
              <a:t>Pre-defined function objects:</a:t>
            </a:r>
          </a:p>
          <a:p>
            <a:pPr lvl="2"/>
            <a:r>
              <a:rPr lang="en-US" altLang="zh-CN" sz="2000" dirty="0">
                <a:latin typeface="Arial" charset="0"/>
                <a:ea typeface="Arial" charset="0"/>
                <a:cs typeface="Arial" charset="0"/>
              </a:rPr>
              <a:t>6 arithmetic: plus&lt;type&gt;, minus&lt;type&gt;, negate&lt;type&gt;, multiplies&lt;type&gt;, </a:t>
            </a:r>
            <a:r>
              <a:rPr lang="en-US" altLang="zh-CN" sz="2000" dirty="0" err="1">
                <a:latin typeface="Arial" charset="0"/>
                <a:ea typeface="Arial" charset="0"/>
                <a:cs typeface="Arial" charset="0"/>
              </a:rPr>
              <a:t>devides</a:t>
            </a:r>
            <a:r>
              <a:rPr lang="en-US" altLang="zh-CN" sz="2000" dirty="0">
                <a:latin typeface="Arial" charset="0"/>
                <a:ea typeface="Arial" charset="0"/>
                <a:cs typeface="Arial" charset="0"/>
              </a:rPr>
              <a:t>&lt;type&gt;, modules&lt;type&gt;</a:t>
            </a:r>
          </a:p>
          <a:p>
            <a:pPr lvl="2"/>
            <a:r>
              <a:rPr lang="en-US" altLang="zh-CN" sz="2000" dirty="0">
                <a:latin typeface="Arial" charset="0"/>
                <a:ea typeface="Arial" charset="0"/>
                <a:cs typeface="Arial" charset="0"/>
              </a:rPr>
              <a:t>6 relational: less&lt;type&gt;, </a:t>
            </a:r>
            <a:r>
              <a:rPr lang="en-US" altLang="zh-CN" sz="2000" dirty="0" err="1">
                <a:latin typeface="Arial" charset="0"/>
                <a:ea typeface="Arial" charset="0"/>
                <a:cs typeface="Arial" charset="0"/>
              </a:rPr>
              <a:t>less_equal</a:t>
            </a:r>
            <a:r>
              <a:rPr lang="en-US" altLang="zh-CN" sz="2000" dirty="0">
                <a:latin typeface="Arial" charset="0"/>
                <a:ea typeface="Arial" charset="0"/>
                <a:cs typeface="Arial" charset="0"/>
              </a:rPr>
              <a:t>&lt;type&gt;, greater&lt;type&gt;, </a:t>
            </a:r>
            <a:r>
              <a:rPr lang="en-US" altLang="zh-CN" sz="2000" dirty="0" err="1">
                <a:latin typeface="Arial" charset="0"/>
                <a:ea typeface="Arial" charset="0"/>
                <a:cs typeface="Arial" charset="0"/>
              </a:rPr>
              <a:t>greater_equal</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equal_to</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not_equal_to</a:t>
            </a:r>
            <a:r>
              <a:rPr lang="en-US" altLang="zh-CN" sz="2000" dirty="0">
                <a:latin typeface="Arial" charset="0"/>
                <a:ea typeface="Arial" charset="0"/>
                <a:cs typeface="Arial" charset="0"/>
              </a:rPr>
              <a:t>&lt;type&gt;</a:t>
            </a:r>
          </a:p>
          <a:p>
            <a:pPr lvl="2"/>
            <a:r>
              <a:rPr lang="en-US" altLang="zh-CN" sz="2000" dirty="0">
                <a:latin typeface="Arial" charset="0"/>
                <a:ea typeface="Arial" charset="0"/>
                <a:cs typeface="Arial" charset="0"/>
              </a:rPr>
              <a:t>3 logical: </a:t>
            </a:r>
            <a:r>
              <a:rPr lang="en-US" altLang="zh-CN" sz="2000" dirty="0" err="1">
                <a:latin typeface="Arial" charset="0"/>
                <a:ea typeface="Arial" charset="0"/>
                <a:cs typeface="Arial" charset="0"/>
              </a:rPr>
              <a:t>logical_and</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logical_or</a:t>
            </a:r>
            <a:r>
              <a:rPr lang="en-US" altLang="zh-CN" sz="2000" dirty="0">
                <a:latin typeface="Arial" charset="0"/>
                <a:ea typeface="Arial" charset="0"/>
                <a:cs typeface="Arial" charset="0"/>
              </a:rPr>
              <a:t>&lt;type&gt;, </a:t>
            </a:r>
            <a:r>
              <a:rPr lang="en-US" altLang="zh-CN" sz="2000" dirty="0" err="1">
                <a:latin typeface="Arial" charset="0"/>
                <a:ea typeface="Arial" charset="0"/>
                <a:cs typeface="Arial" charset="0"/>
              </a:rPr>
              <a:t>logical_not</a:t>
            </a:r>
            <a:r>
              <a:rPr lang="en-US" altLang="zh-CN" sz="2000" dirty="0">
                <a:latin typeface="Arial" charset="0"/>
                <a:ea typeface="Arial" charset="0"/>
                <a:cs typeface="Arial" charset="0"/>
              </a:rPr>
              <a:t>&lt;type&gt; </a:t>
            </a:r>
          </a:p>
        </p:txBody>
      </p:sp>
    </p:spTree>
    <p:extLst>
      <p:ext uri="{BB962C8B-B14F-4D97-AF65-F5344CB8AC3E}">
        <p14:creationId xmlns:p14="http://schemas.microsoft.com/office/powerpoint/2010/main" val="690203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2727" y="609674"/>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Design a generic algorithm</a:t>
            </a:r>
          </a:p>
        </p:txBody>
      </p:sp>
      <p:sp>
        <p:nvSpPr>
          <p:cNvPr id="34819" name="Rectangle 3"/>
          <p:cNvSpPr>
            <a:spLocks noGrp="1" noChangeArrowheads="1"/>
          </p:cNvSpPr>
          <p:nvPr>
            <p:ph type="body" idx="1"/>
          </p:nvPr>
        </p:nvSpPr>
        <p:spPr>
          <a:xfrm>
            <a:off x="381110" y="1524050"/>
            <a:ext cx="7772400" cy="457200"/>
          </a:xfrm>
        </p:spPr>
        <p:txBody>
          <a:bodyPr/>
          <a:lstStyle/>
          <a:p>
            <a:pPr>
              <a:lnSpc>
                <a:spcPct val="90000"/>
              </a:lnSpc>
            </a:pPr>
            <a:r>
              <a:rPr lang="en-US" altLang="zh-CN" sz="2800" dirty="0">
                <a:latin typeface="Arial" charset="0"/>
                <a:ea typeface="Arial" charset="0"/>
                <a:cs typeface="Arial" charset="0"/>
              </a:rPr>
              <a:t>Usage of function objects</a:t>
            </a:r>
          </a:p>
        </p:txBody>
      </p:sp>
      <p:sp>
        <p:nvSpPr>
          <p:cNvPr id="34820" name="Text Box 4"/>
          <p:cNvSpPr txBox="1">
            <a:spLocks noChangeArrowheads="1"/>
          </p:cNvSpPr>
          <p:nvPr/>
        </p:nvSpPr>
        <p:spPr bwMode="auto">
          <a:xfrm>
            <a:off x="152516" y="2347025"/>
            <a:ext cx="891528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solidFill>
                  <a:srgbClr val="FF0000"/>
                </a:solidFill>
                <a:latin typeface="Lucida Console" charset="0"/>
                <a:ea typeface="+mn-ea"/>
              </a:rPr>
              <a:t>#include &lt;functional&gt;</a:t>
            </a:r>
          </a:p>
          <a:p>
            <a:endParaRPr lang="en-US" altLang="zh-CN" sz="1800" dirty="0">
              <a:latin typeface="Lucida Console" charset="0"/>
              <a:ea typeface="+mn-ea"/>
            </a:endParaRPr>
          </a:p>
          <a:p>
            <a:r>
              <a:rPr lang="en-US" altLang="zh-CN" sz="1800" dirty="0">
                <a:solidFill>
                  <a:schemeClr val="accent6"/>
                </a:solidFill>
                <a:latin typeface="Lucida Console" charset="0"/>
              </a:rPr>
              <a:t>//in descending order, changing the defaults</a:t>
            </a:r>
            <a:endParaRPr lang="en-US" altLang="zh-CN" sz="1800" dirty="0">
              <a:solidFill>
                <a:schemeClr val="accent6"/>
              </a:solidFill>
              <a:latin typeface="Lucida Console" charset="0"/>
              <a:ea typeface="+mn-ea"/>
            </a:endParaRPr>
          </a:p>
          <a:p>
            <a:r>
              <a:rPr lang="en-US" altLang="zh-CN" sz="1800" dirty="0">
                <a:latin typeface="Lucida Console" charset="0"/>
                <a:ea typeface="+mn-ea"/>
              </a:rPr>
              <a:t>sort(</a:t>
            </a:r>
            <a:r>
              <a:rPr lang="en-US" altLang="zh-CN" sz="1800" dirty="0" err="1">
                <a:latin typeface="Lucida Console" charset="0"/>
                <a:ea typeface="+mn-ea"/>
              </a:rPr>
              <a:t>vec.begin</a:t>
            </a:r>
            <a:r>
              <a:rPr lang="en-US" altLang="zh-CN" sz="1800" dirty="0">
                <a:latin typeface="Lucida Console" charset="0"/>
                <a:ea typeface="+mn-ea"/>
              </a:rPr>
              <a:t>(), </a:t>
            </a:r>
            <a:r>
              <a:rPr lang="en-US" altLang="zh-CN" sz="1800" dirty="0" err="1">
                <a:latin typeface="Lucida Console" charset="0"/>
                <a:ea typeface="+mn-ea"/>
              </a:rPr>
              <a:t>vec.end</a:t>
            </a:r>
            <a:r>
              <a:rPr lang="en-US" altLang="zh-CN" sz="1800" dirty="0">
                <a:latin typeface="Lucida Console" charset="0"/>
                <a:ea typeface="+mn-ea"/>
              </a:rPr>
              <a:t>(), </a:t>
            </a:r>
            <a:r>
              <a:rPr lang="en-US" altLang="zh-CN" sz="1800" dirty="0">
                <a:solidFill>
                  <a:srgbClr val="FF0000"/>
                </a:solidFill>
                <a:latin typeface="Lucida Console" charset="0"/>
                <a:ea typeface="+mn-ea"/>
              </a:rPr>
              <a:t>greater&lt;</a:t>
            </a:r>
            <a:r>
              <a:rPr lang="en-US" altLang="zh-CN" sz="1800" dirty="0" err="1">
                <a:solidFill>
                  <a:srgbClr val="FF0000"/>
                </a:solidFill>
                <a:latin typeface="Lucida Console" charset="0"/>
                <a:ea typeface="+mn-ea"/>
              </a:rPr>
              <a:t>int</a:t>
            </a:r>
            <a:r>
              <a:rPr lang="en-US" altLang="zh-CN" sz="1800" dirty="0">
                <a:solidFill>
                  <a:srgbClr val="FF0000"/>
                </a:solidFill>
                <a:latin typeface="Lucida Console" charset="0"/>
                <a:ea typeface="+mn-ea"/>
              </a:rPr>
              <a:t>&gt;()</a:t>
            </a:r>
            <a:r>
              <a:rPr lang="en-US" altLang="zh-CN" sz="1800" dirty="0">
                <a:latin typeface="Lucida Console" charset="0"/>
                <a:ea typeface="+mn-ea"/>
              </a:rPr>
              <a:t>);   </a:t>
            </a:r>
          </a:p>
          <a:p>
            <a:endParaRPr lang="en-US" altLang="zh-CN" sz="1800" dirty="0">
              <a:latin typeface="Lucida Console" charset="0"/>
              <a:ea typeface="+mn-ea"/>
            </a:endParaRPr>
          </a:p>
          <a:p>
            <a:r>
              <a:rPr lang="en-US" altLang="zh-CN" sz="1800" dirty="0">
                <a:latin typeface="Lucida Console" charset="0"/>
                <a:ea typeface="+mn-ea"/>
              </a:rPr>
              <a:t>transform(</a:t>
            </a:r>
            <a:r>
              <a:rPr lang="en-US" altLang="zh-CN" sz="1800" dirty="0" err="1">
                <a:latin typeface="Lucida Console" charset="0"/>
                <a:ea typeface="+mn-ea"/>
              </a:rPr>
              <a:t>fibon.begin</a:t>
            </a:r>
            <a:r>
              <a:rPr lang="en-US" altLang="zh-CN" sz="1800" dirty="0">
                <a:latin typeface="Lucida Console" charset="0"/>
                <a:ea typeface="+mn-ea"/>
              </a:rPr>
              <a:t>(), </a:t>
            </a:r>
            <a:r>
              <a:rPr lang="en-US" altLang="zh-CN" sz="1800" dirty="0" err="1">
                <a:latin typeface="Lucida Console" charset="0"/>
                <a:ea typeface="+mn-ea"/>
              </a:rPr>
              <a:t>fibon.end</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triangle.begin</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fib_x_tri.begin</a:t>
            </a:r>
            <a:r>
              <a:rPr lang="en-US" altLang="zh-CN" sz="1800" dirty="0">
                <a:latin typeface="Lucida Console" charset="0"/>
                <a:ea typeface="+mn-ea"/>
              </a:rPr>
              <a:t>(),</a:t>
            </a:r>
          </a:p>
          <a:p>
            <a:r>
              <a:rPr lang="en-US" altLang="zh-CN" sz="1800" dirty="0">
                <a:latin typeface="Lucida Console" charset="0"/>
                <a:ea typeface="+mn-ea"/>
              </a:rPr>
              <a:t>	 multiplies&lt;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a:solidFill>
                  <a:schemeClr val="accent6"/>
                </a:solidFill>
                <a:latin typeface="Lucida Console" charset="0"/>
              </a:rPr>
              <a:t>//multiply two sequences’ elements</a:t>
            </a:r>
          </a:p>
          <a:p>
            <a:endParaRPr lang="en-US" altLang="zh-CN" sz="1800" dirty="0">
              <a:latin typeface="Lucida Console" charset="0"/>
              <a:ea typeface="+mn-ea"/>
            </a:endParaRPr>
          </a:p>
          <a:p>
            <a:r>
              <a:rPr lang="en-US" altLang="zh-CN" sz="1800" dirty="0">
                <a:latin typeface="Lucida Console" charset="0"/>
                <a:ea typeface="+mn-ea"/>
              </a:rPr>
              <a:t>	</a:t>
            </a:r>
          </a:p>
        </p:txBody>
      </p:sp>
    </p:spTree>
    <p:extLst>
      <p:ext uri="{BB962C8B-B14F-4D97-AF65-F5344CB8AC3E}">
        <p14:creationId xmlns:p14="http://schemas.microsoft.com/office/powerpoint/2010/main" val="169613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3.1 Why? </a:t>
            </a:r>
          </a:p>
        </p:txBody>
      </p:sp>
      <p:sp>
        <p:nvSpPr>
          <p:cNvPr id="3075" name="Content Placeholder 2"/>
          <p:cNvSpPr>
            <a:spLocks noGrp="1"/>
          </p:cNvSpPr>
          <p:nvPr>
            <p:ph idx="1"/>
          </p:nvPr>
        </p:nvSpPr>
        <p:spPr>
          <a:xfrm>
            <a:off x="457308" y="1447852"/>
            <a:ext cx="8381780" cy="4176713"/>
          </a:xfrm>
        </p:spPr>
        <p:txBody>
          <a:bodyPr/>
          <a:lstStyle/>
          <a:p>
            <a:pPr eaLnBrk="1" hangingPunct="1"/>
            <a:r>
              <a:rPr lang="en-US" altLang="zh-CN" sz="3000" dirty="0">
                <a:latin typeface="Arial" charset="0"/>
                <a:ea typeface="Arial" charset="0"/>
                <a:cs typeface="Arial" charset="0"/>
              </a:rPr>
              <a:t>Writing the same search, sort, or other functionality for all the different data types is tedious and error prone.</a:t>
            </a:r>
          </a:p>
          <a:p>
            <a:pPr eaLnBrk="1" hangingPunct="1"/>
            <a:r>
              <a:rPr lang="en-US" altLang="zh-CN" sz="3000" dirty="0">
                <a:latin typeface="Arial" charset="0"/>
                <a:ea typeface="Arial" charset="0"/>
                <a:cs typeface="Arial" charset="0"/>
              </a:rPr>
              <a:t>Rise the level of abstraction, the source code is just a pattern.</a:t>
            </a:r>
          </a:p>
          <a:p>
            <a:pPr eaLnBrk="1" hangingPunct="1"/>
            <a:r>
              <a:rPr lang="en-US" altLang="zh-CN" sz="3000" dirty="0">
                <a:latin typeface="Arial" charset="0"/>
                <a:ea typeface="Arial" charset="0"/>
                <a:cs typeface="Arial" charset="0"/>
              </a:rPr>
              <a:t>Why not use a solution that allows you to write a function once and then use it for any kind of data?</a:t>
            </a:r>
          </a:p>
          <a:p>
            <a:pPr eaLnBrk="1" hangingPunct="1"/>
            <a:endParaRPr lang="en-US" altLang="zh-CN" sz="3000" dirty="0">
              <a:latin typeface="Arial" charset="0"/>
              <a:ea typeface="Arial" charset="0"/>
              <a:cs typeface="Arial" charset="0"/>
            </a:endParaRPr>
          </a:p>
        </p:txBody>
      </p:sp>
    </p:spTree>
    <p:extLst>
      <p:ext uri="{BB962C8B-B14F-4D97-AF65-F5344CB8AC3E}">
        <p14:creationId xmlns:p14="http://schemas.microsoft.com/office/powerpoint/2010/main" val="342661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 Design a generic algorithm</a:t>
            </a:r>
          </a:p>
        </p:txBody>
      </p:sp>
      <p:sp>
        <p:nvSpPr>
          <p:cNvPr id="35843" name="Rectangle 3"/>
          <p:cNvSpPr>
            <a:spLocks noGrp="1" noChangeArrowheads="1"/>
          </p:cNvSpPr>
          <p:nvPr>
            <p:ph type="body" idx="1"/>
          </p:nvPr>
        </p:nvSpPr>
        <p:spPr>
          <a:xfrm>
            <a:off x="228714" y="1371654"/>
            <a:ext cx="8686572" cy="4495800"/>
          </a:xfrm>
        </p:spPr>
        <p:txBody>
          <a:bodyPr/>
          <a:lstStyle/>
          <a:p>
            <a:r>
              <a:rPr lang="en-US" altLang="zh-CN" sz="2800" dirty="0">
                <a:latin typeface="Arial" charset="0"/>
                <a:ea typeface="Arial" charset="0"/>
                <a:cs typeface="Arial" charset="0"/>
              </a:rPr>
              <a:t>Function Objects Adaptor – Brings more flexibility</a:t>
            </a:r>
          </a:p>
          <a:p>
            <a:pPr lvl="1"/>
            <a:r>
              <a:rPr lang="en-US" altLang="zh-CN" sz="2400" dirty="0">
                <a:latin typeface="Arial" charset="0"/>
                <a:ea typeface="Arial" charset="0"/>
                <a:cs typeface="Arial" charset="0"/>
              </a:rPr>
              <a:t>Binder adaptor – bind the parameter of function object to certain value, thus transform the binary function object to unary function object</a:t>
            </a:r>
          </a:p>
          <a:p>
            <a:pPr lvl="2"/>
            <a:r>
              <a:rPr lang="en-US" altLang="zh-CN" sz="2000" dirty="0">
                <a:latin typeface="Arial" charset="0"/>
                <a:ea typeface="Arial" charset="0"/>
                <a:cs typeface="Arial" charset="0"/>
              </a:rPr>
              <a:t>bind1st(less&lt;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10)</a:t>
            </a:r>
          </a:p>
          <a:p>
            <a:pPr lvl="2"/>
            <a:r>
              <a:rPr lang="en-US" altLang="zh-CN" sz="2000" dirty="0">
                <a:latin typeface="Arial" charset="0"/>
                <a:ea typeface="Arial" charset="0"/>
                <a:cs typeface="Arial" charset="0"/>
              </a:rPr>
              <a:t>bind2nd(less&lt;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10)</a:t>
            </a:r>
          </a:p>
          <a:p>
            <a:pPr lvl="1"/>
            <a:r>
              <a:rPr lang="en-US" altLang="zh-CN" sz="2400" dirty="0" err="1">
                <a:latin typeface="Arial" charset="0"/>
                <a:ea typeface="Arial" charset="0"/>
                <a:cs typeface="Arial" charset="0"/>
              </a:rPr>
              <a:t>Negator</a:t>
            </a:r>
            <a:r>
              <a:rPr lang="en-US" altLang="zh-CN" sz="2400" dirty="0">
                <a:latin typeface="Arial" charset="0"/>
                <a:ea typeface="Arial" charset="0"/>
                <a:cs typeface="Arial" charset="0"/>
              </a:rPr>
              <a:t> adaptor – negate the return value of function object</a:t>
            </a:r>
          </a:p>
          <a:p>
            <a:pPr lvl="2"/>
            <a:r>
              <a:rPr lang="en-US" altLang="zh-CN" sz="2000" dirty="0">
                <a:latin typeface="Arial" charset="0"/>
                <a:ea typeface="Arial" charset="0"/>
                <a:cs typeface="Arial" charset="0"/>
              </a:rPr>
              <a:t>not1( bind2nd(less&lt;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10) ) – unary</a:t>
            </a:r>
          </a:p>
          <a:p>
            <a:pPr lvl="2"/>
            <a:r>
              <a:rPr lang="en-US" altLang="zh-CN" sz="2000" dirty="0">
                <a:latin typeface="Arial" charset="0"/>
                <a:ea typeface="Arial" charset="0"/>
                <a:cs typeface="Arial" charset="0"/>
              </a:rPr>
              <a:t>not2(less&lt;</a:t>
            </a:r>
            <a:r>
              <a:rPr lang="en-US" altLang="zh-CN" sz="2000" dirty="0" err="1">
                <a:latin typeface="Arial" charset="0"/>
                <a:ea typeface="Arial" charset="0"/>
                <a:cs typeface="Arial" charset="0"/>
              </a:rPr>
              <a:t>int</a:t>
            </a:r>
            <a:r>
              <a:rPr lang="en-US" altLang="zh-CN" sz="2000" dirty="0">
                <a:latin typeface="Arial" charset="0"/>
                <a:ea typeface="Arial" charset="0"/>
                <a:cs typeface="Arial" charset="0"/>
              </a:rPr>
              <a:t>&gt;&amp;) – binary</a:t>
            </a:r>
          </a:p>
        </p:txBody>
      </p:sp>
    </p:spTree>
    <p:extLst>
      <p:ext uri="{BB962C8B-B14F-4D97-AF65-F5344CB8AC3E}">
        <p14:creationId xmlns:p14="http://schemas.microsoft.com/office/powerpoint/2010/main" val="1319889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 Design a generic algorithm</a:t>
            </a:r>
            <a:endParaRPr lang="en-US" altLang="zh-CN" dirty="0"/>
          </a:p>
        </p:txBody>
      </p:sp>
      <p:sp>
        <p:nvSpPr>
          <p:cNvPr id="37891" name="Rectangle 3"/>
          <p:cNvSpPr>
            <a:spLocks noGrp="1" noChangeArrowheads="1"/>
          </p:cNvSpPr>
          <p:nvPr>
            <p:ph type="body" idx="1"/>
          </p:nvPr>
        </p:nvSpPr>
        <p:spPr>
          <a:xfrm>
            <a:off x="304912" y="1143060"/>
            <a:ext cx="8382000" cy="1295366"/>
          </a:xfrm>
        </p:spPr>
        <p:txBody>
          <a:bodyPr/>
          <a:lstStyle/>
          <a:p>
            <a:pPr>
              <a:lnSpc>
                <a:spcPct val="90000"/>
              </a:lnSpc>
            </a:pPr>
            <a:r>
              <a:rPr lang="en-US" altLang="zh-CN" sz="2800" dirty="0">
                <a:latin typeface="Arial" charset="0"/>
                <a:ea typeface="Arial" charset="0"/>
                <a:cs typeface="Arial" charset="0"/>
              </a:rPr>
              <a:t>Second solution: </a:t>
            </a:r>
          </a:p>
          <a:p>
            <a:pPr lvl="2">
              <a:lnSpc>
                <a:spcPct val="90000"/>
              </a:lnSpc>
            </a:pPr>
            <a:r>
              <a:rPr lang="en-US" altLang="zh-CN" sz="2000" dirty="0">
                <a:latin typeface="Arial" charset="0"/>
                <a:ea typeface="Arial" charset="0"/>
                <a:cs typeface="Arial" charset="0"/>
              </a:rPr>
              <a:t>Using function objects to replace pointer to function</a:t>
            </a:r>
          </a:p>
          <a:p>
            <a:pPr lvl="2">
              <a:lnSpc>
                <a:spcPct val="90000"/>
              </a:lnSpc>
            </a:pPr>
            <a:r>
              <a:rPr lang="en-US" altLang="zh-CN" sz="2000" dirty="0">
                <a:latin typeface="Arial" charset="0"/>
                <a:ea typeface="Arial" charset="0"/>
                <a:cs typeface="Arial" charset="0"/>
              </a:rPr>
              <a:t>Using generic </a:t>
            </a:r>
            <a:r>
              <a:rPr lang="en-US" altLang="zh-CN" sz="2000" i="1" dirty="0" err="1">
                <a:latin typeface="Arial" charset="0"/>
                <a:ea typeface="Arial" charset="0"/>
                <a:cs typeface="Arial" charset="0"/>
              </a:rPr>
              <a:t>find_if</a:t>
            </a:r>
            <a:r>
              <a:rPr lang="en-US" altLang="zh-CN" sz="2000" i="1" dirty="0">
                <a:latin typeface="Arial" charset="0"/>
                <a:ea typeface="Arial" charset="0"/>
                <a:cs typeface="Arial" charset="0"/>
              </a:rPr>
              <a:t>()</a:t>
            </a:r>
            <a:r>
              <a:rPr lang="en-US" altLang="zh-CN" sz="2000" dirty="0">
                <a:latin typeface="Arial" charset="0"/>
                <a:ea typeface="Arial" charset="0"/>
                <a:cs typeface="Arial" charset="0"/>
              </a:rPr>
              <a:t> to replace container-related addressing</a:t>
            </a:r>
          </a:p>
        </p:txBody>
      </p:sp>
      <p:sp>
        <p:nvSpPr>
          <p:cNvPr id="37892" name="Text Box 4"/>
          <p:cNvSpPr txBox="1">
            <a:spLocks noChangeArrowheads="1"/>
          </p:cNvSpPr>
          <p:nvPr/>
        </p:nvSpPr>
        <p:spPr bwMode="auto">
          <a:xfrm>
            <a:off x="410175" y="2438426"/>
            <a:ext cx="827673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vector&lt;</a:t>
            </a:r>
            <a:r>
              <a:rPr lang="en-US" altLang="zh-CN" sz="1800" dirty="0" err="1">
                <a:latin typeface="Lucida Console" charset="0"/>
                <a:ea typeface="+mn-ea"/>
              </a:rPr>
              <a:t>int</a:t>
            </a:r>
            <a:r>
              <a:rPr lang="en-US" altLang="zh-CN" sz="1800" dirty="0">
                <a:latin typeface="Lucida Console" charset="0"/>
                <a:ea typeface="+mn-ea"/>
              </a:rPr>
              <a:t>&gt; filter_ver2(</a:t>
            </a:r>
            <a:r>
              <a:rPr lang="en-US" altLang="zh-CN" sz="1800" dirty="0" err="1">
                <a:latin typeface="Lucida Console" charset="0"/>
                <a:ea typeface="+mn-ea"/>
              </a:rPr>
              <a:t>const</a:t>
            </a:r>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&amp;</a:t>
            </a:r>
            <a:r>
              <a:rPr lang="en-US" altLang="zh-CN" sz="1800" dirty="0" err="1">
                <a:latin typeface="Lucida Console" charset="0"/>
                <a:ea typeface="+mn-ea"/>
              </a:rPr>
              <a:t>vec</a:t>
            </a:r>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threshold, </a:t>
            </a:r>
            <a:r>
              <a:rPr lang="en-US" altLang="zh-CN" sz="1800" dirty="0">
                <a:solidFill>
                  <a:srgbClr val="C00000"/>
                </a:solidFill>
                <a:latin typeface="Lucida Console" charset="0"/>
                <a:ea typeface="+mn-ea"/>
              </a:rPr>
              <a:t>less&lt;</a:t>
            </a:r>
            <a:r>
              <a:rPr lang="en-US" altLang="zh-CN" sz="1800" dirty="0" err="1">
                <a:solidFill>
                  <a:srgbClr val="C00000"/>
                </a:solidFill>
                <a:latin typeface="Lucida Console" charset="0"/>
                <a:ea typeface="+mn-ea"/>
              </a:rPr>
              <a:t>int</a:t>
            </a:r>
            <a:r>
              <a:rPr lang="en-US" altLang="zh-CN" sz="1800" dirty="0">
                <a:solidFill>
                  <a:srgbClr val="C00000"/>
                </a:solidFill>
                <a:latin typeface="Lucida Console" charset="0"/>
                <a:ea typeface="+mn-ea"/>
              </a:rPr>
              <a:t>&gt; &amp;</a:t>
            </a:r>
            <a:r>
              <a:rPr lang="en-US" altLang="zh-CN" sz="1800" dirty="0" err="1">
                <a:solidFill>
                  <a:srgbClr val="C00000"/>
                </a:solidFill>
                <a:latin typeface="Lucida Console" charset="0"/>
                <a:ea typeface="+mn-ea"/>
              </a:rPr>
              <a:t>lt</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nvec</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a:t>
            </a:r>
            <a:r>
              <a:rPr lang="en-US" altLang="zh-CN" sz="1800" dirty="0" err="1">
                <a:latin typeface="Lucida Console" charset="0"/>
                <a:ea typeface="+mn-ea"/>
              </a:rPr>
              <a:t>const_iterator</a:t>
            </a:r>
            <a:r>
              <a:rPr lang="en-US" altLang="zh-CN" sz="1800" dirty="0">
                <a:latin typeface="Lucida Console" charset="0"/>
                <a:ea typeface="+mn-ea"/>
              </a:rPr>
              <a:t> </a:t>
            </a:r>
            <a:r>
              <a:rPr lang="en-US" altLang="zh-CN" sz="1800" dirty="0">
                <a:solidFill>
                  <a:srgbClr val="C00000"/>
                </a:solidFill>
                <a:latin typeface="Lucida Console" charset="0"/>
                <a:ea typeface="+mn-ea"/>
              </a:rPr>
              <a:t>it</a:t>
            </a:r>
            <a:r>
              <a:rPr lang="en-US" altLang="zh-CN" sz="1800" dirty="0">
                <a:latin typeface="Lucida Console" charset="0"/>
                <a:ea typeface="+mn-ea"/>
              </a:rPr>
              <a:t> = </a:t>
            </a:r>
            <a:r>
              <a:rPr lang="en-US" altLang="zh-CN" sz="1800" dirty="0" err="1">
                <a:latin typeface="Lucida Console" charset="0"/>
                <a:ea typeface="+mn-ea"/>
              </a:rPr>
              <a:t>vec.begin</a:t>
            </a:r>
            <a:r>
              <a:rPr lang="en-US" altLang="zh-CN" sz="1800" dirty="0">
                <a:latin typeface="Lucida Console" charset="0"/>
                <a:ea typeface="+mn-ea"/>
              </a:rPr>
              <a:t>(); </a:t>
            </a:r>
          </a:p>
          <a:p>
            <a:r>
              <a:rPr lang="en-US" altLang="zh-CN" sz="1800" dirty="0">
                <a:latin typeface="Lucida Console" charset="0"/>
                <a:ea typeface="+mn-ea"/>
              </a:rPr>
              <a:t>     while (</a:t>
            </a:r>
            <a:r>
              <a:rPr lang="en-US" altLang="zh-CN" sz="1800" dirty="0">
                <a:solidFill>
                  <a:srgbClr val="C00000"/>
                </a:solidFill>
                <a:latin typeface="Lucida Console" charset="0"/>
                <a:ea typeface="+mn-ea"/>
              </a:rPr>
              <a:t>(it = </a:t>
            </a:r>
            <a:r>
              <a:rPr lang="en-US" altLang="zh-CN" sz="1800" dirty="0" err="1">
                <a:solidFill>
                  <a:srgbClr val="C00000"/>
                </a:solidFill>
                <a:latin typeface="Lucida Console" charset="0"/>
                <a:ea typeface="+mn-ea"/>
              </a:rPr>
              <a:t>find_if</a:t>
            </a:r>
            <a:r>
              <a:rPr lang="en-US" altLang="zh-CN" sz="1800" dirty="0">
                <a:solidFill>
                  <a:srgbClr val="C00000"/>
                </a:solidFill>
                <a:latin typeface="Lucida Console" charset="0"/>
                <a:ea typeface="+mn-ea"/>
              </a:rPr>
              <a:t>(it, </a:t>
            </a:r>
            <a:r>
              <a:rPr lang="en-US" altLang="zh-CN" sz="1800" dirty="0" err="1">
                <a:solidFill>
                  <a:srgbClr val="C00000"/>
                </a:solidFill>
                <a:latin typeface="Lucida Console" charset="0"/>
                <a:ea typeface="+mn-ea"/>
              </a:rPr>
              <a:t>vec.end</a:t>
            </a:r>
            <a:r>
              <a:rPr lang="en-US" altLang="zh-CN" sz="1800" dirty="0">
                <a:solidFill>
                  <a:srgbClr val="C00000"/>
                </a:solidFill>
                <a:latin typeface="Lucida Console" charset="0"/>
                <a:ea typeface="+mn-ea"/>
              </a:rPr>
              <a:t>(), bind2nd(</a:t>
            </a:r>
            <a:r>
              <a:rPr lang="en-US" altLang="zh-CN" sz="1800" dirty="0" err="1">
                <a:solidFill>
                  <a:srgbClr val="C00000"/>
                </a:solidFill>
                <a:latin typeface="Lucida Console" charset="0"/>
                <a:ea typeface="+mn-ea"/>
              </a:rPr>
              <a:t>lt</a:t>
            </a:r>
            <a:r>
              <a:rPr lang="en-US" altLang="zh-CN" sz="1800" dirty="0">
                <a:solidFill>
                  <a:srgbClr val="C00000"/>
                </a:solidFill>
                <a:latin typeface="Lucida Console" charset="0"/>
                <a:ea typeface="+mn-ea"/>
              </a:rPr>
              <a:t>, threshold))) != </a:t>
            </a:r>
            <a:r>
              <a:rPr lang="en-US" altLang="zh-CN" sz="1800" dirty="0" err="1">
                <a:solidFill>
                  <a:srgbClr val="C00000"/>
                </a:solidFill>
                <a:latin typeface="Lucida Console" charset="0"/>
                <a:ea typeface="+mn-ea"/>
              </a:rPr>
              <a:t>vec.end</a:t>
            </a:r>
            <a:r>
              <a:rPr lang="en-US" altLang="zh-CN" sz="1800" dirty="0">
                <a:solidFill>
                  <a:srgbClr val="C00000"/>
                </a:solidFill>
                <a:latin typeface="Lucida Console" charset="0"/>
                <a:ea typeface="+mn-ea"/>
              </a:rPr>
              <a:t>()</a:t>
            </a:r>
            <a:r>
              <a:rPr lang="en-US" altLang="zh-CN" sz="1800" dirty="0">
                <a:latin typeface="Lucida Console" charset="0"/>
                <a:ea typeface="+mn-ea"/>
              </a:rPr>
              <a:t>)</a:t>
            </a:r>
          </a:p>
          <a:p>
            <a:r>
              <a:rPr lang="en-US" altLang="zh-CN" sz="1800" dirty="0">
                <a:latin typeface="Lucida Console" charset="0"/>
                <a:ea typeface="+mn-ea"/>
              </a:rPr>
              <a:t>     {    </a:t>
            </a:r>
          </a:p>
          <a:p>
            <a:r>
              <a:rPr lang="en-US" altLang="zh-CN" sz="1800" dirty="0">
                <a:latin typeface="Lucida Console" charset="0"/>
                <a:ea typeface="+mn-ea"/>
              </a:rPr>
              <a:t>           </a:t>
            </a:r>
            <a:r>
              <a:rPr lang="en-US" altLang="zh-CN" sz="1800" dirty="0" err="1">
                <a:latin typeface="Lucida Console" charset="0"/>
                <a:ea typeface="+mn-ea"/>
              </a:rPr>
              <a:t>nvec.push_back</a:t>
            </a:r>
            <a:r>
              <a:rPr lang="en-US" altLang="zh-CN" sz="1800" dirty="0">
                <a:latin typeface="Lucida Console" charset="0"/>
                <a:ea typeface="+mn-ea"/>
              </a:rPr>
              <a:t>(</a:t>
            </a:r>
            <a:r>
              <a:rPr lang="en-US" altLang="zh-CN" sz="1800" dirty="0">
                <a:solidFill>
                  <a:srgbClr val="C00000"/>
                </a:solidFill>
                <a:latin typeface="Lucida Console" charset="0"/>
                <a:ea typeface="+mn-ea"/>
              </a:rPr>
              <a:t>*it</a:t>
            </a:r>
            <a:r>
              <a:rPr lang="en-US" altLang="zh-CN" sz="1800" dirty="0">
                <a:latin typeface="Lucida Console" charset="0"/>
                <a:ea typeface="+mn-ea"/>
              </a:rPr>
              <a:t>);</a:t>
            </a:r>
          </a:p>
          <a:p>
            <a:r>
              <a:rPr lang="en-US" altLang="zh-CN" sz="1800" dirty="0">
                <a:latin typeface="Lucida Console" charset="0"/>
                <a:ea typeface="+mn-ea"/>
              </a:rPr>
              <a:t>           it++;</a:t>
            </a:r>
          </a:p>
          <a:p>
            <a:r>
              <a:rPr lang="en-US" altLang="zh-CN" sz="1800" dirty="0">
                <a:latin typeface="Lucida Console" charset="0"/>
                <a:ea typeface="+mn-ea"/>
              </a:rPr>
              <a:t>     }</a:t>
            </a:r>
          </a:p>
          <a:p>
            <a:r>
              <a:rPr lang="en-US" altLang="zh-CN" sz="1800" dirty="0">
                <a:latin typeface="Lucida Console" charset="0"/>
                <a:ea typeface="+mn-ea"/>
              </a:rPr>
              <a:t>     return </a:t>
            </a:r>
            <a:r>
              <a:rPr lang="en-US" altLang="zh-CN" sz="1800" dirty="0" err="1">
                <a:latin typeface="Lucida Console" charset="0"/>
                <a:ea typeface="+mn-ea"/>
              </a:rPr>
              <a:t>nvec</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2031631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41144" y="581439"/>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3.7 Design a generic algorithm</a:t>
            </a:r>
            <a:endParaRPr lang="en-US" altLang="zh-CN" dirty="0"/>
          </a:p>
        </p:txBody>
      </p:sp>
      <p:sp>
        <p:nvSpPr>
          <p:cNvPr id="38915" name="Rectangle 3"/>
          <p:cNvSpPr>
            <a:spLocks noGrp="1" noChangeArrowheads="1"/>
          </p:cNvSpPr>
          <p:nvPr>
            <p:ph type="body" idx="1"/>
          </p:nvPr>
        </p:nvSpPr>
        <p:spPr>
          <a:xfrm>
            <a:off x="312179" y="1157890"/>
            <a:ext cx="8382000" cy="899546"/>
          </a:xfrm>
        </p:spPr>
        <p:txBody>
          <a:bodyPr/>
          <a:lstStyle/>
          <a:p>
            <a:pPr>
              <a:lnSpc>
                <a:spcPct val="90000"/>
              </a:lnSpc>
            </a:pPr>
            <a:r>
              <a:rPr lang="en-US" altLang="zh-CN" sz="2800" dirty="0">
                <a:latin typeface="Arial" charset="0"/>
                <a:ea typeface="Arial" charset="0"/>
                <a:cs typeface="Arial" charset="0"/>
              </a:rPr>
              <a:t>Final solution: </a:t>
            </a:r>
          </a:p>
          <a:p>
            <a:pPr lvl="2">
              <a:lnSpc>
                <a:spcPct val="90000"/>
              </a:lnSpc>
            </a:pPr>
            <a:r>
              <a:rPr lang="en-US" altLang="zh-CN" sz="2000" dirty="0">
                <a:latin typeface="Arial" charset="0"/>
                <a:ea typeface="Arial" charset="0"/>
                <a:cs typeface="Arial" charset="0"/>
              </a:rPr>
              <a:t>Make it more generic, independent with container and type</a:t>
            </a:r>
          </a:p>
        </p:txBody>
      </p:sp>
      <p:sp>
        <p:nvSpPr>
          <p:cNvPr id="38916" name="Text Box 4"/>
          <p:cNvSpPr txBox="1">
            <a:spLocks noChangeArrowheads="1"/>
          </p:cNvSpPr>
          <p:nvPr/>
        </p:nvSpPr>
        <p:spPr bwMode="auto">
          <a:xfrm>
            <a:off x="337501" y="2237315"/>
            <a:ext cx="835667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template&lt;</a:t>
            </a:r>
            <a:r>
              <a:rPr lang="en-US" altLang="zh-CN" sz="1800" dirty="0" err="1">
                <a:solidFill>
                  <a:srgbClr val="C00000"/>
                </a:solidFill>
                <a:latin typeface="Lucida Console" charset="0"/>
                <a:ea typeface="+mn-ea"/>
              </a:rPr>
              <a:t>typename</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InputIter</a:t>
            </a:r>
            <a:r>
              <a:rPr lang="en-US" altLang="zh-CN" sz="1800" dirty="0">
                <a:latin typeface="Lucida Console" charset="0"/>
                <a:ea typeface="+mn-ea"/>
              </a:rPr>
              <a:t>, </a:t>
            </a:r>
            <a:r>
              <a:rPr lang="en-US" altLang="zh-CN" sz="1800" dirty="0" err="1">
                <a:solidFill>
                  <a:srgbClr val="C00000"/>
                </a:solidFill>
                <a:latin typeface="Lucida Console" charset="0"/>
                <a:ea typeface="+mn-ea"/>
              </a:rPr>
              <a:t>typename</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OutputIter</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typename</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t>
            </a:r>
            <a:r>
              <a:rPr lang="en-US" altLang="zh-CN" sz="1800" dirty="0" err="1">
                <a:solidFill>
                  <a:srgbClr val="C00000"/>
                </a:solidFill>
                <a:latin typeface="Lucida Console" charset="0"/>
                <a:ea typeface="+mn-ea"/>
              </a:rPr>
              <a:t>typename</a:t>
            </a:r>
            <a:r>
              <a:rPr lang="en-US" altLang="zh-CN" sz="1800" dirty="0">
                <a:solidFill>
                  <a:srgbClr val="C00000"/>
                </a:solidFill>
                <a:latin typeface="Lucida Console" charset="0"/>
                <a:ea typeface="+mn-ea"/>
              </a:rPr>
              <a:t> Comp</a:t>
            </a:r>
            <a:r>
              <a:rPr lang="en-US" altLang="zh-CN" sz="1800" dirty="0">
                <a:latin typeface="Lucida Console" charset="0"/>
                <a:ea typeface="+mn-ea"/>
              </a:rPr>
              <a:t>&gt;</a:t>
            </a:r>
          </a:p>
          <a:p>
            <a:r>
              <a:rPr lang="en-US" altLang="zh-CN" sz="1800" dirty="0" err="1">
                <a:latin typeface="Lucida Console" charset="0"/>
                <a:ea typeface="+mn-ea"/>
              </a:rPr>
              <a:t>OutputIter</a:t>
            </a:r>
            <a:r>
              <a:rPr lang="en-US" altLang="zh-CN" sz="1800" dirty="0">
                <a:latin typeface="Lucida Console" charset="0"/>
                <a:ea typeface="+mn-ea"/>
              </a:rPr>
              <a:t> filter(</a:t>
            </a:r>
            <a:r>
              <a:rPr lang="en-US" altLang="zh-CN" sz="1800" dirty="0" err="1">
                <a:solidFill>
                  <a:srgbClr val="C00000"/>
                </a:solidFill>
                <a:latin typeface="Lucida Console" charset="0"/>
                <a:ea typeface="+mn-ea"/>
              </a:rPr>
              <a:t>InputIter</a:t>
            </a:r>
            <a:r>
              <a:rPr lang="en-US" altLang="zh-CN" sz="1800" dirty="0">
                <a:solidFill>
                  <a:srgbClr val="C00000"/>
                </a:solidFill>
                <a:latin typeface="Lucida Console" charset="0"/>
                <a:ea typeface="+mn-ea"/>
              </a:rPr>
              <a:t> first</a:t>
            </a:r>
            <a:r>
              <a:rPr lang="en-US" altLang="zh-CN" sz="1800" dirty="0">
                <a:latin typeface="Lucida Console" charset="0"/>
                <a:ea typeface="+mn-ea"/>
              </a:rPr>
              <a:t>, </a:t>
            </a:r>
            <a:r>
              <a:rPr lang="en-US" altLang="zh-CN" sz="1800" dirty="0" err="1">
                <a:solidFill>
                  <a:srgbClr val="C00000"/>
                </a:solidFill>
                <a:latin typeface="Lucida Console" charset="0"/>
                <a:ea typeface="+mn-ea"/>
              </a:rPr>
              <a:t>InputIter</a:t>
            </a:r>
            <a:r>
              <a:rPr lang="en-US" altLang="zh-CN" sz="1800" dirty="0">
                <a:solidFill>
                  <a:srgbClr val="C00000"/>
                </a:solidFill>
                <a:latin typeface="Lucida Console" charset="0"/>
                <a:ea typeface="+mn-ea"/>
              </a:rPr>
              <a:t> last</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solidFill>
                  <a:srgbClr val="C00000"/>
                </a:solidFill>
                <a:latin typeface="Lucida Console" charset="0"/>
                <a:ea typeface="+mn-ea"/>
              </a:rPr>
              <a:t>OutputIter</a:t>
            </a:r>
            <a:r>
              <a:rPr lang="en-US" altLang="zh-CN" sz="1800" dirty="0">
                <a:solidFill>
                  <a:srgbClr val="C00000"/>
                </a:solidFill>
                <a:latin typeface="Lucida Console" charset="0"/>
                <a:ea typeface="+mn-ea"/>
              </a:rPr>
              <a:t> at</a:t>
            </a:r>
            <a:r>
              <a:rPr lang="en-US" altLang="zh-CN" sz="1800" dirty="0">
                <a:latin typeface="Lucida Console" charset="0"/>
                <a:ea typeface="+mn-ea"/>
              </a:rPr>
              <a:t>, </a:t>
            </a:r>
            <a:r>
              <a:rPr lang="en-US" altLang="zh-CN" sz="1800" dirty="0" err="1">
                <a:latin typeface="Lucida Console" charset="0"/>
                <a:ea typeface="+mn-ea"/>
              </a:rPr>
              <a:t>const</a:t>
            </a:r>
            <a:r>
              <a:rPr lang="en-US" altLang="zh-CN" sz="1800" dirty="0">
                <a:latin typeface="Lucida Console" charset="0"/>
                <a:ea typeface="+mn-ea"/>
              </a:rPr>
              <a:t> </a:t>
            </a:r>
            <a:r>
              <a:rPr lang="en-US" altLang="zh-CN" sz="1800" dirty="0" err="1">
                <a:latin typeface="Lucida Console" charset="0"/>
                <a:ea typeface="+mn-ea"/>
              </a:rPr>
              <a:t>ElemType</a:t>
            </a:r>
            <a:r>
              <a:rPr lang="en-US" altLang="zh-CN" sz="1800" dirty="0">
                <a:latin typeface="Lucida Console" charset="0"/>
                <a:ea typeface="+mn-ea"/>
              </a:rPr>
              <a:t> &amp;</a:t>
            </a:r>
            <a:r>
              <a:rPr lang="en-US" altLang="zh-CN" sz="1800" dirty="0" err="1">
                <a:latin typeface="Lucida Console" charset="0"/>
                <a:ea typeface="+mn-ea"/>
              </a:rPr>
              <a:t>thres</a:t>
            </a:r>
            <a:r>
              <a:rPr lang="en-US" altLang="zh-CN" sz="1800" dirty="0">
                <a:latin typeface="Lucida Console" charset="0"/>
                <a:ea typeface="+mn-ea"/>
              </a:rPr>
              <a:t>, </a:t>
            </a:r>
            <a:r>
              <a:rPr lang="en-US" altLang="zh-CN" sz="1800" dirty="0">
                <a:solidFill>
                  <a:srgbClr val="C00000"/>
                </a:solidFill>
                <a:latin typeface="Lucida Console" charset="0"/>
                <a:ea typeface="+mn-ea"/>
              </a:rPr>
              <a:t>Comp </a:t>
            </a:r>
            <a:r>
              <a:rPr lang="en-US" altLang="zh-CN" sz="1800" dirty="0" err="1">
                <a:solidFill>
                  <a:srgbClr val="C00000"/>
                </a:solidFill>
                <a:latin typeface="Lucida Console" charset="0"/>
                <a:ea typeface="+mn-ea"/>
              </a:rPr>
              <a:t>pred</a:t>
            </a:r>
            <a:r>
              <a:rPr lang="en-US" altLang="zh-CN" sz="1800" dirty="0">
                <a:latin typeface="Lucida Console" charset="0"/>
                <a:ea typeface="+mn-ea"/>
              </a:rPr>
              <a:t>)</a:t>
            </a:r>
          </a:p>
          <a:p>
            <a:r>
              <a:rPr lang="en-US" altLang="zh-CN" sz="1800" dirty="0">
                <a:latin typeface="Lucida Console" charset="0"/>
                <a:ea typeface="+mn-ea"/>
              </a:rPr>
              <a:t>{</a:t>
            </a:r>
          </a:p>
          <a:p>
            <a:r>
              <a:rPr lang="en-US" altLang="zh-CN" sz="1800" dirty="0">
                <a:latin typeface="Lucida Console" charset="0"/>
                <a:ea typeface="+mn-ea"/>
              </a:rPr>
              <a:t>     while (</a:t>
            </a:r>
            <a:r>
              <a:rPr lang="en-US" altLang="zh-CN" sz="1800" dirty="0">
                <a:solidFill>
                  <a:srgbClr val="C00000"/>
                </a:solidFill>
                <a:latin typeface="Lucida Console" charset="0"/>
                <a:ea typeface="+mn-ea"/>
              </a:rPr>
              <a:t>(first = </a:t>
            </a:r>
            <a:r>
              <a:rPr lang="en-US" altLang="zh-CN" sz="1800" dirty="0" err="1">
                <a:solidFill>
                  <a:srgbClr val="C00000"/>
                </a:solidFill>
                <a:latin typeface="Lucida Console" charset="0"/>
                <a:ea typeface="+mn-ea"/>
              </a:rPr>
              <a:t>find_if</a:t>
            </a:r>
            <a:r>
              <a:rPr lang="en-US" altLang="zh-CN" sz="1800" dirty="0">
                <a:solidFill>
                  <a:srgbClr val="C00000"/>
                </a:solidFill>
                <a:latin typeface="Lucida Console" charset="0"/>
                <a:ea typeface="+mn-ea"/>
              </a:rPr>
              <a:t>( first, last, bind2nd( </a:t>
            </a:r>
            <a:r>
              <a:rPr lang="en-US" altLang="zh-CN" sz="1800" dirty="0" err="1">
                <a:solidFill>
                  <a:srgbClr val="C00000"/>
                </a:solidFill>
                <a:latin typeface="Lucida Console" charset="0"/>
                <a:ea typeface="+mn-ea"/>
              </a:rPr>
              <a:t>pred</a:t>
            </a:r>
            <a:r>
              <a:rPr lang="en-US" altLang="zh-CN" sz="1800" dirty="0">
                <a:solidFill>
                  <a:srgbClr val="C00000"/>
                </a:solidFill>
                <a:latin typeface="Lucida Console" charset="0"/>
                <a:ea typeface="+mn-ea"/>
              </a:rPr>
              <a:t>, </a:t>
            </a:r>
            <a:r>
              <a:rPr lang="en-US" altLang="zh-CN" sz="1800" dirty="0" err="1">
                <a:solidFill>
                  <a:srgbClr val="C00000"/>
                </a:solidFill>
                <a:latin typeface="Lucida Console" charset="0"/>
                <a:ea typeface="+mn-ea"/>
              </a:rPr>
              <a:t>thres</a:t>
            </a:r>
            <a:r>
              <a:rPr lang="en-US" altLang="zh-CN" sz="1800" dirty="0">
                <a:solidFill>
                  <a:srgbClr val="C00000"/>
                </a:solidFill>
                <a:latin typeface="Lucida Console" charset="0"/>
                <a:ea typeface="+mn-ea"/>
              </a:rPr>
              <a:t> ) )) != last</a:t>
            </a:r>
            <a:r>
              <a:rPr lang="en-US" altLang="zh-CN" sz="1800" dirty="0">
                <a:latin typeface="Lucida Console" charset="0"/>
                <a:ea typeface="+mn-ea"/>
              </a:rPr>
              <a:t>)</a:t>
            </a:r>
          </a:p>
          <a:p>
            <a:r>
              <a:rPr lang="en-US" altLang="zh-CN" sz="1800" dirty="0">
                <a:latin typeface="Lucida Console" charset="0"/>
                <a:ea typeface="+mn-ea"/>
              </a:rPr>
              <a:t>     {    </a:t>
            </a:r>
          </a:p>
          <a:p>
            <a:r>
              <a:rPr lang="en-US" altLang="zh-CN" sz="1800" dirty="0">
                <a:latin typeface="Lucida Console" charset="0"/>
                <a:ea typeface="+mn-ea"/>
              </a:rPr>
              <a:t>          *at++ = *first++;</a:t>
            </a:r>
          </a:p>
          <a:p>
            <a:r>
              <a:rPr lang="en-US" altLang="zh-CN" sz="1800" dirty="0">
                <a:latin typeface="Lucida Console" charset="0"/>
                <a:ea typeface="+mn-ea"/>
              </a:rPr>
              <a:t>     }</a:t>
            </a:r>
          </a:p>
          <a:p>
            <a:r>
              <a:rPr lang="en-US" altLang="zh-CN" sz="1800" dirty="0">
                <a:latin typeface="Lucida Console" charset="0"/>
                <a:ea typeface="+mn-ea"/>
              </a:rPr>
              <a:t>     return at;</a:t>
            </a:r>
          </a:p>
          <a:p>
            <a:r>
              <a:rPr lang="en-US" altLang="zh-CN" sz="1800" dirty="0">
                <a:latin typeface="Lucida Console" charset="0"/>
                <a:ea typeface="+mn-ea"/>
              </a:rPr>
              <a:t>}</a:t>
            </a:r>
          </a:p>
        </p:txBody>
      </p:sp>
      <p:sp>
        <p:nvSpPr>
          <p:cNvPr id="38917" name="Text Box 5"/>
          <p:cNvSpPr txBox="1">
            <a:spLocks noChangeArrowheads="1"/>
          </p:cNvSpPr>
          <p:nvPr/>
        </p:nvSpPr>
        <p:spPr bwMode="auto">
          <a:xfrm>
            <a:off x="3124238" y="5497524"/>
            <a:ext cx="58195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800" b="1" dirty="0">
                <a:solidFill>
                  <a:srgbClr val="C00000"/>
                </a:solidFill>
                <a:latin typeface="Arial" charset="0"/>
                <a:ea typeface="Arial" charset="0"/>
                <a:cs typeface="Arial" charset="0"/>
              </a:rPr>
              <a:t>The </a:t>
            </a:r>
            <a:r>
              <a:rPr lang="en-US" altLang="zh-CN" sz="1800" b="1" i="1" dirty="0">
                <a:solidFill>
                  <a:srgbClr val="C00000"/>
                </a:solidFill>
                <a:latin typeface="Arial" charset="0"/>
                <a:ea typeface="Arial" charset="0"/>
                <a:cs typeface="Arial" charset="0"/>
              </a:rPr>
              <a:t>filter()</a:t>
            </a:r>
            <a:r>
              <a:rPr lang="en-US" altLang="zh-CN" sz="1800" b="1" dirty="0">
                <a:solidFill>
                  <a:srgbClr val="C00000"/>
                </a:solidFill>
                <a:latin typeface="Arial" charset="0"/>
                <a:ea typeface="Arial" charset="0"/>
                <a:cs typeface="Arial" charset="0"/>
              </a:rPr>
              <a:t> is a complete generic algorithm now!</a:t>
            </a:r>
          </a:p>
        </p:txBody>
      </p:sp>
    </p:spTree>
    <p:extLst>
      <p:ext uri="{BB962C8B-B14F-4D97-AF65-F5344CB8AC3E}">
        <p14:creationId xmlns:p14="http://schemas.microsoft.com/office/powerpoint/2010/main" val="644280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38917"/>
                                        </p:tgtEl>
                                        <p:attrNameLst>
                                          <p:attrName>style.visibility</p:attrName>
                                        </p:attrNameLst>
                                      </p:cBhvr>
                                      <p:to>
                                        <p:strVal val="visible"/>
                                      </p:to>
                                    </p:set>
                                    <p:anim calcmode="lin" valueType="num">
                                      <p:cBhvr additive="base">
                                        <p:cTn id="11" dur="500" fill="hold"/>
                                        <p:tgtEl>
                                          <p:spTgt spid="38917"/>
                                        </p:tgtEl>
                                        <p:attrNameLst>
                                          <p:attrName>ppt_x</p:attrName>
                                        </p:attrNameLst>
                                      </p:cBhvr>
                                      <p:tavLst>
                                        <p:tav tm="0">
                                          <p:val>
                                            <p:strVal val="#ppt_x"/>
                                          </p:val>
                                        </p:tav>
                                        <p:tav tm="100000">
                                          <p:val>
                                            <p:strVal val="#ppt_x"/>
                                          </p:val>
                                        </p:tav>
                                      </p:tavLst>
                                    </p:anim>
                                    <p:anim calcmode="lin" valueType="num">
                                      <p:cBhvr additive="base">
                                        <p:cTn id="12" dur="500" fill="hold"/>
                                        <p:tgtEl>
                                          <p:spTgt spid="3891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P spid="3891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标题 1"/>
          <p:cNvSpPr>
            <a:spLocks noGrp="1" noChangeArrowheads="1"/>
          </p:cNvSpPr>
          <p:nvPr>
            <p:ph type="title" idx="4294967295"/>
          </p:nvPr>
        </p:nvSpPr>
        <p:spPr>
          <a:xfrm>
            <a:off x="228714"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What’s inside iterators?</a:t>
            </a:r>
            <a:r>
              <a:rPr lang="zh-CN" altLang="en-US" dirty="0">
                <a:latin typeface="Arial" panose="020B0604020202020204" pitchFamily="34" charset="0"/>
                <a:ea typeface="微软雅黑" panose="020B0503020204020204" pitchFamily="34" charset="-122"/>
                <a:cs typeface="Arial" panose="020B0604020202020204" pitchFamily="34" charset="0"/>
              </a:rPr>
              <a:t> </a:t>
            </a: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43</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84" y="1621346"/>
            <a:ext cx="6299518" cy="4224891"/>
          </a:xfrm>
          <a:prstGeom prst="rect">
            <a:avLst/>
          </a:prstGeom>
        </p:spPr>
      </p:pic>
      <p:sp>
        <p:nvSpPr>
          <p:cNvPr id="4" name="文本占位符 3"/>
          <p:cNvSpPr>
            <a:spLocks noGrp="1"/>
          </p:cNvSpPr>
          <p:nvPr>
            <p:ph type="body" idx="1"/>
          </p:nvPr>
        </p:nvSpPr>
        <p:spPr>
          <a:xfrm>
            <a:off x="719138" y="1844675"/>
            <a:ext cx="7502638" cy="1133359"/>
          </a:xfrm>
        </p:spPr>
        <p:txBody>
          <a:bodyPr/>
          <a:lstStyle/>
          <a:p>
            <a:endParaRPr kumimoji="1" lang="zh-CN" altLang="en-US"/>
          </a:p>
        </p:txBody>
      </p:sp>
    </p:spTree>
    <p:extLst>
      <p:ext uri="{BB962C8B-B14F-4D97-AF65-F5344CB8AC3E}">
        <p14:creationId xmlns:p14="http://schemas.microsoft.com/office/powerpoint/2010/main" val="108811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STL iterators</a:t>
            </a:r>
          </a:p>
        </p:txBody>
      </p:sp>
      <p:sp>
        <p:nvSpPr>
          <p:cNvPr id="35843" name="Rectangle 3"/>
          <p:cNvSpPr>
            <a:spLocks noGrp="1" noChangeArrowheads="1"/>
          </p:cNvSpPr>
          <p:nvPr>
            <p:ph type="body" idx="1"/>
          </p:nvPr>
        </p:nvSpPr>
        <p:spPr>
          <a:xfrm>
            <a:off x="228714" y="1371654"/>
            <a:ext cx="8686572" cy="4495800"/>
          </a:xfrm>
        </p:spPr>
        <p:txBody>
          <a:bodyPr/>
          <a:lstStyle/>
          <a:p>
            <a:r>
              <a:rPr lang="en-US" altLang="zh-CN" sz="2800" dirty="0">
                <a:latin typeface="Arial" charset="0"/>
                <a:ea typeface="Arial" charset="0"/>
                <a:cs typeface="Arial" charset="0"/>
              </a:rPr>
              <a:t>Iterator</a:t>
            </a:r>
          </a:p>
          <a:p>
            <a:pPr lvl="1"/>
            <a:r>
              <a:rPr lang="en-US" altLang="zh-CN" sz="2400" dirty="0">
                <a:latin typeface="Arial" charset="0"/>
                <a:ea typeface="Arial" charset="0"/>
                <a:cs typeface="Arial" charset="0"/>
              </a:rPr>
              <a:t>Generalized pointer for keeping track of the beginning, ending, and other positions of a data structure</a:t>
            </a:r>
          </a:p>
          <a:p>
            <a:pPr lvl="1"/>
            <a:r>
              <a:rPr lang="en-US" altLang="zh-CN" sz="2400" dirty="0">
                <a:latin typeface="Arial" charset="0"/>
                <a:ea typeface="Arial" charset="0"/>
                <a:cs typeface="Arial" charset="0"/>
              </a:rPr>
              <a:t>Is a class object that can point at an element of a container by storing its memory address</a:t>
            </a:r>
          </a:p>
          <a:p>
            <a:pPr lvl="2"/>
            <a:r>
              <a:rPr lang="en-US" altLang="zh-CN" sz="2000" dirty="0">
                <a:latin typeface="Arial" charset="0"/>
                <a:ea typeface="Arial" charset="0"/>
                <a:cs typeface="Arial" charset="0"/>
              </a:rPr>
              <a:t>Has built in operations that can access the value stored at a location</a:t>
            </a:r>
          </a:p>
          <a:p>
            <a:pPr lvl="2"/>
            <a:r>
              <a:rPr lang="en-US" altLang="zh-CN" sz="2000" dirty="0">
                <a:latin typeface="Arial" charset="0"/>
                <a:ea typeface="Arial" charset="0"/>
                <a:cs typeface="Arial" charset="0"/>
              </a:rPr>
              <a:t>iterator++ // move to the next element</a:t>
            </a:r>
          </a:p>
          <a:p>
            <a:pPr lvl="2"/>
            <a:r>
              <a:rPr lang="en-US" altLang="zh-CN" sz="2000" dirty="0">
                <a:latin typeface="Arial" charset="0"/>
                <a:ea typeface="Arial" charset="0"/>
                <a:cs typeface="Arial" charset="0"/>
              </a:rPr>
              <a:t>iterator-- // move to the previous element</a:t>
            </a:r>
          </a:p>
          <a:p>
            <a:pPr lvl="2"/>
            <a:r>
              <a:rPr lang="en-US" altLang="zh-CN" sz="2000" dirty="0">
                <a:latin typeface="Arial" charset="0"/>
                <a:ea typeface="Arial" charset="0"/>
                <a:cs typeface="Arial" charset="0"/>
              </a:rPr>
              <a:t>*iterator // access the value at the position pointed to by iterator</a:t>
            </a:r>
          </a:p>
        </p:txBody>
      </p:sp>
    </p:spTree>
    <p:extLst>
      <p:ext uri="{BB962C8B-B14F-4D97-AF65-F5344CB8AC3E}">
        <p14:creationId xmlns:p14="http://schemas.microsoft.com/office/powerpoint/2010/main" val="1106275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110" y="657225"/>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p>
        </p:txBody>
      </p:sp>
      <p:sp>
        <p:nvSpPr>
          <p:cNvPr id="35843" name="Rectangle 3"/>
          <p:cNvSpPr>
            <a:spLocks noGrp="1" noChangeArrowheads="1"/>
          </p:cNvSpPr>
          <p:nvPr>
            <p:ph type="body" idx="1"/>
          </p:nvPr>
        </p:nvSpPr>
        <p:spPr>
          <a:xfrm>
            <a:off x="381110" y="1447852"/>
            <a:ext cx="8457978" cy="4495800"/>
          </a:xfrm>
        </p:spPr>
        <p:txBody>
          <a:bodyPr/>
          <a:lstStyle/>
          <a:p>
            <a:r>
              <a:rPr lang="en-US" altLang="zh-CN" dirty="0">
                <a:latin typeface="Arial" charset="0"/>
                <a:ea typeface="Arial" charset="0"/>
                <a:cs typeface="Arial" charset="0"/>
              </a:rPr>
              <a:t>Request 6:</a:t>
            </a:r>
          </a:p>
          <a:p>
            <a:pPr lvl="1"/>
            <a:r>
              <a:rPr lang="en-US" altLang="zh-CN" sz="2400" dirty="0">
                <a:latin typeface="Arial" charset="0"/>
                <a:ea typeface="Arial" charset="0"/>
                <a:cs typeface="Arial" charset="0"/>
              </a:rPr>
              <a:t>Read a series of string from the standard input device and store them to a vector, output them to the standard device after sorting</a:t>
            </a:r>
          </a:p>
        </p:txBody>
      </p:sp>
    </p:spTree>
    <p:extLst>
      <p:ext uri="{BB962C8B-B14F-4D97-AF65-F5344CB8AC3E}">
        <p14:creationId xmlns:p14="http://schemas.microsoft.com/office/powerpoint/2010/main" val="1643151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52019" y="630651"/>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endParaRPr lang="en-US" altLang="zh-CN" dirty="0"/>
          </a:p>
        </p:txBody>
      </p:sp>
      <p:sp>
        <p:nvSpPr>
          <p:cNvPr id="43013" name="Rectangle 5"/>
          <p:cNvSpPr>
            <a:spLocks noGrp="1" noChangeArrowheads="1"/>
          </p:cNvSpPr>
          <p:nvPr>
            <p:ph type="body" idx="1"/>
          </p:nvPr>
        </p:nvSpPr>
        <p:spPr>
          <a:xfrm>
            <a:off x="352019" y="1352757"/>
            <a:ext cx="7772400" cy="381000"/>
          </a:xfrm>
          <a:noFill/>
          <a:ln/>
        </p:spPr>
        <p:txBody>
          <a:bodyPr/>
          <a:lstStyle/>
          <a:p>
            <a:pPr>
              <a:lnSpc>
                <a:spcPct val="90000"/>
              </a:lnSpc>
            </a:pPr>
            <a:r>
              <a:rPr lang="en-US" altLang="zh-CN" sz="2800" dirty="0">
                <a:latin typeface="Arial" charset="0"/>
                <a:ea typeface="Arial" charset="0"/>
                <a:cs typeface="Arial" charset="0"/>
              </a:rPr>
              <a:t>Common Solution:</a:t>
            </a:r>
            <a:endParaRPr lang="en-US" altLang="zh-CN" sz="2800" i="1" dirty="0">
              <a:latin typeface="Arial" charset="0"/>
              <a:ea typeface="Arial" charset="0"/>
              <a:cs typeface="Arial" charset="0"/>
            </a:endParaRPr>
          </a:p>
        </p:txBody>
      </p:sp>
      <p:sp>
        <p:nvSpPr>
          <p:cNvPr id="43014" name="Text Box 6"/>
          <p:cNvSpPr txBox="1">
            <a:spLocks noChangeArrowheads="1"/>
          </p:cNvSpPr>
          <p:nvPr/>
        </p:nvSpPr>
        <p:spPr bwMode="auto">
          <a:xfrm>
            <a:off x="646523" y="1828842"/>
            <a:ext cx="78115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#include &lt;</a:t>
            </a:r>
            <a:r>
              <a:rPr lang="en-US" altLang="zh-CN" sz="1800" dirty="0" err="1">
                <a:latin typeface="Lucida Console" charset="0"/>
                <a:ea typeface="+mn-ea"/>
              </a:rPr>
              <a:t>iostream</a:t>
            </a:r>
            <a:r>
              <a:rPr lang="en-US" altLang="zh-CN" sz="1800" dirty="0">
                <a:latin typeface="Lucida Console" charset="0"/>
                <a:ea typeface="+mn-ea"/>
              </a:rPr>
              <a:t>&gt;</a:t>
            </a:r>
          </a:p>
          <a:p>
            <a:r>
              <a:rPr lang="en-US" altLang="zh-CN" sz="1800" dirty="0">
                <a:latin typeface="Lucida Console" charset="0"/>
                <a:ea typeface="+mn-ea"/>
              </a:rPr>
              <a:t>#include &lt;string&gt;</a:t>
            </a:r>
          </a:p>
          <a:p>
            <a:r>
              <a:rPr lang="en-US" altLang="zh-CN" sz="1800" dirty="0">
                <a:latin typeface="Lucida Console" charset="0"/>
                <a:ea typeface="+mn-ea"/>
              </a:rPr>
              <a:t>#include &lt;vector&gt;</a:t>
            </a:r>
          </a:p>
          <a:p>
            <a:r>
              <a:rPr lang="en-US" altLang="zh-CN" sz="1800" dirty="0">
                <a:latin typeface="Lucida Console" charset="0"/>
                <a:ea typeface="+mn-ea"/>
              </a:rPr>
              <a:t>#include &lt;algorithm&gt;</a:t>
            </a:r>
          </a:p>
          <a:p>
            <a:r>
              <a:rPr lang="en-US" altLang="zh-CN" sz="1800" dirty="0">
                <a:latin typeface="Lucida Console" charset="0"/>
                <a:ea typeface="+mn-ea"/>
              </a:rPr>
              <a:t>using namespace </a:t>
            </a:r>
            <a:r>
              <a:rPr lang="en-US" altLang="zh-CN" sz="1800" dirty="0" err="1">
                <a:latin typeface="Lucida Console" charset="0"/>
                <a:ea typeface="+mn-ea"/>
              </a:rPr>
              <a:t>std</a:t>
            </a:r>
            <a:r>
              <a:rPr lang="en-US" altLang="zh-CN" sz="1800" dirty="0">
                <a:latin typeface="Lucida Console" charset="0"/>
                <a:ea typeface="+mn-ea"/>
              </a:rPr>
              <a:t>;</a:t>
            </a:r>
          </a:p>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string </a:t>
            </a:r>
            <a:r>
              <a:rPr lang="en-US" altLang="zh-CN" sz="1800" dirty="0" err="1">
                <a:latin typeface="Lucida Console" charset="0"/>
                <a:ea typeface="+mn-ea"/>
              </a:rPr>
              <a:t>szWord</a:t>
            </a:r>
            <a:r>
              <a:rPr lang="en-US" altLang="zh-CN" sz="1800" dirty="0">
                <a:latin typeface="Lucida Console" charset="0"/>
                <a:ea typeface="+mn-ea"/>
              </a:rPr>
              <a:t>;</a:t>
            </a:r>
          </a:p>
          <a:p>
            <a:r>
              <a:rPr lang="en-US" altLang="zh-CN" sz="1800" dirty="0">
                <a:latin typeface="Lucida Console" charset="0"/>
                <a:ea typeface="+mn-ea"/>
              </a:rPr>
              <a:t>     vector&lt;string&gt; text;</a:t>
            </a:r>
          </a:p>
          <a:p>
            <a:endParaRPr lang="en-US" altLang="zh-CN" sz="1800" dirty="0">
              <a:latin typeface="Lucida Console" charset="0"/>
              <a:ea typeface="+mn-ea"/>
            </a:endParaRPr>
          </a:p>
          <a:p>
            <a:r>
              <a:rPr lang="en-US" altLang="zh-CN" sz="1800" dirty="0">
                <a:latin typeface="Lucida Console" charset="0"/>
                <a:ea typeface="+mn-ea"/>
              </a:rPr>
              <a:t>     while (</a:t>
            </a:r>
            <a:r>
              <a:rPr lang="en-US" altLang="zh-CN" sz="1800" dirty="0" err="1">
                <a:latin typeface="Lucida Console" charset="0"/>
                <a:ea typeface="+mn-ea"/>
              </a:rPr>
              <a:t>cin</a:t>
            </a:r>
            <a:r>
              <a:rPr lang="en-US" altLang="zh-CN" sz="1800" dirty="0">
                <a:latin typeface="Lucida Console" charset="0"/>
                <a:ea typeface="+mn-ea"/>
              </a:rPr>
              <a:t> &gt;&gt; </a:t>
            </a:r>
            <a:r>
              <a:rPr lang="en-US" altLang="zh-CN" sz="1800" dirty="0" err="1">
                <a:latin typeface="Lucida Console" charset="0"/>
                <a:ea typeface="+mn-ea"/>
              </a:rPr>
              <a:t>szWord</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text.push_back</a:t>
            </a:r>
            <a:r>
              <a:rPr lang="en-US" altLang="zh-CN" sz="1800" dirty="0">
                <a:latin typeface="Lucida Console" charset="0"/>
                <a:ea typeface="+mn-ea"/>
              </a:rPr>
              <a:t>(</a:t>
            </a:r>
            <a:r>
              <a:rPr lang="en-US" altLang="zh-CN" sz="1800" dirty="0" err="1">
                <a:latin typeface="Lucida Console" charset="0"/>
                <a:ea typeface="+mn-ea"/>
              </a:rPr>
              <a:t>szWord</a:t>
            </a:r>
            <a:r>
              <a:rPr lang="en-US" altLang="zh-CN" sz="1800" dirty="0">
                <a:latin typeface="Lucida Console" charset="0"/>
                <a:ea typeface="+mn-ea"/>
              </a:rPr>
              <a:t>);</a:t>
            </a:r>
          </a:p>
          <a:p>
            <a:r>
              <a:rPr lang="en-US" altLang="zh-CN" sz="1800" dirty="0">
                <a:latin typeface="Lucida Console" charset="0"/>
                <a:ea typeface="+mn-ea"/>
              </a:rPr>
              <a:t>     sort(</a:t>
            </a:r>
            <a:r>
              <a:rPr lang="en-US" altLang="zh-CN" sz="1800" dirty="0" err="1">
                <a:latin typeface="Lucida Console" charset="0"/>
                <a:ea typeface="+mn-ea"/>
              </a:rPr>
              <a:t>text.begin</a:t>
            </a:r>
            <a:r>
              <a:rPr lang="en-US" altLang="zh-CN" sz="1800" dirty="0">
                <a:latin typeface="Lucida Console" charset="0"/>
                <a:ea typeface="+mn-ea"/>
              </a:rPr>
              <a:t>(), </a:t>
            </a:r>
            <a:r>
              <a:rPr lang="en-US" altLang="zh-CN" sz="1800" dirty="0" err="1">
                <a:latin typeface="Lucida Console" charset="0"/>
                <a:ea typeface="+mn-ea"/>
              </a:rPr>
              <a:t>text.end</a:t>
            </a:r>
            <a:r>
              <a:rPr lang="en-US" altLang="zh-CN" sz="1800" dirty="0">
                <a:latin typeface="Lucida Console" charset="0"/>
                <a:ea typeface="+mn-ea"/>
              </a:rPr>
              <a:t>());</a:t>
            </a:r>
          </a:p>
          <a:p>
            <a:r>
              <a:rPr lang="en-US" altLang="zh-CN" sz="1800" dirty="0">
                <a:latin typeface="Lucida Console" charset="0"/>
                <a:ea typeface="+mn-ea"/>
              </a:rPr>
              <a:t>     for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=0; </a:t>
            </a:r>
            <a:r>
              <a:rPr lang="en-US" altLang="zh-CN" sz="1800" dirty="0" err="1">
                <a:latin typeface="Lucida Console" charset="0"/>
                <a:ea typeface="+mn-ea"/>
              </a:rPr>
              <a:t>iX</a:t>
            </a:r>
            <a:r>
              <a:rPr lang="en-US" altLang="zh-CN" sz="1800" dirty="0">
                <a:latin typeface="Lucida Console" charset="0"/>
                <a:ea typeface="+mn-ea"/>
              </a:rPr>
              <a:t> &lt; </a:t>
            </a:r>
            <a:r>
              <a:rPr lang="en-US" altLang="zh-CN" sz="1800" dirty="0" err="1">
                <a:latin typeface="Lucida Console" charset="0"/>
                <a:ea typeface="+mn-ea"/>
              </a:rPr>
              <a:t>text.size</a:t>
            </a:r>
            <a:r>
              <a:rPr lang="en-US" altLang="zh-CN" sz="1800" dirty="0">
                <a:latin typeface="Lucida Console" charset="0"/>
                <a:ea typeface="+mn-ea"/>
              </a:rPr>
              <a:t>(); </a:t>
            </a:r>
            <a:r>
              <a:rPr lang="en-US" altLang="zh-CN" sz="1800" dirty="0" err="1">
                <a:latin typeface="Lucida Console" charset="0"/>
                <a:ea typeface="+mn-ea"/>
              </a:rPr>
              <a:t>iX</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cout</a:t>
            </a:r>
            <a:r>
              <a:rPr lang="en-US" altLang="zh-CN" sz="1800" dirty="0">
                <a:latin typeface="Lucida Console" charset="0"/>
                <a:ea typeface="+mn-ea"/>
              </a:rPr>
              <a:t> &lt;&lt; text[ </a:t>
            </a:r>
            <a:r>
              <a:rPr lang="en-US" altLang="zh-CN" sz="1800" dirty="0" err="1">
                <a:latin typeface="Lucida Console" charset="0"/>
                <a:ea typeface="+mn-ea"/>
              </a:rPr>
              <a:t>iX</a:t>
            </a:r>
            <a:r>
              <a:rPr lang="en-US" altLang="zh-CN" sz="1800" dirty="0">
                <a:latin typeface="Lucida Console" charset="0"/>
                <a:ea typeface="+mn-ea"/>
              </a:rPr>
              <a:t> ] &lt;&lt; </a:t>
            </a:r>
            <a:r>
              <a:rPr lang="en-US" altLang="zh-CN" sz="1800" dirty="0" err="1">
                <a:latin typeface="Lucida Console" charset="0"/>
                <a:ea typeface="+mn-ea"/>
              </a:rPr>
              <a:t>endl</a:t>
            </a:r>
            <a:r>
              <a:rPr lang="en-US" altLang="zh-CN" sz="1800" dirty="0">
                <a:latin typeface="Lucida Console" charset="0"/>
                <a:ea typeface="+mn-ea"/>
              </a:rPr>
              <a:t>;</a:t>
            </a:r>
          </a:p>
          <a:p>
            <a:r>
              <a:rPr lang="en-US" altLang="zh-CN" sz="1800" dirty="0">
                <a:latin typeface="Lucida Console" charset="0"/>
                <a:ea typeface="+mn-ea"/>
              </a:rPr>
              <a:t>}</a:t>
            </a:r>
          </a:p>
        </p:txBody>
      </p:sp>
    </p:spTree>
    <p:extLst>
      <p:ext uri="{BB962C8B-B14F-4D97-AF65-F5344CB8AC3E}">
        <p14:creationId xmlns:p14="http://schemas.microsoft.com/office/powerpoint/2010/main" val="578999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623093"/>
            <a:ext cx="8000898" cy="67152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endParaRPr lang="en-US" altLang="zh-CN" dirty="0"/>
          </a:p>
        </p:txBody>
      </p:sp>
      <p:sp>
        <p:nvSpPr>
          <p:cNvPr id="45059" name="Rectangle 3"/>
          <p:cNvSpPr>
            <a:spLocks noGrp="1" noChangeArrowheads="1"/>
          </p:cNvSpPr>
          <p:nvPr>
            <p:ph type="body" idx="1"/>
          </p:nvPr>
        </p:nvSpPr>
        <p:spPr>
          <a:xfrm>
            <a:off x="5091452" y="1524040"/>
            <a:ext cx="4038698" cy="381000"/>
          </a:xfrm>
          <a:noFill/>
          <a:ln/>
        </p:spPr>
        <p:txBody>
          <a:bodyPr/>
          <a:lstStyle/>
          <a:p>
            <a:pPr>
              <a:lnSpc>
                <a:spcPct val="90000"/>
              </a:lnSpc>
              <a:buFont typeface=".AppleSystemUIFont" charset="-120"/>
              <a:buChar char="←"/>
            </a:pPr>
            <a:r>
              <a:rPr lang="en-US" altLang="zh-CN" sz="2800">
                <a:latin typeface="Arial" charset="0"/>
                <a:ea typeface="Arial" charset="0"/>
                <a:cs typeface="Arial" charset="0"/>
              </a:rPr>
              <a:t>Advanced Solution</a:t>
            </a:r>
            <a:endParaRPr lang="en-US" altLang="zh-CN" sz="2800" i="1" dirty="0">
              <a:latin typeface="Arial" charset="0"/>
              <a:ea typeface="Arial" charset="0"/>
              <a:cs typeface="Arial" charset="0"/>
            </a:endParaRPr>
          </a:p>
        </p:txBody>
      </p:sp>
      <p:sp>
        <p:nvSpPr>
          <p:cNvPr id="45060" name="Text Box 4"/>
          <p:cNvSpPr txBox="1">
            <a:spLocks noChangeArrowheads="1"/>
          </p:cNvSpPr>
          <p:nvPr/>
        </p:nvSpPr>
        <p:spPr bwMode="auto">
          <a:xfrm>
            <a:off x="304912" y="1294616"/>
            <a:ext cx="86103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a:latin typeface="Lucida Console" charset="0"/>
                <a:ea typeface="+mn-ea"/>
              </a:rPr>
              <a:t>#include &lt;</a:t>
            </a:r>
            <a:r>
              <a:rPr lang="en-US" altLang="zh-CN" sz="1800" dirty="0" err="1">
                <a:latin typeface="Lucida Console" charset="0"/>
                <a:ea typeface="+mn-ea"/>
              </a:rPr>
              <a:t>iostream</a:t>
            </a:r>
            <a:r>
              <a:rPr lang="en-US" altLang="zh-CN" sz="1800" dirty="0">
                <a:latin typeface="Lucida Console" charset="0"/>
                <a:ea typeface="+mn-ea"/>
              </a:rPr>
              <a:t>&gt;</a:t>
            </a:r>
          </a:p>
          <a:p>
            <a:r>
              <a:rPr lang="en-US" altLang="zh-CN" sz="1800" dirty="0">
                <a:latin typeface="Lucida Console" charset="0"/>
                <a:ea typeface="+mn-ea"/>
              </a:rPr>
              <a:t>#include &lt;string&gt;</a:t>
            </a:r>
          </a:p>
          <a:p>
            <a:r>
              <a:rPr lang="en-US" altLang="zh-CN" sz="1800" dirty="0">
                <a:latin typeface="Lucida Console" charset="0"/>
                <a:ea typeface="+mn-ea"/>
              </a:rPr>
              <a:t>#include &lt;vector&gt;</a:t>
            </a:r>
          </a:p>
          <a:p>
            <a:r>
              <a:rPr lang="en-US" altLang="zh-CN" sz="1800" dirty="0">
                <a:latin typeface="Lucida Console" charset="0"/>
                <a:ea typeface="+mn-ea"/>
              </a:rPr>
              <a:t>#include &lt;algorithm&gt;</a:t>
            </a:r>
          </a:p>
          <a:p>
            <a:r>
              <a:rPr lang="en-US" altLang="zh-CN" sz="1800" dirty="0">
                <a:latin typeface="Lucida Console" charset="0"/>
                <a:ea typeface="+mn-ea"/>
              </a:rPr>
              <a:t>#include &lt;iterator&gt;  </a:t>
            </a:r>
            <a:r>
              <a:rPr lang="en-US" altLang="zh-CN" sz="1600" dirty="0">
                <a:solidFill>
                  <a:schemeClr val="accent6"/>
                </a:solidFill>
                <a:latin typeface="Lucida Console" charset="0"/>
                <a:ea typeface="+mn-ea"/>
              </a:rPr>
              <a:t>//required by </a:t>
            </a:r>
            <a:r>
              <a:rPr lang="en-US" altLang="zh-CN" sz="1600" dirty="0" err="1">
                <a:solidFill>
                  <a:schemeClr val="accent6"/>
                </a:solidFill>
                <a:latin typeface="Lucida Console" charset="0"/>
                <a:ea typeface="+mn-ea"/>
              </a:rPr>
              <a:t>iostream</a:t>
            </a:r>
            <a:r>
              <a:rPr lang="en-US" altLang="zh-CN" sz="1600" dirty="0">
                <a:solidFill>
                  <a:schemeClr val="accent6"/>
                </a:solidFill>
                <a:latin typeface="Lucida Console" charset="0"/>
                <a:ea typeface="+mn-ea"/>
              </a:rPr>
              <a:t> iterators</a:t>
            </a:r>
          </a:p>
          <a:p>
            <a:r>
              <a:rPr lang="en-US" altLang="zh-CN" sz="1800" dirty="0">
                <a:latin typeface="Lucida Console" charset="0"/>
                <a:ea typeface="+mn-ea"/>
              </a:rPr>
              <a:t>using namespace </a:t>
            </a:r>
            <a:r>
              <a:rPr lang="en-US" altLang="zh-CN" sz="1800" dirty="0" err="1">
                <a:latin typeface="Lucida Console" charset="0"/>
                <a:ea typeface="+mn-ea"/>
              </a:rPr>
              <a:t>std</a:t>
            </a:r>
            <a:r>
              <a:rPr lang="en-US" altLang="zh-CN" sz="1800" dirty="0">
                <a:latin typeface="Lucida Console" charset="0"/>
                <a:ea typeface="+mn-ea"/>
              </a:rPr>
              <a:t>;</a:t>
            </a:r>
          </a:p>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is(</a:t>
            </a:r>
            <a:r>
              <a:rPr lang="en-US" altLang="zh-CN" sz="1800" dirty="0" err="1">
                <a:latin typeface="Lucida Console" charset="0"/>
                <a:ea typeface="+mn-ea"/>
              </a:rPr>
              <a:t>cin</a:t>
            </a:r>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a:t>
            </a:r>
            <a:r>
              <a:rPr lang="en-US" altLang="zh-CN" sz="1800" dirty="0" err="1">
                <a:latin typeface="Lucida Console" charset="0"/>
                <a:ea typeface="+mn-ea"/>
              </a:rPr>
              <a:t>eof</a:t>
            </a:r>
            <a:r>
              <a:rPr lang="en-US" altLang="zh-CN" sz="1800" dirty="0">
                <a:latin typeface="Lucida Console" charset="0"/>
                <a:ea typeface="+mn-ea"/>
              </a:rPr>
              <a:t>;</a:t>
            </a:r>
          </a:p>
          <a:p>
            <a:r>
              <a:rPr lang="en-US" altLang="zh-CN" sz="1800" dirty="0">
                <a:latin typeface="Lucida Console" charset="0"/>
                <a:ea typeface="+mn-ea"/>
              </a:rPr>
              <a:t>     vector&lt;string&gt; text;</a:t>
            </a:r>
          </a:p>
          <a:p>
            <a:r>
              <a:rPr lang="en-US" altLang="zh-CN" sz="1800" dirty="0">
                <a:latin typeface="Lucida Console" charset="0"/>
                <a:ea typeface="+mn-ea"/>
              </a:rPr>
              <a:t>     copy(is, </a:t>
            </a:r>
            <a:r>
              <a:rPr lang="en-US" altLang="zh-CN" sz="1800" dirty="0" err="1">
                <a:latin typeface="Lucida Console" charset="0"/>
                <a:ea typeface="+mn-ea"/>
              </a:rPr>
              <a:t>eof</a:t>
            </a:r>
            <a:r>
              <a:rPr lang="en-US" altLang="zh-CN" sz="1800" dirty="0">
                <a:latin typeface="Lucida Console" charset="0"/>
                <a:ea typeface="+mn-ea"/>
              </a:rPr>
              <a:t>, </a:t>
            </a:r>
            <a:r>
              <a:rPr lang="en-US" altLang="zh-CN" sz="1800" dirty="0" err="1">
                <a:latin typeface="Lucida Console" charset="0"/>
                <a:ea typeface="+mn-ea"/>
              </a:rPr>
              <a:t>back_inserter</a:t>
            </a:r>
            <a:r>
              <a:rPr lang="en-US" altLang="zh-CN" sz="1800" dirty="0">
                <a:latin typeface="Lucida Console" charset="0"/>
                <a:ea typeface="+mn-ea"/>
              </a:rPr>
              <a:t>(text));</a:t>
            </a:r>
          </a:p>
          <a:p>
            <a:r>
              <a:rPr lang="en-US" altLang="zh-CN" sz="1800" dirty="0">
                <a:latin typeface="Lucida Console" charset="0"/>
                <a:ea typeface="+mn-ea"/>
              </a:rPr>
              <a:t>     sort(</a:t>
            </a:r>
            <a:r>
              <a:rPr lang="en-US" altLang="zh-CN" sz="1800" dirty="0" err="1">
                <a:latin typeface="Lucida Console" charset="0"/>
                <a:ea typeface="+mn-ea"/>
              </a:rPr>
              <a:t>text.begin</a:t>
            </a:r>
            <a:r>
              <a:rPr lang="en-US" altLang="zh-CN" sz="1800" dirty="0">
                <a:latin typeface="Lucida Console" charset="0"/>
                <a:ea typeface="+mn-ea"/>
              </a:rPr>
              <a:t>(), </a:t>
            </a:r>
            <a:r>
              <a:rPr lang="en-US" altLang="zh-CN" sz="1800" dirty="0" err="1">
                <a:latin typeface="Lucida Console" charset="0"/>
                <a:ea typeface="+mn-ea"/>
              </a:rPr>
              <a:t>text.end</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ostream_iterator</a:t>
            </a:r>
            <a:r>
              <a:rPr lang="en-US" altLang="zh-CN" sz="1800" dirty="0">
                <a:latin typeface="Lucida Console" charset="0"/>
                <a:ea typeface="+mn-ea"/>
              </a:rPr>
              <a:t>&lt;string&gt; </a:t>
            </a:r>
            <a:r>
              <a:rPr lang="en-US" altLang="zh-CN" sz="1800" dirty="0" err="1">
                <a:latin typeface="Lucida Console" charset="0"/>
                <a:ea typeface="+mn-ea"/>
              </a:rPr>
              <a:t>os</a:t>
            </a:r>
            <a:r>
              <a:rPr lang="en-US" altLang="zh-CN" sz="1800" dirty="0">
                <a:latin typeface="Lucida Console" charset="0"/>
                <a:ea typeface="+mn-ea"/>
              </a:rPr>
              <a:t>(</a:t>
            </a:r>
            <a:r>
              <a:rPr lang="en-US" altLang="zh-CN" sz="1800" dirty="0" err="1">
                <a:latin typeface="Lucida Console" charset="0"/>
                <a:ea typeface="+mn-ea"/>
              </a:rPr>
              <a:t>cout</a:t>
            </a:r>
            <a:r>
              <a:rPr lang="en-US" altLang="zh-CN" sz="1800" dirty="0">
                <a:latin typeface="Lucida Console" charset="0"/>
                <a:ea typeface="+mn-ea"/>
              </a:rPr>
              <a:t>, “   ”);</a:t>
            </a:r>
          </a:p>
          <a:p>
            <a:r>
              <a:rPr lang="en-US" altLang="zh-CN" sz="1800" dirty="0">
                <a:latin typeface="Lucida Console" charset="0"/>
                <a:ea typeface="+mn-ea"/>
              </a:rPr>
              <a:t>     copy(</a:t>
            </a:r>
            <a:r>
              <a:rPr lang="en-US" altLang="zh-CN" sz="1800" dirty="0" err="1">
                <a:latin typeface="Lucida Console" charset="0"/>
                <a:ea typeface="+mn-ea"/>
              </a:rPr>
              <a:t>text.begin</a:t>
            </a:r>
            <a:r>
              <a:rPr lang="en-US" altLang="zh-CN" sz="1800" dirty="0">
                <a:latin typeface="Lucida Console" charset="0"/>
                <a:ea typeface="+mn-ea"/>
              </a:rPr>
              <a:t>(), </a:t>
            </a:r>
            <a:r>
              <a:rPr lang="en-US" altLang="zh-CN" sz="1800" dirty="0" err="1">
                <a:latin typeface="Lucida Console" charset="0"/>
                <a:ea typeface="+mn-ea"/>
              </a:rPr>
              <a:t>text.end</a:t>
            </a:r>
            <a:r>
              <a:rPr lang="en-US" altLang="zh-CN" sz="1800" dirty="0">
                <a:latin typeface="Lucida Console" charset="0"/>
                <a:ea typeface="+mn-ea"/>
              </a:rPr>
              <a:t>(), </a:t>
            </a:r>
            <a:r>
              <a:rPr lang="en-US" altLang="zh-CN" sz="1800" dirty="0" err="1">
                <a:latin typeface="Lucida Console" charset="0"/>
                <a:ea typeface="+mn-ea"/>
              </a:rPr>
              <a:t>os</a:t>
            </a:r>
            <a:r>
              <a:rPr lang="en-US" altLang="zh-CN" sz="1800" dirty="0">
                <a:latin typeface="Lucida Console" charset="0"/>
                <a:ea typeface="+mn-ea"/>
              </a:rPr>
              <a:t>);</a:t>
            </a:r>
          </a:p>
          <a:p>
            <a:r>
              <a:rPr lang="en-US" altLang="zh-CN" sz="1800" dirty="0">
                <a:latin typeface="Lucida Console" charset="0"/>
                <a:ea typeface="+mn-ea"/>
              </a:rPr>
              <a:t>}</a:t>
            </a:r>
          </a:p>
        </p:txBody>
      </p:sp>
      <p:sp>
        <p:nvSpPr>
          <p:cNvPr id="2" name="矩形 1"/>
          <p:cNvSpPr/>
          <p:nvPr/>
        </p:nvSpPr>
        <p:spPr>
          <a:xfrm>
            <a:off x="994049" y="3275764"/>
            <a:ext cx="5121915" cy="338554"/>
          </a:xfrm>
          <a:prstGeom prst="rect">
            <a:avLst/>
          </a:prstGeom>
        </p:spPr>
        <p:txBody>
          <a:bodyPr wrap="none">
            <a:spAutoFit/>
          </a:bodyPr>
          <a:lstStyle/>
          <a:p>
            <a:r>
              <a:rPr lang="en-US" altLang="zh-CN" sz="1600" dirty="0">
                <a:solidFill>
                  <a:schemeClr val="accent6"/>
                </a:solidFill>
                <a:latin typeface="Lucida Console" charset="0"/>
                <a:ea typeface="+mn-ea"/>
              </a:rPr>
              <a:t>//a </a:t>
            </a:r>
            <a:r>
              <a:rPr lang="en-US" altLang="zh-CN" sz="1600" dirty="0" err="1">
                <a:solidFill>
                  <a:schemeClr val="accent6"/>
                </a:solidFill>
                <a:latin typeface="Lucida Console" charset="0"/>
                <a:ea typeface="+mn-ea"/>
              </a:rPr>
              <a:t>istream_iterator</a:t>
            </a:r>
            <a:r>
              <a:rPr lang="en-US" altLang="zh-CN" sz="1600" dirty="0">
                <a:solidFill>
                  <a:schemeClr val="accent6"/>
                </a:solidFill>
                <a:latin typeface="Lucida Console" charset="0"/>
                <a:ea typeface="+mn-ea"/>
              </a:rPr>
              <a:t> that binding to </a:t>
            </a:r>
            <a:r>
              <a:rPr lang="en-US" altLang="zh-CN" sz="1600" i="1" dirty="0" err="1">
                <a:solidFill>
                  <a:schemeClr val="accent6"/>
                </a:solidFill>
                <a:latin typeface="Lucida Console" charset="0"/>
                <a:ea typeface="+mn-ea"/>
              </a:rPr>
              <a:t>cin</a:t>
            </a:r>
            <a:endParaRPr lang="en-US" altLang="zh-CN" sz="1600" i="1" dirty="0">
              <a:solidFill>
                <a:schemeClr val="accent6"/>
              </a:solidFill>
              <a:latin typeface="Lucida Console" charset="0"/>
              <a:ea typeface="+mn-ea"/>
            </a:endParaRPr>
          </a:p>
        </p:txBody>
      </p:sp>
      <p:sp>
        <p:nvSpPr>
          <p:cNvPr id="3" name="矩形 2"/>
          <p:cNvSpPr/>
          <p:nvPr/>
        </p:nvSpPr>
        <p:spPr>
          <a:xfrm>
            <a:off x="5333980" y="3809990"/>
            <a:ext cx="4011034" cy="584775"/>
          </a:xfrm>
          <a:prstGeom prst="rect">
            <a:avLst/>
          </a:prstGeom>
        </p:spPr>
        <p:txBody>
          <a:bodyPr wrap="none">
            <a:spAutoFit/>
          </a:bodyPr>
          <a:lstStyle/>
          <a:p>
            <a:r>
              <a:rPr lang="en-US" altLang="zh-CN" sz="1600" dirty="0">
                <a:solidFill>
                  <a:schemeClr val="accent6"/>
                </a:solidFill>
                <a:latin typeface="Lucida Console" charset="0"/>
                <a:ea typeface="+mn-ea"/>
              </a:rPr>
              <a:t>//no specified binding object, </a:t>
            </a:r>
          </a:p>
          <a:p>
            <a:r>
              <a:rPr lang="en-US" altLang="zh-CN" sz="1600" dirty="0">
                <a:solidFill>
                  <a:schemeClr val="accent6"/>
                </a:solidFill>
                <a:latin typeface="Lucida Console" charset="0"/>
                <a:ea typeface="+mn-ea"/>
              </a:rPr>
              <a:t>default is end of file</a:t>
            </a:r>
          </a:p>
        </p:txBody>
      </p:sp>
      <p:sp>
        <p:nvSpPr>
          <p:cNvPr id="4" name="矩形 3"/>
          <p:cNvSpPr/>
          <p:nvPr/>
        </p:nvSpPr>
        <p:spPr>
          <a:xfrm>
            <a:off x="6781742" y="5105356"/>
            <a:ext cx="2285940" cy="830997"/>
          </a:xfrm>
          <a:prstGeom prst="rect">
            <a:avLst/>
          </a:prstGeom>
        </p:spPr>
        <p:txBody>
          <a:bodyPr wrap="square">
            <a:spAutoFit/>
          </a:bodyPr>
          <a:lstStyle/>
          <a:p>
            <a:r>
              <a:rPr lang="en-US" altLang="zh-CN" sz="1600" dirty="0">
                <a:solidFill>
                  <a:schemeClr val="accent6"/>
                </a:solidFill>
                <a:latin typeface="Lucida Console" charset="0"/>
                <a:ea typeface="+mn-ea"/>
              </a:rPr>
              <a:t>//</a:t>
            </a:r>
            <a:r>
              <a:rPr lang="en-US" altLang="zh-CN" sz="1600" i="1" dirty="0" err="1">
                <a:solidFill>
                  <a:schemeClr val="accent6"/>
                </a:solidFill>
                <a:latin typeface="Lucida Console" charset="0"/>
                <a:ea typeface="+mn-ea"/>
              </a:rPr>
              <a:t>os</a:t>
            </a:r>
            <a:r>
              <a:rPr lang="en-US" altLang="zh-CN" sz="1600" dirty="0">
                <a:solidFill>
                  <a:schemeClr val="accent6"/>
                </a:solidFill>
                <a:latin typeface="Lucida Console" charset="0"/>
                <a:ea typeface="+mn-ea"/>
              </a:rPr>
              <a:t> binding to </a:t>
            </a:r>
            <a:r>
              <a:rPr lang="en-US" altLang="zh-CN" sz="1600" i="1" dirty="0" err="1">
                <a:solidFill>
                  <a:schemeClr val="accent6"/>
                </a:solidFill>
                <a:latin typeface="Lucida Console" charset="0"/>
                <a:ea typeface="+mn-ea"/>
              </a:rPr>
              <a:t>cout</a:t>
            </a:r>
            <a:r>
              <a:rPr lang="en-US" altLang="zh-CN" sz="1600" dirty="0">
                <a:solidFill>
                  <a:schemeClr val="accent6"/>
                </a:solidFill>
                <a:latin typeface="Lucida Console" charset="0"/>
                <a:ea typeface="+mn-ea"/>
              </a:rPr>
              <a:t>, the 2nd para is delimiter</a:t>
            </a:r>
          </a:p>
        </p:txBody>
      </p:sp>
    </p:spTree>
    <p:extLst>
      <p:ext uri="{BB962C8B-B14F-4D97-AF65-F5344CB8AC3E}">
        <p14:creationId xmlns:p14="http://schemas.microsoft.com/office/powerpoint/2010/main" val="994208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912" y="609674"/>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a:t>
            </a:r>
            <a:r>
              <a:rPr lang="en-US" altLang="zh-CN" dirty="0" err="1">
                <a:latin typeface="Arial" panose="020B0604020202020204" pitchFamily="34" charset="0"/>
                <a:ea typeface="微软雅黑" panose="020B0503020204020204" pitchFamily="34" charset="-122"/>
                <a:cs typeface="Arial" panose="020B0604020202020204" pitchFamily="34" charset="0"/>
              </a:rPr>
              <a:t>iostream</a:t>
            </a:r>
            <a:r>
              <a:rPr lang="en-US" altLang="zh-CN" dirty="0">
                <a:latin typeface="Arial" panose="020B0604020202020204" pitchFamily="34" charset="0"/>
                <a:ea typeface="微软雅黑" panose="020B0503020204020204" pitchFamily="34" charset="-122"/>
                <a:cs typeface="Arial" panose="020B0604020202020204" pitchFamily="34" charset="0"/>
              </a:rPr>
              <a:t> iterators</a:t>
            </a:r>
            <a:endParaRPr lang="en-US" altLang="zh-CN" dirty="0"/>
          </a:p>
        </p:txBody>
      </p:sp>
      <p:sp>
        <p:nvSpPr>
          <p:cNvPr id="46083" name="Rectangle 3"/>
          <p:cNvSpPr>
            <a:spLocks noGrp="1" noChangeArrowheads="1"/>
          </p:cNvSpPr>
          <p:nvPr>
            <p:ph type="body" idx="1"/>
          </p:nvPr>
        </p:nvSpPr>
        <p:spPr>
          <a:xfrm>
            <a:off x="381110" y="1295456"/>
            <a:ext cx="7772400" cy="381000"/>
          </a:xfrm>
          <a:noFill/>
          <a:ln/>
        </p:spPr>
        <p:txBody>
          <a:bodyPr/>
          <a:lstStyle/>
          <a:p>
            <a:pPr>
              <a:lnSpc>
                <a:spcPct val="90000"/>
              </a:lnSpc>
            </a:pPr>
            <a:r>
              <a:rPr lang="en-US" altLang="zh-CN" sz="2800" dirty="0">
                <a:latin typeface="Arial" charset="0"/>
                <a:ea typeface="Arial" charset="0"/>
                <a:cs typeface="Arial" charset="0"/>
              </a:rPr>
              <a:t>Binding to files:</a:t>
            </a:r>
            <a:endParaRPr lang="en-US" altLang="zh-CN" sz="2800" i="1" dirty="0">
              <a:latin typeface="Arial" charset="0"/>
              <a:ea typeface="Arial" charset="0"/>
              <a:cs typeface="Arial" charset="0"/>
            </a:endParaRPr>
          </a:p>
        </p:txBody>
      </p:sp>
      <p:sp>
        <p:nvSpPr>
          <p:cNvPr id="46084" name="Text Box 4"/>
          <p:cNvSpPr txBox="1">
            <a:spLocks noChangeArrowheads="1"/>
          </p:cNvSpPr>
          <p:nvPr/>
        </p:nvSpPr>
        <p:spPr bwMode="auto">
          <a:xfrm>
            <a:off x="533506" y="1905040"/>
            <a:ext cx="807698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ifstream</a:t>
            </a:r>
            <a:r>
              <a:rPr lang="en-US" altLang="zh-CN" sz="1800" dirty="0">
                <a:latin typeface="Lucida Console" charset="0"/>
                <a:ea typeface="+mn-ea"/>
              </a:rPr>
              <a:t> </a:t>
            </a:r>
            <a:r>
              <a:rPr lang="en-US" altLang="zh-CN" sz="1800" dirty="0" err="1">
                <a:latin typeface="Lucida Console" charset="0"/>
                <a:ea typeface="+mn-ea"/>
              </a:rPr>
              <a:t>InFile</a:t>
            </a:r>
            <a:r>
              <a:rPr lang="en-US" altLang="zh-CN" sz="1800" dirty="0">
                <a:latin typeface="Lucida Console" charset="0"/>
                <a:ea typeface="+mn-ea"/>
              </a:rPr>
              <a:t>(“</a:t>
            </a:r>
            <a:r>
              <a:rPr lang="en-US" altLang="zh-CN" sz="1800" dirty="0" err="1">
                <a:latin typeface="Lucida Console" charset="0"/>
                <a:ea typeface="+mn-ea"/>
              </a:rPr>
              <a:t>in.txt</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ofstream</a:t>
            </a:r>
            <a:r>
              <a:rPr lang="en-US" altLang="zh-CN" sz="1800" dirty="0">
                <a:latin typeface="Lucida Console" charset="0"/>
                <a:ea typeface="+mn-ea"/>
              </a:rPr>
              <a:t> </a:t>
            </a:r>
            <a:r>
              <a:rPr lang="en-US" altLang="zh-CN" sz="1800" dirty="0" err="1">
                <a:latin typeface="Lucida Console" charset="0"/>
                <a:ea typeface="+mn-ea"/>
              </a:rPr>
              <a:t>OutFile</a:t>
            </a:r>
            <a:r>
              <a:rPr lang="en-US" altLang="zh-CN" sz="1800" dirty="0">
                <a:latin typeface="Lucida Console" charset="0"/>
                <a:ea typeface="+mn-ea"/>
              </a:rPr>
              <a:t>(“</a:t>
            </a:r>
            <a:r>
              <a:rPr lang="en-US" altLang="zh-CN" sz="1800" dirty="0" err="1">
                <a:latin typeface="Lucida Console" charset="0"/>
                <a:ea typeface="+mn-ea"/>
              </a:rPr>
              <a:t>out.txt</a:t>
            </a:r>
            <a:r>
              <a:rPr lang="en-US" altLang="zh-CN" sz="1800" dirty="0">
                <a:latin typeface="Lucida Console" charset="0"/>
                <a:ea typeface="+mn-ea"/>
              </a:rPr>
              <a:t>”);</a:t>
            </a:r>
          </a:p>
          <a:p>
            <a:r>
              <a:rPr lang="en-US" altLang="zh-CN" sz="1800" dirty="0">
                <a:latin typeface="Lucida Console" charset="0"/>
                <a:ea typeface="+mn-ea"/>
              </a:rPr>
              <a:t>     if (! </a:t>
            </a:r>
            <a:r>
              <a:rPr lang="en-US" altLang="zh-CN" sz="1800" dirty="0" err="1">
                <a:latin typeface="Lucida Console" charset="0"/>
                <a:ea typeface="+mn-ea"/>
              </a:rPr>
              <a:t>InFile</a:t>
            </a:r>
            <a:r>
              <a:rPr lang="en-US" altLang="zh-CN" sz="1800" dirty="0">
                <a:latin typeface="Lucida Console" charset="0"/>
                <a:ea typeface="+mn-ea"/>
              </a:rPr>
              <a:t> || ! </a:t>
            </a:r>
            <a:r>
              <a:rPr lang="en-US" altLang="zh-CN" sz="1800" dirty="0" err="1">
                <a:latin typeface="Lucida Console" charset="0"/>
                <a:ea typeface="+mn-ea"/>
              </a:rPr>
              <a:t>OutFile</a:t>
            </a:r>
            <a:r>
              <a:rPr lang="en-US" altLang="zh-CN" sz="1800" dirty="0">
                <a:latin typeface="Lucida Console" charset="0"/>
                <a:ea typeface="+mn-ea"/>
              </a:rPr>
              <a:t>)</a:t>
            </a:r>
          </a:p>
          <a:p>
            <a:r>
              <a:rPr lang="en-US" altLang="zh-CN" sz="1800" dirty="0">
                <a:latin typeface="Lucida Console" charset="0"/>
                <a:ea typeface="+mn-ea"/>
              </a:rPr>
              <a:t>     {    </a:t>
            </a:r>
            <a:r>
              <a:rPr lang="en-US" altLang="zh-CN" sz="1800" dirty="0" err="1">
                <a:latin typeface="Lucida Console" charset="0"/>
                <a:ea typeface="+mn-ea"/>
              </a:rPr>
              <a:t>cerr</a:t>
            </a:r>
            <a:r>
              <a:rPr lang="en-US" altLang="zh-CN" sz="1800" dirty="0">
                <a:latin typeface="Lucida Console" charset="0"/>
                <a:ea typeface="+mn-ea"/>
              </a:rPr>
              <a:t> &lt;&lt; “Failed to open files” &lt;&lt; </a:t>
            </a:r>
            <a:r>
              <a:rPr lang="en-US" altLang="zh-CN" sz="1800" dirty="0" err="1">
                <a:latin typeface="Lucida Console" charset="0"/>
                <a:ea typeface="+mn-ea"/>
              </a:rPr>
              <a:t>endl</a:t>
            </a:r>
            <a:r>
              <a:rPr lang="en-US" altLang="zh-CN" sz="1800" dirty="0">
                <a:latin typeface="Lucida Console" charset="0"/>
                <a:ea typeface="+mn-ea"/>
              </a:rPr>
              <a:t>;</a:t>
            </a:r>
          </a:p>
          <a:p>
            <a:r>
              <a:rPr lang="en-US" altLang="zh-CN" sz="1800" dirty="0">
                <a:latin typeface="Lucida Console" charset="0"/>
                <a:ea typeface="+mn-ea"/>
              </a:rPr>
              <a:t>           return –1;   }</a:t>
            </a:r>
          </a:p>
          <a:p>
            <a:r>
              <a:rPr lang="en-US" altLang="zh-CN" sz="1800" dirty="0">
                <a:latin typeface="Lucida Console" charset="0"/>
                <a:ea typeface="+mn-ea"/>
              </a:rPr>
              <a:t>     </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is(</a:t>
            </a:r>
            <a:r>
              <a:rPr lang="en-US" altLang="zh-CN" sz="1800" dirty="0" err="1">
                <a:latin typeface="Lucida Console" charset="0"/>
                <a:ea typeface="+mn-ea"/>
              </a:rPr>
              <a:t>InFile</a:t>
            </a:r>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istream_iterator</a:t>
            </a:r>
            <a:r>
              <a:rPr lang="en-US" altLang="zh-CN" sz="1800" dirty="0">
                <a:latin typeface="Lucida Console" charset="0"/>
                <a:ea typeface="+mn-ea"/>
              </a:rPr>
              <a:t>&lt;string&gt; </a:t>
            </a:r>
            <a:r>
              <a:rPr lang="en-US" altLang="zh-CN" sz="1800" dirty="0" err="1">
                <a:latin typeface="Lucida Console" charset="0"/>
                <a:ea typeface="+mn-ea"/>
              </a:rPr>
              <a:t>eof</a:t>
            </a:r>
            <a:r>
              <a:rPr lang="en-US" altLang="zh-CN" sz="1800" dirty="0">
                <a:latin typeface="Lucida Console" charset="0"/>
                <a:ea typeface="+mn-ea"/>
              </a:rPr>
              <a:t>;</a:t>
            </a:r>
          </a:p>
          <a:p>
            <a:r>
              <a:rPr lang="en-US" altLang="zh-CN" sz="1800" dirty="0">
                <a:latin typeface="Lucida Console" charset="0"/>
                <a:ea typeface="+mn-ea"/>
              </a:rPr>
              <a:t>     //…</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ostream_iterator</a:t>
            </a:r>
            <a:r>
              <a:rPr lang="en-US" altLang="zh-CN" sz="1800" dirty="0">
                <a:latin typeface="Lucida Console" charset="0"/>
                <a:ea typeface="+mn-ea"/>
              </a:rPr>
              <a:t>&lt;string&gt; </a:t>
            </a:r>
            <a:r>
              <a:rPr lang="en-US" altLang="zh-CN" sz="1800" dirty="0" err="1">
                <a:latin typeface="Lucida Console" charset="0"/>
                <a:ea typeface="+mn-ea"/>
              </a:rPr>
              <a:t>os</a:t>
            </a:r>
            <a:r>
              <a:rPr lang="en-US" altLang="zh-CN" sz="1800" dirty="0">
                <a:latin typeface="Lucida Console" charset="0"/>
                <a:ea typeface="+mn-ea"/>
              </a:rPr>
              <a:t>(</a:t>
            </a:r>
            <a:r>
              <a:rPr lang="en-US" altLang="zh-CN" sz="1800" dirty="0" err="1">
                <a:latin typeface="Lucida Console" charset="0"/>
                <a:ea typeface="+mn-ea"/>
              </a:rPr>
              <a:t>OutFile</a:t>
            </a:r>
            <a:r>
              <a:rPr lang="en-US" altLang="zh-CN" sz="1800" dirty="0">
                <a:latin typeface="Lucida Console" charset="0"/>
                <a:ea typeface="+mn-ea"/>
              </a:rPr>
              <a:t>, “   ”);</a:t>
            </a:r>
          </a:p>
          <a:p>
            <a:r>
              <a:rPr lang="en-US" altLang="zh-CN" sz="1800" dirty="0">
                <a:latin typeface="Lucida Console" charset="0"/>
                <a:ea typeface="+mn-ea"/>
              </a:rPr>
              <a:t>     //…</a:t>
            </a:r>
          </a:p>
          <a:p>
            <a:r>
              <a:rPr lang="en-US" altLang="zh-CN" sz="1800" dirty="0">
                <a:latin typeface="Lucida Console" charset="0"/>
                <a:ea typeface="+mn-ea"/>
              </a:rPr>
              <a:t>}</a:t>
            </a:r>
          </a:p>
        </p:txBody>
      </p:sp>
    </p:spTree>
    <p:extLst>
      <p:ext uri="{BB962C8B-B14F-4D97-AF65-F5344CB8AC3E}">
        <p14:creationId xmlns:p14="http://schemas.microsoft.com/office/powerpoint/2010/main" val="95649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88938" y="578035"/>
            <a:ext cx="7993062" cy="717421"/>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Iterator Adaptors</a:t>
            </a:r>
          </a:p>
        </p:txBody>
      </p:sp>
      <p:sp>
        <p:nvSpPr>
          <p:cNvPr id="36867" name="Rectangle 3"/>
          <p:cNvSpPr>
            <a:spLocks noGrp="1" noChangeArrowheads="1"/>
          </p:cNvSpPr>
          <p:nvPr>
            <p:ph type="body" idx="1"/>
          </p:nvPr>
        </p:nvSpPr>
        <p:spPr>
          <a:xfrm>
            <a:off x="359297" y="1273230"/>
            <a:ext cx="7772400" cy="555611"/>
          </a:xfrm>
        </p:spPr>
        <p:txBody>
          <a:bodyPr/>
          <a:lstStyle/>
          <a:p>
            <a:pPr>
              <a:lnSpc>
                <a:spcPct val="90000"/>
              </a:lnSpc>
            </a:pPr>
            <a:r>
              <a:rPr lang="en-US" altLang="zh-CN" sz="2800" dirty="0">
                <a:latin typeface="Arial" charset="0"/>
                <a:ea typeface="Arial" charset="0"/>
                <a:cs typeface="Arial" charset="0"/>
              </a:rPr>
              <a:t>Imaging the calling of previous </a:t>
            </a:r>
            <a:r>
              <a:rPr lang="en-US" altLang="zh-CN" sz="2800" i="1" dirty="0">
                <a:latin typeface="Arial" charset="0"/>
                <a:ea typeface="Arial" charset="0"/>
                <a:cs typeface="Arial" charset="0"/>
              </a:rPr>
              <a:t>filter()</a:t>
            </a:r>
          </a:p>
        </p:txBody>
      </p:sp>
      <p:sp>
        <p:nvSpPr>
          <p:cNvPr id="36868" name="Text Box 4"/>
          <p:cNvSpPr txBox="1">
            <a:spLocks noChangeArrowheads="1"/>
          </p:cNvSpPr>
          <p:nvPr/>
        </p:nvSpPr>
        <p:spPr bwMode="auto">
          <a:xfrm>
            <a:off x="228490" y="1828842"/>
            <a:ext cx="8534400"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8;</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 {12, 8, 4, 13, 65, 3, 0, 20};</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ivec</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iSize</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ia2[ </a:t>
            </a:r>
            <a:r>
              <a:rPr lang="en-US" altLang="zh-CN" sz="1800" dirty="0" err="1">
                <a:latin typeface="Lucida Console" charset="0"/>
                <a:ea typeface="+mn-ea"/>
              </a:rPr>
              <a:t>iSize</a:t>
            </a:r>
            <a:r>
              <a:rPr lang="en-US" altLang="zh-CN" sz="1800" dirty="0">
                <a:latin typeface="Lucida Console" charset="0"/>
                <a:ea typeface="+mn-ea"/>
              </a:rPr>
              <a:t> ];</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ivec2;</a:t>
            </a:r>
          </a:p>
          <a:p>
            <a:endParaRPr lang="en-US" altLang="zh-CN" sz="1800" dirty="0">
              <a:latin typeface="Lucida Console" charset="0"/>
              <a:ea typeface="+mn-ea"/>
            </a:endParaRPr>
          </a:p>
          <a:p>
            <a:r>
              <a:rPr lang="en-US" altLang="zh-CN" sz="1800" dirty="0">
                <a:latin typeface="Lucida Console" charset="0"/>
                <a:ea typeface="+mn-ea"/>
              </a:rPr>
              <a:t>     filter(</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ia+iSize</a:t>
            </a:r>
            <a:r>
              <a:rPr lang="en-US" altLang="zh-CN" sz="1800" dirty="0">
                <a:latin typeface="Lucida Console" charset="0"/>
                <a:ea typeface="+mn-ea"/>
              </a:rPr>
              <a:t>, ia2, 10, less&lt;</a:t>
            </a:r>
            <a:r>
              <a:rPr lang="en-US" altLang="zh-CN" sz="1800" dirty="0" err="1">
                <a:latin typeface="Lucida Console" charset="0"/>
                <a:ea typeface="+mn-ea"/>
              </a:rPr>
              <a:t>int</a:t>
            </a:r>
            <a:r>
              <a:rPr lang="en-US" altLang="zh-CN" sz="1800" dirty="0">
                <a:latin typeface="Lucida Console" charset="0"/>
                <a:ea typeface="+mn-ea"/>
              </a:rPr>
              <a:t>&gt;());</a:t>
            </a:r>
          </a:p>
          <a:p>
            <a:r>
              <a:rPr lang="en-US" altLang="zh-CN" sz="1800" dirty="0">
                <a:latin typeface="Lucida Console" charset="0"/>
                <a:ea typeface="+mn-ea"/>
              </a:rPr>
              <a:t>     filter(</a:t>
            </a:r>
            <a:r>
              <a:rPr lang="en-US" altLang="zh-CN" sz="1800" dirty="0" err="1">
                <a:latin typeface="Lucida Console" charset="0"/>
                <a:ea typeface="+mn-ea"/>
              </a:rPr>
              <a:t>ivec.begin</a:t>
            </a:r>
            <a:r>
              <a:rPr lang="en-US" altLang="zh-CN" sz="1800" dirty="0">
                <a:latin typeface="Lucida Console" charset="0"/>
                <a:ea typeface="+mn-ea"/>
              </a:rPr>
              <a:t>(), </a:t>
            </a:r>
            <a:r>
              <a:rPr lang="en-US" altLang="zh-CN" sz="1800" dirty="0" err="1">
                <a:latin typeface="Lucida Console" charset="0"/>
                <a:ea typeface="+mn-ea"/>
              </a:rPr>
              <a:t>ivec.end</a:t>
            </a:r>
            <a:r>
              <a:rPr lang="en-US" altLang="zh-CN" sz="1800" dirty="0">
                <a:latin typeface="Lucida Console" charset="0"/>
                <a:ea typeface="+mn-ea"/>
              </a:rPr>
              <a:t>(), </a:t>
            </a:r>
          </a:p>
          <a:p>
            <a:r>
              <a:rPr lang="en-US" altLang="zh-CN" sz="1800" dirty="0">
                <a:latin typeface="Lucida Console" charset="0"/>
                <a:ea typeface="+mn-ea"/>
              </a:rPr>
              <a:t>              ivec2.begin(), 10, greater&lt;</a:t>
            </a:r>
            <a:r>
              <a:rPr lang="en-US" altLang="zh-CN" sz="1800" dirty="0" err="1">
                <a:latin typeface="Lucida Console" charset="0"/>
                <a:ea typeface="+mn-ea"/>
              </a:rPr>
              <a:t>int</a:t>
            </a:r>
            <a:r>
              <a:rPr lang="en-US" altLang="zh-CN" sz="1800" dirty="0">
                <a:latin typeface="Lucida Console" charset="0"/>
                <a:ea typeface="+mn-ea"/>
              </a:rPr>
              <a:t>&gt;());</a:t>
            </a:r>
          </a:p>
          <a:p>
            <a:r>
              <a:rPr lang="en-US" altLang="zh-CN" sz="1800" dirty="0">
                <a:latin typeface="Lucida Console" charset="0"/>
                <a:ea typeface="+mn-ea"/>
              </a:rPr>
              <a:t>}</a:t>
            </a:r>
          </a:p>
        </p:txBody>
      </p:sp>
      <p:sp>
        <p:nvSpPr>
          <p:cNvPr id="36869" name="Text Box 5"/>
          <p:cNvSpPr txBox="1">
            <a:spLocks noChangeArrowheads="1"/>
          </p:cNvSpPr>
          <p:nvPr/>
        </p:nvSpPr>
        <p:spPr bwMode="auto">
          <a:xfrm>
            <a:off x="3429030" y="3733792"/>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742950" lvl="1" indent="-285750">
              <a:spcBef>
                <a:spcPct val="50000"/>
              </a:spcBef>
              <a:buFont typeface="LucidaGrande" charset="0"/>
              <a:buChar char="↓"/>
            </a:pPr>
            <a:r>
              <a:rPr lang="en-US" altLang="zh-CN" sz="1800" b="1" dirty="0">
                <a:solidFill>
                  <a:srgbClr val="C00000"/>
                </a:solidFill>
                <a:latin typeface="Arial" charset="0"/>
                <a:ea typeface="Arial" charset="0"/>
                <a:cs typeface="Arial" charset="0"/>
                <a:sym typeface="Wingdings" charset="2"/>
              </a:rPr>
              <a:t>Ok, because the array is assigned space</a:t>
            </a:r>
            <a:endParaRPr lang="en-US" altLang="zh-CN" sz="1800" b="1" dirty="0">
              <a:solidFill>
                <a:srgbClr val="C00000"/>
              </a:solidFill>
              <a:latin typeface="Arial" charset="0"/>
              <a:ea typeface="Arial" charset="0"/>
              <a:cs typeface="Arial" charset="0"/>
            </a:endParaRPr>
          </a:p>
        </p:txBody>
      </p:sp>
      <p:sp>
        <p:nvSpPr>
          <p:cNvPr id="36870" name="Text Box 6"/>
          <p:cNvSpPr txBox="1">
            <a:spLocks noChangeArrowheads="1"/>
          </p:cNvSpPr>
          <p:nvPr/>
        </p:nvSpPr>
        <p:spPr bwMode="auto">
          <a:xfrm>
            <a:off x="3733822" y="5181554"/>
            <a:ext cx="49529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5750" indent="-285750">
              <a:spcBef>
                <a:spcPct val="50000"/>
              </a:spcBef>
              <a:buFont typeface="LucidaGrande" charset="0"/>
              <a:buChar char="↑"/>
            </a:pPr>
            <a:r>
              <a:rPr lang="en-US" altLang="zh-CN" sz="1800" b="1" dirty="0">
                <a:solidFill>
                  <a:srgbClr val="C00000"/>
                </a:solidFill>
                <a:latin typeface="Arial" charset="0"/>
                <a:ea typeface="Arial" charset="0"/>
                <a:cs typeface="Arial" charset="0"/>
                <a:sym typeface="Wingdings" charset="2"/>
              </a:rPr>
              <a:t>Will cause runtime error, because iterator will point to an illegal position</a:t>
            </a:r>
            <a:endParaRPr lang="en-US" altLang="zh-CN" sz="1800" b="1" dirty="0">
              <a:solidFill>
                <a:srgbClr val="C00000"/>
              </a:solidFill>
              <a:latin typeface="Arial" charset="0"/>
              <a:ea typeface="Arial" charset="0"/>
              <a:cs typeface="Arial" charset="0"/>
            </a:endParaRPr>
          </a:p>
        </p:txBody>
      </p:sp>
      <p:sp>
        <p:nvSpPr>
          <p:cNvPr id="36871" name="Text Box 7"/>
          <p:cNvSpPr txBox="1">
            <a:spLocks noChangeArrowheads="1"/>
          </p:cNvSpPr>
          <p:nvPr/>
        </p:nvSpPr>
        <p:spPr bwMode="auto">
          <a:xfrm>
            <a:off x="541334" y="5714940"/>
            <a:ext cx="84501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pPr>
            <a:r>
              <a:rPr lang="en-US" altLang="zh-CN" sz="1800" b="1" dirty="0">
                <a:latin typeface="Arial" charset="0"/>
                <a:ea typeface="Arial" charset="0"/>
                <a:cs typeface="Arial" charset="0"/>
              </a:rPr>
              <a:t>Does this mean we always need to prepare a container of enough size? </a:t>
            </a:r>
          </a:p>
        </p:txBody>
      </p:sp>
    </p:spTree>
    <p:extLst>
      <p:ext uri="{BB962C8B-B14F-4D97-AF65-F5344CB8AC3E}">
        <p14:creationId xmlns:p14="http://schemas.microsoft.com/office/powerpoint/2010/main" val="226416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1+#ppt_w/2"/>
                                          </p:val>
                                        </p:tav>
                                        <p:tav tm="100000">
                                          <p:val>
                                            <p:strVal val="#ppt_x"/>
                                          </p:val>
                                        </p:tav>
                                      </p:tavLst>
                                    </p:anim>
                                    <p:anim calcmode="lin" valueType="num">
                                      <p:cBhvr additive="base">
                                        <p:cTn id="8"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70"/>
                                        </p:tgtEl>
                                        <p:attrNameLst>
                                          <p:attrName>style.visibility</p:attrName>
                                        </p:attrNameLst>
                                      </p:cBhvr>
                                      <p:to>
                                        <p:strVal val="visible"/>
                                      </p:to>
                                    </p:set>
                                    <p:anim calcmode="lin" valueType="num">
                                      <p:cBhvr additive="base">
                                        <p:cTn id="13" dur="500" fill="hold"/>
                                        <p:tgtEl>
                                          <p:spTgt spid="36870"/>
                                        </p:tgtEl>
                                        <p:attrNameLst>
                                          <p:attrName>ppt_x</p:attrName>
                                        </p:attrNameLst>
                                      </p:cBhvr>
                                      <p:tavLst>
                                        <p:tav tm="0">
                                          <p:val>
                                            <p:strVal val="1+#ppt_w/2"/>
                                          </p:val>
                                        </p:tav>
                                        <p:tav tm="100000">
                                          <p:val>
                                            <p:strVal val="#ppt_x"/>
                                          </p:val>
                                        </p:tav>
                                      </p:tavLst>
                                    </p:anim>
                                    <p:anim calcmode="lin" valueType="num">
                                      <p:cBhvr additive="base">
                                        <p:cTn id="14" dur="500" fill="hold"/>
                                        <p:tgtEl>
                                          <p:spTgt spid="3687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6871"/>
                                        </p:tgtEl>
                                        <p:attrNameLst>
                                          <p:attrName>style.visibility</p:attrName>
                                        </p:attrNameLst>
                                      </p:cBhvr>
                                      <p:to>
                                        <p:strVal val="visible"/>
                                      </p:to>
                                    </p:set>
                                    <p:anim calcmode="lin" valueType="num">
                                      <p:cBhvr additive="base">
                                        <p:cTn id="19" dur="500" fill="hold"/>
                                        <p:tgtEl>
                                          <p:spTgt spid="36871"/>
                                        </p:tgtEl>
                                        <p:attrNameLst>
                                          <p:attrName>ppt_x</p:attrName>
                                        </p:attrNameLst>
                                      </p:cBhvr>
                                      <p:tavLst>
                                        <p:tav tm="0">
                                          <p:val>
                                            <p:strVal val="#ppt_x"/>
                                          </p:val>
                                        </p:tav>
                                        <p:tav tm="100000">
                                          <p:val>
                                            <p:strVal val="#ppt_x"/>
                                          </p:val>
                                        </p:tav>
                                      </p:tavLst>
                                    </p:anim>
                                    <p:anim calcmode="lin" valueType="num">
                                      <p:cBhvr additive="base">
                                        <p:cTn id="20" dur="500" fill="hold"/>
                                        <p:tgtEl>
                                          <p:spTgt spid="3687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utoUpdateAnimBg="0"/>
      <p:bldP spid="36870" grpId="0" autoUpdateAnimBg="0"/>
      <p:bldP spid="3687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3.1 How?</a:t>
            </a:r>
          </a:p>
        </p:txBody>
      </p:sp>
      <p:sp>
        <p:nvSpPr>
          <p:cNvPr id="7171" name="Rectangle 3"/>
          <p:cNvSpPr>
            <a:spLocks noGrp="1" noChangeArrowheads="1"/>
          </p:cNvSpPr>
          <p:nvPr>
            <p:ph type="body" idx="1"/>
          </p:nvPr>
        </p:nvSpPr>
        <p:spPr>
          <a:xfrm>
            <a:off x="533506" y="1600248"/>
            <a:ext cx="8305582" cy="4190890"/>
          </a:xfrm>
        </p:spPr>
        <p:txBody>
          <a:bodyPr/>
          <a:lstStyle/>
          <a:p>
            <a:pPr>
              <a:lnSpc>
                <a:spcPct val="80000"/>
              </a:lnSpc>
            </a:pPr>
            <a:r>
              <a:rPr lang="en-US" altLang="zh-CN" b="1" dirty="0">
                <a:latin typeface="Arial" charset="0"/>
                <a:ea typeface="Arial" charset="0"/>
                <a:cs typeface="Arial" charset="0"/>
              </a:rPr>
              <a:t>Container</a:t>
            </a:r>
            <a:r>
              <a:rPr lang="en-US" altLang="zh-CN" dirty="0">
                <a:latin typeface="Arial" charset="0"/>
                <a:ea typeface="Arial" charset="0"/>
                <a:cs typeface="Arial" charset="0"/>
              </a:rPr>
              <a:t> supported the independence between data types and data structures</a:t>
            </a:r>
          </a:p>
          <a:p>
            <a:pPr marL="182563" lvl="2" indent="-182563">
              <a:lnSpc>
                <a:spcPct val="90000"/>
              </a:lnSpc>
              <a:buClr>
                <a:schemeClr val="accent1"/>
              </a:buClr>
              <a:buSzPct val="80000"/>
              <a:buFont typeface="Arial" pitchFamily="34" charset="0"/>
            </a:pPr>
            <a:r>
              <a:rPr lang="en-US" altLang="zh-CN" sz="1800" dirty="0">
                <a:latin typeface="Lucida Console" charset="0"/>
              </a:rPr>
              <a:t>  </a:t>
            </a:r>
            <a:r>
              <a:rPr lang="en-US" altLang="zh-CN" sz="2000" dirty="0">
                <a:latin typeface="Lucida Console" charset="0"/>
              </a:rPr>
              <a:t>list&lt;</a:t>
            </a:r>
            <a:r>
              <a:rPr lang="en-US" altLang="zh-CN" sz="2000" dirty="0" err="1">
                <a:latin typeface="Lucida Console" charset="0"/>
              </a:rPr>
              <a:t>int</a:t>
            </a:r>
            <a:r>
              <a:rPr lang="en-US" altLang="zh-CN" sz="2000" dirty="0">
                <a:latin typeface="Lucida Console" charset="0"/>
              </a:rPr>
              <a:t>&gt;, list&lt;double&gt;</a:t>
            </a:r>
          </a:p>
          <a:p>
            <a:pPr>
              <a:lnSpc>
                <a:spcPct val="80000"/>
              </a:lnSpc>
            </a:pPr>
            <a:r>
              <a:rPr lang="en-US" altLang="zh-CN" b="1" dirty="0">
                <a:latin typeface="Arial" charset="0"/>
                <a:ea typeface="Arial" charset="0"/>
                <a:cs typeface="Arial" charset="0"/>
              </a:rPr>
              <a:t>Iterators</a:t>
            </a:r>
            <a:r>
              <a:rPr lang="en-US" altLang="zh-CN" dirty="0">
                <a:latin typeface="Arial" charset="0"/>
                <a:ea typeface="Arial" charset="0"/>
                <a:cs typeface="Arial" charset="0"/>
              </a:rPr>
              <a:t> supported the independence between data structures and algorithms</a:t>
            </a:r>
          </a:p>
          <a:p>
            <a:pPr marL="182563" lvl="2" indent="-182563">
              <a:lnSpc>
                <a:spcPct val="90000"/>
              </a:lnSpc>
              <a:buClr>
                <a:schemeClr val="accent1"/>
              </a:buClr>
              <a:buSzPct val="80000"/>
              <a:buFont typeface="Arial" pitchFamily="34" charset="0"/>
            </a:pPr>
            <a:r>
              <a:rPr lang="en-US" altLang="zh-CN" sz="1800" dirty="0">
                <a:latin typeface="Lucida Console" charset="0"/>
              </a:rPr>
              <a:t>  </a:t>
            </a:r>
            <a:r>
              <a:rPr lang="en-US" altLang="zh-CN" sz="2000" dirty="0">
                <a:latin typeface="Lucida Console" charset="0"/>
              </a:rPr>
              <a:t>sort(</a:t>
            </a:r>
            <a:r>
              <a:rPr lang="en-US" altLang="zh-CN" sz="2000" dirty="0" err="1">
                <a:latin typeface="Lucida Console" charset="0"/>
              </a:rPr>
              <a:t>vec.begin</a:t>
            </a:r>
            <a:r>
              <a:rPr lang="en-US" altLang="zh-CN" sz="2000" dirty="0">
                <a:latin typeface="Lucida Console" charset="0"/>
              </a:rPr>
              <a:t>(), </a:t>
            </a:r>
            <a:r>
              <a:rPr lang="en-US" altLang="zh-CN" sz="2000" dirty="0" err="1">
                <a:latin typeface="Lucida Console" charset="0"/>
              </a:rPr>
              <a:t>vec.end</a:t>
            </a:r>
            <a:r>
              <a:rPr lang="en-US" altLang="zh-CN" sz="2000" dirty="0">
                <a:latin typeface="Lucida Console" charset="0"/>
              </a:rPr>
              <a:t>());</a:t>
            </a:r>
          </a:p>
          <a:p>
            <a:pPr>
              <a:lnSpc>
                <a:spcPct val="80000"/>
              </a:lnSpc>
            </a:pPr>
            <a:r>
              <a:rPr lang="en-US" altLang="zh-CN" b="1" dirty="0">
                <a:latin typeface="Arial" charset="0"/>
                <a:ea typeface="Arial" charset="0"/>
                <a:cs typeface="Arial" charset="0"/>
              </a:rPr>
              <a:t>Function templates </a:t>
            </a:r>
            <a:r>
              <a:rPr lang="en-US" altLang="zh-CN" dirty="0">
                <a:latin typeface="Arial" charset="0"/>
                <a:ea typeface="Arial" charset="0"/>
                <a:cs typeface="Arial" charset="0"/>
              </a:rPr>
              <a:t>supported the independence between algorithms and data types</a:t>
            </a:r>
          </a:p>
          <a:p>
            <a:pPr marL="182563" lvl="2" indent="-182563">
              <a:lnSpc>
                <a:spcPct val="90000"/>
              </a:lnSpc>
              <a:buClr>
                <a:schemeClr val="accent1"/>
              </a:buClr>
              <a:buSzPct val="80000"/>
              <a:buFont typeface="Arial" pitchFamily="34" charset="0"/>
            </a:pPr>
            <a:r>
              <a:rPr lang="en-US" altLang="zh-CN" sz="1800" dirty="0">
                <a:latin typeface="Lucida Console" charset="0"/>
              </a:rPr>
              <a:t>  </a:t>
            </a:r>
            <a:r>
              <a:rPr lang="en-US" altLang="zh-CN" sz="2000" dirty="0">
                <a:latin typeface="Lucida Console" charset="0"/>
              </a:rPr>
              <a:t>template &lt;</a:t>
            </a:r>
            <a:r>
              <a:rPr lang="en-US" altLang="zh-CN" sz="2000" dirty="0" err="1">
                <a:latin typeface="Lucida Console" charset="0"/>
              </a:rPr>
              <a:t>typename</a:t>
            </a:r>
            <a:r>
              <a:rPr lang="en-US" altLang="zh-CN" sz="2000" dirty="0">
                <a:latin typeface="Lucida Console" charset="0"/>
              </a:rPr>
              <a:t> </a:t>
            </a:r>
            <a:r>
              <a:rPr lang="en-US" altLang="zh-CN" sz="2000" dirty="0" err="1">
                <a:latin typeface="Lucida Console" charset="0"/>
              </a:rPr>
              <a:t>ElemType</a:t>
            </a:r>
            <a:r>
              <a:rPr lang="en-US" altLang="zh-CN" sz="2000" dirty="0">
                <a:latin typeface="Lucida Console" charset="0"/>
              </a:rPr>
              <a:t>&gt;</a:t>
            </a:r>
          </a:p>
          <a:p>
            <a:pPr marL="182563" lvl="2" indent="-182563">
              <a:lnSpc>
                <a:spcPct val="90000"/>
              </a:lnSpc>
              <a:buClr>
                <a:schemeClr val="accent1"/>
              </a:buClr>
              <a:buSzPct val="80000"/>
              <a:buFont typeface="Arial" pitchFamily="34" charset="0"/>
              <a:buNone/>
            </a:pPr>
            <a:r>
              <a:rPr lang="en-US" altLang="zh-CN" sz="2000" dirty="0">
                <a:latin typeface="Lucida Console" charset="0"/>
              </a:rPr>
              <a:t>	  </a:t>
            </a:r>
            <a:r>
              <a:rPr lang="en-US" altLang="zh-CN" sz="2000" dirty="0" err="1">
                <a:latin typeface="Lucida Console" charset="0"/>
              </a:rPr>
              <a:t>binary_search</a:t>
            </a:r>
            <a:r>
              <a:rPr lang="en-US" altLang="zh-CN" sz="2000" dirty="0">
                <a:latin typeface="Lucida Console" charset="0"/>
              </a:rPr>
              <a:t>(</a:t>
            </a:r>
            <a:r>
              <a:rPr lang="en-US" altLang="zh-CN" sz="2000" dirty="0" err="1">
                <a:latin typeface="Lucida Console" charset="0"/>
              </a:rPr>
              <a:t>const</a:t>
            </a:r>
            <a:r>
              <a:rPr lang="en-US" altLang="zh-CN" sz="2000" dirty="0">
                <a:latin typeface="Lucida Console" charset="0"/>
              </a:rPr>
              <a:t> vector&lt;</a:t>
            </a:r>
            <a:r>
              <a:rPr lang="en-US" altLang="zh-CN" sz="2000" dirty="0" err="1">
                <a:latin typeface="Lucida Console" charset="0"/>
              </a:rPr>
              <a:t>ElemType</a:t>
            </a:r>
            <a:r>
              <a:rPr lang="en-US" altLang="zh-CN" sz="2000" dirty="0">
                <a:latin typeface="Lucida Console" charset="0"/>
              </a:rPr>
              <a:t>&gt;&amp;, </a:t>
            </a:r>
            <a:r>
              <a:rPr lang="en-US" altLang="zh-CN" sz="2000" dirty="0" err="1">
                <a:latin typeface="Lucida Console" charset="0"/>
              </a:rPr>
              <a:t>ElemType</a:t>
            </a:r>
            <a:r>
              <a:rPr lang="en-US" altLang="zh-CN" sz="2000" dirty="0">
                <a:latin typeface="Lucida Console" charset="0"/>
              </a:rPr>
              <a:t>&amp;); </a:t>
            </a:r>
          </a:p>
        </p:txBody>
      </p:sp>
    </p:spTree>
    <p:extLst>
      <p:ext uri="{BB962C8B-B14F-4D97-AF65-F5344CB8AC3E}">
        <p14:creationId xmlns:p14="http://schemas.microsoft.com/office/powerpoint/2010/main" val="7468532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04912" y="439789"/>
            <a:ext cx="8610374" cy="1008063"/>
          </a:xfrm>
        </p:spPr>
        <p:txBody>
          <a:bodyPr/>
          <a:lstStyle/>
          <a:p>
            <a:r>
              <a:rPr lang="en-US" altLang="zh-CN" sz="2400" dirty="0">
                <a:latin typeface="Arial" panose="020B0604020202020204" pitchFamily="34" charset="0"/>
                <a:ea typeface="微软雅黑" panose="020B0503020204020204" pitchFamily="34" charset="-122"/>
                <a:cs typeface="Arial" panose="020B0604020202020204" pitchFamily="34" charset="0"/>
              </a:rPr>
              <a:t>3.8</a:t>
            </a:r>
            <a:r>
              <a:rPr lang="zh-CN" altLang="en-US" sz="2400" dirty="0">
                <a:latin typeface="Arial" panose="020B0604020202020204" pitchFamily="34" charset="0"/>
                <a:ea typeface="微软雅黑" panose="020B0503020204020204" pitchFamily="34" charset="-122"/>
                <a:cs typeface="Arial" panose="020B0604020202020204" pitchFamily="34" charset="0"/>
              </a:rPr>
              <a:t> </a:t>
            </a:r>
            <a:r>
              <a:rPr lang="en-US" altLang="zh-CN" sz="2400" dirty="0">
                <a:latin typeface="Arial" panose="020B0604020202020204" pitchFamily="34" charset="0"/>
                <a:ea typeface="微软雅黑" panose="020B0503020204020204" pitchFamily="34" charset="-122"/>
                <a:cs typeface="Arial" panose="020B0604020202020204" pitchFamily="34" charset="0"/>
              </a:rPr>
              <a:t>Does </a:t>
            </a:r>
            <a:r>
              <a:rPr lang="en-US" altLang="zh-CN" sz="2400" dirty="0">
                <a:latin typeface="Arial" charset="0"/>
                <a:ea typeface="Arial" charset="0"/>
                <a:cs typeface="Arial" charset="0"/>
              </a:rPr>
              <a:t>we always need to prepare a container of enough size? </a:t>
            </a:r>
            <a:br>
              <a:rPr lang="en-US" altLang="zh-CN" sz="2400" dirty="0">
                <a:latin typeface="Arial" charset="0"/>
                <a:ea typeface="Arial" charset="0"/>
                <a:cs typeface="Arial" charset="0"/>
              </a:rPr>
            </a:br>
            <a:endParaRPr lang="en-US" altLang="zh-CN" sz="2400" dirty="0">
              <a:latin typeface="Arial" panose="020B0604020202020204" pitchFamily="34" charset="0"/>
              <a:ea typeface="微软雅黑" panose="020B0503020204020204" pitchFamily="34" charset="-122"/>
              <a:cs typeface="Arial" panose="020B0604020202020204" pitchFamily="34" charset="0"/>
            </a:endParaRPr>
          </a:p>
        </p:txBody>
      </p:sp>
      <p:sp>
        <p:nvSpPr>
          <p:cNvPr id="39939" name="Rectangle 3"/>
          <p:cNvSpPr>
            <a:spLocks noGrp="1" noChangeArrowheads="1"/>
          </p:cNvSpPr>
          <p:nvPr>
            <p:ph type="body" idx="1"/>
          </p:nvPr>
        </p:nvSpPr>
        <p:spPr>
          <a:xfrm>
            <a:off x="337607" y="1676446"/>
            <a:ext cx="8686800" cy="4800474"/>
          </a:xfrm>
        </p:spPr>
        <p:txBody>
          <a:bodyPr/>
          <a:lstStyle/>
          <a:p>
            <a:pPr>
              <a:lnSpc>
                <a:spcPct val="90000"/>
              </a:lnSpc>
            </a:pPr>
            <a:r>
              <a:rPr lang="en-US" altLang="zh-CN" sz="2800" dirty="0">
                <a:latin typeface="Arial" charset="0"/>
                <a:ea typeface="Arial" charset="0"/>
                <a:cs typeface="Arial" charset="0"/>
              </a:rPr>
              <a:t>We could use the Insertion Adaptors to avoid using the assignment of containers.</a:t>
            </a:r>
          </a:p>
          <a:p>
            <a:pPr>
              <a:lnSpc>
                <a:spcPct val="90000"/>
              </a:lnSpc>
            </a:pPr>
            <a:r>
              <a:rPr lang="en-US" altLang="zh-CN" sz="2800" dirty="0">
                <a:latin typeface="Arial" charset="0"/>
                <a:ea typeface="Arial" charset="0"/>
                <a:cs typeface="Arial" charset="0"/>
              </a:rPr>
              <a:t>Insertion Adaptors</a:t>
            </a:r>
          </a:p>
          <a:p>
            <a:pPr lvl="2">
              <a:lnSpc>
                <a:spcPct val="90000"/>
              </a:lnSpc>
            </a:pPr>
            <a:r>
              <a:rPr lang="en-US" altLang="zh-CN" sz="2000" dirty="0" err="1">
                <a:latin typeface="Arial" charset="0"/>
                <a:ea typeface="Arial" charset="0"/>
                <a:cs typeface="Arial" charset="0"/>
              </a:rPr>
              <a:t>back_inserter</a:t>
            </a:r>
            <a:r>
              <a:rPr lang="en-US" altLang="zh-CN" sz="2000" dirty="0">
                <a:latin typeface="Arial" charset="0"/>
                <a:ea typeface="Arial" charset="0"/>
                <a:cs typeface="Arial" charset="0"/>
              </a:rPr>
              <a:t>() – will use the </a:t>
            </a:r>
            <a:r>
              <a:rPr lang="en-US" altLang="zh-CN" sz="2000" dirty="0" err="1">
                <a:latin typeface="Arial" charset="0"/>
                <a:ea typeface="Arial" charset="0"/>
                <a:cs typeface="Arial" charset="0"/>
              </a:rPr>
              <a:t>push_back</a:t>
            </a:r>
            <a:r>
              <a:rPr lang="en-US" altLang="zh-CN" sz="2000" dirty="0">
                <a:latin typeface="Arial" charset="0"/>
                <a:ea typeface="Arial" charset="0"/>
                <a:cs typeface="Arial" charset="0"/>
              </a:rPr>
              <a:t>() of the container to replace assignment</a:t>
            </a:r>
          </a:p>
          <a:p>
            <a:pPr lvl="3">
              <a:lnSpc>
                <a:spcPct val="90000"/>
              </a:lnSpc>
              <a:buFontTx/>
              <a:buNone/>
            </a:pP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unique_copy</a:t>
            </a:r>
            <a:r>
              <a:rPr lang="en-US" altLang="zh-CN" sz="1800" dirty="0">
                <a:latin typeface="Arial" charset="0"/>
                <a:ea typeface="Arial" charset="0"/>
                <a:cs typeface="Arial" charset="0"/>
              </a:rPr>
              <a:t>(</a:t>
            </a:r>
            <a:r>
              <a:rPr lang="en-US" altLang="zh-CN" sz="1800" dirty="0" err="1">
                <a:latin typeface="Arial" charset="0"/>
                <a:ea typeface="Arial" charset="0"/>
                <a:cs typeface="Arial" charset="0"/>
              </a:rPr>
              <a:t>vec.begin</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vec.end</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back_inserter</a:t>
            </a:r>
            <a:r>
              <a:rPr lang="en-US" altLang="zh-CN" sz="1800" dirty="0">
                <a:latin typeface="Arial" charset="0"/>
                <a:ea typeface="Arial" charset="0"/>
                <a:cs typeface="Arial" charset="0"/>
              </a:rPr>
              <a:t>(vec2));</a:t>
            </a:r>
          </a:p>
          <a:p>
            <a:pPr lvl="2">
              <a:lnSpc>
                <a:spcPct val="90000"/>
              </a:lnSpc>
            </a:pPr>
            <a:r>
              <a:rPr lang="en-US" altLang="zh-CN" sz="2000" dirty="0">
                <a:latin typeface="Arial" charset="0"/>
                <a:ea typeface="Arial" charset="0"/>
                <a:cs typeface="Arial" charset="0"/>
              </a:rPr>
              <a:t>inserter() – will use the insert() to replace assignment, accept two parameters (container and insertion start point)</a:t>
            </a:r>
          </a:p>
          <a:p>
            <a:pPr lvl="3">
              <a:lnSpc>
                <a:spcPct val="90000"/>
              </a:lnSpc>
              <a:buFontTx/>
              <a:buNone/>
            </a:pP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unique_copy</a:t>
            </a:r>
            <a:r>
              <a:rPr lang="en-US" altLang="zh-CN" sz="1800" dirty="0">
                <a:latin typeface="Arial" charset="0"/>
                <a:ea typeface="Arial" charset="0"/>
                <a:cs typeface="Arial" charset="0"/>
              </a:rPr>
              <a:t>(</a:t>
            </a:r>
            <a:r>
              <a:rPr lang="en-US" altLang="zh-CN" sz="1800" dirty="0" err="1">
                <a:latin typeface="Arial" charset="0"/>
                <a:ea typeface="Arial" charset="0"/>
                <a:cs typeface="Arial" charset="0"/>
              </a:rPr>
              <a:t>vec.begin</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vec.end</a:t>
            </a:r>
            <a:r>
              <a:rPr lang="en-US" altLang="zh-CN" sz="1800" dirty="0">
                <a:latin typeface="Arial" charset="0"/>
                <a:ea typeface="Arial" charset="0"/>
                <a:cs typeface="Arial" charset="0"/>
              </a:rPr>
              <a:t>(), inserter(vec2, vec2.end()));</a:t>
            </a:r>
          </a:p>
          <a:p>
            <a:pPr lvl="2">
              <a:lnSpc>
                <a:spcPct val="90000"/>
              </a:lnSpc>
            </a:pPr>
            <a:r>
              <a:rPr lang="en-US" altLang="zh-CN" sz="2000" dirty="0" err="1">
                <a:latin typeface="Arial" charset="0"/>
                <a:ea typeface="Arial" charset="0"/>
                <a:cs typeface="Arial" charset="0"/>
              </a:rPr>
              <a:t>front_inserter</a:t>
            </a:r>
            <a:r>
              <a:rPr lang="en-US" altLang="zh-CN" sz="2000" dirty="0">
                <a:latin typeface="Arial" charset="0"/>
                <a:ea typeface="Arial" charset="0"/>
                <a:cs typeface="Arial" charset="0"/>
              </a:rPr>
              <a:t> – will use the </a:t>
            </a:r>
            <a:r>
              <a:rPr lang="en-US" altLang="zh-CN" sz="2000" dirty="0" err="1">
                <a:latin typeface="Arial" charset="0"/>
                <a:ea typeface="Arial" charset="0"/>
                <a:cs typeface="Arial" charset="0"/>
              </a:rPr>
              <a:t>push_front</a:t>
            </a:r>
            <a:r>
              <a:rPr lang="en-US" altLang="zh-CN" sz="2000" dirty="0">
                <a:latin typeface="Arial" charset="0"/>
                <a:ea typeface="Arial" charset="0"/>
                <a:cs typeface="Arial" charset="0"/>
              </a:rPr>
              <a:t>() to replace assignment, better for list and </a:t>
            </a:r>
            <a:r>
              <a:rPr lang="en-US" altLang="zh-CN" sz="2000" dirty="0" err="1">
                <a:latin typeface="Arial" charset="0"/>
                <a:ea typeface="Arial" charset="0"/>
                <a:cs typeface="Arial" charset="0"/>
              </a:rPr>
              <a:t>deque</a:t>
            </a:r>
            <a:endParaRPr lang="en-US" altLang="zh-CN" sz="2000" dirty="0">
              <a:latin typeface="Arial" charset="0"/>
              <a:ea typeface="Arial" charset="0"/>
              <a:cs typeface="Arial" charset="0"/>
            </a:endParaRPr>
          </a:p>
          <a:p>
            <a:pPr lvl="3">
              <a:lnSpc>
                <a:spcPct val="90000"/>
              </a:lnSpc>
              <a:buFontTx/>
              <a:buNone/>
            </a:pPr>
            <a:r>
              <a:rPr lang="en-US" altLang="zh-CN" sz="1800" dirty="0">
                <a:latin typeface="Arial" charset="0"/>
                <a:ea typeface="Arial" charset="0"/>
                <a:cs typeface="Arial" charset="0"/>
              </a:rPr>
              <a:t> copy(</a:t>
            </a:r>
            <a:r>
              <a:rPr lang="en-US" altLang="zh-CN" sz="1800" dirty="0" err="1">
                <a:latin typeface="Arial" charset="0"/>
                <a:ea typeface="Arial" charset="0"/>
                <a:cs typeface="Arial" charset="0"/>
              </a:rPr>
              <a:t>ilist.begin</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ilist.end</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front_inserter</a:t>
            </a:r>
            <a:r>
              <a:rPr lang="en-US" altLang="zh-CN" sz="1800" dirty="0">
                <a:latin typeface="Arial" charset="0"/>
                <a:ea typeface="Arial" charset="0"/>
                <a:cs typeface="Arial" charset="0"/>
              </a:rPr>
              <a:t>(ilist2));</a:t>
            </a:r>
          </a:p>
        </p:txBody>
      </p:sp>
      <p:sp>
        <p:nvSpPr>
          <p:cNvPr id="2" name="矩形 1"/>
          <p:cNvSpPr/>
          <p:nvPr/>
        </p:nvSpPr>
        <p:spPr>
          <a:xfrm>
            <a:off x="3480999" y="992111"/>
            <a:ext cx="2400016" cy="397032"/>
          </a:xfrm>
          <a:prstGeom prst="rect">
            <a:avLst/>
          </a:prstGeom>
        </p:spPr>
        <p:txBody>
          <a:bodyPr wrap="none">
            <a:spAutoFit/>
          </a:bodyPr>
          <a:lstStyle/>
          <a:p>
            <a:pPr marL="342900" indent="-342900">
              <a:lnSpc>
                <a:spcPct val="90000"/>
              </a:lnSpc>
              <a:buFont typeface=".AppleColorEmojiUI" charset="0"/>
              <a:buChar char="☝"/>
            </a:pPr>
            <a:r>
              <a:rPr lang="en-US" altLang="zh-CN" sz="2200" b="1" dirty="0">
                <a:latin typeface="Arial" charset="0"/>
                <a:ea typeface="Arial" charset="0"/>
                <a:cs typeface="Arial" charset="0"/>
              </a:rPr>
              <a:t>Of course No!</a:t>
            </a:r>
          </a:p>
        </p:txBody>
      </p:sp>
    </p:spTree>
    <p:extLst>
      <p:ext uri="{BB962C8B-B14F-4D97-AF65-F5344CB8AC3E}">
        <p14:creationId xmlns:p14="http://schemas.microsoft.com/office/powerpoint/2010/main" val="47059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19999"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3.8 Iterator Adaptors</a:t>
            </a:r>
          </a:p>
        </p:txBody>
      </p:sp>
      <p:sp>
        <p:nvSpPr>
          <p:cNvPr id="40964" name="Rectangle 4"/>
          <p:cNvSpPr>
            <a:spLocks noGrp="1" noChangeArrowheads="1"/>
          </p:cNvSpPr>
          <p:nvPr>
            <p:ph type="body" idx="1"/>
          </p:nvPr>
        </p:nvSpPr>
        <p:spPr>
          <a:xfrm>
            <a:off x="430330" y="1143060"/>
            <a:ext cx="7772400" cy="381000"/>
          </a:xfrm>
          <a:noFill/>
          <a:ln/>
        </p:spPr>
        <p:txBody>
          <a:bodyPr/>
          <a:lstStyle/>
          <a:p>
            <a:pPr>
              <a:lnSpc>
                <a:spcPct val="90000"/>
              </a:lnSpc>
            </a:pPr>
            <a:r>
              <a:rPr lang="en-US" altLang="zh-CN" sz="2800" dirty="0">
                <a:latin typeface="Arial" charset="0"/>
                <a:ea typeface="Arial" charset="0"/>
                <a:cs typeface="Arial" charset="0"/>
              </a:rPr>
              <a:t>Corrected calling</a:t>
            </a:r>
            <a:endParaRPr lang="en-US" altLang="zh-CN" sz="2800" i="1" dirty="0">
              <a:latin typeface="Arial" charset="0"/>
              <a:ea typeface="Arial" charset="0"/>
              <a:cs typeface="Arial" charset="0"/>
            </a:endParaRPr>
          </a:p>
        </p:txBody>
      </p:sp>
      <p:sp>
        <p:nvSpPr>
          <p:cNvPr id="40965" name="Text Box 5"/>
          <p:cNvSpPr txBox="1">
            <a:spLocks noChangeArrowheads="1"/>
          </p:cNvSpPr>
          <p:nvPr/>
        </p:nvSpPr>
        <p:spPr bwMode="auto">
          <a:xfrm>
            <a:off x="430330" y="1541539"/>
            <a:ext cx="8534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800" dirty="0">
                <a:latin typeface="Lucida Console" charset="0"/>
                <a:ea typeface="+mn-ea"/>
              </a:rPr>
              <a:t>#include &lt;iterator&gt;  </a:t>
            </a:r>
            <a:r>
              <a:rPr lang="en-US" altLang="zh-CN" sz="1800" dirty="0">
                <a:solidFill>
                  <a:schemeClr val="accent6"/>
                </a:solidFill>
                <a:latin typeface="Lucida Console" charset="0"/>
                <a:ea typeface="+mn-ea"/>
              </a:rPr>
              <a:t>//required by inserters</a:t>
            </a:r>
          </a:p>
          <a:p>
            <a:endParaRPr lang="en-US" altLang="zh-CN" sz="1800" dirty="0">
              <a:latin typeface="Lucida Console" charset="0"/>
              <a:ea typeface="+mn-ea"/>
            </a:endParaRPr>
          </a:p>
          <a:p>
            <a:r>
              <a:rPr lang="en-US" altLang="zh-CN" sz="1800" dirty="0" err="1">
                <a:latin typeface="Lucida Console" charset="0"/>
                <a:ea typeface="+mn-ea"/>
              </a:rPr>
              <a:t>int</a:t>
            </a:r>
            <a:r>
              <a:rPr lang="en-US" altLang="zh-CN" sz="1800" dirty="0">
                <a:latin typeface="Lucida Console" charset="0"/>
                <a:ea typeface="+mn-ea"/>
              </a:rPr>
              <a:t> main</a:t>
            </a:r>
          </a:p>
          <a:p>
            <a:r>
              <a:rPr lang="en-US" altLang="zh-CN" sz="1800" dirty="0">
                <a:latin typeface="Lucida Console" charset="0"/>
                <a:ea typeface="+mn-ea"/>
              </a:rPr>
              <a:t>{</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8;</a:t>
            </a: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iSize</a:t>
            </a:r>
            <a:r>
              <a:rPr lang="en-US" altLang="zh-CN" sz="1800" dirty="0">
                <a:latin typeface="Lucida Console" charset="0"/>
                <a:ea typeface="+mn-ea"/>
              </a:rPr>
              <a:t> ] = {12, 8, 4, 13, 65, 3, 0, 20};</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err="1">
                <a:latin typeface="Lucida Console" charset="0"/>
                <a:ea typeface="+mn-ea"/>
              </a:rPr>
              <a:t>ivec</a:t>
            </a:r>
            <a:r>
              <a:rPr lang="en-US" altLang="zh-CN" sz="1800" dirty="0">
                <a:latin typeface="Lucida Console" charset="0"/>
                <a:ea typeface="+mn-ea"/>
              </a:rPr>
              <a:t>(</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a:t>
            </a:r>
            <a:r>
              <a:rPr lang="en-US" altLang="zh-CN" sz="1800" dirty="0">
                <a:latin typeface="Lucida Console" charset="0"/>
                <a:ea typeface="+mn-ea"/>
              </a:rPr>
              <a:t> + </a:t>
            </a:r>
            <a:r>
              <a:rPr lang="en-US" altLang="zh-CN" sz="1800" dirty="0" err="1">
                <a:latin typeface="Lucida Console" charset="0"/>
                <a:ea typeface="+mn-ea"/>
              </a:rPr>
              <a:t>iSize</a:t>
            </a:r>
            <a:r>
              <a:rPr lang="en-US" altLang="zh-CN" sz="1800" dirty="0">
                <a:latin typeface="Lucida Console" charset="0"/>
                <a:ea typeface="+mn-ea"/>
              </a:rPr>
              <a:t>);</a:t>
            </a:r>
          </a:p>
          <a:p>
            <a:endParaRPr lang="en-US" altLang="zh-CN" sz="1800" dirty="0">
              <a:latin typeface="Lucida Console" charset="0"/>
              <a:ea typeface="+mn-ea"/>
            </a:endParaRPr>
          </a:p>
          <a:p>
            <a:r>
              <a:rPr lang="en-US" altLang="zh-CN" sz="1800" dirty="0">
                <a:latin typeface="Lucida Console" charset="0"/>
                <a:ea typeface="+mn-ea"/>
              </a:rPr>
              <a:t>     </a:t>
            </a:r>
            <a:r>
              <a:rPr lang="en-US" altLang="zh-CN" sz="1800" dirty="0" err="1">
                <a:latin typeface="Lucida Console" charset="0"/>
                <a:ea typeface="+mn-ea"/>
              </a:rPr>
              <a:t>int</a:t>
            </a:r>
            <a:r>
              <a:rPr lang="en-US" altLang="zh-CN" sz="1800" dirty="0">
                <a:latin typeface="Lucida Console" charset="0"/>
                <a:ea typeface="+mn-ea"/>
              </a:rPr>
              <a:t> ia2[ </a:t>
            </a:r>
            <a:r>
              <a:rPr lang="en-US" altLang="zh-CN" sz="1800" dirty="0" err="1">
                <a:latin typeface="Lucida Console" charset="0"/>
                <a:ea typeface="+mn-ea"/>
              </a:rPr>
              <a:t>iSize</a:t>
            </a:r>
            <a:r>
              <a:rPr lang="en-US" altLang="zh-CN" sz="1800" dirty="0">
                <a:latin typeface="Lucida Console" charset="0"/>
                <a:ea typeface="+mn-ea"/>
              </a:rPr>
              <a:t> ];</a:t>
            </a:r>
          </a:p>
          <a:p>
            <a:r>
              <a:rPr lang="en-US" altLang="zh-CN" sz="1800" dirty="0">
                <a:latin typeface="Lucida Console" charset="0"/>
                <a:ea typeface="+mn-ea"/>
              </a:rPr>
              <a:t>     vector&lt;</a:t>
            </a:r>
            <a:r>
              <a:rPr lang="en-US" altLang="zh-CN" sz="1800" dirty="0" err="1">
                <a:latin typeface="Lucida Console" charset="0"/>
                <a:ea typeface="+mn-ea"/>
              </a:rPr>
              <a:t>int</a:t>
            </a:r>
            <a:r>
              <a:rPr lang="en-US" altLang="zh-CN" sz="1800" dirty="0">
                <a:latin typeface="Lucida Console" charset="0"/>
                <a:ea typeface="+mn-ea"/>
              </a:rPr>
              <a:t>&gt; ivec2;</a:t>
            </a:r>
          </a:p>
          <a:p>
            <a:r>
              <a:rPr lang="en-US" altLang="zh-CN" sz="1800" dirty="0">
                <a:latin typeface="Lucida Console" charset="0"/>
                <a:ea typeface="+mn-ea"/>
              </a:rPr>
              <a:t>     </a:t>
            </a:r>
            <a:r>
              <a:rPr lang="en-US" altLang="zh-CN" sz="1800" dirty="0">
                <a:solidFill>
                  <a:schemeClr val="accent6"/>
                </a:solidFill>
                <a:latin typeface="Lucida Console" charset="0"/>
              </a:rPr>
              <a:t>//array not support insertion adaptor</a:t>
            </a:r>
            <a:endParaRPr lang="en-US" altLang="zh-CN" sz="1800" dirty="0">
              <a:solidFill>
                <a:schemeClr val="accent6"/>
              </a:solidFill>
              <a:latin typeface="Lucida Console" charset="0"/>
              <a:ea typeface="+mn-ea"/>
            </a:endParaRPr>
          </a:p>
          <a:p>
            <a:r>
              <a:rPr lang="en-US" altLang="zh-CN" sz="1800" dirty="0">
                <a:latin typeface="Lucida Console" charset="0"/>
                <a:ea typeface="+mn-ea"/>
              </a:rPr>
              <a:t>     filter(</a:t>
            </a:r>
            <a:r>
              <a:rPr lang="en-US" altLang="zh-CN" sz="1800" dirty="0" err="1">
                <a:latin typeface="Lucida Console" charset="0"/>
                <a:ea typeface="+mn-ea"/>
              </a:rPr>
              <a:t>ia</a:t>
            </a:r>
            <a:r>
              <a:rPr lang="en-US" altLang="zh-CN" sz="1800" dirty="0">
                <a:latin typeface="Lucida Console" charset="0"/>
                <a:ea typeface="+mn-ea"/>
              </a:rPr>
              <a:t>, </a:t>
            </a:r>
            <a:r>
              <a:rPr lang="en-US" altLang="zh-CN" sz="1800" dirty="0" err="1">
                <a:latin typeface="Lucida Console" charset="0"/>
                <a:ea typeface="+mn-ea"/>
              </a:rPr>
              <a:t>ia+iSize</a:t>
            </a:r>
            <a:r>
              <a:rPr lang="en-US" altLang="zh-CN" sz="1800" dirty="0">
                <a:latin typeface="Lucida Console" charset="0"/>
                <a:ea typeface="+mn-ea"/>
              </a:rPr>
              <a:t>, ia2, 10, less&lt;</a:t>
            </a:r>
            <a:r>
              <a:rPr lang="en-US" altLang="zh-CN" sz="1800" dirty="0" err="1">
                <a:latin typeface="Lucida Console" charset="0"/>
                <a:ea typeface="+mn-ea"/>
              </a:rPr>
              <a:t>int</a:t>
            </a:r>
            <a:r>
              <a:rPr lang="en-US" altLang="zh-CN" sz="1800" dirty="0">
                <a:latin typeface="Lucida Console" charset="0"/>
                <a:ea typeface="+mn-ea"/>
              </a:rPr>
              <a:t>&gt;());</a:t>
            </a:r>
            <a:br>
              <a:rPr lang="en-US" altLang="zh-CN" sz="1800" dirty="0">
                <a:latin typeface="Lucida Console" charset="0"/>
                <a:ea typeface="+mn-ea"/>
              </a:rPr>
            </a:br>
            <a:r>
              <a:rPr lang="en-US" altLang="zh-CN" sz="1800" dirty="0">
                <a:latin typeface="Lucida Console" charset="0"/>
                <a:ea typeface="+mn-ea"/>
              </a:rPr>
              <a:t>     filter(</a:t>
            </a:r>
            <a:r>
              <a:rPr lang="en-US" altLang="zh-CN" sz="1800" dirty="0" err="1">
                <a:latin typeface="Lucida Console" charset="0"/>
                <a:ea typeface="+mn-ea"/>
              </a:rPr>
              <a:t>ivec.begin</a:t>
            </a:r>
            <a:r>
              <a:rPr lang="en-US" altLang="zh-CN" sz="1800" dirty="0">
                <a:latin typeface="Lucida Console" charset="0"/>
                <a:ea typeface="+mn-ea"/>
              </a:rPr>
              <a:t>(), </a:t>
            </a:r>
            <a:r>
              <a:rPr lang="en-US" altLang="zh-CN" sz="1800" dirty="0" err="1">
                <a:latin typeface="Lucida Console" charset="0"/>
                <a:ea typeface="+mn-ea"/>
              </a:rPr>
              <a:t>ivec.end</a:t>
            </a:r>
            <a:r>
              <a:rPr lang="en-US" altLang="zh-CN" sz="1800" dirty="0">
                <a:latin typeface="Lucida Console" charset="0"/>
                <a:ea typeface="+mn-ea"/>
              </a:rPr>
              <a:t>(), </a:t>
            </a:r>
            <a:r>
              <a:rPr lang="en-US" altLang="zh-CN" sz="1800" dirty="0" err="1">
                <a:latin typeface="Lucida Console" charset="0"/>
                <a:ea typeface="+mn-ea"/>
              </a:rPr>
              <a:t>back_inserter</a:t>
            </a:r>
            <a:r>
              <a:rPr lang="en-US" altLang="zh-CN" sz="1800" dirty="0">
                <a:latin typeface="Lucida Console" charset="0"/>
                <a:ea typeface="+mn-ea"/>
              </a:rPr>
              <a:t>(ivec2), 10, greater&lt;</a:t>
            </a:r>
            <a:r>
              <a:rPr lang="en-US" altLang="zh-CN" sz="1800" dirty="0" err="1">
                <a:latin typeface="Lucida Console" charset="0"/>
                <a:ea typeface="+mn-ea"/>
              </a:rPr>
              <a:t>int</a:t>
            </a:r>
            <a:r>
              <a:rPr lang="en-US" altLang="zh-CN" sz="1800" dirty="0">
                <a:latin typeface="Lucida Console" charset="0"/>
                <a:ea typeface="+mn-ea"/>
              </a:rPr>
              <a:t>&gt;());  </a:t>
            </a:r>
            <a:r>
              <a:rPr lang="en-US" altLang="zh-CN" sz="1800" dirty="0">
                <a:solidFill>
                  <a:schemeClr val="accent6"/>
                </a:solidFill>
                <a:latin typeface="Lucida Console" charset="0"/>
              </a:rPr>
              <a:t>//OK now, the assignment using iterator is replaced by insertion </a:t>
            </a:r>
            <a:endParaRPr lang="en-US" altLang="zh-CN" sz="1800" dirty="0">
              <a:latin typeface="Lucida Console" charset="0"/>
              <a:ea typeface="+mn-ea"/>
            </a:endParaRPr>
          </a:p>
          <a:p>
            <a:r>
              <a:rPr lang="en-US" altLang="zh-CN" sz="1800" dirty="0">
                <a:latin typeface="Lucida Console" charset="0"/>
                <a:ea typeface="+mn-ea"/>
              </a:rPr>
              <a:t>}</a:t>
            </a:r>
          </a:p>
        </p:txBody>
      </p:sp>
    </p:spTree>
    <p:extLst>
      <p:ext uri="{BB962C8B-B14F-4D97-AF65-F5344CB8AC3E}">
        <p14:creationId xmlns:p14="http://schemas.microsoft.com/office/powerpoint/2010/main" val="655051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内容占位符 2"/>
          <p:cNvSpPr>
            <a:spLocks noGrp="1" noChangeArrowheads="1"/>
          </p:cNvSpPr>
          <p:nvPr>
            <p:ph type="body" idx="1"/>
          </p:nvPr>
        </p:nvSpPr>
        <p:spPr>
          <a:xfrm>
            <a:off x="693630" y="1524050"/>
            <a:ext cx="8102816" cy="4419484"/>
          </a:xfrm>
        </p:spPr>
        <p:txBody>
          <a:bodyPr/>
          <a:lstStyle/>
          <a:p>
            <a:r>
              <a:rPr lang="en-US" altLang="zh-CN" sz="3000" dirty="0">
                <a:latin typeface="Arial" charset="0"/>
                <a:ea typeface="Arial" charset="0"/>
                <a:cs typeface="Arial" charset="0"/>
              </a:rPr>
              <a:t>Two kinds of </a:t>
            </a:r>
            <a:r>
              <a:rPr lang="en-US" altLang="zh-CN" sz="3000" b="1" dirty="0">
                <a:solidFill>
                  <a:srgbClr val="FF0000"/>
                </a:solidFill>
                <a:latin typeface="Arial" charset="0"/>
                <a:ea typeface="Arial" charset="0"/>
                <a:cs typeface="Arial" charset="0"/>
              </a:rPr>
              <a:t>containers</a:t>
            </a:r>
          </a:p>
          <a:p>
            <a:pPr lvl="2"/>
            <a:r>
              <a:rPr lang="en-US" altLang="zh-CN" sz="2400" dirty="0">
                <a:latin typeface="Arial" charset="0"/>
                <a:ea typeface="Arial" charset="0"/>
                <a:cs typeface="Arial" charset="0"/>
              </a:rPr>
              <a:t>Sequential containers (vector, list, </a:t>
            </a:r>
            <a:r>
              <a:rPr lang="en-US" altLang="zh-CN" sz="2400" dirty="0" err="1">
                <a:latin typeface="Arial" charset="0"/>
                <a:ea typeface="Arial" charset="0"/>
                <a:cs typeface="Arial" charset="0"/>
              </a:rPr>
              <a:t>deque</a:t>
            </a:r>
            <a:r>
              <a:rPr lang="en-US" altLang="zh-CN" sz="2400" dirty="0">
                <a:latin typeface="Arial" charset="0"/>
                <a:ea typeface="Arial" charset="0"/>
                <a:cs typeface="Arial" charset="0"/>
              </a:rPr>
              <a:t>)</a:t>
            </a:r>
          </a:p>
          <a:p>
            <a:pPr lvl="2"/>
            <a:r>
              <a:rPr lang="en-US" altLang="zh-CN" sz="2400" dirty="0">
                <a:latin typeface="Arial" charset="0"/>
                <a:ea typeface="Arial" charset="0"/>
                <a:cs typeface="Arial" charset="0"/>
              </a:rPr>
              <a:t>Associate containers (map, set, </a:t>
            </a:r>
            <a:r>
              <a:rPr lang="en-US" altLang="zh-CN" sz="2400" dirty="0" err="1">
                <a:latin typeface="Arial" charset="0"/>
                <a:ea typeface="Arial" charset="0"/>
                <a:cs typeface="Arial" charset="0"/>
              </a:rPr>
              <a:t>multimap</a:t>
            </a:r>
            <a:r>
              <a:rPr lang="en-US" altLang="zh-CN" sz="2400" dirty="0">
                <a:latin typeface="Arial" charset="0"/>
                <a:ea typeface="Arial" charset="0"/>
                <a:cs typeface="Arial" charset="0"/>
              </a:rPr>
              <a:t>, multiset)</a:t>
            </a:r>
          </a:p>
          <a:p>
            <a:r>
              <a:rPr lang="en-US" altLang="zh-CN" sz="3000" dirty="0">
                <a:latin typeface="Arial" charset="0"/>
                <a:ea typeface="Arial" charset="0"/>
                <a:cs typeface="Arial" charset="0"/>
              </a:rPr>
              <a:t>Common operators &amp; functions</a:t>
            </a:r>
          </a:p>
          <a:p>
            <a:pPr lvl="2"/>
            <a:r>
              <a:rPr lang="en-US" altLang="zh-CN" sz="2400" dirty="0">
                <a:latin typeface="Arial" charset="0"/>
                <a:ea typeface="Arial" charset="0"/>
                <a:cs typeface="Arial" charset="0"/>
              </a:rPr>
              <a:t>==, !=</a:t>
            </a:r>
          </a:p>
          <a:p>
            <a:pPr lvl="2"/>
            <a:r>
              <a:rPr lang="en-US" altLang="zh-CN" sz="2400" dirty="0">
                <a:latin typeface="Arial" charset="0"/>
                <a:ea typeface="Arial" charset="0"/>
                <a:cs typeface="Arial" charset="0"/>
              </a:rPr>
              <a:t>=</a:t>
            </a:r>
          </a:p>
          <a:p>
            <a:pPr lvl="2"/>
            <a:r>
              <a:rPr lang="en-US" altLang="zh-CN" sz="2400" dirty="0">
                <a:latin typeface="Arial" charset="0"/>
                <a:ea typeface="Arial" charset="0"/>
                <a:cs typeface="Arial" charset="0"/>
              </a:rPr>
              <a:t>empty(), size()</a:t>
            </a:r>
          </a:p>
          <a:p>
            <a:pPr lvl="2"/>
            <a:r>
              <a:rPr lang="en-US" altLang="zh-CN" sz="2400" dirty="0">
                <a:latin typeface="Arial" charset="0"/>
                <a:ea typeface="Arial" charset="0"/>
                <a:cs typeface="Arial" charset="0"/>
              </a:rPr>
              <a:t>begin(), end()</a:t>
            </a:r>
          </a:p>
          <a:p>
            <a:pPr lvl="2"/>
            <a:r>
              <a:rPr lang="en-US" altLang="zh-CN" sz="2400" dirty="0">
                <a:latin typeface="Arial" charset="0"/>
                <a:ea typeface="Arial" charset="0"/>
                <a:cs typeface="Arial" charset="0"/>
              </a:rPr>
              <a:t>insert(), erase(), clear()</a:t>
            </a:r>
          </a:p>
          <a:p>
            <a:pPr>
              <a:lnSpc>
                <a:spcPct val="90000"/>
              </a:lnSpc>
            </a:pPr>
            <a:endParaRPr lang="en-US" altLang="zh-CN" dirty="0">
              <a:latin typeface="Arial" charset="0"/>
              <a:ea typeface="Arial" charset="0"/>
              <a:cs typeface="Arial" charset="0"/>
            </a:endParaRPr>
          </a:p>
        </p:txBody>
      </p:sp>
      <p:sp>
        <p:nvSpPr>
          <p:cNvPr id="5124" name="标题 1"/>
          <p:cNvSpPr>
            <a:spLocks noGrp="1" noChangeArrowheads="1"/>
          </p:cNvSpPr>
          <p:nvPr>
            <p:ph type="title" idx="4294967295"/>
          </p:nvPr>
        </p:nvSpPr>
        <p:spPr>
          <a:xfrm>
            <a:off x="381110" y="533476"/>
            <a:ext cx="7993062" cy="1008063"/>
          </a:xfrm>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a:t>
            </a:r>
            <a:r>
              <a:rPr lang="zh-CN" altLang="en-US" dirty="0">
                <a:latin typeface="Arial" panose="020B0604020202020204" pitchFamily="34" charset="0"/>
                <a:ea typeface="微软雅黑" panose="020B0503020204020204" pitchFamily="34" charset="-122"/>
                <a:cs typeface="Arial" panose="020B0604020202020204" pitchFamily="34" charset="0"/>
              </a:rPr>
              <a:t> </a:t>
            </a:r>
            <a:r>
              <a:rPr lang="en-US" altLang="zh-CN" dirty="0">
                <a:latin typeface="Arial" panose="020B0604020202020204" pitchFamily="34" charset="0"/>
                <a:ea typeface="微软雅黑" panose="020B0503020204020204" pitchFamily="34" charset="-122"/>
                <a:cs typeface="Arial" panose="020B0604020202020204" pitchFamily="34" charset="0"/>
              </a:rPr>
              <a:t>Any other data structures besides Vector?</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122" name="日期占位符 3"/>
          <p:cNvSpPr>
            <a:spLocks noGrp="1"/>
          </p:cNvSpPr>
          <p:nvPr>
            <p:ph type="dt" sz="half" idx="10"/>
          </p:nvPr>
        </p:nvSpPr>
        <p:spPr>
          <a:noFill/>
        </p:spPr>
        <p:txBody>
          <a:bodyPr/>
          <a:lstStyle>
            <a:lvl1pPr>
              <a:defRPr sz="1400">
                <a:solidFill>
                  <a:schemeClr val="tx1"/>
                </a:solidFill>
                <a:latin typeface="Palatino Linotype" pitchFamily="18" charset="0"/>
                <a:ea typeface="宋体" pitchFamily="2" charset="-122"/>
              </a:defRPr>
            </a:lvl1pPr>
            <a:lvl2pPr marL="742950" indent="-285750">
              <a:defRPr sz="1400">
                <a:solidFill>
                  <a:schemeClr val="tx1"/>
                </a:solidFill>
                <a:latin typeface="Palatino Linotype" pitchFamily="18" charset="0"/>
                <a:ea typeface="宋体" pitchFamily="2" charset="-122"/>
              </a:defRPr>
            </a:lvl2pPr>
            <a:lvl3pPr marL="1143000" indent="-228600">
              <a:defRPr sz="1400">
                <a:solidFill>
                  <a:schemeClr val="tx1"/>
                </a:solidFill>
                <a:latin typeface="Palatino Linotype" pitchFamily="18" charset="0"/>
                <a:ea typeface="宋体" pitchFamily="2" charset="-122"/>
              </a:defRPr>
            </a:lvl3pPr>
            <a:lvl4pPr marL="1600200" indent="-228600">
              <a:defRPr sz="1400">
                <a:solidFill>
                  <a:schemeClr val="tx1"/>
                </a:solidFill>
                <a:latin typeface="Palatino Linotype" pitchFamily="18" charset="0"/>
                <a:ea typeface="宋体" pitchFamily="2" charset="-122"/>
              </a:defRPr>
            </a:lvl4pPr>
            <a:lvl5pPr marL="2057400" indent="-228600">
              <a:defRPr sz="1400">
                <a:solidFill>
                  <a:schemeClr val="tx1"/>
                </a:solidFill>
                <a:latin typeface="Palatino Linotype" pitchFamily="18" charset="0"/>
                <a:ea typeface="宋体" pitchFamily="2" charset="-122"/>
              </a:defRPr>
            </a:lvl5pPr>
            <a:lvl6pPr marL="25146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6pPr>
            <a:lvl7pPr marL="29718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7pPr>
            <a:lvl8pPr marL="34290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8pPr>
            <a:lvl9pPr marL="3886200" indent="-228600" eaLnBrk="0" fontAlgn="base" hangingPunct="0">
              <a:spcBef>
                <a:spcPct val="0"/>
              </a:spcBef>
              <a:spcAft>
                <a:spcPct val="0"/>
              </a:spcAft>
              <a:buFont typeface="Arial" pitchFamily="34" charset="0"/>
              <a:defRPr sz="1400">
                <a:solidFill>
                  <a:schemeClr val="tx1"/>
                </a:solidFill>
                <a:latin typeface="Palatino Linotype" pitchFamily="18" charset="0"/>
                <a:ea typeface="宋体" pitchFamily="2" charset="-122"/>
              </a:defRPr>
            </a:lvl9pPr>
          </a:lstStyle>
          <a:p>
            <a:fld id="{68BB52C1-365C-4C63-936D-B140C07914F1}" type="datetime1">
              <a:rPr lang="zh-CN" altLang="en-US" sz="1100" smtClean="0">
                <a:solidFill>
                  <a:srgbClr val="000000"/>
                </a:solidFill>
                <a:latin typeface="Arial" panose="020B0604020202020204" pitchFamily="34" charset="0"/>
                <a:cs typeface="Arial" panose="020B0604020202020204" pitchFamily="34" charset="0"/>
              </a:rPr>
              <a:pPr/>
              <a:t>2023/10/11</a:t>
            </a:fld>
            <a:endParaRPr lang="zh-CN" altLang="zh-CN" sz="1800" dirty="0">
              <a:solidFill>
                <a:srgbClr val="000000"/>
              </a:solidFill>
              <a:latin typeface="Arial" panose="020B0604020202020204" pitchFamily="34" charset="0"/>
              <a:cs typeface="Arial" panose="020B0604020202020204" pitchFamily="34" charset="0"/>
            </a:endParaRPr>
          </a:p>
        </p:txBody>
      </p:sp>
      <p:sp>
        <p:nvSpPr>
          <p:cNvPr id="2" name="灯片编号占位符 1"/>
          <p:cNvSpPr>
            <a:spLocks noGrp="1"/>
          </p:cNvSpPr>
          <p:nvPr>
            <p:ph type="sldNum" sz="quarter" idx="12"/>
          </p:nvPr>
        </p:nvSpPr>
        <p:spPr/>
        <p:txBody>
          <a:bodyPr/>
          <a:lstStyle/>
          <a:p>
            <a:pPr>
              <a:defRPr/>
            </a:pPr>
            <a:fld id="{60695F15-6C25-4B5C-B892-4287FE61A0D3}" type="slidenum">
              <a:rPr lang="zh-CN" altLang="zh-CN" smtClean="0">
                <a:solidFill>
                  <a:srgbClr val="000000"/>
                </a:solidFill>
                <a:cs typeface="Arial" panose="020B0604020202020204" pitchFamily="34" charset="0"/>
              </a:rPr>
              <a:pPr>
                <a:defRPr/>
              </a:pPr>
              <a:t>6</a:t>
            </a:fld>
            <a:endParaRPr lang="zh-CN" altLang="zh-CN" sz="1800" b="0">
              <a:solidFill>
                <a:srgbClr val="000000"/>
              </a:solidFill>
              <a:cs typeface="Arial" panose="020B0604020202020204" pitchFamily="34" charset="0"/>
            </a:endParaRPr>
          </a:p>
        </p:txBody>
      </p:sp>
      <p:pic>
        <p:nvPicPr>
          <p:cNvPr id="5128" name="Picture 9" descr="C:\Users\jack\Desktop\u=3269568659,4023362909&amp;fm=21&amp;gp=0.j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3818" y="365385"/>
            <a:ext cx="1530182" cy="153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 8"/>
          <p:cNvSpPr/>
          <p:nvPr/>
        </p:nvSpPr>
        <p:spPr bwMode="auto">
          <a:xfrm>
            <a:off x="551423" y="1447852"/>
            <a:ext cx="8074710" cy="4571880"/>
          </a:xfrm>
          <a:prstGeom prst="roundRect">
            <a:avLst/>
          </a:prstGeom>
          <a:noFill/>
          <a:ln w="9525" cap="flat" cmpd="sng" algn="ctr">
            <a:solidFill>
              <a:schemeClr val="tx1"/>
            </a:solidFill>
            <a:prstDash val="solid"/>
            <a:round/>
            <a:headEnd type="none" w="med" len="med"/>
            <a:tailEnd type="none" w="med" len="med"/>
          </a:ln>
          <a:effectLst>
            <a:glow rad="63500">
              <a:schemeClr val="accent3">
                <a:satMod val="175000"/>
                <a:alpha val="40000"/>
              </a:schemeClr>
            </a:glow>
            <a:outerShdw blurRad="368300" dist="50800" dir="5400000" algn="ctr" rotWithShape="0">
              <a:srgbClr val="000000">
                <a:alpha val="43137"/>
              </a:srgbClr>
            </a:outerShdw>
            <a:reflection endPos="0" dir="5400000" sy="-100000" algn="bl" rotWithShape="0"/>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zh-CN" altLang="en-US">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560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t="3776" b="40624"/>
          <a:stretch/>
        </p:blipFill>
        <p:spPr>
          <a:xfrm>
            <a:off x="5415639" y="5437216"/>
            <a:ext cx="3307714" cy="1420784"/>
          </a:xfrm>
          <a:prstGeom prst="rect">
            <a:avLst/>
          </a:prstGeom>
        </p:spPr>
      </p:pic>
      <p:sp>
        <p:nvSpPr>
          <p:cNvPr id="2253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 Sequential Containers</a:t>
            </a:r>
          </a:p>
        </p:txBody>
      </p:sp>
      <p:sp>
        <p:nvSpPr>
          <p:cNvPr id="22531" name="Rectangle 3"/>
          <p:cNvSpPr>
            <a:spLocks noGrp="1" noChangeArrowheads="1"/>
          </p:cNvSpPr>
          <p:nvPr>
            <p:ph type="body" idx="1"/>
          </p:nvPr>
        </p:nvSpPr>
        <p:spPr>
          <a:xfrm>
            <a:off x="254000" y="1161256"/>
            <a:ext cx="8890000" cy="4876800"/>
          </a:xfrm>
        </p:spPr>
        <p:txBody>
          <a:bodyPr/>
          <a:lstStyle/>
          <a:p>
            <a:pPr>
              <a:lnSpc>
                <a:spcPct val="90000"/>
              </a:lnSpc>
            </a:pPr>
            <a:r>
              <a:rPr lang="en-US" altLang="zh-CN" sz="2800" dirty="0"/>
              <a:t>vector </a:t>
            </a:r>
            <a:r>
              <a:rPr lang="en-US" altLang="zh-CN" sz="2800" dirty="0">
                <a:latin typeface="Times New Roman" charset="0"/>
              </a:rPr>
              <a:t>–</a:t>
            </a:r>
            <a:r>
              <a:rPr lang="en-US" altLang="zh-CN" sz="2800" dirty="0"/>
              <a:t> consecutive memory storing (</a:t>
            </a:r>
            <a:r>
              <a:rPr lang="en-US" altLang="zh-CN" sz="2800" b="1" dirty="0"/>
              <a:t>stack</a:t>
            </a:r>
            <a:r>
              <a:rPr lang="en-US" altLang="zh-CN" sz="2800" dirty="0"/>
              <a:t>)</a:t>
            </a:r>
          </a:p>
          <a:p>
            <a:pPr lvl="2">
              <a:lnSpc>
                <a:spcPct val="90000"/>
              </a:lnSpc>
            </a:pPr>
            <a:r>
              <a:rPr lang="en-US" altLang="zh-CN" sz="2000" dirty="0"/>
              <a:t>High performance in random access and ending element operations</a:t>
            </a:r>
          </a:p>
          <a:p>
            <a:pPr lvl="2">
              <a:lnSpc>
                <a:spcPct val="90000"/>
              </a:lnSpc>
            </a:pPr>
            <a:r>
              <a:rPr lang="en-US" altLang="zh-CN" sz="2000" dirty="0"/>
              <a:t>Low in inserting and deleting inner elements (moving)</a:t>
            </a:r>
          </a:p>
          <a:p>
            <a:pPr>
              <a:lnSpc>
                <a:spcPct val="90000"/>
              </a:lnSpc>
            </a:pPr>
            <a:r>
              <a:rPr lang="en-US" altLang="zh-CN" sz="2800" dirty="0" err="1"/>
              <a:t>deque</a:t>
            </a:r>
            <a:r>
              <a:rPr lang="en-US" altLang="zh-CN" sz="2800" dirty="0"/>
              <a:t> </a:t>
            </a:r>
            <a:r>
              <a:rPr lang="en-US" altLang="zh-CN" sz="2800" dirty="0">
                <a:latin typeface="Times New Roman" charset="0"/>
              </a:rPr>
              <a:t>–</a:t>
            </a:r>
            <a:r>
              <a:rPr lang="en-US" altLang="zh-CN" sz="2800" dirty="0"/>
              <a:t> consecutive memory storing (</a:t>
            </a:r>
            <a:r>
              <a:rPr lang="en-US" altLang="zh-CN" sz="2800" b="1" dirty="0"/>
              <a:t>queue</a:t>
            </a:r>
            <a:r>
              <a:rPr lang="en-US" altLang="zh-CN" sz="2800" dirty="0"/>
              <a:t>)</a:t>
            </a:r>
          </a:p>
          <a:p>
            <a:pPr lvl="2">
              <a:lnSpc>
                <a:spcPct val="90000"/>
              </a:lnSpc>
            </a:pPr>
            <a:r>
              <a:rPr lang="en-US" altLang="zh-CN" sz="2000" dirty="0"/>
              <a:t>High performance in random access and head and tail elements operations, </a:t>
            </a:r>
            <a:r>
              <a:rPr lang="en-US" altLang="zh-CN" sz="2000" dirty="0" err="1">
                <a:latin typeface="Lucida Console" charset="0"/>
              </a:rPr>
              <a:t>push_front</a:t>
            </a:r>
            <a:r>
              <a:rPr lang="en-US" altLang="zh-CN" sz="2000" dirty="0">
                <a:latin typeface="Lucida Console" charset="0"/>
              </a:rPr>
              <a:t>(),</a:t>
            </a:r>
            <a:r>
              <a:rPr lang="en-US" altLang="zh-CN" sz="2000" dirty="0" err="1">
                <a:latin typeface="Lucida Console" charset="0"/>
              </a:rPr>
              <a:t>pop_front</a:t>
            </a:r>
            <a:r>
              <a:rPr lang="en-US" altLang="zh-CN" sz="2000" dirty="0">
                <a:latin typeface="Lucida Console" charset="0"/>
              </a:rPr>
              <a:t>()</a:t>
            </a:r>
          </a:p>
          <a:p>
            <a:pPr lvl="2">
              <a:lnSpc>
                <a:spcPct val="90000"/>
              </a:lnSpc>
            </a:pPr>
            <a:r>
              <a:rPr lang="en-US" altLang="zh-CN" sz="2000" dirty="0"/>
              <a:t>Low in inserting and deleting</a:t>
            </a:r>
          </a:p>
          <a:p>
            <a:r>
              <a:rPr lang="en-US" altLang="zh-CN" dirty="0" err="1"/>
              <a:t>deque</a:t>
            </a:r>
            <a:r>
              <a:rPr lang="en-US" altLang="zh-CN" dirty="0"/>
              <a:t> or vector?</a:t>
            </a:r>
          </a:p>
          <a:p>
            <a:pPr lvl="1"/>
            <a:r>
              <a:rPr lang="en-US" altLang="zh-CN" dirty="0"/>
              <a:t>choose </a:t>
            </a:r>
            <a:r>
              <a:rPr lang="en-US" altLang="zh-CN" dirty="0" err="1"/>
              <a:t>deque</a:t>
            </a:r>
            <a:r>
              <a:rPr lang="en-US" altLang="zh-CN" dirty="0"/>
              <a:t> over vector if he wants to either add or delete from both the ends like implementing a Queue.</a:t>
            </a:r>
          </a:p>
          <a:p>
            <a:pPr lvl="1"/>
            <a:r>
              <a:rPr lang="en-US" altLang="zh-CN" dirty="0"/>
              <a:t>choose vector if insertion or deletions are required mostly in end like implementing a Stack.</a:t>
            </a:r>
          </a:p>
          <a:p>
            <a:pPr lvl="2">
              <a:lnSpc>
                <a:spcPct val="90000"/>
              </a:lnSpc>
            </a:pPr>
            <a:endParaRPr lang="en-US" altLang="zh-CN" sz="2000" dirty="0"/>
          </a:p>
        </p:txBody>
      </p:sp>
    </p:spTree>
    <p:extLst>
      <p:ext uri="{BB962C8B-B14F-4D97-AF65-F5344CB8AC3E}">
        <p14:creationId xmlns:p14="http://schemas.microsoft.com/office/powerpoint/2010/main" val="147840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752674" y="3703044"/>
            <a:ext cx="3281497" cy="2290485"/>
          </a:xfrm>
          <a:prstGeom prst="rect">
            <a:avLst/>
          </a:prstGeom>
        </p:spPr>
      </p:pic>
      <p:sp>
        <p:nvSpPr>
          <p:cNvPr id="22530"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 Sequential Containers</a:t>
            </a:r>
          </a:p>
        </p:txBody>
      </p:sp>
      <p:sp>
        <p:nvSpPr>
          <p:cNvPr id="22531" name="Rectangle 3"/>
          <p:cNvSpPr>
            <a:spLocks noGrp="1" noChangeArrowheads="1"/>
          </p:cNvSpPr>
          <p:nvPr>
            <p:ph type="body" idx="1"/>
          </p:nvPr>
        </p:nvSpPr>
        <p:spPr>
          <a:xfrm>
            <a:off x="316023" y="1295456"/>
            <a:ext cx="8890000" cy="4876800"/>
          </a:xfrm>
        </p:spPr>
        <p:txBody>
          <a:bodyPr/>
          <a:lstStyle/>
          <a:p>
            <a:pPr>
              <a:lnSpc>
                <a:spcPct val="90000"/>
              </a:lnSpc>
            </a:pPr>
            <a:r>
              <a:rPr lang="en-US" altLang="zh-CN" dirty="0"/>
              <a:t>list </a:t>
            </a:r>
            <a:r>
              <a:rPr lang="en-US" altLang="zh-CN" dirty="0">
                <a:latin typeface="Times New Roman" charset="0"/>
              </a:rPr>
              <a:t>–</a:t>
            </a:r>
            <a:r>
              <a:rPr lang="en-US" altLang="zh-CN" dirty="0"/>
              <a:t> double linked memory units (linked table)</a:t>
            </a:r>
          </a:p>
          <a:p>
            <a:pPr lvl="2">
              <a:lnSpc>
                <a:spcPct val="90000"/>
              </a:lnSpc>
            </a:pPr>
            <a:r>
              <a:rPr lang="en-US" altLang="zh-CN" sz="2000" dirty="0"/>
              <a:t>High performance in inserting and deleting on any positions</a:t>
            </a:r>
          </a:p>
          <a:p>
            <a:pPr lvl="2">
              <a:lnSpc>
                <a:spcPct val="90000"/>
              </a:lnSpc>
            </a:pPr>
            <a:r>
              <a:rPr lang="en-US" altLang="zh-CN" sz="2000" dirty="0"/>
              <a:t>Low in random access (traversing)</a:t>
            </a:r>
          </a:p>
          <a:p>
            <a:pPr>
              <a:lnSpc>
                <a:spcPct val="90000"/>
              </a:lnSpc>
            </a:pPr>
            <a:r>
              <a:rPr lang="en-US" altLang="zh-CN" dirty="0" err="1"/>
              <a:t>deque</a:t>
            </a:r>
            <a:r>
              <a:rPr lang="en-US" altLang="zh-CN" dirty="0"/>
              <a:t> or list?</a:t>
            </a:r>
          </a:p>
        </p:txBody>
      </p:sp>
      <p:sp>
        <p:nvSpPr>
          <p:cNvPr id="3" name="矩形 2"/>
          <p:cNvSpPr/>
          <p:nvPr/>
        </p:nvSpPr>
        <p:spPr>
          <a:xfrm>
            <a:off x="457308" y="3124208"/>
            <a:ext cx="8254892" cy="1323439"/>
          </a:xfrm>
          <a:prstGeom prst="rect">
            <a:avLst/>
          </a:prstGeom>
        </p:spPr>
        <p:txBody>
          <a:bodyPr wrap="square">
            <a:spAutoFit/>
          </a:bodyPr>
          <a:lstStyle/>
          <a:p>
            <a:pPr>
              <a:buFont typeface="Arial" charset="0"/>
              <a:buChar char="•"/>
            </a:pPr>
            <a:r>
              <a:rPr lang="en-US" altLang="zh-CN" sz="2000" b="1" dirty="0" err="1">
                <a:solidFill>
                  <a:srgbClr val="242729"/>
                </a:solidFill>
                <a:latin typeface="inherit" charset="0"/>
              </a:rPr>
              <a:t>Deque</a:t>
            </a:r>
            <a:r>
              <a:rPr lang="en-US" altLang="zh-CN" sz="2000" dirty="0">
                <a:solidFill>
                  <a:srgbClr val="242729"/>
                </a:solidFill>
                <a:latin typeface="inherit" charset="0"/>
              </a:rPr>
              <a:t> manages its elements with a </a:t>
            </a:r>
            <a:r>
              <a:rPr lang="en-US" altLang="zh-CN" sz="2000" i="1" dirty="0">
                <a:solidFill>
                  <a:srgbClr val="FF0000"/>
                </a:solidFill>
                <a:latin typeface="inherit" charset="0"/>
              </a:rPr>
              <a:t>dynamic array</a:t>
            </a:r>
            <a:r>
              <a:rPr lang="en-US" altLang="zh-CN" sz="2000" dirty="0">
                <a:solidFill>
                  <a:srgbClr val="242729"/>
                </a:solidFill>
                <a:latin typeface="inherit" charset="0"/>
              </a:rPr>
              <a:t>, provides </a:t>
            </a:r>
            <a:r>
              <a:rPr lang="en-US" altLang="zh-CN" sz="2000" i="1" dirty="0">
                <a:solidFill>
                  <a:srgbClr val="242729"/>
                </a:solidFill>
                <a:latin typeface="inherit" charset="0"/>
              </a:rPr>
              <a:t>random access</a:t>
            </a:r>
            <a:r>
              <a:rPr lang="en-US" altLang="zh-CN" sz="2000" dirty="0">
                <a:solidFill>
                  <a:srgbClr val="242729"/>
                </a:solidFill>
                <a:latin typeface="inherit" charset="0"/>
              </a:rPr>
              <a:t>, and has almost the same interface as a vector.</a:t>
            </a:r>
          </a:p>
          <a:p>
            <a:pPr>
              <a:buFont typeface="Arial" charset="0"/>
              <a:buChar char="•"/>
            </a:pPr>
            <a:r>
              <a:rPr lang="en-US" altLang="zh-CN" sz="2000" b="1" dirty="0">
                <a:solidFill>
                  <a:srgbClr val="242729"/>
                </a:solidFill>
                <a:latin typeface="inherit" charset="0"/>
              </a:rPr>
              <a:t>List</a:t>
            </a:r>
            <a:r>
              <a:rPr lang="en-US" altLang="zh-CN" sz="2000" dirty="0">
                <a:solidFill>
                  <a:srgbClr val="242729"/>
                </a:solidFill>
                <a:latin typeface="inherit" charset="0"/>
              </a:rPr>
              <a:t> manages its elements as a </a:t>
            </a:r>
            <a:r>
              <a:rPr lang="en-US" altLang="zh-CN" sz="2000" i="1" dirty="0">
                <a:solidFill>
                  <a:srgbClr val="FF0000"/>
                </a:solidFill>
                <a:latin typeface="inherit" charset="0"/>
              </a:rPr>
              <a:t>doubly linked list</a:t>
            </a:r>
            <a:r>
              <a:rPr lang="en-US" altLang="zh-CN" sz="2000" dirty="0">
                <a:solidFill>
                  <a:srgbClr val="242729"/>
                </a:solidFill>
                <a:latin typeface="inherit" charset="0"/>
              </a:rPr>
              <a:t> and does not provide </a:t>
            </a:r>
            <a:r>
              <a:rPr lang="en-US" altLang="zh-CN" sz="2000" i="1" dirty="0">
                <a:solidFill>
                  <a:srgbClr val="242729"/>
                </a:solidFill>
                <a:latin typeface="inherit" charset="0"/>
              </a:rPr>
              <a:t>random access</a:t>
            </a:r>
            <a:r>
              <a:rPr lang="en-US" altLang="zh-CN" sz="2000" dirty="0">
                <a:solidFill>
                  <a:srgbClr val="242729"/>
                </a:solidFill>
                <a:latin typeface="inherit" charset="0"/>
              </a:rPr>
              <a:t>.</a:t>
            </a:r>
            <a:endParaRPr lang="en-US" altLang="zh-CN" sz="2000" b="0" i="0" u="none" strike="noStrike" dirty="0">
              <a:solidFill>
                <a:srgbClr val="242729"/>
              </a:solidFill>
              <a:effectLst/>
              <a:latin typeface="inherit" charset="0"/>
            </a:endParaRPr>
          </a:p>
        </p:txBody>
      </p:sp>
      <p:sp>
        <p:nvSpPr>
          <p:cNvPr id="4" name="文本框 3"/>
          <p:cNvSpPr txBox="1"/>
          <p:nvPr/>
        </p:nvSpPr>
        <p:spPr>
          <a:xfrm>
            <a:off x="-314793" y="4407108"/>
            <a:ext cx="184731" cy="307777"/>
          </a:xfrm>
          <a:prstGeom prst="rect">
            <a:avLst/>
          </a:prstGeom>
          <a:noFill/>
        </p:spPr>
        <p:txBody>
          <a:bodyPr wrap="none" rtlCol="0">
            <a:spAutoFit/>
          </a:bodyPr>
          <a:lstStyle/>
          <a:p>
            <a:endParaRPr kumimoji="1" lang="zh-CN" altLang="en-US" dirty="0"/>
          </a:p>
        </p:txBody>
      </p:sp>
      <p:sp>
        <p:nvSpPr>
          <p:cNvPr id="5" name="矩形 4"/>
          <p:cNvSpPr/>
          <p:nvPr/>
        </p:nvSpPr>
        <p:spPr>
          <a:xfrm>
            <a:off x="461072" y="3124208"/>
            <a:ext cx="8396176" cy="2246769"/>
          </a:xfrm>
          <a:prstGeom prst="rect">
            <a:avLst/>
          </a:prstGeom>
        </p:spPr>
        <p:txBody>
          <a:bodyPr wrap="square">
            <a:spAutoFit/>
          </a:bodyPr>
          <a:lstStyle/>
          <a:p>
            <a:pPr>
              <a:buFont typeface="Arial" charset="0"/>
              <a:buChar char="•"/>
            </a:pPr>
            <a:r>
              <a:rPr lang="en-US" altLang="zh-CN" sz="2000" b="1" dirty="0" err="1">
                <a:solidFill>
                  <a:srgbClr val="242729"/>
                </a:solidFill>
                <a:latin typeface="inherit" charset="0"/>
              </a:rPr>
              <a:t>Deque</a:t>
            </a:r>
            <a:r>
              <a:rPr lang="en-US" altLang="zh-CN" sz="2000" dirty="0">
                <a:solidFill>
                  <a:srgbClr val="242729"/>
                </a:solidFill>
                <a:latin typeface="inherit" charset="0"/>
              </a:rPr>
              <a:t> provides Fast insertions and deletions at both the end and the beginning. Inserting and deleting elements in the middle is relatively slow because all elements up to either of both ends may be moved to make room or to fill a gap.</a:t>
            </a:r>
          </a:p>
          <a:p>
            <a:pPr>
              <a:buFont typeface="Arial" charset="0"/>
              <a:buChar char="•"/>
            </a:pPr>
            <a:r>
              <a:rPr lang="en-US" altLang="zh-CN" sz="2000" dirty="0">
                <a:solidFill>
                  <a:srgbClr val="242729"/>
                </a:solidFill>
                <a:latin typeface="inherit" charset="0"/>
              </a:rPr>
              <a:t>In </a:t>
            </a:r>
            <a:r>
              <a:rPr lang="en-US" altLang="zh-CN" sz="2000" b="1" dirty="0">
                <a:solidFill>
                  <a:srgbClr val="242729"/>
                </a:solidFill>
                <a:latin typeface="inherit" charset="0"/>
              </a:rPr>
              <a:t>List</a:t>
            </a:r>
            <a:r>
              <a:rPr lang="en-US" altLang="zh-CN" sz="2000" dirty="0">
                <a:solidFill>
                  <a:srgbClr val="242729"/>
                </a:solidFill>
                <a:latin typeface="inherit" charset="0"/>
              </a:rPr>
              <a:t>, inserting and removing elements is fast at each position, including both ends.</a:t>
            </a:r>
          </a:p>
          <a:p>
            <a:br>
              <a:rPr lang="en-US" altLang="zh-CN" sz="2000" dirty="0"/>
            </a:br>
            <a:endParaRPr lang="zh-CN" altLang="en-US" sz="2000" dirty="0"/>
          </a:p>
        </p:txBody>
      </p:sp>
      <p:sp>
        <p:nvSpPr>
          <p:cNvPr id="6" name="矩形 5"/>
          <p:cNvSpPr/>
          <p:nvPr/>
        </p:nvSpPr>
        <p:spPr>
          <a:xfrm>
            <a:off x="457308" y="3124208"/>
            <a:ext cx="8391115" cy="1631216"/>
          </a:xfrm>
          <a:prstGeom prst="rect">
            <a:avLst/>
          </a:prstGeom>
        </p:spPr>
        <p:txBody>
          <a:bodyPr wrap="square">
            <a:spAutoFit/>
          </a:bodyPr>
          <a:lstStyle/>
          <a:p>
            <a:pPr>
              <a:buFont typeface="Arial" charset="0"/>
              <a:buChar char="•"/>
            </a:pPr>
            <a:r>
              <a:rPr lang="en-US" altLang="zh-CN" sz="2000" b="1" dirty="0" err="1">
                <a:solidFill>
                  <a:srgbClr val="242729"/>
                </a:solidFill>
                <a:latin typeface="inherit" charset="0"/>
              </a:rPr>
              <a:t>Deque</a:t>
            </a:r>
            <a:r>
              <a:rPr lang="en-US" altLang="zh-CN" sz="2000" dirty="0">
                <a:solidFill>
                  <a:srgbClr val="242729"/>
                </a:solidFill>
                <a:latin typeface="inherit" charset="0"/>
              </a:rPr>
              <a:t>: Any insertion or deletion of elements other than at the beginning or end invalidates all pointers, references, and iterators that refer to elements of the </a:t>
            </a:r>
            <a:r>
              <a:rPr lang="en-US" altLang="zh-CN" sz="2000" dirty="0" err="1">
                <a:solidFill>
                  <a:srgbClr val="242729"/>
                </a:solidFill>
                <a:latin typeface="inherit" charset="0"/>
              </a:rPr>
              <a:t>deque</a:t>
            </a:r>
            <a:r>
              <a:rPr lang="en-US" altLang="zh-CN" sz="2000" dirty="0">
                <a:solidFill>
                  <a:srgbClr val="242729"/>
                </a:solidFill>
                <a:latin typeface="inherit" charset="0"/>
              </a:rPr>
              <a:t>.</a:t>
            </a:r>
          </a:p>
          <a:p>
            <a:pPr>
              <a:buFont typeface="Arial" charset="0"/>
              <a:buChar char="•"/>
            </a:pPr>
            <a:r>
              <a:rPr lang="en-US" altLang="zh-CN" sz="2000" b="1" dirty="0">
                <a:solidFill>
                  <a:srgbClr val="242729"/>
                </a:solidFill>
                <a:latin typeface="inherit" charset="0"/>
              </a:rPr>
              <a:t>List</a:t>
            </a:r>
            <a:r>
              <a:rPr lang="en-US" altLang="zh-CN" sz="2000" dirty="0">
                <a:solidFill>
                  <a:srgbClr val="242729"/>
                </a:solidFill>
                <a:latin typeface="inherit" charset="0"/>
              </a:rPr>
              <a:t>: Inserting and deleting elements does not invalidate pointers, references, and iterators to other elements.</a:t>
            </a:r>
            <a:endParaRPr lang="en-US" altLang="zh-CN" sz="2000" b="0" i="0" u="none" strike="noStrike" dirty="0">
              <a:solidFill>
                <a:srgbClr val="242729"/>
              </a:solidFill>
              <a:effectLst/>
              <a:latin typeface="inherit" charset="0"/>
            </a:endParaRPr>
          </a:p>
        </p:txBody>
      </p:sp>
      <p:pic>
        <p:nvPicPr>
          <p:cNvPr id="9" name="图片 8"/>
          <p:cNvPicPr>
            <a:picLocks noChangeAspect="1"/>
          </p:cNvPicPr>
          <p:nvPr/>
        </p:nvPicPr>
        <p:blipFill rotWithShape="1">
          <a:blip r:embed="rId4"/>
          <a:srcRect t="33452" b="9750"/>
          <a:stretch/>
        </p:blipFill>
        <p:spPr>
          <a:xfrm>
            <a:off x="5809999" y="5370976"/>
            <a:ext cx="3307714" cy="1451425"/>
          </a:xfrm>
          <a:prstGeom prst="rect">
            <a:avLst/>
          </a:prstGeom>
        </p:spPr>
      </p:pic>
    </p:spTree>
    <p:extLst>
      <p:ext uri="{BB962C8B-B14F-4D97-AF65-F5344CB8AC3E}">
        <p14:creationId xmlns:p14="http://schemas.microsoft.com/office/powerpoint/2010/main" val="191358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1"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p:tgtEl>
                                          <p:spTgt spid="2"/>
                                        </p:tgtEl>
                                        <p:attrNameLst>
                                          <p:attrName>ppt_y</p:attrName>
                                        </p:attrNameLst>
                                      </p:cBhvr>
                                      <p:tavLst>
                                        <p:tav tm="0">
                                          <p:val>
                                            <p:strVal val="#ppt_y+#ppt_h*1.125000"/>
                                          </p:val>
                                        </p:tav>
                                        <p:tav tm="100000">
                                          <p:val>
                                            <p:strVal val="#ppt_y"/>
                                          </p:val>
                                        </p:tav>
                                      </p:tavLst>
                                    </p:anim>
                                    <p:animEffect transition="in" filter="wipe(up)">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dirty="0">
                <a:latin typeface="Arial" panose="020B0604020202020204" pitchFamily="34" charset="0"/>
                <a:ea typeface="微软雅黑" panose="020B0503020204020204" pitchFamily="34" charset="-122"/>
                <a:cs typeface="Arial" panose="020B0604020202020204" pitchFamily="34" charset="0"/>
              </a:rPr>
              <a:t>3.2 Sequential Containers (cont.)</a:t>
            </a:r>
          </a:p>
        </p:txBody>
      </p:sp>
      <p:sp>
        <p:nvSpPr>
          <p:cNvPr id="23555" name="Rectangle 3"/>
          <p:cNvSpPr>
            <a:spLocks noGrp="1" noChangeArrowheads="1"/>
          </p:cNvSpPr>
          <p:nvPr>
            <p:ph type="body" idx="1"/>
          </p:nvPr>
        </p:nvSpPr>
        <p:spPr>
          <a:xfrm>
            <a:off x="381000" y="1219258"/>
            <a:ext cx="8382000" cy="1752600"/>
          </a:xfrm>
        </p:spPr>
        <p:txBody>
          <a:bodyPr/>
          <a:lstStyle/>
          <a:p>
            <a:pPr>
              <a:lnSpc>
                <a:spcPct val="90000"/>
              </a:lnSpc>
            </a:pPr>
            <a:r>
              <a:rPr lang="en-US" altLang="zh-CN" sz="2800" dirty="0">
                <a:latin typeface="Arial" charset="0"/>
                <a:ea typeface="Arial" charset="0"/>
                <a:cs typeface="Arial" charset="0"/>
              </a:rPr>
              <a:t>Important member functions</a:t>
            </a:r>
          </a:p>
          <a:p>
            <a:pPr lvl="2">
              <a:lnSpc>
                <a:spcPct val="90000"/>
              </a:lnSpc>
            </a:pPr>
            <a:r>
              <a:rPr lang="en-US" altLang="zh-CN" sz="1800" dirty="0">
                <a:latin typeface="Arial" charset="0"/>
                <a:ea typeface="Arial" charset="0"/>
                <a:cs typeface="Arial" charset="0"/>
              </a:rPr>
              <a:t>Constructor and initialization</a:t>
            </a:r>
          </a:p>
          <a:p>
            <a:pPr lvl="2">
              <a:lnSpc>
                <a:spcPct val="90000"/>
              </a:lnSpc>
            </a:pPr>
            <a:r>
              <a:rPr lang="en-US" altLang="zh-CN" sz="1800" dirty="0" err="1">
                <a:latin typeface="Arial" charset="0"/>
                <a:ea typeface="Arial" charset="0"/>
                <a:cs typeface="Arial" charset="0"/>
              </a:rPr>
              <a:t>push_back</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pop_back</a:t>
            </a:r>
            <a:r>
              <a:rPr lang="en-US" altLang="zh-CN" sz="1800" dirty="0">
                <a:latin typeface="Arial" charset="0"/>
                <a:ea typeface="Arial" charset="0"/>
                <a:cs typeface="Arial" charset="0"/>
              </a:rPr>
              <a:t>(), back() (all 3 containers)</a:t>
            </a:r>
          </a:p>
          <a:p>
            <a:pPr lvl="2">
              <a:lnSpc>
                <a:spcPct val="90000"/>
              </a:lnSpc>
            </a:pPr>
            <a:r>
              <a:rPr lang="en-US" altLang="zh-CN" sz="1800" dirty="0" err="1">
                <a:latin typeface="Arial" charset="0"/>
                <a:ea typeface="Arial" charset="0"/>
                <a:cs typeface="Arial" charset="0"/>
              </a:rPr>
              <a:t>push_front</a:t>
            </a:r>
            <a:r>
              <a:rPr lang="en-US" altLang="zh-CN" sz="1800" dirty="0">
                <a:latin typeface="Arial" charset="0"/>
                <a:ea typeface="Arial" charset="0"/>
                <a:cs typeface="Arial" charset="0"/>
              </a:rPr>
              <a:t>(), </a:t>
            </a:r>
            <a:r>
              <a:rPr lang="en-US" altLang="zh-CN" sz="1800" dirty="0" err="1">
                <a:latin typeface="Arial" charset="0"/>
                <a:ea typeface="Arial" charset="0"/>
                <a:cs typeface="Arial" charset="0"/>
              </a:rPr>
              <a:t>pop_front</a:t>
            </a:r>
            <a:r>
              <a:rPr lang="en-US" altLang="zh-CN" sz="1800" dirty="0">
                <a:latin typeface="Arial" charset="0"/>
                <a:ea typeface="Arial" charset="0"/>
                <a:cs typeface="Arial" charset="0"/>
              </a:rPr>
              <a:t>(), front() (only list &amp; </a:t>
            </a:r>
            <a:r>
              <a:rPr lang="en-US" altLang="zh-CN" sz="1800" dirty="0" err="1">
                <a:latin typeface="Arial" charset="0"/>
                <a:ea typeface="Arial" charset="0"/>
                <a:cs typeface="Arial" charset="0"/>
              </a:rPr>
              <a:t>deque</a:t>
            </a:r>
            <a:r>
              <a:rPr lang="en-US" altLang="zh-CN" sz="1800" dirty="0">
                <a:latin typeface="Arial" charset="0"/>
                <a:ea typeface="Arial" charset="0"/>
                <a:cs typeface="Arial" charset="0"/>
              </a:rPr>
              <a:t>)</a:t>
            </a:r>
          </a:p>
          <a:p>
            <a:pPr lvl="2">
              <a:lnSpc>
                <a:spcPct val="90000"/>
              </a:lnSpc>
            </a:pPr>
            <a:r>
              <a:rPr lang="en-US" altLang="zh-CN" sz="1800" dirty="0">
                <a:latin typeface="Arial" charset="0"/>
                <a:ea typeface="Arial" charset="0"/>
                <a:cs typeface="Arial" charset="0"/>
              </a:rPr>
              <a:t>insert() and erase()</a:t>
            </a:r>
          </a:p>
        </p:txBody>
      </p:sp>
      <p:sp>
        <p:nvSpPr>
          <p:cNvPr id="23556" name="Text Box 4"/>
          <p:cNvSpPr txBox="1">
            <a:spLocks noChangeArrowheads="1"/>
          </p:cNvSpPr>
          <p:nvPr/>
        </p:nvSpPr>
        <p:spPr bwMode="auto">
          <a:xfrm>
            <a:off x="152516" y="2955117"/>
            <a:ext cx="87630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zh-CN" sz="1600" dirty="0">
                <a:latin typeface="Lucida Console" charset="0"/>
                <a:ea typeface="+mn-ea"/>
                <a:sym typeface="Palatino Linotype" pitchFamily="18" charset="0"/>
              </a:rPr>
              <a:t>list&lt;string&gt; </a:t>
            </a:r>
            <a:r>
              <a:rPr lang="en-US" altLang="zh-CN" sz="1600" dirty="0" err="1">
                <a:latin typeface="Lucida Console" charset="0"/>
                <a:ea typeface="+mn-ea"/>
                <a:sym typeface="Palatino Linotype" pitchFamily="18" charset="0"/>
              </a:rPr>
              <a:t>slist</a:t>
            </a:r>
            <a:r>
              <a:rPr lang="en-US" altLang="zh-CN" sz="1600" dirty="0">
                <a:latin typeface="Lucida Console" charset="0"/>
                <a:ea typeface="+mn-ea"/>
                <a:sym typeface="Palatino Linotype" pitchFamily="18" charset="0"/>
              </a:rPr>
              <a:t>; 		</a:t>
            </a:r>
            <a:r>
              <a:rPr lang="en-US" altLang="zh-CN" sz="1600" dirty="0">
                <a:solidFill>
                  <a:schemeClr val="accent6"/>
                </a:solidFill>
                <a:latin typeface="Lucida Console" charset="0"/>
                <a:ea typeface="+mn-ea"/>
                <a:sym typeface="Palatino Linotype" pitchFamily="18" charset="0"/>
              </a:rPr>
              <a:t>//generate empty container</a:t>
            </a:r>
            <a:endParaRPr lang="en-US" altLang="zh-CN" sz="1600" dirty="0">
              <a:latin typeface="Lucida Console" charset="0"/>
              <a:ea typeface="+mn-ea"/>
              <a:sym typeface="Palatino Linotype" pitchFamily="18" charset="0"/>
            </a:endParaRPr>
          </a:p>
          <a:p>
            <a:r>
              <a:rPr lang="en-US" altLang="zh-CN" sz="1600" dirty="0">
                <a:latin typeface="Lucida Console" charset="0"/>
                <a:ea typeface="+mn-ea"/>
                <a:sym typeface="Palatino Linotype" pitchFamily="18" charset="0"/>
              </a:rPr>
              <a:t>list&lt;string&gt; </a:t>
            </a:r>
            <a:r>
              <a:rPr lang="en-US" altLang="zh-CN" sz="1600" dirty="0" err="1">
                <a:latin typeface="Lucida Console" charset="0"/>
                <a:ea typeface="+mn-ea"/>
                <a:sym typeface="Palatino Linotype" pitchFamily="18" charset="0"/>
              </a:rPr>
              <a:t>slist</a:t>
            </a:r>
            <a:r>
              <a:rPr lang="en-US" altLang="zh-CN" sz="1600" dirty="0">
                <a:latin typeface="Lucida Console" charset="0"/>
                <a:ea typeface="+mn-ea"/>
                <a:sym typeface="Palatino Linotype" pitchFamily="18" charset="0"/>
              </a:rPr>
              <a:t>(1024);	</a:t>
            </a:r>
            <a:r>
              <a:rPr lang="en-US" altLang="zh-CN" sz="1600" dirty="0">
                <a:solidFill>
                  <a:schemeClr val="accent6"/>
                </a:solidFill>
                <a:latin typeface="Lucida Console" charset="0"/>
                <a:ea typeface="+mn-ea"/>
                <a:sym typeface="Palatino Linotype" pitchFamily="18" charset="0"/>
              </a:rPr>
              <a:t>//generate container with specified size and with default value</a:t>
            </a:r>
            <a:endParaRPr lang="en-US" altLang="zh-CN" sz="1600" dirty="0">
              <a:latin typeface="Lucida Console" charset="0"/>
              <a:ea typeface="+mn-ea"/>
              <a:sym typeface="Palatino Linotype" pitchFamily="18" charset="0"/>
            </a:endParaRPr>
          </a:p>
          <a:p>
            <a:r>
              <a:rPr lang="en-US" altLang="zh-CN" sz="1600" dirty="0">
                <a:latin typeface="Lucida Console" charset="0"/>
                <a:ea typeface="+mn-ea"/>
                <a:sym typeface="Palatino Linotype" pitchFamily="18" charset="0"/>
              </a:rPr>
              <a:t>list&lt;string&gt; </a:t>
            </a:r>
            <a:r>
              <a:rPr lang="en-US" altLang="zh-CN" sz="1600" dirty="0" err="1">
                <a:latin typeface="Lucida Console" charset="0"/>
                <a:ea typeface="+mn-ea"/>
                <a:sym typeface="Palatino Linotype" pitchFamily="18" charset="0"/>
              </a:rPr>
              <a:t>slist</a:t>
            </a:r>
            <a:r>
              <a:rPr lang="en-US" altLang="zh-CN" sz="1600" dirty="0">
                <a:latin typeface="Lucida Console" charset="0"/>
                <a:ea typeface="+mn-ea"/>
                <a:sym typeface="Palatino Linotype" pitchFamily="18" charset="0"/>
              </a:rPr>
              <a:t>(1024, “Hi”);	</a:t>
            </a:r>
            <a:r>
              <a:rPr lang="en-US" altLang="zh-CN" sz="1600" dirty="0">
                <a:solidFill>
                  <a:schemeClr val="accent6"/>
                </a:solidFill>
                <a:latin typeface="Lucida Console" charset="0"/>
                <a:ea typeface="+mn-ea"/>
                <a:sym typeface="Palatino Linotype" pitchFamily="18" charset="0"/>
              </a:rPr>
              <a:t>//generate container with specified size and specified value</a:t>
            </a:r>
          </a:p>
          <a:p>
            <a:endParaRPr lang="en-US" altLang="zh-CN" sz="1600" dirty="0">
              <a:latin typeface="Lucida Console" charset="0"/>
              <a:ea typeface="+mn-ea"/>
              <a:sym typeface="Palatino Linotype" pitchFamily="18" charset="0"/>
            </a:endParaRPr>
          </a:p>
          <a:p>
            <a:r>
              <a:rPr lang="en-US" altLang="zh-CN" sz="1600" dirty="0" err="1">
                <a:latin typeface="Lucida Console" charset="0"/>
                <a:ea typeface="+mn-ea"/>
                <a:sym typeface="Palatino Linotype" pitchFamily="18" charset="0"/>
              </a:rPr>
              <a:t>int</a:t>
            </a:r>
            <a:r>
              <a:rPr lang="en-US" altLang="zh-CN" sz="1600" dirty="0">
                <a:latin typeface="Lucida Console" charset="0"/>
                <a:ea typeface="+mn-ea"/>
                <a:sym typeface="Palatino Linotype" pitchFamily="18" charset="0"/>
              </a:rPr>
              <a:t> a[6] = {1, 2, 3, 4, 5, 6};</a:t>
            </a:r>
          </a:p>
          <a:p>
            <a:r>
              <a:rPr lang="en-US" altLang="zh-CN" sz="1600" dirty="0">
                <a:latin typeface="Lucida Console" charset="0"/>
                <a:ea typeface="+mn-ea"/>
                <a:sym typeface="Palatino Linotype" pitchFamily="18" charset="0"/>
              </a:rPr>
              <a:t>list&lt;</a:t>
            </a:r>
            <a:r>
              <a:rPr lang="en-US" altLang="zh-CN" sz="1600" dirty="0" err="1">
                <a:latin typeface="Lucida Console" charset="0"/>
                <a:ea typeface="+mn-ea"/>
                <a:sym typeface="Palatino Linotype" pitchFamily="18" charset="0"/>
              </a:rPr>
              <a:t>int</a:t>
            </a:r>
            <a:r>
              <a:rPr lang="en-US" altLang="zh-CN" sz="1600" dirty="0">
                <a:latin typeface="Lucida Console" charset="0"/>
                <a:ea typeface="+mn-ea"/>
                <a:sym typeface="Palatino Linotype" pitchFamily="18" charset="0"/>
              </a:rPr>
              <a:t>&gt; </a:t>
            </a:r>
            <a:r>
              <a:rPr lang="en-US" altLang="zh-CN" sz="1600" dirty="0" err="1">
                <a:latin typeface="Lucida Console" charset="0"/>
                <a:ea typeface="+mn-ea"/>
                <a:sym typeface="Palatino Linotype" pitchFamily="18" charset="0"/>
              </a:rPr>
              <a:t>ilist</a:t>
            </a:r>
            <a:r>
              <a:rPr lang="en-US" altLang="zh-CN" sz="1600" dirty="0">
                <a:latin typeface="Lucida Console" charset="0"/>
                <a:ea typeface="+mn-ea"/>
                <a:sym typeface="Palatino Linotype" pitchFamily="18" charset="0"/>
              </a:rPr>
              <a:t>(a, a+6);	</a:t>
            </a:r>
            <a:r>
              <a:rPr lang="en-US" altLang="zh-CN" sz="1600" dirty="0">
                <a:solidFill>
                  <a:schemeClr val="accent6"/>
                </a:solidFill>
                <a:latin typeface="Lucida Console" charset="0"/>
                <a:ea typeface="+mn-ea"/>
                <a:sym typeface="Palatino Linotype" pitchFamily="18" charset="0"/>
              </a:rPr>
              <a:t>//using 2 iterators to specify a range of elements as initial value</a:t>
            </a:r>
          </a:p>
          <a:p>
            <a:endParaRPr lang="en-US" altLang="zh-CN" sz="1600" dirty="0">
              <a:latin typeface="Lucida Console" charset="0"/>
              <a:ea typeface="+mn-ea"/>
              <a:sym typeface="Palatino Linotype" pitchFamily="18" charset="0"/>
            </a:endParaRPr>
          </a:p>
          <a:p>
            <a:r>
              <a:rPr lang="en-US" altLang="zh-CN" sz="1600" dirty="0">
                <a:latin typeface="Lucida Console" charset="0"/>
                <a:ea typeface="+mn-ea"/>
                <a:sym typeface="Palatino Linotype" pitchFamily="18" charset="0"/>
              </a:rPr>
              <a:t>list&lt;string&gt; slist1(1024, “Hi”);</a:t>
            </a:r>
          </a:p>
          <a:p>
            <a:r>
              <a:rPr lang="en-US" altLang="zh-CN" sz="1600" dirty="0">
                <a:latin typeface="Lucida Console" charset="0"/>
                <a:ea typeface="+mn-ea"/>
                <a:sym typeface="Palatino Linotype" pitchFamily="18" charset="0"/>
              </a:rPr>
              <a:t>list&lt;string&gt; slist2(slist1);	</a:t>
            </a:r>
            <a:r>
              <a:rPr lang="en-US" altLang="zh-CN" sz="1600" dirty="0">
                <a:solidFill>
                  <a:schemeClr val="accent6"/>
                </a:solidFill>
                <a:latin typeface="Lucida Console" charset="0"/>
                <a:ea typeface="+mn-ea"/>
                <a:sym typeface="Palatino Linotype" pitchFamily="18" charset="0"/>
              </a:rPr>
              <a:t>//generate a new container, copy the elements of an old one as initial values </a:t>
            </a:r>
          </a:p>
        </p:txBody>
      </p:sp>
    </p:spTree>
    <p:extLst>
      <p:ext uri="{BB962C8B-B14F-4D97-AF65-F5344CB8AC3E}">
        <p14:creationId xmlns:p14="http://schemas.microsoft.com/office/powerpoint/2010/main" val="1105004573"/>
      </p:ext>
    </p:extLst>
  </p:cSld>
  <p:clrMapOvr>
    <a:masterClrMapping/>
  </p:clrMapOvr>
</p:sld>
</file>

<file path=ppt/theme/theme1.xml><?xml version="1.0" encoding="utf-8"?>
<a:theme xmlns:a="http://schemas.openxmlformats.org/drawingml/2006/main" name="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2.xml><?xml version="1.0" encoding="utf-8"?>
<a:theme xmlns:a="http://schemas.openxmlformats.org/drawingml/2006/main" name="1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3.xml><?xml version="1.0" encoding="utf-8"?>
<a:theme xmlns:a="http://schemas.openxmlformats.org/drawingml/2006/main" name="2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400" b="0" i="0" u="none" strike="noStrike" cap="none" normalizeH="0" baseline="0" smtClean="0">
            <a:ln>
              <a:noFill/>
            </a:ln>
            <a:solidFill>
              <a:schemeClr val="tx1"/>
            </a:solidFill>
            <a:effectLst/>
            <a:latin typeface="Palatino Linotype" panose="02040502050505030304" pitchFamily="18"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uef_english">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uef_english">
      <a:majorFont>
        <a:latin typeface="Palatino Linotype"/>
        <a:ea typeface="Palatino Linotype"/>
        <a:cs typeface="Palatino Linotype"/>
      </a:majorFont>
      <a:minorFont>
        <a:latin typeface="Palatino Linotype"/>
        <a:ea typeface="Palatino Linotype"/>
        <a:cs typeface="Palatino Linotyp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400" b="0" i="0" u="none" strike="noStrike" cap="none" normalizeH="0" baseline="0" smtClean="0">
            <a:ln>
              <a:noFill/>
            </a:ln>
            <a:solidFill>
              <a:schemeClr val="tx1"/>
            </a:solidFill>
            <a:effectLst/>
            <a:latin typeface="Palatino Linotype" pitchFamily="18" charset="0"/>
            <a:ea typeface="宋体" pitchFamily="2" charset="-122"/>
          </a:defRPr>
        </a:defPPr>
      </a:lstStyle>
    </a:lnDef>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D4D4D4"/>
      </a:lt2>
      <a:accent1>
        <a:srgbClr val="D4D800"/>
      </a:accent1>
      <a:accent2>
        <a:srgbClr val="006788"/>
      </a:accent2>
      <a:accent3>
        <a:srgbClr val="FFFFFF"/>
      </a:accent3>
      <a:accent4>
        <a:srgbClr val="000000"/>
      </a:accent4>
      <a:accent5>
        <a:srgbClr val="E6E9AA"/>
      </a:accent5>
      <a:accent6>
        <a:srgbClr val="005D7B"/>
      </a:accent6>
      <a:hlink>
        <a:srgbClr val="009FB8"/>
      </a:hlink>
      <a:folHlink>
        <a:srgbClr val="F9B7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software testing</Template>
  <TotalTime>11753</TotalTime>
  <Pages>0</Pages>
  <Words>5010</Words>
  <Characters>0</Characters>
  <Application>Microsoft Macintosh PowerPoint</Application>
  <DocSecurity>0</DocSecurity>
  <PresentationFormat>全屏显示(4:3)</PresentationFormat>
  <Lines>0</Lines>
  <Paragraphs>609</Paragraphs>
  <Slides>51</Slides>
  <Notes>11</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51</vt:i4>
      </vt:variant>
    </vt:vector>
  </HeadingPairs>
  <TitlesOfParts>
    <vt:vector size="66" baseType="lpstr">
      <vt:lpstr>.AppleColorEmojiUI</vt:lpstr>
      <vt:lpstr>.AppleSystemUIFont</vt:lpstr>
      <vt:lpstr>SimSun</vt:lpstr>
      <vt:lpstr>inherit</vt:lpstr>
      <vt:lpstr>Arial</vt:lpstr>
      <vt:lpstr>Lucida Console</vt:lpstr>
      <vt:lpstr>LucidaGrande</vt:lpstr>
      <vt:lpstr>Palatino Linotype</vt:lpstr>
      <vt:lpstr>Times New Roman</vt:lpstr>
      <vt:lpstr>Wingdings</vt:lpstr>
      <vt:lpstr>uef_english</vt:lpstr>
      <vt:lpstr>1_uef_english</vt:lpstr>
      <vt:lpstr>2_uef_english</vt:lpstr>
      <vt:lpstr>3_uef_english</vt:lpstr>
      <vt:lpstr>4_uef_english</vt:lpstr>
      <vt:lpstr>程序设计范式</vt:lpstr>
      <vt:lpstr>3–泛型编程</vt:lpstr>
      <vt:lpstr>3.1 What is generic programming?</vt:lpstr>
      <vt:lpstr>3.1 Why? </vt:lpstr>
      <vt:lpstr>3.1 How?</vt:lpstr>
      <vt:lpstr>3.2 Any other data structures besides Vector?</vt:lpstr>
      <vt:lpstr>3.2 Sequential Containers</vt:lpstr>
      <vt:lpstr>3.2 Sequential Containers</vt:lpstr>
      <vt:lpstr>3.2 Sequential Containers (cont.)</vt:lpstr>
      <vt:lpstr>3.2 Sequential Containers (cont.)</vt:lpstr>
      <vt:lpstr>3.2 Associate Containers</vt:lpstr>
      <vt:lpstr>3.2 Map Usage</vt:lpstr>
      <vt:lpstr>3.3 define a find() function</vt:lpstr>
      <vt:lpstr>3.3 define a find() function– data types</vt:lpstr>
      <vt:lpstr>3.3 define a find() function– data types</vt:lpstr>
      <vt:lpstr>3.4 define a find() function</vt:lpstr>
      <vt:lpstr>3.4 define a find() function - array</vt:lpstr>
      <vt:lpstr>3.4 From pointers to iterators</vt:lpstr>
      <vt:lpstr>3.4 From pointers to iterators</vt:lpstr>
      <vt:lpstr>3.4 From pointers to iterators</vt:lpstr>
      <vt:lpstr>3.4 From pointers to iterators</vt:lpstr>
      <vt:lpstr>3.5 define a find() function</vt:lpstr>
      <vt:lpstr>3.5 define a find() function - list</vt:lpstr>
      <vt:lpstr>3.5 Iterators</vt:lpstr>
      <vt:lpstr>3.5 Iterators</vt:lpstr>
      <vt:lpstr>3.5 Iterators</vt:lpstr>
      <vt:lpstr>3.5 Iterators</vt:lpstr>
      <vt:lpstr>3.5 Iterators</vt:lpstr>
      <vt:lpstr>3.5 Iterators</vt:lpstr>
      <vt:lpstr>3.5 Ways of Traversing a Vector</vt:lpstr>
      <vt:lpstr>3.5 Subscript vs. Iterator Vector Traversals</vt:lpstr>
      <vt:lpstr>3.5 Another Way of Traversing a Vector:   Range For</vt:lpstr>
      <vt:lpstr>3.6 Usage of generic algorithms</vt:lpstr>
      <vt:lpstr>3.6 Generic Algorithms – A simple example</vt:lpstr>
      <vt:lpstr>3.7 How to design a generic algorithm</vt:lpstr>
      <vt:lpstr>3.7 How to design a generic algorithm</vt:lpstr>
      <vt:lpstr>3.7 Design a generic algorithm</vt:lpstr>
      <vt:lpstr>3.7 Design a generic algorithm</vt:lpstr>
      <vt:lpstr>3.7 Design a generic algorithm</vt:lpstr>
      <vt:lpstr>3.7 Design a generic algorithm</vt:lpstr>
      <vt:lpstr>3.7 Design a generic algorithm</vt:lpstr>
      <vt:lpstr>3.7 Design a generic algorithm</vt:lpstr>
      <vt:lpstr>3.8 What’s inside iterators? </vt:lpstr>
      <vt:lpstr>3.8 STL iterators</vt:lpstr>
      <vt:lpstr>3.8 iostream iterators</vt:lpstr>
      <vt:lpstr>3.8 iostream iterators</vt:lpstr>
      <vt:lpstr>3.8 iostream iterators</vt:lpstr>
      <vt:lpstr>3.8 iostream iterators</vt:lpstr>
      <vt:lpstr>3.8 Iterator Adaptors</vt:lpstr>
      <vt:lpstr>3.8 Does we always need to prepare a container of enough size?  </vt:lpstr>
      <vt:lpstr>3.8 Iterator Adaptors</vt:lpstr>
    </vt:vector>
  </TitlesOfParts>
  <Manager>HAHMO</Manager>
  <Company>University of Eastern Finland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Validity in Clustering Methods</dc:title>
  <dc:creator>zhao</dc:creator>
  <cp:lastModifiedBy>Microsoft Office User</cp:lastModifiedBy>
  <cp:revision>1165</cp:revision>
  <dcterms:created xsi:type="dcterms:W3CDTF">2012-06-18T00:20:00Z</dcterms:created>
  <dcterms:modified xsi:type="dcterms:W3CDTF">2023-10-11T12:54:34Z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2052-9.1.0.4567</vt:lpwstr>
  </property>
</Properties>
</file>