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54"/>
  </p:notesMasterIdLst>
  <p:sldIdLst>
    <p:sldId id="512" r:id="rId6"/>
    <p:sldId id="543" r:id="rId7"/>
    <p:sldId id="514" r:id="rId8"/>
    <p:sldId id="575" r:id="rId9"/>
    <p:sldId id="576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93" r:id="rId19"/>
    <p:sldId id="594" r:id="rId20"/>
    <p:sldId id="595" r:id="rId21"/>
    <p:sldId id="596" r:id="rId22"/>
    <p:sldId id="597" r:id="rId23"/>
    <p:sldId id="586" r:id="rId24"/>
    <p:sldId id="587" r:id="rId25"/>
    <p:sldId id="619" r:id="rId26"/>
    <p:sldId id="590" r:id="rId27"/>
    <p:sldId id="588" r:id="rId28"/>
    <p:sldId id="620" r:id="rId29"/>
    <p:sldId id="621" r:id="rId30"/>
    <p:sldId id="591" r:id="rId31"/>
    <p:sldId id="622" r:id="rId32"/>
    <p:sldId id="589" r:id="rId33"/>
    <p:sldId id="592" r:id="rId34"/>
    <p:sldId id="598" r:id="rId35"/>
    <p:sldId id="600" r:id="rId36"/>
    <p:sldId id="601" r:id="rId37"/>
    <p:sldId id="602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8" r:id="rId49"/>
    <p:sldId id="614" r:id="rId50"/>
    <p:sldId id="615" r:id="rId51"/>
    <p:sldId id="616" r:id="rId52"/>
    <p:sldId id="617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AC00"/>
    <a:srgbClr val="92C9D7"/>
    <a:srgbClr val="000000"/>
    <a:srgbClr val="F4F600"/>
    <a:srgbClr val="7A59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0199" autoAdjust="0"/>
  </p:normalViewPr>
  <p:slideViewPr>
    <p:cSldViewPr>
      <p:cViewPr varScale="1">
        <p:scale>
          <a:sx n="101" d="100"/>
          <a:sy n="101" d="100"/>
        </p:scale>
        <p:origin x="2248" y="192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-5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41.xml"/><Relationship Id="rId18" Type="http://schemas.openxmlformats.org/officeDocument/2006/relationships/slide" Target="slides/slide47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12" Type="http://schemas.openxmlformats.org/officeDocument/2006/relationships/slide" Target="slides/slide36.xml"/><Relationship Id="rId17" Type="http://schemas.openxmlformats.org/officeDocument/2006/relationships/slide" Target="slides/slide46.xml"/><Relationship Id="rId2" Type="http://schemas.openxmlformats.org/officeDocument/2006/relationships/slide" Target="slides/slide7.xml"/><Relationship Id="rId16" Type="http://schemas.openxmlformats.org/officeDocument/2006/relationships/slide" Target="slides/slide45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11" Type="http://schemas.openxmlformats.org/officeDocument/2006/relationships/slide" Target="slides/slide35.xml"/><Relationship Id="rId5" Type="http://schemas.openxmlformats.org/officeDocument/2006/relationships/slide" Target="slides/slide11.xml"/><Relationship Id="rId15" Type="http://schemas.openxmlformats.org/officeDocument/2006/relationships/slide" Target="slides/slide43.xml"/><Relationship Id="rId10" Type="http://schemas.openxmlformats.org/officeDocument/2006/relationships/slide" Target="slides/slide32.xml"/><Relationship Id="rId19" Type="http://schemas.openxmlformats.org/officeDocument/2006/relationships/slide" Target="slides/slide48.xml"/><Relationship Id="rId4" Type="http://schemas.openxmlformats.org/officeDocument/2006/relationships/slide" Target="slides/slide9.xml"/><Relationship Id="rId9" Type="http://schemas.openxmlformats.org/officeDocument/2006/relationships/slide" Target="slides/slide18.xml"/><Relationship Id="rId14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453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8323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5101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前置：被遍历的节点本身先被打印，左子树内容，然后右子树内容；</a:t>
            </a:r>
            <a:endParaRPr kumimoji="1" lang="en-US" altLang="zh-CN" dirty="0"/>
          </a:p>
          <a:p>
            <a:r>
              <a:rPr kumimoji="1" lang="zh-CN" altLang="en-US" dirty="0"/>
              <a:t>中置：先左子树，然后节点，最后右子树</a:t>
            </a:r>
            <a:endParaRPr kumimoji="1" lang="en-US" altLang="zh-CN" dirty="0"/>
          </a:p>
          <a:p>
            <a:r>
              <a:rPr kumimoji="1" lang="zh-CN" altLang="en-US" dirty="0"/>
              <a:t>后置：先左子树，再右子树，最后节点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4004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0299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以节点的右子节点取代节点本身，然后搬移左子节点，使它成为右子节点的左子树的叶节点； 如无右子节点，以左子节点取代节点本身。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remove_root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remove_value</a:t>
            </a:r>
            <a:r>
              <a:rPr kumimoji="1" lang="zh-CN" altLang="en-US" dirty="0"/>
              <a:t>皆会搬移左子节点，使其成为右子节点的左子树的叶节点</a:t>
            </a:r>
            <a:r>
              <a:rPr kumimoji="1" lang="zh-CN" altLang="en-US" dirty="0">
                <a:sym typeface="Wingdings"/>
              </a:rPr>
              <a:t></a:t>
            </a:r>
            <a:r>
              <a:rPr kumimoji="1" lang="en-US" altLang="zh-CN" dirty="0" err="1">
                <a:sym typeface="Wingdings"/>
              </a:rPr>
              <a:t>lchild_leaf</a:t>
            </a:r>
            <a:r>
              <a:rPr kumimoji="1" lang="en-US" altLang="zh-CN" dirty="0">
                <a:sym typeface="Wingdings"/>
              </a:rPr>
              <a:t>()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3883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以节点的右子节点取代节点本身，如无右子节点，以左子节点取代节点本身。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24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91110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以节点的右子节点取代节点本身，然后搬移左子节点，使它成为右子节点的左子树的叶节点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87199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cs typeface="DengXian" charset="-122"/>
              </a:rPr>
              <a:t>Reference to pointer</a:t>
            </a:r>
          </a:p>
          <a:p>
            <a:pPr>
              <a:spcBef>
                <a:spcPct val="0"/>
              </a:spcBef>
            </a:pPr>
            <a:r>
              <a:rPr kumimoji="1" lang="en-US" altLang="zh-CN">
                <a:cs typeface="DengXian" charset="-122"/>
              </a:rPr>
              <a:t>Can change the pointer itself, the content the pointer points to as well</a:t>
            </a:r>
          </a:p>
        </p:txBody>
      </p:sp>
      <p:sp>
        <p:nvSpPr>
          <p:cNvPr id="6553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fld id="{B99960B1-6220-7348-A64D-5417F1CDDD6C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4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以节点的右子节点取代节点本身，然后搬移左子节点，使它成为右子节点的左子树的叶节点</a:t>
            </a:r>
          </a:p>
          <a:p>
            <a:pPr>
              <a:spcBef>
                <a:spcPct val="0"/>
              </a:spcBef>
            </a:pPr>
            <a:endParaRPr kumimoji="1" lang="en-US" altLang="zh-CN" dirty="0">
              <a:cs typeface="DengXian" charset="-122"/>
            </a:endParaRPr>
          </a:p>
        </p:txBody>
      </p:sp>
      <p:sp>
        <p:nvSpPr>
          <p:cNvPr id="6553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fld id="{B99960B1-6220-7348-A64D-5417F1CDDD6C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205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9754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Software testing/ Qinpei Zhao</a:t>
            </a:r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Beginning C  </a:t>
            </a:r>
            <a:r>
              <a:rPr lang="zh-CN" altLang="zh-CN" dirty="0"/>
              <a:t>/ Qinpei Zhao</a:t>
            </a:r>
            <a:endParaRPr lang="zh-CN" altLang="zh-CN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/>
              <a:t>Beiginning</a:t>
            </a:r>
            <a:r>
              <a:rPr lang="en-US" altLang="zh-CN" dirty="0"/>
              <a:t>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Beginning C</a:t>
            </a:r>
            <a:r>
              <a:rPr lang="zh-CN" altLang="zh-CN" dirty="0">
                <a:solidFill>
                  <a:srgbClr val="000000"/>
                </a:solidFill>
              </a:rPr>
              <a:t>/ Qinpei Zhao</a:t>
            </a:r>
            <a:endParaRPr lang="zh-CN" altLang="zh-CN" sz="1400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3F35-F565-1843-863A-C92D4D765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zh-CN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Beginning C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Beginning C 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/ </a:t>
            </a:r>
            <a:r>
              <a:rPr lang="en-US" altLang="zh-CN" dirty="0" err="1">
                <a:solidFill>
                  <a:srgbClr val="000000"/>
                </a:solidFill>
                <a:latin typeface="Palatino Linotype"/>
              </a:rPr>
              <a:t>Qinpei</a:t>
            </a:r>
            <a:r>
              <a:rPr lang="en-US" altLang="zh-CN" dirty="0">
                <a:solidFill>
                  <a:srgbClr val="000000"/>
                </a:solidFill>
                <a:latin typeface="Palatino Linotype"/>
              </a:rPr>
              <a:t> Zhao</a:t>
            </a:r>
            <a:endParaRPr lang="zh-CN" altLang="zh-CN" sz="1400" dirty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hyperlink" Target="mailto:qinpeizhao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4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00594" y="1955876"/>
            <a:ext cx="4343406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6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OOP with templates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79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Parameterized Types</a:t>
            </a:r>
            <a:endParaRPr lang="en-US" altLang="zh-CN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3400" y="1447852"/>
            <a:ext cx="82294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 </a:t>
            </a:r>
            <a:r>
              <a:rPr lang="en-US" altLang="zh-CN" sz="2000" dirty="0" err="1"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20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2000" dirty="0">
                <a:latin typeface="Lucida Console" charset="0"/>
                <a:ea typeface="+mn-ea"/>
              </a:rPr>
              <a:t>;	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//forward declaration</a:t>
            </a:r>
          </a:p>
          <a:p>
            <a:pPr eaLnBrk="1" hangingPunct="1">
              <a:defRPr/>
            </a:pP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 </a:t>
            </a:r>
            <a:r>
              <a:rPr lang="en-US" altLang="zh-CN" sz="2000" dirty="0" err="1"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valtype</a:t>
            </a:r>
            <a:r>
              <a:rPr lang="en-US" altLang="zh-CN" sz="20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</a:rPr>
              <a:t>BTNode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friend class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BinaryTree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valtype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&gt;;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3AF2E-7E6E-5B4F-A125-F7CC771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BA7A1B9-F0D7-E942-91C1-7EAFA133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533477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Parameterized Types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371654"/>
            <a:ext cx="7993062" cy="4176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 generate entity class from the class template, real types should be provided in the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template parameter list(&lt;&gt;)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which the type parameter would bind to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Usage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200" kern="1200" dirty="0" err="1">
                <a:latin typeface="Lucida Console" charset="0"/>
              </a:rPr>
              <a:t>BTNode</a:t>
            </a:r>
            <a:r>
              <a:rPr lang="en-US" altLang="zh-CN" sz="2200" kern="1200" dirty="0">
                <a:latin typeface="Lucida Console" charset="0"/>
              </a:rPr>
              <a:t>&lt; </a:t>
            </a:r>
            <a:r>
              <a:rPr lang="en-US" altLang="zh-CN" sz="2200" kern="1200" dirty="0" err="1">
                <a:latin typeface="Lucida Console" charset="0"/>
              </a:rPr>
              <a:t>int</a:t>
            </a:r>
            <a:r>
              <a:rPr lang="en-US" altLang="zh-CN" sz="2200" kern="1200" dirty="0">
                <a:latin typeface="Lucida Console" charset="0"/>
              </a:rPr>
              <a:t> &gt; </a:t>
            </a:r>
            <a:r>
              <a:rPr lang="en-US" altLang="zh-CN" sz="2200" kern="1200" dirty="0" err="1">
                <a:latin typeface="Lucida Console" charset="0"/>
              </a:rPr>
              <a:t>bti</a:t>
            </a:r>
            <a:r>
              <a:rPr lang="en-US" altLang="zh-CN" sz="2200" kern="1200" dirty="0">
                <a:latin typeface="Lucida Console" charset="0"/>
              </a:rPr>
              <a:t>;</a:t>
            </a:r>
          </a:p>
          <a:p>
            <a:pPr lvl="2" eaLnBrk="1" hangingPunct="1"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200" kern="1200" dirty="0" err="1">
                <a:latin typeface="Lucida Console" charset="0"/>
              </a:rPr>
              <a:t>BTNode</a:t>
            </a:r>
            <a:r>
              <a:rPr lang="en-US" altLang="zh-CN" sz="2200" kern="1200" dirty="0">
                <a:latin typeface="Lucida Console" charset="0"/>
              </a:rPr>
              <a:t>&lt; string &gt; </a:t>
            </a:r>
            <a:r>
              <a:rPr lang="en-US" altLang="zh-CN" sz="2200" kern="1200" dirty="0" err="1">
                <a:latin typeface="Lucida Console" charset="0"/>
              </a:rPr>
              <a:t>bts</a:t>
            </a:r>
            <a:r>
              <a:rPr lang="en-US" altLang="zh-CN" sz="2200" kern="1200" dirty="0">
                <a:latin typeface="Lucida Console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bti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bts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are different objects from different classes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ABA47-49C6-BD4B-B7A6-C7E10CC8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4CEB3041-A357-B945-91B7-0B1AF9A5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129" y="533476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Parameterized Types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09845"/>
            <a:ext cx="77724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Definition of class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BinaryTree</a:t>
            </a:r>
            <a:endParaRPr lang="en-US" altLang="zh-CN" sz="28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302" y="1676446"/>
            <a:ext cx="77724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 </a:t>
            </a:r>
            <a:r>
              <a:rPr lang="en-US" altLang="zh-CN" sz="2000" dirty="0" err="1"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</a:rPr>
              <a:t>BinaryTree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BTNode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&gt;*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143090" y="4876808"/>
            <a:ext cx="7772400" cy="137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 eaLnBrk="1" hangingPunct="1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When we need to add template parameter list after the class template?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  <a:defRPr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Except in the definition of class template and its member functions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D930656-2343-EB40-AA36-5F5E86D1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DF20A4ED-0BCE-C246-A15A-738351C0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7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92" y="2362229"/>
            <a:ext cx="7296058" cy="25907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Constructors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Inline function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Handle a type parameter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Initialization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6.3 Define the class template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719137" y="1752644"/>
            <a:ext cx="7906995" cy="36575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7B3A1B6-1251-A546-8022-994E5DCB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7A755AC3-B399-2A4B-A7F0-93528DA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967" y="533476"/>
            <a:ext cx="7993062" cy="56203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6.3 Define the class template</a:t>
            </a:r>
            <a:endParaRPr lang="en-US" altLang="zh-CN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2516" y="1095509"/>
            <a:ext cx="8991484" cy="56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&amp;);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~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&amp; operator=(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&amp;);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bool empty() { return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= = 0;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insert(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remove(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clear();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&gt;* 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copy(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&gt;* </a:t>
            </a:r>
            <a:r>
              <a:rPr lang="en-US" altLang="zh-CN" sz="1800" dirty="0" err="1">
                <a:latin typeface="Lucida Console" charset="0"/>
                <a:ea typeface="+mn-ea"/>
              </a:rPr>
              <a:t>dest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&gt;* </a:t>
            </a:r>
            <a:r>
              <a:rPr lang="en-US" altLang="zh-CN" sz="1800" dirty="0" err="1">
                <a:latin typeface="Lucida Console" charset="0"/>
                <a:ea typeface="+mn-ea"/>
              </a:rPr>
              <a:t>src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	         </a:t>
            </a:r>
            <a:r>
              <a:rPr lang="zh-CN" altLang="en-US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//copy the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src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 sub-tree to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dest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1D2DD-9CFB-3A46-88A3-FD796AC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623FC7D-CA49-5F4F-B574-B4DE3FD8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4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883" y="434975"/>
            <a:ext cx="7993062" cy="65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6.3 Define the class template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43027"/>
            <a:ext cx="8458200" cy="15080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Defining an inline function in the class template is the same like in a normal class (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empty()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But how to define it outside the class template?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13725" y="2651071"/>
            <a:ext cx="8762884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&gt;</a:t>
            </a:r>
            <a:r>
              <a:rPr lang="en-US" altLang="zh-CN" sz="1800" dirty="0"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() : 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( 0 ) {};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66702" y="3581396"/>
            <a:ext cx="8572386" cy="24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 eaLnBrk="1" hangingPunct="1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template and template parameter list should be added</a:t>
            </a:r>
          </a:p>
          <a:p>
            <a:pPr marL="182563" indent="-182563" defTabSz="0" eaLnBrk="1" hangingPunct="1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•"/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The reason why the second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BinaryTree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need not a template parameter list is that, after the class scope operator, everything could be regarded as in the scope of the class template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B6DFA61-CFE3-C346-A684-FE9754BE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1D2FA8F-1C29-374F-8385-2EA1EC7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79"/>
            <a:ext cx="7993062" cy="7619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6.3 Define the class template</a:t>
            </a:r>
            <a:endParaRPr lang="en-US" altLang="zh-CN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0" y="920807"/>
            <a:ext cx="9144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rhs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copy(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rhs.m_root</a:t>
            </a:r>
            <a:r>
              <a:rPr lang="en-US" altLang="zh-CN" sz="1800" dirty="0">
                <a:latin typeface="Lucida Console" charset="0"/>
                <a:ea typeface="+mn-ea"/>
              </a:rPr>
              <a:t>);    };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&gt;::~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clear();    };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&gt;::operator=(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rhs</a:t>
            </a:r>
            <a:r>
              <a:rPr lang="en-US" altLang="zh-CN" sz="1800" dirty="0">
                <a:latin typeface="Lucida Console" charset="0"/>
                <a:ea typeface="+mn-ea"/>
              </a:rPr>
              <a:t>){ 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if (this != &amp;</a:t>
            </a:r>
            <a:r>
              <a:rPr lang="en-US" altLang="zh-CN" sz="1800" dirty="0" err="1">
                <a:latin typeface="Lucida Console" charset="0"/>
                <a:ea typeface="+mn-ea"/>
              </a:rPr>
              <a:t>rhs</a:t>
            </a:r>
            <a:r>
              <a:rPr lang="en-US" altLang="zh-CN" sz="1800" dirty="0">
                <a:latin typeface="Lucida Console" charset="0"/>
                <a:ea typeface="+mn-ea"/>
              </a:rPr>
              <a:t>){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clear();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copy(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rhs.m_root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return *this;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343FB-7ECC-3A41-B96F-37E657E4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8AD26B9-2E3A-2542-A6FD-2EB8A250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6.3 Handle a type parameter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370"/>
            <a:ext cx="80772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a built-in and simple data type, there’s almost no difference between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by-value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by-reference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in efficiency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a class or complex data type, by-reference is usually used for efficiency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for type parameters of a template, we won’t know in advance the real type it represents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recommended declared them as </a:t>
            </a:r>
            <a:r>
              <a:rPr lang="en-US" altLang="zh-CN" sz="2400" b="1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reference for the worst situation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02894" y="5105356"/>
            <a:ext cx="8207599" cy="100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&gt;::find(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&amp; value) {};</a:t>
            </a:r>
          </a:p>
          <a:p>
            <a:pPr eaLnBrk="1" hangingPunct="1">
              <a:defRPr/>
            </a:pPr>
            <a:r>
              <a:rPr lang="en-US" altLang="zh-CN" sz="2000" dirty="0"/>
              <a:t>                                                   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2F8CB03-8564-1E4C-BAC5-26FDA30B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95778A0E-B01F-D744-845B-466E538E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9705" y="527050"/>
            <a:ext cx="7993062" cy="65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6.3 Handle a type parameter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631" y="1145759"/>
            <a:ext cx="77724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Consider Initialization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9681" y="1625758"/>
            <a:ext cx="44985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: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m_Val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m_iCnt</a:t>
            </a:r>
            <a:r>
              <a:rPr lang="en-US" altLang="zh-CN" sz="1800" dirty="0">
                <a:latin typeface="Lucida Console" charset="0"/>
                <a:ea typeface="+mn-ea"/>
              </a:rPr>
              <a:t> = 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 = 0;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                                                  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0" y="1641018"/>
            <a:ext cx="457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m_Val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m_iCnt</a:t>
            </a:r>
            <a:r>
              <a:rPr lang="en-US" altLang="zh-CN" sz="1800" dirty="0">
                <a:latin typeface="Lucida Console" charset="0"/>
                <a:ea typeface="+mn-ea"/>
              </a:rPr>
              <a:t> = 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 = 0;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                                                  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80906" y="5333950"/>
            <a:ext cx="7772400" cy="67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  <a:defRPr/>
            </a:pP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BTNode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&lt;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&gt; 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btni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(20);		  </a:t>
            </a:r>
            <a:r>
              <a:rPr lang="en-US" altLang="zh-CN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//No difference in performance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  <a:defRPr/>
            </a:pP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BTNode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&lt;Matrix&gt; 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btnm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(mat8x8); 	  </a:t>
            </a:r>
            <a:r>
              <a:rPr lang="en-US" altLang="zh-CN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//</a:t>
            </a:r>
            <a:r>
              <a:rPr lang="en-US" altLang="zh-CN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  <a:r>
              <a:rPr lang="en-US" altLang="zh-CN" sz="1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10" y="4397470"/>
            <a:ext cx="396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//will call copy constructor of Matrix to </a:t>
            </a:r>
            <a:r>
              <a:rPr lang="en-US" altLang="zh-CN" sz="20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m_Val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only once 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19488" y="4147856"/>
            <a:ext cx="4648194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//will call default constructor of Matrix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//to </a:t>
            </a:r>
            <a:r>
              <a:rPr lang="en-US" altLang="zh-CN" sz="2000" i="1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m_Val</a:t>
            </a: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before entering the body,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//then the copy assignment operator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65441" y="3741861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Recommended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84923BC-08DC-464B-B32F-2AA38EC3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B6446DBE-6666-5F46-AE3B-837C8F16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build="p" autoUpdateAnimBg="0"/>
      <p:bldP spid="41991" grpId="0" autoUpdateAnimBg="0"/>
      <p:bldP spid="41992" grpId="0" autoUpdateAnimBg="0"/>
      <p:bldP spid="419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92" y="2362229"/>
            <a:ext cx="7296058" cy="259073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719137" y="1752644"/>
            <a:ext cx="7906995" cy="36575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838299" y="1895566"/>
            <a:ext cx="7872406" cy="351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 dirty="0" err="1">
                <a:latin typeface="Lucida Console" charset="0"/>
              </a:rPr>
              <a:t>BinaryTree</a:t>
            </a:r>
            <a:r>
              <a:rPr lang="en-US" altLang="zh-CN" sz="2000" dirty="0">
                <a:latin typeface="Lucida Console" charset="0"/>
              </a:rPr>
              <a:t>&lt;</a:t>
            </a:r>
            <a:r>
              <a:rPr lang="en-US" altLang="zh-CN" sz="2000" dirty="0" err="1">
                <a:latin typeface="Lucida Console" charset="0"/>
              </a:rPr>
              <a:t>elemtype</a:t>
            </a:r>
            <a:r>
              <a:rPr lang="en-US" altLang="zh-CN" sz="2000" dirty="0">
                <a:latin typeface="Lucida Console" charset="0"/>
              </a:rPr>
              <a:t>&gt;::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insert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elemtype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elem</a:t>
            </a:r>
            <a:r>
              <a:rPr lang="en-US" altLang="zh-CN" sz="1800" dirty="0">
                <a:latin typeface="Lucida Console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remove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elemtype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elem</a:t>
            </a:r>
            <a:r>
              <a:rPr lang="en-US" altLang="zh-CN" sz="1800" dirty="0">
                <a:latin typeface="Lucida Console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clear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BTNode</a:t>
            </a:r>
            <a:r>
              <a:rPr lang="en-US" altLang="zh-CN" sz="1800" dirty="0">
                <a:latin typeface="Lucida Console" charset="0"/>
              </a:rPr>
              <a:t>&lt;</a:t>
            </a:r>
            <a:r>
              <a:rPr lang="en-US" altLang="zh-CN" sz="1800" dirty="0" err="1">
                <a:latin typeface="Lucida Console" charset="0"/>
              </a:rPr>
              <a:t>elemtype</a:t>
            </a:r>
            <a:r>
              <a:rPr lang="en-US" altLang="zh-CN" sz="1800" dirty="0">
                <a:latin typeface="Lucida Console" charset="0"/>
              </a:rPr>
              <a:t>&gt;* </a:t>
            </a:r>
            <a:r>
              <a:rPr lang="en-US" altLang="zh-CN" sz="1800" dirty="0" err="1">
                <a:latin typeface="Lucida Console" charset="0"/>
              </a:rPr>
              <a:t>pt</a:t>
            </a:r>
            <a:r>
              <a:rPr lang="en-US" altLang="zh-CN" sz="1800" dirty="0">
                <a:latin typeface="Lucida Console" charset="0"/>
              </a:rPr>
              <a:t>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 dirty="0" err="1">
                <a:latin typeface="Lucida Console" charset="0"/>
              </a:rPr>
              <a:t>BTNode</a:t>
            </a:r>
            <a:r>
              <a:rPr lang="en-US" altLang="zh-CN" sz="2000" dirty="0">
                <a:latin typeface="Lucida Console" charset="0"/>
              </a:rPr>
              <a:t>&lt;</a:t>
            </a:r>
            <a:r>
              <a:rPr lang="en-US" altLang="zh-CN" sz="2000" dirty="0" err="1">
                <a:latin typeface="Lucida Console" charset="0"/>
              </a:rPr>
              <a:t>valtype</a:t>
            </a:r>
            <a:r>
              <a:rPr lang="en-US" altLang="zh-CN" sz="2000" dirty="0">
                <a:latin typeface="Lucida Console" charset="0"/>
              </a:rPr>
              <a:t>&gt;::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insert_value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valtype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val</a:t>
            </a:r>
            <a:r>
              <a:rPr lang="en-US" altLang="zh-CN" sz="1800" dirty="0">
                <a:latin typeface="Lucida Console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remove_value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valtype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val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BTNode</a:t>
            </a:r>
            <a:r>
              <a:rPr lang="en-US" altLang="zh-CN" sz="1800" dirty="0">
                <a:latin typeface="Lucida Console" charset="0"/>
              </a:rPr>
              <a:t>*&amp; parent)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preorder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BTNode</a:t>
            </a:r>
            <a:r>
              <a:rPr lang="en-US" altLang="zh-CN" sz="1800" dirty="0">
                <a:latin typeface="Lucida Console" charset="0"/>
              </a:rPr>
              <a:t>* </a:t>
            </a:r>
            <a:r>
              <a:rPr lang="en-US" altLang="zh-CN" sz="1800" dirty="0" err="1">
                <a:latin typeface="Lucida Console" charset="0"/>
              </a:rPr>
              <a:t>pt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ostream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os</a:t>
            </a:r>
            <a:r>
              <a:rPr lang="en-US" altLang="zh-CN" sz="1800" dirty="0">
                <a:latin typeface="Lucida Console" charset="0"/>
              </a:rPr>
              <a:t>) </a:t>
            </a:r>
            <a:r>
              <a:rPr lang="en-US" altLang="zh-CN" sz="1800" dirty="0" err="1">
                <a:latin typeface="Lucida Console" charset="0"/>
              </a:rPr>
              <a:t>const</a:t>
            </a:r>
            <a:endParaRPr lang="en-US" altLang="zh-CN" sz="1800" dirty="0">
              <a:latin typeface="Lucida Console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inorder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BTNode</a:t>
            </a:r>
            <a:r>
              <a:rPr lang="en-US" altLang="zh-CN" sz="1800" dirty="0">
                <a:latin typeface="Lucida Console" charset="0"/>
              </a:rPr>
              <a:t>* </a:t>
            </a:r>
            <a:r>
              <a:rPr lang="en-US" altLang="zh-CN" sz="1800" dirty="0" err="1">
                <a:latin typeface="Lucida Console" charset="0"/>
              </a:rPr>
              <a:t>pt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ostream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os</a:t>
            </a:r>
            <a:r>
              <a:rPr lang="en-US" altLang="zh-CN" sz="1800" dirty="0">
                <a:latin typeface="Lucida Console" charset="0"/>
              </a:rPr>
              <a:t>)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postorder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BTNode</a:t>
            </a:r>
            <a:r>
              <a:rPr lang="en-US" altLang="zh-CN" sz="1800" dirty="0">
                <a:latin typeface="Lucida Console" charset="0"/>
              </a:rPr>
              <a:t>* </a:t>
            </a:r>
            <a:r>
              <a:rPr lang="en-US" altLang="zh-CN" sz="1800" dirty="0" err="1">
                <a:latin typeface="Lucida Console" charset="0"/>
              </a:rPr>
              <a:t>pt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ostream</a:t>
            </a:r>
            <a:r>
              <a:rPr lang="en-US" altLang="zh-CN" sz="1800" dirty="0">
                <a:latin typeface="Lucida Console" charset="0"/>
              </a:rPr>
              <a:t>&amp; </a:t>
            </a:r>
            <a:r>
              <a:rPr lang="en-US" altLang="zh-CN" sz="1800" dirty="0" err="1">
                <a:latin typeface="Lucida Console" charset="0"/>
              </a:rPr>
              <a:t>os</a:t>
            </a:r>
            <a:r>
              <a:rPr lang="en-US" altLang="zh-CN" sz="1800" dirty="0">
                <a:latin typeface="Lucida Console" charset="0"/>
              </a:rPr>
              <a:t>)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zh-CN" sz="2000" dirty="0">
              <a:latin typeface="Lucida Console" charset="0"/>
            </a:endParaRPr>
          </a:p>
          <a:p>
            <a:pPr>
              <a:lnSpc>
                <a:spcPct val="90000"/>
              </a:lnSpc>
              <a:buFontTx/>
            </a:pPr>
            <a:endParaRPr lang="en-US" altLang="zh-CN" sz="1800" kern="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</a:pPr>
            <a:endParaRPr lang="en-US" altLang="zh-CN" sz="2400" kern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754CA07-807F-804D-B1BA-539578D3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2B790F76-3D1B-294C-AA6E-EAB82725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6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OOP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中的模版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5808604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6.1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什么是模版？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如何定义一个二叉树类？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6.3 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如何定义一个类模版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?</a:t>
            </a: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6.4 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如何实现类模版</a:t>
            </a: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?</a:t>
            </a: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如何用函数模版对流运算符重载？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类模版中的常量表达式和默认参数值？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p"/>
              <a:tabLst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6.7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如何处理类模版中的成员函数？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533476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714" y="1752644"/>
            <a:ext cx="89152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 </a:t>
            </a:r>
            <a:r>
              <a:rPr lang="en-US" altLang="zh-CN" sz="2000" dirty="0" err="1"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inline void </a:t>
            </a:r>
            <a:r>
              <a:rPr lang="en-US" altLang="zh-CN" sz="20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2000" dirty="0"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&gt;::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insert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  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if (!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 = new </a:t>
            </a:r>
            <a:r>
              <a:rPr lang="en-US" altLang="zh-CN" sz="2000" dirty="0" err="1">
                <a:latin typeface="Lucida Console" charset="0"/>
                <a:ea typeface="+mn-ea"/>
              </a:rPr>
              <a:t>BTNode</a:t>
            </a:r>
            <a:r>
              <a:rPr lang="en-US" altLang="zh-CN" sz="2000" dirty="0"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&gt;(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); 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        //if succeed in mem allocation, </a:t>
            </a:r>
            <a:r>
              <a:rPr lang="en-US" altLang="zh-CN" sz="2000" i="1" dirty="0" err="1">
                <a:solidFill>
                  <a:schemeClr val="accent6"/>
                </a:solidFill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 will be passed to constructor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else					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-&gt;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insert_value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9066" y="1247905"/>
            <a:ext cx="4565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Insert an element into a binary tree.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手杖形箭头 2"/>
          <p:cNvSpPr/>
          <p:nvPr/>
        </p:nvSpPr>
        <p:spPr bwMode="auto">
          <a:xfrm rot="12157107">
            <a:off x="3958738" y="4942622"/>
            <a:ext cx="2039759" cy="785053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5031" y="4933840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BTNode</a:t>
            </a:r>
            <a:endParaRPr kumimoji="1" lang="zh-CN" altLang="en-US" sz="2000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BC6E5D4-6B5B-414F-B52F-11E0309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91132507-644C-D54B-A433-1CF5372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十二边形 7"/>
          <p:cNvSpPr/>
          <p:nvPr/>
        </p:nvSpPr>
        <p:spPr bwMode="auto">
          <a:xfrm>
            <a:off x="3155754" y="1175066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十二边形 8"/>
          <p:cNvSpPr/>
          <p:nvPr/>
        </p:nvSpPr>
        <p:spPr bwMode="auto">
          <a:xfrm>
            <a:off x="2322299" y="2089442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十二边形 9"/>
          <p:cNvSpPr/>
          <p:nvPr/>
        </p:nvSpPr>
        <p:spPr bwMode="auto">
          <a:xfrm>
            <a:off x="3951236" y="2089442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十二边形 10"/>
          <p:cNvSpPr/>
          <p:nvPr/>
        </p:nvSpPr>
        <p:spPr bwMode="auto">
          <a:xfrm>
            <a:off x="1752674" y="2990021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十二边形 11"/>
          <p:cNvSpPr/>
          <p:nvPr/>
        </p:nvSpPr>
        <p:spPr bwMode="auto">
          <a:xfrm>
            <a:off x="2850962" y="3003818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十二边形 12"/>
          <p:cNvSpPr/>
          <p:nvPr/>
        </p:nvSpPr>
        <p:spPr bwMode="auto">
          <a:xfrm>
            <a:off x="2405446" y="4050772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十二边形 13"/>
          <p:cNvSpPr/>
          <p:nvPr/>
        </p:nvSpPr>
        <p:spPr bwMode="auto">
          <a:xfrm>
            <a:off x="3576113" y="4036975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直线连接符 15"/>
          <p:cNvCxnSpPr>
            <a:stCxn id="8" idx="5"/>
            <a:endCxn id="9" idx="11"/>
          </p:cNvCxnSpPr>
          <p:nvPr/>
        </p:nvCxnSpPr>
        <p:spPr bwMode="auto">
          <a:xfrm flipH="1">
            <a:off x="2708764" y="1708452"/>
            <a:ext cx="670109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连接符 19"/>
          <p:cNvCxnSpPr>
            <a:stCxn id="9" idx="5"/>
            <a:endCxn id="11" idx="11"/>
          </p:cNvCxnSpPr>
          <p:nvPr/>
        </p:nvCxnSpPr>
        <p:spPr bwMode="auto">
          <a:xfrm flipH="1">
            <a:off x="2139139" y="2622828"/>
            <a:ext cx="406279" cy="3671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线连接符 22"/>
          <p:cNvCxnSpPr>
            <a:stCxn id="8" idx="4"/>
            <a:endCxn id="10" idx="10"/>
          </p:cNvCxnSpPr>
          <p:nvPr/>
        </p:nvCxnSpPr>
        <p:spPr bwMode="auto">
          <a:xfrm>
            <a:off x="3542219" y="1708452"/>
            <a:ext cx="632136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连接符 25"/>
          <p:cNvCxnSpPr>
            <a:stCxn id="9" idx="4"/>
            <a:endCxn id="12" idx="10"/>
          </p:cNvCxnSpPr>
          <p:nvPr/>
        </p:nvCxnSpPr>
        <p:spPr bwMode="auto">
          <a:xfrm>
            <a:off x="2708764" y="2622828"/>
            <a:ext cx="365317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连接符 29"/>
          <p:cNvCxnSpPr>
            <a:stCxn id="12" idx="5"/>
            <a:endCxn id="13" idx="11"/>
          </p:cNvCxnSpPr>
          <p:nvPr/>
        </p:nvCxnSpPr>
        <p:spPr bwMode="auto">
          <a:xfrm flipH="1">
            <a:off x="2791911" y="3537204"/>
            <a:ext cx="282170" cy="5135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线连接符 32"/>
          <p:cNvCxnSpPr>
            <a:stCxn id="12" idx="4"/>
            <a:endCxn id="14" idx="10"/>
          </p:cNvCxnSpPr>
          <p:nvPr/>
        </p:nvCxnSpPr>
        <p:spPr bwMode="auto">
          <a:xfrm>
            <a:off x="3237427" y="3537204"/>
            <a:ext cx="561805" cy="4997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十二边形 39"/>
          <p:cNvSpPr/>
          <p:nvPr/>
        </p:nvSpPr>
        <p:spPr bwMode="auto">
          <a:xfrm>
            <a:off x="5213100" y="1175066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>
                <a:latin typeface="Arial" charset="0"/>
                <a:ea typeface="Arial" charset="0"/>
                <a:cs typeface="Arial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十二边形 40"/>
          <p:cNvSpPr/>
          <p:nvPr/>
        </p:nvSpPr>
        <p:spPr bwMode="auto">
          <a:xfrm>
            <a:off x="6204115" y="1175066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21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十二边形 41"/>
          <p:cNvSpPr/>
          <p:nvPr/>
        </p:nvSpPr>
        <p:spPr bwMode="auto">
          <a:xfrm>
            <a:off x="7195130" y="1175066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28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十二边形 47"/>
          <p:cNvSpPr/>
          <p:nvPr/>
        </p:nvSpPr>
        <p:spPr bwMode="auto">
          <a:xfrm>
            <a:off x="3542219" y="2889521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21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十二边形 51"/>
          <p:cNvSpPr/>
          <p:nvPr/>
        </p:nvSpPr>
        <p:spPr bwMode="auto">
          <a:xfrm>
            <a:off x="4540036" y="2889521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28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3" name="直线连接符 52"/>
          <p:cNvCxnSpPr>
            <a:stCxn id="10" idx="5"/>
            <a:endCxn id="48" idx="11"/>
          </p:cNvCxnSpPr>
          <p:nvPr/>
        </p:nvCxnSpPr>
        <p:spPr bwMode="auto">
          <a:xfrm flipH="1">
            <a:off x="3928684" y="2622828"/>
            <a:ext cx="245671" cy="2666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线连接符 55"/>
          <p:cNvCxnSpPr>
            <a:stCxn id="10" idx="4"/>
            <a:endCxn id="52" idx="10"/>
          </p:cNvCxnSpPr>
          <p:nvPr/>
        </p:nvCxnSpPr>
        <p:spPr bwMode="auto">
          <a:xfrm>
            <a:off x="4337701" y="2622828"/>
            <a:ext cx="425454" cy="2666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组 61"/>
          <p:cNvGrpSpPr/>
          <p:nvPr/>
        </p:nvGrpSpPr>
        <p:grpSpPr>
          <a:xfrm>
            <a:off x="2205713" y="1652972"/>
            <a:ext cx="1280363" cy="3909572"/>
            <a:chOff x="2936177" y="1011382"/>
            <a:chExt cx="1280363" cy="3909572"/>
          </a:xfrm>
        </p:grpSpPr>
        <p:sp>
          <p:nvSpPr>
            <p:cNvPr id="43" name="十二边形 42"/>
            <p:cNvSpPr/>
            <p:nvPr/>
          </p:nvSpPr>
          <p:spPr bwMode="auto">
            <a:xfrm>
              <a:off x="3606956" y="4387568"/>
              <a:ext cx="609584" cy="533386"/>
            </a:xfrm>
            <a:prstGeom prst="dodec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>
                  <a:latin typeface="Arial" charset="0"/>
                  <a:ea typeface="Arial" charset="0"/>
                  <a:cs typeface="Arial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连接符 43"/>
            <p:cNvCxnSpPr>
              <a:stCxn id="13" idx="4"/>
              <a:endCxn id="43" idx="10"/>
            </p:cNvCxnSpPr>
            <p:nvPr/>
          </p:nvCxnSpPr>
          <p:spPr bwMode="auto">
            <a:xfrm>
              <a:off x="3446177" y="3942568"/>
              <a:ext cx="383898" cy="445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任意形状 60"/>
            <p:cNvSpPr/>
            <p:nvPr/>
          </p:nvSpPr>
          <p:spPr bwMode="auto">
            <a:xfrm>
              <a:off x="2936177" y="1011382"/>
              <a:ext cx="956950" cy="3352800"/>
            </a:xfrm>
            <a:custGeom>
              <a:avLst/>
              <a:gdLst>
                <a:gd name="connsiteX0" fmla="*/ 956950 w 956950"/>
                <a:gd name="connsiteY0" fmla="*/ 0 h 3352800"/>
                <a:gd name="connsiteX1" fmla="*/ 846114 w 956950"/>
                <a:gd name="connsiteY1" fmla="*/ 27709 h 3352800"/>
                <a:gd name="connsiteX2" fmla="*/ 790696 w 956950"/>
                <a:gd name="connsiteY2" fmla="*/ 41563 h 3352800"/>
                <a:gd name="connsiteX3" fmla="*/ 707568 w 956950"/>
                <a:gd name="connsiteY3" fmla="*/ 69273 h 3352800"/>
                <a:gd name="connsiteX4" fmla="*/ 666005 w 956950"/>
                <a:gd name="connsiteY4" fmla="*/ 83127 h 3352800"/>
                <a:gd name="connsiteX5" fmla="*/ 541314 w 956950"/>
                <a:gd name="connsiteY5" fmla="*/ 138545 h 3352800"/>
                <a:gd name="connsiteX6" fmla="*/ 458187 w 956950"/>
                <a:gd name="connsiteY6" fmla="*/ 166254 h 3352800"/>
                <a:gd name="connsiteX7" fmla="*/ 319641 w 956950"/>
                <a:gd name="connsiteY7" fmla="*/ 207818 h 3352800"/>
                <a:gd name="connsiteX8" fmla="*/ 278078 w 956950"/>
                <a:gd name="connsiteY8" fmla="*/ 235527 h 3352800"/>
                <a:gd name="connsiteX9" fmla="*/ 208805 w 956950"/>
                <a:gd name="connsiteY9" fmla="*/ 290945 h 3352800"/>
                <a:gd name="connsiteX10" fmla="*/ 139532 w 956950"/>
                <a:gd name="connsiteY10" fmla="*/ 374073 h 3352800"/>
                <a:gd name="connsiteX11" fmla="*/ 42550 w 956950"/>
                <a:gd name="connsiteY11" fmla="*/ 498763 h 3352800"/>
                <a:gd name="connsiteX12" fmla="*/ 28696 w 956950"/>
                <a:gd name="connsiteY12" fmla="*/ 540327 h 3352800"/>
                <a:gd name="connsiteX13" fmla="*/ 987 w 956950"/>
                <a:gd name="connsiteY13" fmla="*/ 581891 h 3352800"/>
                <a:gd name="connsiteX14" fmla="*/ 14841 w 956950"/>
                <a:gd name="connsiteY14" fmla="*/ 734291 h 3352800"/>
                <a:gd name="connsiteX15" fmla="*/ 84114 w 956950"/>
                <a:gd name="connsiteY15" fmla="*/ 803563 h 3352800"/>
                <a:gd name="connsiteX16" fmla="*/ 153387 w 956950"/>
                <a:gd name="connsiteY16" fmla="*/ 858982 h 3352800"/>
                <a:gd name="connsiteX17" fmla="*/ 208805 w 956950"/>
                <a:gd name="connsiteY17" fmla="*/ 928254 h 3352800"/>
                <a:gd name="connsiteX18" fmla="*/ 264223 w 956950"/>
                <a:gd name="connsiteY18" fmla="*/ 997527 h 3352800"/>
                <a:gd name="connsiteX19" fmla="*/ 291932 w 956950"/>
                <a:gd name="connsiteY19" fmla="*/ 1039091 h 3352800"/>
                <a:gd name="connsiteX20" fmla="*/ 375059 w 956950"/>
                <a:gd name="connsiteY20" fmla="*/ 1094509 h 3352800"/>
                <a:gd name="connsiteX21" fmla="*/ 402768 w 956950"/>
                <a:gd name="connsiteY21" fmla="*/ 1136073 h 3352800"/>
                <a:gd name="connsiteX22" fmla="*/ 472041 w 956950"/>
                <a:gd name="connsiteY22" fmla="*/ 1205345 h 3352800"/>
                <a:gd name="connsiteX23" fmla="*/ 513605 w 956950"/>
                <a:gd name="connsiteY23" fmla="*/ 1288473 h 3352800"/>
                <a:gd name="connsiteX24" fmla="*/ 555168 w 956950"/>
                <a:gd name="connsiteY24" fmla="*/ 1440873 h 3352800"/>
                <a:gd name="connsiteX25" fmla="*/ 569023 w 956950"/>
                <a:gd name="connsiteY25" fmla="*/ 1565563 h 3352800"/>
                <a:gd name="connsiteX26" fmla="*/ 555168 w 956950"/>
                <a:gd name="connsiteY26" fmla="*/ 1884218 h 3352800"/>
                <a:gd name="connsiteX27" fmla="*/ 541314 w 956950"/>
                <a:gd name="connsiteY27" fmla="*/ 1939636 h 3352800"/>
                <a:gd name="connsiteX28" fmla="*/ 527459 w 956950"/>
                <a:gd name="connsiteY28" fmla="*/ 2022763 h 3352800"/>
                <a:gd name="connsiteX29" fmla="*/ 499750 w 956950"/>
                <a:gd name="connsiteY29" fmla="*/ 2244436 h 3352800"/>
                <a:gd name="connsiteX30" fmla="*/ 444332 w 956950"/>
                <a:gd name="connsiteY30" fmla="*/ 2355273 h 3352800"/>
                <a:gd name="connsiteX31" fmla="*/ 416623 w 956950"/>
                <a:gd name="connsiteY31" fmla="*/ 2396836 h 3352800"/>
                <a:gd name="connsiteX32" fmla="*/ 333496 w 956950"/>
                <a:gd name="connsiteY32" fmla="*/ 2424545 h 3352800"/>
                <a:gd name="connsiteX33" fmla="*/ 291932 w 956950"/>
                <a:gd name="connsiteY33" fmla="*/ 2438400 h 3352800"/>
                <a:gd name="connsiteX34" fmla="*/ 278078 w 956950"/>
                <a:gd name="connsiteY34" fmla="*/ 2479963 h 3352800"/>
                <a:gd name="connsiteX35" fmla="*/ 250368 w 956950"/>
                <a:gd name="connsiteY35" fmla="*/ 2507673 h 3352800"/>
                <a:gd name="connsiteX36" fmla="*/ 222659 w 956950"/>
                <a:gd name="connsiteY36" fmla="*/ 2549236 h 3352800"/>
                <a:gd name="connsiteX37" fmla="*/ 236514 w 956950"/>
                <a:gd name="connsiteY37" fmla="*/ 2826327 h 3352800"/>
                <a:gd name="connsiteX38" fmla="*/ 264223 w 956950"/>
                <a:gd name="connsiteY38" fmla="*/ 2909454 h 3352800"/>
                <a:gd name="connsiteX39" fmla="*/ 347350 w 956950"/>
                <a:gd name="connsiteY39" fmla="*/ 2978727 h 3352800"/>
                <a:gd name="connsiteX40" fmla="*/ 416623 w 956950"/>
                <a:gd name="connsiteY40" fmla="*/ 3048000 h 3352800"/>
                <a:gd name="connsiteX41" fmla="*/ 527459 w 956950"/>
                <a:gd name="connsiteY41" fmla="*/ 3144982 h 3352800"/>
                <a:gd name="connsiteX42" fmla="*/ 596732 w 956950"/>
                <a:gd name="connsiteY42" fmla="*/ 3214254 h 3352800"/>
                <a:gd name="connsiteX43" fmla="*/ 679859 w 956950"/>
                <a:gd name="connsiteY43" fmla="*/ 3283527 h 3352800"/>
                <a:gd name="connsiteX44" fmla="*/ 707568 w 956950"/>
                <a:gd name="connsiteY44" fmla="*/ 3325091 h 3352800"/>
                <a:gd name="connsiteX45" fmla="*/ 735278 w 956950"/>
                <a:gd name="connsiteY45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56950" h="3352800">
                  <a:moveTo>
                    <a:pt x="956950" y="0"/>
                  </a:moveTo>
                  <a:lnTo>
                    <a:pt x="846114" y="27709"/>
                  </a:lnTo>
                  <a:cubicBezTo>
                    <a:pt x="827641" y="32327"/>
                    <a:pt x="808760" y="35542"/>
                    <a:pt x="790696" y="41563"/>
                  </a:cubicBezTo>
                  <a:lnTo>
                    <a:pt x="707568" y="69273"/>
                  </a:lnTo>
                  <a:lnTo>
                    <a:pt x="666005" y="83127"/>
                  </a:lnTo>
                  <a:cubicBezTo>
                    <a:pt x="600138" y="127038"/>
                    <a:pt x="640238" y="105570"/>
                    <a:pt x="541314" y="138545"/>
                  </a:cubicBezTo>
                  <a:cubicBezTo>
                    <a:pt x="541304" y="138548"/>
                    <a:pt x="458198" y="166251"/>
                    <a:pt x="458187" y="166254"/>
                  </a:cubicBezTo>
                  <a:cubicBezTo>
                    <a:pt x="427209" y="173999"/>
                    <a:pt x="339878" y="194326"/>
                    <a:pt x="319641" y="207818"/>
                  </a:cubicBezTo>
                  <a:cubicBezTo>
                    <a:pt x="305787" y="217054"/>
                    <a:pt x="291080" y="225125"/>
                    <a:pt x="278078" y="235527"/>
                  </a:cubicBezTo>
                  <a:cubicBezTo>
                    <a:pt x="179370" y="314493"/>
                    <a:pt x="336730" y="205661"/>
                    <a:pt x="208805" y="290945"/>
                  </a:cubicBezTo>
                  <a:cubicBezTo>
                    <a:pt x="109795" y="439461"/>
                    <a:pt x="263981" y="214068"/>
                    <a:pt x="139532" y="374073"/>
                  </a:cubicBezTo>
                  <a:cubicBezTo>
                    <a:pt x="23534" y="523213"/>
                    <a:pt x="136910" y="404405"/>
                    <a:pt x="42550" y="498763"/>
                  </a:cubicBezTo>
                  <a:cubicBezTo>
                    <a:pt x="37932" y="512618"/>
                    <a:pt x="35227" y="527265"/>
                    <a:pt x="28696" y="540327"/>
                  </a:cubicBezTo>
                  <a:cubicBezTo>
                    <a:pt x="21250" y="555220"/>
                    <a:pt x="2173" y="565282"/>
                    <a:pt x="987" y="581891"/>
                  </a:cubicBezTo>
                  <a:cubicBezTo>
                    <a:pt x="-2647" y="632771"/>
                    <a:pt x="4153" y="684414"/>
                    <a:pt x="14841" y="734291"/>
                  </a:cubicBezTo>
                  <a:cubicBezTo>
                    <a:pt x="23440" y="774421"/>
                    <a:pt x="57042" y="781905"/>
                    <a:pt x="84114" y="803563"/>
                  </a:cubicBezTo>
                  <a:cubicBezTo>
                    <a:pt x="182822" y="882530"/>
                    <a:pt x="25458" y="773697"/>
                    <a:pt x="153387" y="858982"/>
                  </a:cubicBezTo>
                  <a:cubicBezTo>
                    <a:pt x="188210" y="963453"/>
                    <a:pt x="137185" y="838728"/>
                    <a:pt x="208805" y="928254"/>
                  </a:cubicBezTo>
                  <a:cubicBezTo>
                    <a:pt x="285285" y="1023855"/>
                    <a:pt x="145106" y="918117"/>
                    <a:pt x="264223" y="997527"/>
                  </a:cubicBezTo>
                  <a:cubicBezTo>
                    <a:pt x="273459" y="1011382"/>
                    <a:pt x="279401" y="1028126"/>
                    <a:pt x="291932" y="1039091"/>
                  </a:cubicBezTo>
                  <a:cubicBezTo>
                    <a:pt x="316994" y="1061021"/>
                    <a:pt x="375059" y="1094509"/>
                    <a:pt x="375059" y="1094509"/>
                  </a:cubicBezTo>
                  <a:cubicBezTo>
                    <a:pt x="384295" y="1108364"/>
                    <a:pt x="391803" y="1123542"/>
                    <a:pt x="402768" y="1136073"/>
                  </a:cubicBezTo>
                  <a:cubicBezTo>
                    <a:pt x="424272" y="1160649"/>
                    <a:pt x="472041" y="1205345"/>
                    <a:pt x="472041" y="1205345"/>
                  </a:cubicBezTo>
                  <a:cubicBezTo>
                    <a:pt x="522572" y="1356935"/>
                    <a:pt x="441982" y="1127320"/>
                    <a:pt x="513605" y="1288473"/>
                  </a:cubicBezTo>
                  <a:cubicBezTo>
                    <a:pt x="532984" y="1332076"/>
                    <a:pt x="548305" y="1392835"/>
                    <a:pt x="555168" y="1440873"/>
                  </a:cubicBezTo>
                  <a:cubicBezTo>
                    <a:pt x="561082" y="1482272"/>
                    <a:pt x="564405" y="1524000"/>
                    <a:pt x="569023" y="1565563"/>
                  </a:cubicBezTo>
                  <a:cubicBezTo>
                    <a:pt x="564405" y="1671781"/>
                    <a:pt x="563022" y="1778190"/>
                    <a:pt x="555168" y="1884218"/>
                  </a:cubicBezTo>
                  <a:cubicBezTo>
                    <a:pt x="553761" y="1903207"/>
                    <a:pt x="545048" y="1920965"/>
                    <a:pt x="541314" y="1939636"/>
                  </a:cubicBezTo>
                  <a:cubicBezTo>
                    <a:pt x="535805" y="1967182"/>
                    <a:pt x="530943" y="1994889"/>
                    <a:pt x="527459" y="2022763"/>
                  </a:cubicBezTo>
                  <a:cubicBezTo>
                    <a:pt x="520231" y="2080586"/>
                    <a:pt x="515533" y="2181304"/>
                    <a:pt x="499750" y="2244436"/>
                  </a:cubicBezTo>
                  <a:cubicBezTo>
                    <a:pt x="469658" y="2364802"/>
                    <a:pt x="491912" y="2295798"/>
                    <a:pt x="444332" y="2355273"/>
                  </a:cubicBezTo>
                  <a:cubicBezTo>
                    <a:pt x="433930" y="2368275"/>
                    <a:pt x="430743" y="2388011"/>
                    <a:pt x="416623" y="2396836"/>
                  </a:cubicBezTo>
                  <a:cubicBezTo>
                    <a:pt x="391855" y="2412316"/>
                    <a:pt x="361205" y="2415309"/>
                    <a:pt x="333496" y="2424545"/>
                  </a:cubicBezTo>
                  <a:lnTo>
                    <a:pt x="291932" y="2438400"/>
                  </a:lnTo>
                  <a:cubicBezTo>
                    <a:pt x="287314" y="2452254"/>
                    <a:pt x="285592" y="2467440"/>
                    <a:pt x="278078" y="2479963"/>
                  </a:cubicBezTo>
                  <a:cubicBezTo>
                    <a:pt x="271357" y="2491164"/>
                    <a:pt x="258528" y="2497473"/>
                    <a:pt x="250368" y="2507673"/>
                  </a:cubicBezTo>
                  <a:cubicBezTo>
                    <a:pt x="239966" y="2520675"/>
                    <a:pt x="231895" y="2535382"/>
                    <a:pt x="222659" y="2549236"/>
                  </a:cubicBezTo>
                  <a:cubicBezTo>
                    <a:pt x="227277" y="2641600"/>
                    <a:pt x="225914" y="2734457"/>
                    <a:pt x="236514" y="2826327"/>
                  </a:cubicBezTo>
                  <a:cubicBezTo>
                    <a:pt x="239862" y="2855342"/>
                    <a:pt x="243570" y="2888801"/>
                    <a:pt x="264223" y="2909454"/>
                  </a:cubicBezTo>
                  <a:cubicBezTo>
                    <a:pt x="317561" y="2962792"/>
                    <a:pt x="289484" y="2940149"/>
                    <a:pt x="347350" y="2978727"/>
                  </a:cubicBezTo>
                  <a:cubicBezTo>
                    <a:pt x="402768" y="3061855"/>
                    <a:pt x="342732" y="2983345"/>
                    <a:pt x="416623" y="3048000"/>
                  </a:cubicBezTo>
                  <a:cubicBezTo>
                    <a:pt x="546302" y="3161469"/>
                    <a:pt x="433928" y="3082627"/>
                    <a:pt x="527459" y="3144982"/>
                  </a:cubicBezTo>
                  <a:cubicBezTo>
                    <a:pt x="578259" y="3221182"/>
                    <a:pt x="527458" y="3156526"/>
                    <a:pt x="596732" y="3214254"/>
                  </a:cubicBezTo>
                  <a:cubicBezTo>
                    <a:pt x="703413" y="3303154"/>
                    <a:pt x="576661" y="3214728"/>
                    <a:pt x="679859" y="3283527"/>
                  </a:cubicBezTo>
                  <a:cubicBezTo>
                    <a:pt x="689095" y="3297382"/>
                    <a:pt x="697166" y="3312089"/>
                    <a:pt x="707568" y="3325091"/>
                  </a:cubicBezTo>
                  <a:cubicBezTo>
                    <a:pt x="715728" y="3335291"/>
                    <a:pt x="735278" y="3352800"/>
                    <a:pt x="735278" y="3352800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宋体" pitchFamily="2" charset="-122"/>
              </a:endParaRPr>
            </a:p>
          </p:txBody>
        </p:sp>
      </p:grpSp>
      <p:sp>
        <p:nvSpPr>
          <p:cNvPr id="27" name="日期占位符 3">
            <a:extLst>
              <a:ext uri="{FF2B5EF4-FFF2-40B4-BE49-F238E27FC236}">
                <a16:creationId xmlns:a16="http://schemas.microsoft.com/office/drawing/2014/main" id="{9271AB8A-936B-7343-8C85-B13800CA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灯片编号占位符 1">
            <a:extLst>
              <a:ext uri="{FF2B5EF4-FFF2-40B4-BE49-F238E27FC236}">
                <a16:creationId xmlns:a16="http://schemas.microsoft.com/office/drawing/2014/main" id="{1C250D45-16D0-4143-92E9-6D76F75E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7"/>
            <a:ext cx="7993062" cy="609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308" y="1143061"/>
            <a:ext cx="83058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insert_value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 == </a:t>
            </a:r>
            <a:r>
              <a:rPr lang="en-US" altLang="zh-CN" sz="1800" dirty="0" err="1">
                <a:latin typeface="Lucida Console" charset="0"/>
                <a:ea typeface="+mn-ea"/>
              </a:rPr>
              <a:t>m_Val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{     </a:t>
            </a:r>
            <a:r>
              <a:rPr lang="en-US" altLang="zh-CN" sz="1800" dirty="0" err="1">
                <a:latin typeface="Lucida Console" charset="0"/>
                <a:ea typeface="+mn-ea"/>
              </a:rPr>
              <a:t>m_iCnt</a:t>
            </a:r>
            <a:r>
              <a:rPr lang="en-US" altLang="zh-CN" sz="1800" dirty="0">
                <a:latin typeface="Lucida Console" charset="0"/>
                <a:ea typeface="+mn-ea"/>
              </a:rPr>
              <a:t>++;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return;     }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 &lt; </a:t>
            </a:r>
            <a:r>
              <a:rPr lang="en-US" altLang="zh-CN" sz="1800" dirty="0" err="1">
                <a:latin typeface="Lucida Console" charset="0"/>
                <a:ea typeface="+mn-ea"/>
              </a:rPr>
              <a:t>m_Val</a:t>
            </a:r>
            <a:r>
              <a:rPr lang="en-US" altLang="zh-CN" sz="1800" dirty="0">
                <a:latin typeface="Lucida Console" charset="0"/>
                <a:ea typeface="+mn-ea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if (!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 = new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else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insert_value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);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else {					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if (!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 = new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else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insert_value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val</a:t>
            </a:r>
            <a:r>
              <a:rPr lang="en-US" altLang="zh-CN" sz="1800" dirty="0">
                <a:latin typeface="Lucida Console" charset="0"/>
                <a:ea typeface="+mn-ea"/>
              </a:rPr>
              <a:t>); }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226A-1EB5-FB4B-8EDA-69EEF1A9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79709DB-4392-C040-AD33-1DD3FC53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2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28600" y="1828842"/>
            <a:ext cx="8915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 </a:t>
            </a:r>
            <a:r>
              <a:rPr lang="en-US" altLang="zh-CN" sz="2000" dirty="0" err="1"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inline void </a:t>
            </a:r>
            <a:r>
              <a:rPr lang="en-US" altLang="zh-CN" sz="20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2000" dirty="0"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&gt;::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remove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  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if (!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   if (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-&gt;</a:t>
            </a:r>
            <a:r>
              <a:rPr lang="en-US" altLang="zh-CN" sz="2000" dirty="0" err="1">
                <a:latin typeface="Lucida Console" charset="0"/>
                <a:ea typeface="+mn-ea"/>
              </a:rPr>
              <a:t>m_Val</a:t>
            </a:r>
            <a:r>
              <a:rPr lang="en-US" altLang="zh-CN" sz="2000" dirty="0">
                <a:latin typeface="Lucida Console" charset="0"/>
                <a:ea typeface="+mn-ea"/>
              </a:rPr>
              <a:t> ==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         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remove_root</a:t>
            </a:r>
            <a:r>
              <a:rPr lang="en-US" altLang="zh-CN" sz="2000" dirty="0">
                <a:latin typeface="Lucida Console" charset="0"/>
                <a:ea typeface="+mn-ea"/>
              </a:rPr>
              <a:t>(); 	  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//will be handled specially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else					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     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-&gt;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remove_value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, </a:t>
            </a:r>
            <a:r>
              <a:rPr lang="en-US" altLang="zh-CN" sz="2000" dirty="0" err="1">
                <a:latin typeface="Lucida Console" charset="0"/>
                <a:ea typeface="+mn-ea"/>
              </a:rPr>
              <a:t>m_root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4429" y="1317468"/>
            <a:ext cx="496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Remove an element from a binary tree.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6" y="491972"/>
            <a:ext cx="2034398" cy="1650992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56A7E95-3423-4941-92E4-A1FBDA4E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D2C0D25D-EC35-8343-9D2D-09628BDD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9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62" y="3323646"/>
            <a:ext cx="917282" cy="938248"/>
          </a:xfrm>
          <a:prstGeom prst="rect">
            <a:avLst/>
          </a:prstGeom>
        </p:spPr>
      </p:pic>
      <p:sp>
        <p:nvSpPr>
          <p:cNvPr id="8" name="十二边形 7"/>
          <p:cNvSpPr/>
          <p:nvPr/>
        </p:nvSpPr>
        <p:spPr bwMode="auto">
          <a:xfrm>
            <a:off x="1939075" y="1536482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十二边形 8"/>
          <p:cNvSpPr/>
          <p:nvPr/>
        </p:nvSpPr>
        <p:spPr bwMode="auto">
          <a:xfrm>
            <a:off x="1105620" y="2450858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十二边形 9"/>
          <p:cNvSpPr/>
          <p:nvPr/>
        </p:nvSpPr>
        <p:spPr bwMode="auto">
          <a:xfrm>
            <a:off x="2734557" y="2450858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十二边形 10"/>
          <p:cNvSpPr/>
          <p:nvPr/>
        </p:nvSpPr>
        <p:spPr bwMode="auto">
          <a:xfrm>
            <a:off x="535995" y="3351437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十二边形 11"/>
          <p:cNvSpPr/>
          <p:nvPr/>
        </p:nvSpPr>
        <p:spPr bwMode="auto">
          <a:xfrm>
            <a:off x="1634283" y="3365234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十二边形 12"/>
          <p:cNvSpPr/>
          <p:nvPr/>
        </p:nvSpPr>
        <p:spPr bwMode="auto">
          <a:xfrm>
            <a:off x="1188767" y="4412188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直线连接符 15"/>
          <p:cNvCxnSpPr>
            <a:stCxn id="8" idx="5"/>
            <a:endCxn id="9" idx="11"/>
          </p:cNvCxnSpPr>
          <p:nvPr/>
        </p:nvCxnSpPr>
        <p:spPr bwMode="auto">
          <a:xfrm flipH="1">
            <a:off x="1492085" y="2069868"/>
            <a:ext cx="670109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连接符 19"/>
          <p:cNvCxnSpPr>
            <a:stCxn id="9" idx="5"/>
            <a:endCxn id="11" idx="11"/>
          </p:cNvCxnSpPr>
          <p:nvPr/>
        </p:nvCxnSpPr>
        <p:spPr bwMode="auto">
          <a:xfrm flipH="1">
            <a:off x="922460" y="2984244"/>
            <a:ext cx="406279" cy="3671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线连接符 22"/>
          <p:cNvCxnSpPr>
            <a:stCxn id="8" idx="4"/>
            <a:endCxn id="10" idx="10"/>
          </p:cNvCxnSpPr>
          <p:nvPr/>
        </p:nvCxnSpPr>
        <p:spPr bwMode="auto">
          <a:xfrm>
            <a:off x="2325540" y="2069868"/>
            <a:ext cx="632136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连接符 25"/>
          <p:cNvCxnSpPr>
            <a:stCxn id="9" idx="4"/>
            <a:endCxn id="12" idx="10"/>
          </p:cNvCxnSpPr>
          <p:nvPr/>
        </p:nvCxnSpPr>
        <p:spPr bwMode="auto">
          <a:xfrm>
            <a:off x="1492085" y="2984244"/>
            <a:ext cx="365317" cy="380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连接符 29"/>
          <p:cNvCxnSpPr>
            <a:stCxn id="12" idx="5"/>
            <a:endCxn id="13" idx="11"/>
          </p:cNvCxnSpPr>
          <p:nvPr/>
        </p:nvCxnSpPr>
        <p:spPr bwMode="auto">
          <a:xfrm flipH="1">
            <a:off x="1575232" y="3898620"/>
            <a:ext cx="282170" cy="5135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线箭头连接符 3"/>
          <p:cNvCxnSpPr>
            <a:stCxn id="9" idx="5"/>
            <a:endCxn id="13" idx="10"/>
          </p:cNvCxnSpPr>
          <p:nvPr/>
        </p:nvCxnSpPr>
        <p:spPr bwMode="auto">
          <a:xfrm>
            <a:off x="1328739" y="2984244"/>
            <a:ext cx="83147" cy="14279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1A54FE-93BC-6A49-80BC-81788BE4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8D3A06D7-64D9-7941-AA57-3141FF4B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十二边形 14"/>
          <p:cNvSpPr/>
          <p:nvPr/>
        </p:nvSpPr>
        <p:spPr bwMode="auto">
          <a:xfrm>
            <a:off x="2317576" y="1543868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十二边形 17"/>
          <p:cNvSpPr/>
          <p:nvPr/>
        </p:nvSpPr>
        <p:spPr bwMode="auto">
          <a:xfrm>
            <a:off x="3113058" y="2458244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十二边形 18"/>
          <p:cNvSpPr/>
          <p:nvPr/>
        </p:nvSpPr>
        <p:spPr bwMode="auto">
          <a:xfrm>
            <a:off x="914496" y="3358823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十二边形 20"/>
          <p:cNvSpPr/>
          <p:nvPr/>
        </p:nvSpPr>
        <p:spPr bwMode="auto">
          <a:xfrm>
            <a:off x="1506721" y="2458244"/>
            <a:ext cx="609584" cy="533386"/>
          </a:xfrm>
          <a:prstGeom prst="dodecag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直线箭头连接符 27"/>
          <p:cNvCxnSpPr>
            <a:stCxn id="15" idx="5"/>
            <a:endCxn id="21" idx="11"/>
          </p:cNvCxnSpPr>
          <p:nvPr/>
        </p:nvCxnSpPr>
        <p:spPr bwMode="auto">
          <a:xfrm flipH="1">
            <a:off x="1893186" y="2077254"/>
            <a:ext cx="647509" cy="380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线箭头连接符 30"/>
          <p:cNvCxnSpPr>
            <a:stCxn id="21" idx="5"/>
            <a:endCxn id="19" idx="11"/>
          </p:cNvCxnSpPr>
          <p:nvPr/>
        </p:nvCxnSpPr>
        <p:spPr bwMode="auto">
          <a:xfrm flipH="1">
            <a:off x="1300961" y="2991630"/>
            <a:ext cx="428879" cy="367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线箭头连接符 32"/>
          <p:cNvCxnSpPr>
            <a:stCxn id="15" idx="4"/>
            <a:endCxn id="18" idx="10"/>
          </p:cNvCxnSpPr>
          <p:nvPr/>
        </p:nvCxnSpPr>
        <p:spPr bwMode="auto">
          <a:xfrm>
            <a:off x="2704041" y="2077254"/>
            <a:ext cx="632136" cy="380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/>
          <p:cNvCxnSpPr>
            <a:stCxn id="21" idx="4"/>
            <a:endCxn id="17" idx="10"/>
          </p:cNvCxnSpPr>
          <p:nvPr/>
        </p:nvCxnSpPr>
        <p:spPr bwMode="auto">
          <a:xfrm>
            <a:off x="1893186" y="2991630"/>
            <a:ext cx="458985" cy="3736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 2"/>
          <p:cNvGrpSpPr/>
          <p:nvPr/>
        </p:nvGrpSpPr>
        <p:grpSpPr>
          <a:xfrm>
            <a:off x="1695943" y="3365234"/>
            <a:ext cx="1536009" cy="1587726"/>
            <a:chOff x="1695943" y="3365234"/>
            <a:chExt cx="1536009" cy="1587726"/>
          </a:xfrm>
        </p:grpSpPr>
        <p:sp>
          <p:nvSpPr>
            <p:cNvPr id="17" name="十二边形 16"/>
            <p:cNvSpPr/>
            <p:nvPr/>
          </p:nvSpPr>
          <p:spPr bwMode="auto">
            <a:xfrm>
              <a:off x="2129052" y="336523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十二边形 21"/>
            <p:cNvSpPr/>
            <p:nvPr/>
          </p:nvSpPr>
          <p:spPr bwMode="auto">
            <a:xfrm>
              <a:off x="2622368" y="441957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十二边形 38"/>
            <p:cNvSpPr/>
            <p:nvPr/>
          </p:nvSpPr>
          <p:spPr bwMode="auto">
            <a:xfrm>
              <a:off x="1695943" y="441957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0" name="直线箭头连接符 39"/>
            <p:cNvCxnSpPr>
              <a:stCxn id="17" idx="5"/>
              <a:endCxn id="39" idx="11"/>
            </p:cNvCxnSpPr>
            <p:nvPr/>
          </p:nvCxnSpPr>
          <p:spPr bwMode="auto">
            <a:xfrm flipH="1">
              <a:off x="2082408" y="3898620"/>
              <a:ext cx="269763" cy="52095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线箭头连接符 42"/>
            <p:cNvCxnSpPr>
              <a:stCxn id="17" idx="4"/>
              <a:endCxn id="22" idx="10"/>
            </p:cNvCxnSpPr>
            <p:nvPr/>
          </p:nvCxnSpPr>
          <p:spPr bwMode="auto">
            <a:xfrm>
              <a:off x="2515517" y="3898620"/>
              <a:ext cx="329970" cy="52095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十二边形 45"/>
          <p:cNvSpPr/>
          <p:nvPr/>
        </p:nvSpPr>
        <p:spPr bwMode="auto">
          <a:xfrm>
            <a:off x="5833864" y="1620066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20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十二边形 47"/>
          <p:cNvSpPr/>
          <p:nvPr/>
        </p:nvSpPr>
        <p:spPr bwMode="auto">
          <a:xfrm>
            <a:off x="6629346" y="2534442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十二边形 48"/>
          <p:cNvSpPr/>
          <p:nvPr/>
        </p:nvSpPr>
        <p:spPr bwMode="auto">
          <a:xfrm>
            <a:off x="4336566" y="4419574"/>
            <a:ext cx="609584" cy="533386"/>
          </a:xfrm>
          <a:prstGeom prst="dodecagon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2" name="直线箭头连接符 51"/>
          <p:cNvCxnSpPr/>
          <p:nvPr/>
        </p:nvCxnSpPr>
        <p:spPr bwMode="auto">
          <a:xfrm flipH="1">
            <a:off x="5409474" y="2153452"/>
            <a:ext cx="647509" cy="380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线箭头连接符 52"/>
          <p:cNvCxnSpPr>
            <a:stCxn id="56" idx="5"/>
            <a:endCxn id="49" idx="10"/>
          </p:cNvCxnSpPr>
          <p:nvPr/>
        </p:nvCxnSpPr>
        <p:spPr bwMode="auto">
          <a:xfrm flipH="1">
            <a:off x="4559685" y="4093000"/>
            <a:ext cx="195901" cy="3265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线箭头连接符 53"/>
          <p:cNvCxnSpPr/>
          <p:nvPr/>
        </p:nvCxnSpPr>
        <p:spPr bwMode="auto">
          <a:xfrm>
            <a:off x="6220329" y="2153452"/>
            <a:ext cx="632136" cy="380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 1"/>
          <p:cNvGrpSpPr/>
          <p:nvPr/>
        </p:nvGrpSpPr>
        <p:grpSpPr>
          <a:xfrm>
            <a:off x="4532467" y="2505274"/>
            <a:ext cx="1536009" cy="1587726"/>
            <a:chOff x="4532467" y="2505274"/>
            <a:chExt cx="1536009" cy="1587726"/>
          </a:xfrm>
        </p:grpSpPr>
        <p:sp>
          <p:nvSpPr>
            <p:cNvPr id="47" name="十二边形 46"/>
            <p:cNvSpPr/>
            <p:nvPr/>
          </p:nvSpPr>
          <p:spPr bwMode="auto">
            <a:xfrm>
              <a:off x="4965576" y="250527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十二边形 50"/>
            <p:cNvSpPr/>
            <p:nvPr/>
          </p:nvSpPr>
          <p:spPr bwMode="auto">
            <a:xfrm>
              <a:off x="5458892" y="355961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十二边形 55"/>
            <p:cNvSpPr/>
            <p:nvPr/>
          </p:nvSpPr>
          <p:spPr bwMode="auto">
            <a:xfrm>
              <a:off x="4532467" y="3559614"/>
              <a:ext cx="609584" cy="533386"/>
            </a:xfrm>
            <a:prstGeom prst="dodecagon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800" b="1" dirty="0">
                  <a:latin typeface="Arial" charset="0"/>
                  <a:ea typeface="Arial" charset="0"/>
                  <a:cs typeface="Arial" charset="0"/>
                </a:rPr>
                <a:t>13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7" name="直线箭头连接符 56"/>
            <p:cNvCxnSpPr/>
            <p:nvPr/>
          </p:nvCxnSpPr>
          <p:spPr bwMode="auto">
            <a:xfrm flipH="1">
              <a:off x="4918932" y="3038660"/>
              <a:ext cx="269763" cy="52095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线箭头连接符 57"/>
            <p:cNvCxnSpPr/>
            <p:nvPr/>
          </p:nvCxnSpPr>
          <p:spPr bwMode="auto">
            <a:xfrm>
              <a:off x="5352041" y="3038660"/>
              <a:ext cx="329970" cy="52095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7" y="2129580"/>
            <a:ext cx="917282" cy="938248"/>
          </a:xfrm>
          <a:prstGeom prst="rect">
            <a:avLst/>
          </a:prstGeom>
        </p:spPr>
      </p:pic>
      <p:sp>
        <p:nvSpPr>
          <p:cNvPr id="8" name="任意形状 7"/>
          <p:cNvSpPr/>
          <p:nvPr/>
        </p:nvSpPr>
        <p:spPr bwMode="auto">
          <a:xfrm>
            <a:off x="1143090" y="3929878"/>
            <a:ext cx="3396253" cy="1930073"/>
          </a:xfrm>
          <a:custGeom>
            <a:avLst/>
            <a:gdLst>
              <a:gd name="connsiteX0" fmla="*/ 0 w 3347357"/>
              <a:gd name="connsiteY0" fmla="*/ 0 h 1975757"/>
              <a:gd name="connsiteX1" fmla="*/ 16328 w 3347357"/>
              <a:gd name="connsiteY1" fmla="*/ 212271 h 1975757"/>
              <a:gd name="connsiteX2" fmla="*/ 48985 w 3347357"/>
              <a:gd name="connsiteY2" fmla="*/ 408214 h 1975757"/>
              <a:gd name="connsiteX3" fmla="*/ 65314 w 3347357"/>
              <a:gd name="connsiteY3" fmla="*/ 538843 h 1975757"/>
              <a:gd name="connsiteX4" fmla="*/ 81643 w 3347357"/>
              <a:gd name="connsiteY4" fmla="*/ 587828 h 1975757"/>
              <a:gd name="connsiteX5" fmla="*/ 97971 w 3347357"/>
              <a:gd name="connsiteY5" fmla="*/ 653143 h 1975757"/>
              <a:gd name="connsiteX6" fmla="*/ 114300 w 3347357"/>
              <a:gd name="connsiteY6" fmla="*/ 702128 h 1975757"/>
              <a:gd name="connsiteX7" fmla="*/ 163285 w 3347357"/>
              <a:gd name="connsiteY7" fmla="*/ 832757 h 1975757"/>
              <a:gd name="connsiteX8" fmla="*/ 195943 w 3347357"/>
              <a:gd name="connsiteY8" fmla="*/ 963385 h 1975757"/>
              <a:gd name="connsiteX9" fmla="*/ 228600 w 3347357"/>
              <a:gd name="connsiteY9" fmla="*/ 1077685 h 1975757"/>
              <a:gd name="connsiteX10" fmla="*/ 261257 w 3347357"/>
              <a:gd name="connsiteY10" fmla="*/ 1126671 h 1975757"/>
              <a:gd name="connsiteX11" fmla="*/ 310243 w 3347357"/>
              <a:gd name="connsiteY11" fmla="*/ 1273628 h 1975757"/>
              <a:gd name="connsiteX12" fmla="*/ 326571 w 3347357"/>
              <a:gd name="connsiteY12" fmla="*/ 1322614 h 1975757"/>
              <a:gd name="connsiteX13" fmla="*/ 342900 w 3347357"/>
              <a:gd name="connsiteY13" fmla="*/ 1404257 h 1975757"/>
              <a:gd name="connsiteX14" fmla="*/ 424543 w 3347357"/>
              <a:gd name="connsiteY14" fmla="*/ 1534885 h 1975757"/>
              <a:gd name="connsiteX15" fmla="*/ 457200 w 3347357"/>
              <a:gd name="connsiteY15" fmla="*/ 1600200 h 1975757"/>
              <a:gd name="connsiteX16" fmla="*/ 538843 w 3347357"/>
              <a:gd name="connsiteY16" fmla="*/ 1681843 h 1975757"/>
              <a:gd name="connsiteX17" fmla="*/ 587828 w 3347357"/>
              <a:gd name="connsiteY17" fmla="*/ 1730828 h 1975757"/>
              <a:gd name="connsiteX18" fmla="*/ 767443 w 3347357"/>
              <a:gd name="connsiteY18" fmla="*/ 1828800 h 1975757"/>
              <a:gd name="connsiteX19" fmla="*/ 881743 w 3347357"/>
              <a:gd name="connsiteY19" fmla="*/ 1861457 h 1975757"/>
              <a:gd name="connsiteX20" fmla="*/ 930728 w 3347357"/>
              <a:gd name="connsiteY20" fmla="*/ 1877785 h 1975757"/>
              <a:gd name="connsiteX21" fmla="*/ 1012371 w 3347357"/>
              <a:gd name="connsiteY21" fmla="*/ 1910443 h 1975757"/>
              <a:gd name="connsiteX22" fmla="*/ 1094014 w 3347357"/>
              <a:gd name="connsiteY22" fmla="*/ 1926771 h 1975757"/>
              <a:gd name="connsiteX23" fmla="*/ 1240971 w 3347357"/>
              <a:gd name="connsiteY23" fmla="*/ 1959428 h 1975757"/>
              <a:gd name="connsiteX24" fmla="*/ 1355271 w 3347357"/>
              <a:gd name="connsiteY24" fmla="*/ 1975757 h 1975757"/>
              <a:gd name="connsiteX25" fmla="*/ 2188028 w 3347357"/>
              <a:gd name="connsiteY25" fmla="*/ 1943100 h 1975757"/>
              <a:gd name="connsiteX26" fmla="*/ 2269671 w 3347357"/>
              <a:gd name="connsiteY26" fmla="*/ 1926771 h 1975757"/>
              <a:gd name="connsiteX27" fmla="*/ 2449285 w 3347357"/>
              <a:gd name="connsiteY27" fmla="*/ 1894114 h 1975757"/>
              <a:gd name="connsiteX28" fmla="*/ 2547257 w 3347357"/>
              <a:gd name="connsiteY28" fmla="*/ 1861457 h 1975757"/>
              <a:gd name="connsiteX29" fmla="*/ 2645228 w 3347357"/>
              <a:gd name="connsiteY29" fmla="*/ 1796143 h 1975757"/>
              <a:gd name="connsiteX30" fmla="*/ 2694214 w 3347357"/>
              <a:gd name="connsiteY30" fmla="*/ 1763485 h 1975757"/>
              <a:gd name="connsiteX31" fmla="*/ 2824843 w 3347357"/>
              <a:gd name="connsiteY31" fmla="*/ 1665514 h 1975757"/>
              <a:gd name="connsiteX32" fmla="*/ 2906485 w 3347357"/>
              <a:gd name="connsiteY32" fmla="*/ 1567543 h 1975757"/>
              <a:gd name="connsiteX33" fmla="*/ 2971800 w 3347357"/>
              <a:gd name="connsiteY33" fmla="*/ 1469571 h 1975757"/>
              <a:gd name="connsiteX34" fmla="*/ 3053443 w 3347357"/>
              <a:gd name="connsiteY34" fmla="*/ 1387928 h 1975757"/>
              <a:gd name="connsiteX35" fmla="*/ 3151414 w 3347357"/>
              <a:gd name="connsiteY35" fmla="*/ 1240971 h 1975757"/>
              <a:gd name="connsiteX36" fmla="*/ 3184071 w 3347357"/>
              <a:gd name="connsiteY36" fmla="*/ 1191985 h 1975757"/>
              <a:gd name="connsiteX37" fmla="*/ 3216728 w 3347357"/>
              <a:gd name="connsiteY37" fmla="*/ 1094014 h 1975757"/>
              <a:gd name="connsiteX38" fmla="*/ 3249385 w 3347357"/>
              <a:gd name="connsiteY38" fmla="*/ 1045028 h 1975757"/>
              <a:gd name="connsiteX39" fmla="*/ 3184071 w 3347357"/>
              <a:gd name="connsiteY39" fmla="*/ 1061357 h 1975757"/>
              <a:gd name="connsiteX40" fmla="*/ 3135085 w 3347357"/>
              <a:gd name="connsiteY40" fmla="*/ 1094014 h 1975757"/>
              <a:gd name="connsiteX41" fmla="*/ 3167743 w 3347357"/>
              <a:gd name="connsiteY41" fmla="*/ 1061357 h 1975757"/>
              <a:gd name="connsiteX42" fmla="*/ 3216728 w 3347357"/>
              <a:gd name="connsiteY42" fmla="*/ 1028700 h 1975757"/>
              <a:gd name="connsiteX43" fmla="*/ 3265714 w 3347357"/>
              <a:gd name="connsiteY43" fmla="*/ 1045028 h 1975757"/>
              <a:gd name="connsiteX44" fmla="*/ 3298371 w 3347357"/>
              <a:gd name="connsiteY44" fmla="*/ 1143000 h 1975757"/>
              <a:gd name="connsiteX45" fmla="*/ 3314700 w 3347357"/>
              <a:gd name="connsiteY45" fmla="*/ 1191985 h 1975757"/>
              <a:gd name="connsiteX46" fmla="*/ 3331028 w 3347357"/>
              <a:gd name="connsiteY46" fmla="*/ 1240971 h 1975757"/>
              <a:gd name="connsiteX47" fmla="*/ 3347357 w 3347357"/>
              <a:gd name="connsiteY47" fmla="*/ 1289957 h 197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347357" h="1975757">
                <a:moveTo>
                  <a:pt x="0" y="0"/>
                </a:moveTo>
                <a:cubicBezTo>
                  <a:pt x="5443" y="70757"/>
                  <a:pt x="9903" y="141596"/>
                  <a:pt x="16328" y="212271"/>
                </a:cubicBezTo>
                <a:cubicBezTo>
                  <a:pt x="30000" y="362660"/>
                  <a:pt x="18663" y="317245"/>
                  <a:pt x="48985" y="408214"/>
                </a:cubicBezTo>
                <a:cubicBezTo>
                  <a:pt x="54428" y="451757"/>
                  <a:pt x="57464" y="495669"/>
                  <a:pt x="65314" y="538843"/>
                </a:cubicBezTo>
                <a:cubicBezTo>
                  <a:pt x="68393" y="555777"/>
                  <a:pt x="76915" y="571279"/>
                  <a:pt x="81643" y="587828"/>
                </a:cubicBezTo>
                <a:cubicBezTo>
                  <a:pt x="87808" y="609406"/>
                  <a:pt x="91806" y="631565"/>
                  <a:pt x="97971" y="653143"/>
                </a:cubicBezTo>
                <a:cubicBezTo>
                  <a:pt x="102699" y="669692"/>
                  <a:pt x="110126" y="685430"/>
                  <a:pt x="114300" y="702128"/>
                </a:cubicBezTo>
                <a:cubicBezTo>
                  <a:pt x="142549" y="815123"/>
                  <a:pt x="109525" y="752117"/>
                  <a:pt x="163285" y="832757"/>
                </a:cubicBezTo>
                <a:lnTo>
                  <a:pt x="195943" y="963385"/>
                </a:lnTo>
                <a:cubicBezTo>
                  <a:pt x="201177" y="984320"/>
                  <a:pt x="216884" y="1054254"/>
                  <a:pt x="228600" y="1077685"/>
                </a:cubicBezTo>
                <a:cubicBezTo>
                  <a:pt x="237376" y="1095238"/>
                  <a:pt x="253709" y="1108556"/>
                  <a:pt x="261257" y="1126671"/>
                </a:cubicBezTo>
                <a:cubicBezTo>
                  <a:pt x="281117" y="1174334"/>
                  <a:pt x="293915" y="1224642"/>
                  <a:pt x="310243" y="1273628"/>
                </a:cubicBezTo>
                <a:cubicBezTo>
                  <a:pt x="315686" y="1289957"/>
                  <a:pt x="323195" y="1305736"/>
                  <a:pt x="326571" y="1322614"/>
                </a:cubicBezTo>
                <a:cubicBezTo>
                  <a:pt x="332014" y="1349828"/>
                  <a:pt x="334124" y="1377928"/>
                  <a:pt x="342900" y="1404257"/>
                </a:cubicBezTo>
                <a:cubicBezTo>
                  <a:pt x="366543" y="1475184"/>
                  <a:pt x="384638" y="1471037"/>
                  <a:pt x="424543" y="1534885"/>
                </a:cubicBezTo>
                <a:cubicBezTo>
                  <a:pt x="437444" y="1555526"/>
                  <a:pt x="442256" y="1580986"/>
                  <a:pt x="457200" y="1600200"/>
                </a:cubicBezTo>
                <a:cubicBezTo>
                  <a:pt x="480829" y="1630580"/>
                  <a:pt x="511629" y="1654629"/>
                  <a:pt x="538843" y="1681843"/>
                </a:cubicBezTo>
                <a:cubicBezTo>
                  <a:pt x="555171" y="1698171"/>
                  <a:pt x="568614" y="1718019"/>
                  <a:pt x="587828" y="1730828"/>
                </a:cubicBezTo>
                <a:cubicBezTo>
                  <a:pt x="647452" y="1770577"/>
                  <a:pt x="693357" y="1804105"/>
                  <a:pt x="767443" y="1828800"/>
                </a:cubicBezTo>
                <a:cubicBezTo>
                  <a:pt x="884891" y="1867949"/>
                  <a:pt x="738222" y="1820451"/>
                  <a:pt x="881743" y="1861457"/>
                </a:cubicBezTo>
                <a:cubicBezTo>
                  <a:pt x="898292" y="1866185"/>
                  <a:pt x="914612" y="1871742"/>
                  <a:pt x="930728" y="1877785"/>
                </a:cubicBezTo>
                <a:cubicBezTo>
                  <a:pt x="958173" y="1888077"/>
                  <a:pt x="984296" y="1902021"/>
                  <a:pt x="1012371" y="1910443"/>
                </a:cubicBezTo>
                <a:cubicBezTo>
                  <a:pt x="1038954" y="1918418"/>
                  <a:pt x="1066922" y="1920750"/>
                  <a:pt x="1094014" y="1926771"/>
                </a:cubicBezTo>
                <a:cubicBezTo>
                  <a:pt x="1182109" y="1946348"/>
                  <a:pt x="1142447" y="1943007"/>
                  <a:pt x="1240971" y="1959428"/>
                </a:cubicBezTo>
                <a:cubicBezTo>
                  <a:pt x="1278934" y="1965755"/>
                  <a:pt x="1317171" y="1970314"/>
                  <a:pt x="1355271" y="1975757"/>
                </a:cubicBezTo>
                <a:cubicBezTo>
                  <a:pt x="1750310" y="1966779"/>
                  <a:pt x="1894732" y="1991982"/>
                  <a:pt x="2188028" y="1943100"/>
                </a:cubicBezTo>
                <a:cubicBezTo>
                  <a:pt x="2215404" y="1938537"/>
                  <a:pt x="2242365" y="1931736"/>
                  <a:pt x="2269671" y="1926771"/>
                </a:cubicBezTo>
                <a:cubicBezTo>
                  <a:pt x="2307030" y="1919979"/>
                  <a:pt x="2408936" y="1905118"/>
                  <a:pt x="2449285" y="1894114"/>
                </a:cubicBezTo>
                <a:cubicBezTo>
                  <a:pt x="2482496" y="1885056"/>
                  <a:pt x="2547257" y="1861457"/>
                  <a:pt x="2547257" y="1861457"/>
                </a:cubicBezTo>
                <a:lnTo>
                  <a:pt x="2645228" y="1796143"/>
                </a:lnTo>
                <a:cubicBezTo>
                  <a:pt x="2661557" y="1785257"/>
                  <a:pt x="2678514" y="1775260"/>
                  <a:pt x="2694214" y="1763485"/>
                </a:cubicBezTo>
                <a:lnTo>
                  <a:pt x="2824843" y="1665514"/>
                </a:lnTo>
                <a:cubicBezTo>
                  <a:pt x="2941534" y="1490476"/>
                  <a:pt x="2759815" y="1756119"/>
                  <a:pt x="2906485" y="1567543"/>
                </a:cubicBezTo>
                <a:cubicBezTo>
                  <a:pt x="2930582" y="1536561"/>
                  <a:pt x="2944047" y="1497324"/>
                  <a:pt x="2971800" y="1469571"/>
                </a:cubicBezTo>
                <a:cubicBezTo>
                  <a:pt x="2999014" y="1442357"/>
                  <a:pt x="3032094" y="1419951"/>
                  <a:pt x="3053443" y="1387928"/>
                </a:cubicBezTo>
                <a:lnTo>
                  <a:pt x="3151414" y="1240971"/>
                </a:lnTo>
                <a:cubicBezTo>
                  <a:pt x="3162300" y="1224642"/>
                  <a:pt x="3177865" y="1210602"/>
                  <a:pt x="3184071" y="1191985"/>
                </a:cubicBezTo>
                <a:cubicBezTo>
                  <a:pt x="3194957" y="1159328"/>
                  <a:pt x="3197633" y="1122656"/>
                  <a:pt x="3216728" y="1094014"/>
                </a:cubicBezTo>
                <a:cubicBezTo>
                  <a:pt x="3227614" y="1077685"/>
                  <a:pt x="3263262" y="1058905"/>
                  <a:pt x="3249385" y="1045028"/>
                </a:cubicBezTo>
                <a:cubicBezTo>
                  <a:pt x="3233517" y="1029160"/>
                  <a:pt x="3205842" y="1055914"/>
                  <a:pt x="3184071" y="1061357"/>
                </a:cubicBezTo>
                <a:cubicBezTo>
                  <a:pt x="3167742" y="1072243"/>
                  <a:pt x="3154710" y="1094014"/>
                  <a:pt x="3135085" y="1094014"/>
                </a:cubicBezTo>
                <a:cubicBezTo>
                  <a:pt x="3119690" y="1094014"/>
                  <a:pt x="3155722" y="1070974"/>
                  <a:pt x="3167743" y="1061357"/>
                </a:cubicBezTo>
                <a:cubicBezTo>
                  <a:pt x="3183067" y="1049098"/>
                  <a:pt x="3200400" y="1039586"/>
                  <a:pt x="3216728" y="1028700"/>
                </a:cubicBezTo>
                <a:cubicBezTo>
                  <a:pt x="3233057" y="1034143"/>
                  <a:pt x="3255710" y="1031022"/>
                  <a:pt x="3265714" y="1045028"/>
                </a:cubicBezTo>
                <a:cubicBezTo>
                  <a:pt x="3285722" y="1073040"/>
                  <a:pt x="3287485" y="1110343"/>
                  <a:pt x="3298371" y="1143000"/>
                </a:cubicBezTo>
                <a:lnTo>
                  <a:pt x="3314700" y="1191985"/>
                </a:lnTo>
                <a:lnTo>
                  <a:pt x="3331028" y="1240971"/>
                </a:lnTo>
                <a:lnTo>
                  <a:pt x="3347357" y="1289957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524079" y="3276604"/>
            <a:ext cx="1865151" cy="197512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337792" y="2371259"/>
            <a:ext cx="1865151" cy="197512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2" name="任意形状 11"/>
          <p:cNvSpPr/>
          <p:nvPr/>
        </p:nvSpPr>
        <p:spPr bwMode="auto">
          <a:xfrm>
            <a:off x="2971800" y="3526971"/>
            <a:ext cx="1375195" cy="1684893"/>
          </a:xfrm>
          <a:custGeom>
            <a:avLst/>
            <a:gdLst>
              <a:gd name="connsiteX0" fmla="*/ 0 w 1375195"/>
              <a:gd name="connsiteY0" fmla="*/ 1665515 h 1684893"/>
              <a:gd name="connsiteX1" fmla="*/ 212271 w 1375195"/>
              <a:gd name="connsiteY1" fmla="*/ 1665515 h 1684893"/>
              <a:gd name="connsiteX2" fmla="*/ 310243 w 1375195"/>
              <a:gd name="connsiteY2" fmla="*/ 1632858 h 1684893"/>
              <a:gd name="connsiteX3" fmla="*/ 342900 w 1375195"/>
              <a:gd name="connsiteY3" fmla="*/ 1600200 h 1684893"/>
              <a:gd name="connsiteX4" fmla="*/ 473529 w 1375195"/>
              <a:gd name="connsiteY4" fmla="*/ 1485900 h 1684893"/>
              <a:gd name="connsiteX5" fmla="*/ 538843 w 1375195"/>
              <a:gd name="connsiteY5" fmla="*/ 1387929 h 1684893"/>
              <a:gd name="connsiteX6" fmla="*/ 653143 w 1375195"/>
              <a:gd name="connsiteY6" fmla="*/ 1240972 h 1684893"/>
              <a:gd name="connsiteX7" fmla="*/ 685800 w 1375195"/>
              <a:gd name="connsiteY7" fmla="*/ 1175658 h 1684893"/>
              <a:gd name="connsiteX8" fmla="*/ 718457 w 1375195"/>
              <a:gd name="connsiteY8" fmla="*/ 1126672 h 1684893"/>
              <a:gd name="connsiteX9" fmla="*/ 751114 w 1375195"/>
              <a:gd name="connsiteY9" fmla="*/ 1012372 h 1684893"/>
              <a:gd name="connsiteX10" fmla="*/ 783771 w 1375195"/>
              <a:gd name="connsiteY10" fmla="*/ 963386 h 1684893"/>
              <a:gd name="connsiteX11" fmla="*/ 800100 w 1375195"/>
              <a:gd name="connsiteY11" fmla="*/ 898072 h 1684893"/>
              <a:gd name="connsiteX12" fmla="*/ 849086 w 1375195"/>
              <a:gd name="connsiteY12" fmla="*/ 783772 h 1684893"/>
              <a:gd name="connsiteX13" fmla="*/ 898071 w 1375195"/>
              <a:gd name="connsiteY13" fmla="*/ 587829 h 1684893"/>
              <a:gd name="connsiteX14" fmla="*/ 914400 w 1375195"/>
              <a:gd name="connsiteY14" fmla="*/ 522515 h 1684893"/>
              <a:gd name="connsiteX15" fmla="*/ 930729 w 1375195"/>
              <a:gd name="connsiteY15" fmla="*/ 473529 h 1684893"/>
              <a:gd name="connsiteX16" fmla="*/ 947057 w 1375195"/>
              <a:gd name="connsiteY16" fmla="*/ 408215 h 1684893"/>
              <a:gd name="connsiteX17" fmla="*/ 996043 w 1375195"/>
              <a:gd name="connsiteY17" fmla="*/ 359229 h 1684893"/>
              <a:gd name="connsiteX18" fmla="*/ 1012371 w 1375195"/>
              <a:gd name="connsiteY18" fmla="*/ 310243 h 1684893"/>
              <a:gd name="connsiteX19" fmla="*/ 1094014 w 1375195"/>
              <a:gd name="connsiteY19" fmla="*/ 244929 h 1684893"/>
              <a:gd name="connsiteX20" fmla="*/ 1126671 w 1375195"/>
              <a:gd name="connsiteY20" fmla="*/ 195943 h 1684893"/>
              <a:gd name="connsiteX21" fmla="*/ 1224643 w 1375195"/>
              <a:gd name="connsiteY21" fmla="*/ 146958 h 1684893"/>
              <a:gd name="connsiteX22" fmla="*/ 1257300 w 1375195"/>
              <a:gd name="connsiteY22" fmla="*/ 114300 h 1684893"/>
              <a:gd name="connsiteX23" fmla="*/ 1306286 w 1375195"/>
              <a:gd name="connsiteY23" fmla="*/ 81643 h 1684893"/>
              <a:gd name="connsiteX24" fmla="*/ 1338943 w 1375195"/>
              <a:gd name="connsiteY24" fmla="*/ 32658 h 1684893"/>
              <a:gd name="connsiteX25" fmla="*/ 1371600 w 1375195"/>
              <a:gd name="connsiteY25" fmla="*/ 0 h 1684893"/>
              <a:gd name="connsiteX26" fmla="*/ 1273629 w 1375195"/>
              <a:gd name="connsiteY26" fmla="*/ 32658 h 1684893"/>
              <a:gd name="connsiteX27" fmla="*/ 1224643 w 1375195"/>
              <a:gd name="connsiteY27" fmla="*/ 48986 h 1684893"/>
              <a:gd name="connsiteX28" fmla="*/ 1175657 w 1375195"/>
              <a:gd name="connsiteY28" fmla="*/ 65315 h 1684893"/>
              <a:gd name="connsiteX29" fmla="*/ 1240971 w 1375195"/>
              <a:gd name="connsiteY29" fmla="*/ 48986 h 1684893"/>
              <a:gd name="connsiteX30" fmla="*/ 1289957 w 1375195"/>
              <a:gd name="connsiteY30" fmla="*/ 32658 h 1684893"/>
              <a:gd name="connsiteX31" fmla="*/ 1338943 w 1375195"/>
              <a:gd name="connsiteY31" fmla="*/ 261258 h 168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75195" h="1684893">
                <a:moveTo>
                  <a:pt x="0" y="1665515"/>
                </a:moveTo>
                <a:cubicBezTo>
                  <a:pt x="97906" y="1689991"/>
                  <a:pt x="76445" y="1692680"/>
                  <a:pt x="212271" y="1665515"/>
                </a:cubicBezTo>
                <a:cubicBezTo>
                  <a:pt x="246026" y="1658764"/>
                  <a:pt x="310243" y="1632858"/>
                  <a:pt x="310243" y="1632858"/>
                </a:cubicBezTo>
                <a:cubicBezTo>
                  <a:pt x="321129" y="1621972"/>
                  <a:pt x="330879" y="1609817"/>
                  <a:pt x="342900" y="1600200"/>
                </a:cubicBezTo>
                <a:cubicBezTo>
                  <a:pt x="404551" y="1550879"/>
                  <a:pt x="415974" y="1572233"/>
                  <a:pt x="473529" y="1485900"/>
                </a:cubicBezTo>
                <a:cubicBezTo>
                  <a:pt x="495300" y="1453243"/>
                  <a:pt x="511090" y="1415682"/>
                  <a:pt x="538843" y="1387929"/>
                </a:cubicBezTo>
                <a:cubicBezTo>
                  <a:pt x="592600" y="1334172"/>
                  <a:pt x="614081" y="1319095"/>
                  <a:pt x="653143" y="1240972"/>
                </a:cubicBezTo>
                <a:cubicBezTo>
                  <a:pt x="664029" y="1219201"/>
                  <a:pt x="673723" y="1196792"/>
                  <a:pt x="685800" y="1175658"/>
                </a:cubicBezTo>
                <a:cubicBezTo>
                  <a:pt x="695536" y="1158619"/>
                  <a:pt x="709681" y="1144225"/>
                  <a:pt x="718457" y="1126672"/>
                </a:cubicBezTo>
                <a:cubicBezTo>
                  <a:pt x="750237" y="1063111"/>
                  <a:pt x="719719" y="1085629"/>
                  <a:pt x="751114" y="1012372"/>
                </a:cubicBezTo>
                <a:cubicBezTo>
                  <a:pt x="758844" y="994334"/>
                  <a:pt x="772885" y="979715"/>
                  <a:pt x="783771" y="963386"/>
                </a:cubicBezTo>
                <a:cubicBezTo>
                  <a:pt x="789214" y="941615"/>
                  <a:pt x="792220" y="919085"/>
                  <a:pt x="800100" y="898072"/>
                </a:cubicBezTo>
                <a:cubicBezTo>
                  <a:pt x="844702" y="779134"/>
                  <a:pt x="822056" y="882882"/>
                  <a:pt x="849086" y="783772"/>
                </a:cubicBezTo>
                <a:cubicBezTo>
                  <a:pt x="849102" y="783712"/>
                  <a:pt x="889899" y="620517"/>
                  <a:pt x="898071" y="587829"/>
                </a:cubicBezTo>
                <a:cubicBezTo>
                  <a:pt x="903514" y="566058"/>
                  <a:pt x="907303" y="543805"/>
                  <a:pt x="914400" y="522515"/>
                </a:cubicBezTo>
                <a:cubicBezTo>
                  <a:pt x="919843" y="506186"/>
                  <a:pt x="926001" y="490079"/>
                  <a:pt x="930729" y="473529"/>
                </a:cubicBezTo>
                <a:cubicBezTo>
                  <a:pt x="936894" y="451951"/>
                  <a:pt x="935923" y="427700"/>
                  <a:pt x="947057" y="408215"/>
                </a:cubicBezTo>
                <a:cubicBezTo>
                  <a:pt x="958514" y="388165"/>
                  <a:pt x="979714" y="375558"/>
                  <a:pt x="996043" y="359229"/>
                </a:cubicBezTo>
                <a:cubicBezTo>
                  <a:pt x="1001486" y="342900"/>
                  <a:pt x="1003516" y="325002"/>
                  <a:pt x="1012371" y="310243"/>
                </a:cubicBezTo>
                <a:cubicBezTo>
                  <a:pt x="1027881" y="284393"/>
                  <a:pt x="1071768" y="259760"/>
                  <a:pt x="1094014" y="244929"/>
                </a:cubicBezTo>
                <a:cubicBezTo>
                  <a:pt x="1104900" y="228600"/>
                  <a:pt x="1112794" y="209820"/>
                  <a:pt x="1126671" y="195943"/>
                </a:cubicBezTo>
                <a:cubicBezTo>
                  <a:pt x="1158325" y="164289"/>
                  <a:pt x="1184801" y="160238"/>
                  <a:pt x="1224643" y="146958"/>
                </a:cubicBezTo>
                <a:cubicBezTo>
                  <a:pt x="1235529" y="136072"/>
                  <a:pt x="1245279" y="123917"/>
                  <a:pt x="1257300" y="114300"/>
                </a:cubicBezTo>
                <a:cubicBezTo>
                  <a:pt x="1272624" y="102041"/>
                  <a:pt x="1292409" y="95520"/>
                  <a:pt x="1306286" y="81643"/>
                </a:cubicBezTo>
                <a:cubicBezTo>
                  <a:pt x="1320163" y="67767"/>
                  <a:pt x="1326684" y="47982"/>
                  <a:pt x="1338943" y="32658"/>
                </a:cubicBezTo>
                <a:cubicBezTo>
                  <a:pt x="1348560" y="20637"/>
                  <a:pt x="1386995" y="0"/>
                  <a:pt x="1371600" y="0"/>
                </a:cubicBezTo>
                <a:cubicBezTo>
                  <a:pt x="1337176" y="0"/>
                  <a:pt x="1306286" y="21772"/>
                  <a:pt x="1273629" y="32658"/>
                </a:cubicBezTo>
                <a:lnTo>
                  <a:pt x="1224643" y="48986"/>
                </a:lnTo>
                <a:cubicBezTo>
                  <a:pt x="1208314" y="54429"/>
                  <a:pt x="1158959" y="69490"/>
                  <a:pt x="1175657" y="65315"/>
                </a:cubicBezTo>
                <a:cubicBezTo>
                  <a:pt x="1197428" y="59872"/>
                  <a:pt x="1219393" y="55151"/>
                  <a:pt x="1240971" y="48986"/>
                </a:cubicBezTo>
                <a:cubicBezTo>
                  <a:pt x="1257521" y="44258"/>
                  <a:pt x="1273628" y="38101"/>
                  <a:pt x="1289957" y="32658"/>
                </a:cubicBezTo>
                <a:cubicBezTo>
                  <a:pt x="1393288" y="101545"/>
                  <a:pt x="1338943" y="45690"/>
                  <a:pt x="1338943" y="26125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4" name="日期占位符 3">
            <a:extLst>
              <a:ext uri="{FF2B5EF4-FFF2-40B4-BE49-F238E27FC236}">
                <a16:creationId xmlns:a16="http://schemas.microsoft.com/office/drawing/2014/main" id="{7B058EA3-96F0-BE4B-A98B-D1B8A06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灯片编号占位符 1">
            <a:extLst>
              <a:ext uri="{FF2B5EF4-FFF2-40B4-BE49-F238E27FC236}">
                <a16:creationId xmlns:a16="http://schemas.microsoft.com/office/drawing/2014/main" id="{2EFFCA7B-39A2-B844-912F-00D8AE97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88896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7248" y="990664"/>
            <a:ext cx="8838968" cy="4770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template &lt; </a:t>
            </a:r>
            <a:r>
              <a:rPr lang="en-US" altLang="zh-CN" sz="1600" dirty="0" err="1">
                <a:latin typeface="Lucida Console" charset="0"/>
                <a:ea typeface="+mn-ea"/>
              </a:rPr>
              <a:t>typename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void </a:t>
            </a:r>
            <a:r>
              <a:rPr lang="en-US" altLang="zh-CN" sz="1600" dirty="0" err="1">
                <a:latin typeface="Lucida Console" charset="0"/>
                <a:ea typeface="+mn-ea"/>
              </a:rPr>
              <a:t>BTNode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&gt;::</a:t>
            </a:r>
            <a:r>
              <a:rPr lang="en-US" altLang="zh-CN" sz="1600" b="1" dirty="0" err="1">
                <a:solidFill>
                  <a:srgbClr val="FF0000"/>
                </a:solidFill>
                <a:latin typeface="Lucida Console" charset="0"/>
                <a:ea typeface="+mn-ea"/>
              </a:rPr>
              <a:t>remove_value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BTNode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*&amp; parent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Lucida Console" charset="0"/>
                <a:ea typeface="+mn-ea"/>
              </a:rPr>
              <a:t>//case 1: recursively into left children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b="1" dirty="0">
                <a:latin typeface="Lucida Console" charset="0"/>
                <a:ea typeface="+mn-ea"/>
              </a:rPr>
              <a:t>if (</a:t>
            </a:r>
            <a:r>
              <a:rPr lang="en-US" altLang="zh-CN" sz="1600" b="1" dirty="0" err="1">
                <a:latin typeface="Lucida Console" charset="0"/>
                <a:ea typeface="+mn-ea"/>
              </a:rPr>
              <a:t>val</a:t>
            </a:r>
            <a:r>
              <a:rPr lang="en-US" altLang="zh-CN" sz="1600" b="1" dirty="0">
                <a:latin typeface="Lucida Console" charset="0"/>
                <a:ea typeface="+mn-ea"/>
              </a:rPr>
              <a:t> &lt; </a:t>
            </a:r>
            <a:r>
              <a:rPr lang="en-US" altLang="zh-CN" sz="1600" b="1" dirty="0" err="1">
                <a:latin typeface="Lucida Console" charset="0"/>
                <a:ea typeface="+mn-ea"/>
              </a:rPr>
              <a:t>m_Val</a:t>
            </a:r>
            <a:r>
              <a:rPr lang="en-US" altLang="zh-CN" sz="1600" b="1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if (! 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return;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else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-&gt;</a:t>
            </a:r>
            <a:r>
              <a:rPr lang="en-US" altLang="zh-CN" sz="1600" dirty="0" err="1">
                <a:latin typeface="Lucida Console" charset="0"/>
                <a:ea typeface="+mn-ea"/>
              </a:rPr>
              <a:t>remove_value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Lucida Console" charset="0"/>
                <a:ea typeface="+mn-ea"/>
              </a:rPr>
              <a:t>//case 2: recursively into right children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b="1" dirty="0">
                <a:latin typeface="Lucida Console" charset="0"/>
                <a:ea typeface="+mn-ea"/>
              </a:rPr>
              <a:t>else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if (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 &gt; </a:t>
            </a:r>
            <a:r>
              <a:rPr lang="en-US" altLang="zh-CN" sz="1600" dirty="0" err="1">
                <a:latin typeface="Lucida Console" charset="0"/>
                <a:ea typeface="+mn-ea"/>
              </a:rPr>
              <a:t>m_Val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if (! </a:t>
            </a:r>
            <a:r>
              <a:rPr lang="en-US" altLang="zh-CN" sz="1600" dirty="0" err="1">
                <a:latin typeface="Lucida Console" charset="0"/>
                <a:ea typeface="+mn-ea"/>
              </a:rPr>
              <a:t>rchild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    return;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else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rchild</a:t>
            </a:r>
            <a:r>
              <a:rPr lang="en-US" altLang="zh-CN" sz="1600" dirty="0">
                <a:latin typeface="Lucida Console" charset="0"/>
                <a:ea typeface="+mn-ea"/>
              </a:rPr>
              <a:t>-&gt;</a:t>
            </a:r>
            <a:r>
              <a:rPr lang="en-US" altLang="zh-CN" sz="1600" dirty="0" err="1">
                <a:latin typeface="Lucida Console" charset="0"/>
                <a:ea typeface="+mn-ea"/>
              </a:rPr>
              <a:t>remove_value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rchild</a:t>
            </a:r>
            <a:r>
              <a:rPr lang="en-US" altLang="zh-CN" sz="1600" dirty="0">
                <a:latin typeface="Lucida Console" charset="0"/>
                <a:ea typeface="+mn-ea"/>
              </a:rPr>
              <a:t>);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b="1" dirty="0">
                <a:solidFill>
                  <a:schemeClr val="accent2"/>
                </a:solidFill>
                <a:latin typeface="Lucida Console" charset="0"/>
                <a:ea typeface="+mn-ea"/>
              </a:rPr>
              <a:t>//case 3: remove the exact node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b="1" dirty="0">
                <a:latin typeface="Lucida Console" charset="0"/>
                <a:ea typeface="+mn-ea"/>
              </a:rPr>
              <a:t>else</a:t>
            </a:r>
            <a:r>
              <a:rPr lang="en-US" altLang="zh-CN" sz="1600" dirty="0">
                <a:latin typeface="Lucida Console" charset="0"/>
                <a:ea typeface="+mn-ea"/>
              </a:rPr>
              <a:t>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equals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m_Val</a:t>
            </a:r>
            <a:endParaRPr lang="en-US" altLang="zh-CN" sz="16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{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1598F-4AAF-6849-BC88-6CF3B3EC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E7E57EB-5463-4A46-914E-EB936C30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88896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7248" y="990664"/>
            <a:ext cx="8838968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template &lt; </a:t>
            </a:r>
            <a:r>
              <a:rPr lang="en-US" altLang="zh-CN" sz="1600" dirty="0" err="1">
                <a:latin typeface="Lucida Console" charset="0"/>
                <a:ea typeface="+mn-ea"/>
              </a:rPr>
              <a:t>typename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void </a:t>
            </a:r>
            <a:r>
              <a:rPr lang="en-US" altLang="zh-CN" sz="1600" dirty="0" err="1">
                <a:latin typeface="Lucida Console" charset="0"/>
                <a:ea typeface="+mn-ea"/>
              </a:rPr>
              <a:t>BTNode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&gt;::</a:t>
            </a:r>
            <a:r>
              <a:rPr lang="en-US" altLang="zh-CN" sz="1600" dirty="0" err="1">
                <a:latin typeface="Lucida Console" charset="0"/>
                <a:ea typeface="+mn-ea"/>
              </a:rPr>
              <a:t>remove_value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val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BTNode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*&amp; parent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mr-IN" altLang="zh-CN" sz="1600" dirty="0">
                <a:latin typeface="Lucida Console" charset="0"/>
                <a:ea typeface="+mn-ea"/>
              </a:rPr>
              <a:t>……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</a:rPr>
              <a:t> </a:t>
            </a:r>
            <a:r>
              <a:rPr lang="en-US" altLang="zh-CN" sz="1600" b="1" dirty="0">
                <a:latin typeface="Lucida Console" charset="0"/>
              </a:rPr>
              <a:t>else</a:t>
            </a:r>
            <a:r>
              <a:rPr lang="en-US" altLang="zh-CN" sz="1600" dirty="0">
                <a:latin typeface="Lucida Console" charset="0"/>
              </a:rPr>
              <a:t>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//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</a:rPr>
              <a:t>val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</a:rPr>
              <a:t> equals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</a:rPr>
              <a:t>m_Val</a:t>
            </a:r>
            <a:endParaRPr lang="en-US" altLang="zh-CN" sz="1600" dirty="0">
              <a:solidFill>
                <a:schemeClr val="accent6"/>
              </a:solidFill>
              <a:latin typeface="Lucida Console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</a:rPr>
              <a:t>     {</a:t>
            </a: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704" y="2553279"/>
            <a:ext cx="8534176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if (</a:t>
            </a:r>
            <a:r>
              <a:rPr lang="en-US" altLang="zh-CN" sz="1600" dirty="0" err="1">
                <a:latin typeface="Lucida Console" charset="0"/>
                <a:ea typeface="+mn-ea"/>
              </a:rPr>
              <a:t>rchild</a:t>
            </a:r>
            <a:r>
              <a:rPr lang="en-US" altLang="zh-CN" sz="1600" dirty="0">
                <a:latin typeface="Lucida Console" charset="0"/>
                <a:ea typeface="+mn-ea"/>
              </a:rPr>
              <a:t>)  </a:t>
            </a:r>
            <a:r>
              <a:rPr lang="en-US" altLang="zh-CN" sz="1600" b="1" dirty="0">
                <a:solidFill>
                  <a:schemeClr val="accent2"/>
                </a:solidFill>
                <a:latin typeface="Lucida Console" charset="0"/>
                <a:ea typeface="+mn-ea"/>
              </a:rPr>
              <a:t>// if there is the right child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{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parent =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rchild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if (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if (! parent-&gt;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    parent-&gt;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else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BTNode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valtype</a:t>
            </a:r>
            <a:r>
              <a:rPr lang="en-US" altLang="zh-CN" sz="1600" dirty="0">
                <a:latin typeface="Lucida Console" charset="0"/>
                <a:ea typeface="+mn-ea"/>
              </a:rPr>
              <a:t>&gt;::</a:t>
            </a:r>
            <a:r>
              <a:rPr lang="en-US" altLang="zh-CN" sz="1600" b="1" dirty="0" err="1">
                <a:solidFill>
                  <a:srgbClr val="00B0F0"/>
                </a:solidFill>
                <a:latin typeface="Lucida Console" charset="0"/>
                <a:ea typeface="+mn-ea"/>
              </a:rPr>
              <a:t>lchild_leaf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, parent-&gt;</a:t>
            </a:r>
            <a:r>
              <a:rPr lang="en-US" altLang="zh-CN" sz="1600" dirty="0" err="1"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else         </a:t>
            </a:r>
            <a:r>
              <a:rPr lang="en-US" altLang="zh-CN" sz="1600" b="1" dirty="0">
                <a:solidFill>
                  <a:schemeClr val="accent2"/>
                </a:solidFill>
                <a:latin typeface="Lucida Console" charset="0"/>
                <a:ea typeface="+mn-ea"/>
              </a:rPr>
              <a:t>// if there is no right child, only the left child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parent =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lchild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delete this;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endParaRPr lang="en-US" altLang="zh-CN" sz="1600" dirty="0">
              <a:latin typeface="Lucida Console" charset="0"/>
              <a:ea typeface="+mn-ea"/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E2FABBC-3C3B-0D43-8C32-AC722862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5D5BF51-7676-444A-A1F7-E78342B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 autoUpdateAnimBg="0"/>
      <p:bldP spid="471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6"/>
            <a:ext cx="7993062" cy="79062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59311" y="1066862"/>
            <a:ext cx="8458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clear()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{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) { clear(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); </a:t>
            </a:r>
            <a:r>
              <a:rPr lang="en-US" altLang="zh-CN" sz="1800" dirty="0" err="1">
                <a:latin typeface="Lucida Console" charset="0"/>
                <a:ea typeface="+mn-ea"/>
              </a:rPr>
              <a:t>m_root</a:t>
            </a:r>
            <a:r>
              <a:rPr lang="en-US" altLang="zh-CN" sz="1800" dirty="0">
                <a:latin typeface="Lucida Console" charset="0"/>
                <a:ea typeface="+mn-ea"/>
              </a:rPr>
              <a:t> = 0; }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void clear(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&gt;*);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clear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&gt;* 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{     clear(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clear(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delete 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;   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86E78-B2B4-734C-A423-FB650EF1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DD7DA0F8-66F6-F047-8A86-BBAAA6E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9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767" y="533476"/>
            <a:ext cx="7993062" cy="79062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6.4 Implement the class template</a:t>
            </a:r>
            <a:endParaRPr lang="en-US" altLang="zh-CN" dirty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199" y="1066862"/>
            <a:ext cx="89152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preorder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display_val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)  preorder(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)  preorder(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i="1" dirty="0">
                <a:solidFill>
                  <a:schemeClr val="accent6"/>
                </a:solidFill>
                <a:latin typeface="Lucida Console" charset="0"/>
                <a:ea typeface="+mn-ea"/>
              </a:rPr>
              <a:t>//first node itself, then left tree, right tree after;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inorder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  <a:r>
              <a:rPr lang="en-US" altLang="zh-CN" sz="1800" dirty="0">
                <a:latin typeface="Lucida Console" charset="0"/>
                <a:ea typeface="+mn-ea"/>
              </a:rPr>
              <a:t>}; </a:t>
            </a:r>
            <a:r>
              <a:rPr lang="en-US" altLang="zh-CN" sz="1800" i="1" dirty="0">
                <a:solidFill>
                  <a:schemeClr val="accent6"/>
                </a:solidFill>
                <a:latin typeface="Lucida Console" charset="0"/>
                <a:ea typeface="+mn-ea"/>
              </a:rPr>
              <a:t>//left tree, node itself, right tree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postorder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pt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  <a:r>
              <a:rPr lang="en-US" altLang="zh-CN" sz="1800" dirty="0">
                <a:latin typeface="Lucida Console" charset="0"/>
                <a:ea typeface="+mn-ea"/>
              </a:rPr>
              <a:t>};  </a:t>
            </a:r>
            <a:r>
              <a:rPr lang="en-US" altLang="zh-CN" sz="1800" i="1" dirty="0">
                <a:solidFill>
                  <a:schemeClr val="accent6"/>
                </a:solidFill>
                <a:latin typeface="Lucida Console" charset="0"/>
                <a:ea typeface="+mn-ea"/>
              </a:rPr>
              <a:t>//left tree, right tree, node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48EEF-024D-714A-8476-4961CE8D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2AFB1CF-10B5-5E4E-A81B-AB6E57D2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914496" y="1752644"/>
            <a:ext cx="7448454" cy="39481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Original name </a:t>
            </a:r>
            <a:r>
              <a:rPr lang="mr-IN" altLang="zh-CN" sz="240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Parameterized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Types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Templates are mostly implemented for crafting a family of classes or functions having similar features.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template can be considered as a type of macro;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 particular type of object is defined for use, then the template definition for that class is substituted with the required data type.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template can be considered as a formula or blueprints for generic class or function creations;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Allow a function or class to work on different data types, without having to rewrite them again.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6.1 What is template?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2046" y="555055"/>
            <a:ext cx="728177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6.5 How to overload the stream ops with function template?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417943" y="1981238"/>
            <a:ext cx="8294257" cy="36575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753" y="2246854"/>
            <a:ext cx="8272347" cy="316329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 need to provide the output stream operator for our 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BinaryTree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class template</a:t>
            </a:r>
          </a:p>
          <a:p>
            <a:pPr eaLnBrk="1" hangingPunct="1"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non-template class, we will write </a:t>
            </a:r>
            <a:r>
              <a:rPr lang="en-US" altLang="zh-CN" sz="2200" kern="1200" dirty="0" err="1">
                <a:latin typeface="Lucida Console" charset="0"/>
              </a:rPr>
              <a:t>ostream</a:t>
            </a:r>
            <a:r>
              <a:rPr lang="en-US" altLang="zh-CN" sz="2200" kern="1200" dirty="0">
                <a:latin typeface="Lucida Console" charset="0"/>
              </a:rPr>
              <a:t>&amp; operator&lt;&lt;(</a:t>
            </a:r>
            <a:r>
              <a:rPr lang="en-US" altLang="zh-CN" sz="2200" kern="1200" dirty="0" err="1">
                <a:latin typeface="Lucida Console" charset="0"/>
              </a:rPr>
              <a:t>ostream</a:t>
            </a:r>
            <a:r>
              <a:rPr lang="en-US" altLang="zh-CN" sz="2200" kern="1200" dirty="0">
                <a:latin typeface="Lucida Console" charset="0"/>
              </a:rPr>
              <a:t>&amp;, </a:t>
            </a:r>
            <a:r>
              <a:rPr lang="en-US" altLang="zh-CN" sz="2200" kern="1200" dirty="0" err="1">
                <a:latin typeface="Lucida Console" charset="0"/>
              </a:rPr>
              <a:t>const</a:t>
            </a:r>
            <a:r>
              <a:rPr lang="en-US" altLang="zh-CN" sz="2200" kern="1200" dirty="0">
                <a:latin typeface="Lucida Console" charset="0"/>
              </a:rPr>
              <a:t> </a:t>
            </a:r>
            <a:r>
              <a:rPr lang="en-US" altLang="zh-CN" sz="2200" kern="1200" dirty="0" err="1">
                <a:latin typeface="Lucida Console" charset="0"/>
              </a:rPr>
              <a:t>int_BinaryTree</a:t>
            </a:r>
            <a:r>
              <a:rPr lang="en-US" altLang="zh-CN" sz="2200" kern="1200" dirty="0">
                <a:latin typeface="Lucida Console" charset="0"/>
              </a:rPr>
              <a:t>&amp;);</a:t>
            </a:r>
          </a:p>
          <a:p>
            <a:pPr eaLnBrk="1" hangingPunct="1"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specific class template, we could write </a:t>
            </a:r>
            <a:r>
              <a:rPr lang="en-US" altLang="zh-CN" sz="2200" kern="1200" dirty="0" err="1">
                <a:latin typeface="Lucida Console" charset="0"/>
              </a:rPr>
              <a:t>ostream</a:t>
            </a:r>
            <a:r>
              <a:rPr lang="en-US" altLang="zh-CN" sz="2200" kern="1200" dirty="0">
                <a:latin typeface="Lucida Console" charset="0"/>
              </a:rPr>
              <a:t>&amp; operator&lt;&lt;(</a:t>
            </a:r>
            <a:r>
              <a:rPr lang="en-US" altLang="zh-CN" sz="2200" kern="1200" dirty="0" err="1">
                <a:latin typeface="Lucida Console" charset="0"/>
              </a:rPr>
              <a:t>ostream</a:t>
            </a:r>
            <a:r>
              <a:rPr lang="en-US" altLang="zh-CN" sz="2200" kern="1200" dirty="0">
                <a:latin typeface="Lucida Console" charset="0"/>
              </a:rPr>
              <a:t>&amp;, </a:t>
            </a:r>
            <a:r>
              <a:rPr lang="en-US" altLang="zh-CN" sz="2200" kern="1200" dirty="0" err="1">
                <a:latin typeface="Lucida Console" charset="0"/>
              </a:rPr>
              <a:t>const</a:t>
            </a:r>
            <a:r>
              <a:rPr lang="en-US" altLang="zh-CN" sz="2200" kern="1200" dirty="0">
                <a:latin typeface="Lucida Console" charset="0"/>
              </a:rPr>
              <a:t> </a:t>
            </a:r>
            <a:r>
              <a:rPr lang="en-US" altLang="zh-CN" sz="2200" kern="1200" dirty="0" err="1">
                <a:latin typeface="Lucida Console" charset="0"/>
              </a:rPr>
              <a:t>BinaryTree</a:t>
            </a:r>
            <a:r>
              <a:rPr lang="en-US" altLang="zh-CN" sz="2200" kern="1200" dirty="0">
                <a:latin typeface="Lucida Console" charset="0"/>
              </a:rPr>
              <a:t>&lt;</a:t>
            </a:r>
            <a:r>
              <a:rPr lang="en-US" altLang="zh-CN" sz="2200" kern="1200" dirty="0" err="1">
                <a:latin typeface="Lucida Console" charset="0"/>
              </a:rPr>
              <a:t>int</a:t>
            </a:r>
            <a:r>
              <a:rPr lang="en-US" altLang="zh-CN" sz="2200" kern="1200" dirty="0">
                <a:latin typeface="Lucida Console" charset="0"/>
              </a:rPr>
              <a:t>&gt;&amp;);</a:t>
            </a:r>
          </a:p>
          <a:p>
            <a:pPr eaLnBrk="1" hangingPunct="1"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But for best generality, we should use function template.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CA71AE46-6775-E74D-B4C0-E79B7771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A37F77B-0CA2-B246-8305-ED9136CF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86" y="457278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6.5 How to overload the stream ops with function template?</a:t>
            </a:r>
            <a:endParaRPr lang="en-US" altLang="zh-CN" dirty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308" y="1524050"/>
            <a:ext cx="830569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inline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elemtype</a:t>
            </a:r>
            <a:r>
              <a:rPr lang="en-US" altLang="zh-CN" sz="1800" dirty="0">
                <a:latin typeface="Lucida Console" charset="0"/>
                <a:ea typeface="+mn-ea"/>
              </a:rPr>
              <a:t>&gt;&amp; </a:t>
            </a:r>
            <a:r>
              <a:rPr lang="en-US" altLang="zh-CN" sz="1800" dirty="0" err="1">
                <a:latin typeface="Lucida Console" charset="0"/>
                <a:ea typeface="+mn-ea"/>
              </a:rPr>
              <a:t>bt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&lt;&lt; “Tree: 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bt.print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;  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//Calling: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 string &gt; </a:t>
            </a:r>
            <a:r>
              <a:rPr lang="en-US" altLang="zh-CN" sz="1800" dirty="0" err="1">
                <a:latin typeface="Lucida Console" charset="0"/>
                <a:ea typeface="+mn-ea"/>
              </a:rPr>
              <a:t>bts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bts</a:t>
            </a:r>
            <a:r>
              <a:rPr lang="en-US" altLang="zh-CN" sz="1800" dirty="0">
                <a:latin typeface="Lucida Console" charset="0"/>
                <a:ea typeface="+mn-ea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800" dirty="0">
                <a:latin typeface="Lucida Console" charset="0"/>
                <a:ea typeface="+mn-ea"/>
              </a:rPr>
              <a:t>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&gt; </a:t>
            </a:r>
            <a:r>
              <a:rPr lang="en-US" altLang="zh-CN" sz="1800" dirty="0" err="1">
                <a:latin typeface="Lucida Console" charset="0"/>
                <a:ea typeface="+mn-ea"/>
              </a:rPr>
              <a:t>bti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bti</a:t>
            </a:r>
            <a:r>
              <a:rPr lang="en-US" altLang="zh-CN" sz="1800" dirty="0">
                <a:latin typeface="Lucida Console" charset="0"/>
                <a:ea typeface="+mn-ea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48E05-62A5-4C4A-997A-35417438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DF41EC01-4CDF-124B-A38B-4E18F04E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44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15987"/>
            <a:ext cx="79930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6.5 How to overload the stream ops with function template?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1784"/>
            <a:ext cx="7913970" cy="25891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Compiler will generate multiple corresponding output stream operators, not a uniform type.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the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print()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a private member function in class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BinaryTree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we must declare the operator as friend.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198" y="4237612"/>
            <a:ext cx="89914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template &lt; </a:t>
            </a:r>
            <a:r>
              <a:rPr lang="en-US" altLang="zh-CN" sz="1600" dirty="0" err="1">
                <a:latin typeface="Lucida Console" charset="0"/>
                <a:ea typeface="+mn-ea"/>
              </a:rPr>
              <a:t>typename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elemtype</a:t>
            </a:r>
            <a:r>
              <a:rPr lang="en-US" altLang="zh-CN" sz="16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BinaryTree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</a:t>
            </a:r>
            <a:r>
              <a:rPr lang="zh-CN" altLang="en-US" sz="1600" dirty="0">
                <a:latin typeface="Lucida Console" charset="0"/>
                <a:ea typeface="+mn-ea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Lucida Console" charset="0"/>
                <a:ea typeface="+mn-ea"/>
              </a:rPr>
              <a:t>friend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&amp;,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BinaryTree</a:t>
            </a:r>
            <a:r>
              <a:rPr lang="en-US" altLang="zh-CN" sz="1600" dirty="0">
                <a:latin typeface="Lucida Console" charset="0"/>
                <a:ea typeface="+mn-ea"/>
              </a:rPr>
              <a:t>&lt;</a:t>
            </a:r>
            <a:r>
              <a:rPr lang="en-US" altLang="zh-CN" sz="1600" dirty="0" err="1">
                <a:latin typeface="Lucida Console" charset="0"/>
                <a:ea typeface="+mn-ea"/>
              </a:rPr>
              <a:t>elemtype</a:t>
            </a:r>
            <a:r>
              <a:rPr lang="en-US" altLang="zh-CN" sz="1600" dirty="0">
                <a:latin typeface="Lucida Console" charset="0"/>
                <a:ea typeface="+mn-ea"/>
              </a:rPr>
              <a:t>&gt;&amp;);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450E6F2-9B39-724A-855F-E890D597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AB86FE5B-DE32-C145-99D5-7B31ADF6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2046" y="515987"/>
            <a:ext cx="728177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719137" y="1752644"/>
            <a:ext cx="7906995" cy="36575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92" y="2046169"/>
            <a:ext cx="7284946" cy="31353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There’s no need that the template parameters must be types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Constant expressions could be parameters of template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They are called ‘non-type parameters’</a:t>
            </a:r>
          </a:p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Imagine our number sequence example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3C99D47-07AE-2242-8244-ABAF464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D7A3CBC5-0EB2-7D48-A2CE-6A8D31C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09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8" y="457200"/>
            <a:ext cx="853429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57200" y="1447852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&lt;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= 1) {};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Fibonacci : public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>
                <a:latin typeface="Lucida Console" charset="0"/>
                <a:ea typeface="+mn-ea"/>
              </a:rPr>
              <a:t>Fibonacci(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= 1) :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&gt;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) {};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86104" y="5181554"/>
            <a:ext cx="4343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//using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Fibonacci&lt;16&gt; fib1;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Fibonacci&lt;16&gt; fib2(17);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92BA31B-292D-A749-BDE9-80B050F7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2982B92F-99A6-0747-840A-19687722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90" y="457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705" y="1447852"/>
            <a:ext cx="8077200" cy="728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Also we could parameterize both the length and begin position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33400" y="2362228"/>
            <a:ext cx="81534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= 1 </a:t>
            </a:r>
            <a:r>
              <a:rPr lang="en-US" altLang="zh-CN" sz="1800" dirty="0">
                <a:latin typeface="Lucida Console" charset="0"/>
                <a:ea typeface="+mn-ea"/>
              </a:rPr>
              <a:t>&gt;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//…};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 = 1 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Fibonacci : public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//…};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0" y="4495772"/>
            <a:ext cx="89914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//using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&lt;32&gt;* pns1to32 = new Fibonacci&lt;32&gt;;  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//equal to 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&lt;32, 1&gt;* pns1to32 = new Fibonacci&lt;32, 1&gt;;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&lt;32, 33&gt;* pns33to64 = new Fibonacci&lt;32, 33&gt;;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//will override the default begin position 1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CF1D474-3657-2B4D-9D14-8C46BFD8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77E6AB00-E8AC-DF45-A520-B2A80E5B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86" y="4572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9380"/>
            <a:ext cx="8305800" cy="88664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Re-implement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Fibonacci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 using constant expression as parameter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3400" y="2248495"/>
            <a:ext cx="8153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template &lt;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latin typeface="Lucida Console" charset="0"/>
                <a:ea typeface="+mn-ea"/>
              </a:rPr>
              <a:t> &gt;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 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zh-CN" altLang="en-US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>
                <a:latin typeface="Lucida Console" charset="0"/>
                <a:ea typeface="+mn-ea"/>
              </a:rPr>
              <a:t>virtual ~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() {};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char* </a:t>
            </a:r>
            <a:r>
              <a:rPr lang="en-US" altLang="zh-CN" sz="16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static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600" dirty="0">
                <a:latin typeface="Lucida Console" charset="0"/>
                <a:ea typeface="+mn-ea"/>
              </a:rPr>
              <a:t>() { return 1024;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print(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protected: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virtual void 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= 0;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bool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size)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(vector&lt;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&gt;* </a:t>
            </a:r>
            <a:r>
              <a:rPr lang="en-US" altLang="zh-CN" sz="1600" dirty="0" err="1">
                <a:latin typeface="Lucida Console" charset="0"/>
                <a:ea typeface="+mn-ea"/>
              </a:rPr>
              <a:t>pe</a:t>
            </a:r>
            <a:r>
              <a:rPr lang="en-US" altLang="zh-CN" sz="1600" dirty="0">
                <a:latin typeface="Lucida Console" charset="0"/>
                <a:ea typeface="+mn-ea"/>
              </a:rPr>
              <a:t>) : </a:t>
            </a:r>
            <a:r>
              <a:rPr lang="en-US" altLang="zh-CN" sz="1600" dirty="0" err="1">
                <a:latin typeface="Lucida Console" charset="0"/>
                <a:ea typeface="+mn-ea"/>
              </a:rPr>
              <a:t>m_pElems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pe</a:t>
            </a:r>
            <a:r>
              <a:rPr lang="en-US" altLang="zh-CN" sz="1600" dirty="0">
                <a:latin typeface="Lucida Console" charset="0"/>
                <a:ea typeface="+mn-ea"/>
              </a:rPr>
              <a:t>) {};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&gt;* </a:t>
            </a:r>
            <a:r>
              <a:rPr lang="en-US" altLang="zh-CN" sz="1600" dirty="0" err="1">
                <a:latin typeface="Lucida Console" charset="0"/>
                <a:ea typeface="+mn-ea"/>
              </a:rPr>
              <a:t>m_pElems</a:t>
            </a:r>
            <a:r>
              <a:rPr lang="en-US" altLang="zh-CN" sz="1600" dirty="0">
                <a:latin typeface="Lucida Console" charset="0"/>
                <a:ea typeface="+mn-ea"/>
              </a:rPr>
              <a:t>;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//do not need data member length and 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 any more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9E7E3DD-3F7B-4F4E-AC8D-6B871F11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6228F7A-D103-9040-A8E6-6A38EEBE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00"/>
            <a:ext cx="876288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81110" y="1447852"/>
            <a:ext cx="8153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 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&gt;&amp; ns)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ns.print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);   } 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if (! 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m_pElems</a:t>
            </a:r>
            <a:r>
              <a:rPr lang="en-US" altLang="zh-CN" sz="1800" dirty="0">
                <a:latin typeface="Lucida Console" charset="0"/>
                <a:ea typeface="+mn-ea"/>
              </a:rPr>
              <a:t>-&gt;size()))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return 0;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return (*</a:t>
            </a:r>
            <a:r>
              <a:rPr lang="en-US" altLang="zh-CN" sz="1800" dirty="0" err="1">
                <a:latin typeface="Lucida Console" charset="0"/>
                <a:ea typeface="+mn-ea"/>
              </a:rPr>
              <a:t>m_pElems</a:t>
            </a:r>
            <a:r>
              <a:rPr lang="en-US" altLang="zh-CN" sz="1800" dirty="0">
                <a:latin typeface="Lucida Console" charset="0"/>
                <a:ea typeface="+mn-ea"/>
              </a:rPr>
              <a:t>)[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- 1];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  <a:p>
            <a:pPr eaLnBrk="1" hangingPunct="1">
              <a:defRPr/>
            </a:pP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typeid</a:t>
            </a:r>
            <a:r>
              <a:rPr lang="en-US" altLang="zh-CN" sz="1800" dirty="0">
                <a:latin typeface="Lucida Console" charset="0"/>
                <a:ea typeface="+mn-ea"/>
              </a:rPr>
              <a:t>(*this).name();  }</a:t>
            </a:r>
          </a:p>
          <a:p>
            <a:pPr eaLnBrk="1" hangingPunct="1">
              <a:defRPr/>
            </a:pP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1D11C-C931-2F41-B40E-04C97DF0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3168BFB8-D489-D041-8A4C-3EFC85F0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4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00"/>
            <a:ext cx="86866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318" y="1371654"/>
            <a:ext cx="906768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bool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size)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  <a:r>
              <a:rPr lang="zh-CN" altLang="en-US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</a:rPr>
              <a:t>if 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&lt;= 0 ||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&gt; 1024)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{   </a:t>
            </a:r>
            <a:r>
              <a:rPr lang="en-US" altLang="zh-CN" sz="1800" dirty="0" err="1">
                <a:latin typeface="Lucida Console" charset="0"/>
                <a:ea typeface="+mn-ea"/>
              </a:rPr>
              <a:t>cerr</a:t>
            </a:r>
            <a:r>
              <a:rPr lang="en-US" altLang="zh-CN" sz="1800" dirty="0">
                <a:latin typeface="Lucida Console" charset="0"/>
                <a:ea typeface="+mn-ea"/>
              </a:rPr>
              <a:t> &lt;&lt; “Invalid position: 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return false;  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&gt;size) 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return true;   }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&gt;::print(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elem_pos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- 1;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end_pos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elem_pos</a:t>
            </a:r>
            <a:r>
              <a:rPr lang="en-US" altLang="zh-CN" sz="1800" dirty="0">
                <a:latin typeface="Lucida Console" charset="0"/>
                <a:ea typeface="+mn-ea"/>
              </a:rPr>
              <a:t> +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if (! 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end_pos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m_pElems</a:t>
            </a:r>
            <a:r>
              <a:rPr lang="en-US" altLang="zh-CN" sz="1800" dirty="0">
                <a:latin typeface="Lucida Console" charset="0"/>
                <a:ea typeface="+mn-ea"/>
              </a:rPr>
              <a:t>-&gt;size()))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&lt;&lt; “(”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 &lt;&lt; “, ”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&lt;&lt; “) ”;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while (</a:t>
            </a:r>
            <a:r>
              <a:rPr lang="en-US" altLang="zh-CN" sz="1800" dirty="0" err="1">
                <a:latin typeface="Lucida Console" charset="0"/>
                <a:ea typeface="+mn-ea"/>
              </a:rPr>
              <a:t>elem_pos</a:t>
            </a:r>
            <a:r>
              <a:rPr lang="en-US" altLang="zh-CN" sz="1800" dirty="0">
                <a:latin typeface="Lucida Console" charset="0"/>
                <a:ea typeface="+mn-ea"/>
              </a:rPr>
              <a:t> 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end_pos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&lt;&lt; (*</a:t>
            </a:r>
            <a:r>
              <a:rPr lang="en-US" altLang="zh-CN" sz="1800" dirty="0" err="1">
                <a:latin typeface="Lucida Console" charset="0"/>
                <a:ea typeface="+mn-ea"/>
              </a:rPr>
              <a:t>m_pElems</a:t>
            </a:r>
            <a:r>
              <a:rPr lang="en-US" altLang="zh-CN" sz="1800" dirty="0">
                <a:latin typeface="Lucida Console" charset="0"/>
                <a:ea typeface="+mn-ea"/>
              </a:rPr>
              <a:t>)[</a:t>
            </a:r>
            <a:r>
              <a:rPr lang="en-US" altLang="zh-CN" sz="1800" dirty="0" err="1">
                <a:latin typeface="Lucida Console" charset="0"/>
                <a:ea typeface="+mn-ea"/>
              </a:rPr>
              <a:t>elem_pos</a:t>
            </a:r>
            <a:r>
              <a:rPr lang="en-US" altLang="zh-CN" sz="1800" dirty="0">
                <a:latin typeface="Lucida Console" charset="0"/>
                <a:ea typeface="+mn-ea"/>
              </a:rPr>
              <a:t>++] &lt;&lt; “ ”;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;  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88139-EED9-0546-B270-19AECE8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1D26B907-2E69-A34E-BAE6-997D31BB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76" y="457200"/>
            <a:ext cx="845821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74026" y="1607167"/>
            <a:ext cx="84650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= 1&gt;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Fibonacci :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 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Fibonacci() :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&gt;(&amp;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) {};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protected: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static 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//define the static data member of Fibonacci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&gt; 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 Fibonacci&lt;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52E74-B24F-1E42-B394-5AE15E16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D45A8C20-7312-D147-B9CD-E5AEDF3E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457308" y="1295456"/>
            <a:ext cx="8168825" cy="47242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Function templates: defines a family of functions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Class templates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Some compliers have poor support on template;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Many compilers lack clear instructions when they detect the error in the definition of the template.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Many compilers do not support nesting of templates.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When templates are used, all codes get exposed.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The templates are in the header, in which the complete rebuild of all project pieces is required when the changes occur.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400" dirty="0"/>
          </a:p>
          <a:p>
            <a:pPr lvl="1" eaLnBrk="1" hangingPunct="1">
              <a:lnSpc>
                <a:spcPct val="90000"/>
              </a:lnSpc>
            </a:pPr>
            <a:endParaRPr lang="en-US" altLang="zh-CN" sz="14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57225"/>
            <a:ext cx="7993062" cy="63823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6.1 What is template?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902" y="1736695"/>
            <a:ext cx="7945438" cy="7017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template &lt; parameter-list &gt; function-declaration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export template &lt; parameter-list &gt; function-declaration</a:t>
            </a:r>
            <a:endParaRPr lang="zh-CN" altLang="en-US" sz="1800" dirty="0">
              <a:latin typeface="Lucida Console" charset="0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902" y="2895614"/>
            <a:ext cx="646042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800" dirty="0">
                <a:latin typeface="Lucida Console" charset="0"/>
                <a:ea typeface="+mn-ea"/>
              </a:rPr>
              <a:t>template &lt; parameter-list &gt; class-declaration</a:t>
            </a:r>
            <a:endParaRPr lang="zh-CN" altLang="en-US" sz="1800" dirty="0">
              <a:latin typeface="Lucida Console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19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6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56324" y="1371654"/>
            <a:ext cx="858276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void Fibonacci&lt;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,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&gt;::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zh-CN" altLang="en-US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latin typeface="Lucida Console" charset="0"/>
                <a:ea typeface="+mn-ea"/>
              </a:rPr>
              <a:t>if 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&lt;= 0 ||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&gt; 1024)  return;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s_elems.empty</a:t>
            </a:r>
            <a:r>
              <a:rPr lang="en-US" altLang="zh-CN" sz="1800" dirty="0">
                <a:latin typeface="Lucida Console" charset="0"/>
                <a:ea typeface="+mn-ea"/>
              </a:rPr>
              <a:t>())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{    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s_elems.push_back</a:t>
            </a:r>
            <a:r>
              <a:rPr lang="en-US" altLang="zh-CN" sz="1800" dirty="0">
                <a:latin typeface="Lucida Console" charset="0"/>
                <a:ea typeface="+mn-ea"/>
              </a:rPr>
              <a:t>(1);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s_elems.push_back</a:t>
            </a:r>
            <a:r>
              <a:rPr lang="en-US" altLang="zh-CN" sz="1800" dirty="0">
                <a:latin typeface="Lucida Console" charset="0"/>
                <a:ea typeface="+mn-ea"/>
              </a:rPr>
              <a:t>(1);  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if (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800" dirty="0">
                <a:latin typeface="Lucida Console" charset="0"/>
                <a:ea typeface="+mn-ea"/>
              </a:rPr>
              <a:t>() &lt;=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{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ix =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s_elems.size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n2 =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[ix - 2], n1 =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[ix - 1];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for (; ix &lt;=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; ix++)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{    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 = n2 + n1;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s_elems.push_back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   n2 = n1;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	    </a:t>
            </a:r>
            <a:r>
              <a:rPr lang="zh-CN" altLang="en-US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latin typeface="Lucida Console" charset="0"/>
                <a:ea typeface="+mn-ea"/>
              </a:rPr>
              <a:t>n1 =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;   }      }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DD25E-8A5E-C944-8087-397A5F77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7D47AD9-6379-F14B-8C4E-927F6D5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61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68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365" y="1475547"/>
            <a:ext cx="7772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use in this way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56364" y="2057436"/>
            <a:ext cx="88876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Fibonacci&lt;8&gt; fib1;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Fibonacci&lt;8, 8&gt; fib2;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Fibonacci&lt;12, 8&gt; fib3;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“fib1: ” &lt;&lt; fib1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&lt;&lt; “fib2: ” &lt;&lt; fib2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       &lt;&lt; “fib3: ” &lt;&lt; fib3 &lt;&lt; 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  <a:p>
            <a:pPr eaLnBrk="1" hangingPunct="1"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//Results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fib1: (8, 1) 1 1 2 3 5 8 13 21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fib2: (8, 8) 21 34 55 89 144 233 377 610</a:t>
            </a:r>
          </a:p>
          <a:p>
            <a:pPr eaLnBrk="1" hangingPunct="1"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fib3: (12, 8) 21 34 55 89 144 233 377 610 987 1597 2584 4181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FFBD25F-4202-7647-A357-52F4BD7E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75D5697D-62D2-9D41-B359-9575CB1C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49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52462"/>
            <a:ext cx="8610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functions and objects in global scope, their addresses are also constant expressions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They could also be taken as parameters in template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1110" y="2819416"/>
            <a:ext cx="81532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template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&lt;void (*pf)(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seq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)&gt;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numeric_sequence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numeric_sequence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latin typeface="Lucida Console" charset="0"/>
                <a:ea typeface="+mn-ea"/>
              </a:rPr>
              <a:t> = 1)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{    if (! pf)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//…generate error message and exit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     pf(</a:t>
            </a:r>
            <a:r>
              <a:rPr lang="en-US" altLang="zh-CN" sz="1600" dirty="0" err="1"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latin typeface="Lucida Console" charset="0"/>
                <a:ea typeface="+mn-ea"/>
              </a:rPr>
              <a:t> + </a:t>
            </a:r>
            <a:r>
              <a:rPr lang="en-US" altLang="zh-CN" sz="1600" dirty="0" err="1"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latin typeface="Lucida Console" charset="0"/>
                <a:ea typeface="+mn-ea"/>
              </a:rPr>
              <a:t> – 1,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);      }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    static vector&lt;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&gt; </a:t>
            </a:r>
            <a:r>
              <a:rPr lang="en-US" altLang="zh-CN" sz="1600" dirty="0" err="1">
                <a:latin typeface="Lucida Console" charset="0"/>
                <a:ea typeface="+mn-ea"/>
              </a:rPr>
              <a:t>s_elems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3754E0-AF0F-884A-A0ED-8D6F34C6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F8657129-BA6D-3043-A84B-D7E6EA4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76" y="533446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6.6 Constant expression and default parameter?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981200"/>
            <a:ext cx="7772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Usage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void </a:t>
            </a:r>
            <a:r>
              <a:rPr lang="en-US" altLang="zh-CN" sz="2000" dirty="0" err="1">
                <a:latin typeface="Lucida Console" charset="0"/>
                <a:ea typeface="+mn-ea"/>
              </a:rPr>
              <a:t>fibonacci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pos</a:t>
            </a:r>
            <a:r>
              <a:rPr lang="en-US" altLang="zh-CN" sz="2000" dirty="0">
                <a:latin typeface="Lucida Console" charset="0"/>
                <a:ea typeface="+mn-ea"/>
              </a:rPr>
              <a:t>, vector&lt;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&gt;&amp; </a:t>
            </a:r>
            <a:r>
              <a:rPr lang="en-US" altLang="zh-CN" sz="2000" dirty="0" err="1">
                <a:latin typeface="Lucida Console" charset="0"/>
                <a:ea typeface="+mn-ea"/>
              </a:rPr>
              <a:t>seq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void triangular(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pos</a:t>
            </a:r>
            <a:r>
              <a:rPr lang="en-US" altLang="zh-CN" sz="2000" dirty="0">
                <a:latin typeface="Lucida Console" charset="0"/>
                <a:ea typeface="+mn-ea"/>
              </a:rPr>
              <a:t>, vector&lt;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&gt;&amp; </a:t>
            </a:r>
            <a:r>
              <a:rPr lang="en-US" altLang="zh-CN" sz="2000" dirty="0" err="1">
                <a:latin typeface="Lucida Console" charset="0"/>
                <a:ea typeface="+mn-ea"/>
              </a:rPr>
              <a:t>seq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eaLnBrk="1" hangingPunct="1">
              <a:defRPr/>
            </a:pP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 err="1">
                <a:latin typeface="Lucida Console" charset="0"/>
                <a:ea typeface="+mn-ea"/>
              </a:rPr>
              <a:t>numeric_sequence</a:t>
            </a:r>
            <a:r>
              <a:rPr lang="en-US" altLang="zh-CN" sz="2000" dirty="0"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latin typeface="Lucida Console" charset="0"/>
                <a:ea typeface="+mn-ea"/>
              </a:rPr>
              <a:t>fibonacci</a:t>
            </a:r>
            <a:r>
              <a:rPr lang="en-US" altLang="zh-CN" sz="2000" dirty="0">
                <a:latin typeface="Lucida Console" charset="0"/>
                <a:ea typeface="+mn-ea"/>
              </a:rPr>
              <a:t>&gt; </a:t>
            </a:r>
            <a:r>
              <a:rPr lang="en-US" altLang="zh-CN" sz="2000" dirty="0" err="1">
                <a:latin typeface="Lucida Console" charset="0"/>
                <a:ea typeface="+mn-ea"/>
              </a:rPr>
              <a:t>ns_fib</a:t>
            </a:r>
            <a:r>
              <a:rPr lang="en-US" altLang="zh-CN" sz="2000" dirty="0">
                <a:latin typeface="Lucida Console" charset="0"/>
                <a:ea typeface="+mn-ea"/>
              </a:rPr>
              <a:t>(12);</a:t>
            </a:r>
          </a:p>
          <a:p>
            <a:pPr eaLnBrk="1" hangingPunct="1">
              <a:defRPr/>
            </a:pPr>
            <a:r>
              <a:rPr lang="en-US" altLang="zh-CN" sz="2000" dirty="0" err="1">
                <a:latin typeface="Lucida Console" charset="0"/>
                <a:ea typeface="+mn-ea"/>
              </a:rPr>
              <a:t>numeric_sequence</a:t>
            </a:r>
            <a:r>
              <a:rPr lang="en-US" altLang="zh-CN" sz="2000" dirty="0">
                <a:latin typeface="Lucida Console" charset="0"/>
                <a:ea typeface="+mn-ea"/>
              </a:rPr>
              <a:t>&lt;triangular&gt; </a:t>
            </a:r>
            <a:r>
              <a:rPr lang="en-US" altLang="zh-CN" sz="2000" dirty="0" err="1">
                <a:latin typeface="Lucida Console" charset="0"/>
                <a:ea typeface="+mn-ea"/>
              </a:rPr>
              <a:t>ns_tri</a:t>
            </a:r>
            <a:r>
              <a:rPr lang="en-US" altLang="zh-CN" sz="2000" dirty="0">
                <a:latin typeface="Lucida Console" charset="0"/>
                <a:ea typeface="+mn-ea"/>
              </a:rPr>
              <a:t>(18, 8);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2A7EDF6-C602-DB46-9A5F-966DDD36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E5BB19F0-538A-4142-9D5A-C9A59AC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92" y="2362229"/>
            <a:ext cx="6546926" cy="205734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could define member functions in the template form.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Member template functions could also appear in class templates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2046" y="555055"/>
            <a:ext cx="728177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6.7 member template functions?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719137" y="1752644"/>
            <a:ext cx="7281773" cy="327651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F4D120C-CD37-7747-BBBD-F498915E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1A0B47C8-BA7A-704D-85B3-A797D25A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90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74142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6.7 Member template functions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029" y="1094648"/>
            <a:ext cx="7772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define only member functions in the template form.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318" y="2009048"/>
            <a:ext cx="90676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</a:rPr>
              <a:t>PrintIt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PrintIt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os</a:t>
            </a:r>
            <a:r>
              <a:rPr lang="en-US" altLang="zh-CN" sz="2000" dirty="0">
                <a:latin typeface="Lucida Console" charset="0"/>
                <a:ea typeface="+mn-ea"/>
              </a:rPr>
              <a:t>) :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os</a:t>
            </a:r>
            <a:r>
              <a:rPr lang="en-US" altLang="zh-CN" sz="2000" dirty="0">
                <a:latin typeface="Lucida Console" charset="0"/>
                <a:ea typeface="+mn-ea"/>
              </a:rPr>
              <a:t>) {};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  <a:ea typeface="+mn-ea"/>
              </a:rPr>
              <a:t>//a member template function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template 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void print(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, char delimiter = ‘\n’)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{   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 &lt;&lt;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 &lt;&lt; delimiter;  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1467433-DCE7-EF4B-AB18-E94C4D5C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A42A8899-7400-C444-841D-4ACED678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79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6.7 Member template functions</a:t>
            </a:r>
            <a:endParaRPr lang="en-US" altLang="zh-CN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61"/>
            <a:ext cx="8534400" cy="304793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PrintIt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a non-template class, which provides a member template function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print()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print()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could write objects of any type to the output stream, if this type supports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&lt;&lt;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Thus we could use only one class and one function definition to support multiple data types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99" y="3886188"/>
            <a:ext cx="77585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main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PrintIt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(“Hello”);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(1024);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(string(“Base”));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5D850C-50A6-8142-8C70-488AF4C8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377EAD21-D314-1C48-9DF0-F3D671E8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457278"/>
            <a:ext cx="7993062" cy="7144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6.7 Member template functions</a:t>
            </a:r>
            <a:endParaRPr lang="en-US" altLang="zh-CN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029" y="1171707"/>
            <a:ext cx="8077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Member template functions could also appear in class templates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0" y="2157882"/>
            <a:ext cx="921995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template 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OutStream</a:t>
            </a:r>
            <a:r>
              <a:rPr lang="en-US" altLang="zh-CN" sz="2000" dirty="0">
                <a:latin typeface="Lucida Console" charset="0"/>
                <a:ea typeface="+mn-ea"/>
              </a:rPr>
              <a:t>&gt;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class </a:t>
            </a:r>
            <a:r>
              <a:rPr lang="en-US" altLang="zh-CN" sz="2000" dirty="0" err="1">
                <a:latin typeface="Lucida Console" charset="0"/>
                <a:ea typeface="+mn-ea"/>
              </a:rPr>
              <a:t>PrintIt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latin typeface="Lucida Console" charset="0"/>
                <a:ea typeface="+mn-ea"/>
              </a:rPr>
              <a:t>PrintIt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OutStream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os</a:t>
            </a:r>
            <a:r>
              <a:rPr lang="en-US" altLang="zh-CN" sz="2000" dirty="0">
                <a:latin typeface="Lucida Console" charset="0"/>
                <a:ea typeface="+mn-ea"/>
              </a:rPr>
              <a:t>) :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os</a:t>
            </a:r>
            <a:r>
              <a:rPr lang="en-US" altLang="zh-CN" sz="2000" dirty="0">
                <a:latin typeface="Lucida Console" charset="0"/>
                <a:ea typeface="+mn-ea"/>
              </a:rPr>
              <a:t>) {};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template 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void print(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elemtype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, char delimiter = ‘\n’) 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{   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 &lt;&lt; </a:t>
            </a:r>
            <a:r>
              <a:rPr lang="en-US" altLang="zh-CN" sz="2000" dirty="0" err="1">
                <a:latin typeface="Lucida Console" charset="0"/>
                <a:ea typeface="+mn-ea"/>
              </a:rPr>
              <a:t>elem</a:t>
            </a:r>
            <a:r>
              <a:rPr lang="en-US" altLang="zh-CN" sz="2000" dirty="0">
                <a:latin typeface="Lucida Console" charset="0"/>
                <a:ea typeface="+mn-ea"/>
              </a:rPr>
              <a:t> &lt;&lt; delimiter;  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private: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OutStream</a:t>
            </a:r>
            <a:r>
              <a:rPr lang="en-US" altLang="zh-CN" sz="2000" dirty="0">
                <a:latin typeface="Lucida Console" charset="0"/>
                <a:ea typeface="+mn-ea"/>
              </a:rPr>
              <a:t>&amp; </a:t>
            </a:r>
            <a:r>
              <a:rPr lang="en-US" altLang="zh-CN" sz="2000" dirty="0" err="1">
                <a:latin typeface="Lucida Console" charset="0"/>
                <a:ea typeface="+mn-ea"/>
              </a:rPr>
              <a:t>m_os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72787F9-F724-6240-AC1D-72EDE6ED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A83D7B54-1A12-4147-9D67-DCDDD824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73" y="533477"/>
            <a:ext cx="7993062" cy="685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6.7 Member template functions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716" y="1790736"/>
            <a:ext cx="8534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Usage 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36522" y="2895614"/>
            <a:ext cx="8153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main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PrintIt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  <a:ea typeface="+mn-ea"/>
              </a:rPr>
              <a:t>ostream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+mn-ea"/>
              </a:rPr>
              <a:t>&gt;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cout</a:t>
            </a:r>
            <a:r>
              <a:rPr lang="en-US" altLang="zh-CN" sz="2000" dirty="0">
                <a:latin typeface="Lucida Console" charset="0"/>
                <a:ea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(“Hello”);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(1024);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 err="1">
                <a:latin typeface="Lucida Console" charset="0"/>
                <a:ea typeface="+mn-ea"/>
              </a:rPr>
              <a:t>to_stdout.print</a:t>
            </a:r>
            <a:r>
              <a:rPr lang="en-US" altLang="zh-CN" sz="2000" dirty="0">
                <a:latin typeface="Lucida Console" charset="0"/>
                <a:ea typeface="+mn-ea"/>
              </a:rPr>
              <a:t>(string(“Base”));</a:t>
            </a:r>
          </a:p>
          <a:p>
            <a:pPr eaLnBrk="1" hangingPunct="1">
              <a:defRPr/>
            </a:pPr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13FE2E-4787-ED4C-978E-9C25EC9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63C8D88E-E34D-2743-B031-68F8822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How to define a binary-tree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990694" y="1895567"/>
            <a:ext cx="7635439" cy="3133591"/>
            <a:chOff x="528" y="1104"/>
            <a:chExt cx="4848" cy="1296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304" y="11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latin typeface="Arial" charset="0"/>
                  <a:ea typeface="Arial" charset="0"/>
                  <a:cs typeface="Arial" charset="0"/>
                </a:rPr>
                <a:t>Piglet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08" y="16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Roo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784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Pooh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032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Tigger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12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79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368" y="1872"/>
              <a:ext cx="100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Right child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2" y="16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Eeyore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28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Chris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776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Arial" charset="0"/>
                  <a:ea typeface="Arial" charset="0"/>
                  <a:cs typeface="Arial" charset="0"/>
                </a:rPr>
                <a:t>Kanga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864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536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448" y="1872"/>
              <a:ext cx="100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Left child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88" y="1392"/>
              <a:ext cx="1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688" y="139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0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072" y="1104"/>
              <a:ext cx="100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Root</a:t>
              </a: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167030" y="5239789"/>
            <a:ext cx="1587567" cy="39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3722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A binary-tree class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3081875"/>
            <a:ext cx="8077200" cy="293785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Operations that need to be provided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Insert, remove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Find, clear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Print (preorder,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inorder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postorder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  <a:ea typeface="Arial" charset="0"/>
                <a:cs typeface="Arial" charset="0"/>
              </a:rPr>
              <a:t>Preorder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: 	Piglet, Eeyore, Chris, Kanga,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Roo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, Pooh, Tigger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CN" sz="1800" b="1" dirty="0" err="1">
                <a:latin typeface="Arial" charset="0"/>
                <a:ea typeface="Arial" charset="0"/>
                <a:cs typeface="Arial" charset="0"/>
              </a:rPr>
              <a:t>Inorder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: 	Chris, Eeyore, Kanga, Piglet, Pooh,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Roo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, Tigger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CN" sz="1800" b="1" dirty="0" err="1">
                <a:latin typeface="Arial" charset="0"/>
                <a:ea typeface="Arial" charset="0"/>
                <a:cs typeface="Arial" charset="0"/>
              </a:rPr>
              <a:t>Postorder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: Chris, Kanga, Eeyore, Pooh, Tigger,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Roo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, Piglet 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1295486" y="1295456"/>
            <a:ext cx="5791048" cy="1523960"/>
            <a:chOff x="528" y="1104"/>
            <a:chExt cx="4848" cy="1296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304" y="115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/>
                <a:t>Piglet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408" y="16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/>
                <a:t>Roo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784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/>
                <a:t>Pooh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032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/>
                <a:t>Tigger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H="1">
              <a:off x="312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79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4368" y="187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Right child</a:t>
              </a: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152" y="1632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/>
                <a:t>Eeyore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528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/>
                <a:t>Chris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776" y="216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/>
                <a:t>Kanga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864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536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2448" y="187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/>
                <a:t>Left child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H="1">
              <a:off x="1488" y="1392"/>
              <a:ext cx="1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2688" y="139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3072" y="110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Root</a:t>
              </a:r>
            </a:p>
          </p:txBody>
        </p:sp>
      </p:grpSp>
      <p:sp>
        <p:nvSpPr>
          <p:cNvPr id="21" name="日期占位符 3">
            <a:extLst>
              <a:ext uri="{FF2B5EF4-FFF2-40B4-BE49-F238E27FC236}">
                <a16:creationId xmlns:a16="http://schemas.microsoft.com/office/drawing/2014/main" id="{BC9BD634-6A5B-6E4D-B369-05EE8F8A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EDC18F28-33D9-314E-AFED-BD97A91A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3569" y="457278"/>
            <a:ext cx="7993062" cy="79062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A binary-tree class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9851"/>
            <a:ext cx="8763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b="1" dirty="0" err="1">
                <a:latin typeface="Arial" charset="0"/>
                <a:ea typeface="Arial" charset="0"/>
                <a:cs typeface="Arial" charset="0"/>
              </a:rPr>
              <a:t>BinaryTree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storing only one pointer pointing to the root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b="1" dirty="0" err="1">
                <a:latin typeface="Arial" charset="0"/>
                <a:ea typeface="Arial" charset="0"/>
                <a:cs typeface="Arial" charset="0"/>
              </a:rPr>
              <a:t>BTNode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– storing the value of node and links to left and right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childs</a:t>
            </a:r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provide a non-template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BTNode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 declaration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971842" y="3048010"/>
            <a:ext cx="5257662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string_BTNode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 //…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string </a:t>
            </a:r>
            <a:r>
              <a:rPr lang="en-US" altLang="zh-CN" sz="1800" dirty="0" err="1">
                <a:latin typeface="Lucida Console" charset="0"/>
                <a:ea typeface="+mn-ea"/>
              </a:rPr>
              <a:t>m_szVal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m_iCnt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string_BTNode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string_BTNode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52D64BE-033F-3C48-98A0-E619CC0A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1FA9547-42DC-4D42-B4A1-96D2AC2E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Parameterized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541539"/>
            <a:ext cx="7993062" cy="4176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Without Template, we have to implement multiple </a:t>
            </a:r>
            <a:r>
              <a:rPr lang="en-US" altLang="zh-CN" sz="2800" b="1" dirty="0" err="1">
                <a:latin typeface="Arial" charset="0"/>
                <a:ea typeface="Arial" charset="0"/>
                <a:cs typeface="Arial" charset="0"/>
              </a:rPr>
              <a:t>BTNode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classes with different names and data types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those insertion, deletion and traversing ops, their mechanism won’t change when node data type changes, thus are “type-independent”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extract the “type-dependent” parts and parameterize them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E9D8C-7CF0-D949-9CE5-65D6B54E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2BE25C23-FDA1-2842-9587-393C8D63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9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809" y="557399"/>
            <a:ext cx="7993062" cy="81425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6.2 Parameterized Types</a:t>
            </a:r>
            <a:endParaRPr lang="en-US" altLang="zh-CN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110" y="1143060"/>
            <a:ext cx="77724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;		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//forward declaration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1800" dirty="0">
              <a:latin typeface="Lucida Console" charset="0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template &lt; </a:t>
            </a:r>
            <a:r>
              <a:rPr lang="en-US" altLang="zh-CN" sz="1800" dirty="0" err="1">
                <a:latin typeface="Lucida Console" charset="0"/>
                <a:ea typeface="+mn-ea"/>
              </a:rPr>
              <a:t>typename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		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//class definition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//…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private: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valtype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m_Val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m_iCnt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lchild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     </a:t>
            </a:r>
            <a:r>
              <a:rPr lang="en-US" altLang="zh-CN" sz="1800" dirty="0" err="1">
                <a:latin typeface="Lucida Console" charset="0"/>
                <a:ea typeface="+mn-ea"/>
              </a:rPr>
              <a:t>BTNode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rchild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3822" y="3276604"/>
            <a:ext cx="52578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The </a:t>
            </a:r>
            <a:r>
              <a:rPr lang="en-US" altLang="zh-CN" sz="2800" i="1" dirty="0" err="1"/>
              <a:t>valtype</a:t>
            </a:r>
            <a:r>
              <a:rPr lang="en-US" altLang="zh-CN" sz="2800" dirty="0"/>
              <a:t> in </a:t>
            </a:r>
            <a:r>
              <a:rPr lang="en-US" altLang="zh-CN" sz="2800" dirty="0">
                <a:solidFill>
                  <a:srgbClr val="C00000"/>
                </a:solidFill>
              </a:rPr>
              <a:t>class template </a:t>
            </a:r>
            <a:r>
              <a:rPr lang="en-US" altLang="zh-CN" sz="2800" dirty="0"/>
              <a:t>is used as a space </a:t>
            </a:r>
            <a:r>
              <a:rPr lang="en-US" altLang="zh-CN" sz="2800" dirty="0" err="1"/>
              <a:t>reserver</a:t>
            </a: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It</a:t>
            </a:r>
            <a:r>
              <a:rPr lang="en-US" altLang="zh-CN" sz="2800" dirty="0">
                <a:latin typeface="Times New Roman" charset="0"/>
              </a:rPr>
              <a:t>’</a:t>
            </a:r>
            <a:r>
              <a:rPr lang="en-US" altLang="zh-CN" sz="2800" dirty="0"/>
              <a:t>s a type parameter that could replace any built-in type or user-defined type while running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5C960DB-0068-514D-BB5F-F917E770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4FD2ECA4-CB59-D943-8D02-3C13848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11212</TotalTime>
  <Pages>0</Pages>
  <Words>4494</Words>
  <Characters>0</Characters>
  <Application>Microsoft Macintosh PowerPoint</Application>
  <DocSecurity>0</DocSecurity>
  <PresentationFormat>全屏显示(4:3)</PresentationFormat>
  <Lines>0</Lines>
  <Paragraphs>755</Paragraphs>
  <Slides>48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SimSun</vt:lpstr>
      <vt:lpstr>Arial</vt:lpstr>
      <vt:lpstr>Lucida Console</vt:lpstr>
      <vt:lpstr>Palatino Linotype</vt:lpstr>
      <vt:lpstr>Tahoma</vt:lpstr>
      <vt:lpstr>Times New Roman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6–OOP中的模版</vt:lpstr>
      <vt:lpstr>6.1 What is template?</vt:lpstr>
      <vt:lpstr>6.1 What is template?</vt:lpstr>
      <vt:lpstr>6.2 How to define a binary-tree class?</vt:lpstr>
      <vt:lpstr>6.2 A binary-tree class</vt:lpstr>
      <vt:lpstr>6.2 A binary-tree class</vt:lpstr>
      <vt:lpstr>6.2 Parameterized Types</vt:lpstr>
      <vt:lpstr>6.2 Parameterized Types</vt:lpstr>
      <vt:lpstr>6.2 Parameterized Types</vt:lpstr>
      <vt:lpstr>6.2 Parameterized Types</vt:lpstr>
      <vt:lpstr>6.2 Parameterized Types</vt:lpstr>
      <vt:lpstr>6.3 Define the class template</vt:lpstr>
      <vt:lpstr>6.3 Define the class template</vt:lpstr>
      <vt:lpstr>6.3 Define the class template</vt:lpstr>
      <vt:lpstr>6.3 Define the class template</vt:lpstr>
      <vt:lpstr>6.3 Handle a type parameter</vt:lpstr>
      <vt:lpstr>6.3 Handle a type parameter</vt:lpstr>
      <vt:lpstr>6.4 Implement the class template</vt:lpstr>
      <vt:lpstr>6.4 Implement the class template</vt:lpstr>
      <vt:lpstr>PowerPoint 演示文稿</vt:lpstr>
      <vt:lpstr>6.4 Implement the class template</vt:lpstr>
      <vt:lpstr>6.4 Implement the class template</vt:lpstr>
      <vt:lpstr>PowerPoint 演示文稿</vt:lpstr>
      <vt:lpstr>PowerPoint 演示文稿</vt:lpstr>
      <vt:lpstr>6.4 Implement the class template</vt:lpstr>
      <vt:lpstr>6.4 Implement the class template</vt:lpstr>
      <vt:lpstr>6.4 Implement the class template</vt:lpstr>
      <vt:lpstr>6.4 Implement the class template</vt:lpstr>
      <vt:lpstr>6.5 How to overload the stream ops with function template?</vt:lpstr>
      <vt:lpstr>6.5 How to overload the stream ops with function template?</vt:lpstr>
      <vt:lpstr>6.5 How to overload the stream ops with function template?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6.6 Constant expression and default parameter?</vt:lpstr>
      <vt:lpstr>6.7 member template functions?</vt:lpstr>
      <vt:lpstr>6.7 Member template functions</vt:lpstr>
      <vt:lpstr>6.7 Member template functions</vt:lpstr>
      <vt:lpstr>6.7 Member template functions</vt:lpstr>
      <vt:lpstr>6.7 Member template functions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1180</cp:revision>
  <dcterms:created xsi:type="dcterms:W3CDTF">2012-06-18T00:20:00Z</dcterms:created>
  <dcterms:modified xsi:type="dcterms:W3CDTF">2023-10-11T13:02:26Z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