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42"/>
  </p:notesMasterIdLst>
  <p:sldIdLst>
    <p:sldId id="512" r:id="rId6"/>
    <p:sldId id="543" r:id="rId7"/>
    <p:sldId id="514" r:id="rId8"/>
    <p:sldId id="575" r:id="rId9"/>
    <p:sldId id="619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4" r:id="rId31"/>
    <p:sldId id="645" r:id="rId32"/>
    <p:sldId id="646" r:id="rId33"/>
    <p:sldId id="647" r:id="rId34"/>
    <p:sldId id="648" r:id="rId35"/>
    <p:sldId id="642" r:id="rId36"/>
    <p:sldId id="649" r:id="rId37"/>
    <p:sldId id="650" r:id="rId38"/>
    <p:sldId id="651" r:id="rId39"/>
    <p:sldId id="652" r:id="rId40"/>
    <p:sldId id="653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AC00"/>
    <a:srgbClr val="92C9D7"/>
    <a:srgbClr val="000000"/>
    <a:srgbClr val="F4F600"/>
    <a:srgbClr val="7A59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 autoAdjust="0"/>
    <p:restoredTop sz="91577" autoAdjust="0"/>
  </p:normalViewPr>
  <p:slideViewPr>
    <p:cSldViewPr>
      <p:cViewPr varScale="1">
        <p:scale>
          <a:sx n="103" d="100"/>
          <a:sy n="103" d="100"/>
        </p:scale>
        <p:origin x="2296" y="176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-5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18" Type="http://schemas.openxmlformats.org/officeDocument/2006/relationships/slide" Target="slides/slide30.xml"/><Relationship Id="rId3" Type="http://schemas.openxmlformats.org/officeDocument/2006/relationships/slide" Target="slides/slide9.xml"/><Relationship Id="rId21" Type="http://schemas.openxmlformats.org/officeDocument/2006/relationships/slide" Target="slides/slide34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" Type="http://schemas.openxmlformats.org/officeDocument/2006/relationships/slide" Target="slides/slide8.xml"/><Relationship Id="rId16" Type="http://schemas.openxmlformats.org/officeDocument/2006/relationships/slide" Target="slides/slide28.xml"/><Relationship Id="rId20" Type="http://schemas.openxmlformats.org/officeDocument/2006/relationships/slide" Target="slides/slide33.xml"/><Relationship Id="rId1" Type="http://schemas.openxmlformats.org/officeDocument/2006/relationships/slide" Target="slides/slide6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5" Type="http://schemas.openxmlformats.org/officeDocument/2006/relationships/slide" Target="slides/slide13.xml"/><Relationship Id="rId15" Type="http://schemas.openxmlformats.org/officeDocument/2006/relationships/slide" Target="slides/slide27.xml"/><Relationship Id="rId10" Type="http://schemas.openxmlformats.org/officeDocument/2006/relationships/slide" Target="slides/slide21.xml"/><Relationship Id="rId19" Type="http://schemas.openxmlformats.org/officeDocument/2006/relationships/slide" Target="slides/slide32.xml"/><Relationship Id="rId4" Type="http://schemas.openxmlformats.org/officeDocument/2006/relationships/slide" Target="slides/slide11.xml"/><Relationship Id="rId9" Type="http://schemas.openxmlformats.org/officeDocument/2006/relationships/slide" Target="slides/slide20.xml"/><Relationship Id="rId14" Type="http://schemas.openxmlformats.org/officeDocument/2006/relationships/slide" Target="slides/slide26.xml"/><Relationship Id="rId22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2722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04262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0821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8105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6802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3569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7339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Software testing/ Qinpei Zhao</a:t>
            </a:r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/>
              <a:t>Beiginning</a:t>
            </a:r>
            <a:r>
              <a:rPr lang="en-US" altLang="zh-CN" dirty="0"/>
              <a:t>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Beginning C</a:t>
            </a:r>
            <a:r>
              <a:rPr lang="zh-CN" altLang="zh-CN" dirty="0">
                <a:solidFill>
                  <a:srgbClr val="000000"/>
                </a:solidFill>
              </a:rPr>
              <a:t>/ Qinpei Zhao</a:t>
            </a:r>
            <a:endParaRPr lang="zh-CN" altLang="zh-CN" sz="1400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3F35-F565-1843-863A-C92D4D765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/ </a:t>
            </a:r>
            <a:r>
              <a:rPr lang="en-US" altLang="zh-CN" dirty="0" err="1">
                <a:solidFill>
                  <a:srgbClr val="000000"/>
                </a:solidFill>
                <a:latin typeface="Palatino Linotype"/>
              </a:rPr>
              <a:t>Qinpei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 Zhao</a:t>
            </a:r>
            <a:endParaRPr lang="zh-CN" altLang="zh-CN" sz="1400" dirty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hyperlink" Target="mailto:qinpeizhao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面向对象程序设计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4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00594" y="1955876"/>
            <a:ext cx="4343406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异常处理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7.3 How to throw an exception?</a:t>
            </a:r>
            <a:endParaRPr lang="en-US" altLang="zh-CN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57308" y="1219258"/>
            <a:ext cx="8686692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b="1" dirty="0" err="1">
                <a:latin typeface="Lucida Console" charset="0"/>
                <a:ea typeface="+mn-ea"/>
              </a:rPr>
              <a:t>iterator_overflow</a:t>
            </a:r>
            <a:endParaRPr lang="en-US" altLang="zh-CN" sz="1800" b="1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index,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max)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     : </a:t>
            </a:r>
            <a:r>
              <a:rPr lang="en-US" altLang="zh-CN" sz="1800" dirty="0" err="1">
                <a:latin typeface="Lucida Console" charset="0"/>
                <a:ea typeface="+mn-ea"/>
              </a:rPr>
              <a:t>m_index</a:t>
            </a:r>
            <a:r>
              <a:rPr lang="en-US" altLang="zh-CN" sz="1800" dirty="0">
                <a:latin typeface="Lucida Console" charset="0"/>
                <a:ea typeface="+mn-ea"/>
              </a:rPr>
              <a:t>(index), </a:t>
            </a:r>
            <a:r>
              <a:rPr lang="en-US" altLang="zh-CN" sz="1800" dirty="0" err="1">
                <a:latin typeface="Lucida Console" charset="0"/>
                <a:ea typeface="+mn-ea"/>
              </a:rPr>
              <a:t>m_max</a:t>
            </a:r>
            <a:r>
              <a:rPr lang="en-US" altLang="zh-CN" sz="1800" dirty="0">
                <a:latin typeface="Lucida Console" charset="0"/>
                <a:ea typeface="+mn-ea"/>
              </a:rPr>
              <a:t>(max) {};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index()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m_index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max()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m_max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void </a:t>
            </a:r>
            <a:r>
              <a:rPr lang="en-US" altLang="zh-CN" sz="1800" b="1" dirty="0" err="1">
                <a:latin typeface="Lucida Console" charset="0"/>
                <a:ea typeface="+mn-ea"/>
              </a:rPr>
              <a:t>what_happened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cerr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&lt;&lt; “Internal error: current index”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m_index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&lt;&lt; “exceeds the maximum bound: 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m_max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m_index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m_max</a:t>
            </a:r>
            <a:r>
              <a:rPr lang="en-US" altLang="zh-CN" sz="1800" dirty="0">
                <a:latin typeface="Lucida Console" charset="0"/>
                <a:ea typeface="+mn-ea"/>
              </a:rPr>
              <a:t>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84353-BEA0-9545-98FE-1E83D2D7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2A00E4F-6720-AE49-8DE1-28BAA353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10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1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7.3 How to throw an exception?</a:t>
            </a:r>
            <a:endParaRPr lang="en-US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56"/>
            <a:ext cx="8153400" cy="2057400"/>
          </a:xfrm>
        </p:spPr>
        <p:txBody>
          <a:bodyPr/>
          <a:lstStyle/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Our previous throw example throws an anonymous object of </a:t>
            </a:r>
            <a:r>
              <a:rPr lang="en-US" altLang="zh-CN" sz="2600" b="1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 class, and constructor is directly called</a:t>
            </a:r>
          </a:p>
          <a:p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Also we could clarify the exception object name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04912" y="3247411"/>
            <a:ext cx="8686800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void </a:t>
            </a:r>
            <a:r>
              <a:rPr lang="en-US" altLang="zh-CN" sz="18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800" dirty="0"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 &gt;=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m_iMaxElems</a:t>
            </a:r>
            <a:r>
              <a:rPr lang="en-US" altLang="zh-CN" sz="1800" dirty="0">
                <a:latin typeface="Lucida Console" charset="0"/>
                <a:ea typeface="+mn-ea"/>
              </a:rPr>
              <a:t>){ 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1800" dirty="0">
                <a:latin typeface="Lucida Console" charset="0"/>
                <a:ea typeface="+mn-ea"/>
              </a:rPr>
              <a:t> ex(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,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m_iMaxElems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throw ex;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 &gt;=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800" dirty="0">
                <a:latin typeface="Lucida Console" charset="0"/>
                <a:ea typeface="+mn-ea"/>
              </a:rPr>
              <a:t>())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 + 1);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4E07F33-1964-2948-B76D-1E07E26B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ABCF4C5E-41DA-5146-BF9E-E5B0FF6E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7.4 How to catch an exception?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609704" y="1895567"/>
            <a:ext cx="7391206" cy="36669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95" y="2257584"/>
            <a:ext cx="6857819" cy="307636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type of exception objects will be compared at each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sentence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Once met, sentences in corresponding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block will be executed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Program continues after all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sentences are passed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67DE2E1F-44C8-C548-97C4-349730BA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81B58B0D-45B6-8947-8806-3CE2D377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7.4 How to catch an exception?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652" y="1280824"/>
            <a:ext cx="8229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single or multiple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sentences to catch thrown exception objects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76318" y="2223799"/>
            <a:ext cx="632443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extern void </a:t>
            </a:r>
            <a:r>
              <a:rPr lang="en-US" altLang="zh-CN" sz="16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char*);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extern string </a:t>
            </a:r>
            <a:r>
              <a:rPr lang="en-US" altLang="zh-CN" sz="1600" dirty="0" err="1">
                <a:latin typeface="Lucida Console" charset="0"/>
                <a:ea typeface="+mn-ea"/>
              </a:rPr>
              <a:t>err_message</a:t>
            </a:r>
            <a:r>
              <a:rPr lang="en-US" altLang="zh-CN" sz="1600" dirty="0">
                <a:latin typeface="Lucida Console" charset="0"/>
                <a:ea typeface="+mn-ea"/>
              </a:rPr>
              <a:t>[];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extern 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log_file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bool </a:t>
            </a:r>
            <a:r>
              <a:rPr lang="en-US" altLang="zh-CN" sz="1600" dirty="0" err="1">
                <a:latin typeface="Lucida Console" charset="0"/>
                <a:ea typeface="+mn-ea"/>
              </a:rPr>
              <a:t>funcA</a:t>
            </a:r>
            <a:r>
              <a:rPr lang="en-US" altLang="zh-CN" sz="160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status = true;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catch (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errno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err_message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errno</a:t>
            </a:r>
            <a:r>
              <a:rPr lang="en-US" altLang="zh-CN" sz="1600" dirty="0">
                <a:latin typeface="Lucida Console" charset="0"/>
                <a:ea typeface="+mn-ea"/>
              </a:rPr>
              <a:t>].</a:t>
            </a:r>
            <a:r>
              <a:rPr lang="en-US" altLang="zh-CN" sz="1600" dirty="0" err="1">
                <a:latin typeface="Lucida Console" charset="0"/>
                <a:ea typeface="+mn-ea"/>
              </a:rPr>
              <a:t>c_str</a:t>
            </a:r>
            <a:r>
              <a:rPr lang="en-US" altLang="zh-CN" sz="1600" dirty="0">
                <a:latin typeface="Lucida Console" charset="0"/>
                <a:ea typeface="+mn-ea"/>
              </a:rPr>
              <a:t>());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status = false;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}     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40453" y="1981238"/>
            <a:ext cx="470354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/>
              <a:t>     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catch (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 char* 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str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</a:t>
            </a:r>
            <a:r>
              <a:rPr lang="en-US" altLang="zh-CN" sz="16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str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status = false;   }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catch (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iterator_overflow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&amp; 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iof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</a:t>
            </a:r>
            <a:r>
              <a:rPr lang="en-US" altLang="zh-CN" sz="1600" dirty="0" err="1">
                <a:latin typeface="Lucida Console" charset="0"/>
                <a:ea typeface="+mn-ea"/>
              </a:rPr>
              <a:t>iof.what_happened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log_file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status = false; 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return status;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 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269813" y="5517008"/>
            <a:ext cx="6442351" cy="121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It could handle our previous 3 exception objects:</a:t>
            </a:r>
          </a:p>
          <a:p>
            <a:pPr marL="857250" lvl="1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throw 42;</a:t>
            </a:r>
          </a:p>
          <a:p>
            <a:pPr marL="857250" lvl="1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throw “panic: no buffer!”;</a:t>
            </a:r>
          </a:p>
          <a:p>
            <a:pPr marL="857250" lvl="1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throw </a:t>
            </a:r>
            <a:r>
              <a:rPr lang="en-US" altLang="zh-CN" sz="1600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iterator_overflow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(</a:t>
            </a:r>
            <a:r>
              <a:rPr lang="en-US" altLang="zh-CN" sz="1600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m_iIdx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, Fibonacci::</a:t>
            </a:r>
            <a:r>
              <a:rPr lang="en-US" altLang="zh-CN" sz="1600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m_iMaxElems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7.4 How to catch an exception?</a:t>
            </a:r>
            <a:endParaRPr lang="en-US" altLang="zh-CN" dirty="0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308" y="1447812"/>
            <a:ext cx="838178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In some cases, if we could not finish the complete handling of certain exceptions, we could re-throw them and let other “catch-</a:t>
            </a:r>
            <a:r>
              <a:rPr lang="en-US" altLang="zh-CN" sz="2600" dirty="0" err="1"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” to handle it </a:t>
            </a:r>
          </a:p>
        </p:txBody>
      </p:sp>
      <p:sp>
        <p:nvSpPr>
          <p:cNvPr id="103428" name="Text Box 1028"/>
          <p:cNvSpPr txBox="1">
            <a:spLocks noChangeArrowheads="1"/>
          </p:cNvSpPr>
          <p:nvPr/>
        </p:nvSpPr>
        <p:spPr bwMode="auto">
          <a:xfrm>
            <a:off x="450442" y="2773435"/>
            <a:ext cx="83886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catch (</a:t>
            </a:r>
            <a:r>
              <a:rPr lang="en-US" altLang="zh-CN" sz="20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iof</a:t>
            </a:r>
            <a:r>
              <a:rPr lang="en-US" altLang="zh-CN" sz="20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iof.what_happened</a:t>
            </a:r>
            <a:r>
              <a:rPr lang="en-US" altLang="zh-CN" sz="2000" dirty="0">
                <a:latin typeface="Lucida Console" charset="0"/>
                <a:ea typeface="+mn-ea"/>
              </a:rPr>
              <a:t>());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//re-throw this exception, it could appear only in catch sentence</a:t>
            </a:r>
            <a:endParaRPr lang="en-US" altLang="zh-CN" sz="20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Lucida Console" charset="0"/>
                <a:ea typeface="+mn-ea"/>
              </a:rPr>
              <a:t>throw;</a:t>
            </a:r>
            <a:r>
              <a:rPr lang="en-US" altLang="zh-CN" sz="2000" dirty="0">
                <a:latin typeface="Lucida Console" charset="0"/>
                <a:ea typeface="+mn-ea"/>
              </a:rPr>
              <a:t>	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}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 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FA557E-4F6A-A448-800A-AEC2A5B2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11DBB402-FF95-F042-8518-8A6B578D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14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57225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7.4 How to catch an exception?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17" y="1219258"/>
            <a:ext cx="8381780" cy="13716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we want to catch all types of exceptions, we could use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catch-all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sentence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19138" y="2543349"/>
            <a:ext cx="77389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Lucida Console" charset="0"/>
                <a:ea typeface="+mn-ea"/>
              </a:rPr>
              <a:t>catch (…)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2000" dirty="0">
                <a:latin typeface="Lucida Console" charset="0"/>
                <a:ea typeface="+mn-ea"/>
              </a:rPr>
              <a:t>(“Exception of unknown type”);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 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08428D-DD7D-DF4B-B109-29396C99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60BA3119-6177-CC40-9185-2F47240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How to try an exception?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609704" y="1895567"/>
            <a:ext cx="7391206" cy="36669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95" y="2257584"/>
            <a:ext cx="6857819" cy="3076365"/>
          </a:xfrm>
        </p:spPr>
        <p:txBody>
          <a:bodyPr/>
          <a:lstStyle/>
          <a:p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sentences should be companion with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try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blocks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there is something abnormal while the execution of the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try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block, it should be handled in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sentence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070D8C75-3B11-3149-A440-C57D78F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216CB875-98E7-A143-8BC6-10892E5A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24669" y="1204951"/>
            <a:ext cx="8382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bool </a:t>
            </a:r>
            <a:r>
              <a:rPr lang="en-US" altLang="zh-CN" sz="1800" dirty="0" err="1">
                <a:latin typeface="Lucida Console" charset="0"/>
                <a:ea typeface="+mn-ea"/>
              </a:rPr>
              <a:t>has_elem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800" dirty="0">
                <a:latin typeface="Lucida Console" charset="0"/>
                <a:ea typeface="+mn-ea"/>
              </a:rPr>
              <a:t> first, </a:t>
            </a:r>
            <a:r>
              <a:rPr lang="en-US" altLang="zh-CN" sz="18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800" dirty="0">
                <a:latin typeface="Lucida Console" charset="0"/>
                <a:ea typeface="+mn-ea"/>
              </a:rPr>
              <a:t> last,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bool status = true;</a:t>
            </a:r>
          </a:p>
          <a:p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Lucida Console" charset="0"/>
                <a:ea typeface="+mn-ea"/>
              </a:rPr>
              <a:t>try</a:t>
            </a:r>
          </a:p>
          <a:p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   {    </a:t>
            </a:r>
            <a:r>
              <a:rPr lang="en-US" altLang="zh-CN" sz="1800" dirty="0">
                <a:latin typeface="Lucida Console" charset="0"/>
                <a:ea typeface="+mn-ea"/>
              </a:rPr>
              <a:t>while (first != last)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{    if (*first ==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      return status;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      first++;   }</a:t>
            </a:r>
          </a:p>
          <a:p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catch</a:t>
            </a:r>
            <a:r>
              <a:rPr lang="en-US" altLang="zh-CN" sz="1800" dirty="0">
                <a:latin typeface="Lucida Console" charset="0"/>
                <a:ea typeface="+mn-ea"/>
              </a:rPr>
              <a:t> (</a:t>
            </a:r>
            <a:r>
              <a:rPr lang="en-US" altLang="zh-CN" sz="18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iof</a:t>
            </a:r>
            <a:r>
              <a:rPr lang="en-US" altLang="zh-CN" sz="1800" dirty="0">
                <a:latin typeface="Lucida Console" charset="0"/>
                <a:ea typeface="+mn-ea"/>
              </a:rPr>
              <a:t>)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//only catch exceptions of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iterator_overflow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    </a:t>
            </a:r>
            <a:r>
              <a:rPr lang="en-US" altLang="zh-CN" sz="1800" dirty="0" err="1">
                <a:latin typeface="Lucida Console" charset="0"/>
                <a:ea typeface="+mn-ea"/>
              </a:rPr>
              <a:t>log_message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iof.what_happened</a:t>
            </a:r>
            <a:r>
              <a:rPr lang="en-US" altLang="zh-CN" sz="1800" dirty="0">
                <a:latin typeface="Lucida Console" charset="0"/>
                <a:ea typeface="+mn-ea"/>
              </a:rPr>
              <a:t>());       }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status = false;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return status;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1200B-0EB6-094E-B155-F7E07ABF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3F6DA1DC-83CB-5C47-8006-C11A77F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68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36468" y="1465341"/>
            <a:ext cx="8382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800" dirty="0">
                <a:latin typeface="Lucida Console" charset="0"/>
                <a:ea typeface="+mn-ea"/>
              </a:rPr>
              <a:t>::operator*()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return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[ 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 ];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inline void </a:t>
            </a:r>
            <a:r>
              <a:rPr lang="en-US" altLang="zh-CN" sz="18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800" dirty="0"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 &gt;= 1024)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</a:t>
            </a:r>
            <a:r>
              <a:rPr lang="en-US" altLang="zh-CN" sz="1800" b="1" dirty="0">
                <a:solidFill>
                  <a:srgbClr val="C00000"/>
                </a:solidFill>
                <a:latin typeface="Lucida Console" charset="0"/>
                <a:ea typeface="+mn-ea"/>
              </a:rPr>
              <a:t>throw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m_iIdx</a:t>
            </a:r>
            <a:r>
              <a:rPr lang="en-US" altLang="zh-CN" sz="1800" dirty="0">
                <a:latin typeface="Lucida Console" charset="0"/>
                <a:ea typeface="+mn-ea"/>
              </a:rPr>
              <a:t>, 1024);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2" name="手杖形箭头 1"/>
          <p:cNvSpPr/>
          <p:nvPr/>
        </p:nvSpPr>
        <p:spPr bwMode="auto">
          <a:xfrm rot="5400000">
            <a:off x="6913438" y="2133634"/>
            <a:ext cx="1904949" cy="1904950"/>
          </a:xfrm>
          <a:prstGeom prst="uturnArrow">
            <a:avLst>
              <a:gd name="adj1" fmla="val 2182"/>
              <a:gd name="adj2" fmla="val 25000"/>
              <a:gd name="adj3" fmla="val 8272"/>
              <a:gd name="adj4" fmla="val 43750"/>
              <a:gd name="adj5" fmla="val 7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A088BA-F1C2-044F-9279-30F4AB2E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9DF78D84-B7F3-3244-B53F-C6DCE67C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90" y="1295456"/>
            <a:ext cx="8458200" cy="4114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that the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m_iIdx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exceeds the maximum limit 1024, what will happen?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Exception handling facility will check whether the place where exceptions were thrown out is in a </a:t>
            </a:r>
            <a:r>
              <a:rPr lang="en-US" altLang="zh-CN" sz="28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try{}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block. If so, it try to find a </a:t>
            </a:r>
            <a:r>
              <a:rPr lang="en-US" altLang="zh-CN" sz="2800" b="1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sentence that could handle this type of exceptions and do corresponding operations. Programs continues after that.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4C731-DD4F-5146-BDEC-1285C34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933934C-6F4A-9C46-A381-78889C8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8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7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异常处理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4999037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7.1 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代码中出现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a/0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的情况怎么办？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什么是异常处理机制？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7.3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throw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异常？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7.4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catch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异常？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try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异常？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异常就这样处理就好了吗？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7.7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所有的异常都要我们自己写吗？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371546"/>
            <a:ext cx="822938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for our previous example, </a:t>
            </a:r>
            <a:r>
              <a:rPr lang="en-US" altLang="zh-CN" sz="24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throw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is not in a </a:t>
            </a:r>
            <a:r>
              <a:rPr lang="en-US" altLang="zh-CN" sz="24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try{}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block, exception handling facility will not handle this exception but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terminate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the execution of remaining codes, and try to find a corresponding catch in caller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check_integrity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  <a:sym typeface="Wingdings" charset="2"/>
              </a:rPr>
              <a:t> operator*() 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  <a:sym typeface="Wingdings" charset="2"/>
              </a:rPr>
              <a:t>has_elem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  <a:sym typeface="Wingdings" charset="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  <a:sym typeface="Wingdings" charset="2"/>
              </a:rPr>
              <a:t>Programs will continue from </a:t>
            </a:r>
            <a:r>
              <a:rPr lang="en-US" altLang="zh-CN" sz="2200" dirty="0">
                <a:effectLst/>
                <a:latin typeface="Arial" charset="0"/>
                <a:ea typeface="Arial" charset="0"/>
                <a:cs typeface="Arial" charset="0"/>
              </a:rPr>
              <a:t>status = false;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an appropriate </a:t>
            </a:r>
            <a:r>
              <a:rPr lang="en-US" altLang="zh-CN" sz="24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catch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could not be found even in the end of the function calling chain – </a:t>
            </a:r>
            <a:r>
              <a:rPr lang="en-US" altLang="zh-CN" sz="24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main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lang="en-US" altLang="zh-CN" sz="24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terminate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provided in the standard library will be executed, and the whole program terminated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Rule in C++: every exception should be handled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81EEF-7029-A84F-B120-602A9C7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3A15C27-8F34-3544-8597-D65EBD8E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20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3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295456"/>
            <a:ext cx="8458200" cy="4800474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Why C++ not supports resuming from where exception was thrown after the exception is handled?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Exception handling facility could not know how much clean-ups should be done to return to right state and continue the following lines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If resuming is required, it is also required that programmer writing throw codes be familiar with catch codes which might be written by another programmer, and vice versa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That will bring complex depending relationship and maintenance problems, in a close coupling form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you really want a problem “solving-resuming” mode, write a “check-restore” function before throwing an exception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8EDE-E013-FE45-B00D-56718BB1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562E80B-8F42-2E4D-BE97-2B13AF39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21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6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600248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that not means every function should handle every possible exception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If certain sentence which is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not in a try block may lead to an exception, this exception surely would not be handled in this function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Though function will be terminated, it will not always be hazard and cause problems (as the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operator*()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It depends on the programmer that which sentences should be in try block and which ones outside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F0878-D0DB-F44C-8224-904F250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CEE2685-C667-8D40-8616-16EA562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22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58"/>
            <a:ext cx="8305800" cy="4648078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Why we put the dereference </a:t>
            </a:r>
            <a:r>
              <a:rPr lang="en-US" altLang="zh-CN" sz="2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*first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altLang="zh-CN" sz="2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try{}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block in </a:t>
            </a:r>
            <a:r>
              <a:rPr lang="en-US" altLang="zh-CN" sz="2800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has_elem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and did not pass the </a:t>
            </a:r>
            <a:r>
              <a:rPr lang="en-US" altLang="zh-CN" sz="2800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exception to its caller?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Its caller only focus on whether there exists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elem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in the range between iterators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last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it may not be aware of such a type of exception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Incrementing the iterator and dereferencing are implementation detail of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has_elem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thus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exception is only related to our implementation detail 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Since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has_elem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has best understanding of the importance of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exception, we leave it inside, separate it from the caller of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has_elem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and make it transparent</a:t>
            </a:r>
          </a:p>
        </p:txBody>
      </p:sp>
    </p:spTree>
    <p:extLst>
      <p:ext uri="{BB962C8B-B14F-4D97-AF65-F5344CB8AC3E}">
        <p14:creationId xmlns:p14="http://schemas.microsoft.com/office/powerpoint/2010/main" val="188139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7.5 try for an exception?</a:t>
            </a:r>
            <a:endParaRPr lang="en-US" altLang="zh-CN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3429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Design strategy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Find out every potential hazard exception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Make it handled somewhere of the function calling chain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Find most appropriate and related places</a:t>
            </a:r>
          </a:p>
        </p:txBody>
      </p:sp>
    </p:spTree>
    <p:extLst>
      <p:ext uri="{BB962C8B-B14F-4D97-AF65-F5344CB8AC3E}">
        <p14:creationId xmlns:p14="http://schemas.microsoft.com/office/powerpoint/2010/main" val="98175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9704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7.6 Anything else to consider?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609704" y="1600249"/>
            <a:ext cx="7391206" cy="437616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97" y="1752644"/>
            <a:ext cx="6857819" cy="33768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Local resource management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76397" y="2283090"/>
            <a:ext cx="57183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extern </a:t>
            </a:r>
            <a:r>
              <a:rPr lang="en-US" altLang="zh-CN" sz="1800" dirty="0" err="1">
                <a:latin typeface="Lucida Console" charset="0"/>
                <a:ea typeface="+mn-ea"/>
              </a:rPr>
              <a:t>Mutex</a:t>
            </a:r>
            <a:r>
              <a:rPr lang="en-US" altLang="zh-CN" sz="1800" dirty="0">
                <a:latin typeface="Lucida Console" charset="0"/>
                <a:ea typeface="+mn-ea"/>
              </a:rPr>
              <a:t> m;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funcA</a:t>
            </a:r>
            <a:r>
              <a:rPr lang="en-US" altLang="zh-CN" sz="1800" dirty="0">
                <a:latin typeface="Lucida Console" charset="0"/>
                <a:ea typeface="+mn-ea"/>
              </a:rPr>
              <a:t>()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//acquiring resources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* p = new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m.acquire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process(p);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//releasing resources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m.release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delete p;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727329" y="4129749"/>
            <a:ext cx="4268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//if exception thrown in it, function terminates,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//resources could not be guaranteed to be released</a:t>
            </a:r>
          </a:p>
        </p:txBody>
      </p:sp>
    </p:spTree>
    <p:extLst>
      <p:ext uri="{BB962C8B-B14F-4D97-AF65-F5344CB8AC3E}">
        <p14:creationId xmlns:p14="http://schemas.microsoft.com/office/powerpoint/2010/main" val="158797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551" y="453751"/>
            <a:ext cx="79930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7.6 A reasonable solution</a:t>
            </a:r>
            <a:endParaRPr lang="en-US" altLang="zh-CN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60209" y="1002974"/>
            <a:ext cx="435987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extern </a:t>
            </a:r>
            <a:r>
              <a:rPr lang="en-US" altLang="zh-CN" sz="2000" dirty="0" err="1">
                <a:latin typeface="Lucida Console" charset="0"/>
                <a:ea typeface="+mn-ea"/>
              </a:rPr>
              <a:t>Mutex</a:t>
            </a:r>
            <a:r>
              <a:rPr lang="en-US" altLang="zh-CN" sz="2000" dirty="0">
                <a:latin typeface="Lucida Console" charset="0"/>
                <a:ea typeface="+mn-ea"/>
              </a:rPr>
              <a:t> m;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void </a:t>
            </a:r>
            <a:r>
              <a:rPr lang="en-US" altLang="zh-CN" sz="2000" dirty="0" err="1">
                <a:latin typeface="Lucida Console" charset="0"/>
                <a:ea typeface="+mn-ea"/>
              </a:rPr>
              <a:t>funcA</a:t>
            </a:r>
            <a:r>
              <a:rPr lang="en-US" altLang="zh-CN" sz="2000" dirty="0">
                <a:latin typeface="Lucida Console" charset="0"/>
                <a:ea typeface="+mn-ea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try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{  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* p = new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m.acquire</a:t>
            </a:r>
            <a:r>
              <a:rPr lang="en-US" altLang="zh-CN" sz="20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process(p);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m.release</a:t>
            </a:r>
            <a:r>
              <a:rPr lang="en-US" altLang="zh-CN" sz="20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delete p; 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catch(…)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m.release</a:t>
            </a:r>
            <a:r>
              <a:rPr lang="en-US" altLang="zh-CN" sz="20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delete p;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throw;   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733682" y="2951012"/>
            <a:ext cx="5334000" cy="3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Though it works, it is not completely satisfying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Same codes appears twice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More time needed if exception re-thrown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Is there a more simplified and automatic solution?</a:t>
            </a:r>
          </a:p>
        </p:txBody>
      </p:sp>
    </p:spTree>
    <p:extLst>
      <p:ext uri="{BB962C8B-B14F-4D97-AF65-F5344CB8AC3E}">
        <p14:creationId xmlns:p14="http://schemas.microsoft.com/office/powerpoint/2010/main" val="99717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7.6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Resource Acquisition Is Initialization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62"/>
            <a:ext cx="86868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RAII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initialization is in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constructor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so should be resource acquisition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Resource releasing should be finished in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destructor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C++ guarantees that destructors of all local objects in the function would be called, before exception handling facility terminates the function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6318" y="3657594"/>
            <a:ext cx="518157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#include &lt;memory&gt;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MutexLock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public: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MutexLock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Mutex</a:t>
            </a:r>
            <a:r>
              <a:rPr lang="en-US" altLang="zh-CN" sz="1600" dirty="0">
                <a:latin typeface="Lucida Console" charset="0"/>
                <a:ea typeface="+mn-ea"/>
              </a:rPr>
              <a:t> m) : </a:t>
            </a:r>
            <a:r>
              <a:rPr lang="en-US" altLang="zh-CN" sz="1600" dirty="0" err="1">
                <a:latin typeface="Lucida Console" charset="0"/>
                <a:ea typeface="+mn-ea"/>
              </a:rPr>
              <a:t>m_lock</a:t>
            </a:r>
            <a:r>
              <a:rPr lang="en-US" altLang="zh-CN" sz="1600" dirty="0">
                <a:latin typeface="Lucida Console" charset="0"/>
                <a:ea typeface="+mn-ea"/>
              </a:rPr>
              <a:t>(m)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{  </a:t>
            </a:r>
            <a:r>
              <a:rPr lang="en-US" altLang="zh-CN" sz="1600" dirty="0" err="1">
                <a:latin typeface="Lucida Console" charset="0"/>
                <a:ea typeface="+mn-ea"/>
              </a:rPr>
              <a:t>m_lock.acquire</a:t>
            </a:r>
            <a:r>
              <a:rPr lang="en-US" altLang="zh-CN" sz="1600" dirty="0">
                <a:latin typeface="Lucida Console" charset="0"/>
                <a:ea typeface="+mn-ea"/>
              </a:rPr>
              <a:t>();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~</a:t>
            </a:r>
            <a:r>
              <a:rPr lang="en-US" altLang="zh-CN" sz="1600" dirty="0" err="1">
                <a:latin typeface="Lucida Console" charset="0"/>
                <a:ea typeface="+mn-ea"/>
              </a:rPr>
              <a:t>MutexLock</a:t>
            </a:r>
            <a:r>
              <a:rPr lang="en-US" altLang="zh-CN" sz="1600" dirty="0">
                <a:latin typeface="Lucida Console" charset="0"/>
                <a:ea typeface="+mn-ea"/>
              </a:rPr>
              <a:t>() { 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m_lock.release</a:t>
            </a:r>
            <a:r>
              <a:rPr lang="en-US" altLang="zh-CN" sz="1600" dirty="0">
                <a:latin typeface="Lucida Console" charset="0"/>
                <a:ea typeface="+mn-ea"/>
              </a:rPr>
              <a:t>(); 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private: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Mutex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m_lock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};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0" y="3581396"/>
            <a:ext cx="4572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extern </a:t>
            </a:r>
            <a:r>
              <a:rPr lang="en-US" altLang="zh-CN" sz="1600" dirty="0" err="1">
                <a:latin typeface="Lucida Console" charset="0"/>
                <a:ea typeface="+mn-ea"/>
              </a:rPr>
              <a:t>Mutex</a:t>
            </a:r>
            <a:r>
              <a:rPr lang="en-US" altLang="zh-CN" sz="1600" dirty="0">
                <a:latin typeface="Lucida Console" charset="0"/>
                <a:ea typeface="+mn-ea"/>
              </a:rPr>
              <a:t> m;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void </a:t>
            </a:r>
            <a:r>
              <a:rPr lang="en-US" altLang="zh-CN" sz="1600" dirty="0" err="1">
                <a:latin typeface="Lucida Console" charset="0"/>
                <a:ea typeface="+mn-ea"/>
              </a:rPr>
              <a:t>funcA</a:t>
            </a:r>
            <a:r>
              <a:rPr lang="en-US" altLang="zh-CN" sz="1600" dirty="0">
                <a:latin typeface="Lucida Console" charset="0"/>
                <a:ea typeface="+mn-ea"/>
              </a:rPr>
              <a:t>()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  </a:t>
            </a:r>
            <a:r>
              <a:rPr lang="en-US" altLang="zh-CN" sz="1600" dirty="0" err="1">
                <a:latin typeface="Lucida Console" charset="0"/>
                <a:ea typeface="+mn-ea"/>
              </a:rPr>
              <a:t>MutexLock</a:t>
            </a:r>
            <a:r>
              <a:rPr lang="en-US" altLang="zh-CN" sz="1600" dirty="0">
                <a:latin typeface="Lucida Console" charset="0"/>
                <a:ea typeface="+mn-ea"/>
              </a:rPr>
              <a:t> m1(m);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auto_ptr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 p(new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process(p);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//no matter whether exceptions are thrown, destructors of </a:t>
            </a:r>
            <a:r>
              <a:rPr lang="en-US" altLang="zh-CN" sz="1600" i="1" dirty="0">
                <a:solidFill>
                  <a:schemeClr val="accent6"/>
                </a:solidFill>
                <a:latin typeface="Lucida Console" charset="0"/>
                <a:ea typeface="+mn-ea"/>
              </a:rPr>
              <a:t>p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and </a:t>
            </a:r>
            <a:r>
              <a:rPr lang="en-US" altLang="zh-CN" sz="1600" i="1" dirty="0">
                <a:solidFill>
                  <a:schemeClr val="accent6"/>
                </a:solidFill>
                <a:latin typeface="Lucida Console" charset="0"/>
                <a:ea typeface="+mn-ea"/>
              </a:rPr>
              <a:t>m1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will be called, thus guarantees the resource releasing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61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927" y="457279"/>
            <a:ext cx="7993062" cy="609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7.6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Local resource management</a:t>
            </a:r>
            <a:endParaRPr lang="en-US" altLang="zh-CN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27" y="1066863"/>
            <a:ext cx="84582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a class template that provided in standard library, defined in memory head file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#include &lt;memory&gt;</a:t>
            </a:r>
          </a:p>
          <a:p>
            <a:pPr eaLnBrk="1" hangingPunct="1">
              <a:defRPr/>
            </a:pP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will automatically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object created from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operator in its destructor, which ensures “exception safety”</a:t>
            </a:r>
          </a:p>
          <a:p>
            <a:pPr eaLnBrk="1" hangingPunct="1">
              <a:defRPr/>
            </a:pP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encapsulates a pointer and overloads operators 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*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-&gt;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so it could be used just like a normal pointer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803776" y="4388516"/>
            <a:ext cx="80769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auto_ptr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&lt; string &gt; aps(new string(“Hello”));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string*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ps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= new string(“Hello”); </a:t>
            </a:r>
          </a:p>
          <a:p>
            <a:pPr eaLnBrk="1" hangingPunct="1">
              <a:defRPr/>
            </a:pPr>
            <a:endParaRPr lang="en-US" altLang="zh-CN" sz="2000" dirty="0">
              <a:latin typeface="Lucida Console" charset="0"/>
              <a:ea typeface="+mn-ea"/>
              <a:sym typeface="Palatino Linotype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if ((aps-&gt;size() ==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ps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-&gt;size()) &amp;&amp; (*aps == *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ps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//…</a:t>
            </a:r>
          </a:p>
        </p:txBody>
      </p:sp>
    </p:spTree>
    <p:extLst>
      <p:ext uri="{BB962C8B-B14F-4D97-AF65-F5344CB8AC3E}">
        <p14:creationId xmlns:p14="http://schemas.microsoft.com/office/powerpoint/2010/main" val="167217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8715" y="457279"/>
            <a:ext cx="7993062" cy="5333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7.6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Local resource management</a:t>
            </a:r>
            <a:endParaRPr lang="en-US" altLang="zh-CN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43060"/>
            <a:ext cx="8610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 light-weight class that has not the reference count mechanism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That means if </a:t>
            </a:r>
            <a:r>
              <a:rPr lang="en-US" altLang="zh-CN" sz="28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assigned to another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the latter will have the real pointer, and the former will have a zero pointer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47377" y="3276660"/>
            <a:ext cx="768212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 err="1">
                <a:latin typeface="Lucida Console" charset="0"/>
                <a:ea typeface="+mn-ea"/>
              </a:rPr>
              <a:t>struct</a:t>
            </a:r>
            <a:r>
              <a:rPr lang="en-US" altLang="zh-CN" sz="1600" dirty="0">
                <a:latin typeface="Lucida Console" charset="0"/>
                <a:ea typeface="+mn-ea"/>
              </a:rPr>
              <a:t> X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//...  };</a:t>
            </a:r>
          </a:p>
          <a:p>
            <a:pPr eaLnBrk="1" hangingPunct="1">
              <a:defRPr/>
            </a:pP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 </a:t>
            </a:r>
            <a:r>
              <a:rPr lang="en-US" altLang="zh-CN" sz="1600" dirty="0" err="1">
                <a:latin typeface="Lucida Console" charset="0"/>
                <a:ea typeface="+mn-ea"/>
              </a:rPr>
              <a:t>auto_ptr</a:t>
            </a:r>
            <a:r>
              <a:rPr lang="en-US" altLang="zh-CN" sz="1600" dirty="0">
                <a:latin typeface="Lucida Console" charset="0"/>
                <a:ea typeface="+mn-ea"/>
              </a:rPr>
              <a:t>&lt;X&gt; p(new X);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auto_ptr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&lt;X&gt; q(p);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“p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p.get</a:t>
            </a:r>
            <a:r>
              <a:rPr lang="en-US" altLang="zh-CN" sz="1600" dirty="0">
                <a:latin typeface="Lucida Console" charset="0"/>
                <a:ea typeface="+mn-ea"/>
              </a:rPr>
              <a:t>() &lt;&lt; “ q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q.get</a:t>
            </a:r>
            <a:r>
              <a:rPr lang="en-US" altLang="zh-CN" sz="1600" dirty="0">
                <a:latin typeface="Lucida Console" charset="0"/>
                <a:ea typeface="+mn-ea"/>
              </a:rPr>
              <a:t>() &lt;&lt; “\n”;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auto_ptr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::get() returns the real pointer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//Result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chemeClr val="accent6"/>
                </a:solidFill>
                <a:latin typeface="Lucida Console" charset="0"/>
                <a:ea typeface="+mn-ea"/>
              </a:rPr>
              <a:t>p 0x0 q 0x378d0</a:t>
            </a:r>
          </a:p>
        </p:txBody>
      </p:sp>
    </p:spTree>
    <p:extLst>
      <p:ext uri="{BB962C8B-B14F-4D97-AF65-F5344CB8AC3E}">
        <p14:creationId xmlns:p14="http://schemas.microsoft.com/office/powerpoint/2010/main" val="83205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7.1 What if divided by zero?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838297" y="1895567"/>
            <a:ext cx="7391207" cy="389557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65" y="2362228"/>
            <a:ext cx="6751514" cy="28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61" y="533477"/>
            <a:ext cx="7993062" cy="609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7.6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Local resource management</a:t>
            </a:r>
            <a:endParaRPr lang="en-US" altLang="zh-CN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61" y="1371655"/>
            <a:ext cx="8610600" cy="49528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 semantic meaning, it is more a “transfer” than a “copy” in </a:t>
            </a: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assignment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Never to make the </a:t>
            </a: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be the argument of containers, for they need a “copy” meaning </a:t>
            </a:r>
          </a:p>
          <a:p>
            <a:pPr lvl="2" eaLnBrk="1" hangingPunct="1">
              <a:lnSpc>
                <a:spcPct val="90000"/>
              </a:lnSpc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vector&lt; </a:t>
            </a:r>
            <a:r>
              <a:rPr lang="en-US" altLang="zh-CN" sz="2000" kern="1200" dirty="0" err="1">
                <a:latin typeface="Lucida Console" charset="0"/>
              </a:rPr>
              <a:t>auto_ptr</a:t>
            </a:r>
            <a:r>
              <a:rPr lang="en-US" altLang="zh-CN" sz="2000" kern="1200" dirty="0">
                <a:latin typeface="Lucida Console" charset="0"/>
              </a:rPr>
              <a:t>&lt;X&gt; &gt; v;	 </a:t>
            </a:r>
            <a:r>
              <a:rPr lang="en-US" altLang="zh-CN" sz="2000" b="1" kern="1200" dirty="0">
                <a:solidFill>
                  <a:schemeClr val="accent6"/>
                </a:solidFill>
                <a:latin typeface="Lucida Console" charset="0"/>
              </a:rPr>
              <a:t>//error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auto_ptr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could only contain pointer that point to a single object, not an array pointer; because it uses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to release the pointer, not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delete []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 err="1">
                <a:latin typeface="Lucida Console" charset="0"/>
              </a:rPr>
              <a:t>auto_ptr</a:t>
            </a:r>
            <a:r>
              <a:rPr lang="en-US" altLang="zh-CN" sz="2000" kern="1200" dirty="0">
                <a:latin typeface="Lucida Console" charset="0"/>
              </a:rPr>
              <a:t>&lt;X&gt; p(new X[n]);	  </a:t>
            </a:r>
            <a:r>
              <a:rPr lang="en-US" altLang="zh-CN" sz="2000" kern="1200" dirty="0">
                <a:solidFill>
                  <a:schemeClr val="accent6"/>
                </a:solidFill>
                <a:latin typeface="Lucida Console" charset="0"/>
              </a:rPr>
              <a:t>//error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There’s no “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auto_array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”, if we want to automatically release an array, use vector instead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vector&lt;X&gt; v(n);</a:t>
            </a:r>
          </a:p>
        </p:txBody>
      </p:sp>
    </p:spTree>
    <p:extLst>
      <p:ext uri="{BB962C8B-B14F-4D97-AF65-F5344CB8AC3E}">
        <p14:creationId xmlns:p14="http://schemas.microsoft.com/office/powerpoint/2010/main" val="562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387" y="53573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7.7 What is the Exception family?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143089" y="1467602"/>
            <a:ext cx="6345149" cy="4267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9" y="1543800"/>
            <a:ext cx="4977289" cy="409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02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47" y="457279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7.7 The standard exceptions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6962"/>
            <a:ext cx="8458200" cy="18910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operator will allocate enough memory from heap store, then call objects constructor, and then assign the address to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 failure, constructor will not be called and address will not be assigned, it will throw a </a:t>
            </a:r>
            <a:r>
              <a:rPr lang="en-US" altLang="zh-CN" sz="2400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bad_alloc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exception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838194" y="3218965"/>
            <a:ext cx="723891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vector&lt;string&gt;* </a:t>
            </a:r>
            <a:r>
              <a:rPr lang="en-US" altLang="zh-CN" sz="1600" dirty="0" err="1">
                <a:latin typeface="Lucida Console" charset="0"/>
                <a:ea typeface="+mn-ea"/>
              </a:rPr>
              <a:t>init_text_vector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ifstream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infile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vector&lt;string&gt;* </a:t>
            </a:r>
            <a:r>
              <a:rPr lang="en-US" altLang="zh-CN" sz="1600" dirty="0" err="1">
                <a:latin typeface="Lucida Console" charset="0"/>
                <a:ea typeface="+mn-ea"/>
              </a:rPr>
              <a:t>ptext</a:t>
            </a:r>
            <a:r>
              <a:rPr lang="en-US" altLang="zh-CN" sz="1600" dirty="0">
                <a:latin typeface="Lucida Console" charset="0"/>
                <a:ea typeface="+mn-ea"/>
              </a:rPr>
              <a:t> = 0;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try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{    </a:t>
            </a:r>
            <a:r>
              <a:rPr lang="en-US" altLang="zh-CN" sz="1600" dirty="0" err="1">
                <a:latin typeface="Lucida Console" charset="0"/>
                <a:ea typeface="+mn-ea"/>
              </a:rPr>
              <a:t>ptext</a:t>
            </a:r>
            <a:r>
              <a:rPr lang="en-US" altLang="zh-CN" sz="1600" dirty="0">
                <a:latin typeface="Lucida Console" charset="0"/>
                <a:ea typeface="+mn-ea"/>
              </a:rPr>
              <a:t> = new vector&lt;string&gt;;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  <a:r>
              <a:rPr lang="en-US" altLang="zh-CN" sz="1600" dirty="0">
                <a:latin typeface="Lucida Console" charset="0"/>
                <a:ea typeface="+mn-ea"/>
              </a:rPr>
              <a:t>  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catch(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bad_alloc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{    </a:t>
            </a:r>
            <a:r>
              <a:rPr lang="en-US" altLang="zh-CN" sz="1600" dirty="0" err="1">
                <a:latin typeface="Lucida Console" charset="0"/>
                <a:ea typeface="+mn-ea"/>
              </a:rPr>
              <a:t>cerr</a:t>
            </a:r>
            <a:r>
              <a:rPr lang="en-US" altLang="zh-CN" sz="1600" dirty="0">
                <a:latin typeface="Lucida Console" charset="0"/>
                <a:ea typeface="+mn-ea"/>
              </a:rPr>
              <a:t> &lt;&lt; “Heap memory exhausted!”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 </a:t>
            </a:r>
            <a:r>
              <a:rPr lang="en-US" altLang="zh-CN" sz="1600" dirty="0">
                <a:latin typeface="Lucida Console" charset="0"/>
                <a:ea typeface="+mn-ea"/>
              </a:rPr>
              <a:t>  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ptext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51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55" y="533477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7.7 The standard exceptions</a:t>
            </a:r>
            <a:endParaRPr lang="en-US" altLang="zh-CN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575" y="1371655"/>
            <a:ext cx="8382000" cy="45718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bad_alloc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 class, but not an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bad_alloc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inherits 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exception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abstract base class, which is the root of the exception class hierarchy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catch(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bad_alloc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means we are only interested in the exception type, not the exception object itself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we don’t want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bad_alloc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exception to be thrown, we could write in this way, and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zero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will be returned on failure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 err="1">
                <a:latin typeface="Lucida Console" charset="0"/>
              </a:rPr>
              <a:t>ptext</a:t>
            </a:r>
            <a:r>
              <a:rPr lang="en-US" altLang="zh-CN" sz="2000" kern="1200" dirty="0">
                <a:latin typeface="Lucida Console" charset="0"/>
              </a:rPr>
              <a:t> = new (</a:t>
            </a:r>
            <a:r>
              <a:rPr lang="en-US" altLang="zh-CN" sz="2000" kern="1200" dirty="0" err="1">
                <a:latin typeface="Lucida Console" charset="0"/>
              </a:rPr>
              <a:t>nothrow</a:t>
            </a:r>
            <a:r>
              <a:rPr lang="en-US" altLang="zh-CN" sz="2000" kern="1200" dirty="0">
                <a:latin typeface="Lucida Console" charset="0"/>
              </a:rPr>
              <a:t>) vector&lt;string&gt;;</a:t>
            </a:r>
          </a:p>
        </p:txBody>
      </p:sp>
    </p:spTree>
    <p:extLst>
      <p:ext uri="{BB962C8B-B14F-4D97-AF65-F5344CB8AC3E}">
        <p14:creationId xmlns:p14="http://schemas.microsoft.com/office/powerpoint/2010/main" val="5682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5333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7.7 The standard exceptions</a:t>
            </a:r>
            <a:endParaRPr lang="en-US" altLang="zh-CN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219258"/>
            <a:ext cx="7924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exception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abstract base class declares a virtual function to describe the thrown exceptions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virtual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char* what()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make our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 inherit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exception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 be part of the standard exception hierarchy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 that it could be caught by any codes that trying to catch standard exceptions, and we need not use catch-all 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catch (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exception&amp; ex)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kern="1200" dirty="0">
                <a:latin typeface="Lucida Console" charset="0"/>
              </a:rPr>
              <a:t>{  </a:t>
            </a:r>
            <a:r>
              <a:rPr lang="en-US" altLang="zh-CN" sz="2000" kern="1200" dirty="0" err="1">
                <a:latin typeface="Lucida Console" charset="0"/>
              </a:rPr>
              <a:t>cerr</a:t>
            </a:r>
            <a:r>
              <a:rPr lang="en-US" altLang="zh-CN" sz="2000" kern="1200" dirty="0">
                <a:latin typeface="Lucida Console" charset="0"/>
              </a:rPr>
              <a:t> &lt;&lt; </a:t>
            </a:r>
            <a:r>
              <a:rPr lang="en-US" altLang="zh-CN" sz="2000" kern="1200" dirty="0" err="1">
                <a:latin typeface="Lucida Console" charset="0"/>
              </a:rPr>
              <a:t>ex.what</a:t>
            </a:r>
            <a:r>
              <a:rPr lang="en-US" altLang="zh-CN" sz="2000" kern="1200" dirty="0">
                <a:latin typeface="Lucida Console" charset="0"/>
              </a:rPr>
              <a:t>() &lt;&lt; </a:t>
            </a:r>
            <a:r>
              <a:rPr lang="en-US" altLang="zh-CN" sz="2000" kern="1200" dirty="0" err="1">
                <a:latin typeface="Lucida Console" charset="0"/>
              </a:rPr>
              <a:t>endl</a:t>
            </a:r>
            <a:r>
              <a:rPr lang="en-US" altLang="zh-CN" sz="2000" kern="1200" dirty="0">
                <a:latin typeface="Lucida Console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95247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348" y="457279"/>
            <a:ext cx="7993062" cy="609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7.7 The standard exceptions</a:t>
            </a:r>
            <a:endParaRPr lang="en-US" altLang="zh-CN" dirty="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04912" y="1981253"/>
            <a:ext cx="86103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#include &lt;exception&gt;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iterator_overflow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: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public exception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iterator_overflow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index,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max)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           :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m_index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(index),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m_max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(max) {};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index() { return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m_index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;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max() { return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m_max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;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char* what()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;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//override</a:t>
            </a:r>
            <a:r>
              <a:rPr lang="zh-CN" altLang="en-US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exception::what()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m_index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m_max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4348" y="1219258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Re-implement our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4895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450" y="457278"/>
            <a:ext cx="7993062" cy="609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7.7 The standard exceptions</a:t>
            </a:r>
            <a:endParaRPr lang="en-US" altLang="zh-CN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46419" y="1080759"/>
            <a:ext cx="841647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#include &lt;</a:t>
            </a:r>
            <a:r>
              <a:rPr lang="en-US" altLang="zh-CN" sz="1800" dirty="0" err="1">
                <a:latin typeface="Lucida Console" charset="0"/>
                <a:ea typeface="+mn-ea"/>
              </a:rPr>
              <a:t>sstream</a:t>
            </a:r>
            <a:r>
              <a:rPr lang="en-US" altLang="zh-CN" sz="1800" dirty="0">
                <a:latin typeface="Lucida Console" charset="0"/>
                <a:ea typeface="+mn-ea"/>
              </a:rPr>
              <a:t>&gt;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//required by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ostringstream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#include &lt;string&gt;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iterator_overflow</a:t>
            </a:r>
            <a:r>
              <a:rPr lang="en-US" altLang="zh-CN" sz="1800" dirty="0">
                <a:latin typeface="Lucida Console" charset="0"/>
                <a:ea typeface="+mn-ea"/>
              </a:rPr>
              <a:t>::what()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ostringstream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ex_msg</a:t>
            </a:r>
            <a:r>
              <a:rPr lang="en-US" altLang="zh-CN" sz="1800" dirty="0">
                <a:latin typeface="Lucida Console" charset="0"/>
                <a:ea typeface="+mn-ea"/>
              </a:rPr>
              <a:t>;	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//provide output to memory ops, useful in convert from various types to string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string </a:t>
            </a:r>
            <a:r>
              <a:rPr lang="en-US" altLang="zh-CN" sz="1800" dirty="0" err="1">
                <a:latin typeface="Lucida Console" charset="0"/>
                <a:ea typeface="+mn-ea"/>
              </a:rPr>
              <a:t>msg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ex_msg</a:t>
            </a:r>
            <a:r>
              <a:rPr lang="en-US" altLang="zh-CN" sz="1800" dirty="0">
                <a:latin typeface="Lucida Console" charset="0"/>
                <a:ea typeface="+mn-ea"/>
              </a:rPr>
              <a:t> &lt;&lt; “Internal error: current index”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m_index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&lt;&lt; “exceeds the maximum bound: 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m_max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msg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ex_msg.str</a:t>
            </a:r>
            <a:r>
              <a:rPr lang="en-US" altLang="zh-CN" sz="1800" dirty="0">
                <a:latin typeface="Lucida Console" charset="0"/>
                <a:ea typeface="+mn-ea"/>
              </a:rPr>
              <a:t>();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str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() member function returns converted string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msg.c_str</a:t>
            </a:r>
            <a:r>
              <a:rPr lang="en-US" altLang="zh-CN" sz="1800" dirty="0">
                <a:latin typeface="Lucida Console" charset="0"/>
                <a:ea typeface="+mn-ea"/>
              </a:rPr>
              <a:t>();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//converts string to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 char*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8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2104" y="476216"/>
            <a:ext cx="7993062" cy="63823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7.1 What if divided by zero?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99127" y="1134385"/>
            <a:ext cx="37130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 err="1">
                <a:latin typeface="Lucida Console" charset="0"/>
                <a:ea typeface="+mn-ea"/>
              </a:rPr>
              <a:t>double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fuc</a:t>
            </a:r>
            <a:r>
              <a:rPr lang="mr-IN" altLang="zh-CN" sz="1600" dirty="0">
                <a:latin typeface="Lucida Console" charset="0"/>
                <a:ea typeface="+mn-ea"/>
              </a:rPr>
              <a:t>(</a:t>
            </a:r>
            <a:r>
              <a:rPr lang="mr-IN" altLang="zh-CN" sz="1600" dirty="0" err="1">
                <a:latin typeface="Lucida Console" charset="0"/>
                <a:ea typeface="+mn-ea"/>
              </a:rPr>
              <a:t>double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x</a:t>
            </a:r>
            <a:r>
              <a:rPr lang="mr-IN" altLang="zh-CN" sz="1600" dirty="0">
                <a:latin typeface="Lucida Console" charset="0"/>
                <a:ea typeface="+mn-ea"/>
              </a:rPr>
              <a:t>, </a:t>
            </a:r>
            <a:r>
              <a:rPr lang="mr-IN" altLang="zh-CN" sz="1600" dirty="0" err="1">
                <a:latin typeface="Lucida Console" charset="0"/>
                <a:ea typeface="+mn-ea"/>
              </a:rPr>
              <a:t>double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y</a:t>
            </a:r>
            <a:r>
              <a:rPr lang="mr-IN" altLang="zh-CN" sz="1600" dirty="0">
                <a:latin typeface="Lucida Console" charset="0"/>
                <a:ea typeface="+mn-ea"/>
              </a:rPr>
              <a:t>)                        </a:t>
            </a:r>
            <a:endParaRPr lang="zh-CN" altLang="mr-I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mr-IN" altLang="zh-CN" sz="1600" dirty="0" err="1">
                <a:latin typeface="Lucida Console" charset="0"/>
                <a:ea typeface="+mn-ea"/>
              </a:rPr>
              <a:t>if</a:t>
            </a:r>
            <a:r>
              <a:rPr lang="mr-IN" altLang="zh-CN" sz="1600" dirty="0">
                <a:latin typeface="Lucida Console" charset="0"/>
                <a:ea typeface="+mn-ea"/>
              </a:rPr>
              <a:t>(</a:t>
            </a:r>
            <a:r>
              <a:rPr lang="mr-IN" altLang="zh-CN" sz="1600" dirty="0" err="1">
                <a:latin typeface="Lucida Console" charset="0"/>
                <a:ea typeface="+mn-ea"/>
              </a:rPr>
              <a:t>y</a:t>
            </a:r>
            <a:r>
              <a:rPr lang="mr-IN" altLang="zh-CN" sz="1600" dirty="0">
                <a:latin typeface="Lucida Console" charset="0"/>
                <a:ea typeface="+mn-ea"/>
              </a:rPr>
              <a:t>==0)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 </a:t>
            </a:r>
            <a:r>
              <a:rPr lang="zh-CN" altLang="en-US" sz="1600" dirty="0">
                <a:latin typeface="Lucida Console" charset="0"/>
                <a:ea typeface="+mn-ea"/>
              </a:rPr>
              <a:t>      </a:t>
            </a:r>
            <a:r>
              <a:rPr lang="mr-IN" altLang="zh-CN" sz="1600" dirty="0" err="1">
                <a:latin typeface="Lucida Console" charset="0"/>
                <a:ea typeface="+mn-ea"/>
              </a:rPr>
              <a:t>throw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y</a:t>
            </a:r>
            <a:r>
              <a:rPr lang="mr-IN" altLang="zh-CN" sz="1600" dirty="0">
                <a:latin typeface="Lucida Console" charset="0"/>
                <a:ea typeface="+mn-ea"/>
              </a:rPr>
              <a:t>;                           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</a:t>
            </a:r>
            <a:r>
              <a:rPr lang="zh-CN" altLang="en-US" sz="1600" dirty="0">
                <a:latin typeface="Lucida Console" charset="0"/>
                <a:ea typeface="+mn-ea"/>
              </a:rPr>
              <a:t>  </a:t>
            </a:r>
            <a:r>
              <a:rPr lang="mr-IN" altLang="zh-CN" sz="1600" dirty="0" err="1">
                <a:latin typeface="Lucida Console" charset="0"/>
                <a:ea typeface="+mn-ea"/>
              </a:rPr>
              <a:t>return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x</a:t>
            </a:r>
            <a:r>
              <a:rPr lang="mr-IN" altLang="zh-CN" sz="1600" dirty="0">
                <a:latin typeface="Lucida Console" charset="0"/>
                <a:ea typeface="+mn-ea"/>
              </a:rPr>
              <a:t>/</a:t>
            </a:r>
            <a:r>
              <a:rPr lang="mr-IN" altLang="zh-CN" sz="1600" dirty="0" err="1">
                <a:latin typeface="Lucida Console" charset="0"/>
                <a:ea typeface="+mn-ea"/>
              </a:rPr>
              <a:t>y</a:t>
            </a:r>
            <a:r>
              <a:rPr lang="mr-IN" altLang="zh-CN" sz="1600" dirty="0">
                <a:latin typeface="Lucida Console" charset="0"/>
                <a:ea typeface="+mn-ea"/>
              </a:rPr>
              <a:t>;                                    </a:t>
            </a:r>
            <a:endParaRPr lang="zh-CN" altLang="mr-I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}</a:t>
            </a:r>
            <a:endParaRPr lang="en-US" altLang="zh-CN" sz="1600" dirty="0">
              <a:latin typeface="Lucida Console" charset="0"/>
              <a:ea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516" y="1362830"/>
            <a:ext cx="640922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 err="1">
                <a:latin typeface="Lucida Console" charset="0"/>
                <a:ea typeface="+mn-ea"/>
              </a:rPr>
              <a:t>int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main</a:t>
            </a:r>
            <a:r>
              <a:rPr lang="mr-IN" altLang="zh-CN" sz="1600" dirty="0">
                <a:latin typeface="Lucida Console" charset="0"/>
                <a:ea typeface="+mn-ea"/>
              </a:rPr>
              <a:t>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 err="1">
                <a:latin typeface="Lucida Console" charset="0"/>
                <a:ea typeface="+mn-ea"/>
              </a:rPr>
              <a:t>double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res</a:t>
            </a:r>
            <a:r>
              <a:rPr lang="mr-IN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 err="1">
                <a:latin typeface="Lucida Console" charset="0"/>
                <a:ea typeface="+mn-ea"/>
              </a:rPr>
              <a:t>try</a:t>
            </a:r>
            <a:r>
              <a:rPr lang="mr-IN" altLang="zh-CN" sz="1600" dirty="0">
                <a:latin typeface="Lucida Console" charset="0"/>
                <a:ea typeface="+mn-ea"/>
              </a:rPr>
              <a:t>                                            </a:t>
            </a:r>
            <a:endParaRPr lang="zh-CN" altLang="mr-I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mr-I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	</a:t>
            </a:r>
            <a:r>
              <a:rPr lang="mr-IN" altLang="zh-CN" sz="1600" dirty="0" err="1">
                <a:latin typeface="Lucida Console" charset="0"/>
                <a:ea typeface="+mn-ea"/>
              </a:rPr>
              <a:t>res</a:t>
            </a:r>
            <a:r>
              <a:rPr lang="mr-IN" altLang="zh-CN" sz="1600" dirty="0">
                <a:latin typeface="Lucida Console" charset="0"/>
                <a:ea typeface="+mn-ea"/>
              </a:rPr>
              <a:t>=</a:t>
            </a:r>
            <a:r>
              <a:rPr lang="mr-IN" altLang="zh-CN" sz="1600" dirty="0" err="1">
                <a:latin typeface="Lucida Console" charset="0"/>
                <a:ea typeface="+mn-ea"/>
              </a:rPr>
              <a:t>fuc</a:t>
            </a:r>
            <a:r>
              <a:rPr lang="mr-IN" altLang="zh-CN" sz="1600" dirty="0">
                <a:latin typeface="Lucida Console" charset="0"/>
                <a:ea typeface="+mn-ea"/>
              </a:rPr>
              <a:t>(2,3);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	</a:t>
            </a:r>
            <a:r>
              <a:rPr lang="mr-IN" altLang="zh-CN" sz="1600" dirty="0" err="1">
                <a:latin typeface="Lucida Console" charset="0"/>
                <a:ea typeface="+mn-ea"/>
              </a:rPr>
              <a:t>cout</a:t>
            </a:r>
            <a:r>
              <a:rPr lang="mr-IN" altLang="zh-CN" sz="1600" dirty="0">
                <a:latin typeface="Lucida Console" charset="0"/>
                <a:ea typeface="+mn-ea"/>
              </a:rPr>
              <a:t>&lt;&lt;"The </a:t>
            </a:r>
            <a:r>
              <a:rPr lang="mr-IN" altLang="zh-CN" sz="1600" dirty="0" err="1">
                <a:latin typeface="Lucida Console" charset="0"/>
                <a:ea typeface="+mn-ea"/>
              </a:rPr>
              <a:t>result</a:t>
            </a:r>
            <a:r>
              <a:rPr lang="mr-IN" altLang="zh-CN" sz="1600" dirty="0">
                <a:latin typeface="Lucida Console" charset="0"/>
                <a:ea typeface="+mn-ea"/>
              </a:rPr>
              <a:t> of </a:t>
            </a:r>
            <a:r>
              <a:rPr lang="mr-IN" altLang="zh-CN" sz="1600" dirty="0" err="1">
                <a:latin typeface="Lucida Console" charset="0"/>
                <a:ea typeface="+mn-ea"/>
              </a:rPr>
              <a:t>x</a:t>
            </a:r>
            <a:r>
              <a:rPr lang="mr-IN" altLang="zh-CN" sz="1600" dirty="0">
                <a:latin typeface="Lucida Console" charset="0"/>
                <a:ea typeface="+mn-ea"/>
              </a:rPr>
              <a:t>/</a:t>
            </a:r>
            <a:r>
              <a:rPr lang="mr-IN" altLang="zh-CN" sz="1600" dirty="0" err="1">
                <a:latin typeface="Lucida Console" charset="0"/>
                <a:ea typeface="+mn-ea"/>
              </a:rPr>
              <a:t>y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is</a:t>
            </a:r>
            <a:r>
              <a:rPr lang="mr-IN" altLang="zh-CN" sz="1600" dirty="0">
                <a:latin typeface="Lucida Console" charset="0"/>
                <a:ea typeface="+mn-ea"/>
              </a:rPr>
              <a:t> : "&lt;&lt;</a:t>
            </a:r>
            <a:r>
              <a:rPr lang="mr-IN" altLang="zh-CN" sz="1600" dirty="0" err="1">
                <a:latin typeface="Lucida Console" charset="0"/>
                <a:ea typeface="+mn-ea"/>
              </a:rPr>
              <a:t>res</a:t>
            </a:r>
            <a:r>
              <a:rPr lang="mr-IN" altLang="zh-CN" sz="1600" dirty="0">
                <a:latin typeface="Lucida Console" charset="0"/>
                <a:ea typeface="+mn-ea"/>
              </a:rPr>
              <a:t>&lt;&lt;</a:t>
            </a:r>
            <a:r>
              <a:rPr lang="mr-IN" altLang="zh-CN" sz="1600" dirty="0" err="1">
                <a:latin typeface="Lucida Console" charset="0"/>
                <a:ea typeface="+mn-ea"/>
              </a:rPr>
              <a:t>endl</a:t>
            </a:r>
            <a:r>
              <a:rPr lang="mr-IN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	</a:t>
            </a:r>
            <a:r>
              <a:rPr lang="mr-IN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res</a:t>
            </a:r>
            <a:r>
              <a:rPr lang="mr-IN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=</a:t>
            </a:r>
            <a:r>
              <a:rPr lang="mr-IN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fuc</a:t>
            </a:r>
            <a:r>
              <a:rPr lang="mr-IN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(4,0);                                </a:t>
            </a:r>
            <a:endParaRPr lang="zh-CN" altLang="mr-IN" sz="16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mr-I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>
                <a:latin typeface="Lucida Console" charset="0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 err="1">
                <a:latin typeface="Lucida Console" charset="0"/>
                <a:ea typeface="+mn-ea"/>
              </a:rPr>
              <a:t>catch</a:t>
            </a:r>
            <a:r>
              <a:rPr lang="mr-IN" altLang="zh-CN" sz="1600" dirty="0">
                <a:latin typeface="Lucida Console" charset="0"/>
                <a:ea typeface="+mn-ea"/>
              </a:rPr>
              <a:t>(</a:t>
            </a:r>
            <a:r>
              <a:rPr lang="mr-IN" altLang="zh-CN" sz="1600" dirty="0" err="1">
                <a:latin typeface="Lucida Console" charset="0"/>
                <a:ea typeface="+mn-ea"/>
              </a:rPr>
              <a:t>double</a:t>
            </a:r>
            <a:r>
              <a:rPr lang="mr-IN" altLang="zh-CN" sz="1600" dirty="0">
                <a:latin typeface="Lucida Console" charset="0"/>
                <a:ea typeface="+mn-ea"/>
              </a:rPr>
              <a:t>)                                    </a:t>
            </a:r>
            <a:endParaRPr lang="zh-CN" altLang="mr-I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mr-I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	</a:t>
            </a:r>
            <a:r>
              <a:rPr lang="mr-IN" altLang="zh-CN" sz="1600" dirty="0" err="1">
                <a:latin typeface="Lucida Console" charset="0"/>
                <a:ea typeface="+mn-ea"/>
              </a:rPr>
              <a:t>cerr</a:t>
            </a:r>
            <a:r>
              <a:rPr lang="mr-IN" altLang="zh-CN" sz="1600" dirty="0">
                <a:latin typeface="Lucida Console" charset="0"/>
                <a:ea typeface="+mn-ea"/>
              </a:rPr>
              <a:t>&lt;&lt;"</a:t>
            </a:r>
            <a:r>
              <a:rPr lang="mr-IN" altLang="zh-CN" sz="1600" dirty="0" err="1">
                <a:latin typeface="Lucida Console" charset="0"/>
                <a:ea typeface="+mn-ea"/>
              </a:rPr>
              <a:t>error</a:t>
            </a:r>
            <a:r>
              <a:rPr lang="mr-IN" altLang="zh-CN" sz="1600" dirty="0">
                <a:latin typeface="Lucida Console" charset="0"/>
                <a:ea typeface="+mn-ea"/>
              </a:rPr>
              <a:t> of </a:t>
            </a:r>
            <a:r>
              <a:rPr lang="mr-IN" altLang="zh-CN" sz="1600" dirty="0" err="1">
                <a:latin typeface="Lucida Console" charset="0"/>
                <a:ea typeface="+mn-ea"/>
              </a:rPr>
              <a:t>dividing</a:t>
            </a:r>
            <a:r>
              <a:rPr lang="mr-IN" altLang="zh-CN" sz="1600" dirty="0">
                <a:latin typeface="Lucida Console" charset="0"/>
                <a:ea typeface="+mn-ea"/>
              </a:rPr>
              <a:t> </a:t>
            </a:r>
            <a:r>
              <a:rPr lang="mr-IN" altLang="zh-CN" sz="1600" dirty="0" err="1">
                <a:latin typeface="Lucida Console" charset="0"/>
                <a:ea typeface="+mn-ea"/>
              </a:rPr>
              <a:t>zero</a:t>
            </a:r>
            <a:r>
              <a:rPr lang="mr-IN" altLang="zh-CN" sz="1600" dirty="0">
                <a:latin typeface="Lucida Console" charset="0"/>
                <a:ea typeface="+mn-ea"/>
              </a:rPr>
              <a:t>.\</a:t>
            </a:r>
            <a:r>
              <a:rPr lang="mr-IN" altLang="zh-CN" sz="1600" dirty="0" err="1">
                <a:latin typeface="Lucida Console" charset="0"/>
                <a:ea typeface="+mn-ea"/>
              </a:rPr>
              <a:t>n</a:t>
            </a:r>
            <a:r>
              <a:rPr lang="mr-IN" altLang="zh-CN" sz="1600" dirty="0">
                <a:latin typeface="Lucida Console" charset="0"/>
                <a:ea typeface="+mn-ea"/>
              </a:rPr>
              <a:t>";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	</a:t>
            </a:r>
            <a:r>
              <a:rPr lang="mr-IN" altLang="zh-CN" sz="1600" dirty="0" err="1">
                <a:latin typeface="Lucida Console" charset="0"/>
                <a:ea typeface="+mn-ea"/>
              </a:rPr>
              <a:t>exit</a:t>
            </a:r>
            <a:r>
              <a:rPr lang="mr-IN" altLang="zh-CN" sz="1600" dirty="0">
                <a:latin typeface="Lucida Console" charset="0"/>
                <a:ea typeface="+mn-ea"/>
              </a:rPr>
              <a:t>(1);                                    </a:t>
            </a:r>
            <a:endParaRPr lang="zh-CN" altLang="mr-I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mr-I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>
                <a:latin typeface="Lucida Console" charset="0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	</a:t>
            </a:r>
            <a:r>
              <a:rPr lang="mr-IN" altLang="zh-CN" sz="1600" dirty="0" err="1">
                <a:latin typeface="Lucida Console" charset="0"/>
                <a:ea typeface="+mn-ea"/>
              </a:rPr>
              <a:t>return</a:t>
            </a:r>
            <a:r>
              <a:rPr lang="mr-IN" altLang="zh-CN" sz="1600" dirty="0">
                <a:latin typeface="Lucida Console" charset="0"/>
                <a:ea typeface="+mn-ea"/>
              </a:rPr>
              <a:t> 0;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mr-IN" altLang="zh-CN" sz="1600" dirty="0">
                <a:latin typeface="Lucida Console" charset="0"/>
                <a:ea typeface="+mn-ea"/>
              </a:rPr>
              <a:t>}</a:t>
            </a:r>
            <a:endParaRPr lang="en-US" altLang="zh-CN" sz="1600" dirty="0">
              <a:latin typeface="Lucida Console" charset="0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4912" y="2280740"/>
            <a:ext cx="5638652" cy="32056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99127" y="1107516"/>
            <a:ext cx="3526039" cy="1842751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1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7.2 Exception Handling facility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609705" y="1665288"/>
            <a:ext cx="7619800" cy="412585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95" y="1848089"/>
            <a:ext cx="6857820" cy="38955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As we are the designer and provider of our classes, we do know when they would be in invalid status or have problems, and could not be used any more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we do not know the impact it would bring to user’s program and its harm, only users know the degree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Our duty is to notify the user what happened when there was a problem by using the C++ exception handling facility, and let user decide how to response</a:t>
            </a:r>
          </a:p>
        </p:txBody>
      </p:sp>
    </p:spTree>
    <p:extLst>
      <p:ext uri="{BB962C8B-B14F-4D97-AF65-F5344CB8AC3E}">
        <p14:creationId xmlns:p14="http://schemas.microsoft.com/office/powerpoint/2010/main" val="13596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7.2 Exception Handling facility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447852"/>
            <a:ext cx="8534176" cy="4648202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Exception handling facility contains two phases: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Exception recognizing and throwing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Exception handling process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Once an exception appears, the running program is suspended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On the meanwhile, exception handling facility finds positions that have the ability to handle this type of exception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After the exception is handled, the execution of program is resumed, and continues from the handling position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21F1-8241-6C4F-A9EA-7A32B897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69DC65E2-FBE8-3F49-BB44-1011C4A4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7.3 How to throw an exception?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8895" y="1371654"/>
            <a:ext cx="7670610" cy="46480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95" y="1524050"/>
            <a:ext cx="6857820" cy="5141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previous </a:t>
            </a:r>
            <a:r>
              <a:rPr lang="en-US" altLang="zh-CN" sz="2400" i="1" dirty="0" err="1"/>
              <a:t>Fibonacci_Iterator</a:t>
            </a:r>
            <a:r>
              <a:rPr lang="en-US" altLang="zh-CN" sz="2400" dirty="0"/>
              <a:t> example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38298" y="2135592"/>
            <a:ext cx="73914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 - 1) {};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bool operator= 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bool operator!=(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operator*()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 operator++();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 operator++(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();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38023C98-F528-7348-9E8D-7924C329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7EFDAAE7-66E2-1D49-987A-AA9E365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7.3 How to throw an exception?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447852"/>
            <a:ext cx="8457978" cy="22859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i="1" dirty="0" err="1">
                <a:latin typeface="Arial" charset="0"/>
                <a:ea typeface="Arial" charset="0"/>
                <a:cs typeface="Arial" charset="0"/>
              </a:rPr>
              <a:t>m_iIdx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 may be set to certain value in constructor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Thus Iterator will have the potential danger that exceeds the allowed maximum size of static vector in </a:t>
            </a:r>
            <a:r>
              <a:rPr lang="en-US" altLang="zh-CN" sz="2600" i="1" dirty="0">
                <a:latin typeface="Arial" charset="0"/>
                <a:ea typeface="Arial" charset="0"/>
                <a:cs typeface="Arial" charset="0"/>
              </a:rPr>
              <a:t>Fibonacci</a:t>
            </a:r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How to notify the user this exception?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57308" y="3755989"/>
            <a:ext cx="8534176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inline void </a:t>
            </a:r>
            <a:r>
              <a:rPr lang="en-US" altLang="zh-CN" sz="1600" dirty="0" err="1">
                <a:latin typeface="Lucida Console" charset="0"/>
                <a:ea typeface="+mn-ea"/>
              </a:rPr>
              <a:t>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if (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 &gt;= Fibonacci::</a:t>
            </a:r>
            <a:r>
              <a:rPr lang="en-US" altLang="zh-CN" sz="1600" dirty="0" err="1">
                <a:latin typeface="Lucida Console" charset="0"/>
                <a:ea typeface="+mn-ea"/>
              </a:rPr>
              <a:t>m_iMaxElems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throw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iterator_overflow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Fibonacci::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m_iMaxElems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if (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 &gt;= Fibonacci::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600" dirty="0">
                <a:latin typeface="Lucida Console" charset="0"/>
                <a:ea typeface="+mn-ea"/>
              </a:rPr>
              <a:t>())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Fibonacci::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 + 1);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E4C1329-1448-5F4B-85A3-45CC94E7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FD05330A-C7AA-B846-9FE7-4FF2D033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8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5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7.3 How to throw an exception?</a:t>
            </a:r>
            <a:endParaRPr lang="en-US" altLang="zh-CN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1167" y="1679181"/>
            <a:ext cx="8153400" cy="4114800"/>
          </a:xfrm>
          <a:noFill/>
          <a:ln/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 exception is an object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throw 42;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throw “panic: no buffer!”;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most cases, exceptions thrown belong to certain exception classes, these classes may form an inheritance hierarchy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define our </a:t>
            </a:r>
            <a:r>
              <a:rPr lang="en-US" altLang="zh-CN" b="1" i="1" dirty="0" err="1">
                <a:latin typeface="Arial" charset="0"/>
                <a:ea typeface="Arial" charset="0"/>
                <a:cs typeface="Arial" charset="0"/>
              </a:rPr>
              <a:t>iterator_overflow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exception class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57A3A-793D-C04E-B864-311FA414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47EB612D-920F-C24A-BCA8-02E688E7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87481"/>
      </p:ext>
    </p:extLst>
  </p:cSld>
  <p:clrMapOvr>
    <a:masterClrMapping/>
  </p:clrMapOvr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11815</TotalTime>
  <Pages>0</Pages>
  <Words>3182</Words>
  <Characters>0</Characters>
  <Application>Microsoft Macintosh PowerPoint</Application>
  <DocSecurity>0</DocSecurity>
  <PresentationFormat>全屏显示(4:3)</PresentationFormat>
  <Lines>0</Lines>
  <Paragraphs>426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SimSun</vt:lpstr>
      <vt:lpstr>Arial</vt:lpstr>
      <vt:lpstr>Lucida Console</vt:lpstr>
      <vt:lpstr>Palatino Linotype</vt:lpstr>
      <vt:lpstr>Wingdings</vt:lpstr>
      <vt:lpstr>uef_english</vt:lpstr>
      <vt:lpstr>1_uef_english</vt:lpstr>
      <vt:lpstr>2_uef_english</vt:lpstr>
      <vt:lpstr>3_uef_english</vt:lpstr>
      <vt:lpstr>4_uef_english</vt:lpstr>
      <vt:lpstr>面向对象程序设计</vt:lpstr>
      <vt:lpstr>7–异常处理</vt:lpstr>
      <vt:lpstr>7.1 What if divided by zero?</vt:lpstr>
      <vt:lpstr>7.1 What if divided by zero?</vt:lpstr>
      <vt:lpstr>7.2 Exception Handling facility</vt:lpstr>
      <vt:lpstr>7.2 Exception Handling facility</vt:lpstr>
      <vt:lpstr>7.3 How to throw an exception?</vt:lpstr>
      <vt:lpstr>7.3 How to throw an exception?</vt:lpstr>
      <vt:lpstr>7.3 How to throw an exception?</vt:lpstr>
      <vt:lpstr>7.3 How to throw an exception?</vt:lpstr>
      <vt:lpstr>7.3 How to throw an exception?</vt:lpstr>
      <vt:lpstr>7.4 How to catch an exception?</vt:lpstr>
      <vt:lpstr>7.4 How to catch an exception?</vt:lpstr>
      <vt:lpstr>7.4 How to catch an exception?</vt:lpstr>
      <vt:lpstr>7.4 How to catch an exception?</vt:lpstr>
      <vt:lpstr>7.5 How to try an exception?</vt:lpstr>
      <vt:lpstr>7.5 try for an exception?</vt:lpstr>
      <vt:lpstr>7.5 try for an exception?</vt:lpstr>
      <vt:lpstr>7.5 try for an exception?</vt:lpstr>
      <vt:lpstr>7.5 try for an exception?</vt:lpstr>
      <vt:lpstr>7.5 try for an exception?</vt:lpstr>
      <vt:lpstr>7.5 try for an exception?</vt:lpstr>
      <vt:lpstr>7.5 try for an exception?</vt:lpstr>
      <vt:lpstr>7.5 try for an exception?</vt:lpstr>
      <vt:lpstr>7.6 Anything else to consider?</vt:lpstr>
      <vt:lpstr>7.6 A reasonable solution</vt:lpstr>
      <vt:lpstr>7.6 Resource Acquisition Is Initialization </vt:lpstr>
      <vt:lpstr>7.6 Local resource management</vt:lpstr>
      <vt:lpstr>7.6 Local resource management</vt:lpstr>
      <vt:lpstr>7.6 Local resource management</vt:lpstr>
      <vt:lpstr>7.7 What is the Exception family?</vt:lpstr>
      <vt:lpstr>7.7 The standard exceptions</vt:lpstr>
      <vt:lpstr>7.7 The standard exceptions</vt:lpstr>
      <vt:lpstr>7.7 The standard exceptions</vt:lpstr>
      <vt:lpstr>7.7 The standard exceptions</vt:lpstr>
      <vt:lpstr>7.7 The standard exceptions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1192</cp:revision>
  <dcterms:created xsi:type="dcterms:W3CDTF">2012-06-18T00:20:00Z</dcterms:created>
  <dcterms:modified xsi:type="dcterms:W3CDTF">2023-10-11T13:07:47Z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