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2" r:id="rId3"/>
    <p:sldMasterId id="2147483675" r:id="rId4"/>
    <p:sldMasterId id="2147483688" r:id="rId5"/>
  </p:sldMasterIdLst>
  <p:notesMasterIdLst>
    <p:notesMasterId r:id="rId33"/>
  </p:notesMasterIdLst>
  <p:sldIdLst>
    <p:sldId id="512" r:id="rId6"/>
    <p:sldId id="543" r:id="rId7"/>
    <p:sldId id="514" r:id="rId8"/>
    <p:sldId id="643" r:id="rId9"/>
    <p:sldId id="644" r:id="rId10"/>
    <p:sldId id="645" r:id="rId11"/>
    <p:sldId id="646" r:id="rId12"/>
    <p:sldId id="647" r:id="rId13"/>
    <p:sldId id="656" r:id="rId14"/>
    <p:sldId id="648" r:id="rId15"/>
    <p:sldId id="649" r:id="rId16"/>
    <p:sldId id="650" r:id="rId17"/>
    <p:sldId id="575" r:id="rId18"/>
    <p:sldId id="621" r:id="rId19"/>
    <p:sldId id="651" r:id="rId20"/>
    <p:sldId id="623" r:id="rId21"/>
    <p:sldId id="652" r:id="rId22"/>
    <p:sldId id="653" r:id="rId23"/>
    <p:sldId id="654" r:id="rId24"/>
    <p:sldId id="655" r:id="rId25"/>
    <p:sldId id="657" r:id="rId26"/>
    <p:sldId id="658" r:id="rId27"/>
    <p:sldId id="659" r:id="rId28"/>
    <p:sldId id="660" r:id="rId29"/>
    <p:sldId id="661" r:id="rId30"/>
    <p:sldId id="662" r:id="rId31"/>
    <p:sldId id="663" r:id="rId32"/>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1pPr>
    <a:lvl2pPr marL="4572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2pPr>
    <a:lvl3pPr marL="9144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3pPr>
    <a:lvl4pPr marL="13716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4pPr>
    <a:lvl5pPr marL="18288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5pPr>
    <a:lvl6pPr marL="2286000" algn="l" defTabSz="914400" rtl="0" eaLnBrk="1" latinLnBrk="0" hangingPunct="1">
      <a:defRPr sz="1400" kern="1200">
        <a:solidFill>
          <a:schemeClr val="tx1"/>
        </a:solidFill>
        <a:latin typeface="Palatino Linotype" pitchFamily="18" charset="0"/>
        <a:ea typeface="宋体" pitchFamily="2" charset="-122"/>
        <a:cs typeface="+mn-cs"/>
      </a:defRPr>
    </a:lvl6pPr>
    <a:lvl7pPr marL="2743200" algn="l" defTabSz="914400" rtl="0" eaLnBrk="1" latinLnBrk="0" hangingPunct="1">
      <a:defRPr sz="1400" kern="1200">
        <a:solidFill>
          <a:schemeClr val="tx1"/>
        </a:solidFill>
        <a:latin typeface="Palatino Linotype" pitchFamily="18" charset="0"/>
        <a:ea typeface="宋体" pitchFamily="2" charset="-122"/>
        <a:cs typeface="+mn-cs"/>
      </a:defRPr>
    </a:lvl7pPr>
    <a:lvl8pPr marL="3200400" algn="l" defTabSz="914400" rtl="0" eaLnBrk="1" latinLnBrk="0" hangingPunct="1">
      <a:defRPr sz="1400" kern="1200">
        <a:solidFill>
          <a:schemeClr val="tx1"/>
        </a:solidFill>
        <a:latin typeface="Palatino Linotype" pitchFamily="18" charset="0"/>
        <a:ea typeface="宋体" pitchFamily="2" charset="-122"/>
        <a:cs typeface="+mn-cs"/>
      </a:defRPr>
    </a:lvl8pPr>
    <a:lvl9pPr marL="3657600" algn="l" defTabSz="914400" rtl="0" eaLnBrk="1" latinLnBrk="0" hangingPunct="1">
      <a:defRPr sz="1400"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384" userDrawn="1">
          <p15:clr>
            <a:srgbClr val="A4A3A4"/>
          </p15:clr>
        </p15:guide>
        <p15:guide id="2" pos="240" userDrawn="1">
          <p15:clr>
            <a:srgbClr val="A4A3A4"/>
          </p15:clr>
        </p15:guide>
        <p15:guide id="3"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AC00"/>
    <a:srgbClr val="92C9D7"/>
    <a:srgbClr val="000000"/>
    <a:srgbClr val="F4F600"/>
    <a:srgbClr val="7A5900"/>
    <a:srgbClr val="91F9FF"/>
    <a:srgbClr val="55F1FF"/>
    <a:srgbClr val="0FE6FF"/>
    <a:srgbClr val="00D1F0"/>
    <a:srgbClr val="C6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1271" autoAdjust="0"/>
  </p:normalViewPr>
  <p:slideViewPr>
    <p:cSldViewPr>
      <p:cViewPr varScale="1">
        <p:scale>
          <a:sx n="102" d="100"/>
          <a:sy n="102" d="100"/>
        </p:scale>
        <p:origin x="1840" y="192"/>
      </p:cViewPr>
      <p:guideLst>
        <p:guide orient="horz" pos="384"/>
        <p:guide pos="240"/>
        <p:guide pos="2880"/>
      </p:guideLst>
    </p:cSldViewPr>
  </p:slideViewPr>
  <p:outlineViewPr>
    <p:cViewPr>
      <p:scale>
        <a:sx n="33" d="100"/>
        <a:sy n="33" d="100"/>
      </p:scale>
      <p:origin x="0" y="-52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 d="1"/>
        <a:sy n="1" d="1"/>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3" Type="http://schemas.openxmlformats.org/officeDocument/2006/relationships/slide" Target="slides/slide16.xml"/><Relationship Id="rId7" Type="http://schemas.openxmlformats.org/officeDocument/2006/relationships/slide" Target="slides/slide20.xml"/><Relationship Id="rId12" Type="http://schemas.openxmlformats.org/officeDocument/2006/relationships/slide" Target="slides/slide25.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19.xml"/><Relationship Id="rId11" Type="http://schemas.openxmlformats.org/officeDocument/2006/relationships/slide" Target="slides/slide24.xml"/><Relationship Id="rId5" Type="http://schemas.openxmlformats.org/officeDocument/2006/relationships/slide" Target="slides/slide18.xml"/><Relationship Id="rId10" Type="http://schemas.openxmlformats.org/officeDocument/2006/relationships/slide" Target="slides/slide23.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lvl1pPr>
          </a:lstStyle>
          <a:p>
            <a:pPr>
              <a:defRPr/>
            </a:pPr>
            <a:endParaRPr lang="zh-CN"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800"/>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pPr>
              <a:defRPr/>
            </a:pPr>
            <a:fld id="{2C9A6857-A53D-4084-A189-BC0AAD62C557}" type="slidenum">
              <a:rPr lang="zh-CN" altLang="zh-CN"/>
              <a:pPr>
                <a:defRPr/>
              </a:pPr>
              <a:t>‹#›</a:t>
            </a:fld>
            <a:endParaRPr lang="zh-CN" altLang="zh-CN" sz="800"/>
          </a:p>
        </p:txBody>
      </p:sp>
    </p:spTree>
    <p:extLst>
      <p:ext uri="{BB962C8B-B14F-4D97-AF65-F5344CB8AC3E}">
        <p14:creationId xmlns:p14="http://schemas.microsoft.com/office/powerpoint/2010/main" val="13912955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595F9-AC3B-49EB-BC03-8222DEB2A77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4224953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24</a:t>
            </a:fld>
            <a:endParaRPr lang="zh-CN" altLang="zh-CN" sz="800"/>
          </a:p>
        </p:txBody>
      </p:sp>
    </p:spTree>
    <p:extLst>
      <p:ext uri="{BB962C8B-B14F-4D97-AF65-F5344CB8AC3E}">
        <p14:creationId xmlns:p14="http://schemas.microsoft.com/office/powerpoint/2010/main" val="780851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25</a:t>
            </a:fld>
            <a:endParaRPr lang="zh-CN" altLang="zh-CN" sz="800"/>
          </a:p>
        </p:txBody>
      </p:sp>
    </p:spTree>
    <p:extLst>
      <p:ext uri="{BB962C8B-B14F-4D97-AF65-F5344CB8AC3E}">
        <p14:creationId xmlns:p14="http://schemas.microsoft.com/office/powerpoint/2010/main" val="208584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26</a:t>
            </a:fld>
            <a:endParaRPr lang="zh-CN" altLang="zh-CN" sz="800"/>
          </a:p>
        </p:txBody>
      </p:sp>
    </p:spTree>
    <p:extLst>
      <p:ext uri="{BB962C8B-B14F-4D97-AF65-F5344CB8AC3E}">
        <p14:creationId xmlns:p14="http://schemas.microsoft.com/office/powerpoint/2010/main" val="2142815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27</a:t>
            </a:fld>
            <a:endParaRPr lang="zh-CN" altLang="zh-CN" sz="800"/>
          </a:p>
        </p:txBody>
      </p:sp>
    </p:spTree>
    <p:extLst>
      <p:ext uri="{BB962C8B-B14F-4D97-AF65-F5344CB8AC3E}">
        <p14:creationId xmlns:p14="http://schemas.microsoft.com/office/powerpoint/2010/main" val="46763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C9A6857-A53D-4084-A189-BC0AAD62C557}" type="slidenum">
              <a:rPr lang="zh-CN" altLang="zh-CN" smtClean="0"/>
              <a:pPr>
                <a:defRPr/>
              </a:pPr>
              <a:t>12</a:t>
            </a:fld>
            <a:endParaRPr lang="zh-CN" altLang="zh-CN" sz="800"/>
          </a:p>
        </p:txBody>
      </p:sp>
    </p:spTree>
    <p:extLst>
      <p:ext uri="{BB962C8B-B14F-4D97-AF65-F5344CB8AC3E}">
        <p14:creationId xmlns:p14="http://schemas.microsoft.com/office/powerpoint/2010/main" val="403163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13</a:t>
            </a:fld>
            <a:endParaRPr lang="zh-CN" altLang="zh-CN" sz="800"/>
          </a:p>
        </p:txBody>
      </p:sp>
    </p:spTree>
    <p:extLst>
      <p:ext uri="{BB962C8B-B14F-4D97-AF65-F5344CB8AC3E}">
        <p14:creationId xmlns:p14="http://schemas.microsoft.com/office/powerpoint/2010/main" val="182722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dirty="0"/>
              <a:t>Resource acquisition is initialization (RAII) is a programming idiom used in several object-oriented languages to describe a particular language behavior. In RAII, 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 </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17</a:t>
            </a:fld>
            <a:endParaRPr lang="zh-CN" altLang="zh-CN" sz="800"/>
          </a:p>
        </p:txBody>
      </p:sp>
    </p:spTree>
    <p:extLst>
      <p:ext uri="{BB962C8B-B14F-4D97-AF65-F5344CB8AC3E}">
        <p14:creationId xmlns:p14="http://schemas.microsoft.com/office/powerpoint/2010/main" val="12119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18</a:t>
            </a:fld>
            <a:endParaRPr lang="zh-CN" altLang="zh-CN" sz="800"/>
          </a:p>
        </p:txBody>
      </p:sp>
    </p:spTree>
    <p:extLst>
      <p:ext uri="{BB962C8B-B14F-4D97-AF65-F5344CB8AC3E}">
        <p14:creationId xmlns:p14="http://schemas.microsoft.com/office/powerpoint/2010/main" val="973932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19</a:t>
            </a:fld>
            <a:endParaRPr lang="zh-CN" altLang="zh-CN" sz="800"/>
          </a:p>
        </p:txBody>
      </p:sp>
    </p:spTree>
    <p:extLst>
      <p:ext uri="{BB962C8B-B14F-4D97-AF65-F5344CB8AC3E}">
        <p14:creationId xmlns:p14="http://schemas.microsoft.com/office/powerpoint/2010/main" val="69741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20</a:t>
            </a:fld>
            <a:endParaRPr lang="zh-CN" altLang="zh-CN" sz="800"/>
          </a:p>
        </p:txBody>
      </p:sp>
    </p:spTree>
    <p:extLst>
      <p:ext uri="{BB962C8B-B14F-4D97-AF65-F5344CB8AC3E}">
        <p14:creationId xmlns:p14="http://schemas.microsoft.com/office/powerpoint/2010/main" val="45004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22</a:t>
            </a:fld>
            <a:endParaRPr lang="zh-CN" altLang="zh-CN" sz="800"/>
          </a:p>
        </p:txBody>
      </p:sp>
    </p:spTree>
    <p:extLst>
      <p:ext uri="{BB962C8B-B14F-4D97-AF65-F5344CB8AC3E}">
        <p14:creationId xmlns:p14="http://schemas.microsoft.com/office/powerpoint/2010/main" val="211991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23</a:t>
            </a:fld>
            <a:endParaRPr lang="zh-CN" altLang="zh-CN" sz="800"/>
          </a:p>
        </p:txBody>
      </p:sp>
    </p:spTree>
    <p:extLst>
      <p:ext uri="{BB962C8B-B14F-4D97-AF65-F5344CB8AC3E}">
        <p14:creationId xmlns:p14="http://schemas.microsoft.com/office/powerpoint/2010/main" val="295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t>2023/10/11</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Beginning C  </a:t>
            </a:r>
            <a:r>
              <a:rPr lang="zh-CN" altLang="zh-CN" dirty="0"/>
              <a:t>/ Qinpei Zhao</a:t>
            </a:r>
            <a:endParaRPr lang="zh-CN" altLang="zh-CN"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53934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88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7542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a:t>Software testing/ Qinpei Zhao</a:t>
            </a:r>
            <a:endParaRPr lang="zh-CN" altLang="en-US" sz="140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53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2630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smtClean="0"/>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7726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02477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9919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81684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410563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a:pPr>
                <a:defRPr/>
              </a:pPr>
              <a:t>2023/10/11</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654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2E41A3F1-7274-438D-83FC-C24D3C91C02C}" type="datetime1">
              <a:rPr lang="zh-CN" altLang="en-US" smtClean="0"/>
              <a:t>2023/10/11</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Beginning C  </a:t>
            </a:r>
            <a:r>
              <a:rPr lang="zh-CN" altLang="zh-CN" dirty="0"/>
              <a:t>/ Qinpei Zhao</a:t>
            </a:r>
            <a:endParaRPr lang="zh-CN" altLang="zh-CN"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279949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a:pPr>
                <a:defRPr/>
              </a:pPr>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5264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a:pPr>
                <a:defRPr/>
              </a:pPr>
              <a:t>2023/10/11</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195594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49732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6092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4922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66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a:pPr>
                <a:defRPr/>
              </a:pPr>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err="1"/>
              <a:t>Beiginning</a:t>
            </a:r>
            <a:r>
              <a:rPr lang="en-US" altLang="zh-CN" dirty="0"/>
              <a:t>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7610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solidFill>
                  <a:srgbClr val="000000"/>
                </a:solidFill>
              </a:rPr>
              <a:pPr>
                <a:defRPr/>
              </a:pPr>
              <a:t>2023/10/11</a:t>
            </a:fld>
            <a:endParaRPr lang="zh-CN" altLang="zh-CN"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dirty="0">
                <a:solidFill>
                  <a:srgbClr val="000000"/>
                </a:solidFill>
              </a:rPr>
              <a:t>Beginning C</a:t>
            </a:r>
            <a:r>
              <a:rPr lang="zh-CN" altLang="zh-CN" dirty="0">
                <a:solidFill>
                  <a:srgbClr val="000000"/>
                </a:solidFill>
              </a:rPr>
              <a:t>/ Qinpei Zhao</a:t>
            </a:r>
            <a:endParaRPr lang="zh-CN" altLang="zh-CN" sz="1400"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solidFill>
                  <a:srgbClr val="000000"/>
                </a:solidFill>
              </a:rPr>
              <a:pPr>
                <a:defRPr/>
              </a:pPr>
              <a:t>‹#›</a:t>
            </a:fld>
            <a:endParaRPr lang="zh-CN" altLang="zh-CN" sz="1800" b="0">
              <a:solidFill>
                <a:srgbClr val="000000"/>
              </a:solidFill>
              <a:latin typeface="Palatino Linotype"/>
            </a:endParaRPr>
          </a:p>
        </p:txBody>
      </p:sp>
    </p:spTree>
    <p:extLst>
      <p:ext uri="{BB962C8B-B14F-4D97-AF65-F5344CB8AC3E}">
        <p14:creationId xmlns:p14="http://schemas.microsoft.com/office/powerpoint/2010/main" val="251890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3F35-F565-1843-863A-C92D4D765C87}" type="slidenum">
              <a:rPr lang="zh-CN" altLang="en-US"/>
              <a:pPr>
                <a:defRPr/>
              </a:pPr>
              <a:t>‹#›</a:t>
            </a:fld>
            <a:endParaRPr lang="zh-CN" altLang="en-US"/>
          </a:p>
        </p:txBody>
      </p:sp>
    </p:spTree>
    <p:extLst>
      <p:ext uri="{BB962C8B-B14F-4D97-AF65-F5344CB8AC3E}">
        <p14:creationId xmlns:p14="http://schemas.microsoft.com/office/powerpoint/2010/main" val="8443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454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20966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0795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51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smtClean="0"/>
              <a:t>2023/10/11</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1879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smtClean="0"/>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905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smtClean="0"/>
              <a:t>2023/10/11</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612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t>2023/10/11</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Beginning C / </a:t>
            </a:r>
            <a:r>
              <a:rPr lang="en-US" altLang="zh-CN" dirty="0" err="1"/>
              <a:t>Qinpei</a:t>
            </a:r>
            <a:r>
              <a:rPr lang="en-US" altLang="zh-CN" dirty="0"/>
              <a:t> Zhao</a:t>
            </a:r>
            <a:endParaRPr lang="zh-CN" altLang="zh-CN"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D6A051EE-99C5-41BA-803E-25897E8BED07}" type="datetime1">
              <a:rPr lang="zh-CN" altLang="en-US" smtClean="0"/>
              <a:t>2023/10/11</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Beginning C / </a:t>
            </a:r>
            <a:r>
              <a:rPr lang="en-US" altLang="zh-CN" dirty="0" err="1"/>
              <a:t>Qinpei</a:t>
            </a:r>
            <a:r>
              <a:rPr lang="en-US" altLang="zh-CN" dirty="0"/>
              <a:t> Zhao</a:t>
            </a:r>
            <a:endParaRPr lang="zh-CN" altLang="zh-CN"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847081"/>
      </p:ext>
    </p:extLst>
  </p:cSld>
  <p:clrMap bg1="lt1" tx1="dk1" bg2="lt2" tx2="dk2" accent1="accent1" accent2="accent2" accent3="accent3" accent4="accent4" accent5="accent5" accent6="accent6" hlink="hlink" folHlink="folHlink"/>
  <p:sldLayoutIdLst>
    <p:sldLayoutId id="214748365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smtClean="0"/>
              <a:t>2023/10/11</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2647899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a:pPr>
                <a:defRPr/>
              </a:pPr>
              <a:t>2023/10/11</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Beginning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41359928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solidFill>
                  <a:srgbClr val="000000"/>
                </a:solidFill>
                <a:latin typeface="Palatino Linotype"/>
              </a:rPr>
              <a:pPr>
                <a:defRPr/>
              </a:pPr>
              <a:t>2023/10/11</a:t>
            </a:fld>
            <a:endParaRPr lang="zh-CN" altLang="zh-CN" sz="1800">
              <a:solidFill>
                <a:srgbClr val="000000"/>
              </a:solidFill>
              <a:latin typeface="Palatino Linotype"/>
            </a:endParaRPr>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Beginning C </a:t>
            </a:r>
            <a:r>
              <a:rPr lang="en-US" altLang="zh-CN" dirty="0">
                <a:solidFill>
                  <a:srgbClr val="000000"/>
                </a:solidFill>
                <a:latin typeface="Palatino Linotype"/>
              </a:rPr>
              <a:t>/ </a:t>
            </a:r>
            <a:r>
              <a:rPr lang="en-US" altLang="zh-CN" dirty="0" err="1">
                <a:solidFill>
                  <a:srgbClr val="000000"/>
                </a:solidFill>
                <a:latin typeface="Palatino Linotype"/>
              </a:rPr>
              <a:t>Qinpei</a:t>
            </a:r>
            <a:r>
              <a:rPr lang="en-US" altLang="zh-CN" dirty="0">
                <a:solidFill>
                  <a:srgbClr val="000000"/>
                </a:solidFill>
                <a:latin typeface="Palatino Linotype"/>
              </a:rPr>
              <a:t> Zhao</a:t>
            </a:r>
            <a:endParaRPr lang="zh-CN" altLang="zh-CN" sz="1400" dirty="0">
              <a:solidFill>
                <a:srgbClr val="000000"/>
              </a:solidFill>
              <a:latin typeface="Palatino Linotype"/>
            </a:endParaRPr>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solidFill>
                  <a:srgbClr val="000000"/>
                </a:solidFill>
              </a:rPr>
              <a:pPr>
                <a:defRPr/>
              </a:pPr>
              <a:t>‹#›</a:t>
            </a:fld>
            <a:endParaRPr lang="zh-CN" altLang="zh-CN" sz="1800" b="0">
              <a:solidFill>
                <a:srgbClr val="000000"/>
              </a:solidFill>
              <a:latin typeface="Palatino Linotype"/>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879651"/>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hyperlink" Target="mailto:qinpeizhao@tongji.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Integrated_circuit" TargetMode="External"/><Relationship Id="rId3" Type="http://schemas.openxmlformats.org/officeDocument/2006/relationships/hyperlink" Target="https://en.wikipedia.org/wiki/Price_index#Quality_change" TargetMode="External"/><Relationship Id="rId7" Type="http://schemas.openxmlformats.org/officeDocument/2006/relationships/hyperlink" Target="https://en.wikipedia.org/wiki/Transistor" TargetMode="External"/><Relationship Id="rId2"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hyperlink" Target="https://en.wikipedia.org/wiki/Digital_camera" TargetMode="External"/><Relationship Id="rId11" Type="http://schemas.openxmlformats.org/officeDocument/2006/relationships/hyperlink" Target="https://en.wikipedia.org/wiki/Fairchild_Semiconductor" TargetMode="External"/><Relationship Id="rId5" Type="http://schemas.openxmlformats.org/officeDocument/2006/relationships/hyperlink" Target="https://en.wikipedia.org/wiki/Pixel" TargetMode="External"/><Relationship Id="rId10" Type="http://schemas.openxmlformats.org/officeDocument/2006/relationships/hyperlink" Target="https://en.wikipedia.org/wiki/Intel" TargetMode="External"/><Relationship Id="rId4" Type="http://schemas.openxmlformats.org/officeDocument/2006/relationships/hyperlink" Target="https://en.wikipedia.org/wiki/Random-access_memory" TargetMode="External"/><Relationship Id="rId9" Type="http://schemas.openxmlformats.org/officeDocument/2006/relationships/hyperlink" Target="https://en.wikipedia.org/wiki/Gordon_Mo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3"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6124575"/>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64" name="标题 6"/>
          <p:cNvSpPr>
            <a:spLocks noGrp="1" noChangeArrowheads="1"/>
          </p:cNvSpPr>
          <p:nvPr>
            <p:ph type="ctrTitle" idx="4294967295"/>
          </p:nvPr>
        </p:nvSpPr>
        <p:spPr>
          <a:xfrm>
            <a:off x="762100" y="1371630"/>
            <a:ext cx="7705725" cy="914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4200"/>
              </a:lnSpc>
            </a:pPr>
            <a:r>
              <a:rPr lang="zh-CN" altLang="en-US" sz="4800" dirty="0">
                <a:solidFill>
                  <a:schemeClr val="tx1"/>
                </a:solidFill>
                <a:latin typeface="SimSun" charset="-122"/>
                <a:ea typeface="SimSun" charset="-122"/>
                <a:cs typeface="SimSun" charset="-122"/>
                <a:sym typeface="Arial Unicode MS" panose="020B0604020202020204" pitchFamily="34" charset="-122"/>
              </a:rPr>
              <a:t>面向对象程序设计</a:t>
            </a:r>
            <a:endParaRPr lang="en-US" altLang="zh-CN" sz="4800" dirty="0">
              <a:solidFill>
                <a:schemeClr val="tx1"/>
              </a:solidFill>
              <a:latin typeface="SimSun" charset="-122"/>
              <a:ea typeface="SimSun" charset="-122"/>
              <a:cs typeface="SimSun" charset="-122"/>
              <a:sym typeface="Arial Unicode MS" panose="020B0604020202020204" pitchFamily="34" charset="-122"/>
            </a:endParaRPr>
          </a:p>
        </p:txBody>
      </p:sp>
      <p:sp>
        <p:nvSpPr>
          <p:cNvPr id="15366" name="Rectangle 2"/>
          <p:cNvSpPr>
            <a:spLocks noChangeArrowheads="1"/>
          </p:cNvSpPr>
          <p:nvPr/>
        </p:nvSpPr>
        <p:spPr bwMode="auto">
          <a:xfrm>
            <a:off x="2438456" y="3367112"/>
            <a:ext cx="5562562" cy="205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赵钦佩（博士，副教授）</a:t>
            </a:r>
            <a:endPar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8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Email: </a:t>
            </a:r>
            <a:r>
              <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hlinkClick r:id="rId4"/>
              </a:rPr>
              <a:t>qinpeizhao@tongji.edu.cn</a:t>
            </a:r>
            <a:endPar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000" dirty="0"/>
              <a:t>http://</a:t>
            </a:r>
            <a:r>
              <a:rPr lang="en-US" altLang="zh-CN" sz="2000" dirty="0" err="1"/>
              <a:t>sse.tongji.edu.cn</a:t>
            </a:r>
            <a:r>
              <a:rPr lang="en-US" altLang="zh-CN" sz="2000" dirty="0"/>
              <a:t>/</a:t>
            </a:r>
            <a:r>
              <a:rPr lang="en-US" altLang="zh-CN" sz="2000" dirty="0" err="1"/>
              <a:t>zhaoqinpei</a:t>
            </a:r>
            <a:endParaRPr lang="zh-CN" altLang="en-US" sz="2000" dirty="0"/>
          </a:p>
        </p:txBody>
      </p:sp>
      <p:sp>
        <p:nvSpPr>
          <p:cNvPr id="9" name="Rectangle 2"/>
          <p:cNvSpPr>
            <a:spLocks noChangeArrowheads="1"/>
          </p:cNvSpPr>
          <p:nvPr/>
        </p:nvSpPr>
        <p:spPr bwMode="auto">
          <a:xfrm>
            <a:off x="4800594" y="1955876"/>
            <a:ext cx="4343406" cy="71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8</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a:t>
            </a:r>
            <a:r>
              <a:rPr lang="mr-IN"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并发、多线程</a:t>
            </a:r>
            <a:endParaRPr lang="en-US" altLang="zh-CN" sz="20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endParaRPr>
          </a:p>
        </p:txBody>
      </p:sp>
    </p:spTree>
    <p:extLst>
      <p:ext uri="{BB962C8B-B14F-4D97-AF65-F5344CB8AC3E}">
        <p14:creationId xmlns:p14="http://schemas.microsoft.com/office/powerpoint/2010/main" val="20835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8.3 What constitute Concurrency?</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10</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838298" y="1447852"/>
            <a:ext cx="7391206" cy="4343287"/>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
        <p:nvSpPr>
          <p:cNvPr id="10" name="Rectangle 3"/>
          <p:cNvSpPr>
            <a:spLocks noGrp="1" noChangeArrowheads="1"/>
          </p:cNvSpPr>
          <p:nvPr>
            <p:ph type="body" idx="1"/>
          </p:nvPr>
        </p:nvSpPr>
        <p:spPr>
          <a:xfrm>
            <a:off x="1143091" y="1752644"/>
            <a:ext cx="6934017" cy="3786259"/>
          </a:xfrm>
        </p:spPr>
        <p:txBody>
          <a:bodyPr/>
          <a:lstStyle/>
          <a:p>
            <a:r>
              <a:rPr lang="en-US" altLang="zh-CN" sz="2400" dirty="0">
                <a:solidFill>
                  <a:srgbClr val="C00000"/>
                </a:solidFill>
                <a:latin typeface="Arial" charset="0"/>
                <a:ea typeface="Arial" charset="0"/>
                <a:cs typeface="Arial" charset="0"/>
              </a:rPr>
              <a:t>Thread creation </a:t>
            </a:r>
            <a:r>
              <a:rPr lang="en-US" altLang="zh-CN" sz="2400" dirty="0">
                <a:latin typeface="Arial" charset="0"/>
                <a:ea typeface="Arial" charset="0"/>
                <a:cs typeface="Arial" charset="0"/>
              </a:rPr>
              <a:t>- be able to create another thread of control.</a:t>
            </a:r>
          </a:p>
          <a:p>
            <a:r>
              <a:rPr lang="en-US" altLang="zh-CN" sz="2400" dirty="0">
                <a:solidFill>
                  <a:srgbClr val="C00000"/>
                </a:solidFill>
                <a:latin typeface="Arial" charset="0"/>
                <a:ea typeface="Arial" charset="0"/>
                <a:cs typeface="Arial" charset="0"/>
              </a:rPr>
              <a:t>Thread synchronization </a:t>
            </a:r>
            <a:r>
              <a:rPr lang="mr-IN" altLang="zh-CN" sz="2400" dirty="0">
                <a:latin typeface="Arial" charset="0"/>
                <a:ea typeface="Arial" charset="0"/>
                <a:cs typeface="Arial" charset="0"/>
              </a:rPr>
              <a:t>–</a:t>
            </a:r>
            <a:r>
              <a:rPr lang="en-US" altLang="zh-CN" sz="2400" dirty="0">
                <a:latin typeface="Arial" charset="0"/>
                <a:ea typeface="Arial" charset="0"/>
                <a:cs typeface="Arial" charset="0"/>
              </a:rPr>
              <a:t> be able to establish timing relationships among threads. </a:t>
            </a:r>
          </a:p>
          <a:p>
            <a:pPr lvl="1"/>
            <a:r>
              <a:rPr lang="en-US" altLang="zh-CN" sz="1800" dirty="0">
                <a:latin typeface="Arial" charset="0"/>
                <a:ea typeface="Arial" charset="0"/>
                <a:cs typeface="Arial" charset="0"/>
              </a:rPr>
              <a:t>One thread waits until another thread has reached a certain point in its code.</a:t>
            </a:r>
          </a:p>
          <a:p>
            <a:pPr lvl="1"/>
            <a:r>
              <a:rPr lang="en-US" altLang="zh-CN" sz="1800" dirty="0">
                <a:latin typeface="Arial" charset="0"/>
                <a:ea typeface="Arial" charset="0"/>
                <a:cs typeface="Arial" charset="0"/>
              </a:rPr>
              <a:t>One threads is ready to transmit information while the other is ready to receive the message, simultaneously.</a:t>
            </a:r>
          </a:p>
          <a:p>
            <a:r>
              <a:rPr lang="en-US" altLang="zh-CN" sz="2400" dirty="0">
                <a:solidFill>
                  <a:srgbClr val="C00000"/>
                </a:solidFill>
                <a:latin typeface="Arial" charset="0"/>
                <a:ea typeface="Arial" charset="0"/>
                <a:cs typeface="Arial" charset="0"/>
              </a:rPr>
              <a:t>Thread communication </a:t>
            </a:r>
            <a:r>
              <a:rPr lang="mr-IN" altLang="zh-CN" sz="2400" dirty="0">
                <a:latin typeface="Arial" charset="0"/>
                <a:ea typeface="Arial" charset="0"/>
                <a:cs typeface="Arial" charset="0"/>
              </a:rPr>
              <a:t>–</a:t>
            </a:r>
            <a:r>
              <a:rPr lang="en-US" altLang="zh-CN" sz="2400" dirty="0">
                <a:latin typeface="Arial" charset="0"/>
                <a:ea typeface="Arial" charset="0"/>
                <a:cs typeface="Arial" charset="0"/>
              </a:rPr>
              <a:t> be able to correctly transmit data among threads. </a:t>
            </a:r>
          </a:p>
        </p:txBody>
      </p:sp>
    </p:spTree>
    <p:extLst>
      <p:ext uri="{BB962C8B-B14F-4D97-AF65-F5344CB8AC3E}">
        <p14:creationId xmlns:p14="http://schemas.microsoft.com/office/powerpoint/2010/main" val="118383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8.3 How to create threads?</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11</a:t>
            </a:fld>
            <a:endParaRPr lang="zh-CN" altLang="zh-CN" sz="1800" b="0">
              <a:solidFill>
                <a:srgbClr val="000000"/>
              </a:solidFill>
              <a:cs typeface="Arial" panose="020B0604020202020204" pitchFamily="34" charset="0"/>
            </a:endParaRPr>
          </a:p>
        </p:txBody>
      </p:sp>
      <p:sp>
        <p:nvSpPr>
          <p:cNvPr id="11" name="Rectangle 3"/>
          <p:cNvSpPr>
            <a:spLocks noGrp="1" noChangeArrowheads="1"/>
          </p:cNvSpPr>
          <p:nvPr>
            <p:ph type="body" idx="1"/>
          </p:nvPr>
        </p:nvSpPr>
        <p:spPr>
          <a:xfrm>
            <a:off x="304912" y="1295456"/>
            <a:ext cx="8610374" cy="4733877"/>
          </a:xfrm>
        </p:spPr>
        <p:txBody>
          <a:bodyPr/>
          <a:lstStyle/>
          <a:p>
            <a:r>
              <a:rPr lang="en-US" altLang="zh-CN" sz="2000" dirty="0">
                <a:latin typeface="Arial" charset="0"/>
                <a:ea typeface="Arial" charset="0"/>
                <a:cs typeface="Arial" charset="0"/>
              </a:rPr>
              <a:t>C++11 introduced a new thread library including utilities for starting and managing threads.</a:t>
            </a:r>
          </a:p>
          <a:p>
            <a:r>
              <a:rPr lang="en-US" altLang="zh-CN" sz="2000" dirty="0">
                <a:latin typeface="Arial" charset="0"/>
                <a:ea typeface="Arial" charset="0"/>
                <a:cs typeface="Arial" charset="0"/>
              </a:rPr>
              <a:t>Creating an instance of </a:t>
            </a:r>
            <a:r>
              <a:rPr lang="en-US" altLang="zh-CN" sz="2000" i="1" dirty="0" err="1">
                <a:solidFill>
                  <a:srgbClr val="C00000"/>
                </a:solidFill>
                <a:latin typeface="Arial" charset="0"/>
                <a:ea typeface="Arial" charset="0"/>
                <a:cs typeface="Arial" charset="0"/>
              </a:rPr>
              <a:t>std</a:t>
            </a:r>
            <a:r>
              <a:rPr lang="en-US" altLang="zh-CN" sz="2000" i="1" dirty="0">
                <a:solidFill>
                  <a:srgbClr val="C00000"/>
                </a:solidFill>
                <a:latin typeface="Arial" charset="0"/>
                <a:ea typeface="Arial" charset="0"/>
                <a:cs typeface="Arial" charset="0"/>
              </a:rPr>
              <a:t>::thread </a:t>
            </a:r>
            <a:r>
              <a:rPr lang="en-US" altLang="zh-CN" sz="2000" dirty="0">
                <a:latin typeface="Arial" charset="0"/>
                <a:ea typeface="Arial" charset="0"/>
                <a:cs typeface="Arial" charset="0"/>
              </a:rPr>
              <a:t>will automatically start a new thread. </a:t>
            </a:r>
          </a:p>
          <a:p>
            <a:endParaRPr lang="en-US" altLang="zh-CN" sz="2000" dirty="0">
              <a:latin typeface="Arial" charset="0"/>
              <a:ea typeface="Arial" charset="0"/>
              <a:cs typeface="Arial" charset="0"/>
            </a:endParaRPr>
          </a:p>
          <a:p>
            <a:endParaRPr lang="en-US" altLang="zh-CN" sz="2000" dirty="0">
              <a:latin typeface="Arial" charset="0"/>
              <a:ea typeface="Arial" charset="0"/>
              <a:cs typeface="Arial" charset="0"/>
            </a:endParaRPr>
          </a:p>
          <a:p>
            <a:endParaRPr lang="en-US" altLang="zh-CN" sz="2000" dirty="0">
              <a:latin typeface="Arial" charset="0"/>
              <a:ea typeface="Arial" charset="0"/>
              <a:cs typeface="Arial" charset="0"/>
            </a:endParaRPr>
          </a:p>
          <a:p>
            <a:endParaRPr lang="en-US" altLang="zh-CN" sz="2000" dirty="0">
              <a:latin typeface="Arial" charset="0"/>
              <a:ea typeface="Arial" charset="0"/>
              <a:cs typeface="Arial" charset="0"/>
            </a:endParaRPr>
          </a:p>
          <a:p>
            <a:endParaRPr lang="en-US" altLang="zh-CN" sz="2000" dirty="0">
              <a:latin typeface="Arial" charset="0"/>
              <a:ea typeface="Arial" charset="0"/>
              <a:cs typeface="Arial" charset="0"/>
            </a:endParaRPr>
          </a:p>
          <a:p>
            <a:endParaRPr lang="en-US" altLang="zh-CN" sz="2000" dirty="0">
              <a:latin typeface="Arial" charset="0"/>
              <a:ea typeface="Arial" charset="0"/>
              <a:cs typeface="Arial" charset="0"/>
            </a:endParaRPr>
          </a:p>
          <a:p>
            <a:endParaRPr lang="en-US" altLang="zh-CN" sz="2000" dirty="0">
              <a:latin typeface="Arial" charset="0"/>
              <a:ea typeface="Arial" charset="0"/>
              <a:cs typeface="Arial" charset="0"/>
            </a:endParaRPr>
          </a:p>
          <a:p>
            <a:r>
              <a:rPr lang="en-US" altLang="zh-CN" sz="2000" dirty="0">
                <a:latin typeface="Arial" charset="0"/>
                <a:ea typeface="Arial" charset="0"/>
                <a:cs typeface="Arial" charset="0"/>
              </a:rPr>
              <a:t>The </a:t>
            </a:r>
            <a:r>
              <a:rPr lang="en-US" altLang="zh-CN" sz="2000" i="1" dirty="0">
                <a:solidFill>
                  <a:srgbClr val="C00000"/>
                </a:solidFill>
                <a:latin typeface="Arial" charset="0"/>
                <a:ea typeface="Arial" charset="0"/>
                <a:cs typeface="Arial" charset="0"/>
              </a:rPr>
              <a:t>join</a:t>
            </a:r>
            <a:r>
              <a:rPr lang="en-US" altLang="zh-CN" sz="2000" dirty="0">
                <a:latin typeface="Arial" charset="0"/>
                <a:ea typeface="Arial" charset="0"/>
                <a:cs typeface="Arial" charset="0"/>
              </a:rPr>
              <a:t> function here is to force the current thread to wait for the thread </a:t>
            </a:r>
            <a:r>
              <a:rPr lang="en-US" altLang="zh-CN" sz="2000" i="1" dirty="0" err="1">
                <a:latin typeface="Arial" charset="0"/>
                <a:ea typeface="Arial" charset="0"/>
                <a:cs typeface="Arial" charset="0"/>
              </a:rPr>
              <a:t>th</a:t>
            </a:r>
            <a:r>
              <a:rPr lang="en-US" altLang="zh-CN" sz="2000" dirty="0">
                <a:latin typeface="Arial" charset="0"/>
                <a:ea typeface="Arial" charset="0"/>
                <a:cs typeface="Arial" charset="0"/>
              </a:rPr>
              <a:t> to finish. Otherwise the main function may exit without the thread </a:t>
            </a:r>
            <a:r>
              <a:rPr lang="en-US" altLang="zh-CN" sz="2000" i="1" dirty="0" err="1">
                <a:latin typeface="Arial" charset="0"/>
                <a:ea typeface="Arial" charset="0"/>
                <a:cs typeface="Arial" charset="0"/>
              </a:rPr>
              <a:t>th</a:t>
            </a:r>
            <a:r>
              <a:rPr lang="en-US" altLang="zh-CN" sz="2000" dirty="0">
                <a:latin typeface="Arial" charset="0"/>
                <a:ea typeface="Arial" charset="0"/>
                <a:cs typeface="Arial" charset="0"/>
              </a:rPr>
              <a:t> finished. </a:t>
            </a:r>
          </a:p>
        </p:txBody>
      </p:sp>
      <p:pic>
        <p:nvPicPr>
          <p:cNvPr id="3" name="图片 2"/>
          <p:cNvPicPr>
            <a:picLocks noChangeAspect="1"/>
          </p:cNvPicPr>
          <p:nvPr/>
        </p:nvPicPr>
        <p:blipFill>
          <a:blip r:embed="rId2"/>
          <a:stretch>
            <a:fillRect/>
          </a:stretch>
        </p:blipFill>
        <p:spPr>
          <a:xfrm>
            <a:off x="533506" y="2447332"/>
            <a:ext cx="4267088" cy="2770836"/>
          </a:xfrm>
          <a:prstGeom prst="rect">
            <a:avLst/>
          </a:prstGeom>
        </p:spPr>
      </p:pic>
      <p:sp>
        <p:nvSpPr>
          <p:cNvPr id="4" name="矩形 3"/>
          <p:cNvSpPr/>
          <p:nvPr/>
        </p:nvSpPr>
        <p:spPr>
          <a:xfrm>
            <a:off x="5181584" y="3352802"/>
            <a:ext cx="3846102" cy="1477328"/>
          </a:xfrm>
          <a:prstGeom prst="rect">
            <a:avLst/>
          </a:prstGeom>
        </p:spPr>
        <p:txBody>
          <a:bodyPr wrap="square">
            <a:spAutoFit/>
          </a:bodyPr>
          <a:lstStyle/>
          <a:p>
            <a:r>
              <a:rPr lang="zh-CN" altLang="en-US" sz="1800" dirty="0">
                <a:latin typeface="Arial" charset="0"/>
                <a:ea typeface="Arial" charset="0"/>
                <a:cs typeface="Arial" charset="0"/>
              </a:rPr>
              <a:t>Two thread will be created. The main thread will launch a new thread when it encounter the code </a:t>
            </a:r>
            <a:r>
              <a:rPr lang="zh-CN" altLang="en-US" sz="1800" i="1" dirty="0">
                <a:solidFill>
                  <a:srgbClr val="C00000"/>
                </a:solidFill>
                <a:latin typeface="Arial" charset="0"/>
                <a:ea typeface="Arial" charset="0"/>
                <a:cs typeface="Arial" charset="0"/>
              </a:rPr>
              <a:t>std::thread th() </a:t>
            </a:r>
            <a:r>
              <a:rPr lang="zh-CN" altLang="en-US" sz="1800" dirty="0">
                <a:latin typeface="Arial" charset="0"/>
                <a:ea typeface="Arial" charset="0"/>
                <a:cs typeface="Arial" charset="0"/>
              </a:rPr>
              <a:t>to executive the function </a:t>
            </a:r>
            <a:r>
              <a:rPr lang="zh-CN" altLang="en-US" sz="1800" i="1" dirty="0">
                <a:latin typeface="Arial" charset="0"/>
                <a:ea typeface="Arial" charset="0"/>
                <a:cs typeface="Arial" charset="0"/>
              </a:rPr>
              <a:t>threadFunction</a:t>
            </a:r>
            <a:r>
              <a:rPr lang="zh-CN" altLang="en-US" sz="1800" dirty="0">
                <a:latin typeface="Arial" charset="0"/>
                <a:ea typeface="Arial" charset="0"/>
                <a:cs typeface="Arial" charset="0"/>
              </a:rPr>
              <a:t>();</a:t>
            </a:r>
          </a:p>
        </p:txBody>
      </p:sp>
    </p:spTree>
    <p:extLst>
      <p:ext uri="{BB962C8B-B14F-4D97-AF65-F5344CB8AC3E}">
        <p14:creationId xmlns:p14="http://schemas.microsoft.com/office/powerpoint/2010/main" val="129416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8.3 What</a:t>
            </a:r>
            <a:r>
              <a:rPr lang="mr-IN" altLang="zh-CN" dirty="0">
                <a:latin typeface="Arial" panose="020B0604020202020204" pitchFamily="34" charset="0"/>
                <a:ea typeface="微软雅黑" panose="020B0503020204020204" pitchFamily="34" charset="-122"/>
                <a:cs typeface="Arial" panose="020B0604020202020204" pitchFamily="34" charset="0"/>
              </a:rPr>
              <a:t>’</a:t>
            </a:r>
            <a:r>
              <a:rPr lang="en-US" altLang="zh-CN" dirty="0">
                <a:latin typeface="Arial" panose="020B0604020202020204" pitchFamily="34" charset="0"/>
                <a:ea typeface="微软雅黑" panose="020B0503020204020204" pitchFamily="34" charset="-122"/>
                <a:cs typeface="Arial" panose="020B0604020202020204" pitchFamily="34" charset="0"/>
              </a:rPr>
              <a:t>s the problem existing?</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12</a:t>
            </a:fld>
            <a:endParaRPr lang="zh-CN" altLang="zh-CN" sz="1800" b="0">
              <a:solidFill>
                <a:srgbClr val="000000"/>
              </a:solidFill>
              <a:cs typeface="Arial" panose="020B0604020202020204" pitchFamily="34" charset="0"/>
            </a:endParaRPr>
          </a:p>
        </p:txBody>
      </p:sp>
      <p:sp>
        <p:nvSpPr>
          <p:cNvPr id="11" name="Rectangle 3"/>
          <p:cNvSpPr>
            <a:spLocks noGrp="1" noChangeArrowheads="1"/>
          </p:cNvSpPr>
          <p:nvPr>
            <p:ph type="body" idx="1"/>
          </p:nvPr>
        </p:nvSpPr>
        <p:spPr>
          <a:xfrm>
            <a:off x="457308" y="1219258"/>
            <a:ext cx="8254892" cy="4876672"/>
          </a:xfrm>
        </p:spPr>
        <p:txBody>
          <a:bodyPr/>
          <a:lstStyle/>
          <a:p>
            <a:r>
              <a:rPr lang="en-US" altLang="zh-CN" sz="2200" dirty="0">
                <a:latin typeface="Arial" charset="0"/>
                <a:ea typeface="Arial" charset="0"/>
                <a:cs typeface="Arial" charset="0"/>
              </a:rPr>
              <a:t>Data are usually shared between threads. There is a problem when multiple threads attempting to operate on the same object simultaneously.</a:t>
            </a:r>
          </a:p>
          <a:p>
            <a:pPr lvl="1"/>
            <a:r>
              <a:rPr lang="en-US" altLang="zh-CN" sz="1800" dirty="0">
                <a:latin typeface="Arial" charset="0"/>
                <a:ea typeface="Arial" charset="0"/>
                <a:cs typeface="Arial" charset="0"/>
              </a:rPr>
              <a:t>If the operation is atomic(not divisible) which means no other thread can modify any partial results during the operation on the object, then it is safe. Otherwise, we are in a race condition.</a:t>
            </a:r>
          </a:p>
          <a:p>
            <a:r>
              <a:rPr lang="en-US" altLang="zh-CN" sz="2200" dirty="0">
                <a:solidFill>
                  <a:srgbClr val="C00000"/>
                </a:solidFill>
                <a:latin typeface="Arial" charset="0"/>
                <a:ea typeface="Arial" charset="0"/>
                <a:cs typeface="Arial" charset="0"/>
              </a:rPr>
              <a:t>Critical Selection </a:t>
            </a:r>
            <a:r>
              <a:rPr lang="en-US" altLang="zh-CN" sz="2200" dirty="0">
                <a:latin typeface="Arial" charset="0"/>
                <a:ea typeface="Arial" charset="0"/>
                <a:cs typeface="Arial" charset="0"/>
              </a:rPr>
              <a:t>is a piece of code that accesses a shared resource (data structure or device) that must not be concurrently accessed by more than one thread of execution.</a:t>
            </a:r>
          </a:p>
          <a:p>
            <a:r>
              <a:rPr lang="en-US" altLang="zh-CN" sz="2200" dirty="0">
                <a:latin typeface="Arial" charset="0"/>
                <a:ea typeface="Arial" charset="0"/>
                <a:cs typeface="Arial" charset="0"/>
              </a:rPr>
              <a:t>Preventing simultaneous execution of critical section by multiple thread is called </a:t>
            </a:r>
            <a:r>
              <a:rPr lang="en-US" altLang="zh-CN" sz="2200" dirty="0">
                <a:solidFill>
                  <a:srgbClr val="C00000"/>
                </a:solidFill>
                <a:latin typeface="Arial" charset="0"/>
                <a:ea typeface="Arial" charset="0"/>
                <a:cs typeface="Arial" charset="0"/>
              </a:rPr>
              <a:t>mutual exclusion</a:t>
            </a:r>
            <a:r>
              <a:rPr lang="en-US" altLang="zh-CN" sz="2200" dirty="0">
                <a:latin typeface="Arial" charset="0"/>
                <a:ea typeface="Arial" charset="0"/>
                <a:cs typeface="Arial" charset="0"/>
              </a:rPr>
              <a:t>.</a:t>
            </a:r>
            <a:endParaRPr lang="en-US" altLang="zh-CN" sz="2000" dirty="0">
              <a:latin typeface="Arial" charset="0"/>
              <a:ea typeface="Arial" charset="0"/>
              <a:cs typeface="Arial" charset="0"/>
            </a:endParaRPr>
          </a:p>
          <a:p>
            <a:r>
              <a:rPr lang="en-US" altLang="zh-CN" sz="2000" dirty="0">
                <a:latin typeface="Arial" charset="0"/>
                <a:ea typeface="Arial" charset="0"/>
                <a:cs typeface="Arial" charset="0"/>
              </a:rPr>
              <a:t>The </a:t>
            </a:r>
            <a:r>
              <a:rPr lang="en-US" altLang="zh-CN" sz="2000" i="1" dirty="0">
                <a:solidFill>
                  <a:srgbClr val="C00000"/>
                </a:solidFill>
                <a:latin typeface="Arial" charset="0"/>
                <a:ea typeface="Arial" charset="0"/>
                <a:cs typeface="Arial" charset="0"/>
              </a:rPr>
              <a:t>join</a:t>
            </a:r>
            <a:r>
              <a:rPr lang="en-US" altLang="zh-CN" sz="2000" dirty="0">
                <a:latin typeface="Arial" charset="0"/>
                <a:ea typeface="Arial" charset="0"/>
                <a:cs typeface="Arial" charset="0"/>
              </a:rPr>
              <a:t> function here is to force the current thread to wait for the thread </a:t>
            </a:r>
            <a:r>
              <a:rPr lang="en-US" altLang="zh-CN" sz="2000" i="1" dirty="0" err="1">
                <a:latin typeface="Arial" charset="0"/>
                <a:ea typeface="Arial" charset="0"/>
                <a:cs typeface="Arial" charset="0"/>
              </a:rPr>
              <a:t>th</a:t>
            </a:r>
            <a:r>
              <a:rPr lang="en-US" altLang="zh-CN" sz="2000" dirty="0">
                <a:latin typeface="Arial" charset="0"/>
                <a:ea typeface="Arial" charset="0"/>
                <a:cs typeface="Arial" charset="0"/>
              </a:rPr>
              <a:t> to finish. Otherwise the main function may exit without the thread </a:t>
            </a:r>
            <a:r>
              <a:rPr lang="en-US" altLang="zh-CN" sz="2000" i="1" dirty="0" err="1">
                <a:latin typeface="Arial" charset="0"/>
                <a:ea typeface="Arial" charset="0"/>
                <a:cs typeface="Arial" charset="0"/>
              </a:rPr>
              <a:t>th</a:t>
            </a:r>
            <a:r>
              <a:rPr lang="en-US" altLang="zh-CN" sz="2000" dirty="0">
                <a:latin typeface="Arial" charset="0"/>
                <a:ea typeface="Arial" charset="0"/>
                <a:cs typeface="Arial" charset="0"/>
              </a:rPr>
              <a:t> finished. </a:t>
            </a:r>
          </a:p>
        </p:txBody>
      </p:sp>
    </p:spTree>
    <p:extLst>
      <p:ext uri="{BB962C8B-B14F-4D97-AF65-F5344CB8AC3E}">
        <p14:creationId xmlns:p14="http://schemas.microsoft.com/office/powerpoint/2010/main" val="40208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a:xfrm>
            <a:off x="532104" y="476216"/>
            <a:ext cx="7993062" cy="638231"/>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8.3 Example</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13</a:t>
            </a:fld>
            <a:endParaRPr lang="zh-CN" altLang="zh-CN" sz="1800" b="0">
              <a:solidFill>
                <a:srgbClr val="000000"/>
              </a:solidFill>
              <a:cs typeface="Arial" panose="020B0604020202020204" pitchFamily="34" charset="0"/>
            </a:endParaRPr>
          </a:p>
        </p:txBody>
      </p:sp>
      <p:pic>
        <p:nvPicPr>
          <p:cNvPr id="3" name="图片 2"/>
          <p:cNvPicPr>
            <a:picLocks noChangeAspect="1"/>
          </p:cNvPicPr>
          <p:nvPr/>
        </p:nvPicPr>
        <p:blipFill>
          <a:blip r:embed="rId3"/>
          <a:stretch>
            <a:fillRect/>
          </a:stretch>
        </p:blipFill>
        <p:spPr>
          <a:xfrm>
            <a:off x="223448" y="1420720"/>
            <a:ext cx="4813300" cy="4660900"/>
          </a:xfrm>
          <a:prstGeom prst="rect">
            <a:avLst/>
          </a:prstGeom>
        </p:spPr>
      </p:pic>
      <p:sp>
        <p:nvSpPr>
          <p:cNvPr id="12" name="Rectangle 3"/>
          <p:cNvSpPr>
            <a:spLocks noGrp="1" noChangeArrowheads="1"/>
          </p:cNvSpPr>
          <p:nvPr>
            <p:ph type="body" idx="1"/>
          </p:nvPr>
        </p:nvSpPr>
        <p:spPr>
          <a:xfrm>
            <a:off x="223448" y="990664"/>
            <a:ext cx="8610374" cy="423913"/>
          </a:xfrm>
        </p:spPr>
        <p:txBody>
          <a:bodyPr/>
          <a:lstStyle/>
          <a:p>
            <a:r>
              <a:rPr lang="en-US" altLang="zh-CN" sz="2000" dirty="0">
                <a:latin typeface="Arial" charset="0"/>
                <a:ea typeface="Arial" charset="0"/>
                <a:cs typeface="Arial" charset="0"/>
              </a:rPr>
              <a:t>Shared objects between threads will lead synchronization issues. </a:t>
            </a:r>
          </a:p>
        </p:txBody>
      </p:sp>
      <p:sp>
        <p:nvSpPr>
          <p:cNvPr id="4" name="矩形 3"/>
          <p:cNvSpPr/>
          <p:nvPr/>
        </p:nvSpPr>
        <p:spPr>
          <a:xfrm>
            <a:off x="5493325" y="2074539"/>
            <a:ext cx="3038694" cy="3046988"/>
          </a:xfrm>
          <a:prstGeom prst="rect">
            <a:avLst/>
          </a:prstGeom>
        </p:spPr>
        <p:txBody>
          <a:bodyPr wrap="square">
            <a:spAutoFit/>
          </a:bodyPr>
          <a:lstStyle/>
          <a:p>
            <a:r>
              <a:rPr lang="zh-CN" altLang="en-US" sz="1600" dirty="0">
                <a:latin typeface="Arial" charset="0"/>
                <a:ea typeface="Arial" charset="0"/>
                <a:cs typeface="Arial" charset="0"/>
              </a:rPr>
              <a:t>5 threads created try to increase the counter 5000 times. This program has a synchronization problem. Here are some result obtained on my computer: </a:t>
            </a:r>
            <a:endParaRPr lang="en-US" altLang="zh-CN" sz="1600" dirty="0">
              <a:latin typeface="Arial" charset="0"/>
              <a:ea typeface="Arial" charset="0"/>
              <a:cs typeface="Arial" charset="0"/>
            </a:endParaRPr>
          </a:p>
          <a:p>
            <a:r>
              <a:rPr lang="zh-CN" altLang="en-US" sz="1600" dirty="0">
                <a:latin typeface="Arial" charset="0"/>
                <a:ea typeface="Arial" charset="0"/>
                <a:cs typeface="Arial" charset="0"/>
              </a:rPr>
              <a:t>24138 </a:t>
            </a:r>
            <a:endParaRPr lang="en-US" altLang="zh-CN" sz="1600" dirty="0">
              <a:latin typeface="Arial" charset="0"/>
              <a:ea typeface="Arial" charset="0"/>
              <a:cs typeface="Arial" charset="0"/>
            </a:endParaRPr>
          </a:p>
          <a:p>
            <a:r>
              <a:rPr lang="zh-CN" altLang="en-US" sz="1600" dirty="0">
                <a:latin typeface="Arial" charset="0"/>
                <a:ea typeface="Arial" charset="0"/>
                <a:cs typeface="Arial" charset="0"/>
              </a:rPr>
              <a:t>20326 </a:t>
            </a:r>
            <a:endParaRPr lang="en-US" altLang="zh-CN" sz="1600" dirty="0">
              <a:latin typeface="Arial" charset="0"/>
              <a:ea typeface="Arial" charset="0"/>
              <a:cs typeface="Arial" charset="0"/>
            </a:endParaRPr>
          </a:p>
          <a:p>
            <a:r>
              <a:rPr lang="zh-CN" altLang="en-US" sz="1600" dirty="0">
                <a:latin typeface="Arial" charset="0"/>
                <a:ea typeface="Arial" charset="0"/>
                <a:cs typeface="Arial" charset="0"/>
              </a:rPr>
              <a:t>23345 </a:t>
            </a:r>
            <a:endParaRPr lang="en-US" altLang="zh-CN" sz="1600" dirty="0">
              <a:latin typeface="Arial" charset="0"/>
              <a:ea typeface="Arial" charset="0"/>
              <a:cs typeface="Arial" charset="0"/>
            </a:endParaRPr>
          </a:p>
          <a:p>
            <a:r>
              <a:rPr lang="zh-CN" altLang="en-US" sz="1600" dirty="0">
                <a:latin typeface="Arial" charset="0"/>
                <a:ea typeface="Arial" charset="0"/>
                <a:cs typeface="Arial" charset="0"/>
              </a:rPr>
              <a:t>25000 </a:t>
            </a:r>
            <a:endParaRPr lang="en-US" altLang="zh-CN" sz="1600" dirty="0">
              <a:latin typeface="Arial" charset="0"/>
              <a:ea typeface="Arial" charset="0"/>
              <a:cs typeface="Arial" charset="0"/>
            </a:endParaRPr>
          </a:p>
          <a:p>
            <a:r>
              <a:rPr lang="zh-CN" altLang="en-US" sz="1600" dirty="0">
                <a:latin typeface="Arial" charset="0"/>
                <a:ea typeface="Arial" charset="0"/>
                <a:cs typeface="Arial" charset="0"/>
              </a:rPr>
              <a:t>17715</a:t>
            </a:r>
            <a:endParaRPr lang="en-US" altLang="zh-CN" sz="1600" dirty="0">
              <a:latin typeface="Arial" charset="0"/>
              <a:ea typeface="Arial" charset="0"/>
              <a:cs typeface="Arial" charset="0"/>
            </a:endParaRPr>
          </a:p>
          <a:p>
            <a:r>
              <a:rPr lang="zh-CN" altLang="en-US" sz="1600" dirty="0">
                <a:latin typeface="Arial" charset="0"/>
                <a:ea typeface="Arial" charset="0"/>
                <a:cs typeface="Arial" charset="0"/>
              </a:rPr>
              <a:t>It is not the same every time.</a:t>
            </a:r>
          </a:p>
        </p:txBody>
      </p:sp>
    </p:spTree>
    <p:extLst>
      <p:ext uri="{BB962C8B-B14F-4D97-AF65-F5344CB8AC3E}">
        <p14:creationId xmlns:p14="http://schemas.microsoft.com/office/powerpoint/2010/main" val="62319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8.3 Protect shared data</a:t>
            </a:r>
            <a:endParaRPr lang="en-US" altLang="zh-CN" dirty="0"/>
          </a:p>
        </p:txBody>
      </p:sp>
      <p:sp>
        <p:nvSpPr>
          <p:cNvPr id="95235" name="Rectangle 3"/>
          <p:cNvSpPr>
            <a:spLocks noGrp="1" noChangeArrowheads="1"/>
          </p:cNvSpPr>
          <p:nvPr>
            <p:ph type="body" idx="1"/>
          </p:nvPr>
        </p:nvSpPr>
        <p:spPr>
          <a:xfrm>
            <a:off x="304912" y="1295456"/>
            <a:ext cx="8534176" cy="4648202"/>
          </a:xfrm>
        </p:spPr>
        <p:txBody>
          <a:bodyPr/>
          <a:lstStyle/>
          <a:p>
            <a:r>
              <a:rPr lang="en-US" altLang="zh-CN" sz="2400" dirty="0">
                <a:latin typeface="Arial" charset="0"/>
                <a:ea typeface="Arial" charset="0"/>
                <a:cs typeface="Arial" charset="0"/>
              </a:rPr>
              <a:t>The problem is that the increment is not an </a:t>
            </a:r>
            <a:r>
              <a:rPr lang="en-US" altLang="zh-CN" sz="2400" b="1" dirty="0">
                <a:latin typeface="Arial" charset="0"/>
                <a:ea typeface="Arial" charset="0"/>
                <a:cs typeface="Arial" charset="0"/>
              </a:rPr>
              <a:t>atomic</a:t>
            </a:r>
            <a:r>
              <a:rPr lang="en-US" altLang="zh-CN" sz="2400" dirty="0">
                <a:latin typeface="Arial" charset="0"/>
                <a:ea typeface="Arial" charset="0"/>
                <a:cs typeface="Arial" charset="0"/>
              </a:rPr>
              <a:t> operation </a:t>
            </a:r>
          </a:p>
          <a:p>
            <a:pPr lvl="1"/>
            <a:r>
              <a:rPr lang="en-US" altLang="zh-CN" sz="1800" dirty="0">
                <a:latin typeface="Arial" charset="0"/>
                <a:ea typeface="Arial" charset="0"/>
                <a:cs typeface="Arial" charset="0"/>
              </a:rPr>
              <a:t>Atomic operation: during which a processor can simultaneously read a location and write it in the same bus operation. Atomic implies indivisibility and irreducibility, so an atomic operation must be performed entirely or not performed at all. </a:t>
            </a:r>
          </a:p>
          <a:p>
            <a:r>
              <a:rPr lang="en-US" altLang="zh-CN" sz="2400" dirty="0">
                <a:latin typeface="Arial" charset="0"/>
                <a:ea typeface="Arial" charset="0"/>
                <a:cs typeface="Arial" charset="0"/>
              </a:rPr>
              <a:t>The increment in the example is made of three operations: </a:t>
            </a:r>
          </a:p>
          <a:p>
            <a:pPr lvl="1"/>
            <a:r>
              <a:rPr lang="en-US" altLang="zh-CN" sz="1800" b="1" dirty="0">
                <a:latin typeface="Arial" charset="0"/>
                <a:ea typeface="Arial" charset="0"/>
                <a:cs typeface="Arial" charset="0"/>
              </a:rPr>
              <a:t>Read</a:t>
            </a:r>
            <a:r>
              <a:rPr lang="en-US" altLang="zh-CN" sz="1800" dirty="0">
                <a:latin typeface="Arial" charset="0"/>
                <a:ea typeface="Arial" charset="0"/>
                <a:cs typeface="Arial" charset="0"/>
              </a:rPr>
              <a:t> the current value of value </a:t>
            </a:r>
          </a:p>
          <a:p>
            <a:pPr lvl="1"/>
            <a:r>
              <a:rPr lang="en-US" altLang="zh-CN" sz="1800" b="1" dirty="0">
                <a:latin typeface="Arial" charset="0"/>
                <a:ea typeface="Arial" charset="0"/>
                <a:cs typeface="Arial" charset="0"/>
              </a:rPr>
              <a:t>Add</a:t>
            </a:r>
            <a:r>
              <a:rPr lang="en-US" altLang="zh-CN" sz="1800" dirty="0">
                <a:latin typeface="Arial" charset="0"/>
                <a:ea typeface="Arial" charset="0"/>
                <a:cs typeface="Arial" charset="0"/>
              </a:rPr>
              <a:t> one to the current value </a:t>
            </a:r>
          </a:p>
          <a:p>
            <a:pPr lvl="1"/>
            <a:r>
              <a:rPr lang="en-US" altLang="zh-CN" sz="1800" b="1" dirty="0">
                <a:latin typeface="Arial" charset="0"/>
                <a:ea typeface="Arial" charset="0"/>
                <a:cs typeface="Arial" charset="0"/>
              </a:rPr>
              <a:t>Write</a:t>
            </a:r>
            <a:r>
              <a:rPr lang="en-US" altLang="zh-CN" sz="1800" dirty="0">
                <a:latin typeface="Arial" charset="0"/>
                <a:ea typeface="Arial" charset="0"/>
                <a:cs typeface="Arial" charset="0"/>
              </a:rPr>
              <a:t> that new value to value </a:t>
            </a:r>
          </a:p>
          <a:p>
            <a:r>
              <a:rPr lang="en-US" altLang="zh-CN" sz="2400" dirty="0">
                <a:latin typeface="Arial" charset="0"/>
                <a:ea typeface="Arial" charset="0"/>
                <a:cs typeface="Arial" charset="0"/>
              </a:rPr>
              <a:t>So when you launch more than one thread, they might interleave with each other and make the result impossible to predict. </a:t>
            </a:r>
          </a:p>
        </p:txBody>
      </p:sp>
      <p:sp>
        <p:nvSpPr>
          <p:cNvPr id="4" name="日期占位符 3">
            <a:extLst>
              <a:ext uri="{FF2B5EF4-FFF2-40B4-BE49-F238E27FC236}">
                <a16:creationId xmlns:a16="http://schemas.microsoft.com/office/drawing/2014/main" id="{F533D90F-B87E-6846-88B1-148792FED177}"/>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 name="灯片编号占位符 1">
            <a:extLst>
              <a:ext uri="{FF2B5EF4-FFF2-40B4-BE49-F238E27FC236}">
                <a16:creationId xmlns:a16="http://schemas.microsoft.com/office/drawing/2014/main" id="{295BAEAF-81E1-F74E-BDE7-19D409EFD61C}"/>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14</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35911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8.4 What’s the solution?</a:t>
            </a:r>
            <a:endParaRPr lang="en-US" altLang="zh-CN" dirty="0"/>
          </a:p>
        </p:txBody>
      </p:sp>
      <p:sp>
        <p:nvSpPr>
          <p:cNvPr id="95235" name="Rectangle 3"/>
          <p:cNvSpPr>
            <a:spLocks noGrp="1" noChangeArrowheads="1"/>
          </p:cNvSpPr>
          <p:nvPr>
            <p:ph type="body" idx="1"/>
          </p:nvPr>
        </p:nvSpPr>
        <p:spPr>
          <a:xfrm>
            <a:off x="1066892" y="1665288"/>
            <a:ext cx="6934018" cy="3973454"/>
          </a:xfrm>
        </p:spPr>
        <p:txBody>
          <a:bodyPr/>
          <a:lstStyle/>
          <a:p>
            <a:r>
              <a:rPr lang="en-US" altLang="zh-CN" sz="2400" dirty="0">
                <a:latin typeface="Arial" charset="0"/>
                <a:ea typeface="Arial" charset="0"/>
                <a:cs typeface="Arial" charset="0"/>
              </a:rPr>
              <a:t>Solutions </a:t>
            </a:r>
          </a:p>
          <a:p>
            <a:pPr lvl="1"/>
            <a:r>
              <a:rPr lang="en-US" altLang="zh-CN" sz="1800" b="1" dirty="0">
                <a:latin typeface="Arial" charset="0"/>
                <a:ea typeface="Arial" charset="0"/>
                <a:cs typeface="Arial" charset="0"/>
              </a:rPr>
              <a:t>Semaphores </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Mutex</a:t>
            </a:r>
            <a:r>
              <a:rPr lang="en-US" altLang="zh-CN" sz="1800" dirty="0">
                <a:latin typeface="Arial" charset="0"/>
                <a:ea typeface="Arial" charset="0"/>
                <a:cs typeface="Arial" charset="0"/>
              </a:rPr>
              <a:t> is a binary semaphore. </a:t>
            </a:r>
          </a:p>
          <a:p>
            <a:pPr lvl="1"/>
            <a:r>
              <a:rPr lang="en-US" altLang="zh-CN" sz="1800" b="1" dirty="0">
                <a:latin typeface="Arial" charset="0"/>
                <a:ea typeface="Arial" charset="0"/>
                <a:cs typeface="Arial" charset="0"/>
              </a:rPr>
              <a:t>Atomic</a:t>
            </a:r>
            <a:r>
              <a:rPr lang="en-US" altLang="zh-CN" sz="1800" dirty="0">
                <a:latin typeface="Arial" charset="0"/>
                <a:ea typeface="Arial" charset="0"/>
                <a:cs typeface="Arial" charset="0"/>
              </a:rPr>
              <a:t> references </a:t>
            </a:r>
          </a:p>
          <a:p>
            <a:pPr lvl="1"/>
            <a:r>
              <a:rPr lang="en-US" altLang="zh-CN" sz="1800" dirty="0">
                <a:latin typeface="Arial" charset="0"/>
                <a:ea typeface="Arial" charset="0"/>
                <a:cs typeface="Arial" charset="0"/>
              </a:rPr>
              <a:t>Monitors — guarantee on thread can be active within monitor at a time. C++ does not support monitor but Java does. </a:t>
            </a:r>
          </a:p>
          <a:p>
            <a:pPr lvl="1"/>
            <a:r>
              <a:rPr lang="en-US" altLang="zh-CN" sz="1800" dirty="0">
                <a:latin typeface="Arial" charset="0"/>
                <a:ea typeface="Arial" charset="0"/>
                <a:cs typeface="Arial" charset="0"/>
              </a:rPr>
              <a:t>Condition variables. </a:t>
            </a:r>
          </a:p>
          <a:p>
            <a:pPr lvl="1"/>
            <a:r>
              <a:rPr lang="en-US" altLang="zh-CN" sz="1800" dirty="0">
                <a:latin typeface="Arial" charset="0"/>
                <a:ea typeface="Arial" charset="0"/>
                <a:cs typeface="Arial" charset="0"/>
              </a:rPr>
              <a:t>Compare-and-swap — It compares the contents of a memory location to a given value and, only if they are the same, modifies the contents of that memory location to a given new value </a:t>
            </a:r>
          </a:p>
          <a:p>
            <a:pPr lvl="1"/>
            <a:r>
              <a:rPr lang="ro-RO" altLang="zh-CN" sz="1800" dirty="0">
                <a:latin typeface="Arial" charset="0"/>
                <a:ea typeface="Arial" charset="0"/>
                <a:cs typeface="Arial" charset="0"/>
              </a:rPr>
              <a:t>Etc. </a:t>
            </a:r>
          </a:p>
        </p:txBody>
      </p:sp>
      <p:sp>
        <p:nvSpPr>
          <p:cNvPr id="4" name="圆角矩形 3"/>
          <p:cNvSpPr/>
          <p:nvPr/>
        </p:nvSpPr>
        <p:spPr bwMode="auto">
          <a:xfrm>
            <a:off x="838298" y="1447852"/>
            <a:ext cx="7391206" cy="4343287"/>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pic>
        <p:nvPicPr>
          <p:cNvPr id="5"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3">
            <a:extLst>
              <a:ext uri="{FF2B5EF4-FFF2-40B4-BE49-F238E27FC236}">
                <a16:creationId xmlns:a16="http://schemas.microsoft.com/office/drawing/2014/main" id="{D962DD1D-E3B4-4848-BA32-D29A8DAE8C74}"/>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7" name="灯片编号占位符 1">
            <a:extLst>
              <a:ext uri="{FF2B5EF4-FFF2-40B4-BE49-F238E27FC236}">
                <a16:creationId xmlns:a16="http://schemas.microsoft.com/office/drawing/2014/main" id="{25026366-E844-2A4C-8203-5B03DC1E1683}"/>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15</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99424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8.4 Protect shared data with </a:t>
            </a:r>
            <a:r>
              <a:rPr lang="en-US" altLang="zh-CN" dirty="0" err="1">
                <a:latin typeface="Arial" panose="020B0604020202020204" pitchFamily="34" charset="0"/>
                <a:ea typeface="微软雅黑" panose="020B0503020204020204" pitchFamily="34" charset="-122"/>
                <a:cs typeface="Arial" panose="020B0604020202020204" pitchFamily="34" charset="0"/>
              </a:rPr>
              <a:t>Mutexes</a:t>
            </a:r>
            <a:endParaRPr lang="en-US" altLang="zh-CN" dirty="0"/>
          </a:p>
        </p:txBody>
      </p:sp>
      <p:sp>
        <p:nvSpPr>
          <p:cNvPr id="97283" name="Rectangle 3"/>
          <p:cNvSpPr>
            <a:spLocks noGrp="1" noChangeArrowheads="1"/>
          </p:cNvSpPr>
          <p:nvPr>
            <p:ph type="body" idx="1"/>
          </p:nvPr>
        </p:nvSpPr>
        <p:spPr>
          <a:xfrm>
            <a:off x="381110" y="1295456"/>
            <a:ext cx="8457978" cy="2514534"/>
          </a:xfrm>
        </p:spPr>
        <p:txBody>
          <a:bodyPr/>
          <a:lstStyle/>
          <a:p>
            <a:r>
              <a:rPr lang="en-US" altLang="zh-CN" sz="2200" b="1" dirty="0" err="1">
                <a:latin typeface="Arial" charset="0"/>
                <a:ea typeface="Arial" charset="0"/>
                <a:cs typeface="Arial" charset="0"/>
              </a:rPr>
              <a:t>Mutexes</a:t>
            </a:r>
            <a:r>
              <a:rPr lang="en-US" altLang="zh-CN" sz="2200" dirty="0">
                <a:latin typeface="Arial" charset="0"/>
                <a:ea typeface="Arial" charset="0"/>
                <a:cs typeface="Arial" charset="0"/>
              </a:rPr>
              <a:t> (name after </a:t>
            </a:r>
            <a:r>
              <a:rPr lang="en-US" altLang="zh-CN" sz="2200" b="1" dirty="0">
                <a:latin typeface="Arial" charset="0"/>
                <a:ea typeface="Arial" charset="0"/>
                <a:cs typeface="Arial" charset="0"/>
              </a:rPr>
              <a:t>mutual exclusion</a:t>
            </a:r>
            <a:r>
              <a:rPr lang="en-US" altLang="zh-CN" sz="2200" dirty="0">
                <a:latin typeface="Arial" charset="0"/>
                <a:ea typeface="Arial" charset="0"/>
                <a:cs typeface="Arial" charset="0"/>
              </a:rPr>
              <a:t>) enable us to mark the code that access the data structure as mutually exclusive so that if any thread was running one of them, any other tread that tried to access the data had to wait until the first thread was finished </a:t>
            </a:r>
          </a:p>
          <a:p>
            <a:r>
              <a:rPr lang="en-US" altLang="zh-CN" sz="2200" dirty="0">
                <a:latin typeface="Arial" charset="0"/>
                <a:ea typeface="Arial" charset="0"/>
                <a:cs typeface="Arial" charset="0"/>
              </a:rPr>
              <a:t>In C++, you create a </a:t>
            </a:r>
            <a:r>
              <a:rPr lang="en-US" altLang="zh-CN" sz="2200" dirty="0" err="1">
                <a:latin typeface="Arial" charset="0"/>
                <a:ea typeface="Arial" charset="0"/>
                <a:cs typeface="Arial" charset="0"/>
              </a:rPr>
              <a:t>mutex</a:t>
            </a:r>
            <a:r>
              <a:rPr lang="en-US" altLang="zh-CN" sz="2200" dirty="0">
                <a:latin typeface="Arial" charset="0"/>
                <a:ea typeface="Arial" charset="0"/>
                <a:cs typeface="Arial" charset="0"/>
              </a:rPr>
              <a:t> by constructing an instance of </a:t>
            </a:r>
            <a:r>
              <a:rPr lang="en-US" altLang="zh-CN" sz="2200" b="1" i="1" dirty="0" err="1">
                <a:latin typeface="Arial" charset="0"/>
                <a:ea typeface="Arial" charset="0"/>
                <a:cs typeface="Arial" charset="0"/>
              </a:rPr>
              <a:t>std</a:t>
            </a:r>
            <a:r>
              <a:rPr lang="en-US" altLang="zh-CN" sz="2200" b="1" i="1" dirty="0">
                <a:latin typeface="Arial" charset="0"/>
                <a:ea typeface="Arial" charset="0"/>
                <a:cs typeface="Arial" charset="0"/>
              </a:rPr>
              <a:t>::</a:t>
            </a:r>
            <a:r>
              <a:rPr lang="en-US" altLang="zh-CN" sz="2200" b="1" i="1" dirty="0" err="1">
                <a:latin typeface="Arial" charset="0"/>
                <a:ea typeface="Arial" charset="0"/>
                <a:cs typeface="Arial" charset="0"/>
              </a:rPr>
              <a:t>mutex</a:t>
            </a:r>
            <a:r>
              <a:rPr lang="en-US" altLang="zh-CN" sz="2200" b="1" dirty="0">
                <a:latin typeface="Arial" charset="0"/>
                <a:ea typeface="Arial" charset="0"/>
                <a:cs typeface="Arial" charset="0"/>
              </a:rPr>
              <a:t>, </a:t>
            </a:r>
            <a:r>
              <a:rPr lang="en-US" altLang="zh-CN" sz="2200" dirty="0">
                <a:latin typeface="Arial" charset="0"/>
                <a:ea typeface="Arial" charset="0"/>
                <a:cs typeface="Arial" charset="0"/>
              </a:rPr>
              <a:t>lock it with a call to the member function </a:t>
            </a:r>
            <a:r>
              <a:rPr lang="en-US" altLang="zh-CN" sz="2200" b="1" i="1" dirty="0">
                <a:latin typeface="Arial" charset="0"/>
                <a:ea typeface="Arial" charset="0"/>
                <a:cs typeface="Arial" charset="0"/>
              </a:rPr>
              <a:t>lock() </a:t>
            </a:r>
            <a:r>
              <a:rPr lang="en-US" altLang="zh-CN" sz="2200" dirty="0">
                <a:latin typeface="Arial" charset="0"/>
                <a:ea typeface="Arial" charset="0"/>
                <a:cs typeface="Arial" charset="0"/>
              </a:rPr>
              <a:t>and unlock it with a call to the function </a:t>
            </a:r>
            <a:r>
              <a:rPr lang="en-US" altLang="zh-CN" sz="2200" b="1" i="1" dirty="0">
                <a:latin typeface="Arial" charset="0"/>
                <a:ea typeface="Arial" charset="0"/>
                <a:cs typeface="Arial" charset="0"/>
              </a:rPr>
              <a:t>unlock()</a:t>
            </a:r>
            <a:r>
              <a:rPr lang="en-US" altLang="zh-CN" sz="2200" dirty="0">
                <a:latin typeface="Arial" charset="0"/>
                <a:ea typeface="Arial" charset="0"/>
                <a:cs typeface="Arial" charset="0"/>
              </a:rPr>
              <a:t>. </a:t>
            </a:r>
          </a:p>
        </p:txBody>
      </p:sp>
      <p:pic>
        <p:nvPicPr>
          <p:cNvPr id="2" name="图片 1"/>
          <p:cNvPicPr>
            <a:picLocks noChangeAspect="1"/>
          </p:cNvPicPr>
          <p:nvPr/>
        </p:nvPicPr>
        <p:blipFill>
          <a:blip r:embed="rId2"/>
          <a:stretch>
            <a:fillRect/>
          </a:stretch>
        </p:blipFill>
        <p:spPr>
          <a:xfrm>
            <a:off x="838298" y="3886188"/>
            <a:ext cx="2425700" cy="2171700"/>
          </a:xfrm>
          <a:prstGeom prst="rect">
            <a:avLst/>
          </a:prstGeom>
        </p:spPr>
      </p:pic>
      <p:sp>
        <p:nvSpPr>
          <p:cNvPr id="3" name="矩形 2"/>
          <p:cNvSpPr/>
          <p:nvPr/>
        </p:nvSpPr>
        <p:spPr>
          <a:xfrm>
            <a:off x="4114812" y="4267178"/>
            <a:ext cx="4343406" cy="1200329"/>
          </a:xfrm>
          <a:prstGeom prst="rect">
            <a:avLst/>
          </a:prstGeom>
        </p:spPr>
        <p:txBody>
          <a:bodyPr wrap="square">
            <a:spAutoFit/>
          </a:bodyPr>
          <a:lstStyle/>
          <a:p>
            <a:pPr marL="285750" indent="-285750">
              <a:buFont typeface="Arial" charset="0"/>
              <a:buChar char="•"/>
            </a:pPr>
            <a:r>
              <a:rPr lang="en-US" altLang="zh-CN" sz="1800">
                <a:latin typeface="Arial" charset="0"/>
                <a:ea typeface="Arial" charset="0"/>
                <a:cs typeface="Arial" charset="0"/>
              </a:rPr>
              <a:t>Lock</a:t>
            </a:r>
            <a:r>
              <a:rPr lang="en-US" altLang="zh-CN" sz="1800" dirty="0">
                <a:latin typeface="Arial" charset="0"/>
                <a:ea typeface="Arial" charset="0"/>
                <a:cs typeface="Arial" charset="0"/>
              </a:rPr>
              <a:t>(): enable a thread to obtain the lock to block other thread</a:t>
            </a:r>
            <a:r>
              <a:rPr lang="en-US" altLang="zh-CN" sz="1800">
                <a:latin typeface="Arial" charset="0"/>
                <a:ea typeface="Arial" charset="0"/>
                <a:cs typeface="Arial" charset="0"/>
              </a:rPr>
              <a:t>. </a:t>
            </a:r>
          </a:p>
          <a:p>
            <a:pPr marL="285750" indent="-285750">
              <a:buFont typeface="Arial" charset="0"/>
              <a:buChar char="•"/>
            </a:pPr>
            <a:r>
              <a:rPr lang="en-US" altLang="zh-CN" sz="1800" dirty="0">
                <a:latin typeface="Arial" charset="0"/>
                <a:ea typeface="Arial" charset="0"/>
                <a:cs typeface="Arial" charset="0"/>
              </a:rPr>
              <a:t>Unlock(): release the lock to unblock waiting threads. </a:t>
            </a:r>
          </a:p>
        </p:txBody>
      </p:sp>
      <p:sp>
        <p:nvSpPr>
          <p:cNvPr id="6" name="日期占位符 3">
            <a:extLst>
              <a:ext uri="{FF2B5EF4-FFF2-40B4-BE49-F238E27FC236}">
                <a16:creationId xmlns:a16="http://schemas.microsoft.com/office/drawing/2014/main" id="{A91BFED3-0853-CF48-80BC-3F9CF174717B}"/>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7" name="灯片编号占位符 1">
            <a:extLst>
              <a:ext uri="{FF2B5EF4-FFF2-40B4-BE49-F238E27FC236}">
                <a16:creationId xmlns:a16="http://schemas.microsoft.com/office/drawing/2014/main" id="{222AD2F4-7446-AF44-8837-207B81F40445}"/>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16</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83455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8.4 RAII IDIOM</a:t>
            </a:r>
            <a:endParaRPr lang="en-US" altLang="zh-CN" dirty="0"/>
          </a:p>
        </p:txBody>
      </p:sp>
      <p:sp>
        <p:nvSpPr>
          <p:cNvPr id="97283" name="Rectangle 3"/>
          <p:cNvSpPr>
            <a:spLocks noGrp="1" noChangeArrowheads="1"/>
          </p:cNvSpPr>
          <p:nvPr>
            <p:ph type="body" idx="1"/>
          </p:nvPr>
        </p:nvSpPr>
        <p:spPr>
          <a:xfrm>
            <a:off x="381110" y="1295456"/>
            <a:ext cx="8457978" cy="1981148"/>
          </a:xfrm>
        </p:spPr>
        <p:txBody>
          <a:bodyPr/>
          <a:lstStyle/>
          <a:p>
            <a:r>
              <a:rPr lang="en-US" altLang="zh-CN" sz="2200" dirty="0">
                <a:latin typeface="Arial" charset="0"/>
                <a:ea typeface="Arial" charset="0"/>
                <a:cs typeface="Arial" charset="0"/>
              </a:rPr>
              <a:t>It is not wise to call the member functions directly because you have to remember to Unlock() on every code path out of a function including those due to exceptions.</a:t>
            </a:r>
          </a:p>
          <a:p>
            <a:r>
              <a:rPr lang="en-US" altLang="zh-CN" sz="2200" dirty="0">
                <a:latin typeface="Arial" charset="0"/>
                <a:ea typeface="Arial" charset="0"/>
                <a:cs typeface="Arial" charset="0"/>
              </a:rPr>
              <a:t>The template </a:t>
            </a:r>
            <a:r>
              <a:rPr lang="en-US" altLang="zh-CN" sz="2200" b="1" i="1" dirty="0" err="1">
                <a:latin typeface="Arial" charset="0"/>
                <a:ea typeface="Arial" charset="0"/>
                <a:cs typeface="Arial" charset="0"/>
              </a:rPr>
              <a:t>std</a:t>
            </a:r>
            <a:r>
              <a:rPr lang="en-US" altLang="zh-CN" sz="2200" b="1" i="1" dirty="0">
                <a:latin typeface="Arial" charset="0"/>
                <a:ea typeface="Arial" charset="0"/>
                <a:cs typeface="Arial" charset="0"/>
              </a:rPr>
              <a:t>::</a:t>
            </a:r>
            <a:r>
              <a:rPr lang="en-US" altLang="zh-CN" sz="2200" b="1" i="1" dirty="0" err="1">
                <a:latin typeface="Arial" charset="0"/>
                <a:ea typeface="Arial" charset="0"/>
                <a:cs typeface="Arial" charset="0"/>
              </a:rPr>
              <a:t>lock_guard</a:t>
            </a:r>
            <a:r>
              <a:rPr lang="en-US" altLang="zh-CN" sz="2200" b="1" i="1" dirty="0">
                <a:latin typeface="Arial" charset="0"/>
                <a:ea typeface="Arial" charset="0"/>
                <a:cs typeface="Arial" charset="0"/>
              </a:rPr>
              <a:t> </a:t>
            </a:r>
            <a:r>
              <a:rPr lang="en-US" altLang="zh-CN" sz="2200" dirty="0">
                <a:latin typeface="Arial" charset="0"/>
                <a:ea typeface="Arial" charset="0"/>
                <a:cs typeface="Arial" charset="0"/>
              </a:rPr>
              <a:t>implements that Resource Acquisition Is Initialization (RAII) idiom for a </a:t>
            </a:r>
            <a:r>
              <a:rPr lang="en-US" altLang="zh-CN" sz="2200" dirty="0" err="1">
                <a:latin typeface="Arial" charset="0"/>
                <a:ea typeface="Arial" charset="0"/>
                <a:cs typeface="Arial" charset="0"/>
              </a:rPr>
              <a:t>mutex</a:t>
            </a:r>
            <a:endParaRPr lang="en-US" altLang="zh-CN" sz="2200" dirty="0">
              <a:latin typeface="Arial" charset="0"/>
              <a:ea typeface="Arial" charset="0"/>
              <a:cs typeface="Arial" charset="0"/>
            </a:endParaRPr>
          </a:p>
        </p:txBody>
      </p:sp>
      <p:sp>
        <p:nvSpPr>
          <p:cNvPr id="3" name="矩形 2"/>
          <p:cNvSpPr/>
          <p:nvPr/>
        </p:nvSpPr>
        <p:spPr>
          <a:xfrm>
            <a:off x="4356578" y="3500370"/>
            <a:ext cx="4343406" cy="2308324"/>
          </a:xfrm>
          <a:prstGeom prst="rect">
            <a:avLst/>
          </a:prstGeom>
        </p:spPr>
        <p:txBody>
          <a:bodyPr wrap="square">
            <a:spAutoFit/>
          </a:bodyPr>
          <a:lstStyle/>
          <a:p>
            <a:r>
              <a:rPr lang="en-US" altLang="zh-CN" sz="1800" dirty="0" err="1">
                <a:latin typeface="Arial" charset="0"/>
                <a:ea typeface="Arial" charset="0"/>
                <a:cs typeface="Arial" charset="0"/>
              </a:rPr>
              <a:t>mutex.lock</a:t>
            </a:r>
            <a:r>
              <a:rPr lang="en-US" altLang="zh-CN" sz="1800" dirty="0">
                <a:latin typeface="Arial" charset="0"/>
                <a:ea typeface="Arial" charset="0"/>
                <a:cs typeface="Arial" charset="0"/>
              </a:rPr>
              <a:t>() is called when the instance of </a:t>
            </a:r>
            <a:r>
              <a:rPr lang="en-US" altLang="zh-CN" sz="1800" dirty="0" err="1">
                <a:latin typeface="Arial" charset="0"/>
                <a:ea typeface="Arial" charset="0"/>
                <a:cs typeface="Arial" charset="0"/>
              </a:rPr>
              <a:t>std</a:t>
            </a:r>
            <a:r>
              <a:rPr lang="en-US" altLang="zh-CN" sz="1800" dirty="0">
                <a:latin typeface="Arial" charset="0"/>
                <a:ea typeface="Arial" charset="0"/>
                <a:cs typeface="Arial" charset="0"/>
              </a:rPr>
              <a:t>::</a:t>
            </a:r>
            <a:r>
              <a:rPr lang="en-US" altLang="zh-CN" sz="1800" dirty="0" err="1">
                <a:latin typeface="Arial" charset="0"/>
                <a:ea typeface="Arial" charset="0"/>
                <a:cs typeface="Arial" charset="0"/>
              </a:rPr>
              <a:t>lock_guard</a:t>
            </a:r>
            <a:r>
              <a:rPr lang="en-US" altLang="zh-CN" sz="1800" dirty="0">
                <a:latin typeface="Arial" charset="0"/>
                <a:ea typeface="Arial" charset="0"/>
                <a:cs typeface="Arial" charset="0"/>
              </a:rPr>
              <a:t> is constructed and </a:t>
            </a:r>
            <a:r>
              <a:rPr lang="en-US" altLang="zh-CN" sz="1800" dirty="0" err="1">
                <a:latin typeface="Arial" charset="0"/>
                <a:ea typeface="Arial" charset="0"/>
                <a:cs typeface="Arial" charset="0"/>
              </a:rPr>
              <a:t>mutex.unlock</a:t>
            </a:r>
            <a:r>
              <a:rPr lang="en-US" altLang="zh-CN" sz="1800" dirty="0">
                <a:latin typeface="Arial" charset="0"/>
                <a:ea typeface="Arial" charset="0"/>
                <a:cs typeface="Arial" charset="0"/>
              </a:rPr>
              <a:t>() is called when the instance guard is </a:t>
            </a:r>
            <a:r>
              <a:rPr lang="en-US" altLang="zh-CN" sz="1800" dirty="0" err="1">
                <a:latin typeface="Arial" charset="0"/>
                <a:ea typeface="Arial" charset="0"/>
                <a:cs typeface="Arial" charset="0"/>
              </a:rPr>
              <a:t>decontructed</a:t>
            </a:r>
            <a:r>
              <a:rPr lang="en-US" altLang="zh-CN" sz="1800" dirty="0">
                <a:latin typeface="Arial" charset="0"/>
                <a:ea typeface="Arial" charset="0"/>
                <a:cs typeface="Arial" charset="0"/>
              </a:rPr>
              <a:t>. </a:t>
            </a:r>
          </a:p>
          <a:p>
            <a:endParaRPr lang="en-US" altLang="zh-CN" sz="1800" dirty="0">
              <a:latin typeface="Arial" charset="0"/>
              <a:ea typeface="Arial" charset="0"/>
              <a:cs typeface="Arial" charset="0"/>
            </a:endParaRPr>
          </a:p>
          <a:p>
            <a:r>
              <a:rPr lang="en-US" altLang="zh-CN" sz="1800" dirty="0">
                <a:latin typeface="Arial" charset="0"/>
                <a:ea typeface="Arial" charset="0"/>
                <a:cs typeface="Arial" charset="0"/>
              </a:rPr>
              <a:t>Because of </a:t>
            </a:r>
            <a:r>
              <a:rPr lang="en-US" altLang="zh-CN" sz="1800" dirty="0" err="1">
                <a:latin typeface="Arial" charset="0"/>
                <a:ea typeface="Arial" charset="0"/>
                <a:cs typeface="Arial" charset="0"/>
              </a:rPr>
              <a:t>mutexes</a:t>
            </a:r>
            <a:r>
              <a:rPr lang="en-US" altLang="zh-CN" sz="1800" dirty="0">
                <a:latin typeface="Arial" charset="0"/>
                <a:ea typeface="Arial" charset="0"/>
                <a:cs typeface="Arial" charset="0"/>
              </a:rPr>
              <a:t>, only one thread can do </a:t>
            </a:r>
            <a:r>
              <a:rPr lang="en-US" altLang="zh-CN" sz="1800" dirty="0" err="1">
                <a:latin typeface="Arial" charset="0"/>
                <a:ea typeface="Arial" charset="0"/>
                <a:cs typeface="Arial" charset="0"/>
              </a:rPr>
              <a:t>counter.increment</a:t>
            </a:r>
            <a:r>
              <a:rPr lang="en-US" altLang="zh-CN" sz="1800" dirty="0">
                <a:latin typeface="Arial" charset="0"/>
                <a:ea typeface="Arial" charset="0"/>
                <a:cs typeface="Arial" charset="0"/>
              </a:rPr>
              <a:t>() each time ensuring the correctness of our result.</a:t>
            </a:r>
          </a:p>
        </p:txBody>
      </p:sp>
      <p:pic>
        <p:nvPicPr>
          <p:cNvPr id="4" name="图片 3"/>
          <p:cNvPicPr>
            <a:picLocks noChangeAspect="1"/>
          </p:cNvPicPr>
          <p:nvPr/>
        </p:nvPicPr>
        <p:blipFill>
          <a:blip r:embed="rId3"/>
          <a:stretch>
            <a:fillRect/>
          </a:stretch>
        </p:blipFill>
        <p:spPr>
          <a:xfrm>
            <a:off x="1143090" y="3276604"/>
            <a:ext cx="2794000" cy="2755900"/>
          </a:xfrm>
          <a:prstGeom prst="rect">
            <a:avLst/>
          </a:prstGeom>
        </p:spPr>
      </p:pic>
      <p:sp>
        <p:nvSpPr>
          <p:cNvPr id="6" name="日期占位符 3">
            <a:extLst>
              <a:ext uri="{FF2B5EF4-FFF2-40B4-BE49-F238E27FC236}">
                <a16:creationId xmlns:a16="http://schemas.microsoft.com/office/drawing/2014/main" id="{8BBA9CF0-2C76-C84B-8963-D9343AB1DE9E}"/>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7" name="灯片编号占位符 1">
            <a:extLst>
              <a:ext uri="{FF2B5EF4-FFF2-40B4-BE49-F238E27FC236}">
                <a16:creationId xmlns:a16="http://schemas.microsoft.com/office/drawing/2014/main" id="{C6010CFD-015F-6645-818A-4356E05601F9}"/>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17</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54663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8.4 Advanced locking with </a:t>
            </a:r>
            <a:r>
              <a:rPr lang="en-US" altLang="zh-CN" dirty="0" err="1">
                <a:latin typeface="Arial" panose="020B0604020202020204" pitchFamily="34" charset="0"/>
                <a:ea typeface="微软雅黑" panose="020B0503020204020204" pitchFamily="34" charset="-122"/>
                <a:cs typeface="Arial" panose="020B0604020202020204" pitchFamily="34" charset="0"/>
              </a:rPr>
              <a:t>mutexes</a:t>
            </a:r>
            <a:endParaRPr lang="en-US" altLang="zh-CN" dirty="0"/>
          </a:p>
        </p:txBody>
      </p:sp>
      <p:sp>
        <p:nvSpPr>
          <p:cNvPr id="97283" name="Rectangle 3"/>
          <p:cNvSpPr>
            <a:spLocks noGrp="1" noChangeArrowheads="1"/>
          </p:cNvSpPr>
          <p:nvPr>
            <p:ph type="body" idx="1"/>
          </p:nvPr>
        </p:nvSpPr>
        <p:spPr>
          <a:xfrm>
            <a:off x="290822" y="1371654"/>
            <a:ext cx="8457978" cy="4571880"/>
          </a:xfrm>
        </p:spPr>
        <p:txBody>
          <a:bodyPr/>
          <a:lstStyle/>
          <a:p>
            <a:r>
              <a:rPr lang="en-US" altLang="zh-CN" sz="2400" dirty="0">
                <a:latin typeface="Arial" charset="0"/>
                <a:ea typeface="Arial" charset="0"/>
                <a:cs typeface="Arial" charset="0"/>
              </a:rPr>
              <a:t>Recursive Locking . </a:t>
            </a:r>
          </a:p>
          <a:p>
            <a:pPr lvl="1"/>
            <a:r>
              <a:rPr lang="en-US" altLang="zh-CN" sz="1800" b="1" dirty="0" err="1">
                <a:latin typeface="Arial" charset="0"/>
                <a:ea typeface="Arial" charset="0"/>
                <a:cs typeface="Arial" charset="0"/>
              </a:rPr>
              <a:t>std</a:t>
            </a:r>
            <a:r>
              <a:rPr lang="en-US" altLang="zh-CN" sz="1800" b="1" dirty="0">
                <a:latin typeface="Arial" charset="0"/>
                <a:ea typeface="Arial" charset="0"/>
                <a:cs typeface="Arial" charset="0"/>
              </a:rPr>
              <a:t>::</a:t>
            </a:r>
            <a:r>
              <a:rPr lang="en-US" altLang="zh-CN" sz="1800" b="1" dirty="0" err="1">
                <a:latin typeface="Arial" charset="0"/>
                <a:ea typeface="Arial" charset="0"/>
                <a:cs typeface="Arial" charset="0"/>
              </a:rPr>
              <a:t>recursive_mutex</a:t>
            </a:r>
            <a:r>
              <a:rPr lang="en-US" altLang="zh-CN" sz="1800" b="1" dirty="0">
                <a:latin typeface="Arial" charset="0"/>
                <a:ea typeface="Arial" charset="0"/>
                <a:cs typeface="Arial" charset="0"/>
              </a:rPr>
              <a:t> </a:t>
            </a:r>
            <a:endParaRPr lang="en-US" altLang="zh-CN" sz="1800" dirty="0">
              <a:latin typeface="Arial" charset="0"/>
              <a:ea typeface="Arial" charset="0"/>
              <a:cs typeface="Arial" charset="0"/>
            </a:endParaRPr>
          </a:p>
          <a:p>
            <a:pPr lvl="1"/>
            <a:r>
              <a:rPr lang="en-US" altLang="zh-CN" sz="1800" dirty="0">
                <a:latin typeface="Arial" charset="0"/>
                <a:ea typeface="Arial" charset="0"/>
                <a:cs typeface="Arial" charset="0"/>
              </a:rPr>
              <a:t>Recursive locking enables the same thread to lock the same </a:t>
            </a:r>
            <a:r>
              <a:rPr lang="en-US" altLang="zh-CN" sz="1800" dirty="0" err="1">
                <a:latin typeface="Arial" charset="0"/>
                <a:ea typeface="Arial" charset="0"/>
                <a:cs typeface="Arial" charset="0"/>
              </a:rPr>
              <a:t>mutex</a:t>
            </a:r>
            <a:r>
              <a:rPr lang="en-US" altLang="zh-CN" sz="1800" dirty="0">
                <a:latin typeface="Arial" charset="0"/>
                <a:ea typeface="Arial" charset="0"/>
                <a:cs typeface="Arial" charset="0"/>
              </a:rPr>
              <a:t> twice and won’t deadlock. </a:t>
            </a:r>
          </a:p>
          <a:p>
            <a:r>
              <a:rPr lang="en-US" altLang="zh-CN" sz="2400" dirty="0">
                <a:latin typeface="Arial" charset="0"/>
                <a:ea typeface="Arial" charset="0"/>
                <a:cs typeface="Arial" charset="0"/>
              </a:rPr>
              <a:t>Timed Locking </a:t>
            </a:r>
          </a:p>
          <a:p>
            <a:pPr lvl="1"/>
            <a:r>
              <a:rPr lang="en-US" altLang="zh-CN" sz="1800" b="1" dirty="0" err="1">
                <a:latin typeface="Arial" charset="0"/>
                <a:ea typeface="Arial" charset="0"/>
                <a:cs typeface="Arial" charset="0"/>
              </a:rPr>
              <a:t>std</a:t>
            </a:r>
            <a:r>
              <a:rPr lang="en-US" altLang="zh-CN" sz="1800" b="1" dirty="0">
                <a:latin typeface="Arial" charset="0"/>
                <a:ea typeface="Arial" charset="0"/>
                <a:cs typeface="Arial" charset="0"/>
              </a:rPr>
              <a:t>::</a:t>
            </a:r>
            <a:r>
              <a:rPr lang="en-US" altLang="zh-CN" sz="1800" b="1" dirty="0" err="1">
                <a:latin typeface="Arial" charset="0"/>
                <a:ea typeface="Arial" charset="0"/>
                <a:cs typeface="Arial" charset="0"/>
              </a:rPr>
              <a:t>timed_mutex</a:t>
            </a:r>
            <a:r>
              <a:rPr lang="en-US" altLang="zh-CN" sz="1800" b="1" dirty="0">
                <a:latin typeface="Arial" charset="0"/>
                <a:ea typeface="Arial" charset="0"/>
                <a:cs typeface="Arial" charset="0"/>
              </a:rPr>
              <a:t>, </a:t>
            </a:r>
            <a:r>
              <a:rPr lang="en-US" altLang="zh-CN" sz="1800" b="1" dirty="0" err="1">
                <a:latin typeface="Arial" charset="0"/>
                <a:ea typeface="Arial" charset="0"/>
                <a:cs typeface="Arial" charset="0"/>
              </a:rPr>
              <a:t>std</a:t>
            </a:r>
            <a:r>
              <a:rPr lang="en-US" altLang="zh-CN" sz="1800" b="1" dirty="0">
                <a:latin typeface="Arial" charset="0"/>
                <a:ea typeface="Arial" charset="0"/>
                <a:cs typeface="Arial" charset="0"/>
              </a:rPr>
              <a:t>::</a:t>
            </a:r>
            <a:r>
              <a:rPr lang="en-US" altLang="zh-CN" sz="1800" b="1" dirty="0" err="1">
                <a:latin typeface="Arial" charset="0"/>
                <a:ea typeface="Arial" charset="0"/>
                <a:cs typeface="Arial" charset="0"/>
              </a:rPr>
              <a:t>recursive_timed_mutex</a:t>
            </a:r>
            <a:r>
              <a:rPr lang="en-US" altLang="zh-CN" sz="1800" b="1" dirty="0">
                <a:latin typeface="Arial" charset="0"/>
                <a:ea typeface="Arial" charset="0"/>
                <a:cs typeface="Arial" charset="0"/>
              </a:rPr>
              <a:t> </a:t>
            </a:r>
            <a:endParaRPr lang="en-US" altLang="zh-CN" sz="1800" dirty="0">
              <a:latin typeface="Arial" charset="0"/>
              <a:ea typeface="Arial" charset="0"/>
              <a:cs typeface="Arial" charset="0"/>
            </a:endParaRPr>
          </a:p>
          <a:p>
            <a:pPr lvl="1"/>
            <a:r>
              <a:rPr lang="en-US" altLang="zh-CN" sz="1800" dirty="0">
                <a:latin typeface="Arial" charset="0"/>
                <a:ea typeface="Arial" charset="0"/>
                <a:cs typeface="Arial" charset="0"/>
              </a:rPr>
              <a:t>Timed locking enables a thread to do something else when waiting for a thread to finish. </a:t>
            </a:r>
          </a:p>
          <a:p>
            <a:r>
              <a:rPr lang="en-US" altLang="zh-CN" sz="2400" dirty="0">
                <a:latin typeface="Arial" charset="0"/>
                <a:ea typeface="Arial" charset="0"/>
                <a:cs typeface="Arial" charset="0"/>
              </a:rPr>
              <a:t>Call once </a:t>
            </a:r>
          </a:p>
          <a:p>
            <a:pPr lvl="1"/>
            <a:r>
              <a:rPr lang="en-US" altLang="zh-CN" sz="1800" b="1" dirty="0" err="1">
                <a:latin typeface="Arial" charset="0"/>
                <a:ea typeface="Arial" charset="0"/>
                <a:cs typeface="Arial" charset="0"/>
              </a:rPr>
              <a:t>Std</a:t>
            </a:r>
            <a:r>
              <a:rPr lang="en-US" altLang="zh-CN" sz="1800" b="1" dirty="0">
                <a:latin typeface="Arial" charset="0"/>
                <a:ea typeface="Arial" charset="0"/>
                <a:cs typeface="Arial" charset="0"/>
              </a:rPr>
              <a:t>::</a:t>
            </a:r>
            <a:r>
              <a:rPr lang="en-US" altLang="zh-CN" sz="1800" b="1" dirty="0" err="1">
                <a:latin typeface="Arial" charset="0"/>
                <a:ea typeface="Arial" charset="0"/>
                <a:cs typeface="Arial" charset="0"/>
              </a:rPr>
              <a:t>call_once</a:t>
            </a:r>
            <a:r>
              <a:rPr lang="en-US" altLang="zh-CN" sz="1800" b="1" dirty="0">
                <a:latin typeface="Arial" charset="0"/>
                <a:ea typeface="Arial" charset="0"/>
                <a:cs typeface="Arial" charset="0"/>
              </a:rPr>
              <a:t>(</a:t>
            </a:r>
            <a:r>
              <a:rPr lang="en-US" altLang="zh-CN" sz="1800" b="1" dirty="0" err="1">
                <a:latin typeface="Arial" charset="0"/>
                <a:ea typeface="Arial" charset="0"/>
                <a:cs typeface="Arial" charset="0"/>
              </a:rPr>
              <a:t>std</a:t>
            </a:r>
            <a:r>
              <a:rPr lang="en-US" altLang="zh-CN" sz="1800" b="1" dirty="0">
                <a:latin typeface="Arial" charset="0"/>
                <a:ea typeface="Arial" charset="0"/>
                <a:cs typeface="Arial" charset="0"/>
              </a:rPr>
              <a:t>::</a:t>
            </a:r>
            <a:r>
              <a:rPr lang="en-US" altLang="zh-CN" sz="1800" b="1" dirty="0" err="1">
                <a:latin typeface="Arial" charset="0"/>
                <a:ea typeface="Arial" charset="0"/>
                <a:cs typeface="Arial" charset="0"/>
              </a:rPr>
              <a:t>once_flag</a:t>
            </a:r>
            <a:r>
              <a:rPr lang="en-US" altLang="zh-CN" sz="1800" b="1" dirty="0">
                <a:latin typeface="Arial" charset="0"/>
                <a:ea typeface="Arial" charset="0"/>
                <a:cs typeface="Arial" charset="0"/>
              </a:rPr>
              <a:t> </a:t>
            </a:r>
            <a:r>
              <a:rPr lang="en-US" altLang="zh-CN" sz="1800" b="1" dirty="0" err="1">
                <a:latin typeface="Arial" charset="0"/>
                <a:ea typeface="Arial" charset="0"/>
                <a:cs typeface="Arial" charset="0"/>
              </a:rPr>
              <a:t>falg</a:t>
            </a:r>
            <a:r>
              <a:rPr lang="en-US" altLang="zh-CN" sz="1800" b="1" dirty="0">
                <a:latin typeface="Arial" charset="0"/>
                <a:ea typeface="Arial" charset="0"/>
                <a:cs typeface="Arial" charset="0"/>
              </a:rPr>
              <a:t>, function</a:t>
            </a:r>
            <a:r>
              <a:rPr lang="en-US" altLang="zh-CN" sz="1800" dirty="0">
                <a:latin typeface="Arial" charset="0"/>
                <a:ea typeface="Arial" charset="0"/>
                <a:cs typeface="Arial" charset="0"/>
              </a:rPr>
              <a:t>); </a:t>
            </a:r>
          </a:p>
          <a:p>
            <a:pPr lvl="1"/>
            <a:r>
              <a:rPr lang="en-US" altLang="zh-CN" sz="1800" dirty="0">
                <a:latin typeface="Arial" charset="0"/>
                <a:ea typeface="Arial" charset="0"/>
                <a:cs typeface="Arial" charset="0"/>
              </a:rPr>
              <a:t>It is possible we only want a function to be called only one time no matter how many thread is launched. Each </a:t>
            </a:r>
            <a:r>
              <a:rPr lang="en-US" altLang="zh-CN" sz="1800" i="1" dirty="0" err="1">
                <a:latin typeface="Arial" charset="0"/>
                <a:ea typeface="Arial" charset="0"/>
                <a:cs typeface="Arial" charset="0"/>
              </a:rPr>
              <a:t>std</a:t>
            </a:r>
            <a:r>
              <a:rPr lang="en-US" altLang="zh-CN" sz="1800" i="1" dirty="0">
                <a:latin typeface="Arial" charset="0"/>
                <a:ea typeface="Arial" charset="0"/>
                <a:cs typeface="Arial" charset="0"/>
              </a:rPr>
              <a:t>::</a:t>
            </a:r>
            <a:r>
              <a:rPr lang="en-US" altLang="zh-CN" sz="1800" i="1" dirty="0" err="1">
                <a:latin typeface="Arial" charset="0"/>
                <a:ea typeface="Arial" charset="0"/>
                <a:cs typeface="Arial" charset="0"/>
              </a:rPr>
              <a:t>call_once</a:t>
            </a:r>
            <a:r>
              <a:rPr lang="en-US" altLang="zh-CN" sz="1800" i="1" dirty="0">
                <a:latin typeface="Arial" charset="0"/>
                <a:ea typeface="Arial" charset="0"/>
                <a:cs typeface="Arial" charset="0"/>
              </a:rPr>
              <a:t> </a:t>
            </a:r>
            <a:r>
              <a:rPr lang="en-US" altLang="zh-CN" sz="1800" dirty="0">
                <a:latin typeface="Arial" charset="0"/>
                <a:ea typeface="Arial" charset="0"/>
                <a:cs typeface="Arial" charset="0"/>
              </a:rPr>
              <a:t>is matched to a </a:t>
            </a:r>
            <a:r>
              <a:rPr lang="en-US" altLang="zh-CN" sz="1800" i="1" dirty="0" err="1">
                <a:latin typeface="Arial" charset="0"/>
                <a:ea typeface="Arial" charset="0"/>
                <a:cs typeface="Arial" charset="0"/>
              </a:rPr>
              <a:t>std</a:t>
            </a:r>
            <a:r>
              <a:rPr lang="en-US" altLang="zh-CN" sz="1800" i="1" dirty="0">
                <a:latin typeface="Arial" charset="0"/>
                <a:ea typeface="Arial" charset="0"/>
                <a:cs typeface="Arial" charset="0"/>
              </a:rPr>
              <a:t>:::</a:t>
            </a:r>
            <a:r>
              <a:rPr lang="en-US" altLang="zh-CN" sz="1800" i="1" dirty="0" err="1">
                <a:latin typeface="Arial" charset="0"/>
                <a:ea typeface="Arial" charset="0"/>
                <a:cs typeface="Arial" charset="0"/>
              </a:rPr>
              <a:t>once_flag</a:t>
            </a:r>
            <a:r>
              <a:rPr lang="en-US" altLang="zh-CN" sz="1800" i="1" dirty="0">
                <a:latin typeface="Arial" charset="0"/>
                <a:ea typeface="Arial" charset="0"/>
                <a:cs typeface="Arial" charset="0"/>
              </a:rPr>
              <a:t> </a:t>
            </a:r>
            <a:r>
              <a:rPr lang="en-US" altLang="zh-CN" sz="1800" dirty="0">
                <a:latin typeface="Arial" charset="0"/>
                <a:ea typeface="Arial" charset="0"/>
                <a:cs typeface="Arial" charset="0"/>
              </a:rPr>
              <a:t>variable. </a:t>
            </a:r>
          </a:p>
        </p:txBody>
      </p:sp>
      <p:sp>
        <p:nvSpPr>
          <p:cNvPr id="4" name="日期占位符 3">
            <a:extLst>
              <a:ext uri="{FF2B5EF4-FFF2-40B4-BE49-F238E27FC236}">
                <a16:creationId xmlns:a16="http://schemas.microsoft.com/office/drawing/2014/main" id="{E073F21F-1A69-2244-B51F-F1DD14BC92EF}"/>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 name="灯片编号占位符 1">
            <a:extLst>
              <a:ext uri="{FF2B5EF4-FFF2-40B4-BE49-F238E27FC236}">
                <a16:creationId xmlns:a16="http://schemas.microsoft.com/office/drawing/2014/main" id="{A7DF897C-0593-8141-AC05-FF89922BDEA5}"/>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18</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73636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8.4 Atomic types</a:t>
            </a:r>
            <a:endParaRPr lang="en-US" altLang="zh-CN" dirty="0"/>
          </a:p>
        </p:txBody>
      </p:sp>
      <p:sp>
        <p:nvSpPr>
          <p:cNvPr id="97283" name="Rectangle 3"/>
          <p:cNvSpPr>
            <a:spLocks noGrp="1" noChangeArrowheads="1"/>
          </p:cNvSpPr>
          <p:nvPr>
            <p:ph type="body" idx="1"/>
          </p:nvPr>
        </p:nvSpPr>
        <p:spPr>
          <a:xfrm>
            <a:off x="290822" y="1524050"/>
            <a:ext cx="8457978" cy="4571880"/>
          </a:xfrm>
        </p:spPr>
        <p:txBody>
          <a:bodyPr/>
          <a:lstStyle/>
          <a:p>
            <a:r>
              <a:rPr lang="en-US" altLang="zh-CN" sz="2400" dirty="0">
                <a:latin typeface="Arial" charset="0"/>
                <a:ea typeface="Arial" charset="0"/>
                <a:cs typeface="Arial" charset="0"/>
              </a:rPr>
              <a:t>C++11 concurrency library introduces atomic types as a template class: </a:t>
            </a:r>
            <a:r>
              <a:rPr lang="en-US" altLang="zh-CN" sz="2400" b="1" i="1" dirty="0" err="1">
                <a:solidFill>
                  <a:srgbClr val="C00000"/>
                </a:solidFill>
                <a:latin typeface="Arial" charset="0"/>
                <a:ea typeface="Arial" charset="0"/>
                <a:cs typeface="Arial" charset="0"/>
              </a:rPr>
              <a:t>std</a:t>
            </a:r>
            <a:r>
              <a:rPr lang="en-US" altLang="zh-CN" sz="2400" b="1" i="1" dirty="0">
                <a:solidFill>
                  <a:srgbClr val="C00000"/>
                </a:solidFill>
                <a:latin typeface="Arial" charset="0"/>
                <a:ea typeface="Arial" charset="0"/>
                <a:cs typeface="Arial" charset="0"/>
              </a:rPr>
              <a:t>::atomic</a:t>
            </a:r>
            <a:r>
              <a:rPr lang="en-US" altLang="zh-CN" sz="2400" dirty="0">
                <a:latin typeface="Arial" charset="0"/>
                <a:ea typeface="Arial" charset="0"/>
                <a:cs typeface="Arial" charset="0"/>
              </a:rPr>
              <a:t>. You can use any type you want with the template and the operation on that variable will be atomic and so thread-safe. </a:t>
            </a:r>
          </a:p>
          <a:p>
            <a:pPr lvl="1"/>
            <a:r>
              <a:rPr lang="en-US" altLang="zh-CN" sz="1800" dirty="0" err="1">
                <a:latin typeface="Arial" charset="0"/>
                <a:ea typeface="Arial" charset="0"/>
                <a:cs typeface="Arial" charset="0"/>
              </a:rPr>
              <a:t>std</a:t>
            </a:r>
            <a:r>
              <a:rPr lang="en-US" altLang="zh-CN" sz="1800" dirty="0">
                <a:latin typeface="Arial" charset="0"/>
                <a:ea typeface="Arial" charset="0"/>
                <a:cs typeface="Arial" charset="0"/>
              </a:rPr>
              <a:t>::atomic&lt;Type&gt; object. </a:t>
            </a:r>
          </a:p>
          <a:p>
            <a:r>
              <a:rPr lang="en-US" altLang="zh-CN" sz="2400" dirty="0">
                <a:latin typeface="Arial" charset="0"/>
                <a:ea typeface="Arial" charset="0"/>
                <a:cs typeface="Arial" charset="0"/>
              </a:rPr>
              <a:t>Different locking technique is applied according to the data type and size. </a:t>
            </a:r>
          </a:p>
          <a:p>
            <a:pPr lvl="1"/>
            <a:r>
              <a:rPr lang="en-US" altLang="zh-CN" sz="1800" dirty="0">
                <a:latin typeface="Arial" charset="0"/>
                <a:ea typeface="Arial" charset="0"/>
                <a:cs typeface="Arial" charset="0"/>
              </a:rPr>
              <a:t>lock-free technique: integral types like </a:t>
            </a:r>
            <a:r>
              <a:rPr lang="en-US" altLang="zh-CN" sz="1800" dirty="0" err="1">
                <a:latin typeface="Arial" charset="0"/>
                <a:ea typeface="Arial" charset="0"/>
                <a:cs typeface="Arial" charset="0"/>
              </a:rPr>
              <a:t>int</a:t>
            </a:r>
            <a:r>
              <a:rPr lang="en-US" altLang="zh-CN" sz="1800" dirty="0">
                <a:latin typeface="Arial" charset="0"/>
                <a:ea typeface="Arial" charset="0"/>
                <a:cs typeface="Arial" charset="0"/>
              </a:rPr>
              <a:t>, long, float. It is much faster than </a:t>
            </a:r>
            <a:r>
              <a:rPr lang="en-US" altLang="zh-CN" sz="1800" dirty="0" err="1">
                <a:latin typeface="Arial" charset="0"/>
                <a:ea typeface="Arial" charset="0"/>
                <a:cs typeface="Arial" charset="0"/>
              </a:rPr>
              <a:t>mutexes</a:t>
            </a:r>
            <a:r>
              <a:rPr lang="en-US" altLang="zh-CN" sz="1800" dirty="0">
                <a:latin typeface="Arial" charset="0"/>
                <a:ea typeface="Arial" charset="0"/>
                <a:cs typeface="Arial" charset="0"/>
              </a:rPr>
              <a:t> technique. </a:t>
            </a:r>
          </a:p>
          <a:p>
            <a:pPr lvl="1"/>
            <a:r>
              <a:rPr lang="en-US" altLang="zh-CN" sz="1800" dirty="0" err="1">
                <a:latin typeface="Arial" charset="0"/>
                <a:ea typeface="Arial" charset="0"/>
                <a:cs typeface="Arial" charset="0"/>
              </a:rPr>
              <a:t>Mutexes</a:t>
            </a:r>
            <a:r>
              <a:rPr lang="en-US" altLang="zh-CN" sz="1800" dirty="0">
                <a:latin typeface="Arial" charset="0"/>
                <a:ea typeface="Arial" charset="0"/>
                <a:cs typeface="Arial" charset="0"/>
              </a:rPr>
              <a:t> technique: for big type(such as 2MB storage). There is no performance advantage for atomic type over </a:t>
            </a:r>
            <a:r>
              <a:rPr lang="en-US" altLang="zh-CN" sz="1800" dirty="0" err="1">
                <a:latin typeface="Arial" charset="0"/>
                <a:ea typeface="Arial" charset="0"/>
                <a:cs typeface="Arial" charset="0"/>
              </a:rPr>
              <a:t>mutexes</a:t>
            </a:r>
            <a:r>
              <a:rPr lang="en-US" altLang="zh-CN" sz="1800" dirty="0">
                <a:latin typeface="Arial" charset="0"/>
                <a:ea typeface="Arial" charset="0"/>
                <a:cs typeface="Arial" charset="0"/>
              </a:rPr>
              <a:t>. </a:t>
            </a:r>
          </a:p>
        </p:txBody>
      </p:sp>
      <p:sp>
        <p:nvSpPr>
          <p:cNvPr id="4" name="日期占位符 3">
            <a:extLst>
              <a:ext uri="{FF2B5EF4-FFF2-40B4-BE49-F238E27FC236}">
                <a16:creationId xmlns:a16="http://schemas.microsoft.com/office/drawing/2014/main" id="{B17D85CB-8BF7-2D4C-9B86-43277967A130}"/>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 name="灯片编号占位符 1">
            <a:extLst>
              <a:ext uri="{FF2B5EF4-FFF2-40B4-BE49-F238E27FC236}">
                <a16:creationId xmlns:a16="http://schemas.microsoft.com/office/drawing/2014/main" id="{F9279925-0881-D741-9CE6-5EE436634CF6}"/>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19</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30784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mSun" charset="-122"/>
                <a:ea typeface="SimSun" charset="-122"/>
                <a:cs typeface="SimSun" charset="-122"/>
              </a:rPr>
              <a:t>8</a:t>
            </a:r>
            <a:r>
              <a:rPr lang="mr-IN" altLang="zh-CN" dirty="0">
                <a:latin typeface="SimSun" charset="-122"/>
                <a:ea typeface="SimSun" charset="-122"/>
                <a:cs typeface="SimSun" charset="-122"/>
              </a:rPr>
              <a:t>–</a:t>
            </a:r>
            <a:r>
              <a:rPr lang="zh-CN" altLang="en-US" dirty="0">
                <a:latin typeface="SimSun" charset="-122"/>
                <a:ea typeface="SimSun" charset="-122"/>
                <a:cs typeface="SimSun" charset="-122"/>
              </a:rPr>
              <a:t>并发、多线程</a:t>
            </a: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2023/10/11</a:t>
            </a:fld>
            <a:endParaRPr lang="zh-CN" altLang="en-US" sz="180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2</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90000"/>
              </a:lnSpc>
              <a:spcBef>
                <a:spcPts val="600"/>
              </a:spcBef>
              <a:spcAft>
                <a:spcPts val="600"/>
              </a:spcAft>
              <a:buClrTx/>
              <a:buSzTx/>
              <a:buFont typeface="Wingdings" charset="2"/>
              <a:buChar char="p"/>
              <a:tabLst/>
              <a:defRPr/>
            </a:pPr>
            <a:r>
              <a:rPr lang="en-US" altLang="zh-CN" sz="1800" dirty="0">
                <a:latin typeface="Arial" panose="020B0604020202020204" pitchFamily="34" charset="0"/>
                <a:ea typeface="宋体" pitchFamily="2" charset="-122"/>
                <a:cs typeface="Arial" panose="020B0604020202020204" pitchFamily="34" charset="0"/>
              </a:rPr>
              <a:t>8.1 </a:t>
            </a:r>
            <a:r>
              <a:rPr lang="zh-CN" altLang="en-US" sz="1800" dirty="0">
                <a:latin typeface="Arial" panose="020B0604020202020204" pitchFamily="34" charset="0"/>
                <a:ea typeface="宋体" pitchFamily="2" charset="-122"/>
                <a:cs typeface="Arial" panose="020B0604020202020204" pitchFamily="34" charset="0"/>
              </a:rPr>
              <a:t>什么是摩尔定律？</a:t>
            </a:r>
            <a:endParaRPr lang="en-US" altLang="zh-CN" sz="1800" dirty="0">
              <a:latin typeface="Arial" panose="020B0604020202020204" pitchFamily="34" charset="0"/>
              <a:ea typeface="宋体" pitchFamily="2" charset="-122"/>
              <a:cs typeface="Arial" panose="020B0604020202020204" pitchFamily="34" charset="0"/>
            </a:endParaRPr>
          </a:p>
          <a:p>
            <a:pPr marR="0" lvl="0" defTabSz="914400" eaLnBrk="1" fontAlgn="auto" latinLnBrk="0" hangingPunct="1">
              <a:lnSpc>
                <a:spcPct val="90000"/>
              </a:lnSpc>
              <a:spcBef>
                <a:spcPts val="600"/>
              </a:spcBef>
              <a:spcAft>
                <a:spcPts val="600"/>
              </a:spcAft>
              <a:buClrTx/>
              <a:buSzTx/>
              <a:buFont typeface="Wingdings" charset="2"/>
              <a:buChar char="p"/>
              <a:tabLst/>
              <a:defRPr/>
            </a:pPr>
            <a:r>
              <a:rPr lang="en-US" altLang="zh-CN" sz="1800" dirty="0">
                <a:latin typeface="Arial" panose="020B0604020202020204" pitchFamily="34" charset="0"/>
                <a:ea typeface="宋体" pitchFamily="2" charset="-122"/>
                <a:cs typeface="Arial" panose="020B0604020202020204" pitchFamily="34" charset="0"/>
              </a:rPr>
              <a:t>8.2</a:t>
            </a:r>
            <a:r>
              <a:rPr lang="zh-CN" altLang="en-US" sz="1800" dirty="0">
                <a:latin typeface="Arial" panose="020B0604020202020204" pitchFamily="34" charset="0"/>
                <a:ea typeface="宋体" pitchFamily="2" charset="-122"/>
                <a:cs typeface="Arial" panose="020B0604020202020204" pitchFamily="34" charset="0"/>
              </a:rPr>
              <a:t> 为什么要并发？</a:t>
            </a:r>
            <a:endParaRPr lang="en-US" altLang="zh-CN" sz="1800" dirty="0">
              <a:latin typeface="Arial" panose="020B0604020202020204" pitchFamily="34" charset="0"/>
              <a:ea typeface="宋体" pitchFamily="2" charset="-122"/>
              <a:cs typeface="Arial" panose="020B0604020202020204" pitchFamily="34" charset="0"/>
            </a:endParaRPr>
          </a:p>
          <a:p>
            <a:pPr marR="0" lvl="0" defTabSz="914400" eaLnBrk="1" fontAlgn="auto" latinLnBrk="0" hangingPunct="1">
              <a:lnSpc>
                <a:spcPct val="90000"/>
              </a:lnSpc>
              <a:spcBef>
                <a:spcPts val="600"/>
              </a:spcBef>
              <a:spcAft>
                <a:spcPts val="600"/>
              </a:spcAft>
              <a:buClrTx/>
              <a:buSzTx/>
              <a:buFont typeface="Wingdings" charset="2"/>
              <a:buChar char="p"/>
              <a:tabLst/>
              <a:defRPr/>
            </a:pPr>
            <a:r>
              <a:rPr lang="en-US" altLang="zh-CN" sz="1800" dirty="0">
                <a:latin typeface="Arial" panose="020B0604020202020204" pitchFamily="34" charset="0"/>
                <a:ea typeface="宋体" pitchFamily="2" charset="-122"/>
                <a:cs typeface="Arial" panose="020B0604020202020204" pitchFamily="34" charset="0"/>
              </a:rPr>
              <a:t>8.3 </a:t>
            </a:r>
            <a:r>
              <a:rPr lang="zh-CN" altLang="en-US" sz="1800" dirty="0">
                <a:latin typeface="Arial" panose="020B0604020202020204" pitchFamily="34" charset="0"/>
                <a:ea typeface="宋体" pitchFamily="2" charset="-122"/>
                <a:cs typeface="Arial" panose="020B0604020202020204" pitchFamily="34" charset="0"/>
              </a:rPr>
              <a:t>并发如何写，有什么问题？</a:t>
            </a:r>
            <a:endParaRPr lang="en-US" altLang="zh-CN" sz="1800" dirty="0">
              <a:latin typeface="Arial" panose="020B0604020202020204" pitchFamily="34" charset="0"/>
              <a:ea typeface="宋体" pitchFamily="2" charset="-122"/>
              <a:cs typeface="Arial" panose="020B0604020202020204" pitchFamily="34" charset="0"/>
            </a:endParaRPr>
          </a:p>
          <a:p>
            <a:pPr marR="0" lvl="0" defTabSz="914400" eaLnBrk="1" fontAlgn="auto" latinLnBrk="0" hangingPunct="1">
              <a:lnSpc>
                <a:spcPct val="90000"/>
              </a:lnSpc>
              <a:spcBef>
                <a:spcPts val="600"/>
              </a:spcBef>
              <a:spcAft>
                <a:spcPts val="600"/>
              </a:spcAft>
              <a:buClrTx/>
              <a:buSzTx/>
              <a:buFont typeface="Wingdings" charset="2"/>
              <a:buChar char="p"/>
              <a:tabLst/>
              <a:defRPr/>
            </a:pPr>
            <a:r>
              <a:rPr lang="en-US" altLang="zh-CN" sz="1800" dirty="0">
                <a:latin typeface="Arial" panose="020B0604020202020204" pitchFamily="34" charset="0"/>
                <a:ea typeface="宋体" pitchFamily="2" charset="-122"/>
                <a:cs typeface="Arial" panose="020B0604020202020204" pitchFamily="34" charset="0"/>
              </a:rPr>
              <a:t>8.4 </a:t>
            </a:r>
            <a:r>
              <a:rPr lang="zh-CN" altLang="en-US" sz="1800" dirty="0">
                <a:latin typeface="Arial" panose="020B0604020202020204" pitchFamily="34" charset="0"/>
                <a:ea typeface="宋体" pitchFamily="2" charset="-122"/>
                <a:cs typeface="Arial" panose="020B0604020202020204" pitchFamily="34" charset="0"/>
              </a:rPr>
              <a:t>如何解决冲突问题？</a:t>
            </a:r>
            <a:endParaRPr lang="en-US" altLang="zh-CN" sz="1800" dirty="0">
              <a:latin typeface="Arial" panose="020B0604020202020204" pitchFamily="34" charset="0"/>
              <a:ea typeface="宋体" pitchFamily="2" charset="-122"/>
              <a:cs typeface="Arial" panose="020B0604020202020204" pitchFamily="34" charset="0"/>
            </a:endParaRPr>
          </a:p>
          <a:p>
            <a:pPr marR="0" lvl="0" defTabSz="914400" eaLnBrk="1" fontAlgn="auto" latinLnBrk="0" hangingPunct="1">
              <a:lnSpc>
                <a:spcPct val="90000"/>
              </a:lnSpc>
              <a:spcBef>
                <a:spcPts val="600"/>
              </a:spcBef>
              <a:spcAft>
                <a:spcPts val="600"/>
              </a:spcAft>
              <a:buClrTx/>
              <a:buSzTx/>
              <a:buFont typeface="Wingdings" charset="2"/>
              <a:buChar char="p"/>
              <a:tabLst/>
              <a:defRPr/>
            </a:pPr>
            <a:r>
              <a:rPr lang="en-US" altLang="zh-CN" sz="1800" dirty="0">
                <a:latin typeface="Arial" panose="020B0604020202020204" pitchFamily="34" charset="0"/>
                <a:ea typeface="宋体" pitchFamily="2" charset="-122"/>
                <a:cs typeface="Arial" panose="020B0604020202020204" pitchFamily="34" charset="0"/>
              </a:rPr>
              <a:t>8.5</a:t>
            </a:r>
            <a:r>
              <a:rPr lang="zh-CN" altLang="en-US" sz="1800" dirty="0">
                <a:latin typeface="Arial" panose="020B0604020202020204" pitchFamily="34" charset="0"/>
                <a:ea typeface="宋体" pitchFamily="2" charset="-122"/>
                <a:cs typeface="Arial" panose="020B0604020202020204" pitchFamily="34" charset="0"/>
              </a:rPr>
              <a:t> 如何同步线程？</a:t>
            </a:r>
            <a:endParaRPr lang="en-US" altLang="zh-CN" sz="1800" dirty="0">
              <a:latin typeface="Arial" panose="020B0604020202020204" pitchFamily="34" charset="0"/>
              <a:ea typeface="宋体" pitchFamily="2" charset="-122"/>
              <a:cs typeface="Arial" panose="020B0604020202020204" pitchFamily="34" charset="0"/>
            </a:endParaRPr>
          </a:p>
        </p:txBody>
      </p:sp>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31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04912" y="385281"/>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8.4 A comparison</a:t>
            </a:r>
            <a:endParaRPr lang="en-US" altLang="zh-CN" dirty="0"/>
          </a:p>
        </p:txBody>
      </p:sp>
      <p:sp>
        <p:nvSpPr>
          <p:cNvPr id="97283" name="Rectangle 3"/>
          <p:cNvSpPr>
            <a:spLocks noGrp="1" noChangeArrowheads="1"/>
          </p:cNvSpPr>
          <p:nvPr>
            <p:ph type="body" idx="1"/>
          </p:nvPr>
        </p:nvSpPr>
        <p:spPr>
          <a:xfrm>
            <a:off x="46790" y="1093934"/>
            <a:ext cx="4860852" cy="432754"/>
          </a:xfrm>
        </p:spPr>
        <p:txBody>
          <a:bodyPr/>
          <a:lstStyle/>
          <a:p>
            <a:pPr marL="0" indent="0">
              <a:buNone/>
            </a:pPr>
            <a:r>
              <a:rPr lang="en-US" altLang="zh-CN" sz="2000" dirty="0">
                <a:latin typeface="Arial" charset="0"/>
                <a:ea typeface="Arial" charset="0"/>
                <a:cs typeface="Arial" charset="0"/>
              </a:rPr>
              <a:t>The same example with atomic template</a:t>
            </a:r>
          </a:p>
        </p:txBody>
      </p:sp>
      <p:pic>
        <p:nvPicPr>
          <p:cNvPr id="2" name="图片 1"/>
          <p:cNvPicPr>
            <a:picLocks noChangeAspect="1"/>
          </p:cNvPicPr>
          <p:nvPr/>
        </p:nvPicPr>
        <p:blipFill>
          <a:blip r:embed="rId3"/>
          <a:stretch>
            <a:fillRect/>
          </a:stretch>
        </p:blipFill>
        <p:spPr>
          <a:xfrm>
            <a:off x="152516" y="1774782"/>
            <a:ext cx="2768600" cy="2413000"/>
          </a:xfrm>
          <a:prstGeom prst="rect">
            <a:avLst/>
          </a:prstGeom>
        </p:spPr>
      </p:pic>
      <p:pic>
        <p:nvPicPr>
          <p:cNvPr id="3" name="图片 2"/>
          <p:cNvPicPr>
            <a:picLocks noChangeAspect="1"/>
          </p:cNvPicPr>
          <p:nvPr/>
        </p:nvPicPr>
        <p:blipFill rotWithShape="1">
          <a:blip r:embed="rId4"/>
          <a:srcRect l="2816" t="1925" b="2048"/>
          <a:stretch/>
        </p:blipFill>
        <p:spPr>
          <a:xfrm>
            <a:off x="3562501" y="1774782"/>
            <a:ext cx="5429103" cy="4225907"/>
          </a:xfrm>
          <a:prstGeom prst="rect">
            <a:avLst/>
          </a:prstGeom>
        </p:spPr>
      </p:pic>
      <p:sp>
        <p:nvSpPr>
          <p:cNvPr id="4" name="矩形 3"/>
          <p:cNvSpPr/>
          <p:nvPr/>
        </p:nvSpPr>
        <p:spPr>
          <a:xfrm>
            <a:off x="5343150" y="901676"/>
            <a:ext cx="3390332" cy="707886"/>
          </a:xfrm>
          <a:prstGeom prst="rect">
            <a:avLst/>
          </a:prstGeom>
        </p:spPr>
        <p:txBody>
          <a:bodyPr wrap="square">
            <a:spAutoFit/>
          </a:bodyPr>
          <a:lstStyle/>
          <a:p>
            <a:pPr algn="ctr"/>
            <a:r>
              <a:rPr lang="en-US" altLang="zh-CN" sz="2000" dirty="0">
                <a:latin typeface="Arial" charset="0"/>
                <a:ea typeface="Arial" charset="0"/>
                <a:cs typeface="Arial" charset="0"/>
              </a:rPr>
              <a:t>Speed comparison between atomic type and </a:t>
            </a:r>
            <a:r>
              <a:rPr lang="en-US" altLang="zh-CN" sz="2000" dirty="0" err="1">
                <a:latin typeface="Arial" charset="0"/>
                <a:ea typeface="Arial" charset="0"/>
                <a:cs typeface="Arial" charset="0"/>
              </a:rPr>
              <a:t>mutexes</a:t>
            </a:r>
            <a:r>
              <a:rPr lang="en-US" altLang="zh-CN" sz="2000" dirty="0">
                <a:latin typeface="Arial" charset="0"/>
                <a:ea typeface="Arial" charset="0"/>
                <a:cs typeface="Arial" charset="0"/>
              </a:rPr>
              <a:t> </a:t>
            </a:r>
            <a:endParaRPr lang="zh-CN" altLang="en-US" sz="2000" dirty="0">
              <a:latin typeface="Arial" charset="0"/>
              <a:ea typeface="Arial" charset="0"/>
              <a:cs typeface="Arial" charset="0"/>
            </a:endParaRPr>
          </a:p>
        </p:txBody>
      </p:sp>
      <p:sp>
        <p:nvSpPr>
          <p:cNvPr id="7" name="日期占位符 3">
            <a:extLst>
              <a:ext uri="{FF2B5EF4-FFF2-40B4-BE49-F238E27FC236}">
                <a16:creationId xmlns:a16="http://schemas.microsoft.com/office/drawing/2014/main" id="{CC41CA58-3E96-A64B-9B79-5F33AD013D8C}"/>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8" name="灯片编号占位符 1">
            <a:extLst>
              <a:ext uri="{FF2B5EF4-FFF2-40B4-BE49-F238E27FC236}">
                <a16:creationId xmlns:a16="http://schemas.microsoft.com/office/drawing/2014/main" id="{873E0350-BB0D-3146-ADBE-E1CA2222FD53}"/>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20</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272566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81110" y="457278"/>
            <a:ext cx="8000790" cy="638230"/>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How to synchronize between threads?</a:t>
            </a:r>
            <a:endParaRPr lang="en-US" altLang="zh-CN" dirty="0"/>
          </a:p>
        </p:txBody>
      </p:sp>
      <p:sp>
        <p:nvSpPr>
          <p:cNvPr id="95235" name="Rectangle 3"/>
          <p:cNvSpPr>
            <a:spLocks noGrp="1" noChangeArrowheads="1"/>
          </p:cNvSpPr>
          <p:nvPr>
            <p:ph type="body" idx="1"/>
          </p:nvPr>
        </p:nvSpPr>
        <p:spPr>
          <a:xfrm>
            <a:off x="1200238" y="2555519"/>
            <a:ext cx="6667325" cy="2667559"/>
          </a:xfrm>
        </p:spPr>
        <p:txBody>
          <a:bodyPr/>
          <a:lstStyle/>
          <a:p>
            <a:r>
              <a:rPr lang="en-US" altLang="zh-CN" sz="2400" dirty="0">
                <a:latin typeface="Arial" charset="0"/>
                <a:ea typeface="Arial" charset="0"/>
                <a:cs typeface="Arial" charset="0"/>
              </a:rPr>
              <a:t>Except for protecting shared data, we also need to synchronization action on separate threads. </a:t>
            </a:r>
          </a:p>
          <a:p>
            <a:r>
              <a:rPr lang="en-US" altLang="zh-CN" sz="2400" dirty="0">
                <a:latin typeface="Arial" charset="0"/>
                <a:ea typeface="Arial" charset="0"/>
                <a:cs typeface="Arial" charset="0"/>
              </a:rPr>
              <a:t>In C++ Standard Library, </a:t>
            </a:r>
            <a:r>
              <a:rPr lang="en-US" altLang="zh-CN" sz="2400" dirty="0">
                <a:solidFill>
                  <a:srgbClr val="C00000"/>
                </a:solidFill>
                <a:latin typeface="Arial" charset="0"/>
                <a:ea typeface="Arial" charset="0"/>
                <a:cs typeface="Arial" charset="0"/>
              </a:rPr>
              <a:t>conditional variables </a:t>
            </a:r>
            <a:r>
              <a:rPr lang="en-US" altLang="zh-CN" sz="2400" dirty="0">
                <a:latin typeface="Arial" charset="0"/>
                <a:ea typeface="Arial" charset="0"/>
                <a:cs typeface="Arial" charset="0"/>
              </a:rPr>
              <a:t>and </a:t>
            </a:r>
            <a:r>
              <a:rPr lang="en-US" altLang="zh-CN" sz="2400" dirty="0">
                <a:solidFill>
                  <a:srgbClr val="C00000"/>
                </a:solidFill>
                <a:latin typeface="Arial" charset="0"/>
                <a:ea typeface="Arial" charset="0"/>
                <a:cs typeface="Arial" charset="0"/>
              </a:rPr>
              <a:t>futures</a:t>
            </a:r>
            <a:r>
              <a:rPr lang="en-US" altLang="zh-CN" sz="2400" dirty="0">
                <a:latin typeface="Arial" charset="0"/>
                <a:ea typeface="Arial" charset="0"/>
                <a:cs typeface="Arial" charset="0"/>
              </a:rPr>
              <a:t> are provided to handle synchronization problems.</a:t>
            </a:r>
          </a:p>
        </p:txBody>
      </p:sp>
      <p:sp>
        <p:nvSpPr>
          <p:cNvPr id="4" name="圆角矩形 3"/>
          <p:cNvSpPr/>
          <p:nvPr/>
        </p:nvSpPr>
        <p:spPr bwMode="auto">
          <a:xfrm>
            <a:off x="895447" y="1987461"/>
            <a:ext cx="7029265" cy="3575084"/>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pic>
        <p:nvPicPr>
          <p:cNvPr id="5"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3">
            <a:extLst>
              <a:ext uri="{FF2B5EF4-FFF2-40B4-BE49-F238E27FC236}">
                <a16:creationId xmlns:a16="http://schemas.microsoft.com/office/drawing/2014/main" id="{6CDE5A0A-4171-4F40-99DC-98EB7A304605}"/>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7" name="灯片编号占位符 1">
            <a:extLst>
              <a:ext uri="{FF2B5EF4-FFF2-40B4-BE49-F238E27FC236}">
                <a16:creationId xmlns:a16="http://schemas.microsoft.com/office/drawing/2014/main" id="{0C188542-0036-904B-A14C-ADA7DD698739}"/>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21</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210176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308"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Conditional variable</a:t>
            </a:r>
            <a:endParaRPr lang="en-US" altLang="zh-CN" dirty="0"/>
          </a:p>
        </p:txBody>
      </p:sp>
      <p:sp>
        <p:nvSpPr>
          <p:cNvPr id="97283" name="Rectangle 3"/>
          <p:cNvSpPr>
            <a:spLocks noGrp="1" noChangeArrowheads="1"/>
          </p:cNvSpPr>
          <p:nvPr>
            <p:ph type="body" idx="1"/>
          </p:nvPr>
        </p:nvSpPr>
        <p:spPr>
          <a:xfrm>
            <a:off x="341512" y="1371654"/>
            <a:ext cx="8421378" cy="4571880"/>
          </a:xfrm>
        </p:spPr>
        <p:txBody>
          <a:bodyPr/>
          <a:lstStyle/>
          <a:p>
            <a:r>
              <a:rPr lang="en-US" altLang="zh-CN" sz="2400" dirty="0">
                <a:latin typeface="Arial" charset="0"/>
                <a:ea typeface="Arial" charset="0"/>
                <a:cs typeface="Arial" charset="0"/>
              </a:rPr>
              <a:t>The </a:t>
            </a:r>
            <a:r>
              <a:rPr lang="en-US" altLang="zh-CN" sz="2400" b="1" dirty="0" err="1">
                <a:latin typeface="Arial" charset="0"/>
                <a:ea typeface="Arial" charset="0"/>
                <a:cs typeface="Arial" charset="0"/>
              </a:rPr>
              <a:t>condition_variable</a:t>
            </a:r>
            <a:r>
              <a:rPr lang="en-US" altLang="zh-CN" sz="2400" dirty="0">
                <a:latin typeface="Arial" charset="0"/>
                <a:ea typeface="Arial" charset="0"/>
                <a:cs typeface="Arial" charset="0"/>
              </a:rPr>
              <a:t> class is a synchronization primitive that can be used to block a thread, or multiple threads at the same time, until:</a:t>
            </a:r>
          </a:p>
          <a:p>
            <a:pPr lvl="1"/>
            <a:r>
              <a:rPr lang="en-US" altLang="zh-CN" sz="1800" dirty="0">
                <a:latin typeface="Arial" charset="0"/>
                <a:ea typeface="Arial" charset="0"/>
                <a:cs typeface="Arial" charset="0"/>
              </a:rPr>
              <a:t>a notification is received from another thread</a:t>
            </a:r>
          </a:p>
          <a:p>
            <a:pPr lvl="1"/>
            <a:r>
              <a:rPr lang="en-US" altLang="zh-CN" sz="1800" dirty="0">
                <a:latin typeface="Arial" charset="0"/>
                <a:ea typeface="Arial" charset="0"/>
                <a:cs typeface="Arial" charset="0"/>
              </a:rPr>
              <a:t>a timeout expires</a:t>
            </a:r>
          </a:p>
          <a:p>
            <a:r>
              <a:rPr lang="en-US" altLang="zh-CN" sz="2400" dirty="0">
                <a:latin typeface="Arial" charset="0"/>
                <a:ea typeface="Arial" charset="0"/>
                <a:cs typeface="Arial" charset="0"/>
              </a:rPr>
              <a:t>Any thread that intends to wait on </a:t>
            </a:r>
            <a:r>
              <a:rPr lang="en-US" altLang="zh-CN" sz="2400" b="1" i="1" dirty="0" err="1">
                <a:latin typeface="Arial" charset="0"/>
                <a:ea typeface="Arial" charset="0"/>
                <a:cs typeface="Arial" charset="0"/>
              </a:rPr>
              <a:t>std</a:t>
            </a:r>
            <a:r>
              <a:rPr lang="en-US" altLang="zh-CN" sz="2400" b="1" i="1" dirty="0">
                <a:latin typeface="Arial" charset="0"/>
                <a:ea typeface="Arial" charset="0"/>
                <a:cs typeface="Arial" charset="0"/>
              </a:rPr>
              <a:t>::</a:t>
            </a:r>
            <a:r>
              <a:rPr lang="en-US" altLang="zh-CN" sz="2400" b="1" i="1" dirty="0" err="1">
                <a:latin typeface="Arial" charset="0"/>
                <a:ea typeface="Arial" charset="0"/>
                <a:cs typeface="Arial" charset="0"/>
              </a:rPr>
              <a:t>condition_variable</a:t>
            </a:r>
            <a:r>
              <a:rPr lang="en-US" altLang="zh-CN" sz="2400" b="1" i="1" dirty="0">
                <a:latin typeface="Arial" charset="0"/>
                <a:ea typeface="Arial" charset="0"/>
                <a:cs typeface="Arial" charset="0"/>
              </a:rPr>
              <a:t> </a:t>
            </a:r>
            <a:r>
              <a:rPr lang="en-US" altLang="zh-CN" sz="2400" dirty="0">
                <a:latin typeface="Arial" charset="0"/>
                <a:ea typeface="Arial" charset="0"/>
                <a:cs typeface="Arial" charset="0"/>
              </a:rPr>
              <a:t>has to acquire a </a:t>
            </a:r>
            <a:r>
              <a:rPr lang="en-US" altLang="zh-CN" sz="2400" b="1" i="1" dirty="0" err="1">
                <a:latin typeface="Arial" charset="0"/>
                <a:ea typeface="Arial" charset="0"/>
                <a:cs typeface="Arial" charset="0"/>
              </a:rPr>
              <a:t>std</a:t>
            </a:r>
            <a:r>
              <a:rPr lang="en-US" altLang="zh-CN" sz="2400" b="1" i="1" dirty="0">
                <a:latin typeface="Arial" charset="0"/>
                <a:ea typeface="Arial" charset="0"/>
                <a:cs typeface="Arial" charset="0"/>
              </a:rPr>
              <a:t>::</a:t>
            </a:r>
            <a:r>
              <a:rPr lang="en-US" altLang="zh-CN" sz="2400" b="1" i="1" dirty="0" err="1">
                <a:latin typeface="Arial" charset="0"/>
                <a:ea typeface="Arial" charset="0"/>
                <a:cs typeface="Arial" charset="0"/>
              </a:rPr>
              <a:t>unique_lock</a:t>
            </a:r>
            <a:r>
              <a:rPr lang="en-US" altLang="zh-CN" sz="2400" b="1" i="1" dirty="0">
                <a:latin typeface="Arial" charset="0"/>
                <a:ea typeface="Arial" charset="0"/>
                <a:cs typeface="Arial" charset="0"/>
              </a:rPr>
              <a:t> </a:t>
            </a:r>
            <a:r>
              <a:rPr lang="en-US" altLang="zh-CN" sz="2400" dirty="0">
                <a:latin typeface="Arial" charset="0"/>
                <a:ea typeface="Arial" charset="0"/>
                <a:cs typeface="Arial" charset="0"/>
              </a:rPr>
              <a:t>first. The wait operations atomically release the </a:t>
            </a:r>
            <a:r>
              <a:rPr lang="en-US" altLang="zh-CN" sz="2400" dirty="0" err="1">
                <a:latin typeface="Arial" charset="0"/>
                <a:ea typeface="Arial" charset="0"/>
                <a:cs typeface="Arial" charset="0"/>
              </a:rPr>
              <a:t>mutex</a:t>
            </a:r>
            <a:r>
              <a:rPr lang="en-US" altLang="zh-CN" sz="2400" dirty="0">
                <a:latin typeface="Arial" charset="0"/>
                <a:ea typeface="Arial" charset="0"/>
                <a:cs typeface="Arial" charset="0"/>
              </a:rPr>
              <a:t> and suspend the execution of the thread. When the condition variable is notified, the thread is awakened, and the </a:t>
            </a:r>
            <a:r>
              <a:rPr lang="en-US" altLang="zh-CN" sz="2400" dirty="0" err="1">
                <a:latin typeface="Arial" charset="0"/>
                <a:ea typeface="Arial" charset="0"/>
                <a:cs typeface="Arial" charset="0"/>
              </a:rPr>
              <a:t>mutex</a:t>
            </a:r>
            <a:r>
              <a:rPr lang="en-US" altLang="zh-CN" sz="2400" dirty="0">
                <a:latin typeface="Arial" charset="0"/>
                <a:ea typeface="Arial" charset="0"/>
                <a:cs typeface="Arial" charset="0"/>
              </a:rPr>
              <a:t> is reacquired.</a:t>
            </a:r>
            <a:endParaRPr lang="en-US" altLang="zh-CN" sz="1800" dirty="0">
              <a:latin typeface="Arial" charset="0"/>
              <a:ea typeface="Arial" charset="0"/>
              <a:cs typeface="Arial" charset="0"/>
            </a:endParaRPr>
          </a:p>
        </p:txBody>
      </p:sp>
      <p:sp>
        <p:nvSpPr>
          <p:cNvPr id="4" name="日期占位符 3">
            <a:extLst>
              <a:ext uri="{FF2B5EF4-FFF2-40B4-BE49-F238E27FC236}">
                <a16:creationId xmlns:a16="http://schemas.microsoft.com/office/drawing/2014/main" id="{26FAC719-4F54-B54E-A9D8-2B9196033983}"/>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 name="灯片编号占位符 1">
            <a:extLst>
              <a:ext uri="{FF2B5EF4-FFF2-40B4-BE49-F238E27FC236}">
                <a16:creationId xmlns:a16="http://schemas.microsoft.com/office/drawing/2014/main" id="{53F1B51B-40A0-E74E-8498-97C2DB5CAA66}"/>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22</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136796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308"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Example</a:t>
            </a:r>
            <a:endParaRPr lang="en-US" altLang="zh-CN" dirty="0"/>
          </a:p>
        </p:txBody>
      </p:sp>
      <p:sp>
        <p:nvSpPr>
          <p:cNvPr id="97283" name="Rectangle 3"/>
          <p:cNvSpPr>
            <a:spLocks noGrp="1" noChangeArrowheads="1"/>
          </p:cNvSpPr>
          <p:nvPr>
            <p:ph type="body" idx="1"/>
          </p:nvPr>
        </p:nvSpPr>
        <p:spPr>
          <a:xfrm>
            <a:off x="4368920" y="1541539"/>
            <a:ext cx="4698762" cy="4478193"/>
          </a:xfrm>
        </p:spPr>
        <p:txBody>
          <a:bodyPr/>
          <a:lstStyle/>
          <a:p>
            <a:r>
              <a:rPr lang="en-US" altLang="zh-CN" sz="2400" dirty="0">
                <a:latin typeface="Arial" charset="0"/>
                <a:ea typeface="Arial" charset="0"/>
                <a:cs typeface="Arial" charset="0"/>
              </a:rPr>
              <a:t>queue is used to pass data between two threads </a:t>
            </a:r>
          </a:p>
          <a:p>
            <a:r>
              <a:rPr lang="en-US" altLang="zh-CN" sz="2400" dirty="0">
                <a:latin typeface="Arial" charset="0"/>
                <a:ea typeface="Arial" charset="0"/>
                <a:cs typeface="Arial" charset="0"/>
              </a:rPr>
              <a:t>When data is ready, the thread locks the </a:t>
            </a:r>
            <a:r>
              <a:rPr lang="en-US" altLang="zh-CN" sz="2400" dirty="0" err="1">
                <a:latin typeface="Arial" charset="0"/>
                <a:ea typeface="Arial" charset="0"/>
                <a:cs typeface="Arial" charset="0"/>
              </a:rPr>
              <a:t>mutex</a:t>
            </a:r>
            <a:r>
              <a:rPr lang="en-US" altLang="zh-CN" sz="2400" dirty="0">
                <a:latin typeface="Arial" charset="0"/>
                <a:ea typeface="Arial" charset="0"/>
                <a:cs typeface="Arial" charset="0"/>
              </a:rPr>
              <a:t> and push the data into the queue(</a:t>
            </a:r>
            <a:r>
              <a:rPr lang="en-US" altLang="zh-CN" sz="2400" dirty="0">
                <a:solidFill>
                  <a:srgbClr val="C00000"/>
                </a:solidFill>
                <a:latin typeface="Arial" charset="0"/>
                <a:ea typeface="Arial" charset="0"/>
                <a:cs typeface="Arial" charset="0"/>
              </a:rPr>
              <a:t>#2</a:t>
            </a:r>
            <a:r>
              <a:rPr lang="en-US" altLang="zh-CN" sz="2400" dirty="0">
                <a:latin typeface="Arial" charset="0"/>
                <a:ea typeface="Arial" charset="0"/>
                <a:cs typeface="Arial" charset="0"/>
              </a:rPr>
              <a:t>) and then call </a:t>
            </a:r>
            <a:r>
              <a:rPr lang="en-US" altLang="zh-CN" sz="2400" i="1" dirty="0" err="1">
                <a:latin typeface="Arial" charset="0"/>
                <a:ea typeface="Arial" charset="0"/>
                <a:cs typeface="Arial" charset="0"/>
              </a:rPr>
              <a:t>notify_one</a:t>
            </a:r>
            <a:r>
              <a:rPr lang="en-US" altLang="zh-CN" sz="2400" dirty="0">
                <a:latin typeface="Arial" charset="0"/>
                <a:ea typeface="Arial" charset="0"/>
                <a:cs typeface="Arial" charset="0"/>
              </a:rPr>
              <a:t>() member function in </a:t>
            </a:r>
            <a:r>
              <a:rPr lang="en-US" altLang="zh-CN" sz="2400" i="1" dirty="0" err="1">
                <a:latin typeface="Arial" charset="0"/>
                <a:ea typeface="Arial" charset="0"/>
                <a:cs typeface="Arial" charset="0"/>
              </a:rPr>
              <a:t>std</a:t>
            </a:r>
            <a:r>
              <a:rPr lang="en-US" altLang="zh-CN" sz="2400" i="1" dirty="0">
                <a:latin typeface="Arial" charset="0"/>
                <a:ea typeface="Arial" charset="0"/>
                <a:cs typeface="Arial" charset="0"/>
              </a:rPr>
              <a:t>::</a:t>
            </a:r>
            <a:r>
              <a:rPr lang="en-US" altLang="zh-CN" sz="2400" i="1" dirty="0" err="1">
                <a:latin typeface="Arial" charset="0"/>
                <a:ea typeface="Arial" charset="0"/>
                <a:cs typeface="Arial" charset="0"/>
              </a:rPr>
              <a:t>condition_variable</a:t>
            </a:r>
            <a:r>
              <a:rPr lang="en-US" altLang="zh-CN" sz="2400" i="1" dirty="0">
                <a:latin typeface="Arial" charset="0"/>
                <a:ea typeface="Arial" charset="0"/>
                <a:cs typeface="Arial" charset="0"/>
              </a:rPr>
              <a:t> </a:t>
            </a:r>
            <a:r>
              <a:rPr lang="en-US" altLang="zh-CN" sz="2400" dirty="0">
                <a:latin typeface="Arial" charset="0"/>
                <a:ea typeface="Arial" charset="0"/>
                <a:cs typeface="Arial" charset="0"/>
              </a:rPr>
              <a:t>instance to notify the waiting thread(</a:t>
            </a:r>
            <a:r>
              <a:rPr lang="en-US" altLang="zh-CN" sz="2400" dirty="0">
                <a:solidFill>
                  <a:srgbClr val="C00000"/>
                </a:solidFill>
                <a:latin typeface="Arial" charset="0"/>
                <a:ea typeface="Arial" charset="0"/>
                <a:cs typeface="Arial" charset="0"/>
              </a:rPr>
              <a:t>#3</a:t>
            </a:r>
            <a:r>
              <a:rPr lang="en-US" altLang="zh-CN" sz="2400" dirty="0">
                <a:latin typeface="Arial" charset="0"/>
                <a:ea typeface="Arial" charset="0"/>
                <a:cs typeface="Arial" charset="0"/>
              </a:rPr>
              <a:t>) </a:t>
            </a:r>
          </a:p>
          <a:p>
            <a:endParaRPr lang="en-US" altLang="zh-CN" sz="2400" dirty="0">
              <a:latin typeface="Arial" charset="0"/>
              <a:ea typeface="Arial" charset="0"/>
              <a:cs typeface="Arial" charset="0"/>
            </a:endParaRPr>
          </a:p>
        </p:txBody>
      </p:sp>
      <p:pic>
        <p:nvPicPr>
          <p:cNvPr id="2" name="图片 1"/>
          <p:cNvPicPr>
            <a:picLocks noChangeAspect="1"/>
          </p:cNvPicPr>
          <p:nvPr/>
        </p:nvPicPr>
        <p:blipFill>
          <a:blip r:embed="rId3"/>
          <a:stretch>
            <a:fillRect/>
          </a:stretch>
        </p:blipFill>
        <p:spPr>
          <a:xfrm>
            <a:off x="120" y="1905040"/>
            <a:ext cx="4368800" cy="2654300"/>
          </a:xfrm>
          <a:prstGeom prst="rect">
            <a:avLst/>
          </a:prstGeom>
        </p:spPr>
      </p:pic>
      <p:sp>
        <p:nvSpPr>
          <p:cNvPr id="5" name="日期占位符 3">
            <a:extLst>
              <a:ext uri="{FF2B5EF4-FFF2-40B4-BE49-F238E27FC236}">
                <a16:creationId xmlns:a16="http://schemas.microsoft.com/office/drawing/2014/main" id="{A851CD80-9857-ED48-8FCA-E070ED05C45E}"/>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6" name="灯片编号占位符 1">
            <a:extLst>
              <a:ext uri="{FF2B5EF4-FFF2-40B4-BE49-F238E27FC236}">
                <a16:creationId xmlns:a16="http://schemas.microsoft.com/office/drawing/2014/main" id="{6F5BF7E4-9808-7342-A019-14F7E778653C}"/>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23</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031512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308"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Example</a:t>
            </a:r>
            <a:endParaRPr lang="en-US" altLang="zh-CN" dirty="0"/>
          </a:p>
        </p:txBody>
      </p:sp>
      <p:sp>
        <p:nvSpPr>
          <p:cNvPr id="97283" name="Rectangle 3"/>
          <p:cNvSpPr>
            <a:spLocks noGrp="1" noChangeArrowheads="1"/>
          </p:cNvSpPr>
          <p:nvPr>
            <p:ph type="body" idx="1"/>
          </p:nvPr>
        </p:nvSpPr>
        <p:spPr>
          <a:xfrm>
            <a:off x="76318" y="3517970"/>
            <a:ext cx="4267088" cy="2577960"/>
          </a:xfrm>
        </p:spPr>
        <p:txBody>
          <a:bodyPr/>
          <a:lstStyle/>
          <a:p>
            <a:r>
              <a:rPr lang="en-US" altLang="zh-CN" sz="2200" dirty="0">
                <a:latin typeface="Arial" charset="0"/>
                <a:ea typeface="Arial" charset="0"/>
                <a:cs typeface="Arial" charset="0"/>
              </a:rPr>
              <a:t>On the other hand, the processing thread first lock the </a:t>
            </a:r>
            <a:r>
              <a:rPr lang="en-US" altLang="zh-CN" sz="2200" dirty="0" err="1">
                <a:latin typeface="Arial" charset="0"/>
                <a:ea typeface="Arial" charset="0"/>
                <a:cs typeface="Arial" charset="0"/>
              </a:rPr>
              <a:t>mutex</a:t>
            </a:r>
            <a:r>
              <a:rPr lang="en-US" altLang="zh-CN" sz="2200" dirty="0">
                <a:latin typeface="Arial" charset="0"/>
                <a:ea typeface="Arial" charset="0"/>
                <a:cs typeface="Arial" charset="0"/>
              </a:rPr>
              <a:t> with </a:t>
            </a:r>
            <a:r>
              <a:rPr lang="en-US" altLang="zh-CN" sz="2200" i="1" dirty="0" err="1">
                <a:latin typeface="Arial" charset="0"/>
                <a:ea typeface="Arial" charset="0"/>
                <a:cs typeface="Arial" charset="0"/>
              </a:rPr>
              <a:t>std</a:t>
            </a:r>
            <a:r>
              <a:rPr lang="en-US" altLang="zh-CN" sz="2200" i="1" dirty="0">
                <a:latin typeface="Arial" charset="0"/>
                <a:ea typeface="Arial" charset="0"/>
                <a:cs typeface="Arial" charset="0"/>
              </a:rPr>
              <a:t>::</a:t>
            </a:r>
            <a:r>
              <a:rPr lang="en-US" altLang="zh-CN" sz="2200" i="1" dirty="0" err="1">
                <a:latin typeface="Arial" charset="0"/>
                <a:ea typeface="Arial" charset="0"/>
                <a:cs typeface="Arial" charset="0"/>
              </a:rPr>
              <a:t>unique_lock</a:t>
            </a:r>
            <a:r>
              <a:rPr lang="en-US" altLang="zh-CN" sz="2200" dirty="0">
                <a:latin typeface="Arial" charset="0"/>
                <a:ea typeface="Arial" charset="0"/>
                <a:cs typeface="Arial" charset="0"/>
              </a:rPr>
              <a:t>. The thread calls </a:t>
            </a:r>
            <a:r>
              <a:rPr lang="en-US" altLang="zh-CN" sz="2200" i="1" dirty="0">
                <a:latin typeface="Arial" charset="0"/>
                <a:ea typeface="Arial" charset="0"/>
                <a:cs typeface="Arial" charset="0"/>
              </a:rPr>
              <a:t>wait</a:t>
            </a:r>
            <a:r>
              <a:rPr lang="en-US" altLang="zh-CN" sz="2200" dirty="0">
                <a:latin typeface="Arial" charset="0"/>
                <a:ea typeface="Arial" charset="0"/>
                <a:cs typeface="Arial" charset="0"/>
              </a:rPr>
              <a:t>() in the condition variable and checking the condition in the lambda function. </a:t>
            </a:r>
          </a:p>
        </p:txBody>
      </p:sp>
      <p:pic>
        <p:nvPicPr>
          <p:cNvPr id="3" name="图片 2"/>
          <p:cNvPicPr>
            <a:picLocks noChangeAspect="1"/>
          </p:cNvPicPr>
          <p:nvPr/>
        </p:nvPicPr>
        <p:blipFill>
          <a:blip r:embed="rId3"/>
          <a:stretch>
            <a:fillRect/>
          </a:stretch>
        </p:blipFill>
        <p:spPr>
          <a:xfrm>
            <a:off x="3267244" y="673100"/>
            <a:ext cx="5816600" cy="2755900"/>
          </a:xfrm>
          <a:prstGeom prst="rect">
            <a:avLst/>
          </a:prstGeom>
        </p:spPr>
      </p:pic>
      <p:sp>
        <p:nvSpPr>
          <p:cNvPr id="4" name="矩形 3"/>
          <p:cNvSpPr/>
          <p:nvPr/>
        </p:nvSpPr>
        <p:spPr>
          <a:xfrm>
            <a:off x="4572000" y="3481321"/>
            <a:ext cx="4572000" cy="2462213"/>
          </a:xfrm>
          <a:prstGeom prst="rect">
            <a:avLst/>
          </a:prstGeom>
        </p:spPr>
        <p:txBody>
          <a:bodyPr>
            <a:spAutoFit/>
          </a:bodyPr>
          <a:lstStyle/>
          <a:p>
            <a:pPr marL="182563" indent="-182563" defTabSz="0">
              <a:spcAft>
                <a:spcPct val="30000"/>
              </a:spcAft>
              <a:buChar char="•"/>
            </a:pPr>
            <a:r>
              <a:rPr lang="en-US" altLang="zh-CN" sz="2200" dirty="0">
                <a:latin typeface="Arial" charset="0"/>
                <a:ea typeface="Arial" charset="0"/>
                <a:cs typeface="Arial" charset="0"/>
                <a:sym typeface="Palatino Linotype" pitchFamily="18" charset="0"/>
              </a:rPr>
              <a:t>When the condition variable is notified by a call to </a:t>
            </a:r>
            <a:r>
              <a:rPr lang="en-US" altLang="zh-CN" sz="2200" i="1" dirty="0" err="1">
                <a:latin typeface="Arial" charset="0"/>
                <a:ea typeface="Arial" charset="0"/>
                <a:cs typeface="Arial" charset="0"/>
                <a:sym typeface="Palatino Linotype" pitchFamily="18" charset="0"/>
              </a:rPr>
              <a:t>notify_one</a:t>
            </a:r>
            <a:r>
              <a:rPr lang="en-US" altLang="zh-CN" sz="2200" dirty="0">
                <a:latin typeface="Arial" charset="0"/>
                <a:ea typeface="Arial" charset="0"/>
                <a:cs typeface="Arial" charset="0"/>
                <a:sym typeface="Palatino Linotype" pitchFamily="18" charset="0"/>
              </a:rPr>
              <a:t>() from the data preparation thread, the thread wakes and check the condition and lock the </a:t>
            </a:r>
            <a:r>
              <a:rPr lang="en-US" altLang="zh-CN" sz="2200" dirty="0" err="1">
                <a:latin typeface="Arial" charset="0"/>
                <a:ea typeface="Arial" charset="0"/>
                <a:cs typeface="Arial" charset="0"/>
                <a:sym typeface="Palatino Linotype" pitchFamily="18" charset="0"/>
              </a:rPr>
              <a:t>mutex</a:t>
            </a:r>
            <a:r>
              <a:rPr lang="en-US" altLang="zh-CN" sz="2200" dirty="0">
                <a:latin typeface="Arial" charset="0"/>
                <a:ea typeface="Arial" charset="0"/>
                <a:cs typeface="Arial" charset="0"/>
                <a:sym typeface="Palatino Linotype" pitchFamily="18" charset="0"/>
              </a:rPr>
              <a:t> if the condition is true and then process the next command. </a:t>
            </a:r>
          </a:p>
        </p:txBody>
      </p:sp>
      <p:sp>
        <p:nvSpPr>
          <p:cNvPr id="6" name="日期占位符 3">
            <a:extLst>
              <a:ext uri="{FF2B5EF4-FFF2-40B4-BE49-F238E27FC236}">
                <a16:creationId xmlns:a16="http://schemas.microsoft.com/office/drawing/2014/main" id="{DAAC89AD-6009-1D47-A578-783885FA1315}"/>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7" name="灯片编号占位符 1">
            <a:extLst>
              <a:ext uri="{FF2B5EF4-FFF2-40B4-BE49-F238E27FC236}">
                <a16:creationId xmlns:a16="http://schemas.microsoft.com/office/drawing/2014/main" id="{10FAC7C2-7FF5-8D40-A1FE-4FA27F01E752}"/>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24</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464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308"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More about </a:t>
            </a:r>
            <a:r>
              <a:rPr lang="en-US" altLang="zh-CN" dirty="0" err="1">
                <a:latin typeface="Arial" panose="020B0604020202020204" pitchFamily="34" charset="0"/>
                <a:ea typeface="微软雅黑" panose="020B0503020204020204" pitchFamily="34" charset="-122"/>
                <a:cs typeface="Arial" panose="020B0604020202020204" pitchFamily="34" charset="0"/>
              </a:rPr>
              <a:t>Unique_Lock</a:t>
            </a:r>
            <a:endParaRPr lang="en-US" altLang="zh-CN" dirty="0"/>
          </a:p>
        </p:txBody>
      </p:sp>
      <p:sp>
        <p:nvSpPr>
          <p:cNvPr id="97283" name="Rectangle 3"/>
          <p:cNvSpPr>
            <a:spLocks noGrp="1" noChangeArrowheads="1"/>
          </p:cNvSpPr>
          <p:nvPr>
            <p:ph type="body" idx="1"/>
          </p:nvPr>
        </p:nvSpPr>
        <p:spPr>
          <a:xfrm>
            <a:off x="457308" y="1541539"/>
            <a:ext cx="8381780" cy="4478193"/>
          </a:xfrm>
        </p:spPr>
        <p:txBody>
          <a:bodyPr/>
          <a:lstStyle/>
          <a:p>
            <a:r>
              <a:rPr lang="en-US" altLang="zh-CN" sz="2400" dirty="0">
                <a:latin typeface="Arial" charset="0"/>
                <a:ea typeface="Arial" charset="0"/>
                <a:cs typeface="Arial" charset="0"/>
              </a:rPr>
              <a:t>The condition variables require </a:t>
            </a:r>
            <a:r>
              <a:rPr lang="en-US" altLang="zh-CN" sz="2400" i="1" dirty="0" err="1">
                <a:solidFill>
                  <a:srgbClr val="C00000"/>
                </a:solidFill>
                <a:latin typeface="Arial" charset="0"/>
                <a:ea typeface="Arial" charset="0"/>
                <a:cs typeface="Arial" charset="0"/>
              </a:rPr>
              <a:t>std</a:t>
            </a:r>
            <a:r>
              <a:rPr lang="en-US" altLang="zh-CN" sz="2400" i="1" dirty="0">
                <a:solidFill>
                  <a:srgbClr val="C00000"/>
                </a:solidFill>
                <a:latin typeface="Arial" charset="0"/>
                <a:ea typeface="Arial" charset="0"/>
                <a:cs typeface="Arial" charset="0"/>
              </a:rPr>
              <a:t>::</a:t>
            </a:r>
            <a:r>
              <a:rPr lang="en-US" altLang="zh-CN" sz="2400" i="1" dirty="0" err="1">
                <a:solidFill>
                  <a:srgbClr val="C00000"/>
                </a:solidFill>
                <a:latin typeface="Arial" charset="0"/>
                <a:ea typeface="Arial" charset="0"/>
                <a:cs typeface="Arial" charset="0"/>
              </a:rPr>
              <a:t>unique_lock</a:t>
            </a:r>
            <a:r>
              <a:rPr lang="en-US" altLang="zh-CN" sz="2400" i="1" dirty="0">
                <a:solidFill>
                  <a:srgbClr val="C00000"/>
                </a:solidFill>
                <a:latin typeface="Arial" charset="0"/>
                <a:ea typeface="Arial" charset="0"/>
                <a:cs typeface="Arial" charset="0"/>
              </a:rPr>
              <a:t> </a:t>
            </a:r>
            <a:r>
              <a:rPr lang="en-US" altLang="zh-CN" sz="2400" dirty="0">
                <a:latin typeface="Arial" charset="0"/>
                <a:ea typeface="Arial" charset="0"/>
                <a:cs typeface="Arial" charset="0"/>
              </a:rPr>
              <a:t>rather than the </a:t>
            </a:r>
            <a:r>
              <a:rPr lang="en-US" altLang="zh-CN" sz="2400" i="1" dirty="0" err="1">
                <a:solidFill>
                  <a:srgbClr val="C00000"/>
                </a:solidFill>
                <a:latin typeface="Arial" charset="0"/>
                <a:ea typeface="Arial" charset="0"/>
                <a:cs typeface="Arial" charset="0"/>
              </a:rPr>
              <a:t>std</a:t>
            </a:r>
            <a:r>
              <a:rPr lang="en-US" altLang="zh-CN" sz="2400" i="1" dirty="0">
                <a:solidFill>
                  <a:srgbClr val="C00000"/>
                </a:solidFill>
                <a:latin typeface="Arial" charset="0"/>
                <a:ea typeface="Arial" charset="0"/>
                <a:cs typeface="Arial" charset="0"/>
              </a:rPr>
              <a:t>::</a:t>
            </a:r>
            <a:r>
              <a:rPr lang="en-US" altLang="zh-CN" sz="2400" i="1" dirty="0" err="1">
                <a:solidFill>
                  <a:srgbClr val="C00000"/>
                </a:solidFill>
                <a:latin typeface="Arial" charset="0"/>
                <a:ea typeface="Arial" charset="0"/>
                <a:cs typeface="Arial" charset="0"/>
              </a:rPr>
              <a:t>lock_quard</a:t>
            </a:r>
            <a:r>
              <a:rPr lang="en-US" altLang="zh-CN" sz="2400" i="1" dirty="0">
                <a:solidFill>
                  <a:srgbClr val="C00000"/>
                </a:solidFill>
                <a:latin typeface="Arial" charset="0"/>
                <a:ea typeface="Arial" charset="0"/>
                <a:cs typeface="Arial" charset="0"/>
              </a:rPr>
              <a:t> </a:t>
            </a:r>
            <a:r>
              <a:rPr lang="en-US" altLang="zh-CN" sz="2400" dirty="0">
                <a:latin typeface="Arial" charset="0"/>
                <a:ea typeface="Arial" charset="0"/>
                <a:cs typeface="Arial" charset="0"/>
              </a:rPr>
              <a:t>— the waiting thread must unlock the </a:t>
            </a:r>
            <a:r>
              <a:rPr lang="en-US" altLang="zh-CN" sz="2400" dirty="0" err="1">
                <a:latin typeface="Arial" charset="0"/>
                <a:ea typeface="Arial" charset="0"/>
                <a:cs typeface="Arial" charset="0"/>
              </a:rPr>
              <a:t>mutex</a:t>
            </a:r>
            <a:r>
              <a:rPr lang="en-US" altLang="zh-CN" sz="2400" dirty="0">
                <a:latin typeface="Arial" charset="0"/>
                <a:ea typeface="Arial" charset="0"/>
                <a:cs typeface="Arial" charset="0"/>
              </a:rPr>
              <a:t> while it is waiting , the lock it again afterwards and the </a:t>
            </a:r>
            <a:r>
              <a:rPr lang="en-US" altLang="zh-CN" sz="2400" i="1" dirty="0" err="1">
                <a:latin typeface="Arial" charset="0"/>
                <a:ea typeface="Arial" charset="0"/>
                <a:cs typeface="Arial" charset="0"/>
              </a:rPr>
              <a:t>std</a:t>
            </a:r>
            <a:r>
              <a:rPr lang="en-US" altLang="zh-CN" sz="2400" i="1" dirty="0">
                <a:latin typeface="Arial" charset="0"/>
                <a:ea typeface="Arial" charset="0"/>
                <a:cs typeface="Arial" charset="0"/>
              </a:rPr>
              <a:t>::</a:t>
            </a:r>
            <a:r>
              <a:rPr lang="en-US" altLang="zh-CN" sz="2400" i="1" dirty="0" err="1">
                <a:latin typeface="Arial" charset="0"/>
                <a:ea typeface="Arial" charset="0"/>
                <a:cs typeface="Arial" charset="0"/>
              </a:rPr>
              <a:t>lock_guard</a:t>
            </a:r>
            <a:r>
              <a:rPr lang="en-US" altLang="zh-CN" sz="2400" i="1" dirty="0">
                <a:latin typeface="Arial" charset="0"/>
                <a:ea typeface="Arial" charset="0"/>
                <a:cs typeface="Arial" charset="0"/>
              </a:rPr>
              <a:t> </a:t>
            </a:r>
            <a:r>
              <a:rPr lang="en-US" altLang="zh-CN" sz="2400" dirty="0">
                <a:latin typeface="Arial" charset="0"/>
                <a:ea typeface="Arial" charset="0"/>
                <a:cs typeface="Arial" charset="0"/>
              </a:rPr>
              <a:t>does not provide such flexibility.</a:t>
            </a:r>
          </a:p>
          <a:p>
            <a:r>
              <a:rPr lang="en-US" altLang="zh-CN" sz="2400" dirty="0">
                <a:latin typeface="Arial" charset="0"/>
                <a:ea typeface="Arial" charset="0"/>
                <a:cs typeface="Arial" charset="0"/>
              </a:rPr>
              <a:t>The flexibility to unlock a </a:t>
            </a:r>
            <a:r>
              <a:rPr lang="en-US" altLang="zh-CN" sz="2400" i="1" dirty="0" err="1">
                <a:latin typeface="Arial" charset="0"/>
                <a:ea typeface="Arial" charset="0"/>
                <a:cs typeface="Arial" charset="0"/>
              </a:rPr>
              <a:t>std</a:t>
            </a:r>
            <a:r>
              <a:rPr lang="en-US" altLang="zh-CN" sz="2400" i="1" dirty="0">
                <a:latin typeface="Arial" charset="0"/>
                <a:ea typeface="Arial" charset="0"/>
                <a:cs typeface="Arial" charset="0"/>
              </a:rPr>
              <a:t>::</a:t>
            </a:r>
            <a:r>
              <a:rPr lang="en-US" altLang="zh-CN" sz="2400" i="1" dirty="0" err="1">
                <a:latin typeface="Arial" charset="0"/>
                <a:ea typeface="Arial" charset="0"/>
                <a:cs typeface="Arial" charset="0"/>
              </a:rPr>
              <a:t>unique_lock</a:t>
            </a:r>
            <a:r>
              <a:rPr lang="en-US" altLang="zh-CN" sz="2400" i="1" dirty="0">
                <a:latin typeface="Arial" charset="0"/>
                <a:ea typeface="Arial" charset="0"/>
                <a:cs typeface="Arial" charset="0"/>
              </a:rPr>
              <a:t> </a:t>
            </a:r>
            <a:r>
              <a:rPr lang="en-US" altLang="zh-CN" sz="2400" dirty="0">
                <a:latin typeface="Arial" charset="0"/>
                <a:ea typeface="Arial" charset="0"/>
                <a:cs typeface="Arial" charset="0"/>
              </a:rPr>
              <a:t>is not just used for the call to </a:t>
            </a:r>
            <a:r>
              <a:rPr lang="en-US" altLang="zh-CN" sz="2400" i="1" dirty="0">
                <a:latin typeface="Arial" charset="0"/>
                <a:ea typeface="Arial" charset="0"/>
                <a:cs typeface="Arial" charset="0"/>
              </a:rPr>
              <a:t>wait</a:t>
            </a:r>
            <a:r>
              <a:rPr lang="en-US" altLang="zh-CN" sz="2400" dirty="0">
                <a:latin typeface="Arial" charset="0"/>
                <a:ea typeface="Arial" charset="0"/>
                <a:cs typeface="Arial" charset="0"/>
              </a:rPr>
              <a:t>() , it is also used once we've got the data to process, but before processing it (</a:t>
            </a:r>
            <a:r>
              <a:rPr lang="en-US" altLang="zh-CN" sz="2400" dirty="0">
                <a:solidFill>
                  <a:srgbClr val="C00000"/>
                </a:solidFill>
                <a:latin typeface="Arial" charset="0"/>
                <a:ea typeface="Arial" charset="0"/>
                <a:cs typeface="Arial" charset="0"/>
              </a:rPr>
              <a:t>#6</a:t>
            </a:r>
            <a:r>
              <a:rPr lang="en-US" altLang="zh-CN" sz="2400" dirty="0">
                <a:latin typeface="Arial" charset="0"/>
                <a:ea typeface="Arial" charset="0"/>
                <a:cs typeface="Arial" charset="0"/>
              </a:rPr>
              <a:t>): processing data can potentially be a time-consuming operation, and it is a bad idea to hold a lock on a </a:t>
            </a:r>
            <a:r>
              <a:rPr lang="en-US" altLang="zh-CN" sz="2400" dirty="0" err="1">
                <a:latin typeface="Arial" charset="0"/>
                <a:ea typeface="Arial" charset="0"/>
                <a:cs typeface="Arial" charset="0"/>
              </a:rPr>
              <a:t>mutex</a:t>
            </a:r>
            <a:r>
              <a:rPr lang="en-US" altLang="zh-CN" sz="2400" dirty="0">
                <a:latin typeface="Arial" charset="0"/>
                <a:ea typeface="Arial" charset="0"/>
                <a:cs typeface="Arial" charset="0"/>
              </a:rPr>
              <a:t> for longer than necessary.</a:t>
            </a:r>
          </a:p>
        </p:txBody>
      </p:sp>
      <p:sp>
        <p:nvSpPr>
          <p:cNvPr id="4" name="日期占位符 3">
            <a:extLst>
              <a:ext uri="{FF2B5EF4-FFF2-40B4-BE49-F238E27FC236}">
                <a16:creationId xmlns:a16="http://schemas.microsoft.com/office/drawing/2014/main" id="{446C637A-AF13-8748-AA53-4BD26F43B6F2}"/>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 name="灯片编号占位符 1">
            <a:extLst>
              <a:ext uri="{FF2B5EF4-FFF2-40B4-BE49-F238E27FC236}">
                <a16:creationId xmlns:a16="http://schemas.microsoft.com/office/drawing/2014/main" id="{F0AD9A2D-5005-2E49-9E77-E409A972D9DB}"/>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25</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205152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308"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One-Off event with Futures</a:t>
            </a:r>
            <a:endParaRPr lang="en-US" altLang="zh-CN" dirty="0"/>
          </a:p>
        </p:txBody>
      </p:sp>
      <p:sp>
        <p:nvSpPr>
          <p:cNvPr id="97283" name="Rectangle 3"/>
          <p:cNvSpPr>
            <a:spLocks noGrp="1" noChangeArrowheads="1"/>
          </p:cNvSpPr>
          <p:nvPr>
            <p:ph type="body" idx="1"/>
          </p:nvPr>
        </p:nvSpPr>
        <p:spPr>
          <a:xfrm>
            <a:off x="457308" y="1371654"/>
            <a:ext cx="8076988" cy="4571880"/>
          </a:xfrm>
        </p:spPr>
        <p:txBody>
          <a:bodyPr/>
          <a:lstStyle/>
          <a:p>
            <a:r>
              <a:rPr lang="en-US" altLang="zh-CN" sz="2400" dirty="0">
                <a:latin typeface="Arial" charset="0"/>
                <a:ea typeface="Arial" charset="0"/>
                <a:cs typeface="Arial" charset="0"/>
              </a:rPr>
              <a:t>If a thread needs to wait for a specific one-off event, then it obtains a </a:t>
            </a:r>
            <a:r>
              <a:rPr lang="en-US" altLang="zh-CN" sz="2400" b="1" dirty="0">
                <a:solidFill>
                  <a:srgbClr val="C00000"/>
                </a:solidFill>
                <a:latin typeface="Arial" charset="0"/>
                <a:ea typeface="Arial" charset="0"/>
                <a:cs typeface="Arial" charset="0"/>
              </a:rPr>
              <a:t>future</a:t>
            </a:r>
            <a:r>
              <a:rPr lang="en-US" altLang="zh-CN" sz="2400" dirty="0">
                <a:latin typeface="Arial" charset="0"/>
                <a:ea typeface="Arial" charset="0"/>
                <a:cs typeface="Arial" charset="0"/>
              </a:rPr>
              <a:t> representing this event. The thread can poll the future to see if the event has occurred while performing some other task. </a:t>
            </a:r>
          </a:p>
          <a:p>
            <a:r>
              <a:rPr lang="en-US" altLang="zh-CN" sz="2400" dirty="0">
                <a:latin typeface="Arial" charset="0"/>
                <a:ea typeface="Arial" charset="0"/>
                <a:cs typeface="Arial" charset="0"/>
              </a:rPr>
              <a:t>Two sorts of futures templates in C++ Standard Library.</a:t>
            </a:r>
          </a:p>
          <a:p>
            <a:pPr lvl="1"/>
            <a:r>
              <a:rPr lang="en-US" altLang="zh-CN" dirty="0" err="1">
                <a:solidFill>
                  <a:srgbClr val="C00000"/>
                </a:solidFill>
                <a:latin typeface="Arial" charset="0"/>
                <a:ea typeface="Arial" charset="0"/>
                <a:cs typeface="Arial" charset="0"/>
              </a:rPr>
              <a:t>std</a:t>
            </a:r>
            <a:r>
              <a:rPr lang="en-US" altLang="zh-CN" dirty="0">
                <a:solidFill>
                  <a:srgbClr val="C00000"/>
                </a:solidFill>
                <a:latin typeface="Arial" charset="0"/>
                <a:ea typeface="Arial" charset="0"/>
                <a:cs typeface="Arial" charset="0"/>
              </a:rPr>
              <a:t>::</a:t>
            </a:r>
            <a:r>
              <a:rPr lang="en-US" altLang="zh-CN" dirty="0" err="1">
                <a:solidFill>
                  <a:srgbClr val="C00000"/>
                </a:solidFill>
                <a:latin typeface="Arial" charset="0"/>
                <a:ea typeface="Arial" charset="0"/>
                <a:cs typeface="Arial" charset="0"/>
              </a:rPr>
              <a:t>unique_furture</a:t>
            </a:r>
            <a:r>
              <a:rPr lang="en-US" altLang="zh-CN" dirty="0">
                <a:solidFill>
                  <a:srgbClr val="C00000"/>
                </a:solidFill>
                <a:latin typeface="Arial" charset="0"/>
                <a:ea typeface="Arial" charset="0"/>
                <a:cs typeface="Arial" charset="0"/>
              </a:rPr>
              <a:t>&lt;&gt; </a:t>
            </a:r>
            <a:r>
              <a:rPr lang="en-US" altLang="zh-CN" dirty="0">
                <a:latin typeface="Arial" charset="0"/>
                <a:ea typeface="Arial" charset="0"/>
                <a:cs typeface="Arial" charset="0"/>
              </a:rPr>
              <a:t>— the instance is the only one that refers to its associated event.</a:t>
            </a:r>
          </a:p>
          <a:p>
            <a:pPr lvl="1"/>
            <a:r>
              <a:rPr lang="en-US" altLang="zh-CN" dirty="0" err="1">
                <a:solidFill>
                  <a:srgbClr val="C00000"/>
                </a:solidFill>
                <a:latin typeface="Arial" charset="0"/>
                <a:ea typeface="Arial" charset="0"/>
                <a:cs typeface="Arial" charset="0"/>
              </a:rPr>
              <a:t>std</a:t>
            </a:r>
            <a:r>
              <a:rPr lang="en-US" altLang="zh-CN" dirty="0">
                <a:solidFill>
                  <a:srgbClr val="C00000"/>
                </a:solidFill>
                <a:latin typeface="Arial" charset="0"/>
                <a:ea typeface="Arial" charset="0"/>
                <a:cs typeface="Arial" charset="0"/>
              </a:rPr>
              <a:t>::</a:t>
            </a:r>
            <a:r>
              <a:rPr lang="en-US" altLang="zh-CN" dirty="0" err="1">
                <a:solidFill>
                  <a:srgbClr val="C00000"/>
                </a:solidFill>
                <a:latin typeface="Arial" charset="0"/>
                <a:ea typeface="Arial" charset="0"/>
                <a:cs typeface="Arial" charset="0"/>
              </a:rPr>
              <a:t>shared_future</a:t>
            </a:r>
            <a:r>
              <a:rPr lang="en-US" altLang="zh-CN" dirty="0">
                <a:solidFill>
                  <a:srgbClr val="C00000"/>
                </a:solidFill>
                <a:latin typeface="Arial" charset="0"/>
                <a:ea typeface="Arial" charset="0"/>
                <a:cs typeface="Arial" charset="0"/>
              </a:rPr>
              <a:t>&lt;&gt; </a:t>
            </a:r>
            <a:r>
              <a:rPr lang="en-US" altLang="zh-CN" dirty="0">
                <a:latin typeface="Arial" charset="0"/>
                <a:ea typeface="Arial" charset="0"/>
                <a:cs typeface="Arial" charset="0"/>
              </a:rPr>
              <a:t>— multiple instances of it may refer to the same event. All the instance become ready at the same time, and they may all access any data associated with the event.</a:t>
            </a:r>
          </a:p>
        </p:txBody>
      </p:sp>
      <p:sp>
        <p:nvSpPr>
          <p:cNvPr id="4" name="日期占位符 3">
            <a:extLst>
              <a:ext uri="{FF2B5EF4-FFF2-40B4-BE49-F238E27FC236}">
                <a16:creationId xmlns:a16="http://schemas.microsoft.com/office/drawing/2014/main" id="{5369F542-EDAD-7D46-B7FA-D333C8840FE5}"/>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 name="灯片编号占位符 1">
            <a:extLst>
              <a:ext uri="{FF2B5EF4-FFF2-40B4-BE49-F238E27FC236}">
                <a16:creationId xmlns:a16="http://schemas.microsoft.com/office/drawing/2014/main" id="{E5CFDD20-A60F-EC44-BA7C-FF4B8908A3FE}"/>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26</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199709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308"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8.5 One-Off event with Futures</a:t>
            </a:r>
            <a:endParaRPr lang="en-US" altLang="zh-CN" dirty="0"/>
          </a:p>
        </p:txBody>
      </p:sp>
      <p:sp>
        <p:nvSpPr>
          <p:cNvPr id="97283" name="Rectangle 3"/>
          <p:cNvSpPr>
            <a:spLocks noGrp="1" noChangeArrowheads="1"/>
          </p:cNvSpPr>
          <p:nvPr>
            <p:ph type="body" idx="1"/>
          </p:nvPr>
        </p:nvSpPr>
        <p:spPr>
          <a:xfrm>
            <a:off x="4648198" y="1219258"/>
            <a:ext cx="4495802" cy="4800474"/>
          </a:xfrm>
        </p:spPr>
        <p:txBody>
          <a:bodyPr/>
          <a:lstStyle/>
          <a:p>
            <a:r>
              <a:rPr lang="en-US" altLang="zh-CN" sz="2200" dirty="0">
                <a:latin typeface="Arial" charset="0"/>
                <a:ea typeface="Arial" charset="0"/>
                <a:cs typeface="Arial" charset="0"/>
              </a:rPr>
              <a:t>The first thread, running </a:t>
            </a:r>
            <a:r>
              <a:rPr lang="en-US" altLang="zh-CN" sz="2200" i="1" dirty="0">
                <a:latin typeface="Arial" charset="0"/>
                <a:ea typeface="Arial" charset="0"/>
                <a:cs typeface="Arial" charset="0"/>
              </a:rPr>
              <a:t>wait_for_flight1</a:t>
            </a:r>
            <a:r>
              <a:rPr lang="en-US" altLang="zh-CN" sz="2200" dirty="0">
                <a:latin typeface="Arial" charset="0"/>
                <a:ea typeface="Arial" charset="0"/>
                <a:cs typeface="Arial" charset="0"/>
              </a:rPr>
              <a:t>() obtains a </a:t>
            </a:r>
            <a:r>
              <a:rPr lang="en-US" altLang="zh-CN" sz="2200" i="1" dirty="0" err="1">
                <a:latin typeface="Arial" charset="0"/>
                <a:ea typeface="Arial" charset="0"/>
                <a:cs typeface="Arial" charset="0"/>
              </a:rPr>
              <a:t>std</a:t>
            </a:r>
            <a:r>
              <a:rPr lang="en-US" altLang="zh-CN" sz="2200" i="1" dirty="0">
                <a:latin typeface="Arial" charset="0"/>
                <a:ea typeface="Arial" charset="0"/>
                <a:cs typeface="Arial" charset="0"/>
              </a:rPr>
              <a:t>::</a:t>
            </a:r>
            <a:r>
              <a:rPr lang="en-US" altLang="zh-CN" sz="2200" i="1" dirty="0" err="1">
                <a:latin typeface="Arial" charset="0"/>
                <a:ea typeface="Arial" charset="0"/>
                <a:cs typeface="Arial" charset="0"/>
              </a:rPr>
              <a:t>shared_future</a:t>
            </a:r>
            <a:r>
              <a:rPr lang="en-US" altLang="zh-CN" sz="2200" i="1" dirty="0">
                <a:latin typeface="Arial" charset="0"/>
                <a:ea typeface="Arial" charset="0"/>
                <a:cs typeface="Arial" charset="0"/>
              </a:rPr>
              <a:t>&lt;</a:t>
            </a:r>
            <a:r>
              <a:rPr lang="en-US" altLang="zh-CN" sz="2200" i="1" dirty="0" err="1">
                <a:latin typeface="Arial" charset="0"/>
                <a:ea typeface="Arial" charset="0"/>
                <a:cs typeface="Arial" charset="0"/>
              </a:rPr>
              <a:t>bording_infomation</a:t>
            </a:r>
            <a:r>
              <a:rPr lang="en-US" altLang="zh-CN" sz="2200" i="1" dirty="0">
                <a:latin typeface="Arial" charset="0"/>
                <a:ea typeface="Arial" charset="0"/>
                <a:cs typeface="Arial" charset="0"/>
              </a:rPr>
              <a:t>&gt; </a:t>
            </a:r>
            <a:r>
              <a:rPr lang="en-US" altLang="zh-CN" sz="2200" dirty="0">
                <a:latin typeface="Arial" charset="0"/>
                <a:ea typeface="Arial" charset="0"/>
                <a:cs typeface="Arial" charset="0"/>
              </a:rPr>
              <a:t>with the </a:t>
            </a:r>
            <a:r>
              <a:rPr lang="en-US" altLang="zh-CN" sz="2200" dirty="0" err="1">
                <a:latin typeface="Arial" charset="0"/>
                <a:ea typeface="Arial" charset="0"/>
                <a:cs typeface="Arial" charset="0"/>
              </a:rPr>
              <a:t>bording</a:t>
            </a:r>
            <a:r>
              <a:rPr lang="en-US" altLang="zh-CN" sz="2200" dirty="0">
                <a:latin typeface="Arial" charset="0"/>
                <a:ea typeface="Arial" charset="0"/>
                <a:cs typeface="Arial" charset="0"/>
              </a:rPr>
              <a:t> information(</a:t>
            </a:r>
            <a:r>
              <a:rPr lang="en-US" altLang="zh-CN" sz="2200" dirty="0">
                <a:solidFill>
                  <a:srgbClr val="C00000"/>
                </a:solidFill>
                <a:latin typeface="Arial" charset="0"/>
                <a:ea typeface="Arial" charset="0"/>
                <a:cs typeface="Arial" charset="0"/>
              </a:rPr>
              <a:t>#1</a:t>
            </a:r>
            <a:r>
              <a:rPr lang="en-US" altLang="zh-CN" sz="2200" dirty="0">
                <a:latin typeface="Arial" charset="0"/>
                <a:ea typeface="Arial" charset="0"/>
                <a:cs typeface="Arial" charset="0"/>
              </a:rPr>
              <a:t>), and call </a:t>
            </a:r>
            <a:r>
              <a:rPr lang="en-US" altLang="zh-CN" sz="2200" i="1" dirty="0">
                <a:latin typeface="Arial" charset="0"/>
                <a:ea typeface="Arial" charset="0"/>
                <a:cs typeface="Arial" charset="0"/>
              </a:rPr>
              <a:t>get</a:t>
            </a:r>
            <a:r>
              <a:rPr lang="en-US" altLang="zh-CN" sz="2200" dirty="0">
                <a:latin typeface="Arial" charset="0"/>
                <a:ea typeface="Arial" charset="0"/>
                <a:cs typeface="Arial" charset="0"/>
              </a:rPr>
              <a:t>(), which waits for the future to become ready.</a:t>
            </a:r>
          </a:p>
          <a:p>
            <a:r>
              <a:rPr lang="en-US" altLang="zh-CN" sz="2200" dirty="0">
                <a:latin typeface="Arial" charset="0"/>
                <a:ea typeface="Arial" charset="0"/>
                <a:cs typeface="Arial" charset="0"/>
              </a:rPr>
              <a:t>The second thread, running </a:t>
            </a:r>
            <a:r>
              <a:rPr lang="en-US" altLang="zh-CN" sz="2200" i="1" dirty="0">
                <a:latin typeface="Arial" charset="0"/>
                <a:ea typeface="Arial" charset="0"/>
                <a:cs typeface="Arial" charset="0"/>
              </a:rPr>
              <a:t>wait_for_flight2</a:t>
            </a:r>
            <a:r>
              <a:rPr lang="en-US" altLang="zh-CN" sz="2200" dirty="0">
                <a:latin typeface="Arial" charset="0"/>
                <a:ea typeface="Arial" charset="0"/>
                <a:cs typeface="Arial" charset="0"/>
              </a:rPr>
              <a:t>() , after obtaining the future(</a:t>
            </a:r>
            <a:r>
              <a:rPr lang="en-US" altLang="zh-CN" sz="2200" dirty="0">
                <a:solidFill>
                  <a:srgbClr val="C00000"/>
                </a:solidFill>
                <a:latin typeface="Arial" charset="0"/>
                <a:ea typeface="Arial" charset="0"/>
                <a:cs typeface="Arial" charset="0"/>
              </a:rPr>
              <a:t>#2</a:t>
            </a:r>
            <a:r>
              <a:rPr lang="en-US" altLang="zh-CN" sz="2200" dirty="0">
                <a:latin typeface="Arial" charset="0"/>
                <a:ea typeface="Arial" charset="0"/>
                <a:cs typeface="Arial" charset="0"/>
              </a:rPr>
              <a:t>), does something else while periodically checking to see if the flight is ready to board by calling </a:t>
            </a:r>
            <a:r>
              <a:rPr lang="en-US" altLang="zh-CN" sz="2200" i="1" dirty="0" err="1">
                <a:latin typeface="Arial" charset="0"/>
                <a:ea typeface="Arial" charset="0"/>
                <a:cs typeface="Arial" charset="0"/>
              </a:rPr>
              <a:t>is_ready</a:t>
            </a:r>
            <a:r>
              <a:rPr lang="en-US" altLang="zh-CN" sz="2200" dirty="0">
                <a:latin typeface="Arial" charset="0"/>
                <a:ea typeface="Arial" charset="0"/>
                <a:cs typeface="Arial" charset="0"/>
              </a:rPr>
              <a:t>() on the future(</a:t>
            </a:r>
            <a:r>
              <a:rPr lang="en-US" altLang="zh-CN" sz="2200" dirty="0">
                <a:solidFill>
                  <a:srgbClr val="C00000"/>
                </a:solidFill>
                <a:latin typeface="Arial" charset="0"/>
                <a:ea typeface="Arial" charset="0"/>
                <a:cs typeface="Arial" charset="0"/>
              </a:rPr>
              <a:t>#4</a:t>
            </a:r>
            <a:r>
              <a:rPr lang="en-US" altLang="zh-CN" sz="2200" dirty="0">
                <a:latin typeface="Arial" charset="0"/>
                <a:ea typeface="Arial" charset="0"/>
                <a:cs typeface="Arial" charset="0"/>
              </a:rPr>
              <a:t>).</a:t>
            </a:r>
          </a:p>
        </p:txBody>
      </p:sp>
      <p:pic>
        <p:nvPicPr>
          <p:cNvPr id="2" name="图片 1"/>
          <p:cNvPicPr>
            <a:picLocks noChangeAspect="1"/>
          </p:cNvPicPr>
          <p:nvPr/>
        </p:nvPicPr>
        <p:blipFill>
          <a:blip r:embed="rId3"/>
          <a:stretch>
            <a:fillRect/>
          </a:stretch>
        </p:blipFill>
        <p:spPr>
          <a:xfrm>
            <a:off x="6985" y="1752644"/>
            <a:ext cx="4648200" cy="3302000"/>
          </a:xfrm>
          <a:prstGeom prst="rect">
            <a:avLst/>
          </a:prstGeom>
        </p:spPr>
      </p:pic>
      <p:sp>
        <p:nvSpPr>
          <p:cNvPr id="5" name="日期占位符 3">
            <a:extLst>
              <a:ext uri="{FF2B5EF4-FFF2-40B4-BE49-F238E27FC236}">
                <a16:creationId xmlns:a16="http://schemas.microsoft.com/office/drawing/2014/main" id="{FCC83854-FB73-2A49-B106-EEFE9E20B1BC}"/>
              </a:ext>
            </a:extLst>
          </p:cNvPr>
          <p:cNvSpPr>
            <a:spLocks noGrp="1"/>
          </p:cNvSpPr>
          <p:nvPr>
            <p:ph type="dt" sz="half" idx="10"/>
          </p:nvPr>
        </p:nvSpPr>
        <p:spPr>
          <a:xfrm>
            <a:off x="7488238" y="6381750"/>
            <a:ext cx="874712" cy="250825"/>
          </a:xfrm>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6" name="灯片编号占位符 1">
            <a:extLst>
              <a:ext uri="{FF2B5EF4-FFF2-40B4-BE49-F238E27FC236}">
                <a16:creationId xmlns:a16="http://schemas.microsoft.com/office/drawing/2014/main" id="{F7258F0F-4B8B-2349-8133-78E73CD36A50}"/>
              </a:ext>
            </a:extLst>
          </p:cNvPr>
          <p:cNvSpPr>
            <a:spLocks noGrp="1"/>
          </p:cNvSpPr>
          <p:nvPr>
            <p:ph type="sldNum" sz="quarter" idx="12"/>
          </p:nvPr>
        </p:nvSpPr>
        <p:spPr>
          <a:xfrm>
            <a:off x="8351838" y="6381750"/>
            <a:ext cx="360362" cy="250825"/>
          </a:xfrm>
        </p:spPr>
        <p:txBody>
          <a:bodyPr/>
          <a:lstStyle/>
          <a:p>
            <a:pPr>
              <a:defRPr/>
            </a:pPr>
            <a:fld id="{60695F15-6C25-4B5C-B892-4287FE61A0D3}" type="slidenum">
              <a:rPr lang="zh-CN" altLang="zh-CN" smtClean="0">
                <a:solidFill>
                  <a:srgbClr val="000000"/>
                </a:solidFill>
                <a:cs typeface="Arial" panose="020B0604020202020204" pitchFamily="34" charset="0"/>
              </a:rPr>
              <a:pPr>
                <a:defRPr/>
              </a:pPr>
              <a:t>27</a:t>
            </a:fld>
            <a:endParaRPr lang="zh-CN" altLang="zh-CN" sz="1800" b="0">
              <a:solidFill>
                <a:srgbClr val="000000"/>
              </a:solidFill>
              <a:cs typeface="Arial" panose="020B0604020202020204" pitchFamily="34" charset="0"/>
            </a:endParaRPr>
          </a:p>
        </p:txBody>
      </p:sp>
    </p:spTree>
    <p:extLst>
      <p:ext uri="{BB962C8B-B14F-4D97-AF65-F5344CB8AC3E}">
        <p14:creationId xmlns:p14="http://schemas.microsoft.com/office/powerpoint/2010/main" val="49323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8.1 Moore’s Law?</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838297" y="1895567"/>
            <a:ext cx="7391207" cy="389557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
        <p:nvSpPr>
          <p:cNvPr id="5" name="矩形 4"/>
          <p:cNvSpPr/>
          <p:nvPr/>
        </p:nvSpPr>
        <p:spPr>
          <a:xfrm>
            <a:off x="1042347" y="4062516"/>
            <a:ext cx="6553028" cy="1323439"/>
          </a:xfrm>
          <a:prstGeom prst="rect">
            <a:avLst/>
          </a:prstGeom>
        </p:spPr>
        <p:txBody>
          <a:bodyPr wrap="square">
            <a:spAutoFit/>
          </a:bodyPr>
          <a:lstStyle/>
          <a:p>
            <a:r>
              <a:rPr lang="zh-CN" altLang="zh-CN" sz="2000" dirty="0">
                <a:latin typeface="Arial" charset="0"/>
                <a:ea typeface="Arial" charset="0"/>
                <a:cs typeface="Arial" charset="0"/>
              </a:rPr>
              <a:t>Advancements in digital electronics are strongly linked to Moore's law: </a:t>
            </a:r>
            <a:r>
              <a:rPr lang="en-US" altLang="zh-CN" sz="2000" dirty="0">
                <a:latin typeface="Arial" charset="0"/>
                <a:ea typeface="Arial" charset="0"/>
                <a:cs typeface="Arial" charset="0"/>
                <a:hlinkClick r:id="rId3" tooltip="Price index"/>
              </a:rPr>
              <a:t>quality-adjusted</a:t>
            </a:r>
            <a:r>
              <a:rPr lang="zh-CN" altLang="zh-CN" sz="2000" dirty="0">
                <a:latin typeface="Arial" charset="0"/>
                <a:ea typeface="Arial" charset="0"/>
                <a:cs typeface="Arial" charset="0"/>
              </a:rPr>
              <a:t> microprocessor prices, </a:t>
            </a:r>
            <a:r>
              <a:rPr lang="en-US" altLang="zh-CN" sz="2000" dirty="0">
                <a:latin typeface="Arial" charset="0"/>
                <a:ea typeface="Arial" charset="0"/>
                <a:cs typeface="Arial" charset="0"/>
                <a:hlinkClick r:id="rId4" tooltip="Random-access memory"/>
              </a:rPr>
              <a:t>memory capacity</a:t>
            </a:r>
            <a:r>
              <a:rPr lang="zh-CN" altLang="zh-CN" sz="2000" dirty="0">
                <a:latin typeface="Arial" charset="0"/>
                <a:ea typeface="Arial" charset="0"/>
                <a:cs typeface="Arial" charset="0"/>
              </a:rPr>
              <a:t>, sensors and even the number and size of </a:t>
            </a:r>
            <a:r>
              <a:rPr lang="en-US" altLang="zh-CN" sz="2000" dirty="0">
                <a:latin typeface="Arial" charset="0"/>
                <a:ea typeface="Arial" charset="0"/>
                <a:cs typeface="Arial" charset="0"/>
                <a:hlinkClick r:id="rId5" tooltip="Pixel"/>
              </a:rPr>
              <a:t>pixels</a:t>
            </a:r>
            <a:r>
              <a:rPr lang="zh-CN" altLang="zh-CN" sz="2000" dirty="0">
                <a:latin typeface="Arial" charset="0"/>
                <a:ea typeface="Arial" charset="0"/>
                <a:cs typeface="Arial" charset="0"/>
              </a:rPr>
              <a:t> in </a:t>
            </a:r>
            <a:r>
              <a:rPr lang="en-US" altLang="zh-CN" sz="2000" dirty="0">
                <a:latin typeface="Arial" charset="0"/>
                <a:ea typeface="Arial" charset="0"/>
                <a:cs typeface="Arial" charset="0"/>
                <a:hlinkClick r:id="rId6" tooltip="Digital camera"/>
              </a:rPr>
              <a:t>digital cameras</a:t>
            </a:r>
            <a:r>
              <a:rPr lang="zh-CN" altLang="zh-CN" sz="2000" dirty="0">
                <a:latin typeface="Arial" charset="0"/>
                <a:ea typeface="Arial" charset="0"/>
                <a:cs typeface="Arial" charset="0"/>
              </a:rPr>
              <a:t>. </a:t>
            </a:r>
            <a:endParaRPr lang="zh-CN" altLang="en-US" sz="2000" dirty="0">
              <a:latin typeface="Arial" charset="0"/>
              <a:ea typeface="Arial" charset="0"/>
              <a:cs typeface="Arial" charset="0"/>
            </a:endParaRPr>
          </a:p>
        </p:txBody>
      </p:sp>
      <p:sp>
        <p:nvSpPr>
          <p:cNvPr id="6" name="矩形 5"/>
          <p:cNvSpPr/>
          <p:nvPr/>
        </p:nvSpPr>
        <p:spPr>
          <a:xfrm>
            <a:off x="1066892" y="2026117"/>
            <a:ext cx="6857819" cy="1631216"/>
          </a:xfrm>
          <a:prstGeom prst="rect">
            <a:avLst/>
          </a:prstGeom>
        </p:spPr>
        <p:txBody>
          <a:bodyPr wrap="square">
            <a:spAutoFit/>
          </a:bodyPr>
          <a:lstStyle/>
          <a:p>
            <a:r>
              <a:rPr lang="zh-CN" altLang="zh-CN" sz="2000" dirty="0">
                <a:latin typeface="Arial" charset="0"/>
                <a:ea typeface="Arial" charset="0"/>
                <a:cs typeface="Arial" charset="0"/>
              </a:rPr>
              <a:t>Moore‘s law is the observation that the number of </a:t>
            </a:r>
            <a:r>
              <a:rPr lang="en-US" altLang="zh-CN" sz="2000" dirty="0">
                <a:latin typeface="Arial" charset="0"/>
                <a:ea typeface="Arial" charset="0"/>
                <a:cs typeface="Arial" charset="0"/>
                <a:hlinkClick r:id="rId7" tooltip="Transistor"/>
              </a:rPr>
              <a:t>transistors</a:t>
            </a:r>
            <a:r>
              <a:rPr lang="zh-CN" altLang="zh-CN" sz="2000" dirty="0">
                <a:latin typeface="Arial" charset="0"/>
                <a:ea typeface="Arial" charset="0"/>
                <a:cs typeface="Arial" charset="0"/>
              </a:rPr>
              <a:t> in a dense </a:t>
            </a:r>
            <a:r>
              <a:rPr lang="en-US" altLang="zh-CN" sz="2000" dirty="0">
                <a:latin typeface="Arial" charset="0"/>
                <a:ea typeface="Arial" charset="0"/>
                <a:cs typeface="Arial" charset="0"/>
                <a:hlinkClick r:id="rId8" tooltip="Integrated circuit"/>
              </a:rPr>
              <a:t>integrated circuit</a:t>
            </a:r>
            <a:r>
              <a:rPr lang="zh-CN" altLang="zh-CN" sz="2000" dirty="0">
                <a:latin typeface="Arial" charset="0"/>
                <a:ea typeface="Arial" charset="0"/>
                <a:cs typeface="Arial" charset="0"/>
              </a:rPr>
              <a:t> doubles approximately every </a:t>
            </a:r>
            <a:r>
              <a:rPr lang="zh-CN" altLang="zh-CN" sz="2000" b="1" dirty="0">
                <a:latin typeface="Arial" charset="0"/>
                <a:ea typeface="Arial" charset="0"/>
                <a:cs typeface="Arial" charset="0"/>
              </a:rPr>
              <a:t>two</a:t>
            </a:r>
            <a:r>
              <a:rPr lang="zh-CN" altLang="zh-CN" sz="2000" dirty="0">
                <a:latin typeface="Arial" charset="0"/>
                <a:ea typeface="Arial" charset="0"/>
                <a:cs typeface="Arial" charset="0"/>
              </a:rPr>
              <a:t> years. The observation is named after </a:t>
            </a:r>
            <a:r>
              <a:rPr lang="en-US" altLang="zh-CN" sz="2000" dirty="0">
                <a:latin typeface="Arial" charset="0"/>
                <a:ea typeface="Arial" charset="0"/>
                <a:cs typeface="Arial" charset="0"/>
                <a:hlinkClick r:id="rId9" tooltip="Gordon Moore"/>
              </a:rPr>
              <a:t>Gordon E. Moore</a:t>
            </a:r>
            <a:r>
              <a:rPr lang="zh-CN" altLang="zh-CN" sz="2000" dirty="0">
                <a:latin typeface="Arial" charset="0"/>
                <a:ea typeface="Arial" charset="0"/>
                <a:cs typeface="Arial" charset="0"/>
              </a:rPr>
              <a:t>, the co-founder of </a:t>
            </a:r>
            <a:r>
              <a:rPr lang="en-US" altLang="zh-CN" sz="2000" dirty="0">
                <a:latin typeface="Arial" charset="0"/>
                <a:ea typeface="Arial" charset="0"/>
                <a:cs typeface="Arial" charset="0"/>
                <a:hlinkClick r:id="rId10" tooltip="Intel"/>
              </a:rPr>
              <a:t>Intel</a:t>
            </a:r>
            <a:r>
              <a:rPr lang="zh-CN" altLang="zh-CN" sz="2000" dirty="0">
                <a:latin typeface="Arial" charset="0"/>
                <a:ea typeface="Arial" charset="0"/>
                <a:cs typeface="Arial" charset="0"/>
              </a:rPr>
              <a:t> and </a:t>
            </a:r>
            <a:r>
              <a:rPr lang="en-US" altLang="zh-CN" sz="2000" dirty="0">
                <a:latin typeface="Arial" charset="0"/>
                <a:ea typeface="Arial" charset="0"/>
                <a:cs typeface="Arial" charset="0"/>
                <a:hlinkClick r:id="rId11" tooltip="Fairchild Semiconductor"/>
              </a:rPr>
              <a:t>Fairchild Semiconductor</a:t>
            </a:r>
            <a:r>
              <a:rPr lang="zh-CN" altLang="zh-CN" sz="2000" dirty="0">
                <a:latin typeface="Arial" charset="0"/>
                <a:ea typeface="Arial" charset="0"/>
                <a:cs typeface="Arial" charset="0"/>
              </a:rPr>
              <a:t> </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1965</a:t>
            </a:r>
            <a:endParaRPr lang="zh-CN" altLang="en-US" sz="2000" dirty="0">
              <a:latin typeface="Arial" charset="0"/>
              <a:ea typeface="Arial" charset="0"/>
              <a:cs typeface="Arial" charset="0"/>
            </a:endParaRPr>
          </a:p>
        </p:txBody>
      </p:sp>
    </p:spTree>
    <p:extLst>
      <p:ext uri="{BB962C8B-B14F-4D97-AF65-F5344CB8AC3E}">
        <p14:creationId xmlns:p14="http://schemas.microsoft.com/office/powerpoint/2010/main" val="96092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8.1 Moore’s Law?</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4</a:t>
            </a:fld>
            <a:endParaRPr lang="zh-CN" altLang="zh-CN" sz="1800" b="0">
              <a:solidFill>
                <a:srgbClr val="000000"/>
              </a:solidFill>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48" y="457278"/>
            <a:ext cx="7695998" cy="5618079"/>
          </a:xfrm>
          <a:prstGeom prst="rect">
            <a:avLst/>
          </a:prstGeom>
        </p:spPr>
      </p:pic>
    </p:spTree>
    <p:extLst>
      <p:ext uri="{BB962C8B-B14F-4D97-AF65-F5344CB8AC3E}">
        <p14:creationId xmlns:p14="http://schemas.microsoft.com/office/powerpoint/2010/main" val="196204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8.1 Moore’s Law?</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5</a:t>
            </a:fld>
            <a:endParaRPr lang="zh-CN" altLang="zh-CN" sz="1800" b="0">
              <a:solidFill>
                <a:srgbClr val="000000"/>
              </a:solidFill>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765" y="228684"/>
            <a:ext cx="3937207" cy="6858000"/>
          </a:xfrm>
          <a:prstGeom prst="rect">
            <a:avLst/>
          </a:prstGeom>
        </p:spPr>
      </p:pic>
    </p:spTree>
    <p:extLst>
      <p:ext uri="{BB962C8B-B14F-4D97-AF65-F5344CB8AC3E}">
        <p14:creationId xmlns:p14="http://schemas.microsoft.com/office/powerpoint/2010/main" val="125990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8.2 How to make the program faster?</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6</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838297" y="1895567"/>
            <a:ext cx="7391207" cy="389557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
        <p:nvSpPr>
          <p:cNvPr id="10" name="Rectangle 3"/>
          <p:cNvSpPr>
            <a:spLocks noGrp="1" noChangeArrowheads="1"/>
          </p:cNvSpPr>
          <p:nvPr>
            <p:ph type="body" idx="1"/>
          </p:nvPr>
        </p:nvSpPr>
        <p:spPr>
          <a:xfrm>
            <a:off x="1066893" y="2209832"/>
            <a:ext cx="6857819" cy="3533555"/>
          </a:xfrm>
        </p:spPr>
        <p:txBody>
          <a:bodyPr/>
          <a:lstStyle/>
          <a:p>
            <a:r>
              <a:rPr lang="en-US" altLang="zh-CN" sz="2400" dirty="0">
                <a:latin typeface="Arial" charset="0"/>
                <a:ea typeface="Arial" charset="0"/>
                <a:cs typeface="Arial" charset="0"/>
              </a:rPr>
              <a:t>Processor speed has slowed and we can use transistors from Moore’s law for parallelism to increase speed.</a:t>
            </a:r>
          </a:p>
          <a:p>
            <a:r>
              <a:rPr lang="en-US" altLang="zh-CN" sz="2400" dirty="0">
                <a:latin typeface="Arial" charset="0"/>
                <a:ea typeface="Arial" charset="0"/>
                <a:cs typeface="Arial" charset="0"/>
              </a:rPr>
              <a:t>Concurrent programming is necessary to utilize parallel hardware.</a:t>
            </a:r>
          </a:p>
          <a:p>
            <a:r>
              <a:rPr lang="en-US" altLang="zh-CN" sz="2400" dirty="0">
                <a:latin typeface="Arial" charset="0"/>
                <a:ea typeface="Arial" charset="0"/>
                <a:cs typeface="Arial" charset="0"/>
              </a:rPr>
              <a:t>Sometimes it is natural to describe a problem with multi-threads just like divide a problem into several steps. </a:t>
            </a:r>
          </a:p>
        </p:txBody>
      </p:sp>
    </p:spTree>
    <p:extLst>
      <p:ext uri="{BB962C8B-B14F-4D97-AF65-F5344CB8AC3E}">
        <p14:creationId xmlns:p14="http://schemas.microsoft.com/office/powerpoint/2010/main" val="46287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8.2 Why Concurrency?</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7</a:t>
            </a:fld>
            <a:endParaRPr lang="zh-CN" altLang="zh-CN" sz="1800" b="0">
              <a:solidFill>
                <a:srgbClr val="000000"/>
              </a:solidFill>
              <a:cs typeface="Arial" panose="020B0604020202020204" pitchFamily="34" charset="0"/>
            </a:endParaRPr>
          </a:p>
        </p:txBody>
      </p:sp>
      <p:sp>
        <p:nvSpPr>
          <p:cNvPr id="11" name="Rectangle 3"/>
          <p:cNvSpPr>
            <a:spLocks noGrp="1" noChangeArrowheads="1"/>
          </p:cNvSpPr>
          <p:nvPr>
            <p:ph type="body" idx="1"/>
          </p:nvPr>
        </p:nvSpPr>
        <p:spPr>
          <a:xfrm>
            <a:off x="533506" y="1524050"/>
            <a:ext cx="8178694" cy="4572004"/>
          </a:xfrm>
        </p:spPr>
        <p:txBody>
          <a:bodyPr/>
          <a:lstStyle/>
          <a:p>
            <a:r>
              <a:rPr lang="en-US" altLang="zh-CN" sz="2800" dirty="0">
                <a:latin typeface="Arial" charset="0"/>
                <a:ea typeface="Arial" charset="0"/>
                <a:cs typeface="Arial" charset="0"/>
              </a:rPr>
              <a:t>Original C++ Standard was published in 1998 only support single thread programming</a:t>
            </a:r>
            <a:r>
              <a:rPr lang="en-US" altLang="zh-CN" dirty="0">
                <a:latin typeface="Arial" charset="0"/>
                <a:ea typeface="Arial" charset="0"/>
                <a:cs typeface="Arial" charset="0"/>
              </a:rPr>
              <a:t>.</a:t>
            </a:r>
            <a:endParaRPr lang="en-US" altLang="zh-CN" sz="2800" dirty="0">
              <a:latin typeface="Arial" charset="0"/>
              <a:ea typeface="Arial" charset="0"/>
              <a:cs typeface="Arial" charset="0"/>
            </a:endParaRPr>
          </a:p>
          <a:p>
            <a:r>
              <a:rPr lang="en-US" altLang="zh-CN" sz="2800" dirty="0">
                <a:latin typeface="Arial" charset="0"/>
                <a:ea typeface="Arial" charset="0"/>
                <a:cs typeface="Arial" charset="0"/>
              </a:rPr>
              <a:t>The new C++ Standard (referred to as C++11 or C++0x) was published in 2011. It will acknowledge the existence of multithreaded programs. Memory models for concurrency is also introduced. </a:t>
            </a:r>
          </a:p>
        </p:txBody>
      </p:sp>
    </p:spTree>
    <p:extLst>
      <p:ext uri="{BB962C8B-B14F-4D97-AF65-F5344CB8AC3E}">
        <p14:creationId xmlns:p14="http://schemas.microsoft.com/office/powerpoint/2010/main" val="86157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8.2 Why Concurrency?</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8</a:t>
            </a:fld>
            <a:endParaRPr lang="zh-CN" altLang="zh-CN" sz="1800" b="0">
              <a:solidFill>
                <a:srgbClr val="000000"/>
              </a:solidFill>
              <a:cs typeface="Arial" panose="020B0604020202020204" pitchFamily="34" charset="0"/>
            </a:endParaRPr>
          </a:p>
        </p:txBody>
      </p:sp>
      <p:sp>
        <p:nvSpPr>
          <p:cNvPr id="11" name="Rectangle 3"/>
          <p:cNvSpPr>
            <a:spLocks noGrp="1" noChangeArrowheads="1"/>
          </p:cNvSpPr>
          <p:nvPr>
            <p:ph type="body" idx="1"/>
          </p:nvPr>
        </p:nvSpPr>
        <p:spPr>
          <a:xfrm>
            <a:off x="533506" y="1828842"/>
            <a:ext cx="8076988" cy="4267212"/>
          </a:xfrm>
        </p:spPr>
        <p:txBody>
          <a:bodyPr/>
          <a:lstStyle/>
          <a:p>
            <a:r>
              <a:rPr lang="en-US" altLang="zh-CN" sz="2800" dirty="0">
                <a:latin typeface="Arial" charset="0"/>
                <a:ea typeface="Arial" charset="0"/>
                <a:cs typeface="Arial" charset="0"/>
              </a:rPr>
              <a:t>Dividing a problem into multiple executing threads is an important programming technique.</a:t>
            </a:r>
          </a:p>
          <a:p>
            <a:r>
              <a:rPr lang="en-US" altLang="zh-CN" dirty="0">
                <a:latin typeface="Arial" charset="0"/>
                <a:ea typeface="Arial" charset="0"/>
                <a:cs typeface="Arial" charset="0"/>
              </a:rPr>
              <a:t>Multiple executing threads may be the best way to describe a problem.</a:t>
            </a:r>
          </a:p>
          <a:p>
            <a:r>
              <a:rPr lang="en-US" altLang="zh-CN" sz="2800" dirty="0">
                <a:latin typeface="Arial" charset="0"/>
                <a:ea typeface="Arial" charset="0"/>
                <a:cs typeface="Arial" charset="0"/>
              </a:rPr>
              <a:t>With multiple executing threads, we can write highly efficient program by taking advantage of any parallelism available in computer system. </a:t>
            </a:r>
          </a:p>
        </p:txBody>
      </p:sp>
    </p:spTree>
    <p:extLst>
      <p:ext uri="{BB962C8B-B14F-4D97-AF65-F5344CB8AC3E}">
        <p14:creationId xmlns:p14="http://schemas.microsoft.com/office/powerpoint/2010/main" val="157364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8.2 Concurrency</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err="1">
                <a:latin typeface="Arial" panose="020B0604020202020204" pitchFamily="34" charset="0"/>
                <a:ea typeface="微软雅黑" panose="020B0503020204020204" pitchFamily="34" charset="-122"/>
                <a:cs typeface="Arial" panose="020B0604020202020204" pitchFamily="34" charset="0"/>
              </a:rPr>
              <a:t>v.s</a:t>
            </a:r>
            <a:r>
              <a:rPr lang="en-US" altLang="zh-CN" dirty="0">
                <a:latin typeface="Arial" panose="020B0604020202020204" pitchFamily="34" charset="0"/>
                <a:ea typeface="微软雅黑" panose="020B0503020204020204" pitchFamily="34" charset="-122"/>
                <a:cs typeface="Arial" panose="020B0604020202020204" pitchFamily="34" charset="0"/>
              </a:rPr>
              <a:t>. Parallel</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9</a:t>
            </a:fld>
            <a:endParaRPr lang="zh-CN" altLang="zh-CN" sz="1800" b="0">
              <a:solidFill>
                <a:srgbClr val="000000"/>
              </a:solidFill>
              <a:cs typeface="Arial" panose="020B0604020202020204" pitchFamily="34" charset="0"/>
            </a:endParaRPr>
          </a:p>
        </p:txBody>
      </p:sp>
      <p:sp>
        <p:nvSpPr>
          <p:cNvPr id="3" name="文本占位符 2"/>
          <p:cNvSpPr>
            <a:spLocks noGrp="1"/>
          </p:cNvSpPr>
          <p:nvPr>
            <p:ph type="body" idx="1"/>
          </p:nvPr>
        </p:nvSpPr>
        <p:spPr/>
        <p:txBody>
          <a:bodyPr/>
          <a:lstStyle/>
          <a:p>
            <a:endParaRPr kumimoji="1"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22065" r="3640" b="-92"/>
          <a:stretch/>
        </p:blipFill>
        <p:spPr>
          <a:xfrm>
            <a:off x="1447882" y="1328512"/>
            <a:ext cx="5714850" cy="4692876"/>
          </a:xfrm>
          <a:prstGeom prst="rect">
            <a:avLst/>
          </a:prstGeom>
        </p:spPr>
      </p:pic>
    </p:spTree>
    <p:extLst>
      <p:ext uri="{BB962C8B-B14F-4D97-AF65-F5344CB8AC3E}">
        <p14:creationId xmlns:p14="http://schemas.microsoft.com/office/powerpoint/2010/main" val="2027535891"/>
      </p:ext>
    </p:extLst>
  </p:cSld>
  <p:clrMapOvr>
    <a:masterClrMapping/>
  </p:clrMapOvr>
</p:sld>
</file>

<file path=ppt/theme/theme1.xml><?xml version="1.0" encoding="utf-8"?>
<a:theme xmlns:a="http://schemas.openxmlformats.org/drawingml/2006/main" name="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2.xml><?xml version="1.0" encoding="utf-8"?>
<a:theme xmlns:a="http://schemas.openxmlformats.org/drawingml/2006/main" name="1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3.xml><?xml version="1.0" encoding="utf-8"?>
<a:theme xmlns:a="http://schemas.openxmlformats.org/drawingml/2006/main" name="2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software testing</Template>
  <TotalTime>15627</TotalTime>
  <Pages>0</Pages>
  <Words>2106</Words>
  <Characters>0</Characters>
  <Application>Microsoft Macintosh PowerPoint</Application>
  <DocSecurity>0</DocSecurity>
  <PresentationFormat>全屏显示(4:3)</PresentationFormat>
  <Lines>0</Lines>
  <Paragraphs>198</Paragraphs>
  <Slides>27</Slides>
  <Notes>13</Notes>
  <HiddenSlides>0</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27</vt:i4>
      </vt:variant>
    </vt:vector>
  </HeadingPairs>
  <TitlesOfParts>
    <vt:vector size="36" baseType="lpstr">
      <vt:lpstr>SimSun</vt:lpstr>
      <vt:lpstr>Arial</vt:lpstr>
      <vt:lpstr>Palatino Linotype</vt:lpstr>
      <vt:lpstr>Wingdings</vt:lpstr>
      <vt:lpstr>uef_english</vt:lpstr>
      <vt:lpstr>1_uef_english</vt:lpstr>
      <vt:lpstr>2_uef_english</vt:lpstr>
      <vt:lpstr>3_uef_english</vt:lpstr>
      <vt:lpstr>4_uef_english</vt:lpstr>
      <vt:lpstr>面向对象程序设计</vt:lpstr>
      <vt:lpstr>8–并发、多线程</vt:lpstr>
      <vt:lpstr>8.1 Moore’s Law?</vt:lpstr>
      <vt:lpstr>8.1 Moore’s Law?</vt:lpstr>
      <vt:lpstr>8.1 Moore’s Law?</vt:lpstr>
      <vt:lpstr>8.2 How to make the program faster?</vt:lpstr>
      <vt:lpstr>8.2 Why Concurrency?</vt:lpstr>
      <vt:lpstr>8.2 Why Concurrency?</vt:lpstr>
      <vt:lpstr>8.2 Concurrency v.s. Parallel</vt:lpstr>
      <vt:lpstr>8.3 What constitute Concurrency?</vt:lpstr>
      <vt:lpstr>8.3 How to create threads?</vt:lpstr>
      <vt:lpstr>8.3 What’s the problem existing?</vt:lpstr>
      <vt:lpstr>8.3 Example</vt:lpstr>
      <vt:lpstr>8.3 Protect shared data</vt:lpstr>
      <vt:lpstr>8.4 What’s the solution?</vt:lpstr>
      <vt:lpstr>8.4 Protect shared data with Mutexes</vt:lpstr>
      <vt:lpstr>8.4 RAII IDIOM</vt:lpstr>
      <vt:lpstr>8.4 Advanced locking with mutexes</vt:lpstr>
      <vt:lpstr>8.4 Atomic types</vt:lpstr>
      <vt:lpstr>8.4 A comparison</vt:lpstr>
      <vt:lpstr>8.5 How to synchronize between threads?</vt:lpstr>
      <vt:lpstr>8.5 Conditional variable</vt:lpstr>
      <vt:lpstr>8.5 Example</vt:lpstr>
      <vt:lpstr>8.5 Example</vt:lpstr>
      <vt:lpstr>8.5 More about Unique_Lock</vt:lpstr>
      <vt:lpstr>8.5 One-Off event with Futures</vt:lpstr>
      <vt:lpstr>8.5 One-Off event with Futures</vt:lpstr>
    </vt:vector>
  </TitlesOfParts>
  <Manager>HAHMO</Manager>
  <Company>University of Eastern Finland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Validity in Clustering Methods</dc:title>
  <dc:creator>zhao</dc:creator>
  <cp:lastModifiedBy>Microsoft Office User</cp:lastModifiedBy>
  <cp:revision>1200</cp:revision>
  <dcterms:created xsi:type="dcterms:W3CDTF">2012-06-18T00:20:00Z</dcterms:created>
  <dcterms:modified xsi:type="dcterms:W3CDTF">2023-10-11T13:09:27Z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