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2" r:id="rId3"/>
    <p:sldMasterId id="2147483675" r:id="rId4"/>
    <p:sldMasterId id="2147483688" r:id="rId5"/>
  </p:sldMasterIdLst>
  <p:notesMasterIdLst>
    <p:notesMasterId r:id="rId44"/>
  </p:notesMasterIdLst>
  <p:handoutMasterIdLst>
    <p:handoutMasterId r:id="rId45"/>
  </p:handoutMasterIdLst>
  <p:sldIdLst>
    <p:sldId id="512" r:id="rId6"/>
    <p:sldId id="543" r:id="rId7"/>
    <p:sldId id="674" r:id="rId8"/>
    <p:sldId id="675" r:id="rId9"/>
    <p:sldId id="677" r:id="rId10"/>
    <p:sldId id="691" r:id="rId11"/>
    <p:sldId id="692" r:id="rId12"/>
    <p:sldId id="676" r:id="rId13"/>
    <p:sldId id="679" r:id="rId14"/>
    <p:sldId id="678" r:id="rId15"/>
    <p:sldId id="681" r:id="rId16"/>
    <p:sldId id="693" r:id="rId17"/>
    <p:sldId id="694" r:id="rId18"/>
    <p:sldId id="682" r:id="rId19"/>
    <p:sldId id="683" r:id="rId20"/>
    <p:sldId id="684" r:id="rId21"/>
    <p:sldId id="685" r:id="rId22"/>
    <p:sldId id="686" r:id="rId23"/>
    <p:sldId id="687" r:id="rId24"/>
    <p:sldId id="688" r:id="rId25"/>
    <p:sldId id="695" r:id="rId26"/>
    <p:sldId id="696" r:id="rId27"/>
    <p:sldId id="689" r:id="rId28"/>
    <p:sldId id="697" r:id="rId29"/>
    <p:sldId id="690" r:id="rId30"/>
    <p:sldId id="698" r:id="rId31"/>
    <p:sldId id="699" r:id="rId32"/>
    <p:sldId id="700" r:id="rId33"/>
    <p:sldId id="702" r:id="rId34"/>
    <p:sldId id="701" r:id="rId35"/>
    <p:sldId id="703" r:id="rId36"/>
    <p:sldId id="704" r:id="rId37"/>
    <p:sldId id="705" r:id="rId38"/>
    <p:sldId id="706" r:id="rId39"/>
    <p:sldId id="707" r:id="rId40"/>
    <p:sldId id="708" r:id="rId41"/>
    <p:sldId id="709" r:id="rId42"/>
    <p:sldId id="710" r:id="rId43"/>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1pPr>
    <a:lvl2pPr marL="4572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2pPr>
    <a:lvl3pPr marL="9144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3pPr>
    <a:lvl4pPr marL="13716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4pPr>
    <a:lvl5pPr marL="18288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5pPr>
    <a:lvl6pPr marL="2286000" algn="l" defTabSz="914400" rtl="0" eaLnBrk="1" latinLnBrk="0" hangingPunct="1">
      <a:defRPr sz="1400" kern="1200">
        <a:solidFill>
          <a:schemeClr val="tx1"/>
        </a:solidFill>
        <a:latin typeface="Palatino Linotype" pitchFamily="18" charset="0"/>
        <a:ea typeface="宋体" pitchFamily="2" charset="-122"/>
        <a:cs typeface="+mn-cs"/>
      </a:defRPr>
    </a:lvl6pPr>
    <a:lvl7pPr marL="2743200" algn="l" defTabSz="914400" rtl="0" eaLnBrk="1" latinLnBrk="0" hangingPunct="1">
      <a:defRPr sz="1400" kern="1200">
        <a:solidFill>
          <a:schemeClr val="tx1"/>
        </a:solidFill>
        <a:latin typeface="Palatino Linotype" pitchFamily="18" charset="0"/>
        <a:ea typeface="宋体" pitchFamily="2" charset="-122"/>
        <a:cs typeface="+mn-cs"/>
      </a:defRPr>
    </a:lvl7pPr>
    <a:lvl8pPr marL="3200400" algn="l" defTabSz="914400" rtl="0" eaLnBrk="1" latinLnBrk="0" hangingPunct="1">
      <a:defRPr sz="1400" kern="1200">
        <a:solidFill>
          <a:schemeClr val="tx1"/>
        </a:solidFill>
        <a:latin typeface="Palatino Linotype" pitchFamily="18" charset="0"/>
        <a:ea typeface="宋体" pitchFamily="2" charset="-122"/>
        <a:cs typeface="+mn-cs"/>
      </a:defRPr>
    </a:lvl8pPr>
    <a:lvl9pPr marL="3657600" algn="l" defTabSz="914400" rtl="0" eaLnBrk="1" latinLnBrk="0" hangingPunct="1">
      <a:defRPr sz="1400" kern="1200">
        <a:solidFill>
          <a:schemeClr val="tx1"/>
        </a:solidFill>
        <a:latin typeface="Palatino Linotype" pitchFamily="18" charset="0"/>
        <a:ea typeface="宋体" pitchFamily="2" charset="-122"/>
        <a:cs typeface="+mn-cs"/>
      </a:defRPr>
    </a:lvl9pPr>
  </p:defaultTextStyle>
  <p:extLst>
    <p:ext uri="{EFAFB233-063F-42B5-8137-9DF3F51BA10A}">
      <p15:sldGuideLst xmlns:p15="http://schemas.microsoft.com/office/powerpoint/2012/main">
        <p15:guide id="1" orient="horz" pos="384" userDrawn="1">
          <p15:clr>
            <a:srgbClr val="A4A3A4"/>
          </p15:clr>
        </p15:guide>
        <p15:guide id="2" pos="240" userDrawn="1">
          <p15:clr>
            <a:srgbClr val="A4A3A4"/>
          </p15:clr>
        </p15:guide>
        <p15:guide id="3"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8F99"/>
    <a:srgbClr val="ECAC00"/>
    <a:srgbClr val="92C9D7"/>
    <a:srgbClr val="000000"/>
    <a:srgbClr val="F4F600"/>
    <a:srgbClr val="7A5900"/>
    <a:srgbClr val="91F9FF"/>
    <a:srgbClr val="55F1FF"/>
    <a:srgbClr val="0FE6FF"/>
    <a:srgbClr val="00D1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6" autoAdjust="0"/>
    <p:restoredTop sz="95789" autoAdjust="0"/>
  </p:normalViewPr>
  <p:slideViewPr>
    <p:cSldViewPr>
      <p:cViewPr varScale="1">
        <p:scale>
          <a:sx n="108" d="100"/>
          <a:sy n="108" d="100"/>
        </p:scale>
        <p:origin x="1648" y="184"/>
      </p:cViewPr>
      <p:guideLst>
        <p:guide orient="horz" pos="384"/>
        <p:guide pos="24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344" y="208"/>
      </p:cViewPr>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DD8D5A-D28F-F94E-B3A3-55F77A1B9244}" type="datetimeFigureOut">
              <a:rPr kumimoji="1" lang="zh-CN" altLang="en-US" smtClean="0"/>
              <a:t>2023/8/20</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97B8A-DB23-4C4C-9D85-D8906B28004A}" type="slidenum">
              <a:rPr kumimoji="1" lang="zh-CN" altLang="en-US" smtClean="0"/>
              <a:t>‹#›</a:t>
            </a:fld>
            <a:endParaRPr kumimoji="1" lang="zh-CN" altLang="en-US"/>
          </a:p>
        </p:txBody>
      </p:sp>
    </p:spTree>
    <p:extLst>
      <p:ext uri="{BB962C8B-B14F-4D97-AF65-F5344CB8AC3E}">
        <p14:creationId xmlns:p14="http://schemas.microsoft.com/office/powerpoint/2010/main" val="1671692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800"/>
            </a:lvl1pPr>
          </a:lstStyle>
          <a:p>
            <a:pPr>
              <a:defRPr/>
            </a:pPr>
            <a:endParaRPr lang="zh-CN"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800"/>
            </a:lvl1pPr>
          </a:lstStyle>
          <a:p>
            <a:pPr>
              <a:defRPr/>
            </a:pPr>
            <a:endParaRPr lang="zh-CN"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spect="1" noChangeArrowheads="1" noTextEdit="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800"/>
            </a:lvl1pPr>
          </a:lstStyle>
          <a:p>
            <a:pPr>
              <a:defRPr/>
            </a:pPr>
            <a:endParaRPr lang="zh-CN"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pPr>
              <a:defRPr/>
            </a:pPr>
            <a:fld id="{2C9A6857-A53D-4084-A189-BC0AAD62C557}" type="slidenum">
              <a:rPr lang="zh-CN" altLang="zh-CN"/>
              <a:pPr>
                <a:defRPr/>
              </a:pPr>
              <a:t>‹#›</a:t>
            </a:fld>
            <a:endParaRPr lang="zh-CN" altLang="zh-CN" sz="800"/>
          </a:p>
        </p:txBody>
      </p:sp>
    </p:spTree>
    <p:extLst>
      <p:ext uri="{BB962C8B-B14F-4D97-AF65-F5344CB8AC3E}">
        <p14:creationId xmlns:p14="http://schemas.microsoft.com/office/powerpoint/2010/main" val="1391295517"/>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7595F9-AC3B-49EB-BC03-8222DEB2A774}"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422495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t>2023/8/20</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53934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smtClean="0"/>
              <a:t>2023/8/20</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8881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smtClean="0"/>
              <a:t>2023/8/20</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75429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smtClean="0"/>
              <a:t>2023/8/20</a:t>
            </a:fld>
            <a:endParaRPr lang="zh-CN" altLang="en-US" sz="180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
        <p:nvSpPr>
          <p:cNvPr id="7" name="页脚占位符 5">
            <a:extLst>
              <a:ext uri="{FF2B5EF4-FFF2-40B4-BE49-F238E27FC236}">
                <a16:creationId xmlns:a16="http://schemas.microsoft.com/office/drawing/2014/main" id="{1A4A2451-C25F-A243-999E-F1CE2B2DC990}"/>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3053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smtClean="0"/>
              <a:t>2023/8/20</a:t>
            </a:fld>
            <a:endParaRPr lang="zh-CN" altLang="en-US" sz="180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
        <p:nvSpPr>
          <p:cNvPr id="7" name="页脚占位符 5">
            <a:extLst>
              <a:ext uri="{FF2B5EF4-FFF2-40B4-BE49-F238E27FC236}">
                <a16:creationId xmlns:a16="http://schemas.microsoft.com/office/drawing/2014/main" id="{2770C83B-2736-1941-B554-B38A3B3ABEE3}"/>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26304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smtClean="0"/>
              <a:t>2023/8/20</a:t>
            </a:fld>
            <a:endParaRPr lang="zh-CN" altLang="en-US" sz="180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
        <p:nvSpPr>
          <p:cNvPr id="6" name="页脚占位符 5">
            <a:extLst>
              <a:ext uri="{FF2B5EF4-FFF2-40B4-BE49-F238E27FC236}">
                <a16:creationId xmlns:a16="http://schemas.microsoft.com/office/drawing/2014/main" id="{97CBA4AB-69FC-DB42-BFE5-03B9862892D5}"/>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277266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a:pPr>
                <a:defRPr/>
              </a:pPr>
              <a:t>2023/8/20</a:t>
            </a:fld>
            <a:endParaRPr lang="zh-CN" altLang="en-US" sz="180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
        <p:nvSpPr>
          <p:cNvPr id="7" name="页脚占位符 5">
            <a:extLst>
              <a:ext uri="{FF2B5EF4-FFF2-40B4-BE49-F238E27FC236}">
                <a16:creationId xmlns:a16="http://schemas.microsoft.com/office/drawing/2014/main" id="{F9B915F4-CD72-604E-AFEE-381E540DB9E0}"/>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02477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a:pPr>
                <a:defRPr/>
              </a:pPr>
              <a:t>2023/8/20</a:t>
            </a:fld>
            <a:endParaRPr lang="zh-CN" altLang="en-US" sz="180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
        <p:nvSpPr>
          <p:cNvPr id="7" name="页脚占位符 5">
            <a:extLst>
              <a:ext uri="{FF2B5EF4-FFF2-40B4-BE49-F238E27FC236}">
                <a16:creationId xmlns:a16="http://schemas.microsoft.com/office/drawing/2014/main" id="{C72E8CAE-39B5-5D43-9468-5E015C6E9BF0}"/>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399197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a:pPr>
                <a:defRPr/>
              </a:pPr>
              <a:t>2023/8/20</a:t>
            </a:fld>
            <a:endParaRPr lang="zh-CN" altLang="en-US" sz="180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
        <p:nvSpPr>
          <p:cNvPr id="7" name="页脚占位符 5">
            <a:extLst>
              <a:ext uri="{FF2B5EF4-FFF2-40B4-BE49-F238E27FC236}">
                <a16:creationId xmlns:a16="http://schemas.microsoft.com/office/drawing/2014/main" id="{6AB6D110-AB2A-444D-9810-D02675A815D8}"/>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81684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a:pPr>
                <a:defRPr/>
              </a:pPr>
              <a:t>2023/8/20</a:t>
            </a:fld>
            <a:endParaRPr lang="zh-CN" altLang="en-US" sz="180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
        <p:nvSpPr>
          <p:cNvPr id="8" name="页脚占位符 5">
            <a:extLst>
              <a:ext uri="{FF2B5EF4-FFF2-40B4-BE49-F238E27FC236}">
                <a16:creationId xmlns:a16="http://schemas.microsoft.com/office/drawing/2014/main" id="{2DB9173F-C888-A644-AB29-FE92CC70375F}"/>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4105632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a:pPr>
                <a:defRPr/>
              </a:pPr>
              <a:t>2023/8/20</a:t>
            </a:fld>
            <a:endParaRPr lang="zh-CN" altLang="en-US" sz="180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
        <p:nvSpPr>
          <p:cNvPr id="10" name="页脚占位符 5">
            <a:extLst>
              <a:ext uri="{FF2B5EF4-FFF2-40B4-BE49-F238E27FC236}">
                <a16:creationId xmlns:a16="http://schemas.microsoft.com/office/drawing/2014/main" id="{1F934430-CD92-014A-871F-8A1E878551C7}"/>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9654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2E41A3F1-7274-438D-83FC-C24D3C91C02C}" type="datetime1">
              <a:rPr lang="zh-CN" altLang="en-US" smtClean="0"/>
              <a:t>2023/8/20</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279949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a:pPr>
                <a:defRPr/>
              </a:pPr>
              <a:t>2023/8/20</a:t>
            </a:fld>
            <a:endParaRPr lang="zh-CN" altLang="en-US" sz="180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
        <p:nvSpPr>
          <p:cNvPr id="6" name="页脚占位符 5">
            <a:extLst>
              <a:ext uri="{FF2B5EF4-FFF2-40B4-BE49-F238E27FC236}">
                <a16:creationId xmlns:a16="http://schemas.microsoft.com/office/drawing/2014/main" id="{3EFDBA3E-4342-9045-A280-5251C2DCCE41}"/>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952642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a:pPr>
                <a:defRPr/>
              </a:pPr>
              <a:t>2023/8/20</a:t>
            </a:fld>
            <a:endParaRPr lang="zh-CN" altLang="en-US" sz="180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
        <p:nvSpPr>
          <p:cNvPr id="5" name="页脚占位符 5">
            <a:extLst>
              <a:ext uri="{FF2B5EF4-FFF2-40B4-BE49-F238E27FC236}">
                <a16:creationId xmlns:a16="http://schemas.microsoft.com/office/drawing/2014/main" id="{15D42AA0-9EA3-A546-A5A9-9E9BD0EE61CC}"/>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2195594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a:pPr>
                <a:defRPr/>
              </a:pPr>
              <a:t>2023/8/20</a:t>
            </a:fld>
            <a:endParaRPr lang="zh-CN" altLang="en-US" sz="180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
        <p:nvSpPr>
          <p:cNvPr id="8" name="页脚占位符 5">
            <a:extLst>
              <a:ext uri="{FF2B5EF4-FFF2-40B4-BE49-F238E27FC236}">
                <a16:creationId xmlns:a16="http://schemas.microsoft.com/office/drawing/2014/main" id="{8A6DB7DB-8E72-914D-9089-EAF79B171F03}"/>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649732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a:pPr>
                <a:defRPr/>
              </a:pPr>
              <a:t>2023/8/20</a:t>
            </a:fld>
            <a:endParaRPr lang="zh-CN" altLang="en-US" sz="180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
        <p:nvSpPr>
          <p:cNvPr id="8" name="页脚占位符 5">
            <a:extLst>
              <a:ext uri="{FF2B5EF4-FFF2-40B4-BE49-F238E27FC236}">
                <a16:creationId xmlns:a16="http://schemas.microsoft.com/office/drawing/2014/main" id="{9EAA6FCB-592A-1C41-8D24-B20AF31B1C64}"/>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96092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a:pPr>
                <a:defRPr/>
              </a:pPr>
              <a:t>2023/8/20</a:t>
            </a:fld>
            <a:endParaRPr lang="zh-CN" altLang="en-US" sz="180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
        <p:nvSpPr>
          <p:cNvPr id="7" name="页脚占位符 5">
            <a:extLst>
              <a:ext uri="{FF2B5EF4-FFF2-40B4-BE49-F238E27FC236}">
                <a16:creationId xmlns:a16="http://schemas.microsoft.com/office/drawing/2014/main" id="{D630E808-340B-0943-908A-E0A13436A60F}"/>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3349229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a:pPr>
                <a:defRPr/>
              </a:pPr>
              <a:t>2023/8/20</a:t>
            </a:fld>
            <a:endParaRPr lang="zh-CN" altLang="en-US" sz="180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
        <p:nvSpPr>
          <p:cNvPr id="7" name="页脚占位符 5">
            <a:extLst>
              <a:ext uri="{FF2B5EF4-FFF2-40B4-BE49-F238E27FC236}">
                <a16:creationId xmlns:a16="http://schemas.microsoft.com/office/drawing/2014/main" id="{00069283-8965-5F49-B8EC-8522B18C20B6}"/>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1664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a:pPr>
                <a:defRPr/>
              </a:pPr>
              <a:t>2023/8/20</a:t>
            </a:fld>
            <a:endParaRPr lang="zh-CN" altLang="en-US" sz="180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
        <p:nvSpPr>
          <p:cNvPr id="6" name="页脚占位符 5">
            <a:extLst>
              <a:ext uri="{FF2B5EF4-FFF2-40B4-BE49-F238E27FC236}">
                <a16:creationId xmlns:a16="http://schemas.microsoft.com/office/drawing/2014/main" id="{41B4DA15-8551-AA45-96D2-9CD52779FA4A}"/>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376101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solidFill>
                  <a:srgbClr val="000000"/>
                </a:solidFill>
              </a:rPr>
              <a:pPr>
                <a:defRPr/>
              </a:pPr>
              <a:t>2023/8/20</a:t>
            </a:fld>
            <a:endParaRPr lang="zh-CN" altLang="zh-CN" sz="1800">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solidFill>
                  <a:srgbClr val="000000"/>
                </a:solidFill>
              </a:rPr>
              <a:pPr>
                <a:defRPr/>
              </a:pPr>
              <a:t>‹#›</a:t>
            </a:fld>
            <a:endParaRPr lang="zh-CN" altLang="zh-CN" sz="1800" b="0">
              <a:solidFill>
                <a:srgbClr val="000000"/>
              </a:solidFill>
              <a:latin typeface="Palatino Linotype"/>
            </a:endParaRPr>
          </a:p>
        </p:txBody>
      </p:sp>
      <p:sp>
        <p:nvSpPr>
          <p:cNvPr id="7" name="页脚占位符 5">
            <a:extLst>
              <a:ext uri="{FF2B5EF4-FFF2-40B4-BE49-F238E27FC236}">
                <a16:creationId xmlns:a16="http://schemas.microsoft.com/office/drawing/2014/main" id="{B58B1960-4CCE-2942-94AC-8EF12BA5C143}"/>
              </a:ext>
            </a:extLst>
          </p:cNvPr>
          <p:cNvSpPr>
            <a:spLocks noGrp="1"/>
          </p:cNvSpPr>
          <p:nvPr>
            <p:ph type="ftr" sz="quarter" idx="11"/>
          </p:nvPr>
        </p:nvSpPr>
        <p:spPr>
          <a:xfrm>
            <a:off x="3052763" y="6381750"/>
            <a:ext cx="4435475" cy="250825"/>
          </a:xfr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25189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smtClean="0"/>
              <a:t>2023/8/20</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454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smtClean="0"/>
              <a:t>2023/8/20</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20966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smtClean="0"/>
              <a:t>2023/8/20</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0795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smtClean="0"/>
              <a:t>2023/8/20</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5110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smtClean="0"/>
              <a:t>2023/8/20</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18792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smtClean="0"/>
              <a:t>2023/8/20</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905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smtClean="0"/>
              <a:t>2023/8/20</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61205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t>2023/8/20</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ML</a:t>
            </a:r>
            <a:r>
              <a:rPr lang="zh-CN" altLang="en-US" dirty="0"/>
              <a:t> </a:t>
            </a:r>
            <a:r>
              <a:rPr lang="en-US" altLang="zh-CN" dirty="0"/>
              <a:t>/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D6A051EE-99C5-41BA-803E-25897E8BED07}" type="datetime1">
              <a:rPr lang="zh-CN" altLang="en-US" smtClean="0"/>
              <a:t>2023/8/20</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ML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847081"/>
      </p:ext>
    </p:extLst>
  </p:cSld>
  <p:clrMap bg1="lt1" tx1="dk1" bg2="lt2" tx2="dk2" accent1="accent1" accent2="accent2" accent3="accent3" accent4="accent4" accent5="accent5" accent6="accent6" hlink="hlink" folHlink="folHlink"/>
  <p:sldLayoutIdLst>
    <p:sldLayoutId id="2147483659"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smtClean="0"/>
              <a:t>2023/8/20</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ML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22647899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a:pPr>
                <a:defRPr/>
              </a:pPr>
              <a:t>2023/8/20</a:t>
            </a:fld>
            <a:endParaRPr lang="zh-CN" altLang="en-US" sz="180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页脚占位符 5">
            <a:extLst>
              <a:ext uri="{FF2B5EF4-FFF2-40B4-BE49-F238E27FC236}">
                <a16:creationId xmlns:a16="http://schemas.microsoft.com/office/drawing/2014/main" id="{6E8795DE-F82C-044F-B563-1AE766719B90}"/>
              </a:ext>
            </a:extLst>
          </p:cNvPr>
          <p:cNvSpPr>
            <a:spLocks noGrp="1"/>
          </p:cNvSpPr>
          <p:nvPr>
            <p:ph type="ftr" sz="quarter" idx="3"/>
          </p:nvPr>
        </p:nvSpPr>
        <p:spPr>
          <a:xfrm>
            <a:off x="3052763" y="6381750"/>
            <a:ext cx="4435475" cy="250825"/>
          </a:xfrm>
          <a:prstGeom prst="rect">
            <a:avLst/>
          </a:prstGeo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41359928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solidFill>
                  <a:srgbClr val="000000"/>
                </a:solidFill>
                <a:latin typeface="Palatino Linotype"/>
              </a:rPr>
              <a:pPr>
                <a:defRPr/>
              </a:pPr>
              <a:t>2023/8/20</a:t>
            </a:fld>
            <a:endParaRPr lang="zh-CN" altLang="zh-CN" sz="1800">
              <a:solidFill>
                <a:srgbClr val="000000"/>
              </a:solidFill>
              <a:latin typeface="Palatino Linotype"/>
            </a:endParaRPr>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solidFill>
                  <a:srgbClr val="000000"/>
                </a:solidFill>
              </a:rPr>
              <a:pPr>
                <a:defRPr/>
              </a:pPr>
              <a:t>‹#›</a:t>
            </a:fld>
            <a:endParaRPr lang="zh-CN" altLang="zh-CN" sz="1800" b="0">
              <a:solidFill>
                <a:srgbClr val="000000"/>
              </a:solidFill>
              <a:latin typeface="Palatino Linotype"/>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页脚占位符 5">
            <a:extLst>
              <a:ext uri="{FF2B5EF4-FFF2-40B4-BE49-F238E27FC236}">
                <a16:creationId xmlns:a16="http://schemas.microsoft.com/office/drawing/2014/main" id="{D3A28259-9F1A-C94E-B819-BEBE12840881}"/>
              </a:ext>
            </a:extLst>
          </p:cNvPr>
          <p:cNvSpPr>
            <a:spLocks noGrp="1"/>
          </p:cNvSpPr>
          <p:nvPr>
            <p:ph type="ftr" sz="quarter" idx="3"/>
          </p:nvPr>
        </p:nvSpPr>
        <p:spPr>
          <a:xfrm>
            <a:off x="3052763" y="6381750"/>
            <a:ext cx="4435475" cy="250825"/>
          </a:xfrm>
          <a:prstGeom prst="rect">
            <a:avLst/>
          </a:prstGeom>
        </p:spPr>
        <p:txBody>
          <a:bodyPr/>
          <a:lstStyle>
            <a:lvl1pPr eaLnBrk="1" hangingPunct="1">
              <a:buFontTx/>
              <a:buNone/>
              <a:defRPr smtClean="0">
                <a:latin typeface="Arial" panose="020B0604020202020204" pitchFamily="34" charset="0"/>
              </a:defRPr>
            </a:lvl1pPr>
          </a:lstStyle>
          <a:p>
            <a:pPr>
              <a:defRPr/>
            </a:pPr>
            <a:r>
              <a:rPr lang="en-US" altLang="zh-CN" dirty="0"/>
              <a:t>ML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2348879651"/>
      </p:ext>
    </p:extLst>
  </p:cSld>
  <p:clrMap bg1="lt1" tx1="dk1" bg2="lt2" tx2="dk2" accent1="accent1" accent2="accent2" accent3="accent3" accent4="accent4" accent5="accent5" accent6="accent6" hlink="hlink" folHlink="folHlink"/>
  <p:sldLayoutIdLst>
    <p:sldLayoutId id="2147483689"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hyperlink" Target="mailto:qinpeizhao@tongji.edu.cn"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s://www.anaconda.com/download/#windows" TargetMode="External"/><Relationship Id="rId2" Type="http://schemas.openxmlformats.org/officeDocument/2006/relationships/image" Target="../media/image46.png"/><Relationship Id="rId1" Type="http://schemas.openxmlformats.org/officeDocument/2006/relationships/slideLayout" Target="../slideLayouts/slideLayout26.xml"/><Relationship Id="rId4" Type="http://schemas.openxmlformats.org/officeDocument/2006/relationships/hyperlink" Target="https://www.anaconda.com/downloads#macos"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13" descr="bor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15900"/>
            <a:ext cx="8712200"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5363"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6124575"/>
            <a:ext cx="2667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364" name="标题 6"/>
          <p:cNvSpPr>
            <a:spLocks noGrp="1" noChangeArrowheads="1"/>
          </p:cNvSpPr>
          <p:nvPr>
            <p:ph type="ctrTitle" idx="4294967295"/>
          </p:nvPr>
        </p:nvSpPr>
        <p:spPr>
          <a:xfrm>
            <a:off x="719137" y="1377300"/>
            <a:ext cx="7705725" cy="914400"/>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ts val="4200"/>
              </a:lnSpc>
            </a:pPr>
            <a:r>
              <a:rPr lang="en-US" altLang="zh-CN" sz="4800" dirty="0">
                <a:solidFill>
                  <a:schemeClr val="tx1"/>
                </a:solidFill>
                <a:latin typeface="Microsoft YaHei" panose="020B0503020204020204" pitchFamily="34" charset="-122"/>
                <a:ea typeface="Microsoft YaHei" panose="020B0503020204020204" pitchFamily="34" charset="-122"/>
                <a:cs typeface="SimSun" charset="-122"/>
                <a:sym typeface="Arial Unicode MS" panose="020B0604020202020204" pitchFamily="34" charset="-122"/>
              </a:rPr>
              <a:t>Python</a:t>
            </a:r>
            <a:r>
              <a:rPr lang="zh-CN" altLang="en-US" sz="4800" dirty="0">
                <a:solidFill>
                  <a:schemeClr val="tx1"/>
                </a:solidFill>
                <a:latin typeface="Microsoft YaHei" panose="020B0503020204020204" pitchFamily="34" charset="-122"/>
                <a:ea typeface="Microsoft YaHei" panose="020B0503020204020204" pitchFamily="34" charset="-122"/>
                <a:cs typeface="SimSun" charset="-122"/>
                <a:sym typeface="Arial Unicode MS" panose="020B0604020202020204" pitchFamily="34" charset="-122"/>
              </a:rPr>
              <a:t> </a:t>
            </a:r>
            <a:endParaRPr lang="en-US" altLang="zh-CN" sz="4800" dirty="0">
              <a:solidFill>
                <a:schemeClr val="tx1"/>
              </a:solidFill>
              <a:latin typeface="Microsoft YaHei" panose="020B0503020204020204" pitchFamily="34" charset="-122"/>
              <a:ea typeface="Microsoft YaHei" panose="020B0503020204020204" pitchFamily="34" charset="-122"/>
              <a:cs typeface="SimSun" charset="-122"/>
              <a:sym typeface="Arial Unicode MS" panose="020B0604020202020204" pitchFamily="34" charset="-122"/>
            </a:endParaRPr>
          </a:p>
        </p:txBody>
      </p:sp>
      <p:sp>
        <p:nvSpPr>
          <p:cNvPr id="15366" name="Rectangle 2"/>
          <p:cNvSpPr>
            <a:spLocks noChangeArrowheads="1"/>
          </p:cNvSpPr>
          <p:nvPr/>
        </p:nvSpPr>
        <p:spPr bwMode="auto">
          <a:xfrm>
            <a:off x="2438456" y="3367112"/>
            <a:ext cx="6248344" cy="205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en-US" altLang="zh-CN" sz="2800" b="1" dirty="0" err="1">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Qinpei</a:t>
            </a:r>
            <a:r>
              <a:rPr lang="en-US" altLang="zh-CN"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 Zhao</a:t>
            </a:r>
            <a:r>
              <a:rPr lang="zh-CN" altLang="en-US"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a:t>
            </a:r>
            <a:r>
              <a:rPr lang="en-US" altLang="zh-CN" sz="20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PhD., Associate Professor</a:t>
            </a:r>
            <a:r>
              <a:rPr lang="zh-CN" altLang="en-US"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a:t>
            </a:r>
            <a:endParaRPr lang="en-US" altLang="zh-CN"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8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Email: </a:t>
            </a:r>
            <a:r>
              <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hlinkClick r:id="rId5"/>
              </a:rPr>
              <a:t>qinpeizhao@tongji.edu.cn</a:t>
            </a:r>
            <a:endPar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000" dirty="0"/>
              <a:t>http://</a:t>
            </a:r>
            <a:r>
              <a:rPr lang="en-US" altLang="zh-CN" sz="2000" dirty="0" err="1"/>
              <a:t>sse.tongji.edu.cn</a:t>
            </a:r>
            <a:r>
              <a:rPr lang="en-US" altLang="zh-CN" sz="2000" dirty="0"/>
              <a:t>/</a:t>
            </a:r>
            <a:r>
              <a:rPr lang="en-US" altLang="zh-CN" sz="2000" dirty="0" err="1"/>
              <a:t>zhaoqinpei</a:t>
            </a:r>
            <a:endParaRPr lang="zh-CN" altLang="en-US" sz="2000" dirty="0"/>
          </a:p>
        </p:txBody>
      </p:sp>
      <p:sp>
        <p:nvSpPr>
          <p:cNvPr id="9" name="Rectangle 2"/>
          <p:cNvSpPr>
            <a:spLocks noChangeArrowheads="1"/>
          </p:cNvSpPr>
          <p:nvPr/>
        </p:nvSpPr>
        <p:spPr bwMode="auto">
          <a:xfrm>
            <a:off x="2247960" y="2092924"/>
            <a:ext cx="4648078" cy="71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en-US" altLang="zh-CN" sz="2800" b="1" dirty="0">
                <a:effectLst>
                  <a:outerShdw blurRad="38100" dist="38100" dir="2700000" algn="tl">
                    <a:srgbClr val="000000">
                      <a:alpha val="43137"/>
                    </a:srgbClr>
                  </a:outerShdw>
                </a:effectLst>
                <a:latin typeface="Calibri" panose="020F0502020204030204" pitchFamily="34" charset="0"/>
                <a:ea typeface="微软雅黑 Light" panose="020B0502040204020203" pitchFamily="34" charset="-122"/>
                <a:cs typeface="Calibri" panose="020F0502020204030204" pitchFamily="34" charset="0"/>
                <a:sym typeface="Arial Unicode MS" panose="020B0604020202020204" pitchFamily="34" charset="-122"/>
              </a:rPr>
              <a:t>Quick Review &amp; Improvement</a:t>
            </a:r>
            <a:endParaRPr lang="en-US" altLang="zh-CN" sz="2000" b="1" dirty="0">
              <a:effectLst>
                <a:outerShdw blurRad="38100" dist="38100" dir="2700000" algn="tl">
                  <a:srgbClr val="000000">
                    <a:alpha val="43137"/>
                  </a:srgbClr>
                </a:outerShdw>
              </a:effectLst>
              <a:latin typeface="Calibri" panose="020F0502020204030204" pitchFamily="34" charset="0"/>
              <a:ea typeface="微软雅黑 Light" panose="020B0502040204020203" pitchFamily="34" charset="-122"/>
              <a:cs typeface="Calibri" panose="020F0502020204030204" pitchFamily="34" charset="0"/>
              <a:sym typeface="Arial Unicode MS" panose="020B0604020202020204" pitchFamily="34" charset="-122"/>
            </a:endParaRPr>
          </a:p>
        </p:txBody>
      </p:sp>
    </p:spTree>
    <p:extLst>
      <p:ext uri="{BB962C8B-B14F-4D97-AF65-F5344CB8AC3E}">
        <p14:creationId xmlns:p14="http://schemas.microsoft.com/office/powerpoint/2010/main" val="20835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10</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0DD2A21D-BA3E-A343-891A-0A32668593FD}"/>
              </a:ext>
            </a:extLst>
          </p:cNvPr>
          <p:cNvSpPr txBox="1"/>
          <p:nvPr/>
        </p:nvSpPr>
        <p:spPr>
          <a:xfrm>
            <a:off x="609704" y="1294704"/>
            <a:ext cx="1199367" cy="338554"/>
          </a:xfrm>
          <a:prstGeom prst="rect">
            <a:avLst/>
          </a:prstGeom>
          <a:noFill/>
        </p:spPr>
        <p:txBody>
          <a:bodyPr wrap="none" rtlCol="0">
            <a:spAutoFit/>
          </a:bodyPr>
          <a:lstStyle/>
          <a:p>
            <a:r>
              <a:rPr lang="en-US" sz="1600" b="1" dirty="0"/>
              <a:t>Exceptions</a:t>
            </a:r>
          </a:p>
        </p:txBody>
      </p:sp>
      <p:sp>
        <p:nvSpPr>
          <p:cNvPr id="7" name="TextBox 6">
            <a:extLst>
              <a:ext uri="{FF2B5EF4-FFF2-40B4-BE49-F238E27FC236}">
                <a16:creationId xmlns:a16="http://schemas.microsoft.com/office/drawing/2014/main" id="{62070C96-596B-FF41-A283-F854923C27EE}"/>
              </a:ext>
            </a:extLst>
          </p:cNvPr>
          <p:cNvSpPr txBox="1"/>
          <p:nvPr/>
        </p:nvSpPr>
        <p:spPr>
          <a:xfrm>
            <a:off x="719138" y="1752644"/>
            <a:ext cx="3548070" cy="42604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When an error occurs, or exception as we call it, Python will normally stop and generate an error message. These exceptions can be handled using the ”try…except…finally” statement.</a:t>
            </a:r>
          </a:p>
          <a:p>
            <a:pPr marL="285750" indent="-285750">
              <a:lnSpc>
                <a:spcPct val="150000"/>
              </a:lnSpc>
              <a:buFont typeface="Arial" panose="020B0604020202020204" pitchFamily="34" charset="0"/>
              <a:buChar char="•"/>
            </a:pPr>
            <a:r>
              <a:rPr lang="en-US" dirty="0"/>
              <a:t>The </a:t>
            </a:r>
            <a:r>
              <a:rPr lang="en-US" b="1" dirty="0"/>
              <a:t>try block </a:t>
            </a:r>
            <a:r>
              <a:rPr lang="en-US" dirty="0"/>
              <a:t>lets you test a block of code for errors.</a:t>
            </a:r>
          </a:p>
          <a:p>
            <a:pPr marL="285750" indent="-285750">
              <a:lnSpc>
                <a:spcPct val="150000"/>
              </a:lnSpc>
              <a:buFont typeface="Arial" panose="020B0604020202020204" pitchFamily="34" charset="0"/>
              <a:buChar char="•"/>
            </a:pPr>
            <a:r>
              <a:rPr lang="en-US" dirty="0"/>
              <a:t>The </a:t>
            </a:r>
            <a:r>
              <a:rPr lang="en-US" b="1" dirty="0"/>
              <a:t>except block </a:t>
            </a:r>
            <a:r>
              <a:rPr lang="en-US" dirty="0"/>
              <a:t>lets you handle the error.</a:t>
            </a:r>
          </a:p>
          <a:p>
            <a:pPr marL="285750" indent="-285750">
              <a:lnSpc>
                <a:spcPct val="150000"/>
              </a:lnSpc>
              <a:buFont typeface="Arial" panose="020B0604020202020204" pitchFamily="34" charset="0"/>
              <a:buChar char="•"/>
            </a:pPr>
            <a:r>
              <a:rPr lang="en-US" dirty="0"/>
              <a:t>The </a:t>
            </a:r>
            <a:r>
              <a:rPr lang="en-US" b="1" dirty="0"/>
              <a:t>finally block </a:t>
            </a:r>
            <a:r>
              <a:rPr lang="en-US" dirty="0"/>
              <a:t>lets you execute code, regardless of the result of the try- and except blocks.</a:t>
            </a:r>
          </a:p>
          <a:p>
            <a:pPr marL="285750" indent="-285750">
              <a:lnSpc>
                <a:spcPct val="150000"/>
              </a:lnSpc>
              <a:buFont typeface="Arial" panose="020B0604020202020204" pitchFamily="34" charset="0"/>
              <a:buChar char="•"/>
            </a:pPr>
            <a:endParaRPr lang="en-US" dirty="0"/>
          </a:p>
        </p:txBody>
      </p:sp>
      <p:pic>
        <p:nvPicPr>
          <p:cNvPr id="10" name="图片 9">
            <a:extLst>
              <a:ext uri="{FF2B5EF4-FFF2-40B4-BE49-F238E27FC236}">
                <a16:creationId xmlns:a16="http://schemas.microsoft.com/office/drawing/2014/main" id="{A66530C7-C85A-C044-AFFE-EDFBF2089416}"/>
              </a:ext>
            </a:extLst>
          </p:cNvPr>
          <p:cNvPicPr>
            <a:picLocks noChangeAspect="1"/>
          </p:cNvPicPr>
          <p:nvPr/>
        </p:nvPicPr>
        <p:blipFill rotWithShape="1">
          <a:blip r:embed="rId2">
            <a:extLst>
              <a:ext uri="{28A0092B-C50C-407E-A947-70E740481C1C}">
                <a14:useLocalDpi xmlns:a14="http://schemas.microsoft.com/office/drawing/2010/main" val="0"/>
              </a:ext>
            </a:extLst>
          </a:blip>
          <a:srcRect l="5603" t="7401" r="8375" b="7144"/>
          <a:stretch/>
        </p:blipFill>
        <p:spPr>
          <a:xfrm>
            <a:off x="4276724" y="1384000"/>
            <a:ext cx="4435475" cy="4102346"/>
          </a:xfrm>
          <a:prstGeom prst="rect">
            <a:avLst/>
          </a:prstGeom>
        </p:spPr>
      </p:pic>
    </p:spTree>
    <p:extLst>
      <p:ext uri="{BB962C8B-B14F-4D97-AF65-F5344CB8AC3E}">
        <p14:creationId xmlns:p14="http://schemas.microsoft.com/office/powerpoint/2010/main" val="93943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11</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0DD2A21D-BA3E-A343-891A-0A32668593FD}"/>
              </a:ext>
            </a:extLst>
          </p:cNvPr>
          <p:cNvSpPr txBox="1"/>
          <p:nvPr/>
        </p:nvSpPr>
        <p:spPr>
          <a:xfrm>
            <a:off x="609704" y="1294704"/>
            <a:ext cx="1491114" cy="338554"/>
          </a:xfrm>
          <a:prstGeom prst="rect">
            <a:avLst/>
          </a:prstGeom>
          <a:noFill/>
        </p:spPr>
        <p:txBody>
          <a:bodyPr wrap="none" rtlCol="0">
            <a:spAutoFit/>
          </a:bodyPr>
          <a:lstStyle/>
          <a:p>
            <a:r>
              <a:rPr lang="en-US" sz="1600" b="1" dirty="0"/>
              <a:t>File Handling</a:t>
            </a:r>
          </a:p>
        </p:txBody>
      </p:sp>
      <p:sp>
        <p:nvSpPr>
          <p:cNvPr id="7" name="TextBox 6">
            <a:extLst>
              <a:ext uri="{FF2B5EF4-FFF2-40B4-BE49-F238E27FC236}">
                <a16:creationId xmlns:a16="http://schemas.microsoft.com/office/drawing/2014/main" id="{4A31C762-09CC-D946-87C7-8E7F8EA7BD07}"/>
              </a:ext>
            </a:extLst>
          </p:cNvPr>
          <p:cNvSpPr txBox="1"/>
          <p:nvPr/>
        </p:nvSpPr>
        <p:spPr>
          <a:xfrm>
            <a:off x="719138" y="1933007"/>
            <a:ext cx="7891356" cy="3630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key function for working with files in Python is the open() function.</a:t>
            </a:r>
            <a:r>
              <a:rPr lang="zh-CN" altLang="en-US" dirty="0"/>
              <a:t> </a:t>
            </a:r>
            <a:r>
              <a:rPr lang="en-US" dirty="0"/>
              <a:t>The open() function takes two parameters; </a:t>
            </a:r>
            <a:r>
              <a:rPr lang="en-US" i="1" dirty="0"/>
              <a:t>filename</a:t>
            </a:r>
            <a:r>
              <a:rPr lang="en-US" dirty="0"/>
              <a:t>, and </a:t>
            </a:r>
            <a:r>
              <a:rPr lang="en-US" i="1" dirty="0"/>
              <a:t>mode</a:t>
            </a:r>
            <a:r>
              <a:rPr lang="zh-CN" altLang="en-US" i="1" dirty="0"/>
              <a:t> </a:t>
            </a:r>
            <a:r>
              <a:rPr lang="en-US" altLang="zh-CN" dirty="0"/>
              <a:t>and</a:t>
            </a:r>
            <a:r>
              <a:rPr lang="zh-CN" altLang="en-US" dirty="0"/>
              <a:t> </a:t>
            </a:r>
            <a:r>
              <a:rPr lang="en-US" altLang="zh-CN" dirty="0"/>
              <a:t>returns a file object “f”. </a:t>
            </a:r>
            <a:r>
              <a:rPr lang="en-US" dirty="0"/>
              <a:t>There are four different methods (modes) for opening a file:</a:t>
            </a:r>
          </a:p>
          <a:p>
            <a:pPr marL="742950" lvl="1" indent="-285750">
              <a:lnSpc>
                <a:spcPct val="120000"/>
              </a:lnSpc>
              <a:buFont typeface="Arial" panose="020B0604020202020204" pitchFamily="34" charset="0"/>
              <a:buChar char="•"/>
            </a:pPr>
            <a:r>
              <a:rPr lang="en-US" dirty="0"/>
              <a:t>"r" - Read - Default value. Opens a file for reading, error if the file does not exist</a:t>
            </a:r>
          </a:p>
          <a:p>
            <a:pPr marL="742950" lvl="1" indent="-285750">
              <a:lnSpc>
                <a:spcPct val="120000"/>
              </a:lnSpc>
              <a:buFont typeface="Arial" panose="020B0604020202020204" pitchFamily="34" charset="0"/>
              <a:buChar char="•"/>
            </a:pPr>
            <a:r>
              <a:rPr lang="en-US" dirty="0"/>
              <a:t>"a" - Append - Opens a file for appending, creates the file if it does not exist</a:t>
            </a:r>
          </a:p>
          <a:p>
            <a:pPr marL="742950" lvl="1" indent="-285750">
              <a:lnSpc>
                <a:spcPct val="120000"/>
              </a:lnSpc>
              <a:buFont typeface="Arial" panose="020B0604020202020204" pitchFamily="34" charset="0"/>
              <a:buChar char="•"/>
            </a:pPr>
            <a:r>
              <a:rPr lang="en-US" dirty="0"/>
              <a:t>"w" - Write - Opens a file for writing, creates the file if it does not exist</a:t>
            </a:r>
          </a:p>
          <a:p>
            <a:pPr marL="742950" lvl="1" indent="-285750">
              <a:lnSpc>
                <a:spcPct val="120000"/>
              </a:lnSpc>
              <a:buFont typeface="Arial" panose="020B0604020202020204" pitchFamily="34" charset="0"/>
              <a:buChar char="•"/>
            </a:pPr>
            <a:r>
              <a:rPr lang="en-US" dirty="0"/>
              <a:t>"x" - Create - Creates the specified file, returns an error if the file exists</a:t>
            </a:r>
          </a:p>
          <a:p>
            <a:pPr lvl="1">
              <a:lnSpc>
                <a:spcPct val="120000"/>
              </a:lnSpc>
            </a:pPr>
            <a:endParaRPr lang="en-US" dirty="0"/>
          </a:p>
          <a:p>
            <a:pPr marL="285750" indent="-285750">
              <a:lnSpc>
                <a:spcPct val="120000"/>
              </a:lnSpc>
              <a:buFont typeface="Arial" panose="020B0604020202020204" pitchFamily="34" charset="0"/>
              <a:buChar char="•"/>
            </a:pPr>
            <a:r>
              <a:rPr lang="en-US" dirty="0"/>
              <a:t>It is good practice to use the ”with” keyword when dealing with file objects. If you’re not using the ”with” keyword, then you should call ”</a:t>
            </a:r>
            <a:r>
              <a:rPr lang="en-US" dirty="0" err="1"/>
              <a:t>f.close</a:t>
            </a:r>
            <a:r>
              <a:rPr lang="en-US" dirty="0"/>
              <a:t>()” to close the file and immediately free up any system resources used by it, otherwise, </a:t>
            </a:r>
            <a:r>
              <a:rPr lang="en-US" dirty="0">
                <a:solidFill>
                  <a:srgbClr val="C00000"/>
                </a:solidFill>
              </a:rPr>
              <a:t>the result may not be completely written to the disk, even if the program exits successfully. </a:t>
            </a:r>
          </a:p>
          <a:p>
            <a:pPr>
              <a:lnSpc>
                <a:spcPct val="120000"/>
              </a:lnSpc>
            </a:pPr>
            <a:endParaRPr lang="en-US" dirty="0">
              <a:solidFill>
                <a:srgbClr val="C00000"/>
              </a:solidFill>
            </a:endParaRPr>
          </a:p>
        </p:txBody>
      </p:sp>
    </p:spTree>
    <p:extLst>
      <p:ext uri="{BB962C8B-B14F-4D97-AF65-F5344CB8AC3E}">
        <p14:creationId xmlns:p14="http://schemas.microsoft.com/office/powerpoint/2010/main" val="293043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12</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0DD2A21D-BA3E-A343-891A-0A32668593FD}"/>
              </a:ext>
            </a:extLst>
          </p:cNvPr>
          <p:cNvSpPr txBox="1"/>
          <p:nvPr/>
        </p:nvSpPr>
        <p:spPr>
          <a:xfrm>
            <a:off x="609704" y="1294704"/>
            <a:ext cx="1491114" cy="338554"/>
          </a:xfrm>
          <a:prstGeom prst="rect">
            <a:avLst/>
          </a:prstGeom>
          <a:noFill/>
        </p:spPr>
        <p:txBody>
          <a:bodyPr wrap="none" rtlCol="0">
            <a:spAutoFit/>
          </a:bodyPr>
          <a:lstStyle/>
          <a:p>
            <a:r>
              <a:rPr lang="en-US" sz="1600" b="1" dirty="0"/>
              <a:t>File Handling</a:t>
            </a:r>
          </a:p>
        </p:txBody>
      </p:sp>
      <p:sp>
        <p:nvSpPr>
          <p:cNvPr id="7" name="TextBox 6">
            <a:extLst>
              <a:ext uri="{FF2B5EF4-FFF2-40B4-BE49-F238E27FC236}">
                <a16:creationId xmlns:a16="http://schemas.microsoft.com/office/drawing/2014/main" id="{4A31C762-09CC-D946-87C7-8E7F8EA7BD07}"/>
              </a:ext>
            </a:extLst>
          </p:cNvPr>
          <p:cNvSpPr txBox="1"/>
          <p:nvPr/>
        </p:nvSpPr>
        <p:spPr>
          <a:xfrm>
            <a:off x="719138" y="1981238"/>
            <a:ext cx="7891356" cy="32909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Read a file object “f”:</a:t>
            </a:r>
          </a:p>
          <a:p>
            <a:pPr marL="742950" lvl="1" indent="-285750">
              <a:lnSpc>
                <a:spcPct val="150000"/>
              </a:lnSpc>
              <a:buFont typeface="Arial" panose="020B0604020202020204" pitchFamily="34" charset="0"/>
              <a:buChar char="•"/>
            </a:pPr>
            <a:r>
              <a:rPr lang="en-US" dirty="0" err="1"/>
              <a:t>f.read</a:t>
            </a:r>
            <a:r>
              <a:rPr lang="en-US" dirty="0"/>
              <a:t>(size), which reads some quantity of data and returns it as a string (in text mode) or bytes object (in binary mode).</a:t>
            </a:r>
          </a:p>
          <a:p>
            <a:pPr marL="742950" lvl="1" indent="-285750">
              <a:lnSpc>
                <a:spcPct val="150000"/>
              </a:lnSpc>
              <a:buFont typeface="Arial" panose="020B0604020202020204" pitchFamily="34" charset="0"/>
              <a:buChar char="•"/>
            </a:pPr>
            <a:r>
              <a:rPr lang="en-US" dirty="0" err="1"/>
              <a:t>f.readline</a:t>
            </a:r>
            <a:r>
              <a:rPr lang="en-US" dirty="0"/>
              <a:t>() reads a single line from the file</a:t>
            </a:r>
          </a:p>
          <a:p>
            <a:pPr marL="742950" lvl="1" indent="-285750">
              <a:lnSpc>
                <a:spcPct val="150000"/>
              </a:lnSpc>
              <a:buFont typeface="Arial" panose="020B0604020202020204" pitchFamily="34" charset="0"/>
              <a:buChar char="•"/>
            </a:pPr>
            <a:r>
              <a:rPr lang="en-US" dirty="0"/>
              <a:t>If you want to read all the lines of a file in a list you can also use list(f) or </a:t>
            </a:r>
            <a:r>
              <a:rPr lang="en-US" dirty="0" err="1"/>
              <a:t>f.readlines</a:t>
            </a:r>
            <a:r>
              <a:rPr lang="en-US" dirty="0"/>
              <a:t>().</a:t>
            </a:r>
          </a:p>
          <a:p>
            <a:pPr marL="285750" indent="-285750">
              <a:lnSpc>
                <a:spcPct val="150000"/>
              </a:lnSpc>
              <a:buFont typeface="Arial" panose="020B0604020202020204" pitchFamily="34" charset="0"/>
              <a:buChar char="•"/>
            </a:pPr>
            <a:r>
              <a:rPr lang="en-US" dirty="0"/>
              <a:t>Write a file object “f”:</a:t>
            </a:r>
          </a:p>
          <a:p>
            <a:pPr marL="742950" lvl="1" indent="-285750">
              <a:lnSpc>
                <a:spcPct val="150000"/>
              </a:lnSpc>
              <a:buFont typeface="Arial" panose="020B0604020202020204" pitchFamily="34" charset="0"/>
              <a:buChar char="•"/>
            </a:pPr>
            <a:r>
              <a:rPr lang="en-US" dirty="0" err="1"/>
              <a:t>f.write</a:t>
            </a:r>
            <a:r>
              <a:rPr lang="en-US" dirty="0"/>
              <a:t>(string) writes the contents of </a:t>
            </a:r>
            <a:r>
              <a:rPr lang="en-US" i="1" dirty="0"/>
              <a:t>string</a:t>
            </a:r>
            <a:r>
              <a:rPr lang="en-US" dirty="0"/>
              <a:t> to the file, returning the number of characters written.</a:t>
            </a:r>
          </a:p>
          <a:p>
            <a:pPr marL="742950" lvl="1" indent="-285750">
              <a:lnSpc>
                <a:spcPct val="150000"/>
              </a:lnSpc>
              <a:buFont typeface="Arial" panose="020B0604020202020204" pitchFamily="34" charset="0"/>
              <a:buChar char="•"/>
            </a:pPr>
            <a:r>
              <a:rPr lang="en-US" dirty="0" err="1"/>
              <a:t>f.tell</a:t>
            </a:r>
            <a:r>
              <a:rPr lang="en-US" dirty="0"/>
              <a:t>() returns an integer giving the file object’s current position in the file.</a:t>
            </a:r>
          </a:p>
          <a:p>
            <a:pPr marL="742950" lvl="1" indent="-285750">
              <a:lnSpc>
                <a:spcPct val="150000"/>
              </a:lnSpc>
              <a:buFont typeface="Arial" panose="020B0604020202020204" pitchFamily="34" charset="0"/>
              <a:buChar char="•"/>
            </a:pPr>
            <a:r>
              <a:rPr lang="en-US" dirty="0"/>
              <a:t>To change the file object’s position, use </a:t>
            </a:r>
            <a:r>
              <a:rPr lang="en-US" dirty="0" err="1"/>
              <a:t>f.seek</a:t>
            </a:r>
            <a:r>
              <a:rPr lang="en-US" dirty="0"/>
              <a:t>().</a:t>
            </a:r>
          </a:p>
        </p:txBody>
      </p:sp>
    </p:spTree>
    <p:extLst>
      <p:ext uri="{BB962C8B-B14F-4D97-AF65-F5344CB8AC3E}">
        <p14:creationId xmlns:p14="http://schemas.microsoft.com/office/powerpoint/2010/main" val="150716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13</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0DD2A21D-BA3E-A343-891A-0A32668593FD}"/>
              </a:ext>
            </a:extLst>
          </p:cNvPr>
          <p:cNvSpPr txBox="1"/>
          <p:nvPr/>
        </p:nvSpPr>
        <p:spPr>
          <a:xfrm>
            <a:off x="609704" y="1294704"/>
            <a:ext cx="1491114" cy="338554"/>
          </a:xfrm>
          <a:prstGeom prst="rect">
            <a:avLst/>
          </a:prstGeom>
          <a:noFill/>
        </p:spPr>
        <p:txBody>
          <a:bodyPr wrap="none" rtlCol="0">
            <a:spAutoFit/>
          </a:bodyPr>
          <a:lstStyle/>
          <a:p>
            <a:r>
              <a:rPr lang="en-US" sz="1600" b="1" dirty="0"/>
              <a:t>File Handling</a:t>
            </a:r>
          </a:p>
        </p:txBody>
      </p:sp>
      <p:sp>
        <p:nvSpPr>
          <p:cNvPr id="7" name="TextBox 6">
            <a:extLst>
              <a:ext uri="{FF2B5EF4-FFF2-40B4-BE49-F238E27FC236}">
                <a16:creationId xmlns:a16="http://schemas.microsoft.com/office/drawing/2014/main" id="{4A31C762-09CC-D946-87C7-8E7F8EA7BD07}"/>
              </a:ext>
            </a:extLst>
          </p:cNvPr>
          <p:cNvSpPr txBox="1"/>
          <p:nvPr/>
        </p:nvSpPr>
        <p:spPr>
          <a:xfrm>
            <a:off x="719194" y="1633258"/>
            <a:ext cx="7891356" cy="14812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An </a:t>
            </a:r>
            <a:r>
              <a:rPr lang="en-US" b="1" dirty="0"/>
              <a:t>example</a:t>
            </a:r>
            <a:r>
              <a:rPr lang="en-US" dirty="0"/>
              <a:t> of reading a csv data file:</a:t>
            </a:r>
          </a:p>
          <a:p>
            <a:pPr lvl="1" fontAlgn="auto">
              <a:lnSpc>
                <a:spcPct val="120000"/>
              </a:lnSpc>
            </a:pPr>
            <a:r>
              <a:rPr lang="en-US" dirty="0"/>
              <a:t>Suppose we need to read a csv file (text file with Comma Separated Values) into Python. The file consists of 216 rows (samples) with 4000 measurements each. We will write file reading code from scratch. </a:t>
            </a:r>
            <a:endParaRPr lang="en-US" sz="1800" dirty="0"/>
          </a:p>
          <a:p>
            <a:pPr lvl="1">
              <a:lnSpc>
                <a:spcPct val="150000"/>
              </a:lnSpc>
            </a:pPr>
            <a:endParaRPr lang="en-US" dirty="0"/>
          </a:p>
        </p:txBody>
      </p:sp>
      <p:pic>
        <p:nvPicPr>
          <p:cNvPr id="10" name="图片 9">
            <a:extLst>
              <a:ext uri="{FF2B5EF4-FFF2-40B4-BE49-F238E27FC236}">
                <a16:creationId xmlns:a16="http://schemas.microsoft.com/office/drawing/2014/main" id="{904396A5-922E-4B47-A304-89200CA675D8}"/>
              </a:ext>
            </a:extLst>
          </p:cNvPr>
          <p:cNvPicPr>
            <a:picLocks noChangeAspect="1"/>
          </p:cNvPicPr>
          <p:nvPr/>
        </p:nvPicPr>
        <p:blipFill rotWithShape="1">
          <a:blip r:embed="rId2">
            <a:extLst>
              <a:ext uri="{28A0092B-C50C-407E-A947-70E740481C1C}">
                <a14:useLocalDpi xmlns:a14="http://schemas.microsoft.com/office/drawing/2010/main" val="0"/>
              </a:ext>
            </a:extLst>
          </a:blip>
          <a:srcRect l="4305" t="9005" r="4516" b="10028"/>
          <a:stretch/>
        </p:blipFill>
        <p:spPr>
          <a:xfrm>
            <a:off x="1447882" y="2971811"/>
            <a:ext cx="6172038" cy="2971723"/>
          </a:xfrm>
          <a:prstGeom prst="rect">
            <a:avLst/>
          </a:prstGeom>
        </p:spPr>
      </p:pic>
    </p:spTree>
    <p:extLst>
      <p:ext uri="{BB962C8B-B14F-4D97-AF65-F5344CB8AC3E}">
        <p14:creationId xmlns:p14="http://schemas.microsoft.com/office/powerpoint/2010/main" val="378343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cs typeface="SimSun" charset="-122"/>
              </a:rPr>
              <a:t>2</a:t>
            </a:r>
            <a:r>
              <a:rPr lang="mr-IN" altLang="zh-CN" dirty="0">
                <a:latin typeface="Microsoft YaHei" panose="020B0503020204020204" pitchFamily="34" charset="-122"/>
                <a:ea typeface="Microsoft YaHei" panose="020B0503020204020204" pitchFamily="34" charset="-122"/>
                <a:cs typeface="SimSun" charset="-122"/>
              </a:rPr>
              <a:t>–</a:t>
            </a:r>
            <a:r>
              <a:rPr lang="en-US" altLang="zh-CN" dirty="0">
                <a:latin typeface="Microsoft YaHei" panose="020B0503020204020204" pitchFamily="34" charset="-122"/>
                <a:ea typeface="Microsoft YaHei" panose="020B0503020204020204" pitchFamily="34" charset="-122"/>
                <a:cs typeface="SimSun" charset="-122"/>
              </a:rPr>
              <a:t>Content</a:t>
            </a:r>
            <a:endParaRPr lang="zh-CN" altLang="en-US" dirty="0">
              <a:latin typeface="Microsoft YaHei" panose="020B0503020204020204" pitchFamily="34" charset="-122"/>
              <a:ea typeface="Microsoft YaHei" panose="020B0503020204020204" pitchFamily="34" charset="-122"/>
              <a:cs typeface="SimSun" charset="-122"/>
            </a:endParaRP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dirty="0"/>
          </a:p>
        </p:txBody>
      </p:sp>
      <p:sp>
        <p:nvSpPr>
          <p:cNvPr id="4" name="页脚占位符 3"/>
          <p:cNvSpPr>
            <a:spLocks noGrp="1"/>
          </p:cNvSpPr>
          <p:nvPr>
            <p:ph type="ftr" sz="quarter" idx="11"/>
          </p:nvPr>
        </p:nvSpPr>
        <p:spPr>
          <a:xfrm>
            <a:off x="3052763" y="6381750"/>
            <a:ext cx="4435475" cy="250825"/>
          </a:xfrm>
        </p:spPr>
        <p:txBody>
          <a:bodyPr/>
          <a:lstStyle/>
          <a:p>
            <a:pPr>
              <a:defRPr/>
            </a:pPr>
            <a:r>
              <a:rPr lang="en-US" altLang="zh-CN" dirty="0"/>
              <a:t>Python/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14</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819416"/>
            <a:ext cx="5808604" cy="281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Arial" panose="020B0604020202020204" pitchFamily="34" charset="0"/>
                <a:ea typeface="宋体" pitchFamily="2"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2.1</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Python Syntax</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2.2</a:t>
            </a:r>
            <a:r>
              <a:rPr lang="zh-CN" altLang="en-US"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Python Modules</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2.3</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Installation of Python IDE</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2.4</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Practice: Data Analysis and Visualization</a:t>
            </a:r>
          </a:p>
        </p:txBody>
      </p:sp>
      <p:sp>
        <p:nvSpPr>
          <p:cNvPr id="11" name="圆角矩形 10"/>
          <p:cNvSpPr/>
          <p:nvPr/>
        </p:nvSpPr>
        <p:spPr bwMode="auto">
          <a:xfrm>
            <a:off x="838298" y="2628900"/>
            <a:ext cx="5448158" cy="300984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44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15</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10" name="TextBox 9">
            <a:extLst>
              <a:ext uri="{FF2B5EF4-FFF2-40B4-BE49-F238E27FC236}">
                <a16:creationId xmlns:a16="http://schemas.microsoft.com/office/drawing/2014/main" id="{97ECE124-9F91-4249-BC8C-C06CA49EA56D}"/>
              </a:ext>
            </a:extLst>
          </p:cNvPr>
          <p:cNvSpPr txBox="1"/>
          <p:nvPr/>
        </p:nvSpPr>
        <p:spPr>
          <a:xfrm>
            <a:off x="719138" y="1524050"/>
            <a:ext cx="7891356" cy="39372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 module is a file containing Python definitions and statements. A module can define functions, classes, and variables. A module can also include runnable code. Grouping related code into a module makes the code easier to understand and use. It also makes the code logically organized.</a:t>
            </a:r>
          </a:p>
          <a:p>
            <a:pPr marL="285750" indent="-285750">
              <a:lnSpc>
                <a:spcPct val="150000"/>
              </a:lnSpc>
              <a:buFont typeface="Arial" panose="020B0604020202020204" pitchFamily="34" charset="0"/>
              <a:buChar char="•"/>
            </a:pPr>
            <a:r>
              <a:rPr lang="en-US" dirty="0"/>
              <a:t> Each module needs to be imported before use. </a:t>
            </a:r>
          </a:p>
          <a:p>
            <a:pPr marL="285750" indent="-285750">
              <a:lnSpc>
                <a:spcPct val="150000"/>
              </a:lnSpc>
              <a:buFont typeface="Arial" panose="020B0604020202020204" pitchFamily="34" charset="0"/>
              <a:buChar char="•"/>
            </a:pPr>
            <a:r>
              <a:rPr lang="en-US" dirty="0"/>
              <a:t>Three common alternatives: </a:t>
            </a:r>
          </a:p>
          <a:p>
            <a:pPr marL="800100" lvl="1" indent="-342900">
              <a:lnSpc>
                <a:spcPct val="150000"/>
              </a:lnSpc>
              <a:buAutoNum type="arabicPeriod"/>
            </a:pPr>
            <a:r>
              <a:rPr lang="en-US" dirty="0"/>
              <a:t>Import the full module: import </a:t>
            </a:r>
            <a:r>
              <a:rPr lang="en-US" dirty="0" err="1"/>
              <a:t>numpy</a:t>
            </a:r>
            <a:r>
              <a:rPr lang="en-US" dirty="0"/>
              <a:t> </a:t>
            </a:r>
          </a:p>
          <a:p>
            <a:pPr marL="800100" lvl="1" indent="-342900">
              <a:lnSpc>
                <a:spcPct val="150000"/>
              </a:lnSpc>
              <a:buAutoNum type="arabicPeriod"/>
            </a:pPr>
            <a:r>
              <a:rPr lang="en-US" dirty="0"/>
              <a:t>Import selected functions from the module: </a:t>
            </a:r>
          </a:p>
          <a:p>
            <a:pPr lvl="2">
              <a:lnSpc>
                <a:spcPct val="150000"/>
              </a:lnSpc>
            </a:pPr>
            <a:r>
              <a:rPr lang="en-US" dirty="0"/>
              <a:t>from </a:t>
            </a:r>
            <a:r>
              <a:rPr lang="en-US" dirty="0" err="1"/>
              <a:t>numpy</a:t>
            </a:r>
            <a:r>
              <a:rPr lang="en-US" dirty="0"/>
              <a:t> import array, sin, cos </a:t>
            </a:r>
          </a:p>
          <a:p>
            <a:pPr marL="800100" lvl="1" indent="-342900">
              <a:lnSpc>
                <a:spcPct val="150000"/>
              </a:lnSpc>
              <a:buAutoNum type="arabicPeriod"/>
            </a:pPr>
            <a:r>
              <a:rPr lang="en-US" dirty="0"/>
              <a:t>Import all functions from the module: </a:t>
            </a:r>
          </a:p>
          <a:p>
            <a:pPr lvl="1">
              <a:lnSpc>
                <a:spcPct val="150000"/>
              </a:lnSpc>
            </a:pPr>
            <a:r>
              <a:rPr lang="en-US" dirty="0"/>
              <a:t>	from </a:t>
            </a:r>
            <a:r>
              <a:rPr lang="en-US" dirty="0" err="1"/>
              <a:t>numpy</a:t>
            </a:r>
            <a:r>
              <a:rPr lang="en-US" dirty="0"/>
              <a:t> import * </a:t>
            </a:r>
          </a:p>
          <a:p>
            <a:pPr marL="285750" indent="-285750">
              <a:lnSpc>
                <a:spcPct val="150000"/>
              </a:lnSpc>
              <a:buFont typeface="Arial" panose="020B0604020202020204" pitchFamily="34" charset="0"/>
              <a:buChar char="•"/>
            </a:pPr>
            <a:endParaRPr lang="en-US" dirty="0"/>
          </a:p>
        </p:txBody>
      </p:sp>
      <p:pic>
        <p:nvPicPr>
          <p:cNvPr id="7" name="图片 6">
            <a:extLst>
              <a:ext uri="{FF2B5EF4-FFF2-40B4-BE49-F238E27FC236}">
                <a16:creationId xmlns:a16="http://schemas.microsoft.com/office/drawing/2014/main" id="{F35954E1-360F-AD40-8AAD-F98F951A8EBE}"/>
              </a:ext>
            </a:extLst>
          </p:cNvPr>
          <p:cNvPicPr>
            <a:picLocks noChangeAspect="1"/>
          </p:cNvPicPr>
          <p:nvPr/>
        </p:nvPicPr>
        <p:blipFill rotWithShape="1">
          <a:blip r:embed="rId2">
            <a:extLst>
              <a:ext uri="{28A0092B-C50C-407E-A947-70E740481C1C}">
                <a14:useLocalDpi xmlns:a14="http://schemas.microsoft.com/office/drawing/2010/main" val="0"/>
              </a:ext>
            </a:extLst>
          </a:blip>
          <a:srcRect l="11735" t="21765" r="9858" b="18237"/>
          <a:stretch/>
        </p:blipFill>
        <p:spPr>
          <a:xfrm>
            <a:off x="5714969" y="2819416"/>
            <a:ext cx="3352156" cy="1448760"/>
          </a:xfrm>
          <a:prstGeom prst="rect">
            <a:avLst/>
          </a:prstGeom>
        </p:spPr>
      </p:pic>
      <p:pic>
        <p:nvPicPr>
          <p:cNvPr id="9" name="图片 8">
            <a:extLst>
              <a:ext uri="{FF2B5EF4-FFF2-40B4-BE49-F238E27FC236}">
                <a16:creationId xmlns:a16="http://schemas.microsoft.com/office/drawing/2014/main" id="{58DFE03A-7E1E-1A48-8302-DB887C9475A0}"/>
              </a:ext>
            </a:extLst>
          </p:cNvPr>
          <p:cNvPicPr>
            <a:picLocks noChangeAspect="1"/>
          </p:cNvPicPr>
          <p:nvPr/>
        </p:nvPicPr>
        <p:blipFill rotWithShape="1">
          <a:blip r:embed="rId3">
            <a:extLst>
              <a:ext uri="{28A0092B-C50C-407E-A947-70E740481C1C}">
                <a14:useLocalDpi xmlns:a14="http://schemas.microsoft.com/office/drawing/2010/main" val="0"/>
              </a:ext>
            </a:extLst>
          </a:blip>
          <a:srcRect l="12134" t="18703" r="11242" b="21724"/>
          <a:stretch/>
        </p:blipFill>
        <p:spPr>
          <a:xfrm>
            <a:off x="5427630" y="4267178"/>
            <a:ext cx="3639495" cy="1295366"/>
          </a:xfrm>
          <a:prstGeom prst="rect">
            <a:avLst/>
          </a:prstGeom>
        </p:spPr>
      </p:pic>
    </p:spTree>
    <p:extLst>
      <p:ext uri="{BB962C8B-B14F-4D97-AF65-F5344CB8AC3E}">
        <p14:creationId xmlns:p14="http://schemas.microsoft.com/office/powerpoint/2010/main" val="199380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16</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1109599" cy="338554"/>
          </a:xfrm>
          <a:prstGeom prst="rect">
            <a:avLst/>
          </a:prstGeom>
          <a:noFill/>
        </p:spPr>
        <p:txBody>
          <a:bodyPr wrap="none" rtlCol="0">
            <a:spAutoFit/>
          </a:bodyPr>
          <a:lstStyle/>
          <a:p>
            <a:r>
              <a:rPr lang="en-US" sz="1600" b="1" dirty="0"/>
              <a:t>Notations</a:t>
            </a:r>
          </a:p>
        </p:txBody>
      </p:sp>
      <p:sp>
        <p:nvSpPr>
          <p:cNvPr id="7" name="Rectangle 6">
            <a:extLst>
              <a:ext uri="{FF2B5EF4-FFF2-40B4-BE49-F238E27FC236}">
                <a16:creationId xmlns:a16="http://schemas.microsoft.com/office/drawing/2014/main" id="{F2EFF624-BC4F-9847-B32F-044228669543}"/>
              </a:ext>
            </a:extLst>
          </p:cNvPr>
          <p:cNvSpPr/>
          <p:nvPr/>
        </p:nvSpPr>
        <p:spPr>
          <a:xfrm>
            <a:off x="698500" y="1905040"/>
            <a:ext cx="4572000" cy="3337132"/>
          </a:xfrm>
          <a:prstGeom prst="rect">
            <a:avLst/>
          </a:prstGeom>
        </p:spPr>
        <p:txBody>
          <a:bodyPr>
            <a:spAutoFit/>
          </a:bodyPr>
          <a:lstStyle/>
          <a:p>
            <a:pPr>
              <a:lnSpc>
                <a:spcPct val="150000"/>
              </a:lnSpc>
            </a:pPr>
            <a:r>
              <a:rPr lang="en-US" dirty="0"/>
              <a:t>A few things to note:</a:t>
            </a:r>
          </a:p>
          <a:p>
            <a:pPr marL="285750" indent="-285750">
              <a:lnSpc>
                <a:spcPct val="150000"/>
              </a:lnSpc>
              <a:buFont typeface="Arial" panose="020B0604020202020204" pitchFamily="34" charset="0"/>
              <a:buChar char="•"/>
            </a:pPr>
            <a:r>
              <a:rPr lang="en-US" dirty="0"/>
              <a:t>All methods support shortcuts;  </a:t>
            </a:r>
            <a:r>
              <a:rPr lang="en-US" i="1" dirty="0"/>
              <a:t>e.g., </a:t>
            </a:r>
            <a:endParaRPr lang="en-US" dirty="0"/>
          </a:p>
          <a:p>
            <a:pPr>
              <a:lnSpc>
                <a:spcPct val="150000"/>
              </a:lnSpc>
            </a:pPr>
            <a:r>
              <a:rPr lang="en-US" dirty="0"/>
              <a:t>	import </a:t>
            </a:r>
            <a:r>
              <a:rPr lang="en-US" dirty="0" err="1"/>
              <a:t>numpy</a:t>
            </a:r>
            <a:r>
              <a:rPr lang="en-US" dirty="0"/>
              <a:t> as np. </a:t>
            </a:r>
          </a:p>
          <a:p>
            <a:pPr marL="285750" indent="-285750" fontAlgn="auto">
              <a:lnSpc>
                <a:spcPct val="150000"/>
              </a:lnSpc>
              <a:buFont typeface="Arial" panose="020B0604020202020204" pitchFamily="34" charset="0"/>
              <a:buChar char="•"/>
            </a:pPr>
            <a:r>
              <a:rPr lang="en-US" dirty="0"/>
              <a:t>Sometimes import &lt;module&gt; fails, if the module is in fact a collection of modules. For example, </a:t>
            </a:r>
          </a:p>
          <a:p>
            <a:pPr fontAlgn="auto">
              <a:lnSpc>
                <a:spcPct val="150000"/>
              </a:lnSpc>
            </a:pPr>
            <a:r>
              <a:rPr lang="en-US" dirty="0"/>
              <a:t>	import </a:t>
            </a:r>
            <a:r>
              <a:rPr lang="en-US" dirty="0" err="1"/>
              <a:t>scipy</a:t>
            </a:r>
            <a:r>
              <a:rPr lang="en-US" dirty="0"/>
              <a:t>. Instead, use</a:t>
            </a:r>
            <a:br>
              <a:rPr lang="en-US" dirty="0"/>
            </a:br>
            <a:r>
              <a:rPr lang="en-US" dirty="0"/>
              <a:t>	import </a:t>
            </a:r>
            <a:r>
              <a:rPr lang="en-US" dirty="0" err="1"/>
              <a:t>scipy.signal</a:t>
            </a:r>
            <a:r>
              <a:rPr lang="en-US" dirty="0"/>
              <a:t> </a:t>
            </a:r>
            <a:endParaRPr lang="en-US" sz="1600" dirty="0"/>
          </a:p>
          <a:p>
            <a:pPr marL="285750" indent="-285750" fontAlgn="auto">
              <a:lnSpc>
                <a:spcPct val="150000"/>
              </a:lnSpc>
              <a:buFont typeface="Arial" panose="020B0604020202020204" pitchFamily="34" charset="0"/>
              <a:buChar char="•"/>
            </a:pPr>
            <a:r>
              <a:rPr lang="en-US" dirty="0"/>
              <a:t>Importing all functions from the module is not recommended, because different modules may contain functions with the same name. </a:t>
            </a:r>
            <a:endParaRPr lang="en-US" sz="1600" dirty="0">
              <a:effectLst/>
            </a:endParaRPr>
          </a:p>
        </p:txBody>
      </p:sp>
      <p:pic>
        <p:nvPicPr>
          <p:cNvPr id="11" name="图片 10">
            <a:extLst>
              <a:ext uri="{FF2B5EF4-FFF2-40B4-BE49-F238E27FC236}">
                <a16:creationId xmlns:a16="http://schemas.microsoft.com/office/drawing/2014/main" id="{88F6F3F3-20C6-F440-87F1-982C0AA48FDC}"/>
              </a:ext>
            </a:extLst>
          </p:cNvPr>
          <p:cNvPicPr>
            <a:picLocks noChangeAspect="1"/>
          </p:cNvPicPr>
          <p:nvPr/>
        </p:nvPicPr>
        <p:blipFill rotWithShape="1">
          <a:blip r:embed="rId2">
            <a:extLst>
              <a:ext uri="{28A0092B-C50C-407E-A947-70E740481C1C}">
                <a14:useLocalDpi xmlns:a14="http://schemas.microsoft.com/office/drawing/2010/main" val="0"/>
              </a:ext>
            </a:extLst>
          </a:blip>
          <a:srcRect l="8380" t="20709" r="8939" b="21600"/>
          <a:stretch/>
        </p:blipFill>
        <p:spPr>
          <a:xfrm>
            <a:off x="3951521" y="1219258"/>
            <a:ext cx="5215039" cy="1585608"/>
          </a:xfrm>
          <a:prstGeom prst="rect">
            <a:avLst/>
          </a:prstGeom>
        </p:spPr>
      </p:pic>
      <p:pic>
        <p:nvPicPr>
          <p:cNvPr id="13" name="图片 12">
            <a:extLst>
              <a:ext uri="{FF2B5EF4-FFF2-40B4-BE49-F238E27FC236}">
                <a16:creationId xmlns:a16="http://schemas.microsoft.com/office/drawing/2014/main" id="{FB721397-FF41-8C49-AAC4-9D458C6050DE}"/>
              </a:ext>
            </a:extLst>
          </p:cNvPr>
          <p:cNvPicPr>
            <a:picLocks noChangeAspect="1"/>
          </p:cNvPicPr>
          <p:nvPr/>
        </p:nvPicPr>
        <p:blipFill rotWithShape="1">
          <a:blip r:embed="rId3">
            <a:extLst>
              <a:ext uri="{28A0092B-C50C-407E-A947-70E740481C1C}">
                <a14:useLocalDpi xmlns:a14="http://schemas.microsoft.com/office/drawing/2010/main" val="0"/>
              </a:ext>
            </a:extLst>
          </a:blip>
          <a:srcRect l="8787" t="21286" r="10206" b="16288"/>
          <a:stretch/>
        </p:blipFill>
        <p:spPr>
          <a:xfrm>
            <a:off x="5029188" y="3581396"/>
            <a:ext cx="3683012" cy="1371564"/>
          </a:xfrm>
          <a:prstGeom prst="rect">
            <a:avLst/>
          </a:prstGeom>
        </p:spPr>
      </p:pic>
    </p:spTree>
    <p:extLst>
      <p:ext uri="{BB962C8B-B14F-4D97-AF65-F5344CB8AC3E}">
        <p14:creationId xmlns:p14="http://schemas.microsoft.com/office/powerpoint/2010/main" val="218487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17</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902811" cy="338554"/>
          </a:xfrm>
          <a:prstGeom prst="rect">
            <a:avLst/>
          </a:prstGeom>
          <a:noFill/>
        </p:spPr>
        <p:txBody>
          <a:bodyPr wrap="none" rtlCol="0">
            <a:spAutoFit/>
          </a:bodyPr>
          <a:lstStyle/>
          <a:p>
            <a:r>
              <a:rPr lang="en-US" sz="1600" b="1" dirty="0" err="1"/>
              <a:t>Numpy</a:t>
            </a:r>
            <a:endParaRPr lang="en-US" sz="1600" b="1" dirty="0"/>
          </a:p>
        </p:txBody>
      </p:sp>
      <p:sp>
        <p:nvSpPr>
          <p:cNvPr id="7" name="Rectangle 6">
            <a:extLst>
              <a:ext uri="{FF2B5EF4-FFF2-40B4-BE49-F238E27FC236}">
                <a16:creationId xmlns:a16="http://schemas.microsoft.com/office/drawing/2014/main" id="{F18BE306-FB68-4C43-B013-C47B3F3E20EB}"/>
              </a:ext>
            </a:extLst>
          </p:cNvPr>
          <p:cNvSpPr/>
          <p:nvPr/>
        </p:nvSpPr>
        <p:spPr>
          <a:xfrm>
            <a:off x="645821" y="1753899"/>
            <a:ext cx="8066379" cy="1675139"/>
          </a:xfrm>
          <a:prstGeom prst="rect">
            <a:avLst/>
          </a:prstGeom>
        </p:spPr>
        <p:txBody>
          <a:bodyPr wrap="square">
            <a:spAutoFit/>
          </a:bodyPr>
          <a:lstStyle/>
          <a:p>
            <a:pPr marL="285750" indent="-285750" fontAlgn="auto">
              <a:lnSpc>
                <a:spcPct val="150000"/>
              </a:lnSpc>
              <a:buFont typeface="Arial" panose="020B0604020202020204" pitchFamily="34" charset="0"/>
              <a:buChar char="•"/>
            </a:pPr>
            <a:r>
              <a:rPr lang="en-US" dirty="0"/>
              <a:t>Practically all scientific computing in Python is based on </a:t>
            </a:r>
            <a:r>
              <a:rPr lang="en-US" dirty="0" err="1"/>
              <a:t>numpy</a:t>
            </a:r>
            <a:r>
              <a:rPr lang="en-US" dirty="0"/>
              <a:t> and </a:t>
            </a:r>
            <a:r>
              <a:rPr lang="en-US" dirty="0" err="1"/>
              <a:t>scipy</a:t>
            </a:r>
            <a:r>
              <a:rPr lang="en-US" dirty="0"/>
              <a:t> modules. </a:t>
            </a:r>
          </a:p>
          <a:p>
            <a:pPr marL="285750" indent="-285750" fontAlgn="auto">
              <a:lnSpc>
                <a:spcPct val="150000"/>
              </a:lnSpc>
              <a:buFont typeface="Arial" panose="020B0604020202020204" pitchFamily="34" charset="0"/>
              <a:buChar char="•"/>
            </a:pPr>
            <a:r>
              <a:rPr lang="en-US" dirty="0"/>
              <a:t>NumPy provides a numerical array as an alternative to Python list. </a:t>
            </a:r>
          </a:p>
          <a:p>
            <a:pPr marL="285750" indent="-285750" fontAlgn="auto">
              <a:lnSpc>
                <a:spcPct val="150000"/>
              </a:lnSpc>
              <a:buFont typeface="Arial" panose="020B0604020202020204" pitchFamily="34" charset="0"/>
              <a:buChar char="•"/>
            </a:pPr>
            <a:r>
              <a:rPr lang="en-US" dirty="0"/>
              <a:t>The list type is very generic and accepts any mixture of data types. </a:t>
            </a:r>
          </a:p>
          <a:p>
            <a:pPr marL="285750" indent="-285750" fontAlgn="auto">
              <a:lnSpc>
                <a:spcPct val="150000"/>
              </a:lnSpc>
              <a:buFont typeface="Arial" panose="020B0604020202020204" pitchFamily="34" charset="0"/>
              <a:buChar char="•"/>
            </a:pPr>
            <a:r>
              <a:rPr lang="en-US" dirty="0"/>
              <a:t>Although practical for generic manipulation, it is becomes inefficient in computing. </a:t>
            </a:r>
          </a:p>
          <a:p>
            <a:pPr marL="285750" indent="-285750" fontAlgn="auto">
              <a:lnSpc>
                <a:spcPct val="150000"/>
              </a:lnSpc>
              <a:buFont typeface="Arial" panose="020B0604020202020204" pitchFamily="34" charset="0"/>
              <a:buChar char="•"/>
            </a:pPr>
            <a:r>
              <a:rPr lang="en-US" dirty="0"/>
              <a:t>Instead, the NumPy array is more limited and more focused on numerical computing. </a:t>
            </a:r>
          </a:p>
        </p:txBody>
      </p:sp>
      <p:pic>
        <p:nvPicPr>
          <p:cNvPr id="10" name="图片 9">
            <a:extLst>
              <a:ext uri="{FF2B5EF4-FFF2-40B4-BE49-F238E27FC236}">
                <a16:creationId xmlns:a16="http://schemas.microsoft.com/office/drawing/2014/main" id="{81B8FF21-9A3F-BE4B-A0AF-64FC88B93930}"/>
              </a:ext>
            </a:extLst>
          </p:cNvPr>
          <p:cNvPicPr>
            <a:picLocks noChangeAspect="1"/>
          </p:cNvPicPr>
          <p:nvPr/>
        </p:nvPicPr>
        <p:blipFill rotWithShape="1">
          <a:blip r:embed="rId2">
            <a:extLst>
              <a:ext uri="{28A0092B-C50C-407E-A947-70E740481C1C}">
                <a14:useLocalDpi xmlns:a14="http://schemas.microsoft.com/office/drawing/2010/main" val="0"/>
              </a:ext>
            </a:extLst>
          </a:blip>
          <a:srcRect l="6515" t="15116" r="6680" b="13698"/>
          <a:stretch/>
        </p:blipFill>
        <p:spPr>
          <a:xfrm>
            <a:off x="914496" y="3549679"/>
            <a:ext cx="7070680" cy="2470053"/>
          </a:xfrm>
          <a:prstGeom prst="rect">
            <a:avLst/>
          </a:prstGeom>
        </p:spPr>
      </p:pic>
    </p:spTree>
    <p:extLst>
      <p:ext uri="{BB962C8B-B14F-4D97-AF65-F5344CB8AC3E}">
        <p14:creationId xmlns:p14="http://schemas.microsoft.com/office/powerpoint/2010/main" val="272913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18</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2557110" cy="338554"/>
          </a:xfrm>
          <a:prstGeom prst="rect">
            <a:avLst/>
          </a:prstGeom>
          <a:noFill/>
        </p:spPr>
        <p:txBody>
          <a:bodyPr wrap="none" rtlCol="0">
            <a:spAutoFit/>
          </a:bodyPr>
          <a:lstStyle/>
          <a:p>
            <a:r>
              <a:rPr lang="en-US" sz="1600" b="1" dirty="0" err="1"/>
              <a:t>Numpy</a:t>
            </a:r>
            <a:r>
              <a:rPr lang="en-US" sz="1600" b="1" dirty="0"/>
              <a:t> - more on vectors</a:t>
            </a:r>
          </a:p>
        </p:txBody>
      </p:sp>
      <p:sp>
        <p:nvSpPr>
          <p:cNvPr id="7" name="Rectangle 6">
            <a:extLst>
              <a:ext uri="{FF2B5EF4-FFF2-40B4-BE49-F238E27FC236}">
                <a16:creationId xmlns:a16="http://schemas.microsoft.com/office/drawing/2014/main" id="{2FC6827D-A426-7B47-A51E-F9823D17A16B}"/>
              </a:ext>
            </a:extLst>
          </p:cNvPr>
          <p:cNvSpPr/>
          <p:nvPr/>
        </p:nvSpPr>
        <p:spPr>
          <a:xfrm>
            <a:off x="645821" y="1753899"/>
            <a:ext cx="8066379" cy="2536913"/>
          </a:xfrm>
          <a:prstGeom prst="rect">
            <a:avLst/>
          </a:prstGeom>
        </p:spPr>
        <p:txBody>
          <a:bodyPr wrap="square">
            <a:spAutoFit/>
          </a:bodyPr>
          <a:lstStyle/>
          <a:p>
            <a:pPr marL="285750" indent="-285750">
              <a:buFont typeface="Arial" panose="020B0604020202020204" pitchFamily="34" charset="0"/>
              <a:buChar char="•"/>
            </a:pPr>
            <a:r>
              <a:rPr lang="en-US" dirty="0"/>
              <a:t>NumPy </a:t>
            </a:r>
            <a:r>
              <a:rPr lang="en-US" dirty="0" err="1"/>
              <a:t>np.arange</a:t>
            </a:r>
            <a:r>
              <a:rPr lang="en-US" dirty="0"/>
              <a:t> creates a range array .</a:t>
            </a:r>
          </a:p>
          <a:p>
            <a:pPr marL="285750" indent="-285750" fontAlgn="auto">
              <a:lnSpc>
                <a:spcPct val="150000"/>
              </a:lnSpc>
              <a:buFont typeface="Arial" panose="020B0604020202020204" pitchFamily="34" charset="0"/>
              <a:buChar char="•"/>
            </a:pPr>
            <a:endParaRPr lang="en-US" dirty="0"/>
          </a:p>
          <a:p>
            <a:pPr marL="285750" indent="-285750" fontAlgn="auto">
              <a:lnSpc>
                <a:spcPct val="150000"/>
              </a:lnSpc>
              <a:buFont typeface="Arial" panose="020B0604020202020204" pitchFamily="34" charset="0"/>
              <a:buChar char="•"/>
            </a:pPr>
            <a:endParaRPr lang="en-US" dirty="0"/>
          </a:p>
          <a:p>
            <a:pPr marL="285750" indent="-285750" fontAlgn="auto">
              <a:lnSpc>
                <a:spcPct val="150000"/>
              </a:lnSpc>
              <a:buFont typeface="Arial" panose="020B0604020202020204" pitchFamily="34" charset="0"/>
              <a:buChar char="•"/>
            </a:pPr>
            <a:endParaRPr lang="en-US" dirty="0"/>
          </a:p>
          <a:p>
            <a:pPr marL="285750" indent="-285750" fontAlgn="auto">
              <a:lnSpc>
                <a:spcPct val="150000"/>
              </a:lnSpc>
              <a:buFont typeface="Arial" panose="020B0604020202020204" pitchFamily="34" charset="0"/>
              <a:buChar char="•"/>
            </a:pPr>
            <a:endParaRPr lang="en-US" dirty="0"/>
          </a:p>
          <a:p>
            <a:pPr marL="285750" indent="-285750" fontAlgn="auto">
              <a:lnSpc>
                <a:spcPct val="150000"/>
              </a:lnSpc>
              <a:buFont typeface="Arial" panose="020B0604020202020204" pitchFamily="34" charset="0"/>
              <a:buChar char="•"/>
            </a:pPr>
            <a:endParaRPr lang="en-US" dirty="0"/>
          </a:p>
          <a:p>
            <a:pPr marL="285750" indent="-285750" fontAlgn="auto">
              <a:lnSpc>
                <a:spcPct val="150000"/>
              </a:lnSpc>
              <a:buFont typeface="Arial" panose="020B0604020202020204" pitchFamily="34" charset="0"/>
              <a:buChar char="•"/>
            </a:pPr>
            <a:r>
              <a:rPr lang="en-US" dirty="0"/>
              <a:t>Some of the vector/matrix functions </a:t>
            </a:r>
          </a:p>
          <a:p>
            <a:pPr marL="285750" indent="-285750" fontAlgn="auto">
              <a:lnSpc>
                <a:spcPct val="150000"/>
              </a:lnSpc>
              <a:buFont typeface="Arial" panose="020B0604020202020204" pitchFamily="34" charset="0"/>
              <a:buChar char="•"/>
            </a:pPr>
            <a:endParaRPr lang="en-US" dirty="0"/>
          </a:p>
        </p:txBody>
      </p:sp>
      <p:pic>
        <p:nvPicPr>
          <p:cNvPr id="11" name="图片 10">
            <a:extLst>
              <a:ext uri="{FF2B5EF4-FFF2-40B4-BE49-F238E27FC236}">
                <a16:creationId xmlns:a16="http://schemas.microsoft.com/office/drawing/2014/main" id="{94D0F19C-3953-114C-87FE-EDC9DBA3E1D4}"/>
              </a:ext>
            </a:extLst>
          </p:cNvPr>
          <p:cNvPicPr>
            <a:picLocks noChangeAspect="1"/>
          </p:cNvPicPr>
          <p:nvPr/>
        </p:nvPicPr>
        <p:blipFill rotWithShape="1">
          <a:blip r:embed="rId2">
            <a:extLst>
              <a:ext uri="{28A0092B-C50C-407E-A947-70E740481C1C}">
                <a14:useLocalDpi xmlns:a14="http://schemas.microsoft.com/office/drawing/2010/main" val="0"/>
              </a:ext>
            </a:extLst>
          </a:blip>
          <a:srcRect l="5846" t="23551" r="6655" b="24683"/>
          <a:stretch/>
        </p:blipFill>
        <p:spPr>
          <a:xfrm>
            <a:off x="486325" y="2210855"/>
            <a:ext cx="8171349" cy="1295366"/>
          </a:xfrm>
          <a:prstGeom prst="rect">
            <a:avLst/>
          </a:prstGeom>
        </p:spPr>
      </p:pic>
      <p:pic>
        <p:nvPicPr>
          <p:cNvPr id="13" name="图片 12">
            <a:extLst>
              <a:ext uri="{FF2B5EF4-FFF2-40B4-BE49-F238E27FC236}">
                <a16:creationId xmlns:a16="http://schemas.microsoft.com/office/drawing/2014/main" id="{D171A058-835E-D440-AFCA-6B0A829FB41E}"/>
              </a:ext>
            </a:extLst>
          </p:cNvPr>
          <p:cNvPicPr>
            <a:picLocks noChangeAspect="1"/>
          </p:cNvPicPr>
          <p:nvPr/>
        </p:nvPicPr>
        <p:blipFill rotWithShape="1">
          <a:blip r:embed="rId3">
            <a:extLst>
              <a:ext uri="{28A0092B-C50C-407E-A947-70E740481C1C}">
                <a14:useLocalDpi xmlns:a14="http://schemas.microsoft.com/office/drawing/2010/main" val="0"/>
              </a:ext>
            </a:extLst>
          </a:blip>
          <a:srcRect l="6329" t="16843" r="7598" b="15560"/>
          <a:stretch/>
        </p:blipFill>
        <p:spPr>
          <a:xfrm>
            <a:off x="930486" y="4110559"/>
            <a:ext cx="5698859" cy="1793999"/>
          </a:xfrm>
          <a:prstGeom prst="rect">
            <a:avLst/>
          </a:prstGeom>
        </p:spPr>
      </p:pic>
    </p:spTree>
    <p:extLst>
      <p:ext uri="{BB962C8B-B14F-4D97-AF65-F5344CB8AC3E}">
        <p14:creationId xmlns:p14="http://schemas.microsoft.com/office/powerpoint/2010/main" val="58978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19</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1702710" cy="338554"/>
          </a:xfrm>
          <a:prstGeom prst="rect">
            <a:avLst/>
          </a:prstGeom>
          <a:noFill/>
        </p:spPr>
        <p:txBody>
          <a:bodyPr wrap="none" rtlCol="0">
            <a:spAutoFit/>
          </a:bodyPr>
          <a:lstStyle/>
          <a:p>
            <a:r>
              <a:rPr lang="en-US" sz="1600" b="1" dirty="0" err="1"/>
              <a:t>Numpy</a:t>
            </a:r>
            <a:r>
              <a:rPr lang="en-US" sz="1600" b="1" dirty="0"/>
              <a:t> - Matrix</a:t>
            </a:r>
          </a:p>
        </p:txBody>
      </p:sp>
      <p:sp>
        <p:nvSpPr>
          <p:cNvPr id="8" name="Rectangle 7">
            <a:extLst>
              <a:ext uri="{FF2B5EF4-FFF2-40B4-BE49-F238E27FC236}">
                <a16:creationId xmlns:a16="http://schemas.microsoft.com/office/drawing/2014/main" id="{9E3ACD21-B2DE-8749-B6E2-5C36AA548267}"/>
              </a:ext>
            </a:extLst>
          </p:cNvPr>
          <p:cNvSpPr/>
          <p:nvPr/>
        </p:nvSpPr>
        <p:spPr>
          <a:xfrm>
            <a:off x="645820" y="1949165"/>
            <a:ext cx="3164199" cy="954107"/>
          </a:xfrm>
          <a:prstGeom prst="rect">
            <a:avLst/>
          </a:prstGeom>
        </p:spPr>
        <p:txBody>
          <a:bodyPr wrap="square">
            <a:spAutoFit/>
          </a:bodyPr>
          <a:lstStyle/>
          <a:p>
            <a:pPr marL="285750" indent="-285750">
              <a:buFont typeface="Arial" panose="020B0604020202020204" pitchFamily="34" charset="0"/>
              <a:buChar char="•"/>
            </a:pPr>
            <a:r>
              <a:rPr lang="en-US" dirty="0"/>
              <a:t>A matrix is defined similarly; either by specifying the values manually, or using special functions. </a:t>
            </a:r>
          </a:p>
        </p:txBody>
      </p:sp>
      <p:sp>
        <p:nvSpPr>
          <p:cNvPr id="11" name="Rectangle 10">
            <a:extLst>
              <a:ext uri="{FF2B5EF4-FFF2-40B4-BE49-F238E27FC236}">
                <a16:creationId xmlns:a16="http://schemas.microsoft.com/office/drawing/2014/main" id="{6941B6E6-93BF-E045-B462-DD9483D4DFB2}"/>
              </a:ext>
            </a:extLst>
          </p:cNvPr>
          <p:cNvSpPr/>
          <p:nvPr/>
        </p:nvSpPr>
        <p:spPr>
          <a:xfrm>
            <a:off x="5171156" y="1960339"/>
            <a:ext cx="3820327" cy="523220"/>
          </a:xfrm>
          <a:prstGeom prst="rect">
            <a:avLst/>
          </a:prstGeom>
        </p:spPr>
        <p:txBody>
          <a:bodyPr wrap="square">
            <a:spAutoFit/>
          </a:bodyPr>
          <a:lstStyle/>
          <a:p>
            <a:pPr marL="285750" indent="-285750">
              <a:buFont typeface="Arial" panose="020B0604020202020204" pitchFamily="34" charset="0"/>
              <a:buChar char="•"/>
            </a:pPr>
            <a:r>
              <a:rPr lang="en-US" dirty="0"/>
              <a:t>Matrix multiplication use ’@’ operator or function </a:t>
            </a:r>
            <a:r>
              <a:rPr lang="en-US" dirty="0" err="1"/>
              <a:t>np.matmul</a:t>
            </a:r>
            <a:r>
              <a:rPr lang="en-US" dirty="0"/>
              <a:t>. </a:t>
            </a:r>
          </a:p>
        </p:txBody>
      </p:sp>
      <p:pic>
        <p:nvPicPr>
          <p:cNvPr id="12" name="图片 11">
            <a:extLst>
              <a:ext uri="{FF2B5EF4-FFF2-40B4-BE49-F238E27FC236}">
                <a16:creationId xmlns:a16="http://schemas.microsoft.com/office/drawing/2014/main" id="{177F2277-50C4-2943-B80A-82D3975E81F8}"/>
              </a:ext>
            </a:extLst>
          </p:cNvPr>
          <p:cNvPicPr>
            <a:picLocks noChangeAspect="1"/>
          </p:cNvPicPr>
          <p:nvPr/>
        </p:nvPicPr>
        <p:blipFill rotWithShape="1">
          <a:blip r:embed="rId2">
            <a:extLst>
              <a:ext uri="{28A0092B-C50C-407E-A947-70E740481C1C}">
                <a14:useLocalDpi xmlns:a14="http://schemas.microsoft.com/office/drawing/2010/main" val="0"/>
              </a:ext>
            </a:extLst>
          </a:blip>
          <a:srcRect l="6800" t="11669" r="7488" b="10527"/>
          <a:stretch/>
        </p:blipFill>
        <p:spPr>
          <a:xfrm>
            <a:off x="228714" y="3219179"/>
            <a:ext cx="4571880" cy="2648157"/>
          </a:xfrm>
          <a:prstGeom prst="rect">
            <a:avLst/>
          </a:prstGeom>
        </p:spPr>
      </p:pic>
      <p:pic>
        <p:nvPicPr>
          <p:cNvPr id="14" name="图片 13">
            <a:extLst>
              <a:ext uri="{FF2B5EF4-FFF2-40B4-BE49-F238E27FC236}">
                <a16:creationId xmlns:a16="http://schemas.microsoft.com/office/drawing/2014/main" id="{4A4293F8-C464-B24A-9D61-02C60CDB7D76}"/>
              </a:ext>
            </a:extLst>
          </p:cNvPr>
          <p:cNvPicPr>
            <a:picLocks noChangeAspect="1"/>
          </p:cNvPicPr>
          <p:nvPr/>
        </p:nvPicPr>
        <p:blipFill rotWithShape="1">
          <a:blip r:embed="rId3">
            <a:extLst>
              <a:ext uri="{28A0092B-C50C-407E-A947-70E740481C1C}">
                <a14:useLocalDpi xmlns:a14="http://schemas.microsoft.com/office/drawing/2010/main" val="0"/>
              </a:ext>
            </a:extLst>
          </a:blip>
          <a:srcRect l="6482" t="10902" r="9020" b="8455"/>
          <a:stretch/>
        </p:blipFill>
        <p:spPr>
          <a:xfrm>
            <a:off x="4891873" y="3251209"/>
            <a:ext cx="3820327" cy="2539930"/>
          </a:xfrm>
          <a:prstGeom prst="rect">
            <a:avLst/>
          </a:prstGeom>
        </p:spPr>
      </p:pic>
    </p:spTree>
    <p:extLst>
      <p:ext uri="{BB962C8B-B14F-4D97-AF65-F5344CB8AC3E}">
        <p14:creationId xmlns:p14="http://schemas.microsoft.com/office/powerpoint/2010/main" val="252582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cs typeface="SimSun" charset="-122"/>
              </a:rPr>
              <a:t>Content</a:t>
            </a:r>
            <a:endParaRPr lang="zh-CN" altLang="en-US" dirty="0">
              <a:latin typeface="Microsoft YaHei" panose="020B0503020204020204" pitchFamily="34" charset="-122"/>
              <a:ea typeface="Microsoft YaHei" panose="020B0503020204020204" pitchFamily="34" charset="-122"/>
              <a:cs typeface="SimSun" charset="-122"/>
            </a:endParaRP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dirty="0"/>
          </a:p>
        </p:txBody>
      </p:sp>
      <p:sp>
        <p:nvSpPr>
          <p:cNvPr id="4" name="页脚占位符 3"/>
          <p:cNvSpPr>
            <a:spLocks noGrp="1"/>
          </p:cNvSpPr>
          <p:nvPr>
            <p:ph type="ftr" sz="quarter" idx="11"/>
          </p:nvPr>
        </p:nvSpPr>
        <p:spPr>
          <a:xfrm>
            <a:off x="3052763" y="6381750"/>
            <a:ext cx="4435475" cy="250825"/>
          </a:xfrm>
        </p:spPr>
        <p:txBody>
          <a:bodyPr/>
          <a:lstStyle/>
          <a:p>
            <a:pPr>
              <a:defRPr/>
            </a:pPr>
            <a:r>
              <a:rPr lang="en-US" altLang="zh-CN" dirty="0"/>
              <a:t>Python/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2</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819416"/>
            <a:ext cx="5808604" cy="281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b="1" dirty="0">
                <a:solidFill>
                  <a:schemeClr val="accent2">
                    <a:lumMod val="75000"/>
                  </a:schemeClr>
                </a:solidFill>
                <a:latin typeface="Arial" panose="020B0604020202020204" pitchFamily="34" charset="0"/>
                <a:ea typeface="宋体" pitchFamily="2" charset="-122"/>
                <a:cs typeface="Arial" panose="020B0604020202020204" pitchFamily="34" charset="0"/>
              </a:rPr>
              <a:t> </a:t>
            </a:r>
            <a:r>
              <a:rPr lang="en-US" altLang="zh-CN"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1.1</a:t>
            </a:r>
            <a:r>
              <a:rPr lang="zh-CN" altLang="en-US"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Python Syntax</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1.2</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Python Modules</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1.3</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Installation of Python IDE</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1.4</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Practice: Data Analysis and Visualization</a:t>
            </a:r>
          </a:p>
        </p:txBody>
      </p:sp>
      <p:sp>
        <p:nvSpPr>
          <p:cNvPr id="11" name="圆角矩形 10"/>
          <p:cNvSpPr/>
          <p:nvPr/>
        </p:nvSpPr>
        <p:spPr bwMode="auto">
          <a:xfrm>
            <a:off x="838298" y="2628900"/>
            <a:ext cx="5448158" cy="300984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31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20</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1917513" cy="338554"/>
          </a:xfrm>
          <a:prstGeom prst="rect">
            <a:avLst/>
          </a:prstGeom>
          <a:noFill/>
        </p:spPr>
        <p:txBody>
          <a:bodyPr wrap="none" rtlCol="0">
            <a:spAutoFit/>
          </a:bodyPr>
          <a:lstStyle/>
          <a:p>
            <a:r>
              <a:rPr lang="en-US" sz="1600" b="1" dirty="0" err="1"/>
              <a:t>Numpy</a:t>
            </a:r>
            <a:r>
              <a:rPr lang="en-US" sz="1600" b="1" dirty="0"/>
              <a:t> - Indexing</a:t>
            </a:r>
          </a:p>
        </p:txBody>
      </p:sp>
      <p:sp>
        <p:nvSpPr>
          <p:cNvPr id="7" name="Rectangle 6">
            <a:extLst>
              <a:ext uri="{FF2B5EF4-FFF2-40B4-BE49-F238E27FC236}">
                <a16:creationId xmlns:a16="http://schemas.microsoft.com/office/drawing/2014/main" id="{918A2CF3-0A4C-B547-BFC3-B8985CAC18CF}"/>
              </a:ext>
            </a:extLst>
          </p:cNvPr>
          <p:cNvSpPr/>
          <p:nvPr/>
        </p:nvSpPr>
        <p:spPr>
          <a:xfrm>
            <a:off x="645820" y="1949165"/>
            <a:ext cx="3354701" cy="4260462"/>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Indexing of vectors uses the colon notation. We extract selected items from the vector 1...10 on the right.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a:lnSpc>
                <a:spcPct val="150000"/>
              </a:lnSpc>
            </a:pPr>
            <a:endParaRPr lang="en-US" dirty="0"/>
          </a:p>
          <a:p>
            <a:pPr>
              <a:lnSpc>
                <a:spcPct val="150000"/>
              </a:lnSpc>
            </a:pPr>
            <a:endParaRPr lang="en-US" dirty="0"/>
          </a:p>
          <a:p>
            <a:pPr marL="285750" indent="-285750">
              <a:lnSpc>
                <a:spcPct val="150000"/>
              </a:lnSpc>
              <a:buFont typeface="Arial" panose="020B0604020202020204" pitchFamily="34" charset="0"/>
              <a:buChar char="•"/>
            </a:pPr>
            <a:r>
              <a:rPr lang="en-US" dirty="0"/>
              <a:t>The start and end points can be omitted: </a:t>
            </a:r>
          </a:p>
          <a:p>
            <a:pPr marL="285750" indent="-285750">
              <a:lnSpc>
                <a:spcPct val="150000"/>
              </a:lnSpc>
              <a:buFont typeface="Arial" panose="020B0604020202020204" pitchFamily="34" charset="0"/>
              <a:buChar char="•"/>
            </a:pPr>
            <a:endParaRPr lang="en-US" dirty="0">
              <a:effectLst/>
            </a:endParaRP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effectLst/>
            </a:endParaRPr>
          </a:p>
        </p:txBody>
      </p:sp>
      <p:pic>
        <p:nvPicPr>
          <p:cNvPr id="11" name="图片 10">
            <a:extLst>
              <a:ext uri="{FF2B5EF4-FFF2-40B4-BE49-F238E27FC236}">
                <a16:creationId xmlns:a16="http://schemas.microsoft.com/office/drawing/2014/main" id="{34EB4B58-0400-6740-8762-2712C7C6E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234" y="838268"/>
            <a:ext cx="4978400" cy="2857500"/>
          </a:xfrm>
          <a:prstGeom prst="rect">
            <a:avLst/>
          </a:prstGeom>
        </p:spPr>
      </p:pic>
      <p:pic>
        <p:nvPicPr>
          <p:cNvPr id="13" name="图片 12">
            <a:extLst>
              <a:ext uri="{FF2B5EF4-FFF2-40B4-BE49-F238E27FC236}">
                <a16:creationId xmlns:a16="http://schemas.microsoft.com/office/drawing/2014/main" id="{5B5FE11B-DE3C-3148-BBF9-D6D6FDB1FEEA}"/>
              </a:ext>
            </a:extLst>
          </p:cNvPr>
          <p:cNvPicPr>
            <a:picLocks noChangeAspect="1"/>
          </p:cNvPicPr>
          <p:nvPr/>
        </p:nvPicPr>
        <p:blipFill rotWithShape="1">
          <a:blip r:embed="rId3">
            <a:extLst>
              <a:ext uri="{28A0092B-C50C-407E-A947-70E740481C1C}">
                <a14:useLocalDpi xmlns:a14="http://schemas.microsoft.com/office/drawing/2010/main" val="0"/>
              </a:ext>
            </a:extLst>
          </a:blip>
          <a:srcRect l="12263" t="14419" r="10864" b="15873"/>
          <a:stretch/>
        </p:blipFill>
        <p:spPr>
          <a:xfrm>
            <a:off x="4724396" y="3581396"/>
            <a:ext cx="3124118" cy="2133544"/>
          </a:xfrm>
          <a:prstGeom prst="rect">
            <a:avLst/>
          </a:prstGeom>
        </p:spPr>
      </p:pic>
    </p:spTree>
    <p:extLst>
      <p:ext uri="{BB962C8B-B14F-4D97-AF65-F5344CB8AC3E}">
        <p14:creationId xmlns:p14="http://schemas.microsoft.com/office/powerpoint/2010/main" val="2340984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21</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1917513" cy="338554"/>
          </a:xfrm>
          <a:prstGeom prst="rect">
            <a:avLst/>
          </a:prstGeom>
          <a:noFill/>
        </p:spPr>
        <p:txBody>
          <a:bodyPr wrap="none" rtlCol="0">
            <a:spAutoFit/>
          </a:bodyPr>
          <a:lstStyle/>
          <a:p>
            <a:r>
              <a:rPr lang="en-US" sz="1600" b="1" dirty="0" err="1"/>
              <a:t>Numpy</a:t>
            </a:r>
            <a:r>
              <a:rPr lang="en-US" sz="1600" b="1" dirty="0"/>
              <a:t> - Indexing</a:t>
            </a:r>
          </a:p>
        </p:txBody>
      </p:sp>
      <p:sp>
        <p:nvSpPr>
          <p:cNvPr id="7" name="Rectangle 6">
            <a:extLst>
              <a:ext uri="{FF2B5EF4-FFF2-40B4-BE49-F238E27FC236}">
                <a16:creationId xmlns:a16="http://schemas.microsoft.com/office/drawing/2014/main" id="{918A2CF3-0A4C-B547-BFC3-B8985CAC18CF}"/>
              </a:ext>
            </a:extLst>
          </p:cNvPr>
          <p:cNvSpPr/>
          <p:nvPr/>
        </p:nvSpPr>
        <p:spPr>
          <a:xfrm>
            <a:off x="645820" y="1949165"/>
            <a:ext cx="7431288" cy="382477"/>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Negative indices are counted from the end (-1 = the last, -2 = second-to-last, etc.): </a:t>
            </a:r>
            <a:endParaRPr lang="en-US" dirty="0">
              <a:effectLst/>
            </a:endParaRPr>
          </a:p>
        </p:txBody>
      </p:sp>
      <p:pic>
        <p:nvPicPr>
          <p:cNvPr id="8" name="Picture 7">
            <a:extLst>
              <a:ext uri="{FF2B5EF4-FFF2-40B4-BE49-F238E27FC236}">
                <a16:creationId xmlns:a16="http://schemas.microsoft.com/office/drawing/2014/main" id="{F78F1820-55AB-1D4D-82B9-DC145D7A4EE9}"/>
              </a:ext>
            </a:extLst>
          </p:cNvPr>
          <p:cNvPicPr>
            <a:picLocks noChangeAspect="1"/>
          </p:cNvPicPr>
          <p:nvPr/>
        </p:nvPicPr>
        <p:blipFill>
          <a:blip r:embed="rId2"/>
          <a:stretch>
            <a:fillRect/>
          </a:stretch>
        </p:blipFill>
        <p:spPr>
          <a:xfrm>
            <a:off x="645805" y="2913612"/>
            <a:ext cx="4038572" cy="2183245"/>
          </a:xfrm>
          <a:prstGeom prst="rect">
            <a:avLst/>
          </a:prstGeom>
        </p:spPr>
      </p:pic>
      <p:pic>
        <p:nvPicPr>
          <p:cNvPr id="10" name="图片 9">
            <a:extLst>
              <a:ext uri="{FF2B5EF4-FFF2-40B4-BE49-F238E27FC236}">
                <a16:creationId xmlns:a16="http://schemas.microsoft.com/office/drawing/2014/main" id="{BFC62C22-DF96-054E-A158-F14529EBEEDC}"/>
              </a:ext>
            </a:extLst>
          </p:cNvPr>
          <p:cNvPicPr>
            <a:picLocks noChangeAspect="1"/>
          </p:cNvPicPr>
          <p:nvPr/>
        </p:nvPicPr>
        <p:blipFill rotWithShape="1">
          <a:blip r:embed="rId3">
            <a:extLst>
              <a:ext uri="{28A0092B-C50C-407E-A947-70E740481C1C}">
                <a14:useLocalDpi xmlns:a14="http://schemas.microsoft.com/office/drawing/2010/main" val="0"/>
              </a:ext>
            </a:extLst>
          </a:blip>
          <a:srcRect l="9616" t="16339" r="12019" b="16160"/>
          <a:stretch/>
        </p:blipFill>
        <p:spPr>
          <a:xfrm>
            <a:off x="4684377" y="2612587"/>
            <a:ext cx="4176626" cy="2640547"/>
          </a:xfrm>
          <a:prstGeom prst="rect">
            <a:avLst/>
          </a:prstGeom>
        </p:spPr>
      </p:pic>
    </p:spTree>
    <p:extLst>
      <p:ext uri="{BB962C8B-B14F-4D97-AF65-F5344CB8AC3E}">
        <p14:creationId xmlns:p14="http://schemas.microsoft.com/office/powerpoint/2010/main" val="1577281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22</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1917513" cy="338554"/>
          </a:xfrm>
          <a:prstGeom prst="rect">
            <a:avLst/>
          </a:prstGeom>
          <a:noFill/>
        </p:spPr>
        <p:txBody>
          <a:bodyPr wrap="none" rtlCol="0">
            <a:spAutoFit/>
          </a:bodyPr>
          <a:lstStyle/>
          <a:p>
            <a:r>
              <a:rPr lang="en-US" sz="1600" b="1" dirty="0" err="1"/>
              <a:t>Numpy</a:t>
            </a:r>
            <a:r>
              <a:rPr lang="en-US" sz="1600" b="1" dirty="0"/>
              <a:t> - Indexing</a:t>
            </a:r>
          </a:p>
        </p:txBody>
      </p:sp>
      <p:sp>
        <p:nvSpPr>
          <p:cNvPr id="7" name="Rectangle 6">
            <a:extLst>
              <a:ext uri="{FF2B5EF4-FFF2-40B4-BE49-F238E27FC236}">
                <a16:creationId xmlns:a16="http://schemas.microsoft.com/office/drawing/2014/main" id="{918A2CF3-0A4C-B547-BFC3-B8985CAC18CF}"/>
              </a:ext>
            </a:extLst>
          </p:cNvPr>
          <p:cNvSpPr/>
          <p:nvPr/>
        </p:nvSpPr>
        <p:spPr>
          <a:xfrm>
            <a:off x="719138" y="1752644"/>
            <a:ext cx="7643812" cy="705642"/>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Also N-dimensional arrays (</a:t>
            </a:r>
            <a:r>
              <a:rPr lang="en-US" i="1" dirty="0"/>
              <a:t>e.g., matrices</a:t>
            </a:r>
            <a:r>
              <a:rPr lang="en-US" dirty="0"/>
              <a:t>) can be indexed similarly. This operation is called </a:t>
            </a:r>
            <a:r>
              <a:rPr lang="en-US" i="1" dirty="0"/>
              <a:t>slicing</a:t>
            </a:r>
            <a:r>
              <a:rPr lang="en-US" dirty="0"/>
              <a:t>, and the result is a </a:t>
            </a:r>
            <a:r>
              <a:rPr lang="en-US" i="1" dirty="0"/>
              <a:t>slice </a:t>
            </a:r>
            <a:r>
              <a:rPr lang="en-US" dirty="0"/>
              <a:t>of the matrix. </a:t>
            </a:r>
          </a:p>
        </p:txBody>
      </p:sp>
      <p:sp>
        <p:nvSpPr>
          <p:cNvPr id="10" name="Rectangle 9">
            <a:extLst>
              <a:ext uri="{FF2B5EF4-FFF2-40B4-BE49-F238E27FC236}">
                <a16:creationId xmlns:a16="http://schemas.microsoft.com/office/drawing/2014/main" id="{93594CC8-A057-F042-83CD-7175AF340A21}"/>
              </a:ext>
            </a:extLst>
          </p:cNvPr>
          <p:cNvSpPr/>
          <p:nvPr/>
        </p:nvSpPr>
        <p:spPr>
          <a:xfrm>
            <a:off x="723139" y="2458286"/>
            <a:ext cx="4572000" cy="3614131"/>
          </a:xfrm>
          <a:prstGeom prst="rect">
            <a:avLst/>
          </a:prstGeom>
        </p:spPr>
        <p:txBody>
          <a:bodyPr>
            <a:spAutoFit/>
          </a:bodyPr>
          <a:lstStyle/>
          <a:p>
            <a:pPr marL="285750" indent="-285750" fontAlgn="auto">
              <a:lnSpc>
                <a:spcPct val="150000"/>
              </a:lnSpc>
              <a:buFont typeface="Arial" panose="020B0604020202020204" pitchFamily="34" charset="0"/>
              <a:buChar char="•"/>
            </a:pPr>
            <a:r>
              <a:rPr lang="en-US" dirty="0"/>
              <a:t>In the example on the right, we extract items on the rows 2:4 = [2,3] and columns 1,2,4 (shown in red). </a:t>
            </a:r>
          </a:p>
          <a:p>
            <a:pPr marL="285750" indent="-285750" fontAlgn="auto">
              <a:lnSpc>
                <a:spcPct val="150000"/>
              </a:lnSpc>
              <a:buFont typeface="Arial" panose="020B0604020202020204" pitchFamily="34" charset="0"/>
              <a:buChar char="•"/>
            </a:pPr>
            <a:r>
              <a:rPr lang="en-US" dirty="0"/>
              <a:t>Note: the first index is the row; not "x-coordinate". </a:t>
            </a:r>
          </a:p>
          <a:p>
            <a:pPr marL="285750" indent="-285750" fontAlgn="auto">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To specify only column or row indices, use ":" alone. </a:t>
            </a:r>
          </a:p>
          <a:p>
            <a:pPr marL="285750" indent="-285750">
              <a:lnSpc>
                <a:spcPct val="150000"/>
              </a:lnSpc>
              <a:buFont typeface="Arial" panose="020B0604020202020204" pitchFamily="34" charset="0"/>
              <a:buChar char="•"/>
            </a:pPr>
            <a:r>
              <a:rPr lang="en-US" dirty="0"/>
              <a:t>Now we wish to extract two bottom rows. </a:t>
            </a:r>
          </a:p>
          <a:p>
            <a:pPr marL="285750" indent="-285750">
              <a:lnSpc>
                <a:spcPct val="150000"/>
              </a:lnSpc>
              <a:buFont typeface="Arial" panose="020B0604020202020204" pitchFamily="34" charset="0"/>
              <a:buChar char="•"/>
            </a:pPr>
            <a:r>
              <a:rPr lang="en-US" dirty="0"/>
              <a:t>M[4:, :] reads "give me all rows after the 4th and all columns". </a:t>
            </a:r>
          </a:p>
          <a:p>
            <a:pPr marL="285750" indent="-285750">
              <a:lnSpc>
                <a:spcPct val="150000"/>
              </a:lnSpc>
              <a:buFont typeface="Arial" panose="020B0604020202020204" pitchFamily="34" charset="0"/>
              <a:buChar char="•"/>
            </a:pPr>
            <a:r>
              <a:rPr lang="en-US" dirty="0"/>
              <a:t>In this case, alternative forms would be, </a:t>
            </a:r>
            <a:r>
              <a:rPr lang="en-US" i="1" dirty="0"/>
              <a:t>e.g., </a:t>
            </a:r>
            <a:r>
              <a:rPr lang="en-US" dirty="0"/>
              <a:t>M[-2:, :]</a:t>
            </a:r>
            <a:r>
              <a:rPr lang="zh-CN" altLang="en-US" dirty="0"/>
              <a:t> </a:t>
            </a:r>
            <a:r>
              <a:rPr lang="en-US" dirty="0"/>
              <a:t>and</a:t>
            </a:r>
            <a:r>
              <a:rPr lang="zh-CN" altLang="en-US" dirty="0"/>
              <a:t> </a:t>
            </a:r>
            <a:r>
              <a:rPr lang="en-US" dirty="0"/>
              <a:t>M[[4,5], :]. </a:t>
            </a:r>
          </a:p>
          <a:p>
            <a:pPr marL="285750" indent="-285750" fontAlgn="auto">
              <a:lnSpc>
                <a:spcPct val="150000"/>
              </a:lnSpc>
              <a:buFont typeface="Arial" panose="020B0604020202020204" pitchFamily="34" charset="0"/>
              <a:buChar char="•"/>
            </a:pPr>
            <a:endParaRPr lang="en-US" dirty="0"/>
          </a:p>
        </p:txBody>
      </p:sp>
      <p:pic>
        <p:nvPicPr>
          <p:cNvPr id="9" name="图片 8">
            <a:extLst>
              <a:ext uri="{FF2B5EF4-FFF2-40B4-BE49-F238E27FC236}">
                <a16:creationId xmlns:a16="http://schemas.microsoft.com/office/drawing/2014/main" id="{715B8594-7E58-CB41-8706-5A452B1D3CDD}"/>
              </a:ext>
            </a:extLst>
          </p:cNvPr>
          <p:cNvPicPr>
            <a:picLocks noChangeAspect="1"/>
          </p:cNvPicPr>
          <p:nvPr/>
        </p:nvPicPr>
        <p:blipFill rotWithShape="1">
          <a:blip r:embed="rId2">
            <a:extLst>
              <a:ext uri="{28A0092B-C50C-407E-A947-70E740481C1C}">
                <a14:useLocalDpi xmlns:a14="http://schemas.microsoft.com/office/drawing/2010/main" val="0"/>
              </a:ext>
            </a:extLst>
          </a:blip>
          <a:srcRect l="10369" t="11525" r="10843" b="11675"/>
          <a:stretch/>
        </p:blipFill>
        <p:spPr>
          <a:xfrm>
            <a:off x="5410178" y="2218033"/>
            <a:ext cx="3657504" cy="3370720"/>
          </a:xfrm>
          <a:prstGeom prst="rect">
            <a:avLst/>
          </a:prstGeom>
        </p:spPr>
      </p:pic>
    </p:spTree>
    <p:extLst>
      <p:ext uri="{BB962C8B-B14F-4D97-AF65-F5344CB8AC3E}">
        <p14:creationId xmlns:p14="http://schemas.microsoft.com/office/powerpoint/2010/main" val="240468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23</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3156633" cy="338554"/>
          </a:xfrm>
          <a:prstGeom prst="rect">
            <a:avLst/>
          </a:prstGeom>
          <a:noFill/>
        </p:spPr>
        <p:txBody>
          <a:bodyPr wrap="none" rtlCol="0">
            <a:spAutoFit/>
          </a:bodyPr>
          <a:lstStyle/>
          <a:p>
            <a:r>
              <a:rPr lang="en-US" sz="1600" b="1" dirty="0" err="1"/>
              <a:t>Numpy</a:t>
            </a:r>
            <a:r>
              <a:rPr lang="en-US" sz="1600" b="1" dirty="0"/>
              <a:t> – N-Dimensional Array</a:t>
            </a:r>
          </a:p>
        </p:txBody>
      </p:sp>
      <p:sp>
        <p:nvSpPr>
          <p:cNvPr id="9" name="Rectangle 8">
            <a:extLst>
              <a:ext uri="{FF2B5EF4-FFF2-40B4-BE49-F238E27FC236}">
                <a16:creationId xmlns:a16="http://schemas.microsoft.com/office/drawing/2014/main" id="{471A95F8-4F5C-8546-AAEA-7A4A74F1C656}"/>
              </a:ext>
            </a:extLst>
          </p:cNvPr>
          <p:cNvSpPr/>
          <p:nvPr/>
        </p:nvSpPr>
        <p:spPr>
          <a:xfrm>
            <a:off x="609704" y="1889003"/>
            <a:ext cx="3428910" cy="3290966"/>
          </a:xfrm>
          <a:prstGeom prst="rect">
            <a:avLst/>
          </a:prstGeom>
        </p:spPr>
        <p:txBody>
          <a:bodyPr wrap="square">
            <a:spAutoFit/>
          </a:bodyPr>
          <a:lstStyle/>
          <a:p>
            <a:pPr marL="285750" indent="-285750" fontAlgn="auto">
              <a:lnSpc>
                <a:spcPct val="150000"/>
              </a:lnSpc>
              <a:buFont typeface="Arial" panose="020B0604020202020204" pitchFamily="34" charset="0"/>
              <a:buChar char="•"/>
            </a:pPr>
            <a:r>
              <a:rPr lang="en-US" dirty="0"/>
              <a:t>Higher-dimensional arrays are frequently encountered in machine learning. </a:t>
            </a:r>
          </a:p>
          <a:p>
            <a:pPr marL="285750" indent="-285750" fontAlgn="auto">
              <a:lnSpc>
                <a:spcPct val="150000"/>
              </a:lnSpc>
              <a:buFont typeface="Arial" panose="020B0604020202020204" pitchFamily="34" charset="0"/>
              <a:buChar char="•"/>
            </a:pPr>
            <a:r>
              <a:rPr lang="en-US" dirty="0"/>
              <a:t>For example, a set of 1000 color images of size </a:t>
            </a:r>
            <a:r>
              <a:rPr lang="en-US" i="1" dirty="0"/>
              <a:t>w </a:t>
            </a:r>
            <a:r>
              <a:rPr lang="en-US" dirty="0"/>
              <a:t>× </a:t>
            </a:r>
            <a:r>
              <a:rPr lang="en-US" i="1" dirty="0"/>
              <a:t>h </a:t>
            </a:r>
            <a:r>
              <a:rPr lang="en-US" dirty="0"/>
              <a:t>= 128 × 96 is represented as a 1000 × 96 × 128 × 3 array. </a:t>
            </a:r>
          </a:p>
          <a:p>
            <a:pPr marL="285750" indent="-285750" fontAlgn="auto">
              <a:lnSpc>
                <a:spcPct val="150000"/>
              </a:lnSpc>
              <a:buFont typeface="Arial" panose="020B0604020202020204" pitchFamily="34" charset="0"/>
              <a:buChar char="•"/>
            </a:pPr>
            <a:r>
              <a:rPr lang="en-US" dirty="0"/>
              <a:t>Here, dimensions are: image index, y-coordinate, x-coordinate, color channel. </a:t>
            </a:r>
          </a:p>
        </p:txBody>
      </p:sp>
      <p:pic>
        <p:nvPicPr>
          <p:cNvPr id="10" name="图片 9">
            <a:extLst>
              <a:ext uri="{FF2B5EF4-FFF2-40B4-BE49-F238E27FC236}">
                <a16:creationId xmlns:a16="http://schemas.microsoft.com/office/drawing/2014/main" id="{28C71DF6-9FD9-F548-BC31-90C2078A5FB4}"/>
              </a:ext>
            </a:extLst>
          </p:cNvPr>
          <p:cNvPicPr>
            <a:picLocks noChangeAspect="1"/>
          </p:cNvPicPr>
          <p:nvPr/>
        </p:nvPicPr>
        <p:blipFill rotWithShape="1">
          <a:blip r:embed="rId2">
            <a:extLst>
              <a:ext uri="{28A0092B-C50C-407E-A947-70E740481C1C}">
                <a14:useLocalDpi xmlns:a14="http://schemas.microsoft.com/office/drawing/2010/main" val="0"/>
              </a:ext>
            </a:extLst>
          </a:blip>
          <a:srcRect l="8537" t="8405" r="8502" b="8062"/>
          <a:stretch/>
        </p:blipFill>
        <p:spPr>
          <a:xfrm>
            <a:off x="4267208" y="1514878"/>
            <a:ext cx="4724276" cy="4146095"/>
          </a:xfrm>
          <a:prstGeom prst="rect">
            <a:avLst/>
          </a:prstGeom>
        </p:spPr>
      </p:pic>
    </p:spTree>
    <p:extLst>
      <p:ext uri="{BB962C8B-B14F-4D97-AF65-F5344CB8AC3E}">
        <p14:creationId xmlns:p14="http://schemas.microsoft.com/office/powerpoint/2010/main" val="274367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24</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1885453" cy="338554"/>
          </a:xfrm>
          <a:prstGeom prst="rect">
            <a:avLst/>
          </a:prstGeom>
          <a:noFill/>
        </p:spPr>
        <p:txBody>
          <a:bodyPr wrap="none" rtlCol="0">
            <a:spAutoFit/>
          </a:bodyPr>
          <a:lstStyle/>
          <a:p>
            <a:r>
              <a:rPr lang="en-US" sz="1600" b="1" dirty="0"/>
              <a:t>Matplotlib – basis</a:t>
            </a:r>
          </a:p>
        </p:txBody>
      </p:sp>
      <p:sp>
        <p:nvSpPr>
          <p:cNvPr id="7" name="Rectangle 6">
            <a:extLst>
              <a:ext uri="{FF2B5EF4-FFF2-40B4-BE49-F238E27FC236}">
                <a16:creationId xmlns:a16="http://schemas.microsoft.com/office/drawing/2014/main" id="{7EC60FF1-4577-2A4F-9F31-848FD48879F7}"/>
              </a:ext>
            </a:extLst>
          </p:cNvPr>
          <p:cNvSpPr/>
          <p:nvPr/>
        </p:nvSpPr>
        <p:spPr>
          <a:xfrm>
            <a:off x="609704" y="1716797"/>
            <a:ext cx="7993062" cy="135197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Matplotlib is a low level graph plotting library in python that serves as a visualization utility.</a:t>
            </a:r>
          </a:p>
          <a:p>
            <a:pPr marL="285750" indent="-285750">
              <a:lnSpc>
                <a:spcPct val="150000"/>
              </a:lnSpc>
              <a:buFont typeface="Arial" panose="020B0604020202020204" pitchFamily="34" charset="0"/>
              <a:buChar char="•"/>
            </a:pPr>
            <a:r>
              <a:rPr lang="en-US" dirty="0"/>
              <a:t>Matplotlib don’t need much to get started: you need to make the necessary imports, prepare some data, and you can start plotting with the help of the plot() function! When you’re ready, don’t forget to show your plot using the show() function.</a:t>
            </a:r>
          </a:p>
        </p:txBody>
      </p:sp>
      <p:pic>
        <p:nvPicPr>
          <p:cNvPr id="10" name="图片 9">
            <a:extLst>
              <a:ext uri="{FF2B5EF4-FFF2-40B4-BE49-F238E27FC236}">
                <a16:creationId xmlns:a16="http://schemas.microsoft.com/office/drawing/2014/main" id="{FF0FF1AA-8EEA-9947-87F6-506BB7608EB5}"/>
              </a:ext>
            </a:extLst>
          </p:cNvPr>
          <p:cNvPicPr>
            <a:picLocks noChangeAspect="1"/>
          </p:cNvPicPr>
          <p:nvPr/>
        </p:nvPicPr>
        <p:blipFill rotWithShape="1">
          <a:blip r:embed="rId2">
            <a:extLst>
              <a:ext uri="{28A0092B-C50C-407E-A947-70E740481C1C}">
                <a14:useLocalDpi xmlns:a14="http://schemas.microsoft.com/office/drawing/2010/main" val="0"/>
              </a:ext>
            </a:extLst>
          </a:blip>
          <a:srcRect l="10880" t="12009" r="9955" b="10506"/>
          <a:stretch/>
        </p:blipFill>
        <p:spPr>
          <a:xfrm>
            <a:off x="541234" y="3134734"/>
            <a:ext cx="3268786" cy="2855036"/>
          </a:xfrm>
          <a:prstGeom prst="rect">
            <a:avLst/>
          </a:prstGeom>
        </p:spPr>
      </p:pic>
      <p:pic>
        <p:nvPicPr>
          <p:cNvPr id="12" name="图片 11">
            <a:extLst>
              <a:ext uri="{FF2B5EF4-FFF2-40B4-BE49-F238E27FC236}">
                <a16:creationId xmlns:a16="http://schemas.microsoft.com/office/drawing/2014/main" id="{AD6FF368-7D99-554C-8D12-211FAB5D5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857" y="3068770"/>
            <a:ext cx="2906611" cy="2921000"/>
          </a:xfrm>
          <a:prstGeom prst="rect">
            <a:avLst/>
          </a:prstGeom>
        </p:spPr>
      </p:pic>
    </p:spTree>
    <p:extLst>
      <p:ext uri="{BB962C8B-B14F-4D97-AF65-F5344CB8AC3E}">
        <p14:creationId xmlns:p14="http://schemas.microsoft.com/office/powerpoint/2010/main" val="959238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25</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2249334" cy="338554"/>
          </a:xfrm>
          <a:prstGeom prst="rect">
            <a:avLst/>
          </a:prstGeom>
          <a:noFill/>
        </p:spPr>
        <p:txBody>
          <a:bodyPr wrap="none" rtlCol="0">
            <a:spAutoFit/>
          </a:bodyPr>
          <a:lstStyle/>
          <a:p>
            <a:r>
              <a:rPr lang="en-US" sz="1600" b="1" dirty="0"/>
              <a:t>Matplotlib – Subplots</a:t>
            </a:r>
          </a:p>
        </p:txBody>
      </p:sp>
      <p:sp>
        <p:nvSpPr>
          <p:cNvPr id="7" name="Rectangle 6">
            <a:extLst>
              <a:ext uri="{FF2B5EF4-FFF2-40B4-BE49-F238E27FC236}">
                <a16:creationId xmlns:a16="http://schemas.microsoft.com/office/drawing/2014/main" id="{7EC60FF1-4577-2A4F-9F31-848FD48879F7}"/>
              </a:ext>
            </a:extLst>
          </p:cNvPr>
          <p:cNvSpPr/>
          <p:nvPr/>
        </p:nvSpPr>
        <p:spPr>
          <a:xfrm>
            <a:off x="609704" y="1711701"/>
            <a:ext cx="5638652" cy="199830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With the subplots() function you can draw multiple plots in one figure.</a:t>
            </a:r>
          </a:p>
          <a:p>
            <a:pPr marL="285750" indent="-285750">
              <a:lnSpc>
                <a:spcPct val="150000"/>
              </a:lnSpc>
              <a:buFont typeface="Arial" panose="020B0604020202020204" pitchFamily="34" charset="0"/>
              <a:buChar char="•"/>
            </a:pPr>
            <a:r>
              <a:rPr lang="en-US" dirty="0"/>
              <a:t>The subplots() function takes three arguments that describes the layout of the figure. The layout is organized in rows and columns, which are represented by the </a:t>
            </a:r>
            <a:r>
              <a:rPr lang="en-US" i="1" dirty="0"/>
              <a:t>first </a:t>
            </a:r>
            <a:r>
              <a:rPr lang="en-US" dirty="0"/>
              <a:t>and </a:t>
            </a:r>
            <a:r>
              <a:rPr lang="en-US" i="1" dirty="0"/>
              <a:t>second </a:t>
            </a:r>
            <a:r>
              <a:rPr lang="en-US" dirty="0"/>
              <a:t>argument. The third argument represents the index of the current plot.</a:t>
            </a:r>
          </a:p>
        </p:txBody>
      </p:sp>
      <p:pic>
        <p:nvPicPr>
          <p:cNvPr id="9" name="图片 8">
            <a:extLst>
              <a:ext uri="{FF2B5EF4-FFF2-40B4-BE49-F238E27FC236}">
                <a16:creationId xmlns:a16="http://schemas.microsoft.com/office/drawing/2014/main" id="{4E7752FB-BB89-2646-9281-06B1DDF08343}"/>
              </a:ext>
            </a:extLst>
          </p:cNvPr>
          <p:cNvPicPr>
            <a:picLocks noChangeAspect="1"/>
          </p:cNvPicPr>
          <p:nvPr/>
        </p:nvPicPr>
        <p:blipFill rotWithShape="1">
          <a:blip r:embed="rId2">
            <a:extLst>
              <a:ext uri="{28A0092B-C50C-407E-A947-70E740481C1C}">
                <a14:useLocalDpi xmlns:a14="http://schemas.microsoft.com/office/drawing/2010/main" val="0"/>
              </a:ext>
            </a:extLst>
          </a:blip>
          <a:srcRect l="12244" t="9739" r="14288" b="8102"/>
          <a:stretch/>
        </p:blipFill>
        <p:spPr>
          <a:xfrm>
            <a:off x="6213259" y="490382"/>
            <a:ext cx="2895644" cy="4440941"/>
          </a:xfrm>
          <a:prstGeom prst="rect">
            <a:avLst/>
          </a:prstGeom>
        </p:spPr>
      </p:pic>
      <p:pic>
        <p:nvPicPr>
          <p:cNvPr id="11" name="图片 10">
            <a:extLst>
              <a:ext uri="{FF2B5EF4-FFF2-40B4-BE49-F238E27FC236}">
                <a16:creationId xmlns:a16="http://schemas.microsoft.com/office/drawing/2014/main" id="{F5D1D04C-2F1B-1243-BDC2-557AB64AA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289" y="3700404"/>
            <a:ext cx="3124118" cy="2336525"/>
          </a:xfrm>
          <a:prstGeom prst="rect">
            <a:avLst/>
          </a:prstGeom>
        </p:spPr>
      </p:pic>
    </p:spTree>
    <p:extLst>
      <p:ext uri="{BB962C8B-B14F-4D97-AF65-F5344CB8AC3E}">
        <p14:creationId xmlns:p14="http://schemas.microsoft.com/office/powerpoint/2010/main" val="2750799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26</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2045753" cy="338554"/>
          </a:xfrm>
          <a:prstGeom prst="rect">
            <a:avLst/>
          </a:prstGeom>
          <a:noFill/>
        </p:spPr>
        <p:txBody>
          <a:bodyPr wrap="none" rtlCol="0">
            <a:spAutoFit/>
          </a:bodyPr>
          <a:lstStyle/>
          <a:p>
            <a:r>
              <a:rPr lang="en-US" sz="1600" b="1" dirty="0"/>
              <a:t>Matplotlib – Scatter</a:t>
            </a:r>
          </a:p>
        </p:txBody>
      </p:sp>
      <p:sp>
        <p:nvSpPr>
          <p:cNvPr id="7" name="Rectangle 6">
            <a:extLst>
              <a:ext uri="{FF2B5EF4-FFF2-40B4-BE49-F238E27FC236}">
                <a16:creationId xmlns:a16="http://schemas.microsoft.com/office/drawing/2014/main" id="{7EC60FF1-4577-2A4F-9F31-848FD48879F7}"/>
              </a:ext>
            </a:extLst>
          </p:cNvPr>
          <p:cNvSpPr/>
          <p:nvPr/>
        </p:nvSpPr>
        <p:spPr>
          <a:xfrm>
            <a:off x="609704" y="1711701"/>
            <a:ext cx="7993062" cy="102880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With </a:t>
            </a:r>
            <a:r>
              <a:rPr lang="en-US" dirty="0" err="1"/>
              <a:t>Pyplot</a:t>
            </a:r>
            <a:r>
              <a:rPr lang="en-US" dirty="0"/>
              <a:t>, you can use the scatter() function to draw a scatter plot.</a:t>
            </a:r>
          </a:p>
          <a:p>
            <a:pPr marL="285750" indent="-285750">
              <a:lnSpc>
                <a:spcPct val="150000"/>
              </a:lnSpc>
              <a:buFont typeface="Arial" panose="020B0604020202020204" pitchFamily="34" charset="0"/>
              <a:buChar char="•"/>
            </a:pPr>
            <a:r>
              <a:rPr lang="en-US" dirty="0"/>
              <a:t>The scatter() function plots one dot for each observation. It needs two arrays of the same length, one for the values of the x-axis, and one for values on the y-axis.</a:t>
            </a:r>
          </a:p>
        </p:txBody>
      </p:sp>
      <p:pic>
        <p:nvPicPr>
          <p:cNvPr id="11" name="图片 10">
            <a:extLst>
              <a:ext uri="{FF2B5EF4-FFF2-40B4-BE49-F238E27FC236}">
                <a16:creationId xmlns:a16="http://schemas.microsoft.com/office/drawing/2014/main" id="{B55B6018-C243-174D-8239-837E09D94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3" y="3056179"/>
            <a:ext cx="5232400" cy="3009900"/>
          </a:xfrm>
          <a:prstGeom prst="rect">
            <a:avLst/>
          </a:prstGeom>
        </p:spPr>
      </p:pic>
      <p:pic>
        <p:nvPicPr>
          <p:cNvPr id="13" name="图片 12">
            <a:extLst>
              <a:ext uri="{FF2B5EF4-FFF2-40B4-BE49-F238E27FC236}">
                <a16:creationId xmlns:a16="http://schemas.microsoft.com/office/drawing/2014/main" id="{32690FF5-9B87-4F48-9519-9FCBDE34C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87" y="2862358"/>
            <a:ext cx="3835675" cy="2852582"/>
          </a:xfrm>
          <a:prstGeom prst="rect">
            <a:avLst/>
          </a:prstGeom>
        </p:spPr>
      </p:pic>
    </p:spTree>
    <p:extLst>
      <p:ext uri="{BB962C8B-B14F-4D97-AF65-F5344CB8AC3E}">
        <p14:creationId xmlns:p14="http://schemas.microsoft.com/office/powerpoint/2010/main" val="263940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27</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2045753" cy="338554"/>
          </a:xfrm>
          <a:prstGeom prst="rect">
            <a:avLst/>
          </a:prstGeom>
          <a:noFill/>
        </p:spPr>
        <p:txBody>
          <a:bodyPr wrap="none" rtlCol="0">
            <a:spAutoFit/>
          </a:bodyPr>
          <a:lstStyle/>
          <a:p>
            <a:r>
              <a:rPr lang="en-US" sz="1600" b="1" dirty="0"/>
              <a:t>Matplotlib – Scatter</a:t>
            </a:r>
          </a:p>
        </p:txBody>
      </p:sp>
      <p:sp>
        <p:nvSpPr>
          <p:cNvPr id="7" name="Rectangle 6">
            <a:extLst>
              <a:ext uri="{FF2B5EF4-FFF2-40B4-BE49-F238E27FC236}">
                <a16:creationId xmlns:a16="http://schemas.microsoft.com/office/drawing/2014/main" id="{7EC60FF1-4577-2A4F-9F31-848FD48879F7}"/>
              </a:ext>
            </a:extLst>
          </p:cNvPr>
          <p:cNvSpPr/>
          <p:nvPr/>
        </p:nvSpPr>
        <p:spPr>
          <a:xfrm>
            <a:off x="609704" y="1711701"/>
            <a:ext cx="7993062" cy="102880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With </a:t>
            </a:r>
            <a:r>
              <a:rPr lang="en-US" dirty="0" err="1"/>
              <a:t>Pyplot</a:t>
            </a:r>
            <a:r>
              <a:rPr lang="en-US" dirty="0"/>
              <a:t>, you can use the scatter() function to draw a scatter plot.</a:t>
            </a:r>
          </a:p>
          <a:p>
            <a:pPr marL="285750" indent="-285750">
              <a:lnSpc>
                <a:spcPct val="150000"/>
              </a:lnSpc>
              <a:buFont typeface="Arial" panose="020B0604020202020204" pitchFamily="34" charset="0"/>
              <a:buChar char="•"/>
            </a:pPr>
            <a:r>
              <a:rPr lang="en-US" dirty="0"/>
              <a:t>The scatter() function plots one dot for each observation. It needs two arrays of the same length, one for the values of the x-axis, and one for values on the y-axis.</a:t>
            </a:r>
          </a:p>
        </p:txBody>
      </p:sp>
      <p:pic>
        <p:nvPicPr>
          <p:cNvPr id="9" name="图片 8">
            <a:extLst>
              <a:ext uri="{FF2B5EF4-FFF2-40B4-BE49-F238E27FC236}">
                <a16:creationId xmlns:a16="http://schemas.microsoft.com/office/drawing/2014/main" id="{5481B31E-D830-F542-8246-14C07EFDB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16" y="2992679"/>
            <a:ext cx="4914900" cy="3136900"/>
          </a:xfrm>
          <a:prstGeom prst="rect">
            <a:avLst/>
          </a:prstGeom>
        </p:spPr>
      </p:pic>
      <p:pic>
        <p:nvPicPr>
          <p:cNvPr id="11" name="图片 10">
            <a:extLst>
              <a:ext uri="{FF2B5EF4-FFF2-40B4-BE49-F238E27FC236}">
                <a16:creationId xmlns:a16="http://schemas.microsoft.com/office/drawing/2014/main" id="{C2BCB670-B8E2-1D4C-BAC0-9FE92F82C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990" y="3200406"/>
            <a:ext cx="3759210" cy="2653560"/>
          </a:xfrm>
          <a:prstGeom prst="rect">
            <a:avLst/>
          </a:prstGeom>
        </p:spPr>
      </p:pic>
    </p:spTree>
    <p:extLst>
      <p:ext uri="{BB962C8B-B14F-4D97-AF65-F5344CB8AC3E}">
        <p14:creationId xmlns:p14="http://schemas.microsoft.com/office/powerpoint/2010/main" val="3118764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2</a:t>
            </a:r>
            <a:r>
              <a:rPr lang="en-US" dirty="0">
                <a:latin typeface="Microsoft YaHei" panose="020B0503020204020204" pitchFamily="34" charset="-122"/>
                <a:ea typeface="Microsoft YaHei" panose="020B0503020204020204" pitchFamily="34" charset="-122"/>
              </a:rPr>
              <a:t> Python Modules</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28</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F5B076AA-B227-914C-88EB-C02AED00B2F8}"/>
              </a:ext>
            </a:extLst>
          </p:cNvPr>
          <p:cNvSpPr txBox="1"/>
          <p:nvPr/>
        </p:nvSpPr>
        <p:spPr>
          <a:xfrm>
            <a:off x="609704" y="1294704"/>
            <a:ext cx="2576346" cy="338554"/>
          </a:xfrm>
          <a:prstGeom prst="rect">
            <a:avLst/>
          </a:prstGeom>
          <a:noFill/>
        </p:spPr>
        <p:txBody>
          <a:bodyPr wrap="none" rtlCol="0">
            <a:spAutoFit/>
          </a:bodyPr>
          <a:lstStyle/>
          <a:p>
            <a:r>
              <a:rPr lang="en-US" sz="1600" b="1" dirty="0"/>
              <a:t>Matplotlib – Setting</a:t>
            </a:r>
            <a:r>
              <a:rPr lang="zh-CN" altLang="en-US" sz="1600" b="1" dirty="0"/>
              <a:t> </a:t>
            </a:r>
            <a:r>
              <a:rPr lang="en-US" altLang="zh-CN" sz="1600" b="1" dirty="0"/>
              <a:t>ticks</a:t>
            </a:r>
            <a:endParaRPr lang="en-US" sz="1600" b="1" dirty="0"/>
          </a:p>
        </p:txBody>
      </p:sp>
      <p:sp>
        <p:nvSpPr>
          <p:cNvPr id="7" name="Rectangle 6">
            <a:extLst>
              <a:ext uri="{FF2B5EF4-FFF2-40B4-BE49-F238E27FC236}">
                <a16:creationId xmlns:a16="http://schemas.microsoft.com/office/drawing/2014/main" id="{7EC60FF1-4577-2A4F-9F31-848FD48879F7}"/>
              </a:ext>
            </a:extLst>
          </p:cNvPr>
          <p:cNvSpPr/>
          <p:nvPr/>
        </p:nvSpPr>
        <p:spPr>
          <a:xfrm>
            <a:off x="609704" y="1711701"/>
            <a:ext cx="7993062" cy="1028808"/>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dirty="0"/>
              <a:t>Ticks are the markers denoting data points on axes.</a:t>
            </a:r>
          </a:p>
          <a:p>
            <a:pPr marL="285750" indent="-285750">
              <a:lnSpc>
                <a:spcPct val="150000"/>
              </a:lnSpc>
              <a:buFont typeface="Arial" panose="020B0604020202020204" pitchFamily="34" charset="0"/>
              <a:buChar char="•"/>
            </a:pPr>
            <a:r>
              <a:rPr lang="en" altLang="zh-CN" dirty="0"/>
              <a:t>The </a:t>
            </a:r>
            <a:r>
              <a:rPr lang="en" altLang="zh-CN" b="1" dirty="0" err="1"/>
              <a:t>xticks</a:t>
            </a:r>
            <a:r>
              <a:rPr lang="en" altLang="zh-CN" b="1" dirty="0"/>
              <a:t>()</a:t>
            </a:r>
            <a:r>
              <a:rPr lang="en" altLang="zh-CN" dirty="0"/>
              <a:t> and </a:t>
            </a:r>
            <a:r>
              <a:rPr lang="en" altLang="zh-CN" b="1" dirty="0" err="1"/>
              <a:t>yticks</a:t>
            </a:r>
            <a:r>
              <a:rPr lang="en" altLang="zh-CN" b="1" dirty="0"/>
              <a:t>()</a:t>
            </a:r>
            <a:r>
              <a:rPr lang="en" altLang="zh-CN" dirty="0"/>
              <a:t> function takes a list object as argument. The elements in the list denote the positions on corresponding action where ticks will be displayed.</a:t>
            </a:r>
            <a:endParaRPr lang="en-US" dirty="0"/>
          </a:p>
        </p:txBody>
      </p:sp>
      <p:pic>
        <p:nvPicPr>
          <p:cNvPr id="10" name="图片 9">
            <a:extLst>
              <a:ext uri="{FF2B5EF4-FFF2-40B4-BE49-F238E27FC236}">
                <a16:creationId xmlns:a16="http://schemas.microsoft.com/office/drawing/2014/main" id="{E90CB7D8-515C-764F-9FB2-91EB60791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07" y="2706207"/>
            <a:ext cx="4724400" cy="3505200"/>
          </a:xfrm>
          <a:prstGeom prst="rect">
            <a:avLst/>
          </a:prstGeom>
        </p:spPr>
      </p:pic>
      <p:pic>
        <p:nvPicPr>
          <p:cNvPr id="12" name="图片 11">
            <a:extLst>
              <a:ext uri="{FF2B5EF4-FFF2-40B4-BE49-F238E27FC236}">
                <a16:creationId xmlns:a16="http://schemas.microsoft.com/office/drawing/2014/main" id="{C394B88B-6564-4D43-8FB1-E32BDCE4E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695" y="3335579"/>
            <a:ext cx="3810000" cy="2451100"/>
          </a:xfrm>
          <a:prstGeom prst="rect">
            <a:avLst/>
          </a:prstGeom>
        </p:spPr>
      </p:pic>
    </p:spTree>
    <p:extLst>
      <p:ext uri="{BB962C8B-B14F-4D97-AF65-F5344CB8AC3E}">
        <p14:creationId xmlns:p14="http://schemas.microsoft.com/office/powerpoint/2010/main" val="2920626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838298" y="2628900"/>
            <a:ext cx="5448158" cy="300984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标题 1"/>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cs typeface="SimSun" charset="-122"/>
              </a:rPr>
              <a:t>2</a:t>
            </a:r>
            <a:r>
              <a:rPr lang="mr-IN" altLang="zh-CN" dirty="0">
                <a:latin typeface="Microsoft YaHei" panose="020B0503020204020204" pitchFamily="34" charset="-122"/>
                <a:ea typeface="Microsoft YaHei" panose="020B0503020204020204" pitchFamily="34" charset="-122"/>
                <a:cs typeface="SimSun" charset="-122"/>
              </a:rPr>
              <a:t>–</a:t>
            </a:r>
            <a:r>
              <a:rPr lang="en-US" altLang="zh-CN" dirty="0">
                <a:latin typeface="Microsoft YaHei" panose="020B0503020204020204" pitchFamily="34" charset="-122"/>
                <a:ea typeface="Microsoft YaHei" panose="020B0503020204020204" pitchFamily="34" charset="-122"/>
                <a:cs typeface="SimSun" charset="-122"/>
              </a:rPr>
              <a:t>Content</a:t>
            </a:r>
            <a:endParaRPr lang="zh-CN" altLang="en-US" dirty="0">
              <a:latin typeface="Microsoft YaHei" panose="020B0503020204020204" pitchFamily="34" charset="-122"/>
              <a:ea typeface="Microsoft YaHei" panose="020B0503020204020204" pitchFamily="34" charset="-122"/>
              <a:cs typeface="SimSun" charset="-122"/>
            </a:endParaRP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dirty="0"/>
          </a:p>
        </p:txBody>
      </p:sp>
      <p:sp>
        <p:nvSpPr>
          <p:cNvPr id="4" name="页脚占位符 3"/>
          <p:cNvSpPr>
            <a:spLocks noGrp="1"/>
          </p:cNvSpPr>
          <p:nvPr>
            <p:ph type="ftr" sz="quarter" idx="11"/>
          </p:nvPr>
        </p:nvSpPr>
        <p:spPr>
          <a:xfrm>
            <a:off x="3052763" y="6381750"/>
            <a:ext cx="4435475" cy="250825"/>
          </a:xfrm>
        </p:spPr>
        <p:txBody>
          <a:bodyPr/>
          <a:lstStyle/>
          <a:p>
            <a:pPr>
              <a:defRPr/>
            </a:pPr>
            <a:r>
              <a:rPr lang="en-US" altLang="zh-CN" dirty="0"/>
              <a:t>Python/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29</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819416"/>
            <a:ext cx="5808604" cy="281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Arial" panose="020B0604020202020204" pitchFamily="34" charset="0"/>
                <a:ea typeface="宋体" pitchFamily="2"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2.1</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Python Syntax</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2.2</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Python Modules</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2.3</a:t>
            </a:r>
            <a:r>
              <a:rPr lang="zh-CN" altLang="en-US"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Installation of Python IDE</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2.4</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Practice: Data Analysis and Visualization</a:t>
            </a:r>
          </a:p>
        </p:txBody>
      </p:sp>
    </p:spTree>
    <p:extLst>
      <p:ext uri="{BB962C8B-B14F-4D97-AF65-F5344CB8AC3E}">
        <p14:creationId xmlns:p14="http://schemas.microsoft.com/office/powerpoint/2010/main" val="391059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C850-78DC-AE4D-8BE7-7B376CC966A4}"/>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Introduction to Python</a:t>
            </a:r>
          </a:p>
        </p:txBody>
      </p:sp>
      <p:sp>
        <p:nvSpPr>
          <p:cNvPr id="3" name="Date Placeholder 2">
            <a:extLst>
              <a:ext uri="{FF2B5EF4-FFF2-40B4-BE49-F238E27FC236}">
                <a16:creationId xmlns:a16="http://schemas.microsoft.com/office/drawing/2014/main" id="{027E300A-9CA8-F346-A73D-A671A2BEBBAA}"/>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88964778-B6FC-BA42-A032-97FB62FDC010}"/>
              </a:ext>
            </a:extLst>
          </p:cNvPr>
          <p:cNvSpPr>
            <a:spLocks noGrp="1"/>
          </p:cNvSpPr>
          <p:nvPr>
            <p:ph type="sldNum" sz="quarter" idx="12"/>
          </p:nvPr>
        </p:nvSpPr>
        <p:spPr/>
        <p:txBody>
          <a:bodyPr/>
          <a:lstStyle/>
          <a:p>
            <a:pPr>
              <a:defRPr/>
            </a:pPr>
            <a:fld id="{CB5F1368-00F5-49BE-A41E-305F795F7103}" type="slidenum">
              <a:rPr lang="zh-CN" altLang="en-US" smtClean="0"/>
              <a:pPr>
                <a:defRPr/>
              </a:pPr>
              <a:t>3</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B2682DCA-A57A-ED4F-AAEF-E1F542586B2B}"/>
              </a:ext>
            </a:extLst>
          </p:cNvPr>
          <p:cNvSpPr>
            <a:spLocks noGrp="1"/>
          </p:cNvSpPr>
          <p:nvPr>
            <p:ph type="ftr" sz="quarter" idx="11"/>
          </p:nvPr>
        </p:nvSpPr>
        <p:spPr/>
        <p:txBody>
          <a:bodyPr/>
          <a:lstStyle/>
          <a:p>
            <a:pPr>
              <a:defRPr/>
            </a:pPr>
            <a:r>
              <a:rPr lang="en-US" altLang="zh-CN" dirty="0"/>
              <a:t>Python / </a:t>
            </a:r>
            <a:r>
              <a:rPr lang="en-US" altLang="zh-CN" dirty="0" err="1"/>
              <a:t>Qinpei</a:t>
            </a:r>
            <a:r>
              <a:rPr lang="en-US" altLang="zh-CN" dirty="0"/>
              <a:t> Zhao</a:t>
            </a:r>
            <a:endParaRPr lang="zh-CN" altLang="en-US" sz="1400" dirty="0"/>
          </a:p>
        </p:txBody>
      </p:sp>
      <p:sp>
        <p:nvSpPr>
          <p:cNvPr id="6" name="TextBox 5">
            <a:extLst>
              <a:ext uri="{FF2B5EF4-FFF2-40B4-BE49-F238E27FC236}">
                <a16:creationId xmlns:a16="http://schemas.microsoft.com/office/drawing/2014/main" id="{A81DDB2E-0AB5-024F-A85D-2A58EF7FBE6D}"/>
              </a:ext>
            </a:extLst>
          </p:cNvPr>
          <p:cNvSpPr txBox="1"/>
          <p:nvPr/>
        </p:nvSpPr>
        <p:spPr>
          <a:xfrm>
            <a:off x="359154" y="1632105"/>
            <a:ext cx="5432014" cy="41114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ea typeface="Microsoft YaHei" panose="020B0503020204020204" pitchFamily="34" charset="-122"/>
              </a:rPr>
              <a:t>Python is becoming increasingly central tool for data science. </a:t>
            </a:r>
            <a:endParaRPr lang="en-US" sz="1600" dirty="0">
              <a:ea typeface="Microsoft YaHei" panose="020B0503020204020204" pitchFamily="34" charset="-122"/>
              <a:cs typeface="Calibri" panose="020F0502020204030204" pitchFamily="34" charset="0"/>
            </a:endParaRPr>
          </a:p>
          <a:p>
            <a:pPr marL="285750" indent="-285750">
              <a:lnSpc>
                <a:spcPct val="150000"/>
              </a:lnSpc>
              <a:buFont typeface="Arial" panose="020B0604020202020204" pitchFamily="34" charset="0"/>
              <a:buChar char="•"/>
            </a:pPr>
            <a:r>
              <a:rPr lang="en-US" sz="1600" dirty="0">
                <a:ea typeface="Microsoft YaHei" panose="020B0503020204020204" pitchFamily="34" charset="-122"/>
                <a:cs typeface="Calibri" panose="020F0502020204030204" pitchFamily="34" charset="0"/>
              </a:rPr>
              <a:t>Python works on different platforms (Windows, Mac, Linux, Raspberry Pi, </a:t>
            </a:r>
            <a:r>
              <a:rPr lang="en-US" sz="1600" dirty="0" err="1">
                <a:ea typeface="Microsoft YaHei" panose="020B0503020204020204" pitchFamily="34" charset="-122"/>
                <a:cs typeface="Calibri" panose="020F0502020204030204" pitchFamily="34" charset="0"/>
              </a:rPr>
              <a:t>etc</a:t>
            </a:r>
            <a:r>
              <a:rPr lang="en-US" sz="1600" dirty="0">
                <a:ea typeface="Microsoft YaHei" panose="020B0503020204020204" pitchFamily="34" charset="-122"/>
                <a:cs typeface="Calibri" panose="020F0502020204030204" pitchFamily="34" charset="0"/>
              </a:rPr>
              <a:t>).</a:t>
            </a:r>
          </a:p>
          <a:p>
            <a:pPr marL="285750" indent="-285750">
              <a:lnSpc>
                <a:spcPct val="150000"/>
              </a:lnSpc>
              <a:buFont typeface="Arial" panose="020B0604020202020204" pitchFamily="34" charset="0"/>
              <a:buChar char="•"/>
            </a:pPr>
            <a:r>
              <a:rPr lang="en-US" sz="1600" dirty="0">
                <a:ea typeface="Microsoft YaHei" panose="020B0503020204020204" pitchFamily="34" charset="-122"/>
                <a:cs typeface="Calibri" panose="020F0502020204030204" pitchFamily="34" charset="0"/>
              </a:rPr>
              <a:t>Python has a simple syntax similar to the English language.</a:t>
            </a:r>
          </a:p>
          <a:p>
            <a:pPr marL="285750" indent="-285750">
              <a:lnSpc>
                <a:spcPct val="150000"/>
              </a:lnSpc>
              <a:buFont typeface="Arial" panose="020B0604020202020204" pitchFamily="34" charset="0"/>
              <a:buChar char="•"/>
            </a:pPr>
            <a:r>
              <a:rPr lang="en-US" sz="1600" dirty="0">
                <a:ea typeface="Microsoft YaHei" panose="020B0503020204020204" pitchFamily="34" charset="-122"/>
              </a:rPr>
              <a:t>The most recent major version of Python is Python 3. However, Python 2, although not being updated, is still quite popular.</a:t>
            </a:r>
            <a:endParaRPr lang="en-US" sz="1600" dirty="0">
              <a:ea typeface="Microsoft YaHei" panose="020B0503020204020204" pitchFamily="34" charset="-122"/>
              <a:cs typeface="Calibri" panose="020F0502020204030204" pitchFamily="34" charset="0"/>
            </a:endParaRPr>
          </a:p>
          <a:p>
            <a:pPr marL="285750" indent="-285750">
              <a:lnSpc>
                <a:spcPct val="150000"/>
              </a:lnSpc>
              <a:buFont typeface="Arial" panose="020B0604020202020204" pitchFamily="34" charset="0"/>
              <a:buChar char="•"/>
            </a:pPr>
            <a:r>
              <a:rPr lang="en-US" sz="1600" dirty="0">
                <a:ea typeface="Microsoft YaHei" panose="020B0503020204020204" pitchFamily="34" charset="-122"/>
              </a:rPr>
              <a:t>Python’s strength is in its variability and huge community. </a:t>
            </a:r>
          </a:p>
        </p:txBody>
      </p:sp>
      <p:pic>
        <p:nvPicPr>
          <p:cNvPr id="23553" name="Picture 1" descr="page6image35376512">
            <a:extLst>
              <a:ext uri="{FF2B5EF4-FFF2-40B4-BE49-F238E27FC236}">
                <a16:creationId xmlns:a16="http://schemas.microsoft.com/office/drawing/2014/main" id="{EFEE4A0F-5ECD-3E41-B9A5-06F0E2A01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564" y="2150204"/>
            <a:ext cx="2841282" cy="0"/>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page6image35374976">
            <a:extLst>
              <a:ext uri="{FF2B5EF4-FFF2-40B4-BE49-F238E27FC236}">
                <a16:creationId xmlns:a16="http://schemas.microsoft.com/office/drawing/2014/main" id="{EEDC5738-4C98-DB46-8F5E-02009AAE6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564" y="2150204"/>
            <a:ext cx="0" cy="3087472"/>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page6image35387456">
            <a:extLst>
              <a:ext uri="{FF2B5EF4-FFF2-40B4-BE49-F238E27FC236}">
                <a16:creationId xmlns:a16="http://schemas.microsoft.com/office/drawing/2014/main" id="{574AEC18-1FDE-9642-B689-AEBC1865B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564" y="2150204"/>
            <a:ext cx="0" cy="3087472"/>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D1C88BA7-148D-F942-B420-5C76918F4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259" y="2150204"/>
            <a:ext cx="3378200" cy="3251200"/>
          </a:xfrm>
          <a:prstGeom prst="rect">
            <a:avLst/>
          </a:prstGeom>
        </p:spPr>
      </p:pic>
    </p:spTree>
    <p:extLst>
      <p:ext uri="{BB962C8B-B14F-4D97-AF65-F5344CB8AC3E}">
        <p14:creationId xmlns:p14="http://schemas.microsoft.com/office/powerpoint/2010/main" val="3432677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3</a:t>
            </a:r>
            <a:r>
              <a:rPr lang="en-US" dirty="0">
                <a:latin typeface="Microsoft YaHei" panose="020B0503020204020204" pitchFamily="34" charset="-122"/>
                <a:ea typeface="Microsoft YaHei" panose="020B0503020204020204" pitchFamily="34" charset="-122"/>
              </a:rPr>
              <a:t> Installation of Python IDE</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30</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10" name="Rectangle 6">
            <a:extLst>
              <a:ext uri="{FF2B5EF4-FFF2-40B4-BE49-F238E27FC236}">
                <a16:creationId xmlns:a16="http://schemas.microsoft.com/office/drawing/2014/main" id="{D3B36FD3-7F0C-8242-B90F-6AE282B4D1B0}"/>
              </a:ext>
            </a:extLst>
          </p:cNvPr>
          <p:cNvSpPr/>
          <p:nvPr/>
        </p:nvSpPr>
        <p:spPr>
          <a:xfrm>
            <a:off x="695556" y="1320041"/>
            <a:ext cx="3942172" cy="3290966"/>
          </a:xfrm>
          <a:prstGeom prst="rect">
            <a:avLst/>
          </a:prstGeom>
        </p:spPr>
        <p:txBody>
          <a:bodyPr wrap="square">
            <a:spAutoFit/>
          </a:bodyPr>
          <a:lstStyle/>
          <a:p>
            <a:pPr marL="285750" indent="-285750" fontAlgn="auto">
              <a:lnSpc>
                <a:spcPct val="150000"/>
              </a:lnSpc>
              <a:buFont typeface="Arial" panose="020B0604020202020204" pitchFamily="34" charset="0"/>
              <a:buChar char="•"/>
            </a:pPr>
            <a:r>
              <a:rPr lang="en" altLang="zh-CN" dirty="0"/>
              <a:t>Anaconda Individual Edition is a free, easy-to-install package manager, environment manager, and Python distribution with a collection of 1,500+ open source packages. Anaconda is platform-agnostic, so you can use it whether you are on Windows, macOS, or Linux.</a:t>
            </a:r>
          </a:p>
          <a:p>
            <a:pPr marL="285750" indent="-285750" fontAlgn="auto">
              <a:lnSpc>
                <a:spcPct val="150000"/>
              </a:lnSpc>
              <a:buFont typeface="Arial" panose="020B0604020202020204" pitchFamily="34" charset="0"/>
              <a:buChar char="•"/>
            </a:pPr>
            <a:r>
              <a:rPr lang="en" altLang="zh-CN" dirty="0"/>
              <a:t>Good editors: </a:t>
            </a:r>
            <a:r>
              <a:rPr lang="en" altLang="zh-CN" i="1" dirty="0"/>
              <a:t>Spyder, </a:t>
            </a:r>
            <a:r>
              <a:rPr lang="en" altLang="zh-CN" i="1" dirty="0" err="1"/>
              <a:t>VSCode</a:t>
            </a:r>
            <a:r>
              <a:rPr lang="en" altLang="zh-CN" i="1" dirty="0"/>
              <a:t>, PyCharm</a:t>
            </a:r>
            <a:r>
              <a:rPr lang="en" altLang="zh-CN" dirty="0"/>
              <a:t>. </a:t>
            </a:r>
            <a:r>
              <a:rPr lang="en" altLang="zh-CN" i="1" dirty="0"/>
              <a:t>Spyder</a:t>
            </a:r>
            <a:r>
              <a:rPr lang="en" altLang="zh-CN" dirty="0"/>
              <a:t> and </a:t>
            </a:r>
            <a:r>
              <a:rPr lang="en" altLang="zh-CN" i="1" dirty="0" err="1"/>
              <a:t>VSCode</a:t>
            </a:r>
            <a:r>
              <a:rPr lang="en" altLang="zh-CN" dirty="0"/>
              <a:t> come with Anaconda, </a:t>
            </a:r>
            <a:r>
              <a:rPr lang="en" altLang="zh-CN" i="1" dirty="0"/>
              <a:t>PyCharm</a:t>
            </a:r>
            <a:r>
              <a:rPr lang="en" altLang="zh-CN" dirty="0"/>
              <a:t> you install on your own.</a:t>
            </a:r>
          </a:p>
        </p:txBody>
      </p:sp>
      <p:pic>
        <p:nvPicPr>
          <p:cNvPr id="3074" name="Picture 2">
            <a:extLst>
              <a:ext uri="{FF2B5EF4-FFF2-40B4-BE49-F238E27FC236}">
                <a16:creationId xmlns:a16="http://schemas.microsoft.com/office/drawing/2014/main" id="{B1996CDF-60A4-9E48-8EC6-EC0EA2AAB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669" y="1749468"/>
            <a:ext cx="4141666" cy="292577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163C0666-A348-3E4F-9FB8-7F4A8A4C56E2}"/>
              </a:ext>
            </a:extLst>
          </p:cNvPr>
          <p:cNvSpPr/>
          <p:nvPr/>
        </p:nvSpPr>
        <p:spPr>
          <a:xfrm>
            <a:off x="707347" y="4759419"/>
            <a:ext cx="7729306" cy="1028808"/>
          </a:xfrm>
          <a:prstGeom prst="rect">
            <a:avLst/>
          </a:prstGeom>
        </p:spPr>
        <p:txBody>
          <a:bodyPr wrap="square">
            <a:spAutoFit/>
          </a:bodyPr>
          <a:lstStyle/>
          <a:p>
            <a:pPr marL="285750" indent="-285750" fontAlgn="auto">
              <a:lnSpc>
                <a:spcPct val="150000"/>
              </a:lnSpc>
              <a:buFont typeface="Arial" panose="020B0604020202020204" pitchFamily="34" charset="0"/>
              <a:buChar char="•"/>
            </a:pPr>
            <a:r>
              <a:rPr lang="en" altLang="zh-CN" dirty="0"/>
              <a:t>STEP1 – Install Anaconda</a:t>
            </a:r>
          </a:p>
          <a:p>
            <a:pPr marL="742950" lvl="1" indent="-285750" fontAlgn="auto">
              <a:lnSpc>
                <a:spcPct val="150000"/>
              </a:lnSpc>
              <a:buFont typeface="Arial" panose="020B0604020202020204" pitchFamily="34" charset="0"/>
              <a:buChar char="•"/>
            </a:pPr>
            <a:r>
              <a:rPr lang="en" altLang="zh-CN" dirty="0"/>
              <a:t>Windows: </a:t>
            </a:r>
            <a:r>
              <a:rPr lang="en" altLang="zh-CN" dirty="0">
                <a:hlinkClick r:id="rId3"/>
              </a:rPr>
              <a:t>https://www.anaconda.com/download/#windows</a:t>
            </a:r>
            <a:endParaRPr lang="en" altLang="zh-CN" dirty="0"/>
          </a:p>
          <a:p>
            <a:pPr marL="742950" lvl="1" indent="-285750" fontAlgn="auto">
              <a:lnSpc>
                <a:spcPct val="150000"/>
              </a:lnSpc>
              <a:buFont typeface="Arial" panose="020B0604020202020204" pitchFamily="34" charset="0"/>
              <a:buChar char="•"/>
            </a:pPr>
            <a:r>
              <a:rPr lang="en" altLang="zh-CN" dirty="0"/>
              <a:t>Mac:  </a:t>
            </a:r>
            <a:r>
              <a:rPr lang="en" altLang="zh-CN" dirty="0">
                <a:solidFill>
                  <a:srgbClr val="668F99"/>
                </a:solidFill>
                <a:hlinkClick r:id="rId4"/>
              </a:rPr>
              <a:t>https://www.anaconda.com/downloads#macos</a:t>
            </a:r>
            <a:endParaRPr lang="en" altLang="zh-CN" dirty="0">
              <a:solidFill>
                <a:srgbClr val="668F99"/>
              </a:solidFill>
            </a:endParaRPr>
          </a:p>
        </p:txBody>
      </p:sp>
    </p:spTree>
    <p:extLst>
      <p:ext uri="{BB962C8B-B14F-4D97-AF65-F5344CB8AC3E}">
        <p14:creationId xmlns:p14="http://schemas.microsoft.com/office/powerpoint/2010/main" val="146178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3</a:t>
            </a:r>
            <a:r>
              <a:rPr lang="en-US" dirty="0">
                <a:latin typeface="Microsoft YaHei" panose="020B0503020204020204" pitchFamily="34" charset="-122"/>
                <a:ea typeface="Microsoft YaHei" panose="020B0503020204020204" pitchFamily="34" charset="-122"/>
              </a:rPr>
              <a:t> Installation of Python IDE</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31</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10" name="Rectangle 6">
            <a:extLst>
              <a:ext uri="{FF2B5EF4-FFF2-40B4-BE49-F238E27FC236}">
                <a16:creationId xmlns:a16="http://schemas.microsoft.com/office/drawing/2014/main" id="{D3B36FD3-7F0C-8242-B90F-6AE282B4D1B0}"/>
              </a:ext>
            </a:extLst>
          </p:cNvPr>
          <p:cNvSpPr/>
          <p:nvPr/>
        </p:nvSpPr>
        <p:spPr>
          <a:xfrm>
            <a:off x="695556" y="1150884"/>
            <a:ext cx="7993062" cy="1028808"/>
          </a:xfrm>
          <a:prstGeom prst="rect">
            <a:avLst/>
          </a:prstGeom>
        </p:spPr>
        <p:txBody>
          <a:bodyPr wrap="square">
            <a:spAutoFit/>
          </a:bodyPr>
          <a:lstStyle/>
          <a:p>
            <a:pPr marL="285750" indent="-285750" fontAlgn="auto">
              <a:lnSpc>
                <a:spcPct val="150000"/>
              </a:lnSpc>
              <a:buFont typeface="Arial" panose="020B0604020202020204" pitchFamily="34" charset="0"/>
              <a:buChar char="•"/>
            </a:pPr>
            <a:r>
              <a:rPr lang="en" altLang="zh-CN" dirty="0"/>
              <a:t>Good editors: </a:t>
            </a:r>
            <a:r>
              <a:rPr lang="en" altLang="zh-CN" i="1" dirty="0"/>
              <a:t>Spyder, </a:t>
            </a:r>
            <a:r>
              <a:rPr lang="en" altLang="zh-CN" i="1" dirty="0" err="1"/>
              <a:t>VSCode</a:t>
            </a:r>
            <a:r>
              <a:rPr lang="en" altLang="zh-CN" i="1" dirty="0"/>
              <a:t>, PyCharm</a:t>
            </a:r>
            <a:r>
              <a:rPr lang="en" altLang="zh-CN" dirty="0"/>
              <a:t>. </a:t>
            </a:r>
            <a:r>
              <a:rPr lang="en" altLang="zh-CN" i="1" dirty="0"/>
              <a:t>Spyder</a:t>
            </a:r>
            <a:r>
              <a:rPr lang="en" altLang="zh-CN" dirty="0"/>
              <a:t> and </a:t>
            </a:r>
            <a:r>
              <a:rPr lang="en" altLang="zh-CN" i="1" dirty="0" err="1"/>
              <a:t>VSCode</a:t>
            </a:r>
            <a:r>
              <a:rPr lang="en" altLang="zh-CN" dirty="0"/>
              <a:t> come with Anaconda, </a:t>
            </a:r>
            <a:r>
              <a:rPr lang="en" altLang="zh-CN" i="1" dirty="0"/>
              <a:t>PyCharm</a:t>
            </a:r>
            <a:r>
              <a:rPr lang="en" altLang="zh-CN" dirty="0"/>
              <a:t> you install on your own.</a:t>
            </a:r>
          </a:p>
          <a:p>
            <a:pPr marL="285750" indent="-285750" fontAlgn="auto">
              <a:lnSpc>
                <a:spcPct val="150000"/>
              </a:lnSpc>
              <a:buFont typeface="Arial" panose="020B0604020202020204" pitchFamily="34" charset="0"/>
              <a:buChar char="•"/>
            </a:pPr>
            <a:r>
              <a:rPr lang="en" altLang="zh-CN" dirty="0"/>
              <a:t>Anaconda manages </a:t>
            </a:r>
            <a:r>
              <a:rPr lang="en" altLang="zh-CN" dirty="0" err="1"/>
              <a:t>VSCode</a:t>
            </a:r>
            <a:r>
              <a:rPr lang="en" altLang="zh-CN" dirty="0"/>
              <a:t> and and Spyder into entrances.</a:t>
            </a:r>
          </a:p>
        </p:txBody>
      </p:sp>
      <p:pic>
        <p:nvPicPr>
          <p:cNvPr id="7" name="图片 6">
            <a:extLst>
              <a:ext uri="{FF2B5EF4-FFF2-40B4-BE49-F238E27FC236}">
                <a16:creationId xmlns:a16="http://schemas.microsoft.com/office/drawing/2014/main" id="{25138583-E031-A545-881D-1CB6A6033CF3}"/>
              </a:ext>
            </a:extLst>
          </p:cNvPr>
          <p:cNvPicPr>
            <a:picLocks noChangeAspect="1"/>
          </p:cNvPicPr>
          <p:nvPr/>
        </p:nvPicPr>
        <p:blipFill>
          <a:blip r:embed="rId2"/>
          <a:stretch>
            <a:fillRect/>
          </a:stretch>
        </p:blipFill>
        <p:spPr>
          <a:xfrm>
            <a:off x="1653687" y="2177269"/>
            <a:ext cx="6076800" cy="3692500"/>
          </a:xfrm>
          <a:prstGeom prst="rect">
            <a:avLst/>
          </a:prstGeom>
        </p:spPr>
      </p:pic>
    </p:spTree>
    <p:extLst>
      <p:ext uri="{BB962C8B-B14F-4D97-AF65-F5344CB8AC3E}">
        <p14:creationId xmlns:p14="http://schemas.microsoft.com/office/powerpoint/2010/main" val="3570096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3</a:t>
            </a:r>
            <a:r>
              <a:rPr lang="en-US" dirty="0">
                <a:latin typeface="Microsoft YaHei" panose="020B0503020204020204" pitchFamily="34" charset="-122"/>
                <a:ea typeface="Microsoft YaHei" panose="020B0503020204020204" pitchFamily="34" charset="-122"/>
              </a:rPr>
              <a:t> Installation of Python IDE</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32</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10" name="Rectangle 6">
            <a:extLst>
              <a:ext uri="{FF2B5EF4-FFF2-40B4-BE49-F238E27FC236}">
                <a16:creationId xmlns:a16="http://schemas.microsoft.com/office/drawing/2014/main" id="{D3B36FD3-7F0C-8242-B90F-6AE282B4D1B0}"/>
              </a:ext>
            </a:extLst>
          </p:cNvPr>
          <p:cNvSpPr/>
          <p:nvPr/>
        </p:nvSpPr>
        <p:spPr>
          <a:xfrm>
            <a:off x="719138" y="1828842"/>
            <a:ext cx="7993062" cy="3290966"/>
          </a:xfrm>
          <a:prstGeom prst="rect">
            <a:avLst/>
          </a:prstGeom>
        </p:spPr>
        <p:txBody>
          <a:bodyPr wrap="square">
            <a:spAutoFit/>
          </a:bodyPr>
          <a:lstStyle/>
          <a:p>
            <a:pPr marL="285750" indent="-285750" fontAlgn="auto">
              <a:lnSpc>
                <a:spcPct val="150000"/>
              </a:lnSpc>
              <a:buFont typeface="Arial" panose="020B0604020202020204" pitchFamily="34" charset="0"/>
              <a:buChar char="•"/>
            </a:pPr>
            <a:r>
              <a:rPr lang="en" altLang="zh-CN" dirty="0"/>
              <a:t>There is also an entrance for </a:t>
            </a:r>
            <a:r>
              <a:rPr lang="en" altLang="zh-CN" dirty="0" err="1"/>
              <a:t>Jupyter</a:t>
            </a:r>
            <a:r>
              <a:rPr lang="en" altLang="zh-CN" dirty="0"/>
              <a:t> Notebook in Anaconda.</a:t>
            </a:r>
          </a:p>
          <a:p>
            <a:pPr marL="285750" indent="-285750" fontAlgn="auto">
              <a:lnSpc>
                <a:spcPct val="150000"/>
              </a:lnSpc>
              <a:buFont typeface="Arial" panose="020B0604020202020204" pitchFamily="34" charset="0"/>
              <a:buChar char="•"/>
            </a:pPr>
            <a:r>
              <a:rPr lang="en" altLang="zh-CN" dirty="0"/>
              <a:t>The </a:t>
            </a:r>
            <a:r>
              <a:rPr lang="en" altLang="zh-CN" i="1" dirty="0" err="1"/>
              <a:t>Jupyter</a:t>
            </a:r>
            <a:r>
              <a:rPr lang="en" altLang="zh-CN" i="1" dirty="0"/>
              <a:t> Notebook App</a:t>
            </a:r>
            <a:r>
              <a:rPr lang="en" altLang="zh-CN" dirty="0"/>
              <a:t> is a server-client application that allows editing and running notebook document via a web browser. </a:t>
            </a:r>
          </a:p>
          <a:p>
            <a:pPr marL="285750" indent="-285750">
              <a:lnSpc>
                <a:spcPct val="150000"/>
              </a:lnSpc>
              <a:buFont typeface="Arial" panose="020B0604020202020204" pitchFamily="34" charset="0"/>
              <a:buChar char="•"/>
            </a:pPr>
            <a:r>
              <a:rPr lang="en" altLang="zh-CN" dirty="0"/>
              <a:t>Notebook documents are both human-readable documents containing the analysis description and the results (figures, tables, etc..) as well as executable documents which can be run to perform data analysis.</a:t>
            </a:r>
          </a:p>
          <a:p>
            <a:pPr marL="285750" indent="-285750" fontAlgn="auto">
              <a:lnSpc>
                <a:spcPct val="150000"/>
              </a:lnSpc>
              <a:buFont typeface="Arial" panose="020B0604020202020204" pitchFamily="34" charset="0"/>
              <a:buChar char="•"/>
            </a:pPr>
            <a:r>
              <a:rPr lang="en" altLang="zh-CN" dirty="0"/>
              <a:t>The </a:t>
            </a:r>
            <a:r>
              <a:rPr lang="en" altLang="zh-CN" i="1" dirty="0" err="1"/>
              <a:t>Jupyter</a:t>
            </a:r>
            <a:r>
              <a:rPr lang="en" altLang="zh-CN" i="1" dirty="0"/>
              <a:t> Notebook App</a:t>
            </a:r>
            <a:r>
              <a:rPr lang="en" altLang="zh-CN" dirty="0"/>
              <a:t> can be executed on a local desktop requiring no internet access or can be installed on a remote server and accessed through the internet.</a:t>
            </a:r>
          </a:p>
          <a:p>
            <a:pPr marL="285750" indent="-285750" fontAlgn="auto">
              <a:lnSpc>
                <a:spcPct val="150000"/>
              </a:lnSpc>
              <a:buFont typeface="Arial" panose="020B0604020202020204" pitchFamily="34" charset="0"/>
              <a:buChar char="•"/>
            </a:pPr>
            <a:r>
              <a:rPr lang="en" altLang="zh-CN" dirty="0"/>
              <a:t>A notebook </a:t>
            </a:r>
            <a:r>
              <a:rPr lang="en" altLang="zh-CN" i="1" dirty="0"/>
              <a:t>kernel</a:t>
            </a:r>
            <a:r>
              <a:rPr lang="en" altLang="zh-CN" dirty="0"/>
              <a:t> is a “computational engine” that executes the code contained in a Notebook document. The </a:t>
            </a:r>
            <a:r>
              <a:rPr lang="en" altLang="zh-CN" i="1" dirty="0" err="1"/>
              <a:t>ipython</a:t>
            </a:r>
            <a:r>
              <a:rPr lang="en" altLang="zh-CN" i="1" dirty="0"/>
              <a:t> kernel</a:t>
            </a:r>
            <a:r>
              <a:rPr lang="en" altLang="zh-CN" dirty="0"/>
              <a:t>, referenced in this guide, executes </a:t>
            </a:r>
            <a:r>
              <a:rPr lang="en" altLang="zh-CN" i="1" dirty="0"/>
              <a:t>python cod</a:t>
            </a:r>
            <a:r>
              <a:rPr lang="en" altLang="zh-CN" dirty="0"/>
              <a:t>e. </a:t>
            </a:r>
          </a:p>
        </p:txBody>
      </p:sp>
      <p:sp>
        <p:nvSpPr>
          <p:cNvPr id="8" name="TextBox 5">
            <a:extLst>
              <a:ext uri="{FF2B5EF4-FFF2-40B4-BE49-F238E27FC236}">
                <a16:creationId xmlns:a16="http://schemas.microsoft.com/office/drawing/2014/main" id="{0C5B03C9-DFC0-4C46-8D91-4924A9A3F32D}"/>
              </a:ext>
            </a:extLst>
          </p:cNvPr>
          <p:cNvSpPr txBox="1"/>
          <p:nvPr/>
        </p:nvSpPr>
        <p:spPr>
          <a:xfrm>
            <a:off x="609704" y="1294704"/>
            <a:ext cx="1866217" cy="338554"/>
          </a:xfrm>
          <a:prstGeom prst="rect">
            <a:avLst/>
          </a:prstGeom>
          <a:noFill/>
        </p:spPr>
        <p:txBody>
          <a:bodyPr wrap="none" rtlCol="0">
            <a:spAutoFit/>
          </a:bodyPr>
          <a:lstStyle/>
          <a:p>
            <a:r>
              <a:rPr lang="en-US" sz="1600" b="1" dirty="0" err="1"/>
              <a:t>Jupyter</a:t>
            </a:r>
            <a:r>
              <a:rPr lang="en-US" sz="1600" b="1" dirty="0"/>
              <a:t> Notebook</a:t>
            </a:r>
          </a:p>
        </p:txBody>
      </p:sp>
    </p:spTree>
    <p:extLst>
      <p:ext uri="{BB962C8B-B14F-4D97-AF65-F5344CB8AC3E}">
        <p14:creationId xmlns:p14="http://schemas.microsoft.com/office/powerpoint/2010/main" val="4107540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3</a:t>
            </a:r>
            <a:r>
              <a:rPr lang="en-US" dirty="0">
                <a:latin typeface="Microsoft YaHei" panose="020B0503020204020204" pitchFamily="34" charset="-122"/>
                <a:ea typeface="Microsoft YaHei" panose="020B0503020204020204" pitchFamily="34" charset="-122"/>
              </a:rPr>
              <a:t> Installation of Python IDE</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33</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8" name="TextBox 5">
            <a:extLst>
              <a:ext uri="{FF2B5EF4-FFF2-40B4-BE49-F238E27FC236}">
                <a16:creationId xmlns:a16="http://schemas.microsoft.com/office/drawing/2014/main" id="{0C5B03C9-DFC0-4C46-8D91-4924A9A3F32D}"/>
              </a:ext>
            </a:extLst>
          </p:cNvPr>
          <p:cNvSpPr txBox="1"/>
          <p:nvPr/>
        </p:nvSpPr>
        <p:spPr>
          <a:xfrm>
            <a:off x="609704" y="1294704"/>
            <a:ext cx="1560042" cy="307777"/>
          </a:xfrm>
          <a:prstGeom prst="rect">
            <a:avLst/>
          </a:prstGeom>
          <a:noFill/>
        </p:spPr>
        <p:txBody>
          <a:bodyPr wrap="none" rtlCol="0">
            <a:spAutoFit/>
          </a:bodyPr>
          <a:lstStyle/>
          <a:p>
            <a:r>
              <a:rPr lang="en" altLang="zh-CN" b="1" dirty="0"/>
              <a:t>Running </a:t>
            </a:r>
            <a:r>
              <a:rPr lang="en" altLang="zh-CN" b="1" dirty="0" err="1"/>
              <a:t>Jupyter</a:t>
            </a:r>
            <a:endParaRPr lang="en" altLang="zh-CN" b="1" dirty="0"/>
          </a:p>
        </p:txBody>
      </p:sp>
      <p:sp>
        <p:nvSpPr>
          <p:cNvPr id="9" name="Rectangle 6">
            <a:extLst>
              <a:ext uri="{FF2B5EF4-FFF2-40B4-BE49-F238E27FC236}">
                <a16:creationId xmlns:a16="http://schemas.microsoft.com/office/drawing/2014/main" id="{04F2B489-FBCE-EF44-8562-3D3F190BC26C}"/>
              </a:ext>
            </a:extLst>
          </p:cNvPr>
          <p:cNvSpPr/>
          <p:nvPr/>
        </p:nvSpPr>
        <p:spPr>
          <a:xfrm>
            <a:off x="719138" y="1828842"/>
            <a:ext cx="7993062" cy="1675139"/>
          </a:xfrm>
          <a:prstGeom prst="rect">
            <a:avLst/>
          </a:prstGeom>
        </p:spPr>
        <p:txBody>
          <a:bodyPr wrap="square">
            <a:spAutoFit/>
          </a:bodyPr>
          <a:lstStyle/>
          <a:p>
            <a:pPr marL="285750" indent="-285750" fontAlgn="auto">
              <a:lnSpc>
                <a:spcPct val="150000"/>
              </a:lnSpc>
              <a:buFont typeface="Arial" panose="020B0604020202020204" pitchFamily="34" charset="0"/>
              <a:buChar char="•"/>
            </a:pPr>
            <a:r>
              <a:rPr lang="en" altLang="zh-CN" dirty="0"/>
              <a:t>You can run </a:t>
            </a:r>
            <a:r>
              <a:rPr lang="en" altLang="zh-CN" dirty="0" err="1"/>
              <a:t>Jupyter</a:t>
            </a:r>
            <a:r>
              <a:rPr lang="en" altLang="zh-CN" dirty="0"/>
              <a:t> via the shortcut Anaconda adds to your start menu, which will open a new tab in your default web browser that should look something like the following screenshot.</a:t>
            </a:r>
          </a:p>
          <a:p>
            <a:pPr marL="285750" indent="-285750" fontAlgn="auto">
              <a:lnSpc>
                <a:spcPct val="150000"/>
              </a:lnSpc>
              <a:buFont typeface="Arial" panose="020B0604020202020204" pitchFamily="34" charset="0"/>
              <a:buChar char="•"/>
            </a:pPr>
            <a:r>
              <a:rPr lang="en" altLang="zh-CN" dirty="0"/>
              <a:t>It is also possible to start the dashboard on any system via terminal by entering the command </a:t>
            </a:r>
            <a:r>
              <a:rPr lang="en" altLang="zh-CN" dirty="0" err="1"/>
              <a:t>jupyter</a:t>
            </a:r>
            <a:r>
              <a:rPr lang="en" altLang="zh-CN" dirty="0"/>
              <a:t> notebook.</a:t>
            </a:r>
          </a:p>
          <a:p>
            <a:pPr fontAlgn="auto">
              <a:lnSpc>
                <a:spcPct val="150000"/>
              </a:lnSpc>
            </a:pPr>
            <a:endParaRPr lang="en" altLang="zh-CN" dirty="0"/>
          </a:p>
        </p:txBody>
      </p:sp>
      <p:pic>
        <p:nvPicPr>
          <p:cNvPr id="6146" name="Picture 2" descr="Jupyter control panel">
            <a:extLst>
              <a:ext uri="{FF2B5EF4-FFF2-40B4-BE49-F238E27FC236}">
                <a16:creationId xmlns:a16="http://schemas.microsoft.com/office/drawing/2014/main" id="{50D3F917-5663-1D4B-86AD-A091796FE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501" y="3376365"/>
            <a:ext cx="7010336" cy="220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33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3</a:t>
            </a:r>
            <a:r>
              <a:rPr lang="en-US" dirty="0">
                <a:latin typeface="Microsoft YaHei" panose="020B0503020204020204" pitchFamily="34" charset="-122"/>
                <a:ea typeface="Microsoft YaHei" panose="020B0503020204020204" pitchFamily="34" charset="-122"/>
              </a:rPr>
              <a:t> Installation of Python IDE</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34</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8" name="TextBox 5">
            <a:extLst>
              <a:ext uri="{FF2B5EF4-FFF2-40B4-BE49-F238E27FC236}">
                <a16:creationId xmlns:a16="http://schemas.microsoft.com/office/drawing/2014/main" id="{0C5B03C9-DFC0-4C46-8D91-4924A9A3F32D}"/>
              </a:ext>
            </a:extLst>
          </p:cNvPr>
          <p:cNvSpPr txBox="1"/>
          <p:nvPr/>
        </p:nvSpPr>
        <p:spPr>
          <a:xfrm>
            <a:off x="609704" y="1294704"/>
            <a:ext cx="1560042" cy="307777"/>
          </a:xfrm>
          <a:prstGeom prst="rect">
            <a:avLst/>
          </a:prstGeom>
          <a:noFill/>
        </p:spPr>
        <p:txBody>
          <a:bodyPr wrap="none" rtlCol="0">
            <a:spAutoFit/>
          </a:bodyPr>
          <a:lstStyle/>
          <a:p>
            <a:r>
              <a:rPr lang="en" altLang="zh-CN" b="1" dirty="0"/>
              <a:t>Running </a:t>
            </a:r>
            <a:r>
              <a:rPr lang="en" altLang="zh-CN" b="1" dirty="0" err="1"/>
              <a:t>Jupyter</a:t>
            </a:r>
            <a:endParaRPr lang="en" altLang="zh-CN" b="1" dirty="0"/>
          </a:p>
        </p:txBody>
      </p:sp>
      <p:sp>
        <p:nvSpPr>
          <p:cNvPr id="9" name="Rectangle 6">
            <a:extLst>
              <a:ext uri="{FF2B5EF4-FFF2-40B4-BE49-F238E27FC236}">
                <a16:creationId xmlns:a16="http://schemas.microsoft.com/office/drawing/2014/main" id="{04F2B489-FBCE-EF44-8562-3D3F190BC26C}"/>
              </a:ext>
            </a:extLst>
          </p:cNvPr>
          <p:cNvSpPr/>
          <p:nvPr/>
        </p:nvSpPr>
        <p:spPr>
          <a:xfrm>
            <a:off x="850901" y="1636377"/>
            <a:ext cx="7993062" cy="1675074"/>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dirty="0"/>
              <a:t>With </a:t>
            </a:r>
            <a:r>
              <a:rPr lang="en" altLang="zh-CN" dirty="0" err="1"/>
              <a:t>Jupyter</a:t>
            </a:r>
            <a:r>
              <a:rPr lang="en" altLang="zh-CN" dirty="0"/>
              <a:t> Notebook open in your browser, you may have noticed that the URL for the dashboard is something like https://localhost:8888/tree. Localhost is not a website, but indicates that the content is being served from your </a:t>
            </a:r>
            <a:r>
              <a:rPr lang="en" altLang="zh-CN" i="1" dirty="0"/>
              <a:t>local</a:t>
            </a:r>
            <a:r>
              <a:rPr lang="en" altLang="zh-CN" dirty="0"/>
              <a:t> machine: your own computer.</a:t>
            </a:r>
          </a:p>
          <a:p>
            <a:pPr marL="285750" indent="-285750">
              <a:lnSpc>
                <a:spcPct val="150000"/>
              </a:lnSpc>
              <a:buFont typeface="Arial" panose="020B0604020202020204" pitchFamily="34" charset="0"/>
              <a:buChar char="•"/>
            </a:pPr>
            <a:r>
              <a:rPr lang="en" altLang="zh-CN" dirty="0"/>
              <a:t>Browse to the folder in which you would like to create your first notebook, click the “New” drop-down button in the top-right and select “Python 3”.</a:t>
            </a:r>
          </a:p>
        </p:txBody>
      </p:sp>
      <p:pic>
        <p:nvPicPr>
          <p:cNvPr id="7170" name="Picture 2" descr="New notebook menu">
            <a:extLst>
              <a:ext uri="{FF2B5EF4-FFF2-40B4-BE49-F238E27FC236}">
                <a16:creationId xmlns:a16="http://schemas.microsoft.com/office/drawing/2014/main" id="{AA66F8F4-4E8D-664F-A733-746CC341F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896" y="3593155"/>
            <a:ext cx="1828208" cy="168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96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3</a:t>
            </a:r>
            <a:r>
              <a:rPr lang="en-US" dirty="0">
                <a:latin typeface="Microsoft YaHei" panose="020B0503020204020204" pitchFamily="34" charset="-122"/>
                <a:ea typeface="Microsoft YaHei" panose="020B0503020204020204" pitchFamily="34" charset="-122"/>
              </a:rPr>
              <a:t> Installation of Python IDE</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35</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8" name="TextBox 5">
            <a:extLst>
              <a:ext uri="{FF2B5EF4-FFF2-40B4-BE49-F238E27FC236}">
                <a16:creationId xmlns:a16="http://schemas.microsoft.com/office/drawing/2014/main" id="{0C5B03C9-DFC0-4C46-8D91-4924A9A3F32D}"/>
              </a:ext>
            </a:extLst>
          </p:cNvPr>
          <p:cNvSpPr txBox="1"/>
          <p:nvPr/>
        </p:nvSpPr>
        <p:spPr>
          <a:xfrm>
            <a:off x="609704" y="1294704"/>
            <a:ext cx="1560042" cy="307777"/>
          </a:xfrm>
          <a:prstGeom prst="rect">
            <a:avLst/>
          </a:prstGeom>
          <a:noFill/>
        </p:spPr>
        <p:txBody>
          <a:bodyPr wrap="none" rtlCol="0">
            <a:spAutoFit/>
          </a:bodyPr>
          <a:lstStyle/>
          <a:p>
            <a:r>
              <a:rPr lang="en" altLang="zh-CN" b="1" dirty="0"/>
              <a:t>Running </a:t>
            </a:r>
            <a:r>
              <a:rPr lang="en" altLang="zh-CN" b="1" dirty="0" err="1"/>
              <a:t>Jupyter</a:t>
            </a:r>
            <a:endParaRPr lang="en" altLang="zh-CN" b="1" dirty="0"/>
          </a:p>
        </p:txBody>
      </p:sp>
      <p:sp>
        <p:nvSpPr>
          <p:cNvPr id="9" name="Rectangle 6">
            <a:extLst>
              <a:ext uri="{FF2B5EF4-FFF2-40B4-BE49-F238E27FC236}">
                <a16:creationId xmlns:a16="http://schemas.microsoft.com/office/drawing/2014/main" id="{04F2B489-FBCE-EF44-8562-3D3F190BC26C}"/>
              </a:ext>
            </a:extLst>
          </p:cNvPr>
          <p:cNvSpPr/>
          <p:nvPr/>
        </p:nvSpPr>
        <p:spPr>
          <a:xfrm>
            <a:off x="850901" y="1636377"/>
            <a:ext cx="7993062" cy="1998304"/>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dirty="0"/>
              <a:t>With </a:t>
            </a:r>
            <a:r>
              <a:rPr lang="en" altLang="zh-CN" dirty="0" err="1"/>
              <a:t>Jupyter</a:t>
            </a:r>
            <a:r>
              <a:rPr lang="en" altLang="zh-CN" dirty="0"/>
              <a:t> Notebook open in your browser, you may have noticed that the URL for the dashboard is something like https://localhost:8888/tree. Localhost is not a website, but indicates that the content is being served from your </a:t>
            </a:r>
            <a:r>
              <a:rPr lang="en" altLang="zh-CN" i="1" dirty="0"/>
              <a:t>local</a:t>
            </a:r>
            <a:r>
              <a:rPr lang="en" altLang="zh-CN" dirty="0"/>
              <a:t> machine: your own computer.</a:t>
            </a:r>
          </a:p>
          <a:p>
            <a:pPr marL="285750" indent="-285750">
              <a:lnSpc>
                <a:spcPct val="150000"/>
              </a:lnSpc>
              <a:buFont typeface="Arial" panose="020B0604020202020204" pitchFamily="34" charset="0"/>
              <a:buChar char="•"/>
            </a:pPr>
            <a:r>
              <a:rPr lang="en" altLang="zh-CN" dirty="0"/>
              <a:t>Browse to the folder in which you would like to create your first notebook, click the “New” drop-down button in the top-right and select “Python 3”.</a:t>
            </a:r>
          </a:p>
          <a:p>
            <a:pPr marL="285750" indent="-285750">
              <a:lnSpc>
                <a:spcPct val="150000"/>
              </a:lnSpc>
              <a:buFont typeface="Arial" panose="020B0604020202020204" pitchFamily="34" charset="0"/>
              <a:buChar char="•"/>
            </a:pPr>
            <a:r>
              <a:rPr lang="en" altLang="zh-CN" dirty="0"/>
              <a:t>If you switch back to the dashboard, you will see the new file </a:t>
            </a:r>
            <a:r>
              <a:rPr lang="en" altLang="zh-CN" dirty="0" err="1"/>
              <a:t>Untitled.ipynb</a:t>
            </a:r>
            <a:r>
              <a:rPr lang="en" altLang="zh-CN" dirty="0"/>
              <a:t>.</a:t>
            </a:r>
          </a:p>
        </p:txBody>
      </p:sp>
      <p:pic>
        <p:nvPicPr>
          <p:cNvPr id="7170" name="Picture 2" descr="New notebook menu">
            <a:extLst>
              <a:ext uri="{FF2B5EF4-FFF2-40B4-BE49-F238E27FC236}">
                <a16:creationId xmlns:a16="http://schemas.microsoft.com/office/drawing/2014/main" id="{AA66F8F4-4E8D-664F-A733-746CC341F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565" y="4089256"/>
            <a:ext cx="1828208" cy="168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485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a:t>
            </a:r>
            <a:r>
              <a:rPr lang="en-US" altLang="zh-CN" dirty="0">
                <a:latin typeface="Microsoft YaHei" panose="020B0503020204020204" pitchFamily="34" charset="-122"/>
                <a:ea typeface="Microsoft YaHei" panose="020B0503020204020204" pitchFamily="34" charset="-122"/>
              </a:rPr>
              <a:t>3</a:t>
            </a:r>
            <a:r>
              <a:rPr lang="en-US" dirty="0">
                <a:latin typeface="Microsoft YaHei" panose="020B0503020204020204" pitchFamily="34" charset="-122"/>
                <a:ea typeface="Microsoft YaHei" panose="020B0503020204020204" pitchFamily="34" charset="-122"/>
              </a:rPr>
              <a:t> Installation of Python IDE</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36</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8" name="TextBox 5">
            <a:extLst>
              <a:ext uri="{FF2B5EF4-FFF2-40B4-BE49-F238E27FC236}">
                <a16:creationId xmlns:a16="http://schemas.microsoft.com/office/drawing/2014/main" id="{0C5B03C9-DFC0-4C46-8D91-4924A9A3F32D}"/>
              </a:ext>
            </a:extLst>
          </p:cNvPr>
          <p:cNvSpPr txBox="1"/>
          <p:nvPr/>
        </p:nvSpPr>
        <p:spPr>
          <a:xfrm>
            <a:off x="609704" y="1294704"/>
            <a:ext cx="1773242" cy="307777"/>
          </a:xfrm>
          <a:prstGeom prst="rect">
            <a:avLst/>
          </a:prstGeom>
          <a:noFill/>
        </p:spPr>
        <p:txBody>
          <a:bodyPr wrap="none" rtlCol="0">
            <a:spAutoFit/>
          </a:bodyPr>
          <a:lstStyle/>
          <a:p>
            <a:r>
              <a:rPr lang="en" altLang="zh-CN" b="1" dirty="0"/>
              <a:t>Notebook Interface</a:t>
            </a:r>
          </a:p>
        </p:txBody>
      </p:sp>
      <p:sp>
        <p:nvSpPr>
          <p:cNvPr id="9" name="Rectangle 6">
            <a:extLst>
              <a:ext uri="{FF2B5EF4-FFF2-40B4-BE49-F238E27FC236}">
                <a16:creationId xmlns:a16="http://schemas.microsoft.com/office/drawing/2014/main" id="{04F2B489-FBCE-EF44-8562-3D3F190BC26C}"/>
              </a:ext>
            </a:extLst>
          </p:cNvPr>
          <p:cNvSpPr/>
          <p:nvPr/>
        </p:nvSpPr>
        <p:spPr>
          <a:xfrm>
            <a:off x="850901" y="1636377"/>
            <a:ext cx="7993062" cy="3937296"/>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zh-CN" dirty="0"/>
              <a:t>There are two fairly prominent terms that you should notice: </a:t>
            </a:r>
            <a:r>
              <a:rPr lang="en" altLang="zh-CN" i="1" dirty="0"/>
              <a:t>cells</a:t>
            </a:r>
            <a:r>
              <a:rPr lang="en" altLang="zh-CN" dirty="0"/>
              <a:t> and </a:t>
            </a:r>
            <a:r>
              <a:rPr lang="en" altLang="zh-CN" i="1" dirty="0"/>
              <a:t>kernels</a:t>
            </a:r>
            <a:r>
              <a:rPr lang="en" altLang="zh-CN" dirty="0"/>
              <a:t> are key both to understanding </a:t>
            </a:r>
            <a:r>
              <a:rPr lang="en" altLang="zh-CN" dirty="0" err="1"/>
              <a:t>Jupyter</a:t>
            </a:r>
            <a:r>
              <a:rPr lang="en" altLang="zh-CN" dirty="0"/>
              <a:t> and to what makes it more than just a word processor. </a:t>
            </a:r>
          </a:p>
          <a:p>
            <a:pPr marL="285750" indent="-285750">
              <a:lnSpc>
                <a:spcPct val="150000"/>
              </a:lnSpc>
              <a:buFont typeface="Arial" panose="020B0604020202020204" pitchFamily="34" charset="0"/>
              <a:buChar char="•"/>
            </a:pPr>
            <a:r>
              <a:rPr lang="en" altLang="zh-CN" dirty="0"/>
              <a:t>A </a:t>
            </a:r>
            <a:r>
              <a:rPr lang="en" altLang="zh-CN" b="1" dirty="0"/>
              <a:t>kernel</a:t>
            </a:r>
            <a:r>
              <a:rPr lang="en" altLang="zh-CN" dirty="0"/>
              <a:t> is a “computational engine” that executes the code contained in a notebook document.</a:t>
            </a:r>
          </a:p>
          <a:p>
            <a:pPr>
              <a:lnSpc>
                <a:spcPct val="150000"/>
              </a:lnSpc>
            </a:pPr>
            <a:endParaRPr lang="en" altLang="zh-CN" dirty="0"/>
          </a:p>
          <a:p>
            <a:pPr>
              <a:lnSpc>
                <a:spcPct val="150000"/>
              </a:lnSpc>
            </a:pPr>
            <a:endParaRPr lang="en" altLang="zh-CN" dirty="0"/>
          </a:p>
          <a:p>
            <a:pPr>
              <a:lnSpc>
                <a:spcPct val="150000"/>
              </a:lnSpc>
            </a:pPr>
            <a:endParaRPr lang="en" altLang="zh-CN" dirty="0"/>
          </a:p>
          <a:p>
            <a:pPr>
              <a:lnSpc>
                <a:spcPct val="150000"/>
              </a:lnSpc>
            </a:pPr>
            <a:endParaRPr lang="en" altLang="zh-CN" dirty="0"/>
          </a:p>
          <a:p>
            <a:pPr marL="285750" indent="-285750">
              <a:lnSpc>
                <a:spcPct val="150000"/>
              </a:lnSpc>
              <a:buFont typeface="Arial" panose="020B0604020202020204" pitchFamily="34" charset="0"/>
              <a:buChar char="•"/>
            </a:pPr>
            <a:r>
              <a:rPr lang="en" altLang="zh-CN" dirty="0"/>
              <a:t>A </a:t>
            </a:r>
            <a:r>
              <a:rPr lang="en" altLang="zh-CN" b="1" dirty="0"/>
              <a:t>cell</a:t>
            </a:r>
            <a:r>
              <a:rPr lang="en" altLang="zh-CN" dirty="0"/>
              <a:t> is a container for text to be displayed in the notebook or code to be executed by the notebook’s kernel.</a:t>
            </a:r>
          </a:p>
          <a:p>
            <a:pPr marL="742950" lvl="1" indent="-285750">
              <a:lnSpc>
                <a:spcPct val="150000"/>
              </a:lnSpc>
              <a:buFont typeface="Arial" panose="020B0604020202020204" pitchFamily="34" charset="0"/>
              <a:buChar char="•"/>
            </a:pPr>
            <a:r>
              <a:rPr lang="en" altLang="zh-CN" dirty="0"/>
              <a:t>A </a:t>
            </a:r>
            <a:r>
              <a:rPr lang="en" altLang="zh-CN" b="1" dirty="0"/>
              <a:t>code cell</a:t>
            </a:r>
            <a:r>
              <a:rPr lang="en" altLang="zh-CN" dirty="0"/>
              <a:t> contains code to be executed in the kernel. </a:t>
            </a:r>
          </a:p>
          <a:p>
            <a:pPr marL="742950" lvl="1" indent="-285750">
              <a:lnSpc>
                <a:spcPct val="150000"/>
              </a:lnSpc>
              <a:buFont typeface="Arial" panose="020B0604020202020204" pitchFamily="34" charset="0"/>
              <a:buChar char="•"/>
            </a:pPr>
            <a:r>
              <a:rPr lang="en" altLang="zh-CN" dirty="0"/>
              <a:t>A </a:t>
            </a:r>
            <a:r>
              <a:rPr lang="en" altLang="zh-CN" b="1" dirty="0"/>
              <a:t>Markdown cell</a:t>
            </a:r>
            <a:r>
              <a:rPr lang="en" altLang="zh-CN" dirty="0"/>
              <a:t> contains text formatted using Markdown.</a:t>
            </a:r>
          </a:p>
        </p:txBody>
      </p:sp>
      <p:pic>
        <p:nvPicPr>
          <p:cNvPr id="9220" name="Picture 4" descr="New Jupyter Notebook">
            <a:extLst>
              <a:ext uri="{FF2B5EF4-FFF2-40B4-BE49-F238E27FC236}">
                <a16:creationId xmlns:a16="http://schemas.microsoft.com/office/drawing/2014/main" id="{C27CA561-D224-6B40-95D3-7038D5AA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579" y="3002005"/>
            <a:ext cx="7781043" cy="110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250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838298" y="2628900"/>
            <a:ext cx="5448158" cy="300984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标题 1"/>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cs typeface="SimSun" charset="-122"/>
              </a:rPr>
              <a:t>2</a:t>
            </a:r>
            <a:r>
              <a:rPr lang="mr-IN" altLang="zh-CN" dirty="0">
                <a:latin typeface="Microsoft YaHei" panose="020B0503020204020204" pitchFamily="34" charset="-122"/>
                <a:ea typeface="Microsoft YaHei" panose="020B0503020204020204" pitchFamily="34" charset="-122"/>
                <a:cs typeface="SimSun" charset="-122"/>
              </a:rPr>
              <a:t>–</a:t>
            </a:r>
            <a:r>
              <a:rPr lang="en-US" altLang="zh-CN" dirty="0">
                <a:latin typeface="Microsoft YaHei" panose="020B0503020204020204" pitchFamily="34" charset="-122"/>
                <a:ea typeface="Microsoft YaHei" panose="020B0503020204020204" pitchFamily="34" charset="-122"/>
                <a:cs typeface="SimSun" charset="-122"/>
              </a:rPr>
              <a:t>Content</a:t>
            </a:r>
            <a:endParaRPr lang="zh-CN" altLang="en-US" dirty="0">
              <a:latin typeface="Microsoft YaHei" panose="020B0503020204020204" pitchFamily="34" charset="-122"/>
              <a:ea typeface="Microsoft YaHei" panose="020B0503020204020204" pitchFamily="34" charset="-122"/>
              <a:cs typeface="SimSun" charset="-122"/>
            </a:endParaRP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dirty="0"/>
          </a:p>
        </p:txBody>
      </p:sp>
      <p:sp>
        <p:nvSpPr>
          <p:cNvPr id="4" name="页脚占位符 3"/>
          <p:cNvSpPr>
            <a:spLocks noGrp="1"/>
          </p:cNvSpPr>
          <p:nvPr>
            <p:ph type="ftr" sz="quarter" idx="11"/>
          </p:nvPr>
        </p:nvSpPr>
        <p:spPr>
          <a:xfrm>
            <a:off x="3052763" y="6381750"/>
            <a:ext cx="4435475" cy="250825"/>
          </a:xfrm>
        </p:spPr>
        <p:txBody>
          <a:bodyPr/>
          <a:lstStyle/>
          <a:p>
            <a:pPr>
              <a:defRPr/>
            </a:pPr>
            <a:r>
              <a:rPr lang="en-US" altLang="zh-CN" dirty="0"/>
              <a:t>Python/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37</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819416"/>
            <a:ext cx="5808604" cy="281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Arial" panose="020B0604020202020204" pitchFamily="34" charset="0"/>
                <a:ea typeface="宋体" pitchFamily="2"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2.1</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Python Syntax</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2.2</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Python Modules</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2.3</a:t>
            </a: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dirty="0">
                <a:latin typeface="Microsoft YaHei" panose="020B0503020204020204" pitchFamily="34" charset="-122"/>
                <a:ea typeface="Microsoft YaHei" panose="020B0503020204020204" pitchFamily="34" charset="-122"/>
                <a:cs typeface="Arial" panose="020B0604020202020204" pitchFamily="34" charset="0"/>
              </a:rPr>
              <a:t>Installation of Python IDE</a:t>
            </a:r>
          </a:p>
          <a:p>
            <a:pPr marR="0" lvl="0" defTabSz="914400" eaLnBrk="1" fontAlgn="auto" latinLnBrk="0" hangingPunct="1">
              <a:lnSpc>
                <a:spcPct val="150000"/>
              </a:lnSpc>
              <a:spcBef>
                <a:spcPts val="0"/>
              </a:spcBef>
              <a:spcAft>
                <a:spcPts val="0"/>
              </a:spcAft>
              <a:buClrTx/>
              <a:buSzTx/>
              <a:buFont typeface="Wingdings" charset="2"/>
              <a:buChar char="p"/>
              <a:tabLst/>
              <a:defRPr/>
            </a:pPr>
            <a:r>
              <a:rPr lang="zh-CN" altLang="en-US" sz="2200" dirty="0">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2.4</a:t>
            </a:r>
            <a:r>
              <a:rPr lang="zh-CN" altLang="en-US"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 </a:t>
            </a:r>
            <a:r>
              <a:rPr lang="en-US" altLang="zh-CN" sz="2200" b="1" dirty="0">
                <a:solidFill>
                  <a:schemeClr val="accent2">
                    <a:lumMod val="75000"/>
                  </a:schemeClr>
                </a:solidFill>
                <a:latin typeface="Microsoft YaHei" panose="020B0503020204020204" pitchFamily="34" charset="-122"/>
                <a:ea typeface="Microsoft YaHei" panose="020B0503020204020204" pitchFamily="34" charset="-122"/>
                <a:cs typeface="Arial" panose="020B0604020202020204" pitchFamily="34" charset="0"/>
              </a:rPr>
              <a:t>Practice: Data Analysis and Visualization</a:t>
            </a:r>
          </a:p>
        </p:txBody>
      </p:sp>
    </p:spTree>
    <p:extLst>
      <p:ext uri="{BB962C8B-B14F-4D97-AF65-F5344CB8AC3E}">
        <p14:creationId xmlns:p14="http://schemas.microsoft.com/office/powerpoint/2010/main" val="878904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a:xfrm>
            <a:off x="369888" y="505694"/>
            <a:ext cx="7993062" cy="1008063"/>
          </a:xfrm>
        </p:spPr>
        <p:txBody>
          <a:bodyPr/>
          <a:lstStyle/>
          <a:p>
            <a:r>
              <a:rPr lang="en-US" dirty="0">
                <a:latin typeface="Microsoft YaHei" panose="020B0503020204020204" pitchFamily="34" charset="-122"/>
                <a:ea typeface="Microsoft YaHei" panose="020B0503020204020204" pitchFamily="34" charset="-122"/>
              </a:rPr>
              <a:t>2.4 Practice: Data Analysis and Visualization</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38</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pic>
        <p:nvPicPr>
          <p:cNvPr id="10" name="图片 9">
            <a:extLst>
              <a:ext uri="{FF2B5EF4-FFF2-40B4-BE49-F238E27FC236}">
                <a16:creationId xmlns:a16="http://schemas.microsoft.com/office/drawing/2014/main" id="{47BECE84-DBE2-3448-8689-14DD79CA07CD}"/>
              </a:ext>
            </a:extLst>
          </p:cNvPr>
          <p:cNvPicPr>
            <a:picLocks noChangeAspect="1"/>
          </p:cNvPicPr>
          <p:nvPr/>
        </p:nvPicPr>
        <p:blipFill>
          <a:blip r:embed="rId2"/>
          <a:stretch>
            <a:fillRect/>
          </a:stretch>
        </p:blipFill>
        <p:spPr>
          <a:xfrm>
            <a:off x="76318" y="1981238"/>
            <a:ext cx="6527800" cy="3619500"/>
          </a:xfrm>
          <a:prstGeom prst="rect">
            <a:avLst/>
          </a:prstGeom>
        </p:spPr>
      </p:pic>
      <p:pic>
        <p:nvPicPr>
          <p:cNvPr id="12" name="图片 11">
            <a:extLst>
              <a:ext uri="{FF2B5EF4-FFF2-40B4-BE49-F238E27FC236}">
                <a16:creationId xmlns:a16="http://schemas.microsoft.com/office/drawing/2014/main" id="{A8246B35-6B2F-3B45-A986-C4D7C00E0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282" y="2171738"/>
            <a:ext cx="3327400" cy="3238500"/>
          </a:xfrm>
          <a:prstGeom prst="rect">
            <a:avLst/>
          </a:prstGeom>
        </p:spPr>
      </p:pic>
    </p:spTree>
    <p:extLst>
      <p:ext uri="{BB962C8B-B14F-4D97-AF65-F5344CB8AC3E}">
        <p14:creationId xmlns:p14="http://schemas.microsoft.com/office/powerpoint/2010/main" val="92169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E47B6C-04C8-0843-951D-0AECABF13891}"/>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11664419-F8E4-E04A-8D39-1531AE04666A}"/>
              </a:ext>
            </a:extLst>
          </p:cNvPr>
          <p:cNvSpPr>
            <a:spLocks noGrp="1"/>
          </p:cNvSpPr>
          <p:nvPr>
            <p:ph type="sldNum" sz="quarter" idx="12"/>
          </p:nvPr>
        </p:nvSpPr>
        <p:spPr/>
        <p:txBody>
          <a:bodyPr/>
          <a:lstStyle/>
          <a:p>
            <a:pPr>
              <a:defRPr/>
            </a:pPr>
            <a:fld id="{CB5F1368-00F5-49BE-A41E-305F795F7103}" type="slidenum">
              <a:rPr lang="zh-CN" altLang="en-US" smtClean="0"/>
              <a:pPr>
                <a:defRPr/>
              </a:pPr>
              <a:t>4</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FC88D39C-5AFE-424D-AB87-47A6A45749EA}"/>
              </a:ext>
            </a:extLst>
          </p:cNvPr>
          <p:cNvSpPr>
            <a:spLocks noGrp="1"/>
          </p:cNvSpPr>
          <p:nvPr>
            <p:ph type="ftr" sz="quarter" idx="11"/>
          </p:nvPr>
        </p:nvSpPr>
        <p:spPr/>
        <p:txBody>
          <a:bodyPr/>
          <a:lstStyle/>
          <a:p>
            <a:pPr>
              <a:defRPr/>
            </a:pPr>
            <a:r>
              <a:rPr lang="en-US" altLang="zh-CN" dirty="0"/>
              <a:t>Python / </a:t>
            </a:r>
            <a:r>
              <a:rPr lang="en-US" altLang="zh-CN" dirty="0" err="1"/>
              <a:t>Qinpei</a:t>
            </a:r>
            <a:r>
              <a:rPr lang="en-US" altLang="zh-CN" dirty="0"/>
              <a:t> Zhao</a:t>
            </a:r>
            <a:endParaRPr lang="zh-CN" altLang="en-US" sz="1400" dirty="0"/>
          </a:p>
        </p:txBody>
      </p:sp>
      <p:sp>
        <p:nvSpPr>
          <p:cNvPr id="6" name="Title 1">
            <a:extLst>
              <a:ext uri="{FF2B5EF4-FFF2-40B4-BE49-F238E27FC236}">
                <a16:creationId xmlns:a16="http://schemas.microsoft.com/office/drawing/2014/main" id="{B83F246C-B93B-3B46-9727-F1510A742A8D}"/>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p>
        </p:txBody>
      </p:sp>
      <p:sp>
        <p:nvSpPr>
          <p:cNvPr id="8" name="TextBox 7">
            <a:extLst>
              <a:ext uri="{FF2B5EF4-FFF2-40B4-BE49-F238E27FC236}">
                <a16:creationId xmlns:a16="http://schemas.microsoft.com/office/drawing/2014/main" id="{5613057E-DCE8-6248-9768-B8127F270C79}"/>
              </a:ext>
            </a:extLst>
          </p:cNvPr>
          <p:cNvSpPr txBox="1"/>
          <p:nvPr/>
        </p:nvSpPr>
        <p:spPr>
          <a:xfrm>
            <a:off x="609704" y="1665288"/>
            <a:ext cx="8484567" cy="4117217"/>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sz="1600" dirty="0"/>
              <a:t>Python uses whitespace to delimit program blocks. First you hate it, later you love it. </a:t>
            </a:r>
          </a:p>
          <a:p>
            <a:pPr marL="285750" indent="-285750" fontAlgn="auto">
              <a:lnSpc>
                <a:spcPct val="150000"/>
              </a:lnSpc>
              <a:buFont typeface="Arial" panose="020B0604020202020204" pitchFamily="34" charset="0"/>
              <a:buChar char="•"/>
            </a:pPr>
            <a:endParaRPr lang="en-US" sz="1600" dirty="0"/>
          </a:p>
          <a:p>
            <a:pPr fontAlgn="auto">
              <a:lnSpc>
                <a:spcPct val="150000"/>
              </a:lnSpc>
            </a:pPr>
            <a:endParaRPr lang="en-US" sz="1600" dirty="0"/>
          </a:p>
          <a:p>
            <a:pPr marL="285750" indent="-285750" fontAlgn="auto">
              <a:lnSpc>
                <a:spcPct val="150000"/>
              </a:lnSpc>
              <a:buFont typeface="Arial" panose="020B0604020202020204" pitchFamily="34" charset="0"/>
              <a:buChar char="•"/>
            </a:pPr>
            <a:r>
              <a:rPr lang="en-US" sz="1600" dirty="0"/>
              <a:t>Python</a:t>
            </a:r>
            <a:r>
              <a:rPr lang="zh-CN" altLang="en-US" sz="1600" dirty="0"/>
              <a:t> </a:t>
            </a:r>
            <a:r>
              <a:rPr lang="en-US" sz="1600" dirty="0"/>
              <a:t>variables are created when you assign a value to it. The datatype is set after assigning the value. </a:t>
            </a:r>
          </a:p>
          <a:p>
            <a:pPr fontAlgn="auto">
              <a:lnSpc>
                <a:spcPct val="150000"/>
              </a:lnSpc>
            </a:pPr>
            <a:endParaRPr lang="en-US" sz="1600" dirty="0"/>
          </a:p>
          <a:p>
            <a:pPr fontAlgn="auto">
              <a:lnSpc>
                <a:spcPct val="150000"/>
              </a:lnSpc>
            </a:pPr>
            <a:endParaRPr lang="en-US" sz="1600" dirty="0"/>
          </a:p>
          <a:p>
            <a:pPr marL="285750" indent="-285750" fontAlgn="auto">
              <a:lnSpc>
                <a:spcPct val="150000"/>
              </a:lnSpc>
              <a:buFont typeface="Arial" panose="020B0604020202020204" pitchFamily="34" charset="0"/>
              <a:buChar char="•"/>
            </a:pPr>
            <a:r>
              <a:rPr lang="en-US" sz="1600" dirty="0"/>
              <a:t>Python has the following data types built-in by default, in these categories:</a:t>
            </a:r>
          </a:p>
          <a:p>
            <a:pPr fontAlgn="auto">
              <a:lnSpc>
                <a:spcPct val="150000"/>
              </a:lnSpc>
            </a:pPr>
            <a:endParaRPr lang="en-US" sz="1600" dirty="0"/>
          </a:p>
          <a:p>
            <a:pPr marL="285750" indent="-285750" fontAlgn="auto">
              <a:lnSpc>
                <a:spcPct val="150000"/>
              </a:lnSpc>
              <a:buFont typeface="Arial" panose="020B0604020202020204" pitchFamily="34" charset="0"/>
              <a:buChar char="•"/>
            </a:pPr>
            <a:endParaRPr lang="en-US" sz="1600" dirty="0"/>
          </a:p>
          <a:p>
            <a:pPr marL="285750" indent="-285750" fontAlgn="auto">
              <a:lnSpc>
                <a:spcPct val="150000"/>
              </a:lnSpc>
              <a:buFont typeface="Arial" panose="020B0604020202020204" pitchFamily="34" charset="0"/>
              <a:buChar char="•"/>
            </a:pPr>
            <a:endParaRPr lang="en-US" sz="1600" dirty="0"/>
          </a:p>
        </p:txBody>
      </p:sp>
      <p:pic>
        <p:nvPicPr>
          <p:cNvPr id="21" name="Picture 20">
            <a:extLst>
              <a:ext uri="{FF2B5EF4-FFF2-40B4-BE49-F238E27FC236}">
                <a16:creationId xmlns:a16="http://schemas.microsoft.com/office/drawing/2014/main" id="{06CE4C2E-E796-964A-B656-CFDB7CFF4FB7}"/>
              </a:ext>
            </a:extLst>
          </p:cNvPr>
          <p:cNvPicPr>
            <a:picLocks noChangeAspect="1"/>
          </p:cNvPicPr>
          <p:nvPr/>
        </p:nvPicPr>
        <p:blipFill>
          <a:blip r:embed="rId2"/>
          <a:stretch>
            <a:fillRect/>
          </a:stretch>
        </p:blipFill>
        <p:spPr>
          <a:xfrm>
            <a:off x="1447882" y="4821601"/>
            <a:ext cx="2752729" cy="912507"/>
          </a:xfrm>
          <a:prstGeom prst="rect">
            <a:avLst/>
          </a:prstGeom>
        </p:spPr>
      </p:pic>
      <p:pic>
        <p:nvPicPr>
          <p:cNvPr id="22" name="Picture 21">
            <a:extLst>
              <a:ext uri="{FF2B5EF4-FFF2-40B4-BE49-F238E27FC236}">
                <a16:creationId xmlns:a16="http://schemas.microsoft.com/office/drawing/2014/main" id="{A09B83B1-B2D1-4F48-B19D-0CE2F290ED90}"/>
              </a:ext>
            </a:extLst>
          </p:cNvPr>
          <p:cNvPicPr>
            <a:picLocks noChangeAspect="1"/>
          </p:cNvPicPr>
          <p:nvPr/>
        </p:nvPicPr>
        <p:blipFill>
          <a:blip r:embed="rId3"/>
          <a:stretch>
            <a:fillRect/>
          </a:stretch>
        </p:blipFill>
        <p:spPr>
          <a:xfrm>
            <a:off x="4237606" y="4821601"/>
            <a:ext cx="2526943" cy="912507"/>
          </a:xfrm>
          <a:prstGeom prst="rect">
            <a:avLst/>
          </a:prstGeom>
        </p:spPr>
      </p:pic>
      <p:sp>
        <p:nvSpPr>
          <p:cNvPr id="23" name="TextBox 22">
            <a:extLst>
              <a:ext uri="{FF2B5EF4-FFF2-40B4-BE49-F238E27FC236}">
                <a16:creationId xmlns:a16="http://schemas.microsoft.com/office/drawing/2014/main" id="{6EF9FD3E-73FE-2F4F-A793-A06D7C9A15F3}"/>
              </a:ext>
            </a:extLst>
          </p:cNvPr>
          <p:cNvSpPr txBox="1"/>
          <p:nvPr/>
        </p:nvSpPr>
        <p:spPr>
          <a:xfrm>
            <a:off x="609704" y="1294704"/>
            <a:ext cx="1064394" cy="338554"/>
          </a:xfrm>
          <a:prstGeom prst="rect">
            <a:avLst/>
          </a:prstGeom>
          <a:noFill/>
        </p:spPr>
        <p:txBody>
          <a:bodyPr wrap="none" rtlCol="0">
            <a:spAutoFit/>
          </a:bodyPr>
          <a:lstStyle/>
          <a:p>
            <a:r>
              <a:rPr lang="en-US" sz="1600" b="1" dirty="0"/>
              <a:t>Variables</a:t>
            </a:r>
          </a:p>
        </p:txBody>
      </p:sp>
      <p:pic>
        <p:nvPicPr>
          <p:cNvPr id="7" name="图片 6">
            <a:extLst>
              <a:ext uri="{FF2B5EF4-FFF2-40B4-BE49-F238E27FC236}">
                <a16:creationId xmlns:a16="http://schemas.microsoft.com/office/drawing/2014/main" id="{96D665F6-3EFE-F948-9E73-0DBD752DED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2186289"/>
            <a:ext cx="4762500" cy="647700"/>
          </a:xfrm>
          <a:prstGeom prst="rect">
            <a:avLst/>
          </a:prstGeom>
        </p:spPr>
      </p:pic>
      <p:pic>
        <p:nvPicPr>
          <p:cNvPr id="12" name="图片 11">
            <a:extLst>
              <a:ext uri="{FF2B5EF4-FFF2-40B4-BE49-F238E27FC236}">
                <a16:creationId xmlns:a16="http://schemas.microsoft.com/office/drawing/2014/main" id="{C104A9CB-CD2E-3345-90CA-92ED44E69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3511852"/>
            <a:ext cx="2438400" cy="660400"/>
          </a:xfrm>
          <a:prstGeom prst="rect">
            <a:avLst/>
          </a:prstGeom>
        </p:spPr>
      </p:pic>
    </p:spTree>
    <p:extLst>
      <p:ext uri="{BB962C8B-B14F-4D97-AF65-F5344CB8AC3E}">
        <p14:creationId xmlns:p14="http://schemas.microsoft.com/office/powerpoint/2010/main" val="213521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5</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0DD2A21D-BA3E-A343-891A-0A32668593FD}"/>
              </a:ext>
            </a:extLst>
          </p:cNvPr>
          <p:cNvSpPr txBox="1"/>
          <p:nvPr/>
        </p:nvSpPr>
        <p:spPr>
          <a:xfrm>
            <a:off x="609704" y="1294704"/>
            <a:ext cx="2567498" cy="338554"/>
          </a:xfrm>
          <a:prstGeom prst="rect">
            <a:avLst/>
          </a:prstGeom>
          <a:noFill/>
        </p:spPr>
        <p:txBody>
          <a:bodyPr wrap="none" rtlCol="0">
            <a:spAutoFit/>
          </a:bodyPr>
          <a:lstStyle/>
          <a:p>
            <a:r>
              <a:rPr lang="en-US" sz="1600" b="1" dirty="0"/>
              <a:t>Collections – List / Tuple</a:t>
            </a:r>
          </a:p>
        </p:txBody>
      </p:sp>
      <p:sp>
        <p:nvSpPr>
          <p:cNvPr id="7" name="TextBox 6">
            <a:extLst>
              <a:ext uri="{FF2B5EF4-FFF2-40B4-BE49-F238E27FC236}">
                <a16:creationId xmlns:a16="http://schemas.microsoft.com/office/drawing/2014/main" id="{85CAC442-0B66-E54E-9347-0E3F5FB44221}"/>
              </a:ext>
            </a:extLst>
          </p:cNvPr>
          <p:cNvSpPr txBox="1"/>
          <p:nvPr/>
        </p:nvSpPr>
        <p:spPr>
          <a:xfrm>
            <a:off x="719138" y="1752644"/>
            <a:ext cx="3167080" cy="413119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dirty="0"/>
              <a:t>Lists are used to store multiple items in a single variable.</a:t>
            </a:r>
          </a:p>
          <a:p>
            <a:pPr marL="285750" indent="-285750">
              <a:lnSpc>
                <a:spcPct val="120000"/>
              </a:lnSpc>
              <a:buFont typeface="Arial" panose="020B0604020202020204" pitchFamily="34" charset="0"/>
              <a:buChar char="•"/>
            </a:pPr>
            <a:r>
              <a:rPr lang="en-US" dirty="0"/>
              <a:t>Lists are created using square brackets.</a:t>
            </a:r>
          </a:p>
          <a:p>
            <a:pPr marL="285750" indent="-285750">
              <a:lnSpc>
                <a:spcPct val="120000"/>
              </a:lnSpc>
              <a:buFont typeface="Arial" panose="020B0604020202020204" pitchFamily="34" charset="0"/>
              <a:buChar char="•"/>
            </a:pPr>
            <a:r>
              <a:rPr lang="en-US" dirty="0"/>
              <a:t>Lists</a:t>
            </a:r>
            <a:r>
              <a:rPr lang="zh-CN" altLang="en-US" dirty="0"/>
              <a:t> </a:t>
            </a:r>
            <a:r>
              <a:rPr lang="en-US" dirty="0"/>
              <a:t>are changeable, meaning that we can change, add, and remove items in a list after it has been created.</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20000"/>
              </a:lnSpc>
              <a:buFont typeface="Arial" panose="020B0604020202020204" pitchFamily="34" charset="0"/>
              <a:buChar char="•"/>
            </a:pPr>
            <a:r>
              <a:rPr lang="en-US" dirty="0"/>
              <a:t>A </a:t>
            </a:r>
            <a:r>
              <a:rPr lang="en-US" b="1" dirty="0"/>
              <a:t>tuple</a:t>
            </a:r>
            <a:r>
              <a:rPr lang="en-US" dirty="0"/>
              <a:t> is a collection which is ordered and </a:t>
            </a:r>
            <a:r>
              <a:rPr lang="en-US" b="1" dirty="0"/>
              <a:t>unchangeable</a:t>
            </a:r>
            <a:r>
              <a:rPr lang="en-US" dirty="0"/>
              <a:t>.</a:t>
            </a:r>
          </a:p>
          <a:p>
            <a:pPr marL="285750" indent="-285750">
              <a:lnSpc>
                <a:spcPct val="120000"/>
              </a:lnSpc>
              <a:buFont typeface="Arial" panose="020B0604020202020204" pitchFamily="34" charset="0"/>
              <a:buChar char="•"/>
            </a:pPr>
            <a:r>
              <a:rPr lang="en-US" dirty="0"/>
              <a:t>Tuples are written with round brackets.</a:t>
            </a:r>
          </a:p>
          <a:p>
            <a:pPr marL="285750" indent="-285750">
              <a:lnSpc>
                <a:spcPct val="150000"/>
              </a:lnSpc>
              <a:buFont typeface="Arial" panose="020B0604020202020204" pitchFamily="34" charset="0"/>
              <a:buChar char="•"/>
            </a:pPr>
            <a:endParaRPr lang="en-US" dirty="0"/>
          </a:p>
        </p:txBody>
      </p:sp>
      <p:pic>
        <p:nvPicPr>
          <p:cNvPr id="9" name="图片 8">
            <a:extLst>
              <a:ext uri="{FF2B5EF4-FFF2-40B4-BE49-F238E27FC236}">
                <a16:creationId xmlns:a16="http://schemas.microsoft.com/office/drawing/2014/main" id="{5F51DCC2-D661-7045-B931-2BF60BFD4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16" y="2126134"/>
            <a:ext cx="5016500" cy="2882900"/>
          </a:xfrm>
          <a:prstGeom prst="rect">
            <a:avLst/>
          </a:prstGeom>
        </p:spPr>
      </p:pic>
    </p:spTree>
    <p:extLst>
      <p:ext uri="{BB962C8B-B14F-4D97-AF65-F5344CB8AC3E}">
        <p14:creationId xmlns:p14="http://schemas.microsoft.com/office/powerpoint/2010/main" val="135073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6</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0DD2A21D-BA3E-A343-891A-0A32668593FD}"/>
              </a:ext>
            </a:extLst>
          </p:cNvPr>
          <p:cNvSpPr txBox="1"/>
          <p:nvPr/>
        </p:nvSpPr>
        <p:spPr>
          <a:xfrm>
            <a:off x="609704" y="1294704"/>
            <a:ext cx="1885453" cy="338554"/>
          </a:xfrm>
          <a:prstGeom prst="rect">
            <a:avLst/>
          </a:prstGeom>
          <a:noFill/>
        </p:spPr>
        <p:txBody>
          <a:bodyPr wrap="none" rtlCol="0">
            <a:spAutoFit/>
          </a:bodyPr>
          <a:lstStyle/>
          <a:p>
            <a:r>
              <a:rPr lang="en-US" sz="1600" b="1" dirty="0"/>
              <a:t>Collections -- </a:t>
            </a:r>
            <a:r>
              <a:rPr lang="en-US" sz="1600" b="1" dirty="0" err="1"/>
              <a:t>Dict</a:t>
            </a:r>
            <a:endParaRPr lang="en-US" sz="1600" b="1" dirty="0"/>
          </a:p>
        </p:txBody>
      </p:sp>
      <p:sp>
        <p:nvSpPr>
          <p:cNvPr id="7" name="TextBox 6">
            <a:extLst>
              <a:ext uri="{FF2B5EF4-FFF2-40B4-BE49-F238E27FC236}">
                <a16:creationId xmlns:a16="http://schemas.microsoft.com/office/drawing/2014/main" id="{85CAC442-0B66-E54E-9347-0E3F5FB44221}"/>
              </a:ext>
            </a:extLst>
          </p:cNvPr>
          <p:cNvSpPr txBox="1"/>
          <p:nvPr/>
        </p:nvSpPr>
        <p:spPr>
          <a:xfrm>
            <a:off x="719138" y="1752644"/>
            <a:ext cx="7815158" cy="19983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Python's efficient key/value hash table structure is called a "</a:t>
            </a:r>
            <a:r>
              <a:rPr lang="en-US" dirty="0" err="1"/>
              <a:t>dict</a:t>
            </a:r>
            <a:r>
              <a:rPr lang="en-US" dirty="0"/>
              <a:t>". The contents of a </a:t>
            </a:r>
            <a:r>
              <a:rPr lang="en-US" dirty="0" err="1"/>
              <a:t>dict</a:t>
            </a:r>
            <a:r>
              <a:rPr lang="en-US" dirty="0"/>
              <a:t> can be written as a series of </a:t>
            </a:r>
            <a:r>
              <a:rPr lang="en-US" dirty="0" err="1"/>
              <a:t>key:value</a:t>
            </a:r>
            <a:r>
              <a:rPr lang="en-US" dirty="0"/>
              <a:t> pairs within braces { }.</a:t>
            </a:r>
          </a:p>
          <a:p>
            <a:pPr marL="285750" indent="-285750">
              <a:lnSpc>
                <a:spcPct val="150000"/>
              </a:lnSpc>
              <a:buFont typeface="Arial" panose="020B0604020202020204" pitchFamily="34" charset="0"/>
              <a:buChar char="•"/>
            </a:pPr>
            <a:r>
              <a:rPr lang="en-US" dirty="0"/>
              <a:t>Looking up or setting a value in a </a:t>
            </a:r>
            <a:r>
              <a:rPr lang="en-US" dirty="0" err="1"/>
              <a:t>dict</a:t>
            </a:r>
            <a:r>
              <a:rPr lang="en-US" dirty="0"/>
              <a:t> uses square brackets, e.g. </a:t>
            </a:r>
            <a:r>
              <a:rPr lang="en-US" dirty="0" err="1"/>
              <a:t>dict</a:t>
            </a:r>
            <a:r>
              <a:rPr lang="en-US" dirty="0"/>
              <a:t>['foo’].</a:t>
            </a:r>
          </a:p>
          <a:p>
            <a:pPr marL="285750" indent="-285750">
              <a:lnSpc>
                <a:spcPct val="150000"/>
              </a:lnSpc>
              <a:buFont typeface="Arial" panose="020B0604020202020204" pitchFamily="34" charset="0"/>
              <a:buChar char="•"/>
            </a:pPr>
            <a:r>
              <a:rPr lang="en-US" dirty="0"/>
              <a:t>Looking up a value which is not in the </a:t>
            </a:r>
            <a:r>
              <a:rPr lang="en-US" dirty="0" err="1"/>
              <a:t>dict</a:t>
            </a:r>
            <a:r>
              <a:rPr lang="en-US" dirty="0"/>
              <a:t> throws a </a:t>
            </a:r>
            <a:r>
              <a:rPr lang="en-US" dirty="0" err="1"/>
              <a:t>KeyError</a:t>
            </a:r>
            <a:r>
              <a:rPr lang="en-US" dirty="0"/>
              <a:t> -- use "in" to check if the key is in the </a:t>
            </a:r>
            <a:r>
              <a:rPr lang="en-US" dirty="0" err="1"/>
              <a:t>dict</a:t>
            </a:r>
            <a:r>
              <a:rPr lang="en-US" dirty="0"/>
              <a:t>, or use " </a:t>
            </a:r>
            <a:r>
              <a:rPr lang="en-US" dirty="0" err="1"/>
              <a:t>dict.get</a:t>
            </a:r>
            <a:r>
              <a:rPr lang="en-US" dirty="0"/>
              <a:t>(key) " which returns the value or None if the key is not present</a:t>
            </a:r>
          </a:p>
          <a:p>
            <a:pPr marL="285750" indent="-285750">
              <a:lnSpc>
                <a:spcPct val="150000"/>
              </a:lnSpc>
              <a:buFont typeface="Arial" panose="020B0604020202020204" pitchFamily="34" charset="0"/>
              <a:buChar char="•"/>
            </a:pPr>
            <a:endParaRPr lang="en-US" dirty="0"/>
          </a:p>
        </p:txBody>
      </p:sp>
      <p:pic>
        <p:nvPicPr>
          <p:cNvPr id="10" name="图片 9">
            <a:extLst>
              <a:ext uri="{FF2B5EF4-FFF2-40B4-BE49-F238E27FC236}">
                <a16:creationId xmlns:a16="http://schemas.microsoft.com/office/drawing/2014/main" id="{608647BB-E13E-3F49-9BD1-9E4D4021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850" y="3429000"/>
            <a:ext cx="5702300" cy="2590800"/>
          </a:xfrm>
          <a:prstGeom prst="rect">
            <a:avLst/>
          </a:prstGeom>
        </p:spPr>
      </p:pic>
    </p:spTree>
    <p:extLst>
      <p:ext uri="{BB962C8B-B14F-4D97-AF65-F5344CB8AC3E}">
        <p14:creationId xmlns:p14="http://schemas.microsoft.com/office/powerpoint/2010/main" val="205791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7</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0DD2A21D-BA3E-A343-891A-0A32668593FD}"/>
              </a:ext>
            </a:extLst>
          </p:cNvPr>
          <p:cNvSpPr txBox="1"/>
          <p:nvPr/>
        </p:nvSpPr>
        <p:spPr>
          <a:xfrm>
            <a:off x="609704" y="1294704"/>
            <a:ext cx="1782860" cy="338554"/>
          </a:xfrm>
          <a:prstGeom prst="rect">
            <a:avLst/>
          </a:prstGeom>
          <a:noFill/>
        </p:spPr>
        <p:txBody>
          <a:bodyPr wrap="none" rtlCol="0">
            <a:spAutoFit/>
          </a:bodyPr>
          <a:lstStyle/>
          <a:p>
            <a:r>
              <a:rPr lang="en-US" sz="1600" b="1" dirty="0"/>
              <a:t>Collections -- Set</a:t>
            </a:r>
          </a:p>
        </p:txBody>
      </p:sp>
      <p:sp>
        <p:nvSpPr>
          <p:cNvPr id="7" name="TextBox 6">
            <a:extLst>
              <a:ext uri="{FF2B5EF4-FFF2-40B4-BE49-F238E27FC236}">
                <a16:creationId xmlns:a16="http://schemas.microsoft.com/office/drawing/2014/main" id="{85CAC442-0B66-E54E-9347-0E3F5FB44221}"/>
              </a:ext>
            </a:extLst>
          </p:cNvPr>
          <p:cNvSpPr txBox="1"/>
          <p:nvPr/>
        </p:nvSpPr>
        <p:spPr>
          <a:xfrm>
            <a:off x="719138" y="1752644"/>
            <a:ext cx="7815158" cy="188519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dirty="0"/>
              <a:t>Sets are used to store multiple items in a single variable. </a:t>
            </a:r>
          </a:p>
          <a:p>
            <a:pPr marL="285750" indent="-285750">
              <a:lnSpc>
                <a:spcPct val="120000"/>
              </a:lnSpc>
              <a:buFont typeface="Arial" panose="020B0604020202020204" pitchFamily="34" charset="0"/>
              <a:buChar char="•"/>
            </a:pPr>
            <a:r>
              <a:rPr lang="en-US" dirty="0"/>
              <a:t>A set is a collection which is both </a:t>
            </a:r>
            <a:r>
              <a:rPr lang="en-US" i="1" dirty="0"/>
              <a:t>unordered</a:t>
            </a:r>
            <a:r>
              <a:rPr lang="en-US" dirty="0"/>
              <a:t> and </a:t>
            </a:r>
            <a:r>
              <a:rPr lang="en-US" i="1" dirty="0"/>
              <a:t>unindexed</a:t>
            </a:r>
            <a:r>
              <a:rPr lang="en-US" dirty="0"/>
              <a:t>. Set items can appear in a different order every time you use them, and cannot be referred to by index or key.</a:t>
            </a:r>
          </a:p>
          <a:p>
            <a:pPr marL="285750" indent="-285750">
              <a:lnSpc>
                <a:spcPct val="120000"/>
              </a:lnSpc>
              <a:buFont typeface="Arial" panose="020B0604020202020204" pitchFamily="34" charset="0"/>
              <a:buChar char="•"/>
            </a:pPr>
            <a:r>
              <a:rPr lang="en-US" dirty="0"/>
              <a:t>Sets are unchangeable, meaning that we cannot change the items after the set has been created.</a:t>
            </a:r>
          </a:p>
          <a:p>
            <a:pPr marL="285750" indent="-285750">
              <a:lnSpc>
                <a:spcPct val="120000"/>
              </a:lnSpc>
              <a:buFont typeface="Arial" panose="020B0604020202020204" pitchFamily="34" charset="0"/>
              <a:buChar char="•"/>
            </a:pPr>
            <a:r>
              <a:rPr lang="en-US" dirty="0"/>
              <a:t>Sets are written with curly brackets.</a:t>
            </a:r>
          </a:p>
          <a:p>
            <a:pPr marL="285750" indent="-285750">
              <a:lnSpc>
                <a:spcPct val="120000"/>
              </a:lnSpc>
              <a:buFont typeface="Arial" panose="020B0604020202020204" pitchFamily="34" charset="0"/>
              <a:buChar char="•"/>
            </a:pPr>
            <a:endParaRPr lang="en-US" dirty="0"/>
          </a:p>
        </p:txBody>
      </p:sp>
      <p:pic>
        <p:nvPicPr>
          <p:cNvPr id="10" name="图片 9">
            <a:extLst>
              <a:ext uri="{FF2B5EF4-FFF2-40B4-BE49-F238E27FC236}">
                <a16:creationId xmlns:a16="http://schemas.microsoft.com/office/drawing/2014/main" id="{8068FC7C-FEA9-A441-B0BE-FC954E652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0" y="3352802"/>
            <a:ext cx="5461000" cy="2768600"/>
          </a:xfrm>
          <a:prstGeom prst="rect">
            <a:avLst/>
          </a:prstGeom>
        </p:spPr>
      </p:pic>
    </p:spTree>
    <p:extLst>
      <p:ext uri="{BB962C8B-B14F-4D97-AF65-F5344CB8AC3E}">
        <p14:creationId xmlns:p14="http://schemas.microsoft.com/office/powerpoint/2010/main" val="90305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1018-C4C8-A14E-AB7F-E4F263F13907}"/>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9B7B4528-34DD-6B4F-BFA4-176BFF11240A}"/>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57C7FD8E-7476-EA48-BA04-90C1AE69C54E}"/>
              </a:ext>
            </a:extLst>
          </p:cNvPr>
          <p:cNvSpPr>
            <a:spLocks noGrp="1"/>
          </p:cNvSpPr>
          <p:nvPr>
            <p:ph type="sldNum" sz="quarter" idx="12"/>
          </p:nvPr>
        </p:nvSpPr>
        <p:spPr/>
        <p:txBody>
          <a:bodyPr/>
          <a:lstStyle/>
          <a:p>
            <a:pPr>
              <a:defRPr/>
            </a:pPr>
            <a:fld id="{CB5F1368-00F5-49BE-A41E-305F795F7103}" type="slidenum">
              <a:rPr lang="zh-CN" altLang="en-US" smtClean="0"/>
              <a:pPr>
                <a:defRPr/>
              </a:pPr>
              <a:t>8</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5FEEF6D9-DCB9-1F4B-841C-A9DC7CB9F3B1}"/>
              </a:ext>
            </a:extLst>
          </p:cNvPr>
          <p:cNvSpPr>
            <a:spLocks noGrp="1"/>
          </p:cNvSpPr>
          <p:nvPr>
            <p:ph type="ftr" sz="quarter" idx="11"/>
          </p:nvPr>
        </p:nvSpPr>
        <p:spPr/>
        <p:txBody>
          <a:bodyPr/>
          <a:lstStyle/>
          <a:p>
            <a:pPr>
              <a:defRPr/>
            </a:pPr>
            <a:r>
              <a:rPr lang="en-US" altLang="zh-CN"/>
              <a:t>ML / Qinpei Zhao</a:t>
            </a:r>
            <a:endParaRPr lang="zh-CN" altLang="en-US" sz="1400" dirty="0"/>
          </a:p>
        </p:txBody>
      </p:sp>
      <p:sp>
        <p:nvSpPr>
          <p:cNvPr id="6" name="TextBox 5">
            <a:extLst>
              <a:ext uri="{FF2B5EF4-FFF2-40B4-BE49-F238E27FC236}">
                <a16:creationId xmlns:a16="http://schemas.microsoft.com/office/drawing/2014/main" id="{99BC36A0-BCB2-D84F-82CF-C71C2CB38A3E}"/>
              </a:ext>
            </a:extLst>
          </p:cNvPr>
          <p:cNvSpPr txBox="1"/>
          <p:nvPr/>
        </p:nvSpPr>
        <p:spPr>
          <a:xfrm>
            <a:off x="609705" y="1665288"/>
            <a:ext cx="3657504" cy="423899"/>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sz="1600" dirty="0"/>
              <a:t>If…</a:t>
            </a:r>
            <a:r>
              <a:rPr lang="en-US" sz="1600" dirty="0" err="1"/>
              <a:t>elif</a:t>
            </a:r>
            <a:r>
              <a:rPr lang="en-US" sz="1600" dirty="0"/>
              <a:t>…else</a:t>
            </a:r>
          </a:p>
        </p:txBody>
      </p:sp>
      <p:sp>
        <p:nvSpPr>
          <p:cNvPr id="8" name="TextBox 7">
            <a:extLst>
              <a:ext uri="{FF2B5EF4-FFF2-40B4-BE49-F238E27FC236}">
                <a16:creationId xmlns:a16="http://schemas.microsoft.com/office/drawing/2014/main" id="{7601597E-39FB-324A-9288-9763953D7454}"/>
              </a:ext>
            </a:extLst>
          </p:cNvPr>
          <p:cNvSpPr txBox="1"/>
          <p:nvPr/>
        </p:nvSpPr>
        <p:spPr>
          <a:xfrm>
            <a:off x="609704" y="1294704"/>
            <a:ext cx="1388522" cy="338554"/>
          </a:xfrm>
          <a:prstGeom prst="rect">
            <a:avLst/>
          </a:prstGeom>
          <a:noFill/>
        </p:spPr>
        <p:txBody>
          <a:bodyPr wrap="none" rtlCol="0">
            <a:spAutoFit/>
          </a:bodyPr>
          <a:lstStyle/>
          <a:p>
            <a:r>
              <a:rPr lang="en-US" sz="1600" b="1" dirty="0"/>
              <a:t>Control</a:t>
            </a:r>
            <a:r>
              <a:rPr lang="zh-CN" altLang="en-US" sz="1600" b="1" dirty="0"/>
              <a:t> </a:t>
            </a:r>
            <a:r>
              <a:rPr lang="en-US" altLang="zh-CN" sz="1600" b="1" dirty="0"/>
              <a:t>flow</a:t>
            </a:r>
            <a:endParaRPr lang="en-US" sz="1600" b="1" dirty="0"/>
          </a:p>
        </p:txBody>
      </p:sp>
      <p:sp>
        <p:nvSpPr>
          <p:cNvPr id="10" name="TextBox 9">
            <a:extLst>
              <a:ext uri="{FF2B5EF4-FFF2-40B4-BE49-F238E27FC236}">
                <a16:creationId xmlns:a16="http://schemas.microsoft.com/office/drawing/2014/main" id="{72088E50-2424-4144-951A-8C5463AE3BEB}"/>
              </a:ext>
            </a:extLst>
          </p:cNvPr>
          <p:cNvSpPr txBox="1"/>
          <p:nvPr/>
        </p:nvSpPr>
        <p:spPr>
          <a:xfrm>
            <a:off x="4376642" y="1667179"/>
            <a:ext cx="3657504" cy="423899"/>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sz="1600" dirty="0"/>
              <a:t>Shorthand for If…else</a:t>
            </a:r>
          </a:p>
        </p:txBody>
      </p:sp>
      <p:sp>
        <p:nvSpPr>
          <p:cNvPr id="12" name="TextBox 11">
            <a:extLst>
              <a:ext uri="{FF2B5EF4-FFF2-40B4-BE49-F238E27FC236}">
                <a16:creationId xmlns:a16="http://schemas.microsoft.com/office/drawing/2014/main" id="{C0BCD4FC-4C0B-1743-A2DF-F9783A2AFB71}"/>
              </a:ext>
            </a:extLst>
          </p:cNvPr>
          <p:cNvSpPr txBox="1"/>
          <p:nvPr/>
        </p:nvSpPr>
        <p:spPr>
          <a:xfrm>
            <a:off x="719138" y="4084446"/>
            <a:ext cx="3657504" cy="423899"/>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sz="1600" dirty="0"/>
              <a:t>While Loops</a:t>
            </a:r>
          </a:p>
        </p:txBody>
      </p:sp>
      <p:sp>
        <p:nvSpPr>
          <p:cNvPr id="20" name="TextBox 19">
            <a:extLst>
              <a:ext uri="{FF2B5EF4-FFF2-40B4-BE49-F238E27FC236}">
                <a16:creationId xmlns:a16="http://schemas.microsoft.com/office/drawing/2014/main" id="{6C1DE6EF-8350-D941-8A7A-FEB102CD3BEF}"/>
              </a:ext>
            </a:extLst>
          </p:cNvPr>
          <p:cNvSpPr txBox="1"/>
          <p:nvPr/>
        </p:nvSpPr>
        <p:spPr>
          <a:xfrm>
            <a:off x="4376642" y="4088040"/>
            <a:ext cx="3657504" cy="423899"/>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sz="1600" dirty="0"/>
              <a:t>For Loops</a:t>
            </a:r>
          </a:p>
        </p:txBody>
      </p:sp>
      <p:pic>
        <p:nvPicPr>
          <p:cNvPr id="9" name="图片 8">
            <a:extLst>
              <a:ext uri="{FF2B5EF4-FFF2-40B4-BE49-F238E27FC236}">
                <a16:creationId xmlns:a16="http://schemas.microsoft.com/office/drawing/2014/main" id="{0453F2AA-25F9-9C42-93D0-D568758B5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89" y="1784387"/>
            <a:ext cx="3225800" cy="2654300"/>
          </a:xfrm>
          <a:prstGeom prst="rect">
            <a:avLst/>
          </a:prstGeom>
        </p:spPr>
      </p:pic>
      <p:pic>
        <p:nvPicPr>
          <p:cNvPr id="13" name="图片 12">
            <a:extLst>
              <a:ext uri="{FF2B5EF4-FFF2-40B4-BE49-F238E27FC236}">
                <a16:creationId xmlns:a16="http://schemas.microsoft.com/office/drawing/2014/main" id="{1DAAAD9E-E916-9745-9AB2-22C116635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7360" y="1856365"/>
            <a:ext cx="4089400" cy="2209800"/>
          </a:xfrm>
          <a:prstGeom prst="rect">
            <a:avLst/>
          </a:prstGeom>
        </p:spPr>
      </p:pic>
      <p:pic>
        <p:nvPicPr>
          <p:cNvPr id="15" name="图片 14">
            <a:extLst>
              <a:ext uri="{FF2B5EF4-FFF2-40B4-BE49-F238E27FC236}">
                <a16:creationId xmlns:a16="http://schemas.microsoft.com/office/drawing/2014/main" id="{31388025-B9B9-4847-A744-337B573C1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463" y="4124021"/>
            <a:ext cx="2057400" cy="2133600"/>
          </a:xfrm>
          <a:prstGeom prst="rect">
            <a:avLst/>
          </a:prstGeom>
        </p:spPr>
      </p:pic>
      <p:pic>
        <p:nvPicPr>
          <p:cNvPr id="22" name="图片 21">
            <a:extLst>
              <a:ext uri="{FF2B5EF4-FFF2-40B4-BE49-F238E27FC236}">
                <a16:creationId xmlns:a16="http://schemas.microsoft.com/office/drawing/2014/main" id="{9084CA3A-2382-5843-B506-75DFD20E98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9238" y="4255351"/>
            <a:ext cx="3429000" cy="1752600"/>
          </a:xfrm>
          <a:prstGeom prst="rect">
            <a:avLst/>
          </a:prstGeom>
        </p:spPr>
      </p:pic>
    </p:spTree>
    <p:extLst>
      <p:ext uri="{BB962C8B-B14F-4D97-AF65-F5344CB8AC3E}">
        <p14:creationId xmlns:p14="http://schemas.microsoft.com/office/powerpoint/2010/main" val="314985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CD97-0313-C244-BEDD-A1395D49B3A1}"/>
              </a:ext>
            </a:extLst>
          </p:cNvPr>
          <p:cNvSpPr>
            <a:spLocks noGrp="1"/>
          </p:cNvSpPr>
          <p:nvPr>
            <p:ph type="title"/>
          </p:nvPr>
        </p:nvSpPr>
        <p:spPr/>
        <p:txBody>
          <a:bodyPr/>
          <a:lstStyle/>
          <a:p>
            <a:r>
              <a:rPr lang="en-US" dirty="0">
                <a:latin typeface="Microsoft YaHei" panose="020B0503020204020204" pitchFamily="34" charset="-122"/>
                <a:ea typeface="Microsoft YaHei" panose="020B0503020204020204" pitchFamily="34" charset="-122"/>
              </a:rPr>
              <a:t>2.1 Python Syntax</a:t>
            </a:r>
            <a:endParaRPr lang="en-US" dirty="0"/>
          </a:p>
        </p:txBody>
      </p:sp>
      <p:sp>
        <p:nvSpPr>
          <p:cNvPr id="3" name="Date Placeholder 2">
            <a:extLst>
              <a:ext uri="{FF2B5EF4-FFF2-40B4-BE49-F238E27FC236}">
                <a16:creationId xmlns:a16="http://schemas.microsoft.com/office/drawing/2014/main" id="{805B85A8-B879-B249-9587-36C75B9ADB9F}"/>
              </a:ext>
            </a:extLst>
          </p:cNvPr>
          <p:cNvSpPr>
            <a:spLocks noGrp="1"/>
          </p:cNvSpPr>
          <p:nvPr>
            <p:ph type="dt" sz="half" idx="10"/>
          </p:nvPr>
        </p:nvSpPr>
        <p:spPr/>
        <p:txBody>
          <a:bodyPr/>
          <a:lstStyle/>
          <a:p>
            <a:pPr>
              <a:defRPr/>
            </a:pPr>
            <a:fld id="{96932B43-2233-4E3D-8DE7-50A330332E00}" type="datetime1">
              <a:rPr lang="zh-CN" altLang="en-US" smtClean="0"/>
              <a:pPr>
                <a:defRPr/>
              </a:pPr>
              <a:t>2023/8/20</a:t>
            </a:fld>
            <a:endParaRPr lang="zh-CN" altLang="en-US" sz="1800"/>
          </a:p>
        </p:txBody>
      </p:sp>
      <p:sp>
        <p:nvSpPr>
          <p:cNvPr id="4" name="Slide Number Placeholder 3">
            <a:extLst>
              <a:ext uri="{FF2B5EF4-FFF2-40B4-BE49-F238E27FC236}">
                <a16:creationId xmlns:a16="http://schemas.microsoft.com/office/drawing/2014/main" id="{00140007-B5DF-474E-8FD3-7A31634E516F}"/>
              </a:ext>
            </a:extLst>
          </p:cNvPr>
          <p:cNvSpPr>
            <a:spLocks noGrp="1"/>
          </p:cNvSpPr>
          <p:nvPr>
            <p:ph type="sldNum" sz="quarter" idx="12"/>
          </p:nvPr>
        </p:nvSpPr>
        <p:spPr/>
        <p:txBody>
          <a:bodyPr/>
          <a:lstStyle/>
          <a:p>
            <a:pPr>
              <a:defRPr/>
            </a:pPr>
            <a:fld id="{CB5F1368-00F5-49BE-A41E-305F795F7103}" type="slidenum">
              <a:rPr lang="zh-CN" altLang="en-US" smtClean="0"/>
              <a:pPr>
                <a:defRPr/>
              </a:pPr>
              <a:t>9</a:t>
            </a:fld>
            <a:endParaRPr lang="zh-CN" altLang="en-US" sz="1800">
              <a:latin typeface="Palatino Linotype"/>
              <a:sym typeface="Palatino Linotype" panose="02040502050505030304" pitchFamily="18" charset="0"/>
            </a:endParaRPr>
          </a:p>
        </p:txBody>
      </p:sp>
      <p:sp>
        <p:nvSpPr>
          <p:cNvPr id="5" name="Footer Placeholder 4">
            <a:extLst>
              <a:ext uri="{FF2B5EF4-FFF2-40B4-BE49-F238E27FC236}">
                <a16:creationId xmlns:a16="http://schemas.microsoft.com/office/drawing/2014/main" id="{7CBEBF98-A93D-9747-89AC-EED6A60336CF}"/>
              </a:ext>
            </a:extLst>
          </p:cNvPr>
          <p:cNvSpPr>
            <a:spLocks noGrp="1"/>
          </p:cNvSpPr>
          <p:nvPr>
            <p:ph type="ftr" sz="quarter" idx="11"/>
          </p:nvPr>
        </p:nvSpPr>
        <p:spPr/>
        <p:txBody>
          <a:bodyPr/>
          <a:lstStyle/>
          <a:p>
            <a:pPr>
              <a:defRPr/>
            </a:pPr>
            <a:r>
              <a:rPr lang="en-US" altLang="zh-CN" dirty="0"/>
              <a:t>ML / </a:t>
            </a:r>
            <a:r>
              <a:rPr lang="en-US" altLang="zh-CN" dirty="0" err="1"/>
              <a:t>Qinpei</a:t>
            </a:r>
            <a:r>
              <a:rPr lang="en-US" altLang="zh-CN" dirty="0"/>
              <a:t> Zhao</a:t>
            </a:r>
            <a:endParaRPr lang="zh-CN" altLang="en-US" sz="1400" dirty="0"/>
          </a:p>
        </p:txBody>
      </p:sp>
      <p:sp>
        <p:nvSpPr>
          <p:cNvPr id="6" name="TextBox 5">
            <a:extLst>
              <a:ext uri="{FF2B5EF4-FFF2-40B4-BE49-F238E27FC236}">
                <a16:creationId xmlns:a16="http://schemas.microsoft.com/office/drawing/2014/main" id="{0DD2A21D-BA3E-A343-891A-0A32668593FD}"/>
              </a:ext>
            </a:extLst>
          </p:cNvPr>
          <p:cNvSpPr txBox="1"/>
          <p:nvPr/>
        </p:nvSpPr>
        <p:spPr>
          <a:xfrm>
            <a:off x="609704" y="1294704"/>
            <a:ext cx="1107996" cy="338554"/>
          </a:xfrm>
          <a:prstGeom prst="rect">
            <a:avLst/>
          </a:prstGeom>
          <a:noFill/>
        </p:spPr>
        <p:txBody>
          <a:bodyPr wrap="none" rtlCol="0">
            <a:spAutoFit/>
          </a:bodyPr>
          <a:lstStyle/>
          <a:p>
            <a:r>
              <a:rPr lang="en-US" sz="1600" b="1" dirty="0"/>
              <a:t>Functions</a:t>
            </a:r>
          </a:p>
        </p:txBody>
      </p:sp>
      <p:sp>
        <p:nvSpPr>
          <p:cNvPr id="7" name="Rectangle 6">
            <a:extLst>
              <a:ext uri="{FF2B5EF4-FFF2-40B4-BE49-F238E27FC236}">
                <a16:creationId xmlns:a16="http://schemas.microsoft.com/office/drawing/2014/main" id="{2899A81D-3D76-D342-9290-6E5CF464DFDF}"/>
              </a:ext>
            </a:extLst>
          </p:cNvPr>
          <p:cNvSpPr/>
          <p:nvPr/>
        </p:nvSpPr>
        <p:spPr>
          <a:xfrm>
            <a:off x="609704" y="2098805"/>
            <a:ext cx="4572000" cy="3323154"/>
          </a:xfrm>
          <a:prstGeom prst="rect">
            <a:avLst/>
          </a:prstGeom>
        </p:spPr>
        <p:txBody>
          <a:bodyPr>
            <a:spAutoFit/>
          </a:bodyPr>
          <a:lstStyle/>
          <a:p>
            <a:pPr marL="342900" indent="-342900" fontAlgn="auto">
              <a:lnSpc>
                <a:spcPct val="120000"/>
              </a:lnSpc>
              <a:buFont typeface="Arial" panose="020B0604020202020204" pitchFamily="34" charset="0"/>
              <a:buChar char="•"/>
            </a:pPr>
            <a:r>
              <a:rPr lang="en-US" sz="1600" dirty="0"/>
              <a:t>Functions are defined using the def</a:t>
            </a:r>
            <a:r>
              <a:rPr lang="zh-CN" altLang="en-US" sz="1600" dirty="0"/>
              <a:t> </a:t>
            </a:r>
            <a:r>
              <a:rPr lang="en-US" sz="1600" dirty="0"/>
              <a:t>keyword. </a:t>
            </a:r>
          </a:p>
          <a:p>
            <a:pPr marL="342900" indent="-342900" fontAlgn="auto">
              <a:lnSpc>
                <a:spcPct val="120000"/>
              </a:lnSpc>
              <a:buFont typeface="Arial" panose="020B0604020202020204" pitchFamily="34" charset="0"/>
              <a:buChar char="•"/>
            </a:pPr>
            <a:r>
              <a:rPr lang="en-US" sz="1600" dirty="0"/>
              <a:t>Function definition can appear anywhere in the code. </a:t>
            </a:r>
          </a:p>
          <a:p>
            <a:pPr marL="342900" indent="-342900" fontAlgn="auto">
              <a:lnSpc>
                <a:spcPct val="120000"/>
              </a:lnSpc>
              <a:buFont typeface="Arial" panose="020B0604020202020204" pitchFamily="34" charset="0"/>
              <a:buChar char="•"/>
            </a:pPr>
            <a:r>
              <a:rPr lang="en-US" sz="1600" dirty="0"/>
              <a:t>Functions can be imported to other files using import. </a:t>
            </a:r>
          </a:p>
          <a:p>
            <a:pPr marL="342900" indent="-342900" fontAlgn="auto">
              <a:lnSpc>
                <a:spcPct val="120000"/>
              </a:lnSpc>
              <a:buFont typeface="Arial" panose="020B0604020202020204" pitchFamily="34" charset="0"/>
              <a:buChar char="•"/>
            </a:pPr>
            <a:r>
              <a:rPr lang="en-US" sz="1600" dirty="0"/>
              <a:t>Function arguments can be </a:t>
            </a:r>
            <a:r>
              <a:rPr lang="en-US" sz="1600" i="1" dirty="0"/>
              <a:t>positional </a:t>
            </a:r>
            <a:r>
              <a:rPr lang="en-US" sz="1600" dirty="0"/>
              <a:t>or </a:t>
            </a:r>
            <a:r>
              <a:rPr lang="en-US" sz="1600" i="1" dirty="0"/>
              <a:t>named </a:t>
            </a:r>
            <a:r>
              <a:rPr lang="en-US" sz="1600" dirty="0"/>
              <a:t>(see code). </a:t>
            </a:r>
          </a:p>
          <a:p>
            <a:pPr marL="342900" indent="-342900" fontAlgn="auto">
              <a:lnSpc>
                <a:spcPct val="120000"/>
              </a:lnSpc>
              <a:buFont typeface="Arial" panose="020B0604020202020204" pitchFamily="34" charset="0"/>
              <a:buChar char="•"/>
            </a:pPr>
            <a:r>
              <a:rPr lang="en-US" sz="1600" dirty="0"/>
              <a:t>Named arguments improve readability and are handy for setting the last argument in a long list. </a:t>
            </a:r>
            <a:endParaRPr lang="en-US" sz="1600" dirty="0">
              <a:effectLst/>
            </a:endParaRPr>
          </a:p>
        </p:txBody>
      </p:sp>
      <p:pic>
        <p:nvPicPr>
          <p:cNvPr id="10" name="图片 9">
            <a:extLst>
              <a:ext uri="{FF2B5EF4-FFF2-40B4-BE49-F238E27FC236}">
                <a16:creationId xmlns:a16="http://schemas.microsoft.com/office/drawing/2014/main" id="{DE19682A-2468-9246-8A50-38D0038F88F6}"/>
              </a:ext>
            </a:extLst>
          </p:cNvPr>
          <p:cNvPicPr>
            <a:picLocks noChangeAspect="1"/>
          </p:cNvPicPr>
          <p:nvPr/>
        </p:nvPicPr>
        <p:blipFill rotWithShape="1">
          <a:blip r:embed="rId2">
            <a:extLst>
              <a:ext uri="{28A0092B-C50C-407E-A947-70E740481C1C}">
                <a14:useLocalDpi xmlns:a14="http://schemas.microsoft.com/office/drawing/2010/main" val="0"/>
              </a:ext>
            </a:extLst>
          </a:blip>
          <a:srcRect l="10090" t="9518" r="10397" b="7407"/>
          <a:stretch/>
        </p:blipFill>
        <p:spPr>
          <a:xfrm>
            <a:off x="5410178" y="1143059"/>
            <a:ext cx="3411456" cy="4251060"/>
          </a:xfrm>
          <a:prstGeom prst="rect">
            <a:avLst/>
          </a:prstGeom>
        </p:spPr>
      </p:pic>
    </p:spTree>
    <p:extLst>
      <p:ext uri="{BB962C8B-B14F-4D97-AF65-F5344CB8AC3E}">
        <p14:creationId xmlns:p14="http://schemas.microsoft.com/office/powerpoint/2010/main" val="42823272"/>
      </p:ext>
    </p:extLst>
  </p:cSld>
  <p:clrMapOvr>
    <a:masterClrMapping/>
  </p:clrMapOvr>
</p:sld>
</file>

<file path=ppt/theme/theme1.xml><?xml version="1.0" encoding="utf-8"?>
<a:theme xmlns:a="http://schemas.openxmlformats.org/drawingml/2006/main" name="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2.xml><?xml version="1.0" encoding="utf-8"?>
<a:theme xmlns:a="http://schemas.openxmlformats.org/drawingml/2006/main" name="1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3.xml><?xml version="1.0" encoding="utf-8"?>
<a:theme xmlns:a="http://schemas.openxmlformats.org/drawingml/2006/main" name="2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testing</Template>
  <TotalTime>17512</TotalTime>
  <Pages>0</Pages>
  <Words>2830</Words>
  <Characters>0</Characters>
  <Application>Microsoft Macintosh PowerPoint</Application>
  <DocSecurity>0</DocSecurity>
  <PresentationFormat>全屏显示(4:3)</PresentationFormat>
  <Lines>0</Lines>
  <Paragraphs>341</Paragraphs>
  <Slides>38</Slides>
  <Notes>1</Notes>
  <HiddenSlides>0</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38</vt:i4>
      </vt:variant>
    </vt:vector>
  </HeadingPairs>
  <TitlesOfParts>
    <vt:vector size="48" baseType="lpstr">
      <vt:lpstr>Microsoft YaHei</vt:lpstr>
      <vt:lpstr>Arial</vt:lpstr>
      <vt:lpstr>Calibri</vt:lpstr>
      <vt:lpstr>Palatino Linotype</vt:lpstr>
      <vt:lpstr>Wingdings</vt:lpstr>
      <vt:lpstr>uef_english</vt:lpstr>
      <vt:lpstr>1_uef_english</vt:lpstr>
      <vt:lpstr>2_uef_english</vt:lpstr>
      <vt:lpstr>3_uef_english</vt:lpstr>
      <vt:lpstr>4_uef_english</vt:lpstr>
      <vt:lpstr>Python </vt:lpstr>
      <vt:lpstr>Content</vt:lpstr>
      <vt:lpstr>Introduction to Python</vt:lpstr>
      <vt:lpstr>2.1 Python Syntax</vt:lpstr>
      <vt:lpstr>2.1 Python Syntax</vt:lpstr>
      <vt:lpstr>2.1 Python Syntax</vt:lpstr>
      <vt:lpstr>2.1 Python Syntax</vt:lpstr>
      <vt:lpstr>2.1 Python Syntax</vt:lpstr>
      <vt:lpstr>2.1 Python Syntax</vt:lpstr>
      <vt:lpstr>2.1 Python Syntax</vt:lpstr>
      <vt:lpstr>2.1 Python Syntax</vt:lpstr>
      <vt:lpstr>2.1 Python Syntax</vt:lpstr>
      <vt:lpstr>2.1 Python Syntax</vt:lpstr>
      <vt:lpstr>2–Content</vt:lpstr>
      <vt:lpstr>2.2 Python Modules</vt:lpstr>
      <vt:lpstr>2.2 Python Modules</vt:lpstr>
      <vt:lpstr>2.2 Python Modules</vt:lpstr>
      <vt:lpstr>2.2 Python Modules</vt:lpstr>
      <vt:lpstr>2.2 Python Modules</vt:lpstr>
      <vt:lpstr>2.2 Python Modules</vt:lpstr>
      <vt:lpstr>2.2 Python Modules</vt:lpstr>
      <vt:lpstr>2.2 Python Modules</vt:lpstr>
      <vt:lpstr>2.2 Python Modules</vt:lpstr>
      <vt:lpstr>2.2 Python Modules</vt:lpstr>
      <vt:lpstr>2.2 Python Modules</vt:lpstr>
      <vt:lpstr>2.2 Python Modules</vt:lpstr>
      <vt:lpstr>2.2 Python Modules</vt:lpstr>
      <vt:lpstr>2.2 Python Modules</vt:lpstr>
      <vt:lpstr>2–Content</vt:lpstr>
      <vt:lpstr>2.3 Installation of Python IDE</vt:lpstr>
      <vt:lpstr>2.3 Installation of Python IDE</vt:lpstr>
      <vt:lpstr>2.3 Installation of Python IDE</vt:lpstr>
      <vt:lpstr>2.3 Installation of Python IDE</vt:lpstr>
      <vt:lpstr>2.3 Installation of Python IDE</vt:lpstr>
      <vt:lpstr>2.3 Installation of Python IDE</vt:lpstr>
      <vt:lpstr>2.3 Installation of Python IDE</vt:lpstr>
      <vt:lpstr>2–Content</vt:lpstr>
      <vt:lpstr>2.4 Practice: Data Analysis and Visualization</vt:lpstr>
    </vt:vector>
  </TitlesOfParts>
  <Manager>HAHMO</Manager>
  <Company>University of Eastern Finland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Validity in Clustering Methods</dc:title>
  <dc:creator>zhao</dc:creator>
  <cp:lastModifiedBy>Microsoft Office User</cp:lastModifiedBy>
  <cp:revision>1174</cp:revision>
  <dcterms:created xsi:type="dcterms:W3CDTF">2012-06-18T00:20:00Z</dcterms:created>
  <dcterms:modified xsi:type="dcterms:W3CDTF">2023-08-20T19:52:58Z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2052-9.1.0.4567</vt:lpwstr>
  </property>
</Properties>
</file>