
<file path=[Content_Types].xml><?xml version="1.0" encoding="utf-8"?>
<Types xmlns="http://schemas.openxmlformats.org/package/2006/content-types">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102"/>
    <a:srgbClr val="3E4150"/>
    <a:srgbClr val="262626"/>
    <a:srgbClr val="FEFEFE"/>
    <a:srgbClr val="A30101"/>
    <a:srgbClr val="FFFFFF"/>
    <a:srgbClr val="018ECC"/>
    <a:srgbClr val="0179AF"/>
    <a:srgbClr val="FDFDFD"/>
    <a:srgbClr val="F9F9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499"/>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DE43AC-4C7A-4C93-A32A-BF5D4A0EEDB4}" type="datetimeFigureOut">
              <a:rPr lang="zh-CN" altLang="en-US" smtClean="0"/>
              <a:pPr/>
              <a:t>2023/4/17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2F0258-32E6-48E1-910D-ABFBEFAD65DB}" type="slidenum">
              <a:rPr lang="zh-CN" altLang="en-US" smtClean="0"/>
              <a:pPr/>
              <a:t>‹#›</a:t>
            </a:fld>
            <a:endParaRPr lang="zh-CN" altLang="en-US"/>
          </a:p>
        </p:txBody>
      </p:sp>
    </p:spTree>
    <p:extLst>
      <p:ext uri="{BB962C8B-B14F-4D97-AF65-F5344CB8AC3E}">
        <p14:creationId xmlns:p14="http://schemas.microsoft.com/office/powerpoint/2010/main" val="3111876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lvl="0"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lvl="0" indent="0" algn="ctr">
              <a:buNone/>
              <a:defRPr sz="2400"/>
            </a:lvl1pPr>
            <a:lvl2pPr marL="457200" lvl="1" indent="0" algn="ctr">
              <a:buNone/>
              <a:defRPr sz="2000"/>
            </a:lvl2pPr>
            <a:lvl3pPr marL="914400" lvl="2" indent="0" algn="ctr">
              <a:buNone/>
              <a:defRPr sz="1800"/>
            </a:lvl3pPr>
            <a:lvl4pPr marL="1371600" lvl="3" indent="0" algn="ctr">
              <a:buNone/>
              <a:defRPr sz="1600"/>
            </a:lvl4pPr>
            <a:lvl5pPr marL="1828800" lvl="4" indent="0" algn="ctr">
              <a:buNone/>
              <a:defRPr sz="1600"/>
            </a:lvl5pPr>
            <a:lvl6pPr marL="2286000" lvl="5" indent="0" algn="ctr">
              <a:buNone/>
              <a:defRPr sz="1600"/>
            </a:lvl6pPr>
            <a:lvl7pPr marL="2743200" lvl="6" indent="0" algn="ctr">
              <a:buNone/>
              <a:defRPr sz="1600"/>
            </a:lvl7pPr>
            <a:lvl8pPr marL="3200400" lvl="7" indent="0" algn="ctr">
              <a:buNone/>
              <a:defRPr sz="1600"/>
            </a:lvl8pPr>
            <a:lvl9pPr marL="3657600" lvl="8" indent="0" algn="ctr">
              <a:buNone/>
              <a:defRPr sz="1600"/>
            </a:lvl9pPr>
          </a:lstStyle>
          <a:p>
            <a:r>
              <a:rPr lang="zh-CN" altLang="en-US"/>
              <a:t>单击此处编辑母版副标题样式</a:t>
            </a:r>
          </a:p>
        </p:txBody>
      </p:sp>
      <p:sp>
        <p:nvSpPr>
          <p:cNvPr id="4" name="日期占位符 3"/>
          <p:cNvSpPr>
            <a:spLocks noGrp="1"/>
          </p:cNvSpPr>
          <p:nvPr>
            <p:ph type="dt" idx="10"/>
          </p:nvPr>
        </p:nvSpPr>
        <p:spPr/>
        <p:txBody>
          <a:bodyPr/>
          <a:lstStyle/>
          <a:p>
            <a:fld id="{3CD1656A-0C57-4C9F-97AA-A98935859B0E}" type="datetimeFigureOut">
              <a:rPr lang="zh-CN" altLang="en-US">
                <a:solidFill>
                  <a:srgbClr val="000000">
                    <a:tint val="75000"/>
                  </a:srgbClr>
                </a:solidFill>
              </a:rPr>
              <a:pPr/>
              <a:t>2023/4/17</a:t>
            </a:fld>
            <a:endParaRPr lang="zh-CN" altLang="en-US">
              <a:solidFill>
                <a:srgbClr val="000000">
                  <a:tint val="75000"/>
                </a:srgbClr>
              </a:solidFill>
            </a:endParaRPr>
          </a:p>
        </p:txBody>
      </p:sp>
      <p:sp>
        <p:nvSpPr>
          <p:cNvPr id="5" name="页脚占位符 4"/>
          <p:cNvSpPr>
            <a:spLocks noGrp="1"/>
          </p:cNvSpPr>
          <p:nvPr>
            <p:ph type="ftr" idx="11"/>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idx="12"/>
          </p:nvPr>
        </p:nvSpPr>
        <p:spPr/>
        <p:txBody>
          <a:bodyPr/>
          <a:lstStyle/>
          <a:p>
            <a:fld id="{BACDCC28-8E64-4AAF-805D-BBED6902E3EB}" type="slidenum">
              <a:rPr lang="zh-CN" altLang="en-US">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195979473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空白">
    <p:spTree>
      <p:nvGrpSpPr>
        <p:cNvPr id="1" name=""/>
        <p:cNvGrpSpPr/>
        <p:nvPr/>
      </p:nvGrpSpPr>
      <p:grpSpPr>
        <a:xfrm>
          <a:off x="0" y="0"/>
          <a:ext cx="0" cy="0"/>
          <a:chOff x="0" y="0"/>
          <a:chExt cx="0" cy="0"/>
        </a:xfrm>
      </p:grpSpPr>
      <p:sp>
        <p:nvSpPr>
          <p:cNvPr id="2" name="日期占位符 1"/>
          <p:cNvSpPr>
            <a:spLocks noGrp="1"/>
          </p:cNvSpPr>
          <p:nvPr>
            <p:ph type="dt" idx="10"/>
          </p:nvPr>
        </p:nvSpPr>
        <p:spPr/>
        <p:txBody>
          <a:bodyPr/>
          <a:lstStyle/>
          <a:p>
            <a:fld id="{D97668BB-51B5-433D-AAA6-53211F9F9C2F}" type="datetimeFigureOut">
              <a:rPr lang="zh-CN" altLang="en-US"/>
              <a:pPr/>
              <a:t>2023/4/17</a:t>
            </a:fld>
            <a:endParaRPr lang="zh-CN" altLang="en-US"/>
          </a:p>
        </p:txBody>
      </p:sp>
      <p:sp>
        <p:nvSpPr>
          <p:cNvPr id="3" name="页脚占位符 2"/>
          <p:cNvSpPr>
            <a:spLocks noGrp="1"/>
          </p:cNvSpPr>
          <p:nvPr>
            <p:ph type="ftr" idx="11"/>
          </p:nvPr>
        </p:nvSpPr>
        <p:spPr/>
        <p:txBody>
          <a:bodyPr/>
          <a:lstStyle/>
          <a:p>
            <a:endParaRPr lang="zh-CN" altLang="en-US"/>
          </a:p>
        </p:txBody>
      </p:sp>
      <p:sp>
        <p:nvSpPr>
          <p:cNvPr id="4" name="灯片编号占位符 3"/>
          <p:cNvSpPr>
            <a:spLocks noGrp="1"/>
          </p:cNvSpPr>
          <p:nvPr>
            <p:ph type="sldNum" idx="12"/>
          </p:nvPr>
        </p:nvSpPr>
        <p:spPr/>
        <p:txBody>
          <a:bodyPr/>
          <a:lstStyle/>
          <a:p>
            <a:fld id="{220CC751-CB3D-43C8-9F10-ED8CED5BB9DA}" type="slidenum">
              <a:rPr lang="zh-CN" altLang="en-US"/>
              <a:pPr/>
              <a:t>‹#›</a:t>
            </a:fld>
            <a:endParaRPr lang="zh-CN" altLang="en-US"/>
          </a:p>
        </p:txBody>
      </p:sp>
    </p:spTree>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idx="2"/>
          </p:nvPr>
        </p:nvSpPr>
        <p:spPr>
          <a:xfrm>
            <a:off x="838200" y="6356350"/>
            <a:ext cx="2743200" cy="365125"/>
          </a:xfrm>
          <a:prstGeom prst="rect">
            <a:avLst/>
          </a:prstGeom>
        </p:spPr>
        <p:txBody>
          <a:bodyPr vert="horz" lIns="91440" tIns="45720" rIns="91440" bIns="45720" anchor="ctr"/>
          <a:lstStyle>
            <a:lvl1pPr lvl="0" algn="l">
              <a:defRPr sz="1200">
                <a:solidFill>
                  <a:schemeClr val="tx1">
                    <a:tint val="75000"/>
                  </a:schemeClr>
                </a:solidFill>
              </a:defRPr>
            </a:lvl1pPr>
          </a:lstStyle>
          <a:p>
            <a:fld id="{312FD325-C220-42B2-9A62-2485EDED48B9}" type="datetimeFigureOut">
              <a:rPr lang="zh-CN" altLang="en-US">
                <a:solidFill>
                  <a:srgbClr val="000000">
                    <a:tint val="75000"/>
                  </a:srgbClr>
                </a:solidFill>
              </a:rPr>
              <a:pPr/>
              <a:t>2023/4/17</a:t>
            </a:fld>
            <a:endParaRPr lang="zh-CN" altLang="en-US">
              <a:solidFill>
                <a:srgbClr val="000000">
                  <a:tint val="75000"/>
                </a:srgbClr>
              </a:solidFill>
            </a:endParaRPr>
          </a:p>
        </p:txBody>
      </p:sp>
      <p:sp>
        <p:nvSpPr>
          <p:cNvPr id="5" name="页脚占位符 4"/>
          <p:cNvSpPr>
            <a:spLocks noGrp="1"/>
          </p:cNvSpPr>
          <p:nvPr>
            <p:ph type="ftr" idx="3"/>
          </p:nvPr>
        </p:nvSpPr>
        <p:spPr>
          <a:xfrm>
            <a:off x="4038600" y="6356350"/>
            <a:ext cx="4114800" cy="365125"/>
          </a:xfrm>
          <a:prstGeom prst="rect">
            <a:avLst/>
          </a:prstGeom>
        </p:spPr>
        <p:txBody>
          <a:bodyPr vert="horz" lIns="91440" tIns="45720" rIns="91440" bIns="45720" anchor="ctr"/>
          <a:lstStyle>
            <a:lvl1pPr lvl="0" algn="ctr">
              <a:defRPr sz="1200">
                <a:solidFill>
                  <a:schemeClr val="tx1">
                    <a:tint val="75000"/>
                  </a:schemeClr>
                </a:solidFill>
              </a:defRPr>
            </a:lvl1pPr>
          </a:lstStyle>
          <a:p>
            <a:endParaRPr lang="zh-CN" altLang="en-US">
              <a:solidFill>
                <a:srgbClr val="000000">
                  <a:tint val="75000"/>
                </a:srgbClr>
              </a:solidFill>
            </a:endParaRPr>
          </a:p>
        </p:txBody>
      </p:sp>
      <p:sp>
        <p:nvSpPr>
          <p:cNvPr id="6" name="灯片编号占位符 5"/>
          <p:cNvSpPr>
            <a:spLocks noGrp="1"/>
          </p:cNvSpPr>
          <p:nvPr>
            <p:ph type="sldNum" idx="4"/>
          </p:nvPr>
        </p:nvSpPr>
        <p:spPr>
          <a:xfrm>
            <a:off x="8610600" y="6356350"/>
            <a:ext cx="2743200" cy="365125"/>
          </a:xfrm>
          <a:prstGeom prst="rect">
            <a:avLst/>
          </a:prstGeom>
        </p:spPr>
        <p:txBody>
          <a:bodyPr vert="horz" lIns="91440" tIns="45720" rIns="91440" bIns="45720" anchor="ctr"/>
          <a:lstStyle>
            <a:lvl1pPr lvl="0" algn="r">
              <a:defRPr sz="1200">
                <a:solidFill>
                  <a:schemeClr val="tx1">
                    <a:tint val="75000"/>
                  </a:schemeClr>
                </a:solidFill>
              </a:defRPr>
            </a:lvl1pPr>
          </a:lstStyle>
          <a:p>
            <a:fld id="{5BD9FD0F-FA17-4F3F-B278-6463BE9E3145}" type="slidenum">
              <a:rPr lang="zh-CN" altLang="en-US">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240736554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lvl="0" algn="l" defTabSz="914400">
        <a:lnSpc>
          <a:spcPct val="90000"/>
        </a:lnSpc>
        <a:spcBef>
          <a:spcPct val="0"/>
        </a:spcBef>
        <a:buNone/>
        <a:defRPr sz="4400" kern="1200">
          <a:solidFill>
            <a:schemeClr val="tx1"/>
          </a:solidFill>
          <a:latin typeface="Calibri Light"/>
          <a:ea typeface="宋体"/>
        </a:defRPr>
      </a:lvl1pPr>
    </p:titleStyle>
    <p:bodyStyle>
      <a:lvl1pPr marL="228600" lvl="0" indent="-228600" algn="l" defTabSz="914400">
        <a:lnSpc>
          <a:spcPct val="90000"/>
        </a:lnSpc>
        <a:spcBef>
          <a:spcPts val="1000"/>
        </a:spcBef>
        <a:buFont typeface="Arial" charset="0"/>
        <a:buChar char="•"/>
        <a:defRPr sz="2800" kern="1200">
          <a:solidFill>
            <a:schemeClr val="tx1"/>
          </a:solidFill>
          <a:latin typeface="Calibri"/>
          <a:ea typeface="宋体"/>
        </a:defRPr>
      </a:lvl1pPr>
      <a:lvl2pPr marL="685800" lvl="1" indent="-228600" algn="l" defTabSz="914400">
        <a:lnSpc>
          <a:spcPct val="90000"/>
        </a:lnSpc>
        <a:spcBef>
          <a:spcPts val="500"/>
        </a:spcBef>
        <a:buFont typeface="Arial" charset="0"/>
        <a:buChar char="•"/>
        <a:defRPr sz="2400" kern="1200">
          <a:solidFill>
            <a:schemeClr val="tx1"/>
          </a:solidFill>
          <a:latin typeface="Calibri"/>
          <a:ea typeface="宋体"/>
        </a:defRPr>
      </a:lvl2pPr>
      <a:lvl3pPr marL="1143000" lvl="2" indent="-228600" algn="l" defTabSz="914400">
        <a:lnSpc>
          <a:spcPct val="90000"/>
        </a:lnSpc>
        <a:spcBef>
          <a:spcPts val="500"/>
        </a:spcBef>
        <a:buFont typeface="Arial" charset="0"/>
        <a:buChar char="•"/>
        <a:defRPr sz="2000" kern="1200">
          <a:solidFill>
            <a:schemeClr val="tx1"/>
          </a:solidFill>
          <a:latin typeface="Calibri"/>
          <a:ea typeface="宋体"/>
        </a:defRPr>
      </a:lvl3pPr>
      <a:lvl4pPr marL="1600200" lvl="3" indent="-228600" algn="l" defTabSz="914400">
        <a:lnSpc>
          <a:spcPct val="90000"/>
        </a:lnSpc>
        <a:spcBef>
          <a:spcPts val="500"/>
        </a:spcBef>
        <a:buFont typeface="Arial" charset="0"/>
        <a:buChar char="•"/>
        <a:defRPr sz="1800" kern="1200">
          <a:solidFill>
            <a:schemeClr val="tx1"/>
          </a:solidFill>
          <a:latin typeface="Calibri"/>
          <a:ea typeface="宋体"/>
        </a:defRPr>
      </a:lvl4pPr>
      <a:lvl5pPr marL="2057400" lvl="4" indent="-228600" algn="l" defTabSz="914400">
        <a:lnSpc>
          <a:spcPct val="90000"/>
        </a:lnSpc>
        <a:spcBef>
          <a:spcPts val="500"/>
        </a:spcBef>
        <a:buFont typeface="Arial" charset="0"/>
        <a:buChar char="•"/>
        <a:defRPr sz="1800" kern="1200">
          <a:solidFill>
            <a:schemeClr val="tx1"/>
          </a:solidFill>
          <a:latin typeface="Calibri"/>
          <a:ea typeface="宋体"/>
        </a:defRPr>
      </a:lvl5pPr>
      <a:lvl6pPr marL="2514600" lvl="5" indent="-228600" algn="l" defTabSz="914400">
        <a:lnSpc>
          <a:spcPct val="90000"/>
        </a:lnSpc>
        <a:spcBef>
          <a:spcPts val="500"/>
        </a:spcBef>
        <a:buFont typeface="Arial" charset="0"/>
        <a:buChar char="•"/>
        <a:defRPr sz="1800" kern="1200">
          <a:solidFill>
            <a:schemeClr val="tx1"/>
          </a:solidFill>
          <a:latin typeface="Calibri"/>
          <a:ea typeface="宋体"/>
        </a:defRPr>
      </a:lvl6pPr>
      <a:lvl7pPr marL="2971800" lvl="6" indent="-228600" algn="l" defTabSz="914400">
        <a:lnSpc>
          <a:spcPct val="90000"/>
        </a:lnSpc>
        <a:spcBef>
          <a:spcPts val="500"/>
        </a:spcBef>
        <a:buFont typeface="Arial" charset="0"/>
        <a:buChar char="•"/>
        <a:defRPr sz="1800" kern="1200">
          <a:solidFill>
            <a:schemeClr val="tx1"/>
          </a:solidFill>
          <a:latin typeface="Calibri"/>
          <a:ea typeface="宋体"/>
        </a:defRPr>
      </a:lvl7pPr>
      <a:lvl8pPr marL="3429000" lvl="7" indent="-228600" algn="l" defTabSz="914400">
        <a:lnSpc>
          <a:spcPct val="90000"/>
        </a:lnSpc>
        <a:spcBef>
          <a:spcPts val="500"/>
        </a:spcBef>
        <a:buFont typeface="Arial" charset="0"/>
        <a:buChar char="•"/>
        <a:defRPr sz="1800" kern="1200">
          <a:solidFill>
            <a:schemeClr val="tx1"/>
          </a:solidFill>
          <a:latin typeface="Calibri"/>
          <a:ea typeface="宋体"/>
        </a:defRPr>
      </a:lvl8pPr>
      <a:lvl9pPr marL="3886200" lvl="8" indent="-228600" algn="l" defTabSz="914400">
        <a:lnSpc>
          <a:spcPct val="90000"/>
        </a:lnSpc>
        <a:spcBef>
          <a:spcPts val="500"/>
        </a:spcBef>
        <a:buFont typeface="Arial" charset="0"/>
        <a:buChar char="•"/>
        <a:defRPr sz="1800" kern="1200">
          <a:solidFill>
            <a:schemeClr val="tx1"/>
          </a:solidFill>
          <a:latin typeface="Calibri"/>
          <a:ea typeface="宋体"/>
        </a:defRPr>
      </a:lvl9pPr>
    </p:bodyStyle>
    <p:other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4.png"/><Relationship Id="rId5" Type="http://schemas.openxmlformats.org/officeDocument/2006/relationships/image" Target="../media/image1.png"/><Relationship Id="rId4"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466433" y="-910817"/>
            <a:ext cx="513567" cy="794497"/>
          </a:xfrm>
          <a:prstGeom prst="rect">
            <a:avLst/>
          </a:prstGeom>
          <a:solidFill>
            <a:srgbClr val="3E4150"/>
          </a:solidFill>
          <a:ln>
            <a:noFill/>
          </a:ln>
        </p:spPr>
        <p:txBody>
          <a:bodyPr anchor="ctr"/>
          <a:lstStyle/>
          <a:p>
            <a:pPr algn="ctr"/>
            <a:endParaRPr lang="zh-CN" altLang="en-US">
              <a:solidFill>
                <a:schemeClr val="lt1"/>
              </a:solidFill>
            </a:endParaRPr>
          </a:p>
        </p:txBody>
      </p:sp>
      <p:sp>
        <p:nvSpPr>
          <p:cNvPr id="12" name="矩形 11"/>
          <p:cNvSpPr/>
          <p:nvPr/>
        </p:nvSpPr>
        <p:spPr>
          <a:xfrm>
            <a:off x="980000" y="-910818"/>
            <a:ext cx="513567" cy="794497"/>
          </a:xfrm>
          <a:prstGeom prst="rect">
            <a:avLst/>
          </a:prstGeom>
          <a:solidFill>
            <a:srgbClr val="C00102"/>
          </a:solidFill>
          <a:ln>
            <a:noFill/>
          </a:ln>
        </p:spPr>
        <p:txBody>
          <a:bodyPr anchor="ctr"/>
          <a:lstStyle/>
          <a:p>
            <a:pPr algn="ctr"/>
            <a:endParaRPr lang="zh-CN" altLang="en-US">
              <a:solidFill>
                <a:schemeClr val="lt1"/>
              </a:solidFill>
            </a:endParaRPr>
          </a:p>
        </p:txBody>
      </p:sp>
      <p:grpSp>
        <p:nvGrpSpPr>
          <p:cNvPr id="2" name="组合 1"/>
          <p:cNvGrpSpPr/>
          <p:nvPr/>
        </p:nvGrpSpPr>
        <p:grpSpPr>
          <a:xfrm>
            <a:off x="0" y="1303469"/>
            <a:ext cx="1985638" cy="2632835"/>
            <a:chOff x="0" y="1303469"/>
            <a:chExt cx="1985638" cy="2632835"/>
          </a:xfrm>
        </p:grpSpPr>
        <p:sp>
          <p:nvSpPr>
            <p:cNvPr id="31" name="任意多边形 30"/>
            <p:cNvSpPr/>
            <p:nvPr/>
          </p:nvSpPr>
          <p:spPr>
            <a:xfrm>
              <a:off x="0" y="2402925"/>
              <a:ext cx="1680421" cy="1533379"/>
            </a:xfrm>
            <a:custGeom>
              <a:avLst/>
              <a:gdLst>
                <a:gd name="connsiteX0" fmla="*/ 0 w 1665181"/>
                <a:gd name="connsiteY0" fmla="*/ 0 h 1533379"/>
                <a:gd name="connsiteX1" fmla="*/ 1417593 w 1665181"/>
                <a:gd name="connsiteY1" fmla="*/ 0 h 1533379"/>
                <a:gd name="connsiteX2" fmla="*/ 1417593 w 1665181"/>
                <a:gd name="connsiteY2" fmla="*/ 1109881 h 1533379"/>
                <a:gd name="connsiteX3" fmla="*/ 1419514 w 1665181"/>
                <a:gd name="connsiteY3" fmla="*/ 1090290 h 1533379"/>
                <a:gd name="connsiteX4" fmla="*/ 1582286 w 1665181"/>
                <a:gd name="connsiteY4" fmla="*/ 872451 h 1533379"/>
                <a:gd name="connsiteX5" fmla="*/ 1655746 w 1665181"/>
                <a:gd name="connsiteY5" fmla="*/ 833997 h 1533379"/>
                <a:gd name="connsiteX6" fmla="*/ 1655746 w 1665181"/>
                <a:gd name="connsiteY6" fmla="*/ 0 h 1533379"/>
                <a:gd name="connsiteX7" fmla="*/ 1665181 w 1665181"/>
                <a:gd name="connsiteY7" fmla="*/ 0 h 1533379"/>
                <a:gd name="connsiteX8" fmla="*/ 1665181 w 1665181"/>
                <a:gd name="connsiteY8" fmla="*/ 1533379 h 1533379"/>
                <a:gd name="connsiteX9" fmla="*/ 0 w 1665181"/>
                <a:gd name="connsiteY9" fmla="*/ 1533379 h 1533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80421" h="1533379">
                  <a:moveTo>
                    <a:pt x="0" y="0"/>
                  </a:moveTo>
                  <a:lnTo>
                    <a:pt x="1430567" y="0"/>
                  </a:lnTo>
                  <a:lnTo>
                    <a:pt x="1430567" y="1109881"/>
                  </a:lnTo>
                  <a:lnTo>
                    <a:pt x="1432506" y="1090290"/>
                  </a:lnTo>
                  <a:cubicBezTo>
                    <a:pt x="1447575" y="1017626"/>
                    <a:pt x="1510176" y="931288"/>
                    <a:pt x="1596767" y="872451"/>
                  </a:cubicBezTo>
                  <a:lnTo>
                    <a:pt x="1670900" y="833997"/>
                  </a:lnTo>
                  <a:lnTo>
                    <a:pt x="1670900" y="0"/>
                  </a:lnTo>
                  <a:lnTo>
                    <a:pt x="1680421" y="0"/>
                  </a:lnTo>
                  <a:lnTo>
                    <a:pt x="1680421" y="1533379"/>
                  </a:lnTo>
                  <a:lnTo>
                    <a:pt x="0" y="1533379"/>
                  </a:lnTo>
                  <a:close/>
                </a:path>
              </a:pathLst>
            </a:custGeom>
            <a:solidFill>
              <a:srgbClr val="C00102"/>
            </a:solidFill>
            <a:ln>
              <a:noFill/>
            </a:ln>
          </p:spPr>
          <p:txBody>
            <a:bodyPr anchor="ctr"/>
            <a:lstStyle/>
            <a:p>
              <a:pPr algn="ctr"/>
              <a:endParaRPr lang="zh-CN" altLang="en-US">
                <a:solidFill>
                  <a:schemeClr val="lt1"/>
                </a:solidFill>
              </a:endParaRPr>
            </a:p>
          </p:txBody>
        </p:sp>
        <p:sp>
          <p:nvSpPr>
            <p:cNvPr id="32" name="任意多边形 31"/>
            <p:cNvSpPr/>
            <p:nvPr/>
          </p:nvSpPr>
          <p:spPr>
            <a:xfrm rot="20700676">
              <a:off x="260195" y="1303469"/>
              <a:ext cx="1725443" cy="2263599"/>
            </a:xfrm>
            <a:custGeom>
              <a:avLst/>
              <a:gdLst>
                <a:gd name="connsiteX0" fmla="*/ 779254 w 1725443"/>
                <a:gd name="connsiteY0" fmla="*/ 18962 h 2263599"/>
                <a:gd name="connsiteX1" fmla="*/ 925982 w 1725443"/>
                <a:gd name="connsiteY1" fmla="*/ 106386 h 2263599"/>
                <a:gd name="connsiteX2" fmla="*/ 934396 w 1725443"/>
                <a:gd name="connsiteY2" fmla="*/ 119050 h 2263599"/>
                <a:gd name="connsiteX3" fmla="*/ 1725443 w 1725443"/>
                <a:gd name="connsiteY3" fmla="*/ 825565 h 2263599"/>
                <a:gd name="connsiteX4" fmla="*/ 1719088 w 1725443"/>
                <a:gd name="connsiteY4" fmla="*/ 828955 h 2263599"/>
                <a:gd name="connsiteX5" fmla="*/ 1719697 w 1725443"/>
                <a:gd name="connsiteY5" fmla="*/ 829118 h 2263599"/>
                <a:gd name="connsiteX6" fmla="*/ 1368129 w 1725443"/>
                <a:gd name="connsiteY6" fmla="*/ 2142222 h 2263599"/>
                <a:gd name="connsiteX7" fmla="*/ 1158795 w 1725443"/>
                <a:gd name="connsiteY7" fmla="*/ 2086175 h 2263599"/>
                <a:gd name="connsiteX8" fmla="*/ 1482808 w 1725443"/>
                <a:gd name="connsiteY8" fmla="*/ 875989 h 2263599"/>
                <a:gd name="connsiteX9" fmla="*/ 882695 w 1725443"/>
                <a:gd name="connsiteY9" fmla="*/ 285854 h 2263599"/>
                <a:gd name="connsiteX10" fmla="*/ 877624 w 1725443"/>
                <a:gd name="connsiteY10" fmla="*/ 291010 h 2263599"/>
                <a:gd name="connsiteX11" fmla="*/ 858594 w 1725443"/>
                <a:gd name="connsiteY11" fmla="*/ 265082 h 2263599"/>
                <a:gd name="connsiteX12" fmla="*/ 713583 w 1725443"/>
                <a:gd name="connsiteY12" fmla="*/ 184744 h 2263599"/>
                <a:gd name="connsiteX13" fmla="*/ 423891 w 1725443"/>
                <a:gd name="connsiteY13" fmla="*/ 288976 h 2263599"/>
                <a:gd name="connsiteX14" fmla="*/ 423139 w 1725443"/>
                <a:gd name="connsiteY14" fmla="*/ 295348 h 2263599"/>
                <a:gd name="connsiteX15" fmla="*/ 1212724 w 1725443"/>
                <a:gd name="connsiteY15" fmla="*/ 1005710 h 2263599"/>
                <a:gd name="connsiteX16" fmla="*/ 865986 w 1725443"/>
                <a:gd name="connsiteY16" fmla="*/ 2263599 h 2263599"/>
                <a:gd name="connsiteX17" fmla="*/ 0 w 1725443"/>
                <a:gd name="connsiteY17" fmla="*/ 1407543 h 2263599"/>
                <a:gd name="connsiteX18" fmla="*/ 319954 w 1725443"/>
                <a:gd name="connsiteY18" fmla="*/ 212520 h 2263599"/>
                <a:gd name="connsiteX19" fmla="*/ 322720 w 1725443"/>
                <a:gd name="connsiteY19" fmla="*/ 192668 h 2263599"/>
                <a:gd name="connsiteX20" fmla="*/ 649441 w 1725443"/>
                <a:gd name="connsiteY20" fmla="*/ 0 h 2263599"/>
                <a:gd name="connsiteX21" fmla="*/ 779254 w 1725443"/>
                <a:gd name="connsiteY21" fmla="*/ 18962 h 2263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25443" h="2263599">
                  <a:moveTo>
                    <a:pt x="779254" y="18962"/>
                  </a:moveTo>
                  <a:cubicBezTo>
                    <a:pt x="839102" y="37278"/>
                    <a:pt x="890023" y="67875"/>
                    <a:pt x="925982" y="106386"/>
                  </a:cubicBezTo>
                  <a:lnTo>
                    <a:pt x="934396" y="119050"/>
                  </a:lnTo>
                  <a:lnTo>
                    <a:pt x="1725443" y="825565"/>
                  </a:lnTo>
                  <a:lnTo>
                    <a:pt x="1719088" y="828955"/>
                  </a:lnTo>
                  <a:lnTo>
                    <a:pt x="1719697" y="829118"/>
                  </a:lnTo>
                  <a:lnTo>
                    <a:pt x="1368129" y="2142222"/>
                  </a:lnTo>
                  <a:lnTo>
                    <a:pt x="1158795" y="2086175"/>
                  </a:lnTo>
                  <a:lnTo>
                    <a:pt x="1482808" y="875989"/>
                  </a:lnTo>
                  <a:lnTo>
                    <a:pt x="882695" y="285854"/>
                  </a:lnTo>
                  <a:lnTo>
                    <a:pt x="877624" y="291010"/>
                  </a:lnTo>
                  <a:lnTo>
                    <a:pt x="858594" y="265082"/>
                  </a:lnTo>
                  <a:cubicBezTo>
                    <a:pt x="822847" y="229577"/>
                    <a:pt x="772606" y="200547"/>
                    <a:pt x="713583" y="184744"/>
                  </a:cubicBezTo>
                  <a:cubicBezTo>
                    <a:pt x="578674" y="148623"/>
                    <a:pt x="448975" y="195290"/>
                    <a:pt x="423891" y="288976"/>
                  </a:cubicBezTo>
                  <a:lnTo>
                    <a:pt x="423139" y="295348"/>
                  </a:lnTo>
                  <a:lnTo>
                    <a:pt x="1212724" y="1005710"/>
                  </a:lnTo>
                  <a:lnTo>
                    <a:pt x="865986" y="2263599"/>
                  </a:lnTo>
                  <a:lnTo>
                    <a:pt x="0" y="1407543"/>
                  </a:lnTo>
                  <a:lnTo>
                    <a:pt x="319954" y="212520"/>
                  </a:lnTo>
                  <a:lnTo>
                    <a:pt x="322720" y="192668"/>
                  </a:lnTo>
                  <a:cubicBezTo>
                    <a:pt x="353817" y="82713"/>
                    <a:pt x="488279" y="0"/>
                    <a:pt x="649441" y="0"/>
                  </a:cubicBezTo>
                  <a:cubicBezTo>
                    <a:pt x="695487" y="0"/>
                    <a:pt x="739354" y="6752"/>
                    <a:pt x="779254" y="18962"/>
                  </a:cubicBezTo>
                  <a:close/>
                </a:path>
              </a:pathLst>
            </a:custGeom>
            <a:solidFill>
              <a:srgbClr val="3E4150"/>
            </a:solidFill>
            <a:ln>
              <a:noFill/>
            </a:ln>
          </p:spPr>
          <p:txBody>
            <a:bodyPr anchor="ctr"/>
            <a:lstStyle/>
            <a:p>
              <a:pPr algn="ctr"/>
              <a:endParaRPr lang="zh-CN" altLang="en-US">
                <a:solidFill>
                  <a:schemeClr val="lt1"/>
                </a:solidFill>
              </a:endParaRPr>
            </a:p>
          </p:txBody>
        </p:sp>
      </p:grpSp>
      <p:sp>
        <p:nvSpPr>
          <p:cNvPr id="27" name="矩形 26"/>
          <p:cNvSpPr/>
          <p:nvPr/>
        </p:nvSpPr>
        <p:spPr>
          <a:xfrm>
            <a:off x="1655745" y="2405572"/>
            <a:ext cx="10536255" cy="1533379"/>
          </a:xfrm>
          <a:prstGeom prst="rect">
            <a:avLst/>
          </a:prstGeom>
          <a:solidFill>
            <a:srgbClr val="3E4150"/>
          </a:solidFill>
          <a:ln>
            <a:noFill/>
          </a:ln>
        </p:spPr>
        <p:txBody>
          <a:bodyPr anchor="ctr"/>
          <a:lstStyle/>
          <a:p>
            <a:pPr algn="ctr"/>
            <a:endParaRPr lang="zh-CN" altLang="en-US">
              <a:solidFill>
                <a:schemeClr val="lt1"/>
              </a:solidFill>
            </a:endParaRPr>
          </a:p>
        </p:txBody>
      </p:sp>
      <p:sp>
        <p:nvSpPr>
          <p:cNvPr id="28" name="文本框 27"/>
          <p:cNvSpPr txBox="1"/>
          <p:nvPr/>
        </p:nvSpPr>
        <p:spPr>
          <a:xfrm>
            <a:off x="3234224" y="2470214"/>
            <a:ext cx="7393370" cy="1938992"/>
          </a:xfrm>
          <a:prstGeom prst="rect">
            <a:avLst/>
          </a:prstGeom>
          <a:noFill/>
          <a:effectLst/>
        </p:spPr>
        <p:txBody>
          <a:bodyPr wrap="none">
            <a:spAutoFit/>
          </a:bodyPr>
          <a:lstStyle/>
          <a:p>
            <a:pPr lvl="0" algn="ctr"/>
            <a:r>
              <a:rPr lang="zh-CN" altLang="zh-CN" sz="4000" dirty="0">
                <a:solidFill>
                  <a:srgbClr val="FFFFFF"/>
                </a:solidFill>
                <a:latin typeface="Microsoft YaHei"/>
                <a:ea typeface="Microsoft YaHei"/>
              </a:rPr>
              <a:t>虚拟仿真实验系统</a:t>
            </a:r>
            <a:endParaRPr lang="en-US" altLang="zh-CN" sz="4000" dirty="0">
              <a:solidFill>
                <a:srgbClr val="FFFFFF"/>
              </a:solidFill>
              <a:latin typeface="Microsoft YaHei"/>
              <a:ea typeface="Microsoft YaHei"/>
            </a:endParaRPr>
          </a:p>
          <a:p>
            <a:pPr lvl="0" algn="ctr"/>
            <a:r>
              <a:rPr lang="zh-CN" altLang="zh-CN" sz="4000" dirty="0">
                <a:solidFill>
                  <a:srgbClr val="FFFFFF"/>
                </a:solidFill>
                <a:latin typeface="Microsoft YaHei"/>
                <a:ea typeface="Microsoft YaHei"/>
              </a:rPr>
              <a:t>软件规模度量实验</a:t>
            </a:r>
            <a:r>
              <a:rPr lang="en-US" altLang="en-US" sz="4000" dirty="0">
                <a:solidFill>
                  <a:srgbClr val="FFFFFF"/>
                </a:solidFill>
                <a:latin typeface="Microsoft YaHei"/>
                <a:ea typeface="Microsoft YaHei"/>
              </a:rPr>
              <a:t>-NESMA</a:t>
            </a:r>
            <a:r>
              <a:rPr lang="zh-CN" altLang="zh-CN" sz="4000" dirty="0">
                <a:solidFill>
                  <a:srgbClr val="FFFFFF"/>
                </a:solidFill>
                <a:latin typeface="Microsoft YaHei"/>
                <a:ea typeface="Microsoft YaHei"/>
              </a:rPr>
              <a:t>标准</a:t>
            </a:r>
            <a:r>
              <a:rPr lang="en-US" altLang="en-US" sz="4000" dirty="0">
                <a:solidFill>
                  <a:srgbClr val="FFFFFF"/>
                </a:solidFill>
                <a:latin typeface="Microsoft YaHei"/>
                <a:ea typeface="Microsoft YaHei"/>
              </a:rPr>
              <a:t>
</a:t>
            </a:r>
          </a:p>
        </p:txBody>
      </p:sp>
      <p:sp>
        <p:nvSpPr>
          <p:cNvPr id="29" name="文本框 28"/>
          <p:cNvSpPr txBox="1"/>
          <p:nvPr/>
        </p:nvSpPr>
        <p:spPr>
          <a:xfrm>
            <a:off x="3931827" y="4249975"/>
            <a:ext cx="3644900" cy="2286000"/>
          </a:xfrm>
          <a:prstGeom prst="rect">
            <a:avLst/>
          </a:prstGeom>
          <a:noFill/>
          <a:effectLst/>
        </p:spPr>
        <p:txBody>
          <a:bodyPr wrap="square">
            <a:spAutoFit/>
          </a:bodyPr>
          <a:lstStyle/>
          <a:p>
            <a:pPr lvl="0"/>
            <a:r>
              <a:rPr lang="zh-CN" altLang="zh-CN" sz="2400">
                <a:solidFill>
                  <a:srgbClr val="C00102"/>
                </a:solidFill>
                <a:latin typeface="微软雅黑"/>
                <a:ea typeface="微软雅黑"/>
              </a:rPr>
              <a:t>答辩人：</a:t>
            </a:r>
            <a:r>
              <a:rPr lang="zh-CN" altLang="zh-CN" sz="2400" b="0" i="0" strike="noStrike" spc="0">
                <a:solidFill>
                  <a:srgbClr val="3E4150"/>
                </a:solidFill>
                <a:latin typeface="微软雅黑"/>
                <a:ea typeface="微软雅黑"/>
              </a:rPr>
              <a:t>第</a:t>
            </a:r>
            <a:r>
              <a:rPr lang="en-US" altLang="en-US" sz="2400" b="0" i="0" strike="noStrike" spc="0">
                <a:solidFill>
                  <a:srgbClr val="3E4150"/>
                </a:solidFill>
                <a:latin typeface="微软雅黑"/>
                <a:ea typeface="微软雅黑"/>
              </a:rPr>
              <a:t>6</a:t>
            </a:r>
            <a:r>
              <a:rPr lang="zh-CN" altLang="zh-CN" sz="2400" b="0" i="0" strike="noStrike" spc="0">
                <a:solidFill>
                  <a:srgbClr val="3E4150"/>
                </a:solidFill>
                <a:latin typeface="微软雅黑"/>
                <a:ea typeface="微软雅黑"/>
              </a:rPr>
              <a:t>组</a:t>
            </a:r>
          </a:p>
          <a:p>
            <a:pPr lvl="0"/>
            <a:endParaRPr lang="en-US" altLang="en-US" sz="2400" b="0" i="0" strike="noStrike" spc="0">
              <a:solidFill>
                <a:srgbClr val="3E4150"/>
              </a:solidFill>
              <a:latin typeface="微软雅黑"/>
              <a:ea typeface="微软雅黑"/>
            </a:endParaRPr>
          </a:p>
          <a:p>
            <a:pPr lvl="0" algn="r"/>
            <a:r>
              <a:rPr lang="en-US" altLang="en-US" sz="2400" b="0" i="0" strike="noStrike" spc="0">
                <a:solidFill>
                  <a:srgbClr val="3E4150"/>
                </a:solidFill>
                <a:latin typeface="微软雅黑"/>
                <a:ea typeface="微软雅黑"/>
              </a:rPr>
              <a:t>2052133 </a:t>
            </a:r>
            <a:r>
              <a:rPr lang="zh-CN" altLang="zh-CN" sz="2400" b="0" i="0" strike="noStrike" spc="0">
                <a:solidFill>
                  <a:srgbClr val="3E4150"/>
                </a:solidFill>
                <a:latin typeface="微软雅黑"/>
                <a:ea typeface="微软雅黑"/>
              </a:rPr>
              <a:t>崔宇帆</a:t>
            </a:r>
          </a:p>
          <a:p>
            <a:pPr lvl="0" algn="r"/>
            <a:r>
              <a:rPr lang="en-US" altLang="en-US" sz="2400" b="0" i="0" strike="noStrike" spc="0">
                <a:solidFill>
                  <a:srgbClr val="3E4150"/>
                </a:solidFill>
                <a:latin typeface="微软雅黑"/>
                <a:ea typeface="微软雅黑"/>
              </a:rPr>
              <a:t>1953729 </a:t>
            </a:r>
            <a:r>
              <a:rPr lang="zh-CN" altLang="zh-CN" sz="2400" b="0" i="0" strike="noStrike" spc="0">
                <a:solidFill>
                  <a:srgbClr val="3E4150"/>
                </a:solidFill>
                <a:latin typeface="微软雅黑"/>
                <a:ea typeface="微软雅黑"/>
              </a:rPr>
              <a:t>吴浩泽</a:t>
            </a:r>
          </a:p>
          <a:p>
            <a:pPr lvl="0" algn="r"/>
            <a:r>
              <a:rPr lang="en-US" altLang="en-US" sz="2400" b="0" i="0" strike="noStrike" spc="0">
                <a:solidFill>
                  <a:srgbClr val="3E4150"/>
                </a:solidFill>
                <a:latin typeface="微软雅黑"/>
                <a:ea typeface="微软雅黑"/>
              </a:rPr>
              <a:t>2053177 </a:t>
            </a:r>
            <a:r>
              <a:rPr lang="zh-CN" altLang="zh-CN" sz="2400" b="0" i="0" strike="noStrike" spc="0">
                <a:solidFill>
                  <a:srgbClr val="3E4150"/>
                </a:solidFill>
                <a:latin typeface="微软雅黑"/>
                <a:ea typeface="微软雅黑"/>
              </a:rPr>
              <a:t>官学博</a:t>
            </a:r>
          </a:p>
          <a:p>
            <a:pPr lvl="0" algn="r"/>
            <a:r>
              <a:rPr lang="en-US" altLang="en-US" sz="2400" b="0" i="0" strike="noStrike" spc="0">
                <a:solidFill>
                  <a:srgbClr val="3E4150"/>
                </a:solidFill>
                <a:latin typeface="微软雅黑"/>
                <a:ea typeface="微软雅黑"/>
              </a:rPr>
              <a:t>2051849 </a:t>
            </a:r>
            <a:r>
              <a:rPr lang="zh-CN" altLang="zh-CN" sz="2400" b="0" i="0" strike="noStrike" spc="0">
                <a:solidFill>
                  <a:srgbClr val="3E4150"/>
                </a:solidFill>
                <a:latin typeface="微软雅黑"/>
                <a:ea typeface="微软雅黑"/>
              </a:rPr>
              <a:t>王崧宇</a:t>
            </a:r>
          </a:p>
        </p:txBody>
      </p:sp>
    </p:spTree>
    <p:extLst>
      <p:ext uri="{BB962C8B-B14F-4D97-AF65-F5344CB8AC3E}">
        <p14:creationId xmlns:p14="http://schemas.microsoft.com/office/powerpoint/2010/main" val="2561893315"/>
      </p:ext>
    </p:extLst>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10" presetClass="entr" presetSubtype="0" fill="hold" nodeType="after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childTnLst>
                          </p:cTn>
                        </p:par>
                        <p:par>
                          <p:cTn id="14" fill="hold">
                            <p:stCondLst>
                              <p:cond delay="3500"/>
                            </p:stCondLst>
                            <p:childTnLst>
                              <p:par>
                                <p:cTn id="15" presetID="10" presetClass="entr" presetSubtype="0" fill="hold"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par>
                          <p:cTn id="18" fill="hold">
                            <p:stCondLst>
                              <p:cond delay="4000"/>
                            </p:stCondLst>
                            <p:childTnLst>
                              <p:par>
                                <p:cTn id="19" presetID="2" presetClass="entr" presetSubtype="8" fill="hold" nodeType="after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additive="base">
                                        <p:cTn id="21" dur="500" fill="hold"/>
                                        <p:tgtEl>
                                          <p:spTgt spid="29"/>
                                        </p:tgtEl>
                                        <p:attrNameLst>
                                          <p:attrName>ppt_x</p:attrName>
                                        </p:attrNameLst>
                                      </p:cBhvr>
                                      <p:tavLst>
                                        <p:tav tm="0">
                                          <p:val>
                                            <p:strVal val="0-#ppt_w/2"/>
                                          </p:val>
                                        </p:tav>
                                        <p:tav tm="100000">
                                          <p:val>
                                            <p:strVal val="#ppt_x"/>
                                          </p:val>
                                        </p:tav>
                                      </p:tavLst>
                                    </p:anim>
                                    <p:anim calcmode="lin" valueType="num">
                                      <p:cBhvr additive="base">
                                        <p:cTn id="22"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stretch/>
        </a:blipFill>
        <a:effectLst/>
      </p:bgPr>
    </p:bg>
    <p:spTree>
      <p:nvGrpSpPr>
        <p:cNvPr id="1" name=""/>
        <p:cNvGrpSpPr/>
        <p:nvPr/>
      </p:nvGrpSpPr>
      <p:grpSpPr>
        <a:xfrm>
          <a:off x="0" y="0"/>
          <a:ext cx="0" cy="0"/>
          <a:chOff x="0" y="0"/>
          <a:chExt cx="0" cy="0"/>
        </a:xfrm>
      </p:grpSpPr>
      <p:sp>
        <p:nvSpPr>
          <p:cNvPr id="10" name="任意多边形 9"/>
          <p:cNvSpPr/>
          <p:nvPr/>
        </p:nvSpPr>
        <p:spPr>
          <a:xfrm>
            <a:off x="0" y="0"/>
            <a:ext cx="5398770" cy="788670"/>
          </a:xfrm>
          <a:custGeom>
            <a:avLst/>
            <a:gdLst/>
            <a:ahLst/>
            <a:cxnLst/>
            <a:rect l="l" t="t" r="r" b="b"/>
            <a:pathLst>
              <a:path w="5398770" h="788670">
                <a:moveTo>
                  <a:pt x="0" y="0"/>
                </a:moveTo>
                <a:lnTo>
                  <a:pt x="5398770" y="0"/>
                </a:lnTo>
                <a:lnTo>
                  <a:pt x="4752791" y="788670"/>
                </a:lnTo>
                <a:lnTo>
                  <a:pt x="0" y="788670"/>
                </a:lnTo>
                <a:lnTo>
                  <a:pt x="0" y="0"/>
                </a:lnTo>
                <a:close/>
              </a:path>
            </a:pathLst>
          </a:custGeom>
          <a:solidFill>
            <a:srgbClr val="3E4150"/>
          </a:solidFill>
          <a:ln>
            <a:noFill/>
          </a:ln>
        </p:spPr>
        <p:txBody>
          <a:bodyPr wrap="square" anchor="ctr"/>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algn="ctr"/>
            <a:endParaRPr lang="zh-CN" altLang="en-US">
              <a:solidFill>
                <a:srgbClr val="FFFFFF"/>
              </a:solidFill>
            </a:endParaRPr>
          </a:p>
        </p:txBody>
      </p:sp>
      <p:sp>
        <p:nvSpPr>
          <p:cNvPr id="5" name="文本框 4"/>
          <p:cNvSpPr txBox="1"/>
          <p:nvPr/>
        </p:nvSpPr>
        <p:spPr>
          <a:xfrm>
            <a:off x="1301650" y="42131"/>
            <a:ext cx="2832100" cy="641350"/>
          </a:xfrm>
          <a:prstGeom prst="rect">
            <a:avLst/>
          </a:prstGeom>
          <a:noFill/>
        </p:spPr>
        <p:txBody>
          <a:bodyPr wrap="none">
            <a:spAutoFit/>
          </a:bodyPr>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lvl="0"/>
            <a:r>
              <a:rPr lang="en-US" altLang="en-US" sz="3600" b="1">
                <a:solidFill>
                  <a:srgbClr val="FFFFFF"/>
                </a:solidFill>
                <a:latin typeface="Microsoft YaHei"/>
                <a:ea typeface="Microsoft YaHei"/>
              </a:rPr>
              <a:t>NESMA</a:t>
            </a:r>
            <a:r>
              <a:rPr lang="zh-CN" altLang="zh-CN" sz="3600" b="1">
                <a:solidFill>
                  <a:srgbClr val="FFFFFF"/>
                </a:solidFill>
                <a:latin typeface="Microsoft YaHei"/>
                <a:ea typeface="Microsoft YaHei"/>
              </a:rPr>
              <a:t>标准</a:t>
            </a:r>
          </a:p>
        </p:txBody>
      </p:sp>
      <p:sp>
        <p:nvSpPr>
          <p:cNvPr id="6" name="矩形 5"/>
          <p:cNvSpPr/>
          <p:nvPr/>
        </p:nvSpPr>
        <p:spPr>
          <a:xfrm>
            <a:off x="1671441" y="2667900"/>
            <a:ext cx="8317612" cy="3403618"/>
          </a:xfrm>
          <a:prstGeom prst="rect">
            <a:avLst/>
          </a:prstGeom>
          <a:noFill/>
          <a:ln w="25400">
            <a:solidFill>
              <a:srgbClr val="D9D9D9"/>
            </a:solidFill>
            <a:prstDash val="solid"/>
            <a:miter/>
          </a:ln>
        </p:spPr>
        <p:txBody>
          <a:bodyPr anchor="ctr"/>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algn="ctr"/>
            <a:endParaRPr lang="zh-CN" altLang="en-US">
              <a:solidFill>
                <a:schemeClr val="lt1"/>
              </a:solidFill>
            </a:endParaRPr>
          </a:p>
        </p:txBody>
      </p:sp>
      <p:sp>
        <p:nvSpPr>
          <p:cNvPr id="15" name="椭圆 14"/>
          <p:cNvSpPr/>
          <p:nvPr/>
        </p:nvSpPr>
        <p:spPr>
          <a:xfrm>
            <a:off x="2211291" y="3118456"/>
            <a:ext cx="170237" cy="179882"/>
          </a:xfrm>
          <a:prstGeom prst="ellipse">
            <a:avLst/>
          </a:prstGeom>
          <a:solidFill>
            <a:srgbClr val="3E4150"/>
          </a:solidFill>
          <a:ln>
            <a:noFill/>
          </a:ln>
        </p:spPr>
        <p:txBody>
          <a:bodyPr anchor="ctr"/>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algn="ctr"/>
            <a:endParaRPr lang="zh-CN" altLang="en-US">
              <a:solidFill>
                <a:schemeClr val="lt1"/>
              </a:solidFill>
            </a:endParaRPr>
          </a:p>
        </p:txBody>
      </p:sp>
      <p:sp>
        <p:nvSpPr>
          <p:cNvPr id="16" name="椭圆 15"/>
          <p:cNvSpPr/>
          <p:nvPr/>
        </p:nvSpPr>
        <p:spPr>
          <a:xfrm>
            <a:off x="2211291" y="4121970"/>
            <a:ext cx="170237" cy="179882"/>
          </a:xfrm>
          <a:prstGeom prst="ellipse">
            <a:avLst/>
          </a:prstGeom>
          <a:solidFill>
            <a:srgbClr val="3E4150"/>
          </a:solidFill>
          <a:ln>
            <a:noFill/>
          </a:ln>
        </p:spPr>
        <p:txBody>
          <a:bodyPr anchor="ctr"/>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algn="ctr"/>
            <a:endParaRPr lang="zh-CN" altLang="en-US">
              <a:solidFill>
                <a:schemeClr val="lt1"/>
              </a:solidFill>
            </a:endParaRPr>
          </a:p>
        </p:txBody>
      </p:sp>
      <p:sp>
        <p:nvSpPr>
          <p:cNvPr id="17" name="椭圆 16"/>
          <p:cNvSpPr/>
          <p:nvPr/>
        </p:nvSpPr>
        <p:spPr>
          <a:xfrm>
            <a:off x="2211291" y="5198732"/>
            <a:ext cx="170237" cy="179882"/>
          </a:xfrm>
          <a:prstGeom prst="ellipse">
            <a:avLst/>
          </a:prstGeom>
          <a:solidFill>
            <a:srgbClr val="3E4150"/>
          </a:solidFill>
          <a:ln>
            <a:noFill/>
          </a:ln>
        </p:spPr>
        <p:txBody>
          <a:bodyPr anchor="ctr"/>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algn="ctr"/>
            <a:endParaRPr lang="zh-CN" altLang="en-US">
              <a:solidFill>
                <a:schemeClr val="lt1"/>
              </a:solidFill>
            </a:endParaRPr>
          </a:p>
        </p:txBody>
      </p:sp>
      <p:sp>
        <p:nvSpPr>
          <p:cNvPr id="19" name="文本框 18"/>
          <p:cNvSpPr txBox="1"/>
          <p:nvPr/>
        </p:nvSpPr>
        <p:spPr>
          <a:xfrm>
            <a:off x="2486081" y="3009413"/>
            <a:ext cx="6540500" cy="577850"/>
          </a:xfrm>
          <a:prstGeom prst="rect">
            <a:avLst/>
          </a:prstGeom>
          <a:noFill/>
          <a:effectLst/>
        </p:spPr>
        <p:txBody>
          <a:bodyPr wrap="none">
            <a:spAutoFit/>
          </a:bodyPr>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lvl="0"/>
            <a:r>
              <a:rPr lang="zh-CN" altLang="zh-CN" sz="1600" b="0" i="0" strike="noStrike" spc="0">
                <a:solidFill>
                  <a:srgbClr val="000000"/>
                </a:solidFill>
                <a:latin typeface="Microsoft YaHei"/>
                <a:ea typeface="Microsoft YaHei"/>
              </a:rPr>
              <a:t>学生确定并在页面输入每个功能的功能类型（ILF、EIF、EI、EO、EQ）</a:t>
            </a:r>
          </a:p>
          <a:p>
            <a:pPr lvl="0"/>
            <a:endParaRPr lang="en-US" altLang="en-US" sz="1600">
              <a:latin typeface="Microsoft YaHei"/>
              <a:ea typeface="Microsoft YaHei"/>
            </a:endParaRPr>
          </a:p>
        </p:txBody>
      </p:sp>
      <p:sp>
        <p:nvSpPr>
          <p:cNvPr id="20" name="文本框 19"/>
          <p:cNvSpPr txBox="1"/>
          <p:nvPr/>
        </p:nvSpPr>
        <p:spPr>
          <a:xfrm>
            <a:off x="2486081" y="4016102"/>
            <a:ext cx="5461000" cy="571500"/>
          </a:xfrm>
          <a:prstGeom prst="rect">
            <a:avLst/>
          </a:prstGeom>
          <a:noFill/>
          <a:effectLst/>
        </p:spPr>
        <p:txBody>
          <a:bodyPr wrap="none">
            <a:spAutoFit/>
          </a:bodyPr>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lvl="0"/>
            <a:r>
              <a:rPr lang="zh-CN" altLang="zh-CN" sz="1600" b="0" i="0" strike="noStrike" spc="0">
                <a:solidFill>
                  <a:srgbClr val="000000"/>
                </a:solidFill>
                <a:latin typeface="Microsoft YaHei"/>
                <a:ea typeface="Microsoft YaHei"/>
              </a:rPr>
              <a:t>学生在页面为每个功能测量复杂性程度级别（低、中、高）</a:t>
            </a:r>
          </a:p>
          <a:p>
            <a:pPr lvl="0"/>
            <a:endParaRPr lang="en-US" altLang="en-US" sz="1600">
              <a:latin typeface="Microsoft YaHei"/>
              <a:ea typeface="Microsoft YaHei"/>
            </a:endParaRPr>
          </a:p>
        </p:txBody>
      </p:sp>
      <p:sp>
        <p:nvSpPr>
          <p:cNvPr id="21" name="文本框 20"/>
          <p:cNvSpPr txBox="1"/>
          <p:nvPr/>
        </p:nvSpPr>
        <p:spPr>
          <a:xfrm>
            <a:off x="2486081" y="5051300"/>
            <a:ext cx="3022600" cy="577850"/>
          </a:xfrm>
          <a:prstGeom prst="rect">
            <a:avLst/>
          </a:prstGeom>
          <a:noFill/>
          <a:effectLst/>
        </p:spPr>
        <p:txBody>
          <a:bodyPr wrap="none">
            <a:spAutoFit/>
          </a:bodyPr>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lvl="0"/>
            <a:r>
              <a:rPr lang="zh-CN" altLang="zh-CN" sz="1600">
                <a:latin typeface="Microsoft YaHei"/>
                <a:ea typeface="Microsoft YaHei"/>
              </a:rPr>
              <a:t>页面自动计算整体未调整功能点</a:t>
            </a:r>
          </a:p>
          <a:p>
            <a:pPr lvl="0"/>
            <a:endParaRPr lang="en-US" altLang="en-US" sz="1600">
              <a:latin typeface="Microsoft YaHei"/>
              <a:ea typeface="Microsoft YaHei"/>
            </a:endParaRPr>
          </a:p>
        </p:txBody>
      </p:sp>
      <p:sp>
        <p:nvSpPr>
          <p:cNvPr id="28" name="矩形 27"/>
          <p:cNvSpPr/>
          <p:nvPr/>
        </p:nvSpPr>
        <p:spPr>
          <a:xfrm>
            <a:off x="466433" y="-910817"/>
            <a:ext cx="513567" cy="794497"/>
          </a:xfrm>
          <a:prstGeom prst="rect">
            <a:avLst/>
          </a:prstGeom>
          <a:solidFill>
            <a:srgbClr val="018ECC"/>
          </a:solidFill>
          <a:ln>
            <a:noFill/>
          </a:ln>
        </p:spPr>
        <p:txBody>
          <a:bodyPr anchor="ctr"/>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algn="ctr"/>
            <a:endParaRPr lang="zh-CN" altLang="en-US">
              <a:solidFill>
                <a:schemeClr val="lt1"/>
              </a:solidFill>
            </a:endParaRPr>
          </a:p>
        </p:txBody>
      </p:sp>
      <p:sp>
        <p:nvSpPr>
          <p:cNvPr id="29" name="矩形 28"/>
          <p:cNvSpPr/>
          <p:nvPr/>
        </p:nvSpPr>
        <p:spPr>
          <a:xfrm>
            <a:off x="466433" y="-910817"/>
            <a:ext cx="513567" cy="794497"/>
          </a:xfrm>
          <a:prstGeom prst="rect">
            <a:avLst/>
          </a:prstGeom>
          <a:solidFill>
            <a:srgbClr val="3E4150"/>
          </a:solidFill>
          <a:ln>
            <a:noFill/>
          </a:ln>
        </p:spPr>
        <p:txBody>
          <a:bodyPr anchor="ctr"/>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algn="ctr"/>
            <a:endParaRPr lang="zh-CN" altLang="en-US">
              <a:solidFill>
                <a:schemeClr val="lt1"/>
              </a:solidFill>
            </a:endParaRPr>
          </a:p>
        </p:txBody>
      </p:sp>
      <p:sp>
        <p:nvSpPr>
          <p:cNvPr id="30" name="矩形 29"/>
          <p:cNvSpPr/>
          <p:nvPr/>
        </p:nvSpPr>
        <p:spPr>
          <a:xfrm>
            <a:off x="980000" y="-910818"/>
            <a:ext cx="513567" cy="794497"/>
          </a:xfrm>
          <a:prstGeom prst="rect">
            <a:avLst/>
          </a:prstGeom>
          <a:solidFill>
            <a:srgbClr val="C00102"/>
          </a:solidFill>
          <a:ln>
            <a:noFill/>
          </a:ln>
        </p:spPr>
        <p:txBody>
          <a:bodyPr anchor="ctr"/>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algn="ctr"/>
            <a:endParaRPr lang="zh-CN" altLang="en-US">
              <a:solidFill>
                <a:schemeClr val="lt1"/>
              </a:solidFill>
            </a:endParaRPr>
          </a:p>
        </p:txBody>
      </p:sp>
      <p:grpSp>
        <p:nvGrpSpPr>
          <p:cNvPr id="31" name="组合 11"/>
          <p:cNvGrpSpPr/>
          <p:nvPr/>
        </p:nvGrpSpPr>
        <p:grpSpPr>
          <a:xfrm>
            <a:off x="1671441" y="1705204"/>
            <a:ext cx="8317612" cy="707887"/>
            <a:chOff x="6625836" y="2035313"/>
            <a:chExt cx="4394433" cy="707887"/>
          </a:xfrm>
          <a:solidFill>
            <a:srgbClr val="C00102"/>
          </a:solidFill>
        </p:grpSpPr>
        <p:sp>
          <p:nvSpPr>
            <p:cNvPr id="32" name="矩形 12"/>
            <p:cNvSpPr/>
            <p:nvPr/>
          </p:nvSpPr>
          <p:spPr>
            <a:xfrm>
              <a:off x="6625836" y="2035313"/>
              <a:ext cx="4394433" cy="707887"/>
            </a:xfrm>
            <a:prstGeom prst="rect">
              <a:avLst/>
            </a:prstGeom>
            <a:grpFill/>
            <a:ln>
              <a:noFill/>
            </a:ln>
          </p:spPr>
          <p:txBody>
            <a:bodyPr anchor="ctr"/>
            <a:lstStyle/>
            <a:p>
              <a:pPr algn="ctr"/>
              <a:endParaRPr lang="zh-CN" altLang="en-US">
                <a:solidFill>
                  <a:schemeClr val="lt1"/>
                </a:solidFill>
              </a:endParaRPr>
            </a:p>
          </p:txBody>
        </p:sp>
        <p:sp>
          <p:nvSpPr>
            <p:cNvPr id="33" name="文本框 13"/>
            <p:cNvSpPr txBox="1"/>
            <p:nvPr/>
          </p:nvSpPr>
          <p:spPr>
            <a:xfrm>
              <a:off x="7992658" y="2073815"/>
              <a:ext cx="1784800" cy="641350"/>
            </a:xfrm>
            <a:prstGeom prst="rect">
              <a:avLst/>
            </a:prstGeom>
            <a:grpFill/>
          </p:spPr>
          <p:txBody>
            <a:bodyPr wrap="none">
              <a:spAutoFit/>
            </a:bodyPr>
            <a:lstStyle/>
            <a:p>
              <a:pPr lvl="0"/>
              <a:r>
                <a:rPr lang="zh-CN" altLang="zh-CN" sz="3600" b="1">
                  <a:solidFill>
                    <a:srgbClr val="FDFDFD"/>
                  </a:solidFill>
                  <a:latin typeface="Microsoft YaHei"/>
                  <a:ea typeface="Microsoft YaHei"/>
                </a:rPr>
                <a:t>详细功能点分析</a:t>
              </a:r>
            </a:p>
          </p:txBody>
        </p:sp>
      </p:grpSp>
      <p:sp>
        <p:nvSpPr>
          <p:cNvPr id="2" name="文本框 1">
            <a:extLst>
              <a:ext uri="{FF2B5EF4-FFF2-40B4-BE49-F238E27FC236}">
                <a16:creationId xmlns:a16="http://schemas.microsoft.com/office/drawing/2014/main" id="{08F2A948-030E-34A7-F235-181746D0C169}"/>
              </a:ext>
            </a:extLst>
          </p:cNvPr>
          <p:cNvSpPr txBox="1"/>
          <p:nvPr/>
        </p:nvSpPr>
        <p:spPr>
          <a:xfrm>
            <a:off x="5629835" y="415972"/>
            <a:ext cx="5665694" cy="1200329"/>
          </a:xfrm>
          <a:prstGeom prst="rect">
            <a:avLst/>
          </a:prstGeom>
          <a:noFill/>
        </p:spPr>
        <p:txBody>
          <a:bodyPr wrap="square" rtlCol="0">
            <a:spAutoFit/>
          </a:bodyPr>
          <a:lstStyle/>
          <a:p>
            <a:r>
              <a:rPr lang="zh-CN" altLang="en-US" b="0" i="0" dirty="0">
                <a:solidFill>
                  <a:srgbClr val="333333"/>
                </a:solidFill>
                <a:effectLst/>
                <a:latin typeface="pingfang SC"/>
              </a:rPr>
              <a:t>估算功能点分析方法与预估功能点分析方法的计算结果，与详细功能点分析方法的计算结果有很强的相关性和一致性。在软件项目早期，选择预估功能点分析方法较好</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par>
                          <p:cTn id="13" fill="hold">
                            <p:stCondLst>
                              <p:cond delay="1500"/>
                            </p:stCondLst>
                            <p:childTnLst>
                              <p:par>
                                <p:cTn id="14" presetID="10" presetClass="entr" presetSubtype="0"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par>
                          <p:cTn id="17" fill="hold">
                            <p:stCondLst>
                              <p:cond delay="2000"/>
                            </p:stCondLst>
                            <p:childTnLst>
                              <p:par>
                                <p:cTn id="18" presetID="10" presetClass="entr" presetSubtype="0" fill="hold"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par>
                          <p:cTn id="21" fill="hold">
                            <p:stCondLst>
                              <p:cond delay="2500"/>
                            </p:stCondLst>
                            <p:childTnLst>
                              <p:par>
                                <p:cTn id="22" presetID="10" presetClass="entr" presetSubtype="0" fill="hold"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par>
                          <p:cTn id="25" fill="hold">
                            <p:stCondLst>
                              <p:cond delay="3000"/>
                            </p:stCondLst>
                            <p:childTnLst>
                              <p:par>
                                <p:cTn id="26" presetID="10" presetClass="entr" presetSubtype="0" fill="hold"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childTnLst>
                          </p:cTn>
                        </p:par>
                        <p:par>
                          <p:cTn id="29" fill="hold">
                            <p:stCondLst>
                              <p:cond delay="3500"/>
                            </p:stCondLst>
                            <p:childTnLst>
                              <p:par>
                                <p:cTn id="30" presetID="10" presetClass="entr" presetSubtype="0" fill="hold"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par>
                          <p:cTn id="33" fill="hold">
                            <p:stCondLst>
                              <p:cond delay="4000"/>
                            </p:stCondLst>
                            <p:childTnLst>
                              <p:par>
                                <p:cTn id="34" presetID="10" presetClass="entr" presetSubtype="0" fill="hold" nodeType="after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矩形 9"/>
          <p:cNvSpPr/>
          <p:nvPr/>
        </p:nvSpPr>
        <p:spPr>
          <a:xfrm>
            <a:off x="466433" y="-910817"/>
            <a:ext cx="513567" cy="794497"/>
          </a:xfrm>
          <a:prstGeom prst="rect">
            <a:avLst/>
          </a:prstGeom>
          <a:solidFill>
            <a:srgbClr val="3E4150"/>
          </a:solidFill>
          <a:ln>
            <a:noFill/>
          </a:ln>
        </p:spPr>
        <p:txBody>
          <a:bodyPr anchor="ctr"/>
          <a:lstStyle/>
          <a:p>
            <a:pPr algn="ctr"/>
            <a:endParaRPr lang="zh-CN" altLang="en-US">
              <a:solidFill>
                <a:schemeClr val="lt1"/>
              </a:solidFill>
            </a:endParaRPr>
          </a:p>
        </p:txBody>
      </p:sp>
      <p:sp>
        <p:nvSpPr>
          <p:cNvPr id="11" name="矩形 10"/>
          <p:cNvSpPr/>
          <p:nvPr/>
        </p:nvSpPr>
        <p:spPr>
          <a:xfrm>
            <a:off x="980000" y="-910818"/>
            <a:ext cx="513567" cy="794497"/>
          </a:xfrm>
          <a:prstGeom prst="rect">
            <a:avLst/>
          </a:prstGeom>
          <a:solidFill>
            <a:srgbClr val="C00102"/>
          </a:solidFill>
          <a:ln>
            <a:noFill/>
          </a:ln>
        </p:spPr>
        <p:txBody>
          <a:bodyPr anchor="ctr"/>
          <a:lstStyle/>
          <a:p>
            <a:pPr algn="ctr"/>
            <a:endParaRPr lang="zh-CN" altLang="en-US">
              <a:solidFill>
                <a:schemeClr val="lt1"/>
              </a:solidFill>
            </a:endParaRPr>
          </a:p>
        </p:txBody>
      </p:sp>
      <p:grpSp>
        <p:nvGrpSpPr>
          <p:cNvPr id="22" name="组合 21"/>
          <p:cNvGrpSpPr/>
          <p:nvPr/>
        </p:nvGrpSpPr>
        <p:grpSpPr>
          <a:xfrm>
            <a:off x="-1" y="1492347"/>
            <a:ext cx="3317430" cy="2632835"/>
            <a:chOff x="-1" y="1492347"/>
            <a:chExt cx="3317430" cy="2632835"/>
          </a:xfrm>
        </p:grpSpPr>
        <p:sp>
          <p:nvSpPr>
            <p:cNvPr id="20" name="任意多边形 19"/>
            <p:cNvSpPr/>
            <p:nvPr/>
          </p:nvSpPr>
          <p:spPr>
            <a:xfrm>
              <a:off x="-1" y="2591803"/>
              <a:ext cx="2996972" cy="1533379"/>
            </a:xfrm>
            <a:custGeom>
              <a:avLst/>
              <a:gdLst>
                <a:gd name="connsiteX0" fmla="*/ 0 w 2996972"/>
                <a:gd name="connsiteY0" fmla="*/ 0 h 1533379"/>
                <a:gd name="connsiteX1" fmla="*/ 1316551 w 2996972"/>
                <a:gd name="connsiteY1" fmla="*/ 0 h 1533379"/>
                <a:gd name="connsiteX2" fmla="*/ 1465829 w 2996972"/>
                <a:gd name="connsiteY2" fmla="*/ 0 h 1533379"/>
                <a:gd name="connsiteX3" fmla="*/ 2747118 w 2996972"/>
                <a:gd name="connsiteY3" fmla="*/ 0 h 1533379"/>
                <a:gd name="connsiteX4" fmla="*/ 2747118 w 2996972"/>
                <a:gd name="connsiteY4" fmla="*/ 1109881 h 1533379"/>
                <a:gd name="connsiteX5" fmla="*/ 2749057 w 2996972"/>
                <a:gd name="connsiteY5" fmla="*/ 1090290 h 1533379"/>
                <a:gd name="connsiteX6" fmla="*/ 2913319 w 2996972"/>
                <a:gd name="connsiteY6" fmla="*/ 872451 h 1533379"/>
                <a:gd name="connsiteX7" fmla="*/ 2987451 w 2996972"/>
                <a:gd name="connsiteY7" fmla="*/ 833997 h 1533379"/>
                <a:gd name="connsiteX8" fmla="*/ 2987451 w 2996972"/>
                <a:gd name="connsiteY8" fmla="*/ 0 h 1533379"/>
                <a:gd name="connsiteX9" fmla="*/ 2996972 w 2996972"/>
                <a:gd name="connsiteY9" fmla="*/ 0 h 1533379"/>
                <a:gd name="connsiteX10" fmla="*/ 2996972 w 2996972"/>
                <a:gd name="connsiteY10" fmla="*/ 1533379 h 1533379"/>
                <a:gd name="connsiteX11" fmla="*/ 1465829 w 2996972"/>
                <a:gd name="connsiteY11" fmla="*/ 1533379 h 1533379"/>
                <a:gd name="connsiteX12" fmla="*/ 1316551 w 2996972"/>
                <a:gd name="connsiteY12" fmla="*/ 1533379 h 1533379"/>
                <a:gd name="connsiteX13" fmla="*/ 0 w 2996972"/>
                <a:gd name="connsiteY13" fmla="*/ 1533379 h 1533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96972" h="1533379">
                  <a:moveTo>
                    <a:pt x="0" y="0"/>
                  </a:moveTo>
                  <a:lnTo>
                    <a:pt x="1316551" y="0"/>
                  </a:lnTo>
                  <a:lnTo>
                    <a:pt x="1465829" y="0"/>
                  </a:lnTo>
                  <a:lnTo>
                    <a:pt x="2747118" y="0"/>
                  </a:lnTo>
                  <a:lnTo>
                    <a:pt x="2747118" y="1109881"/>
                  </a:lnTo>
                  <a:lnTo>
                    <a:pt x="2749057" y="1090290"/>
                  </a:lnTo>
                  <a:cubicBezTo>
                    <a:pt x="2764126" y="1017626"/>
                    <a:pt x="2826727" y="931288"/>
                    <a:pt x="2913319" y="872451"/>
                  </a:cubicBezTo>
                  <a:lnTo>
                    <a:pt x="2987451" y="833997"/>
                  </a:lnTo>
                  <a:lnTo>
                    <a:pt x="2987451" y="0"/>
                  </a:lnTo>
                  <a:lnTo>
                    <a:pt x="2996972" y="0"/>
                  </a:lnTo>
                  <a:lnTo>
                    <a:pt x="2996972" y="1533379"/>
                  </a:lnTo>
                  <a:lnTo>
                    <a:pt x="1465829" y="1533379"/>
                  </a:lnTo>
                  <a:lnTo>
                    <a:pt x="1316551" y="1533379"/>
                  </a:lnTo>
                  <a:lnTo>
                    <a:pt x="0" y="1533379"/>
                  </a:lnTo>
                  <a:close/>
                </a:path>
              </a:pathLst>
            </a:custGeom>
            <a:solidFill>
              <a:srgbClr val="C00102"/>
            </a:solidFill>
            <a:ln>
              <a:noFill/>
            </a:ln>
          </p:spPr>
          <p:txBody>
            <a:bodyPr anchor="ctr"/>
            <a:lstStyle/>
            <a:p>
              <a:pPr algn="ctr"/>
              <a:endParaRPr lang="zh-CN" altLang="en-US">
                <a:solidFill>
                  <a:schemeClr val="lt1"/>
                </a:solidFill>
              </a:endParaRPr>
            </a:p>
          </p:txBody>
        </p:sp>
        <p:sp>
          <p:nvSpPr>
            <p:cNvPr id="15" name="任意多边形 14"/>
            <p:cNvSpPr/>
            <p:nvPr/>
          </p:nvSpPr>
          <p:spPr>
            <a:xfrm rot="20700676">
              <a:off x="1591986" y="1492347"/>
              <a:ext cx="1725443" cy="2263599"/>
            </a:xfrm>
            <a:custGeom>
              <a:avLst/>
              <a:gdLst>
                <a:gd name="connsiteX0" fmla="*/ 779254 w 1725443"/>
                <a:gd name="connsiteY0" fmla="*/ 18962 h 2263599"/>
                <a:gd name="connsiteX1" fmla="*/ 925982 w 1725443"/>
                <a:gd name="connsiteY1" fmla="*/ 106386 h 2263599"/>
                <a:gd name="connsiteX2" fmla="*/ 934396 w 1725443"/>
                <a:gd name="connsiteY2" fmla="*/ 119050 h 2263599"/>
                <a:gd name="connsiteX3" fmla="*/ 1725443 w 1725443"/>
                <a:gd name="connsiteY3" fmla="*/ 825565 h 2263599"/>
                <a:gd name="connsiteX4" fmla="*/ 1719088 w 1725443"/>
                <a:gd name="connsiteY4" fmla="*/ 828955 h 2263599"/>
                <a:gd name="connsiteX5" fmla="*/ 1719697 w 1725443"/>
                <a:gd name="connsiteY5" fmla="*/ 829118 h 2263599"/>
                <a:gd name="connsiteX6" fmla="*/ 1368129 w 1725443"/>
                <a:gd name="connsiteY6" fmla="*/ 2142222 h 2263599"/>
                <a:gd name="connsiteX7" fmla="*/ 1158795 w 1725443"/>
                <a:gd name="connsiteY7" fmla="*/ 2086175 h 2263599"/>
                <a:gd name="connsiteX8" fmla="*/ 1482808 w 1725443"/>
                <a:gd name="connsiteY8" fmla="*/ 875989 h 2263599"/>
                <a:gd name="connsiteX9" fmla="*/ 882695 w 1725443"/>
                <a:gd name="connsiteY9" fmla="*/ 285854 h 2263599"/>
                <a:gd name="connsiteX10" fmla="*/ 877624 w 1725443"/>
                <a:gd name="connsiteY10" fmla="*/ 291010 h 2263599"/>
                <a:gd name="connsiteX11" fmla="*/ 858594 w 1725443"/>
                <a:gd name="connsiteY11" fmla="*/ 265082 h 2263599"/>
                <a:gd name="connsiteX12" fmla="*/ 713583 w 1725443"/>
                <a:gd name="connsiteY12" fmla="*/ 184744 h 2263599"/>
                <a:gd name="connsiteX13" fmla="*/ 423891 w 1725443"/>
                <a:gd name="connsiteY13" fmla="*/ 288976 h 2263599"/>
                <a:gd name="connsiteX14" fmla="*/ 423139 w 1725443"/>
                <a:gd name="connsiteY14" fmla="*/ 295348 h 2263599"/>
                <a:gd name="connsiteX15" fmla="*/ 1212724 w 1725443"/>
                <a:gd name="connsiteY15" fmla="*/ 1005710 h 2263599"/>
                <a:gd name="connsiteX16" fmla="*/ 865986 w 1725443"/>
                <a:gd name="connsiteY16" fmla="*/ 2263599 h 2263599"/>
                <a:gd name="connsiteX17" fmla="*/ 0 w 1725443"/>
                <a:gd name="connsiteY17" fmla="*/ 1407543 h 2263599"/>
                <a:gd name="connsiteX18" fmla="*/ 319954 w 1725443"/>
                <a:gd name="connsiteY18" fmla="*/ 212520 h 2263599"/>
                <a:gd name="connsiteX19" fmla="*/ 322720 w 1725443"/>
                <a:gd name="connsiteY19" fmla="*/ 192668 h 2263599"/>
                <a:gd name="connsiteX20" fmla="*/ 649441 w 1725443"/>
                <a:gd name="connsiteY20" fmla="*/ 0 h 2263599"/>
                <a:gd name="connsiteX21" fmla="*/ 779254 w 1725443"/>
                <a:gd name="connsiteY21" fmla="*/ 18962 h 2263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25443" h="2263599">
                  <a:moveTo>
                    <a:pt x="779254" y="18962"/>
                  </a:moveTo>
                  <a:cubicBezTo>
                    <a:pt x="839102" y="37278"/>
                    <a:pt x="890023" y="67875"/>
                    <a:pt x="925982" y="106386"/>
                  </a:cubicBezTo>
                  <a:lnTo>
                    <a:pt x="934396" y="119050"/>
                  </a:lnTo>
                  <a:lnTo>
                    <a:pt x="1725443" y="825565"/>
                  </a:lnTo>
                  <a:lnTo>
                    <a:pt x="1719088" y="828955"/>
                  </a:lnTo>
                  <a:lnTo>
                    <a:pt x="1719697" y="829118"/>
                  </a:lnTo>
                  <a:lnTo>
                    <a:pt x="1368129" y="2142222"/>
                  </a:lnTo>
                  <a:lnTo>
                    <a:pt x="1158795" y="2086175"/>
                  </a:lnTo>
                  <a:lnTo>
                    <a:pt x="1482808" y="875989"/>
                  </a:lnTo>
                  <a:lnTo>
                    <a:pt x="882695" y="285854"/>
                  </a:lnTo>
                  <a:lnTo>
                    <a:pt x="877624" y="291010"/>
                  </a:lnTo>
                  <a:lnTo>
                    <a:pt x="858594" y="265082"/>
                  </a:lnTo>
                  <a:cubicBezTo>
                    <a:pt x="822847" y="229577"/>
                    <a:pt x="772606" y="200547"/>
                    <a:pt x="713583" y="184744"/>
                  </a:cubicBezTo>
                  <a:cubicBezTo>
                    <a:pt x="578674" y="148623"/>
                    <a:pt x="448975" y="195290"/>
                    <a:pt x="423891" y="288976"/>
                  </a:cubicBezTo>
                  <a:lnTo>
                    <a:pt x="423139" y="295348"/>
                  </a:lnTo>
                  <a:lnTo>
                    <a:pt x="1212724" y="1005710"/>
                  </a:lnTo>
                  <a:lnTo>
                    <a:pt x="865986" y="2263599"/>
                  </a:lnTo>
                  <a:lnTo>
                    <a:pt x="0" y="1407543"/>
                  </a:lnTo>
                  <a:lnTo>
                    <a:pt x="319954" y="212520"/>
                  </a:lnTo>
                  <a:lnTo>
                    <a:pt x="322720" y="192668"/>
                  </a:lnTo>
                  <a:cubicBezTo>
                    <a:pt x="353817" y="82713"/>
                    <a:pt x="488279" y="0"/>
                    <a:pt x="649441" y="0"/>
                  </a:cubicBezTo>
                  <a:cubicBezTo>
                    <a:pt x="695487" y="0"/>
                    <a:pt x="739354" y="6752"/>
                    <a:pt x="779254" y="18962"/>
                  </a:cubicBezTo>
                  <a:close/>
                </a:path>
              </a:pathLst>
            </a:custGeom>
            <a:solidFill>
              <a:srgbClr val="3E4150"/>
            </a:solidFill>
            <a:ln>
              <a:noFill/>
            </a:ln>
          </p:spPr>
          <p:txBody>
            <a:bodyPr anchor="ctr"/>
            <a:lstStyle/>
            <a:p>
              <a:pPr algn="ctr"/>
              <a:endParaRPr lang="zh-CN" altLang="en-US">
                <a:solidFill>
                  <a:schemeClr val="lt1"/>
                </a:solidFill>
              </a:endParaRPr>
            </a:p>
          </p:txBody>
        </p:sp>
        <p:sp>
          <p:nvSpPr>
            <p:cNvPr id="18" name="矩形 17"/>
            <p:cNvSpPr/>
            <p:nvPr/>
          </p:nvSpPr>
          <p:spPr>
            <a:xfrm>
              <a:off x="503454" y="2795956"/>
              <a:ext cx="1037463" cy="1107996"/>
            </a:xfrm>
            <a:prstGeom prst="rect">
              <a:avLst/>
            </a:prstGeom>
          </p:spPr>
          <p:txBody>
            <a:bodyPr wrap="none">
              <a:spAutoFit/>
            </a:bodyPr>
            <a:lstStyle/>
            <a:p>
              <a:r>
                <a:rPr lang="en-US" altLang="zh-CN" sz="6600" b="1">
                  <a:solidFill>
                    <a:srgbClr val="FFFFFF"/>
                  </a:solidFill>
                  <a:latin typeface="方正姚体"/>
                  <a:ea typeface="方正姚体"/>
                </a:rPr>
                <a:t>03</a:t>
              </a:r>
              <a:endParaRPr lang="zh-CN" altLang="en-US" sz="6600">
                <a:solidFill>
                  <a:srgbClr val="FFFFFF"/>
                </a:solidFill>
                <a:latin typeface="方正姚体"/>
                <a:ea typeface="方正姚体"/>
              </a:endParaRPr>
            </a:p>
          </p:txBody>
        </p:sp>
      </p:grpSp>
      <p:sp>
        <p:nvSpPr>
          <p:cNvPr id="19" name="矩形 18"/>
          <p:cNvSpPr/>
          <p:nvPr/>
        </p:nvSpPr>
        <p:spPr>
          <a:xfrm>
            <a:off x="3009043" y="2591802"/>
            <a:ext cx="9182957" cy="1533379"/>
          </a:xfrm>
          <a:prstGeom prst="rect">
            <a:avLst/>
          </a:prstGeom>
          <a:solidFill>
            <a:srgbClr val="3E4150"/>
          </a:solidFill>
          <a:ln>
            <a:noFill/>
          </a:ln>
        </p:spPr>
        <p:txBody>
          <a:bodyPr anchor="ctr"/>
          <a:lstStyle/>
          <a:p>
            <a:pPr algn="ctr"/>
            <a:endParaRPr lang="zh-CN" altLang="en-US">
              <a:solidFill>
                <a:schemeClr val="lt1"/>
              </a:solidFill>
            </a:endParaRPr>
          </a:p>
        </p:txBody>
      </p:sp>
      <p:sp>
        <p:nvSpPr>
          <p:cNvPr id="16" name="矩形 15"/>
          <p:cNvSpPr/>
          <p:nvPr/>
        </p:nvSpPr>
        <p:spPr>
          <a:xfrm>
            <a:off x="3985482" y="2887396"/>
            <a:ext cx="7143750" cy="1003300"/>
          </a:xfrm>
          <a:prstGeom prst="rect">
            <a:avLst/>
          </a:prstGeom>
        </p:spPr>
        <p:txBody>
          <a:bodyPr wrap="square">
            <a:spAutoFit/>
          </a:bodyPr>
          <a:lstStyle/>
          <a:p>
            <a:pPr lvl="0"/>
            <a:r>
              <a:rPr lang="zh-CN" altLang="zh-CN" sz="6000" b="1">
                <a:solidFill>
                  <a:srgbClr val="FFFFFF"/>
                </a:solidFill>
                <a:latin typeface="Microsoft YaHei"/>
                <a:ea typeface="Microsoft YaHei"/>
              </a:rPr>
              <a:t>页面布局初步设计</a:t>
            </a:r>
          </a:p>
        </p:txBody>
      </p:sp>
    </p:spTree>
    <p:extLst>
      <p:ext uri="{BB962C8B-B14F-4D97-AF65-F5344CB8AC3E}">
        <p14:creationId xmlns:p14="http://schemas.microsoft.com/office/powerpoint/2010/main" val="3123849222"/>
      </p:ext>
    </p:extLst>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10" presetClass="entr" presetSubtype="0"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par>
                          <p:cTn id="14" fill="hold">
                            <p:stCondLst>
                              <p:cond delay="3500"/>
                            </p:stCondLst>
                            <p:childTnLst>
                              <p:par>
                                <p:cTn id="15" presetID="10" presetClass="entr" presetSubtype="0"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stretch/>
        </a:blipFill>
        <a:effectLst/>
      </p:bgPr>
    </p:bg>
    <p:spTree>
      <p:nvGrpSpPr>
        <p:cNvPr id="1" name=""/>
        <p:cNvGrpSpPr/>
        <p:nvPr/>
      </p:nvGrpSpPr>
      <p:grpSpPr>
        <a:xfrm>
          <a:off x="0" y="0"/>
          <a:ext cx="0" cy="0"/>
          <a:chOff x="0" y="0"/>
          <a:chExt cx="0" cy="0"/>
        </a:xfrm>
      </p:grpSpPr>
      <p:sp>
        <p:nvSpPr>
          <p:cNvPr id="10" name="任意多边形 9"/>
          <p:cNvSpPr/>
          <p:nvPr/>
        </p:nvSpPr>
        <p:spPr>
          <a:xfrm>
            <a:off x="0" y="0"/>
            <a:ext cx="5398770" cy="788670"/>
          </a:xfrm>
          <a:custGeom>
            <a:avLst/>
            <a:gdLst/>
            <a:ahLst/>
            <a:cxnLst/>
            <a:rect l="l" t="t" r="r" b="b"/>
            <a:pathLst>
              <a:path w="5398770" h="788670">
                <a:moveTo>
                  <a:pt x="0" y="0"/>
                </a:moveTo>
                <a:lnTo>
                  <a:pt x="5398770" y="0"/>
                </a:lnTo>
                <a:lnTo>
                  <a:pt x="4752791" y="788670"/>
                </a:lnTo>
                <a:lnTo>
                  <a:pt x="0" y="788670"/>
                </a:lnTo>
                <a:lnTo>
                  <a:pt x="0" y="0"/>
                </a:lnTo>
                <a:close/>
              </a:path>
            </a:pathLst>
          </a:custGeom>
          <a:solidFill>
            <a:srgbClr val="3E4150"/>
          </a:solidFill>
          <a:ln>
            <a:noFill/>
          </a:ln>
        </p:spPr>
        <p:txBody>
          <a:bodyPr wrap="square" anchor="ctr"/>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algn="ctr"/>
            <a:endParaRPr lang="zh-CN" altLang="en-US">
              <a:solidFill>
                <a:srgbClr val="FFFFFF"/>
              </a:solidFill>
            </a:endParaRPr>
          </a:p>
        </p:txBody>
      </p:sp>
      <p:sp>
        <p:nvSpPr>
          <p:cNvPr id="99" name="文本框 98"/>
          <p:cNvSpPr txBox="1"/>
          <p:nvPr/>
        </p:nvSpPr>
        <p:spPr>
          <a:xfrm>
            <a:off x="879656" y="40392"/>
            <a:ext cx="4241800" cy="698500"/>
          </a:xfrm>
          <a:prstGeom prst="rect">
            <a:avLst/>
          </a:prstGeom>
          <a:noFill/>
        </p:spPr>
        <p:txBody>
          <a:bodyPr wrap="none">
            <a:spAutoFit/>
          </a:bodyPr>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lvl="0"/>
            <a:r>
              <a:rPr lang="zh-CN" altLang="zh-CN" sz="4000" b="1">
                <a:solidFill>
                  <a:srgbClr val="FFFFFF"/>
                </a:solidFill>
                <a:latin typeface="Microsoft YaHei"/>
                <a:ea typeface="Microsoft YaHei"/>
              </a:rPr>
              <a:t>页面初步布局设计</a:t>
            </a:r>
          </a:p>
        </p:txBody>
      </p:sp>
      <p:sp>
        <p:nvSpPr>
          <p:cNvPr id="25" name="矩形 24"/>
          <p:cNvSpPr/>
          <p:nvPr/>
        </p:nvSpPr>
        <p:spPr>
          <a:xfrm>
            <a:off x="64" y="64"/>
            <a:ext cx="513567" cy="794497"/>
          </a:xfrm>
          <a:prstGeom prst="rect">
            <a:avLst/>
          </a:prstGeom>
          <a:solidFill>
            <a:srgbClr val="018ECC"/>
          </a:solidFill>
          <a:ln>
            <a:noFill/>
          </a:ln>
        </p:spPr>
        <p:txBody>
          <a:bodyPr anchor="ctr"/>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algn="ctr"/>
            <a:endParaRPr lang="zh-CN" altLang="en-US">
              <a:solidFill>
                <a:schemeClr val="lt1"/>
              </a:solidFill>
            </a:endParaRPr>
          </a:p>
        </p:txBody>
      </p:sp>
      <p:sp>
        <p:nvSpPr>
          <p:cNvPr id="26" name="矩形 25"/>
          <p:cNvSpPr/>
          <p:nvPr/>
        </p:nvSpPr>
        <p:spPr>
          <a:xfrm>
            <a:off x="64" y="64"/>
            <a:ext cx="513567" cy="794497"/>
          </a:xfrm>
          <a:prstGeom prst="rect">
            <a:avLst/>
          </a:prstGeom>
          <a:solidFill>
            <a:srgbClr val="3E4150"/>
          </a:solidFill>
          <a:ln>
            <a:noFill/>
          </a:ln>
        </p:spPr>
        <p:txBody>
          <a:bodyPr anchor="ctr"/>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algn="ctr"/>
            <a:endParaRPr lang="zh-CN" altLang="en-US">
              <a:solidFill>
                <a:schemeClr val="lt1"/>
              </a:solidFill>
            </a:endParaRPr>
          </a:p>
        </p:txBody>
      </p:sp>
      <p:sp>
        <p:nvSpPr>
          <p:cNvPr id="27" name="矩形 26"/>
          <p:cNvSpPr/>
          <p:nvPr/>
        </p:nvSpPr>
        <p:spPr>
          <a:xfrm>
            <a:off x="451567" y="64"/>
            <a:ext cx="513567" cy="794497"/>
          </a:xfrm>
          <a:prstGeom prst="rect">
            <a:avLst/>
          </a:prstGeom>
          <a:solidFill>
            <a:srgbClr val="C00102"/>
          </a:solidFill>
          <a:ln>
            <a:noFill/>
          </a:ln>
        </p:spPr>
        <p:txBody>
          <a:bodyPr anchor="ctr"/>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algn="ctr"/>
            <a:endParaRPr lang="zh-CN" altLang="en-US">
              <a:solidFill>
                <a:schemeClr val="lt1"/>
              </a:solidFill>
            </a:endParaRPr>
          </a:p>
        </p:txBody>
      </p:sp>
      <p:pic>
        <p:nvPicPr>
          <p:cNvPr id="100" name="图片 99"/>
          <p:cNvPicPr>
            <a:picLocks noChangeAspect="1"/>
          </p:cNvPicPr>
          <p:nvPr/>
        </p:nvPicPr>
        <p:blipFill>
          <a:blip r:embed="rId4"/>
          <a:srcRect l="3899" t="14253"/>
          <a:stretch/>
        </p:blipFill>
        <p:spPr>
          <a:xfrm>
            <a:off x="1243769" y="788734"/>
            <a:ext cx="9177201" cy="588050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99"/>
                                        </p:tgtEl>
                                        <p:attrNameLst>
                                          <p:attrName>style.visibility</p:attrName>
                                        </p:attrNameLst>
                                      </p:cBhvr>
                                      <p:to>
                                        <p:strVal val="visible"/>
                                      </p:to>
                                    </p:set>
                                    <p:anim calcmode="lin" valueType="num">
                                      <p:cBhvr additive="base">
                                        <p:cTn id="7" dur="500" fill="hold"/>
                                        <p:tgtEl>
                                          <p:spTgt spid="99"/>
                                        </p:tgtEl>
                                        <p:attrNameLst>
                                          <p:attrName>ppt_x</p:attrName>
                                        </p:attrNameLst>
                                      </p:cBhvr>
                                      <p:tavLst>
                                        <p:tav tm="0">
                                          <p:val>
                                            <p:strVal val="1+#ppt_w/2"/>
                                          </p:val>
                                        </p:tav>
                                        <p:tav tm="100000">
                                          <p:val>
                                            <p:strVal val="#ppt_x"/>
                                          </p:val>
                                        </p:tav>
                                      </p:tavLst>
                                    </p:anim>
                                    <p:anim calcmode="lin" valueType="num">
                                      <p:cBhvr additive="base">
                                        <p:cTn id="8" dur="500" fill="hold"/>
                                        <p:tgtEl>
                                          <p:spTgt spid="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5">
            <a:lum/>
          </a:blip>
          <a:srcRect/>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466433" y="-910817"/>
            <a:ext cx="513567" cy="794497"/>
          </a:xfrm>
          <a:prstGeom prst="rect">
            <a:avLst/>
          </a:prstGeom>
          <a:solidFill>
            <a:srgbClr val="3E4150"/>
          </a:solidFill>
          <a:ln>
            <a:noFill/>
          </a:ln>
        </p:spPr>
        <p:txBody>
          <a:bodyPr anchor="ctr"/>
          <a:lstStyle/>
          <a:p>
            <a:pPr algn="ctr"/>
            <a:endParaRPr lang="zh-CN" altLang="en-US">
              <a:solidFill>
                <a:schemeClr val="lt1"/>
              </a:solidFill>
            </a:endParaRPr>
          </a:p>
        </p:txBody>
      </p:sp>
      <p:pic>
        <p:nvPicPr>
          <p:cNvPr id="20" name="Owl City&amp;Carly Rae Jepsen-Good Time">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cstate="print"/>
          <a:stretch>
            <a:fillRect/>
          </a:stretch>
        </p:blipFill>
        <p:spPr>
          <a:xfrm>
            <a:off x="5699760" y="-892447"/>
            <a:ext cx="609600" cy="609600"/>
          </a:xfrm>
          <a:prstGeom prst="rect">
            <a:avLst/>
          </a:prstGeom>
        </p:spPr>
      </p:pic>
      <p:sp>
        <p:nvSpPr>
          <p:cNvPr id="12" name="矩形 11"/>
          <p:cNvSpPr/>
          <p:nvPr/>
        </p:nvSpPr>
        <p:spPr>
          <a:xfrm>
            <a:off x="980000" y="-910818"/>
            <a:ext cx="513567" cy="794497"/>
          </a:xfrm>
          <a:prstGeom prst="rect">
            <a:avLst/>
          </a:prstGeom>
          <a:solidFill>
            <a:srgbClr val="C00102"/>
          </a:solidFill>
          <a:ln>
            <a:noFill/>
          </a:ln>
        </p:spPr>
        <p:txBody>
          <a:bodyPr anchor="ctr"/>
          <a:lstStyle/>
          <a:p>
            <a:pPr algn="ctr"/>
            <a:endParaRPr lang="zh-CN" altLang="en-US">
              <a:solidFill>
                <a:schemeClr val="lt1"/>
              </a:solidFill>
            </a:endParaRPr>
          </a:p>
        </p:txBody>
      </p:sp>
      <p:grpSp>
        <p:nvGrpSpPr>
          <p:cNvPr id="2" name="组合 1"/>
          <p:cNvGrpSpPr/>
          <p:nvPr/>
        </p:nvGrpSpPr>
        <p:grpSpPr>
          <a:xfrm>
            <a:off x="0" y="1303469"/>
            <a:ext cx="1985638" cy="2632835"/>
            <a:chOff x="0" y="1303469"/>
            <a:chExt cx="1985638" cy="2632835"/>
          </a:xfrm>
        </p:grpSpPr>
        <p:sp>
          <p:nvSpPr>
            <p:cNvPr id="31" name="任意多边形 30"/>
            <p:cNvSpPr/>
            <p:nvPr/>
          </p:nvSpPr>
          <p:spPr>
            <a:xfrm>
              <a:off x="0" y="2402925"/>
              <a:ext cx="1680421" cy="1533379"/>
            </a:xfrm>
            <a:custGeom>
              <a:avLst/>
              <a:gdLst>
                <a:gd name="connsiteX0" fmla="*/ 0 w 1665181"/>
                <a:gd name="connsiteY0" fmla="*/ 0 h 1533379"/>
                <a:gd name="connsiteX1" fmla="*/ 1417593 w 1665181"/>
                <a:gd name="connsiteY1" fmla="*/ 0 h 1533379"/>
                <a:gd name="connsiteX2" fmla="*/ 1417593 w 1665181"/>
                <a:gd name="connsiteY2" fmla="*/ 1109881 h 1533379"/>
                <a:gd name="connsiteX3" fmla="*/ 1419514 w 1665181"/>
                <a:gd name="connsiteY3" fmla="*/ 1090290 h 1533379"/>
                <a:gd name="connsiteX4" fmla="*/ 1582286 w 1665181"/>
                <a:gd name="connsiteY4" fmla="*/ 872451 h 1533379"/>
                <a:gd name="connsiteX5" fmla="*/ 1655746 w 1665181"/>
                <a:gd name="connsiteY5" fmla="*/ 833997 h 1533379"/>
                <a:gd name="connsiteX6" fmla="*/ 1655746 w 1665181"/>
                <a:gd name="connsiteY6" fmla="*/ 0 h 1533379"/>
                <a:gd name="connsiteX7" fmla="*/ 1665181 w 1665181"/>
                <a:gd name="connsiteY7" fmla="*/ 0 h 1533379"/>
                <a:gd name="connsiteX8" fmla="*/ 1665181 w 1665181"/>
                <a:gd name="connsiteY8" fmla="*/ 1533379 h 1533379"/>
                <a:gd name="connsiteX9" fmla="*/ 0 w 1665181"/>
                <a:gd name="connsiteY9" fmla="*/ 1533379 h 1533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80421" h="1533379">
                  <a:moveTo>
                    <a:pt x="0" y="0"/>
                  </a:moveTo>
                  <a:lnTo>
                    <a:pt x="1430567" y="0"/>
                  </a:lnTo>
                  <a:lnTo>
                    <a:pt x="1430567" y="1109881"/>
                  </a:lnTo>
                  <a:lnTo>
                    <a:pt x="1432506" y="1090290"/>
                  </a:lnTo>
                  <a:cubicBezTo>
                    <a:pt x="1447575" y="1017626"/>
                    <a:pt x="1510176" y="931288"/>
                    <a:pt x="1596767" y="872451"/>
                  </a:cubicBezTo>
                  <a:lnTo>
                    <a:pt x="1670900" y="833997"/>
                  </a:lnTo>
                  <a:lnTo>
                    <a:pt x="1670900" y="0"/>
                  </a:lnTo>
                  <a:lnTo>
                    <a:pt x="1680421" y="0"/>
                  </a:lnTo>
                  <a:lnTo>
                    <a:pt x="1680421" y="1533379"/>
                  </a:lnTo>
                  <a:lnTo>
                    <a:pt x="0" y="1533379"/>
                  </a:lnTo>
                  <a:close/>
                </a:path>
              </a:pathLst>
            </a:custGeom>
            <a:solidFill>
              <a:srgbClr val="C00102"/>
            </a:solidFill>
            <a:ln>
              <a:noFill/>
            </a:ln>
          </p:spPr>
          <p:txBody>
            <a:bodyPr anchor="ctr"/>
            <a:lstStyle/>
            <a:p>
              <a:pPr algn="ctr"/>
              <a:endParaRPr lang="zh-CN" altLang="en-US">
                <a:solidFill>
                  <a:schemeClr val="lt1"/>
                </a:solidFill>
              </a:endParaRPr>
            </a:p>
          </p:txBody>
        </p:sp>
        <p:sp>
          <p:nvSpPr>
            <p:cNvPr id="32" name="任意多边形 31"/>
            <p:cNvSpPr/>
            <p:nvPr/>
          </p:nvSpPr>
          <p:spPr>
            <a:xfrm rot="20700676">
              <a:off x="260195" y="1303469"/>
              <a:ext cx="1725443" cy="2263599"/>
            </a:xfrm>
            <a:custGeom>
              <a:avLst/>
              <a:gdLst>
                <a:gd name="connsiteX0" fmla="*/ 779254 w 1725443"/>
                <a:gd name="connsiteY0" fmla="*/ 18962 h 2263599"/>
                <a:gd name="connsiteX1" fmla="*/ 925982 w 1725443"/>
                <a:gd name="connsiteY1" fmla="*/ 106386 h 2263599"/>
                <a:gd name="connsiteX2" fmla="*/ 934396 w 1725443"/>
                <a:gd name="connsiteY2" fmla="*/ 119050 h 2263599"/>
                <a:gd name="connsiteX3" fmla="*/ 1725443 w 1725443"/>
                <a:gd name="connsiteY3" fmla="*/ 825565 h 2263599"/>
                <a:gd name="connsiteX4" fmla="*/ 1719088 w 1725443"/>
                <a:gd name="connsiteY4" fmla="*/ 828955 h 2263599"/>
                <a:gd name="connsiteX5" fmla="*/ 1719697 w 1725443"/>
                <a:gd name="connsiteY5" fmla="*/ 829118 h 2263599"/>
                <a:gd name="connsiteX6" fmla="*/ 1368129 w 1725443"/>
                <a:gd name="connsiteY6" fmla="*/ 2142222 h 2263599"/>
                <a:gd name="connsiteX7" fmla="*/ 1158795 w 1725443"/>
                <a:gd name="connsiteY7" fmla="*/ 2086175 h 2263599"/>
                <a:gd name="connsiteX8" fmla="*/ 1482808 w 1725443"/>
                <a:gd name="connsiteY8" fmla="*/ 875989 h 2263599"/>
                <a:gd name="connsiteX9" fmla="*/ 882695 w 1725443"/>
                <a:gd name="connsiteY9" fmla="*/ 285854 h 2263599"/>
                <a:gd name="connsiteX10" fmla="*/ 877624 w 1725443"/>
                <a:gd name="connsiteY10" fmla="*/ 291010 h 2263599"/>
                <a:gd name="connsiteX11" fmla="*/ 858594 w 1725443"/>
                <a:gd name="connsiteY11" fmla="*/ 265082 h 2263599"/>
                <a:gd name="connsiteX12" fmla="*/ 713583 w 1725443"/>
                <a:gd name="connsiteY12" fmla="*/ 184744 h 2263599"/>
                <a:gd name="connsiteX13" fmla="*/ 423891 w 1725443"/>
                <a:gd name="connsiteY13" fmla="*/ 288976 h 2263599"/>
                <a:gd name="connsiteX14" fmla="*/ 423139 w 1725443"/>
                <a:gd name="connsiteY14" fmla="*/ 295348 h 2263599"/>
                <a:gd name="connsiteX15" fmla="*/ 1212724 w 1725443"/>
                <a:gd name="connsiteY15" fmla="*/ 1005710 h 2263599"/>
                <a:gd name="connsiteX16" fmla="*/ 865986 w 1725443"/>
                <a:gd name="connsiteY16" fmla="*/ 2263599 h 2263599"/>
                <a:gd name="connsiteX17" fmla="*/ 0 w 1725443"/>
                <a:gd name="connsiteY17" fmla="*/ 1407543 h 2263599"/>
                <a:gd name="connsiteX18" fmla="*/ 319954 w 1725443"/>
                <a:gd name="connsiteY18" fmla="*/ 212520 h 2263599"/>
                <a:gd name="connsiteX19" fmla="*/ 322720 w 1725443"/>
                <a:gd name="connsiteY19" fmla="*/ 192668 h 2263599"/>
                <a:gd name="connsiteX20" fmla="*/ 649441 w 1725443"/>
                <a:gd name="connsiteY20" fmla="*/ 0 h 2263599"/>
                <a:gd name="connsiteX21" fmla="*/ 779254 w 1725443"/>
                <a:gd name="connsiteY21" fmla="*/ 18962 h 2263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25443" h="2263599">
                  <a:moveTo>
                    <a:pt x="779254" y="18962"/>
                  </a:moveTo>
                  <a:cubicBezTo>
                    <a:pt x="839102" y="37278"/>
                    <a:pt x="890023" y="67875"/>
                    <a:pt x="925982" y="106386"/>
                  </a:cubicBezTo>
                  <a:lnTo>
                    <a:pt x="934396" y="119050"/>
                  </a:lnTo>
                  <a:lnTo>
                    <a:pt x="1725443" y="825565"/>
                  </a:lnTo>
                  <a:lnTo>
                    <a:pt x="1719088" y="828955"/>
                  </a:lnTo>
                  <a:lnTo>
                    <a:pt x="1719697" y="829118"/>
                  </a:lnTo>
                  <a:lnTo>
                    <a:pt x="1368129" y="2142222"/>
                  </a:lnTo>
                  <a:lnTo>
                    <a:pt x="1158795" y="2086175"/>
                  </a:lnTo>
                  <a:lnTo>
                    <a:pt x="1482808" y="875989"/>
                  </a:lnTo>
                  <a:lnTo>
                    <a:pt x="882695" y="285854"/>
                  </a:lnTo>
                  <a:lnTo>
                    <a:pt x="877624" y="291010"/>
                  </a:lnTo>
                  <a:lnTo>
                    <a:pt x="858594" y="265082"/>
                  </a:lnTo>
                  <a:cubicBezTo>
                    <a:pt x="822847" y="229577"/>
                    <a:pt x="772606" y="200547"/>
                    <a:pt x="713583" y="184744"/>
                  </a:cubicBezTo>
                  <a:cubicBezTo>
                    <a:pt x="578674" y="148623"/>
                    <a:pt x="448975" y="195290"/>
                    <a:pt x="423891" y="288976"/>
                  </a:cubicBezTo>
                  <a:lnTo>
                    <a:pt x="423139" y="295348"/>
                  </a:lnTo>
                  <a:lnTo>
                    <a:pt x="1212724" y="1005710"/>
                  </a:lnTo>
                  <a:lnTo>
                    <a:pt x="865986" y="2263599"/>
                  </a:lnTo>
                  <a:lnTo>
                    <a:pt x="0" y="1407543"/>
                  </a:lnTo>
                  <a:lnTo>
                    <a:pt x="319954" y="212520"/>
                  </a:lnTo>
                  <a:lnTo>
                    <a:pt x="322720" y="192668"/>
                  </a:lnTo>
                  <a:cubicBezTo>
                    <a:pt x="353817" y="82713"/>
                    <a:pt x="488279" y="0"/>
                    <a:pt x="649441" y="0"/>
                  </a:cubicBezTo>
                  <a:cubicBezTo>
                    <a:pt x="695487" y="0"/>
                    <a:pt x="739354" y="6752"/>
                    <a:pt x="779254" y="18962"/>
                  </a:cubicBezTo>
                  <a:close/>
                </a:path>
              </a:pathLst>
            </a:custGeom>
            <a:solidFill>
              <a:srgbClr val="3E4150"/>
            </a:solidFill>
            <a:ln>
              <a:noFill/>
            </a:ln>
          </p:spPr>
          <p:txBody>
            <a:bodyPr anchor="ctr"/>
            <a:lstStyle/>
            <a:p>
              <a:pPr algn="ctr"/>
              <a:endParaRPr lang="zh-CN" altLang="en-US">
                <a:solidFill>
                  <a:schemeClr val="lt1"/>
                </a:solidFill>
              </a:endParaRPr>
            </a:p>
          </p:txBody>
        </p:sp>
      </p:grpSp>
      <p:sp>
        <p:nvSpPr>
          <p:cNvPr id="27" name="矩形 26"/>
          <p:cNvSpPr/>
          <p:nvPr/>
        </p:nvSpPr>
        <p:spPr>
          <a:xfrm>
            <a:off x="1655745" y="2405572"/>
            <a:ext cx="10536255" cy="1533379"/>
          </a:xfrm>
          <a:prstGeom prst="rect">
            <a:avLst/>
          </a:prstGeom>
          <a:solidFill>
            <a:srgbClr val="3E4150"/>
          </a:solidFill>
          <a:ln>
            <a:noFill/>
          </a:ln>
        </p:spPr>
        <p:txBody>
          <a:bodyPr anchor="ctr"/>
          <a:lstStyle/>
          <a:p>
            <a:pPr algn="ctr"/>
            <a:endParaRPr lang="zh-CN" altLang="en-US">
              <a:solidFill>
                <a:schemeClr val="lt1"/>
              </a:solidFill>
            </a:endParaRPr>
          </a:p>
        </p:txBody>
      </p:sp>
      <p:sp>
        <p:nvSpPr>
          <p:cNvPr id="29" name="文本框 28"/>
          <p:cNvSpPr txBox="1"/>
          <p:nvPr/>
        </p:nvSpPr>
        <p:spPr>
          <a:xfrm>
            <a:off x="3974901" y="4228994"/>
            <a:ext cx="3449718" cy="2279650"/>
          </a:xfrm>
          <a:prstGeom prst="rect">
            <a:avLst/>
          </a:prstGeom>
          <a:noFill/>
          <a:effectLst/>
        </p:spPr>
        <p:txBody>
          <a:bodyPr wrap="square">
            <a:spAutoFit/>
          </a:bodyPr>
          <a:lstStyle/>
          <a:p>
            <a:pPr lvl="0"/>
            <a:r>
              <a:rPr lang="zh-CN" altLang="zh-CN" sz="2400">
                <a:solidFill>
                  <a:srgbClr val="C00102"/>
                </a:solidFill>
                <a:latin typeface="微软雅黑"/>
                <a:ea typeface="微软雅黑"/>
              </a:rPr>
              <a:t>答辩人：</a:t>
            </a:r>
            <a:r>
              <a:rPr lang="zh-CN" altLang="zh-CN" sz="2400" b="0" i="0" strike="noStrike" spc="0">
                <a:solidFill>
                  <a:srgbClr val="3E4150"/>
                </a:solidFill>
                <a:latin typeface="微软雅黑"/>
                <a:ea typeface="微软雅黑"/>
              </a:rPr>
              <a:t>第</a:t>
            </a:r>
            <a:r>
              <a:rPr lang="en-US" altLang="en-US" sz="2400" b="0" i="0" strike="noStrike" spc="0">
                <a:solidFill>
                  <a:srgbClr val="3E4150"/>
                </a:solidFill>
                <a:latin typeface="微软雅黑"/>
                <a:ea typeface="微软雅黑"/>
              </a:rPr>
              <a:t>6</a:t>
            </a:r>
            <a:r>
              <a:rPr lang="zh-CN" altLang="zh-CN" sz="2400" b="0" i="0" strike="noStrike" spc="0">
                <a:solidFill>
                  <a:srgbClr val="3E4150"/>
                </a:solidFill>
                <a:latin typeface="微软雅黑"/>
                <a:ea typeface="微软雅黑"/>
              </a:rPr>
              <a:t>组</a:t>
            </a:r>
            <a:endParaRPr lang="zh-CN" altLang="zh-CN" sz="2400">
              <a:solidFill>
                <a:srgbClr val="3E4150"/>
              </a:solidFill>
              <a:latin typeface="微软雅黑"/>
              <a:ea typeface="微软雅黑"/>
            </a:endParaRPr>
          </a:p>
          <a:p>
            <a:pPr lvl="0"/>
            <a:endParaRPr lang="en-US" altLang="en-US" sz="2400" b="0" i="0" strike="noStrike" spc="0">
              <a:solidFill>
                <a:srgbClr val="3E4150"/>
              </a:solidFill>
              <a:latin typeface="微软雅黑"/>
              <a:ea typeface="微软雅黑"/>
            </a:endParaRPr>
          </a:p>
          <a:p>
            <a:pPr lvl="0" algn="r"/>
            <a:r>
              <a:rPr lang="en-US" altLang="en-US" sz="2400" b="0" i="0" strike="noStrike" spc="0">
                <a:solidFill>
                  <a:srgbClr val="3E4150"/>
                </a:solidFill>
                <a:latin typeface="微软雅黑"/>
                <a:ea typeface="微软雅黑"/>
              </a:rPr>
              <a:t>2052133 </a:t>
            </a:r>
            <a:r>
              <a:rPr lang="zh-CN" altLang="zh-CN" sz="2400" b="0" i="0" strike="noStrike" spc="0">
                <a:solidFill>
                  <a:srgbClr val="3E4150"/>
                </a:solidFill>
                <a:latin typeface="微软雅黑"/>
                <a:ea typeface="微软雅黑"/>
              </a:rPr>
              <a:t>崔宇帆</a:t>
            </a:r>
          </a:p>
          <a:p>
            <a:pPr lvl="0" algn="r"/>
            <a:r>
              <a:rPr lang="en-US" altLang="en-US" sz="2400" b="0" i="0" strike="noStrike" spc="0">
                <a:solidFill>
                  <a:srgbClr val="3E4150"/>
                </a:solidFill>
                <a:latin typeface="微软雅黑"/>
                <a:ea typeface="微软雅黑"/>
              </a:rPr>
              <a:t>1953729 </a:t>
            </a:r>
            <a:r>
              <a:rPr lang="zh-CN" altLang="zh-CN" sz="2400" b="0" i="0" strike="noStrike" spc="0">
                <a:solidFill>
                  <a:srgbClr val="3E4150"/>
                </a:solidFill>
                <a:latin typeface="微软雅黑"/>
                <a:ea typeface="微软雅黑"/>
              </a:rPr>
              <a:t>吴浩泽</a:t>
            </a:r>
          </a:p>
          <a:p>
            <a:pPr lvl="0" algn="r"/>
            <a:r>
              <a:rPr lang="en-US" altLang="en-US" sz="2400" b="0" i="0" strike="noStrike" spc="0">
                <a:solidFill>
                  <a:srgbClr val="3E4150"/>
                </a:solidFill>
                <a:latin typeface="微软雅黑"/>
                <a:ea typeface="微软雅黑"/>
              </a:rPr>
              <a:t>2053177 </a:t>
            </a:r>
            <a:r>
              <a:rPr lang="zh-CN" altLang="zh-CN" sz="2400" b="0" i="0" strike="noStrike" spc="0">
                <a:solidFill>
                  <a:srgbClr val="3E4150"/>
                </a:solidFill>
                <a:latin typeface="微软雅黑"/>
                <a:ea typeface="微软雅黑"/>
              </a:rPr>
              <a:t>官学博</a:t>
            </a:r>
          </a:p>
          <a:p>
            <a:pPr lvl="0" algn="r"/>
            <a:r>
              <a:rPr lang="en-US" altLang="en-US" sz="2400" b="0" i="0" strike="noStrike" spc="0">
                <a:solidFill>
                  <a:srgbClr val="3E4150"/>
                </a:solidFill>
                <a:latin typeface="微软雅黑"/>
                <a:ea typeface="微软雅黑"/>
              </a:rPr>
              <a:t>2051849 </a:t>
            </a:r>
            <a:r>
              <a:rPr lang="zh-CN" altLang="zh-CN" sz="2400" b="0" i="0" strike="noStrike" spc="0">
                <a:solidFill>
                  <a:srgbClr val="3E4150"/>
                </a:solidFill>
                <a:latin typeface="微软雅黑"/>
                <a:ea typeface="微软雅黑"/>
              </a:rPr>
              <a:t>王崧宇</a:t>
            </a:r>
          </a:p>
        </p:txBody>
      </p:sp>
      <p:sp>
        <p:nvSpPr>
          <p:cNvPr id="13" name="文本框 12"/>
          <p:cNvSpPr txBox="1"/>
          <p:nvPr/>
        </p:nvSpPr>
        <p:spPr>
          <a:xfrm>
            <a:off x="4779695" y="2507894"/>
            <a:ext cx="4288353" cy="1323439"/>
          </a:xfrm>
          <a:prstGeom prst="rect">
            <a:avLst/>
          </a:prstGeom>
          <a:noFill/>
          <a:effectLst/>
        </p:spPr>
        <p:txBody>
          <a:bodyPr wrap="none">
            <a:spAutoFit/>
          </a:bodyPr>
          <a:lstStyle/>
          <a:p>
            <a:r>
              <a:rPr lang="zh-CN" altLang="en-US" sz="8000" b="1">
                <a:solidFill>
                  <a:schemeClr val="bg1"/>
                </a:solidFill>
                <a:latin typeface="微软雅黑"/>
                <a:ea typeface="微软雅黑"/>
              </a:rPr>
              <a:t>谢谢观看</a:t>
            </a:r>
          </a:p>
        </p:txBody>
      </p:sp>
    </p:spTree>
    <p:extLst>
      <p:ext uri="{BB962C8B-B14F-4D97-AF65-F5344CB8AC3E}">
        <p14:creationId xmlns:p14="http://schemas.microsoft.com/office/powerpoint/2010/main" val="1021875923"/>
      </p:ext>
    </p:extLst>
  </p:cSld>
  <p:clrMapOvr>
    <a:masterClrMapping/>
  </p:clrMapOvr>
  <mc:AlternateContent xmlns:mc="http://schemas.openxmlformats.org/markup-compatibility/2006" xmlns:p14="http://schemas.microsoft.com/office/powerpoint/2010/main">
    <mc:Choice Requires="p14">
      <p:transition spd="slow" p14:dur="4000" advClick="0" advTm="0">
        <p14:vortex dir="r"/>
      </p:transition>
    </mc:Choice>
    <mc:Fallback xmlns="">
      <p:transition spd="slow" advClick="0" advTm="0">
        <p:fade/>
      </p:transition>
    </mc:Fallback>
  </mc:AlternateContent>
  <p:timing>
    <p:tnLst>
      <p:par>
        <p:cTn id="1" dur="indefinite" restart="never" nodeType="tmRoot">
          <p:childTnLst>
            <p:audio>
              <p:cMediaNode vol="80000" numSld="999" showWhenStopped="0">
                <p:cTn id="2" repeatCount="indefinite" fill="hold">
                  <p:stCondLst>
                    <p:cond delay="indefinite"/>
                  </p:stCondLst>
                  <p:endCondLst>
                    <p:cond evt="onStopAudio" delay="0">
                      <p:tgtEl>
                        <p:sldTgt/>
                      </p:tgtEl>
                    </p:cond>
                  </p:endCondLst>
                </p:cTn>
                <p:tgtEl>
                  <p:spTgt spid="20"/>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E4150"/>
        </a:solidFill>
        <a:effectLst/>
      </p:bgPr>
    </p:bg>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3"/>
          <a:srcRect r="56406"/>
          <a:stretch/>
        </p:blipFill>
        <p:spPr>
          <a:xfrm>
            <a:off x="1524" y="0"/>
            <a:ext cx="4741926" cy="6858000"/>
          </a:xfrm>
          <a:prstGeom prst="rect">
            <a:avLst/>
          </a:prstGeom>
        </p:spPr>
      </p:pic>
      <p:sp>
        <p:nvSpPr>
          <p:cNvPr id="7" name="等腰三角形 6"/>
          <p:cNvSpPr/>
          <p:nvPr/>
        </p:nvSpPr>
        <p:spPr>
          <a:xfrm rot="5400000">
            <a:off x="3701830" y="3222077"/>
            <a:ext cx="480060" cy="413846"/>
          </a:xfrm>
          <a:prstGeom prst="triangle">
            <a:avLst/>
          </a:prstGeom>
          <a:solidFill>
            <a:srgbClr val="C00102"/>
          </a:solidFill>
          <a:ln>
            <a:noFill/>
          </a:ln>
        </p:spPr>
        <p:txBody>
          <a:bodyPr anchor="ctr"/>
          <a:lstStyle/>
          <a:p>
            <a:pPr algn="ctr"/>
            <a:endParaRPr lang="zh-CN" altLang="en-US">
              <a:solidFill>
                <a:srgbClr val="FFFFFF"/>
              </a:solidFill>
            </a:endParaRPr>
          </a:p>
        </p:txBody>
      </p:sp>
      <p:grpSp>
        <p:nvGrpSpPr>
          <p:cNvPr id="10" name="组合 9"/>
          <p:cNvGrpSpPr/>
          <p:nvPr/>
        </p:nvGrpSpPr>
        <p:grpSpPr>
          <a:xfrm>
            <a:off x="6869000" y="2129416"/>
            <a:ext cx="684290" cy="654310"/>
            <a:chOff x="6130971" y="1234452"/>
            <a:chExt cx="684290" cy="654310"/>
          </a:xfrm>
        </p:grpSpPr>
        <p:sp>
          <p:nvSpPr>
            <p:cNvPr id="12" name="圆角矩形 11"/>
            <p:cNvSpPr/>
            <p:nvPr/>
          </p:nvSpPr>
          <p:spPr>
            <a:xfrm>
              <a:off x="6175941" y="1249442"/>
              <a:ext cx="639320" cy="639320"/>
            </a:xfrm>
            <a:prstGeom prst="roundRect">
              <a:avLst/>
            </a:prstGeom>
            <a:solidFill>
              <a:srgbClr val="FCFCFC"/>
            </a:solidFill>
            <a:ln>
              <a:noFill/>
            </a:ln>
            <a:effectLst>
              <a:outerShdw blurRad="50800" dist="38100" dir="2700000" algn="tl" rotWithShape="0">
                <a:prstClr val="black">
                  <a:alpha val="40000"/>
                </a:prstClr>
              </a:outerShdw>
            </a:effectLst>
          </p:spPr>
          <p:txBody>
            <a:bodyPr anchor="ctr"/>
            <a:lstStyle/>
            <a:p>
              <a:pPr algn="ctr"/>
              <a:endParaRPr lang="zh-CN" altLang="en-US">
                <a:solidFill>
                  <a:schemeClr val="lt1"/>
                </a:solidFill>
              </a:endParaRPr>
            </a:p>
          </p:txBody>
        </p:sp>
        <p:sp>
          <p:nvSpPr>
            <p:cNvPr id="14" name="文本框 13"/>
            <p:cNvSpPr txBox="1"/>
            <p:nvPr/>
          </p:nvSpPr>
          <p:spPr>
            <a:xfrm>
              <a:off x="6130971" y="1234452"/>
              <a:ext cx="546945" cy="646331"/>
            </a:xfrm>
            <a:prstGeom prst="rect">
              <a:avLst/>
            </a:prstGeom>
            <a:noFill/>
            <a:effectLst/>
          </p:spPr>
          <p:txBody>
            <a:bodyPr wrap="none">
              <a:spAutoFit/>
            </a:bodyPr>
            <a:lstStyle/>
            <a:p>
              <a:r>
                <a:rPr lang="en-US" altLang="zh-CN" sz="3200" b="1"/>
                <a:t>  </a:t>
              </a:r>
              <a:r>
                <a:rPr lang="en-US" altLang="zh-CN" sz="3600">
                  <a:solidFill>
                    <a:srgbClr val="C00102"/>
                  </a:solidFill>
                  <a:latin typeface="Impact"/>
                </a:rPr>
                <a:t>1</a:t>
              </a:r>
              <a:endParaRPr lang="en-US" altLang="zh-CN" sz="2800">
                <a:solidFill>
                  <a:srgbClr val="C00102"/>
                </a:solidFill>
                <a:latin typeface="Impact"/>
              </a:endParaRPr>
            </a:p>
          </p:txBody>
        </p:sp>
      </p:grpSp>
      <p:grpSp>
        <p:nvGrpSpPr>
          <p:cNvPr id="15" name="组合 14"/>
          <p:cNvGrpSpPr/>
          <p:nvPr/>
        </p:nvGrpSpPr>
        <p:grpSpPr>
          <a:xfrm>
            <a:off x="6854010" y="3075790"/>
            <a:ext cx="699280" cy="654310"/>
            <a:chOff x="6115981" y="2180826"/>
            <a:chExt cx="699280" cy="654310"/>
          </a:xfrm>
        </p:grpSpPr>
        <p:sp>
          <p:nvSpPr>
            <p:cNvPr id="16" name="圆角矩形 15"/>
            <p:cNvSpPr/>
            <p:nvPr/>
          </p:nvSpPr>
          <p:spPr>
            <a:xfrm>
              <a:off x="6175941" y="2195816"/>
              <a:ext cx="639320" cy="639320"/>
            </a:xfrm>
            <a:prstGeom prst="roundRect">
              <a:avLst/>
            </a:prstGeom>
            <a:solidFill>
              <a:srgbClr val="F4F4F5"/>
            </a:solidFill>
            <a:ln>
              <a:noFill/>
            </a:ln>
            <a:effectLst>
              <a:outerShdw blurRad="50800" dist="38100" dir="2700000" algn="tl" rotWithShape="0">
                <a:prstClr val="black">
                  <a:alpha val="40000"/>
                </a:prstClr>
              </a:outerShdw>
            </a:effectLst>
          </p:spPr>
          <p:txBody>
            <a:bodyPr anchor="ctr"/>
            <a:lstStyle/>
            <a:p>
              <a:pPr algn="ctr"/>
              <a:endParaRPr lang="zh-CN" altLang="en-US">
                <a:solidFill>
                  <a:schemeClr val="lt1"/>
                </a:solidFill>
              </a:endParaRPr>
            </a:p>
          </p:txBody>
        </p:sp>
        <p:sp>
          <p:nvSpPr>
            <p:cNvPr id="17" name="文本框 16"/>
            <p:cNvSpPr txBox="1"/>
            <p:nvPr/>
          </p:nvSpPr>
          <p:spPr>
            <a:xfrm>
              <a:off x="6115981" y="2180826"/>
              <a:ext cx="603050" cy="646331"/>
            </a:xfrm>
            <a:prstGeom prst="rect">
              <a:avLst/>
            </a:prstGeom>
            <a:noFill/>
            <a:effectLst/>
          </p:spPr>
          <p:txBody>
            <a:bodyPr wrap="none">
              <a:spAutoFit/>
            </a:bodyPr>
            <a:lstStyle/>
            <a:p>
              <a:r>
                <a:rPr lang="en-US" altLang="zh-CN" sz="3200" b="1" dirty="0"/>
                <a:t>  </a:t>
              </a:r>
              <a:r>
                <a:rPr lang="en-US" altLang="zh-CN" sz="3600" dirty="0">
                  <a:solidFill>
                    <a:srgbClr val="C00102"/>
                  </a:solidFill>
                  <a:latin typeface="Impact"/>
                </a:rPr>
                <a:t>2</a:t>
              </a:r>
              <a:endParaRPr lang="en-US" altLang="zh-CN" sz="2800" dirty="0">
                <a:solidFill>
                  <a:srgbClr val="C00102"/>
                </a:solidFill>
                <a:latin typeface="Impact"/>
              </a:endParaRPr>
            </a:p>
          </p:txBody>
        </p:sp>
      </p:grpSp>
      <p:grpSp>
        <p:nvGrpSpPr>
          <p:cNvPr id="22" name="组合 21"/>
          <p:cNvGrpSpPr/>
          <p:nvPr/>
        </p:nvGrpSpPr>
        <p:grpSpPr>
          <a:xfrm>
            <a:off x="6854010" y="4042456"/>
            <a:ext cx="699280" cy="654310"/>
            <a:chOff x="6115981" y="3147492"/>
            <a:chExt cx="699280" cy="654310"/>
          </a:xfrm>
        </p:grpSpPr>
        <p:sp>
          <p:nvSpPr>
            <p:cNvPr id="23" name="圆角矩形 22"/>
            <p:cNvSpPr/>
            <p:nvPr/>
          </p:nvSpPr>
          <p:spPr>
            <a:xfrm>
              <a:off x="6175941" y="3162482"/>
              <a:ext cx="639320" cy="639320"/>
            </a:xfrm>
            <a:prstGeom prst="roundRect">
              <a:avLst/>
            </a:prstGeom>
            <a:solidFill>
              <a:srgbClr val="F4F4F5"/>
            </a:solidFill>
            <a:ln>
              <a:noFill/>
            </a:ln>
            <a:effectLst>
              <a:outerShdw blurRad="50800" dist="38100" dir="2700000" algn="tl" rotWithShape="0">
                <a:prstClr val="black">
                  <a:alpha val="40000"/>
                </a:prstClr>
              </a:outerShdw>
            </a:effectLst>
          </p:spPr>
          <p:txBody>
            <a:bodyPr anchor="ctr"/>
            <a:lstStyle/>
            <a:p>
              <a:pPr algn="ctr"/>
              <a:endParaRPr lang="zh-CN" altLang="en-US">
                <a:solidFill>
                  <a:schemeClr val="lt1"/>
                </a:solidFill>
              </a:endParaRPr>
            </a:p>
          </p:txBody>
        </p:sp>
        <p:sp>
          <p:nvSpPr>
            <p:cNvPr id="24" name="文本框 23"/>
            <p:cNvSpPr txBox="1"/>
            <p:nvPr/>
          </p:nvSpPr>
          <p:spPr>
            <a:xfrm>
              <a:off x="6115981" y="3147492"/>
              <a:ext cx="615874" cy="646331"/>
            </a:xfrm>
            <a:prstGeom prst="rect">
              <a:avLst/>
            </a:prstGeom>
            <a:noFill/>
            <a:effectLst/>
          </p:spPr>
          <p:txBody>
            <a:bodyPr wrap="none">
              <a:spAutoFit/>
            </a:bodyPr>
            <a:lstStyle/>
            <a:p>
              <a:r>
                <a:rPr lang="en-US" altLang="zh-CN" sz="3200" b="1"/>
                <a:t>  </a:t>
              </a:r>
              <a:r>
                <a:rPr lang="en-US" altLang="zh-CN" sz="3600">
                  <a:solidFill>
                    <a:srgbClr val="C00102"/>
                  </a:solidFill>
                  <a:latin typeface="Impact"/>
                </a:rPr>
                <a:t>3</a:t>
              </a:r>
              <a:endParaRPr lang="en-US" altLang="zh-CN" sz="2800">
                <a:solidFill>
                  <a:srgbClr val="C00102"/>
                </a:solidFill>
                <a:latin typeface="Impact"/>
              </a:endParaRPr>
            </a:p>
          </p:txBody>
        </p:sp>
      </p:grpSp>
      <p:sp>
        <p:nvSpPr>
          <p:cNvPr id="31" name="文本框 30"/>
          <p:cNvSpPr txBox="1"/>
          <p:nvPr/>
        </p:nvSpPr>
        <p:spPr>
          <a:xfrm>
            <a:off x="7908625" y="2213706"/>
            <a:ext cx="1397000" cy="457200"/>
          </a:xfrm>
          <a:prstGeom prst="rect">
            <a:avLst/>
          </a:prstGeom>
          <a:noFill/>
        </p:spPr>
        <p:txBody>
          <a:bodyPr wrap="none">
            <a:spAutoFit/>
          </a:bodyPr>
          <a:lstStyle/>
          <a:p>
            <a:pPr lvl="0"/>
            <a:r>
              <a:rPr lang="zh-CN" altLang="zh-CN" sz="2400" b="1" dirty="0">
                <a:solidFill>
                  <a:srgbClr val="FFFFFF"/>
                </a:solidFill>
                <a:latin typeface="Microsoft YaHei"/>
                <a:ea typeface="Microsoft YaHei"/>
              </a:rPr>
              <a:t>需求分析</a:t>
            </a:r>
          </a:p>
        </p:txBody>
      </p:sp>
      <p:sp>
        <p:nvSpPr>
          <p:cNvPr id="32" name="文本框 31"/>
          <p:cNvSpPr txBox="1"/>
          <p:nvPr/>
        </p:nvSpPr>
        <p:spPr>
          <a:xfrm>
            <a:off x="7908625" y="4169666"/>
            <a:ext cx="2616200" cy="457200"/>
          </a:xfrm>
          <a:prstGeom prst="rect">
            <a:avLst/>
          </a:prstGeom>
          <a:noFill/>
        </p:spPr>
        <p:txBody>
          <a:bodyPr wrap="none">
            <a:spAutoFit/>
          </a:bodyPr>
          <a:lstStyle/>
          <a:p>
            <a:pPr lvl="0"/>
            <a:r>
              <a:rPr lang="zh-CN" altLang="zh-CN" sz="2400" b="1">
                <a:solidFill>
                  <a:srgbClr val="FFFFFF"/>
                </a:solidFill>
                <a:latin typeface="Microsoft YaHei"/>
                <a:ea typeface="Microsoft YaHei"/>
              </a:rPr>
              <a:t>页面布局初步设计</a:t>
            </a:r>
          </a:p>
        </p:txBody>
      </p:sp>
      <p:sp>
        <p:nvSpPr>
          <p:cNvPr id="33" name="文本框 32"/>
          <p:cNvSpPr txBox="1"/>
          <p:nvPr/>
        </p:nvSpPr>
        <p:spPr>
          <a:xfrm>
            <a:off x="7908625" y="3200426"/>
            <a:ext cx="2559050" cy="457200"/>
          </a:xfrm>
          <a:prstGeom prst="rect">
            <a:avLst/>
          </a:prstGeom>
          <a:noFill/>
        </p:spPr>
        <p:txBody>
          <a:bodyPr wrap="none">
            <a:spAutoFit/>
          </a:bodyPr>
          <a:lstStyle/>
          <a:p>
            <a:pPr lvl="0"/>
            <a:r>
              <a:rPr lang="en-US" altLang="en-US" sz="2400" b="1">
                <a:solidFill>
                  <a:srgbClr val="FFFFFF"/>
                </a:solidFill>
                <a:latin typeface="Microsoft YaHei"/>
                <a:ea typeface="Microsoft YaHei"/>
              </a:rPr>
              <a:t>NESMA</a:t>
            </a:r>
            <a:r>
              <a:rPr lang="zh-CN" altLang="zh-CN" sz="2400" b="1">
                <a:solidFill>
                  <a:srgbClr val="FFFFFF"/>
                </a:solidFill>
                <a:latin typeface="Microsoft YaHei"/>
                <a:ea typeface="Microsoft YaHei"/>
              </a:rPr>
              <a:t>标准介绍</a:t>
            </a:r>
          </a:p>
        </p:txBody>
      </p:sp>
      <p:grpSp>
        <p:nvGrpSpPr>
          <p:cNvPr id="2" name="组合 1"/>
          <p:cNvGrpSpPr/>
          <p:nvPr/>
        </p:nvGrpSpPr>
        <p:grpSpPr>
          <a:xfrm>
            <a:off x="980000" y="2348865"/>
            <a:ext cx="2160270" cy="2160270"/>
            <a:chOff x="980000" y="2348865"/>
            <a:chExt cx="2160270" cy="2160270"/>
          </a:xfrm>
        </p:grpSpPr>
        <p:sp>
          <p:nvSpPr>
            <p:cNvPr id="3" name="椭圆 2"/>
            <p:cNvSpPr/>
            <p:nvPr/>
          </p:nvSpPr>
          <p:spPr>
            <a:xfrm>
              <a:off x="980000" y="2348865"/>
              <a:ext cx="2160270" cy="2160270"/>
            </a:xfrm>
            <a:prstGeom prst="ellipse">
              <a:avLst/>
            </a:prstGeom>
            <a:solidFill>
              <a:srgbClr val="C00102"/>
            </a:solidFill>
            <a:ln>
              <a:noFill/>
            </a:ln>
          </p:spPr>
          <p:txBody>
            <a:bodyPr anchor="ctr"/>
            <a:lstStyle/>
            <a:p>
              <a:pPr algn="ctr"/>
              <a:endParaRPr lang="zh-CN" altLang="en-US">
                <a:solidFill>
                  <a:srgbClr val="FFFFFF"/>
                </a:solidFill>
              </a:endParaRPr>
            </a:p>
          </p:txBody>
        </p:sp>
        <p:sp>
          <p:nvSpPr>
            <p:cNvPr id="36" name="文本框 20"/>
            <p:cNvSpPr>
              <a:spLocks noChangeArrowheads="1"/>
            </p:cNvSpPr>
            <p:nvPr/>
          </p:nvSpPr>
          <p:spPr>
            <a:xfrm>
              <a:off x="1078135" y="3019458"/>
              <a:ext cx="1963999" cy="83099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800" b="1">
                  <a:solidFill>
                    <a:srgbClr val="FFFFFF"/>
                  </a:solidFill>
                  <a:latin typeface="Microsoft YaHei"/>
                  <a:ea typeface="Microsoft YaHei"/>
                </a:rPr>
                <a:t>目   录</a:t>
              </a:r>
              <a:endParaRPr lang="en-US" altLang="en-US" sz="4800" b="1">
                <a:solidFill>
                  <a:srgbClr val="FFFFFF"/>
                </a:solidFill>
                <a:latin typeface="Microsoft YaHei"/>
                <a:ea typeface="Microsoft YaHei"/>
              </a:endParaRPr>
            </a:p>
          </p:txBody>
        </p:sp>
      </p:grpSp>
      <p:sp>
        <p:nvSpPr>
          <p:cNvPr id="37" name="矩形 36"/>
          <p:cNvSpPr/>
          <p:nvPr/>
        </p:nvSpPr>
        <p:spPr>
          <a:xfrm>
            <a:off x="466433" y="-910817"/>
            <a:ext cx="513567" cy="794497"/>
          </a:xfrm>
          <a:prstGeom prst="rect">
            <a:avLst/>
          </a:prstGeom>
          <a:solidFill>
            <a:srgbClr val="3E4150"/>
          </a:solidFill>
          <a:ln>
            <a:noFill/>
          </a:ln>
        </p:spPr>
        <p:txBody>
          <a:bodyPr anchor="ctr"/>
          <a:lstStyle/>
          <a:p>
            <a:pPr algn="ctr"/>
            <a:endParaRPr lang="zh-CN" altLang="en-US">
              <a:solidFill>
                <a:schemeClr val="lt1"/>
              </a:solidFill>
            </a:endParaRPr>
          </a:p>
        </p:txBody>
      </p:sp>
      <p:sp>
        <p:nvSpPr>
          <p:cNvPr id="38" name="矩形 37"/>
          <p:cNvSpPr/>
          <p:nvPr/>
        </p:nvSpPr>
        <p:spPr>
          <a:xfrm>
            <a:off x="980000" y="-910818"/>
            <a:ext cx="513567" cy="794497"/>
          </a:xfrm>
          <a:prstGeom prst="rect">
            <a:avLst/>
          </a:prstGeom>
          <a:solidFill>
            <a:srgbClr val="C00102"/>
          </a:solidFill>
          <a:ln>
            <a:noFill/>
          </a:ln>
        </p:spPr>
        <p:txBody>
          <a:bodyPr anchor="ctr"/>
          <a:lstStyle/>
          <a:p>
            <a:pPr algn="ctr"/>
            <a:endParaRPr lang="zh-CN" altLang="en-US">
              <a:solidFill>
                <a:schemeClr val="lt1"/>
              </a:solidFill>
            </a:endParaRPr>
          </a:p>
        </p:txBody>
      </p:sp>
    </p:spTree>
    <p:extLst>
      <p:ext uri="{BB962C8B-B14F-4D97-AF65-F5344CB8AC3E}">
        <p14:creationId xmlns:p14="http://schemas.microsoft.com/office/powerpoint/2010/main" val="2109672860"/>
      </p:ext>
    </p:extLst>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2000"/>
                            </p:stCondLst>
                            <p:childTnLst>
                              <p:par>
                                <p:cTn id="18" presetID="2" presetClass="entr" presetSubtype="8"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31"/>
                                        </p:tgtEl>
                                        <p:attrNameLst>
                                          <p:attrName>style.visibility</p:attrName>
                                        </p:attrNameLst>
                                      </p:cBhvr>
                                      <p:to>
                                        <p:strVal val="visible"/>
                                      </p:to>
                                    </p:set>
                                    <p:anim calcmode="lin" valueType="num">
                                      <p:cBhvr additive="base">
                                        <p:cTn id="24" dur="500" fill="hold"/>
                                        <p:tgtEl>
                                          <p:spTgt spid="31"/>
                                        </p:tgtEl>
                                        <p:attrNameLst>
                                          <p:attrName>ppt_x</p:attrName>
                                        </p:attrNameLst>
                                      </p:cBhvr>
                                      <p:tavLst>
                                        <p:tav tm="0">
                                          <p:val>
                                            <p:strVal val="1+#ppt_w/2"/>
                                          </p:val>
                                        </p:tav>
                                        <p:tav tm="100000">
                                          <p:val>
                                            <p:strVal val="#ppt_x"/>
                                          </p:val>
                                        </p:tav>
                                      </p:tavLst>
                                    </p:anim>
                                    <p:anim calcmode="lin" valueType="num">
                                      <p:cBhvr additive="base">
                                        <p:cTn id="25" dur="500" fill="hold"/>
                                        <p:tgtEl>
                                          <p:spTgt spid="31"/>
                                        </p:tgtEl>
                                        <p:attrNameLst>
                                          <p:attrName>ppt_y</p:attrName>
                                        </p:attrNameLst>
                                      </p:cBhvr>
                                      <p:tavLst>
                                        <p:tav tm="0">
                                          <p:val>
                                            <p:strVal val="#ppt_y"/>
                                          </p:val>
                                        </p:tav>
                                        <p:tav tm="100000">
                                          <p:val>
                                            <p:strVal val="#ppt_y"/>
                                          </p:val>
                                        </p:tav>
                                      </p:tavLst>
                                    </p:anim>
                                  </p:childTnLst>
                                </p:cTn>
                              </p:par>
                            </p:childTnLst>
                          </p:cTn>
                        </p:par>
                        <p:par>
                          <p:cTn id="26" fill="hold">
                            <p:stCondLst>
                              <p:cond delay="4000"/>
                            </p:stCondLst>
                            <p:childTnLst>
                              <p:par>
                                <p:cTn id="27" presetID="2" presetClass="entr" presetSubtype="8" fill="hold" nodeType="after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0-#ppt_w/2"/>
                                          </p:val>
                                        </p:tav>
                                        <p:tav tm="100000">
                                          <p:val>
                                            <p:strVal val="#ppt_x"/>
                                          </p:val>
                                        </p:tav>
                                      </p:tavLst>
                                    </p:anim>
                                    <p:anim calcmode="lin" valueType="num">
                                      <p:cBhvr additive="base">
                                        <p:cTn id="30" dur="500" fill="hold"/>
                                        <p:tgtEl>
                                          <p:spTgt spid="15"/>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anim calcmode="lin" valueType="num">
                                      <p:cBhvr additive="base">
                                        <p:cTn id="33" dur="500" fill="hold"/>
                                        <p:tgtEl>
                                          <p:spTgt spid="33"/>
                                        </p:tgtEl>
                                        <p:attrNameLst>
                                          <p:attrName>ppt_x</p:attrName>
                                        </p:attrNameLst>
                                      </p:cBhvr>
                                      <p:tavLst>
                                        <p:tav tm="0">
                                          <p:val>
                                            <p:strVal val="1+#ppt_w/2"/>
                                          </p:val>
                                        </p:tav>
                                        <p:tav tm="100000">
                                          <p:val>
                                            <p:strVal val="#ppt_x"/>
                                          </p:val>
                                        </p:tav>
                                      </p:tavLst>
                                    </p:anim>
                                    <p:anim calcmode="lin" valueType="num">
                                      <p:cBhvr additive="base">
                                        <p:cTn id="34" dur="500" fill="hold"/>
                                        <p:tgtEl>
                                          <p:spTgt spid="33"/>
                                        </p:tgtEl>
                                        <p:attrNameLst>
                                          <p:attrName>ppt_y</p:attrName>
                                        </p:attrNameLst>
                                      </p:cBhvr>
                                      <p:tavLst>
                                        <p:tav tm="0">
                                          <p:val>
                                            <p:strVal val="#ppt_y"/>
                                          </p:val>
                                        </p:tav>
                                        <p:tav tm="100000">
                                          <p:val>
                                            <p:strVal val="#ppt_y"/>
                                          </p:val>
                                        </p:tav>
                                      </p:tavLst>
                                    </p:anim>
                                  </p:childTnLst>
                                </p:cTn>
                              </p:par>
                            </p:childTnLst>
                          </p:cTn>
                        </p:par>
                        <p:par>
                          <p:cTn id="35" fill="hold">
                            <p:stCondLst>
                              <p:cond delay="6000"/>
                            </p:stCondLst>
                            <p:childTnLst>
                              <p:par>
                                <p:cTn id="36" presetID="2" presetClass="entr" presetSubtype="8" fill="hold" nodeType="afterEffect">
                                  <p:stCondLst>
                                    <p:cond delay="0"/>
                                  </p:stCondLst>
                                  <p:childTnLst>
                                    <p:set>
                                      <p:cBhvr>
                                        <p:cTn id="37" dur="1" fill="hold">
                                          <p:stCondLst>
                                            <p:cond delay="0"/>
                                          </p:stCondLst>
                                        </p:cTn>
                                        <p:tgtEl>
                                          <p:spTgt spid="22"/>
                                        </p:tgtEl>
                                        <p:attrNameLst>
                                          <p:attrName>style.visibility</p:attrName>
                                        </p:attrNameLst>
                                      </p:cBhvr>
                                      <p:to>
                                        <p:strVal val="visible"/>
                                      </p:to>
                                    </p:set>
                                    <p:anim calcmode="lin" valueType="num">
                                      <p:cBhvr additive="base">
                                        <p:cTn id="38" dur="500" fill="hold"/>
                                        <p:tgtEl>
                                          <p:spTgt spid="22"/>
                                        </p:tgtEl>
                                        <p:attrNameLst>
                                          <p:attrName>ppt_x</p:attrName>
                                        </p:attrNameLst>
                                      </p:cBhvr>
                                      <p:tavLst>
                                        <p:tav tm="0">
                                          <p:val>
                                            <p:strVal val="0-#ppt_w/2"/>
                                          </p:val>
                                        </p:tav>
                                        <p:tav tm="100000">
                                          <p:val>
                                            <p:strVal val="#ppt_x"/>
                                          </p:val>
                                        </p:tav>
                                      </p:tavLst>
                                    </p:anim>
                                    <p:anim calcmode="lin" valueType="num">
                                      <p:cBhvr additive="base">
                                        <p:cTn id="39" dur="500" fill="hold"/>
                                        <p:tgtEl>
                                          <p:spTgt spid="22"/>
                                        </p:tgtEl>
                                        <p:attrNameLst>
                                          <p:attrName>ppt_y</p:attrName>
                                        </p:attrNameLst>
                                      </p:cBhvr>
                                      <p:tavLst>
                                        <p:tav tm="0">
                                          <p:val>
                                            <p:strVal val="#ppt_y"/>
                                          </p:val>
                                        </p:tav>
                                        <p:tav tm="100000">
                                          <p:val>
                                            <p:strVal val="#ppt_y"/>
                                          </p:val>
                                        </p:tav>
                                      </p:tavLst>
                                    </p:anim>
                                  </p:childTnLst>
                                </p:cTn>
                              </p:par>
                              <p:par>
                                <p:cTn id="40" presetID="2" presetClass="entr" presetSubtype="2" fill="hold" nodeType="withEffect">
                                  <p:stCondLst>
                                    <p:cond delay="0"/>
                                  </p:stCondLst>
                                  <p:childTnLst>
                                    <p:set>
                                      <p:cBhvr>
                                        <p:cTn id="41" dur="1" fill="hold">
                                          <p:stCondLst>
                                            <p:cond delay="0"/>
                                          </p:stCondLst>
                                        </p:cTn>
                                        <p:tgtEl>
                                          <p:spTgt spid="32"/>
                                        </p:tgtEl>
                                        <p:attrNameLst>
                                          <p:attrName>style.visibility</p:attrName>
                                        </p:attrNameLst>
                                      </p:cBhvr>
                                      <p:to>
                                        <p:strVal val="visible"/>
                                      </p:to>
                                    </p:set>
                                    <p:anim calcmode="lin" valueType="num">
                                      <p:cBhvr additive="base">
                                        <p:cTn id="42" dur="500" fill="hold"/>
                                        <p:tgtEl>
                                          <p:spTgt spid="32"/>
                                        </p:tgtEl>
                                        <p:attrNameLst>
                                          <p:attrName>ppt_x</p:attrName>
                                        </p:attrNameLst>
                                      </p:cBhvr>
                                      <p:tavLst>
                                        <p:tav tm="0">
                                          <p:val>
                                            <p:strVal val="1+#ppt_w/2"/>
                                          </p:val>
                                        </p:tav>
                                        <p:tav tm="100000">
                                          <p:val>
                                            <p:strVal val="#ppt_x"/>
                                          </p:val>
                                        </p:tav>
                                      </p:tavLst>
                                    </p:anim>
                                    <p:anim calcmode="lin" valueType="num">
                                      <p:cBhvr additive="base">
                                        <p:cTn id="43"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矩形 9"/>
          <p:cNvSpPr/>
          <p:nvPr/>
        </p:nvSpPr>
        <p:spPr>
          <a:xfrm>
            <a:off x="466433" y="-910817"/>
            <a:ext cx="513567" cy="794497"/>
          </a:xfrm>
          <a:prstGeom prst="rect">
            <a:avLst/>
          </a:prstGeom>
          <a:solidFill>
            <a:srgbClr val="3E4150"/>
          </a:solidFill>
          <a:ln>
            <a:noFill/>
          </a:ln>
        </p:spPr>
        <p:txBody>
          <a:bodyPr anchor="ctr"/>
          <a:lstStyle/>
          <a:p>
            <a:pPr algn="ctr"/>
            <a:endParaRPr lang="zh-CN" altLang="en-US">
              <a:solidFill>
                <a:schemeClr val="lt1"/>
              </a:solidFill>
            </a:endParaRPr>
          </a:p>
        </p:txBody>
      </p:sp>
      <p:sp>
        <p:nvSpPr>
          <p:cNvPr id="11" name="矩形 10"/>
          <p:cNvSpPr/>
          <p:nvPr/>
        </p:nvSpPr>
        <p:spPr>
          <a:xfrm>
            <a:off x="980000" y="-910818"/>
            <a:ext cx="513567" cy="794497"/>
          </a:xfrm>
          <a:prstGeom prst="rect">
            <a:avLst/>
          </a:prstGeom>
          <a:solidFill>
            <a:srgbClr val="C00102"/>
          </a:solidFill>
          <a:ln>
            <a:noFill/>
          </a:ln>
        </p:spPr>
        <p:txBody>
          <a:bodyPr anchor="ctr"/>
          <a:lstStyle/>
          <a:p>
            <a:pPr algn="ctr"/>
            <a:endParaRPr lang="zh-CN" altLang="en-US">
              <a:solidFill>
                <a:schemeClr val="lt1"/>
              </a:solidFill>
            </a:endParaRPr>
          </a:p>
        </p:txBody>
      </p:sp>
      <p:grpSp>
        <p:nvGrpSpPr>
          <p:cNvPr id="22" name="组合 21"/>
          <p:cNvGrpSpPr/>
          <p:nvPr/>
        </p:nvGrpSpPr>
        <p:grpSpPr>
          <a:xfrm>
            <a:off x="-1" y="1492347"/>
            <a:ext cx="3317430" cy="2632835"/>
            <a:chOff x="-1" y="1492347"/>
            <a:chExt cx="3317430" cy="2632835"/>
          </a:xfrm>
        </p:grpSpPr>
        <p:sp>
          <p:nvSpPr>
            <p:cNvPr id="20" name="任意多边形 19"/>
            <p:cNvSpPr/>
            <p:nvPr/>
          </p:nvSpPr>
          <p:spPr>
            <a:xfrm>
              <a:off x="-1" y="2591803"/>
              <a:ext cx="2996972" cy="1533379"/>
            </a:xfrm>
            <a:custGeom>
              <a:avLst/>
              <a:gdLst>
                <a:gd name="connsiteX0" fmla="*/ 0 w 2996972"/>
                <a:gd name="connsiteY0" fmla="*/ 0 h 1533379"/>
                <a:gd name="connsiteX1" fmla="*/ 1316551 w 2996972"/>
                <a:gd name="connsiteY1" fmla="*/ 0 h 1533379"/>
                <a:gd name="connsiteX2" fmla="*/ 1465829 w 2996972"/>
                <a:gd name="connsiteY2" fmla="*/ 0 h 1533379"/>
                <a:gd name="connsiteX3" fmla="*/ 2747118 w 2996972"/>
                <a:gd name="connsiteY3" fmla="*/ 0 h 1533379"/>
                <a:gd name="connsiteX4" fmla="*/ 2747118 w 2996972"/>
                <a:gd name="connsiteY4" fmla="*/ 1109881 h 1533379"/>
                <a:gd name="connsiteX5" fmla="*/ 2749057 w 2996972"/>
                <a:gd name="connsiteY5" fmla="*/ 1090290 h 1533379"/>
                <a:gd name="connsiteX6" fmla="*/ 2913319 w 2996972"/>
                <a:gd name="connsiteY6" fmla="*/ 872451 h 1533379"/>
                <a:gd name="connsiteX7" fmla="*/ 2987451 w 2996972"/>
                <a:gd name="connsiteY7" fmla="*/ 833997 h 1533379"/>
                <a:gd name="connsiteX8" fmla="*/ 2987451 w 2996972"/>
                <a:gd name="connsiteY8" fmla="*/ 0 h 1533379"/>
                <a:gd name="connsiteX9" fmla="*/ 2996972 w 2996972"/>
                <a:gd name="connsiteY9" fmla="*/ 0 h 1533379"/>
                <a:gd name="connsiteX10" fmla="*/ 2996972 w 2996972"/>
                <a:gd name="connsiteY10" fmla="*/ 1533379 h 1533379"/>
                <a:gd name="connsiteX11" fmla="*/ 1465829 w 2996972"/>
                <a:gd name="connsiteY11" fmla="*/ 1533379 h 1533379"/>
                <a:gd name="connsiteX12" fmla="*/ 1316551 w 2996972"/>
                <a:gd name="connsiteY12" fmla="*/ 1533379 h 1533379"/>
                <a:gd name="connsiteX13" fmla="*/ 0 w 2996972"/>
                <a:gd name="connsiteY13" fmla="*/ 1533379 h 1533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96972" h="1533379">
                  <a:moveTo>
                    <a:pt x="0" y="0"/>
                  </a:moveTo>
                  <a:lnTo>
                    <a:pt x="1316551" y="0"/>
                  </a:lnTo>
                  <a:lnTo>
                    <a:pt x="1465829" y="0"/>
                  </a:lnTo>
                  <a:lnTo>
                    <a:pt x="2747118" y="0"/>
                  </a:lnTo>
                  <a:lnTo>
                    <a:pt x="2747118" y="1109881"/>
                  </a:lnTo>
                  <a:lnTo>
                    <a:pt x="2749057" y="1090290"/>
                  </a:lnTo>
                  <a:cubicBezTo>
                    <a:pt x="2764126" y="1017626"/>
                    <a:pt x="2826727" y="931288"/>
                    <a:pt x="2913319" y="872451"/>
                  </a:cubicBezTo>
                  <a:lnTo>
                    <a:pt x="2987451" y="833997"/>
                  </a:lnTo>
                  <a:lnTo>
                    <a:pt x="2987451" y="0"/>
                  </a:lnTo>
                  <a:lnTo>
                    <a:pt x="2996972" y="0"/>
                  </a:lnTo>
                  <a:lnTo>
                    <a:pt x="2996972" y="1533379"/>
                  </a:lnTo>
                  <a:lnTo>
                    <a:pt x="1465829" y="1533379"/>
                  </a:lnTo>
                  <a:lnTo>
                    <a:pt x="1316551" y="1533379"/>
                  </a:lnTo>
                  <a:lnTo>
                    <a:pt x="0" y="1533379"/>
                  </a:lnTo>
                  <a:close/>
                </a:path>
              </a:pathLst>
            </a:custGeom>
            <a:solidFill>
              <a:srgbClr val="C00102"/>
            </a:solidFill>
            <a:ln>
              <a:noFill/>
            </a:ln>
          </p:spPr>
          <p:txBody>
            <a:bodyPr anchor="ctr"/>
            <a:lstStyle/>
            <a:p>
              <a:pPr algn="ctr"/>
              <a:endParaRPr lang="zh-CN" altLang="en-US">
                <a:solidFill>
                  <a:schemeClr val="lt1"/>
                </a:solidFill>
              </a:endParaRPr>
            </a:p>
          </p:txBody>
        </p:sp>
        <p:sp>
          <p:nvSpPr>
            <p:cNvPr id="15" name="任意多边形 14"/>
            <p:cNvSpPr/>
            <p:nvPr/>
          </p:nvSpPr>
          <p:spPr>
            <a:xfrm rot="20700676">
              <a:off x="1591986" y="1492347"/>
              <a:ext cx="1725443" cy="2263599"/>
            </a:xfrm>
            <a:custGeom>
              <a:avLst/>
              <a:gdLst>
                <a:gd name="connsiteX0" fmla="*/ 779254 w 1725443"/>
                <a:gd name="connsiteY0" fmla="*/ 18962 h 2263599"/>
                <a:gd name="connsiteX1" fmla="*/ 925982 w 1725443"/>
                <a:gd name="connsiteY1" fmla="*/ 106386 h 2263599"/>
                <a:gd name="connsiteX2" fmla="*/ 934396 w 1725443"/>
                <a:gd name="connsiteY2" fmla="*/ 119050 h 2263599"/>
                <a:gd name="connsiteX3" fmla="*/ 1725443 w 1725443"/>
                <a:gd name="connsiteY3" fmla="*/ 825565 h 2263599"/>
                <a:gd name="connsiteX4" fmla="*/ 1719088 w 1725443"/>
                <a:gd name="connsiteY4" fmla="*/ 828955 h 2263599"/>
                <a:gd name="connsiteX5" fmla="*/ 1719697 w 1725443"/>
                <a:gd name="connsiteY5" fmla="*/ 829118 h 2263599"/>
                <a:gd name="connsiteX6" fmla="*/ 1368129 w 1725443"/>
                <a:gd name="connsiteY6" fmla="*/ 2142222 h 2263599"/>
                <a:gd name="connsiteX7" fmla="*/ 1158795 w 1725443"/>
                <a:gd name="connsiteY7" fmla="*/ 2086175 h 2263599"/>
                <a:gd name="connsiteX8" fmla="*/ 1482808 w 1725443"/>
                <a:gd name="connsiteY8" fmla="*/ 875989 h 2263599"/>
                <a:gd name="connsiteX9" fmla="*/ 882695 w 1725443"/>
                <a:gd name="connsiteY9" fmla="*/ 285854 h 2263599"/>
                <a:gd name="connsiteX10" fmla="*/ 877624 w 1725443"/>
                <a:gd name="connsiteY10" fmla="*/ 291010 h 2263599"/>
                <a:gd name="connsiteX11" fmla="*/ 858594 w 1725443"/>
                <a:gd name="connsiteY11" fmla="*/ 265082 h 2263599"/>
                <a:gd name="connsiteX12" fmla="*/ 713583 w 1725443"/>
                <a:gd name="connsiteY12" fmla="*/ 184744 h 2263599"/>
                <a:gd name="connsiteX13" fmla="*/ 423891 w 1725443"/>
                <a:gd name="connsiteY13" fmla="*/ 288976 h 2263599"/>
                <a:gd name="connsiteX14" fmla="*/ 423139 w 1725443"/>
                <a:gd name="connsiteY14" fmla="*/ 295348 h 2263599"/>
                <a:gd name="connsiteX15" fmla="*/ 1212724 w 1725443"/>
                <a:gd name="connsiteY15" fmla="*/ 1005710 h 2263599"/>
                <a:gd name="connsiteX16" fmla="*/ 865986 w 1725443"/>
                <a:gd name="connsiteY16" fmla="*/ 2263599 h 2263599"/>
                <a:gd name="connsiteX17" fmla="*/ 0 w 1725443"/>
                <a:gd name="connsiteY17" fmla="*/ 1407543 h 2263599"/>
                <a:gd name="connsiteX18" fmla="*/ 319954 w 1725443"/>
                <a:gd name="connsiteY18" fmla="*/ 212520 h 2263599"/>
                <a:gd name="connsiteX19" fmla="*/ 322720 w 1725443"/>
                <a:gd name="connsiteY19" fmla="*/ 192668 h 2263599"/>
                <a:gd name="connsiteX20" fmla="*/ 649441 w 1725443"/>
                <a:gd name="connsiteY20" fmla="*/ 0 h 2263599"/>
                <a:gd name="connsiteX21" fmla="*/ 779254 w 1725443"/>
                <a:gd name="connsiteY21" fmla="*/ 18962 h 2263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25443" h="2263599">
                  <a:moveTo>
                    <a:pt x="779254" y="18962"/>
                  </a:moveTo>
                  <a:cubicBezTo>
                    <a:pt x="839102" y="37278"/>
                    <a:pt x="890023" y="67875"/>
                    <a:pt x="925982" y="106386"/>
                  </a:cubicBezTo>
                  <a:lnTo>
                    <a:pt x="934396" y="119050"/>
                  </a:lnTo>
                  <a:lnTo>
                    <a:pt x="1725443" y="825565"/>
                  </a:lnTo>
                  <a:lnTo>
                    <a:pt x="1719088" y="828955"/>
                  </a:lnTo>
                  <a:lnTo>
                    <a:pt x="1719697" y="829118"/>
                  </a:lnTo>
                  <a:lnTo>
                    <a:pt x="1368129" y="2142222"/>
                  </a:lnTo>
                  <a:lnTo>
                    <a:pt x="1158795" y="2086175"/>
                  </a:lnTo>
                  <a:lnTo>
                    <a:pt x="1482808" y="875989"/>
                  </a:lnTo>
                  <a:lnTo>
                    <a:pt x="882695" y="285854"/>
                  </a:lnTo>
                  <a:lnTo>
                    <a:pt x="877624" y="291010"/>
                  </a:lnTo>
                  <a:lnTo>
                    <a:pt x="858594" y="265082"/>
                  </a:lnTo>
                  <a:cubicBezTo>
                    <a:pt x="822847" y="229577"/>
                    <a:pt x="772606" y="200547"/>
                    <a:pt x="713583" y="184744"/>
                  </a:cubicBezTo>
                  <a:cubicBezTo>
                    <a:pt x="578674" y="148623"/>
                    <a:pt x="448975" y="195290"/>
                    <a:pt x="423891" y="288976"/>
                  </a:cubicBezTo>
                  <a:lnTo>
                    <a:pt x="423139" y="295348"/>
                  </a:lnTo>
                  <a:lnTo>
                    <a:pt x="1212724" y="1005710"/>
                  </a:lnTo>
                  <a:lnTo>
                    <a:pt x="865986" y="2263599"/>
                  </a:lnTo>
                  <a:lnTo>
                    <a:pt x="0" y="1407543"/>
                  </a:lnTo>
                  <a:lnTo>
                    <a:pt x="319954" y="212520"/>
                  </a:lnTo>
                  <a:lnTo>
                    <a:pt x="322720" y="192668"/>
                  </a:lnTo>
                  <a:cubicBezTo>
                    <a:pt x="353817" y="82713"/>
                    <a:pt x="488279" y="0"/>
                    <a:pt x="649441" y="0"/>
                  </a:cubicBezTo>
                  <a:cubicBezTo>
                    <a:pt x="695487" y="0"/>
                    <a:pt x="739354" y="6752"/>
                    <a:pt x="779254" y="18962"/>
                  </a:cubicBezTo>
                  <a:close/>
                </a:path>
              </a:pathLst>
            </a:custGeom>
            <a:solidFill>
              <a:srgbClr val="3E4150"/>
            </a:solidFill>
            <a:ln>
              <a:noFill/>
            </a:ln>
          </p:spPr>
          <p:txBody>
            <a:bodyPr anchor="ctr"/>
            <a:lstStyle/>
            <a:p>
              <a:pPr algn="ctr"/>
              <a:endParaRPr lang="zh-CN" altLang="en-US">
                <a:solidFill>
                  <a:schemeClr val="lt1"/>
                </a:solidFill>
              </a:endParaRPr>
            </a:p>
          </p:txBody>
        </p:sp>
        <p:sp>
          <p:nvSpPr>
            <p:cNvPr id="18" name="矩形 17"/>
            <p:cNvSpPr/>
            <p:nvPr/>
          </p:nvSpPr>
          <p:spPr>
            <a:xfrm>
              <a:off x="503454" y="2795956"/>
              <a:ext cx="1037463" cy="1107996"/>
            </a:xfrm>
            <a:prstGeom prst="rect">
              <a:avLst/>
            </a:prstGeom>
          </p:spPr>
          <p:txBody>
            <a:bodyPr wrap="none">
              <a:spAutoFit/>
            </a:bodyPr>
            <a:lstStyle/>
            <a:p>
              <a:r>
                <a:rPr lang="en-US" altLang="zh-CN" sz="6600" b="1">
                  <a:solidFill>
                    <a:srgbClr val="FFFFFF"/>
                  </a:solidFill>
                  <a:latin typeface="方正姚体"/>
                  <a:ea typeface="方正姚体"/>
                </a:rPr>
                <a:t>01</a:t>
              </a:r>
              <a:endParaRPr lang="zh-CN" altLang="en-US" sz="6600">
                <a:solidFill>
                  <a:srgbClr val="FFFFFF"/>
                </a:solidFill>
                <a:latin typeface="方正姚体"/>
                <a:ea typeface="方正姚体"/>
              </a:endParaRPr>
            </a:p>
          </p:txBody>
        </p:sp>
      </p:grpSp>
      <p:sp>
        <p:nvSpPr>
          <p:cNvPr id="19" name="矩形 18"/>
          <p:cNvSpPr/>
          <p:nvPr/>
        </p:nvSpPr>
        <p:spPr>
          <a:xfrm>
            <a:off x="3009043" y="2591802"/>
            <a:ext cx="9182957" cy="1533379"/>
          </a:xfrm>
          <a:prstGeom prst="rect">
            <a:avLst/>
          </a:prstGeom>
          <a:solidFill>
            <a:srgbClr val="3E4150"/>
          </a:solidFill>
          <a:ln>
            <a:noFill/>
          </a:ln>
        </p:spPr>
        <p:txBody>
          <a:bodyPr anchor="ctr"/>
          <a:lstStyle/>
          <a:p>
            <a:pPr algn="ctr"/>
            <a:endParaRPr lang="zh-CN" altLang="en-US">
              <a:solidFill>
                <a:schemeClr val="lt1"/>
              </a:solidFill>
            </a:endParaRPr>
          </a:p>
        </p:txBody>
      </p:sp>
      <p:sp>
        <p:nvSpPr>
          <p:cNvPr id="16" name="矩形 15"/>
          <p:cNvSpPr/>
          <p:nvPr/>
        </p:nvSpPr>
        <p:spPr>
          <a:xfrm>
            <a:off x="3239580" y="2795956"/>
            <a:ext cx="7143750" cy="1187450"/>
          </a:xfrm>
          <a:prstGeom prst="rect">
            <a:avLst/>
          </a:prstGeom>
        </p:spPr>
        <p:txBody>
          <a:bodyPr wrap="square">
            <a:spAutoFit/>
          </a:bodyPr>
          <a:lstStyle/>
          <a:p>
            <a:pPr lvl="0" algn="ctr"/>
            <a:r>
              <a:rPr lang="zh-CN" altLang="zh-CN" sz="7200" b="1">
                <a:solidFill>
                  <a:srgbClr val="FFFFFF"/>
                </a:solidFill>
                <a:latin typeface="Agency FB"/>
                <a:ea typeface="微软雅黑"/>
              </a:rPr>
              <a:t>需求分析</a:t>
            </a:r>
          </a:p>
        </p:txBody>
      </p:sp>
    </p:spTree>
    <p:extLst>
      <p:ext uri="{BB962C8B-B14F-4D97-AF65-F5344CB8AC3E}">
        <p14:creationId xmlns:p14="http://schemas.microsoft.com/office/powerpoint/2010/main" val="2866560158"/>
      </p:ext>
    </p:extLst>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10" presetClass="entr" presetSubtype="0"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par>
                          <p:cTn id="14" fill="hold">
                            <p:stCondLst>
                              <p:cond delay="3500"/>
                            </p:stCondLst>
                            <p:childTnLst>
                              <p:par>
                                <p:cTn id="15" presetID="10" presetClass="entr" presetSubtype="0"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任意多边形 9"/>
          <p:cNvSpPr/>
          <p:nvPr/>
        </p:nvSpPr>
        <p:spPr>
          <a:xfrm>
            <a:off x="0" y="0"/>
            <a:ext cx="5398770" cy="788670"/>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788670">
                <a:moveTo>
                  <a:pt x="0" y="0"/>
                </a:moveTo>
                <a:lnTo>
                  <a:pt x="5398770" y="0"/>
                </a:lnTo>
                <a:lnTo>
                  <a:pt x="4752791" y="788670"/>
                </a:lnTo>
                <a:lnTo>
                  <a:pt x="0" y="788670"/>
                </a:lnTo>
                <a:lnTo>
                  <a:pt x="0" y="0"/>
                </a:lnTo>
                <a:close/>
              </a:path>
            </a:pathLst>
          </a:custGeom>
          <a:solidFill>
            <a:srgbClr val="3E4150"/>
          </a:solidFill>
          <a:ln>
            <a:noFill/>
          </a:ln>
        </p:spPr>
        <p:txBody>
          <a:bodyPr wrap="square" anchor="ctr"/>
          <a:lstStyle/>
          <a:p>
            <a:pPr algn="ctr"/>
            <a:endParaRPr lang="zh-CN" altLang="en-US">
              <a:solidFill>
                <a:srgbClr val="FFFFFF"/>
              </a:solidFill>
            </a:endParaRPr>
          </a:p>
        </p:txBody>
      </p:sp>
      <p:sp>
        <p:nvSpPr>
          <p:cNvPr id="99" name="文本框 98"/>
          <p:cNvSpPr txBox="1"/>
          <p:nvPr/>
        </p:nvSpPr>
        <p:spPr>
          <a:xfrm>
            <a:off x="879656" y="40392"/>
            <a:ext cx="2209800" cy="698500"/>
          </a:xfrm>
          <a:prstGeom prst="rect">
            <a:avLst/>
          </a:prstGeom>
          <a:noFill/>
        </p:spPr>
        <p:txBody>
          <a:bodyPr wrap="none">
            <a:spAutoFit/>
          </a:bodyPr>
          <a:lstStyle/>
          <a:p>
            <a:pPr lvl="0"/>
            <a:r>
              <a:rPr lang="zh-CN" altLang="zh-CN" sz="4000" b="1">
                <a:solidFill>
                  <a:srgbClr val="FFFFFF"/>
                </a:solidFill>
                <a:latin typeface="Microsoft YaHei"/>
                <a:ea typeface="Microsoft YaHei"/>
              </a:rPr>
              <a:t>目标用户</a:t>
            </a:r>
          </a:p>
        </p:txBody>
      </p:sp>
      <p:grpSp>
        <p:nvGrpSpPr>
          <p:cNvPr id="12" name="组合 11"/>
          <p:cNvGrpSpPr/>
          <p:nvPr/>
        </p:nvGrpSpPr>
        <p:grpSpPr>
          <a:xfrm>
            <a:off x="7109633" y="2427311"/>
            <a:ext cx="1523933" cy="1465544"/>
            <a:chOff x="9791183" y="5224434"/>
            <a:chExt cx="645684" cy="620945"/>
          </a:xfrm>
          <a:solidFill>
            <a:srgbClr val="C00102"/>
          </a:solidFill>
        </p:grpSpPr>
        <p:sp>
          <p:nvSpPr>
            <p:cNvPr id="13" name="Oval 131"/>
            <p:cNvSpPr>
              <a:spLocks noChangeArrowheads="1"/>
            </p:cNvSpPr>
            <p:nvPr/>
          </p:nvSpPr>
          <p:spPr>
            <a:xfrm>
              <a:off x="9968746" y="5224434"/>
              <a:ext cx="290558" cy="2942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a:lstStyle/>
            <a:p>
              <a:endParaRPr lang="zh-CN" altLang="en-US">
                <a:solidFill>
                  <a:srgbClr val="000000"/>
                </a:solidFill>
              </a:endParaRPr>
            </a:p>
          </p:txBody>
        </p:sp>
        <p:sp>
          <p:nvSpPr>
            <p:cNvPr id="14" name="Freeform 134"/>
            <p:cNvSpPr>
              <a:spLocks/>
            </p:cNvSpPr>
            <p:nvPr/>
          </p:nvSpPr>
          <p:spPr>
            <a:xfrm>
              <a:off x="9791183" y="5564604"/>
              <a:ext cx="645684" cy="280775"/>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45684" h="280775">
                  <a:moveTo>
                    <a:pt x="112995" y="280775"/>
                  </a:moveTo>
                  <a:cubicBezTo>
                    <a:pt x="112995" y="232366"/>
                    <a:pt x="112995" y="232366"/>
                    <a:pt x="112995" y="232366"/>
                  </a:cubicBezTo>
                  <a:cubicBezTo>
                    <a:pt x="148507" y="232366"/>
                    <a:pt x="148507" y="232366"/>
                    <a:pt x="148507" y="232366"/>
                  </a:cubicBezTo>
                  <a:cubicBezTo>
                    <a:pt x="148507" y="280775"/>
                    <a:pt x="148507" y="280775"/>
                    <a:pt x="148507" y="280775"/>
                  </a:cubicBezTo>
                  <a:cubicBezTo>
                    <a:pt x="500405" y="280775"/>
                    <a:pt x="500405" y="280775"/>
                    <a:pt x="500405" y="280775"/>
                  </a:cubicBezTo>
                  <a:cubicBezTo>
                    <a:pt x="500405" y="232366"/>
                    <a:pt x="500405" y="232366"/>
                    <a:pt x="500405" y="232366"/>
                  </a:cubicBezTo>
                  <a:cubicBezTo>
                    <a:pt x="535918" y="232366"/>
                    <a:pt x="535918" y="232366"/>
                    <a:pt x="535918" y="232366"/>
                  </a:cubicBezTo>
                  <a:cubicBezTo>
                    <a:pt x="535918" y="280775"/>
                    <a:pt x="535918" y="280775"/>
                    <a:pt x="535918" y="280775"/>
                  </a:cubicBezTo>
                  <a:cubicBezTo>
                    <a:pt x="642456" y="280775"/>
                    <a:pt x="642456" y="280775"/>
                    <a:pt x="642456" y="280775"/>
                  </a:cubicBezTo>
                  <a:cubicBezTo>
                    <a:pt x="642456" y="151683"/>
                    <a:pt x="645684" y="138774"/>
                    <a:pt x="645684" y="138774"/>
                  </a:cubicBezTo>
                  <a:cubicBezTo>
                    <a:pt x="645684" y="61319"/>
                    <a:pt x="581116" y="0"/>
                    <a:pt x="503634" y="0"/>
                  </a:cubicBezTo>
                  <a:cubicBezTo>
                    <a:pt x="503634" y="0"/>
                    <a:pt x="503634" y="0"/>
                    <a:pt x="503634" y="0"/>
                  </a:cubicBezTo>
                  <a:cubicBezTo>
                    <a:pt x="503634" y="0"/>
                    <a:pt x="503634" y="0"/>
                    <a:pt x="503634" y="0"/>
                  </a:cubicBezTo>
                  <a:cubicBezTo>
                    <a:pt x="451979" y="0"/>
                    <a:pt x="451979" y="0"/>
                    <a:pt x="451979" y="0"/>
                  </a:cubicBezTo>
                  <a:cubicBezTo>
                    <a:pt x="322842" y="258184"/>
                    <a:pt x="322842" y="258184"/>
                    <a:pt x="322842" y="258184"/>
                  </a:cubicBezTo>
                  <a:cubicBezTo>
                    <a:pt x="193705" y="0"/>
                    <a:pt x="193705" y="0"/>
                    <a:pt x="193705" y="0"/>
                  </a:cubicBezTo>
                  <a:cubicBezTo>
                    <a:pt x="145279" y="0"/>
                    <a:pt x="145279" y="0"/>
                    <a:pt x="145279" y="0"/>
                  </a:cubicBezTo>
                  <a:cubicBezTo>
                    <a:pt x="145279" y="0"/>
                    <a:pt x="145279" y="0"/>
                    <a:pt x="145279" y="0"/>
                  </a:cubicBezTo>
                  <a:cubicBezTo>
                    <a:pt x="145279" y="0"/>
                    <a:pt x="142050" y="0"/>
                    <a:pt x="142050" y="0"/>
                  </a:cubicBezTo>
                  <a:cubicBezTo>
                    <a:pt x="64568" y="0"/>
                    <a:pt x="3228" y="61319"/>
                    <a:pt x="3228" y="138774"/>
                  </a:cubicBezTo>
                  <a:cubicBezTo>
                    <a:pt x="3228" y="138774"/>
                    <a:pt x="0" y="151683"/>
                    <a:pt x="0" y="280775"/>
                  </a:cubicBezTo>
                  <a:lnTo>
                    <a:pt x="112995" y="2807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a:lstStyle/>
            <a:p>
              <a:endParaRPr lang="zh-CN" altLang="en-US">
                <a:solidFill>
                  <a:srgbClr val="000000"/>
                </a:solidFill>
              </a:endParaRPr>
            </a:p>
          </p:txBody>
        </p:sp>
      </p:grpSp>
      <p:grpSp>
        <p:nvGrpSpPr>
          <p:cNvPr id="2" name="组合 1"/>
          <p:cNvGrpSpPr/>
          <p:nvPr/>
        </p:nvGrpSpPr>
        <p:grpSpPr>
          <a:xfrm>
            <a:off x="2882253" y="1921831"/>
            <a:ext cx="3597749" cy="2559998"/>
            <a:chOff x="1079830" y="1869078"/>
            <a:chExt cx="3597749" cy="2559998"/>
          </a:xfrm>
        </p:grpSpPr>
        <p:grpSp>
          <p:nvGrpSpPr>
            <p:cNvPr id="5" name="组合 4"/>
            <p:cNvGrpSpPr/>
            <p:nvPr/>
          </p:nvGrpSpPr>
          <p:grpSpPr>
            <a:xfrm>
              <a:off x="1079830" y="1869078"/>
              <a:ext cx="3597749" cy="2559998"/>
              <a:chOff x="1520351" y="2658546"/>
              <a:chExt cx="3597749" cy="2559998"/>
            </a:xfrm>
            <a:solidFill>
              <a:srgbClr val="BC242A"/>
            </a:solidFill>
          </p:grpSpPr>
          <p:sp>
            <p:nvSpPr>
              <p:cNvPr id="6" name="椭圆 5"/>
              <p:cNvSpPr/>
              <p:nvPr/>
            </p:nvSpPr>
            <p:spPr>
              <a:xfrm>
                <a:off x="1520351" y="2658546"/>
                <a:ext cx="2559998" cy="2559998"/>
              </a:xfrm>
              <a:prstGeom prst="ellipse">
                <a:avLst/>
              </a:prstGeom>
              <a:solidFill>
                <a:srgbClr val="3E4150"/>
              </a:solidFill>
              <a:ln>
                <a:noFill/>
              </a:ln>
            </p:spPr>
            <p:txBody>
              <a:bodyPr anchor="ctr"/>
              <a:lstStyle/>
              <a:p>
                <a:pPr algn="ctr"/>
                <a:endParaRPr lang="zh-CN" altLang="en-US">
                  <a:solidFill>
                    <a:schemeClr val="lt1"/>
                  </a:solidFill>
                </a:endParaRPr>
              </a:p>
            </p:txBody>
          </p:sp>
          <p:sp>
            <p:nvSpPr>
              <p:cNvPr id="7" name="等腰三角形 6"/>
              <p:cNvSpPr/>
              <p:nvPr/>
            </p:nvSpPr>
            <p:spPr>
              <a:xfrm rot="5400000" flipH="1">
                <a:off x="4337050" y="3395146"/>
                <a:ext cx="393700" cy="1168400"/>
              </a:xfrm>
              <a:prstGeom prst="triangle">
                <a:avLst/>
              </a:prstGeom>
              <a:solidFill>
                <a:srgbClr val="3E4150"/>
              </a:solidFill>
              <a:ln>
                <a:noFill/>
              </a:ln>
            </p:spPr>
            <p:txBody>
              <a:bodyPr anchor="ctr"/>
              <a:lstStyle/>
              <a:p>
                <a:pPr algn="ctr"/>
                <a:endParaRPr lang="zh-CN" altLang="en-US">
                  <a:solidFill>
                    <a:schemeClr val="lt1"/>
                  </a:solidFill>
                </a:endParaRPr>
              </a:p>
            </p:txBody>
          </p:sp>
        </p:grpSp>
        <p:sp>
          <p:nvSpPr>
            <p:cNvPr id="15" name="文本框 14"/>
            <p:cNvSpPr txBox="1"/>
            <p:nvPr/>
          </p:nvSpPr>
          <p:spPr>
            <a:xfrm>
              <a:off x="1389262" y="2235049"/>
              <a:ext cx="2019300" cy="1797050"/>
            </a:xfrm>
            <a:prstGeom prst="rect">
              <a:avLst/>
            </a:prstGeom>
            <a:noFill/>
          </p:spPr>
          <p:txBody>
            <a:bodyPr wrap="square">
              <a:spAutoFit/>
            </a:bodyPr>
            <a:lstStyle/>
            <a:p>
              <a:pPr lvl="0"/>
              <a:r>
                <a:rPr lang="zh-CN" altLang="zh-CN" sz="2800" b="0" i="0" strike="noStrike" spc="0" dirty="0">
                  <a:solidFill>
                    <a:srgbClr val="FFFFFF"/>
                  </a:solidFill>
                  <a:latin typeface="微软雅黑"/>
                  <a:ea typeface="微软雅黑"/>
                </a:rPr>
                <a:t>选择“软件工程管理与经济”课程的学生</a:t>
              </a:r>
            </a:p>
          </p:txBody>
        </p:sp>
      </p:grpSp>
      <p:sp>
        <p:nvSpPr>
          <p:cNvPr id="20" name="文本框 19"/>
          <p:cNvSpPr txBox="1"/>
          <p:nvPr/>
        </p:nvSpPr>
        <p:spPr>
          <a:xfrm>
            <a:off x="3512254" y="5098250"/>
            <a:ext cx="5054600" cy="577850"/>
          </a:xfrm>
          <a:prstGeom prst="rect">
            <a:avLst/>
          </a:prstGeom>
          <a:noFill/>
          <a:effectLst/>
        </p:spPr>
        <p:txBody>
          <a:bodyPr wrap="none">
            <a:spAutoFit/>
          </a:bodyPr>
          <a:lstStyle/>
          <a:p>
            <a:pPr lvl="0"/>
            <a:r>
              <a:rPr lang="zh-CN" altLang="zh-CN" sz="1600">
                <a:solidFill>
                  <a:srgbClr val="2D3E50"/>
                </a:solidFill>
                <a:latin typeface="Microsoft YaHei"/>
                <a:ea typeface="Microsoft YaHei"/>
              </a:rPr>
              <a:t>选择“软件工程管理与经济”课程的学生，需要使用虚</a:t>
            </a:r>
          </a:p>
          <a:p>
            <a:pPr lvl="0"/>
            <a:r>
              <a:rPr lang="zh-CN" altLang="zh-CN" sz="1600">
                <a:solidFill>
                  <a:srgbClr val="2D3E50"/>
                </a:solidFill>
                <a:latin typeface="Microsoft YaHei"/>
                <a:ea typeface="Microsoft YaHei"/>
              </a:rPr>
              <a:t>拟仿真实验系统来辅助他们完成该门课程中的实验。</a:t>
            </a:r>
          </a:p>
        </p:txBody>
      </p:sp>
      <p:sp>
        <p:nvSpPr>
          <p:cNvPr id="22" name="矩形 21"/>
          <p:cNvSpPr/>
          <p:nvPr/>
        </p:nvSpPr>
        <p:spPr>
          <a:xfrm>
            <a:off x="466433" y="-910817"/>
            <a:ext cx="513567" cy="794497"/>
          </a:xfrm>
          <a:prstGeom prst="rect">
            <a:avLst/>
          </a:prstGeom>
          <a:solidFill>
            <a:srgbClr val="018ECC"/>
          </a:solidFill>
          <a:ln>
            <a:noFill/>
          </a:ln>
        </p:spPr>
        <p:txBody>
          <a:bodyPr anchor="ctr"/>
          <a:lstStyle/>
          <a:p>
            <a:pPr algn="ctr"/>
            <a:endParaRPr lang="zh-CN" altLang="en-US">
              <a:solidFill>
                <a:schemeClr val="lt1"/>
              </a:solidFill>
            </a:endParaRPr>
          </a:p>
        </p:txBody>
      </p:sp>
      <p:sp>
        <p:nvSpPr>
          <p:cNvPr id="23" name="矩形 22"/>
          <p:cNvSpPr/>
          <p:nvPr/>
        </p:nvSpPr>
        <p:spPr>
          <a:xfrm>
            <a:off x="466433" y="-910817"/>
            <a:ext cx="513567" cy="794497"/>
          </a:xfrm>
          <a:prstGeom prst="rect">
            <a:avLst/>
          </a:prstGeom>
          <a:solidFill>
            <a:srgbClr val="3E4150"/>
          </a:solidFill>
          <a:ln>
            <a:noFill/>
          </a:ln>
        </p:spPr>
        <p:txBody>
          <a:bodyPr anchor="ctr"/>
          <a:lstStyle/>
          <a:p>
            <a:pPr algn="ctr"/>
            <a:endParaRPr lang="zh-CN" altLang="en-US">
              <a:solidFill>
                <a:schemeClr val="lt1"/>
              </a:solidFill>
            </a:endParaRPr>
          </a:p>
        </p:txBody>
      </p:sp>
      <p:sp>
        <p:nvSpPr>
          <p:cNvPr id="24" name="矩形 23"/>
          <p:cNvSpPr/>
          <p:nvPr/>
        </p:nvSpPr>
        <p:spPr>
          <a:xfrm>
            <a:off x="980000" y="-910818"/>
            <a:ext cx="513567" cy="794497"/>
          </a:xfrm>
          <a:prstGeom prst="rect">
            <a:avLst/>
          </a:prstGeom>
          <a:solidFill>
            <a:srgbClr val="C00102"/>
          </a:solidFill>
          <a:ln>
            <a:noFill/>
          </a:ln>
        </p:spPr>
        <p:txBody>
          <a:bodyPr anchor="ctr"/>
          <a:lstStyle/>
          <a:p>
            <a:pPr algn="ctr"/>
            <a:endParaRPr lang="zh-CN" altLang="en-US">
              <a:solidFill>
                <a:schemeClr val="lt1"/>
              </a:solidFill>
            </a:endParaRPr>
          </a:p>
        </p:txBody>
      </p:sp>
    </p:spTree>
    <p:extLst>
      <p:ext uri="{BB962C8B-B14F-4D97-AF65-F5344CB8AC3E}">
        <p14:creationId xmlns:p14="http://schemas.microsoft.com/office/powerpoint/2010/main" val="1116910201"/>
      </p:ext>
    </p:extLst>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99"/>
                                        </p:tgtEl>
                                        <p:attrNameLst>
                                          <p:attrName>style.visibility</p:attrName>
                                        </p:attrNameLst>
                                      </p:cBhvr>
                                      <p:to>
                                        <p:strVal val="visible"/>
                                      </p:to>
                                    </p:set>
                                    <p:anim calcmode="lin" valueType="num">
                                      <p:cBhvr additive="base">
                                        <p:cTn id="7" dur="500" fill="hold"/>
                                        <p:tgtEl>
                                          <p:spTgt spid="99"/>
                                        </p:tgtEl>
                                        <p:attrNameLst>
                                          <p:attrName>ppt_x</p:attrName>
                                        </p:attrNameLst>
                                      </p:cBhvr>
                                      <p:tavLst>
                                        <p:tav tm="0">
                                          <p:val>
                                            <p:strVal val="1+#ppt_w/2"/>
                                          </p:val>
                                        </p:tav>
                                        <p:tav tm="100000">
                                          <p:val>
                                            <p:strVal val="#ppt_x"/>
                                          </p:val>
                                        </p:tav>
                                      </p:tavLst>
                                    </p:anim>
                                    <p:anim calcmode="lin" valueType="num">
                                      <p:cBhvr additive="base">
                                        <p:cTn id="8" dur="500" fill="hold"/>
                                        <p:tgtEl>
                                          <p:spTgt spid="99"/>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37" presetClass="entr" presetSubtype="0"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900" decel="100000" fill="hold"/>
                                        <p:tgtEl>
                                          <p:spTgt spid="12"/>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par>
                          <p:cTn id="16" fill="hold">
                            <p:stCondLst>
                              <p:cond delay="4000"/>
                            </p:stCondLst>
                            <p:childTnLst>
                              <p:par>
                                <p:cTn id="17" presetID="2" presetClass="entr" presetSubtype="8"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par>
                          <p:cTn id="21" fill="hold">
                            <p:stCondLst>
                              <p:cond delay="5000"/>
                            </p:stCondLst>
                            <p:childTnLst>
                              <p:par>
                                <p:cTn id="22" presetID="10" presetClass="entr" presetSubtype="0" fill="hold" nodeType="after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任意多边形 9"/>
          <p:cNvSpPr/>
          <p:nvPr/>
        </p:nvSpPr>
        <p:spPr>
          <a:xfrm>
            <a:off x="0" y="0"/>
            <a:ext cx="5398770" cy="788670"/>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788670">
                <a:moveTo>
                  <a:pt x="0" y="0"/>
                </a:moveTo>
                <a:lnTo>
                  <a:pt x="5398770" y="0"/>
                </a:lnTo>
                <a:lnTo>
                  <a:pt x="4752791" y="788670"/>
                </a:lnTo>
                <a:lnTo>
                  <a:pt x="0" y="788670"/>
                </a:lnTo>
                <a:lnTo>
                  <a:pt x="0" y="0"/>
                </a:lnTo>
                <a:close/>
              </a:path>
            </a:pathLst>
          </a:custGeom>
          <a:solidFill>
            <a:srgbClr val="3E4150"/>
          </a:solidFill>
          <a:ln>
            <a:noFill/>
          </a:ln>
        </p:spPr>
        <p:txBody>
          <a:bodyPr wrap="square" anchor="ctr"/>
          <a:lstStyle/>
          <a:p>
            <a:pPr algn="ctr"/>
            <a:endParaRPr lang="zh-CN" altLang="en-US">
              <a:solidFill>
                <a:srgbClr val="FFFFFF"/>
              </a:solidFill>
            </a:endParaRPr>
          </a:p>
        </p:txBody>
      </p:sp>
      <p:sp>
        <p:nvSpPr>
          <p:cNvPr id="99" name="文本框 98"/>
          <p:cNvSpPr txBox="1"/>
          <p:nvPr/>
        </p:nvSpPr>
        <p:spPr>
          <a:xfrm>
            <a:off x="879656" y="40392"/>
            <a:ext cx="2209800" cy="698500"/>
          </a:xfrm>
          <a:prstGeom prst="rect">
            <a:avLst/>
          </a:prstGeom>
          <a:noFill/>
        </p:spPr>
        <p:txBody>
          <a:bodyPr wrap="none">
            <a:spAutoFit/>
          </a:bodyPr>
          <a:lstStyle/>
          <a:p>
            <a:pPr lvl="0"/>
            <a:r>
              <a:rPr lang="zh-CN" altLang="zh-CN" sz="4000" b="1">
                <a:solidFill>
                  <a:srgbClr val="FFFFFF"/>
                </a:solidFill>
                <a:latin typeface="Microsoft YaHei"/>
                <a:ea typeface="Microsoft YaHei"/>
              </a:rPr>
              <a:t>基本需求</a:t>
            </a:r>
          </a:p>
        </p:txBody>
      </p:sp>
      <p:grpSp>
        <p:nvGrpSpPr>
          <p:cNvPr id="3" name="组合 2"/>
          <p:cNvGrpSpPr/>
          <p:nvPr/>
        </p:nvGrpSpPr>
        <p:grpSpPr>
          <a:xfrm>
            <a:off x="7120334" y="1882616"/>
            <a:ext cx="750354" cy="750354"/>
            <a:chOff x="7120334" y="1882616"/>
            <a:chExt cx="750354" cy="750354"/>
          </a:xfrm>
        </p:grpSpPr>
        <p:sp>
          <p:nvSpPr>
            <p:cNvPr id="106" name="椭圆 105"/>
            <p:cNvSpPr/>
            <p:nvPr/>
          </p:nvSpPr>
          <p:spPr>
            <a:xfrm>
              <a:off x="7120334" y="1882616"/>
              <a:ext cx="750354" cy="750354"/>
            </a:xfrm>
            <a:prstGeom prst="ellipse">
              <a:avLst/>
            </a:prstGeom>
            <a:solidFill>
              <a:srgbClr val="C00102"/>
            </a:solidFill>
            <a:ln>
              <a:noFill/>
            </a:ln>
          </p:spPr>
          <p:txBody>
            <a:bodyPr anchor="ctr"/>
            <a:lstStyle/>
            <a:p>
              <a:pPr algn="ctr"/>
              <a:endParaRPr lang="zh-CN" altLang="en-US">
                <a:solidFill>
                  <a:schemeClr val="lt1"/>
                </a:solidFill>
              </a:endParaRPr>
            </a:p>
          </p:txBody>
        </p:sp>
        <p:sp>
          <p:nvSpPr>
            <p:cNvPr id="130" name="矩形 129"/>
            <p:cNvSpPr/>
            <p:nvPr/>
          </p:nvSpPr>
          <p:spPr>
            <a:xfrm>
              <a:off x="7196390" y="1948632"/>
              <a:ext cx="598241" cy="584775"/>
            </a:xfrm>
            <a:prstGeom prst="rect">
              <a:avLst/>
            </a:prstGeom>
          </p:spPr>
          <p:txBody>
            <a:bodyPr wrap="none">
              <a:spAutoFit/>
            </a:bodyPr>
            <a:lstStyle/>
            <a:p>
              <a:r>
                <a:rPr lang="en-US" altLang="zh-CN" sz="3200" b="1">
                  <a:solidFill>
                    <a:srgbClr val="FFFFFF"/>
                  </a:solidFill>
                  <a:latin typeface="方正姚体"/>
                  <a:ea typeface="方正姚体"/>
                </a:rPr>
                <a:t>01</a:t>
              </a:r>
              <a:endParaRPr lang="zh-CN" altLang="en-US" sz="3200">
                <a:solidFill>
                  <a:srgbClr val="FFFFFF"/>
                </a:solidFill>
                <a:latin typeface="方正姚体"/>
                <a:ea typeface="方正姚体"/>
              </a:endParaRPr>
            </a:p>
          </p:txBody>
        </p:sp>
      </p:grpSp>
      <p:grpSp>
        <p:nvGrpSpPr>
          <p:cNvPr id="4" name="组合 3"/>
          <p:cNvGrpSpPr/>
          <p:nvPr/>
        </p:nvGrpSpPr>
        <p:grpSpPr>
          <a:xfrm>
            <a:off x="7120334" y="2991621"/>
            <a:ext cx="750354" cy="750354"/>
            <a:chOff x="7120334" y="2991621"/>
            <a:chExt cx="750354" cy="750354"/>
          </a:xfrm>
        </p:grpSpPr>
        <p:sp>
          <p:nvSpPr>
            <p:cNvPr id="107" name="椭圆 106"/>
            <p:cNvSpPr/>
            <p:nvPr/>
          </p:nvSpPr>
          <p:spPr>
            <a:xfrm>
              <a:off x="7120334" y="2991621"/>
              <a:ext cx="750354" cy="750354"/>
            </a:xfrm>
            <a:prstGeom prst="ellipse">
              <a:avLst/>
            </a:prstGeom>
            <a:solidFill>
              <a:srgbClr val="C00102"/>
            </a:solidFill>
            <a:ln>
              <a:noFill/>
            </a:ln>
          </p:spPr>
          <p:txBody>
            <a:bodyPr anchor="ctr"/>
            <a:lstStyle/>
            <a:p>
              <a:pPr algn="ctr"/>
              <a:endParaRPr lang="zh-CN" altLang="en-US">
                <a:solidFill>
                  <a:schemeClr val="lt1"/>
                </a:solidFill>
              </a:endParaRPr>
            </a:p>
          </p:txBody>
        </p:sp>
        <p:sp>
          <p:nvSpPr>
            <p:cNvPr id="131" name="矩形 130"/>
            <p:cNvSpPr/>
            <p:nvPr/>
          </p:nvSpPr>
          <p:spPr>
            <a:xfrm>
              <a:off x="7182322" y="3060342"/>
              <a:ext cx="598241" cy="584775"/>
            </a:xfrm>
            <a:prstGeom prst="rect">
              <a:avLst/>
            </a:prstGeom>
          </p:spPr>
          <p:txBody>
            <a:bodyPr wrap="none">
              <a:spAutoFit/>
            </a:bodyPr>
            <a:lstStyle/>
            <a:p>
              <a:r>
                <a:rPr lang="en-US" altLang="zh-CN" sz="3200" b="1">
                  <a:solidFill>
                    <a:srgbClr val="FFFFFF"/>
                  </a:solidFill>
                  <a:latin typeface="方正姚体"/>
                  <a:ea typeface="方正姚体"/>
                </a:rPr>
                <a:t>02</a:t>
              </a:r>
              <a:endParaRPr lang="zh-CN" altLang="en-US" sz="3200">
                <a:solidFill>
                  <a:srgbClr val="FFFFFF"/>
                </a:solidFill>
                <a:latin typeface="方正姚体"/>
                <a:ea typeface="方正姚体"/>
              </a:endParaRPr>
            </a:p>
          </p:txBody>
        </p:sp>
      </p:grpSp>
      <p:grpSp>
        <p:nvGrpSpPr>
          <p:cNvPr id="5" name="组合 4"/>
          <p:cNvGrpSpPr/>
          <p:nvPr/>
        </p:nvGrpSpPr>
        <p:grpSpPr>
          <a:xfrm>
            <a:off x="7120334" y="4100590"/>
            <a:ext cx="750354" cy="750354"/>
            <a:chOff x="7120334" y="4100590"/>
            <a:chExt cx="750354" cy="750354"/>
          </a:xfrm>
        </p:grpSpPr>
        <p:sp>
          <p:nvSpPr>
            <p:cNvPr id="108" name="椭圆 107"/>
            <p:cNvSpPr/>
            <p:nvPr/>
          </p:nvSpPr>
          <p:spPr>
            <a:xfrm>
              <a:off x="7120334" y="4100590"/>
              <a:ext cx="750354" cy="750354"/>
            </a:xfrm>
            <a:prstGeom prst="ellipse">
              <a:avLst/>
            </a:prstGeom>
            <a:solidFill>
              <a:srgbClr val="C00102"/>
            </a:solidFill>
            <a:ln>
              <a:noFill/>
            </a:ln>
          </p:spPr>
          <p:txBody>
            <a:bodyPr anchor="ctr"/>
            <a:lstStyle/>
            <a:p>
              <a:pPr algn="ctr"/>
              <a:endParaRPr lang="zh-CN" altLang="en-US">
                <a:solidFill>
                  <a:schemeClr val="lt1"/>
                </a:solidFill>
              </a:endParaRPr>
            </a:p>
          </p:txBody>
        </p:sp>
        <p:sp>
          <p:nvSpPr>
            <p:cNvPr id="132" name="矩形 131"/>
            <p:cNvSpPr/>
            <p:nvPr/>
          </p:nvSpPr>
          <p:spPr>
            <a:xfrm>
              <a:off x="7196389" y="4156244"/>
              <a:ext cx="598241" cy="584775"/>
            </a:xfrm>
            <a:prstGeom prst="rect">
              <a:avLst/>
            </a:prstGeom>
          </p:spPr>
          <p:txBody>
            <a:bodyPr wrap="none">
              <a:spAutoFit/>
            </a:bodyPr>
            <a:lstStyle/>
            <a:p>
              <a:r>
                <a:rPr lang="en-US" altLang="zh-CN" sz="3200" b="1">
                  <a:solidFill>
                    <a:srgbClr val="FFFFFF"/>
                  </a:solidFill>
                  <a:latin typeface="方正姚体"/>
                  <a:ea typeface="方正姚体"/>
                </a:rPr>
                <a:t>03</a:t>
              </a:r>
              <a:endParaRPr lang="zh-CN" altLang="en-US" sz="3200">
                <a:solidFill>
                  <a:srgbClr val="FFFFFF"/>
                </a:solidFill>
                <a:latin typeface="方正姚体"/>
                <a:ea typeface="方正姚体"/>
              </a:endParaRPr>
            </a:p>
          </p:txBody>
        </p:sp>
      </p:grpSp>
      <p:grpSp>
        <p:nvGrpSpPr>
          <p:cNvPr id="6" name="组合 5"/>
          <p:cNvGrpSpPr/>
          <p:nvPr/>
        </p:nvGrpSpPr>
        <p:grpSpPr>
          <a:xfrm>
            <a:off x="7120334" y="5209559"/>
            <a:ext cx="750354" cy="750354"/>
            <a:chOff x="7120334" y="5209559"/>
            <a:chExt cx="750354" cy="750354"/>
          </a:xfrm>
        </p:grpSpPr>
        <p:sp>
          <p:nvSpPr>
            <p:cNvPr id="109" name="椭圆 108"/>
            <p:cNvSpPr/>
            <p:nvPr/>
          </p:nvSpPr>
          <p:spPr>
            <a:xfrm>
              <a:off x="7120334" y="5209559"/>
              <a:ext cx="750354" cy="750354"/>
            </a:xfrm>
            <a:prstGeom prst="ellipse">
              <a:avLst/>
            </a:prstGeom>
            <a:solidFill>
              <a:srgbClr val="C00102"/>
            </a:solidFill>
            <a:ln>
              <a:noFill/>
            </a:ln>
          </p:spPr>
          <p:txBody>
            <a:bodyPr anchor="ctr"/>
            <a:lstStyle/>
            <a:p>
              <a:pPr algn="ctr"/>
              <a:endParaRPr lang="zh-CN" altLang="en-US">
                <a:solidFill>
                  <a:schemeClr val="lt1"/>
                </a:solidFill>
              </a:endParaRPr>
            </a:p>
          </p:txBody>
        </p:sp>
        <p:sp>
          <p:nvSpPr>
            <p:cNvPr id="133" name="矩形 132"/>
            <p:cNvSpPr/>
            <p:nvPr/>
          </p:nvSpPr>
          <p:spPr>
            <a:xfrm>
              <a:off x="7196388" y="5271681"/>
              <a:ext cx="598241" cy="584775"/>
            </a:xfrm>
            <a:prstGeom prst="rect">
              <a:avLst/>
            </a:prstGeom>
          </p:spPr>
          <p:txBody>
            <a:bodyPr wrap="none">
              <a:spAutoFit/>
            </a:bodyPr>
            <a:lstStyle/>
            <a:p>
              <a:r>
                <a:rPr lang="en-US" altLang="zh-CN" sz="3200" b="1">
                  <a:solidFill>
                    <a:srgbClr val="FFFFFF"/>
                  </a:solidFill>
                  <a:latin typeface="方正姚体"/>
                  <a:ea typeface="方正姚体"/>
                </a:rPr>
                <a:t>04</a:t>
              </a:r>
              <a:endParaRPr lang="zh-CN" altLang="en-US" sz="3200">
                <a:solidFill>
                  <a:srgbClr val="FFFFFF"/>
                </a:solidFill>
                <a:latin typeface="方正姚体"/>
                <a:ea typeface="方正姚体"/>
              </a:endParaRPr>
            </a:p>
          </p:txBody>
        </p:sp>
      </p:grpSp>
      <p:sp>
        <p:nvSpPr>
          <p:cNvPr id="134" name="文本框 133"/>
          <p:cNvSpPr txBox="1"/>
          <p:nvPr/>
        </p:nvSpPr>
        <p:spPr>
          <a:xfrm>
            <a:off x="7918456" y="2060943"/>
            <a:ext cx="3987800" cy="393700"/>
          </a:xfrm>
          <a:prstGeom prst="rect">
            <a:avLst/>
          </a:prstGeom>
          <a:noFill/>
          <a:effectLst/>
        </p:spPr>
        <p:txBody>
          <a:bodyPr wrap="none">
            <a:spAutoFit/>
          </a:bodyPr>
          <a:lstStyle/>
          <a:p>
            <a:pPr lvl="0"/>
            <a:r>
              <a:rPr lang="zh-CN" altLang="zh-CN" sz="2000">
                <a:solidFill>
                  <a:srgbClr val="2D3E50"/>
                </a:solidFill>
                <a:latin typeface="Microsoft YaHei"/>
                <a:ea typeface="Microsoft YaHei"/>
              </a:rPr>
              <a:t>获取实验指导书和实验报告模板。</a:t>
            </a:r>
          </a:p>
        </p:txBody>
      </p:sp>
      <p:sp>
        <p:nvSpPr>
          <p:cNvPr id="135" name="文本框 134"/>
          <p:cNvSpPr txBox="1"/>
          <p:nvPr/>
        </p:nvSpPr>
        <p:spPr>
          <a:xfrm>
            <a:off x="7918456" y="2927414"/>
            <a:ext cx="3987800" cy="1003300"/>
          </a:xfrm>
          <a:prstGeom prst="rect">
            <a:avLst/>
          </a:prstGeom>
          <a:noFill/>
          <a:effectLst/>
        </p:spPr>
        <p:txBody>
          <a:bodyPr wrap="none">
            <a:spAutoFit/>
          </a:bodyPr>
          <a:lstStyle/>
          <a:p>
            <a:pPr lvl="0"/>
            <a:r>
              <a:rPr lang="zh-CN" altLang="zh-CN" sz="2000">
                <a:solidFill>
                  <a:srgbClr val="2D3E50"/>
                </a:solidFill>
                <a:latin typeface="Microsoft YaHei"/>
                <a:ea typeface="Microsoft YaHei"/>
              </a:rPr>
              <a:t>按照实验步骤设计相应页面，通过</a:t>
            </a:r>
          </a:p>
          <a:p>
            <a:pPr lvl="0"/>
            <a:r>
              <a:rPr lang="zh-CN" altLang="zh-CN" sz="2000">
                <a:solidFill>
                  <a:srgbClr val="2D3E50"/>
                </a:solidFill>
                <a:latin typeface="Microsoft YaHei"/>
                <a:ea typeface="Microsoft YaHei"/>
              </a:rPr>
              <a:t>页面的切换来引导学生按照正确步</a:t>
            </a:r>
          </a:p>
          <a:p>
            <a:pPr lvl="0"/>
            <a:r>
              <a:rPr lang="zh-CN" altLang="zh-CN" sz="2000">
                <a:solidFill>
                  <a:srgbClr val="2D3E50"/>
                </a:solidFill>
                <a:latin typeface="Microsoft YaHei"/>
                <a:ea typeface="Microsoft YaHei"/>
              </a:rPr>
              <a:t>骤完成实验。</a:t>
            </a:r>
          </a:p>
        </p:txBody>
      </p:sp>
      <p:sp>
        <p:nvSpPr>
          <p:cNvPr id="136" name="文本框 135"/>
          <p:cNvSpPr txBox="1"/>
          <p:nvPr/>
        </p:nvSpPr>
        <p:spPr>
          <a:xfrm>
            <a:off x="7918456" y="4209033"/>
            <a:ext cx="4241800" cy="698500"/>
          </a:xfrm>
          <a:prstGeom prst="rect">
            <a:avLst/>
          </a:prstGeom>
          <a:noFill/>
          <a:effectLst/>
        </p:spPr>
        <p:txBody>
          <a:bodyPr wrap="none">
            <a:spAutoFit/>
          </a:bodyPr>
          <a:lstStyle/>
          <a:p>
            <a:pPr lvl="0"/>
            <a:r>
              <a:rPr lang="zh-CN" altLang="zh-CN" sz="2000">
                <a:solidFill>
                  <a:srgbClr val="2D3E50"/>
                </a:solidFill>
                <a:latin typeface="Microsoft YaHei"/>
                <a:ea typeface="Microsoft YaHei"/>
              </a:rPr>
              <a:t>学生可以和页面进行交互，在填入</a:t>
            </a:r>
          </a:p>
          <a:p>
            <a:pPr lvl="0"/>
            <a:r>
              <a:rPr lang="zh-CN" altLang="zh-CN" sz="2000">
                <a:solidFill>
                  <a:srgbClr val="2D3E50"/>
                </a:solidFill>
                <a:latin typeface="Microsoft YaHei"/>
                <a:ea typeface="Microsoft YaHei"/>
              </a:rPr>
              <a:t>数据后可由页面进行计算给出结果。</a:t>
            </a:r>
          </a:p>
        </p:txBody>
      </p:sp>
      <p:sp>
        <p:nvSpPr>
          <p:cNvPr id="137" name="文本框 136"/>
          <p:cNvSpPr txBox="1"/>
          <p:nvPr/>
        </p:nvSpPr>
        <p:spPr>
          <a:xfrm>
            <a:off x="7918456" y="5367218"/>
            <a:ext cx="2717800" cy="393700"/>
          </a:xfrm>
          <a:prstGeom prst="rect">
            <a:avLst/>
          </a:prstGeom>
          <a:noFill/>
          <a:effectLst/>
        </p:spPr>
        <p:txBody>
          <a:bodyPr wrap="none">
            <a:spAutoFit/>
          </a:bodyPr>
          <a:lstStyle/>
          <a:p>
            <a:pPr lvl="0"/>
            <a:r>
              <a:rPr lang="zh-CN" altLang="zh-CN" sz="2000">
                <a:solidFill>
                  <a:srgbClr val="2D3E50"/>
                </a:solidFill>
                <a:latin typeface="Microsoft YaHei"/>
                <a:ea typeface="Microsoft YaHei"/>
              </a:rPr>
              <a:t>导出、提交实验报告。</a:t>
            </a:r>
          </a:p>
        </p:txBody>
      </p:sp>
      <p:sp>
        <p:nvSpPr>
          <p:cNvPr id="28" name="矩形 27"/>
          <p:cNvSpPr/>
          <p:nvPr/>
        </p:nvSpPr>
        <p:spPr>
          <a:xfrm>
            <a:off x="466433" y="-910817"/>
            <a:ext cx="513567" cy="794497"/>
          </a:xfrm>
          <a:prstGeom prst="rect">
            <a:avLst/>
          </a:prstGeom>
          <a:solidFill>
            <a:srgbClr val="3E4150"/>
          </a:solidFill>
          <a:ln>
            <a:noFill/>
          </a:ln>
        </p:spPr>
        <p:txBody>
          <a:bodyPr anchor="ctr"/>
          <a:lstStyle/>
          <a:p>
            <a:pPr algn="ctr"/>
            <a:endParaRPr lang="zh-CN" altLang="en-US">
              <a:solidFill>
                <a:schemeClr val="lt1"/>
              </a:solidFill>
            </a:endParaRPr>
          </a:p>
        </p:txBody>
      </p:sp>
      <p:sp>
        <p:nvSpPr>
          <p:cNvPr id="29" name="矩形 28"/>
          <p:cNvSpPr/>
          <p:nvPr/>
        </p:nvSpPr>
        <p:spPr>
          <a:xfrm>
            <a:off x="980000" y="-910818"/>
            <a:ext cx="513567" cy="794497"/>
          </a:xfrm>
          <a:prstGeom prst="rect">
            <a:avLst/>
          </a:prstGeom>
          <a:solidFill>
            <a:srgbClr val="C00102"/>
          </a:solidFill>
          <a:ln>
            <a:noFill/>
          </a:ln>
        </p:spPr>
        <p:txBody>
          <a:bodyPr anchor="ctr"/>
          <a:lstStyle/>
          <a:p>
            <a:pPr algn="ctr"/>
            <a:endParaRPr lang="zh-CN" altLang="en-US">
              <a:solidFill>
                <a:schemeClr val="lt1"/>
              </a:solidFill>
            </a:endParaRPr>
          </a:p>
        </p:txBody>
      </p:sp>
      <p:pic>
        <p:nvPicPr>
          <p:cNvPr id="138" name="图片 137"/>
          <p:cNvPicPr>
            <a:picLocks noChangeAspect="1"/>
          </p:cNvPicPr>
          <p:nvPr/>
        </p:nvPicPr>
        <p:blipFill>
          <a:blip r:embed="rId4"/>
          <a:stretch/>
        </p:blipFill>
        <p:spPr>
          <a:xfrm>
            <a:off x="944684" y="869165"/>
            <a:ext cx="5090564" cy="5988898"/>
          </a:xfrm>
          <a:prstGeom prst="rect">
            <a:avLst/>
          </a:prstGeom>
        </p:spPr>
      </p:pic>
    </p:spTree>
    <p:extLst>
      <p:ext uri="{BB962C8B-B14F-4D97-AF65-F5344CB8AC3E}">
        <p14:creationId xmlns:p14="http://schemas.microsoft.com/office/powerpoint/2010/main" val="3469438304"/>
      </p:ext>
    </p:extLst>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99"/>
                                        </p:tgtEl>
                                        <p:attrNameLst>
                                          <p:attrName>style.visibility</p:attrName>
                                        </p:attrNameLst>
                                      </p:cBhvr>
                                      <p:to>
                                        <p:strVal val="visible"/>
                                      </p:to>
                                    </p:set>
                                    <p:anim calcmode="lin" valueType="num">
                                      <p:cBhvr additive="base">
                                        <p:cTn id="7" dur="500" fill="hold"/>
                                        <p:tgtEl>
                                          <p:spTgt spid="99"/>
                                        </p:tgtEl>
                                        <p:attrNameLst>
                                          <p:attrName>ppt_x</p:attrName>
                                        </p:attrNameLst>
                                      </p:cBhvr>
                                      <p:tavLst>
                                        <p:tav tm="0">
                                          <p:val>
                                            <p:strVal val="1+#ppt_w/2"/>
                                          </p:val>
                                        </p:tav>
                                        <p:tav tm="100000">
                                          <p:val>
                                            <p:strVal val="#ppt_x"/>
                                          </p:val>
                                        </p:tav>
                                      </p:tavLst>
                                    </p:anim>
                                    <p:anim calcmode="lin" valueType="num">
                                      <p:cBhvr additive="base">
                                        <p:cTn id="8" dur="500" fill="hold"/>
                                        <p:tgtEl>
                                          <p:spTgt spid="99"/>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2" presetClass="entr" presetSubtype="2" fill="hold" nodeType="withEffect">
                                  <p:stCondLst>
                                    <p:cond delay="0"/>
                                  </p:stCondLst>
                                  <p:childTnLst>
                                    <p:set>
                                      <p:cBhvr>
                                        <p:cTn id="16" dur="1" fill="hold">
                                          <p:stCondLst>
                                            <p:cond delay="0"/>
                                          </p:stCondLst>
                                        </p:cTn>
                                        <p:tgtEl>
                                          <p:spTgt spid="134"/>
                                        </p:tgtEl>
                                        <p:attrNameLst>
                                          <p:attrName>style.visibility</p:attrName>
                                        </p:attrNameLst>
                                      </p:cBhvr>
                                      <p:to>
                                        <p:strVal val="visible"/>
                                      </p:to>
                                    </p:set>
                                    <p:anim calcmode="lin" valueType="num">
                                      <p:cBhvr additive="base">
                                        <p:cTn id="17" dur="500" fill="hold"/>
                                        <p:tgtEl>
                                          <p:spTgt spid="134"/>
                                        </p:tgtEl>
                                        <p:attrNameLst>
                                          <p:attrName>ppt_x</p:attrName>
                                        </p:attrNameLst>
                                      </p:cBhvr>
                                      <p:tavLst>
                                        <p:tav tm="0">
                                          <p:val>
                                            <p:strVal val="1+#ppt_w/2"/>
                                          </p:val>
                                        </p:tav>
                                        <p:tav tm="100000">
                                          <p:val>
                                            <p:strVal val="#ppt_x"/>
                                          </p:val>
                                        </p:tav>
                                      </p:tavLst>
                                    </p:anim>
                                    <p:anim calcmode="lin" valueType="num">
                                      <p:cBhvr additive="base">
                                        <p:cTn id="18" dur="500" fill="hold"/>
                                        <p:tgtEl>
                                          <p:spTgt spid="134"/>
                                        </p:tgtEl>
                                        <p:attrNameLst>
                                          <p:attrName>ppt_y</p:attrName>
                                        </p:attrNameLst>
                                      </p:cBhvr>
                                      <p:tavLst>
                                        <p:tav tm="0">
                                          <p:val>
                                            <p:strVal val="#ppt_y"/>
                                          </p:val>
                                        </p:tav>
                                        <p:tav tm="100000">
                                          <p:val>
                                            <p:strVal val="#ppt_y"/>
                                          </p:val>
                                        </p:tav>
                                      </p:tavLst>
                                    </p:anim>
                                  </p:childTnLst>
                                </p:cTn>
                              </p:par>
                            </p:childTnLst>
                          </p:cTn>
                        </p:par>
                        <p:par>
                          <p:cTn id="19" fill="hold">
                            <p:stCondLst>
                              <p:cond delay="3500"/>
                            </p:stCondLst>
                            <p:childTnLst>
                              <p:par>
                                <p:cTn id="20" presetID="53" presetClass="entr" presetSubtype="16"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par>
                                <p:cTn id="25" presetID="2" presetClass="entr" presetSubtype="2" fill="hold" nodeType="withEffect">
                                  <p:stCondLst>
                                    <p:cond delay="0"/>
                                  </p:stCondLst>
                                  <p:childTnLst>
                                    <p:set>
                                      <p:cBhvr>
                                        <p:cTn id="26" dur="1" fill="hold">
                                          <p:stCondLst>
                                            <p:cond delay="0"/>
                                          </p:stCondLst>
                                        </p:cTn>
                                        <p:tgtEl>
                                          <p:spTgt spid="135"/>
                                        </p:tgtEl>
                                        <p:attrNameLst>
                                          <p:attrName>style.visibility</p:attrName>
                                        </p:attrNameLst>
                                      </p:cBhvr>
                                      <p:to>
                                        <p:strVal val="visible"/>
                                      </p:to>
                                    </p:set>
                                    <p:anim calcmode="lin" valueType="num">
                                      <p:cBhvr additive="base">
                                        <p:cTn id="27" dur="500" fill="hold"/>
                                        <p:tgtEl>
                                          <p:spTgt spid="135"/>
                                        </p:tgtEl>
                                        <p:attrNameLst>
                                          <p:attrName>ppt_x</p:attrName>
                                        </p:attrNameLst>
                                      </p:cBhvr>
                                      <p:tavLst>
                                        <p:tav tm="0">
                                          <p:val>
                                            <p:strVal val="1+#ppt_w/2"/>
                                          </p:val>
                                        </p:tav>
                                        <p:tav tm="100000">
                                          <p:val>
                                            <p:strVal val="#ppt_x"/>
                                          </p:val>
                                        </p:tav>
                                      </p:tavLst>
                                    </p:anim>
                                    <p:anim calcmode="lin" valueType="num">
                                      <p:cBhvr additive="base">
                                        <p:cTn id="28" dur="500" fill="hold"/>
                                        <p:tgtEl>
                                          <p:spTgt spid="135"/>
                                        </p:tgtEl>
                                        <p:attrNameLst>
                                          <p:attrName>ppt_y</p:attrName>
                                        </p:attrNameLst>
                                      </p:cBhvr>
                                      <p:tavLst>
                                        <p:tav tm="0">
                                          <p:val>
                                            <p:strVal val="#ppt_y"/>
                                          </p:val>
                                        </p:tav>
                                        <p:tav tm="100000">
                                          <p:val>
                                            <p:strVal val="#ppt_y"/>
                                          </p:val>
                                        </p:tav>
                                      </p:tavLst>
                                    </p:anim>
                                  </p:childTnLst>
                                </p:cTn>
                              </p:par>
                            </p:childTnLst>
                          </p:cTn>
                        </p:par>
                        <p:par>
                          <p:cTn id="29" fill="hold">
                            <p:stCondLst>
                              <p:cond delay="6000"/>
                            </p:stCondLst>
                            <p:childTnLst>
                              <p:par>
                                <p:cTn id="30" presetID="53" presetClass="entr" presetSubtype="16"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p:cTn id="32" dur="500" fill="hold"/>
                                        <p:tgtEl>
                                          <p:spTgt spid="5"/>
                                        </p:tgtEl>
                                        <p:attrNameLst>
                                          <p:attrName>ppt_w</p:attrName>
                                        </p:attrNameLst>
                                      </p:cBhvr>
                                      <p:tavLst>
                                        <p:tav tm="0">
                                          <p:val>
                                            <p:fltVal val="0"/>
                                          </p:val>
                                        </p:tav>
                                        <p:tav tm="100000">
                                          <p:val>
                                            <p:strVal val="#ppt_w"/>
                                          </p:val>
                                        </p:tav>
                                      </p:tavLst>
                                    </p:anim>
                                    <p:anim calcmode="lin" valueType="num">
                                      <p:cBhvr>
                                        <p:cTn id="33" dur="500" fill="hold"/>
                                        <p:tgtEl>
                                          <p:spTgt spid="5"/>
                                        </p:tgtEl>
                                        <p:attrNameLst>
                                          <p:attrName>ppt_h</p:attrName>
                                        </p:attrNameLst>
                                      </p:cBhvr>
                                      <p:tavLst>
                                        <p:tav tm="0">
                                          <p:val>
                                            <p:fltVal val="0"/>
                                          </p:val>
                                        </p:tav>
                                        <p:tav tm="100000">
                                          <p:val>
                                            <p:strVal val="#ppt_h"/>
                                          </p:val>
                                        </p:tav>
                                      </p:tavLst>
                                    </p:anim>
                                    <p:animEffect transition="in" filter="fade">
                                      <p:cBhvr>
                                        <p:cTn id="34" dur="500"/>
                                        <p:tgtEl>
                                          <p:spTgt spid="5"/>
                                        </p:tgtEl>
                                      </p:cBhvr>
                                    </p:animEffect>
                                  </p:childTnLst>
                                </p:cTn>
                              </p:par>
                              <p:par>
                                <p:cTn id="35" presetID="2" presetClass="entr" presetSubtype="2" fill="hold" nodeType="withEffect">
                                  <p:stCondLst>
                                    <p:cond delay="0"/>
                                  </p:stCondLst>
                                  <p:childTnLst>
                                    <p:set>
                                      <p:cBhvr>
                                        <p:cTn id="36" dur="1" fill="hold">
                                          <p:stCondLst>
                                            <p:cond delay="0"/>
                                          </p:stCondLst>
                                        </p:cTn>
                                        <p:tgtEl>
                                          <p:spTgt spid="136"/>
                                        </p:tgtEl>
                                        <p:attrNameLst>
                                          <p:attrName>style.visibility</p:attrName>
                                        </p:attrNameLst>
                                      </p:cBhvr>
                                      <p:to>
                                        <p:strVal val="visible"/>
                                      </p:to>
                                    </p:set>
                                    <p:anim calcmode="lin" valueType="num">
                                      <p:cBhvr additive="base">
                                        <p:cTn id="37" dur="500" fill="hold"/>
                                        <p:tgtEl>
                                          <p:spTgt spid="136"/>
                                        </p:tgtEl>
                                        <p:attrNameLst>
                                          <p:attrName>ppt_x</p:attrName>
                                        </p:attrNameLst>
                                      </p:cBhvr>
                                      <p:tavLst>
                                        <p:tav tm="0">
                                          <p:val>
                                            <p:strVal val="1+#ppt_w/2"/>
                                          </p:val>
                                        </p:tav>
                                        <p:tav tm="100000">
                                          <p:val>
                                            <p:strVal val="#ppt_x"/>
                                          </p:val>
                                        </p:tav>
                                      </p:tavLst>
                                    </p:anim>
                                    <p:anim calcmode="lin" valueType="num">
                                      <p:cBhvr additive="base">
                                        <p:cTn id="38" dur="500" fill="hold"/>
                                        <p:tgtEl>
                                          <p:spTgt spid="136"/>
                                        </p:tgtEl>
                                        <p:attrNameLst>
                                          <p:attrName>ppt_y</p:attrName>
                                        </p:attrNameLst>
                                      </p:cBhvr>
                                      <p:tavLst>
                                        <p:tav tm="0">
                                          <p:val>
                                            <p:strVal val="#ppt_y"/>
                                          </p:val>
                                        </p:tav>
                                        <p:tav tm="100000">
                                          <p:val>
                                            <p:strVal val="#ppt_y"/>
                                          </p:val>
                                        </p:tav>
                                      </p:tavLst>
                                    </p:anim>
                                  </p:childTnLst>
                                </p:cTn>
                              </p:par>
                            </p:childTnLst>
                          </p:cTn>
                        </p:par>
                        <p:par>
                          <p:cTn id="39" fill="hold">
                            <p:stCondLst>
                              <p:cond delay="8500"/>
                            </p:stCondLst>
                            <p:childTnLst>
                              <p:par>
                                <p:cTn id="40" presetID="53" presetClass="entr" presetSubtype="16" fill="hold" nodeType="after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500" fill="hold"/>
                                        <p:tgtEl>
                                          <p:spTgt spid="6"/>
                                        </p:tgtEl>
                                        <p:attrNameLst>
                                          <p:attrName>ppt_w</p:attrName>
                                        </p:attrNameLst>
                                      </p:cBhvr>
                                      <p:tavLst>
                                        <p:tav tm="0">
                                          <p:val>
                                            <p:fltVal val="0"/>
                                          </p:val>
                                        </p:tav>
                                        <p:tav tm="100000">
                                          <p:val>
                                            <p:strVal val="#ppt_w"/>
                                          </p:val>
                                        </p:tav>
                                      </p:tavLst>
                                    </p:anim>
                                    <p:anim calcmode="lin" valueType="num">
                                      <p:cBhvr>
                                        <p:cTn id="43" dur="500" fill="hold"/>
                                        <p:tgtEl>
                                          <p:spTgt spid="6"/>
                                        </p:tgtEl>
                                        <p:attrNameLst>
                                          <p:attrName>ppt_h</p:attrName>
                                        </p:attrNameLst>
                                      </p:cBhvr>
                                      <p:tavLst>
                                        <p:tav tm="0">
                                          <p:val>
                                            <p:fltVal val="0"/>
                                          </p:val>
                                        </p:tav>
                                        <p:tav tm="100000">
                                          <p:val>
                                            <p:strVal val="#ppt_h"/>
                                          </p:val>
                                        </p:tav>
                                      </p:tavLst>
                                    </p:anim>
                                    <p:animEffect transition="in" filter="fade">
                                      <p:cBhvr>
                                        <p:cTn id="44" dur="500"/>
                                        <p:tgtEl>
                                          <p:spTgt spid="6"/>
                                        </p:tgtEl>
                                      </p:cBhvr>
                                    </p:animEffect>
                                  </p:childTnLst>
                                </p:cTn>
                              </p:par>
                              <p:par>
                                <p:cTn id="45" presetID="2" presetClass="entr" presetSubtype="2" fill="hold" nodeType="withEffect">
                                  <p:stCondLst>
                                    <p:cond delay="0"/>
                                  </p:stCondLst>
                                  <p:childTnLst>
                                    <p:set>
                                      <p:cBhvr>
                                        <p:cTn id="46" dur="1" fill="hold">
                                          <p:stCondLst>
                                            <p:cond delay="0"/>
                                          </p:stCondLst>
                                        </p:cTn>
                                        <p:tgtEl>
                                          <p:spTgt spid="137"/>
                                        </p:tgtEl>
                                        <p:attrNameLst>
                                          <p:attrName>style.visibility</p:attrName>
                                        </p:attrNameLst>
                                      </p:cBhvr>
                                      <p:to>
                                        <p:strVal val="visible"/>
                                      </p:to>
                                    </p:set>
                                    <p:anim calcmode="lin" valueType="num">
                                      <p:cBhvr additive="base">
                                        <p:cTn id="47" dur="500" fill="hold"/>
                                        <p:tgtEl>
                                          <p:spTgt spid="137"/>
                                        </p:tgtEl>
                                        <p:attrNameLst>
                                          <p:attrName>ppt_x</p:attrName>
                                        </p:attrNameLst>
                                      </p:cBhvr>
                                      <p:tavLst>
                                        <p:tav tm="0">
                                          <p:val>
                                            <p:strVal val="1+#ppt_w/2"/>
                                          </p:val>
                                        </p:tav>
                                        <p:tav tm="100000">
                                          <p:val>
                                            <p:strVal val="#ppt_x"/>
                                          </p:val>
                                        </p:tav>
                                      </p:tavLst>
                                    </p:anim>
                                    <p:anim calcmode="lin" valueType="num">
                                      <p:cBhvr additive="base">
                                        <p:cTn id="48" dur="500" fill="hold"/>
                                        <p:tgtEl>
                                          <p:spTgt spid="1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矩形 9"/>
          <p:cNvSpPr/>
          <p:nvPr/>
        </p:nvSpPr>
        <p:spPr>
          <a:xfrm>
            <a:off x="466433" y="-910817"/>
            <a:ext cx="513567" cy="794497"/>
          </a:xfrm>
          <a:prstGeom prst="rect">
            <a:avLst/>
          </a:prstGeom>
          <a:solidFill>
            <a:srgbClr val="3E4150"/>
          </a:solidFill>
          <a:ln>
            <a:noFill/>
          </a:ln>
        </p:spPr>
        <p:txBody>
          <a:bodyPr anchor="ctr"/>
          <a:lstStyle/>
          <a:p>
            <a:pPr algn="ctr"/>
            <a:endParaRPr lang="zh-CN" altLang="en-US">
              <a:solidFill>
                <a:schemeClr val="lt1"/>
              </a:solidFill>
            </a:endParaRPr>
          </a:p>
        </p:txBody>
      </p:sp>
      <p:sp>
        <p:nvSpPr>
          <p:cNvPr id="11" name="矩形 10"/>
          <p:cNvSpPr/>
          <p:nvPr/>
        </p:nvSpPr>
        <p:spPr>
          <a:xfrm>
            <a:off x="980000" y="-910818"/>
            <a:ext cx="513567" cy="794497"/>
          </a:xfrm>
          <a:prstGeom prst="rect">
            <a:avLst/>
          </a:prstGeom>
          <a:solidFill>
            <a:srgbClr val="C00102"/>
          </a:solidFill>
          <a:ln>
            <a:noFill/>
          </a:ln>
        </p:spPr>
        <p:txBody>
          <a:bodyPr anchor="ctr"/>
          <a:lstStyle/>
          <a:p>
            <a:pPr algn="ctr"/>
            <a:endParaRPr lang="zh-CN" altLang="en-US">
              <a:solidFill>
                <a:schemeClr val="lt1"/>
              </a:solidFill>
            </a:endParaRPr>
          </a:p>
        </p:txBody>
      </p:sp>
      <p:grpSp>
        <p:nvGrpSpPr>
          <p:cNvPr id="22" name="组合 21"/>
          <p:cNvGrpSpPr/>
          <p:nvPr/>
        </p:nvGrpSpPr>
        <p:grpSpPr>
          <a:xfrm>
            <a:off x="-1" y="1492347"/>
            <a:ext cx="3317430" cy="2632835"/>
            <a:chOff x="-1" y="1492347"/>
            <a:chExt cx="3317430" cy="2632835"/>
          </a:xfrm>
        </p:grpSpPr>
        <p:sp>
          <p:nvSpPr>
            <p:cNvPr id="20" name="任意多边形 19"/>
            <p:cNvSpPr/>
            <p:nvPr/>
          </p:nvSpPr>
          <p:spPr>
            <a:xfrm>
              <a:off x="-1" y="2591803"/>
              <a:ext cx="2996972" cy="1533379"/>
            </a:xfrm>
            <a:custGeom>
              <a:avLst/>
              <a:gdLst>
                <a:gd name="connsiteX0" fmla="*/ 0 w 2996972"/>
                <a:gd name="connsiteY0" fmla="*/ 0 h 1533379"/>
                <a:gd name="connsiteX1" fmla="*/ 1316551 w 2996972"/>
                <a:gd name="connsiteY1" fmla="*/ 0 h 1533379"/>
                <a:gd name="connsiteX2" fmla="*/ 1465829 w 2996972"/>
                <a:gd name="connsiteY2" fmla="*/ 0 h 1533379"/>
                <a:gd name="connsiteX3" fmla="*/ 2747118 w 2996972"/>
                <a:gd name="connsiteY3" fmla="*/ 0 h 1533379"/>
                <a:gd name="connsiteX4" fmla="*/ 2747118 w 2996972"/>
                <a:gd name="connsiteY4" fmla="*/ 1109881 h 1533379"/>
                <a:gd name="connsiteX5" fmla="*/ 2749057 w 2996972"/>
                <a:gd name="connsiteY5" fmla="*/ 1090290 h 1533379"/>
                <a:gd name="connsiteX6" fmla="*/ 2913319 w 2996972"/>
                <a:gd name="connsiteY6" fmla="*/ 872451 h 1533379"/>
                <a:gd name="connsiteX7" fmla="*/ 2987451 w 2996972"/>
                <a:gd name="connsiteY7" fmla="*/ 833997 h 1533379"/>
                <a:gd name="connsiteX8" fmla="*/ 2987451 w 2996972"/>
                <a:gd name="connsiteY8" fmla="*/ 0 h 1533379"/>
                <a:gd name="connsiteX9" fmla="*/ 2996972 w 2996972"/>
                <a:gd name="connsiteY9" fmla="*/ 0 h 1533379"/>
                <a:gd name="connsiteX10" fmla="*/ 2996972 w 2996972"/>
                <a:gd name="connsiteY10" fmla="*/ 1533379 h 1533379"/>
                <a:gd name="connsiteX11" fmla="*/ 1465829 w 2996972"/>
                <a:gd name="connsiteY11" fmla="*/ 1533379 h 1533379"/>
                <a:gd name="connsiteX12" fmla="*/ 1316551 w 2996972"/>
                <a:gd name="connsiteY12" fmla="*/ 1533379 h 1533379"/>
                <a:gd name="connsiteX13" fmla="*/ 0 w 2996972"/>
                <a:gd name="connsiteY13" fmla="*/ 1533379 h 1533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96972" h="1533379">
                  <a:moveTo>
                    <a:pt x="0" y="0"/>
                  </a:moveTo>
                  <a:lnTo>
                    <a:pt x="1316551" y="0"/>
                  </a:lnTo>
                  <a:lnTo>
                    <a:pt x="1465829" y="0"/>
                  </a:lnTo>
                  <a:lnTo>
                    <a:pt x="2747118" y="0"/>
                  </a:lnTo>
                  <a:lnTo>
                    <a:pt x="2747118" y="1109881"/>
                  </a:lnTo>
                  <a:lnTo>
                    <a:pt x="2749057" y="1090290"/>
                  </a:lnTo>
                  <a:cubicBezTo>
                    <a:pt x="2764126" y="1017626"/>
                    <a:pt x="2826727" y="931288"/>
                    <a:pt x="2913319" y="872451"/>
                  </a:cubicBezTo>
                  <a:lnTo>
                    <a:pt x="2987451" y="833997"/>
                  </a:lnTo>
                  <a:lnTo>
                    <a:pt x="2987451" y="0"/>
                  </a:lnTo>
                  <a:lnTo>
                    <a:pt x="2996972" y="0"/>
                  </a:lnTo>
                  <a:lnTo>
                    <a:pt x="2996972" y="1533379"/>
                  </a:lnTo>
                  <a:lnTo>
                    <a:pt x="1465829" y="1533379"/>
                  </a:lnTo>
                  <a:lnTo>
                    <a:pt x="1316551" y="1533379"/>
                  </a:lnTo>
                  <a:lnTo>
                    <a:pt x="0" y="1533379"/>
                  </a:lnTo>
                  <a:close/>
                </a:path>
              </a:pathLst>
            </a:custGeom>
            <a:solidFill>
              <a:srgbClr val="C00102"/>
            </a:solidFill>
            <a:ln>
              <a:noFill/>
            </a:ln>
          </p:spPr>
          <p:txBody>
            <a:bodyPr anchor="ctr"/>
            <a:lstStyle/>
            <a:p>
              <a:pPr algn="ctr"/>
              <a:endParaRPr lang="zh-CN" altLang="en-US">
                <a:solidFill>
                  <a:schemeClr val="lt1"/>
                </a:solidFill>
              </a:endParaRPr>
            </a:p>
          </p:txBody>
        </p:sp>
        <p:sp>
          <p:nvSpPr>
            <p:cNvPr id="15" name="任意多边形 14"/>
            <p:cNvSpPr/>
            <p:nvPr/>
          </p:nvSpPr>
          <p:spPr>
            <a:xfrm rot="20700676">
              <a:off x="1591986" y="1492347"/>
              <a:ext cx="1725443" cy="2263599"/>
            </a:xfrm>
            <a:custGeom>
              <a:avLst/>
              <a:gdLst>
                <a:gd name="connsiteX0" fmla="*/ 779254 w 1725443"/>
                <a:gd name="connsiteY0" fmla="*/ 18962 h 2263599"/>
                <a:gd name="connsiteX1" fmla="*/ 925982 w 1725443"/>
                <a:gd name="connsiteY1" fmla="*/ 106386 h 2263599"/>
                <a:gd name="connsiteX2" fmla="*/ 934396 w 1725443"/>
                <a:gd name="connsiteY2" fmla="*/ 119050 h 2263599"/>
                <a:gd name="connsiteX3" fmla="*/ 1725443 w 1725443"/>
                <a:gd name="connsiteY3" fmla="*/ 825565 h 2263599"/>
                <a:gd name="connsiteX4" fmla="*/ 1719088 w 1725443"/>
                <a:gd name="connsiteY4" fmla="*/ 828955 h 2263599"/>
                <a:gd name="connsiteX5" fmla="*/ 1719697 w 1725443"/>
                <a:gd name="connsiteY5" fmla="*/ 829118 h 2263599"/>
                <a:gd name="connsiteX6" fmla="*/ 1368129 w 1725443"/>
                <a:gd name="connsiteY6" fmla="*/ 2142222 h 2263599"/>
                <a:gd name="connsiteX7" fmla="*/ 1158795 w 1725443"/>
                <a:gd name="connsiteY7" fmla="*/ 2086175 h 2263599"/>
                <a:gd name="connsiteX8" fmla="*/ 1482808 w 1725443"/>
                <a:gd name="connsiteY8" fmla="*/ 875989 h 2263599"/>
                <a:gd name="connsiteX9" fmla="*/ 882695 w 1725443"/>
                <a:gd name="connsiteY9" fmla="*/ 285854 h 2263599"/>
                <a:gd name="connsiteX10" fmla="*/ 877624 w 1725443"/>
                <a:gd name="connsiteY10" fmla="*/ 291010 h 2263599"/>
                <a:gd name="connsiteX11" fmla="*/ 858594 w 1725443"/>
                <a:gd name="connsiteY11" fmla="*/ 265082 h 2263599"/>
                <a:gd name="connsiteX12" fmla="*/ 713583 w 1725443"/>
                <a:gd name="connsiteY12" fmla="*/ 184744 h 2263599"/>
                <a:gd name="connsiteX13" fmla="*/ 423891 w 1725443"/>
                <a:gd name="connsiteY13" fmla="*/ 288976 h 2263599"/>
                <a:gd name="connsiteX14" fmla="*/ 423139 w 1725443"/>
                <a:gd name="connsiteY14" fmla="*/ 295348 h 2263599"/>
                <a:gd name="connsiteX15" fmla="*/ 1212724 w 1725443"/>
                <a:gd name="connsiteY15" fmla="*/ 1005710 h 2263599"/>
                <a:gd name="connsiteX16" fmla="*/ 865986 w 1725443"/>
                <a:gd name="connsiteY16" fmla="*/ 2263599 h 2263599"/>
                <a:gd name="connsiteX17" fmla="*/ 0 w 1725443"/>
                <a:gd name="connsiteY17" fmla="*/ 1407543 h 2263599"/>
                <a:gd name="connsiteX18" fmla="*/ 319954 w 1725443"/>
                <a:gd name="connsiteY18" fmla="*/ 212520 h 2263599"/>
                <a:gd name="connsiteX19" fmla="*/ 322720 w 1725443"/>
                <a:gd name="connsiteY19" fmla="*/ 192668 h 2263599"/>
                <a:gd name="connsiteX20" fmla="*/ 649441 w 1725443"/>
                <a:gd name="connsiteY20" fmla="*/ 0 h 2263599"/>
                <a:gd name="connsiteX21" fmla="*/ 779254 w 1725443"/>
                <a:gd name="connsiteY21" fmla="*/ 18962 h 2263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25443" h="2263599">
                  <a:moveTo>
                    <a:pt x="779254" y="18962"/>
                  </a:moveTo>
                  <a:cubicBezTo>
                    <a:pt x="839102" y="37278"/>
                    <a:pt x="890023" y="67875"/>
                    <a:pt x="925982" y="106386"/>
                  </a:cubicBezTo>
                  <a:lnTo>
                    <a:pt x="934396" y="119050"/>
                  </a:lnTo>
                  <a:lnTo>
                    <a:pt x="1725443" y="825565"/>
                  </a:lnTo>
                  <a:lnTo>
                    <a:pt x="1719088" y="828955"/>
                  </a:lnTo>
                  <a:lnTo>
                    <a:pt x="1719697" y="829118"/>
                  </a:lnTo>
                  <a:lnTo>
                    <a:pt x="1368129" y="2142222"/>
                  </a:lnTo>
                  <a:lnTo>
                    <a:pt x="1158795" y="2086175"/>
                  </a:lnTo>
                  <a:lnTo>
                    <a:pt x="1482808" y="875989"/>
                  </a:lnTo>
                  <a:lnTo>
                    <a:pt x="882695" y="285854"/>
                  </a:lnTo>
                  <a:lnTo>
                    <a:pt x="877624" y="291010"/>
                  </a:lnTo>
                  <a:lnTo>
                    <a:pt x="858594" y="265082"/>
                  </a:lnTo>
                  <a:cubicBezTo>
                    <a:pt x="822847" y="229577"/>
                    <a:pt x="772606" y="200547"/>
                    <a:pt x="713583" y="184744"/>
                  </a:cubicBezTo>
                  <a:cubicBezTo>
                    <a:pt x="578674" y="148623"/>
                    <a:pt x="448975" y="195290"/>
                    <a:pt x="423891" y="288976"/>
                  </a:cubicBezTo>
                  <a:lnTo>
                    <a:pt x="423139" y="295348"/>
                  </a:lnTo>
                  <a:lnTo>
                    <a:pt x="1212724" y="1005710"/>
                  </a:lnTo>
                  <a:lnTo>
                    <a:pt x="865986" y="2263599"/>
                  </a:lnTo>
                  <a:lnTo>
                    <a:pt x="0" y="1407543"/>
                  </a:lnTo>
                  <a:lnTo>
                    <a:pt x="319954" y="212520"/>
                  </a:lnTo>
                  <a:lnTo>
                    <a:pt x="322720" y="192668"/>
                  </a:lnTo>
                  <a:cubicBezTo>
                    <a:pt x="353817" y="82713"/>
                    <a:pt x="488279" y="0"/>
                    <a:pt x="649441" y="0"/>
                  </a:cubicBezTo>
                  <a:cubicBezTo>
                    <a:pt x="695487" y="0"/>
                    <a:pt x="739354" y="6752"/>
                    <a:pt x="779254" y="18962"/>
                  </a:cubicBezTo>
                  <a:close/>
                </a:path>
              </a:pathLst>
            </a:custGeom>
            <a:solidFill>
              <a:srgbClr val="3E4150"/>
            </a:solidFill>
            <a:ln>
              <a:noFill/>
            </a:ln>
          </p:spPr>
          <p:txBody>
            <a:bodyPr anchor="ctr"/>
            <a:lstStyle/>
            <a:p>
              <a:pPr algn="ctr"/>
              <a:endParaRPr lang="zh-CN" altLang="en-US">
                <a:solidFill>
                  <a:schemeClr val="lt1"/>
                </a:solidFill>
              </a:endParaRPr>
            </a:p>
          </p:txBody>
        </p:sp>
        <p:sp>
          <p:nvSpPr>
            <p:cNvPr id="18" name="矩形 17"/>
            <p:cNvSpPr/>
            <p:nvPr/>
          </p:nvSpPr>
          <p:spPr>
            <a:xfrm>
              <a:off x="503454" y="2795956"/>
              <a:ext cx="1037463" cy="1107996"/>
            </a:xfrm>
            <a:prstGeom prst="rect">
              <a:avLst/>
            </a:prstGeom>
          </p:spPr>
          <p:txBody>
            <a:bodyPr wrap="none">
              <a:spAutoFit/>
            </a:bodyPr>
            <a:lstStyle/>
            <a:p>
              <a:r>
                <a:rPr lang="en-US" altLang="zh-CN" sz="6600" b="1">
                  <a:solidFill>
                    <a:srgbClr val="FFFFFF"/>
                  </a:solidFill>
                  <a:latin typeface="方正姚体"/>
                  <a:ea typeface="方正姚体"/>
                </a:rPr>
                <a:t>02</a:t>
              </a:r>
              <a:endParaRPr lang="zh-CN" altLang="en-US" sz="6600">
                <a:solidFill>
                  <a:srgbClr val="FFFFFF"/>
                </a:solidFill>
                <a:latin typeface="方正姚体"/>
                <a:ea typeface="方正姚体"/>
              </a:endParaRPr>
            </a:p>
          </p:txBody>
        </p:sp>
      </p:grpSp>
      <p:sp>
        <p:nvSpPr>
          <p:cNvPr id="19" name="矩形 18"/>
          <p:cNvSpPr/>
          <p:nvPr/>
        </p:nvSpPr>
        <p:spPr>
          <a:xfrm>
            <a:off x="3009043" y="2591802"/>
            <a:ext cx="9182957" cy="1533379"/>
          </a:xfrm>
          <a:prstGeom prst="rect">
            <a:avLst/>
          </a:prstGeom>
          <a:solidFill>
            <a:srgbClr val="3E4150"/>
          </a:solidFill>
          <a:ln>
            <a:noFill/>
          </a:ln>
        </p:spPr>
        <p:txBody>
          <a:bodyPr anchor="ctr"/>
          <a:lstStyle/>
          <a:p>
            <a:pPr algn="ctr"/>
            <a:endParaRPr lang="zh-CN" altLang="en-US">
              <a:solidFill>
                <a:schemeClr val="lt1"/>
              </a:solidFill>
            </a:endParaRPr>
          </a:p>
        </p:txBody>
      </p:sp>
      <p:sp>
        <p:nvSpPr>
          <p:cNvPr id="16" name="矩形 15"/>
          <p:cNvSpPr/>
          <p:nvPr/>
        </p:nvSpPr>
        <p:spPr>
          <a:xfrm>
            <a:off x="4031202" y="2795956"/>
            <a:ext cx="7143750" cy="1187450"/>
          </a:xfrm>
          <a:prstGeom prst="rect">
            <a:avLst/>
          </a:prstGeom>
        </p:spPr>
        <p:txBody>
          <a:bodyPr wrap="square">
            <a:spAutoFit/>
          </a:bodyPr>
          <a:lstStyle/>
          <a:p>
            <a:pPr lvl="0" algn="ctr"/>
            <a:r>
              <a:rPr lang="en-US" altLang="en-US" sz="7200" b="1">
                <a:solidFill>
                  <a:srgbClr val="FFFFFF"/>
                </a:solidFill>
                <a:latin typeface="Agency FB"/>
                <a:ea typeface="微软雅黑"/>
              </a:rPr>
              <a:t>NESMA</a:t>
            </a:r>
            <a:r>
              <a:rPr lang="zh-CN" altLang="zh-CN" sz="7200" b="1">
                <a:solidFill>
                  <a:srgbClr val="FFFFFF"/>
                </a:solidFill>
                <a:latin typeface="Agency FB"/>
                <a:ea typeface="微软雅黑"/>
              </a:rPr>
              <a:t>标准简介</a:t>
            </a:r>
          </a:p>
        </p:txBody>
      </p:sp>
      <p:sp>
        <p:nvSpPr>
          <p:cNvPr id="2" name="文本框 1">
            <a:extLst>
              <a:ext uri="{FF2B5EF4-FFF2-40B4-BE49-F238E27FC236}">
                <a16:creationId xmlns:a16="http://schemas.microsoft.com/office/drawing/2014/main" id="{5DF486BC-E480-2919-B774-F9708718704E}"/>
              </a:ext>
            </a:extLst>
          </p:cNvPr>
          <p:cNvSpPr txBox="1"/>
          <p:nvPr/>
        </p:nvSpPr>
        <p:spPr>
          <a:xfrm>
            <a:off x="1237129" y="4437529"/>
            <a:ext cx="9937823" cy="646331"/>
          </a:xfrm>
          <a:prstGeom prst="rect">
            <a:avLst/>
          </a:prstGeom>
          <a:noFill/>
        </p:spPr>
        <p:txBody>
          <a:bodyPr wrap="square" rtlCol="0">
            <a:spAutoFit/>
          </a:bodyPr>
          <a:lstStyle/>
          <a:p>
            <a:r>
              <a:rPr lang="en-US" altLang="zh-CN" dirty="0"/>
              <a:t>NESMA</a:t>
            </a:r>
            <a:r>
              <a:rPr lang="zh-CN" altLang="en-US" dirty="0"/>
              <a:t>功能点估算方法，</a:t>
            </a:r>
            <a:r>
              <a:rPr lang="zh-CN" altLang="en-US" b="0" i="0" dirty="0">
                <a:solidFill>
                  <a:srgbClr val="121212"/>
                </a:solidFill>
                <a:effectLst/>
                <a:latin typeface="-apple-system"/>
              </a:rPr>
              <a:t>更加灵活方便，并且更适合项目早期预算、招投标阶段的成本评估，针对</a:t>
            </a:r>
            <a:r>
              <a:rPr lang="en-US" altLang="zh-CN" b="0" i="0" dirty="0">
                <a:solidFill>
                  <a:srgbClr val="121212"/>
                </a:solidFill>
                <a:effectLst/>
                <a:latin typeface="-apple-system"/>
              </a:rPr>
              <a:t>IFPUG</a:t>
            </a:r>
            <a:r>
              <a:rPr lang="zh-CN" altLang="en-US" b="0" i="0" dirty="0">
                <a:solidFill>
                  <a:srgbClr val="121212"/>
                </a:solidFill>
                <a:effectLst/>
                <a:latin typeface="-apple-system"/>
              </a:rPr>
              <a:t>方法分析过程较复杂、计算工作量大的不足，</a:t>
            </a:r>
            <a:r>
              <a:rPr lang="en-US" altLang="zh-CN" b="0" i="0" dirty="0">
                <a:solidFill>
                  <a:srgbClr val="121212"/>
                </a:solidFill>
                <a:effectLst/>
                <a:latin typeface="-apple-system"/>
              </a:rPr>
              <a:t>NESMA</a:t>
            </a:r>
            <a:r>
              <a:rPr lang="zh-CN" altLang="en-US" b="0" i="0" dirty="0">
                <a:solidFill>
                  <a:srgbClr val="121212"/>
                </a:solidFill>
                <a:effectLst/>
                <a:latin typeface="-apple-system"/>
              </a:rPr>
              <a:t>方法实现了快速估算</a:t>
            </a:r>
            <a:endParaRPr lang="zh-CN" altLang="en-US" dirty="0"/>
          </a:p>
        </p:txBody>
      </p:sp>
    </p:spTree>
    <p:extLst>
      <p:ext uri="{BB962C8B-B14F-4D97-AF65-F5344CB8AC3E}">
        <p14:creationId xmlns:p14="http://schemas.microsoft.com/office/powerpoint/2010/main" val="1031997104"/>
      </p:ext>
    </p:extLst>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10" presetClass="entr" presetSubtype="0"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par>
                          <p:cTn id="14" fill="hold">
                            <p:stCondLst>
                              <p:cond delay="3500"/>
                            </p:stCondLst>
                            <p:childTnLst>
                              <p:par>
                                <p:cTn id="15" presetID="10" presetClass="entr" presetSubtype="0"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stretch/>
        </a:blipFill>
        <a:effectLst/>
      </p:bgPr>
    </p:bg>
    <p:spTree>
      <p:nvGrpSpPr>
        <p:cNvPr id="1" name=""/>
        <p:cNvGrpSpPr/>
        <p:nvPr/>
      </p:nvGrpSpPr>
      <p:grpSpPr>
        <a:xfrm>
          <a:off x="0" y="0"/>
          <a:ext cx="0" cy="0"/>
          <a:chOff x="0" y="0"/>
          <a:chExt cx="0" cy="0"/>
        </a:xfrm>
      </p:grpSpPr>
      <p:sp>
        <p:nvSpPr>
          <p:cNvPr id="10" name="任意多边形 9"/>
          <p:cNvSpPr/>
          <p:nvPr/>
        </p:nvSpPr>
        <p:spPr>
          <a:xfrm>
            <a:off x="0" y="0"/>
            <a:ext cx="5398770" cy="788670"/>
          </a:xfrm>
          <a:custGeom>
            <a:avLst/>
            <a:gdLst/>
            <a:ahLst/>
            <a:cxnLst/>
            <a:rect l="l" t="t" r="r" b="b"/>
            <a:pathLst>
              <a:path w="5398770" h="788670">
                <a:moveTo>
                  <a:pt x="0" y="0"/>
                </a:moveTo>
                <a:lnTo>
                  <a:pt x="5398770" y="0"/>
                </a:lnTo>
                <a:lnTo>
                  <a:pt x="4752791" y="788670"/>
                </a:lnTo>
                <a:lnTo>
                  <a:pt x="0" y="788670"/>
                </a:lnTo>
                <a:lnTo>
                  <a:pt x="0" y="0"/>
                </a:lnTo>
                <a:close/>
              </a:path>
            </a:pathLst>
          </a:custGeom>
          <a:solidFill>
            <a:srgbClr val="3E4150"/>
          </a:solidFill>
          <a:ln>
            <a:noFill/>
          </a:ln>
        </p:spPr>
        <p:txBody>
          <a:bodyPr wrap="square" anchor="ctr"/>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algn="ctr"/>
            <a:endParaRPr lang="zh-CN" altLang="en-US">
              <a:solidFill>
                <a:srgbClr val="FFFFFF"/>
              </a:solidFill>
            </a:endParaRPr>
          </a:p>
        </p:txBody>
      </p:sp>
      <p:sp>
        <p:nvSpPr>
          <p:cNvPr id="99" name="文本框 98"/>
          <p:cNvSpPr txBox="1"/>
          <p:nvPr/>
        </p:nvSpPr>
        <p:spPr>
          <a:xfrm>
            <a:off x="879656" y="40392"/>
            <a:ext cx="3130550" cy="698500"/>
          </a:xfrm>
          <a:prstGeom prst="rect">
            <a:avLst/>
          </a:prstGeom>
          <a:noFill/>
        </p:spPr>
        <p:txBody>
          <a:bodyPr wrap="none">
            <a:spAutoFit/>
          </a:bodyPr>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lvl="0"/>
            <a:r>
              <a:rPr lang="en-US" altLang="en-US" sz="4000" b="1">
                <a:solidFill>
                  <a:srgbClr val="FFFFFF"/>
                </a:solidFill>
                <a:latin typeface="Microsoft YaHei"/>
                <a:ea typeface="Microsoft YaHei"/>
              </a:rPr>
              <a:t>NESMA</a:t>
            </a:r>
            <a:r>
              <a:rPr lang="zh-CN" altLang="zh-CN" sz="4000" b="1">
                <a:solidFill>
                  <a:srgbClr val="FFFFFF"/>
                </a:solidFill>
                <a:latin typeface="Microsoft YaHei"/>
                <a:ea typeface="Microsoft YaHei"/>
              </a:rPr>
              <a:t>标准</a:t>
            </a:r>
          </a:p>
        </p:txBody>
      </p:sp>
      <p:cxnSp>
        <p:nvCxnSpPr>
          <p:cNvPr id="5" name="直接连接符 4"/>
          <p:cNvCxnSpPr/>
          <p:nvPr/>
        </p:nvCxnSpPr>
        <p:spPr>
          <a:xfrm>
            <a:off x="3024869" y="1461185"/>
            <a:ext cx="0" cy="3600450"/>
          </a:xfrm>
          <a:prstGeom prst="line">
            <a:avLst/>
          </a:prstGeom>
          <a:ln w="19050">
            <a:solidFill>
              <a:schemeClr val="bg1">
                <a:lumMod val="50000"/>
              </a:schemeClr>
            </a:solidFill>
            <a:prstDash val="solid"/>
            <a:miter/>
          </a:ln>
        </p:spPr>
      </p:cxnSp>
      <p:cxnSp>
        <p:nvCxnSpPr>
          <p:cNvPr id="6" name="直接连接符 5"/>
          <p:cNvCxnSpPr/>
          <p:nvPr/>
        </p:nvCxnSpPr>
        <p:spPr>
          <a:xfrm rot="5400000">
            <a:off x="3763057" y="722997"/>
            <a:ext cx="0" cy="1476375"/>
          </a:xfrm>
          <a:prstGeom prst="line">
            <a:avLst/>
          </a:prstGeom>
          <a:ln w="19050">
            <a:solidFill>
              <a:schemeClr val="bg1">
                <a:lumMod val="50000"/>
              </a:schemeClr>
            </a:solidFill>
            <a:prstDash val="solid"/>
            <a:miter/>
          </a:ln>
        </p:spPr>
      </p:cxnSp>
      <p:cxnSp>
        <p:nvCxnSpPr>
          <p:cNvPr id="7" name="直接连接符 6"/>
          <p:cNvCxnSpPr/>
          <p:nvPr/>
        </p:nvCxnSpPr>
        <p:spPr>
          <a:xfrm rot="5400000">
            <a:off x="3186794" y="2537509"/>
            <a:ext cx="0" cy="1476375"/>
          </a:xfrm>
          <a:prstGeom prst="line">
            <a:avLst/>
          </a:prstGeom>
          <a:ln w="19050">
            <a:solidFill>
              <a:schemeClr val="bg1">
                <a:lumMod val="50000"/>
              </a:schemeClr>
            </a:solidFill>
            <a:prstDash val="solid"/>
            <a:miter/>
          </a:ln>
        </p:spPr>
      </p:cxnSp>
      <p:cxnSp>
        <p:nvCxnSpPr>
          <p:cNvPr id="8" name="直接连接符 7"/>
          <p:cNvCxnSpPr/>
          <p:nvPr/>
        </p:nvCxnSpPr>
        <p:spPr>
          <a:xfrm rot="5400000">
            <a:off x="3763057" y="4326622"/>
            <a:ext cx="0" cy="1476375"/>
          </a:xfrm>
          <a:prstGeom prst="line">
            <a:avLst/>
          </a:prstGeom>
          <a:ln w="19050">
            <a:solidFill>
              <a:schemeClr val="bg1">
                <a:lumMod val="50000"/>
              </a:schemeClr>
            </a:solidFill>
            <a:prstDash val="solid"/>
            <a:miter/>
          </a:ln>
        </p:spPr>
      </p:cxnSp>
      <p:sp>
        <p:nvSpPr>
          <p:cNvPr id="9" name="椭圆 8"/>
          <p:cNvSpPr/>
          <p:nvPr/>
        </p:nvSpPr>
        <p:spPr>
          <a:xfrm>
            <a:off x="535669" y="2158097"/>
            <a:ext cx="2193925" cy="2193925"/>
          </a:xfrm>
          <a:prstGeom prst="ellipse">
            <a:avLst/>
          </a:prstGeom>
          <a:solidFill>
            <a:srgbClr val="C00102"/>
          </a:solidFill>
          <a:ln>
            <a:noFill/>
          </a:ln>
        </p:spPr>
        <p:txBody>
          <a:bodyPr anchor="ctr"/>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algn="ctr"/>
            <a:endParaRPr lang="zh-CN" altLang="en-US">
              <a:solidFill>
                <a:schemeClr val="lt1"/>
              </a:solidFill>
            </a:endParaRPr>
          </a:p>
        </p:txBody>
      </p:sp>
      <p:grpSp>
        <p:nvGrpSpPr>
          <p:cNvPr id="11" name="组合 10"/>
          <p:cNvGrpSpPr/>
          <p:nvPr/>
        </p:nvGrpSpPr>
        <p:grpSpPr>
          <a:xfrm>
            <a:off x="3432856" y="1086535"/>
            <a:ext cx="4620840" cy="773112"/>
            <a:chOff x="3952875" y="1970088"/>
            <a:chExt cx="4620840" cy="773112"/>
          </a:xfrm>
          <a:solidFill>
            <a:srgbClr val="3E4150"/>
          </a:solidFill>
        </p:grpSpPr>
        <p:sp>
          <p:nvSpPr>
            <p:cNvPr id="12" name="圆角矩形 11"/>
            <p:cNvSpPr/>
            <p:nvPr/>
          </p:nvSpPr>
          <p:spPr>
            <a:xfrm>
              <a:off x="3952875" y="1970088"/>
              <a:ext cx="4620840" cy="773112"/>
            </a:xfrm>
            <a:prstGeom prst="roundRect">
              <a:avLst/>
            </a:prstGeom>
            <a:grpFill/>
            <a:ln>
              <a:noFill/>
            </a:ln>
          </p:spPr>
          <p:txBody>
            <a:bodyPr anchor="ctr"/>
            <a:lstStyle/>
            <a:p>
              <a:pPr algn="ctr"/>
              <a:endParaRPr lang="zh-CN" altLang="en-US">
                <a:solidFill>
                  <a:schemeClr val="lt1"/>
                </a:solidFill>
              </a:endParaRPr>
            </a:p>
          </p:txBody>
        </p:sp>
        <p:sp>
          <p:nvSpPr>
            <p:cNvPr id="13" name="文本框 12"/>
            <p:cNvSpPr txBox="1"/>
            <p:nvPr/>
          </p:nvSpPr>
          <p:spPr>
            <a:xfrm>
              <a:off x="4455265" y="2065191"/>
              <a:ext cx="3835400" cy="577850"/>
            </a:xfrm>
            <a:prstGeom prst="rect">
              <a:avLst/>
            </a:prstGeom>
            <a:grpFill/>
            <a:effectLst/>
          </p:spPr>
          <p:txBody>
            <a:bodyPr wrap="none">
              <a:spAutoFit/>
            </a:bodyPr>
            <a:lstStyle/>
            <a:p>
              <a:pPr lvl="0"/>
              <a:r>
                <a:rPr lang="zh-CN" altLang="zh-CN" sz="3200">
                  <a:solidFill>
                    <a:srgbClr val="FFFFFF"/>
                  </a:solidFill>
                  <a:latin typeface="Microsoft YaHei"/>
                  <a:ea typeface="Microsoft YaHei"/>
                </a:rPr>
                <a:t>预估功能点分析方法</a:t>
              </a:r>
              <a:r>
                <a:rPr lang="en-US" altLang="en-US" sz="3200">
                  <a:solidFill>
                    <a:srgbClr val="FFFFFF"/>
                  </a:solidFill>
                  <a:latin typeface="Microsoft YaHei"/>
                  <a:ea typeface="Microsoft YaHei"/>
                </a:rPr>
                <a:t> </a:t>
              </a:r>
            </a:p>
          </p:txBody>
        </p:sp>
      </p:grpSp>
      <p:grpSp>
        <p:nvGrpSpPr>
          <p:cNvPr id="14" name="组合 13"/>
          <p:cNvGrpSpPr/>
          <p:nvPr/>
        </p:nvGrpSpPr>
        <p:grpSpPr>
          <a:xfrm>
            <a:off x="3432856" y="2867710"/>
            <a:ext cx="4620840" cy="774700"/>
            <a:chOff x="3952875" y="3751263"/>
            <a:chExt cx="4620840" cy="774700"/>
          </a:xfrm>
          <a:solidFill>
            <a:srgbClr val="3E4150"/>
          </a:solidFill>
        </p:grpSpPr>
        <p:sp>
          <p:nvSpPr>
            <p:cNvPr id="15" name="圆角矩形 14"/>
            <p:cNvSpPr/>
            <p:nvPr/>
          </p:nvSpPr>
          <p:spPr>
            <a:xfrm>
              <a:off x="3952875" y="3751263"/>
              <a:ext cx="4620840" cy="774700"/>
            </a:xfrm>
            <a:prstGeom prst="roundRect">
              <a:avLst/>
            </a:prstGeom>
            <a:grpFill/>
            <a:ln>
              <a:noFill/>
            </a:ln>
          </p:spPr>
          <p:txBody>
            <a:bodyPr anchor="ctr"/>
            <a:lstStyle/>
            <a:p>
              <a:pPr algn="ctr"/>
              <a:endParaRPr lang="zh-CN" altLang="en-US">
                <a:solidFill>
                  <a:schemeClr val="lt1"/>
                </a:solidFill>
              </a:endParaRPr>
            </a:p>
          </p:txBody>
        </p:sp>
        <p:sp>
          <p:nvSpPr>
            <p:cNvPr id="16" name="文本框 15"/>
            <p:cNvSpPr txBox="1"/>
            <p:nvPr/>
          </p:nvSpPr>
          <p:spPr>
            <a:xfrm>
              <a:off x="4455265" y="3828188"/>
              <a:ext cx="3835400" cy="577850"/>
            </a:xfrm>
            <a:prstGeom prst="rect">
              <a:avLst/>
            </a:prstGeom>
            <a:grpFill/>
            <a:effectLst/>
          </p:spPr>
          <p:txBody>
            <a:bodyPr wrap="none">
              <a:spAutoFit/>
            </a:bodyPr>
            <a:lstStyle/>
            <a:p>
              <a:pPr lvl="0"/>
              <a:r>
                <a:rPr lang="zh-CN" altLang="zh-CN" sz="3200">
                  <a:solidFill>
                    <a:srgbClr val="FFFFFF"/>
                  </a:solidFill>
                  <a:latin typeface="Microsoft YaHei"/>
                  <a:ea typeface="Microsoft YaHei"/>
                </a:rPr>
                <a:t>估算功能点分析方法</a:t>
              </a:r>
              <a:r>
                <a:rPr lang="en-US" altLang="en-US" sz="3200">
                  <a:solidFill>
                    <a:srgbClr val="FFFFFF"/>
                  </a:solidFill>
                  <a:latin typeface="Microsoft YaHei"/>
                  <a:ea typeface="Microsoft YaHei"/>
                </a:rPr>
                <a:t> </a:t>
              </a:r>
            </a:p>
          </p:txBody>
        </p:sp>
      </p:grpSp>
      <p:grpSp>
        <p:nvGrpSpPr>
          <p:cNvPr id="17" name="组合 16"/>
          <p:cNvGrpSpPr/>
          <p:nvPr/>
        </p:nvGrpSpPr>
        <p:grpSpPr>
          <a:xfrm>
            <a:off x="3432856" y="4648885"/>
            <a:ext cx="4620840" cy="774700"/>
            <a:chOff x="3952875" y="5532438"/>
            <a:chExt cx="4620840" cy="774700"/>
          </a:xfrm>
          <a:solidFill>
            <a:srgbClr val="3E4150"/>
          </a:solidFill>
        </p:grpSpPr>
        <p:sp>
          <p:nvSpPr>
            <p:cNvPr id="19" name="圆角矩形 18"/>
            <p:cNvSpPr/>
            <p:nvPr/>
          </p:nvSpPr>
          <p:spPr>
            <a:xfrm>
              <a:off x="3952875" y="5532438"/>
              <a:ext cx="4620840" cy="774700"/>
            </a:xfrm>
            <a:prstGeom prst="roundRect">
              <a:avLst/>
            </a:prstGeom>
            <a:grpFill/>
            <a:ln>
              <a:noFill/>
            </a:ln>
          </p:spPr>
          <p:txBody>
            <a:bodyPr anchor="ctr"/>
            <a:lstStyle/>
            <a:p>
              <a:pPr algn="ctr"/>
              <a:endParaRPr lang="zh-CN" altLang="en-US">
                <a:solidFill>
                  <a:schemeClr val="lt1"/>
                </a:solidFill>
              </a:endParaRPr>
            </a:p>
          </p:txBody>
        </p:sp>
        <p:sp>
          <p:nvSpPr>
            <p:cNvPr id="20" name="文本框 19"/>
            <p:cNvSpPr txBox="1"/>
            <p:nvPr/>
          </p:nvSpPr>
          <p:spPr>
            <a:xfrm>
              <a:off x="4467827" y="5652800"/>
              <a:ext cx="3835400" cy="577850"/>
            </a:xfrm>
            <a:prstGeom prst="rect">
              <a:avLst/>
            </a:prstGeom>
            <a:grpFill/>
            <a:effectLst/>
          </p:spPr>
          <p:txBody>
            <a:bodyPr wrap="none">
              <a:spAutoFit/>
            </a:bodyPr>
            <a:lstStyle/>
            <a:p>
              <a:pPr lvl="0"/>
              <a:r>
                <a:rPr lang="zh-CN" altLang="zh-CN" sz="3200">
                  <a:solidFill>
                    <a:srgbClr val="FFFFFF"/>
                  </a:solidFill>
                  <a:latin typeface="Microsoft YaHei"/>
                  <a:ea typeface="Microsoft YaHei"/>
                </a:rPr>
                <a:t>详细功能点分析方法</a:t>
              </a:r>
              <a:r>
                <a:rPr lang="en-US" altLang="en-US" sz="3200">
                  <a:solidFill>
                    <a:srgbClr val="FFFFFF"/>
                  </a:solidFill>
                  <a:latin typeface="Microsoft YaHei"/>
                  <a:ea typeface="Microsoft YaHei"/>
                </a:rPr>
                <a:t> </a:t>
              </a:r>
            </a:p>
          </p:txBody>
        </p:sp>
      </p:grpSp>
      <p:sp>
        <p:nvSpPr>
          <p:cNvPr id="24" name="文本框 23"/>
          <p:cNvSpPr txBox="1"/>
          <p:nvPr/>
        </p:nvSpPr>
        <p:spPr>
          <a:xfrm>
            <a:off x="1033214" y="2574002"/>
            <a:ext cx="1193800" cy="1308100"/>
          </a:xfrm>
          <a:prstGeom prst="rect">
            <a:avLst/>
          </a:prstGeom>
          <a:noFill/>
        </p:spPr>
        <p:txBody>
          <a:bodyPr wrap="none">
            <a:spAutoFit/>
          </a:bodyPr>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lvl="0"/>
            <a:r>
              <a:rPr lang="zh-CN" altLang="zh-CN" sz="4000" b="1">
                <a:solidFill>
                  <a:srgbClr val="FFFFFF"/>
                </a:solidFill>
                <a:latin typeface="Microsoft YaHei"/>
                <a:ea typeface="Microsoft YaHei"/>
              </a:rPr>
              <a:t>分析</a:t>
            </a:r>
          </a:p>
          <a:p>
            <a:pPr lvl="0"/>
            <a:r>
              <a:rPr lang="zh-CN" altLang="zh-CN" sz="4000" b="1">
                <a:solidFill>
                  <a:srgbClr val="FFFFFF"/>
                </a:solidFill>
                <a:latin typeface="Microsoft YaHei"/>
                <a:ea typeface="Microsoft YaHei"/>
              </a:rPr>
              <a:t>方法</a:t>
            </a:r>
          </a:p>
        </p:txBody>
      </p:sp>
      <p:sp>
        <p:nvSpPr>
          <p:cNvPr id="25" name="矩形 24"/>
          <p:cNvSpPr/>
          <p:nvPr/>
        </p:nvSpPr>
        <p:spPr>
          <a:xfrm>
            <a:off x="466433" y="-910817"/>
            <a:ext cx="513567" cy="794497"/>
          </a:xfrm>
          <a:prstGeom prst="rect">
            <a:avLst/>
          </a:prstGeom>
          <a:solidFill>
            <a:srgbClr val="018ECC"/>
          </a:solidFill>
          <a:ln>
            <a:noFill/>
          </a:ln>
        </p:spPr>
        <p:txBody>
          <a:bodyPr anchor="ctr"/>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algn="ctr"/>
            <a:endParaRPr lang="zh-CN" altLang="en-US">
              <a:solidFill>
                <a:schemeClr val="lt1"/>
              </a:solidFill>
            </a:endParaRPr>
          </a:p>
        </p:txBody>
      </p:sp>
      <p:sp>
        <p:nvSpPr>
          <p:cNvPr id="26" name="矩形 25"/>
          <p:cNvSpPr/>
          <p:nvPr/>
        </p:nvSpPr>
        <p:spPr>
          <a:xfrm>
            <a:off x="466433" y="-910817"/>
            <a:ext cx="513567" cy="794497"/>
          </a:xfrm>
          <a:prstGeom prst="rect">
            <a:avLst/>
          </a:prstGeom>
          <a:solidFill>
            <a:srgbClr val="3E4150"/>
          </a:solidFill>
          <a:ln>
            <a:noFill/>
          </a:ln>
        </p:spPr>
        <p:txBody>
          <a:bodyPr anchor="ctr"/>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algn="ctr"/>
            <a:endParaRPr lang="zh-CN" altLang="en-US">
              <a:solidFill>
                <a:schemeClr val="lt1"/>
              </a:solidFill>
            </a:endParaRPr>
          </a:p>
        </p:txBody>
      </p:sp>
      <p:sp>
        <p:nvSpPr>
          <p:cNvPr id="27" name="矩形 26"/>
          <p:cNvSpPr/>
          <p:nvPr/>
        </p:nvSpPr>
        <p:spPr>
          <a:xfrm>
            <a:off x="980000" y="-910818"/>
            <a:ext cx="513567" cy="794497"/>
          </a:xfrm>
          <a:prstGeom prst="rect">
            <a:avLst/>
          </a:prstGeom>
          <a:solidFill>
            <a:srgbClr val="C00102"/>
          </a:solidFill>
          <a:ln>
            <a:noFill/>
          </a:ln>
        </p:spPr>
        <p:txBody>
          <a:bodyPr anchor="ctr"/>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algn="ctr"/>
            <a:endParaRPr lang="zh-CN" altLang="en-US">
              <a:solidFill>
                <a:schemeClr val="lt1"/>
              </a:solidFill>
            </a:endParaRPr>
          </a:p>
        </p:txBody>
      </p:sp>
      <p:sp>
        <p:nvSpPr>
          <p:cNvPr id="2" name="文本框 1">
            <a:extLst>
              <a:ext uri="{FF2B5EF4-FFF2-40B4-BE49-F238E27FC236}">
                <a16:creationId xmlns:a16="http://schemas.microsoft.com/office/drawing/2014/main" id="{EA400390-B947-B3A2-4983-E02D11B70502}"/>
              </a:ext>
            </a:extLst>
          </p:cNvPr>
          <p:cNvSpPr txBox="1"/>
          <p:nvPr/>
        </p:nvSpPr>
        <p:spPr>
          <a:xfrm>
            <a:off x="4067945" y="2090940"/>
            <a:ext cx="4926733" cy="646331"/>
          </a:xfrm>
          <a:prstGeom prst="rect">
            <a:avLst/>
          </a:prstGeom>
          <a:noFill/>
        </p:spPr>
        <p:txBody>
          <a:bodyPr wrap="square" rtlCol="0">
            <a:spAutoFit/>
          </a:bodyPr>
          <a:lstStyle/>
          <a:p>
            <a:r>
              <a:rPr lang="zh-CN" altLang="en-US" b="0" i="0" dirty="0">
                <a:solidFill>
                  <a:srgbClr val="121212"/>
                </a:solidFill>
                <a:effectLst/>
                <a:latin typeface="-apple-system"/>
              </a:rPr>
              <a:t>一般用于计划阶段，因为此阶段需求文件多不完善，故而只需关注逻辑文件即可</a:t>
            </a:r>
            <a:endParaRPr lang="zh-CN" altLang="en-US" dirty="0"/>
          </a:p>
        </p:txBody>
      </p:sp>
      <p:sp>
        <p:nvSpPr>
          <p:cNvPr id="3" name="文本框 2">
            <a:extLst>
              <a:ext uri="{FF2B5EF4-FFF2-40B4-BE49-F238E27FC236}">
                <a16:creationId xmlns:a16="http://schemas.microsoft.com/office/drawing/2014/main" id="{38759410-2FF9-AC47-CDF5-B906CF4A0243}"/>
              </a:ext>
            </a:extLst>
          </p:cNvPr>
          <p:cNvSpPr txBox="1"/>
          <p:nvPr/>
        </p:nvSpPr>
        <p:spPr>
          <a:xfrm>
            <a:off x="3843827" y="3746965"/>
            <a:ext cx="4926733" cy="646331"/>
          </a:xfrm>
          <a:prstGeom prst="rect">
            <a:avLst/>
          </a:prstGeom>
          <a:noFill/>
        </p:spPr>
        <p:txBody>
          <a:bodyPr wrap="square" rtlCol="0">
            <a:spAutoFit/>
          </a:bodyPr>
          <a:lstStyle/>
          <a:p>
            <a:r>
              <a:rPr lang="zh-CN" altLang="en-US" b="0" i="0" dirty="0">
                <a:solidFill>
                  <a:srgbClr val="121212"/>
                </a:solidFill>
                <a:effectLst/>
                <a:latin typeface="-apple-system"/>
              </a:rPr>
              <a:t>一般用于执行阶段，此时需求文件较为完善，故需要关注逻辑文件和相应的操作</a:t>
            </a:r>
            <a:endParaRPr lang="zh-CN" altLang="en-US" dirty="0"/>
          </a:p>
        </p:txBody>
      </p:sp>
      <p:sp>
        <p:nvSpPr>
          <p:cNvPr id="21" name="文本框 20">
            <a:extLst>
              <a:ext uri="{FF2B5EF4-FFF2-40B4-BE49-F238E27FC236}">
                <a16:creationId xmlns:a16="http://schemas.microsoft.com/office/drawing/2014/main" id="{D1701ED2-19E7-3889-956E-72C70F4A12A4}"/>
              </a:ext>
            </a:extLst>
          </p:cNvPr>
          <p:cNvSpPr txBox="1"/>
          <p:nvPr/>
        </p:nvSpPr>
        <p:spPr>
          <a:xfrm>
            <a:off x="3483311" y="5543947"/>
            <a:ext cx="6096000" cy="646331"/>
          </a:xfrm>
          <a:prstGeom prst="rect">
            <a:avLst/>
          </a:prstGeom>
          <a:noFill/>
        </p:spPr>
        <p:txBody>
          <a:bodyPr wrap="square">
            <a:spAutoFit/>
          </a:bodyPr>
          <a:lstStyle/>
          <a:p>
            <a:r>
              <a:rPr lang="zh-CN" altLang="en-US" b="1" i="0" dirty="0">
                <a:solidFill>
                  <a:srgbClr val="121212"/>
                </a:solidFill>
                <a:effectLst/>
                <a:latin typeface="-apple-system"/>
              </a:rPr>
              <a:t>主要</a:t>
            </a:r>
            <a:r>
              <a:rPr lang="zh-CN" altLang="en-US" b="0" i="0" dirty="0">
                <a:solidFill>
                  <a:srgbClr val="121212"/>
                </a:solidFill>
                <a:effectLst/>
                <a:latin typeface="-apple-system"/>
              </a:rPr>
              <a:t>用于事后评估阶段，此时功能需求非常详细，可关注逻辑文件、相应操作和复杂度</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99"/>
                                        </p:tgtEl>
                                        <p:attrNameLst>
                                          <p:attrName>style.visibility</p:attrName>
                                        </p:attrNameLst>
                                      </p:cBhvr>
                                      <p:to>
                                        <p:strVal val="visible"/>
                                      </p:to>
                                    </p:set>
                                    <p:anim calcmode="lin" valueType="num">
                                      <p:cBhvr additive="base">
                                        <p:cTn id="7" dur="500" fill="hold"/>
                                        <p:tgtEl>
                                          <p:spTgt spid="99"/>
                                        </p:tgtEl>
                                        <p:attrNameLst>
                                          <p:attrName>ppt_x</p:attrName>
                                        </p:attrNameLst>
                                      </p:cBhvr>
                                      <p:tavLst>
                                        <p:tav tm="0">
                                          <p:val>
                                            <p:strVal val="1+#ppt_w/2"/>
                                          </p:val>
                                        </p:tav>
                                        <p:tav tm="100000">
                                          <p:val>
                                            <p:strVal val="#ppt_x"/>
                                          </p:val>
                                        </p:tav>
                                      </p:tavLst>
                                    </p:anim>
                                    <p:anim calcmode="lin" valueType="num">
                                      <p:cBhvr additive="base">
                                        <p:cTn id="8" dur="500" fill="hold"/>
                                        <p:tgtEl>
                                          <p:spTgt spid="99"/>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1500"/>
                            </p:stCondLst>
                            <p:childTnLst>
                              <p:par>
                                <p:cTn id="14" presetID="2" presetClass="entr" presetSubtype="2" fill="hold"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fill="hold"/>
                                        <p:tgtEl>
                                          <p:spTgt spid="24"/>
                                        </p:tgtEl>
                                        <p:attrNameLst>
                                          <p:attrName>ppt_x</p:attrName>
                                        </p:attrNameLst>
                                      </p:cBhvr>
                                      <p:tavLst>
                                        <p:tav tm="0">
                                          <p:val>
                                            <p:strVal val="1+#ppt_w/2"/>
                                          </p:val>
                                        </p:tav>
                                        <p:tav tm="100000">
                                          <p:val>
                                            <p:strVal val="#ppt_x"/>
                                          </p:val>
                                        </p:tav>
                                      </p:tavLst>
                                    </p:anim>
                                    <p:anim calcmode="lin" valueType="num">
                                      <p:cBhvr additive="base">
                                        <p:cTn id="17" dur="500" fill="hold"/>
                                        <p:tgtEl>
                                          <p:spTgt spid="24"/>
                                        </p:tgtEl>
                                        <p:attrNameLst>
                                          <p:attrName>ppt_y</p:attrName>
                                        </p:attrNameLst>
                                      </p:cBhvr>
                                      <p:tavLst>
                                        <p:tav tm="0">
                                          <p:val>
                                            <p:strVal val="#ppt_y"/>
                                          </p:val>
                                        </p:tav>
                                        <p:tav tm="100000">
                                          <p:val>
                                            <p:strVal val="#ppt_y"/>
                                          </p:val>
                                        </p:tav>
                                      </p:tavLst>
                                    </p:anim>
                                  </p:childTnLst>
                                </p:cTn>
                              </p:par>
                            </p:childTnLst>
                          </p:cTn>
                        </p:par>
                        <p:par>
                          <p:cTn id="18" fill="hold">
                            <p:stCondLst>
                              <p:cond delay="2500"/>
                            </p:stCondLst>
                            <p:childTnLst>
                              <p:par>
                                <p:cTn id="19" presetID="10" presetClass="entr" presetSubtype="0"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par>
                          <p:cTn id="22" fill="hold">
                            <p:stCondLst>
                              <p:cond delay="3000"/>
                            </p:stCondLst>
                            <p:childTnLst>
                              <p:par>
                                <p:cTn id="23" presetID="10" presetClass="entr" presetSubtype="0"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par>
                          <p:cTn id="26" fill="hold">
                            <p:stCondLst>
                              <p:cond delay="3500"/>
                            </p:stCondLst>
                            <p:childTnLst>
                              <p:par>
                                <p:cTn id="27" presetID="10" presetClass="entr" presetSubtype="0" fill="hold"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par>
                          <p:cTn id="33" fill="hold">
                            <p:stCondLst>
                              <p:cond delay="4500"/>
                            </p:stCondLst>
                            <p:childTnLst>
                              <p:par>
                                <p:cTn id="34" presetID="10" presetClass="entr" presetSubtype="0" fill="hold" nodeType="after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par>
                          <p:cTn id="37" fill="hold">
                            <p:stCondLst>
                              <p:cond delay="5000"/>
                            </p:stCondLst>
                            <p:childTnLst>
                              <p:par>
                                <p:cTn id="38" presetID="10" presetClass="entr" presetSubtype="0"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childTnLst>
                          </p:cTn>
                        </p:par>
                        <p:par>
                          <p:cTn id="41" fill="hold">
                            <p:stCondLst>
                              <p:cond delay="5500"/>
                            </p:stCondLst>
                            <p:childTnLst>
                              <p:par>
                                <p:cTn id="42" presetID="10" presetClass="entr" presetSubtype="0" fill="hold" nodeType="after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stretch/>
        </a:blipFill>
        <a:effectLst/>
      </p:bgPr>
    </p:bg>
    <p:spTree>
      <p:nvGrpSpPr>
        <p:cNvPr id="1" name=""/>
        <p:cNvGrpSpPr/>
        <p:nvPr/>
      </p:nvGrpSpPr>
      <p:grpSpPr>
        <a:xfrm>
          <a:off x="0" y="0"/>
          <a:ext cx="0" cy="0"/>
          <a:chOff x="0" y="0"/>
          <a:chExt cx="0" cy="0"/>
        </a:xfrm>
      </p:grpSpPr>
      <p:sp>
        <p:nvSpPr>
          <p:cNvPr id="10" name="任意多边形 9"/>
          <p:cNvSpPr/>
          <p:nvPr/>
        </p:nvSpPr>
        <p:spPr>
          <a:xfrm>
            <a:off x="0" y="0"/>
            <a:ext cx="5398770" cy="788670"/>
          </a:xfrm>
          <a:custGeom>
            <a:avLst/>
            <a:gdLst/>
            <a:ahLst/>
            <a:cxnLst/>
            <a:rect l="l" t="t" r="r" b="b"/>
            <a:pathLst>
              <a:path w="5398770" h="788670">
                <a:moveTo>
                  <a:pt x="0" y="0"/>
                </a:moveTo>
                <a:lnTo>
                  <a:pt x="5398770" y="0"/>
                </a:lnTo>
                <a:lnTo>
                  <a:pt x="4752791" y="788670"/>
                </a:lnTo>
                <a:lnTo>
                  <a:pt x="0" y="788670"/>
                </a:lnTo>
                <a:lnTo>
                  <a:pt x="0" y="0"/>
                </a:lnTo>
                <a:close/>
              </a:path>
            </a:pathLst>
          </a:custGeom>
          <a:solidFill>
            <a:srgbClr val="3E4150"/>
          </a:solidFill>
          <a:ln>
            <a:noFill/>
          </a:ln>
        </p:spPr>
        <p:txBody>
          <a:bodyPr wrap="square" anchor="ctr"/>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algn="ctr"/>
            <a:endParaRPr lang="zh-CN" altLang="en-US">
              <a:solidFill>
                <a:srgbClr val="FFFFFF"/>
              </a:solidFill>
            </a:endParaRPr>
          </a:p>
        </p:txBody>
      </p:sp>
      <p:sp>
        <p:nvSpPr>
          <p:cNvPr id="5" name="文本框 4"/>
          <p:cNvSpPr txBox="1"/>
          <p:nvPr/>
        </p:nvSpPr>
        <p:spPr>
          <a:xfrm>
            <a:off x="1301650" y="42131"/>
            <a:ext cx="2832100" cy="641350"/>
          </a:xfrm>
          <a:prstGeom prst="rect">
            <a:avLst/>
          </a:prstGeom>
          <a:noFill/>
        </p:spPr>
        <p:txBody>
          <a:bodyPr wrap="none">
            <a:spAutoFit/>
          </a:bodyPr>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lvl="0"/>
            <a:r>
              <a:rPr lang="en-US" altLang="en-US" sz="3600" b="1">
                <a:solidFill>
                  <a:srgbClr val="FFFFFF"/>
                </a:solidFill>
                <a:latin typeface="Microsoft YaHei"/>
                <a:ea typeface="Microsoft YaHei"/>
              </a:rPr>
              <a:t>NESMA</a:t>
            </a:r>
            <a:r>
              <a:rPr lang="zh-CN" altLang="zh-CN" sz="3600" b="1">
                <a:solidFill>
                  <a:srgbClr val="FFFFFF"/>
                </a:solidFill>
                <a:latin typeface="Microsoft YaHei"/>
                <a:ea typeface="Microsoft YaHei"/>
              </a:rPr>
              <a:t>标准</a:t>
            </a:r>
          </a:p>
        </p:txBody>
      </p:sp>
      <p:sp>
        <p:nvSpPr>
          <p:cNvPr id="6" name="矩形 5"/>
          <p:cNvSpPr/>
          <p:nvPr/>
        </p:nvSpPr>
        <p:spPr>
          <a:xfrm>
            <a:off x="1671441" y="2667900"/>
            <a:ext cx="8317612" cy="3403618"/>
          </a:xfrm>
          <a:prstGeom prst="rect">
            <a:avLst/>
          </a:prstGeom>
          <a:noFill/>
          <a:ln w="25400">
            <a:solidFill>
              <a:srgbClr val="D9D9D9"/>
            </a:solidFill>
            <a:prstDash val="solid"/>
            <a:miter/>
          </a:ln>
        </p:spPr>
        <p:txBody>
          <a:bodyPr anchor="ctr"/>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algn="ctr"/>
            <a:endParaRPr lang="zh-CN" altLang="en-US">
              <a:solidFill>
                <a:schemeClr val="lt1"/>
              </a:solidFill>
            </a:endParaRPr>
          </a:p>
        </p:txBody>
      </p:sp>
      <p:sp>
        <p:nvSpPr>
          <p:cNvPr id="15" name="椭圆 14"/>
          <p:cNvSpPr/>
          <p:nvPr/>
        </p:nvSpPr>
        <p:spPr>
          <a:xfrm>
            <a:off x="2302058" y="3219309"/>
            <a:ext cx="170237" cy="179882"/>
          </a:xfrm>
          <a:prstGeom prst="ellipse">
            <a:avLst/>
          </a:prstGeom>
          <a:solidFill>
            <a:srgbClr val="3E4150"/>
          </a:solidFill>
          <a:ln>
            <a:noFill/>
          </a:ln>
        </p:spPr>
        <p:txBody>
          <a:bodyPr anchor="ctr"/>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algn="ctr"/>
            <a:endParaRPr lang="zh-CN" altLang="en-US">
              <a:solidFill>
                <a:schemeClr val="lt1"/>
              </a:solidFill>
            </a:endParaRPr>
          </a:p>
        </p:txBody>
      </p:sp>
      <p:sp>
        <p:nvSpPr>
          <p:cNvPr id="16" name="椭圆 15"/>
          <p:cNvSpPr/>
          <p:nvPr/>
        </p:nvSpPr>
        <p:spPr>
          <a:xfrm>
            <a:off x="2302058" y="4545791"/>
            <a:ext cx="170237" cy="179882"/>
          </a:xfrm>
          <a:prstGeom prst="ellipse">
            <a:avLst/>
          </a:prstGeom>
          <a:solidFill>
            <a:srgbClr val="3E4150"/>
          </a:solidFill>
          <a:ln>
            <a:noFill/>
          </a:ln>
        </p:spPr>
        <p:txBody>
          <a:bodyPr anchor="ctr"/>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algn="ctr"/>
            <a:endParaRPr lang="zh-CN" altLang="en-US">
              <a:solidFill>
                <a:schemeClr val="lt1"/>
              </a:solidFill>
            </a:endParaRPr>
          </a:p>
        </p:txBody>
      </p:sp>
      <p:sp>
        <p:nvSpPr>
          <p:cNvPr id="19" name="文本框 18"/>
          <p:cNvSpPr txBox="1"/>
          <p:nvPr/>
        </p:nvSpPr>
        <p:spPr>
          <a:xfrm>
            <a:off x="2576849" y="3157473"/>
            <a:ext cx="4794250" cy="577850"/>
          </a:xfrm>
          <a:prstGeom prst="rect">
            <a:avLst/>
          </a:prstGeom>
          <a:noFill/>
          <a:effectLst/>
        </p:spPr>
        <p:txBody>
          <a:bodyPr wrap="none">
            <a:spAutoFit/>
          </a:bodyPr>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lvl="0"/>
            <a:r>
              <a:rPr lang="zh-CN" altLang="zh-CN" sz="1600">
                <a:latin typeface="Microsoft YaHei"/>
                <a:ea typeface="Microsoft YaHei"/>
              </a:rPr>
              <a:t>学生确定并在页面输入数据功能的数量（</a:t>
            </a:r>
            <a:r>
              <a:rPr lang="en-US" altLang="en-US" sz="1600">
                <a:latin typeface="Microsoft YaHei"/>
                <a:ea typeface="Microsoft YaHei"/>
              </a:rPr>
              <a:t>ILF</a:t>
            </a:r>
            <a:r>
              <a:rPr lang="zh-CN" altLang="zh-CN" sz="1600">
                <a:latin typeface="Microsoft YaHei"/>
                <a:ea typeface="Microsoft YaHei"/>
              </a:rPr>
              <a:t>、</a:t>
            </a:r>
            <a:r>
              <a:rPr lang="en-US" altLang="en-US" sz="1600">
                <a:latin typeface="Microsoft YaHei"/>
                <a:ea typeface="Microsoft YaHei"/>
              </a:rPr>
              <a:t>EIF</a:t>
            </a:r>
            <a:r>
              <a:rPr lang="zh-CN" altLang="zh-CN" sz="1600">
                <a:latin typeface="Microsoft YaHei"/>
                <a:ea typeface="Microsoft YaHei"/>
              </a:rPr>
              <a:t>）</a:t>
            </a:r>
          </a:p>
          <a:p>
            <a:pPr lvl="0"/>
            <a:endParaRPr lang="en-US" altLang="en-US" sz="1600">
              <a:latin typeface="Microsoft YaHei"/>
              <a:ea typeface="Microsoft YaHei"/>
            </a:endParaRPr>
          </a:p>
        </p:txBody>
      </p:sp>
      <p:sp>
        <p:nvSpPr>
          <p:cNvPr id="20" name="文本框 19"/>
          <p:cNvSpPr txBox="1"/>
          <p:nvPr/>
        </p:nvSpPr>
        <p:spPr>
          <a:xfrm>
            <a:off x="2576849" y="4369709"/>
            <a:ext cx="6896100" cy="819150"/>
          </a:xfrm>
          <a:prstGeom prst="rect">
            <a:avLst/>
          </a:prstGeom>
          <a:noFill/>
          <a:effectLst/>
        </p:spPr>
        <p:txBody>
          <a:bodyPr wrap="none">
            <a:spAutoFit/>
          </a:bodyPr>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lvl="0"/>
            <a:r>
              <a:rPr lang="zh-CN" altLang="zh-CN" sz="1600" b="0" i="0" strike="noStrike" spc="0">
                <a:solidFill>
                  <a:srgbClr val="000000"/>
                </a:solidFill>
                <a:latin typeface="Microsoft YaHei"/>
                <a:ea typeface="Microsoft YaHei"/>
              </a:rPr>
              <a:t>页面使用公式 35 X NroILFs + 15 X NroEIFs 直接计算未调整功能点数量。</a:t>
            </a:r>
          </a:p>
          <a:p>
            <a:pPr lvl="0"/>
            <a:r>
              <a:rPr lang="zh-CN" altLang="zh-CN" sz="1600" b="0" i="0" strike="noStrike" spc="0">
                <a:solidFill>
                  <a:srgbClr val="000000"/>
                </a:solidFill>
                <a:latin typeface="Microsoft YaHei"/>
                <a:ea typeface="Microsoft YaHei"/>
              </a:rPr>
              <a:t>其中，NroILFs  表示ILF的数量，NroEIFs  表示EIF的数量。</a:t>
            </a:r>
          </a:p>
          <a:p>
            <a:pPr lvl="0"/>
            <a:endParaRPr lang="en-US" altLang="en-US" sz="1600">
              <a:latin typeface="Microsoft YaHei"/>
              <a:ea typeface="Microsoft YaHei"/>
            </a:endParaRPr>
          </a:p>
        </p:txBody>
      </p:sp>
      <p:sp>
        <p:nvSpPr>
          <p:cNvPr id="28" name="矩形 27"/>
          <p:cNvSpPr/>
          <p:nvPr/>
        </p:nvSpPr>
        <p:spPr>
          <a:xfrm>
            <a:off x="466433" y="-910817"/>
            <a:ext cx="513567" cy="794497"/>
          </a:xfrm>
          <a:prstGeom prst="rect">
            <a:avLst/>
          </a:prstGeom>
          <a:solidFill>
            <a:srgbClr val="018ECC"/>
          </a:solidFill>
          <a:ln>
            <a:noFill/>
          </a:ln>
        </p:spPr>
        <p:txBody>
          <a:bodyPr anchor="ctr"/>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algn="ctr"/>
            <a:endParaRPr lang="zh-CN" altLang="en-US">
              <a:solidFill>
                <a:schemeClr val="lt1"/>
              </a:solidFill>
            </a:endParaRPr>
          </a:p>
        </p:txBody>
      </p:sp>
      <p:sp>
        <p:nvSpPr>
          <p:cNvPr id="29" name="矩形 28"/>
          <p:cNvSpPr/>
          <p:nvPr/>
        </p:nvSpPr>
        <p:spPr>
          <a:xfrm>
            <a:off x="466433" y="-910817"/>
            <a:ext cx="513567" cy="794497"/>
          </a:xfrm>
          <a:prstGeom prst="rect">
            <a:avLst/>
          </a:prstGeom>
          <a:solidFill>
            <a:srgbClr val="3E4150"/>
          </a:solidFill>
          <a:ln>
            <a:noFill/>
          </a:ln>
        </p:spPr>
        <p:txBody>
          <a:bodyPr anchor="ctr"/>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algn="ctr"/>
            <a:endParaRPr lang="zh-CN" altLang="en-US">
              <a:solidFill>
                <a:schemeClr val="lt1"/>
              </a:solidFill>
            </a:endParaRPr>
          </a:p>
        </p:txBody>
      </p:sp>
      <p:sp>
        <p:nvSpPr>
          <p:cNvPr id="30" name="矩形 29"/>
          <p:cNvSpPr/>
          <p:nvPr/>
        </p:nvSpPr>
        <p:spPr>
          <a:xfrm>
            <a:off x="980000" y="-910818"/>
            <a:ext cx="513567" cy="794497"/>
          </a:xfrm>
          <a:prstGeom prst="rect">
            <a:avLst/>
          </a:prstGeom>
          <a:solidFill>
            <a:srgbClr val="C00102"/>
          </a:solidFill>
          <a:ln>
            <a:noFill/>
          </a:ln>
        </p:spPr>
        <p:txBody>
          <a:bodyPr anchor="ctr"/>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algn="ctr"/>
            <a:endParaRPr lang="zh-CN" altLang="en-US">
              <a:solidFill>
                <a:schemeClr val="lt1"/>
              </a:solidFill>
            </a:endParaRPr>
          </a:p>
        </p:txBody>
      </p:sp>
      <p:grpSp>
        <p:nvGrpSpPr>
          <p:cNvPr id="31" name="组合 11"/>
          <p:cNvGrpSpPr/>
          <p:nvPr/>
        </p:nvGrpSpPr>
        <p:grpSpPr>
          <a:xfrm>
            <a:off x="1671441" y="1705204"/>
            <a:ext cx="8317612" cy="707887"/>
            <a:chOff x="6625836" y="2035313"/>
            <a:chExt cx="4394433" cy="707887"/>
          </a:xfrm>
          <a:solidFill>
            <a:srgbClr val="C00102"/>
          </a:solidFill>
        </p:grpSpPr>
        <p:sp>
          <p:nvSpPr>
            <p:cNvPr id="32" name="矩形 12"/>
            <p:cNvSpPr/>
            <p:nvPr/>
          </p:nvSpPr>
          <p:spPr>
            <a:xfrm>
              <a:off x="6625836" y="2035313"/>
              <a:ext cx="4394433" cy="707887"/>
            </a:xfrm>
            <a:prstGeom prst="rect">
              <a:avLst/>
            </a:prstGeom>
            <a:grpFill/>
            <a:ln>
              <a:noFill/>
            </a:ln>
          </p:spPr>
          <p:txBody>
            <a:bodyPr anchor="ctr"/>
            <a:lstStyle/>
            <a:p>
              <a:pPr algn="ctr"/>
              <a:endParaRPr lang="zh-CN" altLang="en-US">
                <a:solidFill>
                  <a:schemeClr val="lt1"/>
                </a:solidFill>
              </a:endParaRPr>
            </a:p>
          </p:txBody>
        </p:sp>
        <p:sp>
          <p:nvSpPr>
            <p:cNvPr id="33" name="文本框 13"/>
            <p:cNvSpPr txBox="1"/>
            <p:nvPr/>
          </p:nvSpPr>
          <p:spPr>
            <a:xfrm>
              <a:off x="7992658" y="2073815"/>
              <a:ext cx="1784800" cy="641350"/>
            </a:xfrm>
            <a:prstGeom prst="rect">
              <a:avLst/>
            </a:prstGeom>
            <a:grpFill/>
          </p:spPr>
          <p:txBody>
            <a:bodyPr wrap="none">
              <a:spAutoFit/>
            </a:bodyPr>
            <a:lstStyle/>
            <a:p>
              <a:pPr lvl="0"/>
              <a:r>
                <a:rPr lang="zh-CN" altLang="zh-CN" sz="3600" b="1">
                  <a:solidFill>
                    <a:srgbClr val="FDFDFD"/>
                  </a:solidFill>
                  <a:latin typeface="Microsoft YaHei"/>
                  <a:ea typeface="Microsoft YaHei"/>
                </a:rPr>
                <a:t>预估功能点分析</a:t>
              </a:r>
            </a:p>
          </p:txBody>
        </p:sp>
      </p:grpSp>
      <p:sp>
        <p:nvSpPr>
          <p:cNvPr id="2" name="文本框 1">
            <a:extLst>
              <a:ext uri="{FF2B5EF4-FFF2-40B4-BE49-F238E27FC236}">
                <a16:creationId xmlns:a16="http://schemas.microsoft.com/office/drawing/2014/main" id="{1BE70827-4C4D-DDA3-D30E-D10F8535226F}"/>
              </a:ext>
            </a:extLst>
          </p:cNvPr>
          <p:cNvSpPr txBox="1"/>
          <p:nvPr/>
        </p:nvSpPr>
        <p:spPr>
          <a:xfrm>
            <a:off x="6831106" y="466165"/>
            <a:ext cx="3836894" cy="923330"/>
          </a:xfrm>
          <a:prstGeom prst="rect">
            <a:avLst/>
          </a:prstGeom>
          <a:noFill/>
        </p:spPr>
        <p:txBody>
          <a:bodyPr wrap="square" rtlCol="0">
            <a:spAutoFit/>
          </a:bodyPr>
          <a:lstStyle/>
          <a:p>
            <a:r>
              <a:rPr lang="zh-CN" altLang="en-US" b="1" i="0" dirty="0">
                <a:solidFill>
                  <a:srgbClr val="333333"/>
                </a:solidFill>
                <a:effectLst/>
                <a:latin typeface="pingfang SC"/>
              </a:rPr>
              <a:t>预估功能点分析是指在度量时，只识别出软件需求的数据功能数量，根据经验公式得出软件规模</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par>
                          <p:cTn id="13" fill="hold">
                            <p:stCondLst>
                              <p:cond delay="1500"/>
                            </p:stCondLst>
                            <p:childTnLst>
                              <p:par>
                                <p:cTn id="14" presetID="10" presetClass="entr" presetSubtype="0"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par>
                          <p:cTn id="17" fill="hold">
                            <p:stCondLst>
                              <p:cond delay="2000"/>
                            </p:stCondLst>
                            <p:childTnLst>
                              <p:par>
                                <p:cTn id="18" presetID="10" presetClass="entr" presetSubtype="0" fill="hold"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par>
                          <p:cTn id="21" fill="hold">
                            <p:stCondLst>
                              <p:cond delay="2500"/>
                            </p:stCondLst>
                            <p:childTnLst>
                              <p:par>
                                <p:cTn id="22" presetID="10" presetClass="entr" presetSubtype="0" fill="hold"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par>
                          <p:cTn id="25" fill="hold">
                            <p:stCondLst>
                              <p:cond delay="3000"/>
                            </p:stCondLst>
                            <p:childTnLst>
                              <p:par>
                                <p:cTn id="26" presetID="10" presetClass="entr" presetSubtype="0" fill="hold"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stretch/>
        </a:blipFill>
        <a:effectLst/>
      </p:bgPr>
    </p:bg>
    <p:spTree>
      <p:nvGrpSpPr>
        <p:cNvPr id="1" name=""/>
        <p:cNvGrpSpPr/>
        <p:nvPr/>
      </p:nvGrpSpPr>
      <p:grpSpPr>
        <a:xfrm>
          <a:off x="0" y="0"/>
          <a:ext cx="0" cy="0"/>
          <a:chOff x="0" y="0"/>
          <a:chExt cx="0" cy="0"/>
        </a:xfrm>
      </p:grpSpPr>
      <p:sp>
        <p:nvSpPr>
          <p:cNvPr id="10" name="任意多边形 9"/>
          <p:cNvSpPr/>
          <p:nvPr/>
        </p:nvSpPr>
        <p:spPr>
          <a:xfrm>
            <a:off x="0" y="0"/>
            <a:ext cx="5398770" cy="788670"/>
          </a:xfrm>
          <a:custGeom>
            <a:avLst/>
            <a:gdLst/>
            <a:ahLst/>
            <a:cxnLst/>
            <a:rect l="l" t="t" r="r" b="b"/>
            <a:pathLst>
              <a:path w="5398770" h="788670">
                <a:moveTo>
                  <a:pt x="0" y="0"/>
                </a:moveTo>
                <a:lnTo>
                  <a:pt x="5398770" y="0"/>
                </a:lnTo>
                <a:lnTo>
                  <a:pt x="4752791" y="788670"/>
                </a:lnTo>
                <a:lnTo>
                  <a:pt x="0" y="788670"/>
                </a:lnTo>
                <a:lnTo>
                  <a:pt x="0" y="0"/>
                </a:lnTo>
                <a:close/>
              </a:path>
            </a:pathLst>
          </a:custGeom>
          <a:solidFill>
            <a:srgbClr val="3E4150"/>
          </a:solidFill>
          <a:ln>
            <a:noFill/>
          </a:ln>
        </p:spPr>
        <p:txBody>
          <a:bodyPr wrap="square" anchor="ctr"/>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algn="ctr"/>
            <a:endParaRPr lang="zh-CN" altLang="en-US">
              <a:solidFill>
                <a:srgbClr val="FFFFFF"/>
              </a:solidFill>
            </a:endParaRPr>
          </a:p>
        </p:txBody>
      </p:sp>
      <p:sp>
        <p:nvSpPr>
          <p:cNvPr id="5" name="文本框 4"/>
          <p:cNvSpPr txBox="1"/>
          <p:nvPr/>
        </p:nvSpPr>
        <p:spPr>
          <a:xfrm>
            <a:off x="1301650" y="42131"/>
            <a:ext cx="2832100" cy="641350"/>
          </a:xfrm>
          <a:prstGeom prst="rect">
            <a:avLst/>
          </a:prstGeom>
          <a:noFill/>
        </p:spPr>
        <p:txBody>
          <a:bodyPr wrap="none">
            <a:spAutoFit/>
          </a:bodyPr>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lvl="0"/>
            <a:r>
              <a:rPr lang="en-US" altLang="en-US" sz="3600" b="1">
                <a:solidFill>
                  <a:srgbClr val="FFFFFF"/>
                </a:solidFill>
                <a:latin typeface="Microsoft YaHei"/>
                <a:ea typeface="Microsoft YaHei"/>
              </a:rPr>
              <a:t>NESMA</a:t>
            </a:r>
            <a:r>
              <a:rPr lang="zh-CN" altLang="zh-CN" sz="3600" b="1">
                <a:solidFill>
                  <a:srgbClr val="FFFFFF"/>
                </a:solidFill>
                <a:latin typeface="Microsoft YaHei"/>
                <a:ea typeface="Microsoft YaHei"/>
              </a:rPr>
              <a:t>标准</a:t>
            </a:r>
          </a:p>
        </p:txBody>
      </p:sp>
      <p:sp>
        <p:nvSpPr>
          <p:cNvPr id="6" name="矩形 5"/>
          <p:cNvSpPr/>
          <p:nvPr/>
        </p:nvSpPr>
        <p:spPr>
          <a:xfrm>
            <a:off x="1671441" y="2667900"/>
            <a:ext cx="8317612" cy="3403618"/>
          </a:xfrm>
          <a:prstGeom prst="rect">
            <a:avLst/>
          </a:prstGeom>
          <a:noFill/>
          <a:ln w="25400">
            <a:solidFill>
              <a:srgbClr val="D9D9D9"/>
            </a:solidFill>
            <a:prstDash val="solid"/>
            <a:miter/>
          </a:ln>
        </p:spPr>
        <p:txBody>
          <a:bodyPr anchor="ctr"/>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algn="ctr"/>
            <a:endParaRPr lang="zh-CN" altLang="en-US">
              <a:solidFill>
                <a:schemeClr val="lt1"/>
              </a:solidFill>
            </a:endParaRPr>
          </a:p>
        </p:txBody>
      </p:sp>
      <p:sp>
        <p:nvSpPr>
          <p:cNvPr id="15" name="椭圆 14"/>
          <p:cNvSpPr/>
          <p:nvPr/>
        </p:nvSpPr>
        <p:spPr>
          <a:xfrm>
            <a:off x="2251632" y="3239480"/>
            <a:ext cx="170237" cy="179882"/>
          </a:xfrm>
          <a:prstGeom prst="ellipse">
            <a:avLst/>
          </a:prstGeom>
          <a:solidFill>
            <a:srgbClr val="3E4150"/>
          </a:solidFill>
          <a:ln>
            <a:noFill/>
          </a:ln>
        </p:spPr>
        <p:txBody>
          <a:bodyPr anchor="ctr"/>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algn="ctr"/>
            <a:endParaRPr lang="zh-CN" altLang="en-US">
              <a:solidFill>
                <a:schemeClr val="lt1"/>
              </a:solidFill>
            </a:endParaRPr>
          </a:p>
        </p:txBody>
      </p:sp>
      <p:sp>
        <p:nvSpPr>
          <p:cNvPr id="16" name="椭圆 15"/>
          <p:cNvSpPr/>
          <p:nvPr/>
        </p:nvSpPr>
        <p:spPr>
          <a:xfrm>
            <a:off x="2251632" y="4454784"/>
            <a:ext cx="170237" cy="179882"/>
          </a:xfrm>
          <a:prstGeom prst="ellipse">
            <a:avLst/>
          </a:prstGeom>
          <a:solidFill>
            <a:srgbClr val="3E4150"/>
          </a:solidFill>
          <a:ln>
            <a:noFill/>
          </a:ln>
        </p:spPr>
        <p:txBody>
          <a:bodyPr anchor="ctr"/>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algn="ctr"/>
            <a:endParaRPr lang="zh-CN" altLang="en-US">
              <a:solidFill>
                <a:schemeClr val="lt1"/>
              </a:solidFill>
            </a:endParaRPr>
          </a:p>
        </p:txBody>
      </p:sp>
      <p:sp>
        <p:nvSpPr>
          <p:cNvPr id="19" name="文本框 18"/>
          <p:cNvSpPr txBox="1"/>
          <p:nvPr/>
        </p:nvSpPr>
        <p:spPr>
          <a:xfrm>
            <a:off x="2596272" y="3187551"/>
            <a:ext cx="6540500" cy="571500"/>
          </a:xfrm>
          <a:prstGeom prst="rect">
            <a:avLst/>
          </a:prstGeom>
          <a:noFill/>
          <a:effectLst/>
        </p:spPr>
        <p:txBody>
          <a:bodyPr wrap="none">
            <a:spAutoFit/>
          </a:bodyPr>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lvl="0"/>
            <a:r>
              <a:rPr lang="zh-CN" altLang="zh-CN" sz="1600" b="0" i="0" strike="noStrike" spc="0" dirty="0">
                <a:solidFill>
                  <a:srgbClr val="000000"/>
                </a:solidFill>
                <a:latin typeface="Microsoft YaHei"/>
                <a:ea typeface="Microsoft YaHei"/>
              </a:rPr>
              <a:t>学生确定并在页面输入每个功能的功能类型（ILF、EIF、EI、EO、EQ）</a:t>
            </a:r>
          </a:p>
          <a:p>
            <a:pPr lvl="0"/>
            <a:endParaRPr lang="en-US" altLang="en-US" sz="1600" dirty="0">
              <a:latin typeface="Microsoft YaHei"/>
              <a:ea typeface="Microsoft YaHei"/>
            </a:endParaRPr>
          </a:p>
        </p:txBody>
      </p:sp>
      <p:sp>
        <p:nvSpPr>
          <p:cNvPr id="20" name="文本框 19"/>
          <p:cNvSpPr txBox="1"/>
          <p:nvPr/>
        </p:nvSpPr>
        <p:spPr>
          <a:xfrm>
            <a:off x="2526422" y="4278702"/>
            <a:ext cx="6680200" cy="577850"/>
          </a:xfrm>
          <a:prstGeom prst="rect">
            <a:avLst/>
          </a:prstGeom>
          <a:noFill/>
          <a:effectLst/>
        </p:spPr>
        <p:txBody>
          <a:bodyPr wrap="none">
            <a:spAutoFit/>
          </a:bodyPr>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lvl="0"/>
            <a:r>
              <a:rPr lang="zh-CN" altLang="zh-CN" sz="1600" b="0" i="0" strike="noStrike" spc="0">
                <a:solidFill>
                  <a:srgbClr val="000000"/>
                </a:solidFill>
                <a:latin typeface="Microsoft YaHei"/>
                <a:ea typeface="Microsoft YaHei"/>
              </a:rPr>
              <a:t>页面为所有的数据功能选择“低”级复杂性程度，事务性功能选“中”级</a:t>
            </a:r>
          </a:p>
          <a:p>
            <a:pPr lvl="0"/>
            <a:r>
              <a:rPr lang="zh-CN" altLang="zh-CN" sz="1600" b="0" i="0" strike="noStrike" spc="0">
                <a:solidFill>
                  <a:srgbClr val="000000"/>
                </a:solidFill>
                <a:latin typeface="Microsoft YaHei"/>
                <a:ea typeface="Microsoft YaHei"/>
              </a:rPr>
              <a:t>复杂性程度，并以此计算整体未调整功能点。</a:t>
            </a:r>
          </a:p>
        </p:txBody>
      </p:sp>
      <p:sp>
        <p:nvSpPr>
          <p:cNvPr id="28" name="矩形 27"/>
          <p:cNvSpPr/>
          <p:nvPr/>
        </p:nvSpPr>
        <p:spPr>
          <a:xfrm>
            <a:off x="466433" y="-910817"/>
            <a:ext cx="513567" cy="794497"/>
          </a:xfrm>
          <a:prstGeom prst="rect">
            <a:avLst/>
          </a:prstGeom>
          <a:solidFill>
            <a:srgbClr val="018ECC"/>
          </a:solidFill>
          <a:ln>
            <a:noFill/>
          </a:ln>
        </p:spPr>
        <p:txBody>
          <a:bodyPr anchor="ctr"/>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algn="ctr"/>
            <a:endParaRPr lang="zh-CN" altLang="en-US">
              <a:solidFill>
                <a:schemeClr val="lt1"/>
              </a:solidFill>
            </a:endParaRPr>
          </a:p>
        </p:txBody>
      </p:sp>
      <p:sp>
        <p:nvSpPr>
          <p:cNvPr id="29" name="矩形 28"/>
          <p:cNvSpPr/>
          <p:nvPr/>
        </p:nvSpPr>
        <p:spPr>
          <a:xfrm>
            <a:off x="466433" y="-910817"/>
            <a:ext cx="513567" cy="794497"/>
          </a:xfrm>
          <a:prstGeom prst="rect">
            <a:avLst/>
          </a:prstGeom>
          <a:solidFill>
            <a:srgbClr val="3E4150"/>
          </a:solidFill>
          <a:ln>
            <a:noFill/>
          </a:ln>
        </p:spPr>
        <p:txBody>
          <a:bodyPr anchor="ctr"/>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algn="ctr"/>
            <a:endParaRPr lang="zh-CN" altLang="en-US">
              <a:solidFill>
                <a:schemeClr val="lt1"/>
              </a:solidFill>
            </a:endParaRPr>
          </a:p>
        </p:txBody>
      </p:sp>
      <p:sp>
        <p:nvSpPr>
          <p:cNvPr id="30" name="矩形 29"/>
          <p:cNvSpPr/>
          <p:nvPr/>
        </p:nvSpPr>
        <p:spPr>
          <a:xfrm>
            <a:off x="980000" y="-910818"/>
            <a:ext cx="513567" cy="794497"/>
          </a:xfrm>
          <a:prstGeom prst="rect">
            <a:avLst/>
          </a:prstGeom>
          <a:solidFill>
            <a:srgbClr val="C00102"/>
          </a:solidFill>
          <a:ln>
            <a:noFill/>
          </a:ln>
        </p:spPr>
        <p:txBody>
          <a:bodyPr anchor="ctr"/>
          <a:lstStyle>
            <a:lvl1pPr marL="0" lvl="0" algn="l" defTabSz="914400">
              <a:defRPr sz="1800" kern="1200">
                <a:solidFill>
                  <a:schemeClr val="tx1"/>
                </a:solidFill>
                <a:latin typeface="Calibri"/>
                <a:ea typeface="宋体"/>
              </a:defRPr>
            </a:lvl1pPr>
            <a:lvl2pPr marL="457200" lvl="1" algn="l" defTabSz="914400">
              <a:defRPr sz="1800" kern="1200">
                <a:solidFill>
                  <a:schemeClr val="tx1"/>
                </a:solidFill>
                <a:latin typeface="Calibri"/>
                <a:ea typeface="宋体"/>
              </a:defRPr>
            </a:lvl2pPr>
            <a:lvl3pPr marL="914400" lvl="2" algn="l" defTabSz="914400">
              <a:defRPr sz="1800" kern="1200">
                <a:solidFill>
                  <a:schemeClr val="tx1"/>
                </a:solidFill>
                <a:latin typeface="Calibri"/>
                <a:ea typeface="宋体"/>
              </a:defRPr>
            </a:lvl3pPr>
            <a:lvl4pPr marL="1371600" lvl="3" algn="l" defTabSz="914400">
              <a:defRPr sz="1800" kern="1200">
                <a:solidFill>
                  <a:schemeClr val="tx1"/>
                </a:solidFill>
                <a:latin typeface="Calibri"/>
                <a:ea typeface="宋体"/>
              </a:defRPr>
            </a:lvl4pPr>
            <a:lvl5pPr marL="1828800" lvl="4" algn="l" defTabSz="914400">
              <a:defRPr sz="1800" kern="1200">
                <a:solidFill>
                  <a:schemeClr val="tx1"/>
                </a:solidFill>
                <a:latin typeface="Calibri"/>
                <a:ea typeface="宋体"/>
              </a:defRPr>
            </a:lvl5pPr>
            <a:lvl6pPr marL="2286000" lvl="5" algn="l" defTabSz="914400">
              <a:defRPr sz="1800" kern="1200">
                <a:solidFill>
                  <a:schemeClr val="tx1"/>
                </a:solidFill>
                <a:latin typeface="Calibri"/>
                <a:ea typeface="宋体"/>
              </a:defRPr>
            </a:lvl6pPr>
            <a:lvl7pPr marL="2743200" lvl="6" algn="l" defTabSz="914400">
              <a:defRPr sz="1800" kern="1200">
                <a:solidFill>
                  <a:schemeClr val="tx1"/>
                </a:solidFill>
                <a:latin typeface="Calibri"/>
                <a:ea typeface="宋体"/>
              </a:defRPr>
            </a:lvl7pPr>
            <a:lvl8pPr marL="3200400" lvl="7" algn="l" defTabSz="914400">
              <a:defRPr sz="1800" kern="1200">
                <a:solidFill>
                  <a:schemeClr val="tx1"/>
                </a:solidFill>
                <a:latin typeface="Calibri"/>
                <a:ea typeface="宋体"/>
              </a:defRPr>
            </a:lvl8pPr>
            <a:lvl9pPr marL="3657600" lvl="8" algn="l" defTabSz="914400">
              <a:defRPr sz="1800" kern="1200">
                <a:solidFill>
                  <a:schemeClr val="tx1"/>
                </a:solidFill>
                <a:latin typeface="Calibri"/>
                <a:ea typeface="宋体"/>
              </a:defRPr>
            </a:lvl9pPr>
          </a:lstStyle>
          <a:p>
            <a:pPr algn="ctr"/>
            <a:endParaRPr lang="zh-CN" altLang="en-US">
              <a:solidFill>
                <a:schemeClr val="lt1"/>
              </a:solidFill>
            </a:endParaRPr>
          </a:p>
        </p:txBody>
      </p:sp>
      <p:grpSp>
        <p:nvGrpSpPr>
          <p:cNvPr id="31" name="组合 11"/>
          <p:cNvGrpSpPr/>
          <p:nvPr/>
        </p:nvGrpSpPr>
        <p:grpSpPr>
          <a:xfrm>
            <a:off x="1671441" y="1705204"/>
            <a:ext cx="8317612" cy="707887"/>
            <a:chOff x="6625836" y="2035313"/>
            <a:chExt cx="4394433" cy="707887"/>
          </a:xfrm>
          <a:solidFill>
            <a:srgbClr val="C00102"/>
          </a:solidFill>
        </p:grpSpPr>
        <p:sp>
          <p:nvSpPr>
            <p:cNvPr id="32" name="矩形 12"/>
            <p:cNvSpPr/>
            <p:nvPr/>
          </p:nvSpPr>
          <p:spPr>
            <a:xfrm>
              <a:off x="6625836" y="2035313"/>
              <a:ext cx="4394433" cy="707887"/>
            </a:xfrm>
            <a:prstGeom prst="rect">
              <a:avLst/>
            </a:prstGeom>
            <a:grpFill/>
            <a:ln>
              <a:noFill/>
            </a:ln>
          </p:spPr>
          <p:txBody>
            <a:bodyPr anchor="ctr"/>
            <a:lstStyle/>
            <a:p>
              <a:pPr algn="ctr"/>
              <a:endParaRPr lang="zh-CN" altLang="en-US">
                <a:solidFill>
                  <a:schemeClr val="lt1"/>
                </a:solidFill>
              </a:endParaRPr>
            </a:p>
          </p:txBody>
        </p:sp>
        <p:sp>
          <p:nvSpPr>
            <p:cNvPr id="33" name="文本框 13"/>
            <p:cNvSpPr txBox="1"/>
            <p:nvPr/>
          </p:nvSpPr>
          <p:spPr>
            <a:xfrm>
              <a:off x="7992658" y="2073815"/>
              <a:ext cx="1784800" cy="641350"/>
            </a:xfrm>
            <a:prstGeom prst="rect">
              <a:avLst/>
            </a:prstGeom>
            <a:grpFill/>
          </p:spPr>
          <p:txBody>
            <a:bodyPr wrap="none">
              <a:spAutoFit/>
            </a:bodyPr>
            <a:lstStyle/>
            <a:p>
              <a:pPr lvl="0"/>
              <a:r>
                <a:rPr lang="zh-CN" altLang="zh-CN" sz="3600" b="1" dirty="0">
                  <a:solidFill>
                    <a:srgbClr val="FDFDFD"/>
                  </a:solidFill>
                  <a:latin typeface="Microsoft YaHei"/>
                  <a:ea typeface="Microsoft YaHei"/>
                </a:rPr>
                <a:t>估算功能点分析</a:t>
              </a:r>
            </a:p>
          </p:txBody>
        </p:sp>
      </p:grpSp>
      <p:sp>
        <p:nvSpPr>
          <p:cNvPr id="2" name="文本框 1">
            <a:extLst>
              <a:ext uri="{FF2B5EF4-FFF2-40B4-BE49-F238E27FC236}">
                <a16:creationId xmlns:a16="http://schemas.microsoft.com/office/drawing/2014/main" id="{7F4E1BB2-A8B2-8C6E-58F4-5E191A519F1F}"/>
              </a:ext>
            </a:extLst>
          </p:cNvPr>
          <p:cNvSpPr txBox="1"/>
          <p:nvPr/>
        </p:nvSpPr>
        <p:spPr>
          <a:xfrm>
            <a:off x="2526422" y="5106976"/>
            <a:ext cx="6749415" cy="646331"/>
          </a:xfrm>
          <a:prstGeom prst="rect">
            <a:avLst/>
          </a:prstGeom>
          <a:noFill/>
        </p:spPr>
        <p:txBody>
          <a:bodyPr wrap="square" rtlCol="0">
            <a:spAutoFit/>
          </a:bodyPr>
          <a:lstStyle/>
          <a:p>
            <a:r>
              <a:rPr lang="zh-CN" altLang="en-US" b="0" i="0" dirty="0">
                <a:solidFill>
                  <a:srgbClr val="333333"/>
                </a:solidFill>
                <a:effectLst/>
                <a:latin typeface="pingfang SC"/>
              </a:rPr>
              <a:t>该方法与详细功能点分析的唯一区别是不用为每个功能识别分配复杂性程度，而是采用“默认值 ”。</a:t>
            </a:r>
            <a:endParaRPr lang="zh-CN" altLang="en-US" dirty="0"/>
          </a:p>
        </p:txBody>
      </p:sp>
      <p:sp>
        <p:nvSpPr>
          <p:cNvPr id="3" name="文本框 2">
            <a:extLst>
              <a:ext uri="{FF2B5EF4-FFF2-40B4-BE49-F238E27FC236}">
                <a16:creationId xmlns:a16="http://schemas.microsoft.com/office/drawing/2014/main" id="{6C8F98D1-8B71-6CED-80C4-B5BA2CC6E9F3}"/>
              </a:ext>
            </a:extLst>
          </p:cNvPr>
          <p:cNvSpPr txBox="1"/>
          <p:nvPr/>
        </p:nvSpPr>
        <p:spPr>
          <a:xfrm>
            <a:off x="5511669" y="415972"/>
            <a:ext cx="5801790" cy="1200329"/>
          </a:xfrm>
          <a:prstGeom prst="rect">
            <a:avLst/>
          </a:prstGeom>
          <a:noFill/>
        </p:spPr>
        <p:txBody>
          <a:bodyPr wrap="square" rtlCol="0">
            <a:spAutoFit/>
          </a:bodyPr>
          <a:lstStyle/>
          <a:p>
            <a:r>
              <a:rPr lang="zh-CN" altLang="en-US" b="1" i="0" dirty="0">
                <a:solidFill>
                  <a:srgbClr val="333333"/>
                </a:solidFill>
                <a:effectLst/>
                <a:latin typeface="pingfang SC"/>
              </a:rPr>
              <a:t>估算功能点分析是指在确定每个功能部件（数据功能或事务功能）的复杂性程度时使用标准值：数据功能全部采用“低”级复杂性程度，事务功能全部采用“中”级复杂性程度计量</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par>
                          <p:cTn id="13" fill="hold">
                            <p:stCondLst>
                              <p:cond delay="1500"/>
                            </p:stCondLst>
                            <p:childTnLst>
                              <p:par>
                                <p:cTn id="14" presetID="10" presetClass="entr" presetSubtype="0"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par>
                          <p:cTn id="17" fill="hold">
                            <p:stCondLst>
                              <p:cond delay="2000"/>
                            </p:stCondLst>
                            <p:childTnLst>
                              <p:par>
                                <p:cTn id="18" presetID="10" presetClass="entr" presetSubtype="0" fill="hold"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par>
                          <p:cTn id="21" fill="hold">
                            <p:stCondLst>
                              <p:cond delay="2500"/>
                            </p:stCondLst>
                            <p:childTnLst>
                              <p:par>
                                <p:cTn id="22" presetID="10" presetClass="entr" presetSubtype="0" fill="hold"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par>
                          <p:cTn id="25" fill="hold">
                            <p:stCondLst>
                              <p:cond delay="3000"/>
                            </p:stCondLst>
                            <p:childTnLst>
                              <p:par>
                                <p:cTn id="26" presetID="10" presetClass="entr" presetSubtype="0" fill="hold"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4765CE97-8FE5-41AE-B6D1-6BA811FD01D5"/>
  <p:tag name="ISPRING_SCORM_RATE_SLIDES" val="1"/>
  <p:tag name="ISPRINGONLINEFOLDERID" val="0"/>
  <p:tag name="ISPRINGONLINEFOLDERPATH" val="Content List"/>
  <p:tag name="ISPRINGCLOUDFOLDERID" val="0"/>
  <p:tag name="ISPRINGCLOUDFOLDERPATH" val="Repository"/>
  <p:tag name="ISPRING_PLAYERS_CUSTOMIZATION" val="UEsDBBQAAgAIAA6TU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A6TU0cNwDEewAEAANoDAAAPAAAAAAAAAAEAAAAAAAAAAABub25lL3BsYXllci54bWxQSwUGAAAAAAEAAQA9AAAA7QEAAAAA"/>
  <p:tag name="ISPRING_SCORM_ENDPOINT" val="&lt;endpoint&gt;&lt;enable&gt;0&lt;/enable&gt;&lt;lrs&gt;http://&lt;/lrs&gt;&lt;auth&gt;0&lt;/auth&gt;&lt;login&gt;&lt;/login&gt;&lt;password&gt;&lt;/password&gt;&lt;key&gt;&lt;/key&gt;&lt;name&gt;&lt;/name&gt;&lt;email&gt;&lt;/email&gt;&lt;/endpoint&gt;&#10;"/>
  <p:tag name="ISPRING_PRESENTATION_TITLE" val="深色论文"/>
</p:tagLst>
</file>

<file path=ppt/theme/theme1.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367</TotalTime>
  <Words>599</Words>
  <Application>Microsoft Office PowerPoint</Application>
  <PresentationFormat>宽屏</PresentationFormat>
  <Paragraphs>74</Paragraphs>
  <Slides>13</Slides>
  <Notes>13</Notes>
  <HiddenSlides>0</HiddenSlides>
  <MMClips>1</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-apple-system</vt:lpstr>
      <vt:lpstr>pingfang SC</vt:lpstr>
      <vt:lpstr>方正姚体</vt:lpstr>
      <vt:lpstr>Microsoft YaHei</vt:lpstr>
      <vt:lpstr>Microsoft YaHei</vt:lpstr>
      <vt:lpstr>Agency FB</vt:lpstr>
      <vt:lpstr>Arial</vt:lpstr>
      <vt:lpstr>Calibri</vt:lpstr>
      <vt:lpstr>Calibri Light</vt:lpstr>
      <vt:lpstr>Impact</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subject>PPTS</dc:subject>
  <dc:creator>PPTS</dc:creator>
  <cp:keywords>PPTS</cp:keywords>
  <dc:description>PPTS</dc:description>
  <cp:lastModifiedBy>吴 浩泽</cp:lastModifiedBy>
  <cp:revision>298</cp:revision>
  <dcterms:created xsi:type="dcterms:W3CDTF">2015-11-19T04:18:54Z</dcterms:created>
  <dcterms:modified xsi:type="dcterms:W3CDTF">2023-04-17T00:11:45Z</dcterms:modified>
  <cp:category>PPTS</cp:category>
</cp:coreProperties>
</file>