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gs" Target="tags/tag66.xml"/><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商业模式画布"/>
          <p:cNvPicPr>
            <a:picLocks noChangeAspect="1"/>
          </p:cNvPicPr>
          <p:nvPr>
            <p:custDataLst>
              <p:tags r:id="rId1"/>
            </p:custDataLst>
          </p:nvPr>
        </p:nvPicPr>
        <p:blipFill>
          <a:blip r:embed="rId2"/>
          <a:stretch>
            <a:fillRect/>
          </a:stretch>
        </p:blipFill>
        <p:spPr>
          <a:xfrm>
            <a:off x="882015" y="0"/>
            <a:ext cx="10427970" cy="6858000"/>
          </a:xfrm>
          <a:prstGeom prst="rect">
            <a:avLst/>
          </a:prstGeom>
        </p:spPr>
      </p:pic>
      <p:sp>
        <p:nvSpPr>
          <p:cNvPr id="5" name="文本框 4"/>
          <p:cNvSpPr txBox="1"/>
          <p:nvPr/>
        </p:nvSpPr>
        <p:spPr>
          <a:xfrm>
            <a:off x="1120775" y="1320800"/>
            <a:ext cx="1910080" cy="3476625"/>
          </a:xfrm>
          <a:prstGeom prst="rect">
            <a:avLst/>
          </a:prstGeom>
          <a:noFill/>
        </p:spPr>
        <p:txBody>
          <a:bodyPr wrap="square" rtlCol="0">
            <a:spAutoFit/>
          </a:bodyPr>
          <a:p>
            <a:r>
              <a:rPr lang="zh-CN" altLang="en-US" sz="2000">
                <a:latin typeface="华文仿宋" panose="02010600040101010101" charset="-122"/>
                <a:ea typeface="华文仿宋" panose="02010600040101010101" charset="-122"/>
              </a:rPr>
              <a:t>我们是基于同济大学乒乓球协会，联合各专业优秀人才形成的创业团队。由体育运动、信息技术等领域专家指导，各成员各司其职、紧密合作。</a:t>
            </a:r>
            <a:endParaRPr lang="zh-CN" altLang="en-US" sz="2000">
              <a:latin typeface="华文仿宋" panose="02010600040101010101" charset="-122"/>
              <a:ea typeface="华文仿宋" panose="02010600040101010101" charset="-122"/>
            </a:endParaRPr>
          </a:p>
        </p:txBody>
      </p:sp>
      <p:sp>
        <p:nvSpPr>
          <p:cNvPr id="6" name="文本框 5"/>
          <p:cNvSpPr txBox="1"/>
          <p:nvPr/>
        </p:nvSpPr>
        <p:spPr>
          <a:xfrm>
            <a:off x="3144520" y="1193800"/>
            <a:ext cx="1869440" cy="1938020"/>
          </a:xfrm>
          <a:prstGeom prst="rect">
            <a:avLst/>
          </a:prstGeom>
          <a:noFill/>
        </p:spPr>
        <p:txBody>
          <a:bodyPr wrap="square" rtlCol="0">
            <a:spAutoFit/>
          </a:bodyPr>
          <a:p>
            <a:r>
              <a:rPr lang="zh-CN" altLang="en-US" sz="1200">
                <a:latin typeface="华文仿宋" panose="02010600040101010101" charset="-122"/>
                <a:ea typeface="华文仿宋" panose="02010600040101010101" charset="-122"/>
                <a:sym typeface="+mn-ea"/>
              </a:rPr>
              <a:t>校园乒乓球积分赛体系是一项以乒乓球为竞技项目的比赛活动。应用互联网技术，开发排名滚动可视化平台，提供积分查询、用户交流、战绩录入等服务；结合自媒体手段，对部分比赛进行直播，设计赛季限定标识和校园乒乓文创。</a:t>
            </a:r>
            <a:endParaRPr lang="zh-CN" altLang="en-US" sz="1200">
              <a:latin typeface="华文仿宋" panose="02010600040101010101" charset="-122"/>
              <a:ea typeface="华文仿宋" panose="02010600040101010101" charset="-122"/>
              <a:sym typeface="+mn-ea"/>
            </a:endParaRPr>
          </a:p>
        </p:txBody>
      </p:sp>
      <p:sp>
        <p:nvSpPr>
          <p:cNvPr id="8" name="文本框 7"/>
          <p:cNvSpPr txBox="1"/>
          <p:nvPr/>
        </p:nvSpPr>
        <p:spPr>
          <a:xfrm>
            <a:off x="7151370" y="3787140"/>
            <a:ext cx="1965960" cy="1383665"/>
          </a:xfrm>
          <a:prstGeom prst="rect">
            <a:avLst/>
          </a:prstGeom>
          <a:noFill/>
        </p:spPr>
        <p:txBody>
          <a:bodyPr wrap="square" rtlCol="0">
            <a:spAutoFit/>
          </a:bodyPr>
          <a:p>
            <a:r>
              <a:rPr lang="zh-CN" altLang="en-US" sz="1200">
                <a:latin typeface="华文仿宋" panose="02010600040101010101" charset="-122"/>
                <a:ea typeface="华文仿宋" panose="02010600040101010101" charset="-122"/>
                <a:sym typeface="+mn-ea"/>
              </a:rPr>
              <a:t>比赛规则遵循国际乒联(</a:t>
            </a:r>
            <a:r>
              <a:rPr lang="zh-CN" altLang="en-US" sz="1200">
                <a:latin typeface="Times New Roman" panose="02020603050405020304" charset="0"/>
                <a:ea typeface="华文仿宋" panose="02010600040101010101" charset="-122"/>
                <a:cs typeface="Times New Roman" panose="02020603050405020304" charset="0"/>
                <a:sym typeface="+mn-ea"/>
              </a:rPr>
              <a:t>ITTF</a:t>
            </a:r>
            <a:r>
              <a:rPr lang="zh-CN" altLang="en-US" sz="1200">
                <a:latin typeface="华文仿宋" panose="02010600040101010101" charset="-122"/>
                <a:ea typeface="华文仿宋" panose="02010600040101010101" charset="-122"/>
                <a:sym typeface="+mn-ea"/>
              </a:rPr>
              <a:t>)的规定，积分规则实行中国乒乓球水平积分制度(</a:t>
            </a:r>
            <a:r>
              <a:rPr lang="zh-CN" altLang="en-US" sz="1200">
                <a:latin typeface="Times New Roman" panose="02020603050405020304" charset="0"/>
                <a:ea typeface="华文仿宋" panose="02010600040101010101" charset="-122"/>
                <a:cs typeface="Times New Roman" panose="02020603050405020304" charset="0"/>
                <a:sym typeface="+mn-ea"/>
              </a:rPr>
              <a:t>ChinaTT</a:t>
            </a:r>
            <a:r>
              <a:rPr lang="zh-CN" altLang="en-US" sz="1200">
                <a:latin typeface="华文仿宋" panose="02010600040101010101" charset="-122"/>
                <a:ea typeface="华文仿宋" panose="02010600040101010101" charset="-122"/>
                <a:sym typeface="+mn-ea"/>
              </a:rPr>
              <a:t>)，比赛采用线上场地公示及预约，线下比赛，专人录入成绩的模式。</a:t>
            </a:r>
            <a:endParaRPr lang="zh-CN" altLang="en-US" sz="1200">
              <a:latin typeface="华文仿宋" panose="02010600040101010101" charset="-122"/>
              <a:ea typeface="华文仿宋" panose="02010600040101010101" charset="-122"/>
            </a:endParaRPr>
          </a:p>
        </p:txBody>
      </p:sp>
      <p:sp>
        <p:nvSpPr>
          <p:cNvPr id="9" name="文本框 8"/>
          <p:cNvSpPr txBox="1"/>
          <p:nvPr>
            <p:custDataLst>
              <p:tags r:id="rId3"/>
            </p:custDataLst>
          </p:nvPr>
        </p:nvSpPr>
        <p:spPr>
          <a:xfrm>
            <a:off x="5127625" y="1320800"/>
            <a:ext cx="1910080" cy="2245360"/>
          </a:xfrm>
          <a:prstGeom prst="rect">
            <a:avLst/>
          </a:prstGeom>
          <a:noFill/>
        </p:spPr>
        <p:txBody>
          <a:bodyPr wrap="square" rtlCol="0">
            <a:spAutoFit/>
          </a:bodyPr>
          <a:p>
            <a:r>
              <a:rPr lang="zh-CN" altLang="en-US" sz="2000">
                <a:latin typeface="华文仿宋" panose="02010600040101010101" charset="-122"/>
                <a:ea typeface="华文仿宋" panose="02010600040101010101" charset="-122"/>
                <a:sym typeface="+mn-ea"/>
              </a:rPr>
              <a:t>校园乒乓球积分赛体系旨在促进在校师生的身心健康，促进校际交流，弘扬国球文化。</a:t>
            </a:r>
            <a:r>
              <a:rPr lang="zh-CN" altLang="en-US" sz="2000" dirty="0">
                <a:solidFill>
                  <a:schemeClr val="bg1"/>
                </a:solidFill>
                <a:latin typeface="华文仿宋" panose="02010600040101010101" charset="-122"/>
                <a:ea typeface="华文仿宋" panose="02010600040101010101" charset="-122"/>
                <a:cs typeface="华文仿宋" panose="02010600040101010101" charset="-122"/>
                <a:sym typeface="+mn-ea"/>
              </a:rPr>
              <a:t>。</a:t>
            </a:r>
            <a:endParaRPr lang="zh-CN" altLang="en-US" sz="2000">
              <a:latin typeface="华文仿宋" panose="02010600040101010101" charset="-122"/>
              <a:ea typeface="华文仿宋" panose="02010600040101010101" charset="-122"/>
            </a:endParaRPr>
          </a:p>
        </p:txBody>
      </p:sp>
      <p:sp>
        <p:nvSpPr>
          <p:cNvPr id="12" name="文本框 11"/>
          <p:cNvSpPr txBox="1"/>
          <p:nvPr/>
        </p:nvSpPr>
        <p:spPr>
          <a:xfrm>
            <a:off x="6711950" y="5187950"/>
            <a:ext cx="3802380" cy="1481455"/>
          </a:xfrm>
          <a:prstGeom prst="rect">
            <a:avLst/>
          </a:prstGeom>
          <a:noFill/>
        </p:spPr>
        <p:txBody>
          <a:bodyPr wrap="square" rtlCol="0">
            <a:noAutofit/>
          </a:bodyPr>
          <a:p>
            <a:pPr indent="0" algn="l" fontAlgn="auto">
              <a:lnSpc>
                <a:spcPts val="1440"/>
              </a:lnSpc>
              <a:buClrTx/>
              <a:buSzTx/>
              <a:buFontTx/>
            </a:pPr>
            <a:r>
              <a:rPr lang="zh-CN" altLang="en-US" sz="1200">
                <a:latin typeface="华文仿宋" panose="02010600040101010101" charset="-122"/>
                <a:ea typeface="华文仿宋" panose="02010600040101010101" charset="-122"/>
              </a:rPr>
              <a:t>1.参赛费用：收取报名费用于场地租凭，裁判租凭，奖品等费用。所有报名参赛的师生都能活得赛季限定文创。</a:t>
            </a:r>
            <a:endParaRPr lang="zh-CN" altLang="en-US" sz="1200">
              <a:latin typeface="华文仿宋" panose="02010600040101010101" charset="-122"/>
              <a:ea typeface="华文仿宋" panose="02010600040101010101" charset="-122"/>
            </a:endParaRPr>
          </a:p>
          <a:p>
            <a:pPr indent="0" algn="l" fontAlgn="auto">
              <a:lnSpc>
                <a:spcPts val="1440"/>
              </a:lnSpc>
              <a:buClrTx/>
              <a:buSzTx/>
              <a:buFontTx/>
            </a:pPr>
            <a:r>
              <a:rPr lang="zh-CN" altLang="en-US" sz="1200">
                <a:latin typeface="华文仿宋" panose="02010600040101010101" charset="-122"/>
                <a:ea typeface="华文仿宋" panose="02010600040101010101" charset="-122"/>
              </a:rPr>
              <a:t>2.赞助商与广告：与校内外的赞助商合作。赞助商以提供资金，奖品的方式来换取比赛中的宣传和产品曝光。</a:t>
            </a:r>
            <a:endParaRPr lang="zh-CN" altLang="en-US" sz="1200">
              <a:latin typeface="华文仿宋" panose="02010600040101010101" charset="-122"/>
              <a:ea typeface="华文仿宋" panose="02010600040101010101" charset="-122"/>
            </a:endParaRPr>
          </a:p>
          <a:p>
            <a:pPr indent="0" algn="l" fontAlgn="auto">
              <a:lnSpc>
                <a:spcPts val="1440"/>
              </a:lnSpc>
              <a:buClrTx/>
              <a:buSzTx/>
              <a:buFontTx/>
            </a:pPr>
            <a:r>
              <a:rPr lang="zh-CN" altLang="en-US" sz="1200">
                <a:latin typeface="华文仿宋" panose="02010600040101010101" charset="-122"/>
                <a:ea typeface="华文仿宋" panose="02010600040101010101" charset="-122"/>
              </a:rPr>
              <a:t>3.合作伙伴关系：可与体育用品商店和乒乓球培训机构建立合作关系，推荐他们的产品和服务，从中获取一定的佣金和回扣。</a:t>
            </a:r>
            <a:endParaRPr lang="zh-CN" altLang="en-US" sz="1200">
              <a:latin typeface="华文仿宋" panose="02010600040101010101" charset="-122"/>
              <a:ea typeface="华文仿宋" panose="02010600040101010101" charset="-122"/>
            </a:endParaRPr>
          </a:p>
        </p:txBody>
      </p:sp>
      <p:sp>
        <p:nvSpPr>
          <p:cNvPr id="13" name="文本框 12"/>
          <p:cNvSpPr txBox="1"/>
          <p:nvPr/>
        </p:nvSpPr>
        <p:spPr>
          <a:xfrm>
            <a:off x="1643380" y="5287010"/>
            <a:ext cx="3657600" cy="1273175"/>
          </a:xfrm>
          <a:prstGeom prst="rect">
            <a:avLst/>
          </a:prstGeom>
          <a:noFill/>
        </p:spPr>
        <p:txBody>
          <a:bodyPr wrap="square" rtlCol="0">
            <a:noAutofit/>
          </a:bodyPr>
          <a:p>
            <a:pPr indent="0" algn="l" fontAlgn="auto">
              <a:lnSpc>
                <a:spcPct val="100000"/>
              </a:lnSpc>
              <a:buClrTx/>
              <a:buSzTx/>
              <a:buFontTx/>
            </a:pPr>
            <a:r>
              <a:rPr lang="zh-CN" altLang="en-US" sz="1600">
                <a:latin typeface="华文仿宋" panose="02010600040101010101" charset="-122"/>
                <a:ea typeface="华文仿宋" panose="02010600040101010101" charset="-122"/>
              </a:rPr>
              <a:t>1.</a:t>
            </a:r>
            <a:r>
              <a:rPr lang="zh-CN" altLang="en-US" sz="1600">
                <a:latin typeface="华文仿宋" panose="02010600040101010101" charset="-122"/>
                <a:ea typeface="华文仿宋" panose="02010600040101010101" charset="-122"/>
                <a:sym typeface="+mn-ea"/>
              </a:rPr>
              <a:t>工作人员劳务费（</a:t>
            </a:r>
            <a:r>
              <a:rPr lang="zh-CN" altLang="en-US" sz="1600">
                <a:latin typeface="华文仿宋" panose="02010600040101010101" charset="-122"/>
                <a:ea typeface="华文仿宋" panose="02010600040101010101" charset="-122"/>
                <a:sym typeface="+mn-ea"/>
              </a:rPr>
              <a:t>裁判等）</a:t>
            </a:r>
            <a:endParaRPr lang="zh-CN" altLang="en-US" sz="1600">
              <a:latin typeface="华文仿宋" panose="02010600040101010101" charset="-122"/>
              <a:ea typeface="华文仿宋" panose="02010600040101010101" charset="-122"/>
            </a:endParaRPr>
          </a:p>
          <a:p>
            <a:pPr indent="0" algn="l" fontAlgn="auto">
              <a:lnSpc>
                <a:spcPct val="100000"/>
              </a:lnSpc>
              <a:buClrTx/>
              <a:buSzTx/>
              <a:buFontTx/>
            </a:pPr>
            <a:r>
              <a:rPr lang="zh-CN" altLang="en-US" sz="1600">
                <a:latin typeface="华文仿宋" panose="02010600040101010101" charset="-122"/>
                <a:ea typeface="华文仿宋" panose="02010600040101010101" charset="-122"/>
              </a:rPr>
              <a:t>2.</a:t>
            </a:r>
            <a:r>
              <a:rPr lang="zh-CN" altLang="en-US" sz="1600">
                <a:latin typeface="华文仿宋" panose="02010600040101010101" charset="-122"/>
                <a:ea typeface="华文仿宋" panose="02010600040101010101" charset="-122"/>
                <a:sym typeface="+mn-ea"/>
              </a:rPr>
              <a:t>购买乒乓球器材</a:t>
            </a:r>
            <a:endParaRPr lang="zh-CN" altLang="en-US" sz="1600">
              <a:latin typeface="华文仿宋" panose="02010600040101010101" charset="-122"/>
              <a:ea typeface="华文仿宋" panose="02010600040101010101" charset="-122"/>
              <a:sym typeface="+mn-ea"/>
            </a:endParaRPr>
          </a:p>
          <a:p>
            <a:pPr indent="0" algn="l" fontAlgn="auto">
              <a:lnSpc>
                <a:spcPct val="100000"/>
              </a:lnSpc>
              <a:buClrTx/>
              <a:buSzTx/>
              <a:buFontTx/>
            </a:pPr>
            <a:r>
              <a:rPr lang="en-US" altLang="zh-CN" sz="1600">
                <a:latin typeface="华文仿宋" panose="02010600040101010101" charset="-122"/>
                <a:ea typeface="华文仿宋" panose="02010600040101010101" charset="-122"/>
              </a:rPr>
              <a:t>3.</a:t>
            </a:r>
            <a:r>
              <a:rPr lang="zh-CN" altLang="en-US" sz="1600">
                <a:latin typeface="华文仿宋" panose="02010600040101010101" charset="-122"/>
                <a:ea typeface="华文仿宋" panose="02010600040101010101" charset="-122"/>
              </a:rPr>
              <a:t>购买赛季奖品与参赛纪念品（</a:t>
            </a:r>
            <a:r>
              <a:rPr lang="zh-CN" altLang="en-US" sz="1600">
                <a:latin typeface="华文仿宋" panose="02010600040101010101" charset="-122"/>
                <a:ea typeface="华文仿宋" panose="02010600040101010101" charset="-122"/>
              </a:rPr>
              <a:t>文创）</a:t>
            </a:r>
            <a:endParaRPr lang="zh-CN" altLang="en-US" sz="1600">
              <a:latin typeface="华文仿宋" panose="02010600040101010101" charset="-122"/>
              <a:ea typeface="华文仿宋" panose="02010600040101010101" charset="-122"/>
            </a:endParaRPr>
          </a:p>
          <a:p>
            <a:pPr indent="0" algn="l" fontAlgn="auto">
              <a:lnSpc>
                <a:spcPct val="100000"/>
              </a:lnSpc>
              <a:buClrTx/>
              <a:buSzTx/>
              <a:buFontTx/>
            </a:pPr>
            <a:r>
              <a:rPr lang="en-US" altLang="zh-CN" sz="1600">
                <a:latin typeface="华文仿宋" panose="02010600040101010101" charset="-122"/>
                <a:ea typeface="华文仿宋" panose="02010600040101010101" charset="-122"/>
              </a:rPr>
              <a:t>4.</a:t>
            </a:r>
            <a:r>
              <a:rPr lang="zh-CN" altLang="en-US" sz="1600">
                <a:latin typeface="华文仿宋" panose="02010600040101010101" charset="-122"/>
                <a:ea typeface="华文仿宋" panose="02010600040101010101" charset="-122"/>
              </a:rPr>
              <a:t>宣发必要支出</a:t>
            </a:r>
            <a:endParaRPr lang="zh-CN" altLang="en-US" sz="1600">
              <a:latin typeface="华文仿宋" panose="02010600040101010101" charset="-122"/>
              <a:ea typeface="华文仿宋" panose="02010600040101010101" charset="-122"/>
            </a:endParaRPr>
          </a:p>
          <a:p>
            <a:pPr indent="0" algn="l" fontAlgn="auto">
              <a:lnSpc>
                <a:spcPct val="100000"/>
              </a:lnSpc>
              <a:buClrTx/>
              <a:buSzTx/>
              <a:buFontTx/>
            </a:pPr>
            <a:r>
              <a:rPr lang="en-US" altLang="zh-CN" sz="1600">
                <a:latin typeface="华文仿宋" panose="02010600040101010101" charset="-122"/>
                <a:ea typeface="华文仿宋" panose="02010600040101010101" charset="-122"/>
              </a:rPr>
              <a:t>5.</a:t>
            </a:r>
            <a:r>
              <a:rPr lang="zh-CN" altLang="en-US" sz="1600">
                <a:latin typeface="华文仿宋" panose="02010600040101010101" charset="-122"/>
                <a:ea typeface="华文仿宋" panose="02010600040101010101" charset="-122"/>
              </a:rPr>
              <a:t>体系运行维护成本</a:t>
            </a:r>
            <a:endParaRPr lang="zh-CN" altLang="en-US" sz="1600">
              <a:latin typeface="华文仿宋" panose="02010600040101010101" charset="-122"/>
              <a:ea typeface="华文仿宋" panose="02010600040101010101" charset="-122"/>
            </a:endParaRPr>
          </a:p>
        </p:txBody>
      </p:sp>
      <p:sp>
        <p:nvSpPr>
          <p:cNvPr id="14" name="文本框 13"/>
          <p:cNvSpPr txBox="1"/>
          <p:nvPr/>
        </p:nvSpPr>
        <p:spPr>
          <a:xfrm>
            <a:off x="7207250" y="1088390"/>
            <a:ext cx="1874520" cy="2122805"/>
          </a:xfrm>
          <a:prstGeom prst="rect">
            <a:avLst/>
          </a:prstGeom>
          <a:noFill/>
        </p:spPr>
        <p:txBody>
          <a:bodyPr wrap="square" rtlCol="0">
            <a:spAutoFit/>
          </a:bodyPr>
          <a:p>
            <a:pPr algn="l">
              <a:buClrTx/>
              <a:buSzTx/>
              <a:buFontTx/>
            </a:pPr>
            <a:r>
              <a:rPr lang="zh-CN" altLang="en-US" sz="1200">
                <a:latin typeface="华文仿宋" panose="02010600040101010101" charset="-122"/>
                <a:ea typeface="华文仿宋" panose="02010600040101010101" charset="-122"/>
              </a:rPr>
              <a:t>1.参赛成员：在校人员积极参与，以期获得奖品、宣传推送并有机会进入校队。</a:t>
            </a:r>
            <a:endParaRPr lang="zh-CN" altLang="en-US" sz="1200">
              <a:latin typeface="华文仿宋" panose="02010600040101010101" charset="-122"/>
              <a:ea typeface="华文仿宋" panose="02010600040101010101" charset="-122"/>
            </a:endParaRPr>
          </a:p>
          <a:p>
            <a:pPr algn="l">
              <a:buClrTx/>
              <a:buSzTx/>
              <a:buFontTx/>
            </a:pPr>
            <a:r>
              <a:rPr lang="zh-CN" altLang="en-US" sz="1200">
                <a:latin typeface="华文仿宋" panose="02010600040101010101" charset="-122"/>
                <a:ea typeface="华文仿宋" panose="02010600040101010101" charset="-122"/>
              </a:rPr>
              <a:t>2.合作伙伴：体育用品商店和乒乓球培训机构与我们建立合作关系以期获得其产品和服务的宣传推荐。</a:t>
            </a:r>
            <a:endParaRPr lang="zh-CN" altLang="en-US" sz="1200">
              <a:latin typeface="华文仿宋" panose="02010600040101010101" charset="-122"/>
              <a:ea typeface="华文仿宋" panose="02010600040101010101" charset="-122"/>
            </a:endParaRPr>
          </a:p>
          <a:p>
            <a:pPr algn="l">
              <a:buClrTx/>
              <a:buSzTx/>
              <a:buFontTx/>
            </a:pPr>
            <a:r>
              <a:rPr lang="zh-CN" altLang="en-US" sz="1200">
                <a:latin typeface="华文仿宋" panose="02010600040101010101" charset="-122"/>
                <a:ea typeface="华文仿宋" panose="02010600040101010101" charset="-122"/>
                <a:sym typeface="+mn-ea"/>
              </a:rPr>
              <a:t>3.赞助商：校内外赞助商提供资金、奖品，以期获得比赛宣传和产品曝光</a:t>
            </a:r>
            <a:endParaRPr lang="zh-CN" altLang="en-US" sz="1200">
              <a:latin typeface="华文仿宋" panose="02010600040101010101" charset="-122"/>
              <a:ea typeface="华文仿宋" panose="02010600040101010101" charset="-122"/>
            </a:endParaRPr>
          </a:p>
        </p:txBody>
      </p:sp>
      <p:sp>
        <p:nvSpPr>
          <p:cNvPr id="15" name="文本框 14"/>
          <p:cNvSpPr txBox="1"/>
          <p:nvPr/>
        </p:nvSpPr>
        <p:spPr>
          <a:xfrm>
            <a:off x="9257030" y="1294130"/>
            <a:ext cx="1821180" cy="2861310"/>
          </a:xfrm>
          <a:prstGeom prst="rect">
            <a:avLst/>
          </a:prstGeom>
          <a:noFill/>
        </p:spPr>
        <p:txBody>
          <a:bodyPr wrap="square" rtlCol="0">
            <a:spAutoFit/>
          </a:bodyPr>
          <a:p>
            <a:pPr algn="l">
              <a:buClrTx/>
              <a:buSzTx/>
              <a:buFontTx/>
            </a:pPr>
            <a:r>
              <a:rPr lang="zh-CN" altLang="en-US">
                <a:latin typeface="华文仿宋" panose="02010600040101010101" charset="-122"/>
                <a:ea typeface="华文仿宋" panose="02010600040101010101" charset="-122"/>
                <a:sym typeface="+mn-ea"/>
              </a:rPr>
              <a:t>1.参赛成员：</a:t>
            </a:r>
            <a:endParaRPr lang="zh-CN" altLang="en-US">
              <a:latin typeface="华文仿宋" panose="02010600040101010101" charset="-122"/>
              <a:ea typeface="华文仿宋" panose="02010600040101010101" charset="-122"/>
              <a:sym typeface="+mn-ea"/>
            </a:endParaRPr>
          </a:p>
          <a:p>
            <a:pPr algn="l">
              <a:buClrTx/>
              <a:buSzTx/>
              <a:buFontTx/>
            </a:pPr>
            <a:r>
              <a:rPr lang="zh-CN" altLang="en-US">
                <a:latin typeface="华文仿宋" panose="02010600040101010101" charset="-122"/>
                <a:ea typeface="华文仿宋" panose="02010600040101010101" charset="-122"/>
                <a:sym typeface="+mn-ea"/>
              </a:rPr>
              <a:t>所有在校人员自愿报名</a:t>
            </a:r>
            <a:endParaRPr lang="zh-CN" altLang="en-US">
              <a:latin typeface="华文仿宋" panose="02010600040101010101" charset="-122"/>
              <a:ea typeface="华文仿宋" panose="02010600040101010101" charset="-122"/>
            </a:endParaRPr>
          </a:p>
          <a:p>
            <a:pPr algn="l">
              <a:buClrTx/>
              <a:buSzTx/>
              <a:buFontTx/>
            </a:pPr>
            <a:r>
              <a:rPr lang="zh-CN" altLang="en-US">
                <a:latin typeface="华文仿宋" panose="02010600040101010101" charset="-122"/>
                <a:ea typeface="华文仿宋" panose="02010600040101010101" charset="-122"/>
                <a:sym typeface="+mn-ea"/>
              </a:rPr>
              <a:t>2.合作伙伴：</a:t>
            </a:r>
            <a:endParaRPr lang="zh-CN" altLang="en-US">
              <a:latin typeface="华文仿宋" panose="02010600040101010101" charset="-122"/>
              <a:ea typeface="华文仿宋" panose="02010600040101010101" charset="-122"/>
              <a:sym typeface="+mn-ea"/>
            </a:endParaRPr>
          </a:p>
          <a:p>
            <a:pPr algn="l">
              <a:buClrTx/>
              <a:buSzTx/>
              <a:buFontTx/>
            </a:pPr>
            <a:r>
              <a:rPr lang="zh-CN" altLang="en-US">
                <a:latin typeface="华文仿宋" panose="02010600040101010101" charset="-122"/>
                <a:ea typeface="华文仿宋" panose="02010600040101010101" charset="-122"/>
                <a:sym typeface="+mn-ea"/>
              </a:rPr>
              <a:t>体育用品商店和乒乓球培训机构</a:t>
            </a:r>
            <a:endParaRPr lang="zh-CN" altLang="en-US">
              <a:latin typeface="华文仿宋" panose="02010600040101010101" charset="-122"/>
              <a:ea typeface="华文仿宋" panose="02010600040101010101" charset="-122"/>
              <a:sym typeface="+mn-ea"/>
            </a:endParaRPr>
          </a:p>
          <a:p>
            <a:pPr algn="l">
              <a:buClrTx/>
              <a:buSzTx/>
              <a:buFontTx/>
            </a:pPr>
            <a:r>
              <a:rPr lang="zh-CN" altLang="en-US">
                <a:latin typeface="华文仿宋" panose="02010600040101010101" charset="-122"/>
                <a:ea typeface="华文仿宋" panose="02010600040101010101" charset="-122"/>
              </a:rPr>
              <a:t>3.赞助商：</a:t>
            </a:r>
            <a:endParaRPr lang="zh-CN" altLang="en-US">
              <a:latin typeface="华文仿宋" panose="02010600040101010101" charset="-122"/>
              <a:ea typeface="华文仿宋" panose="02010600040101010101" charset="-122"/>
            </a:endParaRPr>
          </a:p>
          <a:p>
            <a:pPr algn="l">
              <a:buClrTx/>
              <a:buSzTx/>
              <a:buFontTx/>
            </a:pPr>
            <a:r>
              <a:rPr lang="zh-CN" altLang="en-US">
                <a:latin typeface="华文仿宋" panose="02010600040101010101" charset="-122"/>
                <a:ea typeface="华文仿宋" panose="02010600040101010101" charset="-122"/>
              </a:rPr>
              <a:t>校内外广告商、其他协会或社团</a:t>
            </a:r>
            <a:r>
              <a:rPr lang="zh-CN" altLang="en-US">
                <a:latin typeface="华文仿宋" panose="02010600040101010101" charset="-122"/>
                <a:ea typeface="华文仿宋" panose="02010600040101010101" charset="-122"/>
              </a:rPr>
              <a:t>等</a:t>
            </a:r>
            <a:endParaRPr lang="zh-CN" altLang="en-US">
              <a:latin typeface="华文仿宋" panose="02010600040101010101" charset="-122"/>
              <a:ea typeface="华文仿宋" panose="02010600040101010101" charset="-122"/>
            </a:endParaRPr>
          </a:p>
        </p:txBody>
      </p:sp>
      <p:sp>
        <p:nvSpPr>
          <p:cNvPr id="16" name="文本框 15"/>
          <p:cNvSpPr txBox="1"/>
          <p:nvPr/>
        </p:nvSpPr>
        <p:spPr>
          <a:xfrm>
            <a:off x="3091180" y="3787140"/>
            <a:ext cx="1760220" cy="1383665"/>
          </a:xfrm>
          <a:prstGeom prst="rect">
            <a:avLst/>
          </a:prstGeom>
          <a:noFill/>
        </p:spPr>
        <p:txBody>
          <a:bodyPr wrap="square" rtlCol="0">
            <a:noAutofit/>
          </a:bodyPr>
          <a:p>
            <a:pPr indent="0" algn="l" fontAlgn="auto">
              <a:lnSpc>
                <a:spcPts val="1240"/>
              </a:lnSpc>
              <a:buClrTx/>
              <a:buSzTx/>
              <a:buFontTx/>
            </a:pPr>
            <a:r>
              <a:rPr lang="zh-CN" altLang="en-US" sz="1200">
                <a:latin typeface="华文仿宋" panose="02010600040101010101" charset="-122"/>
                <a:ea typeface="华文仿宋" panose="02010600040101010101" charset="-122"/>
              </a:rPr>
              <a:t>设备：计算机、手机</a:t>
            </a:r>
            <a:r>
              <a:rPr lang="zh-CN" altLang="en-US" sz="1200">
                <a:latin typeface="华文仿宋" panose="02010600040101010101" charset="-122"/>
                <a:ea typeface="华文仿宋" panose="02010600040101010101" charset="-122"/>
              </a:rPr>
              <a:t>终端</a:t>
            </a:r>
            <a:endParaRPr lang="zh-CN" altLang="en-US" sz="1200">
              <a:latin typeface="华文仿宋" panose="02010600040101010101" charset="-122"/>
              <a:ea typeface="华文仿宋" panose="02010600040101010101" charset="-122"/>
            </a:endParaRPr>
          </a:p>
          <a:p>
            <a:pPr indent="0" algn="l" fontAlgn="auto">
              <a:lnSpc>
                <a:spcPts val="1240"/>
              </a:lnSpc>
              <a:buClrTx/>
              <a:buSzTx/>
              <a:buFontTx/>
            </a:pPr>
            <a:r>
              <a:rPr lang="zh-CN" altLang="en-US" sz="1200">
                <a:latin typeface="华文仿宋" panose="02010600040101010101" charset="-122"/>
                <a:ea typeface="华文仿宋" panose="02010600040101010101" charset="-122"/>
              </a:rPr>
              <a:t>知识：基于计算机、软件领域知识</a:t>
            </a:r>
            <a:r>
              <a:rPr lang="zh-CN" altLang="en-US" sz="1200">
                <a:latin typeface="华文仿宋" panose="02010600040101010101" charset="-122"/>
                <a:ea typeface="华文仿宋" panose="02010600040101010101" charset="-122"/>
              </a:rPr>
              <a:t>设计</a:t>
            </a:r>
            <a:endParaRPr lang="zh-CN" altLang="en-US" sz="1200">
              <a:latin typeface="华文仿宋" panose="02010600040101010101" charset="-122"/>
              <a:ea typeface="华文仿宋" panose="02010600040101010101" charset="-122"/>
            </a:endParaRPr>
          </a:p>
          <a:p>
            <a:pPr indent="0" algn="l" fontAlgn="auto">
              <a:lnSpc>
                <a:spcPts val="1240"/>
              </a:lnSpc>
              <a:buClrTx/>
              <a:buSzTx/>
              <a:buFontTx/>
            </a:pPr>
            <a:r>
              <a:rPr lang="zh-CN" altLang="en-US" sz="1200">
                <a:latin typeface="华文仿宋" panose="02010600040101010101" charset="-122"/>
                <a:ea typeface="华文仿宋" panose="02010600040101010101" charset="-122"/>
              </a:rPr>
              <a:t>技术：前后端技术、数据库技术、版本控制及部署</a:t>
            </a:r>
            <a:r>
              <a:rPr lang="zh-CN" altLang="en-US" sz="1200">
                <a:latin typeface="华文仿宋" panose="02010600040101010101" charset="-122"/>
                <a:ea typeface="华文仿宋" panose="02010600040101010101" charset="-122"/>
              </a:rPr>
              <a:t>等</a:t>
            </a:r>
            <a:endParaRPr lang="zh-CN" altLang="en-US" sz="1200">
              <a:latin typeface="华文仿宋" panose="02010600040101010101" charset="-122"/>
              <a:ea typeface="华文仿宋" panose="02010600040101010101" charset="-122"/>
            </a:endParaRPr>
          </a:p>
          <a:p>
            <a:pPr indent="0" algn="l" fontAlgn="auto">
              <a:lnSpc>
                <a:spcPts val="1240"/>
              </a:lnSpc>
              <a:buClrTx/>
              <a:buSzTx/>
              <a:buFontTx/>
            </a:pPr>
            <a:r>
              <a:rPr lang="zh-CN" altLang="en-US" sz="1200">
                <a:latin typeface="华文仿宋" panose="02010600040101010101" charset="-122"/>
                <a:ea typeface="华文仿宋" panose="02010600040101010101" charset="-122"/>
                <a:sym typeface="+mn-ea"/>
              </a:rPr>
              <a:t>资金：详见“收入来源”</a:t>
            </a:r>
            <a:endParaRPr lang="en-US" altLang="zh-CN">
              <a:latin typeface="华文仿宋" panose="02010600040101010101" charset="-122"/>
              <a:ea typeface="华文仿宋" panose="02010600040101010101" charset="-122"/>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commondata" val="eyJoZGlkIjoiMzEwNTM5NzYwMDRjMzkwZTVkZjY2ODkwMGIxNGU0OTU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Words>
  <Application>WPS 演示</Application>
  <PresentationFormat>宽屏</PresentationFormat>
  <Paragraphs>34</Paragraphs>
  <Slides>1</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宋体</vt:lpstr>
      <vt:lpstr>Wingdings</vt:lpstr>
      <vt:lpstr>Wingdings</vt:lpstr>
      <vt:lpstr>微软雅黑</vt:lpstr>
      <vt:lpstr>Arial Unicode MS</vt:lpstr>
      <vt:lpstr>Calibri</vt:lpstr>
      <vt:lpstr>华文仿宋</vt:lpstr>
      <vt:lpstr>华文楷体</vt:lpstr>
      <vt:lpstr>Note Script</vt:lpstr>
      <vt:lpstr>Trebuchet MS</vt:lpstr>
      <vt:lpstr>Times New Roman</vt:lpstr>
      <vt:lpstr>WPS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CharlieBU</cp:lastModifiedBy>
  <cp:revision>155</cp:revision>
  <dcterms:created xsi:type="dcterms:W3CDTF">2019-06-19T02:08:00Z</dcterms:created>
  <dcterms:modified xsi:type="dcterms:W3CDTF">2023-10-25T05:13:36Z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122416429D8A40C4B8210577DE047973_11</vt:lpwstr>
  </property>
</Properties>
</file>