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5CF6A-4328-49C9-84C0-2E371C84F08F}" v="1" dt="2022-04-08T12:50:36.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M" userId="5854db7b9d972701" providerId="LiveId" clId="{2F25CF6A-4328-49C9-84C0-2E371C84F08F}"/>
    <pc:docChg chg="undo custSel modSld">
      <pc:chgData name="James M" userId="5854db7b9d972701" providerId="LiveId" clId="{2F25CF6A-4328-49C9-84C0-2E371C84F08F}" dt="2022-04-08T12:57:56.624" v="112"/>
      <pc:docMkLst>
        <pc:docMk/>
      </pc:docMkLst>
      <pc:sldChg chg="modSp mod">
        <pc:chgData name="James M" userId="5854db7b9d972701" providerId="LiveId" clId="{2F25CF6A-4328-49C9-84C0-2E371C84F08F}" dt="2022-04-08T12:57:56.624" v="112"/>
        <pc:sldMkLst>
          <pc:docMk/>
          <pc:sldMk cId="940058233" sldId="264"/>
        </pc:sldMkLst>
        <pc:spChg chg="mod">
          <ac:chgData name="James M" userId="5854db7b9d972701" providerId="LiveId" clId="{2F25CF6A-4328-49C9-84C0-2E371C84F08F}" dt="2022-04-08T12:57:56.624" v="112"/>
          <ac:spMkLst>
            <pc:docMk/>
            <pc:sldMk cId="940058233" sldId="264"/>
            <ac:spMk id="3" creationId="{59E5A971-2197-4C98-96E8-6529D8CD94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94022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16625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966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826BB93-E951-43DF-B38D-73F04CF3BD15}" type="datetimeFigureOut">
              <a:rPr lang="en-GB" smtClean="0"/>
              <a:t>08/04/2022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365618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3458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941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4852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6577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26BB93-E951-43DF-B38D-73F04CF3BD15}"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5668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26BB93-E951-43DF-B38D-73F04CF3BD15}" type="datetimeFigureOut">
              <a:rPr lang="en-GB" smtClean="0"/>
              <a:t>08/04/2022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83502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26BB93-E951-43DF-B38D-73F04CF3BD15}" type="datetimeFigureOut">
              <a:rPr lang="en-GB" smtClean="0"/>
              <a:t>08/04/2022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33045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6BB93-E951-43DF-B38D-73F04CF3BD15}" type="datetimeFigureOut">
              <a:rPr lang="en-GB" smtClean="0"/>
              <a:t>08/04/2022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70626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5117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826BB93-E951-43DF-B38D-73F04CF3BD15}" type="datetimeFigureOut">
              <a:rPr lang="en-GB" smtClean="0"/>
              <a:t>08/04/2022</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06551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826BB93-E951-43DF-B38D-73F04CF3BD15}" type="datetimeFigureOut">
              <a:rPr lang="en-GB" smtClean="0"/>
              <a:t>08/04/2022</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8E40798-DE69-4325-A7B6-E084DDCC36F2}" type="slidenum">
              <a:rPr lang="en-GB" smtClean="0"/>
              <a:t>‹#›</a:t>
            </a:fld>
            <a:endParaRPr lang="en-GB"/>
          </a:p>
        </p:txBody>
      </p:sp>
    </p:spTree>
    <p:extLst>
      <p:ext uri="{BB962C8B-B14F-4D97-AF65-F5344CB8AC3E}">
        <p14:creationId xmlns:p14="http://schemas.microsoft.com/office/powerpoint/2010/main" val="16092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hyperlink" Target="https://www.pikpng.com/downpngs/wiowbT_tarantula-spider-pixel-art-clipa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E6125-5DEC-49FC-8964-0127E6FDDC28}"/>
              </a:ext>
            </a:extLst>
          </p:cNvPr>
          <p:cNvPicPr>
            <a:picLocks noChangeAspect="1"/>
          </p:cNvPicPr>
          <p:nvPr/>
        </p:nvPicPr>
        <p:blipFill rotWithShape="1">
          <a:blip r:embed="rId2">
            <a:duotone>
              <a:schemeClr val="bg2">
                <a:shade val="45000"/>
                <a:satMod val="135000"/>
              </a:schemeClr>
              <a:prstClr val="white"/>
            </a:duotone>
            <a:alphaModFix amt="40000"/>
          </a:blip>
          <a:srcRect l="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34943-FC8D-41AD-B6DA-CDCD7D1B7963}"/>
              </a:ext>
            </a:extLst>
          </p:cNvPr>
          <p:cNvSpPr>
            <a:spLocks noGrp="1"/>
          </p:cNvSpPr>
          <p:nvPr>
            <p:ph type="ctrTitle"/>
          </p:nvPr>
        </p:nvSpPr>
        <p:spPr>
          <a:xfrm>
            <a:off x="810001" y="1449147"/>
            <a:ext cx="10572000" cy="3732453"/>
          </a:xfrm>
        </p:spPr>
        <p:txBody>
          <a:bodyPr>
            <a:normAutofit/>
          </a:bodyPr>
          <a:lstStyle/>
          <a:p>
            <a:r>
              <a:rPr lang="en-GB"/>
              <a:t>CSC1030 Group Project</a:t>
            </a:r>
          </a:p>
        </p:txBody>
      </p:sp>
      <p:sp>
        <p:nvSpPr>
          <p:cNvPr id="3" name="Subtitle 2">
            <a:extLst>
              <a:ext uri="{FF2B5EF4-FFF2-40B4-BE49-F238E27FC236}">
                <a16:creationId xmlns:a16="http://schemas.microsoft.com/office/drawing/2014/main" id="{480B8E72-0287-4897-A301-2B1C3A43C5C8}"/>
              </a:ext>
            </a:extLst>
          </p:cNvPr>
          <p:cNvSpPr>
            <a:spLocks noGrp="1"/>
          </p:cNvSpPr>
          <p:nvPr>
            <p:ph type="subTitle" idx="1"/>
          </p:nvPr>
        </p:nvSpPr>
        <p:spPr>
          <a:xfrm>
            <a:off x="810001" y="5280847"/>
            <a:ext cx="10572000" cy="434974"/>
          </a:xfrm>
        </p:spPr>
        <p:txBody>
          <a:bodyPr>
            <a:normAutofit/>
          </a:bodyPr>
          <a:lstStyle/>
          <a:p>
            <a:pPr>
              <a:lnSpc>
                <a:spcPct val="90000"/>
              </a:lnSpc>
            </a:pPr>
            <a:r>
              <a:rPr lang="en-GB" sz="1400"/>
              <a:t>By Charlie McClements (40324036), James McAlea (40325506), Ruari Craig(40264694), Charlie </a:t>
            </a:r>
            <a:r>
              <a:rPr lang="en-GB" sz="1400" err="1"/>
              <a:t>Ogilby</a:t>
            </a:r>
            <a:r>
              <a:rPr lang="en-GB" sz="1400"/>
              <a:t> (40330373)</a:t>
            </a:r>
          </a:p>
        </p:txBody>
      </p:sp>
    </p:spTree>
    <p:extLst>
      <p:ext uri="{BB962C8B-B14F-4D97-AF65-F5344CB8AC3E}">
        <p14:creationId xmlns:p14="http://schemas.microsoft.com/office/powerpoint/2010/main" val="284017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 (2)</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61668" y="2359901"/>
            <a:ext cx="3448488" cy="3883238"/>
          </a:xfrm>
        </p:spPr>
        <p:txBody>
          <a:bodyPr>
            <a:normAutofit fontScale="92500" lnSpcReduction="10000"/>
          </a:bodyPr>
          <a:lstStyle/>
          <a:p>
            <a:r>
              <a:rPr lang="en-GB" sz="1400"/>
              <a:t>Another top feature of the game is the Pressure Plate Challenge – the maze within the maze. The challenge is formed by using a 2d array as shown in '</a:t>
            </a:r>
            <a:r>
              <a:rPr lang="en-GB" sz="1400" err="1"/>
              <a:t>Img</a:t>
            </a:r>
            <a:r>
              <a:rPr lang="en-GB" sz="1400"/>
              <a:t> 1' - the map array is filled in with 0s and 1s. The 0s and 1s are mapped to floor tiles and walls tiles respectively.</a:t>
            </a:r>
          </a:p>
          <a:p>
            <a:r>
              <a:rPr lang="en-GB" sz="1400"/>
              <a:t>The buttons below the maze traverse the character by simply +/- the y co-ordinate for up and down buttons and +/- the x co-ordinate for left and right buttons</a:t>
            </a:r>
          </a:p>
          <a:p>
            <a:r>
              <a:rPr lang="en-GB" sz="1400"/>
              <a:t>When the player is traversing the maze, if he moves from a floor tile to a wall tile</a:t>
            </a:r>
            <a:r>
              <a:rPr lang="en-GB" sz="1400" dirty="0"/>
              <a:t>,</a:t>
            </a:r>
            <a:r>
              <a:rPr lang="en-GB" sz="1400"/>
              <a:t> he will 'fall down a trapdoor' and be reset to player starting position of [2,5]</a:t>
            </a:r>
          </a:p>
        </p:txBody>
      </p:sp>
      <p:sp>
        <p:nvSpPr>
          <p:cNvPr id="8" name="Content Placeholder 2">
            <a:extLst>
              <a:ext uri="{FF2B5EF4-FFF2-40B4-BE49-F238E27FC236}">
                <a16:creationId xmlns:a16="http://schemas.microsoft.com/office/drawing/2014/main" id="{EA81B2AC-64E4-404D-898A-82F58D1372D4}"/>
              </a:ext>
            </a:extLst>
          </p:cNvPr>
          <p:cNvSpPr txBox="1">
            <a:spLocks/>
          </p:cNvSpPr>
          <p:nvPr/>
        </p:nvSpPr>
        <p:spPr>
          <a:xfrm>
            <a:off x="6437721" y="5558790"/>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Pressure Plate Challenge, visible dummy plates</a:t>
            </a:r>
          </a:p>
        </p:txBody>
      </p:sp>
      <p:pic>
        <p:nvPicPr>
          <p:cNvPr id="4" name="Picture 5">
            <a:extLst>
              <a:ext uri="{FF2B5EF4-FFF2-40B4-BE49-F238E27FC236}">
                <a16:creationId xmlns:a16="http://schemas.microsoft.com/office/drawing/2014/main" id="{B400802E-2224-DE34-A7B4-01709282E243}"/>
              </a:ext>
            </a:extLst>
          </p:cNvPr>
          <p:cNvPicPr>
            <a:picLocks noChangeAspect="1"/>
          </p:cNvPicPr>
          <p:nvPr/>
        </p:nvPicPr>
        <p:blipFill>
          <a:blip r:embed="rId2"/>
          <a:stretch>
            <a:fillRect/>
          </a:stretch>
        </p:blipFill>
        <p:spPr>
          <a:xfrm>
            <a:off x="6530340" y="2612734"/>
            <a:ext cx="2052320" cy="2916320"/>
          </a:xfrm>
          <a:prstGeom prst="rect">
            <a:avLst/>
          </a:prstGeom>
        </p:spPr>
      </p:pic>
      <p:pic>
        <p:nvPicPr>
          <p:cNvPr id="6" name="Picture 6">
            <a:extLst>
              <a:ext uri="{FF2B5EF4-FFF2-40B4-BE49-F238E27FC236}">
                <a16:creationId xmlns:a16="http://schemas.microsoft.com/office/drawing/2014/main" id="{CD9D3DCE-DAEC-D84E-E183-0112FE1B0602}"/>
              </a:ext>
            </a:extLst>
          </p:cNvPr>
          <p:cNvPicPr>
            <a:picLocks noChangeAspect="1"/>
          </p:cNvPicPr>
          <p:nvPr/>
        </p:nvPicPr>
        <p:blipFill>
          <a:blip r:embed="rId3"/>
          <a:stretch>
            <a:fillRect/>
          </a:stretch>
        </p:blipFill>
        <p:spPr>
          <a:xfrm>
            <a:off x="10085251" y="2611499"/>
            <a:ext cx="1940560" cy="2918790"/>
          </a:xfrm>
          <a:prstGeom prst="rect">
            <a:avLst/>
          </a:prstGeom>
        </p:spPr>
      </p:pic>
      <p:sp>
        <p:nvSpPr>
          <p:cNvPr id="7" name="Arrow: Right 6">
            <a:extLst>
              <a:ext uri="{FF2B5EF4-FFF2-40B4-BE49-F238E27FC236}">
                <a16:creationId xmlns:a16="http://schemas.microsoft.com/office/drawing/2014/main" id="{0A10CB6B-3D0F-A797-26CC-EB3E087B418E}"/>
              </a:ext>
            </a:extLst>
          </p:cNvPr>
          <p:cNvSpPr/>
          <p:nvPr/>
        </p:nvSpPr>
        <p:spPr>
          <a:xfrm>
            <a:off x="8849287" y="3583287"/>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FE72CF1-2DBF-DC0C-85BA-948FE88DA50F}"/>
              </a:ext>
            </a:extLst>
          </p:cNvPr>
          <p:cNvSpPr txBox="1">
            <a:spLocks/>
          </p:cNvSpPr>
          <p:nvPr/>
        </p:nvSpPr>
        <p:spPr>
          <a:xfrm>
            <a:off x="9748065" y="5555161"/>
            <a:ext cx="2435860" cy="720089"/>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ea typeface="+mn-lt"/>
                <a:cs typeface="+mn-lt"/>
              </a:rPr>
              <a:t>Img</a:t>
            </a:r>
            <a:r>
              <a:rPr lang="en-GB" sz="1050" i="1">
                <a:ea typeface="+mn-lt"/>
                <a:cs typeface="+mn-lt"/>
              </a:rPr>
              <a:t> 3. Pressure Plate Challenge, actual gameplay. CSS colour of walls and floors are both </a:t>
            </a:r>
            <a:r>
              <a:rPr lang="en-GB" sz="1050" i="1" err="1">
                <a:ea typeface="+mn-lt"/>
                <a:cs typeface="+mn-lt"/>
              </a:rPr>
              <a:t>lightgray</a:t>
            </a:r>
            <a:endParaRPr lang="en-US" err="1"/>
          </a:p>
        </p:txBody>
      </p:sp>
      <p:pic>
        <p:nvPicPr>
          <p:cNvPr id="10" name="Picture 10" descr="Text&#10;&#10;Description automatically generated">
            <a:extLst>
              <a:ext uri="{FF2B5EF4-FFF2-40B4-BE49-F238E27FC236}">
                <a16:creationId xmlns:a16="http://schemas.microsoft.com/office/drawing/2014/main" id="{D30BA26D-1F5F-37AE-9FB1-E8FD2FE63790}"/>
              </a:ext>
            </a:extLst>
          </p:cNvPr>
          <p:cNvPicPr>
            <a:picLocks noChangeAspect="1"/>
          </p:cNvPicPr>
          <p:nvPr/>
        </p:nvPicPr>
        <p:blipFill>
          <a:blip r:embed="rId4"/>
          <a:stretch>
            <a:fillRect/>
          </a:stretch>
        </p:blipFill>
        <p:spPr>
          <a:xfrm>
            <a:off x="3646033" y="2507116"/>
            <a:ext cx="1362075" cy="3476625"/>
          </a:xfrm>
          <a:prstGeom prst="rect">
            <a:avLst/>
          </a:prstGeom>
        </p:spPr>
      </p:pic>
      <p:sp>
        <p:nvSpPr>
          <p:cNvPr id="13" name="Arrow: Right 12">
            <a:extLst>
              <a:ext uri="{FF2B5EF4-FFF2-40B4-BE49-F238E27FC236}">
                <a16:creationId xmlns:a16="http://schemas.microsoft.com/office/drawing/2014/main" id="{22EC27CF-7CFA-9BDA-45F7-8AA0D6571A2C}"/>
              </a:ext>
            </a:extLst>
          </p:cNvPr>
          <p:cNvSpPr/>
          <p:nvPr/>
        </p:nvSpPr>
        <p:spPr>
          <a:xfrm>
            <a:off x="5284215" y="3583286"/>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BE6AAD36-BD03-59B9-CF6F-D3BCBC3CD59B}"/>
              </a:ext>
            </a:extLst>
          </p:cNvPr>
          <p:cNvSpPr txBox="1">
            <a:spLocks/>
          </p:cNvSpPr>
          <p:nvPr/>
        </p:nvSpPr>
        <p:spPr>
          <a:xfrm>
            <a:off x="3326220" y="6039575"/>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Code showing the layout of the maze and start and end points</a:t>
            </a:r>
          </a:p>
        </p:txBody>
      </p:sp>
    </p:spTree>
    <p:extLst>
      <p:ext uri="{BB962C8B-B14F-4D97-AF65-F5344CB8AC3E}">
        <p14:creationId xmlns:p14="http://schemas.microsoft.com/office/powerpoint/2010/main" val="35496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926-A490-4245-B16A-A6521AE518C5}"/>
              </a:ext>
            </a:extLst>
          </p:cNvPr>
          <p:cNvSpPr>
            <a:spLocks noGrp="1"/>
          </p:cNvSpPr>
          <p:nvPr>
            <p:ph type="title"/>
          </p:nvPr>
        </p:nvSpPr>
        <p:spPr/>
        <p:txBody>
          <a:bodyPr/>
          <a:lstStyle/>
          <a:p>
            <a:r>
              <a:rPr lang="en-GB"/>
              <a:t>References and copyright declaration.</a:t>
            </a:r>
          </a:p>
        </p:txBody>
      </p:sp>
      <p:sp>
        <p:nvSpPr>
          <p:cNvPr id="3" name="Content Placeholder 2">
            <a:extLst>
              <a:ext uri="{FF2B5EF4-FFF2-40B4-BE49-F238E27FC236}">
                <a16:creationId xmlns:a16="http://schemas.microsoft.com/office/drawing/2014/main" id="{59E5A971-2197-4C98-96E8-6529D8CD9488}"/>
              </a:ext>
            </a:extLst>
          </p:cNvPr>
          <p:cNvSpPr>
            <a:spLocks noGrp="1"/>
          </p:cNvSpPr>
          <p:nvPr>
            <p:ph idx="1"/>
          </p:nvPr>
        </p:nvSpPr>
        <p:spPr/>
        <p:txBody>
          <a:bodyPr/>
          <a:lstStyle/>
          <a:p>
            <a:pPr marL="0" indent="0">
              <a:buNone/>
            </a:pPr>
            <a:r>
              <a:rPr lang="en-GB" dirty="0"/>
              <a:t>Torch icon: Charlie </a:t>
            </a:r>
            <a:r>
              <a:rPr lang="en-GB" dirty="0" err="1"/>
              <a:t>Ogilby</a:t>
            </a:r>
            <a:endParaRPr lang="en-GB" dirty="0"/>
          </a:p>
          <a:p>
            <a:pPr marL="0" indent="0">
              <a:buNone/>
            </a:pPr>
            <a:r>
              <a:rPr lang="en-GB" dirty="0"/>
              <a:t>Heart icons: Charlie McClements</a:t>
            </a:r>
          </a:p>
          <a:p>
            <a:pPr marL="0" indent="0">
              <a:buNone/>
            </a:pPr>
            <a:r>
              <a:rPr lang="en-GB" dirty="0"/>
              <a:t>Challenge 1 art: Charlie McClements</a:t>
            </a:r>
          </a:p>
          <a:p>
            <a:pPr marL="0" indent="0">
              <a:buNone/>
            </a:pPr>
            <a:r>
              <a:rPr lang="en-GB" dirty="0"/>
              <a:t>Plates Challenge Art: Charlie McClements</a:t>
            </a:r>
          </a:p>
          <a:p>
            <a:pPr marL="0" indent="0">
              <a:buNone/>
            </a:pPr>
            <a:r>
              <a:rPr lang="en-GB" dirty="0"/>
              <a:t>Spider challenge spider image: </a:t>
            </a:r>
            <a:r>
              <a:rPr lang="en-GB" dirty="0">
                <a:hlinkClick r:id="rId2"/>
              </a:rPr>
              <a:t>https://www.pikpng.com/downpngs/wiowbT_tarantula-spider-pixel-art-clipart/</a:t>
            </a:r>
            <a:r>
              <a:rPr lang="en-GB" dirty="0"/>
              <a:t> (free to use)</a:t>
            </a:r>
          </a:p>
          <a:p>
            <a:pPr marL="0" indent="0">
              <a:buNone/>
            </a:pPr>
            <a:r>
              <a:rPr lang="en-GB" dirty="0"/>
              <a:t>Landing screen video</a:t>
            </a:r>
            <a:r>
              <a:rPr lang="en-GB"/>
              <a:t>: https://www.pexels.com/video/lighted-candle-855262/</a:t>
            </a:r>
            <a:endParaRPr lang="en-GB" dirty="0"/>
          </a:p>
          <a:p>
            <a:pPr marL="0" indent="0">
              <a:buNone/>
            </a:pPr>
            <a:endParaRPr lang="en-GB" dirty="0"/>
          </a:p>
          <a:p>
            <a:pPr marL="0" indent="0">
              <a:buNone/>
            </a:pPr>
            <a:r>
              <a:rPr lang="en-GB" dirty="0"/>
              <a:t>All copyright conditions have been satisfied.</a:t>
            </a:r>
          </a:p>
        </p:txBody>
      </p:sp>
    </p:spTree>
    <p:extLst>
      <p:ext uri="{BB962C8B-B14F-4D97-AF65-F5344CB8AC3E}">
        <p14:creationId xmlns:p14="http://schemas.microsoft.com/office/powerpoint/2010/main" val="94005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F3DC-D0DC-45FB-95A1-B80DF43EBDAB}"/>
              </a:ext>
            </a:extLst>
          </p:cNvPr>
          <p:cNvSpPr>
            <a:spLocks noGrp="1"/>
          </p:cNvSpPr>
          <p:nvPr>
            <p:ph type="title"/>
          </p:nvPr>
        </p:nvSpPr>
        <p:spPr/>
        <p:txBody>
          <a:bodyPr/>
          <a:lstStyle/>
          <a:p>
            <a:r>
              <a:rPr lang="en-GB"/>
              <a:t>Collection of Data using HTML form</a:t>
            </a:r>
          </a:p>
        </p:txBody>
      </p:sp>
      <p:sp>
        <p:nvSpPr>
          <p:cNvPr id="3" name="Content Placeholder 2">
            <a:extLst>
              <a:ext uri="{FF2B5EF4-FFF2-40B4-BE49-F238E27FC236}">
                <a16:creationId xmlns:a16="http://schemas.microsoft.com/office/drawing/2014/main" id="{98456D29-5DD2-4FCC-A309-82A2BA5AE6F9}"/>
              </a:ext>
            </a:extLst>
          </p:cNvPr>
          <p:cNvSpPr>
            <a:spLocks noGrp="1"/>
          </p:cNvSpPr>
          <p:nvPr>
            <p:ph idx="1"/>
          </p:nvPr>
        </p:nvSpPr>
        <p:spPr>
          <a:xfrm>
            <a:off x="160498" y="4367572"/>
            <a:ext cx="2591849" cy="1687446"/>
          </a:xfrm>
        </p:spPr>
        <p:txBody>
          <a:bodyPr>
            <a:normAutofit fontScale="85000" lnSpcReduction="10000"/>
          </a:bodyPr>
          <a:lstStyle/>
          <a:p>
            <a:r>
              <a:rPr lang="en-GB"/>
              <a:t>When the user is greeted with this screen, it asks them to input a name a difficulty setting which affects the in-game experience.</a:t>
            </a:r>
          </a:p>
        </p:txBody>
      </p:sp>
      <p:pic>
        <p:nvPicPr>
          <p:cNvPr id="5" name="Picture 4">
            <a:extLst>
              <a:ext uri="{FF2B5EF4-FFF2-40B4-BE49-F238E27FC236}">
                <a16:creationId xmlns:a16="http://schemas.microsoft.com/office/drawing/2014/main" id="{AED2B4B7-1D90-44FE-BDD6-892DF02D457A}"/>
              </a:ext>
            </a:extLst>
          </p:cNvPr>
          <p:cNvPicPr>
            <a:picLocks noChangeAspect="1"/>
          </p:cNvPicPr>
          <p:nvPr/>
        </p:nvPicPr>
        <p:blipFill>
          <a:blip r:embed="rId2"/>
          <a:stretch>
            <a:fillRect/>
          </a:stretch>
        </p:blipFill>
        <p:spPr>
          <a:xfrm>
            <a:off x="160498" y="2330970"/>
            <a:ext cx="2591849" cy="1699625"/>
          </a:xfrm>
          <a:prstGeom prst="rect">
            <a:avLst/>
          </a:prstGeom>
        </p:spPr>
      </p:pic>
      <p:pic>
        <p:nvPicPr>
          <p:cNvPr id="9" name="Picture 8">
            <a:extLst>
              <a:ext uri="{FF2B5EF4-FFF2-40B4-BE49-F238E27FC236}">
                <a16:creationId xmlns:a16="http://schemas.microsoft.com/office/drawing/2014/main" id="{40E8A04B-96BB-4362-8EF7-771F4A2A59CC}"/>
              </a:ext>
            </a:extLst>
          </p:cNvPr>
          <p:cNvPicPr>
            <a:picLocks noChangeAspect="1"/>
          </p:cNvPicPr>
          <p:nvPr/>
        </p:nvPicPr>
        <p:blipFill>
          <a:blip r:embed="rId3"/>
          <a:stretch>
            <a:fillRect/>
          </a:stretch>
        </p:blipFill>
        <p:spPr>
          <a:xfrm>
            <a:off x="2856073" y="2325955"/>
            <a:ext cx="2528191" cy="1673376"/>
          </a:xfrm>
          <a:prstGeom prst="rect">
            <a:avLst/>
          </a:prstGeom>
        </p:spPr>
      </p:pic>
      <p:sp>
        <p:nvSpPr>
          <p:cNvPr id="10" name="Content Placeholder 2">
            <a:extLst>
              <a:ext uri="{FF2B5EF4-FFF2-40B4-BE49-F238E27FC236}">
                <a16:creationId xmlns:a16="http://schemas.microsoft.com/office/drawing/2014/main" id="{4F2BFFFC-67D5-4115-92AA-772874459690}"/>
              </a:ext>
            </a:extLst>
          </p:cNvPr>
          <p:cNvSpPr txBox="1">
            <a:spLocks/>
          </p:cNvSpPr>
          <p:nvPr/>
        </p:nvSpPr>
        <p:spPr>
          <a:xfrm>
            <a:off x="2856073" y="4367572"/>
            <a:ext cx="2528191" cy="1687446"/>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the accessibility setting, form data is collected using a radio button for the text size, and a drop-down option for the language choice.</a:t>
            </a:r>
          </a:p>
        </p:txBody>
      </p:sp>
      <p:pic>
        <p:nvPicPr>
          <p:cNvPr id="12" name="Picture 11">
            <a:extLst>
              <a:ext uri="{FF2B5EF4-FFF2-40B4-BE49-F238E27FC236}">
                <a16:creationId xmlns:a16="http://schemas.microsoft.com/office/drawing/2014/main" id="{2C760A4C-2180-4884-BD4D-D49B33037C1A}"/>
              </a:ext>
            </a:extLst>
          </p:cNvPr>
          <p:cNvPicPr>
            <a:picLocks noChangeAspect="1"/>
          </p:cNvPicPr>
          <p:nvPr/>
        </p:nvPicPr>
        <p:blipFill>
          <a:blip r:embed="rId4"/>
          <a:stretch>
            <a:fillRect/>
          </a:stretch>
        </p:blipFill>
        <p:spPr>
          <a:xfrm>
            <a:off x="5497515" y="2330971"/>
            <a:ext cx="2591850" cy="1699624"/>
          </a:xfrm>
          <a:prstGeom prst="rect">
            <a:avLst/>
          </a:prstGeom>
        </p:spPr>
      </p:pic>
      <p:sp>
        <p:nvSpPr>
          <p:cNvPr id="13" name="Content Placeholder 2">
            <a:extLst>
              <a:ext uri="{FF2B5EF4-FFF2-40B4-BE49-F238E27FC236}">
                <a16:creationId xmlns:a16="http://schemas.microsoft.com/office/drawing/2014/main" id="{CDE76D98-D9FE-4A23-BEB9-3AF1CB95C9D9}"/>
              </a:ext>
            </a:extLst>
          </p:cNvPr>
          <p:cNvSpPr txBox="1">
            <a:spLocks/>
          </p:cNvSpPr>
          <p:nvPr/>
        </p:nvSpPr>
        <p:spPr>
          <a:xfrm>
            <a:off x="5497515" y="4398836"/>
            <a:ext cx="2591850" cy="168744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a riddle-based challenge, the user is asked to input their answer to be able to pass.</a:t>
            </a:r>
          </a:p>
        </p:txBody>
      </p:sp>
      <p:pic>
        <p:nvPicPr>
          <p:cNvPr id="15" name="Picture 14">
            <a:extLst>
              <a:ext uri="{FF2B5EF4-FFF2-40B4-BE49-F238E27FC236}">
                <a16:creationId xmlns:a16="http://schemas.microsoft.com/office/drawing/2014/main" id="{203A7E5C-044D-4C35-95B5-8E449DA09F19}"/>
              </a:ext>
            </a:extLst>
          </p:cNvPr>
          <p:cNvPicPr>
            <a:picLocks noChangeAspect="1"/>
          </p:cNvPicPr>
          <p:nvPr/>
        </p:nvPicPr>
        <p:blipFill>
          <a:blip r:embed="rId5"/>
          <a:stretch>
            <a:fillRect/>
          </a:stretch>
        </p:blipFill>
        <p:spPr>
          <a:xfrm>
            <a:off x="8081574" y="2260746"/>
            <a:ext cx="3949928" cy="4213652"/>
          </a:xfrm>
          <a:prstGeom prst="rect">
            <a:avLst/>
          </a:prstGeom>
        </p:spPr>
      </p:pic>
    </p:spTree>
    <p:extLst>
      <p:ext uri="{BB962C8B-B14F-4D97-AF65-F5344CB8AC3E}">
        <p14:creationId xmlns:p14="http://schemas.microsoft.com/office/powerpoint/2010/main" val="33042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497-F4D5-40F0-883D-0035CFB3281E}"/>
              </a:ext>
            </a:extLst>
          </p:cNvPr>
          <p:cNvSpPr>
            <a:spLocks noGrp="1"/>
          </p:cNvSpPr>
          <p:nvPr>
            <p:ph type="title"/>
          </p:nvPr>
        </p:nvSpPr>
        <p:spPr/>
        <p:txBody>
          <a:bodyPr/>
          <a:lstStyle/>
          <a:p>
            <a:r>
              <a:rPr lang="en-GB"/>
              <a:t>How HTML form data has been used to personalise game</a:t>
            </a:r>
          </a:p>
        </p:txBody>
      </p:sp>
      <p:sp>
        <p:nvSpPr>
          <p:cNvPr id="3" name="Content Placeholder 2">
            <a:extLst>
              <a:ext uri="{FF2B5EF4-FFF2-40B4-BE49-F238E27FC236}">
                <a16:creationId xmlns:a16="http://schemas.microsoft.com/office/drawing/2014/main" id="{AAEC7495-D25C-4F40-BA8F-E141D1A3F934}"/>
              </a:ext>
            </a:extLst>
          </p:cNvPr>
          <p:cNvSpPr>
            <a:spLocks noGrp="1"/>
          </p:cNvSpPr>
          <p:nvPr>
            <p:ph idx="1"/>
          </p:nvPr>
        </p:nvSpPr>
        <p:spPr>
          <a:xfrm>
            <a:off x="658913" y="2083155"/>
            <a:ext cx="6656287" cy="2493186"/>
          </a:xfrm>
        </p:spPr>
        <p:txBody>
          <a:bodyPr/>
          <a:lstStyle/>
          <a:p>
            <a:r>
              <a:rPr lang="en-GB"/>
              <a:t>On the two images on the right, you can see how the form data alters the user’s character and can also change the background colour of the game from black to a light purple. On the furthest image on the right, you can also see how the maze difficulty setting affects the size of the maze (compared to the corresponding left-hand image beside it).</a:t>
            </a:r>
          </a:p>
        </p:txBody>
      </p:sp>
      <p:pic>
        <p:nvPicPr>
          <p:cNvPr id="5" name="Picture 4">
            <a:extLst>
              <a:ext uri="{FF2B5EF4-FFF2-40B4-BE49-F238E27FC236}">
                <a16:creationId xmlns:a16="http://schemas.microsoft.com/office/drawing/2014/main" id="{139A1251-D8A7-4AD3-9C21-23810BDE8999}"/>
              </a:ext>
            </a:extLst>
          </p:cNvPr>
          <p:cNvPicPr>
            <a:picLocks noChangeAspect="1"/>
          </p:cNvPicPr>
          <p:nvPr/>
        </p:nvPicPr>
        <p:blipFill>
          <a:blip r:embed="rId2"/>
          <a:stretch>
            <a:fillRect/>
          </a:stretch>
        </p:blipFill>
        <p:spPr>
          <a:xfrm>
            <a:off x="9636788" y="2068106"/>
            <a:ext cx="1832168" cy="2294682"/>
          </a:xfrm>
          <a:prstGeom prst="rect">
            <a:avLst/>
          </a:prstGeom>
        </p:spPr>
      </p:pic>
      <p:pic>
        <p:nvPicPr>
          <p:cNvPr id="7" name="Picture 6">
            <a:extLst>
              <a:ext uri="{FF2B5EF4-FFF2-40B4-BE49-F238E27FC236}">
                <a16:creationId xmlns:a16="http://schemas.microsoft.com/office/drawing/2014/main" id="{24DF8BE9-BC03-4DEC-923A-0FEC919B7332}"/>
              </a:ext>
            </a:extLst>
          </p:cNvPr>
          <p:cNvPicPr>
            <a:picLocks noChangeAspect="1"/>
          </p:cNvPicPr>
          <p:nvPr/>
        </p:nvPicPr>
        <p:blipFill>
          <a:blip r:embed="rId3"/>
          <a:stretch>
            <a:fillRect/>
          </a:stretch>
        </p:blipFill>
        <p:spPr>
          <a:xfrm>
            <a:off x="7447065" y="2068107"/>
            <a:ext cx="1977078" cy="2294681"/>
          </a:xfrm>
          <a:prstGeom prst="rect">
            <a:avLst/>
          </a:prstGeom>
        </p:spPr>
      </p:pic>
      <p:pic>
        <p:nvPicPr>
          <p:cNvPr id="9" name="Picture 8">
            <a:extLst>
              <a:ext uri="{FF2B5EF4-FFF2-40B4-BE49-F238E27FC236}">
                <a16:creationId xmlns:a16="http://schemas.microsoft.com/office/drawing/2014/main" id="{C6AC8AAC-1B46-462F-8CD9-E793306A26DE}"/>
              </a:ext>
            </a:extLst>
          </p:cNvPr>
          <p:cNvPicPr>
            <a:picLocks noChangeAspect="1"/>
          </p:cNvPicPr>
          <p:nvPr/>
        </p:nvPicPr>
        <p:blipFill>
          <a:blip r:embed="rId4"/>
          <a:stretch>
            <a:fillRect/>
          </a:stretch>
        </p:blipFill>
        <p:spPr>
          <a:xfrm>
            <a:off x="2955997" y="5031987"/>
            <a:ext cx="3508741" cy="1124665"/>
          </a:xfrm>
          <a:prstGeom prst="rect">
            <a:avLst/>
          </a:prstGeom>
        </p:spPr>
      </p:pic>
      <p:pic>
        <p:nvPicPr>
          <p:cNvPr id="11" name="Picture 10">
            <a:extLst>
              <a:ext uri="{FF2B5EF4-FFF2-40B4-BE49-F238E27FC236}">
                <a16:creationId xmlns:a16="http://schemas.microsoft.com/office/drawing/2014/main" id="{B934E69D-69B7-4619-8040-6D16B6ADC644}"/>
              </a:ext>
            </a:extLst>
          </p:cNvPr>
          <p:cNvPicPr>
            <a:picLocks noChangeAspect="1"/>
          </p:cNvPicPr>
          <p:nvPr/>
        </p:nvPicPr>
        <p:blipFill>
          <a:blip r:embed="rId5"/>
          <a:stretch>
            <a:fillRect/>
          </a:stretch>
        </p:blipFill>
        <p:spPr>
          <a:xfrm>
            <a:off x="222171" y="4593775"/>
            <a:ext cx="2545428" cy="2001090"/>
          </a:xfrm>
          <a:prstGeom prst="rect">
            <a:avLst/>
          </a:prstGeom>
        </p:spPr>
      </p:pic>
      <p:sp>
        <p:nvSpPr>
          <p:cNvPr id="12" name="Content Placeholder 2">
            <a:extLst>
              <a:ext uri="{FF2B5EF4-FFF2-40B4-BE49-F238E27FC236}">
                <a16:creationId xmlns:a16="http://schemas.microsoft.com/office/drawing/2014/main" id="{F82998F2-3477-4391-92AE-9D62D9BEF9D9}"/>
              </a:ext>
            </a:extLst>
          </p:cNvPr>
          <p:cNvSpPr txBox="1">
            <a:spLocks/>
          </p:cNvSpPr>
          <p:nvPr/>
        </p:nvSpPr>
        <p:spPr>
          <a:xfrm>
            <a:off x="6653136" y="4347727"/>
            <a:ext cx="4879951" cy="24931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the two images on the left, you can see how the form data alters the text of the game. The user can input their name and their name will show up in the story box text and end screen text.</a:t>
            </a:r>
          </a:p>
        </p:txBody>
      </p:sp>
    </p:spTree>
    <p:extLst>
      <p:ext uri="{BB962C8B-B14F-4D97-AF65-F5344CB8AC3E}">
        <p14:creationId xmlns:p14="http://schemas.microsoft.com/office/powerpoint/2010/main" val="297088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002-8688-40EC-8A53-B9E5D977173B}"/>
              </a:ext>
            </a:extLst>
          </p:cNvPr>
          <p:cNvSpPr>
            <a:spLocks noGrp="1"/>
          </p:cNvSpPr>
          <p:nvPr>
            <p:ph type="title"/>
          </p:nvPr>
        </p:nvSpPr>
        <p:spPr/>
        <p:txBody>
          <a:bodyPr/>
          <a:lstStyle/>
          <a:p>
            <a:r>
              <a:rPr lang="en-GB"/>
              <a:t>JS Timed Event</a:t>
            </a:r>
          </a:p>
        </p:txBody>
      </p:sp>
      <p:sp>
        <p:nvSpPr>
          <p:cNvPr id="3" name="Content Placeholder 2">
            <a:extLst>
              <a:ext uri="{FF2B5EF4-FFF2-40B4-BE49-F238E27FC236}">
                <a16:creationId xmlns:a16="http://schemas.microsoft.com/office/drawing/2014/main" id="{DDCF6652-28FE-434E-9F15-2359B5300F80}"/>
              </a:ext>
            </a:extLst>
          </p:cNvPr>
          <p:cNvSpPr>
            <a:spLocks noGrp="1"/>
          </p:cNvSpPr>
          <p:nvPr>
            <p:ph idx="1"/>
          </p:nvPr>
        </p:nvSpPr>
        <p:spPr>
          <a:xfrm>
            <a:off x="313887" y="2190163"/>
            <a:ext cx="8210550" cy="1508323"/>
          </a:xfrm>
        </p:spPr>
        <p:txBody>
          <a:bodyPr/>
          <a:lstStyle/>
          <a:p>
            <a:r>
              <a:rPr lang="en-GB"/>
              <a:t>When the user hits begin, a 5-minute timer will begin to count down. If the timer hits 0, the game will end, with a corresponding game over message.</a:t>
            </a:r>
          </a:p>
        </p:txBody>
      </p:sp>
      <p:pic>
        <p:nvPicPr>
          <p:cNvPr id="5" name="Picture 4">
            <a:extLst>
              <a:ext uri="{FF2B5EF4-FFF2-40B4-BE49-F238E27FC236}">
                <a16:creationId xmlns:a16="http://schemas.microsoft.com/office/drawing/2014/main" id="{F7E5B419-8980-4308-BDBB-D36856E73557}"/>
              </a:ext>
            </a:extLst>
          </p:cNvPr>
          <p:cNvPicPr>
            <a:picLocks noChangeAspect="1"/>
          </p:cNvPicPr>
          <p:nvPr/>
        </p:nvPicPr>
        <p:blipFill rotWithShape="1">
          <a:blip r:embed="rId2"/>
          <a:srcRect r="21949" b="39287"/>
          <a:stretch/>
        </p:blipFill>
        <p:spPr>
          <a:xfrm>
            <a:off x="8524437" y="2372296"/>
            <a:ext cx="2931854" cy="866831"/>
          </a:xfrm>
          <a:prstGeom prst="rect">
            <a:avLst/>
          </a:prstGeom>
        </p:spPr>
      </p:pic>
      <p:pic>
        <p:nvPicPr>
          <p:cNvPr id="7" name="Picture 6">
            <a:extLst>
              <a:ext uri="{FF2B5EF4-FFF2-40B4-BE49-F238E27FC236}">
                <a16:creationId xmlns:a16="http://schemas.microsoft.com/office/drawing/2014/main" id="{2BB36B61-8D21-4E03-9B0A-3F4AAF144477}"/>
              </a:ext>
            </a:extLst>
          </p:cNvPr>
          <p:cNvPicPr>
            <a:picLocks noChangeAspect="1"/>
          </p:cNvPicPr>
          <p:nvPr/>
        </p:nvPicPr>
        <p:blipFill>
          <a:blip r:embed="rId3"/>
          <a:stretch>
            <a:fillRect/>
          </a:stretch>
        </p:blipFill>
        <p:spPr>
          <a:xfrm>
            <a:off x="518677" y="3429000"/>
            <a:ext cx="2600688" cy="1247949"/>
          </a:xfrm>
          <a:prstGeom prst="rect">
            <a:avLst/>
          </a:prstGeom>
        </p:spPr>
      </p:pic>
      <p:sp>
        <p:nvSpPr>
          <p:cNvPr id="8" name="Content Placeholder 2">
            <a:extLst>
              <a:ext uri="{FF2B5EF4-FFF2-40B4-BE49-F238E27FC236}">
                <a16:creationId xmlns:a16="http://schemas.microsoft.com/office/drawing/2014/main" id="{D90DC3F7-4051-4455-B8BD-EF9AE1C3AD97}"/>
              </a:ext>
            </a:extLst>
          </p:cNvPr>
          <p:cNvSpPr txBox="1">
            <a:spLocks/>
          </p:cNvSpPr>
          <p:nvPr/>
        </p:nvSpPr>
        <p:spPr>
          <a:xfrm>
            <a:off x="3245741" y="3295237"/>
            <a:ext cx="8210550" cy="15083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medium and hard difficulty, the strength of the torch will periodically decrease so that the user’s visibility is decreased over time.</a:t>
            </a:r>
          </a:p>
        </p:txBody>
      </p:sp>
      <p:pic>
        <p:nvPicPr>
          <p:cNvPr id="10" name="Picture 9">
            <a:extLst>
              <a:ext uri="{FF2B5EF4-FFF2-40B4-BE49-F238E27FC236}">
                <a16:creationId xmlns:a16="http://schemas.microsoft.com/office/drawing/2014/main" id="{BC224940-2FDB-41D8-AA06-FD715637D7DB}"/>
              </a:ext>
            </a:extLst>
          </p:cNvPr>
          <p:cNvPicPr>
            <a:picLocks noChangeAspect="1"/>
          </p:cNvPicPr>
          <p:nvPr/>
        </p:nvPicPr>
        <p:blipFill>
          <a:blip r:embed="rId4"/>
          <a:stretch>
            <a:fillRect/>
          </a:stretch>
        </p:blipFill>
        <p:spPr>
          <a:xfrm>
            <a:off x="5974358" y="4651188"/>
            <a:ext cx="1850647" cy="1998330"/>
          </a:xfrm>
          <a:prstGeom prst="rect">
            <a:avLst/>
          </a:prstGeom>
        </p:spPr>
      </p:pic>
      <p:pic>
        <p:nvPicPr>
          <p:cNvPr id="12" name="Picture 11">
            <a:extLst>
              <a:ext uri="{FF2B5EF4-FFF2-40B4-BE49-F238E27FC236}">
                <a16:creationId xmlns:a16="http://schemas.microsoft.com/office/drawing/2014/main" id="{237F3D16-B9CE-4AF3-A4FF-F4C280BFB7BE}"/>
              </a:ext>
            </a:extLst>
          </p:cNvPr>
          <p:cNvPicPr>
            <a:picLocks noChangeAspect="1"/>
          </p:cNvPicPr>
          <p:nvPr/>
        </p:nvPicPr>
        <p:blipFill>
          <a:blip r:embed="rId5"/>
          <a:stretch>
            <a:fillRect/>
          </a:stretch>
        </p:blipFill>
        <p:spPr>
          <a:xfrm>
            <a:off x="9047389" y="5172023"/>
            <a:ext cx="3047999" cy="1421828"/>
          </a:xfrm>
          <a:prstGeom prst="rect">
            <a:avLst/>
          </a:prstGeom>
        </p:spPr>
      </p:pic>
      <p:sp>
        <p:nvSpPr>
          <p:cNvPr id="13" name="Arrow: Right 12">
            <a:extLst>
              <a:ext uri="{FF2B5EF4-FFF2-40B4-BE49-F238E27FC236}">
                <a16:creationId xmlns:a16="http://schemas.microsoft.com/office/drawing/2014/main" id="{BAD03934-D845-4D2C-95A0-CF5336F20654}"/>
              </a:ext>
            </a:extLst>
          </p:cNvPr>
          <p:cNvSpPr/>
          <p:nvPr/>
        </p:nvSpPr>
        <p:spPr>
          <a:xfrm>
            <a:off x="7951381" y="5531000"/>
            <a:ext cx="873503" cy="450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2">
            <a:extLst>
              <a:ext uri="{FF2B5EF4-FFF2-40B4-BE49-F238E27FC236}">
                <a16:creationId xmlns:a16="http://schemas.microsoft.com/office/drawing/2014/main" id="{429DA67B-69CA-4EE9-A5F0-A93051EAB59F}"/>
              </a:ext>
            </a:extLst>
          </p:cNvPr>
          <p:cNvSpPr txBox="1">
            <a:spLocks/>
          </p:cNvSpPr>
          <p:nvPr/>
        </p:nvSpPr>
        <p:spPr>
          <a:xfrm>
            <a:off x="114301" y="4651187"/>
            <a:ext cx="5733681" cy="19983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When the user enters the trapped room challenge, they are shown an image of what their character would see in the actual maze before they are shown the next screen where they can pick what they want to do next.</a:t>
            </a:r>
          </a:p>
        </p:txBody>
      </p:sp>
    </p:spTree>
    <p:extLst>
      <p:ext uri="{BB962C8B-B14F-4D97-AF65-F5344CB8AC3E}">
        <p14:creationId xmlns:p14="http://schemas.microsoft.com/office/powerpoint/2010/main" val="96563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a:t>
            </a:r>
          </a:p>
        </p:txBody>
      </p:sp>
      <p:sp>
        <p:nvSpPr>
          <p:cNvPr id="7" name="Content Placeholder 2">
            <a:extLst>
              <a:ext uri="{FF2B5EF4-FFF2-40B4-BE49-F238E27FC236}">
                <a16:creationId xmlns:a16="http://schemas.microsoft.com/office/drawing/2014/main" id="{FA1984C1-58D9-AE8A-383E-4384F048AC1C}"/>
              </a:ext>
            </a:extLst>
          </p:cNvPr>
          <p:cNvSpPr txBox="1">
            <a:spLocks/>
          </p:cNvSpPr>
          <p:nvPr/>
        </p:nvSpPr>
        <p:spPr>
          <a:xfrm>
            <a:off x="4183163"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The story box is changed when appropriate within the game's code using </a:t>
            </a:r>
            <a:r>
              <a:rPr lang="en-GB" err="1"/>
              <a:t>innerHTML</a:t>
            </a:r>
            <a:r>
              <a:rPr lang="en-GB"/>
              <a:t>. Likewise, button values are changed to be suitable for each challenge.</a:t>
            </a:r>
            <a:endParaRPr lang="en-US"/>
          </a:p>
        </p:txBody>
      </p:sp>
      <p:pic>
        <p:nvPicPr>
          <p:cNvPr id="13" name="Picture 13" descr="Text&#10;&#10;Description automatically generated">
            <a:extLst>
              <a:ext uri="{FF2B5EF4-FFF2-40B4-BE49-F238E27FC236}">
                <a16:creationId xmlns:a16="http://schemas.microsoft.com/office/drawing/2014/main" id="{76D8CD21-DB01-4DFD-1F8F-EE6340FAAA70}"/>
              </a:ext>
            </a:extLst>
          </p:cNvPr>
          <p:cNvPicPr>
            <a:picLocks noChangeAspect="1"/>
          </p:cNvPicPr>
          <p:nvPr/>
        </p:nvPicPr>
        <p:blipFill>
          <a:blip r:embed="rId2"/>
          <a:stretch>
            <a:fillRect/>
          </a:stretch>
        </p:blipFill>
        <p:spPr>
          <a:xfrm>
            <a:off x="514350" y="2787337"/>
            <a:ext cx="3267075" cy="930901"/>
          </a:xfrm>
          <a:prstGeom prst="rect">
            <a:avLst/>
          </a:prstGeom>
        </p:spPr>
      </p:pic>
      <p:sp>
        <p:nvSpPr>
          <p:cNvPr id="14" name="Content Placeholder 2">
            <a:extLst>
              <a:ext uri="{FF2B5EF4-FFF2-40B4-BE49-F238E27FC236}">
                <a16:creationId xmlns:a16="http://schemas.microsoft.com/office/drawing/2014/main" id="{FECFAAC5-744D-50DF-F17B-2D32678265DE}"/>
              </a:ext>
            </a:extLst>
          </p:cNvPr>
          <p:cNvSpPr txBox="1">
            <a:spLocks/>
          </p:cNvSpPr>
          <p:nvPr/>
        </p:nvSpPr>
        <p:spPr>
          <a:xfrm>
            <a:off x="8155088" y="468348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Additionally, a range of images has been used to compliment the text. There are also a couple of light animations, a video, and some sound effects.</a:t>
            </a:r>
          </a:p>
        </p:txBody>
      </p:sp>
      <p:pic>
        <p:nvPicPr>
          <p:cNvPr id="16" name="Picture 16" descr="A picture containing dark, clouds&#10;&#10;Description automatically generated">
            <a:extLst>
              <a:ext uri="{FF2B5EF4-FFF2-40B4-BE49-F238E27FC236}">
                <a16:creationId xmlns:a16="http://schemas.microsoft.com/office/drawing/2014/main" id="{59ABC80E-6C8E-AC9A-AC5B-35DCBB1BA9CF}"/>
              </a:ext>
            </a:extLst>
          </p:cNvPr>
          <p:cNvPicPr>
            <a:picLocks noChangeAspect="1"/>
          </p:cNvPicPr>
          <p:nvPr/>
        </p:nvPicPr>
        <p:blipFill>
          <a:blip r:embed="rId3"/>
          <a:stretch>
            <a:fillRect/>
          </a:stretch>
        </p:blipFill>
        <p:spPr>
          <a:xfrm>
            <a:off x="9039225" y="2406278"/>
            <a:ext cx="2343150" cy="2045444"/>
          </a:xfrm>
          <a:prstGeom prst="rect">
            <a:avLst/>
          </a:prstGeom>
        </p:spPr>
      </p:pic>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325538"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 ever-present story box describing the player's adventure, as well as the text-driven option buttons, keep the game true to its roots as a text-based game.</a:t>
            </a:r>
          </a:p>
        </p:txBody>
      </p:sp>
      <p:pic>
        <p:nvPicPr>
          <p:cNvPr id="23" name="Picture 23" descr="Text&#10;&#10;Description automatically generated">
            <a:extLst>
              <a:ext uri="{FF2B5EF4-FFF2-40B4-BE49-F238E27FC236}">
                <a16:creationId xmlns:a16="http://schemas.microsoft.com/office/drawing/2014/main" id="{EFC930D5-BBB5-ECB4-516E-811B80BB64E5}"/>
              </a:ext>
            </a:extLst>
          </p:cNvPr>
          <p:cNvPicPr>
            <a:picLocks noChangeAspect="1"/>
          </p:cNvPicPr>
          <p:nvPr/>
        </p:nvPicPr>
        <p:blipFill>
          <a:blip r:embed="rId4"/>
          <a:stretch>
            <a:fillRect/>
          </a:stretch>
        </p:blipFill>
        <p:spPr>
          <a:xfrm>
            <a:off x="676275" y="3284717"/>
            <a:ext cx="3267075" cy="860067"/>
          </a:xfrm>
          <a:prstGeom prst="rect">
            <a:avLst/>
          </a:prstGeom>
        </p:spPr>
      </p:pic>
      <p:pic>
        <p:nvPicPr>
          <p:cNvPr id="24" name="Picture 24" descr="Text&#10;&#10;Description automatically generated">
            <a:extLst>
              <a:ext uri="{FF2B5EF4-FFF2-40B4-BE49-F238E27FC236}">
                <a16:creationId xmlns:a16="http://schemas.microsoft.com/office/drawing/2014/main" id="{F19EEAFF-7789-4065-14AE-B99D9C88A8BC}"/>
              </a:ext>
            </a:extLst>
          </p:cNvPr>
          <p:cNvPicPr>
            <a:picLocks noChangeAspect="1"/>
          </p:cNvPicPr>
          <p:nvPr/>
        </p:nvPicPr>
        <p:blipFill>
          <a:blip r:embed="rId5"/>
          <a:stretch>
            <a:fillRect/>
          </a:stretch>
        </p:blipFill>
        <p:spPr>
          <a:xfrm>
            <a:off x="4552950" y="2555313"/>
            <a:ext cx="3343275" cy="1737848"/>
          </a:xfrm>
          <a:prstGeom prst="rect">
            <a:avLst/>
          </a:prstGeom>
        </p:spPr>
      </p:pic>
    </p:spTree>
    <p:extLst>
      <p:ext uri="{BB962C8B-B14F-4D97-AF65-F5344CB8AC3E}">
        <p14:creationId xmlns:p14="http://schemas.microsoft.com/office/powerpoint/2010/main" val="268180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 (2)</a:t>
            </a:r>
          </a:p>
        </p:txBody>
      </p:sp>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809999" y="4019483"/>
            <a:ext cx="10700455" cy="24026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some of the challenges the user will be presented with a range of different options they can choose from. However, the user will have to pick the correct option otherwise they will take penalties.</a:t>
            </a:r>
          </a:p>
        </p:txBody>
      </p:sp>
      <p:pic>
        <p:nvPicPr>
          <p:cNvPr id="6" name="Picture 5">
            <a:extLst>
              <a:ext uri="{FF2B5EF4-FFF2-40B4-BE49-F238E27FC236}">
                <a16:creationId xmlns:a16="http://schemas.microsoft.com/office/drawing/2014/main" id="{45A0D086-3CB0-4314-B46E-9AD1934AD665}"/>
              </a:ext>
            </a:extLst>
          </p:cNvPr>
          <p:cNvPicPr>
            <a:picLocks noChangeAspect="1"/>
          </p:cNvPicPr>
          <p:nvPr/>
        </p:nvPicPr>
        <p:blipFill>
          <a:blip r:embed="rId2"/>
          <a:stretch>
            <a:fillRect/>
          </a:stretch>
        </p:blipFill>
        <p:spPr>
          <a:xfrm>
            <a:off x="810001" y="2431141"/>
            <a:ext cx="5495549" cy="1890749"/>
          </a:xfrm>
          <a:prstGeom prst="rect">
            <a:avLst/>
          </a:prstGeom>
        </p:spPr>
      </p:pic>
      <p:pic>
        <p:nvPicPr>
          <p:cNvPr id="4" name="Picture 3">
            <a:extLst>
              <a:ext uri="{FF2B5EF4-FFF2-40B4-BE49-F238E27FC236}">
                <a16:creationId xmlns:a16="http://schemas.microsoft.com/office/drawing/2014/main" id="{ACE6BD1F-C550-4753-A0A6-7B2896E74AD2}"/>
              </a:ext>
            </a:extLst>
          </p:cNvPr>
          <p:cNvPicPr>
            <a:picLocks noChangeAspect="1"/>
          </p:cNvPicPr>
          <p:nvPr/>
        </p:nvPicPr>
        <p:blipFill rotWithShape="1">
          <a:blip r:embed="rId3"/>
          <a:srcRect t="1232" b="7656"/>
          <a:stretch/>
        </p:blipFill>
        <p:spPr>
          <a:xfrm>
            <a:off x="6524625" y="2367361"/>
            <a:ext cx="4985829" cy="2018308"/>
          </a:xfrm>
          <a:prstGeom prst="rect">
            <a:avLst/>
          </a:prstGeom>
        </p:spPr>
      </p:pic>
    </p:spTree>
    <p:extLst>
      <p:ext uri="{BB962C8B-B14F-4D97-AF65-F5344CB8AC3E}">
        <p14:creationId xmlns:p14="http://schemas.microsoft.com/office/powerpoint/2010/main" val="306655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40C-24A4-4209-8B9F-34CF93EFDDA0}"/>
              </a:ext>
            </a:extLst>
          </p:cNvPr>
          <p:cNvSpPr>
            <a:spLocks noGrp="1"/>
          </p:cNvSpPr>
          <p:nvPr>
            <p:ph type="title"/>
          </p:nvPr>
        </p:nvSpPr>
        <p:spPr/>
        <p:txBody>
          <a:bodyPr/>
          <a:lstStyle/>
          <a:p>
            <a:r>
              <a:rPr lang="en-GB"/>
              <a:t>Player Statistics</a:t>
            </a:r>
          </a:p>
        </p:txBody>
      </p:sp>
      <p:sp>
        <p:nvSpPr>
          <p:cNvPr id="3" name="Content Placeholder 2">
            <a:extLst>
              <a:ext uri="{FF2B5EF4-FFF2-40B4-BE49-F238E27FC236}">
                <a16:creationId xmlns:a16="http://schemas.microsoft.com/office/drawing/2014/main" id="{7FE6198C-A549-4A6D-AAA3-28EE85D53AC0}"/>
              </a:ext>
            </a:extLst>
          </p:cNvPr>
          <p:cNvSpPr>
            <a:spLocks noGrp="1"/>
          </p:cNvSpPr>
          <p:nvPr>
            <p:ph idx="1"/>
          </p:nvPr>
        </p:nvSpPr>
        <p:spPr>
          <a:xfrm>
            <a:off x="486150" y="4592557"/>
            <a:ext cx="3866775" cy="1818256"/>
          </a:xfrm>
        </p:spPr>
        <p:txBody>
          <a:bodyPr>
            <a:normAutofit fontScale="85000" lnSpcReduction="20000"/>
          </a:bodyPr>
          <a:lstStyle/>
          <a:p>
            <a:r>
              <a:rPr lang="en-GB"/>
              <a:t>Time left – fetches the inner HTML of the timer and puts it onto table.</a:t>
            </a:r>
          </a:p>
          <a:p>
            <a:r>
              <a:rPr lang="en-GB"/>
              <a:t>Distance Moved – each time the character moves a square, the distance is incremented.</a:t>
            </a:r>
          </a:p>
          <a:p>
            <a:r>
              <a:rPr lang="en-GB"/>
              <a:t>Challenges encountered – when the random challenge function is run, it will increment the value.</a:t>
            </a:r>
          </a:p>
        </p:txBody>
      </p:sp>
      <p:pic>
        <p:nvPicPr>
          <p:cNvPr id="8" name="Picture 7">
            <a:extLst>
              <a:ext uri="{FF2B5EF4-FFF2-40B4-BE49-F238E27FC236}">
                <a16:creationId xmlns:a16="http://schemas.microsoft.com/office/drawing/2014/main" id="{02C4CD2F-CBBF-4C7D-9EE5-2901AD94ADC9}"/>
              </a:ext>
            </a:extLst>
          </p:cNvPr>
          <p:cNvPicPr>
            <a:picLocks noChangeAspect="1"/>
          </p:cNvPicPr>
          <p:nvPr/>
        </p:nvPicPr>
        <p:blipFill>
          <a:blip r:embed="rId2"/>
          <a:stretch>
            <a:fillRect/>
          </a:stretch>
        </p:blipFill>
        <p:spPr>
          <a:xfrm>
            <a:off x="486150" y="2453391"/>
            <a:ext cx="3676274" cy="1951218"/>
          </a:xfrm>
          <a:prstGeom prst="rect">
            <a:avLst/>
          </a:prstGeom>
        </p:spPr>
      </p:pic>
      <p:pic>
        <p:nvPicPr>
          <p:cNvPr id="10" name="Picture 9">
            <a:extLst>
              <a:ext uri="{FF2B5EF4-FFF2-40B4-BE49-F238E27FC236}">
                <a16:creationId xmlns:a16="http://schemas.microsoft.com/office/drawing/2014/main" id="{4485454F-1335-4615-B452-F59080FB3ADC}"/>
              </a:ext>
            </a:extLst>
          </p:cNvPr>
          <p:cNvPicPr>
            <a:picLocks noChangeAspect="1"/>
          </p:cNvPicPr>
          <p:nvPr/>
        </p:nvPicPr>
        <p:blipFill>
          <a:blip r:embed="rId3"/>
          <a:stretch>
            <a:fillRect/>
          </a:stretch>
        </p:blipFill>
        <p:spPr>
          <a:xfrm>
            <a:off x="4719112" y="1911671"/>
            <a:ext cx="3229503" cy="4933039"/>
          </a:xfrm>
          <a:prstGeom prst="rect">
            <a:avLst/>
          </a:prstGeom>
        </p:spPr>
      </p:pic>
      <p:sp>
        <p:nvSpPr>
          <p:cNvPr id="16" name="Content Placeholder 2">
            <a:extLst>
              <a:ext uri="{FF2B5EF4-FFF2-40B4-BE49-F238E27FC236}">
                <a16:creationId xmlns:a16="http://schemas.microsoft.com/office/drawing/2014/main" id="{A46A3754-8581-4356-B5D1-49F53ABC0C62}"/>
              </a:ext>
            </a:extLst>
          </p:cNvPr>
          <p:cNvSpPr txBox="1">
            <a:spLocks/>
          </p:cNvSpPr>
          <p:nvPr/>
        </p:nvSpPr>
        <p:spPr>
          <a:xfrm>
            <a:off x="8914877" y="2632275"/>
            <a:ext cx="1114425"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Time left</a:t>
            </a:r>
          </a:p>
        </p:txBody>
      </p:sp>
      <p:cxnSp>
        <p:nvCxnSpPr>
          <p:cNvPr id="17" name="Straight Arrow Connector 16">
            <a:extLst>
              <a:ext uri="{FF2B5EF4-FFF2-40B4-BE49-F238E27FC236}">
                <a16:creationId xmlns:a16="http://schemas.microsoft.com/office/drawing/2014/main" id="{D57CF9F0-685C-4564-B850-1538921DE361}"/>
              </a:ext>
            </a:extLst>
          </p:cNvPr>
          <p:cNvCxnSpPr>
            <a:cxnSpLocks/>
          </p:cNvCxnSpPr>
          <p:nvPr/>
        </p:nvCxnSpPr>
        <p:spPr>
          <a:xfrm flipH="1">
            <a:off x="8190977" y="286850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F442C7A-FE6B-4124-B288-E978F70156EB}"/>
              </a:ext>
            </a:extLst>
          </p:cNvPr>
          <p:cNvSpPr txBox="1">
            <a:spLocks/>
          </p:cNvSpPr>
          <p:nvPr/>
        </p:nvSpPr>
        <p:spPr>
          <a:xfrm>
            <a:off x="8914877" y="3429000"/>
            <a:ext cx="1981723" cy="447188"/>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Distance travelled</a:t>
            </a:r>
          </a:p>
        </p:txBody>
      </p:sp>
      <p:cxnSp>
        <p:nvCxnSpPr>
          <p:cNvPr id="19" name="Straight Arrow Connector 18">
            <a:extLst>
              <a:ext uri="{FF2B5EF4-FFF2-40B4-BE49-F238E27FC236}">
                <a16:creationId xmlns:a16="http://schemas.microsoft.com/office/drawing/2014/main" id="{A16ACDBA-0532-43EB-8969-A5CB450B59D9}"/>
              </a:ext>
            </a:extLst>
          </p:cNvPr>
          <p:cNvCxnSpPr>
            <a:cxnSpLocks/>
          </p:cNvCxnSpPr>
          <p:nvPr/>
        </p:nvCxnSpPr>
        <p:spPr>
          <a:xfrm flipH="1">
            <a:off x="8190977" y="3665231"/>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85273531-BF33-4DE2-8124-23E99296A01C}"/>
              </a:ext>
            </a:extLst>
          </p:cNvPr>
          <p:cNvSpPr txBox="1">
            <a:spLocks/>
          </p:cNvSpPr>
          <p:nvPr/>
        </p:nvSpPr>
        <p:spPr>
          <a:xfrm>
            <a:off x="8914877" y="3853867"/>
            <a:ext cx="32771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Number of challenges completed</a:t>
            </a:r>
          </a:p>
        </p:txBody>
      </p:sp>
      <p:cxnSp>
        <p:nvCxnSpPr>
          <p:cNvPr id="21" name="Straight Arrow Connector 20">
            <a:extLst>
              <a:ext uri="{FF2B5EF4-FFF2-40B4-BE49-F238E27FC236}">
                <a16:creationId xmlns:a16="http://schemas.microsoft.com/office/drawing/2014/main" id="{3FD31913-7515-4C3F-B97E-00DB3A948469}"/>
              </a:ext>
            </a:extLst>
          </p:cNvPr>
          <p:cNvCxnSpPr>
            <a:cxnSpLocks/>
          </p:cNvCxnSpPr>
          <p:nvPr/>
        </p:nvCxnSpPr>
        <p:spPr>
          <a:xfrm flipH="1">
            <a:off x="8190977" y="4090098"/>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7D238E4D-4B69-4071-9BC7-855AAD1D4D0A}"/>
              </a:ext>
            </a:extLst>
          </p:cNvPr>
          <p:cNvSpPr txBox="1">
            <a:spLocks/>
          </p:cNvSpPr>
          <p:nvPr/>
        </p:nvSpPr>
        <p:spPr>
          <a:xfrm>
            <a:off x="8914877" y="4558594"/>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Display and style hearts</a:t>
            </a:r>
          </a:p>
        </p:txBody>
      </p:sp>
      <p:cxnSp>
        <p:nvCxnSpPr>
          <p:cNvPr id="23" name="Straight Arrow Connector 22">
            <a:extLst>
              <a:ext uri="{FF2B5EF4-FFF2-40B4-BE49-F238E27FC236}">
                <a16:creationId xmlns:a16="http://schemas.microsoft.com/office/drawing/2014/main" id="{24C79408-34A5-42AC-BBB2-F0330A3C8E00}"/>
              </a:ext>
            </a:extLst>
          </p:cNvPr>
          <p:cNvCxnSpPr>
            <a:cxnSpLocks/>
          </p:cNvCxnSpPr>
          <p:nvPr/>
        </p:nvCxnSpPr>
        <p:spPr>
          <a:xfrm flipH="1">
            <a:off x="8190977" y="4794825"/>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BCA646DF-E007-4358-AB0A-7FD8E5269839}"/>
              </a:ext>
            </a:extLst>
          </p:cNvPr>
          <p:cNvSpPr txBox="1">
            <a:spLocks/>
          </p:cNvSpPr>
          <p:nvPr/>
        </p:nvSpPr>
        <p:spPr>
          <a:xfrm>
            <a:off x="8914877" y="5556432"/>
            <a:ext cx="30866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Calculate how many hearts need to be red</a:t>
            </a:r>
          </a:p>
        </p:txBody>
      </p:sp>
      <p:cxnSp>
        <p:nvCxnSpPr>
          <p:cNvPr id="25" name="Straight Arrow Connector 24">
            <a:extLst>
              <a:ext uri="{FF2B5EF4-FFF2-40B4-BE49-F238E27FC236}">
                <a16:creationId xmlns:a16="http://schemas.microsoft.com/office/drawing/2014/main" id="{5C5DF9AC-8FFA-42A1-BB07-87078A2FB62E}"/>
              </a:ext>
            </a:extLst>
          </p:cNvPr>
          <p:cNvCxnSpPr>
            <a:cxnSpLocks/>
          </p:cNvCxnSpPr>
          <p:nvPr/>
        </p:nvCxnSpPr>
        <p:spPr>
          <a:xfrm flipH="1">
            <a:off x="8190977" y="5792663"/>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A87F201-D358-4226-821F-882D48768ACB}"/>
              </a:ext>
            </a:extLst>
          </p:cNvPr>
          <p:cNvSpPr txBox="1">
            <a:spLocks/>
          </p:cNvSpPr>
          <p:nvPr/>
        </p:nvSpPr>
        <p:spPr>
          <a:xfrm>
            <a:off x="8914877" y="6187218"/>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Hide the game screen and start screen, but show end screen</a:t>
            </a:r>
          </a:p>
        </p:txBody>
      </p:sp>
      <p:cxnSp>
        <p:nvCxnSpPr>
          <p:cNvPr id="27" name="Straight Arrow Connector 26">
            <a:extLst>
              <a:ext uri="{FF2B5EF4-FFF2-40B4-BE49-F238E27FC236}">
                <a16:creationId xmlns:a16="http://schemas.microsoft.com/office/drawing/2014/main" id="{2C9C3573-053C-43B1-940D-680603E1DA44}"/>
              </a:ext>
            </a:extLst>
          </p:cNvPr>
          <p:cNvCxnSpPr>
            <a:cxnSpLocks/>
          </p:cNvCxnSpPr>
          <p:nvPr/>
        </p:nvCxnSpPr>
        <p:spPr>
          <a:xfrm flipH="1">
            <a:off x="8190977" y="6423449"/>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77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5CEE-490B-446E-895B-DB80B2A78DA5}"/>
              </a:ext>
            </a:extLst>
          </p:cNvPr>
          <p:cNvSpPr>
            <a:spLocks noGrp="1"/>
          </p:cNvSpPr>
          <p:nvPr>
            <p:ph type="title"/>
          </p:nvPr>
        </p:nvSpPr>
        <p:spPr/>
        <p:txBody>
          <a:bodyPr/>
          <a:lstStyle/>
          <a:p>
            <a:r>
              <a:rPr lang="en-GB"/>
              <a:t>Accessibility features</a:t>
            </a:r>
          </a:p>
        </p:txBody>
      </p:sp>
      <p:sp>
        <p:nvSpPr>
          <p:cNvPr id="3" name="Content Placeholder 2">
            <a:extLst>
              <a:ext uri="{FF2B5EF4-FFF2-40B4-BE49-F238E27FC236}">
                <a16:creationId xmlns:a16="http://schemas.microsoft.com/office/drawing/2014/main" id="{50CEC1D7-9F81-490C-BE09-B8498C08837E}"/>
              </a:ext>
            </a:extLst>
          </p:cNvPr>
          <p:cNvSpPr>
            <a:spLocks noGrp="1"/>
          </p:cNvSpPr>
          <p:nvPr>
            <p:ph idx="1"/>
          </p:nvPr>
        </p:nvSpPr>
        <p:spPr>
          <a:xfrm>
            <a:off x="818712" y="4371975"/>
            <a:ext cx="6667938" cy="2145235"/>
          </a:xfrm>
        </p:spPr>
        <p:txBody>
          <a:bodyPr/>
          <a:lstStyle/>
          <a:p>
            <a:r>
              <a:rPr lang="en-GB"/>
              <a:t>On the accessibility page, the user has the option to pick between a normal, large or huge font size. This is to help people with troubled vision. Furthermore, there is an option to play the game in Spanish, in case they cannot read English.</a:t>
            </a:r>
          </a:p>
        </p:txBody>
      </p:sp>
      <p:pic>
        <p:nvPicPr>
          <p:cNvPr id="9" name="Picture 8">
            <a:extLst>
              <a:ext uri="{FF2B5EF4-FFF2-40B4-BE49-F238E27FC236}">
                <a16:creationId xmlns:a16="http://schemas.microsoft.com/office/drawing/2014/main" id="{27211872-E3C1-4169-9D32-0F7F6B258C88}"/>
              </a:ext>
            </a:extLst>
          </p:cNvPr>
          <p:cNvPicPr>
            <a:picLocks noChangeAspect="1"/>
          </p:cNvPicPr>
          <p:nvPr/>
        </p:nvPicPr>
        <p:blipFill>
          <a:blip r:embed="rId2"/>
          <a:stretch>
            <a:fillRect/>
          </a:stretch>
        </p:blipFill>
        <p:spPr>
          <a:xfrm>
            <a:off x="818712" y="2400984"/>
            <a:ext cx="3028950" cy="1510525"/>
          </a:xfrm>
          <a:prstGeom prst="rect">
            <a:avLst/>
          </a:prstGeom>
        </p:spPr>
      </p:pic>
      <p:pic>
        <p:nvPicPr>
          <p:cNvPr id="11" name="Picture 10">
            <a:extLst>
              <a:ext uri="{FF2B5EF4-FFF2-40B4-BE49-F238E27FC236}">
                <a16:creationId xmlns:a16="http://schemas.microsoft.com/office/drawing/2014/main" id="{257375BF-1D7C-4BE6-A783-13FE3F0DE5B6}"/>
              </a:ext>
            </a:extLst>
          </p:cNvPr>
          <p:cNvPicPr>
            <a:picLocks noChangeAspect="1"/>
          </p:cNvPicPr>
          <p:nvPr/>
        </p:nvPicPr>
        <p:blipFill>
          <a:blip r:embed="rId3"/>
          <a:stretch>
            <a:fillRect/>
          </a:stretch>
        </p:blipFill>
        <p:spPr>
          <a:xfrm>
            <a:off x="4581524" y="2397824"/>
            <a:ext cx="3028950" cy="1513685"/>
          </a:xfrm>
          <a:prstGeom prst="rect">
            <a:avLst/>
          </a:prstGeom>
        </p:spPr>
      </p:pic>
      <p:pic>
        <p:nvPicPr>
          <p:cNvPr id="13" name="Picture 12">
            <a:extLst>
              <a:ext uri="{FF2B5EF4-FFF2-40B4-BE49-F238E27FC236}">
                <a16:creationId xmlns:a16="http://schemas.microsoft.com/office/drawing/2014/main" id="{5947B1BB-5F91-448B-A7E7-66AC6B64C921}"/>
              </a:ext>
            </a:extLst>
          </p:cNvPr>
          <p:cNvPicPr>
            <a:picLocks noChangeAspect="1"/>
          </p:cNvPicPr>
          <p:nvPr/>
        </p:nvPicPr>
        <p:blipFill>
          <a:blip r:embed="rId4"/>
          <a:stretch>
            <a:fillRect/>
          </a:stretch>
        </p:blipFill>
        <p:spPr>
          <a:xfrm>
            <a:off x="8422755" y="2397823"/>
            <a:ext cx="2950531" cy="1513685"/>
          </a:xfrm>
          <a:prstGeom prst="rect">
            <a:avLst/>
          </a:prstGeom>
        </p:spPr>
      </p:pic>
      <p:pic>
        <p:nvPicPr>
          <p:cNvPr id="15" name="Picture 14">
            <a:extLst>
              <a:ext uri="{FF2B5EF4-FFF2-40B4-BE49-F238E27FC236}">
                <a16:creationId xmlns:a16="http://schemas.microsoft.com/office/drawing/2014/main" id="{B8BC1534-CF90-4656-8AC5-19ED009378DF}"/>
              </a:ext>
            </a:extLst>
          </p:cNvPr>
          <p:cNvPicPr>
            <a:picLocks noChangeAspect="1"/>
          </p:cNvPicPr>
          <p:nvPr/>
        </p:nvPicPr>
        <p:blipFill>
          <a:blip r:embed="rId5"/>
          <a:stretch>
            <a:fillRect/>
          </a:stretch>
        </p:blipFill>
        <p:spPr>
          <a:xfrm>
            <a:off x="7780718" y="4271962"/>
            <a:ext cx="4234604" cy="2145235"/>
          </a:xfrm>
          <a:prstGeom prst="rect">
            <a:avLst/>
          </a:prstGeom>
        </p:spPr>
      </p:pic>
      <p:sp>
        <p:nvSpPr>
          <p:cNvPr id="16" name="Content Placeholder 2">
            <a:extLst>
              <a:ext uri="{FF2B5EF4-FFF2-40B4-BE49-F238E27FC236}">
                <a16:creationId xmlns:a16="http://schemas.microsoft.com/office/drawing/2014/main" id="{C49AAA16-9F18-423A-A423-07FF59A2E5E5}"/>
              </a:ext>
            </a:extLst>
          </p:cNvPr>
          <p:cNvSpPr txBox="1">
            <a:spLocks/>
          </p:cNvSpPr>
          <p:nvPr/>
        </p:nvSpPr>
        <p:spPr>
          <a:xfrm>
            <a:off x="1249662" y="37909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Normal Text Size</a:t>
            </a:r>
          </a:p>
        </p:txBody>
      </p:sp>
      <p:sp>
        <p:nvSpPr>
          <p:cNvPr id="17" name="Content Placeholder 2">
            <a:extLst>
              <a:ext uri="{FF2B5EF4-FFF2-40B4-BE49-F238E27FC236}">
                <a16:creationId xmlns:a16="http://schemas.microsoft.com/office/drawing/2014/main" id="{8640155B-D81A-4591-96D3-A4A72ABC7213}"/>
              </a:ext>
            </a:extLst>
          </p:cNvPr>
          <p:cNvSpPr txBox="1">
            <a:spLocks/>
          </p:cNvSpPr>
          <p:nvPr/>
        </p:nvSpPr>
        <p:spPr>
          <a:xfrm>
            <a:off x="5010149" y="3843338"/>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Large Text Size</a:t>
            </a:r>
          </a:p>
        </p:txBody>
      </p:sp>
      <p:sp>
        <p:nvSpPr>
          <p:cNvPr id="19" name="Content Placeholder 2">
            <a:extLst>
              <a:ext uri="{FF2B5EF4-FFF2-40B4-BE49-F238E27FC236}">
                <a16:creationId xmlns:a16="http://schemas.microsoft.com/office/drawing/2014/main" id="{0ACD50AA-C6F4-415C-B686-68437B5430F4}"/>
              </a:ext>
            </a:extLst>
          </p:cNvPr>
          <p:cNvSpPr txBox="1">
            <a:spLocks/>
          </p:cNvSpPr>
          <p:nvPr/>
        </p:nvSpPr>
        <p:spPr>
          <a:xfrm>
            <a:off x="8982074" y="3843337"/>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3. Huge Text Size</a:t>
            </a:r>
          </a:p>
        </p:txBody>
      </p:sp>
      <p:sp>
        <p:nvSpPr>
          <p:cNvPr id="20" name="Content Placeholder 2">
            <a:extLst>
              <a:ext uri="{FF2B5EF4-FFF2-40B4-BE49-F238E27FC236}">
                <a16:creationId xmlns:a16="http://schemas.microsoft.com/office/drawing/2014/main" id="{2601B7EC-321A-4166-8231-7771C76D18BA}"/>
              </a:ext>
            </a:extLst>
          </p:cNvPr>
          <p:cNvSpPr txBox="1">
            <a:spLocks/>
          </p:cNvSpPr>
          <p:nvPr/>
        </p:nvSpPr>
        <p:spPr>
          <a:xfrm>
            <a:off x="9201586" y="63817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4. Spanish Text</a:t>
            </a:r>
          </a:p>
        </p:txBody>
      </p:sp>
    </p:spTree>
    <p:extLst>
      <p:ext uri="{BB962C8B-B14F-4D97-AF65-F5344CB8AC3E}">
        <p14:creationId xmlns:p14="http://schemas.microsoft.com/office/powerpoint/2010/main" val="385895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37456" y="1927012"/>
            <a:ext cx="2819400" cy="4778588"/>
          </a:xfrm>
        </p:spPr>
        <p:txBody>
          <a:bodyPr/>
          <a:lstStyle/>
          <a:p>
            <a:r>
              <a:rPr lang="en-GB"/>
              <a:t>The top feature in Oubliette is the maze generation. Every time the player hits play, a new maze is generated depending on the selected difficulty.</a:t>
            </a:r>
          </a:p>
        </p:txBody>
      </p:sp>
      <p:pic>
        <p:nvPicPr>
          <p:cNvPr id="5" name="Picture 4">
            <a:extLst>
              <a:ext uri="{FF2B5EF4-FFF2-40B4-BE49-F238E27FC236}">
                <a16:creationId xmlns:a16="http://schemas.microsoft.com/office/drawing/2014/main" id="{12139F7E-8163-43CC-9704-D502998C91EE}"/>
              </a:ext>
            </a:extLst>
          </p:cNvPr>
          <p:cNvPicPr>
            <a:picLocks noChangeAspect="1"/>
          </p:cNvPicPr>
          <p:nvPr/>
        </p:nvPicPr>
        <p:blipFill rotWithShape="1">
          <a:blip r:embed="rId2"/>
          <a:srcRect l="33716" t="5932" r="32906" b="4502"/>
          <a:stretch/>
        </p:blipFill>
        <p:spPr>
          <a:xfrm>
            <a:off x="2956856" y="2669962"/>
            <a:ext cx="2819400" cy="3883238"/>
          </a:xfrm>
          <a:prstGeom prst="rect">
            <a:avLst/>
          </a:prstGeom>
        </p:spPr>
      </p:pic>
      <p:sp>
        <p:nvSpPr>
          <p:cNvPr id="10" name="Content Placeholder 2">
            <a:extLst>
              <a:ext uri="{FF2B5EF4-FFF2-40B4-BE49-F238E27FC236}">
                <a16:creationId xmlns:a16="http://schemas.microsoft.com/office/drawing/2014/main" id="{69E31CFA-4E0B-492D-BCEA-F65F6AB9C9CB}"/>
              </a:ext>
            </a:extLst>
          </p:cNvPr>
          <p:cNvSpPr txBox="1">
            <a:spLocks/>
          </p:cNvSpPr>
          <p:nvPr/>
        </p:nvSpPr>
        <p:spPr>
          <a:xfrm>
            <a:off x="6095999" y="1417638"/>
            <a:ext cx="5958545" cy="35894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Another one of the top features in the game would be the sound design. As sound can really change how a user will experience something, it is important to have good sounds. When in the maze, music is looped to keep the game entertaining. Furthermore, when the user clicks a button or even when they lose or win, corresponding sound effects are played.</a:t>
            </a:r>
          </a:p>
        </p:txBody>
      </p:sp>
      <p:pic>
        <p:nvPicPr>
          <p:cNvPr id="12" name="Picture 11">
            <a:extLst>
              <a:ext uri="{FF2B5EF4-FFF2-40B4-BE49-F238E27FC236}">
                <a16:creationId xmlns:a16="http://schemas.microsoft.com/office/drawing/2014/main" id="{393305DF-86FE-4EB9-B7C3-BA455CE97566}"/>
              </a:ext>
            </a:extLst>
          </p:cNvPr>
          <p:cNvPicPr>
            <a:picLocks noChangeAspect="1"/>
          </p:cNvPicPr>
          <p:nvPr/>
        </p:nvPicPr>
        <p:blipFill>
          <a:blip r:embed="rId3"/>
          <a:stretch>
            <a:fillRect/>
          </a:stretch>
        </p:blipFill>
        <p:spPr>
          <a:xfrm>
            <a:off x="7160493" y="4572539"/>
            <a:ext cx="3509811" cy="1735645"/>
          </a:xfrm>
          <a:prstGeom prst="rect">
            <a:avLst/>
          </a:prstGeom>
        </p:spPr>
      </p:pic>
      <p:sp>
        <p:nvSpPr>
          <p:cNvPr id="15" name="Content Placeholder 2">
            <a:extLst>
              <a:ext uri="{FF2B5EF4-FFF2-40B4-BE49-F238E27FC236}">
                <a16:creationId xmlns:a16="http://schemas.microsoft.com/office/drawing/2014/main" id="{3B9DA774-42AC-4C31-8D70-51BD42FE1B64}"/>
              </a:ext>
            </a:extLst>
          </p:cNvPr>
          <p:cNvSpPr txBox="1">
            <a:spLocks/>
          </p:cNvSpPr>
          <p:nvPr/>
        </p:nvSpPr>
        <p:spPr>
          <a:xfrm>
            <a:off x="8922096" y="5661225"/>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Victory sound effect played</a:t>
            </a:r>
          </a:p>
        </p:txBody>
      </p:sp>
      <p:cxnSp>
        <p:nvCxnSpPr>
          <p:cNvPr id="16" name="Straight Arrow Connector 15">
            <a:extLst>
              <a:ext uri="{FF2B5EF4-FFF2-40B4-BE49-F238E27FC236}">
                <a16:creationId xmlns:a16="http://schemas.microsoft.com/office/drawing/2014/main" id="{A76C096B-0963-4382-AC2C-36AEE9953DB5}"/>
              </a:ext>
            </a:extLst>
          </p:cNvPr>
          <p:cNvCxnSpPr>
            <a:cxnSpLocks/>
          </p:cNvCxnSpPr>
          <p:nvPr/>
        </p:nvCxnSpPr>
        <p:spPr>
          <a:xfrm flipH="1">
            <a:off x="8198196" y="589745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C21619C-AB28-4D43-B4DB-F07B8CA2FA2E}"/>
              </a:ext>
            </a:extLst>
          </p:cNvPr>
          <p:cNvSpPr txBox="1">
            <a:spLocks/>
          </p:cNvSpPr>
          <p:nvPr/>
        </p:nvSpPr>
        <p:spPr>
          <a:xfrm>
            <a:off x="8922096" y="5261249"/>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Main game music paused</a:t>
            </a:r>
          </a:p>
        </p:txBody>
      </p:sp>
      <p:cxnSp>
        <p:nvCxnSpPr>
          <p:cNvPr id="18" name="Straight Arrow Connector 17">
            <a:extLst>
              <a:ext uri="{FF2B5EF4-FFF2-40B4-BE49-F238E27FC236}">
                <a16:creationId xmlns:a16="http://schemas.microsoft.com/office/drawing/2014/main" id="{9A1597D4-536C-41AF-8A97-AA8E2ADAD291}"/>
              </a:ext>
            </a:extLst>
          </p:cNvPr>
          <p:cNvCxnSpPr>
            <a:cxnSpLocks/>
          </p:cNvCxnSpPr>
          <p:nvPr/>
        </p:nvCxnSpPr>
        <p:spPr>
          <a:xfrm flipH="1">
            <a:off x="8198196" y="5497480"/>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5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2326</TotalTime>
  <Words>977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CSC1030 Group Project</vt:lpstr>
      <vt:lpstr>Collection of Data using HTML form</vt:lpstr>
      <vt:lpstr>How HTML form data has been used to personalise game</vt:lpstr>
      <vt:lpstr>JS Timed Event</vt:lpstr>
      <vt:lpstr>Text adventure elements</vt:lpstr>
      <vt:lpstr>Text adventure elements (2)</vt:lpstr>
      <vt:lpstr>Player Statistics</vt:lpstr>
      <vt:lpstr>Accessibility features</vt:lpstr>
      <vt:lpstr>Top Features</vt:lpstr>
      <vt:lpstr>Top Features (2)</vt:lpstr>
      <vt:lpstr>References and copyright declaration.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CSC1030 Group Project</dc:title>
  <dc:creator>James M</dc:creator>
  <cp:lastModifiedBy>James M</cp:lastModifiedBy>
  <cp:revision>1</cp:revision>
  <dcterms:created xsi:type="dcterms:W3CDTF">2022-04-05T15:17:19Z</dcterms:created>
  <dcterms:modified xsi:type="dcterms:W3CDTF">2022-04-08T12:57:57Z</dcterms:modified>
</cp:coreProperties>
</file>