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5" r:id="rId9"/>
    <p:sldId id="264" r:id="rId10"/>
    <p:sldId id="261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BE1C8-5A0B-4EDB-8CB8-AA8F1F902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1705CB-867A-48D4-98C6-F761F8C8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37943-2224-4780-B0A2-58A7496D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55FCB-8BB6-462D-9BA5-9A032163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FE5DE-4543-4C3A-A9B1-F07D279F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0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440E8-AFAE-4E5F-880E-7BB68634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B3507-F70E-470F-9998-553F147B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555EC-23D3-4B3F-8C32-5A70108C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93957-E611-453B-8766-BEC369E0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DB96A-B55D-4972-BBC6-FAB3395E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2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B69E5-6962-4321-99CE-B8B1C621F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ED574-01ED-47D9-8919-0442EA420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BB978-029F-476E-92E2-4F67FA85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0511C-23C7-42F2-86AB-F817DA50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C3308-080C-41BB-BF15-C92867C3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6BB3-CB30-44A3-A4F0-857F40C8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873DF-EAF4-44FA-B461-55174B65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3B545-7794-41EF-84DA-2DF47EB7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89E9B-818F-4CE2-B594-A247601A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EF93F-E6B9-48F1-92A3-35AFAF47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2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F3CDF-EAFA-4B24-81A4-458B0398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EC416-1F3E-4FAE-A94C-641D5557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C9D50-E0D6-48C5-9DF5-3B5A5B86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DDF93-ACCA-42D3-A183-1A8FDB7F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59A61-DC37-4294-857C-61C802C0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3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A67F3-C702-41E0-8945-2B6F71BE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55E5E-DA15-4624-8F39-3958E12E6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75295-8F1C-4DED-9C0E-8018BEF5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D28E8-2B7E-48EF-B23F-D720A934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7792F-BCFD-4530-A0B1-6EE88B00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54D6A-0E73-4549-9F12-EDB9A249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7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5201-E2D8-4242-8FB7-1E8BF332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957CA9-6D70-4B6B-AF2E-013ED126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12CDA-0A28-455E-88FF-24DDB4346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4375BC-457B-4B95-80FE-33A69C933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6D03F5-8E65-4C37-9001-B99DC76F5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540C9B-7013-4522-9751-E1EF95A8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C0322-68A5-454A-A815-DAEF99FE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8F8D7-A62E-4BA0-BC22-2D0B8CAB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A1A2-CC7F-4238-8F26-55FE840D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D7955D-CBBE-4459-89F3-848C131E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5DE28-EA00-488A-A890-FB43C2A0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7BB0E2-1895-470D-8E86-14ED41E5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5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AEAAB-A3AE-4111-BEC3-C7FF4772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F1D92-26E2-4ED6-88F3-AFA3F830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EED3F-629F-46DC-A9EB-4F9C89BA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6D898-A6E1-4971-B3CE-B00023C2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3CE3D-5CB4-4776-B2BB-A3A8A57E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9A788-1A3B-4CA8-BDC5-89A7676F9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8FE4E-6C79-4FC8-9EA5-72BA0D0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182EC-2DAC-40C6-ACCA-1277BB13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99E6E-0F11-4302-8032-ED6BD9DE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9D110-56C2-4DEE-8233-8E830C58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DCEAC2-48E2-48AA-8429-C34F0D333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44745-BB46-49C0-AAC1-B83187C48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4671F-4819-4D59-9F0F-FB00227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507F8-B9A6-4BE4-B0D8-1BDD3A17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DA821-EFE7-4B52-A632-DD1C43C2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15F6B8-6B44-4942-BB52-FBADF220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BF4E8-A872-4F31-8E35-DED7C6F5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ECE98-B4D9-46D9-A79F-C9211A6F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1C39-899D-4FBA-888F-4F376B875B4E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05627-9AF3-488B-B9CF-ABCF4DAA7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07253-F660-45F6-9711-2B2823D27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E253-87F0-4A87-B8FD-763922610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F9597-F55C-4015-A7D5-32146901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分布式知识图谱系统构建及其在微生物</a:t>
            </a:r>
            <a:r>
              <a:rPr lang="en-US" altLang="zh-CN" sz="3600" dirty="0"/>
              <a:t>RDF</a:t>
            </a:r>
            <a:r>
              <a:rPr lang="zh-CN" altLang="zh-CN" sz="3600" dirty="0"/>
              <a:t>数据集上的应用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5DC3E8-1756-4B37-946B-3B07D6B3E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4072"/>
            <a:ext cx="9144000" cy="1073727"/>
          </a:xfrm>
        </p:spPr>
        <p:txBody>
          <a:bodyPr/>
          <a:lstStyle/>
          <a:p>
            <a:pPr algn="r"/>
            <a:r>
              <a:rPr lang="zh-CN" altLang="en-US" dirty="0"/>
              <a:t>王骞 </a:t>
            </a:r>
            <a:r>
              <a:rPr lang="en-US" altLang="zh-CN" dirty="0"/>
              <a:t>2018.08.28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66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B119-02B1-41E5-B9B3-4DC61B1E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4318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结果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9C5D52E-1049-43B7-823B-B26B5A23B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636530"/>
              </p:ext>
            </p:extLst>
          </p:nvPr>
        </p:nvGraphicFramePr>
        <p:xfrm>
          <a:off x="838200" y="553720"/>
          <a:ext cx="10515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523715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999830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996545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8131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1974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Distribution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Single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Result Num</a:t>
                      </a:r>
                      <a:endParaRPr lang="zh-CN" altLang="zh-CN" sz="16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6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194ms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632ms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0474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241ms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578ms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1608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29542ms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36996ms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6569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159ms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404ms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4007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96ms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298ms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9803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252ms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687ms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3146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208ms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698ms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3132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112ms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5661ms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1073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020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179ms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716ms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1851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Q10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183ms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957ms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7746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Q11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1175ms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3408ms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7115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4922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Q12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784ms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5403ms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7116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8794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Q13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603ms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5917ms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8672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Q14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246ms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4624ms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6403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Q15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1614ms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12463ms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8833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2514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Q16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823ms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11606ms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8833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6800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01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9E2F2-F4F5-4883-924A-7FDF9BD3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其他好处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3E9C8-BCE9-478C-A970-3253BD01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588G</a:t>
            </a:r>
            <a:r>
              <a:rPr lang="zh-CN" altLang="en-US" dirty="0"/>
              <a:t>数据集</a:t>
            </a:r>
            <a:r>
              <a:rPr lang="en-US" altLang="zh-CN" dirty="0"/>
              <a:t>build</a:t>
            </a:r>
            <a:r>
              <a:rPr lang="zh-CN" altLang="en-US" dirty="0"/>
              <a:t>时间：</a:t>
            </a:r>
            <a:r>
              <a:rPr lang="en-US" altLang="zh-CN" dirty="0"/>
              <a:t>321535286 </a:t>
            </a:r>
            <a:r>
              <a:rPr lang="en-US" altLang="zh-CN" dirty="0" err="1"/>
              <a:t>ms</a:t>
            </a:r>
            <a:r>
              <a:rPr lang="en-US" altLang="zh-CN" dirty="0"/>
              <a:t> ≈ 3.7 day</a:t>
            </a:r>
          </a:p>
          <a:p>
            <a:r>
              <a:rPr lang="en-US" altLang="zh-CN" dirty="0"/>
              <a:t>63G</a:t>
            </a:r>
            <a:r>
              <a:rPr lang="zh-CN" altLang="en-US" dirty="0"/>
              <a:t>数据集</a:t>
            </a:r>
            <a:r>
              <a:rPr lang="en-US" altLang="zh-CN" dirty="0"/>
              <a:t>build</a:t>
            </a:r>
            <a:r>
              <a:rPr lang="zh-CN" altLang="en-US" dirty="0"/>
              <a:t>时间：</a:t>
            </a:r>
            <a:r>
              <a:rPr lang="en-US" altLang="zh-CN" dirty="0"/>
              <a:t>18623995 </a:t>
            </a:r>
            <a:r>
              <a:rPr lang="en-US" altLang="zh-CN" dirty="0" err="1"/>
              <a:t>ms</a:t>
            </a:r>
            <a:r>
              <a:rPr lang="en-US" altLang="zh-CN" dirty="0"/>
              <a:t> ≈ 5.2 h </a:t>
            </a:r>
            <a:r>
              <a:rPr lang="zh-CN" altLang="en-US" dirty="0"/>
              <a:t>（而且可以同时做）</a:t>
            </a:r>
            <a:endParaRPr lang="en-US" altLang="zh-CN" dirty="0"/>
          </a:p>
          <a:p>
            <a:r>
              <a:rPr lang="en-US" altLang="zh-CN" dirty="0"/>
              <a:t>4.7G</a:t>
            </a:r>
            <a:r>
              <a:rPr lang="zh-CN" altLang="en-US" dirty="0"/>
              <a:t>数据集</a:t>
            </a:r>
            <a:r>
              <a:rPr lang="en-US" altLang="zh-CN" dirty="0"/>
              <a:t>build</a:t>
            </a:r>
            <a:r>
              <a:rPr lang="zh-CN" altLang="en-US" dirty="0"/>
              <a:t>时间：</a:t>
            </a:r>
            <a:r>
              <a:rPr lang="en-US" altLang="zh-CN" dirty="0"/>
              <a:t>1308548 </a:t>
            </a:r>
            <a:r>
              <a:rPr lang="en-US" altLang="zh-CN" dirty="0" err="1"/>
              <a:t>ms</a:t>
            </a:r>
            <a:r>
              <a:rPr lang="en-US" altLang="zh-CN" dirty="0"/>
              <a:t> ≈ 22 min</a:t>
            </a:r>
          </a:p>
          <a:p>
            <a:r>
              <a:rPr lang="en-US" altLang="zh-CN" dirty="0"/>
              <a:t>588G</a:t>
            </a:r>
            <a:r>
              <a:rPr lang="zh-CN" altLang="en-US" dirty="0"/>
              <a:t>数据集</a:t>
            </a:r>
            <a:r>
              <a:rPr lang="en-US" altLang="zh-CN" dirty="0"/>
              <a:t>load</a:t>
            </a:r>
            <a:r>
              <a:rPr lang="zh-CN" altLang="en-US" dirty="0"/>
              <a:t>时间：</a:t>
            </a:r>
            <a:r>
              <a:rPr lang="en-US" altLang="zh-CN" dirty="0"/>
              <a:t> ≈ 2.2 h</a:t>
            </a:r>
          </a:p>
          <a:p>
            <a:r>
              <a:rPr lang="en-US" altLang="zh-CN" dirty="0"/>
              <a:t>63G</a:t>
            </a:r>
            <a:r>
              <a:rPr lang="zh-CN" altLang="en-US" dirty="0"/>
              <a:t>数据集</a:t>
            </a:r>
            <a:r>
              <a:rPr lang="en-US" altLang="zh-CN" dirty="0"/>
              <a:t>load</a:t>
            </a:r>
            <a:r>
              <a:rPr lang="zh-CN" altLang="en-US" dirty="0"/>
              <a:t>时间：</a:t>
            </a:r>
            <a:r>
              <a:rPr lang="en-US" altLang="zh-CN" dirty="0"/>
              <a:t>N/A</a:t>
            </a:r>
            <a:r>
              <a:rPr lang="zh-CN" altLang="en-US" dirty="0"/>
              <a:t>（分机可以一直旁听端口）</a:t>
            </a:r>
            <a:endParaRPr lang="en-US" altLang="zh-CN" dirty="0"/>
          </a:p>
          <a:p>
            <a:r>
              <a:rPr lang="en-US" altLang="zh-CN" dirty="0"/>
              <a:t>4.7G</a:t>
            </a:r>
            <a:r>
              <a:rPr lang="zh-CN" altLang="en-US" dirty="0"/>
              <a:t>数据集</a:t>
            </a:r>
            <a:r>
              <a:rPr lang="en-US" altLang="zh-CN" dirty="0"/>
              <a:t>load</a:t>
            </a:r>
            <a:r>
              <a:rPr lang="zh-CN" altLang="en-US" dirty="0"/>
              <a:t>时间：</a:t>
            </a:r>
            <a:r>
              <a:rPr lang="en-US" altLang="zh-CN" dirty="0"/>
              <a:t> ≈ 1 min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61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423DC-D818-4202-9445-1395ACA6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该分布式方案适用条件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EAE0B-21E8-4940-BE11-74E38F8A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数据集具有固定类别的节点和边（大多数应用场景）。</a:t>
            </a:r>
            <a:endParaRPr lang="en-US" altLang="zh-CN" dirty="0"/>
          </a:p>
          <a:p>
            <a:r>
              <a:rPr lang="zh-CN" altLang="en-US" dirty="0"/>
              <a:t>数据集可按照节点类别做出划分，</a:t>
            </a:r>
            <a:r>
              <a:rPr lang="en-US" altLang="zh-CN" dirty="0"/>
              <a:t>V = V’ + V’’ </a:t>
            </a:r>
          </a:p>
          <a:p>
            <a:pPr lvl="1"/>
            <a:r>
              <a:rPr lang="zh-CN" altLang="en-US" dirty="0"/>
              <a:t>存在一个足够小的</a:t>
            </a:r>
            <a:r>
              <a:rPr lang="el-GR" altLang="zh-CN" dirty="0"/>
              <a:t>ε </a:t>
            </a:r>
            <a:r>
              <a:rPr lang="zh-CN" altLang="en-US" dirty="0"/>
              <a:t>，使得 </a:t>
            </a:r>
            <a:r>
              <a:rPr lang="en-US" altLang="zh-CN" dirty="0"/>
              <a:t>|V’’| &lt; </a:t>
            </a:r>
            <a:r>
              <a:rPr lang="el-GR" altLang="zh-CN" dirty="0"/>
              <a:t>ε</a:t>
            </a:r>
            <a:r>
              <a:rPr lang="en-US" altLang="zh-CN" dirty="0"/>
              <a:t>|V|</a:t>
            </a:r>
          </a:p>
          <a:p>
            <a:pPr lvl="1"/>
            <a:r>
              <a:rPr lang="en-US" altLang="zh-CN" dirty="0"/>
              <a:t>V’</a:t>
            </a:r>
            <a:r>
              <a:rPr lang="zh-CN" altLang="en-US" dirty="0"/>
              <a:t>能够划分为</a:t>
            </a:r>
            <a:r>
              <a:rPr lang="en-US" altLang="zh-CN" dirty="0"/>
              <a:t>M</a:t>
            </a:r>
            <a:r>
              <a:rPr lang="zh-CN" altLang="en-US" dirty="0"/>
              <a:t>个连通块，以划分到</a:t>
            </a:r>
            <a:r>
              <a:rPr lang="en-US" altLang="zh-CN" dirty="0"/>
              <a:t>N</a:t>
            </a:r>
            <a:r>
              <a:rPr lang="zh-CN" altLang="en-US" dirty="0"/>
              <a:t>台分机上，</a:t>
            </a:r>
            <a:r>
              <a:rPr lang="en-US" altLang="zh-CN" dirty="0"/>
              <a:t>M&gt;&gt;N</a:t>
            </a:r>
            <a:r>
              <a:rPr lang="zh-CN" altLang="en-US" dirty="0"/>
              <a:t>（</a:t>
            </a:r>
            <a:r>
              <a:rPr lang="en-US" altLang="zh-CN" dirty="0"/>
              <a:t>M&gt;N</a:t>
            </a:r>
            <a:r>
              <a:rPr lang="zh-CN" altLang="en-US" dirty="0"/>
              <a:t>也可达到一定效果）</a:t>
            </a:r>
            <a:endParaRPr lang="en-US" altLang="zh-CN" dirty="0"/>
          </a:p>
          <a:p>
            <a:pPr lvl="1"/>
            <a:r>
              <a:rPr lang="zh-CN" altLang="en-US" dirty="0"/>
              <a:t>查询中连接</a:t>
            </a:r>
            <a:r>
              <a:rPr lang="en-US" altLang="zh-CN" dirty="0"/>
              <a:t>V’’</a:t>
            </a:r>
            <a:r>
              <a:rPr lang="zh-CN" altLang="en-US" dirty="0"/>
              <a:t>与</a:t>
            </a:r>
            <a:r>
              <a:rPr lang="en-US" altLang="zh-CN" dirty="0"/>
              <a:t>V’</a:t>
            </a:r>
            <a:r>
              <a:rPr lang="zh-CN" altLang="en-US" dirty="0"/>
              <a:t>的边最多只涉及</a:t>
            </a:r>
            <a:r>
              <a:rPr lang="en-US" altLang="zh-CN" dirty="0"/>
              <a:t>V’</a:t>
            </a:r>
            <a:r>
              <a:rPr lang="zh-CN" altLang="en-US" dirty="0"/>
              <a:t>中一个节点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728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7DB8A-21ED-4405-9084-866C3D20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B4AF7-F9ED-4A08-B508-86E0B3B0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D59E9F-77AD-4F74-AC77-CB2D712F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7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4EF6D-FBD6-46F4-9520-45522F96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各类三元组及压缩表示大小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6BA152A-983F-4A88-9A47-FC1D35840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527769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966448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932191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254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Full.n3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588G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33G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full.zip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2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402G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3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Genome.n3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188M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Protein.n3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597M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3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Taxonomy.n3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137M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8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Pathway.n3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Enzyme.n3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432M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Obo.n3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Definition.n3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138M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Other.n3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7.8K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8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2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D47BD-7D2E-455C-A8EE-2C25DD5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压缩表示的唯一性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D671B-E655-4BD7-8115-E7631DE6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&lt;http://gcm.wdcm.org/data/gcmAnnotation1/gene/1019804363&gt;  </a:t>
            </a:r>
            <a:r>
              <a:rPr lang="en-US" altLang="zh-CN" sz="1600" dirty="0">
                <a:sym typeface="Wingdings" panose="05000000000000000000" pitchFamily="2" charset="2"/>
              </a:rPr>
              <a:t>  </a:t>
            </a:r>
            <a:r>
              <a:rPr lang="en-US" altLang="zh-CN" sz="1600" dirty="0"/>
              <a:t>1019804363</a:t>
            </a:r>
          </a:p>
          <a:p>
            <a:r>
              <a:rPr lang="en-US" altLang="zh-CN" sz="1600" dirty="0"/>
              <a:t>&lt;http://gcm.wdcm.org/data/gcmAnnotation1/genome/NZ_AMVU01000038&gt;  </a:t>
            </a:r>
            <a:r>
              <a:rPr lang="en-US" altLang="zh-CN" sz="1600" dirty="0">
                <a:sym typeface="Wingdings" panose="05000000000000000000" pitchFamily="2" charset="2"/>
              </a:rPr>
              <a:t>  </a:t>
            </a:r>
            <a:r>
              <a:rPr lang="en-US" altLang="zh-CN" sz="1600" dirty="0"/>
              <a:t>NZ_AMVU01000038</a:t>
            </a:r>
          </a:p>
          <a:p>
            <a:r>
              <a:rPr lang="en-US" altLang="zh-CN" sz="1600" dirty="0"/>
              <a:t>&lt;http://gcm.wdcm.org/data/gcmAnnotation1/protein/A0A087NZ05_BURPY&gt;  </a:t>
            </a:r>
            <a:r>
              <a:rPr lang="en-US" altLang="zh-CN" sz="1600" dirty="0">
                <a:sym typeface="Wingdings" panose="05000000000000000000" pitchFamily="2" charset="2"/>
              </a:rPr>
              <a:t>  </a:t>
            </a:r>
            <a:r>
              <a:rPr lang="en-US" altLang="zh-CN" sz="1600" dirty="0"/>
              <a:t>A0A087NZ05_BURPY</a:t>
            </a:r>
          </a:p>
          <a:p>
            <a:endParaRPr lang="en-US" altLang="zh-CN" sz="1600" dirty="0"/>
          </a:p>
          <a:p>
            <a:r>
              <a:rPr lang="en-US" altLang="zh-CN" sz="2400" dirty="0"/>
              <a:t>3.5G + 188M + 597M </a:t>
            </a:r>
            <a:r>
              <a:rPr lang="zh-CN" altLang="en-US" sz="2400" dirty="0"/>
              <a:t>可以完全读人到内存中，例如存储到</a:t>
            </a:r>
            <a:r>
              <a:rPr lang="en-US" altLang="zh-CN" sz="2400" dirty="0"/>
              <a:t>set</a:t>
            </a:r>
            <a:r>
              <a:rPr lang="zh-CN" altLang="en-US" sz="2400" dirty="0"/>
              <a:t>或</a:t>
            </a:r>
            <a:r>
              <a:rPr lang="en-US" altLang="zh-CN" sz="2400" dirty="0"/>
              <a:t>map</a:t>
            </a:r>
            <a:r>
              <a:rPr lang="zh-CN" altLang="en-US" sz="24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06711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6A771-2243-448C-ADEC-B5F97148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其他一些数据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4B2B0AA-E8DB-4A32-A440-552FEDBA7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50480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62267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3886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Allgene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6.9G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6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Allgenome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326M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71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Allprotein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990M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Findunion</a:t>
                      </a:r>
                      <a:r>
                        <a:rPr lang="zh-CN" altLang="en-US" dirty="0"/>
                        <a:t>（并查集结果）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88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共计行数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41,6761,2989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7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共计节点（</a:t>
                      </a:r>
                      <a:r>
                        <a:rPr lang="en-US" altLang="zh-CN" dirty="0"/>
                        <a:t>gene, protein, genome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4,3214,9939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1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共计连通块（</a:t>
                      </a:r>
                      <a:r>
                        <a:rPr lang="en-US" altLang="zh-CN" dirty="0"/>
                        <a:t>gene, protein, genome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6197,1602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27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共计大小（非</a:t>
                      </a:r>
                      <a:r>
                        <a:rPr lang="en-US" altLang="zh-CN" dirty="0"/>
                        <a:t>gene, protein, genome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9333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40E4755-FC5C-4544-A8A0-B7B5F632EB52}"/>
              </a:ext>
            </a:extLst>
          </p:cNvPr>
          <p:cNvSpPr txBox="1"/>
          <p:nvPr/>
        </p:nvSpPr>
        <p:spPr>
          <a:xfrm>
            <a:off x="838200" y="51435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并查集算法</a:t>
            </a:r>
          </a:p>
        </p:txBody>
      </p:sp>
    </p:spTree>
    <p:extLst>
      <p:ext uri="{BB962C8B-B14F-4D97-AF65-F5344CB8AC3E}">
        <p14:creationId xmlns:p14="http://schemas.microsoft.com/office/powerpoint/2010/main" val="64450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0EEA4-064E-4D1A-AFF6-DCF63328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主机与各分机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1C34093-E8FC-44A5-92E4-21B8F52DE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9522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959912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4141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13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6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9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7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0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8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8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0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7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3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10.0.82.162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057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F1B651-CDD2-461B-B24A-92BD39A69594}"/>
              </a:ext>
            </a:extLst>
          </p:cNvPr>
          <p:cNvSpPr txBox="1"/>
          <p:nvPr/>
        </p:nvSpPr>
        <p:spPr>
          <a:xfrm>
            <a:off x="838200" y="612823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LRT</a:t>
            </a:r>
            <a:r>
              <a:rPr lang="zh-CN" altLang="en-US" dirty="0"/>
              <a:t>算法：每次取节点最多的连通块放到当前连通块最少的机器上，（</a:t>
            </a:r>
            <a:r>
              <a:rPr lang="en-US" altLang="zh-CN" dirty="0"/>
              <a:t>4/3 – 1/3m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近似。</a:t>
            </a:r>
          </a:p>
        </p:txBody>
      </p:sp>
    </p:spTree>
    <p:extLst>
      <p:ext uri="{BB962C8B-B14F-4D97-AF65-F5344CB8AC3E}">
        <p14:creationId xmlns:p14="http://schemas.microsoft.com/office/powerpoint/2010/main" val="18841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A6EE9-E409-4F4D-8B4C-C15C9F43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第一版方案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DF1648-9614-4618-BE77-5E4C9DA52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Query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rewritingBasedQueryEvaluation()  triple_pattern  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sparql_query</a:t>
                </a:r>
                <a:r>
                  <a:rPr lang="en-US" altLang="zh-CN" dirty="0">
                    <a:sym typeface="Wingdings" panose="05000000000000000000" pitchFamily="2" charset="2"/>
                  </a:rPr>
                  <a:t>  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basic_querys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以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basic_query</a:t>
                </a:r>
                <a:r>
                  <a:rPr lang="zh-CN" altLang="en-US" dirty="0">
                    <a:sym typeface="Wingdings" panose="05000000000000000000" pitchFamily="2" charset="2"/>
                  </a:rPr>
                  <a:t>为单位发送并返回结果，直接存入到</a:t>
                </a:r>
                <a:r>
                  <a:rPr lang="en-US" altLang="zh-CN" dirty="0">
                    <a:sym typeface="Wingdings" panose="05000000000000000000" pitchFamily="2" charset="2"/>
                  </a:rPr>
                  <a:t>basic_query</a:t>
                </a:r>
                <a:r>
                  <a:rPr lang="zh-CN" altLang="en-US" dirty="0">
                    <a:sym typeface="Wingdings" panose="05000000000000000000" pitchFamily="2" charset="2"/>
                  </a:rPr>
                  <a:t>的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resultList</a:t>
                </a:r>
                <a:r>
                  <a:rPr lang="zh-CN" altLang="en-US" dirty="0">
                    <a:sym typeface="Wingdings" panose="05000000000000000000" pitchFamily="2" charset="2"/>
                  </a:rPr>
                  <a:t>结构中。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存在问题：主机编码与分机编码不一致。、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举例说明：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 OPT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查询需要</a:t>
                </a:r>
                <a:r>
                  <a:rPr lang="en-US" altLang="zh-CN" dirty="0">
                    <a:sym typeface="Wingdings" panose="05000000000000000000" pitchFamily="2" charset="2"/>
                  </a:rPr>
                  <a:t>Candidate</a:t>
                </a:r>
                <a:r>
                  <a:rPr lang="zh-CN" altLang="en-US" dirty="0">
                    <a:sym typeface="Wingdings" panose="05000000000000000000" pitchFamily="2" charset="2"/>
                  </a:rPr>
                  <a:t>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查询结果必须是主机可识别的</a:t>
                </a:r>
                <a:r>
                  <a:rPr lang="en-US" altLang="zh-CN" dirty="0">
                    <a:sym typeface="Wingdings" panose="05000000000000000000" pitchFamily="2" charset="2"/>
                  </a:rPr>
                  <a:t>ID</a:t>
                </a:r>
                <a:r>
                  <a:rPr lang="zh-CN" altLang="en-US" dirty="0">
                    <a:sym typeface="Wingdings" panose="05000000000000000000" pitchFamily="2" charset="2"/>
                  </a:rPr>
                  <a:t>，以用于下一层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的查询。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/>
                  <a:t>解决方案：在主机设置两个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str2ID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ID2str</a:t>
                </a:r>
                <a:r>
                  <a:rPr lang="zh-CN" altLang="en-US" dirty="0"/>
                  <a:t>，负责主机没见过的节点。单次查询结束后重置，不会占用太大空间。</a:t>
                </a:r>
                <a:endParaRPr lang="en-US" altLang="zh-CN" dirty="0"/>
              </a:p>
              <a:p>
                <a:r>
                  <a:rPr lang="zh-CN" altLang="en-US" dirty="0"/>
                  <a:t>其他问题：</a:t>
                </a:r>
                <a:r>
                  <a:rPr lang="en-US" altLang="zh-CN" dirty="0"/>
                  <a:t>socket</a:t>
                </a:r>
                <a:r>
                  <a:rPr lang="zh-CN" altLang="en-US" dirty="0"/>
                  <a:t>使用问题；</a:t>
                </a:r>
                <a:r>
                  <a:rPr lang="en-US" altLang="zh-CN" dirty="0"/>
                  <a:t>basic_query</a:t>
                </a:r>
                <a:r>
                  <a:rPr lang="zh-CN" altLang="en-US" dirty="0"/>
                  <a:t>析构时内存错误问题等。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DF1648-9614-4618-BE77-5E4C9DA52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37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4F6C7-1C8C-4902-AFE9-1E77E244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第一版方案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100576-2722-4597-AAA6-C0CCFE031C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小数据集上测试相关信息：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总大小：</a:t>
                </a:r>
                <a:r>
                  <a:rPr lang="en-US" altLang="zh-CN" dirty="0"/>
                  <a:t>40G</a:t>
                </a:r>
              </a:p>
              <a:p>
                <a:pPr lvl="1"/>
                <a:r>
                  <a:rPr lang="zh-CN" altLang="en-US" dirty="0"/>
                  <a:t>分机大小：</a:t>
                </a:r>
                <a:r>
                  <a:rPr lang="en-US" altLang="zh-CN" dirty="0"/>
                  <a:t>8.2G</a:t>
                </a:r>
              </a:p>
              <a:p>
                <a:pPr lvl="1"/>
                <a:r>
                  <a:rPr lang="zh-CN" altLang="en-US" dirty="0"/>
                  <a:t>主机大小：</a:t>
                </a:r>
                <a:r>
                  <a:rPr lang="en-US" altLang="zh-CN" dirty="0"/>
                  <a:t>4.7G</a:t>
                </a:r>
              </a:p>
              <a:p>
                <a:pPr lvl="1"/>
                <a:r>
                  <a:rPr lang="zh-CN" altLang="en-US" dirty="0"/>
                  <a:t>实现方式：只使用</a:t>
                </a:r>
                <a:r>
                  <a:rPr lang="en-US" altLang="zh-CN" dirty="0"/>
                  <a:t>main.n3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sub1.n3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sub2.n3</a:t>
                </a:r>
                <a:r>
                  <a:rPr lang="zh-CN" altLang="en-US" dirty="0"/>
                  <a:t>参与测试</a:t>
                </a:r>
                <a:endParaRPr lang="en-US" altLang="zh-CN" dirty="0"/>
              </a:p>
              <a:p>
                <a:r>
                  <a:rPr lang="zh-CN" altLang="en-US" dirty="0"/>
                  <a:t>小数据集上测试结果：通过</a:t>
                </a:r>
                <a:endParaRPr lang="en-US" altLang="zh-CN" dirty="0"/>
              </a:p>
              <a:p>
                <a:r>
                  <a:rPr lang="zh-CN" altLang="en-US" dirty="0"/>
                  <a:t>小数据及上测试时间：分布式时间显著较低，暂无记录。</a:t>
                </a:r>
                <a:endParaRPr lang="en-US" altLang="zh-CN" dirty="0"/>
              </a:p>
              <a:p>
                <a:r>
                  <a:rPr lang="zh-CN" altLang="en-US" dirty="0"/>
                  <a:t>存在严重问题：逻辑可能错误，样例查询较弱，该方案实际上不能鲁棒地保证准确性；字符串与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相互转化过于复杂。</a:t>
                </a:r>
                <a:endParaRPr lang="en-US" altLang="zh-CN" dirty="0"/>
              </a:p>
              <a:p>
                <a:r>
                  <a:rPr lang="zh-CN" altLang="en-US" dirty="0"/>
                  <a:t>举例说明：</a:t>
                </a:r>
                <a:r>
                  <a:rPr lang="en-US" altLang="zh-CN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 OPT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解决方案：改用第二版方案。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100576-2722-4597-AAA6-C0CCFE031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04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41D2-B269-4880-A071-32EADFF2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第二版方案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109EF-D41D-45B4-8B5A-DD4316CA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在将</a:t>
            </a:r>
            <a:r>
              <a:rPr lang="en-US" altLang="zh-CN" dirty="0"/>
              <a:t>Union</a:t>
            </a:r>
            <a:r>
              <a:rPr lang="zh-CN" altLang="en-US" dirty="0"/>
              <a:t>拆分后，直接判断子查询是否需要分机处理。</a:t>
            </a:r>
            <a:endParaRPr lang="en-US" altLang="zh-CN" dirty="0"/>
          </a:p>
          <a:p>
            <a:r>
              <a:rPr lang="zh-CN" altLang="en-US" dirty="0"/>
              <a:t>返回本机之后只有可能存在</a:t>
            </a:r>
            <a:r>
              <a:rPr lang="en-US" altLang="zh-CN" dirty="0"/>
              <a:t>Union</a:t>
            </a:r>
            <a:r>
              <a:rPr lang="zh-CN" altLang="en-US" dirty="0"/>
              <a:t>操作（原本的</a:t>
            </a:r>
            <a:r>
              <a:rPr lang="en-US" altLang="zh-CN" dirty="0"/>
              <a:t>Union</a:t>
            </a:r>
            <a:r>
              <a:rPr lang="zh-CN" altLang="en-US" dirty="0"/>
              <a:t>操作和分机结果合并），不涉及</a:t>
            </a:r>
            <a:r>
              <a:rPr lang="en-US" altLang="zh-CN" dirty="0"/>
              <a:t>Filter</a:t>
            </a:r>
            <a:r>
              <a:rPr lang="zh-CN" altLang="en-US" dirty="0"/>
              <a:t>，</a:t>
            </a:r>
            <a:r>
              <a:rPr lang="en-US" altLang="zh-CN" dirty="0"/>
              <a:t>Optional</a:t>
            </a:r>
            <a:r>
              <a:rPr lang="zh-CN" altLang="en-US" dirty="0"/>
              <a:t>问题，能够保证准确性。</a:t>
            </a:r>
            <a:endParaRPr lang="en-US" altLang="zh-CN" dirty="0"/>
          </a:p>
          <a:p>
            <a:r>
              <a:rPr lang="zh-CN" altLang="en-US" dirty="0"/>
              <a:t>这种方案对查询格式有着更低的假设，能够处理更多的情况，不存在转化问题。</a:t>
            </a:r>
          </a:p>
        </p:txBody>
      </p:sp>
    </p:spTree>
    <p:extLst>
      <p:ext uri="{BB962C8B-B14F-4D97-AF65-F5344CB8AC3E}">
        <p14:creationId xmlns:p14="http://schemas.microsoft.com/office/powerpoint/2010/main" val="213020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924</Words>
  <Application>Microsoft Office PowerPoint</Application>
  <PresentationFormat>宽屏</PresentationFormat>
  <Paragraphs>213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Wingdings</vt:lpstr>
      <vt:lpstr>Office 主题​​</vt:lpstr>
      <vt:lpstr>分布式知识图谱系统构建及其在微生物RDF数据集上的应用</vt:lpstr>
      <vt:lpstr>PowerPoint 演示文稿</vt:lpstr>
      <vt:lpstr>各类三元组及压缩表示大小</vt:lpstr>
      <vt:lpstr>压缩表示的唯一性</vt:lpstr>
      <vt:lpstr>其他一些数据</vt:lpstr>
      <vt:lpstr>主机与各分机</vt:lpstr>
      <vt:lpstr>第一版方案</vt:lpstr>
      <vt:lpstr>第一版方案</vt:lpstr>
      <vt:lpstr>第二版方案</vt:lpstr>
      <vt:lpstr>结果</vt:lpstr>
      <vt:lpstr>其他好处</vt:lpstr>
      <vt:lpstr>该分布式方案适用条件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分布式知识图谱系统构建及其在微生物RDF数据集上的应用</dc:title>
  <dc:creator>骞 王</dc:creator>
  <cp:lastModifiedBy>王 骞</cp:lastModifiedBy>
  <cp:revision>59</cp:revision>
  <dcterms:created xsi:type="dcterms:W3CDTF">2018-08-28T06:27:59Z</dcterms:created>
  <dcterms:modified xsi:type="dcterms:W3CDTF">2018-08-31T02:53:28Z</dcterms:modified>
</cp:coreProperties>
</file>