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12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13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5ACBC5E-1242-47D6-A0B2-904C05C19663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9844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100" spc="-1" strike="noStrike">
                <a:solidFill>
                  <a:srgbClr val="000000"/>
                </a:solidFill>
                <a:latin typeface="Arial"/>
              </a:rPr>
              <a:t>Prompts to try: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Generate a simple outline for an AI collections system workflow, including inputs, decision logic, action triggers, and learning loop.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List 3–5 key customer attributes that would be most predictive for collections decision-making, and explain why each one matters.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Suggest examples of business rules and AI-driven actions the system could use at different risk levels (e.g., low, medium, high risk).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Create a rough sketch or step-by-step description of how customer data flows through the system from intake to action.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9844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100" spc="-1" strike="noStrike">
                <a:solidFill>
                  <a:srgbClr val="000000"/>
                </a:solidFill>
                <a:latin typeface="Arial"/>
              </a:rPr>
              <a:t>Prompts to try: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Explain how agentic AI could automate financial collections while keeping humans in critical decision points.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List 3–5 examples of collection actions, and classify each as best suited for full automation or requiring human oversight, with a brief reason why.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9844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100" spc="-1" strike="noStrike">
                <a:solidFill>
                  <a:srgbClr val="000000"/>
                </a:solidFill>
                <a:latin typeface="Arial"/>
              </a:rPr>
              <a:t>Prompts to try: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List key fairness, transparency, and compliance practices to build into an AI-powered credit collections system.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Suggest specific ways to monitor and audit the system over time to ensure it stays fair, compliant, and effective.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29844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100" spc="-1" strike="noStrike">
                <a:solidFill>
                  <a:srgbClr val="000000"/>
                </a:solidFill>
                <a:latin typeface="Arial"/>
              </a:rPr>
              <a:t>Prompts to try: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Suggest KPIs for an AI-powered collections strategy that balances business outcomes with customer fairness.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Describe 2–3 ways an AI collections system could improve both operational efficiency and customer experience.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EDC2C30-CF7D-4F70-9C06-00A0E7BAAF28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D0257B0-9797-45D3-8BDC-60566BB2FB06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756B9B3-6DA3-48B7-8010-AC01FB4D1A46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2C116DD-F908-45A8-9A63-C56496D92AE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186104-E195-43B9-B334-879E5151F0E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2DEE23-4011-457C-A14E-1ED99E4C2BB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72CD29D-146F-4EE0-A058-ECE4F4796029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83C0F8-A55A-412C-8861-3D48D297345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788320-5EEE-458A-A555-90FD03D0806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88080" y="1489680"/>
            <a:ext cx="4083480" cy="307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6040" y="1489680"/>
            <a:ext cx="4083480" cy="307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801892-C924-470C-80F7-5511011AC68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CE57335-22D4-4D6D-A176-CA103861E9E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47BF3C5-AD3B-4225-939E-2B575520CB0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1524960" y="672480"/>
            <a:ext cx="1081440" cy="1124640"/>
          </a:xfrm>
          <a:custGeom>
            <a:avLst/>
            <a:gdLst>
              <a:gd name="textAreaLeft" fmla="*/ 0 w 1081440"/>
              <a:gd name="textAreaRight" fmla="*/ 1081800 w 1081440"/>
              <a:gd name="textAreaTop" fmla="*/ 0 h 1124640"/>
              <a:gd name="textAreaBottom" fmla="*/ 1125000 h 1124640"/>
            </a:gdLst>
            <a:ahLst/>
            <a:rect l="textAreaLeft" t="textAreaTop" r="textAreaRight" b="textAreaBottom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8bc34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Google Shape;11;p2"/>
          <p:cNvSpPr/>
          <p:nvPr/>
        </p:nvSpPr>
        <p:spPr>
          <a:xfrm rot="10800000">
            <a:off x="6537600" y="3343320"/>
            <a:ext cx="1081440" cy="1124640"/>
          </a:xfrm>
          <a:custGeom>
            <a:avLst/>
            <a:gdLst>
              <a:gd name="textAreaLeft" fmla="*/ 0 w 1081440"/>
              <a:gd name="textAreaRight" fmla="*/ 1081800 w 1081440"/>
              <a:gd name="textAreaTop" fmla="*/ 0 h 1124640"/>
              <a:gd name="textAreaBottom" fmla="*/ 1125000 h 1124640"/>
            </a:gdLst>
            <a:ahLst/>
            <a:rect l="textAreaLeft" t="textAreaTop" r="textAreaRight" b="textAreaBottom"/>
            <a:pathLst>
              <a:path w="43265" h="44998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>
            <a:solidFill>
              <a:srgbClr val="8bc34a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" name="Google Shape;12;p2"/>
          <p:cNvCxnSpPr/>
          <p:nvPr/>
        </p:nvCxnSpPr>
        <p:spPr>
          <a:xfrm>
            <a:off x="4359600" y="2817360"/>
            <a:ext cx="425160" cy="360"/>
          </a:xfrm>
          <a:prstGeom prst="straightConnector1">
            <a:avLst/>
          </a:prstGeom>
          <a:ln w="38100">
            <a:solidFill>
              <a:srgbClr val="039be5"/>
            </a:solidFill>
            <a:round/>
          </a:ln>
        </p:spPr>
      </p:cxn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680480" y="1189080"/>
            <a:ext cx="5783040" cy="145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0D9660-E4C4-4C87-B0C7-35DCB181F365}" type="slidenum">
              <a:rPr b="0" lang="en" sz="1000" spc="-1" strike="noStrike">
                <a:solidFill>
                  <a:schemeClr val="dk1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3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cxnSp>
        <p:nvCxnSpPr>
          <p:cNvPr id="41" name="Google Shape;44;p9"/>
          <p:cNvCxnSpPr/>
          <p:nvPr/>
        </p:nvCxnSpPr>
        <p:spPr>
          <a:xfrm>
            <a:off x="5029560" y="4495320"/>
            <a:ext cx="541080" cy="360"/>
          </a:xfrm>
          <a:prstGeom prst="straightConnector1">
            <a:avLst/>
          </a:prstGeom>
          <a:ln w="38100">
            <a:solidFill>
              <a:srgbClr val="8bc34a"/>
            </a:solidFill>
            <a:round/>
          </a:ln>
        </p:spPr>
      </p:cxn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65680" y="1209240"/>
            <a:ext cx="4044960" cy="150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3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939560" y="72432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193A52-5D41-40CB-B561-A5C1093A13B1}" type="slidenum">
              <a:rPr b="0" lang="en" sz="1000" spc="-1" strike="noStrike">
                <a:solidFill>
                  <a:schemeClr val="dk1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body"/>
          </p:nvPr>
        </p:nvSpPr>
        <p:spPr>
          <a:xfrm>
            <a:off x="319680" y="4233600"/>
            <a:ext cx="5998320" cy="59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F80634-BA01-4B0A-9154-344335F2031A}" type="slidenum">
              <a:rPr b="0" lang="en" sz="1000" spc="-1" strike="noStrike">
                <a:solidFill>
                  <a:schemeClr val="dk1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53;p11"/>
          <p:cNvSpPr/>
          <p:nvPr/>
        </p:nvSpPr>
        <p:spPr>
          <a:xfrm>
            <a:off x="0" y="5076720"/>
            <a:ext cx="9143280" cy="6624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33120" bIns="331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88080" y="1152360"/>
            <a:ext cx="8367840" cy="153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69309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3000" spc="-1" strike="noStrike">
                <a:solidFill>
                  <a:schemeClr val="accent5"/>
                </a:solidFill>
                <a:latin typeface="Roboto Slab"/>
                <a:ea typeface="Roboto Slab"/>
              </a:rPr>
              <a:t>xx%</a:t>
            </a:r>
            <a:endParaRPr b="0" lang="en-US" sz="1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388080" y="2919600"/>
            <a:ext cx="8367840" cy="107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25000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6548EC-ECBC-4A68-A5B0-C2CEFC2E1E40}" type="slidenum">
              <a:rPr b="0" lang="en" sz="1000" spc="-1" strike="noStrike">
                <a:solidFill>
                  <a:schemeClr val="dk1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AE19DB-FB5A-4194-98CD-5DD33DF2DCB3}" type="slidenum">
              <a:rPr b="0" lang="en" sz="1000" spc="-1" strike="noStrike">
                <a:solidFill>
                  <a:schemeClr val="dk1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oogle Shape;17;p3"/>
          <p:cNvCxnSpPr/>
          <p:nvPr/>
        </p:nvCxnSpPr>
        <p:spPr>
          <a:xfrm>
            <a:off x="4359600" y="2817360"/>
            <a:ext cx="425160" cy="360"/>
          </a:xfrm>
          <a:prstGeom prst="straightConnector1">
            <a:avLst/>
          </a:prstGeom>
          <a:ln w="38100">
            <a:solidFill>
              <a:srgbClr val="039be5"/>
            </a:solidFill>
            <a:round/>
          </a:ln>
        </p:spPr>
      </p:cxn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80600" y="1765080"/>
            <a:ext cx="8221680" cy="90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6685"/>
          </a:bodyPr>
          <a:p>
            <a:pPr indent="0"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8197ED-C3CF-4660-8451-81BF722915F7}" type="slidenum">
              <a:rPr b="0" lang="en" sz="1000" spc="-1" strike="noStrike">
                <a:solidFill>
                  <a:schemeClr val="dk1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21;p4"/>
          <p:cNvCxnSpPr/>
          <p:nvPr/>
        </p:nvCxnSpPr>
        <p:spPr>
          <a:xfrm>
            <a:off x="492480" y="1260000"/>
            <a:ext cx="425160" cy="360"/>
          </a:xfrm>
          <a:prstGeom prst="straightConnector1">
            <a:avLst/>
          </a:prstGeom>
          <a:ln w="38100">
            <a:solidFill>
              <a:srgbClr val="039be5"/>
            </a:solidFill>
            <a:round/>
          </a:ln>
        </p:spPr>
      </p:cxn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DC720B-C3FD-4D7C-B32F-71AE68D1D693}" type="slidenum">
              <a:rPr b="0" lang="en" sz="1000" spc="-1" strike="noStrike">
                <a:solidFill>
                  <a:schemeClr val="dk1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  <p:sldLayoutId id="2147483658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6;p5"/>
          <p:cNvCxnSpPr/>
          <p:nvPr/>
        </p:nvCxnSpPr>
        <p:spPr>
          <a:xfrm>
            <a:off x="492480" y="1260000"/>
            <a:ext cx="425160" cy="360"/>
          </a:xfrm>
          <a:prstGeom prst="straightConnector1">
            <a:avLst/>
          </a:prstGeom>
          <a:ln w="38100">
            <a:solidFill>
              <a:srgbClr val="039be5"/>
            </a:solidFill>
            <a:round/>
          </a:ln>
        </p:spPr>
      </p:cxn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88080" y="1489680"/>
            <a:ext cx="3999600" cy="307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56320" y="1489680"/>
            <a:ext cx="3999600" cy="307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500487-381D-4049-9442-4394CFCD0733}" type="slidenum">
              <a:rPr b="0" lang="en" sz="1000" spc="-1" strike="noStrike">
                <a:solidFill>
                  <a:schemeClr val="dk1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3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5E6182-12F7-47DC-B895-53DE01F1A63C}" type="slidenum">
              <a:rPr b="0" lang="en" sz="1000" spc="-1" strike="noStrike">
                <a:solidFill>
                  <a:schemeClr val="dk1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5;p7"/>
          <p:cNvCxnSpPr/>
          <p:nvPr/>
        </p:nvCxnSpPr>
        <p:spPr>
          <a:xfrm>
            <a:off x="488880" y="1411920"/>
            <a:ext cx="331920" cy="360"/>
          </a:xfrm>
          <a:prstGeom prst="straightConnector1">
            <a:avLst/>
          </a:prstGeom>
          <a:ln w="38100">
            <a:solidFill>
              <a:srgbClr val="039be5"/>
            </a:solidFill>
            <a:round/>
          </a:ln>
        </p:spPr>
      </p:cxn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8808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1218"/>
          </a:bodyPr>
          <a:p>
            <a:pPr indent="0"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388080" y="1594080"/>
            <a:ext cx="2807640" cy="268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5861" lnSpcReduction="2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1138E6-CEC1-4D32-BA30-1093FEA3CE66}" type="slidenum">
              <a:rPr b="0" lang="en" sz="1000" spc="-1" strike="noStrike">
                <a:solidFill>
                  <a:schemeClr val="dk1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90320" y="526320"/>
            <a:ext cx="56185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1"/>
                </a:solidFill>
                <a:latin typeface="Roboto"/>
                <a:ea typeface="Robo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44A862-898F-4EA6-95AA-CB33BA0C40D5}" type="slidenum">
              <a:rPr b="0" lang="en" sz="1000" spc="-1" strike="noStrike">
                <a:solidFill>
                  <a:schemeClr val="dk1"/>
                </a:solidFill>
                <a:latin typeface="Roboto"/>
                <a:ea typeface="Roboto"/>
              </a:rPr>
              <a:t>&lt;number&gt;</a:t>
            </a:fld>
            <a:endParaRPr b="0" lang="en-US" sz="10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680480" y="1189080"/>
            <a:ext cx="5783040" cy="145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pc="-1" strike="noStrike">
                <a:solidFill>
                  <a:schemeClr val="dk1"/>
                </a:solidFill>
                <a:latin typeface="Roboto Slab"/>
                <a:ea typeface="Roboto Slab"/>
              </a:rPr>
              <a:t>AI-Powered Collections Strategy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1680480" y="3049560"/>
            <a:ext cx="5783040" cy="90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4133" lnSpcReduction="20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accent5"/>
                </a:solidFill>
                <a:latin typeface="Roboto Slab"/>
                <a:ea typeface="Roboto Slab"/>
              </a:rPr>
              <a:t>Leveraging Agentic AI for Scalable, Fair, and Effective Debt Management at Geldium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Roboto Slab"/>
                <a:ea typeface="Roboto Slab"/>
              </a:rPr>
              <a:t>How the System Works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0">
              <a:lnSpc>
                <a:spcPct val="115000"/>
              </a:lnSpc>
              <a:buNone/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Customer Data Collected: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ID Number, Age, Income, Credit Score, Credit Utilization, Missed Payments, Delinquency Status, Loan Balance, Debt-to-Income Ratio, Employment Status, Account Tenure, Credit Card Type, Location and Payment History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Decision Logic: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Font typeface="Arial"/>
              <a:buChar char="•"/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The decision-making is guided by model predictions, in that it will do most of the maths and pattern examination, but difficult decisions will be made by humans, both obeying business logic.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15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Roboto Slab"/>
                <a:ea typeface="Roboto Slab"/>
              </a:rPr>
              <a:t>How the System Works (Cont.)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550"/>
          </a:bodyPr>
          <a:p>
            <a:pPr marL="432000" indent="0">
              <a:spcBef>
                <a:spcPts val="1417"/>
              </a:spcBef>
              <a:buNone/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Actions: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By missing 3 months, customers are targeted with a messaging campaign to encourage debt restructuring.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Alerting the customer of their credit usage four times, upon reaching the 25%, 50%, 75% and 100% usage thresholds.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Financial advising will be offered to customers earning less than $50,000 a year while also offering the opportunity for payment plans.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15000"/>
              </a:lnSpc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15000"/>
              </a:lnSpc>
              <a:buNone/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Learning: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The model will observe changes in Payment behaviour and Credit Utilization to assess progress.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Agent then should adapt its response accordingly, with no intervention.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Roboto Slab"/>
                <a:ea typeface="Roboto Slab"/>
              </a:rPr>
              <a:t>Role of Agentic AI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1111"/>
          </a:bodyPr>
          <a:p>
            <a:pPr marL="457200" indent="-34308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Roboto"/>
                <a:ea typeface="Roboto"/>
              </a:rPr>
              <a:t>Agentic AI will work alongside humans, each handling decisions: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Roboto"/>
                <a:ea typeface="Roboto"/>
              </a:rPr>
              <a:t>Fully Automated Decisions Include: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Roboto"/>
                <a:ea typeface="Roboto"/>
              </a:rPr>
              <a:t>Sending Emails,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Roboto"/>
                <a:ea typeface="Roboto"/>
              </a:rPr>
              <a:t>Detecting unusual customer behaviour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Roboto"/>
                <a:ea typeface="Roboto"/>
              </a:rPr>
              <a:t>Making predictions regarding customer risk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Roboto"/>
                <a:ea typeface="Roboto"/>
              </a:rPr>
              <a:t>Human Decisions Include: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Roboto"/>
                <a:ea typeface="Roboto"/>
              </a:rPr>
              <a:t>Manual review of flagged customers,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Roboto"/>
                <a:ea typeface="Roboto"/>
              </a:rPr>
              <a:t>Assess model accuracy through SHAP values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Roboto"/>
                <a:ea typeface="Roboto"/>
              </a:rPr>
              <a:t>Offering hardship plans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Roboto Slab"/>
                <a:ea typeface="Roboto Slab"/>
              </a:rPr>
              <a:t>Responsible AI Guardrails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88080" y="1237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The System will ensure fairness through: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Metrics such as: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"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Equal Opportunity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"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Disparate Impact Ratios,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"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Calibration within Groups 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ffffff"/>
              </a:buClr>
              <a:buSzPct val="45000"/>
              <a:buFont typeface="Wingdings" charset="2"/>
              <a:buChar char=""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Feature Importance Auditing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0"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The model will be monitored for any drift and trained on new data quarterly.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Regulatory Compliance with local laws, GDPR and ECOA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Roboto Slab"/>
                <a:ea typeface="Roboto Slab"/>
              </a:rPr>
              <a:t>Responsible AI Guardrails (Cont.)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7200" indent="-34308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Human Intervention: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Outliers will be reviewed manually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Hardship Payments will be handled manually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Human Decisions use additional alternative data sources outside of the model.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pc="-1" strike="noStrike">
                <a:solidFill>
                  <a:schemeClr val="dk1"/>
                </a:solidFill>
                <a:latin typeface="Roboto Slab"/>
                <a:ea typeface="Roboto Slab"/>
              </a:rPr>
              <a:t>Expected Business Impact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The system should benefit Geldium's business objectives by producing two kinds of outcomes: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Quantitative: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Delinquencies should be reduced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Payment behaviours should shift more towards more repayments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Reduced labour costs,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Overall risk reduction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88080" y="45792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en-US" sz="3000" spc="-1" strike="noStrike">
                <a:solidFill>
                  <a:schemeClr val="dk1"/>
                </a:solidFill>
                <a:latin typeface="Roboto Slab"/>
                <a:ea typeface="Roboto Slab"/>
              </a:rPr>
              <a:t>Expected Business Impact (Cont.)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88080" y="1489680"/>
            <a:ext cx="8367840" cy="307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57200" indent="-34308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Expected Outcomes (Cont.):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43080">
              <a:lnSpc>
                <a:spcPct val="115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Qualitative: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Improved customer satisfaction,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Increased scalability,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Improved fairness towards stakeholders,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GB" sz="1600" spc="-1" strike="noStrike">
                <a:solidFill>
                  <a:schemeClr val="dk1"/>
                </a:solidFill>
                <a:latin typeface="Roboto"/>
                <a:ea typeface="Roboto"/>
              </a:rPr>
              <a:t>Data Interpretability should improve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8960" y="2057400"/>
            <a:ext cx="8367840" cy="68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Arial"/>
              </a:rPr>
              <a:t>Thank You!</a:t>
            </a:r>
            <a:endParaRPr b="1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Application>LibreOffice/24.2.3.2$Windows_X86_64 LibreOffice_project/433d9c2ded56988e8a90e6b2e771ee4e6a5ab2ba</Application>
  <AppVersion>15.0000</AppVersion>
  <Words>473</Words>
  <Paragraphs>36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2025-06-13T09:27:51Z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</vt:i4>
  </property>
  <property fmtid="{D5CDD505-2E9C-101B-9397-08002B2CF9AE}" pid="3" name="PresentationFormat">
    <vt:lpwstr>On-screen Show (16:9)</vt:lpwstr>
  </property>
  <property fmtid="{D5CDD505-2E9C-101B-9397-08002B2CF9AE}" pid="4" name="Slides">
    <vt:i4>6</vt:i4>
  </property>
</Properties>
</file>