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slide" Target="slides/slide2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2" name="Shape 22"/>
        <p:cNvGrpSpPr/>
        <p:nvPr/>
      </p:nvGrpSpPr>
      <p:grpSpPr>
        <a:xfrm>
          <a:off x="0" y="0"/>
          <a:ext cx="0" cy="0"/>
          <a:chOff x="0" y="0"/>
          <a:chExt cx="0" cy="0"/>
        </a:xfrm>
      </p:grpSpPr>
      <p:grpSp>
        <p:nvGrpSpPr>
          <p:cNvPr id="23" name="Google Shape;23;p2"/>
          <p:cNvGrpSpPr/>
          <p:nvPr/>
        </p:nvGrpSpPr>
        <p:grpSpPr>
          <a:xfrm>
            <a:off x="0" y="-8467"/>
            <a:ext cx="12192000" cy="6866467"/>
            <a:chOff x="0" y="-8467"/>
            <a:chExt cx="12192000" cy="6866467"/>
          </a:xfrm>
        </p:grpSpPr>
        <p:cxnSp>
          <p:nvCxnSpPr>
            <p:cNvPr id="24" name="Google Shape;24;p2"/>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25" name="Google Shape;25;p2"/>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26" name="Google Shape;26;p2"/>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7" name="Google Shape;27;p2"/>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8" name="Google Shape;28;p2"/>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30" name="Google Shape;30;p2"/>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31" name="Google Shape;31;p2"/>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2" name="Google Shape;32;p2"/>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36" name="Google Shape;36;p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0" name="Shape 90"/>
        <p:cNvGrpSpPr/>
        <p:nvPr/>
      </p:nvGrpSpPr>
      <p:grpSpPr>
        <a:xfrm>
          <a:off x="0" y="0"/>
          <a:ext cx="0" cy="0"/>
          <a:chOff x="0" y="0"/>
          <a:chExt cx="0" cy="0"/>
        </a:xfrm>
      </p:grpSpPr>
      <p:sp>
        <p:nvSpPr>
          <p:cNvPr id="91" name="Google Shape;91;p11"/>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1"/>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93" name="Google Shape;93;p1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6" name="Shape 96"/>
        <p:cNvGrpSpPr/>
        <p:nvPr/>
      </p:nvGrpSpPr>
      <p:grpSpPr>
        <a:xfrm>
          <a:off x="0" y="0"/>
          <a:ext cx="0" cy="0"/>
          <a:chOff x="0" y="0"/>
          <a:chExt cx="0" cy="0"/>
        </a:xfrm>
      </p:grpSpPr>
      <p:sp>
        <p:nvSpPr>
          <p:cNvPr id="97" name="Google Shape;97;p12"/>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2"/>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7F7F7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99" name="Google Shape;99;p12"/>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0" name="Google Shape;100;p1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3" name="Google Shape;103;p12"/>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BFE471"/>
                </a:solidFill>
                <a:latin typeface="Arial"/>
                <a:ea typeface="Arial"/>
                <a:cs typeface="Arial"/>
                <a:sym typeface="Arial"/>
              </a:rPr>
              <a:t>“</a:t>
            </a:r>
            <a:endParaRPr/>
          </a:p>
        </p:txBody>
      </p:sp>
      <p:sp>
        <p:nvSpPr>
          <p:cNvPr id="104" name="Google Shape;104;p12"/>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BFE471"/>
                </a:solidFill>
                <a:latin typeface="Arial"/>
                <a:ea typeface="Arial"/>
                <a:cs typeface="Arial"/>
                <a:sym typeface="Arial"/>
              </a:rPr>
              <a:t>”</a:t>
            </a:r>
            <a:endParaRPr sz="1800">
              <a:solidFill>
                <a:srgbClr val="BFE47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5" name="Shape 105"/>
        <p:cNvGrpSpPr/>
        <p:nvPr/>
      </p:nvGrpSpPr>
      <p:grpSpPr>
        <a:xfrm>
          <a:off x="0" y="0"/>
          <a:ext cx="0" cy="0"/>
          <a:chOff x="0" y="0"/>
          <a:chExt cx="0" cy="0"/>
        </a:xfrm>
      </p:grpSpPr>
      <p:sp>
        <p:nvSpPr>
          <p:cNvPr id="106" name="Google Shape;106;p13"/>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13"/>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8" name="Google Shape;108;p1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1" name="Shape 111"/>
        <p:cNvGrpSpPr/>
        <p:nvPr/>
      </p:nvGrpSpPr>
      <p:grpSpPr>
        <a:xfrm>
          <a:off x="0" y="0"/>
          <a:ext cx="0" cy="0"/>
          <a:chOff x="0" y="0"/>
          <a:chExt cx="0" cy="0"/>
        </a:xfrm>
      </p:grpSpPr>
      <p:sp>
        <p:nvSpPr>
          <p:cNvPr id="112" name="Google Shape;112;p14"/>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4"/>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rgbClr val="3F3F3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4" name="Google Shape;114;p14"/>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5" name="Google Shape;115;p1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1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8" name="Google Shape;118;p14"/>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BFE471"/>
                </a:solidFill>
                <a:latin typeface="Arial"/>
                <a:ea typeface="Arial"/>
                <a:cs typeface="Arial"/>
                <a:sym typeface="Arial"/>
              </a:rPr>
              <a:t>“</a:t>
            </a:r>
            <a:endParaRPr/>
          </a:p>
        </p:txBody>
      </p:sp>
      <p:sp>
        <p:nvSpPr>
          <p:cNvPr id="119" name="Google Shape;119;p14"/>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BFE47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0" name="Shape 120"/>
        <p:cNvGrpSpPr/>
        <p:nvPr/>
      </p:nvGrpSpPr>
      <p:grpSpPr>
        <a:xfrm>
          <a:off x="0" y="0"/>
          <a:ext cx="0" cy="0"/>
          <a:chOff x="0" y="0"/>
          <a:chExt cx="0" cy="0"/>
        </a:xfrm>
      </p:grpSpPr>
      <p:sp>
        <p:nvSpPr>
          <p:cNvPr id="121" name="Google Shape;121;p15"/>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15"/>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3" name="Google Shape;123;p15"/>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24" name="Google Shape;124;p1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1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1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7" name="Shape 127"/>
        <p:cNvGrpSpPr/>
        <p:nvPr/>
      </p:nvGrpSpPr>
      <p:grpSpPr>
        <a:xfrm>
          <a:off x="0" y="0"/>
          <a:ext cx="0" cy="0"/>
          <a:chOff x="0" y="0"/>
          <a:chExt cx="0" cy="0"/>
        </a:xfrm>
      </p:grpSpPr>
      <p:sp>
        <p:nvSpPr>
          <p:cNvPr id="128" name="Google Shape;128;p1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6"/>
          <p:cNvSpPr txBox="1"/>
          <p:nvPr>
            <p:ph idx="1" type="body"/>
          </p:nvPr>
        </p:nvSpPr>
        <p:spPr>
          <a:xfrm rot="5400000">
            <a:off x="3035281"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0" name="Google Shape;130;p1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1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3" name="Shape 133"/>
        <p:cNvGrpSpPr/>
        <p:nvPr/>
      </p:nvGrpSpPr>
      <p:grpSpPr>
        <a:xfrm>
          <a:off x="0" y="0"/>
          <a:ext cx="0" cy="0"/>
          <a:chOff x="0" y="0"/>
          <a:chExt cx="0" cy="0"/>
        </a:xfrm>
      </p:grpSpPr>
      <p:sp>
        <p:nvSpPr>
          <p:cNvPr id="134" name="Google Shape;134;p17"/>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7"/>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6" name="Google Shape;136;p1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1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1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9" name="Shape 39"/>
        <p:cNvGrpSpPr/>
        <p:nvPr/>
      </p:nvGrpSpPr>
      <p:grpSpPr>
        <a:xfrm>
          <a:off x="0" y="0"/>
          <a:ext cx="0" cy="0"/>
          <a:chOff x="0" y="0"/>
          <a:chExt cx="0" cy="0"/>
        </a:xfrm>
      </p:grpSpPr>
      <p:sp>
        <p:nvSpPr>
          <p:cNvPr id="40" name="Google Shape;40;p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2" name="Google Shape;42;p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5" name="Shape 45"/>
        <p:cNvGrpSpPr/>
        <p:nvPr/>
      </p:nvGrpSpPr>
      <p:grpSpPr>
        <a:xfrm>
          <a:off x="0" y="0"/>
          <a:ext cx="0" cy="0"/>
          <a:chOff x="0" y="0"/>
          <a:chExt cx="0" cy="0"/>
        </a:xfrm>
      </p:grpSpPr>
      <p:sp>
        <p:nvSpPr>
          <p:cNvPr id="46" name="Google Shape;46;p4"/>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4"/>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48" name="Google Shape;48;p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1" name="Shape 51"/>
        <p:cNvGrpSpPr/>
        <p:nvPr/>
      </p:nvGrpSpPr>
      <p:grpSpPr>
        <a:xfrm>
          <a:off x="0" y="0"/>
          <a:ext cx="0" cy="0"/>
          <a:chOff x="0" y="0"/>
          <a:chExt cx="0" cy="0"/>
        </a:xfrm>
      </p:grpSpPr>
      <p:sp>
        <p:nvSpPr>
          <p:cNvPr id="52" name="Google Shape;52;p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5"/>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4" name="Google Shape;54;p5"/>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5" name="Google Shape;55;p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8" name="Shape 58"/>
        <p:cNvGrpSpPr/>
        <p:nvPr/>
      </p:nvGrpSpPr>
      <p:grpSpPr>
        <a:xfrm>
          <a:off x="0" y="0"/>
          <a:ext cx="0" cy="0"/>
          <a:chOff x="0" y="0"/>
          <a:chExt cx="0" cy="0"/>
        </a:xfrm>
      </p:grpSpPr>
      <p:sp>
        <p:nvSpPr>
          <p:cNvPr id="59" name="Google Shape;59;p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6"/>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1" name="Google Shape;61;p6"/>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2" name="Google Shape;62;p6"/>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3" name="Google Shape;63;p6"/>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4" name="Google Shape;64;p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7" name="Shape 67"/>
        <p:cNvGrpSpPr/>
        <p:nvPr/>
      </p:nvGrpSpPr>
      <p:grpSpPr>
        <a:xfrm>
          <a:off x="0" y="0"/>
          <a:ext cx="0" cy="0"/>
          <a:chOff x="0" y="0"/>
          <a:chExt cx="0" cy="0"/>
        </a:xfrm>
      </p:grpSpPr>
      <p:sp>
        <p:nvSpPr>
          <p:cNvPr id="68" name="Google Shape;68;p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2" name="Shape 72"/>
        <p:cNvGrpSpPr/>
        <p:nvPr/>
      </p:nvGrpSpPr>
      <p:grpSpPr>
        <a:xfrm>
          <a:off x="0" y="0"/>
          <a:ext cx="0" cy="0"/>
          <a:chOff x="0" y="0"/>
          <a:chExt cx="0" cy="0"/>
        </a:xfrm>
      </p:grpSpPr>
      <p:sp>
        <p:nvSpPr>
          <p:cNvPr id="73" name="Google Shape;73;p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6" name="Shape 76"/>
        <p:cNvGrpSpPr/>
        <p:nvPr/>
      </p:nvGrpSpPr>
      <p:grpSpPr>
        <a:xfrm>
          <a:off x="0" y="0"/>
          <a:ext cx="0" cy="0"/>
          <a:chOff x="0" y="0"/>
          <a:chExt cx="0" cy="0"/>
        </a:xfrm>
      </p:grpSpPr>
      <p:sp>
        <p:nvSpPr>
          <p:cNvPr id="77" name="Google Shape;77;p9"/>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9"/>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9" name="Google Shape;79;p9"/>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80" name="Google Shape;80;p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3" name="Shape 83"/>
        <p:cNvGrpSpPr/>
        <p:nvPr/>
      </p:nvGrpSpPr>
      <p:grpSpPr>
        <a:xfrm>
          <a:off x="0" y="0"/>
          <a:ext cx="0" cy="0"/>
          <a:chOff x="0" y="0"/>
          <a:chExt cx="0" cy="0"/>
        </a:xfrm>
      </p:grpSpPr>
      <p:sp>
        <p:nvSpPr>
          <p:cNvPr id="84" name="Google Shape;84;p10"/>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0"/>
          <p:cNvSpPr/>
          <p:nvPr>
            <p:ph idx="2" type="pic"/>
          </p:nvPr>
        </p:nvSpPr>
        <p:spPr>
          <a:xfrm>
            <a:off x="677334" y="609600"/>
            <a:ext cx="8596668" cy="3845718"/>
          </a:xfrm>
          <a:prstGeom prst="rect">
            <a:avLst/>
          </a:prstGeom>
          <a:noFill/>
          <a:ln>
            <a:noFill/>
          </a:ln>
        </p:spPr>
      </p:sp>
      <p:sp>
        <p:nvSpPr>
          <p:cNvPr id="86" name="Google Shape;86;p10"/>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7" name="Google Shape;87;p1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1"/>
          <p:cNvGrpSpPr/>
          <p:nvPr/>
        </p:nvGrpSpPr>
        <p:grpSpPr>
          <a:xfrm>
            <a:off x="0" y="-8467"/>
            <a:ext cx="12192000" cy="6866467"/>
            <a:chOff x="0" y="-8467"/>
            <a:chExt cx="12192000" cy="6866467"/>
          </a:xfrm>
        </p:grpSpPr>
        <p:cxnSp>
          <p:nvCxnSpPr>
            <p:cNvPr id="7" name="Google Shape;7;p1"/>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8" name="Google Shape;8;p1"/>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9" name="Google Shape;9;p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0" name="Google Shape;10;p1"/>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3" name="Google Shape;13;p1"/>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4" name="Google Shape;14;p1"/>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5" name="Google Shape;15;p1"/>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8" name="Google Shape;18;p1"/>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9" name="Google Shape;19;p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0" name="Google Shape;20;p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1" name="Google Shape;21;p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2.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8"/>
          <p:cNvSpPr txBox="1"/>
          <p:nvPr/>
        </p:nvSpPr>
        <p:spPr>
          <a:xfrm>
            <a:off x="428596" y="4572008"/>
            <a:ext cx="8715404"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rgbClr val="3F3F3F"/>
                </a:solidFill>
                <a:latin typeface="Arial"/>
                <a:ea typeface="Arial"/>
                <a:cs typeface="Arial"/>
                <a:sym typeface="Arial"/>
              </a:rPr>
              <a:t>Estimation of Cladding Decay Parameter ‘w’ for Step Index Optical Fibers in Single Mode considering Linearity.</a:t>
            </a:r>
            <a:endParaRPr/>
          </a:p>
        </p:txBody>
      </p:sp>
      <p:sp>
        <p:nvSpPr>
          <p:cNvPr id="144" name="Google Shape;144;p18"/>
          <p:cNvSpPr txBox="1"/>
          <p:nvPr/>
        </p:nvSpPr>
        <p:spPr>
          <a:xfrm>
            <a:off x="285720" y="3786190"/>
            <a:ext cx="6858016"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3200" u="none" cap="none" strike="noStrike">
                <a:solidFill>
                  <a:srgbClr val="3F3F3F"/>
                </a:solidFill>
                <a:latin typeface="Arial"/>
                <a:ea typeface="Arial"/>
                <a:cs typeface="Arial"/>
                <a:sym typeface="Arial"/>
              </a:rPr>
              <a:t>FINAL YEAR PROJECT REVEIW</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7"/>
          <p:cNvSpPr txBox="1"/>
          <p:nvPr>
            <p:ph idx="1" type="body"/>
          </p:nvPr>
        </p:nvSpPr>
        <p:spPr>
          <a:xfrm>
            <a:off x="2123728" y="1268760"/>
            <a:ext cx="6563072" cy="460648"/>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1" lang="en-US"/>
              <a:t>Step Index Optical Fibers :</a:t>
            </a:r>
            <a:endParaRPr b="1">
              <a:latin typeface="Arial"/>
              <a:ea typeface="Arial"/>
              <a:cs typeface="Arial"/>
              <a:sym typeface="Arial"/>
            </a:endParaRPr>
          </a:p>
        </p:txBody>
      </p:sp>
      <p:sp>
        <p:nvSpPr>
          <p:cNvPr id="204" name="Google Shape;204;p27"/>
          <p:cNvSpPr txBox="1"/>
          <p:nvPr/>
        </p:nvSpPr>
        <p:spPr>
          <a:xfrm>
            <a:off x="2123728" y="1844824"/>
            <a:ext cx="6573416" cy="3401879"/>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Step index means sharp step in </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the index of refraction between</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core and cladding interface. This</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 indicates that in step index, </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core and cladding have their </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own constant index of </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refractions N1 and N2 </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respectively. </a:t>
            </a:r>
            <a:endParaRPr sz="1600">
              <a:solidFill>
                <a:schemeClr val="dk1"/>
              </a:solidFill>
              <a:latin typeface="Arial"/>
              <a:ea typeface="Arial"/>
              <a:cs typeface="Arial"/>
              <a:sym typeface="Arial"/>
            </a:endParaRPr>
          </a:p>
        </p:txBody>
      </p:sp>
      <p:pic>
        <p:nvPicPr>
          <p:cNvPr descr="step-index-cable.jpg" id="205" name="Google Shape;205;p27"/>
          <p:cNvPicPr preferRelativeResize="0"/>
          <p:nvPr/>
        </p:nvPicPr>
        <p:blipFill rotWithShape="1">
          <a:blip r:embed="rId3">
            <a:alphaModFix/>
          </a:blip>
          <a:srcRect b="0" l="0" r="0" t="0"/>
          <a:stretch/>
        </p:blipFill>
        <p:spPr>
          <a:xfrm>
            <a:off x="5429256" y="2071678"/>
            <a:ext cx="2800901" cy="3717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8"/>
          <p:cNvSpPr txBox="1"/>
          <p:nvPr>
            <p:ph idx="1" type="body"/>
          </p:nvPr>
        </p:nvSpPr>
        <p:spPr>
          <a:xfrm>
            <a:off x="2123728" y="1268760"/>
            <a:ext cx="6563072" cy="460648"/>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1" lang="en-US"/>
              <a:t>Graded Index Optical Fibers :</a:t>
            </a:r>
            <a:endParaRPr b="1">
              <a:latin typeface="Arial"/>
              <a:ea typeface="Arial"/>
              <a:cs typeface="Arial"/>
              <a:sym typeface="Arial"/>
            </a:endParaRPr>
          </a:p>
        </p:txBody>
      </p:sp>
      <p:sp>
        <p:nvSpPr>
          <p:cNvPr id="211" name="Google Shape;211;p28"/>
          <p:cNvSpPr txBox="1"/>
          <p:nvPr/>
        </p:nvSpPr>
        <p:spPr>
          <a:xfrm>
            <a:off x="2134072" y="1844825"/>
            <a:ext cx="6563072" cy="374441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In graded index, index of refraction </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is not constant but vary smoothly </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across the diameter of the core. </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Index of refraction is increasing as </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one goes near the center while </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decreasing near outer core edges. </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Index of refraction is maximum at </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the center of the core. Index of </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refraction is constant for cladding </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part of the fiber.</a:t>
            </a:r>
            <a:endParaRPr sz="1600">
              <a:solidFill>
                <a:schemeClr val="dk1"/>
              </a:solidFill>
              <a:latin typeface="Arial"/>
              <a:ea typeface="Arial"/>
              <a:cs typeface="Arial"/>
              <a:sym typeface="Arial"/>
            </a:endParaRPr>
          </a:p>
        </p:txBody>
      </p:sp>
      <p:pic>
        <p:nvPicPr>
          <p:cNvPr descr="graded-index-cable.jpg" id="212" name="Google Shape;212;p28"/>
          <p:cNvPicPr preferRelativeResize="0"/>
          <p:nvPr/>
        </p:nvPicPr>
        <p:blipFill rotWithShape="1">
          <a:blip r:embed="rId3">
            <a:alphaModFix/>
          </a:blip>
          <a:srcRect b="0" l="0" r="0" t="0"/>
          <a:stretch/>
        </p:blipFill>
        <p:spPr>
          <a:xfrm>
            <a:off x="5715008" y="1857364"/>
            <a:ext cx="3267082" cy="385765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9"/>
          <p:cNvSpPr txBox="1"/>
          <p:nvPr>
            <p:ph idx="1" type="body"/>
          </p:nvPr>
        </p:nvSpPr>
        <p:spPr>
          <a:xfrm>
            <a:off x="2123728" y="1268760"/>
            <a:ext cx="6563072" cy="460648"/>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1" lang="en-US"/>
              <a:t>Advantages :</a:t>
            </a:r>
            <a:endParaRPr b="1">
              <a:latin typeface="Arial"/>
              <a:ea typeface="Arial"/>
              <a:cs typeface="Arial"/>
              <a:sym typeface="Arial"/>
            </a:endParaRPr>
          </a:p>
        </p:txBody>
      </p:sp>
      <p:sp>
        <p:nvSpPr>
          <p:cNvPr id="218" name="Google Shape;218;p29"/>
          <p:cNvSpPr txBox="1"/>
          <p:nvPr/>
        </p:nvSpPr>
        <p:spPr>
          <a:xfrm>
            <a:off x="2134072" y="1844824"/>
            <a:ext cx="6563072" cy="3283769"/>
          </a:xfrm>
          <a:prstGeom prst="rect">
            <a:avLst/>
          </a:prstGeom>
          <a:noFill/>
          <a:ln>
            <a:noFill/>
          </a:ln>
        </p:spPr>
        <p:txBody>
          <a:bodyPr anchorCtr="0" anchor="ctr" bIns="45700" lIns="91425" spcFirstLastPara="1" rIns="91425" wrap="square" tIns="45700">
            <a:noAutofit/>
          </a:bodyPr>
          <a:lstStyle/>
          <a:p>
            <a:pPr indent="0" lvl="0" marL="0" marR="0" rtl="0" algn="l">
              <a:lnSpc>
                <a:spcPct val="200000"/>
              </a:lnSpc>
              <a:spcBef>
                <a:spcPts val="0"/>
              </a:spcBef>
              <a:spcAft>
                <a:spcPts val="0"/>
              </a:spcAft>
              <a:buClr>
                <a:srgbClr val="888888"/>
              </a:buClr>
              <a:buSzPts val="1600"/>
              <a:buFont typeface="Noto Sans Symbols"/>
              <a:buNone/>
            </a:pPr>
            <a:r>
              <a:t/>
            </a:r>
            <a:endParaRPr sz="1600">
              <a:solidFill>
                <a:schemeClr val="dk1"/>
              </a:solidFill>
              <a:latin typeface="Arial"/>
              <a:ea typeface="Arial"/>
              <a:cs typeface="Arial"/>
              <a:sym typeface="Arial"/>
            </a:endParaRPr>
          </a:p>
          <a:p>
            <a:pPr indent="0" lvl="0" marL="0" marR="0" rtl="0" algn="l">
              <a:lnSpc>
                <a:spcPct val="200000"/>
              </a:lnSpc>
              <a:spcBef>
                <a:spcPts val="0"/>
              </a:spcBef>
              <a:spcAft>
                <a:spcPts val="0"/>
              </a:spcAft>
              <a:buClr>
                <a:srgbClr val="888888"/>
              </a:buClr>
              <a:buSzPts val="1600"/>
              <a:buFont typeface="Noto Sans Symbols"/>
              <a:buNone/>
            </a:pPr>
            <a:r>
              <a:t/>
            </a:r>
            <a:endParaRPr sz="1600">
              <a:solidFill>
                <a:schemeClr val="dk1"/>
              </a:solidFill>
              <a:latin typeface="Arial"/>
              <a:ea typeface="Arial"/>
              <a:cs typeface="Arial"/>
              <a:sym typeface="Arial"/>
            </a:endParaRPr>
          </a:p>
          <a:p>
            <a:pPr indent="-101600" lvl="0" marL="0" marR="0" rtl="0" algn="l">
              <a:lnSpc>
                <a:spcPct val="200000"/>
              </a:lnSpc>
              <a:spcBef>
                <a:spcPts val="0"/>
              </a:spcBef>
              <a:spcAft>
                <a:spcPts val="0"/>
              </a:spcAft>
              <a:buClr>
                <a:schemeClr val="dk1"/>
              </a:buClr>
              <a:buSzPts val="1600"/>
              <a:buFont typeface="Noto Sans Symbols"/>
              <a:buChar char="❑"/>
            </a:pPr>
            <a:r>
              <a:rPr lang="en-US" sz="1600">
                <a:solidFill>
                  <a:schemeClr val="dk1"/>
                </a:solidFill>
                <a:latin typeface="Arial"/>
                <a:ea typeface="Arial"/>
                <a:cs typeface="Arial"/>
                <a:sym typeface="Arial"/>
              </a:rPr>
              <a:t> Economical and cost effective</a:t>
            </a:r>
            <a:endParaRPr/>
          </a:p>
          <a:p>
            <a:pPr indent="-101600" lvl="0" marL="0" marR="0" rtl="0" algn="l">
              <a:lnSpc>
                <a:spcPct val="200000"/>
              </a:lnSpc>
              <a:spcBef>
                <a:spcPts val="0"/>
              </a:spcBef>
              <a:spcAft>
                <a:spcPts val="0"/>
              </a:spcAft>
              <a:buClr>
                <a:schemeClr val="dk1"/>
              </a:buClr>
              <a:buSzPts val="1600"/>
              <a:buFont typeface="Noto Sans Symbols"/>
              <a:buChar char="❑"/>
            </a:pPr>
            <a:r>
              <a:rPr lang="en-US" sz="1600">
                <a:solidFill>
                  <a:schemeClr val="dk1"/>
                </a:solidFill>
                <a:latin typeface="Arial"/>
                <a:ea typeface="Arial"/>
                <a:cs typeface="Arial"/>
                <a:sym typeface="Arial"/>
              </a:rPr>
              <a:t> Thin and non-flammable</a:t>
            </a:r>
            <a:endParaRPr/>
          </a:p>
          <a:p>
            <a:pPr indent="-101600" lvl="0" marL="0" marR="0" rtl="0" algn="l">
              <a:lnSpc>
                <a:spcPct val="200000"/>
              </a:lnSpc>
              <a:spcBef>
                <a:spcPts val="0"/>
              </a:spcBef>
              <a:spcAft>
                <a:spcPts val="0"/>
              </a:spcAft>
              <a:buClr>
                <a:schemeClr val="dk1"/>
              </a:buClr>
              <a:buSzPts val="1600"/>
              <a:buFont typeface="Noto Sans Symbols"/>
              <a:buChar char="❑"/>
            </a:pPr>
            <a:r>
              <a:rPr lang="en-US" sz="1600">
                <a:solidFill>
                  <a:schemeClr val="dk1"/>
                </a:solidFill>
                <a:latin typeface="Arial"/>
                <a:ea typeface="Arial"/>
                <a:cs typeface="Arial"/>
                <a:sym typeface="Arial"/>
              </a:rPr>
              <a:t> Less power consumption</a:t>
            </a:r>
            <a:endParaRPr/>
          </a:p>
          <a:p>
            <a:pPr indent="-101600" lvl="0" marL="0" marR="0" rtl="0" algn="l">
              <a:lnSpc>
                <a:spcPct val="200000"/>
              </a:lnSpc>
              <a:spcBef>
                <a:spcPts val="0"/>
              </a:spcBef>
              <a:spcAft>
                <a:spcPts val="0"/>
              </a:spcAft>
              <a:buClr>
                <a:schemeClr val="dk1"/>
              </a:buClr>
              <a:buSzPts val="1600"/>
              <a:buFont typeface="Noto Sans Symbols"/>
              <a:buChar char="❑"/>
            </a:pPr>
            <a:r>
              <a:rPr lang="en-US" sz="1600">
                <a:solidFill>
                  <a:schemeClr val="dk1"/>
                </a:solidFill>
                <a:latin typeface="Arial"/>
                <a:ea typeface="Arial"/>
                <a:cs typeface="Arial"/>
                <a:sym typeface="Arial"/>
              </a:rPr>
              <a:t> Less signal degradation</a:t>
            </a:r>
            <a:endParaRPr/>
          </a:p>
          <a:p>
            <a:pPr indent="-101600" lvl="0" marL="0" marR="0" rtl="0" algn="l">
              <a:lnSpc>
                <a:spcPct val="200000"/>
              </a:lnSpc>
              <a:spcBef>
                <a:spcPts val="0"/>
              </a:spcBef>
              <a:spcAft>
                <a:spcPts val="0"/>
              </a:spcAft>
              <a:buClr>
                <a:schemeClr val="dk1"/>
              </a:buClr>
              <a:buSzPts val="1600"/>
              <a:buFont typeface="Noto Sans Symbols"/>
              <a:buChar char="❑"/>
            </a:pPr>
            <a:r>
              <a:rPr lang="en-US" sz="1600">
                <a:solidFill>
                  <a:schemeClr val="dk1"/>
                </a:solidFill>
                <a:latin typeface="Arial"/>
                <a:ea typeface="Arial"/>
                <a:cs typeface="Arial"/>
                <a:sym typeface="Arial"/>
              </a:rPr>
              <a:t> Flexible and lightweight</a:t>
            </a:r>
            <a:endParaRPr sz="1600">
              <a:solidFill>
                <a:schemeClr val="dk1"/>
              </a:solidFill>
              <a:latin typeface="Arial"/>
              <a:ea typeface="Arial"/>
              <a:cs typeface="Arial"/>
              <a:sym typeface="Arial"/>
            </a:endParaRPr>
          </a:p>
          <a:p>
            <a:pPr indent="0" lvl="0" marL="0" marR="0" rtl="0" algn="l">
              <a:lnSpc>
                <a:spcPct val="200000"/>
              </a:lnSpc>
              <a:spcBef>
                <a:spcPts val="0"/>
              </a:spcBef>
              <a:spcAft>
                <a:spcPts val="0"/>
              </a:spcAft>
              <a:buNone/>
            </a:pPr>
            <a:r>
              <a:t/>
            </a:r>
            <a:endParaRPr sz="1600">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0"/>
          <p:cNvSpPr txBox="1"/>
          <p:nvPr>
            <p:ph idx="1" type="body"/>
          </p:nvPr>
        </p:nvSpPr>
        <p:spPr>
          <a:xfrm>
            <a:off x="2123728" y="1268760"/>
            <a:ext cx="6563072" cy="460648"/>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1" lang="en-US"/>
              <a:t>Why Single Mode Step Index Fiber is used?</a:t>
            </a:r>
            <a:endParaRPr b="1">
              <a:latin typeface="Arial"/>
              <a:ea typeface="Arial"/>
              <a:cs typeface="Arial"/>
              <a:sym typeface="Arial"/>
            </a:endParaRPr>
          </a:p>
        </p:txBody>
      </p:sp>
      <p:sp>
        <p:nvSpPr>
          <p:cNvPr id="224" name="Google Shape;224;p30"/>
          <p:cNvSpPr txBox="1"/>
          <p:nvPr/>
        </p:nvSpPr>
        <p:spPr>
          <a:xfrm>
            <a:off x="2134072" y="1844824"/>
            <a:ext cx="6563072" cy="4147865"/>
          </a:xfrm>
          <a:prstGeom prst="rect">
            <a:avLst/>
          </a:prstGeom>
          <a:noFill/>
          <a:ln>
            <a:noFill/>
          </a:ln>
        </p:spPr>
        <p:txBody>
          <a:bodyPr anchorCtr="0" anchor="ctr" bIns="45700" lIns="91425" spcFirstLastPara="1" rIns="91425" wrap="square" tIns="45700">
            <a:noAutofit/>
          </a:bodyPr>
          <a:lstStyle/>
          <a:p>
            <a:pPr indent="-101600" lvl="0" marL="0" marR="0" rtl="0" algn="l">
              <a:lnSpc>
                <a:spcPct val="150000"/>
              </a:lnSpc>
              <a:spcBef>
                <a:spcPts val="0"/>
              </a:spcBef>
              <a:spcAft>
                <a:spcPts val="0"/>
              </a:spcAft>
              <a:buClr>
                <a:schemeClr val="dk1"/>
              </a:buClr>
              <a:buSzPts val="1600"/>
              <a:buFont typeface="Noto Sans Symbols"/>
              <a:buChar char="❑"/>
            </a:pPr>
            <a:r>
              <a:rPr lang="en-US" sz="1600">
                <a:solidFill>
                  <a:schemeClr val="dk1"/>
                </a:solidFill>
                <a:latin typeface="Arial"/>
                <a:ea typeface="Arial"/>
                <a:cs typeface="Arial"/>
                <a:sym typeface="Arial"/>
              </a:rPr>
              <a:t> Single Mode cables can propagates signals to larger distances.  Given the light source has a narrow spectral width, single mode     cables can transmit higher bandwidths. </a:t>
            </a:r>
            <a:endParaRPr/>
          </a:p>
          <a:p>
            <a:pPr indent="-101600" lvl="0" marL="0" marR="0" rtl="0" algn="l">
              <a:lnSpc>
                <a:spcPct val="150000"/>
              </a:lnSpc>
              <a:spcBef>
                <a:spcPts val="0"/>
              </a:spcBef>
              <a:spcAft>
                <a:spcPts val="0"/>
              </a:spcAft>
              <a:buClr>
                <a:schemeClr val="dk1"/>
              </a:buClr>
              <a:buSzPts val="1600"/>
              <a:buFont typeface="Noto Sans Symbols"/>
              <a:buChar char="❑"/>
            </a:pPr>
            <a:r>
              <a:rPr lang="en-US" sz="1600">
                <a:solidFill>
                  <a:schemeClr val="dk1"/>
                </a:solidFill>
                <a:latin typeface="Arial"/>
                <a:ea typeface="Arial"/>
                <a:cs typeface="Arial"/>
                <a:sym typeface="Arial"/>
              </a:rPr>
              <a:t> The single-mode step index fiber has the distinct advantage of    low intermodal dispersion.</a:t>
            </a:r>
            <a:endParaRPr sz="1600">
              <a:solidFill>
                <a:schemeClr val="dk1"/>
              </a:solidFill>
              <a:latin typeface="Arial"/>
              <a:ea typeface="Arial"/>
              <a:cs typeface="Arial"/>
              <a:sym typeface="Arial"/>
            </a:endParaRPr>
          </a:p>
          <a:p>
            <a:pPr indent="-101600" lvl="0" marL="0" marR="0" rtl="0" algn="l">
              <a:lnSpc>
                <a:spcPct val="150000"/>
              </a:lnSpc>
              <a:spcBef>
                <a:spcPts val="0"/>
              </a:spcBef>
              <a:spcAft>
                <a:spcPts val="0"/>
              </a:spcAft>
              <a:buClr>
                <a:schemeClr val="dk1"/>
              </a:buClr>
              <a:buSzPts val="1600"/>
              <a:buFont typeface="Noto Sans Symbols"/>
              <a:buChar char="❑"/>
            </a:pPr>
            <a:r>
              <a:rPr lang="en-US" sz="1600">
                <a:solidFill>
                  <a:schemeClr val="dk1"/>
                </a:solidFill>
                <a:latin typeface="Arial"/>
                <a:ea typeface="Arial"/>
                <a:cs typeface="Arial"/>
                <a:sym typeface="Arial"/>
              </a:rPr>
              <a:t> The external interferences and data dispersion is reduced that    limit light scattering and reduce data loss and light waste.</a:t>
            </a:r>
            <a:endParaRPr/>
          </a:p>
          <a:p>
            <a:pPr indent="-101600" lvl="0" marL="0" marR="0" rtl="0" algn="l">
              <a:lnSpc>
                <a:spcPct val="150000"/>
              </a:lnSpc>
              <a:spcBef>
                <a:spcPts val="0"/>
              </a:spcBef>
              <a:spcAft>
                <a:spcPts val="0"/>
              </a:spcAft>
              <a:buClr>
                <a:schemeClr val="dk1"/>
              </a:buClr>
              <a:buSzPts val="1600"/>
              <a:buFont typeface="Noto Sans Symbols"/>
              <a:buChar char="❑"/>
            </a:pPr>
            <a:r>
              <a:rPr lang="en-US" sz="1600">
                <a:solidFill>
                  <a:schemeClr val="dk1"/>
                </a:solidFill>
                <a:latin typeface="Arial"/>
                <a:ea typeface="Arial"/>
                <a:cs typeface="Arial"/>
                <a:sym typeface="Arial"/>
              </a:rPr>
              <a:t> Step Index fibers are cheaper than Graded Index fibers.</a:t>
            </a:r>
            <a:endParaRPr/>
          </a:p>
          <a:p>
            <a:pPr indent="-101600" lvl="0" marL="0" marR="0" rtl="0" algn="l">
              <a:lnSpc>
                <a:spcPct val="150000"/>
              </a:lnSpc>
              <a:spcBef>
                <a:spcPts val="0"/>
              </a:spcBef>
              <a:spcAft>
                <a:spcPts val="0"/>
              </a:spcAft>
              <a:buClr>
                <a:schemeClr val="dk1"/>
              </a:buClr>
              <a:buSzPts val="1600"/>
              <a:buFont typeface="Noto Sans Symbols"/>
              <a:buChar char="❑"/>
            </a:pPr>
            <a:r>
              <a:rPr lang="en-US" sz="1600">
                <a:solidFill>
                  <a:schemeClr val="dk1"/>
                </a:solidFill>
                <a:latin typeface="Arial"/>
                <a:ea typeface="Arial"/>
                <a:cs typeface="Arial"/>
                <a:sym typeface="Arial"/>
              </a:rPr>
              <a:t> f(R) for Single Mode Step Index fibers is equal to 0. This vastly  simplifies the calculations and reduces efforts.</a:t>
            </a:r>
            <a:endParaRPr/>
          </a:p>
          <a:p>
            <a:pPr indent="0" lvl="0" marL="0" marR="0" rtl="0" algn="l">
              <a:lnSpc>
                <a:spcPct val="150000"/>
              </a:lnSpc>
              <a:spcBef>
                <a:spcPts val="0"/>
              </a:spcBef>
              <a:spcAft>
                <a:spcPts val="0"/>
              </a:spcAft>
              <a:buNone/>
            </a:pPr>
            <a:r>
              <a:t/>
            </a:r>
            <a:endParaRPr sz="1600">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1"/>
          <p:cNvSpPr txBox="1"/>
          <p:nvPr>
            <p:ph type="title"/>
          </p:nvPr>
        </p:nvSpPr>
        <p:spPr>
          <a:xfrm>
            <a:off x="0" y="-20929"/>
            <a:ext cx="9144000" cy="1069514"/>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900"/>
              <a:buFont typeface="Trebuchet MS"/>
              <a:buNone/>
            </a:pPr>
            <a:r>
              <a:rPr lang="en-US" sz="3900"/>
              <a:t>Cladding Decay</a:t>
            </a:r>
            <a:endParaRPr sz="3900"/>
          </a:p>
        </p:txBody>
      </p:sp>
      <p:sp>
        <p:nvSpPr>
          <p:cNvPr id="230" name="Google Shape;230;p31"/>
          <p:cNvSpPr txBox="1"/>
          <p:nvPr>
            <p:ph idx="1" type="body"/>
          </p:nvPr>
        </p:nvSpPr>
        <p:spPr>
          <a:xfrm>
            <a:off x="642910" y="1357298"/>
            <a:ext cx="8054234" cy="4714908"/>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280"/>
              <a:buFont typeface="Noto Sans Symbols"/>
              <a:buChar char="❑"/>
            </a:pPr>
            <a:r>
              <a:rPr lang="en-US" sz="1600">
                <a:solidFill>
                  <a:schemeClr val="dk1"/>
                </a:solidFill>
                <a:latin typeface="Arial"/>
                <a:ea typeface="Arial"/>
                <a:cs typeface="Arial"/>
                <a:sym typeface="Arial"/>
              </a:rPr>
              <a:t> </a:t>
            </a:r>
            <a:r>
              <a:rPr lang="en-US" sz="1600">
                <a:solidFill>
                  <a:schemeClr val="dk1"/>
                </a:solidFill>
              </a:rPr>
              <a:t>The cladding decay occurs when the electric field component interacts with the    cladding thereby changing its optical properties, either linearly or non-linearly.</a:t>
            </a:r>
            <a:endParaRPr sz="1600">
              <a:solidFill>
                <a:schemeClr val="dk1"/>
              </a:solidFill>
            </a:endParaRPr>
          </a:p>
          <a:p>
            <a:pPr indent="-342900" lvl="0" marL="342900" rtl="0" algn="l">
              <a:spcBef>
                <a:spcPts val="1000"/>
              </a:spcBef>
              <a:spcAft>
                <a:spcPts val="0"/>
              </a:spcAft>
              <a:buSzPts val="1280"/>
              <a:buFont typeface="Noto Sans Symbols"/>
              <a:buChar char="❑"/>
            </a:pPr>
            <a:r>
              <a:rPr lang="en-US" sz="1600">
                <a:solidFill>
                  <a:schemeClr val="dk1"/>
                </a:solidFill>
                <a:latin typeface="Arial"/>
                <a:ea typeface="Arial"/>
                <a:cs typeface="Arial"/>
                <a:sym typeface="Arial"/>
              </a:rPr>
              <a:t> It is one of the most vital losses that determine the usability of a particular optical fiber.</a:t>
            </a:r>
            <a:endParaRPr/>
          </a:p>
          <a:p>
            <a:pPr indent="-261620" lvl="0" marL="342900" rtl="0" algn="l">
              <a:spcBef>
                <a:spcPts val="1000"/>
              </a:spcBef>
              <a:spcAft>
                <a:spcPts val="0"/>
              </a:spcAft>
              <a:buSzPts val="1280"/>
              <a:buNone/>
            </a:pPr>
            <a:r>
              <a:t/>
            </a:r>
            <a:endParaRPr sz="1600">
              <a:latin typeface="Arial"/>
              <a:ea typeface="Arial"/>
              <a:cs typeface="Arial"/>
              <a:sym typeface="Arial"/>
            </a:endParaRPr>
          </a:p>
        </p:txBody>
      </p:sp>
      <p:pic>
        <p:nvPicPr>
          <p:cNvPr descr="download.png" id="231" name="Google Shape;231;p31"/>
          <p:cNvPicPr preferRelativeResize="0"/>
          <p:nvPr/>
        </p:nvPicPr>
        <p:blipFill rotWithShape="1">
          <a:blip r:embed="rId3">
            <a:alphaModFix/>
          </a:blip>
          <a:srcRect b="0" l="0" r="0" t="0"/>
          <a:stretch/>
        </p:blipFill>
        <p:spPr>
          <a:xfrm>
            <a:off x="2000232" y="3143248"/>
            <a:ext cx="5782494" cy="281941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2"/>
          <p:cNvSpPr txBox="1"/>
          <p:nvPr>
            <p:ph type="title"/>
          </p:nvPr>
        </p:nvSpPr>
        <p:spPr>
          <a:xfrm>
            <a:off x="0" y="16778"/>
            <a:ext cx="9144000" cy="1069514"/>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900"/>
              <a:buFont typeface="Trebuchet MS"/>
              <a:buNone/>
            </a:pPr>
            <a:r>
              <a:rPr lang="en-US" sz="3900"/>
              <a:t>Chebyshev Approximation Technique</a:t>
            </a:r>
            <a:endParaRPr sz="3900"/>
          </a:p>
        </p:txBody>
      </p:sp>
      <p:sp>
        <p:nvSpPr>
          <p:cNvPr id="237" name="Google Shape;237;p32"/>
          <p:cNvSpPr txBox="1"/>
          <p:nvPr>
            <p:ph idx="1" type="body"/>
          </p:nvPr>
        </p:nvSpPr>
        <p:spPr>
          <a:xfrm>
            <a:off x="642910" y="1357298"/>
            <a:ext cx="8054234" cy="4714908"/>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SzPts val="1280"/>
              <a:buFont typeface="Noto Sans Symbols"/>
              <a:buChar char="❑"/>
            </a:pPr>
            <a:r>
              <a:rPr lang="en-US" sz="1600">
                <a:solidFill>
                  <a:schemeClr val="dk1"/>
                </a:solidFill>
                <a:latin typeface="Arial"/>
                <a:ea typeface="Arial"/>
                <a:cs typeface="Arial"/>
                <a:sym typeface="Arial"/>
              </a:rPr>
              <a:t> It is an approximation </a:t>
            </a:r>
            <a:r>
              <a:rPr lang="en-US" sz="1600">
                <a:solidFill>
                  <a:schemeClr val="dk1"/>
                </a:solidFill>
              </a:rPr>
              <a:t>numerical technique for solving nonlinear optimal control   problems is introduced.</a:t>
            </a:r>
            <a:endParaRPr/>
          </a:p>
          <a:p>
            <a:pPr indent="-342900" lvl="0" marL="342900" rtl="0" algn="l">
              <a:spcBef>
                <a:spcPts val="1000"/>
              </a:spcBef>
              <a:spcAft>
                <a:spcPts val="0"/>
              </a:spcAft>
              <a:buSzPts val="1280"/>
              <a:buFont typeface="Noto Sans Symbols"/>
              <a:buChar char="❑"/>
            </a:pPr>
            <a:r>
              <a:rPr lang="en-US" sz="1600">
                <a:solidFill>
                  <a:schemeClr val="dk1"/>
                </a:solidFill>
                <a:latin typeface="Arial"/>
                <a:ea typeface="Arial"/>
                <a:cs typeface="Arial"/>
                <a:sym typeface="Arial"/>
              </a:rPr>
              <a:t> </a:t>
            </a:r>
            <a:r>
              <a:rPr lang="en-US" sz="1600">
                <a:solidFill>
                  <a:schemeClr val="dk1"/>
                </a:solidFill>
              </a:rPr>
              <a:t>Application of this method results in the transformation of differential and integral expressions into systems of algebraic or transcendental expressions in the Chebyshev coefficients. </a:t>
            </a:r>
            <a:endParaRPr/>
          </a:p>
          <a:p>
            <a:pPr indent="-342900" lvl="0" marL="342900" rtl="0" algn="l">
              <a:spcBef>
                <a:spcPts val="1000"/>
              </a:spcBef>
              <a:spcAft>
                <a:spcPts val="0"/>
              </a:spcAft>
              <a:buSzPts val="1280"/>
              <a:buFont typeface="Noto Sans Symbols"/>
              <a:buChar char="❑"/>
            </a:pPr>
            <a:r>
              <a:rPr lang="en-US" sz="1600">
                <a:solidFill>
                  <a:schemeClr val="dk1"/>
                </a:solidFill>
                <a:latin typeface="Arial"/>
                <a:ea typeface="Arial"/>
                <a:cs typeface="Arial"/>
                <a:sym typeface="Arial"/>
              </a:rPr>
              <a:t>  </a:t>
            </a:r>
            <a:r>
              <a:rPr lang="en-US" sz="1600">
                <a:solidFill>
                  <a:schemeClr val="dk1"/>
                </a:solidFill>
              </a:rPr>
              <a:t>By solving the Maxwell's Equation with appropriate boundary conditions, we       have derived the equations.</a:t>
            </a:r>
            <a:endParaRPr/>
          </a:p>
          <a:p>
            <a:pPr indent="0" lvl="0" marL="0" rtl="0" algn="l">
              <a:spcBef>
                <a:spcPts val="1000"/>
              </a:spcBef>
              <a:spcAft>
                <a:spcPts val="0"/>
              </a:spcAft>
              <a:buSzPts val="1280"/>
              <a:buNone/>
            </a:pPr>
            <a:r>
              <a:rPr lang="en-US" sz="1600">
                <a:solidFill>
                  <a:schemeClr val="dk1"/>
                </a:solidFill>
              </a:rPr>
              <a:t>	a0 [v2 (1-f(Ri ))-w 2 ] + a2 [4+Ri 2 (v2 (1-f(Ri ))-w 2 ] + a4 [16Ri 2+Ri 4 (V 2 (1-f(Ri )-w 2 )] + a6 [36Ri 4+Ri 6 (V2 (1-f(Ri ))-w 2 ] = 0</a:t>
            </a:r>
            <a:endParaRPr/>
          </a:p>
          <a:p>
            <a:pPr indent="0" lvl="0" marL="0" rtl="0" algn="l">
              <a:spcBef>
                <a:spcPts val="1000"/>
              </a:spcBef>
              <a:spcAft>
                <a:spcPts val="0"/>
              </a:spcAft>
              <a:buSzPts val="1280"/>
              <a:buNone/>
            </a:pPr>
            <a:r>
              <a:rPr lang="en-US" sz="1600">
                <a:solidFill>
                  <a:schemeClr val="dk1"/>
                </a:solidFill>
              </a:rPr>
              <a:t>			 for i =1,2,3 (Chebyshev points) </a:t>
            </a:r>
            <a:endParaRPr sz="1600">
              <a:solidFill>
                <a:schemeClr val="dk1"/>
              </a:solidFill>
            </a:endParaRPr>
          </a:p>
          <a:p>
            <a:pPr indent="0" lvl="0" marL="0" rtl="0" algn="l">
              <a:spcBef>
                <a:spcPts val="1000"/>
              </a:spcBef>
              <a:spcAft>
                <a:spcPts val="0"/>
              </a:spcAft>
              <a:buSzPts val="1280"/>
              <a:buNone/>
            </a:pPr>
            <a:r>
              <a:rPr lang="en-US" sz="1600">
                <a:solidFill>
                  <a:schemeClr val="dk1"/>
                </a:solidFill>
              </a:rPr>
              <a:t>	Also, </a:t>
            </a:r>
            <a:endParaRPr sz="1600">
              <a:solidFill>
                <a:schemeClr val="dk1"/>
              </a:solidFill>
            </a:endParaRPr>
          </a:p>
          <a:p>
            <a:pPr indent="0" lvl="0" marL="0" rtl="0" algn="l">
              <a:spcBef>
                <a:spcPts val="1000"/>
              </a:spcBef>
              <a:spcAft>
                <a:spcPts val="0"/>
              </a:spcAft>
              <a:buSzPts val="1280"/>
              <a:buNone/>
            </a:pPr>
            <a:r>
              <a:rPr lang="en-US" sz="1600">
                <a:solidFill>
                  <a:schemeClr val="dk1"/>
                </a:solidFill>
              </a:rPr>
              <a:t>	a0 (αw+β) + a2 (αw+2+β) + a4 (αw+4+ β) + a6 (αw+6+ β) = 0 </a:t>
            </a:r>
            <a:endParaRPr/>
          </a:p>
          <a:p>
            <a:pPr indent="0" lvl="0" marL="0" rtl="0" algn="l">
              <a:spcBef>
                <a:spcPts val="1000"/>
              </a:spcBef>
              <a:spcAft>
                <a:spcPts val="0"/>
              </a:spcAft>
              <a:buSzPts val="1280"/>
              <a:buNone/>
            </a:pPr>
            <a:r>
              <a:rPr lang="en-US" sz="1600">
                <a:solidFill>
                  <a:schemeClr val="dk1"/>
                </a:solidFill>
              </a:rPr>
              <a:t>		where, a0 ,a2 ,a4 ,a6 are constants derived from				solving 	Maxwell's Equations with proper boundary				conditions</a:t>
            </a:r>
            <a:endParaRPr/>
          </a:p>
          <a:p>
            <a:pPr indent="0" lvl="0" marL="0" rtl="0" algn="l">
              <a:spcBef>
                <a:spcPts val="1000"/>
              </a:spcBef>
              <a:spcAft>
                <a:spcPts val="0"/>
              </a:spcAft>
              <a:buSzPts val="1280"/>
              <a:buNone/>
            </a:pPr>
            <a:r>
              <a:rPr lang="en-US" sz="1600">
                <a:solidFill>
                  <a:schemeClr val="dk1"/>
                </a:solidFill>
              </a:rPr>
              <a:t>		Ri is the Radial Distance from core of the optical fiber.</a:t>
            </a:r>
            <a:endParaRPr sz="1600">
              <a:solidFill>
                <a:schemeClr val="dk1"/>
              </a:solidFill>
            </a:endParaRPr>
          </a:p>
          <a:p>
            <a:pPr indent="-261620" lvl="0" marL="342900" rtl="0" algn="l">
              <a:spcBef>
                <a:spcPts val="1000"/>
              </a:spcBef>
              <a:spcAft>
                <a:spcPts val="0"/>
              </a:spcAft>
              <a:buSzPts val="1280"/>
              <a:buNone/>
            </a:pPr>
            <a:r>
              <a:t/>
            </a:r>
            <a:endParaRPr sz="1600">
              <a:solidFill>
                <a:schemeClr val="dk1"/>
              </a:solidFill>
            </a:endParaRPr>
          </a:p>
          <a:p>
            <a:pPr indent="-261620" lvl="0" marL="342900" rtl="0" algn="l">
              <a:spcBef>
                <a:spcPts val="1000"/>
              </a:spcBef>
              <a:spcAft>
                <a:spcPts val="0"/>
              </a:spcAft>
              <a:buSzPts val="1280"/>
              <a:buNone/>
            </a:pPr>
            <a:r>
              <a:t/>
            </a: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3"/>
          <p:cNvSpPr txBox="1"/>
          <p:nvPr>
            <p:ph idx="1" type="body"/>
          </p:nvPr>
        </p:nvSpPr>
        <p:spPr>
          <a:xfrm>
            <a:off x="2143108" y="642918"/>
            <a:ext cx="6563072" cy="460648"/>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1" lang="en-US"/>
              <a:t>Advantages :</a:t>
            </a:r>
            <a:endParaRPr b="1">
              <a:latin typeface="Arial"/>
              <a:ea typeface="Arial"/>
              <a:cs typeface="Arial"/>
              <a:sym typeface="Arial"/>
            </a:endParaRPr>
          </a:p>
        </p:txBody>
      </p:sp>
      <p:sp>
        <p:nvSpPr>
          <p:cNvPr id="243" name="Google Shape;243;p33"/>
          <p:cNvSpPr txBox="1"/>
          <p:nvPr/>
        </p:nvSpPr>
        <p:spPr>
          <a:xfrm>
            <a:off x="2143108" y="1071546"/>
            <a:ext cx="6563072" cy="5000660"/>
          </a:xfrm>
          <a:prstGeom prst="rect">
            <a:avLst/>
          </a:prstGeom>
          <a:noFill/>
          <a:ln>
            <a:noFill/>
          </a:ln>
        </p:spPr>
        <p:txBody>
          <a:bodyPr anchorCtr="0" anchor="ctr" bIns="45700" lIns="91425" spcFirstLastPara="1" rIns="91425" wrap="square" tIns="45700">
            <a:normAutofit fontScale="92500" lnSpcReduction="10000"/>
          </a:bodyPr>
          <a:lstStyle/>
          <a:p>
            <a:pPr indent="0" lvl="0" marL="0" marR="0" rtl="0" algn="l">
              <a:lnSpc>
                <a:spcPct val="150000"/>
              </a:lnSpc>
              <a:spcBef>
                <a:spcPts val="0"/>
              </a:spcBef>
              <a:spcAft>
                <a:spcPts val="0"/>
              </a:spcAft>
              <a:buClr>
                <a:srgbClr val="888888"/>
              </a:buClr>
              <a:buSzPct val="100000"/>
              <a:buFont typeface="Noto Sans Symbols"/>
              <a:buNone/>
            </a:pPr>
            <a:r>
              <a:t/>
            </a:r>
            <a:endParaRPr sz="1600">
              <a:solidFill>
                <a:schemeClr val="dk1"/>
              </a:solidFill>
              <a:latin typeface="Arial"/>
              <a:ea typeface="Arial"/>
              <a:cs typeface="Arial"/>
              <a:sym typeface="Arial"/>
            </a:endParaRPr>
          </a:p>
          <a:p>
            <a:pPr indent="-93980" lvl="0" marL="0" marR="0" rtl="0" algn="l">
              <a:lnSpc>
                <a:spcPct val="150000"/>
              </a:lnSpc>
              <a:spcBef>
                <a:spcPts val="0"/>
              </a:spcBef>
              <a:spcAft>
                <a:spcPts val="0"/>
              </a:spcAft>
              <a:buClr>
                <a:schemeClr val="dk1"/>
              </a:buClr>
              <a:buSzPct val="100000"/>
              <a:buFont typeface="Noto Sans Symbols"/>
              <a:buChar char="❑"/>
            </a:pPr>
            <a:r>
              <a:rPr lang="en-US" sz="1600">
                <a:solidFill>
                  <a:schemeClr val="dk1"/>
                </a:solidFill>
                <a:latin typeface="Arial"/>
                <a:ea typeface="Arial"/>
                <a:cs typeface="Arial"/>
                <a:sym typeface="Arial"/>
              </a:rPr>
              <a:t> Low Complexity</a:t>
            </a:r>
            <a:endParaRPr/>
          </a:p>
          <a:p>
            <a:pPr indent="-93980" lvl="1" marL="0" marR="0" rtl="0" algn="l">
              <a:lnSpc>
                <a:spcPct val="150000"/>
              </a:lnSpc>
              <a:spcBef>
                <a:spcPts val="0"/>
              </a:spcBef>
              <a:spcAft>
                <a:spcPts val="0"/>
              </a:spcAft>
              <a:buClr>
                <a:schemeClr val="dk1"/>
              </a:buClr>
              <a:buSzPct val="100000"/>
              <a:buFont typeface="Noto Sans Symbols"/>
              <a:buChar char="❑"/>
            </a:pPr>
            <a:r>
              <a:rPr b="0" i="0" lang="en-US" sz="1600" u="none" cap="none" strike="noStrike">
                <a:solidFill>
                  <a:schemeClr val="dk1"/>
                </a:solidFill>
                <a:latin typeface="Arial"/>
                <a:ea typeface="Arial"/>
                <a:cs typeface="Arial"/>
                <a:sym typeface="Arial"/>
              </a:rPr>
              <a:t> Approximation technique that has helped yield results with high precision levels.</a:t>
            </a:r>
            <a:endParaRPr b="0" i="0" sz="1600" u="none" cap="none" strike="noStrike">
              <a:solidFill>
                <a:schemeClr val="dk1"/>
              </a:solidFill>
              <a:latin typeface="Arial"/>
              <a:ea typeface="Arial"/>
              <a:cs typeface="Arial"/>
              <a:sym typeface="Arial"/>
            </a:endParaRPr>
          </a:p>
          <a:p>
            <a:pPr indent="-93980" lvl="1" marL="0" marR="0" rtl="0" algn="l">
              <a:lnSpc>
                <a:spcPct val="150000"/>
              </a:lnSpc>
              <a:spcBef>
                <a:spcPts val="0"/>
              </a:spcBef>
              <a:spcAft>
                <a:spcPts val="0"/>
              </a:spcAft>
              <a:buClr>
                <a:schemeClr val="dk1"/>
              </a:buClr>
              <a:buSzPct val="100000"/>
              <a:buFont typeface="Noto Sans Symbols"/>
              <a:buChar char="❑"/>
            </a:pPr>
            <a:r>
              <a:rPr b="0" i="0" lang="en-US" sz="1600" u="none" cap="none" strike="noStrike">
                <a:solidFill>
                  <a:schemeClr val="dk1"/>
                </a:solidFill>
                <a:latin typeface="Arial"/>
                <a:ea typeface="Arial"/>
                <a:cs typeface="Arial"/>
                <a:sym typeface="Arial"/>
              </a:rPr>
              <a:t> The Approximate value is really close to the desired outcome.</a:t>
            </a:r>
            <a:endParaRPr b="0" i="0" sz="16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None/>
            </a:pPr>
            <a:r>
              <a:t/>
            </a:r>
            <a:endParaRPr sz="1600">
              <a:solidFill>
                <a:schemeClr val="dk1"/>
              </a:solidFill>
              <a:latin typeface="Arial"/>
              <a:ea typeface="Arial"/>
              <a:cs typeface="Arial"/>
              <a:sym typeface="Arial"/>
            </a:endParaRPr>
          </a:p>
          <a:p>
            <a:pPr indent="0" lvl="0" marL="0" marR="0" rtl="0" algn="l">
              <a:lnSpc>
                <a:spcPct val="150000"/>
              </a:lnSpc>
              <a:spcBef>
                <a:spcPts val="0"/>
              </a:spcBef>
              <a:spcAft>
                <a:spcPts val="0"/>
              </a:spcAft>
              <a:buNone/>
            </a:pPr>
            <a:r>
              <a:t/>
            </a:r>
            <a:endParaRPr sz="1600">
              <a:solidFill>
                <a:schemeClr val="dk1"/>
              </a:solidFill>
              <a:latin typeface="Arial"/>
              <a:ea typeface="Arial"/>
              <a:cs typeface="Arial"/>
              <a:sym typeface="Arial"/>
            </a:endParaRPr>
          </a:p>
          <a:p>
            <a:pPr indent="0" lvl="0" marL="0" marR="0" rtl="0" algn="l">
              <a:lnSpc>
                <a:spcPct val="150000"/>
              </a:lnSpc>
              <a:spcBef>
                <a:spcPts val="0"/>
              </a:spcBef>
              <a:spcAft>
                <a:spcPts val="0"/>
              </a:spcAft>
              <a:buNone/>
            </a:pPr>
            <a:r>
              <a:t/>
            </a:r>
            <a:endParaRPr sz="1600">
              <a:solidFill>
                <a:schemeClr val="dk1"/>
              </a:solidFill>
              <a:latin typeface="Arial"/>
              <a:ea typeface="Arial"/>
              <a:cs typeface="Arial"/>
              <a:sym typeface="Arial"/>
            </a:endParaRPr>
          </a:p>
          <a:p>
            <a:pPr indent="0" lvl="0" marL="0" marR="0" rtl="0" algn="l">
              <a:lnSpc>
                <a:spcPct val="150000"/>
              </a:lnSpc>
              <a:spcBef>
                <a:spcPts val="0"/>
              </a:spcBef>
              <a:spcAft>
                <a:spcPts val="0"/>
              </a:spcAft>
              <a:buNone/>
            </a:pPr>
            <a:r>
              <a:t/>
            </a:r>
            <a:endParaRPr sz="1600">
              <a:solidFill>
                <a:schemeClr val="dk1"/>
              </a:solidFill>
              <a:latin typeface="Arial"/>
              <a:ea typeface="Arial"/>
              <a:cs typeface="Arial"/>
              <a:sym typeface="Arial"/>
            </a:endParaRPr>
          </a:p>
          <a:p>
            <a:pPr indent="0" lvl="0" marL="0" marR="0" rtl="0" algn="l">
              <a:lnSpc>
                <a:spcPct val="150000"/>
              </a:lnSpc>
              <a:spcBef>
                <a:spcPts val="0"/>
              </a:spcBef>
              <a:spcAft>
                <a:spcPts val="0"/>
              </a:spcAft>
              <a:buNone/>
            </a:pPr>
            <a:r>
              <a:t/>
            </a:r>
            <a:endParaRPr sz="1600">
              <a:solidFill>
                <a:schemeClr val="dk1"/>
              </a:solidFill>
              <a:latin typeface="Arial"/>
              <a:ea typeface="Arial"/>
              <a:cs typeface="Arial"/>
              <a:sym typeface="Arial"/>
            </a:endParaRPr>
          </a:p>
          <a:p>
            <a:pPr indent="-93980" lvl="0" marL="0" marR="0" rtl="0" algn="l">
              <a:lnSpc>
                <a:spcPct val="150000"/>
              </a:lnSpc>
              <a:spcBef>
                <a:spcPts val="0"/>
              </a:spcBef>
              <a:spcAft>
                <a:spcPts val="0"/>
              </a:spcAft>
              <a:buClr>
                <a:schemeClr val="dk1"/>
              </a:buClr>
              <a:buSzPct val="100000"/>
              <a:buFont typeface="Noto Sans Symbols"/>
              <a:buChar char="❑"/>
            </a:pPr>
            <a:r>
              <a:rPr lang="en-US" sz="1600">
                <a:solidFill>
                  <a:schemeClr val="dk1"/>
                </a:solidFill>
                <a:latin typeface="Arial"/>
                <a:ea typeface="Arial"/>
                <a:cs typeface="Arial"/>
                <a:sym typeface="Arial"/>
              </a:rPr>
              <a:t> The main limitation of this project is low 'V' region (V&lt;1.0) gives considerable amount of errors and when compared with practical experimental techniques.</a:t>
            </a:r>
            <a:endParaRPr/>
          </a:p>
          <a:p>
            <a:pPr indent="-93980" lvl="0" marL="0" marR="0" rtl="0" algn="l">
              <a:lnSpc>
                <a:spcPct val="150000"/>
              </a:lnSpc>
              <a:spcBef>
                <a:spcPts val="0"/>
              </a:spcBef>
              <a:spcAft>
                <a:spcPts val="0"/>
              </a:spcAft>
              <a:buClr>
                <a:schemeClr val="dk1"/>
              </a:buClr>
              <a:buSzPct val="100000"/>
              <a:buFont typeface="Noto Sans Symbols"/>
              <a:buChar char="❑"/>
            </a:pPr>
            <a:r>
              <a:rPr lang="en-US" sz="1600">
                <a:solidFill>
                  <a:schemeClr val="dk1"/>
                </a:solidFill>
                <a:latin typeface="Arial"/>
                <a:ea typeface="Arial"/>
                <a:cs typeface="Arial"/>
                <a:sym typeface="Arial"/>
              </a:rPr>
              <a:t> For the sake of precision, here we are bargaining with the          accuracy for a single observation.</a:t>
            </a:r>
            <a:endParaRPr sz="1600">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888888"/>
              </a:buClr>
              <a:buSzPct val="100000"/>
              <a:buFont typeface="Noto Sans Symbols"/>
              <a:buNone/>
            </a:pPr>
            <a:r>
              <a:t/>
            </a:r>
            <a:endParaRPr sz="1600">
              <a:solidFill>
                <a:schemeClr val="dk1"/>
              </a:solidFill>
              <a:latin typeface="Arial"/>
              <a:ea typeface="Arial"/>
              <a:cs typeface="Arial"/>
              <a:sym typeface="Arial"/>
            </a:endParaRPr>
          </a:p>
        </p:txBody>
      </p:sp>
      <p:sp>
        <p:nvSpPr>
          <p:cNvPr id="244" name="Google Shape;244;p33"/>
          <p:cNvSpPr txBox="1"/>
          <p:nvPr/>
        </p:nvSpPr>
        <p:spPr>
          <a:xfrm>
            <a:off x="2071670" y="3286124"/>
            <a:ext cx="6563072" cy="460648"/>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3F3F3F"/>
              </a:buClr>
              <a:buSzPts val="2000"/>
              <a:buFont typeface="Arial"/>
              <a:buNone/>
            </a:pPr>
            <a:r>
              <a:rPr b="1" lang="en-US" sz="2000">
                <a:solidFill>
                  <a:srgbClr val="3F3F3F"/>
                </a:solidFill>
                <a:latin typeface="Arial"/>
                <a:ea typeface="Arial"/>
                <a:cs typeface="Arial"/>
                <a:sym typeface="Arial"/>
              </a:rPr>
              <a:t>Disa</a:t>
            </a:r>
            <a:r>
              <a:rPr b="1" i="0" lang="en-US" sz="2000" u="none" cap="none" strike="noStrike">
                <a:solidFill>
                  <a:srgbClr val="3F3F3F"/>
                </a:solidFill>
                <a:latin typeface="Arial"/>
                <a:ea typeface="Arial"/>
                <a:cs typeface="Arial"/>
                <a:sym typeface="Arial"/>
              </a:rPr>
              <a:t>dvantages :</a:t>
            </a:r>
            <a:endParaRPr/>
          </a:p>
        </p:txBody>
      </p:sp>
      <p:sp>
        <p:nvSpPr>
          <p:cNvPr id="245" name="Google Shape;245;p33"/>
          <p:cNvSpPr txBox="1"/>
          <p:nvPr/>
        </p:nvSpPr>
        <p:spPr>
          <a:xfrm>
            <a:off x="2285984" y="3643314"/>
            <a:ext cx="6563072" cy="192882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t/>
            </a:r>
            <a:endParaRPr b="1" i="0" sz="2000" u="none" cap="none" strike="noStrike">
              <a:solidFill>
                <a:srgbClr val="3F3F3F"/>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4"/>
          <p:cNvSpPr txBox="1"/>
          <p:nvPr>
            <p:ph type="title"/>
          </p:nvPr>
        </p:nvSpPr>
        <p:spPr>
          <a:xfrm>
            <a:off x="0" y="16778"/>
            <a:ext cx="9144000" cy="1069514"/>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MATLAB Program</a:t>
            </a:r>
            <a:endParaRPr/>
          </a:p>
        </p:txBody>
      </p:sp>
      <p:sp>
        <p:nvSpPr>
          <p:cNvPr id="251" name="Google Shape;251;p34"/>
          <p:cNvSpPr txBox="1"/>
          <p:nvPr>
            <p:ph idx="1" type="body"/>
          </p:nvPr>
        </p:nvSpPr>
        <p:spPr>
          <a:xfrm>
            <a:off x="642910" y="1142984"/>
            <a:ext cx="8054234" cy="4519974"/>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280"/>
              <a:buChar char="►"/>
            </a:pPr>
            <a:r>
              <a:rPr lang="en-US" sz="1600">
                <a:latin typeface="Arial"/>
                <a:ea typeface="Arial"/>
                <a:cs typeface="Arial"/>
                <a:sym typeface="Arial"/>
              </a:rPr>
              <a:t>(when Linearity is maintained)</a:t>
            </a:r>
            <a:endParaRPr/>
          </a:p>
        </p:txBody>
      </p:sp>
      <p:pic>
        <p:nvPicPr>
          <p:cNvPr id="252" name="Google Shape;252;p34"/>
          <p:cNvPicPr preferRelativeResize="0"/>
          <p:nvPr/>
        </p:nvPicPr>
        <p:blipFill rotWithShape="1">
          <a:blip r:embed="rId3">
            <a:alphaModFix/>
          </a:blip>
          <a:srcRect b="0" l="0" r="0" t="0"/>
          <a:stretch/>
        </p:blipFill>
        <p:spPr>
          <a:xfrm>
            <a:off x="571472" y="1643050"/>
            <a:ext cx="8072494" cy="500066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5"/>
          <p:cNvSpPr txBox="1"/>
          <p:nvPr>
            <p:ph type="title"/>
          </p:nvPr>
        </p:nvSpPr>
        <p:spPr>
          <a:xfrm>
            <a:off x="0" y="16778"/>
            <a:ext cx="9144000" cy="1069514"/>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900"/>
              <a:buFont typeface="Trebuchet MS"/>
              <a:buNone/>
            </a:pPr>
            <a:r>
              <a:rPr lang="en-US" sz="3900"/>
              <a:t>Output</a:t>
            </a:r>
            <a:endParaRPr sz="3900"/>
          </a:p>
        </p:txBody>
      </p:sp>
      <p:pic>
        <p:nvPicPr>
          <p:cNvPr id="258" name="Google Shape;258;p35"/>
          <p:cNvPicPr preferRelativeResize="0"/>
          <p:nvPr>
            <p:ph idx="1" type="body"/>
          </p:nvPr>
        </p:nvPicPr>
        <p:blipFill rotWithShape="1">
          <a:blip r:embed="rId3">
            <a:alphaModFix/>
          </a:blip>
          <a:srcRect b="0" l="0" r="0" t="0"/>
          <a:stretch/>
        </p:blipFill>
        <p:spPr>
          <a:xfrm>
            <a:off x="814312" y="1086292"/>
            <a:ext cx="7264367" cy="529675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6"/>
          <p:cNvSpPr txBox="1"/>
          <p:nvPr>
            <p:ph type="title"/>
          </p:nvPr>
        </p:nvSpPr>
        <p:spPr>
          <a:xfrm>
            <a:off x="0" y="16778"/>
            <a:ext cx="9144000" cy="1069514"/>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900"/>
              <a:buFont typeface="Trebuchet MS"/>
              <a:buNone/>
            </a:pPr>
            <a:r>
              <a:rPr lang="en-US" sz="3900"/>
              <a:t>Result</a:t>
            </a:r>
            <a:endParaRPr sz="3900"/>
          </a:p>
        </p:txBody>
      </p:sp>
      <p:sp>
        <p:nvSpPr>
          <p:cNvPr id="264" name="Google Shape;264;p36"/>
          <p:cNvSpPr txBox="1"/>
          <p:nvPr>
            <p:ph idx="1" type="body"/>
          </p:nvPr>
        </p:nvSpPr>
        <p:spPr>
          <a:xfrm>
            <a:off x="642910" y="1357298"/>
            <a:ext cx="8054234" cy="4714908"/>
          </a:xfrm>
          <a:prstGeom prst="rect">
            <a:avLst/>
          </a:prstGeom>
          <a:noFill/>
          <a:ln>
            <a:noFill/>
          </a:ln>
        </p:spPr>
        <p:txBody>
          <a:bodyPr anchorCtr="0" anchor="t" bIns="45700" lIns="91425" spcFirstLastPara="1" rIns="91425" wrap="square" tIns="45700">
            <a:normAutofit/>
          </a:bodyPr>
          <a:lstStyle/>
          <a:p>
            <a:pPr indent="-261620" lvl="0" marL="342900" rtl="0" algn="l">
              <a:spcBef>
                <a:spcPts val="0"/>
              </a:spcBef>
              <a:spcAft>
                <a:spcPts val="0"/>
              </a:spcAft>
              <a:buSzPts val="1280"/>
              <a:buNone/>
            </a:pPr>
            <a:r>
              <a:t/>
            </a:r>
            <a:endParaRPr sz="1600">
              <a:latin typeface="Arial"/>
              <a:ea typeface="Arial"/>
              <a:cs typeface="Arial"/>
              <a:sym typeface="Arial"/>
            </a:endParaRPr>
          </a:p>
          <a:p>
            <a:pPr indent="-342900" lvl="0" marL="342900" rtl="0" algn="l">
              <a:spcBef>
                <a:spcPts val="1000"/>
              </a:spcBef>
              <a:spcAft>
                <a:spcPts val="0"/>
              </a:spcAft>
              <a:buSzPts val="1280"/>
              <a:buChar char="►"/>
            </a:pPr>
            <a:r>
              <a:rPr lang="en-US" sz="1600">
                <a:solidFill>
                  <a:schemeClr val="dk1"/>
                </a:solidFill>
              </a:rPr>
              <a:t>Out of the seven values obtained only one is a real positive integer.</a:t>
            </a:r>
            <a:endParaRPr/>
          </a:p>
          <a:p>
            <a:pPr indent="-342900" lvl="0" marL="342900" rtl="0" algn="l">
              <a:spcBef>
                <a:spcPts val="1000"/>
              </a:spcBef>
              <a:spcAft>
                <a:spcPts val="0"/>
              </a:spcAft>
              <a:buSzPts val="1280"/>
              <a:buChar char="►"/>
            </a:pPr>
            <a:r>
              <a:rPr lang="en-US" sz="1600">
                <a:solidFill>
                  <a:schemeClr val="dk1"/>
                </a:solidFill>
                <a:latin typeface="Arial"/>
                <a:ea typeface="Arial"/>
                <a:cs typeface="Arial"/>
                <a:sym typeface="Arial"/>
              </a:rPr>
              <a:t>Thus, we can conclude that the Cladding Decay Parameter or ‘w’ is </a:t>
            </a:r>
            <a:r>
              <a:rPr b="1" lang="en-US" sz="1600">
                <a:solidFill>
                  <a:schemeClr val="dk1"/>
                </a:solidFill>
                <a:latin typeface="Arial"/>
                <a:ea typeface="Arial"/>
                <a:cs typeface="Arial"/>
                <a:sym typeface="Arial"/>
              </a:rPr>
              <a:t>0.8871</a:t>
            </a:r>
            <a:endParaRPr/>
          </a:p>
          <a:p>
            <a:pPr indent="-261620" lvl="0" marL="342900" rtl="0" algn="l">
              <a:spcBef>
                <a:spcPts val="1000"/>
              </a:spcBef>
              <a:spcAft>
                <a:spcPts val="0"/>
              </a:spcAft>
              <a:buSzPts val="1280"/>
              <a:buNone/>
            </a:pPr>
            <a:r>
              <a:t/>
            </a:r>
            <a:endParaRPr b="1" sz="1600">
              <a:latin typeface="Arial"/>
              <a:ea typeface="Arial"/>
              <a:cs typeface="Arial"/>
              <a:sym typeface="Arial"/>
            </a:endParaRPr>
          </a:p>
        </p:txBody>
      </p:sp>
      <p:pic>
        <p:nvPicPr>
          <p:cNvPr id="265" name="Google Shape;265;p36"/>
          <p:cNvPicPr preferRelativeResize="0"/>
          <p:nvPr/>
        </p:nvPicPr>
        <p:blipFill rotWithShape="1">
          <a:blip r:embed="rId3">
            <a:alphaModFix/>
          </a:blip>
          <a:srcRect b="0" l="0" r="0" t="0"/>
          <a:stretch/>
        </p:blipFill>
        <p:spPr>
          <a:xfrm>
            <a:off x="1000100" y="2571744"/>
            <a:ext cx="7429552" cy="392906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9"/>
          <p:cNvSpPr txBox="1"/>
          <p:nvPr>
            <p:ph idx="1" type="body"/>
          </p:nvPr>
        </p:nvSpPr>
        <p:spPr>
          <a:xfrm>
            <a:off x="2123728" y="1268760"/>
            <a:ext cx="6563072" cy="460648"/>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920"/>
              <a:buChar char="►"/>
            </a:pPr>
            <a:r>
              <a:rPr b="1" lang="en-US" sz="2400">
                <a:latin typeface="Arial"/>
                <a:ea typeface="Arial"/>
                <a:cs typeface="Arial"/>
                <a:sym typeface="Arial"/>
              </a:rPr>
              <a:t>Presented By :</a:t>
            </a:r>
            <a:endParaRPr/>
          </a:p>
        </p:txBody>
      </p:sp>
      <p:sp>
        <p:nvSpPr>
          <p:cNvPr id="150" name="Google Shape;150;p19"/>
          <p:cNvSpPr txBox="1"/>
          <p:nvPr/>
        </p:nvSpPr>
        <p:spPr>
          <a:xfrm>
            <a:off x="2125194" y="1844824"/>
            <a:ext cx="6563072" cy="228329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rgbClr val="888888"/>
                </a:solidFill>
                <a:latin typeface="Arial"/>
                <a:ea typeface="Arial"/>
                <a:cs typeface="Arial"/>
                <a:sym typeface="Arial"/>
              </a:rPr>
              <a:t>  </a:t>
            </a:r>
            <a:r>
              <a:rPr lang="en-US" sz="1800">
                <a:solidFill>
                  <a:schemeClr val="dk1"/>
                </a:solidFill>
                <a:latin typeface="Arial"/>
                <a:ea typeface="Arial"/>
                <a:cs typeface="Arial"/>
                <a:sym typeface="Arial"/>
              </a:rPr>
              <a:t>Dipankar Singh             17/ECE/91</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Debjit Biswas                17/ECE/92</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Biswajit Khan                17/ECE/94</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Avinandan Mondal        17/ECE/96</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Amit Kumar Mondal      17/ECE/107</a:t>
            </a:r>
            <a:endParaRPr sz="1800">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7"/>
          <p:cNvSpPr txBox="1"/>
          <p:nvPr>
            <p:ph type="title"/>
          </p:nvPr>
        </p:nvSpPr>
        <p:spPr>
          <a:xfrm>
            <a:off x="0" y="16778"/>
            <a:ext cx="9144000" cy="1069514"/>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900"/>
              <a:buFont typeface="Trebuchet MS"/>
              <a:buNone/>
            </a:pPr>
            <a:r>
              <a:rPr lang="en-US" sz="3900"/>
              <a:t>Scope of the Project </a:t>
            </a:r>
            <a:endParaRPr sz="3900"/>
          </a:p>
        </p:txBody>
      </p:sp>
      <p:sp>
        <p:nvSpPr>
          <p:cNvPr id="271" name="Google Shape;271;p37"/>
          <p:cNvSpPr txBox="1"/>
          <p:nvPr>
            <p:ph idx="1" type="body"/>
          </p:nvPr>
        </p:nvSpPr>
        <p:spPr>
          <a:xfrm>
            <a:off x="642910" y="1357298"/>
            <a:ext cx="8054234" cy="4714908"/>
          </a:xfrm>
          <a:prstGeom prst="rect">
            <a:avLst/>
          </a:prstGeom>
          <a:noFill/>
          <a:ln>
            <a:noFill/>
          </a:ln>
        </p:spPr>
        <p:txBody>
          <a:bodyPr anchorCtr="0" anchor="t" bIns="45700" lIns="91425" spcFirstLastPara="1" rIns="91425" wrap="square" tIns="45700">
            <a:normAutofit/>
          </a:bodyPr>
          <a:lstStyle/>
          <a:p>
            <a:pPr indent="-261620" lvl="0" marL="342900" rtl="0" algn="l">
              <a:spcBef>
                <a:spcPts val="0"/>
              </a:spcBef>
              <a:spcAft>
                <a:spcPts val="0"/>
              </a:spcAft>
              <a:buSzPts val="1280"/>
              <a:buNone/>
            </a:pPr>
            <a:r>
              <a:t/>
            </a:r>
            <a:endParaRPr sz="1600">
              <a:latin typeface="Arial"/>
              <a:ea typeface="Arial"/>
              <a:cs typeface="Arial"/>
              <a:sym typeface="Arial"/>
            </a:endParaRPr>
          </a:p>
          <a:p>
            <a:pPr indent="-342900" lvl="0" marL="342900" rtl="0" algn="l">
              <a:spcBef>
                <a:spcPts val="1000"/>
              </a:spcBef>
              <a:spcAft>
                <a:spcPts val="0"/>
              </a:spcAft>
              <a:buSzPts val="1280"/>
              <a:buChar char="►"/>
            </a:pPr>
            <a:r>
              <a:rPr lang="en-US" sz="1600">
                <a:solidFill>
                  <a:schemeClr val="dk1"/>
                </a:solidFill>
              </a:rPr>
              <a:t>This project helps us to estimate the Cladding Decay Parameter in a much uncomplicated way using the Chebyshev Approximation Technique. This technique is much more straightforward than the orthodox methods.</a:t>
            </a:r>
            <a:endParaRPr/>
          </a:p>
          <a:p>
            <a:pPr indent="-261620" lvl="0" marL="342900" rtl="0" algn="l">
              <a:spcBef>
                <a:spcPts val="1000"/>
              </a:spcBef>
              <a:spcAft>
                <a:spcPts val="0"/>
              </a:spcAft>
              <a:buSzPts val="1280"/>
              <a:buNone/>
            </a:pPr>
            <a:r>
              <a:t/>
            </a:r>
            <a:endParaRPr sz="1600">
              <a:solidFill>
                <a:schemeClr val="dk1"/>
              </a:solidFill>
              <a:latin typeface="Arial"/>
              <a:ea typeface="Arial"/>
              <a:cs typeface="Arial"/>
              <a:sym typeface="Arial"/>
            </a:endParaRPr>
          </a:p>
          <a:p>
            <a:pPr indent="-342900" lvl="0" marL="342900" rtl="0" algn="l">
              <a:spcBef>
                <a:spcPts val="1000"/>
              </a:spcBef>
              <a:spcAft>
                <a:spcPts val="0"/>
              </a:spcAft>
              <a:buSzPts val="1280"/>
              <a:buChar char="►"/>
            </a:pPr>
            <a:r>
              <a:rPr lang="en-US" sz="1600">
                <a:solidFill>
                  <a:schemeClr val="dk1"/>
                </a:solidFill>
              </a:rPr>
              <a:t>Here, we have estimated the outcome for Single Mode Step Index Optical Fiber that obeys the order of Linearity. </a:t>
            </a:r>
            <a:endParaRPr/>
          </a:p>
          <a:p>
            <a:pPr indent="-261620" lvl="0" marL="342900" rtl="0" algn="l">
              <a:spcBef>
                <a:spcPts val="1000"/>
              </a:spcBef>
              <a:spcAft>
                <a:spcPts val="0"/>
              </a:spcAft>
              <a:buSzPts val="1280"/>
              <a:buNone/>
            </a:pPr>
            <a:r>
              <a:t/>
            </a:r>
            <a:endParaRPr sz="1600">
              <a:solidFill>
                <a:schemeClr val="dk1"/>
              </a:solidFill>
            </a:endParaRPr>
          </a:p>
          <a:p>
            <a:pPr indent="-342900" lvl="0" marL="342900" rtl="0" algn="l">
              <a:spcBef>
                <a:spcPts val="1000"/>
              </a:spcBef>
              <a:spcAft>
                <a:spcPts val="0"/>
              </a:spcAft>
              <a:buSzPts val="1280"/>
              <a:buChar char="►"/>
            </a:pPr>
            <a:r>
              <a:rPr lang="en-US" sz="1600">
                <a:solidFill>
                  <a:schemeClr val="dk1"/>
                </a:solidFill>
              </a:rPr>
              <a:t>This gives the basic foundation or framework which would help us towards estimating the Cladding Decay Parameter for fibers that do not obey linearity, i.e., losses gradually change over distance.</a:t>
            </a:r>
            <a:endParaRPr/>
          </a:p>
          <a:p>
            <a:pPr indent="-261620" lvl="0" marL="342900" rtl="0" algn="l">
              <a:spcBef>
                <a:spcPts val="1000"/>
              </a:spcBef>
              <a:spcAft>
                <a:spcPts val="0"/>
              </a:spcAft>
              <a:buSzPts val="1280"/>
              <a:buNone/>
            </a:pPr>
            <a:r>
              <a:t/>
            </a:r>
            <a:endParaRPr sz="1600">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8"/>
          <p:cNvSpPr txBox="1"/>
          <p:nvPr>
            <p:ph idx="1" type="body"/>
          </p:nvPr>
        </p:nvSpPr>
        <p:spPr>
          <a:xfrm>
            <a:off x="4367814" y="2789806"/>
            <a:ext cx="2556769" cy="639194"/>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SzPts val="2880"/>
              <a:buNone/>
            </a:pPr>
            <a:r>
              <a:rPr b="1" lang="en-US" sz="3600"/>
              <a:t>Thank  You</a:t>
            </a:r>
            <a:endParaRPr b="1" sz="36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0"/>
          <p:cNvSpPr txBox="1"/>
          <p:nvPr>
            <p:ph type="title"/>
          </p:nvPr>
        </p:nvSpPr>
        <p:spPr>
          <a:xfrm>
            <a:off x="-1" y="16777"/>
            <a:ext cx="11221375" cy="125272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900"/>
              <a:buFont typeface="Trebuchet MS"/>
              <a:buNone/>
            </a:pPr>
            <a:r>
              <a:rPr lang="en-US" sz="3900"/>
              <a:t> Introduction</a:t>
            </a:r>
            <a:endParaRPr sz="3900"/>
          </a:p>
        </p:txBody>
      </p:sp>
      <p:sp>
        <p:nvSpPr>
          <p:cNvPr id="156" name="Google Shape;156;p20"/>
          <p:cNvSpPr txBox="1"/>
          <p:nvPr>
            <p:ph idx="1" type="body"/>
          </p:nvPr>
        </p:nvSpPr>
        <p:spPr>
          <a:xfrm>
            <a:off x="642909" y="1357298"/>
            <a:ext cx="9884031" cy="5294276"/>
          </a:xfrm>
          <a:prstGeom prst="rect">
            <a:avLst/>
          </a:prstGeom>
          <a:noFill/>
          <a:ln>
            <a:noFill/>
          </a:ln>
        </p:spPr>
        <p:txBody>
          <a:bodyPr anchorCtr="0" anchor="t" bIns="45700" lIns="91425" spcFirstLastPara="1" rIns="91425" wrap="square" tIns="45700">
            <a:normAutofit/>
          </a:bodyPr>
          <a:lstStyle/>
          <a:p>
            <a:pPr indent="-261620" lvl="0" marL="342900" rtl="0" algn="l">
              <a:spcBef>
                <a:spcPts val="0"/>
              </a:spcBef>
              <a:spcAft>
                <a:spcPts val="0"/>
              </a:spcAft>
              <a:buSzPts val="1280"/>
              <a:buFont typeface="Noto Sans Symbols"/>
              <a:buNone/>
            </a:pPr>
            <a:r>
              <a:t/>
            </a:r>
            <a:endParaRPr sz="1600">
              <a:latin typeface="Arial"/>
              <a:ea typeface="Arial"/>
              <a:cs typeface="Arial"/>
              <a:sym typeface="Arial"/>
            </a:endParaRPr>
          </a:p>
          <a:p>
            <a:pPr indent="-342900" lvl="0" marL="342900" rtl="0" algn="l">
              <a:spcBef>
                <a:spcPts val="1000"/>
              </a:spcBef>
              <a:spcAft>
                <a:spcPts val="0"/>
              </a:spcAft>
              <a:buSzPts val="1280"/>
              <a:buFont typeface="Noto Sans Symbols"/>
              <a:buChar char="❑"/>
            </a:pPr>
            <a:r>
              <a:rPr lang="en-US" sz="1600">
                <a:latin typeface="Arial"/>
                <a:ea typeface="Arial"/>
                <a:cs typeface="Arial"/>
                <a:sym typeface="Arial"/>
              </a:rPr>
              <a:t> </a:t>
            </a:r>
            <a:r>
              <a:rPr lang="en-US" sz="1600">
                <a:solidFill>
                  <a:schemeClr val="dk1"/>
                </a:solidFill>
              </a:rPr>
              <a:t>Optical communication is a communication way with optical wave or pulses of light as carrier.</a:t>
            </a:r>
            <a:endParaRPr/>
          </a:p>
          <a:p>
            <a:pPr indent="-342900" lvl="0" marL="342900" rtl="0" algn="l">
              <a:spcBef>
                <a:spcPts val="1000"/>
              </a:spcBef>
              <a:spcAft>
                <a:spcPts val="0"/>
              </a:spcAft>
              <a:buSzPts val="1280"/>
              <a:buFont typeface="Noto Sans Symbols"/>
              <a:buChar char="❑"/>
            </a:pPr>
            <a:r>
              <a:rPr lang="en-US" sz="1600">
                <a:solidFill>
                  <a:schemeClr val="dk1"/>
                </a:solidFill>
                <a:latin typeface="Arial"/>
                <a:ea typeface="Arial"/>
                <a:cs typeface="Arial"/>
                <a:sym typeface="Arial"/>
              </a:rPr>
              <a:t> L</a:t>
            </a:r>
            <a:r>
              <a:rPr lang="en-US" sz="1600">
                <a:solidFill>
                  <a:schemeClr val="dk1"/>
                </a:solidFill>
              </a:rPr>
              <a:t>ight wave gets easily dissipated over atmosphere, thus, optical fibers i.e. glass  or plastic is used to contain and guide light waves. </a:t>
            </a:r>
            <a:endParaRPr/>
          </a:p>
          <a:p>
            <a:pPr indent="-342900" lvl="0" marL="342900" rtl="0" algn="l">
              <a:spcBef>
                <a:spcPts val="1000"/>
              </a:spcBef>
              <a:spcAft>
                <a:spcPts val="0"/>
              </a:spcAft>
              <a:buSzPts val="1280"/>
              <a:buFont typeface="Noto Sans Symbols"/>
              <a:buChar char="❑"/>
            </a:pPr>
            <a:r>
              <a:rPr lang="en-US" sz="1600">
                <a:solidFill>
                  <a:schemeClr val="dk1"/>
                </a:solidFill>
                <a:latin typeface="Arial"/>
                <a:ea typeface="Arial"/>
                <a:cs typeface="Arial"/>
                <a:sym typeface="Arial"/>
              </a:rPr>
              <a:t> </a:t>
            </a:r>
            <a:r>
              <a:rPr lang="en-US" sz="1600">
                <a:solidFill>
                  <a:schemeClr val="dk1"/>
                </a:solidFill>
              </a:rPr>
              <a:t>The transmission of data by fiber-optic communication is greatly affected by fiber attenuation, decay and fiber distortion. One of such losses is called Cladding Decay. Also, optical fibers have a considerably higher installation charges.</a:t>
            </a:r>
            <a:endParaRPr/>
          </a:p>
          <a:p>
            <a:pPr indent="-342900" lvl="0" marL="342900" rtl="0" algn="l">
              <a:spcBef>
                <a:spcPts val="1000"/>
              </a:spcBef>
              <a:spcAft>
                <a:spcPts val="0"/>
              </a:spcAft>
              <a:buSzPts val="1280"/>
              <a:buFont typeface="Noto Sans Symbols"/>
              <a:buChar char="❑"/>
            </a:pPr>
            <a:r>
              <a:rPr lang="en-US" sz="1600">
                <a:solidFill>
                  <a:schemeClr val="dk1"/>
                </a:solidFill>
                <a:latin typeface="Arial"/>
                <a:ea typeface="Arial"/>
                <a:cs typeface="Arial"/>
                <a:sym typeface="Arial"/>
              </a:rPr>
              <a:t> B</a:t>
            </a:r>
            <a:r>
              <a:rPr lang="en-US" sz="1600">
                <a:solidFill>
                  <a:schemeClr val="dk1"/>
                </a:solidFill>
              </a:rPr>
              <a:t>oth in long haul and short haul installations, there arises a need for a trade-off  between the quality and the cost budget.</a:t>
            </a:r>
            <a:endParaRPr/>
          </a:p>
          <a:p>
            <a:pPr indent="-342900" lvl="0" marL="342900" rtl="0" algn="l">
              <a:spcBef>
                <a:spcPts val="1000"/>
              </a:spcBef>
              <a:spcAft>
                <a:spcPts val="0"/>
              </a:spcAft>
              <a:buSzPts val="1280"/>
              <a:buFont typeface="Noto Sans Symbols"/>
              <a:buChar char="❑"/>
            </a:pPr>
            <a:r>
              <a:rPr lang="en-US" sz="1600">
                <a:solidFill>
                  <a:schemeClr val="dk1"/>
                </a:solidFill>
                <a:latin typeface="Arial"/>
                <a:ea typeface="Arial"/>
                <a:cs typeface="Arial"/>
                <a:sym typeface="Arial"/>
              </a:rPr>
              <a:t> T</a:t>
            </a:r>
            <a:r>
              <a:rPr lang="en-US" sz="1600">
                <a:solidFill>
                  <a:schemeClr val="dk1"/>
                </a:solidFill>
              </a:rPr>
              <a:t>raditional method for cladding decay estimation takes costly equipments which  are impractical to be used for smaller installations with lower budgets.</a:t>
            </a:r>
            <a:endParaRPr/>
          </a:p>
          <a:p>
            <a:pPr indent="-342900" lvl="0" marL="342900" rtl="0" algn="l">
              <a:spcBef>
                <a:spcPts val="1000"/>
              </a:spcBef>
              <a:spcAft>
                <a:spcPts val="0"/>
              </a:spcAft>
              <a:buSzPts val="1280"/>
              <a:buFont typeface="Noto Sans Symbols"/>
              <a:buChar char="❑"/>
            </a:pPr>
            <a:r>
              <a:rPr lang="en-US" sz="1600">
                <a:solidFill>
                  <a:schemeClr val="dk1"/>
                </a:solidFill>
                <a:latin typeface="Arial"/>
                <a:ea typeface="Arial"/>
                <a:cs typeface="Arial"/>
                <a:sym typeface="Arial"/>
              </a:rPr>
              <a:t> </a:t>
            </a:r>
            <a:r>
              <a:rPr lang="en-US" sz="1600">
                <a:solidFill>
                  <a:schemeClr val="dk1"/>
                </a:solidFill>
              </a:rPr>
              <a:t>In this project, we use an approximation technique, called Chebyshev Approximation Technique, to determine the aforementioned loss approximately with higher precision levels.</a:t>
            </a:r>
            <a:endParaRPr sz="16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1"/>
          <p:cNvSpPr txBox="1"/>
          <p:nvPr>
            <p:ph type="title"/>
          </p:nvPr>
        </p:nvSpPr>
        <p:spPr>
          <a:xfrm>
            <a:off x="-1" y="16777"/>
            <a:ext cx="9712171" cy="11994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900"/>
              <a:buFont typeface="Trebuchet MS"/>
              <a:buNone/>
            </a:pPr>
            <a:r>
              <a:rPr lang="en-US" sz="3900"/>
              <a:t>Transmission Medium</a:t>
            </a:r>
            <a:endParaRPr sz="3900"/>
          </a:p>
        </p:txBody>
      </p:sp>
      <p:sp>
        <p:nvSpPr>
          <p:cNvPr id="162" name="Google Shape;162;p21"/>
          <p:cNvSpPr txBox="1"/>
          <p:nvPr>
            <p:ph idx="1" type="body"/>
          </p:nvPr>
        </p:nvSpPr>
        <p:spPr>
          <a:xfrm>
            <a:off x="642909" y="1357297"/>
            <a:ext cx="8554691" cy="5287783"/>
          </a:xfrm>
          <a:prstGeom prst="rect">
            <a:avLst/>
          </a:prstGeom>
          <a:noFill/>
          <a:ln>
            <a:noFill/>
          </a:ln>
        </p:spPr>
        <p:txBody>
          <a:bodyPr anchorCtr="0" anchor="t" bIns="45700" lIns="91425" spcFirstLastPara="1" rIns="91425" wrap="square" tIns="45700">
            <a:normAutofit/>
          </a:bodyPr>
          <a:lstStyle/>
          <a:p>
            <a:pPr indent="-261620" lvl="0" marL="342900" rtl="0" algn="l">
              <a:spcBef>
                <a:spcPts val="0"/>
              </a:spcBef>
              <a:spcAft>
                <a:spcPts val="0"/>
              </a:spcAft>
              <a:buSzPts val="1280"/>
              <a:buFont typeface="Noto Sans Symbols"/>
              <a:buNone/>
            </a:pPr>
            <a:r>
              <a:t/>
            </a:r>
            <a:endParaRPr sz="1600">
              <a:latin typeface="Arial"/>
              <a:ea typeface="Arial"/>
              <a:cs typeface="Arial"/>
              <a:sym typeface="Arial"/>
            </a:endParaRPr>
          </a:p>
          <a:p>
            <a:pPr indent="-342900" lvl="0" marL="342900" rtl="0" algn="l">
              <a:spcBef>
                <a:spcPts val="1000"/>
              </a:spcBef>
              <a:spcAft>
                <a:spcPts val="0"/>
              </a:spcAft>
              <a:buSzPts val="1280"/>
              <a:buFont typeface="Noto Sans Symbols"/>
              <a:buChar char="❑"/>
            </a:pPr>
            <a:r>
              <a:rPr lang="en-US" sz="1600">
                <a:latin typeface="Arial"/>
                <a:ea typeface="Arial"/>
                <a:cs typeface="Arial"/>
                <a:sym typeface="Arial"/>
              </a:rPr>
              <a:t> </a:t>
            </a:r>
            <a:r>
              <a:rPr lang="en-US" sz="1600">
                <a:solidFill>
                  <a:schemeClr val="dk1"/>
                </a:solidFill>
                <a:latin typeface="Arial"/>
                <a:ea typeface="Arial"/>
                <a:cs typeface="Arial"/>
                <a:sym typeface="Arial"/>
              </a:rPr>
              <a:t>T</a:t>
            </a:r>
            <a:r>
              <a:rPr lang="en-US" sz="1600">
                <a:solidFill>
                  <a:schemeClr val="dk1"/>
                </a:solidFill>
              </a:rPr>
              <a:t>ransmission medium is the physical connection or an interface between the        transmitter and the receiver.</a:t>
            </a:r>
            <a:endParaRPr/>
          </a:p>
          <a:p>
            <a:pPr indent="-261620" lvl="0" marL="342900" rtl="0" algn="l">
              <a:spcBef>
                <a:spcPts val="1000"/>
              </a:spcBef>
              <a:spcAft>
                <a:spcPts val="0"/>
              </a:spcAft>
              <a:buSzPts val="1280"/>
              <a:buNone/>
            </a:pPr>
            <a:r>
              <a:t/>
            </a:r>
            <a:endParaRPr sz="1600">
              <a:latin typeface="Arial"/>
              <a:ea typeface="Arial"/>
              <a:cs typeface="Arial"/>
              <a:sym typeface="Arial"/>
            </a:endParaRPr>
          </a:p>
        </p:txBody>
      </p:sp>
      <p:pic>
        <p:nvPicPr>
          <p:cNvPr id="163" name="Google Shape;163;p21"/>
          <p:cNvPicPr preferRelativeResize="0"/>
          <p:nvPr/>
        </p:nvPicPr>
        <p:blipFill rotWithShape="1">
          <a:blip r:embed="rId3">
            <a:alphaModFix/>
          </a:blip>
          <a:srcRect b="0" l="0" r="0" t="0"/>
          <a:stretch/>
        </p:blipFill>
        <p:spPr>
          <a:xfrm>
            <a:off x="1071538" y="2928934"/>
            <a:ext cx="7511809" cy="320471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2"/>
          <p:cNvSpPr txBox="1"/>
          <p:nvPr>
            <p:ph idx="1" type="body"/>
          </p:nvPr>
        </p:nvSpPr>
        <p:spPr>
          <a:xfrm>
            <a:off x="2123728" y="1268760"/>
            <a:ext cx="6563072" cy="460648"/>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1" lang="en-US"/>
              <a:t>Guided Media :</a:t>
            </a:r>
            <a:endParaRPr b="1">
              <a:latin typeface="Arial"/>
              <a:ea typeface="Arial"/>
              <a:cs typeface="Arial"/>
              <a:sym typeface="Arial"/>
            </a:endParaRPr>
          </a:p>
        </p:txBody>
      </p:sp>
      <p:sp>
        <p:nvSpPr>
          <p:cNvPr id="169" name="Google Shape;169;p22"/>
          <p:cNvSpPr txBox="1"/>
          <p:nvPr/>
        </p:nvSpPr>
        <p:spPr>
          <a:xfrm>
            <a:off x="2123728" y="1765894"/>
            <a:ext cx="6894977" cy="151981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Guided transmission media are more commonly known as the wired communication or bounded transmission media. The           electromagnetic signals travel between the communicating devices through a physical medium/conductor.</a:t>
            </a:r>
            <a:endParaRPr/>
          </a:p>
        </p:txBody>
      </p:sp>
      <p:pic>
        <p:nvPicPr>
          <p:cNvPr descr="prim05.gif" id="170" name="Google Shape;170;p22"/>
          <p:cNvPicPr preferRelativeResize="0"/>
          <p:nvPr/>
        </p:nvPicPr>
        <p:blipFill rotWithShape="1">
          <a:blip r:embed="rId3">
            <a:alphaModFix/>
          </a:blip>
          <a:srcRect b="0" l="0" r="0" t="0"/>
          <a:stretch/>
        </p:blipFill>
        <p:spPr>
          <a:xfrm>
            <a:off x="2597120" y="3285707"/>
            <a:ext cx="6215106" cy="316405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3"/>
          <p:cNvSpPr txBox="1"/>
          <p:nvPr>
            <p:ph idx="1" type="body"/>
          </p:nvPr>
        </p:nvSpPr>
        <p:spPr>
          <a:xfrm>
            <a:off x="2123728" y="1268760"/>
            <a:ext cx="6563072" cy="460648"/>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1" lang="en-US"/>
              <a:t>Unguided Media :</a:t>
            </a:r>
            <a:endParaRPr b="1">
              <a:latin typeface="Arial"/>
              <a:ea typeface="Arial"/>
              <a:cs typeface="Arial"/>
              <a:sym typeface="Arial"/>
            </a:endParaRPr>
          </a:p>
        </p:txBody>
      </p:sp>
      <p:sp>
        <p:nvSpPr>
          <p:cNvPr id="176" name="Google Shape;176;p23"/>
          <p:cNvSpPr txBox="1"/>
          <p:nvPr/>
        </p:nvSpPr>
        <p:spPr>
          <a:xfrm>
            <a:off x="2134072" y="1844824"/>
            <a:ext cx="6563072" cy="188379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The unguided media is also called wireless communication. It does not require any physical medium to transmit electromagnetic signal. In unguided media, the electromagnetic signals are broadcasted     through air to everyone and are openly available. They include        radio waves, microwaves and infrared.</a:t>
            </a:r>
            <a:endParaRPr/>
          </a:p>
        </p:txBody>
      </p:sp>
      <p:pic>
        <p:nvPicPr>
          <p:cNvPr descr="1150_unguided media.png" id="177" name="Google Shape;177;p23"/>
          <p:cNvPicPr preferRelativeResize="0"/>
          <p:nvPr/>
        </p:nvPicPr>
        <p:blipFill rotWithShape="1">
          <a:blip r:embed="rId3">
            <a:alphaModFix/>
          </a:blip>
          <a:srcRect b="0" l="0" r="0" t="0"/>
          <a:stretch/>
        </p:blipFill>
        <p:spPr>
          <a:xfrm>
            <a:off x="2512024" y="3579503"/>
            <a:ext cx="5786479" cy="300039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4"/>
          <p:cNvSpPr txBox="1"/>
          <p:nvPr>
            <p:ph type="title"/>
          </p:nvPr>
        </p:nvSpPr>
        <p:spPr>
          <a:xfrm>
            <a:off x="0" y="16778"/>
            <a:ext cx="9144000" cy="1069514"/>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900"/>
              <a:buFont typeface="Trebuchet MS"/>
              <a:buNone/>
            </a:pPr>
            <a:r>
              <a:rPr lang="en-US" sz="3900"/>
              <a:t>Optical Fibers</a:t>
            </a:r>
            <a:endParaRPr sz="3900"/>
          </a:p>
        </p:txBody>
      </p:sp>
      <p:sp>
        <p:nvSpPr>
          <p:cNvPr id="183" name="Google Shape;183;p24"/>
          <p:cNvSpPr txBox="1"/>
          <p:nvPr>
            <p:ph idx="1" type="body"/>
          </p:nvPr>
        </p:nvSpPr>
        <p:spPr>
          <a:xfrm>
            <a:off x="642910" y="1357298"/>
            <a:ext cx="8054234" cy="4714908"/>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280"/>
              <a:buFont typeface="Noto Sans Symbols"/>
              <a:buChar char="❑"/>
            </a:pPr>
            <a:r>
              <a:rPr lang="en-US" sz="1600">
                <a:solidFill>
                  <a:schemeClr val="dk1"/>
                </a:solidFill>
                <a:latin typeface="Arial"/>
                <a:ea typeface="Arial"/>
                <a:cs typeface="Arial"/>
                <a:sym typeface="Arial"/>
              </a:rPr>
              <a:t> </a:t>
            </a:r>
            <a:r>
              <a:rPr lang="en-US" sz="1600">
                <a:solidFill>
                  <a:schemeClr val="dk1"/>
                </a:solidFill>
              </a:rPr>
              <a:t>Optical fiber is the technology associated with data transmission using light pulses traveling along with a long fiber which is usually made of plastic or glass.</a:t>
            </a:r>
            <a:endParaRPr/>
          </a:p>
          <a:p>
            <a:pPr indent="-342900" lvl="0" marL="342900" rtl="0" algn="l">
              <a:spcBef>
                <a:spcPts val="1000"/>
              </a:spcBef>
              <a:spcAft>
                <a:spcPts val="0"/>
              </a:spcAft>
              <a:buSzPts val="1280"/>
              <a:buFont typeface="Noto Sans Symbols"/>
              <a:buChar char="❑"/>
            </a:pPr>
            <a:r>
              <a:rPr lang="en-US" sz="1600">
                <a:solidFill>
                  <a:schemeClr val="dk1"/>
                </a:solidFill>
              </a:rPr>
              <a:t> Optical fibers have an inner core of lower refractive index and outer cladding with higher refractive index. </a:t>
            </a:r>
            <a:endParaRPr/>
          </a:p>
          <a:p>
            <a:pPr indent="-342900" lvl="0" marL="342900" rtl="0" algn="l">
              <a:spcBef>
                <a:spcPts val="1000"/>
              </a:spcBef>
              <a:spcAft>
                <a:spcPts val="0"/>
              </a:spcAft>
              <a:buSzPts val="1280"/>
              <a:buFont typeface="Noto Sans Symbols"/>
              <a:buChar char="❑"/>
            </a:pPr>
            <a:r>
              <a:rPr lang="en-US" sz="1600">
                <a:solidFill>
                  <a:schemeClr val="dk1"/>
                </a:solidFill>
                <a:latin typeface="Arial"/>
                <a:ea typeface="Arial"/>
                <a:cs typeface="Arial"/>
                <a:sym typeface="Arial"/>
              </a:rPr>
              <a:t> </a:t>
            </a:r>
            <a:r>
              <a:rPr lang="en-US" sz="1600">
                <a:solidFill>
                  <a:schemeClr val="dk1"/>
                </a:solidFill>
              </a:rPr>
              <a:t>The fiber optical cable uses the application of total internal reflection of light.</a:t>
            </a:r>
            <a:endParaRPr/>
          </a:p>
          <a:p>
            <a:pPr indent="-342900" lvl="0" marL="342900" rtl="0" algn="l">
              <a:spcBef>
                <a:spcPts val="1000"/>
              </a:spcBef>
              <a:spcAft>
                <a:spcPts val="0"/>
              </a:spcAft>
              <a:buSzPts val="1280"/>
              <a:buFont typeface="Noto Sans Symbols"/>
              <a:buChar char="❑"/>
            </a:pPr>
            <a:r>
              <a:rPr lang="en-US" sz="1600">
                <a:solidFill>
                  <a:schemeClr val="dk1"/>
                </a:solidFill>
              </a:rPr>
              <a:t> Optical fibers are also unaffected by electromagnetic interference</a:t>
            </a:r>
            <a:r>
              <a:rPr lang="en-US" sz="1600"/>
              <a:t>.</a:t>
            </a:r>
            <a:endParaRPr/>
          </a:p>
          <a:p>
            <a:pPr indent="-261620" lvl="0" marL="342900" rtl="0" algn="l">
              <a:spcBef>
                <a:spcPts val="1000"/>
              </a:spcBef>
              <a:spcAft>
                <a:spcPts val="0"/>
              </a:spcAft>
              <a:buSzPts val="1280"/>
              <a:buNone/>
            </a:pPr>
            <a:r>
              <a:t/>
            </a:r>
            <a:endParaRPr sz="1600">
              <a:latin typeface="Arial"/>
              <a:ea typeface="Arial"/>
              <a:cs typeface="Arial"/>
              <a:sym typeface="Arial"/>
            </a:endParaRPr>
          </a:p>
          <a:p>
            <a:pPr indent="-261620" lvl="0" marL="342900" rtl="0" algn="l">
              <a:spcBef>
                <a:spcPts val="1000"/>
              </a:spcBef>
              <a:spcAft>
                <a:spcPts val="0"/>
              </a:spcAft>
              <a:buSzPts val="1280"/>
              <a:buFont typeface="Noto Sans Symbols"/>
              <a:buNone/>
            </a:pPr>
            <a:r>
              <a:t/>
            </a:r>
            <a:endParaRPr sz="1600">
              <a:latin typeface="Arial"/>
              <a:ea typeface="Arial"/>
              <a:cs typeface="Arial"/>
              <a:sym typeface="Arial"/>
            </a:endParaRPr>
          </a:p>
        </p:txBody>
      </p:sp>
      <p:pic>
        <p:nvPicPr>
          <p:cNvPr descr="C:\Users\Gargi Das\Desktop\c003s008f001.gif" id="184" name="Google Shape;184;p24"/>
          <p:cNvPicPr preferRelativeResize="0"/>
          <p:nvPr/>
        </p:nvPicPr>
        <p:blipFill rotWithShape="1">
          <a:blip r:embed="rId3">
            <a:alphaModFix/>
          </a:blip>
          <a:srcRect b="0" l="0" r="0" t="0"/>
          <a:stretch/>
        </p:blipFill>
        <p:spPr>
          <a:xfrm>
            <a:off x="2285984" y="3429000"/>
            <a:ext cx="4786346" cy="257176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5"/>
          <p:cNvSpPr txBox="1"/>
          <p:nvPr>
            <p:ph idx="1" type="body"/>
          </p:nvPr>
        </p:nvSpPr>
        <p:spPr>
          <a:xfrm>
            <a:off x="1489772" y="1038687"/>
            <a:ext cx="7035553" cy="433268"/>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1" lang="en-US"/>
              <a:t>Single Mode Optical Fibers :</a:t>
            </a:r>
            <a:endParaRPr b="1">
              <a:latin typeface="Arial"/>
              <a:ea typeface="Arial"/>
              <a:cs typeface="Arial"/>
              <a:sym typeface="Arial"/>
            </a:endParaRPr>
          </a:p>
        </p:txBody>
      </p:sp>
      <p:sp>
        <p:nvSpPr>
          <p:cNvPr id="190" name="Google Shape;190;p25"/>
          <p:cNvSpPr txBox="1"/>
          <p:nvPr/>
        </p:nvSpPr>
        <p:spPr>
          <a:xfrm>
            <a:off x="1489772" y="577048"/>
            <a:ext cx="7035553" cy="3901324"/>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600">
              <a:solidFill>
                <a:srgbClr val="888888"/>
              </a:solidFill>
              <a:latin typeface="Arial"/>
              <a:ea typeface="Arial"/>
              <a:cs typeface="Arial"/>
              <a:sym typeface="Arial"/>
            </a:endParaRPr>
          </a:p>
          <a:p>
            <a:pPr indent="0" lvl="0" marL="0" marR="0" rtl="0" algn="l">
              <a:spcBef>
                <a:spcPts val="0"/>
              </a:spcBef>
              <a:spcAft>
                <a:spcPts val="0"/>
              </a:spcAft>
              <a:buNone/>
            </a:pPr>
            <a:r>
              <a:rPr lang="en-US" sz="1600">
                <a:solidFill>
                  <a:schemeClr val="dk1"/>
                </a:solidFill>
                <a:latin typeface="Arial"/>
                <a:ea typeface="Arial"/>
                <a:cs typeface="Arial"/>
                <a:sym typeface="Arial"/>
              </a:rPr>
              <a:t>Single Mode fiber optic cable has a small diametral core that allows only one mode of light to propagate. Because of this, the number of light reflections created as the light passes through the core decreases, lowering attenuation and creating the ability for the signal to travel further. </a:t>
            </a:r>
            <a:endParaRPr sz="1600">
              <a:solidFill>
                <a:schemeClr val="dk1"/>
              </a:solidFill>
              <a:latin typeface="Arial"/>
              <a:ea typeface="Arial"/>
              <a:cs typeface="Arial"/>
              <a:sym typeface="Arial"/>
            </a:endParaRPr>
          </a:p>
        </p:txBody>
      </p:sp>
      <p:pic>
        <p:nvPicPr>
          <p:cNvPr descr="ffff.jpg" id="191" name="Google Shape;191;p25"/>
          <p:cNvPicPr preferRelativeResize="0"/>
          <p:nvPr/>
        </p:nvPicPr>
        <p:blipFill rotWithShape="1">
          <a:blip r:embed="rId3">
            <a:alphaModFix/>
          </a:blip>
          <a:srcRect b="0" l="0" r="0" t="0"/>
          <a:stretch/>
        </p:blipFill>
        <p:spPr>
          <a:xfrm>
            <a:off x="3705674" y="3791702"/>
            <a:ext cx="2603750" cy="22974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6"/>
          <p:cNvSpPr txBox="1"/>
          <p:nvPr>
            <p:ph idx="1" type="body"/>
          </p:nvPr>
        </p:nvSpPr>
        <p:spPr>
          <a:xfrm>
            <a:off x="1378004" y="625818"/>
            <a:ext cx="6563072" cy="460648"/>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1" lang="en-US"/>
              <a:t>Multi Mode Optical Fibers :</a:t>
            </a:r>
            <a:endParaRPr b="1">
              <a:latin typeface="Arial"/>
              <a:ea typeface="Arial"/>
              <a:cs typeface="Arial"/>
              <a:sym typeface="Arial"/>
            </a:endParaRPr>
          </a:p>
        </p:txBody>
      </p:sp>
      <p:sp>
        <p:nvSpPr>
          <p:cNvPr id="197" name="Google Shape;197;p26"/>
          <p:cNvSpPr txBox="1"/>
          <p:nvPr/>
        </p:nvSpPr>
        <p:spPr>
          <a:xfrm>
            <a:off x="1378004" y="1201882"/>
            <a:ext cx="7356157" cy="222711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600">
              <a:solidFill>
                <a:srgbClr val="888888"/>
              </a:solidFill>
              <a:latin typeface="Arial"/>
              <a:ea typeface="Arial"/>
              <a:cs typeface="Arial"/>
              <a:sym typeface="Arial"/>
            </a:endParaRPr>
          </a:p>
          <a:p>
            <a:pPr indent="0" lvl="0" marL="0" marR="0" rtl="0" algn="l">
              <a:spcBef>
                <a:spcPts val="0"/>
              </a:spcBef>
              <a:spcAft>
                <a:spcPts val="0"/>
              </a:spcAft>
              <a:buNone/>
            </a:pPr>
            <a:r>
              <a:rPr lang="en-US" sz="1600">
                <a:solidFill>
                  <a:schemeClr val="dk1"/>
                </a:solidFill>
                <a:latin typeface="Arial"/>
                <a:ea typeface="Arial"/>
                <a:cs typeface="Arial"/>
                <a:sym typeface="Arial"/>
              </a:rPr>
              <a:t>Multimode fiber optic cable has a large diametral core that allows  multiple modes of light to propagate. Because of this, the number  of light reflections created as the light passes through the core        increases, creating the ability for more data to pass through at a    given time. Because of the high dispersion and attenuation rate     with this type of fiber, the quality of the signal is reduced over long distances.</a:t>
            </a:r>
            <a:endParaRPr sz="1600">
              <a:solidFill>
                <a:schemeClr val="dk1"/>
              </a:solidFill>
              <a:latin typeface="Arial"/>
              <a:ea typeface="Arial"/>
              <a:cs typeface="Arial"/>
              <a:sym typeface="Arial"/>
            </a:endParaRPr>
          </a:p>
        </p:txBody>
      </p:sp>
      <p:pic>
        <p:nvPicPr>
          <p:cNvPr descr="ffffffddddd.jpg" id="198" name="Google Shape;198;p26"/>
          <p:cNvPicPr preferRelativeResize="0"/>
          <p:nvPr/>
        </p:nvPicPr>
        <p:blipFill rotWithShape="1">
          <a:blip r:embed="rId3">
            <a:alphaModFix/>
          </a:blip>
          <a:srcRect b="0" l="0" r="0" t="0"/>
          <a:stretch/>
        </p:blipFill>
        <p:spPr>
          <a:xfrm>
            <a:off x="2398766" y="3773265"/>
            <a:ext cx="4572032" cy="207109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