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71521"/>
          <c:y val="0.0816887"/>
          <c:w val="0.906389"/>
          <c:h val="0.794546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25400" dist="12700" dir="16200000">
                <a:srgbClr val="000000">
                  <a:alpha val="50000"/>
                </a:srgbClr>
              </a:outerShdw>
            </a:effectLst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47997" dir="270000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Infant</c:v>
                </c:pt>
                <c:pt idx="1">
                  <c:v>Primary</c:v>
                </c:pt>
                <c:pt idx="2">
                  <c:v>Middle</c:v>
                </c:pt>
                <c:pt idx="3">
                  <c:v>College</c:v>
                </c:pt>
                <c:pt idx="4">
                  <c:v>Adult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80.000000</c:v>
                </c:pt>
                <c:pt idx="1">
                  <c:v>65.000000</c:v>
                </c:pt>
                <c:pt idx="2">
                  <c:v>45.000000</c:v>
                </c:pt>
                <c:pt idx="3">
                  <c:v>20.000000</c:v>
                </c:pt>
                <c:pt idx="4">
                  <c:v>17.000000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A8B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midCat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agittarius…"/>
          <p:cNvSpPr txBox="1"/>
          <p:nvPr>
            <p:ph type="ctrTitle"/>
          </p:nvPr>
        </p:nvSpPr>
        <p:spPr>
          <a:xfrm>
            <a:off x="1187102" y="1704082"/>
            <a:ext cx="10630596" cy="4861818"/>
          </a:xfrm>
          <a:prstGeom prst="rect">
            <a:avLst/>
          </a:prstGeom>
        </p:spPr>
        <p:txBody>
          <a:bodyPr/>
          <a:lstStyle/>
          <a:p>
            <a:pPr>
              <a:defRPr sz="8700"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Sagittarius</a:t>
            </a:r>
          </a:p>
          <a:p>
            <a:pPr>
              <a:defRPr sz="8700"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Astronomy</a:t>
            </a:r>
          </a:p>
          <a:p>
            <a:pPr>
              <a:defRPr sz="8700"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Club</a:t>
            </a:r>
          </a:p>
        </p:txBody>
      </p:sp>
      <p:pic>
        <p:nvPicPr>
          <p:cNvPr id="120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9385" y="5614302"/>
            <a:ext cx="4408111" cy="34525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cademic department"/>
          <p:cNvSpPr txBox="1"/>
          <p:nvPr/>
        </p:nvSpPr>
        <p:spPr>
          <a:xfrm>
            <a:off x="9306172" y="9163050"/>
            <a:ext cx="335865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-128"/>
            <a:ext cx="13004969" cy="9753728"/>
          </a:xfrm>
          <a:prstGeom prst="rect">
            <a:avLst/>
          </a:prstGeom>
        </p:spPr>
      </p:pic>
      <p:pic>
        <p:nvPicPr>
          <p:cNvPr id="163" name="1.1.png" descr="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iendship"/>
          <p:cNvSpPr txBox="1"/>
          <p:nvPr>
            <p:ph type="title"/>
          </p:nvPr>
        </p:nvSpPr>
        <p:spPr>
          <a:xfrm>
            <a:off x="1270000" y="4165600"/>
            <a:ext cx="10464801" cy="1422401"/>
          </a:xfrm>
          <a:prstGeom prst="rect">
            <a:avLst/>
          </a:prstGeom>
        </p:spPr>
        <p:txBody>
          <a:bodyPr/>
          <a:lstStyle/>
          <a:p>
            <a:pPr/>
            <a:r>
              <a:t>Friendship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all for pap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for papers</a:t>
            </a:r>
          </a:p>
        </p:txBody>
      </p:sp>
      <p:pic>
        <p:nvPicPr>
          <p:cNvPr id="169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elc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Welcome</a:t>
            </a:r>
          </a:p>
        </p:txBody>
      </p:sp>
      <p:pic>
        <p:nvPicPr>
          <p:cNvPr id="173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are we here?"/>
          <p:cNvSpPr txBox="1"/>
          <p:nvPr>
            <p:ph type="ctrTitle"/>
          </p:nvPr>
        </p:nvSpPr>
        <p:spPr>
          <a:xfrm>
            <a:off x="1187102" y="426591"/>
            <a:ext cx="10630596" cy="4861818"/>
          </a:xfrm>
          <a:prstGeom prst="rect">
            <a:avLst/>
          </a:prstGeom>
        </p:spPr>
        <p:txBody>
          <a:bodyPr/>
          <a:lstStyle>
            <a:lvl1pPr>
              <a:defRPr sz="87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Why are we here?</a:t>
            </a:r>
          </a:p>
        </p:txBody>
      </p:sp>
      <p:pic>
        <p:nvPicPr>
          <p:cNvPr id="124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  <p:graphicFrame>
        <p:nvGraphicFramePr>
          <p:cNvPr id="129" name="2D Area Chart"/>
          <p:cNvGraphicFramePr/>
          <p:nvPr/>
        </p:nvGraphicFramePr>
        <p:xfrm>
          <a:off x="1434502" y="2391130"/>
          <a:ext cx="9930310" cy="45085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30" name="The relationship between…"/>
          <p:cNvSpPr txBox="1"/>
          <p:nvPr/>
        </p:nvSpPr>
        <p:spPr>
          <a:xfrm>
            <a:off x="266936" y="749227"/>
            <a:ext cx="1247092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200"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The relationship between </a:t>
            </a:r>
          </a:p>
          <a:p>
            <a:pPr>
              <a:defRPr sz="5200">
                <a:latin typeface="Myriad Set Pro Thin"/>
                <a:ea typeface="Myriad Set Pro Thin"/>
                <a:cs typeface="Myriad Set Pro Thin"/>
                <a:sym typeface="Myriad Set Pro Thin"/>
              </a:defRPr>
            </a:pPr>
            <a:r>
              <a:t>creativity and 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aining Crea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Gaining Creativity </a:t>
            </a:r>
          </a:p>
        </p:txBody>
      </p:sp>
      <p:pic>
        <p:nvPicPr>
          <p:cNvPr id="133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r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For example</a:t>
            </a:r>
          </a:p>
        </p:txBody>
      </p:sp>
      <p:sp>
        <p:nvSpPr>
          <p:cNvPr id="137" name="Kerbal Space Program"/>
          <p:cNvSpPr txBox="1"/>
          <p:nvPr>
            <p:ph type="body" sz="quarter" idx="1"/>
          </p:nvPr>
        </p:nvSpPr>
        <p:spPr>
          <a:xfrm>
            <a:off x="952500" y="5010150"/>
            <a:ext cx="5334000" cy="4000500"/>
          </a:xfrm>
          <a:prstGeom prst="rect">
            <a:avLst/>
          </a:prstGeom>
        </p:spPr>
        <p:txBody>
          <a:bodyPr/>
          <a:lstStyle>
            <a:lvl1pPr>
              <a:defRPr sz="47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Kerbal Space Program</a:t>
            </a:r>
          </a:p>
        </p:txBody>
      </p:sp>
      <p:pic>
        <p:nvPicPr>
          <p:cNvPr id="138" name="Screen Shot 2018-08-28 at 5.43.02 PM.png" descr="Screen Shot 2018-08-28 at 5.43.02 PM.png"/>
          <p:cNvPicPr>
            <a:picLocks noChangeAspect="1"/>
          </p:cNvPicPr>
          <p:nvPr/>
        </p:nvPicPr>
        <p:blipFill>
          <a:blip r:embed="rId2">
            <a:extLst/>
          </a:blip>
          <a:srcRect l="0" t="86" r="0" b="87"/>
          <a:stretch>
            <a:fillRect/>
          </a:stretch>
        </p:blipFill>
        <p:spPr>
          <a:xfrm>
            <a:off x="6836750" y="2332632"/>
            <a:ext cx="5097235" cy="5088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" y="0"/>
                </a:moveTo>
                <a:cubicBezTo>
                  <a:pt x="7" y="8"/>
                  <a:pt x="0" y="18"/>
                  <a:pt x="0" y="29"/>
                </a:cubicBezTo>
                <a:cubicBezTo>
                  <a:pt x="0" y="54"/>
                  <a:pt x="11" y="74"/>
                  <a:pt x="22" y="74"/>
                </a:cubicBezTo>
                <a:cubicBezTo>
                  <a:pt x="33" y="74"/>
                  <a:pt x="55" y="54"/>
                  <a:pt x="71" y="29"/>
                </a:cubicBezTo>
                <a:cubicBezTo>
                  <a:pt x="77" y="18"/>
                  <a:pt x="77" y="8"/>
                  <a:pt x="76" y="0"/>
                </a:cubicBezTo>
                <a:lnTo>
                  <a:pt x="13" y="0"/>
                </a:lnTo>
                <a:close/>
                <a:moveTo>
                  <a:pt x="21524" y="0"/>
                </a:moveTo>
                <a:cubicBezTo>
                  <a:pt x="21523" y="8"/>
                  <a:pt x="21523" y="18"/>
                  <a:pt x="21529" y="29"/>
                </a:cubicBezTo>
                <a:cubicBezTo>
                  <a:pt x="21545" y="54"/>
                  <a:pt x="21569" y="74"/>
                  <a:pt x="21580" y="74"/>
                </a:cubicBezTo>
                <a:cubicBezTo>
                  <a:pt x="21591" y="74"/>
                  <a:pt x="21600" y="54"/>
                  <a:pt x="21600" y="29"/>
                </a:cubicBezTo>
                <a:cubicBezTo>
                  <a:pt x="21600" y="18"/>
                  <a:pt x="21593" y="8"/>
                  <a:pt x="21587" y="0"/>
                </a:cubicBezTo>
                <a:lnTo>
                  <a:pt x="21524" y="0"/>
                </a:lnTo>
                <a:close/>
                <a:moveTo>
                  <a:pt x="9730" y="2530"/>
                </a:moveTo>
                <a:cubicBezTo>
                  <a:pt x="8955" y="2557"/>
                  <a:pt x="8179" y="2691"/>
                  <a:pt x="7418" y="2933"/>
                </a:cubicBezTo>
                <a:cubicBezTo>
                  <a:pt x="6809" y="3127"/>
                  <a:pt x="5666" y="3702"/>
                  <a:pt x="5133" y="4082"/>
                </a:cubicBezTo>
                <a:cubicBezTo>
                  <a:pt x="4626" y="4443"/>
                  <a:pt x="3623" y="5428"/>
                  <a:pt x="3313" y="5868"/>
                </a:cubicBezTo>
                <a:cubicBezTo>
                  <a:pt x="2319" y="7278"/>
                  <a:pt x="1817" y="8690"/>
                  <a:pt x="1702" y="10403"/>
                </a:cubicBezTo>
                <a:cubicBezTo>
                  <a:pt x="1669" y="10888"/>
                  <a:pt x="1734" y="11802"/>
                  <a:pt x="1836" y="12290"/>
                </a:cubicBezTo>
                <a:lnTo>
                  <a:pt x="1902" y="12598"/>
                </a:lnTo>
                <a:lnTo>
                  <a:pt x="1500" y="12806"/>
                </a:lnTo>
                <a:cubicBezTo>
                  <a:pt x="660" y="13237"/>
                  <a:pt x="617" y="13268"/>
                  <a:pt x="795" y="13314"/>
                </a:cubicBezTo>
                <a:cubicBezTo>
                  <a:pt x="854" y="13330"/>
                  <a:pt x="1017" y="13268"/>
                  <a:pt x="1226" y="13153"/>
                </a:cubicBezTo>
                <a:cubicBezTo>
                  <a:pt x="1770" y="12852"/>
                  <a:pt x="1846" y="12827"/>
                  <a:pt x="1931" y="12920"/>
                </a:cubicBezTo>
                <a:cubicBezTo>
                  <a:pt x="1970" y="12964"/>
                  <a:pt x="2033" y="13115"/>
                  <a:pt x="2070" y="13256"/>
                </a:cubicBezTo>
                <a:cubicBezTo>
                  <a:pt x="2333" y="14238"/>
                  <a:pt x="3108" y="15560"/>
                  <a:pt x="3907" y="16391"/>
                </a:cubicBezTo>
                <a:lnTo>
                  <a:pt x="4295" y="16793"/>
                </a:lnTo>
                <a:lnTo>
                  <a:pt x="3910" y="17139"/>
                </a:lnTo>
                <a:cubicBezTo>
                  <a:pt x="3073" y="17890"/>
                  <a:pt x="3034" y="17933"/>
                  <a:pt x="3034" y="18077"/>
                </a:cubicBezTo>
                <a:cubicBezTo>
                  <a:pt x="3034" y="18209"/>
                  <a:pt x="3049" y="18199"/>
                  <a:pt x="3488" y="17794"/>
                </a:cubicBezTo>
                <a:cubicBezTo>
                  <a:pt x="4105" y="17224"/>
                  <a:pt x="4468" y="16936"/>
                  <a:pt x="4500" y="16989"/>
                </a:cubicBezTo>
                <a:cubicBezTo>
                  <a:pt x="4548" y="17067"/>
                  <a:pt x="5398" y="17686"/>
                  <a:pt x="5750" y="17900"/>
                </a:cubicBezTo>
                <a:cubicBezTo>
                  <a:pt x="6743" y="18504"/>
                  <a:pt x="8148" y="18961"/>
                  <a:pt x="9281" y="19048"/>
                </a:cubicBezTo>
                <a:cubicBezTo>
                  <a:pt x="10572" y="19146"/>
                  <a:pt x="11552" y="19033"/>
                  <a:pt x="12712" y="18652"/>
                </a:cubicBezTo>
                <a:cubicBezTo>
                  <a:pt x="13548" y="18377"/>
                  <a:pt x="14714" y="17754"/>
                  <a:pt x="15231" y="17307"/>
                </a:cubicBezTo>
                <a:cubicBezTo>
                  <a:pt x="15767" y="16845"/>
                  <a:pt x="15924" y="16700"/>
                  <a:pt x="16187" y="16419"/>
                </a:cubicBezTo>
                <a:cubicBezTo>
                  <a:pt x="17767" y="14733"/>
                  <a:pt x="18565" y="12470"/>
                  <a:pt x="18383" y="10188"/>
                </a:cubicBezTo>
                <a:cubicBezTo>
                  <a:pt x="18355" y="9834"/>
                  <a:pt x="18288" y="9346"/>
                  <a:pt x="18235" y="9103"/>
                </a:cubicBezTo>
                <a:cubicBezTo>
                  <a:pt x="18149" y="8704"/>
                  <a:pt x="17869" y="7817"/>
                  <a:pt x="17776" y="7649"/>
                </a:cubicBezTo>
                <a:cubicBezTo>
                  <a:pt x="17749" y="7601"/>
                  <a:pt x="17966" y="7357"/>
                  <a:pt x="18543" y="6784"/>
                </a:cubicBezTo>
                <a:cubicBezTo>
                  <a:pt x="19417" y="5916"/>
                  <a:pt x="19914" y="5294"/>
                  <a:pt x="20382" y="4473"/>
                </a:cubicBezTo>
                <a:cubicBezTo>
                  <a:pt x="20636" y="4030"/>
                  <a:pt x="20921" y="3398"/>
                  <a:pt x="20885" y="3363"/>
                </a:cubicBezTo>
                <a:cubicBezTo>
                  <a:pt x="20878" y="3355"/>
                  <a:pt x="20750" y="3507"/>
                  <a:pt x="20599" y="3700"/>
                </a:cubicBezTo>
                <a:cubicBezTo>
                  <a:pt x="20268" y="4124"/>
                  <a:pt x="19840" y="4534"/>
                  <a:pt x="19180" y="5059"/>
                </a:cubicBezTo>
                <a:cubicBezTo>
                  <a:pt x="18310" y="5752"/>
                  <a:pt x="17244" y="6451"/>
                  <a:pt x="17145" y="6395"/>
                </a:cubicBezTo>
                <a:cubicBezTo>
                  <a:pt x="17110" y="6376"/>
                  <a:pt x="17000" y="6240"/>
                  <a:pt x="16901" y="6094"/>
                </a:cubicBezTo>
                <a:cubicBezTo>
                  <a:pt x="16133" y="4959"/>
                  <a:pt x="14824" y="3869"/>
                  <a:pt x="13529" y="3287"/>
                </a:cubicBezTo>
                <a:cubicBezTo>
                  <a:pt x="12314" y="2740"/>
                  <a:pt x="11023" y="2486"/>
                  <a:pt x="9730" y="2530"/>
                </a:cubicBezTo>
                <a:close/>
                <a:moveTo>
                  <a:pt x="21580" y="21526"/>
                </a:moveTo>
                <a:cubicBezTo>
                  <a:pt x="21569" y="21526"/>
                  <a:pt x="21545" y="21547"/>
                  <a:pt x="21529" y="21573"/>
                </a:cubicBezTo>
                <a:cubicBezTo>
                  <a:pt x="21523" y="21584"/>
                  <a:pt x="21523" y="21592"/>
                  <a:pt x="21524" y="21600"/>
                </a:cubicBezTo>
                <a:lnTo>
                  <a:pt x="21587" y="21600"/>
                </a:lnTo>
                <a:cubicBezTo>
                  <a:pt x="21593" y="21592"/>
                  <a:pt x="21600" y="21584"/>
                  <a:pt x="21600" y="21573"/>
                </a:cubicBezTo>
                <a:cubicBezTo>
                  <a:pt x="21600" y="21547"/>
                  <a:pt x="21591" y="21526"/>
                  <a:pt x="21580" y="21526"/>
                </a:cubicBezTo>
                <a:close/>
                <a:moveTo>
                  <a:pt x="15" y="21543"/>
                </a:moveTo>
                <a:cubicBezTo>
                  <a:pt x="7" y="21546"/>
                  <a:pt x="0" y="21556"/>
                  <a:pt x="0" y="21570"/>
                </a:cubicBezTo>
                <a:cubicBezTo>
                  <a:pt x="0" y="21581"/>
                  <a:pt x="7" y="21591"/>
                  <a:pt x="13" y="21600"/>
                </a:cubicBezTo>
                <a:lnTo>
                  <a:pt x="91" y="21600"/>
                </a:lnTo>
                <a:cubicBezTo>
                  <a:pt x="91" y="21599"/>
                  <a:pt x="94" y="21599"/>
                  <a:pt x="94" y="21598"/>
                </a:cubicBezTo>
                <a:cubicBezTo>
                  <a:pt x="94" y="21587"/>
                  <a:pt x="73" y="21565"/>
                  <a:pt x="47" y="21549"/>
                </a:cubicBezTo>
                <a:cubicBezTo>
                  <a:pt x="34" y="21542"/>
                  <a:pt x="24" y="21539"/>
                  <a:pt x="15" y="2154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9" name="1.1.png" descr="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ur advant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Our advantage</a:t>
            </a:r>
          </a:p>
        </p:txBody>
      </p:sp>
      <p:pic>
        <p:nvPicPr>
          <p:cNvPr id="143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653" r="0" b="96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7" name="Knowledge and vision"/>
          <p:cNvSpPr txBox="1"/>
          <p:nvPr>
            <p:ph type="title"/>
          </p:nvPr>
        </p:nvSpPr>
        <p:spPr>
          <a:xfrm>
            <a:off x="2333624" y="7086600"/>
            <a:ext cx="8609543" cy="685801"/>
          </a:xfrm>
          <a:prstGeom prst="rect">
            <a:avLst/>
          </a:prstGeom>
        </p:spPr>
        <p:txBody>
          <a:bodyPr/>
          <a:lstStyle>
            <a:lvl1pPr defTabSz="309625">
              <a:defRPr sz="424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Knowledge and vision</a:t>
            </a:r>
          </a:p>
        </p:txBody>
      </p:sp>
      <p:pic>
        <p:nvPicPr>
          <p:cNvPr id="148" name="1.1.png" descr="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  <p:sp>
        <p:nvSpPr>
          <p:cNvPr id="150" name="Shot in the Duke Kunshan University"/>
          <p:cNvSpPr txBox="1"/>
          <p:nvPr/>
        </p:nvSpPr>
        <p:spPr>
          <a:xfrm>
            <a:off x="8829771" y="5744633"/>
            <a:ext cx="25824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Shot in the Duke Kunshan University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04" t="77" r="12609" b="0"/>
          <a:stretch>
            <a:fillRect/>
          </a:stretch>
        </p:blipFill>
        <p:spPr>
          <a:xfrm>
            <a:off x="7044675" y="720526"/>
            <a:ext cx="5383617" cy="8312561"/>
          </a:xfrm>
          <a:prstGeom prst="rect">
            <a:avLst/>
          </a:prstGeom>
        </p:spPr>
      </p:pic>
      <p:sp>
        <p:nvSpPr>
          <p:cNvPr id="153" name="Knowledge and vision"/>
          <p:cNvSpPr txBox="1"/>
          <p:nvPr/>
        </p:nvSpPr>
        <p:spPr>
          <a:xfrm>
            <a:off x="-1699320" y="2686016"/>
            <a:ext cx="10536040" cy="84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91414">
              <a:defRPr sz="536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Knowledge and vision</a:t>
            </a:r>
          </a:p>
        </p:txBody>
      </p:sp>
      <p:pic>
        <p:nvPicPr>
          <p:cNvPr id="154" name="1.1.png" descr="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603" y="1579458"/>
            <a:ext cx="5352385" cy="713651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Knowledge and vision"/>
          <p:cNvSpPr txBox="1"/>
          <p:nvPr/>
        </p:nvSpPr>
        <p:spPr>
          <a:xfrm>
            <a:off x="-1699320" y="2686016"/>
            <a:ext cx="10536040" cy="84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91414">
              <a:defRPr sz="536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Knowledge and vision</a:t>
            </a:r>
          </a:p>
        </p:txBody>
      </p:sp>
      <p:pic>
        <p:nvPicPr>
          <p:cNvPr id="159" name="1.1.png" descr="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0813" y="6884265"/>
            <a:ext cx="2786683" cy="218263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Academic department"/>
          <p:cNvSpPr txBox="1"/>
          <p:nvPr/>
        </p:nvSpPr>
        <p:spPr>
          <a:xfrm>
            <a:off x="10661600" y="9042399"/>
            <a:ext cx="1812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Myriad Set Pro Thin"/>
                <a:ea typeface="Myriad Set Pro Thin"/>
                <a:cs typeface="Myriad Set Pro Thin"/>
                <a:sym typeface="Myriad Set Pro Thin"/>
              </a:defRPr>
            </a:lvl1pPr>
          </a:lstStyle>
          <a:p>
            <a:pPr/>
            <a:r>
              <a:t>Academic department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