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60" r:id="rId4"/>
    <p:sldId id="271" r:id="rId5"/>
    <p:sldId id="264" r:id="rId6"/>
    <p:sldId id="263" r:id="rId7"/>
    <p:sldId id="269" r:id="rId8"/>
    <p:sldId id="270" r:id="rId9"/>
    <p:sldId id="265" r:id="rId10"/>
    <p:sldId id="266" r:id="rId11"/>
    <p:sldId id="272" r:id="rId12"/>
    <p:sldId id="267" r:id="rId1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57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e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1.wmf"/><Relationship Id="rId7" Type="http://schemas.openxmlformats.org/officeDocument/2006/relationships/image" Target="../media/image24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3.wmf"/><Relationship Id="rId5" Type="http://schemas.openxmlformats.org/officeDocument/2006/relationships/image" Target="../media/image17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1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/>
            </a:lvl1pPr>
          </a:lstStyle>
          <a:p>
            <a:fld id="{DA4FF417-1474-4D1C-8F62-A9A715E635D5}" type="datetimeFigureOut">
              <a:rPr lang="en-GB" smtClean="0"/>
              <a:pPr/>
              <a:t>14/03/2017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/>
            </a:lvl1pPr>
          </a:lstStyle>
          <a:p>
            <a:fld id="{085A11B4-B22E-4A73-80A3-9132B6AF237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111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/>
            </a:lvl1pPr>
          </a:lstStyle>
          <a:p>
            <a:fld id="{37FB181F-E534-4647-8603-2FAC3220AA18}" type="datetimeFigureOut">
              <a:rPr lang="en-GB" smtClean="0"/>
              <a:pPr/>
              <a:t>14/03/2017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91" tIns="47745" rIns="95491" bIns="47745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5491" tIns="47745" rIns="95491" bIns="4774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/>
            </a:lvl1pPr>
          </a:lstStyle>
          <a:p>
            <a:fld id="{13F5D2ED-9E85-405A-8E68-BA4C6E0970B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079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1A1C6-24B9-4584-B2D8-5459BDB34779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1A1C6-24B9-4584-B2D8-5459BDB34779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5D2ED-9E85-405A-8E68-BA4C6E0970BA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634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XJTLU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7FF820-13F8-458C-85BB-23BBFE2508D7}" type="slidenum">
              <a:rPr lang="en-GB"/>
              <a:pPr/>
              <a:t>9</a:t>
            </a:fld>
            <a:endParaRPr lang="en-GB"/>
          </a:p>
        </p:txBody>
      </p:sp>
      <p:sp>
        <p:nvSpPr>
          <p:cNvPr id="101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6763"/>
            <a:ext cx="5119688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1AC4-7FDB-4FA6-888D-ADD8EF6B1E4B}" type="datetimeFigureOut">
              <a:rPr lang="en-GB" smtClean="0"/>
              <a:pPr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018B-6CB8-4868-ADA5-E569C411A5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1AC4-7FDB-4FA6-888D-ADD8EF6B1E4B}" type="datetimeFigureOut">
              <a:rPr lang="en-GB" smtClean="0"/>
              <a:pPr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018B-6CB8-4868-ADA5-E569C411A5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1AC4-7FDB-4FA6-888D-ADD8EF6B1E4B}" type="datetimeFigureOut">
              <a:rPr lang="en-GB" smtClean="0"/>
              <a:pPr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018B-6CB8-4868-ADA5-E569C411A5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1AC4-7FDB-4FA6-888D-ADD8EF6B1E4B}" type="datetimeFigureOut">
              <a:rPr lang="en-GB" smtClean="0"/>
              <a:pPr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018B-6CB8-4868-ADA5-E569C411A5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1AC4-7FDB-4FA6-888D-ADD8EF6B1E4B}" type="datetimeFigureOut">
              <a:rPr lang="en-GB" smtClean="0"/>
              <a:pPr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018B-6CB8-4868-ADA5-E569C411A5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1AC4-7FDB-4FA6-888D-ADD8EF6B1E4B}" type="datetimeFigureOut">
              <a:rPr lang="en-GB" smtClean="0"/>
              <a:pPr/>
              <a:t>14/03/2017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018B-6CB8-4868-ADA5-E569C411A5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1AC4-7FDB-4FA6-888D-ADD8EF6B1E4B}" type="datetimeFigureOut">
              <a:rPr lang="en-GB" smtClean="0"/>
              <a:pPr/>
              <a:t>14/03/2017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018B-6CB8-4868-ADA5-E569C411A5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1AC4-7FDB-4FA6-888D-ADD8EF6B1E4B}" type="datetimeFigureOut">
              <a:rPr lang="en-GB" smtClean="0"/>
              <a:pPr/>
              <a:t>14/03/2017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018B-6CB8-4868-ADA5-E569C411A5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1AC4-7FDB-4FA6-888D-ADD8EF6B1E4B}" type="datetimeFigureOut">
              <a:rPr lang="en-GB" smtClean="0"/>
              <a:pPr/>
              <a:t>14/03/2017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018B-6CB8-4868-ADA5-E569C411A5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1AC4-7FDB-4FA6-888D-ADD8EF6B1E4B}" type="datetimeFigureOut">
              <a:rPr lang="en-GB" smtClean="0"/>
              <a:pPr/>
              <a:t>14/03/2017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018B-6CB8-4868-ADA5-E569C411A5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1AC4-7FDB-4FA6-888D-ADD8EF6B1E4B}" type="datetimeFigureOut">
              <a:rPr lang="en-GB" smtClean="0"/>
              <a:pPr/>
              <a:t>14/03/2017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018B-6CB8-4868-ADA5-E569C411A5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11AC4-7FDB-4FA6-888D-ADD8EF6B1E4B}" type="datetimeFigureOut">
              <a:rPr lang="en-GB" smtClean="0"/>
              <a:pPr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A018B-6CB8-4868-ADA5-E569C411A5C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9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oleObject" Target="../embeddings/oleObject6.bin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8.wmf"/><Relationship Id="rId4" Type="http://schemas.openxmlformats.org/officeDocument/2006/relationships/image" Target="../media/image15.png"/><Relationship Id="rId9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4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26.png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7.emf"/><Relationship Id="rId4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Op-amp Design (expt.5)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dirty="0" smtClean="0"/>
              <a:t>Design</a:t>
            </a:r>
            <a:r>
              <a:rPr lang="en-GB" sz="2400" dirty="0" smtClean="0"/>
              <a:t> and simulate in PSPICE, an operational amplifier circuit. </a:t>
            </a:r>
          </a:p>
          <a:p>
            <a:r>
              <a:rPr lang="en-GB" sz="2400" dirty="0" smtClean="0"/>
              <a:t>The four ‘building blocks’ are:</a:t>
            </a:r>
          </a:p>
          <a:p>
            <a:pPr lvl="1"/>
            <a:r>
              <a:rPr lang="en-GB" sz="2000" dirty="0" smtClean="0"/>
              <a:t>differential input stage (long-tailed pair)</a:t>
            </a:r>
          </a:p>
          <a:p>
            <a:pPr lvl="1"/>
            <a:r>
              <a:rPr lang="en-GB" sz="2000" dirty="0" smtClean="0"/>
              <a:t>common emitter amplifier</a:t>
            </a:r>
          </a:p>
          <a:p>
            <a:pPr lvl="1"/>
            <a:r>
              <a:rPr lang="en-GB" sz="2000" dirty="0" smtClean="0"/>
              <a:t>emitter follower</a:t>
            </a:r>
          </a:p>
          <a:p>
            <a:pPr lvl="1"/>
            <a:r>
              <a:rPr lang="en-GB" sz="2000" dirty="0" smtClean="0"/>
              <a:t>current mirror circuit</a:t>
            </a:r>
          </a:p>
          <a:p>
            <a:r>
              <a:rPr lang="en-GB" sz="2000" dirty="0" smtClean="0"/>
              <a:t> Briefly investigate each of these circuits in turn before combining them to produce the operational amplifier circuit to a given specification. </a:t>
            </a:r>
          </a:p>
          <a:p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661248"/>
            <a:ext cx="7056784" cy="523220"/>
          </a:xfrm>
          <a:prstGeom prst="rect">
            <a:avLst/>
          </a:prstGeom>
          <a:solidFill>
            <a:srgbClr val="FFFFCC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C00000"/>
                </a:solidFill>
              </a:rPr>
              <a:t>These slides are on VITAL under ‘Assignments’</a:t>
            </a:r>
            <a:endParaRPr lang="en-GB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Or: alternative way to measure </a:t>
            </a:r>
            <a:r>
              <a:rPr lang="en-GB" dirty="0" err="1" smtClean="0">
                <a:solidFill>
                  <a:srgbClr val="C00000"/>
                </a:solidFill>
              </a:rPr>
              <a:t>A</a:t>
            </a:r>
            <a:r>
              <a:rPr lang="en-GB" baseline="-25000" dirty="0" err="1" smtClean="0">
                <a:solidFill>
                  <a:srgbClr val="C00000"/>
                </a:solidFill>
              </a:rPr>
              <a:t>ol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1464014"/>
            <a:ext cx="8229600" cy="111442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Measuring the very high </a:t>
            </a:r>
            <a:r>
              <a:rPr lang="en-GB" sz="2000" dirty="0" err="1" smtClean="0"/>
              <a:t>A</a:t>
            </a:r>
            <a:r>
              <a:rPr lang="en-GB" sz="2000" baseline="-25000" dirty="0" err="1" smtClean="0"/>
              <a:t>ol</a:t>
            </a:r>
            <a:r>
              <a:rPr lang="en-GB" sz="2000" dirty="0" smtClean="0"/>
              <a:t> is problematic as the amplifier is unstable.  </a:t>
            </a:r>
          </a:p>
          <a:p>
            <a:r>
              <a:rPr lang="en-GB" sz="2000" dirty="0" smtClean="0"/>
              <a:t>A method for measuring </a:t>
            </a:r>
            <a:r>
              <a:rPr lang="en-GB" sz="2000" dirty="0" err="1" smtClean="0"/>
              <a:t>A</a:t>
            </a:r>
            <a:r>
              <a:rPr lang="en-GB" sz="2000" baseline="-25000" dirty="0" err="1" smtClean="0"/>
              <a:t>ol</a:t>
            </a:r>
            <a:r>
              <a:rPr lang="en-GB" sz="2000" dirty="0" smtClean="0"/>
              <a:t> is shown below.</a:t>
            </a:r>
            <a:endParaRPr lang="en-GB" sz="2000" dirty="0"/>
          </a:p>
        </p:txBody>
      </p:sp>
      <p:graphicFrame>
        <p:nvGraphicFramePr>
          <p:cNvPr id="8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908563"/>
              </p:ext>
            </p:extLst>
          </p:nvPr>
        </p:nvGraphicFramePr>
        <p:xfrm>
          <a:off x="6370638" y="3876675"/>
          <a:ext cx="20574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Equation" r:id="rId3" imgW="838080" imgH="406080" progId="Equation.3">
                  <p:embed/>
                </p:oleObj>
              </mc:Choice>
              <mc:Fallback>
                <p:oleObj name="Equation" r:id="rId3" imgW="838080" imgH="4060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0638" y="3876675"/>
                        <a:ext cx="2057400" cy="87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410471" y="5733484"/>
            <a:ext cx="800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002060"/>
                </a:solidFill>
              </a:rPr>
              <a:t>Exercise: </a:t>
            </a:r>
            <a:r>
              <a:rPr lang="en-GB" sz="2000" dirty="0" smtClean="0"/>
              <a:t>Prove the equation by equating currents between </a:t>
            </a:r>
            <a:r>
              <a:rPr lang="en-GB" sz="2000" dirty="0" err="1" smtClean="0"/>
              <a:t>v</a:t>
            </a:r>
            <a:r>
              <a:rPr lang="en-GB" sz="2000" baseline="-25000" dirty="0" err="1" smtClean="0"/>
              <a:t>Y</a:t>
            </a:r>
            <a:r>
              <a:rPr lang="en-GB" sz="2000" dirty="0" smtClean="0"/>
              <a:t> and ground</a:t>
            </a:r>
            <a:endParaRPr lang="en-GB" sz="2000" dirty="0"/>
          </a:p>
        </p:txBody>
      </p:sp>
      <p:grpSp>
        <p:nvGrpSpPr>
          <p:cNvPr id="4" name="Group 49"/>
          <p:cNvGrpSpPr/>
          <p:nvPr/>
        </p:nvGrpSpPr>
        <p:grpSpPr>
          <a:xfrm>
            <a:off x="875764" y="2474263"/>
            <a:ext cx="5379122" cy="3089410"/>
            <a:chOff x="1206568" y="2474263"/>
            <a:chExt cx="5048317" cy="2838538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1872245" y="2906134"/>
              <a:ext cx="3565517" cy="121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2229435" y="4049142"/>
              <a:ext cx="2286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067" name="Line 3"/>
            <p:cNvSpPr>
              <a:spLocks noChangeShapeType="1"/>
            </p:cNvSpPr>
            <p:nvPr/>
          </p:nvSpPr>
          <p:spPr bwMode="auto">
            <a:xfrm>
              <a:off x="5617378" y="4825123"/>
              <a:ext cx="49213" cy="1588"/>
            </a:xfrm>
            <a:prstGeom prst="line">
              <a:avLst/>
            </a:prstGeom>
            <a:noFill/>
            <a:ln w="14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068" name="Line 4"/>
            <p:cNvSpPr>
              <a:spLocks noChangeShapeType="1"/>
            </p:cNvSpPr>
            <p:nvPr/>
          </p:nvSpPr>
          <p:spPr bwMode="auto">
            <a:xfrm>
              <a:off x="5595153" y="4801311"/>
              <a:ext cx="95250" cy="0"/>
            </a:xfrm>
            <a:prstGeom prst="line">
              <a:avLst/>
            </a:prstGeom>
            <a:noFill/>
            <a:ln w="14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069" name="Line 5"/>
            <p:cNvSpPr>
              <a:spLocks noChangeShapeType="1"/>
            </p:cNvSpPr>
            <p:nvPr/>
          </p:nvSpPr>
          <p:spPr bwMode="auto">
            <a:xfrm>
              <a:off x="5569753" y="4777498"/>
              <a:ext cx="142875" cy="0"/>
            </a:xfrm>
            <a:prstGeom prst="line">
              <a:avLst/>
            </a:prstGeom>
            <a:noFill/>
            <a:ln w="14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070" name="Line 6"/>
            <p:cNvSpPr>
              <a:spLocks noChangeShapeType="1"/>
            </p:cNvSpPr>
            <p:nvPr/>
          </p:nvSpPr>
          <p:spPr bwMode="auto">
            <a:xfrm>
              <a:off x="5641191" y="4645736"/>
              <a:ext cx="1587" cy="131762"/>
            </a:xfrm>
            <a:prstGeom prst="line">
              <a:avLst/>
            </a:prstGeom>
            <a:noFill/>
            <a:ln w="14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073" name="Line 9"/>
            <p:cNvSpPr>
              <a:spLocks noChangeShapeType="1"/>
            </p:cNvSpPr>
            <p:nvPr/>
          </p:nvSpPr>
          <p:spPr bwMode="auto">
            <a:xfrm>
              <a:off x="1864306" y="2922011"/>
              <a:ext cx="0" cy="198437"/>
            </a:xfrm>
            <a:prstGeom prst="line">
              <a:avLst/>
            </a:prstGeom>
            <a:noFill/>
            <a:ln w="14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074" name="Freeform 10"/>
            <p:cNvSpPr>
              <a:spLocks/>
            </p:cNvSpPr>
            <p:nvPr/>
          </p:nvSpPr>
          <p:spPr bwMode="auto">
            <a:xfrm>
              <a:off x="1729369" y="3120448"/>
              <a:ext cx="268287" cy="268288"/>
            </a:xfrm>
            <a:custGeom>
              <a:avLst/>
              <a:gdLst/>
              <a:ahLst/>
              <a:cxnLst>
                <a:cxn ang="0">
                  <a:pos x="0" y="211"/>
                </a:cxn>
                <a:cxn ang="0">
                  <a:pos x="5" y="166"/>
                </a:cxn>
                <a:cxn ang="0">
                  <a:pos x="19" y="125"/>
                </a:cxn>
                <a:cxn ang="0">
                  <a:pos x="41" y="86"/>
                </a:cxn>
                <a:cxn ang="0">
                  <a:pos x="72" y="53"/>
                </a:cxn>
                <a:cxn ang="0">
                  <a:pos x="106" y="26"/>
                </a:cxn>
                <a:cxn ang="0">
                  <a:pos x="146" y="7"/>
                </a:cxn>
                <a:cxn ang="0">
                  <a:pos x="192" y="0"/>
                </a:cxn>
                <a:cxn ang="0">
                  <a:pos x="235" y="0"/>
                </a:cxn>
                <a:cxn ang="0">
                  <a:pos x="278" y="7"/>
                </a:cxn>
                <a:cxn ang="0">
                  <a:pos x="319" y="26"/>
                </a:cxn>
                <a:cxn ang="0">
                  <a:pos x="355" y="53"/>
                </a:cxn>
                <a:cxn ang="0">
                  <a:pos x="384" y="86"/>
                </a:cxn>
                <a:cxn ang="0">
                  <a:pos x="408" y="125"/>
                </a:cxn>
                <a:cxn ang="0">
                  <a:pos x="420" y="166"/>
                </a:cxn>
                <a:cxn ang="0">
                  <a:pos x="424" y="211"/>
                </a:cxn>
                <a:cxn ang="0">
                  <a:pos x="420" y="254"/>
                </a:cxn>
                <a:cxn ang="0">
                  <a:pos x="408" y="298"/>
                </a:cxn>
                <a:cxn ang="0">
                  <a:pos x="384" y="336"/>
                </a:cxn>
                <a:cxn ang="0">
                  <a:pos x="355" y="367"/>
                </a:cxn>
                <a:cxn ang="0">
                  <a:pos x="319" y="394"/>
                </a:cxn>
                <a:cxn ang="0">
                  <a:pos x="278" y="413"/>
                </a:cxn>
                <a:cxn ang="0">
                  <a:pos x="235" y="422"/>
                </a:cxn>
                <a:cxn ang="0">
                  <a:pos x="192" y="422"/>
                </a:cxn>
                <a:cxn ang="0">
                  <a:pos x="146" y="413"/>
                </a:cxn>
                <a:cxn ang="0">
                  <a:pos x="106" y="394"/>
                </a:cxn>
                <a:cxn ang="0">
                  <a:pos x="72" y="367"/>
                </a:cxn>
                <a:cxn ang="0">
                  <a:pos x="41" y="336"/>
                </a:cxn>
                <a:cxn ang="0">
                  <a:pos x="19" y="298"/>
                </a:cxn>
                <a:cxn ang="0">
                  <a:pos x="5" y="254"/>
                </a:cxn>
                <a:cxn ang="0">
                  <a:pos x="0" y="211"/>
                </a:cxn>
              </a:cxnLst>
              <a:rect l="0" t="0" r="r" b="b"/>
              <a:pathLst>
                <a:path w="424" h="422">
                  <a:moveTo>
                    <a:pt x="0" y="211"/>
                  </a:moveTo>
                  <a:lnTo>
                    <a:pt x="5" y="166"/>
                  </a:lnTo>
                  <a:lnTo>
                    <a:pt x="19" y="125"/>
                  </a:lnTo>
                  <a:lnTo>
                    <a:pt x="41" y="86"/>
                  </a:lnTo>
                  <a:lnTo>
                    <a:pt x="72" y="53"/>
                  </a:lnTo>
                  <a:lnTo>
                    <a:pt x="106" y="26"/>
                  </a:lnTo>
                  <a:lnTo>
                    <a:pt x="146" y="7"/>
                  </a:lnTo>
                  <a:lnTo>
                    <a:pt x="192" y="0"/>
                  </a:lnTo>
                  <a:lnTo>
                    <a:pt x="235" y="0"/>
                  </a:lnTo>
                  <a:lnTo>
                    <a:pt x="278" y="7"/>
                  </a:lnTo>
                  <a:lnTo>
                    <a:pt x="319" y="26"/>
                  </a:lnTo>
                  <a:lnTo>
                    <a:pt x="355" y="53"/>
                  </a:lnTo>
                  <a:lnTo>
                    <a:pt x="384" y="86"/>
                  </a:lnTo>
                  <a:lnTo>
                    <a:pt x="408" y="125"/>
                  </a:lnTo>
                  <a:lnTo>
                    <a:pt x="420" y="166"/>
                  </a:lnTo>
                  <a:lnTo>
                    <a:pt x="424" y="211"/>
                  </a:lnTo>
                  <a:lnTo>
                    <a:pt x="420" y="254"/>
                  </a:lnTo>
                  <a:lnTo>
                    <a:pt x="408" y="298"/>
                  </a:lnTo>
                  <a:lnTo>
                    <a:pt x="384" y="336"/>
                  </a:lnTo>
                  <a:lnTo>
                    <a:pt x="355" y="367"/>
                  </a:lnTo>
                  <a:lnTo>
                    <a:pt x="319" y="394"/>
                  </a:lnTo>
                  <a:lnTo>
                    <a:pt x="278" y="413"/>
                  </a:lnTo>
                  <a:lnTo>
                    <a:pt x="235" y="422"/>
                  </a:lnTo>
                  <a:lnTo>
                    <a:pt x="192" y="422"/>
                  </a:lnTo>
                  <a:lnTo>
                    <a:pt x="146" y="413"/>
                  </a:lnTo>
                  <a:lnTo>
                    <a:pt x="106" y="394"/>
                  </a:lnTo>
                  <a:lnTo>
                    <a:pt x="72" y="367"/>
                  </a:lnTo>
                  <a:lnTo>
                    <a:pt x="41" y="336"/>
                  </a:lnTo>
                  <a:lnTo>
                    <a:pt x="19" y="298"/>
                  </a:lnTo>
                  <a:lnTo>
                    <a:pt x="5" y="254"/>
                  </a:lnTo>
                  <a:lnTo>
                    <a:pt x="0" y="211"/>
                  </a:lnTo>
                </a:path>
              </a:pathLst>
            </a:custGeom>
            <a:noFill/>
            <a:ln w="14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075" name="Line 11"/>
            <p:cNvSpPr>
              <a:spLocks noChangeShapeType="1"/>
            </p:cNvSpPr>
            <p:nvPr/>
          </p:nvSpPr>
          <p:spPr bwMode="auto">
            <a:xfrm>
              <a:off x="1864306" y="3393498"/>
              <a:ext cx="0" cy="85725"/>
            </a:xfrm>
            <a:prstGeom prst="line">
              <a:avLst/>
            </a:prstGeom>
            <a:noFill/>
            <a:ln w="14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078" name="Rectangle 14"/>
            <p:cNvSpPr>
              <a:spLocks noChangeArrowheads="1"/>
            </p:cNvSpPr>
            <p:nvPr/>
          </p:nvSpPr>
          <p:spPr bwMode="auto">
            <a:xfrm>
              <a:off x="1372179" y="3120448"/>
              <a:ext cx="2857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v</a:t>
              </a:r>
              <a:r>
                <a:rPr kumimoji="0" lang="en-US" sz="2000" b="0" i="0" u="none" strike="noStrike" cap="none" normalizeH="0" baseline="-2500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i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8080" name="Rectangle 16"/>
            <p:cNvSpPr>
              <a:spLocks noChangeArrowheads="1"/>
            </p:cNvSpPr>
            <p:nvPr/>
          </p:nvSpPr>
          <p:spPr bwMode="auto">
            <a:xfrm>
              <a:off x="1738894" y="3014086"/>
              <a:ext cx="71437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rPr>
                <a:t>+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8081" name="Line 17"/>
            <p:cNvSpPr>
              <a:spLocks noChangeShapeType="1"/>
            </p:cNvSpPr>
            <p:nvPr/>
          </p:nvSpPr>
          <p:spPr bwMode="auto">
            <a:xfrm>
              <a:off x="1840494" y="3658611"/>
              <a:ext cx="49212" cy="1587"/>
            </a:xfrm>
            <a:prstGeom prst="line">
              <a:avLst/>
            </a:prstGeom>
            <a:noFill/>
            <a:ln w="14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082" name="Line 18"/>
            <p:cNvSpPr>
              <a:spLocks noChangeShapeType="1"/>
            </p:cNvSpPr>
            <p:nvPr/>
          </p:nvSpPr>
          <p:spPr bwMode="auto">
            <a:xfrm>
              <a:off x="1816681" y="3636386"/>
              <a:ext cx="95250" cy="0"/>
            </a:xfrm>
            <a:prstGeom prst="line">
              <a:avLst/>
            </a:prstGeom>
            <a:noFill/>
            <a:ln w="14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083" name="Line 19"/>
            <p:cNvSpPr>
              <a:spLocks noChangeShapeType="1"/>
            </p:cNvSpPr>
            <p:nvPr/>
          </p:nvSpPr>
          <p:spPr bwMode="auto">
            <a:xfrm>
              <a:off x="1792869" y="3612573"/>
              <a:ext cx="142875" cy="0"/>
            </a:xfrm>
            <a:prstGeom prst="line">
              <a:avLst/>
            </a:prstGeom>
            <a:noFill/>
            <a:ln w="14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084" name="Line 20"/>
            <p:cNvSpPr>
              <a:spLocks noChangeShapeType="1"/>
            </p:cNvSpPr>
            <p:nvPr/>
          </p:nvSpPr>
          <p:spPr bwMode="auto">
            <a:xfrm>
              <a:off x="1864306" y="3479223"/>
              <a:ext cx="0" cy="133350"/>
            </a:xfrm>
            <a:prstGeom prst="line">
              <a:avLst/>
            </a:prstGeom>
            <a:noFill/>
            <a:ln w="14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085" name="Line 21"/>
            <p:cNvSpPr>
              <a:spLocks noChangeShapeType="1"/>
            </p:cNvSpPr>
            <p:nvPr/>
          </p:nvSpPr>
          <p:spPr bwMode="auto">
            <a:xfrm flipV="1">
              <a:off x="3372443" y="3834828"/>
              <a:ext cx="1000132" cy="0"/>
            </a:xfrm>
            <a:prstGeom prst="line">
              <a:avLst/>
            </a:prstGeom>
            <a:noFill/>
            <a:ln w="14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086" name="Freeform 22"/>
            <p:cNvSpPr>
              <a:spLocks/>
            </p:cNvSpPr>
            <p:nvPr/>
          </p:nvSpPr>
          <p:spPr bwMode="auto">
            <a:xfrm>
              <a:off x="4372575" y="3620514"/>
              <a:ext cx="928694" cy="9286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2"/>
                </a:cxn>
                <a:cxn ang="0">
                  <a:pos x="851" y="427"/>
                </a:cxn>
                <a:cxn ang="0">
                  <a:pos x="0" y="0"/>
                </a:cxn>
              </a:cxnLst>
              <a:rect l="0" t="0" r="r" b="b"/>
              <a:pathLst>
                <a:path w="851" h="852">
                  <a:moveTo>
                    <a:pt x="0" y="0"/>
                  </a:moveTo>
                  <a:lnTo>
                    <a:pt x="0" y="852"/>
                  </a:lnTo>
                  <a:lnTo>
                    <a:pt x="851" y="427"/>
                  </a:lnTo>
                  <a:lnTo>
                    <a:pt x="0" y="0"/>
                  </a:lnTo>
                </a:path>
              </a:pathLst>
            </a:custGeom>
            <a:noFill/>
            <a:ln w="14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091" name="Line 27"/>
            <p:cNvSpPr>
              <a:spLocks noChangeShapeType="1"/>
            </p:cNvSpPr>
            <p:nvPr/>
          </p:nvSpPr>
          <p:spPr bwMode="auto">
            <a:xfrm flipV="1">
              <a:off x="5291846" y="4092984"/>
              <a:ext cx="308071" cy="2360"/>
            </a:xfrm>
            <a:prstGeom prst="line">
              <a:avLst/>
            </a:prstGeom>
            <a:noFill/>
            <a:ln w="14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103" name="Rectangle 39"/>
            <p:cNvSpPr>
              <a:spLocks noChangeArrowheads="1"/>
            </p:cNvSpPr>
            <p:nvPr/>
          </p:nvSpPr>
          <p:spPr bwMode="auto">
            <a:xfrm>
              <a:off x="4398955" y="4153711"/>
              <a:ext cx="221683" cy="31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rPr>
                <a:t>+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8104" name="Rectangle 40"/>
            <p:cNvSpPr>
              <a:spLocks noChangeArrowheads="1"/>
            </p:cNvSpPr>
            <p:nvPr/>
          </p:nvSpPr>
          <p:spPr bwMode="auto">
            <a:xfrm>
              <a:off x="4414831" y="3643924"/>
              <a:ext cx="214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</a:rPr>
                <a:t>-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8109" name="Freeform 45"/>
            <p:cNvSpPr>
              <a:spLocks/>
            </p:cNvSpPr>
            <p:nvPr/>
          </p:nvSpPr>
          <p:spPr bwMode="auto">
            <a:xfrm>
              <a:off x="5620553" y="4083761"/>
              <a:ext cx="42863" cy="42862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5" y="17"/>
                </a:cxn>
                <a:cxn ang="0">
                  <a:pos x="17" y="5"/>
                </a:cxn>
                <a:cxn ang="0">
                  <a:pos x="33" y="0"/>
                </a:cxn>
                <a:cxn ang="0">
                  <a:pos x="50" y="5"/>
                </a:cxn>
                <a:cxn ang="0">
                  <a:pos x="62" y="17"/>
                </a:cxn>
                <a:cxn ang="0">
                  <a:pos x="67" y="36"/>
                </a:cxn>
                <a:cxn ang="0">
                  <a:pos x="62" y="53"/>
                </a:cxn>
                <a:cxn ang="0">
                  <a:pos x="50" y="65"/>
                </a:cxn>
                <a:cxn ang="0">
                  <a:pos x="33" y="69"/>
                </a:cxn>
                <a:cxn ang="0">
                  <a:pos x="17" y="65"/>
                </a:cxn>
                <a:cxn ang="0">
                  <a:pos x="5" y="53"/>
                </a:cxn>
                <a:cxn ang="0">
                  <a:pos x="0" y="36"/>
                </a:cxn>
              </a:cxnLst>
              <a:rect l="0" t="0" r="r" b="b"/>
              <a:pathLst>
                <a:path w="67" h="69">
                  <a:moveTo>
                    <a:pt x="0" y="36"/>
                  </a:moveTo>
                  <a:lnTo>
                    <a:pt x="5" y="17"/>
                  </a:lnTo>
                  <a:lnTo>
                    <a:pt x="17" y="5"/>
                  </a:lnTo>
                  <a:lnTo>
                    <a:pt x="33" y="0"/>
                  </a:lnTo>
                  <a:lnTo>
                    <a:pt x="50" y="5"/>
                  </a:lnTo>
                  <a:lnTo>
                    <a:pt x="62" y="17"/>
                  </a:lnTo>
                  <a:lnTo>
                    <a:pt x="67" y="36"/>
                  </a:lnTo>
                  <a:lnTo>
                    <a:pt x="62" y="53"/>
                  </a:lnTo>
                  <a:lnTo>
                    <a:pt x="50" y="65"/>
                  </a:lnTo>
                  <a:lnTo>
                    <a:pt x="33" y="69"/>
                  </a:lnTo>
                  <a:lnTo>
                    <a:pt x="17" y="65"/>
                  </a:lnTo>
                  <a:lnTo>
                    <a:pt x="5" y="53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FFFFF"/>
            </a:solidFill>
            <a:ln w="14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110" name="Freeform 46"/>
            <p:cNvSpPr>
              <a:spLocks/>
            </p:cNvSpPr>
            <p:nvPr/>
          </p:nvSpPr>
          <p:spPr bwMode="auto">
            <a:xfrm>
              <a:off x="5620553" y="4625098"/>
              <a:ext cx="42863" cy="41275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5" y="17"/>
                </a:cxn>
                <a:cxn ang="0">
                  <a:pos x="17" y="5"/>
                </a:cxn>
                <a:cxn ang="0">
                  <a:pos x="33" y="0"/>
                </a:cxn>
                <a:cxn ang="0">
                  <a:pos x="50" y="5"/>
                </a:cxn>
                <a:cxn ang="0">
                  <a:pos x="62" y="17"/>
                </a:cxn>
                <a:cxn ang="0">
                  <a:pos x="67" y="33"/>
                </a:cxn>
                <a:cxn ang="0">
                  <a:pos x="62" y="50"/>
                </a:cxn>
                <a:cxn ang="0">
                  <a:pos x="50" y="62"/>
                </a:cxn>
                <a:cxn ang="0">
                  <a:pos x="33" y="67"/>
                </a:cxn>
                <a:cxn ang="0">
                  <a:pos x="17" y="62"/>
                </a:cxn>
                <a:cxn ang="0">
                  <a:pos x="5" y="50"/>
                </a:cxn>
                <a:cxn ang="0">
                  <a:pos x="0" y="33"/>
                </a:cxn>
              </a:cxnLst>
              <a:rect l="0" t="0" r="r" b="b"/>
              <a:pathLst>
                <a:path w="67" h="67">
                  <a:moveTo>
                    <a:pt x="0" y="33"/>
                  </a:moveTo>
                  <a:lnTo>
                    <a:pt x="5" y="17"/>
                  </a:lnTo>
                  <a:lnTo>
                    <a:pt x="17" y="5"/>
                  </a:lnTo>
                  <a:lnTo>
                    <a:pt x="33" y="0"/>
                  </a:lnTo>
                  <a:lnTo>
                    <a:pt x="50" y="5"/>
                  </a:lnTo>
                  <a:lnTo>
                    <a:pt x="62" y="17"/>
                  </a:lnTo>
                  <a:lnTo>
                    <a:pt x="67" y="33"/>
                  </a:lnTo>
                  <a:lnTo>
                    <a:pt x="62" y="50"/>
                  </a:lnTo>
                  <a:lnTo>
                    <a:pt x="50" y="62"/>
                  </a:lnTo>
                  <a:lnTo>
                    <a:pt x="33" y="67"/>
                  </a:lnTo>
                  <a:lnTo>
                    <a:pt x="17" y="62"/>
                  </a:lnTo>
                  <a:lnTo>
                    <a:pt x="5" y="5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 w="14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111" name="Line 47"/>
            <p:cNvSpPr>
              <a:spLocks noChangeShapeType="1"/>
            </p:cNvSpPr>
            <p:nvPr/>
          </p:nvSpPr>
          <p:spPr bwMode="auto">
            <a:xfrm flipV="1">
              <a:off x="5641191" y="4244098"/>
              <a:ext cx="1587" cy="311150"/>
            </a:xfrm>
            <a:prstGeom prst="line">
              <a:avLst/>
            </a:prstGeom>
            <a:noFill/>
            <a:ln w="14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112" name="Freeform 48"/>
            <p:cNvSpPr>
              <a:spLocks/>
            </p:cNvSpPr>
            <p:nvPr/>
          </p:nvSpPr>
          <p:spPr bwMode="auto">
            <a:xfrm>
              <a:off x="5609441" y="4196473"/>
              <a:ext cx="65087" cy="63500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101" y="101"/>
                </a:cxn>
                <a:cxn ang="0">
                  <a:pos x="77" y="92"/>
                </a:cxn>
                <a:cxn ang="0">
                  <a:pos x="50" y="89"/>
                </a:cxn>
                <a:cxn ang="0">
                  <a:pos x="24" y="92"/>
                </a:cxn>
                <a:cxn ang="0">
                  <a:pos x="0" y="101"/>
                </a:cxn>
                <a:cxn ang="0">
                  <a:pos x="50" y="0"/>
                </a:cxn>
              </a:cxnLst>
              <a:rect l="0" t="0" r="r" b="b"/>
              <a:pathLst>
                <a:path w="101" h="101">
                  <a:moveTo>
                    <a:pt x="50" y="0"/>
                  </a:moveTo>
                  <a:lnTo>
                    <a:pt x="101" y="101"/>
                  </a:lnTo>
                  <a:lnTo>
                    <a:pt x="77" y="92"/>
                  </a:lnTo>
                  <a:lnTo>
                    <a:pt x="50" y="89"/>
                  </a:lnTo>
                  <a:lnTo>
                    <a:pt x="24" y="92"/>
                  </a:lnTo>
                  <a:lnTo>
                    <a:pt x="0" y="10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113" name="Rectangle 49"/>
            <p:cNvSpPr>
              <a:spLocks noChangeArrowheads="1"/>
            </p:cNvSpPr>
            <p:nvPr/>
          </p:nvSpPr>
          <p:spPr bwMode="auto">
            <a:xfrm>
              <a:off x="5679291" y="4248861"/>
              <a:ext cx="57559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v</a:t>
              </a:r>
              <a:r>
                <a:rPr kumimoji="0" lang="en-US" sz="2000" b="0" i="0" u="none" strike="noStrike" cap="none" normalizeH="0" baseline="-25000" dirty="0" err="1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o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86559" y="2834696"/>
              <a:ext cx="571504" cy="1428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157997" y="2477506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10k</a:t>
              </a:r>
              <a:endParaRPr lang="en-GB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015385" y="2834696"/>
              <a:ext cx="571504" cy="1428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86823" y="2477506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10k</a:t>
              </a:r>
              <a:endParaRPr lang="en-GB" dirty="0"/>
            </a:p>
          </p:txBody>
        </p:sp>
        <p:sp>
          <p:nvSpPr>
            <p:cNvPr id="58" name="Rectangle 57"/>
            <p:cNvSpPr/>
            <p:nvPr/>
          </p:nvSpPr>
          <p:spPr>
            <a:xfrm rot="5400000">
              <a:off x="3086691" y="3334762"/>
              <a:ext cx="571504" cy="1428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 rot="5400000">
              <a:off x="3193848" y="4026495"/>
              <a:ext cx="357190" cy="1428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15319" y="3191886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10k</a:t>
              </a:r>
              <a:endParaRPr lang="en-GB" dirty="0"/>
            </a:p>
          </p:txBody>
        </p:sp>
        <p:sp>
          <p:nvSpPr>
            <p:cNvPr id="65" name="Line 21"/>
            <p:cNvSpPr>
              <a:spLocks noChangeShapeType="1"/>
            </p:cNvSpPr>
            <p:nvPr/>
          </p:nvSpPr>
          <p:spPr bwMode="auto">
            <a:xfrm flipV="1">
              <a:off x="3372443" y="4406332"/>
              <a:ext cx="1000132" cy="0"/>
            </a:xfrm>
            <a:prstGeom prst="line">
              <a:avLst/>
            </a:prstGeom>
            <a:noFill/>
            <a:ln w="14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Line 3"/>
            <p:cNvSpPr>
              <a:spLocks noChangeShapeType="1"/>
            </p:cNvSpPr>
            <p:nvPr/>
          </p:nvSpPr>
          <p:spPr bwMode="auto">
            <a:xfrm>
              <a:off x="3348630" y="5311213"/>
              <a:ext cx="49213" cy="1588"/>
            </a:xfrm>
            <a:prstGeom prst="line">
              <a:avLst/>
            </a:prstGeom>
            <a:noFill/>
            <a:ln w="14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Line 4"/>
            <p:cNvSpPr>
              <a:spLocks noChangeShapeType="1"/>
            </p:cNvSpPr>
            <p:nvPr/>
          </p:nvSpPr>
          <p:spPr bwMode="auto">
            <a:xfrm>
              <a:off x="3326405" y="5287401"/>
              <a:ext cx="95250" cy="0"/>
            </a:xfrm>
            <a:prstGeom prst="line">
              <a:avLst/>
            </a:prstGeom>
            <a:noFill/>
            <a:ln w="14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Line 5"/>
            <p:cNvSpPr>
              <a:spLocks noChangeShapeType="1"/>
            </p:cNvSpPr>
            <p:nvPr/>
          </p:nvSpPr>
          <p:spPr bwMode="auto">
            <a:xfrm>
              <a:off x="3301005" y="5263588"/>
              <a:ext cx="142875" cy="0"/>
            </a:xfrm>
            <a:prstGeom prst="line">
              <a:avLst/>
            </a:prstGeom>
            <a:noFill/>
            <a:ln w="14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Line 6"/>
            <p:cNvSpPr>
              <a:spLocks noChangeShapeType="1"/>
            </p:cNvSpPr>
            <p:nvPr/>
          </p:nvSpPr>
          <p:spPr bwMode="auto">
            <a:xfrm>
              <a:off x="3372443" y="5120712"/>
              <a:ext cx="1587" cy="131762"/>
            </a:xfrm>
            <a:prstGeom prst="line">
              <a:avLst/>
            </a:prstGeom>
            <a:noFill/>
            <a:ln w="14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521804" y="3966856"/>
              <a:ext cx="758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100R</a:t>
              </a:r>
              <a:endParaRPr lang="en-GB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 rot="16200000" flipH="1">
              <a:off x="4844377" y="3501954"/>
              <a:ext cx="118677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178908" y="2474263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/>
                <a:t>v</a:t>
              </a:r>
              <a:r>
                <a:rPr lang="en-GB" baseline="-25000" dirty="0" err="1" smtClean="0"/>
                <a:t>Y</a:t>
              </a:r>
              <a:endParaRPr lang="en-GB" dirty="0"/>
            </a:p>
          </p:txBody>
        </p:sp>
        <p:graphicFrame>
          <p:nvGraphicFramePr>
            <p:cNvPr id="88117" name="Object 53"/>
            <p:cNvGraphicFramePr>
              <a:graphicFrameLocks noChangeAspect="1"/>
            </p:cNvGraphicFramePr>
            <p:nvPr/>
          </p:nvGraphicFramePr>
          <p:xfrm>
            <a:off x="1206568" y="3891131"/>
            <a:ext cx="1154113" cy="769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5" name="Equation" r:id="rId5" imgW="533160" imgH="406080" progId="Equation.3">
                    <p:embed/>
                  </p:oleObj>
                </mc:Choice>
                <mc:Fallback>
                  <p:oleObj name="Equation" r:id="rId5" imgW="533160" imgH="4060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6568" y="3891131"/>
                          <a:ext cx="1154113" cy="7699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0" name="Straight Arrow Connector 89"/>
            <p:cNvCxnSpPr/>
            <p:nvPr/>
          </p:nvCxnSpPr>
          <p:spPr>
            <a:xfrm flipV="1">
              <a:off x="2324911" y="3842426"/>
              <a:ext cx="963038" cy="42801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Hints for calculations</a:t>
            </a:r>
            <a:br>
              <a:rPr lang="en-GB" dirty="0" smtClean="0">
                <a:solidFill>
                  <a:srgbClr val="C00000"/>
                </a:solidFill>
              </a:rPr>
            </a:br>
            <a:r>
              <a:rPr lang="en-GB" sz="3600" dirty="0" smtClean="0">
                <a:solidFill>
                  <a:srgbClr val="C00000"/>
                </a:solidFill>
              </a:rPr>
              <a:t>(VITAL, ‘Assignments’)</a:t>
            </a:r>
            <a:endParaRPr lang="en-GB" sz="3600" dirty="0">
              <a:solidFill>
                <a:srgbClr val="C00000"/>
              </a:solidFill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6119564" cy="7665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939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Some advice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Study the script and think about the design beforehand..</a:t>
            </a:r>
          </a:p>
          <a:p>
            <a:r>
              <a:rPr lang="en-GB" b="1" dirty="0" smtClean="0">
                <a:solidFill>
                  <a:srgbClr val="C00000"/>
                </a:solidFill>
              </a:rPr>
              <a:t>Use your ELEC271 notes!</a:t>
            </a:r>
          </a:p>
          <a:p>
            <a:r>
              <a:rPr lang="en-GB" b="1" dirty="0" smtClean="0">
                <a:solidFill>
                  <a:srgbClr val="C00000"/>
                </a:solidFill>
              </a:rPr>
              <a:t>Bring your record </a:t>
            </a:r>
            <a:r>
              <a:rPr lang="en-GB" b="1" dirty="0">
                <a:solidFill>
                  <a:srgbClr val="C00000"/>
                </a:solidFill>
              </a:rPr>
              <a:t>of the </a:t>
            </a:r>
            <a:r>
              <a:rPr lang="en-GB" b="1" dirty="0" smtClean="0">
                <a:solidFill>
                  <a:srgbClr val="C00000"/>
                </a:solidFill>
              </a:rPr>
              <a:t>pre-lab questions to the laboratory – needed when </a:t>
            </a:r>
            <a:r>
              <a:rPr lang="en-GB" b="1" dirty="0">
                <a:solidFill>
                  <a:srgbClr val="C00000"/>
                </a:solidFill>
              </a:rPr>
              <a:t>designing the complete OPAMP circuit.</a:t>
            </a:r>
            <a:endParaRPr lang="en-GB" b="1" dirty="0" smtClean="0">
              <a:solidFill>
                <a:srgbClr val="C00000"/>
              </a:solidFill>
            </a:endParaRPr>
          </a:p>
          <a:p>
            <a:r>
              <a:rPr lang="en-GB" dirty="0" smtClean="0"/>
              <a:t>Always check dc levels FIRST!! – check they are as expected</a:t>
            </a:r>
          </a:p>
          <a:p>
            <a:r>
              <a:rPr lang="en-GB" dirty="0" smtClean="0"/>
              <a:t>Remember loading effects of one stage on another (Part 2 notes)</a:t>
            </a:r>
          </a:p>
          <a:p>
            <a:r>
              <a:rPr lang="en-GB" dirty="0" smtClean="0"/>
              <a:t>Ask questions </a:t>
            </a:r>
          </a:p>
          <a:p>
            <a:r>
              <a:rPr lang="en-GB" dirty="0" smtClean="0"/>
              <a:t>Good luck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Specification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GB" dirty="0" smtClean="0"/>
              <a:t>Differential input impedance, R</a:t>
            </a:r>
            <a:r>
              <a:rPr lang="en-GB" baseline="-25000" dirty="0" smtClean="0"/>
              <a:t>id</a:t>
            </a:r>
            <a:r>
              <a:rPr lang="en-GB" dirty="0" smtClean="0"/>
              <a:t> &gt; 100kΩ</a:t>
            </a:r>
          </a:p>
          <a:p>
            <a:pPr lvl="0"/>
            <a:r>
              <a:rPr lang="en-GB" dirty="0" smtClean="0"/>
              <a:t>Voltage gain (</a:t>
            </a:r>
            <a:r>
              <a:rPr lang="en-GB" dirty="0" err="1" smtClean="0"/>
              <a:t>A</a:t>
            </a:r>
            <a:r>
              <a:rPr lang="en-GB" baseline="-25000" dirty="0" err="1" smtClean="0"/>
              <a:t>ol</a:t>
            </a:r>
            <a:r>
              <a:rPr lang="en-GB" dirty="0" smtClean="0"/>
              <a:t>) greater than 500,000</a:t>
            </a:r>
          </a:p>
          <a:p>
            <a:pPr lvl="0"/>
            <a:r>
              <a:rPr lang="en-GB" dirty="0" smtClean="0"/>
              <a:t>Output impedance, R</a:t>
            </a:r>
            <a:r>
              <a:rPr lang="en-GB" baseline="-25000" dirty="0" smtClean="0"/>
              <a:t>o</a:t>
            </a:r>
            <a:r>
              <a:rPr lang="en-GB" dirty="0" smtClean="0"/>
              <a:t> &lt; 1kΩ</a:t>
            </a:r>
          </a:p>
          <a:p>
            <a:pPr lvl="0"/>
            <a:r>
              <a:rPr lang="en-GB" dirty="0" smtClean="0"/>
              <a:t>Output voltage to be ‘zero’ volts for zero input</a:t>
            </a:r>
          </a:p>
          <a:p>
            <a:pPr lvl="0"/>
            <a:r>
              <a:rPr lang="en-GB" dirty="0" smtClean="0"/>
              <a:t>Frequency response down to D.C.</a:t>
            </a:r>
          </a:p>
          <a:p>
            <a:pPr lvl="0"/>
            <a:r>
              <a:rPr lang="en-GB" dirty="0" smtClean="0"/>
              <a:t>Supply voltage +9 to -9 V</a:t>
            </a:r>
          </a:p>
          <a:p>
            <a:pPr lvl="0"/>
            <a:r>
              <a:rPr lang="en-GB" dirty="0" smtClean="0"/>
              <a:t>total current consumption not greater than 5mA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63682" y="5652655"/>
            <a:ext cx="6172200" cy="9144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DC characteristics </a:t>
            </a:r>
            <a:br>
              <a:rPr lang="en-GB" dirty="0" smtClean="0">
                <a:solidFill>
                  <a:srgbClr val="C00000"/>
                </a:solidFill>
              </a:rPr>
            </a:br>
            <a:r>
              <a:rPr lang="en-GB" sz="3100" dirty="0" smtClean="0">
                <a:solidFill>
                  <a:srgbClr val="C00000"/>
                </a:solidFill>
              </a:rPr>
              <a:t>[see ‘Part 2’ slides on VITAL]</a:t>
            </a:r>
            <a:endParaRPr lang="en-GB" sz="3100" dirty="0">
              <a:solidFill>
                <a:srgbClr val="C00000"/>
              </a:solidFill>
            </a:endParaRPr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647700" y="1679863"/>
          <a:ext cx="4749800" cy="244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" name="Microsoft Draw Drawing" r:id="rId3" imgW="5201640" imgH="2940480" progId="">
                  <p:embed/>
                </p:oleObj>
              </mc:Choice>
              <mc:Fallback>
                <p:oleObj name="Microsoft Draw Drawing" r:id="rId3" imgW="5201640" imgH="29404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679863"/>
                        <a:ext cx="4749800" cy="24447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43300" y="1724890"/>
            <a:ext cx="8416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2060"/>
                </a:solidFill>
              </a:rPr>
              <a:t>I</a:t>
            </a:r>
            <a:r>
              <a:rPr lang="en-GB" sz="3200" baseline="-25000" dirty="0" smtClean="0">
                <a:solidFill>
                  <a:srgbClr val="002060"/>
                </a:solidFill>
              </a:rPr>
              <a:t>B</a:t>
            </a:r>
            <a:endParaRPr lang="en-GB" sz="3200" dirty="0">
              <a:solidFill>
                <a:srgbClr val="00206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2893868" y="2810742"/>
            <a:ext cx="1184563" cy="10391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1945" y="1243444"/>
            <a:ext cx="8416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2060"/>
                </a:solidFill>
              </a:rPr>
              <a:t>I</a:t>
            </a:r>
            <a:r>
              <a:rPr lang="en-GB" sz="3200" baseline="-25000" dirty="0" smtClean="0">
                <a:solidFill>
                  <a:srgbClr val="002060"/>
                </a:solidFill>
              </a:rPr>
              <a:t>C</a:t>
            </a:r>
            <a:endParaRPr lang="en-GB" sz="3200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9627" y="4190998"/>
            <a:ext cx="8416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2060"/>
                </a:solidFill>
              </a:rPr>
              <a:t>V</a:t>
            </a:r>
            <a:r>
              <a:rPr lang="en-GB" sz="3200" baseline="-25000" dirty="0" smtClean="0">
                <a:solidFill>
                  <a:srgbClr val="002060"/>
                </a:solidFill>
              </a:rPr>
              <a:t>CE</a:t>
            </a:r>
            <a:endParaRPr lang="en-GB" sz="3200" dirty="0">
              <a:solidFill>
                <a:srgbClr val="00206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280063" y="4561609"/>
            <a:ext cx="1728355" cy="1732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6196879" y="2330595"/>
          <a:ext cx="100647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name="Equation" r:id="rId5" imgW="1002960" imgH="672840" progId="Equation.3">
                  <p:embed/>
                </p:oleObj>
              </mc:Choice>
              <mc:Fallback>
                <p:oleObj name="Equation" r:id="rId5" imgW="1002960" imgH="6728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6879" y="2330595"/>
                        <a:ext cx="1006475" cy="668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870864" y="1579418"/>
            <a:ext cx="2763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Common-emitter, </a:t>
            </a:r>
            <a:r>
              <a:rPr lang="en-GB" b="1" dirty="0" smtClean="0">
                <a:solidFill>
                  <a:srgbClr val="C00000"/>
                </a:solidFill>
              </a:rPr>
              <a:t>DC </a:t>
            </a:r>
            <a:r>
              <a:rPr lang="en-GB" dirty="0" smtClean="0"/>
              <a:t>current gain</a:t>
            </a:r>
            <a:endParaRPr lang="en-GB" dirty="0"/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6394306" y="3896590"/>
          <a:ext cx="1541462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" name="Equation" r:id="rId7" imgW="1536480" imgH="672840" progId="Equation.3">
                  <p:embed/>
                </p:oleObj>
              </mc:Choice>
              <mc:Fallback>
                <p:oleObj name="Equation" r:id="rId7" imgW="1536480" imgH="6728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4306" y="3896590"/>
                        <a:ext cx="1541462" cy="668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908964" y="3196936"/>
            <a:ext cx="2763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Common-emitter, </a:t>
            </a:r>
            <a:r>
              <a:rPr lang="en-GB" b="1" dirty="0" smtClean="0">
                <a:solidFill>
                  <a:srgbClr val="C00000"/>
                </a:solidFill>
              </a:rPr>
              <a:t>AC</a:t>
            </a:r>
            <a:r>
              <a:rPr lang="en-GB" dirty="0" smtClean="0"/>
              <a:t> current gain</a:t>
            </a:r>
            <a:endParaRPr lang="en-GB" dirty="0"/>
          </a:p>
        </p:txBody>
      </p:sp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4016520" y="5932632"/>
          <a:ext cx="89217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" name="Equation" r:id="rId9" imgW="888840" imgH="317160" progId="Equation.3">
                  <p:embed/>
                </p:oleObj>
              </mc:Choice>
              <mc:Fallback>
                <p:oleObj name="Equation" r:id="rId9" imgW="888840" imgH="3171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520" y="5932632"/>
                        <a:ext cx="892175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7537" y="5905500"/>
            <a:ext cx="3425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2060"/>
                </a:solidFill>
              </a:rPr>
              <a:t>Note: different notation</a:t>
            </a:r>
            <a:endParaRPr lang="en-GB" sz="2400" dirty="0">
              <a:solidFill>
                <a:srgbClr val="002060"/>
              </a:solidFill>
            </a:endParaRPr>
          </a:p>
        </p:txBody>
      </p:sp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5364883" y="5894966"/>
          <a:ext cx="89217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" name="Equation" r:id="rId11" imgW="888840" imgH="368280" progId="Equation.3">
                  <p:embed/>
                </p:oleObj>
              </mc:Choice>
              <mc:Fallback>
                <p:oleObj name="Equation" r:id="rId11" imgW="888840" imgH="3682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883" y="5894966"/>
                        <a:ext cx="892175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61109" y="5039591"/>
            <a:ext cx="788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2060"/>
                </a:solidFill>
              </a:rPr>
              <a:t>Q: How could we estimate AC gain from DC characteristics?</a:t>
            </a:r>
            <a:endParaRPr lang="en-GB" sz="2400" dirty="0">
              <a:solidFill>
                <a:srgbClr val="002060"/>
              </a:solidFill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647563" y="5411091"/>
            <a:ext cx="1128712" cy="1203325"/>
            <a:chOff x="8059" y="8944"/>
            <a:chExt cx="1448" cy="1610"/>
          </a:xfrm>
        </p:grpSpPr>
        <p:sp>
          <p:nvSpPr>
            <p:cNvPr id="26" name="Freeform 9"/>
            <p:cNvSpPr>
              <a:spLocks/>
            </p:cNvSpPr>
            <p:nvPr/>
          </p:nvSpPr>
          <p:spPr bwMode="auto">
            <a:xfrm>
              <a:off x="8889" y="9184"/>
              <a:ext cx="86" cy="8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" y="24"/>
                </a:cxn>
                <a:cxn ang="0">
                  <a:pos x="17" y="9"/>
                </a:cxn>
                <a:cxn ang="0">
                  <a:pos x="34" y="0"/>
                </a:cxn>
                <a:cxn ang="0">
                  <a:pos x="53" y="0"/>
                </a:cxn>
                <a:cxn ang="0">
                  <a:pos x="69" y="9"/>
                </a:cxn>
                <a:cxn ang="0">
                  <a:pos x="81" y="24"/>
                </a:cxn>
                <a:cxn ang="0">
                  <a:pos x="86" y="43"/>
                </a:cxn>
                <a:cxn ang="0">
                  <a:pos x="81" y="59"/>
                </a:cxn>
                <a:cxn ang="0">
                  <a:pos x="69" y="74"/>
                </a:cxn>
                <a:cxn ang="0">
                  <a:pos x="53" y="83"/>
                </a:cxn>
                <a:cxn ang="0">
                  <a:pos x="34" y="83"/>
                </a:cxn>
                <a:cxn ang="0">
                  <a:pos x="17" y="74"/>
                </a:cxn>
                <a:cxn ang="0">
                  <a:pos x="5" y="59"/>
                </a:cxn>
                <a:cxn ang="0">
                  <a:pos x="0" y="43"/>
                </a:cxn>
              </a:cxnLst>
              <a:rect l="0" t="0" r="r" b="b"/>
              <a:pathLst>
                <a:path w="86" h="83">
                  <a:moveTo>
                    <a:pt x="0" y="43"/>
                  </a:moveTo>
                  <a:lnTo>
                    <a:pt x="5" y="24"/>
                  </a:lnTo>
                  <a:lnTo>
                    <a:pt x="17" y="9"/>
                  </a:lnTo>
                  <a:lnTo>
                    <a:pt x="34" y="0"/>
                  </a:lnTo>
                  <a:lnTo>
                    <a:pt x="53" y="0"/>
                  </a:lnTo>
                  <a:lnTo>
                    <a:pt x="69" y="9"/>
                  </a:lnTo>
                  <a:lnTo>
                    <a:pt x="81" y="24"/>
                  </a:lnTo>
                  <a:lnTo>
                    <a:pt x="86" y="43"/>
                  </a:lnTo>
                  <a:lnTo>
                    <a:pt x="81" y="59"/>
                  </a:lnTo>
                  <a:lnTo>
                    <a:pt x="69" y="74"/>
                  </a:lnTo>
                  <a:lnTo>
                    <a:pt x="53" y="83"/>
                  </a:lnTo>
                  <a:lnTo>
                    <a:pt x="34" y="83"/>
                  </a:lnTo>
                  <a:lnTo>
                    <a:pt x="17" y="74"/>
                  </a:lnTo>
                  <a:lnTo>
                    <a:pt x="5" y="59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 w="889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>
              <a:off x="8650" y="9509"/>
              <a:ext cx="1" cy="565"/>
            </a:xfrm>
            <a:prstGeom prst="line">
              <a:avLst/>
            </a:prstGeom>
            <a:noFill/>
            <a:ln w="889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 flipV="1">
              <a:off x="8650" y="9509"/>
              <a:ext cx="282" cy="282"/>
            </a:xfrm>
            <a:prstGeom prst="line">
              <a:avLst/>
            </a:prstGeom>
            <a:noFill/>
            <a:ln w="889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Line 12"/>
            <p:cNvSpPr>
              <a:spLocks noChangeShapeType="1"/>
            </p:cNvSpPr>
            <p:nvPr/>
          </p:nvSpPr>
          <p:spPr bwMode="auto">
            <a:xfrm>
              <a:off x="8650" y="9791"/>
              <a:ext cx="213" cy="213"/>
            </a:xfrm>
            <a:prstGeom prst="line">
              <a:avLst/>
            </a:prstGeom>
            <a:noFill/>
            <a:ln w="889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13"/>
            <p:cNvSpPr>
              <a:spLocks/>
            </p:cNvSpPr>
            <p:nvPr/>
          </p:nvSpPr>
          <p:spPr bwMode="auto">
            <a:xfrm>
              <a:off x="8796" y="9937"/>
              <a:ext cx="136" cy="137"/>
            </a:xfrm>
            <a:custGeom>
              <a:avLst/>
              <a:gdLst/>
              <a:ahLst/>
              <a:cxnLst>
                <a:cxn ang="0">
                  <a:pos x="136" y="137"/>
                </a:cxn>
                <a:cxn ang="0">
                  <a:pos x="0" y="91"/>
                </a:cxn>
                <a:cxn ang="0">
                  <a:pos x="29" y="77"/>
                </a:cxn>
                <a:cxn ang="0">
                  <a:pos x="55" y="55"/>
                </a:cxn>
                <a:cxn ang="0">
                  <a:pos x="76" y="29"/>
                </a:cxn>
                <a:cxn ang="0">
                  <a:pos x="91" y="0"/>
                </a:cxn>
                <a:cxn ang="0">
                  <a:pos x="136" y="137"/>
                </a:cxn>
              </a:cxnLst>
              <a:rect l="0" t="0" r="r" b="b"/>
              <a:pathLst>
                <a:path w="136" h="137">
                  <a:moveTo>
                    <a:pt x="136" y="137"/>
                  </a:moveTo>
                  <a:lnTo>
                    <a:pt x="0" y="91"/>
                  </a:lnTo>
                  <a:lnTo>
                    <a:pt x="29" y="77"/>
                  </a:lnTo>
                  <a:lnTo>
                    <a:pt x="55" y="55"/>
                  </a:lnTo>
                  <a:lnTo>
                    <a:pt x="76" y="29"/>
                  </a:lnTo>
                  <a:lnTo>
                    <a:pt x="91" y="0"/>
                  </a:lnTo>
                  <a:lnTo>
                    <a:pt x="136" y="1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>
              <a:off x="8932" y="10074"/>
              <a:ext cx="1" cy="282"/>
            </a:xfrm>
            <a:prstGeom prst="line">
              <a:avLst/>
            </a:prstGeom>
            <a:noFill/>
            <a:ln w="889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Line 15"/>
            <p:cNvSpPr>
              <a:spLocks noChangeShapeType="1"/>
            </p:cNvSpPr>
            <p:nvPr/>
          </p:nvSpPr>
          <p:spPr bwMode="auto">
            <a:xfrm>
              <a:off x="8243" y="9791"/>
              <a:ext cx="388" cy="1"/>
            </a:xfrm>
            <a:prstGeom prst="line">
              <a:avLst/>
            </a:prstGeom>
            <a:noFill/>
            <a:ln w="889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8059" y="9319"/>
              <a:ext cx="428" cy="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" name="Line 17"/>
            <p:cNvSpPr>
              <a:spLocks noChangeShapeType="1"/>
            </p:cNvSpPr>
            <p:nvPr/>
          </p:nvSpPr>
          <p:spPr bwMode="auto">
            <a:xfrm>
              <a:off x="8910" y="9210"/>
              <a:ext cx="0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9109" y="8944"/>
              <a:ext cx="398" cy="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9019" y="9949"/>
              <a:ext cx="398" cy="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Pre-lab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820688"/>
          </a:xfrm>
        </p:spPr>
        <p:txBody>
          <a:bodyPr/>
          <a:lstStyle/>
          <a:p>
            <a:r>
              <a:rPr lang="en-GB" dirty="0" smtClean="0">
                <a:solidFill>
                  <a:srgbClr val="002060"/>
                </a:solidFill>
              </a:rPr>
              <a:t>Learn how to design the ‘building blocks’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583298"/>
              </p:ext>
            </p:extLst>
          </p:nvPr>
        </p:nvGraphicFramePr>
        <p:xfrm>
          <a:off x="427727" y="1772816"/>
          <a:ext cx="2743200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1" name="Picture" r:id="rId3" imgW="3067200" imgH="1684800" progId="Word.Picture.8">
                  <p:embed/>
                </p:oleObj>
              </mc:Choice>
              <mc:Fallback>
                <p:oleObj name="Picture" r:id="rId3" imgW="3067200" imgH="168480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727" y="1772816"/>
                        <a:ext cx="2743200" cy="150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421808"/>
              </p:ext>
            </p:extLst>
          </p:nvPr>
        </p:nvGraphicFramePr>
        <p:xfrm>
          <a:off x="3707904" y="1772816"/>
          <a:ext cx="2641600" cy="193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2" name="Picture" r:id="rId5" imgW="2306880" imgH="1686600" progId="Word.Picture.8">
                  <p:embed/>
                </p:oleObj>
              </mc:Choice>
              <mc:Fallback>
                <p:oleObj name="Picture" r:id="rId5" imgW="2306880" imgH="168660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1772816"/>
                        <a:ext cx="2641600" cy="193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3" descr="MACOS:Users:chenyongzhao:Desktop:Exp 5b:fig4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700808"/>
            <a:ext cx="2016224" cy="2012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4" descr="MACOS:Users:chenyongzhao:Desktop:未标题-1.jp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33056"/>
            <a:ext cx="1872208" cy="2364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5" descr="MACOS:Users:chenyongzhao:Desktop:Exp 5b:fig6.jpg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861048"/>
            <a:ext cx="3430905" cy="292608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3023828" y="2001614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Part 2 Notes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EF and CE stages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68344" y="292494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Part 4 Notes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Simple CM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3728" y="512205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Part 4 Notes</a:t>
            </a:r>
          </a:p>
          <a:p>
            <a:r>
              <a:rPr lang="en-GB" dirty="0" err="1" smtClean="0">
                <a:solidFill>
                  <a:srgbClr val="FF0000"/>
                </a:solidFill>
              </a:rPr>
              <a:t>Widlar</a:t>
            </a:r>
            <a:r>
              <a:rPr lang="en-GB" dirty="0" smtClean="0">
                <a:solidFill>
                  <a:srgbClr val="FF0000"/>
                </a:solidFill>
              </a:rPr>
              <a:t> CM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40473" y="5429194"/>
            <a:ext cx="196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Part 3 notes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Differential Amp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Part 5 Notes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Active loads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39373" y="436510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Part 2 Notes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Simple CM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02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Putting it together...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107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1081" name="Text Box 9"/>
          <p:cNvSpPr txBox="1">
            <a:spLocks noChangeArrowheads="1"/>
          </p:cNvSpPr>
          <p:nvPr/>
        </p:nvSpPr>
        <p:spPr bwMode="auto">
          <a:xfrm>
            <a:off x="1040812" y="1196752"/>
            <a:ext cx="1284673" cy="1011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GB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Differential Amplifier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1082" name="Text Box 10"/>
          <p:cNvSpPr txBox="1">
            <a:spLocks noChangeArrowheads="1"/>
          </p:cNvSpPr>
          <p:nvPr/>
        </p:nvSpPr>
        <p:spPr bwMode="auto">
          <a:xfrm>
            <a:off x="2987824" y="1196752"/>
            <a:ext cx="1284673" cy="1011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GB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Emitter Follower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1083" name="Text Box 11"/>
          <p:cNvSpPr txBox="1">
            <a:spLocks noChangeArrowheads="1"/>
          </p:cNvSpPr>
          <p:nvPr/>
        </p:nvSpPr>
        <p:spPr bwMode="auto">
          <a:xfrm>
            <a:off x="5083435" y="1196752"/>
            <a:ext cx="1284673" cy="1011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GB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Common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Emitter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31084" name="AutoShape 12"/>
          <p:cNvCxnSpPr>
            <a:cxnSpLocks noChangeShapeType="1"/>
          </p:cNvCxnSpPr>
          <p:nvPr/>
        </p:nvCxnSpPr>
        <p:spPr bwMode="auto">
          <a:xfrm>
            <a:off x="4272497" y="1628780"/>
            <a:ext cx="8109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31085" name="AutoShape 13"/>
          <p:cNvCxnSpPr>
            <a:cxnSpLocks noChangeShapeType="1"/>
          </p:cNvCxnSpPr>
          <p:nvPr/>
        </p:nvCxnSpPr>
        <p:spPr bwMode="auto">
          <a:xfrm>
            <a:off x="815375" y="1388976"/>
            <a:ext cx="2254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31086" name="AutoShape 14"/>
          <p:cNvCxnSpPr>
            <a:cxnSpLocks noChangeShapeType="1"/>
          </p:cNvCxnSpPr>
          <p:nvPr/>
        </p:nvCxnSpPr>
        <p:spPr bwMode="auto">
          <a:xfrm>
            <a:off x="815375" y="1963111"/>
            <a:ext cx="2254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31087" name="AutoShape 15"/>
          <p:cNvCxnSpPr>
            <a:cxnSpLocks noChangeShapeType="1"/>
          </p:cNvCxnSpPr>
          <p:nvPr/>
        </p:nvCxnSpPr>
        <p:spPr bwMode="auto">
          <a:xfrm>
            <a:off x="6368107" y="1637028"/>
            <a:ext cx="2254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31088" name="Text Box 16"/>
          <p:cNvSpPr txBox="1">
            <a:spLocks noChangeArrowheads="1"/>
          </p:cNvSpPr>
          <p:nvPr/>
        </p:nvSpPr>
        <p:spPr bwMode="auto">
          <a:xfrm>
            <a:off x="6560111" y="1233112"/>
            <a:ext cx="420392" cy="1750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Vout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31089" name="AutoShape 17"/>
          <p:cNvCxnSpPr>
            <a:cxnSpLocks noChangeShapeType="1"/>
          </p:cNvCxnSpPr>
          <p:nvPr/>
        </p:nvCxnSpPr>
        <p:spPr bwMode="auto">
          <a:xfrm>
            <a:off x="2325485" y="1694758"/>
            <a:ext cx="66234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4" name="AutoShape 15"/>
          <p:cNvCxnSpPr>
            <a:cxnSpLocks noChangeShapeType="1"/>
          </p:cNvCxnSpPr>
          <p:nvPr/>
        </p:nvCxnSpPr>
        <p:spPr bwMode="auto">
          <a:xfrm flipV="1">
            <a:off x="6593243" y="1625388"/>
            <a:ext cx="600872" cy="8176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</p:cxnSp>
      <p:sp>
        <p:nvSpPr>
          <p:cNvPr id="26" name="TextBox 25"/>
          <p:cNvSpPr txBox="1"/>
          <p:nvPr/>
        </p:nvSpPr>
        <p:spPr>
          <a:xfrm>
            <a:off x="6612223" y="1905943"/>
            <a:ext cx="1704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2060"/>
                </a:solidFill>
              </a:rPr>
              <a:t>May need another block to meet the spec on R</a:t>
            </a:r>
            <a:r>
              <a:rPr lang="en-GB" baseline="-25000" dirty="0" smtClean="0">
                <a:solidFill>
                  <a:srgbClr val="002060"/>
                </a:solidFill>
              </a:rPr>
              <a:t>OUT</a:t>
            </a:r>
            <a:r>
              <a:rPr lang="en-GB" dirty="0" smtClean="0">
                <a:solidFill>
                  <a:srgbClr val="002060"/>
                </a:solidFill>
              </a:rPr>
              <a:t>....</a:t>
            </a:r>
            <a:endParaRPr lang="en-GB" dirty="0">
              <a:solidFill>
                <a:srgbClr val="002060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79512" y="2636912"/>
            <a:ext cx="3240360" cy="2956669"/>
            <a:chOff x="357158" y="3136961"/>
            <a:chExt cx="3240360" cy="2956669"/>
          </a:xfrm>
        </p:grpSpPr>
        <p:graphicFrame>
          <p:nvGraphicFramePr>
            <p:cNvPr id="131078" name="Object 6"/>
            <p:cNvGraphicFramePr>
              <a:graphicFrameLocks noChangeAspect="1"/>
            </p:cNvGraphicFramePr>
            <p:nvPr/>
          </p:nvGraphicFramePr>
          <p:xfrm>
            <a:off x="357158" y="3286124"/>
            <a:ext cx="2905125" cy="2667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0" r:id="rId3" imgW="2907030" imgH="2664358" progId="">
                    <p:embed/>
                  </p:oleObj>
                </mc:Choice>
                <mc:Fallback>
                  <p:oleObj r:id="rId3" imgW="2907030" imgH="2664358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158" y="3286124"/>
                          <a:ext cx="2905125" cy="2667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2" name="Straight Connector 21"/>
            <p:cNvCxnSpPr/>
            <p:nvPr/>
          </p:nvCxnSpPr>
          <p:spPr>
            <a:xfrm>
              <a:off x="3143240" y="5072074"/>
              <a:ext cx="454278" cy="9103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619977" y="5724298"/>
              <a:ext cx="52450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GB" b="1" dirty="0" smtClean="0"/>
                <a:t>V</a:t>
              </a:r>
              <a:r>
                <a:rPr lang="en-GB" b="1" baseline="-25000" dirty="0" smtClean="0"/>
                <a:t>EE</a:t>
              </a:r>
              <a:r>
                <a:rPr lang="en-GB" b="1" dirty="0" smtClean="0"/>
                <a:t> </a:t>
              </a:r>
              <a:endParaRPr lang="en-GB" b="1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26458" y="3136961"/>
              <a:ext cx="63237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GB" b="1" dirty="0" smtClean="0"/>
                <a:t>V</a:t>
              </a:r>
              <a:r>
                <a:rPr lang="en-GB" b="1" baseline="-25000" dirty="0" smtClean="0"/>
                <a:t>CC</a:t>
              </a:r>
              <a:r>
                <a:rPr lang="en-GB" b="1" dirty="0" smtClean="0"/>
                <a:t> </a:t>
              </a:r>
              <a:endParaRPr lang="en-GB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812360" y="3645024"/>
            <a:ext cx="1331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 an active load here, not a resistor or you won’t get enough gain </a:t>
            </a:r>
            <a:endParaRPr lang="en-GB" dirty="0"/>
          </a:p>
        </p:txBody>
      </p:sp>
      <p:grpSp>
        <p:nvGrpSpPr>
          <p:cNvPr id="41" name="Group 40"/>
          <p:cNvGrpSpPr/>
          <p:nvPr/>
        </p:nvGrpSpPr>
        <p:grpSpPr>
          <a:xfrm>
            <a:off x="5724128" y="3356992"/>
            <a:ext cx="2088232" cy="2385556"/>
            <a:chOff x="5724128" y="4077072"/>
            <a:chExt cx="2088232" cy="2385556"/>
          </a:xfrm>
        </p:grpSpPr>
        <p:graphicFrame>
          <p:nvGraphicFramePr>
            <p:cNvPr id="123907" name="Object 3"/>
            <p:cNvGraphicFramePr>
              <a:graphicFrameLocks noChangeAspect="1"/>
            </p:cNvGraphicFramePr>
            <p:nvPr/>
          </p:nvGraphicFramePr>
          <p:xfrm>
            <a:off x="5724128" y="4221088"/>
            <a:ext cx="1609725" cy="2114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1" r:id="rId5" imgW="1613916" imgH="2115718" progId="">
                    <p:embed/>
                  </p:oleObj>
                </mc:Choice>
                <mc:Fallback>
                  <p:oleObj r:id="rId5" imgW="1613916" imgH="2115718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4128" y="4221088"/>
                          <a:ext cx="1609725" cy="2114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Rectangle 27"/>
            <p:cNvSpPr/>
            <p:nvPr/>
          </p:nvSpPr>
          <p:spPr>
            <a:xfrm>
              <a:off x="6660232" y="6093296"/>
              <a:ext cx="52450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GB" b="1" dirty="0" smtClean="0"/>
                <a:t>V</a:t>
              </a:r>
              <a:r>
                <a:rPr lang="en-GB" b="1" baseline="-25000" dirty="0" smtClean="0"/>
                <a:t>EE</a:t>
              </a:r>
              <a:r>
                <a:rPr lang="en-GB" b="1" dirty="0" smtClean="0"/>
                <a:t> </a:t>
              </a:r>
              <a:endParaRPr lang="en-GB" b="1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660232" y="4077072"/>
              <a:ext cx="6394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GB" b="1" dirty="0" smtClean="0"/>
                <a:t>V</a:t>
              </a:r>
              <a:r>
                <a:rPr lang="en-GB" b="1" baseline="-25000" dirty="0" smtClean="0"/>
                <a:t>CC</a:t>
              </a:r>
              <a:r>
                <a:rPr lang="en-GB" b="1" dirty="0" smtClean="0"/>
                <a:t>   </a:t>
              </a:r>
              <a:endParaRPr lang="en-GB" b="1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rot="10800000" flipV="1">
              <a:off x="7092280" y="4725144"/>
              <a:ext cx="720080" cy="72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6300192" y="4581128"/>
              <a:ext cx="864096" cy="6480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491880" y="2708920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CC stage to match the input and </a:t>
            </a:r>
            <a:r>
              <a:rPr lang="en-GB" dirty="0" smtClean="0">
                <a:solidFill>
                  <a:srgbClr val="FF0000"/>
                </a:solidFill>
              </a:rPr>
              <a:t>CE</a:t>
            </a:r>
            <a:r>
              <a:rPr lang="en-GB" dirty="0" smtClean="0"/>
              <a:t> voltage gain stages</a:t>
            </a:r>
            <a:endParaRPr lang="en-GB" dirty="0"/>
          </a:p>
        </p:txBody>
      </p:sp>
      <p:grpSp>
        <p:nvGrpSpPr>
          <p:cNvPr id="40" name="Group 39"/>
          <p:cNvGrpSpPr/>
          <p:nvPr/>
        </p:nvGrpSpPr>
        <p:grpSpPr>
          <a:xfrm>
            <a:off x="3419872" y="3645024"/>
            <a:ext cx="2369994" cy="2385556"/>
            <a:chOff x="3419872" y="4365104"/>
            <a:chExt cx="2369994" cy="2385556"/>
          </a:xfrm>
        </p:grpSpPr>
        <p:graphicFrame>
          <p:nvGraphicFramePr>
            <p:cNvPr id="123905" name="Object 1"/>
            <p:cNvGraphicFramePr>
              <a:graphicFrameLocks noChangeAspect="1"/>
            </p:cNvGraphicFramePr>
            <p:nvPr/>
          </p:nvGraphicFramePr>
          <p:xfrm>
            <a:off x="3419872" y="4509120"/>
            <a:ext cx="1590675" cy="213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2" r:id="rId7" imgW="1594866" imgH="2136038" progId="">
                    <p:embed/>
                  </p:oleObj>
                </mc:Choice>
                <mc:Fallback>
                  <p:oleObj r:id="rId7" imgW="1594866" imgH="2136038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9872" y="4509120"/>
                          <a:ext cx="1590675" cy="2133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3" name="Straight Connector 22"/>
            <p:cNvCxnSpPr/>
            <p:nvPr/>
          </p:nvCxnSpPr>
          <p:spPr>
            <a:xfrm>
              <a:off x="5004048" y="5661248"/>
              <a:ext cx="785818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427984" y="6381328"/>
              <a:ext cx="52450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GB" b="1" dirty="0" smtClean="0"/>
                <a:t>V</a:t>
              </a:r>
              <a:r>
                <a:rPr lang="en-GB" b="1" baseline="-25000" dirty="0" smtClean="0"/>
                <a:t>EE</a:t>
              </a:r>
              <a:r>
                <a:rPr lang="en-GB" b="1" dirty="0" smtClean="0"/>
                <a:t> </a:t>
              </a:r>
              <a:endParaRPr lang="en-GB" b="1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283968" y="4365104"/>
              <a:ext cx="53360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GB" b="1" dirty="0" smtClean="0"/>
                <a:t>V</a:t>
              </a:r>
              <a:r>
                <a:rPr lang="en-GB" b="1" baseline="-25000" dirty="0" smtClean="0"/>
                <a:t>CC</a:t>
              </a:r>
              <a:r>
                <a:rPr lang="en-GB" b="1" dirty="0" smtClean="0"/>
                <a:t> </a:t>
              </a:r>
              <a:endParaRPr lang="en-GB" b="1" dirty="0"/>
            </a:p>
          </p:txBody>
        </p:sp>
      </p:grpSp>
      <p:cxnSp>
        <p:nvCxnSpPr>
          <p:cNvPr id="42" name="Straight Connector 41"/>
          <p:cNvCxnSpPr/>
          <p:nvPr/>
        </p:nvCxnSpPr>
        <p:spPr>
          <a:xfrm>
            <a:off x="7236296" y="4653136"/>
            <a:ext cx="454278" cy="910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9512" y="6093296"/>
            <a:ext cx="5328592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Always check the dc levels (voltages, currents) first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Remember loading effects of one stage on another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CE amp with CM load</a:t>
            </a:r>
            <a:endParaRPr lang="en-GB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4" cstate="print"/>
          <a:srcRect l="4160" t="4057" r="3993" b="5507"/>
          <a:stretch>
            <a:fillRect/>
          </a:stretch>
        </p:blipFill>
        <p:spPr bwMode="auto">
          <a:xfrm>
            <a:off x="1558636" y="1803573"/>
            <a:ext cx="5314892" cy="326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26027" y="5372100"/>
            <a:ext cx="335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Can use this to check the gain once you have it biased correctly 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 rot="1833732">
            <a:off x="1294782" y="2952854"/>
            <a:ext cx="1108765" cy="23275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551218" y="5361709"/>
            <a:ext cx="2826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Set I</a:t>
            </a:r>
            <a:r>
              <a:rPr lang="en-GB" baseline="-25000" dirty="0" smtClean="0"/>
              <a:t>C</a:t>
            </a:r>
            <a:r>
              <a:rPr lang="en-GB" dirty="0" smtClean="0"/>
              <a:t> to your desired value</a:t>
            </a:r>
          </a:p>
          <a:p>
            <a:r>
              <a:rPr lang="en-GB" dirty="0" smtClean="0"/>
              <a:t>Choose </a:t>
            </a:r>
            <a:r>
              <a:rPr lang="en-GB" dirty="0" err="1" smtClean="0"/>
              <a:t>I</a:t>
            </a:r>
            <a:r>
              <a:rPr lang="en-GB" baseline="-25000" dirty="0" err="1" smtClean="0"/>
              <a:t>bias</a:t>
            </a:r>
            <a:r>
              <a:rPr lang="en-GB" baseline="-25000" dirty="0" smtClean="0"/>
              <a:t> </a:t>
            </a:r>
            <a:r>
              <a:rPr lang="en-GB" dirty="0" smtClean="0"/>
              <a:t>to set </a:t>
            </a:r>
            <a:r>
              <a:rPr lang="en-GB" dirty="0" err="1" smtClean="0"/>
              <a:t>V</a:t>
            </a:r>
            <a:r>
              <a:rPr lang="en-GB" baseline="-25000" dirty="0" err="1" smtClean="0"/>
              <a:t>out</a:t>
            </a:r>
            <a:r>
              <a:rPr lang="en-GB" dirty="0" smtClean="0"/>
              <a:t> = 0V </a:t>
            </a:r>
          </a:p>
          <a:p>
            <a:r>
              <a:rPr lang="en-GB" dirty="0" smtClean="0"/>
              <a:t>(use a dc sweep of </a:t>
            </a:r>
            <a:r>
              <a:rPr lang="en-GB" dirty="0" err="1" smtClean="0"/>
              <a:t>I</a:t>
            </a:r>
            <a:r>
              <a:rPr lang="en-GB" baseline="-25000" dirty="0" err="1" smtClean="0"/>
              <a:t>bias</a:t>
            </a:r>
            <a:r>
              <a:rPr lang="en-GB" baseline="-25000" dirty="0" smtClean="0"/>
              <a:t> </a:t>
            </a:r>
            <a:r>
              <a:rPr lang="en-GB" dirty="0" smtClean="0"/>
              <a:t>as before)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722918" y="1911927"/>
            <a:ext cx="228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</a:t>
            </a:r>
            <a:r>
              <a:rPr lang="en-GB" baseline="-25000" dirty="0" smtClean="0"/>
              <a:t>CC</a:t>
            </a:r>
            <a:r>
              <a:rPr lang="en-GB" dirty="0" smtClean="0"/>
              <a:t> = 9V, V</a:t>
            </a:r>
            <a:r>
              <a:rPr lang="en-GB" baseline="-25000" dirty="0" smtClean="0"/>
              <a:t>EE</a:t>
            </a:r>
            <a:r>
              <a:rPr lang="en-GB" dirty="0" smtClean="0"/>
              <a:t> = -9V</a:t>
            </a:r>
          </a:p>
          <a:p>
            <a:endParaRPr lang="en-GB" dirty="0" smtClean="0"/>
          </a:p>
          <a:p>
            <a:r>
              <a:rPr lang="en-GB" dirty="0" smtClean="0"/>
              <a:t>What is the V-drop across the resistor?</a:t>
            </a:r>
          </a:p>
          <a:p>
            <a:endParaRPr lang="en-GB" dirty="0" smtClean="0"/>
          </a:p>
          <a:p>
            <a:r>
              <a:rPr lang="en-GB" dirty="0" smtClean="0"/>
              <a:t>What value will give 1mA?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174673" y="3034145"/>
            <a:ext cx="675409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</a:rPr>
              <a:t>R</a:t>
            </a:r>
          </a:p>
          <a:p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5548745" y="2753591"/>
            <a:ext cx="1111828" cy="498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66640" y="2392279"/>
            <a:ext cx="53046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b="1" dirty="0" smtClean="0"/>
              <a:t>V</a:t>
            </a:r>
            <a:r>
              <a:rPr lang="en-GB" b="1" baseline="-25000" dirty="0" smtClean="0"/>
              <a:t>CC</a:t>
            </a:r>
            <a:r>
              <a:rPr lang="en-GB" b="1" dirty="0" smtClean="0"/>
              <a:t> </a:t>
            </a:r>
            <a:endParaRPr lang="en-GB" b="1" dirty="0"/>
          </a:p>
        </p:txBody>
      </p:sp>
      <p:sp>
        <p:nvSpPr>
          <p:cNvPr id="13" name="Rectangle 12"/>
          <p:cNvSpPr/>
          <p:nvPr/>
        </p:nvSpPr>
        <p:spPr>
          <a:xfrm>
            <a:off x="5404740" y="4342306"/>
            <a:ext cx="52450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b="1" dirty="0" smtClean="0"/>
              <a:t>V</a:t>
            </a:r>
            <a:r>
              <a:rPr lang="en-GB" b="1" baseline="-25000" dirty="0" smtClean="0"/>
              <a:t>EE</a:t>
            </a:r>
            <a:r>
              <a:rPr lang="en-GB" b="1" dirty="0" smtClean="0"/>
              <a:t> </a:t>
            </a:r>
            <a:endParaRPr lang="en-GB" b="1" dirty="0"/>
          </a:p>
        </p:txBody>
      </p:sp>
      <p:cxnSp>
        <p:nvCxnSpPr>
          <p:cNvPr id="14" name="Straight Arrow Connector 13"/>
          <p:cNvCxnSpPr>
            <a:stCxn id="5" idx="0"/>
          </p:cNvCxnSpPr>
          <p:nvPr/>
        </p:nvCxnSpPr>
        <p:spPr>
          <a:xfrm rot="16200000" flipV="1">
            <a:off x="1801957" y="5069898"/>
            <a:ext cx="273626" cy="330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V="1">
            <a:off x="3124200" y="3706091"/>
            <a:ext cx="2320636" cy="1115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649823"/>
              </p:ext>
            </p:extLst>
          </p:nvPr>
        </p:nvGraphicFramePr>
        <p:xfrm>
          <a:off x="6722918" y="4238275"/>
          <a:ext cx="1809522" cy="658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name="Equation" r:id="rId5" imgW="1104840" imgH="406080" progId="Equation.3">
                  <p:embed/>
                </p:oleObj>
              </mc:Choice>
              <mc:Fallback>
                <p:oleObj name="Equation" r:id="rId5" imgW="110484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2918" y="4238275"/>
                        <a:ext cx="1809522" cy="6584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Output resistance of a CE amp with CM load</a:t>
            </a:r>
            <a:endParaRPr lang="en-GB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4" cstate="print"/>
          <a:srcRect l="4160" t="4057" r="3993" b="5507"/>
          <a:stretch>
            <a:fillRect/>
          </a:stretch>
        </p:blipFill>
        <p:spPr bwMode="auto">
          <a:xfrm>
            <a:off x="1558636" y="1803573"/>
            <a:ext cx="5314892" cy="326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722918" y="1911927"/>
            <a:ext cx="228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</a:t>
            </a:r>
            <a:r>
              <a:rPr lang="en-GB" baseline="-25000" dirty="0" smtClean="0"/>
              <a:t>CC</a:t>
            </a:r>
            <a:r>
              <a:rPr lang="en-GB" dirty="0" smtClean="0"/>
              <a:t> = 9V, V</a:t>
            </a:r>
            <a:r>
              <a:rPr lang="en-GB" baseline="-25000" dirty="0" smtClean="0"/>
              <a:t>EE</a:t>
            </a:r>
            <a:r>
              <a:rPr lang="en-GB" dirty="0" smtClean="0"/>
              <a:t> = -9V</a:t>
            </a:r>
          </a:p>
          <a:p>
            <a:endParaRPr lang="en-GB" dirty="0" smtClean="0"/>
          </a:p>
          <a:p>
            <a:r>
              <a:rPr lang="en-GB" dirty="0" smtClean="0"/>
              <a:t>What is the V-drop across the resistor?</a:t>
            </a:r>
          </a:p>
          <a:p>
            <a:endParaRPr lang="en-GB" dirty="0" smtClean="0"/>
          </a:p>
          <a:p>
            <a:r>
              <a:rPr lang="en-GB" dirty="0" smtClean="0"/>
              <a:t>What value will give 1mA?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174673" y="3034145"/>
            <a:ext cx="675409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</a:rPr>
              <a:t>R</a:t>
            </a:r>
          </a:p>
          <a:p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5548745" y="2753591"/>
            <a:ext cx="1111828" cy="498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66640" y="2392279"/>
            <a:ext cx="53046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b="1" dirty="0" smtClean="0"/>
              <a:t>V</a:t>
            </a:r>
            <a:r>
              <a:rPr lang="en-GB" b="1" baseline="-25000" dirty="0" smtClean="0"/>
              <a:t>CC</a:t>
            </a:r>
            <a:r>
              <a:rPr lang="en-GB" b="1" dirty="0" smtClean="0"/>
              <a:t> </a:t>
            </a:r>
            <a:endParaRPr lang="en-GB" b="1" dirty="0"/>
          </a:p>
        </p:txBody>
      </p:sp>
      <p:sp>
        <p:nvSpPr>
          <p:cNvPr id="13" name="Rectangle 12"/>
          <p:cNvSpPr/>
          <p:nvPr/>
        </p:nvSpPr>
        <p:spPr>
          <a:xfrm>
            <a:off x="5404740" y="4342306"/>
            <a:ext cx="52450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b="1" dirty="0" smtClean="0"/>
              <a:t>V</a:t>
            </a:r>
            <a:r>
              <a:rPr lang="en-GB" b="1" baseline="-25000" dirty="0" smtClean="0"/>
              <a:t>EE</a:t>
            </a:r>
            <a:r>
              <a:rPr lang="en-GB" b="1" dirty="0" smtClean="0"/>
              <a:t> </a:t>
            </a:r>
            <a:endParaRPr lang="en-GB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726872" y="3103420"/>
            <a:ext cx="413080" cy="37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39952" y="3140968"/>
            <a:ext cx="216024" cy="194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896711"/>
              </p:ext>
            </p:extLst>
          </p:nvPr>
        </p:nvGraphicFramePr>
        <p:xfrm>
          <a:off x="2624732" y="5085184"/>
          <a:ext cx="2617360" cy="609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6" name="Equation" r:id="rId5" imgW="990360" imgH="228600" progId="Equation.3">
                  <p:embed/>
                </p:oleObj>
              </mc:Choice>
              <mc:Fallback>
                <p:oleObj name="Equation" r:id="rId5" imgW="9903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732" y="5085184"/>
                        <a:ext cx="2617360" cy="609178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539552" y="5157192"/>
          <a:ext cx="920155" cy="760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7" name="Equation" r:id="rId7" imgW="520560" imgH="431640" progId="Equation.3">
                  <p:embed/>
                </p:oleObj>
              </mc:Choice>
              <mc:Fallback>
                <p:oleObj name="Equation" r:id="rId7" imgW="52056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157192"/>
                        <a:ext cx="920155" cy="760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79512" y="5877272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 can find  the Early voltage from the model listing for the transistor 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3822973" y="6323548"/>
            <a:ext cx="5226254" cy="400110"/>
          </a:xfrm>
          <a:prstGeom prst="rect">
            <a:avLst/>
          </a:prstGeom>
          <a:solidFill>
            <a:srgbClr val="FFFFCC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Same analysis applies for the Diff Amp output</a:t>
            </a:r>
            <a:endParaRPr lang="en-GB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666991" y="5085184"/>
            <a:ext cx="3081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If the CE is connected to a load (another stage), it’s ac load is </a:t>
            </a:r>
            <a:endParaRPr lang="en-GB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056838"/>
              </p:ext>
            </p:extLst>
          </p:nvPr>
        </p:nvGraphicFramePr>
        <p:xfrm>
          <a:off x="5572990" y="5764204"/>
          <a:ext cx="3062361" cy="46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8" name="Equation" r:id="rId9" imgW="1600200" imgH="241200" progId="Equation.3">
                  <p:embed/>
                </p:oleObj>
              </mc:Choice>
              <mc:Fallback>
                <p:oleObj name="Equation" r:id="rId9" imgW="160020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990" y="5764204"/>
                        <a:ext cx="3062361" cy="466887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C00000"/>
                </a:solidFill>
              </a:rPr>
              <a:t>Matching </a:t>
            </a:r>
            <a:r>
              <a:rPr lang="en-GB" sz="3600" smtClean="0">
                <a:solidFill>
                  <a:srgbClr val="C00000"/>
                </a:solidFill>
              </a:rPr>
              <a:t>the Diff Amp </a:t>
            </a:r>
            <a:r>
              <a:rPr lang="en-GB" sz="3600" dirty="0" smtClean="0">
                <a:solidFill>
                  <a:srgbClr val="C00000"/>
                </a:solidFill>
              </a:rPr>
              <a:t>to the CE</a:t>
            </a:r>
            <a:endParaRPr lang="en-GB" sz="3600" dirty="0">
              <a:solidFill>
                <a:srgbClr val="C00000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836712"/>
            <a:ext cx="89154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004048" y="386104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C00000"/>
                </a:solidFill>
              </a:rPr>
              <a:t>V?</a:t>
            </a:r>
            <a:endParaRPr lang="en-GB" sz="20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8024" y="1484784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C00000"/>
                </a:solidFill>
              </a:rPr>
              <a:t>I?</a:t>
            </a:r>
            <a:endParaRPr lang="en-GB" sz="2000" b="1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16200000" flipH="1">
            <a:off x="4535996" y="1664804"/>
            <a:ext cx="225202" cy="917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251520" y="5229200"/>
          <a:ext cx="3632927" cy="42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1" name="Equation" r:id="rId5" imgW="2070000" imgH="241200" progId="Equation.3">
                  <p:embed/>
                </p:oleObj>
              </mc:Choice>
              <mc:Fallback>
                <p:oleObj name="Equation" r:id="rId5" imgW="207000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5229200"/>
                        <a:ext cx="3632927" cy="422175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4932040" y="5229200"/>
          <a:ext cx="3982986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2" name="Equation" r:id="rId7" imgW="2247840" imgH="444240" progId="Equation.3">
                  <p:embed/>
                </p:oleObj>
              </mc:Choice>
              <mc:Fallback>
                <p:oleObj name="Equation" r:id="rId7" imgW="224784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5229200"/>
                        <a:ext cx="3982986" cy="792088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rot="10800000" flipV="1">
            <a:off x="4869210" y="3140968"/>
            <a:ext cx="926926" cy="917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923928" y="2420888"/>
            <a:ext cx="225202" cy="917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797724" y="3140968"/>
            <a:ext cx="574476" cy="2016224"/>
          </a:xfrm>
          <a:prstGeom prst="straightConnector1">
            <a:avLst/>
          </a:prstGeom>
          <a:ln w="222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779912" y="2420888"/>
            <a:ext cx="144016" cy="2808312"/>
          </a:xfrm>
          <a:prstGeom prst="straightConnector1">
            <a:avLst/>
          </a:prstGeom>
          <a:ln w="222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139952" y="3933056"/>
            <a:ext cx="504056" cy="1944216"/>
          </a:xfrm>
          <a:prstGeom prst="straightConnector1">
            <a:avLst/>
          </a:prstGeom>
          <a:ln w="2222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35696" y="602128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2060"/>
                </a:solidFill>
              </a:rPr>
              <a:t>R</a:t>
            </a:r>
            <a:r>
              <a:rPr lang="en-GB" baseline="-25000" dirty="0" smtClean="0">
                <a:solidFill>
                  <a:srgbClr val="002060"/>
                </a:solidFill>
              </a:rPr>
              <a:t>E</a:t>
            </a:r>
            <a:r>
              <a:rPr lang="en-GB" dirty="0" smtClean="0">
                <a:solidFill>
                  <a:srgbClr val="002060"/>
                </a:solidFill>
              </a:rPr>
              <a:t> effectively acts as a current source (with V</a:t>
            </a:r>
            <a:r>
              <a:rPr lang="en-GB" baseline="-25000" dirty="0" smtClean="0">
                <a:solidFill>
                  <a:srgbClr val="002060"/>
                </a:solidFill>
              </a:rPr>
              <a:t>EE</a:t>
            </a:r>
            <a:r>
              <a:rPr lang="en-GB" dirty="0" smtClean="0">
                <a:solidFill>
                  <a:srgbClr val="002060"/>
                </a:solidFill>
              </a:rPr>
              <a:t>) 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39952" y="3933056"/>
            <a:ext cx="43204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0070C0"/>
                </a:solidFill>
              </a:rPr>
              <a:t>R</a:t>
            </a:r>
            <a:r>
              <a:rPr lang="en-GB" sz="2000" b="1" baseline="-25000" dirty="0" smtClean="0">
                <a:solidFill>
                  <a:srgbClr val="0070C0"/>
                </a:solidFill>
              </a:rPr>
              <a:t>E</a:t>
            </a:r>
            <a:endParaRPr lang="en-GB" sz="2000" b="1" dirty="0">
              <a:solidFill>
                <a:srgbClr val="0070C0"/>
              </a:solidFill>
            </a:endParaRPr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469747"/>
              </p:ext>
            </p:extLst>
          </p:nvPr>
        </p:nvGraphicFramePr>
        <p:xfrm>
          <a:off x="107504" y="6205954"/>
          <a:ext cx="1152128" cy="482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3" name="Equation" r:id="rId9" imgW="1600200" imgH="672840" progId="Equation.3">
                  <p:embed/>
                </p:oleObj>
              </mc:Choice>
              <mc:Fallback>
                <p:oleObj name="Equation" r:id="rId9" imgW="1600200" imgH="6728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6205954"/>
                        <a:ext cx="1152128" cy="482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>
            <a:off x="2555776" y="1412776"/>
            <a:ext cx="28803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539552" y="3212976"/>
            <a:ext cx="28803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4788024" y="3717032"/>
            <a:ext cx="28803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4356770" y="4148286"/>
            <a:ext cx="1152128" cy="158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596336" y="3573016"/>
            <a:ext cx="28803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202031"/>
              </p:ext>
            </p:extLst>
          </p:nvPr>
        </p:nvGraphicFramePr>
        <p:xfrm>
          <a:off x="2147888" y="4581525"/>
          <a:ext cx="13747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4" name="Equation" r:id="rId11" imgW="1002960" imgH="241200" progId="Equation.3">
                  <p:embed/>
                </p:oleObj>
              </mc:Choice>
              <mc:Fallback>
                <p:oleObj name="Equation" r:id="rId11" imgW="100296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8" y="4581525"/>
                        <a:ext cx="1374775" cy="333375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flipH="1">
            <a:off x="3306746" y="3815866"/>
            <a:ext cx="216024" cy="917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450762" y="3786820"/>
            <a:ext cx="72008" cy="794308"/>
          </a:xfrm>
          <a:prstGeom prst="straightConnector1">
            <a:avLst/>
          </a:prstGeom>
          <a:ln w="222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285242"/>
              </p:ext>
            </p:extLst>
          </p:nvPr>
        </p:nvGraphicFramePr>
        <p:xfrm>
          <a:off x="111987" y="4679857"/>
          <a:ext cx="654785" cy="54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5" name="Equation" r:id="rId13" imgW="520474" imgH="431613" progId="Equation.3">
                  <p:embed/>
                </p:oleObj>
              </mc:Choice>
              <mc:Fallback>
                <p:oleObj name="Equation" r:id="rId13" imgW="520474" imgH="4316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87" y="4679857"/>
                        <a:ext cx="654785" cy="54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042985"/>
              </p:ext>
            </p:extLst>
          </p:nvPr>
        </p:nvGraphicFramePr>
        <p:xfrm>
          <a:off x="6516216" y="6362683"/>
          <a:ext cx="22844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6" name="Equation" r:id="rId15" imgW="1193760" imgH="228600" progId="Equation.3">
                  <p:embed/>
                </p:oleObj>
              </mc:Choice>
              <mc:Fallback>
                <p:oleObj name="Equation" r:id="rId15" imgW="11937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6362683"/>
                        <a:ext cx="2284412" cy="441325"/>
                      </a:xfrm>
                      <a:prstGeom prst="rect">
                        <a:avLst/>
                      </a:prstGeom>
                      <a:noFill/>
                      <a:ln w="1587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87889" y="639868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Ac load for Diff. amp. is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139952" y="6398680"/>
            <a:ext cx="489654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945586"/>
              </p:ext>
            </p:extLst>
          </p:nvPr>
        </p:nvGraphicFramePr>
        <p:xfrm>
          <a:off x="666521" y="2267166"/>
          <a:ext cx="1683299" cy="3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7" name="Equation" r:id="rId17" imgW="1155600" imgH="228600" progId="Equation.3">
                  <p:embed/>
                </p:oleObj>
              </mc:Choice>
              <mc:Fallback>
                <p:oleObj name="Equation" r:id="rId17" imgW="11556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521" y="2267166"/>
                        <a:ext cx="1683299" cy="325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9043"/>
              </p:ext>
            </p:extLst>
          </p:nvPr>
        </p:nvGraphicFramePr>
        <p:xfrm>
          <a:off x="5235593" y="2250356"/>
          <a:ext cx="1857003" cy="35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8" name="Equation" r:id="rId19" imgW="1143000" imgH="228600" progId="Equation.3">
                  <p:embed/>
                </p:oleObj>
              </mc:Choice>
              <mc:Fallback>
                <p:oleObj name="Equation" r:id="rId19" imgW="11430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5593" y="2250356"/>
                        <a:ext cx="1857003" cy="35942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1A0A-FBC9-45B1-BB8B-C4620A25EE51}" type="slidenum">
              <a:rPr lang="en-GB" altLang="en-US"/>
              <a:pPr/>
              <a:t>9</a:t>
            </a:fld>
            <a:endParaRPr lang="en-GB" altLang="en-US" dirty="0"/>
          </a:p>
        </p:txBody>
      </p:sp>
      <p:sp>
        <p:nvSpPr>
          <p:cNvPr id="1013766" name="Text Box 6"/>
          <p:cNvSpPr txBox="1">
            <a:spLocks noChangeArrowheads="1"/>
          </p:cNvSpPr>
          <p:nvPr/>
        </p:nvSpPr>
        <p:spPr bwMode="auto">
          <a:xfrm>
            <a:off x="406515" y="1396269"/>
            <a:ext cx="7943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b="0" dirty="0"/>
              <a:t>First, look at the </a:t>
            </a:r>
            <a:r>
              <a:rPr lang="en-GB" b="1" dirty="0">
                <a:solidFill>
                  <a:srgbClr val="002060"/>
                </a:solidFill>
              </a:rPr>
              <a:t>Voltage Transfer Curve </a:t>
            </a:r>
            <a:r>
              <a:rPr lang="en-GB" b="0" dirty="0"/>
              <a:t> (VTC) of an amplifier.</a:t>
            </a:r>
          </a:p>
        </p:txBody>
      </p:sp>
      <p:sp>
        <p:nvSpPr>
          <p:cNvPr id="1013769" name="Rectangle 9"/>
          <p:cNvSpPr>
            <a:spLocks noChangeArrowheads="1"/>
          </p:cNvSpPr>
          <p:nvPr/>
        </p:nvSpPr>
        <p:spPr bwMode="auto">
          <a:xfrm>
            <a:off x="1504950" y="2249488"/>
            <a:ext cx="30670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GB"/>
          </a:p>
        </p:txBody>
      </p:sp>
      <p:sp>
        <p:nvSpPr>
          <p:cNvPr id="1013771" name="Rectangle 11"/>
          <p:cNvSpPr>
            <a:spLocks noChangeArrowheads="1"/>
          </p:cNvSpPr>
          <p:nvPr/>
        </p:nvSpPr>
        <p:spPr bwMode="auto">
          <a:xfrm>
            <a:off x="1504950" y="2249488"/>
            <a:ext cx="30670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GB"/>
          </a:p>
        </p:txBody>
      </p:sp>
      <p:graphicFrame>
        <p:nvGraphicFramePr>
          <p:cNvPr id="101378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793747"/>
              </p:ext>
            </p:extLst>
          </p:nvPr>
        </p:nvGraphicFramePr>
        <p:xfrm>
          <a:off x="3563888" y="2348880"/>
          <a:ext cx="3978412" cy="3206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r:id="rId4" imgW="2306574" imgH="1860906" progId="">
                  <p:embed/>
                </p:oleObj>
              </mc:Choice>
              <mc:Fallback>
                <p:oleObj r:id="rId4" imgW="2306574" imgH="186090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2348880"/>
                        <a:ext cx="3978412" cy="32068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791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481013" y="369888"/>
            <a:ext cx="8159750" cy="55562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GB" sz="4000" dirty="0" smtClean="0">
                <a:solidFill>
                  <a:srgbClr val="C00000"/>
                </a:solidFill>
              </a:rPr>
              <a:t>The VTC is a handy way to estimate gain</a:t>
            </a:r>
            <a:r>
              <a:rPr lang="en-GB" sz="2000" dirty="0"/>
              <a:t>		   	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377275" y="2157405"/>
          <a:ext cx="2750102" cy="2383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r:id="rId6" imgW="1573530" imgH="1366317" progId="">
                  <p:embed/>
                </p:oleObj>
              </mc:Choice>
              <mc:Fallback>
                <p:oleObj r:id="rId6" imgW="1573530" imgH="1366317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275" y="2157405"/>
                        <a:ext cx="2750102" cy="23834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39752" y="5085184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Attach the negative input to ground)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4808184"/>
            <a:ext cx="1285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Sweep the voltage on the positive input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51520" y="2924944"/>
            <a:ext cx="432048" cy="19442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533767" y="3284984"/>
            <a:ext cx="1310041" cy="18722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585</Words>
  <Application>Microsoft Office PowerPoint</Application>
  <PresentationFormat>On-screen Show (4:3)</PresentationFormat>
  <Paragraphs>126</Paragraphs>
  <Slides>12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Office Theme</vt:lpstr>
      <vt:lpstr>Microsoft Draw Drawing</vt:lpstr>
      <vt:lpstr>Equation</vt:lpstr>
      <vt:lpstr>Picture</vt:lpstr>
      <vt:lpstr>Microsoft Equation 3.0</vt:lpstr>
      <vt:lpstr>Op-amp Design (expt.5)</vt:lpstr>
      <vt:lpstr>Specification</vt:lpstr>
      <vt:lpstr>DC characteristics  [see ‘Part 2’ slides on VITAL]</vt:lpstr>
      <vt:lpstr>Pre-lab</vt:lpstr>
      <vt:lpstr>Putting it together...</vt:lpstr>
      <vt:lpstr>CE amp with CM load</vt:lpstr>
      <vt:lpstr>Output resistance of a CE amp with CM load</vt:lpstr>
      <vt:lpstr>Matching the Diff Amp to the CE</vt:lpstr>
      <vt:lpstr>The VTC is a handy way to estimate gain      </vt:lpstr>
      <vt:lpstr>Or: alternative way to measure Aol</vt:lpstr>
      <vt:lpstr>Hints for calculations (VITAL, ‘Assignments’)</vt:lpstr>
      <vt:lpstr>Some advice</vt:lpstr>
    </vt:vector>
  </TitlesOfParts>
  <Company>The University of Liverpool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Op-amp Design (expt.2)</dc:title>
  <dc:creator>S Hall</dc:creator>
  <cp:lastModifiedBy>Hall, Steve</cp:lastModifiedBy>
  <cp:revision>38</cp:revision>
  <cp:lastPrinted>2015-05-20T11:22:20Z</cp:lastPrinted>
  <dcterms:created xsi:type="dcterms:W3CDTF">2011-04-01T10:55:00Z</dcterms:created>
  <dcterms:modified xsi:type="dcterms:W3CDTF">2017-03-14T09:41:54Z</dcterms:modified>
</cp:coreProperties>
</file>