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3137" r:id="rId3"/>
    <p:sldId id="330" r:id="rId4"/>
    <p:sldId id="331" r:id="rId5"/>
    <p:sldId id="332" r:id="rId6"/>
    <p:sldId id="258" r:id="rId7"/>
    <p:sldId id="335" r:id="rId8"/>
    <p:sldId id="3138" r:id="rId9"/>
    <p:sldId id="3143" r:id="rId10"/>
    <p:sldId id="343" r:id="rId11"/>
    <p:sldId id="3139" r:id="rId12"/>
    <p:sldId id="3140" r:id="rId13"/>
    <p:sldId id="3141" r:id="rId14"/>
    <p:sldId id="314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p:restoredTop sz="96327"/>
  </p:normalViewPr>
  <p:slideViewPr>
    <p:cSldViewPr snapToGrid="0" snapToObjects="1">
      <p:cViewPr varScale="1">
        <p:scale>
          <a:sx n="128" d="100"/>
          <a:sy n="128"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E94DD-2A4D-6749-B2DC-79963FD10BEE}" type="datetimeFigureOut">
              <a:rPr lang="en-MX" smtClean="0"/>
              <a:t>24/02/22</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0B3C3-00BA-E442-8CDD-649E00F442CB}" type="slidenum">
              <a:rPr lang="en-MX" smtClean="0"/>
              <a:t>‹#›</a:t>
            </a:fld>
            <a:endParaRPr lang="en-MX"/>
          </a:p>
        </p:txBody>
      </p:sp>
    </p:spTree>
    <p:extLst>
      <p:ext uri="{BB962C8B-B14F-4D97-AF65-F5344CB8AC3E}">
        <p14:creationId xmlns:p14="http://schemas.microsoft.com/office/powerpoint/2010/main" val="154688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12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7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13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28700" y="1089721"/>
            <a:ext cx="103056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r>
              <a:rPr lang="en-US"/>
              <a:t>Click to edit Master title style</a:t>
            </a:r>
            <a:endParaRPr/>
          </a:p>
        </p:txBody>
      </p:sp>
      <p:grpSp>
        <p:nvGrpSpPr>
          <p:cNvPr id="12" name="Google Shape;12;p2"/>
          <p:cNvGrpSpPr/>
          <p:nvPr/>
        </p:nvGrpSpPr>
        <p:grpSpPr>
          <a:xfrm>
            <a:off x="38067" y="2929019"/>
            <a:ext cx="12125397"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38067" y="4479971"/>
            <a:ext cx="12125397"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 name="Google Shape;113;p2"/>
          <p:cNvSpPr/>
          <p:nvPr/>
        </p:nvSpPr>
        <p:spPr>
          <a:xfrm>
            <a:off x="0" y="29733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392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2"/>
        <p:cNvGrpSpPr/>
        <p:nvPr/>
      </p:nvGrpSpPr>
      <p:grpSpPr>
        <a:xfrm>
          <a:off x="0" y="0"/>
          <a:ext cx="0" cy="0"/>
          <a:chOff x="0" y="0"/>
          <a:chExt cx="0" cy="0"/>
        </a:xfrm>
      </p:grpSpPr>
      <p:sp>
        <p:nvSpPr>
          <p:cNvPr id="663" name="Google Shape;663;p11"/>
          <p:cNvSpPr/>
          <p:nvPr/>
        </p:nvSpPr>
        <p:spPr>
          <a:xfrm>
            <a:off x="-33" y="5772000"/>
            <a:ext cx="12192000" cy="1086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11"/>
          <p:cNvSpPr txBox="1">
            <a:spLocks noGrp="1"/>
          </p:cNvSpPr>
          <p:nvPr>
            <p:ph type="body" idx="1"/>
          </p:nvPr>
        </p:nvSpPr>
        <p:spPr>
          <a:xfrm>
            <a:off x="738200" y="5994936"/>
            <a:ext cx="10715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65" name="Google Shape;665;p11"/>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184806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853537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 with graphs">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9E5555D-53F5-4640-9850-60A52700F9C8}" type="slidenum">
              <a:rPr lang="en-MX" smtClean="0"/>
              <a:t>‹#›</a:t>
            </a:fld>
            <a:endParaRPr lang="en-MX"/>
          </a:p>
        </p:txBody>
      </p:sp>
      <p:grpSp>
        <p:nvGrpSpPr>
          <p:cNvPr id="670" name="Google Shape;670;p13"/>
          <p:cNvGrpSpPr/>
          <p:nvPr/>
        </p:nvGrpSpPr>
        <p:grpSpPr>
          <a:xfrm>
            <a:off x="38067" y="5134087"/>
            <a:ext cx="12125397"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4" name="Google Shape;704;p13"/>
          <p:cNvGrpSpPr/>
          <p:nvPr/>
        </p:nvGrpSpPr>
        <p:grpSpPr>
          <a:xfrm>
            <a:off x="38067" y="5814665"/>
            <a:ext cx="12125397"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1" name="Google Shape;771;p13"/>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01498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772"/>
        <p:cNvGrpSpPr/>
        <p:nvPr/>
      </p:nvGrpSpPr>
      <p:grpSpPr>
        <a:xfrm>
          <a:off x="0" y="0"/>
          <a:ext cx="0" cy="0"/>
          <a:chOff x="0" y="0"/>
          <a:chExt cx="0" cy="0"/>
        </a:xfrm>
      </p:grpSpPr>
      <p:sp>
        <p:nvSpPr>
          <p:cNvPr id="773" name="Google Shape;773;p14"/>
          <p:cNvSpPr/>
          <p:nvPr/>
        </p:nvSpPr>
        <p:spPr>
          <a:xfrm>
            <a:off x="-233" y="0"/>
            <a:ext cx="12192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1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25958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8482-3C4C-C64A-966F-7A9FB6149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BD37CCB-B2D3-FB45-B462-941D5346E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6F931718-F327-3447-92BA-DE08A7E31763}"/>
              </a:ext>
            </a:extLst>
          </p:cNvPr>
          <p:cNvSpPr>
            <a:spLocks noGrp="1"/>
          </p:cNvSpPr>
          <p:nvPr>
            <p:ph type="dt" sz="half" idx="10"/>
          </p:nvPr>
        </p:nvSpPr>
        <p:spPr/>
        <p:txBody>
          <a:bodyPr/>
          <a:lstStyle/>
          <a:p>
            <a:fld id="{4D3A779A-50F0-2144-8B22-D6EF0ADFCCB2}" type="datetimeFigureOut">
              <a:rPr lang="en-MX" smtClean="0"/>
              <a:t>24/02/22</a:t>
            </a:fld>
            <a:endParaRPr lang="en-MX"/>
          </a:p>
        </p:txBody>
      </p:sp>
      <p:sp>
        <p:nvSpPr>
          <p:cNvPr id="5" name="Footer Placeholder 4">
            <a:extLst>
              <a:ext uri="{FF2B5EF4-FFF2-40B4-BE49-F238E27FC236}">
                <a16:creationId xmlns:a16="http://schemas.microsoft.com/office/drawing/2014/main" id="{6D8F7602-B491-2D42-B7C2-3BD5AE763FB6}"/>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0E655E0-2051-5047-A584-7DE413751F23}"/>
              </a:ext>
            </a:extLst>
          </p:cNvPr>
          <p:cNvSpPr>
            <a:spLocks noGrp="1"/>
          </p:cNvSpPr>
          <p:nvPr>
            <p:ph type="sldNum" sz="quarter" idx="12"/>
          </p:nvPr>
        </p:nvSpPr>
        <p:spPr/>
        <p:txBody>
          <a:bodyPr/>
          <a:lstStyle/>
          <a:p>
            <a:fld id="{29E5555D-53F5-4640-9850-60A52700F9C8}" type="slidenum">
              <a:rPr lang="en-MX" smtClean="0"/>
              <a:t>‹#›</a:t>
            </a:fld>
            <a:endParaRPr lang="en-MX"/>
          </a:p>
        </p:txBody>
      </p:sp>
    </p:spTree>
    <p:extLst>
      <p:ext uri="{BB962C8B-B14F-4D97-AF65-F5344CB8AC3E}">
        <p14:creationId xmlns:p14="http://schemas.microsoft.com/office/powerpoint/2010/main" val="943989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Section Header">
  <p:cSld name="4_Section Header">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693206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85554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3715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19" name="Google Shape;219;p4"/>
          <p:cNvSpPr/>
          <p:nvPr/>
        </p:nvSpPr>
        <p:spPr>
          <a:xfrm rot="10800000" flipH="1">
            <a:off x="-33" y="1439200"/>
            <a:ext cx="12192000" cy="54188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4"/>
          <p:cNvSpPr txBox="1">
            <a:spLocks noGrp="1"/>
          </p:cNvSpPr>
          <p:nvPr>
            <p:ph type="body" idx="1"/>
          </p:nvPr>
        </p:nvSpPr>
        <p:spPr>
          <a:xfrm>
            <a:off x="2226467" y="2476000"/>
            <a:ext cx="7739200" cy="36556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1pPr>
            <a:lvl2pPr marL="1219170" lvl="1"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2pPr>
            <a:lvl3pPr marL="1828754" lvl="2"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3pPr>
            <a:lvl4pPr marL="2438339" lvl="3"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4pPr>
            <a:lvl5pPr marL="3047924" lvl="4"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5pPr>
            <a:lvl6pPr marL="3657509" lvl="5"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6pPr>
            <a:lvl7pPr marL="4267093" lvl="6"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7pPr>
            <a:lvl8pPr marL="4876678" lvl="7"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8pPr>
            <a:lvl9pPr marL="5486263" lvl="8" indent="-558786" algn="ctr">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9pPr>
          </a:lstStyle>
          <a:p>
            <a:pPr lvl="0"/>
            <a:r>
              <a:rPr lang="en-US"/>
              <a:t>Click to edit Master text styles</a:t>
            </a:r>
          </a:p>
        </p:txBody>
      </p:sp>
      <p:sp>
        <p:nvSpPr>
          <p:cNvPr id="221" name="Google Shape;221;p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
        <p:nvSpPr>
          <p:cNvPr id="222" name="Google Shape;222;p4"/>
          <p:cNvSpPr/>
          <p:nvPr/>
        </p:nvSpPr>
        <p:spPr>
          <a:xfrm>
            <a:off x="0" y="5349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104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986240" y="1536704"/>
            <a:ext cx="10248000" cy="413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solidFill>
                  <a:schemeClr val="lt1"/>
                </a:solidFill>
              </a:defRPr>
            </a:lvl1pPr>
            <a:lvl2pPr marL="1219170" lvl="1" indent="-507987">
              <a:spcBef>
                <a:spcPts val="0"/>
              </a:spcBef>
              <a:spcAft>
                <a:spcPts val="0"/>
              </a:spcAft>
              <a:buSzPts val="2400"/>
              <a:buChar char="-"/>
              <a:defRPr>
                <a:solidFill>
                  <a:schemeClr val="lt1"/>
                </a:solidFill>
              </a:defRPr>
            </a:lvl2pPr>
            <a:lvl3pPr marL="1828754" lvl="2" indent="-507987">
              <a:spcBef>
                <a:spcPts val="0"/>
              </a:spcBef>
              <a:spcAft>
                <a:spcPts val="0"/>
              </a:spcAft>
              <a:buSzPts val="2400"/>
              <a:buChar char="-"/>
              <a:defRPr>
                <a:solidFill>
                  <a:schemeClr val="lt1"/>
                </a:solidFill>
              </a:defRPr>
            </a:lvl3pPr>
            <a:lvl4pPr marL="2438339" lvl="3" indent="-507987">
              <a:spcBef>
                <a:spcPts val="0"/>
              </a:spcBef>
              <a:spcAft>
                <a:spcPts val="0"/>
              </a:spcAft>
              <a:buSzPts val="2400"/>
              <a:buChar char="-"/>
              <a:defRPr>
                <a:solidFill>
                  <a:schemeClr val="lt1"/>
                </a:solidFill>
              </a:defRPr>
            </a:lvl4pPr>
            <a:lvl5pPr marL="3047924" lvl="4" indent="-507987">
              <a:spcBef>
                <a:spcPts val="0"/>
              </a:spcBef>
              <a:spcAft>
                <a:spcPts val="0"/>
              </a:spcAft>
              <a:buSzPts val="2400"/>
              <a:buChar char="-"/>
              <a:defRPr>
                <a:solidFill>
                  <a:schemeClr val="lt1"/>
                </a:solidFill>
              </a:defRPr>
            </a:lvl5pPr>
            <a:lvl6pPr marL="3657509" lvl="5" indent="-507987">
              <a:spcBef>
                <a:spcPts val="0"/>
              </a:spcBef>
              <a:spcAft>
                <a:spcPts val="0"/>
              </a:spcAft>
              <a:buSzPts val="2400"/>
              <a:buChar char="-"/>
              <a:defRPr>
                <a:solidFill>
                  <a:schemeClr val="lt1"/>
                </a:solidFill>
              </a:defRPr>
            </a:lvl6pPr>
            <a:lvl7pPr marL="4267093" lvl="6" indent="-507987">
              <a:spcBef>
                <a:spcPts val="0"/>
              </a:spcBef>
              <a:spcAft>
                <a:spcPts val="0"/>
              </a:spcAft>
              <a:buSzPts val="2400"/>
              <a:buChar char="●"/>
              <a:defRPr>
                <a:solidFill>
                  <a:schemeClr val="lt1"/>
                </a:solidFill>
              </a:defRPr>
            </a:lvl7pPr>
            <a:lvl8pPr marL="4876678" lvl="7" indent="-507987">
              <a:spcBef>
                <a:spcPts val="0"/>
              </a:spcBef>
              <a:spcAft>
                <a:spcPts val="0"/>
              </a:spcAft>
              <a:buSzPts val="2400"/>
              <a:buChar char="○"/>
              <a:defRPr>
                <a:solidFill>
                  <a:schemeClr val="lt1"/>
                </a:solidFill>
              </a:defRPr>
            </a:lvl8pPr>
            <a:lvl9pPr marL="5486263" lvl="8" indent="-507987">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55507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9E5555D-53F5-4640-9850-60A52700F9C8}" type="slidenum">
              <a:rPr lang="en-MX" smtClean="0"/>
              <a:t>‹#›</a:t>
            </a:fld>
            <a:endParaRPr lang="en-MX"/>
          </a:p>
        </p:txBody>
      </p:sp>
      <p:sp>
        <p:nvSpPr>
          <p:cNvPr id="333" name="Google Shape;333;p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34" name="Google Shape;334;p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7234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5"/>
        <p:cNvGrpSpPr/>
        <p:nvPr/>
      </p:nvGrpSpPr>
      <p:grpSpPr>
        <a:xfrm>
          <a:off x="0" y="0"/>
          <a:ext cx="0" cy="0"/>
          <a:chOff x="0" y="0"/>
          <a:chExt cx="0" cy="0"/>
        </a:xfrm>
      </p:grpSpPr>
      <p:sp>
        <p:nvSpPr>
          <p:cNvPr id="336" name="Google Shape;336;p7"/>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7" name="Google Shape;337;p7"/>
          <p:cNvGrpSpPr/>
          <p:nvPr/>
        </p:nvGrpSpPr>
        <p:grpSpPr>
          <a:xfrm>
            <a:off x="38067" y="5134087"/>
            <a:ext cx="12125397" cy="1724139"/>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1" name="Google Shape;371;p7"/>
          <p:cNvGrpSpPr/>
          <p:nvPr/>
        </p:nvGrpSpPr>
        <p:grpSpPr>
          <a:xfrm>
            <a:off x="38067" y="5814665"/>
            <a:ext cx="12125397" cy="104356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8" name="Google Shape;438;p7"/>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7"/>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40" name="Google Shape;440;p7"/>
          <p:cNvSpPr txBox="1">
            <a:spLocks noGrp="1"/>
          </p:cNvSpPr>
          <p:nvPr>
            <p:ph type="body" idx="1"/>
          </p:nvPr>
        </p:nvSpPr>
        <p:spPr>
          <a:xfrm>
            <a:off x="986233"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41" name="Google Shape;441;p7"/>
          <p:cNvSpPr txBox="1">
            <a:spLocks noGrp="1"/>
          </p:cNvSpPr>
          <p:nvPr>
            <p:ph type="body" idx="2"/>
          </p:nvPr>
        </p:nvSpPr>
        <p:spPr>
          <a:xfrm>
            <a:off x="6259996"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42" name="Google Shape;442;p7"/>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424075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5" name="Google Shape;445;p8"/>
          <p:cNvGrpSpPr/>
          <p:nvPr/>
        </p:nvGrpSpPr>
        <p:grpSpPr>
          <a:xfrm>
            <a:off x="38067" y="5134087"/>
            <a:ext cx="12125397"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8"/>
          <p:cNvGrpSpPr/>
          <p:nvPr/>
        </p:nvGrpSpPr>
        <p:grpSpPr>
          <a:xfrm>
            <a:off x="38067" y="5814665"/>
            <a:ext cx="12125397"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6" name="Google Shape;546;p8"/>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8"/>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98623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49" name="Google Shape;549;p8"/>
          <p:cNvSpPr txBox="1">
            <a:spLocks noGrp="1"/>
          </p:cNvSpPr>
          <p:nvPr>
            <p:ph type="body" idx="2"/>
          </p:nvPr>
        </p:nvSpPr>
        <p:spPr>
          <a:xfrm>
            <a:off x="4458717"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0" name="Google Shape;550;p8"/>
          <p:cNvSpPr txBox="1">
            <a:spLocks noGrp="1"/>
          </p:cNvSpPr>
          <p:nvPr>
            <p:ph type="body" idx="3"/>
          </p:nvPr>
        </p:nvSpPr>
        <p:spPr>
          <a:xfrm>
            <a:off x="793120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1" name="Google Shape;551;p8"/>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250836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2"/>
        <p:cNvGrpSpPr/>
        <p:nvPr/>
      </p:nvGrpSpPr>
      <p:grpSpPr>
        <a:xfrm>
          <a:off x="0" y="0"/>
          <a:ext cx="0" cy="0"/>
          <a:chOff x="0" y="0"/>
          <a:chExt cx="0" cy="0"/>
        </a:xfrm>
      </p:grpSpPr>
      <p:sp>
        <p:nvSpPr>
          <p:cNvPr id="553" name="Google Shape;553;p9"/>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4" name="Google Shape;554;p9"/>
          <p:cNvGrpSpPr/>
          <p:nvPr/>
        </p:nvGrpSpPr>
        <p:grpSpPr>
          <a:xfrm>
            <a:off x="38067" y="5134087"/>
            <a:ext cx="12125397"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8" name="Google Shape;588;p9"/>
          <p:cNvGrpSpPr/>
          <p:nvPr/>
        </p:nvGrpSpPr>
        <p:grpSpPr>
          <a:xfrm>
            <a:off x="38067" y="5814665"/>
            <a:ext cx="12125397"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5" name="Google Shape;655;p9"/>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9"/>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57" name="Google Shape;657;p9"/>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375671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59" name="Google Shape;659;p10"/>
          <p:cNvSpPr/>
          <p:nvPr/>
        </p:nvSpPr>
        <p:spPr>
          <a:xfrm>
            <a:off x="-33" y="-15833"/>
            <a:ext cx="12192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10"/>
          <p:cNvSpPr txBox="1">
            <a:spLocks noGrp="1"/>
          </p:cNvSpPr>
          <p:nvPr>
            <p:ph type="title"/>
          </p:nvPr>
        </p:nvSpPr>
        <p:spPr>
          <a:xfrm>
            <a:off x="986233" y="-1"/>
            <a:ext cx="10248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1" name="Google Shape;661;p10"/>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47295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7;p1"/>
          <p:cNvSpPr txBox="1">
            <a:spLocks noGrp="1"/>
          </p:cNvSpPr>
          <p:nvPr>
            <p:ph type="title"/>
          </p:nvPr>
        </p:nvSpPr>
        <p:spPr>
          <a:xfrm>
            <a:off x="986233" y="535000"/>
            <a:ext cx="10248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986240" y="1536704"/>
            <a:ext cx="10248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11448767" y="-15833"/>
            <a:ext cx="7432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29E5555D-53F5-4640-9850-60A52700F9C8}" type="slidenum">
              <a:rPr lang="en-MX" smtClean="0"/>
              <a:t>‹#›</a:t>
            </a:fld>
            <a:endParaRPr lang="en-MX"/>
          </a:p>
        </p:txBody>
      </p:sp>
    </p:spTree>
    <p:extLst>
      <p:ext uri="{BB962C8B-B14F-4D97-AF65-F5344CB8AC3E}">
        <p14:creationId xmlns:p14="http://schemas.microsoft.com/office/powerpoint/2010/main" val="13235830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economista.com.mx/finanzaspersonales/Mexicanos-gastan-hasta-3000-pesos-en-sus-mascotas-20200301-0042.html"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5F77E5-657D-A140-91F1-559EE44FAA09}"/>
              </a:ext>
            </a:extLst>
          </p:cNvPr>
          <p:cNvSpPr>
            <a:spLocks noGrp="1"/>
          </p:cNvSpPr>
          <p:nvPr>
            <p:ph type="subTitle" idx="1"/>
          </p:nvPr>
        </p:nvSpPr>
        <p:spPr>
          <a:xfrm>
            <a:off x="546652" y="3697356"/>
            <a:ext cx="5035826" cy="1655762"/>
          </a:xfrm>
        </p:spPr>
        <p:txBody>
          <a:bodyPr/>
          <a:lstStyle/>
          <a:p>
            <a:pPr algn="l"/>
            <a:r>
              <a:rPr lang="en-US" dirty="0"/>
              <a:t>Machine Learning Project Example</a:t>
            </a:r>
            <a:r>
              <a:rPr lang="en-US" b="1" dirty="0">
                <a:latin typeface="Manrope ExtraLight" panose="020B0604020202020204" charset="0"/>
              </a:rPr>
              <a:t>:</a:t>
            </a:r>
          </a:p>
          <a:p>
            <a:pPr algn="l"/>
            <a:r>
              <a:rPr lang="en-US" dirty="0">
                <a:latin typeface="Manrope ExtraLight" panose="020B0604020202020204" charset="0"/>
              </a:rPr>
              <a:t>Launching a Pet Product in Mx</a:t>
            </a:r>
          </a:p>
          <a:p>
            <a:pPr algn="l"/>
            <a:endParaRPr lang="en-MX" dirty="0"/>
          </a:p>
        </p:txBody>
      </p:sp>
      <p:pic>
        <p:nvPicPr>
          <p:cNvPr id="1026" name="Picture 2" descr="Why we invested in Fi — the smartest dog collar | by Trace Cohen |  HackerNoon.com | Medium">
            <a:extLst>
              <a:ext uri="{FF2B5EF4-FFF2-40B4-BE49-F238E27FC236}">
                <a16:creationId xmlns:a16="http://schemas.microsoft.com/office/drawing/2014/main" id="{AD74FE96-6964-2A44-B61A-D7BE22084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530" y="3575878"/>
            <a:ext cx="5311470" cy="328212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6C11766-A58F-0648-A06F-81BA8B28B0E3}"/>
              </a:ext>
            </a:extLst>
          </p:cNvPr>
          <p:cNvSpPr>
            <a:spLocks noGrp="1"/>
          </p:cNvSpPr>
          <p:nvPr>
            <p:ph type="ctrTitle"/>
          </p:nvPr>
        </p:nvSpPr>
        <p:spPr>
          <a:xfrm>
            <a:off x="412165" y="1307558"/>
            <a:ext cx="5304800" cy="1456000"/>
          </a:xfrm>
        </p:spPr>
        <p:txBody>
          <a:bodyPr/>
          <a:lstStyle/>
          <a:p>
            <a:r>
              <a:rPr lang="en-US" dirty="0"/>
              <a:t>Dog Collar: Fi</a:t>
            </a:r>
          </a:p>
        </p:txBody>
      </p:sp>
    </p:spTree>
    <p:extLst>
      <p:ext uri="{BB962C8B-B14F-4D97-AF65-F5344CB8AC3E}">
        <p14:creationId xmlns:p14="http://schemas.microsoft.com/office/powerpoint/2010/main" val="385656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414381" y="2285799"/>
            <a:ext cx="5313600" cy="1143200"/>
          </a:xfrm>
          <a:prstGeom prst="rect">
            <a:avLst/>
          </a:prstGeom>
        </p:spPr>
        <p:txBody>
          <a:bodyPr spcFirstLastPara="1" wrap="square" lIns="121900" tIns="121900" rIns="121900" bIns="121900" anchor="t" anchorCtr="0">
            <a:noAutofit/>
          </a:bodyPr>
          <a:lstStyle/>
          <a:p>
            <a:r>
              <a:rPr lang="en" sz="7200" dirty="0"/>
              <a:t>Market Study</a:t>
            </a:r>
            <a:endParaRPr sz="7200" dirty="0"/>
          </a:p>
        </p:txBody>
      </p:sp>
    </p:spTree>
    <p:extLst>
      <p:ext uri="{BB962C8B-B14F-4D97-AF65-F5344CB8AC3E}">
        <p14:creationId xmlns:p14="http://schemas.microsoft.com/office/powerpoint/2010/main" val="76587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21F860-E18E-834E-8CD0-8C212F2E15D5}"/>
              </a:ext>
            </a:extLst>
          </p:cNvPr>
          <p:cNvPicPr>
            <a:picLocks noChangeAspect="1"/>
          </p:cNvPicPr>
          <p:nvPr/>
        </p:nvPicPr>
        <p:blipFill>
          <a:blip r:embed="rId2"/>
          <a:stretch>
            <a:fillRect/>
          </a:stretch>
        </p:blipFill>
        <p:spPr>
          <a:xfrm>
            <a:off x="1076739" y="437322"/>
            <a:ext cx="10038522" cy="5433896"/>
          </a:xfrm>
          <a:prstGeom prst="rect">
            <a:avLst/>
          </a:prstGeom>
        </p:spPr>
      </p:pic>
    </p:spTree>
    <p:extLst>
      <p:ext uri="{BB962C8B-B14F-4D97-AF65-F5344CB8AC3E}">
        <p14:creationId xmlns:p14="http://schemas.microsoft.com/office/powerpoint/2010/main" val="1463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09B78-EF15-A94E-A1A9-DD4B273565BB}"/>
              </a:ext>
            </a:extLst>
          </p:cNvPr>
          <p:cNvPicPr>
            <a:picLocks noChangeAspect="1"/>
          </p:cNvPicPr>
          <p:nvPr/>
        </p:nvPicPr>
        <p:blipFill>
          <a:blip r:embed="rId2"/>
          <a:stretch>
            <a:fillRect/>
          </a:stretch>
        </p:blipFill>
        <p:spPr>
          <a:xfrm>
            <a:off x="381000" y="777893"/>
            <a:ext cx="5715000" cy="2197100"/>
          </a:xfrm>
          <a:prstGeom prst="rect">
            <a:avLst/>
          </a:prstGeom>
        </p:spPr>
      </p:pic>
      <p:sp>
        <p:nvSpPr>
          <p:cNvPr id="4" name="TextBox 3">
            <a:extLst>
              <a:ext uri="{FF2B5EF4-FFF2-40B4-BE49-F238E27FC236}">
                <a16:creationId xmlns:a16="http://schemas.microsoft.com/office/drawing/2014/main" id="{D878C268-F96C-494F-9ECF-A2D20A4B001F}"/>
              </a:ext>
            </a:extLst>
          </p:cNvPr>
          <p:cNvSpPr txBox="1"/>
          <p:nvPr/>
        </p:nvSpPr>
        <p:spPr>
          <a:xfrm>
            <a:off x="298175" y="3167390"/>
            <a:ext cx="6097656" cy="523220"/>
          </a:xfrm>
          <a:prstGeom prst="rect">
            <a:avLst/>
          </a:prstGeom>
          <a:noFill/>
        </p:spPr>
        <p:txBody>
          <a:bodyPr wrap="square">
            <a:spAutoFit/>
          </a:bodyPr>
          <a:lstStyle/>
          <a:p>
            <a:r>
              <a:rPr lang="en-MX" dirty="0">
                <a:hlinkClick r:id="rId3"/>
              </a:rPr>
              <a:t>https://www.eleconomista.com.mx/finanzaspersonales/Mexicanos-gastan-hasta-3000-pesos-en-sus-mascotas-20200301-0042.html</a:t>
            </a:r>
            <a:endParaRPr lang="en-MX" dirty="0"/>
          </a:p>
        </p:txBody>
      </p:sp>
    </p:spTree>
    <p:extLst>
      <p:ext uri="{BB962C8B-B14F-4D97-AF65-F5344CB8AC3E}">
        <p14:creationId xmlns:p14="http://schemas.microsoft.com/office/powerpoint/2010/main" val="11628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AA2FBF-10B5-9341-85F8-8E37106E2213}"/>
              </a:ext>
            </a:extLst>
          </p:cNvPr>
          <p:cNvSpPr txBox="1">
            <a:spLocks/>
          </p:cNvSpPr>
          <p:nvPr/>
        </p:nvSpPr>
        <p:spPr>
          <a:xfrm>
            <a:off x="122787" y="349367"/>
            <a:ext cx="9021213" cy="73040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latin typeface="Arial"/>
                <a:cs typeface="Arial"/>
              </a:rPr>
              <a:t>Data Analysis price according to Market Study</a:t>
            </a:r>
          </a:p>
        </p:txBody>
      </p:sp>
      <p:pic>
        <p:nvPicPr>
          <p:cNvPr id="15" name="Picture 2" descr="Getting Started with Graph Visualization Tools and Best Practices">
            <a:extLst>
              <a:ext uri="{FF2B5EF4-FFF2-40B4-BE49-F238E27FC236}">
                <a16:creationId xmlns:a16="http://schemas.microsoft.com/office/drawing/2014/main" id="{1D417F4B-8B13-A44C-8155-B88F415F6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8830" y="0"/>
            <a:ext cx="1553170" cy="8736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7E9B47F-BF48-F04D-9C9A-FE95014BC4E4}"/>
              </a:ext>
            </a:extLst>
          </p:cNvPr>
          <p:cNvPicPr>
            <a:picLocks noChangeAspect="1"/>
          </p:cNvPicPr>
          <p:nvPr/>
        </p:nvPicPr>
        <p:blipFill>
          <a:blip r:embed="rId3"/>
          <a:stretch>
            <a:fillRect/>
          </a:stretch>
        </p:blipFill>
        <p:spPr>
          <a:xfrm>
            <a:off x="1200150" y="1079767"/>
            <a:ext cx="9791700" cy="5524500"/>
          </a:xfrm>
          <a:prstGeom prst="rect">
            <a:avLst/>
          </a:prstGeom>
        </p:spPr>
      </p:pic>
    </p:spTree>
    <p:extLst>
      <p:ext uri="{BB962C8B-B14F-4D97-AF65-F5344CB8AC3E}">
        <p14:creationId xmlns:p14="http://schemas.microsoft.com/office/powerpoint/2010/main" val="399825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414381" y="2285799"/>
            <a:ext cx="5313600" cy="1143200"/>
          </a:xfrm>
          <a:prstGeom prst="rect">
            <a:avLst/>
          </a:prstGeom>
        </p:spPr>
        <p:txBody>
          <a:bodyPr spcFirstLastPara="1" wrap="square" lIns="121900" tIns="121900" rIns="121900" bIns="121900" anchor="t" anchorCtr="0">
            <a:noAutofit/>
          </a:bodyPr>
          <a:lstStyle/>
          <a:p>
            <a:r>
              <a:rPr lang="en" sz="7200" dirty="0"/>
              <a:t>Conclusion</a:t>
            </a:r>
            <a:endParaRPr sz="7200" dirty="0"/>
          </a:p>
        </p:txBody>
      </p:sp>
      <p:sp>
        <p:nvSpPr>
          <p:cNvPr id="3" name="TextBox 2">
            <a:extLst>
              <a:ext uri="{FF2B5EF4-FFF2-40B4-BE49-F238E27FC236}">
                <a16:creationId xmlns:a16="http://schemas.microsoft.com/office/drawing/2014/main" id="{9FAD345E-B5DB-C24F-B5C0-7DEC2ACD77B7}"/>
              </a:ext>
            </a:extLst>
          </p:cNvPr>
          <p:cNvSpPr txBox="1"/>
          <p:nvPr/>
        </p:nvSpPr>
        <p:spPr>
          <a:xfrm>
            <a:off x="6878400" y="1577913"/>
            <a:ext cx="5313600" cy="2554545"/>
          </a:xfrm>
          <a:prstGeom prst="rect">
            <a:avLst/>
          </a:prstGeom>
          <a:noFill/>
          <a:ln>
            <a:solidFill>
              <a:schemeClr val="bg2">
                <a:lumMod val="10000"/>
              </a:schemeClr>
            </a:solidFill>
          </a:ln>
        </p:spPr>
        <p:txBody>
          <a:bodyPr wrap="square">
            <a:spAutoFit/>
          </a:bodyPr>
          <a:lstStyle/>
          <a:p>
            <a:r>
              <a:rPr lang="en-US" sz="2000" dirty="0"/>
              <a:t>Dog Collar Fi are an excellent option according to what customers are looking forward when they want to buy a Smart Dog Collar.</a:t>
            </a:r>
          </a:p>
          <a:p>
            <a:r>
              <a:rPr lang="en-US" sz="2000" dirty="0"/>
              <a:t>According to market study the price is in place for Mexican market according to INEGI data on how much Mexican expend in their mascots per month.</a:t>
            </a:r>
          </a:p>
        </p:txBody>
      </p:sp>
    </p:spTree>
    <p:extLst>
      <p:ext uri="{BB962C8B-B14F-4D97-AF65-F5344CB8AC3E}">
        <p14:creationId xmlns:p14="http://schemas.microsoft.com/office/powerpoint/2010/main" val="320201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7" name="Google Shape;766;p77">
            <a:extLst>
              <a:ext uri="{FF2B5EF4-FFF2-40B4-BE49-F238E27FC236}">
                <a16:creationId xmlns:a16="http://schemas.microsoft.com/office/drawing/2014/main" id="{1CBAF9BB-57D5-4F7F-AB4B-D36374501262}"/>
              </a:ext>
            </a:extLst>
          </p:cNvPr>
          <p:cNvSpPr txBox="1">
            <a:spLocks/>
          </p:cNvSpPr>
          <p:nvPr/>
        </p:nvSpPr>
        <p:spPr>
          <a:xfrm>
            <a:off x="661221" y="1266229"/>
            <a:ext cx="10960685" cy="2875180"/>
          </a:xfrm>
          <a:prstGeom prst="rect">
            <a:avLst/>
          </a:prstGeom>
          <a:noFill/>
          <a:ln>
            <a:noFill/>
          </a:ln>
        </p:spPr>
        <p:txBody>
          <a:bodyPr spcFirstLastPara="1" wrap="square" lIns="0" tIns="0" rIns="0" bIns="1219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200"/>
              <a:buFont typeface="Manrope ExtraLight"/>
              <a:buNone/>
              <a:defRPr sz="1200" b="0" i="0" u="none" strike="noStrike" cap="none">
                <a:solidFill>
                  <a:schemeClr val="accent1"/>
                </a:solidFill>
                <a:latin typeface="Manrope ExtraLight"/>
                <a:ea typeface="Manrope ExtraLight"/>
                <a:cs typeface="Manrope ExtraLight"/>
                <a:sym typeface="Manrope ExtraLight"/>
              </a:defRPr>
            </a:lvl1pPr>
            <a:lvl2pPr marL="914400" marR="0" lvl="1"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2pPr>
            <a:lvl3pPr marL="1371600" marR="0" lvl="2"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3pPr>
            <a:lvl4pPr marL="1828800" marR="0" lvl="3"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4pPr>
            <a:lvl5pPr marL="2286000" marR="0" lvl="4"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5pPr>
            <a:lvl6pPr marL="2743200" marR="0" lvl="5"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6pPr>
            <a:lvl7pPr marL="3200400" marR="0" lvl="6"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7pPr>
            <a:lvl8pPr marL="3657600" marR="0" lvl="7"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8pPr>
            <a:lvl9pPr marL="4114800" marR="0" lvl="8" indent="-317500" algn="l" rtl="0">
              <a:lnSpc>
                <a:spcPct val="115000"/>
              </a:lnSpc>
              <a:spcBef>
                <a:spcPts val="0"/>
              </a:spcBef>
              <a:spcAft>
                <a:spcPts val="0"/>
              </a:spcAft>
              <a:buClr>
                <a:schemeClr val="dk2"/>
              </a:buClr>
              <a:buSzPts val="1400"/>
              <a:buFont typeface="Manrope"/>
              <a:buNone/>
              <a:defRPr sz="1400" b="0" i="0" u="none" strike="noStrike" cap="none">
                <a:solidFill>
                  <a:schemeClr val="dk2"/>
                </a:solidFill>
                <a:latin typeface="Manrope"/>
                <a:ea typeface="Manrope"/>
                <a:cs typeface="Manrope"/>
                <a:sym typeface="Manrope"/>
              </a:defRPr>
            </a:lvl9pPr>
          </a:lstStyle>
          <a:p>
            <a:pPr marL="0" marR="0" lvl="0" indent="0" algn="l" defTabSz="1219170" rtl="0" eaLnBrk="1" fontAlgn="auto" latinLnBrk="0" hangingPunct="1">
              <a:lnSpc>
                <a:spcPct val="95000"/>
              </a:lnSpc>
              <a:spcBef>
                <a:spcPts val="0"/>
              </a:spcBef>
              <a:spcAft>
                <a:spcPts val="1600"/>
              </a:spcAft>
              <a:buClr>
                <a:srgbClr val="008CFF"/>
              </a:buClr>
              <a:buSzPts val="1200"/>
              <a:buFont typeface="Manrope ExtraLight"/>
              <a:buNone/>
              <a:tabLst/>
              <a:defRPr/>
            </a:pPr>
            <a:r>
              <a:rPr kumimoji="0" lang="en-US" sz="1733" b="0" i="0" u="none" strike="noStrike" kern="0" cap="none" spc="0" normalizeH="0" baseline="0" noProof="0" dirty="0">
                <a:ln>
                  <a:noFill/>
                </a:ln>
                <a:solidFill>
                  <a:schemeClr val="bg1"/>
                </a:solidFill>
                <a:effectLst/>
                <a:uLnTx/>
                <a:uFillTx/>
                <a:latin typeface="Manrope ExtraLight"/>
                <a:sym typeface="Manrope ExtraLight"/>
              </a:rPr>
              <a:t>Our client is Fi, a world leader in next-generation pet care devices and IoT technology.</a:t>
            </a:r>
          </a:p>
          <a:p>
            <a:pPr marL="0" marR="0" lvl="0" indent="0" algn="l" defTabSz="1219170" rtl="0" eaLnBrk="1" fontAlgn="auto" latinLnBrk="0" hangingPunct="1">
              <a:lnSpc>
                <a:spcPct val="95000"/>
              </a:lnSpc>
              <a:spcBef>
                <a:spcPts val="0"/>
              </a:spcBef>
              <a:spcAft>
                <a:spcPts val="1600"/>
              </a:spcAft>
              <a:buClr>
                <a:srgbClr val="008CFF"/>
              </a:buClr>
              <a:buSzPts val="1200"/>
              <a:buFont typeface="Manrope ExtraLight"/>
              <a:buNone/>
              <a:tabLst/>
              <a:defRPr/>
            </a:pPr>
            <a:r>
              <a:rPr kumimoji="0" lang="en-US" sz="1733" b="0" i="0" u="none" strike="noStrike" kern="0" cap="none" spc="0" normalizeH="0" baseline="0" noProof="0" dirty="0">
                <a:ln>
                  <a:noFill/>
                </a:ln>
                <a:solidFill>
                  <a:schemeClr val="bg1"/>
                </a:solidFill>
                <a:effectLst/>
                <a:uLnTx/>
                <a:uFillTx/>
                <a:latin typeface="Manrope ExtraLight"/>
                <a:sym typeface="Manrope ExtraLight"/>
              </a:rPr>
              <a:t>Fi envisions a world where pet owners have the ability to take care of their pet like never before. Using their smart collars, pet parents can monitor where their pet is (tracking and remote observation), interact with them virtually, and even look at their health and sleep patterns.</a:t>
            </a:r>
          </a:p>
          <a:p>
            <a:pPr marL="0" marR="0" lvl="0" indent="0" algn="l" defTabSz="1219170" rtl="0" eaLnBrk="1" fontAlgn="auto" latinLnBrk="0" hangingPunct="1">
              <a:lnSpc>
                <a:spcPct val="95000"/>
              </a:lnSpc>
              <a:spcBef>
                <a:spcPts val="0"/>
              </a:spcBef>
              <a:spcAft>
                <a:spcPts val="1600"/>
              </a:spcAft>
              <a:buClr>
                <a:srgbClr val="008CFF"/>
              </a:buClr>
              <a:buSzPts val="1200"/>
              <a:buFont typeface="Manrope ExtraLight"/>
              <a:buNone/>
              <a:tabLst/>
              <a:defRPr/>
            </a:pPr>
            <a:r>
              <a:rPr kumimoji="0" lang="en-US" sz="1733" b="0" i="0" u="none" strike="noStrike" kern="0" cap="none" spc="0" normalizeH="0" baseline="0" noProof="0" dirty="0">
                <a:ln>
                  <a:noFill/>
                </a:ln>
                <a:solidFill>
                  <a:schemeClr val="bg1"/>
                </a:solidFill>
                <a:effectLst/>
                <a:uLnTx/>
                <a:uFillTx/>
                <a:latin typeface="Manrope ExtraLight"/>
                <a:sym typeface="Manrope ExtraLight"/>
              </a:rPr>
              <a:t>It is next generation 24/7 care for pets, enabled by AI technology.</a:t>
            </a:r>
          </a:p>
          <a:p>
            <a:pPr marL="0" marR="0" lvl="0" indent="0" algn="l" defTabSz="1219170" rtl="0" eaLnBrk="1" fontAlgn="auto" latinLnBrk="0" hangingPunct="1">
              <a:lnSpc>
                <a:spcPct val="95000"/>
              </a:lnSpc>
              <a:spcBef>
                <a:spcPts val="0"/>
              </a:spcBef>
              <a:spcAft>
                <a:spcPts val="1600"/>
              </a:spcAft>
              <a:buClr>
                <a:srgbClr val="008CFF"/>
              </a:buClr>
              <a:buSzPts val="1200"/>
              <a:buFont typeface="Manrope ExtraLight"/>
              <a:buNone/>
              <a:tabLst/>
              <a:defRPr/>
            </a:pPr>
            <a:r>
              <a:rPr kumimoji="0" lang="en-US" sz="1733" b="1" i="0" u="none" strike="noStrike" kern="0" cap="none" spc="0" normalizeH="0" baseline="0" noProof="0" dirty="0">
                <a:ln>
                  <a:noFill/>
                </a:ln>
                <a:solidFill>
                  <a:schemeClr val="bg1"/>
                </a:solidFill>
                <a:effectLst/>
                <a:uLnTx/>
                <a:uFillTx/>
                <a:latin typeface="Manrope ExtraLight"/>
                <a:sym typeface="Manrope ExtraLight"/>
              </a:rPr>
              <a:t>Case Study</a:t>
            </a:r>
            <a:r>
              <a:rPr kumimoji="0" lang="en-US" sz="1733" b="0" i="0" u="none" strike="noStrike" kern="0" cap="none" spc="0" normalizeH="0" baseline="0" noProof="0" dirty="0">
                <a:ln>
                  <a:noFill/>
                </a:ln>
                <a:solidFill>
                  <a:schemeClr val="bg1"/>
                </a:solidFill>
                <a:effectLst/>
                <a:uLnTx/>
                <a:uFillTx/>
                <a:latin typeface="Manrope ExtraLight"/>
                <a:sym typeface="Manrope ExtraLight"/>
              </a:rPr>
              <a:t>: Fi now wants to expand this pet-collar across the US. They need your help in determining what features are important to include, which countries to launch in, and the core trends in next-generation pet care.</a:t>
            </a:r>
          </a:p>
        </p:txBody>
      </p:sp>
      <p:sp>
        <p:nvSpPr>
          <p:cNvPr id="267" name="Google Shape;931;p88">
            <a:extLst>
              <a:ext uri="{FF2B5EF4-FFF2-40B4-BE49-F238E27FC236}">
                <a16:creationId xmlns:a16="http://schemas.microsoft.com/office/drawing/2014/main" id="{2054626D-87AE-4727-A512-EED96AA683C1}"/>
              </a:ext>
            </a:extLst>
          </p:cNvPr>
          <p:cNvSpPr txBox="1">
            <a:spLocks/>
          </p:cNvSpPr>
          <p:nvPr/>
        </p:nvSpPr>
        <p:spPr>
          <a:xfrm>
            <a:off x="661221" y="684493"/>
            <a:ext cx="10945084" cy="760731"/>
          </a:xfrm>
          <a:prstGeom prst="rect">
            <a:avLst/>
          </a:prstGeom>
          <a:noFill/>
          <a:ln>
            <a:noFill/>
          </a:ln>
        </p:spPr>
        <p:txBody>
          <a:bodyPr spcFirstLastPara="1" wrap="square" lIns="0" tIns="0" rIns="121900" bIns="1219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0"/>
              </a:spcBef>
              <a:spcAft>
                <a:spcPts val="0"/>
              </a:spcAft>
              <a:buClr>
                <a:schemeClr val="accent1"/>
              </a:buClr>
              <a:buSzPts val="2500"/>
              <a:buFont typeface="Manrope"/>
              <a:buNone/>
              <a:defRPr sz="2500" b="1" i="0" u="none" strike="noStrike" cap="none">
                <a:solidFill>
                  <a:schemeClr val="accent1"/>
                </a:solidFill>
                <a:latin typeface="Manrope"/>
                <a:ea typeface="Manrope"/>
                <a:cs typeface="Manrope"/>
                <a:sym typeface="Manrope"/>
              </a:defRPr>
            </a:lvl1pPr>
            <a:lvl2pPr marL="914400" marR="0" lvl="1"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2pPr>
            <a:lvl3pPr marL="1371600" marR="0" lvl="2"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3pPr>
            <a:lvl4pPr marL="1828800" marR="0" lvl="3"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4pPr>
            <a:lvl5pPr marL="2286000" marR="0" lvl="4"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5pPr>
            <a:lvl6pPr marL="2743200" marR="0" lvl="5"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6pPr>
            <a:lvl7pPr marL="3200400" marR="0" lvl="6"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7pPr>
            <a:lvl8pPr marL="3657600" marR="0" lvl="7"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8pPr>
            <a:lvl9pPr marL="4114800" marR="0" lvl="8" indent="-317500" algn="l" rtl="0">
              <a:lnSpc>
                <a:spcPct val="115000"/>
              </a:lnSpc>
              <a:spcBef>
                <a:spcPts val="0"/>
              </a:spcBef>
              <a:spcAft>
                <a:spcPts val="0"/>
              </a:spcAft>
              <a:buClr>
                <a:srgbClr val="FFFFFF"/>
              </a:buClr>
              <a:buSzPts val="1500"/>
              <a:buFont typeface="Manrope"/>
              <a:buNone/>
              <a:defRPr sz="1500" b="1" i="0" u="none" strike="noStrike" cap="none">
                <a:solidFill>
                  <a:srgbClr val="FFFFFF"/>
                </a:solidFill>
                <a:latin typeface="Manrope"/>
                <a:ea typeface="Manrope"/>
                <a:cs typeface="Manrope"/>
                <a:sym typeface="Manrope"/>
              </a:defRPr>
            </a:lvl9pPr>
          </a:lstStyle>
          <a:p>
            <a:pPr marL="0" marR="0" lvl="0" indent="0" algn="l" defTabSz="1219170" rtl="0" eaLnBrk="1" fontAlgn="auto" latinLnBrk="0" hangingPunct="1">
              <a:lnSpc>
                <a:spcPct val="90000"/>
              </a:lnSpc>
              <a:spcBef>
                <a:spcPts val="0"/>
              </a:spcBef>
              <a:spcAft>
                <a:spcPts val="0"/>
              </a:spcAft>
              <a:buClr>
                <a:srgbClr val="008CFF"/>
              </a:buClr>
              <a:buSzPts val="2500"/>
              <a:buFont typeface="Manrope"/>
              <a:buNone/>
              <a:tabLst/>
              <a:defRPr/>
            </a:pPr>
            <a:r>
              <a:rPr kumimoji="0" lang="en-US" sz="3333" b="1" i="0" u="none" strike="noStrike" kern="0" cap="none" spc="0" normalizeH="0" baseline="0" noProof="0" dirty="0">
                <a:ln>
                  <a:noFill/>
                </a:ln>
                <a:solidFill>
                  <a:schemeClr val="bg1"/>
                </a:solidFill>
                <a:effectLst/>
                <a:uLnTx/>
                <a:uFillTx/>
                <a:latin typeface="Manrope"/>
                <a:sym typeface="Manrope"/>
              </a:rPr>
              <a:t>Context and Introduction</a:t>
            </a:r>
          </a:p>
        </p:txBody>
      </p:sp>
      <p:sp>
        <p:nvSpPr>
          <p:cNvPr id="510" name="Google Shape;932;p88">
            <a:extLst>
              <a:ext uri="{FF2B5EF4-FFF2-40B4-BE49-F238E27FC236}">
                <a16:creationId xmlns:a16="http://schemas.microsoft.com/office/drawing/2014/main" id="{A7132B5F-394A-4FFE-AB20-B660CDDB7D5B}"/>
              </a:ext>
            </a:extLst>
          </p:cNvPr>
          <p:cNvSpPr txBox="1">
            <a:spLocks/>
          </p:cNvSpPr>
          <p:nvPr/>
        </p:nvSpPr>
        <p:spPr>
          <a:xfrm>
            <a:off x="661221" y="252552"/>
            <a:ext cx="10112895" cy="31894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ExtraLight"/>
                <a:ea typeface="Manrope ExtraLight"/>
                <a:cs typeface="Manrope ExtraLight"/>
                <a:sym typeface="Manrope ExtraLight"/>
              </a:defRPr>
            </a:lvl1pPr>
            <a:lvl2pPr marR="0" lvl="1"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2pPr>
            <a:lvl3pPr marR="0" lvl="2"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3pPr>
            <a:lvl4pPr marR="0" lvl="3"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4pPr>
            <a:lvl5pPr marR="0" lvl="4"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5pPr>
            <a:lvl6pPr marR="0" lvl="5"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6pPr>
            <a:lvl7pPr marR="0" lvl="6"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7pPr>
            <a:lvl8pPr marR="0" lvl="7"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8pPr>
            <a:lvl9pPr marR="0" lvl="8" algn="l" rtl="0">
              <a:lnSpc>
                <a:spcPct val="100000"/>
              </a:lnSpc>
              <a:spcBef>
                <a:spcPts val="0"/>
              </a:spcBef>
              <a:spcAft>
                <a:spcPts val="0"/>
              </a:spcAft>
              <a:buClr>
                <a:schemeClr val="accent1"/>
              </a:buClr>
              <a:buSzPts val="1400"/>
              <a:buFont typeface="Manrope ExtraLight"/>
              <a:buNone/>
              <a:defRPr sz="1400" b="0" i="0" u="none" strike="noStrike" cap="none">
                <a:solidFill>
                  <a:schemeClr val="accent1"/>
                </a:solidFill>
                <a:latin typeface="Manrope"/>
                <a:ea typeface="Manrope"/>
                <a:cs typeface="Manrope"/>
                <a:sym typeface="Manrope"/>
              </a:defRPr>
            </a:lvl9pPr>
          </a:lstStyle>
          <a:p>
            <a:pPr marL="0" marR="0" lvl="0" indent="0" algn="l" defTabSz="1219170" rtl="0" eaLnBrk="1" fontAlgn="auto" latinLnBrk="0" hangingPunct="1">
              <a:lnSpc>
                <a:spcPct val="100000"/>
              </a:lnSpc>
              <a:spcBef>
                <a:spcPts val="0"/>
              </a:spcBef>
              <a:spcAft>
                <a:spcPts val="0"/>
              </a:spcAft>
              <a:buClr>
                <a:srgbClr val="008CFF"/>
              </a:buClr>
              <a:buSzPts val="1400"/>
              <a:buFont typeface="Manrope ExtraLight"/>
              <a:buNone/>
              <a:tabLst/>
              <a:defRPr/>
            </a:pPr>
            <a:r>
              <a:rPr kumimoji="0" lang="en-US" sz="1867" b="0" i="0" u="none" strike="noStrike" kern="0" cap="none" spc="0" normalizeH="0" baseline="0" noProof="0" dirty="0">
                <a:ln>
                  <a:noFill/>
                </a:ln>
                <a:solidFill>
                  <a:schemeClr val="bg1"/>
                </a:solidFill>
                <a:effectLst/>
                <a:uLnTx/>
                <a:uFillTx/>
                <a:latin typeface="Manrope ExtraLight"/>
                <a:sym typeface="Manrope ExtraLight"/>
              </a:rPr>
              <a:t>Machine Learning Case Study Assignment</a:t>
            </a:r>
          </a:p>
        </p:txBody>
      </p:sp>
      <p:pic>
        <p:nvPicPr>
          <p:cNvPr id="4" name="Google Shape;36;p7">
            <a:extLst>
              <a:ext uri="{FF2B5EF4-FFF2-40B4-BE49-F238E27FC236}">
                <a16:creationId xmlns:a16="http://schemas.microsoft.com/office/drawing/2014/main" id="{3D09B233-603D-4941-85DB-C4C29691B4A6}"/>
              </a:ext>
            </a:extLst>
          </p:cNvPr>
          <p:cNvPicPr preferRelativeResize="0"/>
          <p:nvPr/>
        </p:nvPicPr>
        <p:blipFill>
          <a:blip r:embed="rId3">
            <a:alphaModFix/>
          </a:blip>
          <a:stretch>
            <a:fillRect/>
          </a:stretch>
        </p:blipFill>
        <p:spPr>
          <a:xfrm>
            <a:off x="10503567" y="101601"/>
            <a:ext cx="1272832" cy="469900"/>
          </a:xfrm>
          <a:prstGeom prst="rect">
            <a:avLst/>
          </a:prstGeom>
          <a:noFill/>
          <a:ln>
            <a:noFill/>
          </a:ln>
        </p:spPr>
      </p:pic>
      <p:sp>
        <p:nvSpPr>
          <p:cNvPr id="8" name="Google Shape;285;p38">
            <a:extLst>
              <a:ext uri="{FF2B5EF4-FFF2-40B4-BE49-F238E27FC236}">
                <a16:creationId xmlns:a16="http://schemas.microsoft.com/office/drawing/2014/main" id="{3004FB78-17D6-47F9-A604-983CC322BE27}"/>
              </a:ext>
            </a:extLst>
          </p:cNvPr>
          <p:cNvSpPr txBox="1"/>
          <p:nvPr/>
        </p:nvSpPr>
        <p:spPr>
          <a:xfrm>
            <a:off x="0" y="6632921"/>
            <a:ext cx="12192000" cy="281603"/>
          </a:xfrm>
          <a:prstGeom prst="rect">
            <a:avLst/>
          </a:prstGeom>
          <a:solidFill>
            <a:schemeClr val="accent1"/>
          </a:solidFill>
          <a:ln>
            <a:noFill/>
          </a:ln>
        </p:spPr>
        <p:txBody>
          <a:bodyPr spcFirstLastPara="1" wrap="square" lIns="48000" tIns="48000" rIns="48000" bIns="48000" anchor="ctr"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dirty="0">
              <a:ln>
                <a:noFill/>
              </a:ln>
              <a:solidFill>
                <a:srgbClr val="FFFFFF"/>
              </a:solidFill>
              <a:effectLst/>
              <a:uLnTx/>
              <a:uFillTx/>
              <a:latin typeface="Manrope"/>
              <a:ea typeface="Manrope"/>
              <a:cs typeface="Manrope"/>
              <a:sym typeface="Manrope"/>
            </a:endParaRPr>
          </a:p>
        </p:txBody>
      </p:sp>
      <p:pic>
        <p:nvPicPr>
          <p:cNvPr id="1026" name="Picture 2">
            <a:extLst>
              <a:ext uri="{FF2B5EF4-FFF2-40B4-BE49-F238E27FC236}">
                <a16:creationId xmlns:a16="http://schemas.microsoft.com/office/drawing/2014/main" id="{59DBDDDE-8636-4D24-94BC-521624527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568" y="4141409"/>
            <a:ext cx="4614863" cy="206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0422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1172754" y="1768588"/>
            <a:ext cx="5167087" cy="3320824"/>
          </a:xfrm>
          <a:prstGeom prst="rect">
            <a:avLst/>
          </a:prstGeom>
          <a:noFill/>
          <a:ln>
            <a:noFill/>
          </a:ln>
        </p:spPr>
        <p:style>
          <a:lnRef idx="3">
            <a:schemeClr val="lt1"/>
          </a:lnRef>
          <a:fillRef idx="1">
            <a:schemeClr val="accent3"/>
          </a:fillRef>
          <a:effectRef idx="1">
            <a:schemeClr val="accent3"/>
          </a:effectRef>
          <a:fontRef idx="minor">
            <a:schemeClr val="lt1"/>
          </a:fontRef>
        </p:style>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bg1"/>
                </a:solidFill>
                <a:latin typeface="Abadi"/>
              </a:rPr>
              <a:t>Executive Summary</a:t>
            </a:r>
          </a:p>
          <a:p>
            <a:pPr>
              <a:lnSpc>
                <a:spcPct val="100000"/>
              </a:lnSpc>
              <a:spcBef>
                <a:spcPts val="1400"/>
              </a:spcBef>
            </a:pPr>
            <a:r>
              <a:rPr lang="en-US" sz="2200" dirty="0">
                <a:solidFill>
                  <a:schemeClr val="bg1"/>
                </a:solidFill>
                <a:latin typeface="Abadi"/>
              </a:rPr>
              <a:t>Introduction</a:t>
            </a:r>
          </a:p>
          <a:p>
            <a:pPr>
              <a:lnSpc>
                <a:spcPct val="100000"/>
              </a:lnSpc>
              <a:spcBef>
                <a:spcPts val="1400"/>
              </a:spcBef>
            </a:pPr>
            <a:r>
              <a:rPr lang="en-US" sz="2200" dirty="0">
                <a:solidFill>
                  <a:schemeClr val="bg1"/>
                </a:solidFill>
                <a:latin typeface="Abadi"/>
              </a:rPr>
              <a:t>Methodology</a:t>
            </a:r>
          </a:p>
          <a:p>
            <a:pPr>
              <a:lnSpc>
                <a:spcPct val="100000"/>
              </a:lnSpc>
              <a:spcBef>
                <a:spcPts val="1400"/>
              </a:spcBef>
            </a:pPr>
            <a:r>
              <a:rPr lang="en-US" sz="2200" dirty="0">
                <a:solidFill>
                  <a:schemeClr val="bg1"/>
                </a:solidFill>
                <a:latin typeface="Abadi"/>
              </a:rPr>
              <a:t>Results</a:t>
            </a:r>
          </a:p>
          <a:p>
            <a:pPr>
              <a:lnSpc>
                <a:spcPct val="100000"/>
              </a:lnSpc>
              <a:spcBef>
                <a:spcPts val="1400"/>
              </a:spcBef>
            </a:pPr>
            <a:r>
              <a:rPr lang="en-US" sz="2200" dirty="0">
                <a:solidFill>
                  <a:schemeClr val="bg1"/>
                </a:solidFill>
                <a:latin typeface="Abadi"/>
              </a:rPr>
              <a:t>Conclusion</a:t>
            </a:r>
          </a:p>
          <a:p>
            <a:pPr>
              <a:lnSpc>
                <a:spcPct val="100000"/>
              </a:lnSpc>
              <a:spcBef>
                <a:spcPts val="1400"/>
              </a:spcBef>
            </a:pPr>
            <a:r>
              <a:rPr lang="en-US" sz="2200" dirty="0">
                <a:solidFill>
                  <a:schemeClr val="bg1"/>
                </a:solidFill>
                <a:latin typeface="Abadi"/>
              </a:rPr>
              <a:t>Appendix</a:t>
            </a:r>
          </a:p>
        </p:txBody>
      </p:sp>
      <p:sp>
        <p:nvSpPr>
          <p:cNvPr id="2" name="Rectangle 1">
            <a:extLst>
              <a:ext uri="{FF2B5EF4-FFF2-40B4-BE49-F238E27FC236}">
                <a16:creationId xmlns:a16="http://schemas.microsoft.com/office/drawing/2014/main" id="{39DA4F1E-5F52-AC43-B839-7CABA916A22D}"/>
              </a:ext>
            </a:extLst>
          </p:cNvPr>
          <p:cNvSpPr/>
          <p:nvPr/>
        </p:nvSpPr>
        <p:spPr>
          <a:xfrm>
            <a:off x="926894" y="714567"/>
            <a:ext cx="2430345" cy="861774"/>
          </a:xfrm>
          <a:prstGeom prst="rect">
            <a:avLst/>
          </a:prstGeom>
          <a:noFill/>
        </p:spPr>
        <p:txBody>
          <a:bodyPr wrap="none" lIns="121920" tIns="60960" rIns="121920" bIns="60960">
            <a:spAutoFit/>
          </a:bodyPr>
          <a:lstStyle/>
          <a:p>
            <a:pPr algn="ctr"/>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rPr>
              <a:t>Outline</a:t>
            </a:r>
            <a:endParaRPr lang="en-US" sz="4800" dirty="0">
              <a:ln w="0"/>
              <a:solidFill>
                <a:schemeClr val="bg1"/>
              </a:solidFill>
              <a:effectLst>
                <a:outerShdw blurRad="38100" dist="25400" dir="5400000" algn="ctr" rotWithShape="0">
                  <a:srgbClr val="6E747A">
                    <a:alpha val="43000"/>
                  </a:srgbClr>
                </a:outerShdw>
              </a:effectLst>
            </a:endParaRPr>
          </a:p>
        </p:txBody>
      </p:sp>
      <p:grpSp>
        <p:nvGrpSpPr>
          <p:cNvPr id="6" name="Google Shape;2110;p51">
            <a:extLst>
              <a:ext uri="{FF2B5EF4-FFF2-40B4-BE49-F238E27FC236}">
                <a16:creationId xmlns:a16="http://schemas.microsoft.com/office/drawing/2014/main" id="{6F4D0BA0-7FD9-FF47-8D82-B6718009E27A}"/>
              </a:ext>
            </a:extLst>
          </p:cNvPr>
          <p:cNvGrpSpPr/>
          <p:nvPr/>
        </p:nvGrpSpPr>
        <p:grpSpPr>
          <a:xfrm>
            <a:off x="6485222" y="1672335"/>
            <a:ext cx="2964436" cy="3417077"/>
            <a:chOff x="8095060" y="5664590"/>
            <a:chExt cx="497404" cy="594389"/>
          </a:xfrm>
        </p:grpSpPr>
        <p:grpSp>
          <p:nvGrpSpPr>
            <p:cNvPr id="7" name="Google Shape;2111;p51">
              <a:extLst>
                <a:ext uri="{FF2B5EF4-FFF2-40B4-BE49-F238E27FC236}">
                  <a16:creationId xmlns:a16="http://schemas.microsoft.com/office/drawing/2014/main" id="{D93532B8-625F-9641-BA50-E6FD9ABEF840}"/>
                </a:ext>
              </a:extLst>
            </p:cNvPr>
            <p:cNvGrpSpPr/>
            <p:nvPr/>
          </p:nvGrpSpPr>
          <p:grpSpPr>
            <a:xfrm>
              <a:off x="8095060" y="5969027"/>
              <a:ext cx="497404" cy="289951"/>
              <a:chOff x="8095060" y="5969027"/>
              <a:chExt cx="497404" cy="289951"/>
            </a:xfrm>
          </p:grpSpPr>
          <p:sp>
            <p:nvSpPr>
              <p:cNvPr id="22" name="Google Shape;2112;p51">
                <a:extLst>
                  <a:ext uri="{FF2B5EF4-FFF2-40B4-BE49-F238E27FC236}">
                    <a16:creationId xmlns:a16="http://schemas.microsoft.com/office/drawing/2014/main" id="{948D6B63-C3B7-8947-9F94-4203E2DFD638}"/>
                  </a:ext>
                </a:extLst>
              </p:cNvPr>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3" name="Google Shape;2113;p51">
                <a:extLst>
                  <a:ext uri="{FF2B5EF4-FFF2-40B4-BE49-F238E27FC236}">
                    <a16:creationId xmlns:a16="http://schemas.microsoft.com/office/drawing/2014/main" id="{D43447D7-866A-294E-BBBD-F5422ED10B3A}"/>
                  </a:ext>
                </a:extLst>
              </p:cNvPr>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 name="Google Shape;2114;p51">
                <a:extLst>
                  <a:ext uri="{FF2B5EF4-FFF2-40B4-BE49-F238E27FC236}">
                    <a16:creationId xmlns:a16="http://schemas.microsoft.com/office/drawing/2014/main" id="{2A39BE71-91CA-D945-B458-587217DA7BBF}"/>
                  </a:ext>
                </a:extLst>
              </p:cNvPr>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8" name="Google Shape;2115;p51">
              <a:extLst>
                <a:ext uri="{FF2B5EF4-FFF2-40B4-BE49-F238E27FC236}">
                  <a16:creationId xmlns:a16="http://schemas.microsoft.com/office/drawing/2014/main" id="{4540D7B7-C4D2-4E4D-BBD2-4F18CEC209A7}"/>
                </a:ext>
              </a:extLst>
            </p:cNvPr>
            <p:cNvGrpSpPr/>
            <p:nvPr/>
          </p:nvGrpSpPr>
          <p:grpSpPr>
            <a:xfrm>
              <a:off x="8095060" y="5867832"/>
              <a:ext cx="497404" cy="289312"/>
              <a:chOff x="8095060" y="5867832"/>
              <a:chExt cx="497404" cy="289312"/>
            </a:xfrm>
          </p:grpSpPr>
          <p:sp>
            <p:nvSpPr>
              <p:cNvPr id="18" name="Google Shape;2116;p51">
                <a:extLst>
                  <a:ext uri="{FF2B5EF4-FFF2-40B4-BE49-F238E27FC236}">
                    <a16:creationId xmlns:a16="http://schemas.microsoft.com/office/drawing/2014/main" id="{04DC9905-26BF-D74F-835E-F6C8FF3EA6DA}"/>
                  </a:ext>
                </a:extLst>
              </p:cNvPr>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0" name="Google Shape;2117;p51">
                <a:extLst>
                  <a:ext uri="{FF2B5EF4-FFF2-40B4-BE49-F238E27FC236}">
                    <a16:creationId xmlns:a16="http://schemas.microsoft.com/office/drawing/2014/main" id="{609D3E16-D45C-A84C-9078-2BC26333B73D}"/>
                  </a:ext>
                </a:extLst>
              </p:cNvPr>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1" name="Google Shape;2118;p51">
                <a:extLst>
                  <a:ext uri="{FF2B5EF4-FFF2-40B4-BE49-F238E27FC236}">
                    <a16:creationId xmlns:a16="http://schemas.microsoft.com/office/drawing/2014/main" id="{C7A2C1F7-9D4D-6A43-B16A-5605D24CEC63}"/>
                  </a:ext>
                </a:extLst>
              </p:cNvPr>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9" name="Google Shape;2119;p51">
              <a:extLst>
                <a:ext uri="{FF2B5EF4-FFF2-40B4-BE49-F238E27FC236}">
                  <a16:creationId xmlns:a16="http://schemas.microsoft.com/office/drawing/2014/main" id="{96E50BEF-F42C-0A45-9812-D61B1DA4ABD3}"/>
                </a:ext>
              </a:extLst>
            </p:cNvPr>
            <p:cNvGrpSpPr/>
            <p:nvPr/>
          </p:nvGrpSpPr>
          <p:grpSpPr>
            <a:xfrm>
              <a:off x="8095060" y="5765998"/>
              <a:ext cx="497404" cy="289312"/>
              <a:chOff x="8095060" y="5765998"/>
              <a:chExt cx="497404" cy="289312"/>
            </a:xfrm>
          </p:grpSpPr>
          <p:sp>
            <p:nvSpPr>
              <p:cNvPr id="15" name="Google Shape;2120;p51">
                <a:extLst>
                  <a:ext uri="{FF2B5EF4-FFF2-40B4-BE49-F238E27FC236}">
                    <a16:creationId xmlns:a16="http://schemas.microsoft.com/office/drawing/2014/main" id="{9DC31637-E86F-B242-AF3F-FFA7BF423A03}"/>
                  </a:ext>
                </a:extLst>
              </p:cNvPr>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6" name="Google Shape;2121;p51">
                <a:extLst>
                  <a:ext uri="{FF2B5EF4-FFF2-40B4-BE49-F238E27FC236}">
                    <a16:creationId xmlns:a16="http://schemas.microsoft.com/office/drawing/2014/main" id="{EEAF9D4A-5A03-B34B-94BD-4439ABA6C775}"/>
                  </a:ext>
                </a:extLst>
              </p:cNvPr>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7" name="Google Shape;2122;p51">
                <a:extLst>
                  <a:ext uri="{FF2B5EF4-FFF2-40B4-BE49-F238E27FC236}">
                    <a16:creationId xmlns:a16="http://schemas.microsoft.com/office/drawing/2014/main" id="{56072687-C936-7C42-8EA5-A06BEE909166}"/>
                  </a:ext>
                </a:extLst>
              </p:cNvPr>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 name="Google Shape;2123;p51">
              <a:extLst>
                <a:ext uri="{FF2B5EF4-FFF2-40B4-BE49-F238E27FC236}">
                  <a16:creationId xmlns:a16="http://schemas.microsoft.com/office/drawing/2014/main" id="{C3B67DC1-B9A9-D14B-9133-BB55E4A0A5E8}"/>
                </a:ext>
              </a:extLst>
            </p:cNvPr>
            <p:cNvGrpSpPr/>
            <p:nvPr/>
          </p:nvGrpSpPr>
          <p:grpSpPr>
            <a:xfrm>
              <a:off x="8095060" y="5664590"/>
              <a:ext cx="497404" cy="290164"/>
              <a:chOff x="8095060" y="5664590"/>
              <a:chExt cx="497404" cy="290164"/>
            </a:xfrm>
          </p:grpSpPr>
          <p:sp>
            <p:nvSpPr>
              <p:cNvPr id="12" name="Google Shape;2124;p51">
                <a:extLst>
                  <a:ext uri="{FF2B5EF4-FFF2-40B4-BE49-F238E27FC236}">
                    <a16:creationId xmlns:a16="http://schemas.microsoft.com/office/drawing/2014/main" id="{4EFB9CDE-DA0F-E24D-AB21-25F64CF0F7B2}"/>
                  </a:ext>
                </a:extLst>
              </p:cNvPr>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 name="Google Shape;2125;p51">
                <a:extLst>
                  <a:ext uri="{FF2B5EF4-FFF2-40B4-BE49-F238E27FC236}">
                    <a16:creationId xmlns:a16="http://schemas.microsoft.com/office/drawing/2014/main" id="{8CC34D00-2ED5-264D-9C75-39B7D53460AB}"/>
                  </a:ext>
                </a:extLst>
              </p:cNvPr>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 name="Google Shape;2126;p51">
                <a:extLst>
                  <a:ext uri="{FF2B5EF4-FFF2-40B4-BE49-F238E27FC236}">
                    <a16:creationId xmlns:a16="http://schemas.microsoft.com/office/drawing/2014/main" id="{D57C4666-8839-4143-81B6-6C56811A5C87}"/>
                  </a:ext>
                </a:extLst>
              </p:cNvPr>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2403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1130531" y="1788290"/>
            <a:ext cx="6686420" cy="4640220"/>
          </a:xfrm>
          <a:prstGeom prst="rect">
            <a:avLst/>
          </a:prstGeom>
          <a:noFill/>
          <a:ln>
            <a:noFill/>
          </a:ln>
        </p:spPr>
        <p:style>
          <a:lnRef idx="3">
            <a:schemeClr val="lt1"/>
          </a:lnRef>
          <a:fillRef idx="1">
            <a:schemeClr val="accent3"/>
          </a:fillRef>
          <a:effectRef idx="1">
            <a:schemeClr val="accent3"/>
          </a:effectRef>
          <a:fontRef idx="minor">
            <a:schemeClr val="lt1"/>
          </a:fontRef>
        </p:style>
        <p:txBody>
          <a:bodyPr lIns="91440" tIns="45720" rIns="91440" bIns="45720" anchor="t">
            <a:normAutofit/>
          </a:bodyPr>
          <a:lstStyle>
            <a:defPPr marR="0" lvl="0" algn="l" rtl="0">
              <a:lnSpc>
                <a:spcPct val="100000"/>
              </a:lnSpc>
              <a:spcBef>
                <a:spcPts val="0"/>
              </a:spcBef>
              <a:spcAft>
                <a:spcPts val="0"/>
              </a:spcAft>
            </a:defPPr>
            <a:lvl1pPr marL="228600" indent="-228600" defTabSz="914400" eaLnBrk="1" latinLnBrk="0" hangingPunct="1">
              <a:spcBef>
                <a:spcPts val="1050"/>
              </a:spcBef>
              <a:buChar char="•"/>
              <a:defRPr sz="1650" kern="1200">
                <a:solidFill>
                  <a:schemeClr val="bg1"/>
                </a:solidFill>
                <a:latin typeface="Abadi"/>
                <a:ea typeface="+mn-ea"/>
                <a:cs typeface="+mn-cs"/>
              </a:defRPr>
            </a:lvl1pPr>
            <a:lvl2pPr marL="685800" indent="-228600" defTabSz="914400" eaLnBrk="1" latinLnBrk="0" hangingPunct="1">
              <a:lnSpc>
                <a:spcPct val="90000"/>
              </a:lnSpc>
              <a:spcBef>
                <a:spcPts val="500"/>
              </a:spcBef>
              <a:buChar char="•"/>
              <a:defRPr sz="2400" kern="1200">
                <a:solidFill>
                  <a:srgbClr val="0070C0"/>
                </a:solidFill>
                <a:latin typeface="IBM Plex Mono Text" panose="020B0509050203000203" pitchFamily="49" charset="0"/>
                <a:ea typeface="+mn-ea"/>
                <a:cs typeface="+mn-cs"/>
              </a:defRPr>
            </a:lvl2pPr>
            <a:lvl3pPr marL="1143000" indent="-228600" defTabSz="914400" eaLnBrk="1" latinLnBrk="0" hangingPunct="1">
              <a:lnSpc>
                <a:spcPct val="90000"/>
              </a:lnSpc>
              <a:spcBef>
                <a:spcPts val="500"/>
              </a:spcBef>
              <a:buChar char="•"/>
              <a:defRPr sz="2000" kern="1200">
                <a:solidFill>
                  <a:srgbClr val="0070C0"/>
                </a:solidFill>
                <a:latin typeface="IBM Plex Mono Text" panose="020B0509050203000203" pitchFamily="49" charset="0"/>
                <a:ea typeface="+mn-ea"/>
                <a:cs typeface="+mn-cs"/>
              </a:defRPr>
            </a:lvl3pPr>
            <a:lvl4pPr marL="1600200" indent="-228600" defTabSz="914400" eaLnBrk="1" latinLnBrk="0" hangingPunct="1">
              <a:lnSpc>
                <a:spcPct val="90000"/>
              </a:lnSpc>
              <a:spcBef>
                <a:spcPts val="500"/>
              </a:spcBef>
              <a:buChar char="•"/>
              <a:defRPr sz="1800" kern="1200">
                <a:solidFill>
                  <a:srgbClr val="0070C0"/>
                </a:solidFill>
                <a:latin typeface="IBM Plex Mono Text" panose="020B0509050203000203" pitchFamily="49" charset="0"/>
                <a:ea typeface="+mn-ea"/>
                <a:cs typeface="+mn-cs"/>
              </a:defRPr>
            </a:lvl4pPr>
            <a:lvl5pPr marL="2057400" indent="-228600" defTabSz="914400" eaLnBrk="1" latinLnBrk="0" hangingPunct="1">
              <a:lnSpc>
                <a:spcPct val="90000"/>
              </a:lnSpc>
              <a:spcBef>
                <a:spcPts val="500"/>
              </a:spcBef>
              <a:buChar char="•"/>
              <a:defRPr sz="1800" kern="1200">
                <a:solidFill>
                  <a:srgbClr val="0070C0"/>
                </a:solidFill>
                <a:latin typeface="IBM Plex Mono Text" panose="020B0509050203000203" pitchFamily="49" charset="0"/>
                <a:ea typeface="+mn-ea"/>
                <a:cs typeface="+mn-cs"/>
              </a:defRPr>
            </a:lvl5pPr>
            <a:lvl6pPr marL="2514600" indent="-228600" defTabSz="914400" eaLnBrk="1" latinLnBrk="0" hangingPunct="1">
              <a:lnSpc>
                <a:spcPct val="90000"/>
              </a:lnSpc>
              <a:spcBef>
                <a:spcPts val="500"/>
              </a:spcBef>
              <a:buChar char="•"/>
              <a:defRPr sz="1800" kern="1200">
                <a:solidFill>
                  <a:schemeClr val="tx1"/>
                </a:solidFill>
                <a:latin typeface="+mn-lt"/>
                <a:ea typeface="+mn-ea"/>
                <a:cs typeface="+mn-cs"/>
              </a:defRPr>
            </a:lvl6pPr>
            <a:lvl7pPr marL="2971800" indent="-228600" defTabSz="914400" eaLnBrk="1" latinLnBrk="0" hangingPunct="1">
              <a:lnSpc>
                <a:spcPct val="90000"/>
              </a:lnSpc>
              <a:spcBef>
                <a:spcPts val="500"/>
              </a:spcBef>
              <a:buChar char="•"/>
              <a:defRPr sz="1800" kern="1200">
                <a:solidFill>
                  <a:schemeClr val="tx1"/>
                </a:solidFill>
                <a:latin typeface="+mn-lt"/>
                <a:ea typeface="+mn-ea"/>
                <a:cs typeface="+mn-cs"/>
              </a:defRPr>
            </a:lvl7pPr>
            <a:lvl8pPr marL="3429000" indent="-228600" defTabSz="914400" eaLnBrk="1" latinLnBrk="0" hangingPunct="1">
              <a:lnSpc>
                <a:spcPct val="90000"/>
              </a:lnSpc>
              <a:spcBef>
                <a:spcPts val="500"/>
              </a:spcBef>
              <a:buChar char="•"/>
              <a:defRPr sz="1800" kern="1200">
                <a:solidFill>
                  <a:schemeClr val="tx1"/>
                </a:solidFill>
                <a:latin typeface="+mn-lt"/>
                <a:ea typeface="+mn-ea"/>
                <a:cs typeface="+mn-cs"/>
              </a:defRPr>
            </a:lvl8pPr>
            <a:lvl9pPr marL="3886200" indent="-228600" defTabSz="914400" eaLnBrk="1" latinLnBrk="0" hangingPunct="1">
              <a:lnSpc>
                <a:spcPct val="90000"/>
              </a:lnSpc>
              <a:spcBef>
                <a:spcPts val="500"/>
              </a:spcBef>
              <a:buChar char="•"/>
              <a:defRPr sz="1800" kern="1200">
                <a:solidFill>
                  <a:schemeClr val="tx1"/>
                </a:solidFill>
                <a:latin typeface="+mn-lt"/>
                <a:ea typeface="+mn-ea"/>
                <a:cs typeface="+mn-cs"/>
              </a:defRPr>
            </a:lvl9pPr>
          </a:lstStyle>
          <a:p>
            <a:r>
              <a:rPr lang="en-US" sz="2200" dirty="0"/>
              <a:t>Summary of methodologies</a:t>
            </a:r>
          </a:p>
          <a:p>
            <a:pPr lvl="1"/>
            <a:r>
              <a:rPr lang="en-US" sz="1867" dirty="0">
                <a:solidFill>
                  <a:schemeClr val="bg1"/>
                </a:solidFill>
              </a:rPr>
              <a:t>Data Collection</a:t>
            </a:r>
          </a:p>
          <a:p>
            <a:pPr lvl="1"/>
            <a:r>
              <a:rPr lang="en-US" sz="1867" dirty="0">
                <a:solidFill>
                  <a:schemeClr val="bg1"/>
                </a:solidFill>
              </a:rPr>
              <a:t>Data Wrangling: NLP</a:t>
            </a:r>
          </a:p>
          <a:p>
            <a:pPr lvl="1"/>
            <a:r>
              <a:rPr lang="en-US" sz="1867" dirty="0">
                <a:solidFill>
                  <a:schemeClr val="bg1"/>
                </a:solidFill>
              </a:rPr>
              <a:t>Machine Learning: Sentiment Analysis</a:t>
            </a:r>
          </a:p>
          <a:p>
            <a:pPr lvl="1"/>
            <a:r>
              <a:rPr lang="en-US" sz="1867" dirty="0">
                <a:solidFill>
                  <a:schemeClr val="bg1"/>
                </a:solidFill>
              </a:rPr>
              <a:t>Viz with </a:t>
            </a:r>
            <a:r>
              <a:rPr lang="en-US" sz="1867" dirty="0" err="1">
                <a:solidFill>
                  <a:schemeClr val="bg1"/>
                </a:solidFill>
              </a:rPr>
              <a:t>Py</a:t>
            </a:r>
            <a:r>
              <a:rPr lang="en-US" sz="1867" dirty="0">
                <a:solidFill>
                  <a:schemeClr val="bg1"/>
                </a:solidFill>
              </a:rPr>
              <a:t> for Sentiment Analysis Interpretation </a:t>
            </a:r>
          </a:p>
          <a:p>
            <a:pPr lvl="1"/>
            <a:r>
              <a:rPr lang="en-US" sz="1867" dirty="0">
                <a:solidFill>
                  <a:schemeClr val="bg1"/>
                </a:solidFill>
              </a:rPr>
              <a:t>Interactive Dashboard</a:t>
            </a:r>
          </a:p>
          <a:p>
            <a:r>
              <a:rPr lang="en-US" sz="2200" dirty="0"/>
              <a:t>Summary of Analysis</a:t>
            </a:r>
          </a:p>
          <a:p>
            <a:pPr lvl="1"/>
            <a:r>
              <a:rPr lang="en-US" sz="1867" dirty="0">
                <a:solidFill>
                  <a:schemeClr val="bg1"/>
                </a:solidFill>
              </a:rPr>
              <a:t>Why Collar Fi is a good option in Mexico</a:t>
            </a:r>
          </a:p>
          <a:p>
            <a:pPr lvl="1"/>
            <a:r>
              <a:rPr lang="en-US" sz="1867" dirty="0">
                <a:solidFill>
                  <a:schemeClr val="bg1"/>
                </a:solidFill>
              </a:rPr>
              <a:t>Market Justifications</a:t>
            </a:r>
          </a:p>
          <a:p>
            <a:pPr lvl="1"/>
            <a:r>
              <a:rPr lang="en-US" sz="1867" dirty="0" err="1">
                <a:solidFill>
                  <a:schemeClr val="bg1"/>
                </a:solidFill>
              </a:rPr>
              <a:t>Conclussions</a:t>
            </a:r>
            <a:endParaRPr lang="en-US" sz="1867" dirty="0">
              <a:solidFill>
                <a:schemeClr val="bg1"/>
              </a:solidFill>
            </a:endParaRPr>
          </a:p>
          <a:p>
            <a:pPr lvl="1"/>
            <a:endParaRPr lang="en-US" sz="1867" dirty="0">
              <a:solidFill>
                <a:schemeClr val="bg1"/>
              </a:solidFill>
            </a:endParaRPr>
          </a:p>
          <a:p>
            <a:pPr lvl="1"/>
            <a:endParaRPr lang="en-US" sz="3200"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38356" y="1026267"/>
            <a:ext cx="6210995" cy="861774"/>
          </a:xfrm>
          <a:prstGeom prst="rect">
            <a:avLst/>
          </a:prstGeom>
          <a:noFill/>
        </p:spPr>
        <p:txBody>
          <a:bodyPr wrap="none" lIns="121920" tIns="60960" rIns="121920" bIns="60960">
            <a:spAutoFit/>
          </a:bodyPr>
          <a:lstStyle>
            <a:defPPr marR="0" lvl="0" algn="l" rtl="0">
              <a:lnSpc>
                <a:spcPct val="100000"/>
              </a:lnSpc>
              <a:spcBef>
                <a:spcPts val="0"/>
              </a:spcBef>
              <a:spcAft>
                <a:spcPts val="0"/>
              </a:spcAft>
            </a:defPPr>
            <a:lvl1pPr algn="ctr">
              <a:defRPr sz="3600" b="1" spc="50">
                <a:ln w="9525" cmpd="sng">
                  <a:solidFill>
                    <a:schemeClr val="accent1"/>
                  </a:solidFill>
                  <a:prstDash val="solid"/>
                </a:ln>
                <a:solidFill>
                  <a:srgbClr val="70AD47">
                    <a:tint val="1000"/>
                  </a:srgbClr>
                </a:solidFill>
                <a:effectLst>
                  <a:glow rad="38100">
                    <a:schemeClr val="accent1">
                      <a:alpha val="40000"/>
                    </a:schemeClr>
                  </a:glow>
                </a:effectLst>
              </a:defRPr>
            </a:lvl1pPr>
          </a:lstStyle>
          <a:p>
            <a:r>
              <a:rPr lang="en-US" sz="4800" dirty="0"/>
              <a:t>Executive Summary</a:t>
            </a:r>
          </a:p>
        </p:txBody>
      </p:sp>
      <p:pic>
        <p:nvPicPr>
          <p:cNvPr id="5" name="Google Shape;795;p17">
            <a:extLst>
              <a:ext uri="{FF2B5EF4-FFF2-40B4-BE49-F238E27FC236}">
                <a16:creationId xmlns:a16="http://schemas.microsoft.com/office/drawing/2014/main" id="{07D1AFD6-F514-B849-8810-9CA7F1E9FF5D}"/>
              </a:ext>
            </a:extLst>
          </p:cNvPr>
          <p:cNvPicPr preferRelativeResize="0"/>
          <p:nvPr/>
        </p:nvPicPr>
        <p:blipFill rotWithShape="1">
          <a:blip r:embed="rId2">
            <a:alphaModFix/>
          </a:blip>
          <a:srcRect l="36052" r="13839"/>
          <a:stretch/>
        </p:blipFill>
        <p:spPr>
          <a:xfrm>
            <a:off x="7916566" y="726501"/>
            <a:ext cx="4053133" cy="5399167"/>
          </a:xfrm>
          <a:prstGeom prst="rect">
            <a:avLst/>
          </a:prstGeom>
          <a:noFill/>
          <a:ln>
            <a:noFill/>
          </a:ln>
        </p:spPr>
      </p:pic>
    </p:spTree>
    <p:extLst>
      <p:ext uri="{BB962C8B-B14F-4D97-AF65-F5344CB8AC3E}">
        <p14:creationId xmlns:p14="http://schemas.microsoft.com/office/powerpoint/2010/main" val="198022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918652" y="1376190"/>
            <a:ext cx="10530115" cy="54904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latin typeface="Arial"/>
                <a:cs typeface="Arial"/>
              </a:rPr>
              <a:t>Introduction</a:t>
            </a: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1191933" y="2107934"/>
            <a:ext cx="7659459" cy="3463809"/>
          </a:xfrm>
          <a:prstGeom prst="rect">
            <a:avLst/>
          </a:prstGeom>
          <a:noFill/>
          <a:ln>
            <a:noFill/>
          </a:ln>
        </p:spPr>
        <p:style>
          <a:lnRef idx="3">
            <a:schemeClr val="lt1"/>
          </a:lnRef>
          <a:fillRef idx="1">
            <a:schemeClr val="accent3"/>
          </a:fillRef>
          <a:effectRef idx="1">
            <a:schemeClr val="accent3"/>
          </a:effectRef>
          <a:fontRef idx="minor">
            <a:schemeClr val="lt1"/>
          </a:fontRef>
        </p:style>
        <p:txBody>
          <a:bodyPr lIns="91440" tIns="45720" rIns="91440" bIns="45720" anchor="t">
            <a:normAutofit/>
          </a:bodyPr>
          <a:lstStyle>
            <a:defPPr marR="0" lvl="0" algn="l" rtl="0">
              <a:lnSpc>
                <a:spcPct val="100000"/>
              </a:lnSpc>
              <a:spcBef>
                <a:spcPts val="0"/>
              </a:spcBef>
              <a:spcAft>
                <a:spcPts val="0"/>
              </a:spcAft>
              <a:defRPr/>
            </a:defPPr>
            <a:lvl1pPr marL="228600" indent="-228600" defTabSz="914400" eaLnBrk="1" latinLnBrk="0" hangingPunct="1">
              <a:spcBef>
                <a:spcPts val="1050"/>
              </a:spcBef>
              <a:buChar char="•"/>
              <a:defRPr sz="1650" kern="1200">
                <a:solidFill>
                  <a:schemeClr val="bg1"/>
                </a:solidFill>
                <a:latin typeface="Abadi"/>
                <a:ea typeface="+mn-ea"/>
                <a:cs typeface="+mn-cs"/>
              </a:defRPr>
            </a:lvl1pPr>
            <a:lvl2pPr marL="685800" indent="-228600" defTabSz="914400" eaLnBrk="1" latinLnBrk="0" hangingPunct="1">
              <a:lnSpc>
                <a:spcPct val="90000"/>
              </a:lnSpc>
              <a:spcBef>
                <a:spcPts val="500"/>
              </a:spcBef>
              <a:buChar char="•"/>
              <a:defRPr sz="2400" kern="1200">
                <a:solidFill>
                  <a:srgbClr val="0070C0"/>
                </a:solidFill>
                <a:latin typeface="IBM Plex Mono Text" panose="020B0509050203000203" pitchFamily="49" charset="0"/>
                <a:ea typeface="+mn-ea"/>
                <a:cs typeface="+mn-cs"/>
              </a:defRPr>
            </a:lvl2pPr>
            <a:lvl3pPr marL="1143000" indent="-228600" defTabSz="914400" eaLnBrk="1" latinLnBrk="0" hangingPunct="1">
              <a:lnSpc>
                <a:spcPct val="90000"/>
              </a:lnSpc>
              <a:spcBef>
                <a:spcPts val="500"/>
              </a:spcBef>
              <a:buChar char="•"/>
              <a:defRPr sz="2000" kern="1200">
                <a:solidFill>
                  <a:srgbClr val="0070C0"/>
                </a:solidFill>
                <a:latin typeface="IBM Plex Mono Text" panose="020B0509050203000203" pitchFamily="49" charset="0"/>
                <a:ea typeface="+mn-ea"/>
                <a:cs typeface="+mn-cs"/>
              </a:defRPr>
            </a:lvl3pPr>
            <a:lvl4pPr marL="1600200" indent="-228600" defTabSz="914400" eaLnBrk="1" latinLnBrk="0" hangingPunct="1">
              <a:lnSpc>
                <a:spcPct val="90000"/>
              </a:lnSpc>
              <a:spcBef>
                <a:spcPts val="500"/>
              </a:spcBef>
              <a:buChar char="•"/>
              <a:defRPr sz="1800" kern="1200">
                <a:solidFill>
                  <a:srgbClr val="0070C0"/>
                </a:solidFill>
                <a:latin typeface="IBM Plex Mono Text" panose="020B0509050203000203" pitchFamily="49" charset="0"/>
                <a:ea typeface="+mn-ea"/>
                <a:cs typeface="+mn-cs"/>
              </a:defRPr>
            </a:lvl4pPr>
            <a:lvl5pPr marL="2057400" indent="-228600" defTabSz="914400" eaLnBrk="1" latinLnBrk="0" hangingPunct="1">
              <a:lnSpc>
                <a:spcPct val="90000"/>
              </a:lnSpc>
              <a:spcBef>
                <a:spcPts val="500"/>
              </a:spcBef>
              <a:buChar char="•"/>
              <a:defRPr sz="1800" kern="1200">
                <a:solidFill>
                  <a:srgbClr val="0070C0"/>
                </a:solidFill>
                <a:latin typeface="IBM Plex Mono Text" panose="020B0509050203000203" pitchFamily="49" charset="0"/>
                <a:ea typeface="+mn-ea"/>
                <a:cs typeface="+mn-cs"/>
              </a:defRPr>
            </a:lvl5pPr>
            <a:lvl6pPr marL="2514600" indent="-228600" defTabSz="914400" eaLnBrk="1" latinLnBrk="0" hangingPunct="1">
              <a:lnSpc>
                <a:spcPct val="90000"/>
              </a:lnSpc>
              <a:spcBef>
                <a:spcPts val="500"/>
              </a:spcBef>
              <a:buChar char="•"/>
              <a:defRPr sz="1800" kern="1200">
                <a:solidFill>
                  <a:schemeClr val="tx1"/>
                </a:solidFill>
                <a:latin typeface="+mn-lt"/>
                <a:ea typeface="+mn-ea"/>
                <a:cs typeface="+mn-cs"/>
              </a:defRPr>
            </a:lvl6pPr>
            <a:lvl7pPr marL="2971800" indent="-228600" defTabSz="914400" eaLnBrk="1" latinLnBrk="0" hangingPunct="1">
              <a:lnSpc>
                <a:spcPct val="90000"/>
              </a:lnSpc>
              <a:spcBef>
                <a:spcPts val="500"/>
              </a:spcBef>
              <a:buChar char="•"/>
              <a:defRPr sz="1800" kern="1200">
                <a:solidFill>
                  <a:schemeClr val="tx1"/>
                </a:solidFill>
                <a:latin typeface="+mn-lt"/>
                <a:ea typeface="+mn-ea"/>
                <a:cs typeface="+mn-cs"/>
              </a:defRPr>
            </a:lvl7pPr>
            <a:lvl8pPr marL="3429000" indent="-228600" defTabSz="914400" eaLnBrk="1" latinLnBrk="0" hangingPunct="1">
              <a:lnSpc>
                <a:spcPct val="90000"/>
              </a:lnSpc>
              <a:spcBef>
                <a:spcPts val="500"/>
              </a:spcBef>
              <a:buChar char="•"/>
              <a:defRPr sz="1800" kern="1200">
                <a:solidFill>
                  <a:schemeClr val="tx1"/>
                </a:solidFill>
                <a:latin typeface="+mn-lt"/>
                <a:ea typeface="+mn-ea"/>
                <a:cs typeface="+mn-cs"/>
              </a:defRPr>
            </a:lvl8pPr>
            <a:lvl9pPr marL="3886200" indent="-228600" defTabSz="914400" eaLnBrk="1" latinLnBrk="0" hangingPunct="1">
              <a:lnSpc>
                <a:spcPct val="90000"/>
              </a:lnSpc>
              <a:spcBef>
                <a:spcPts val="500"/>
              </a:spcBef>
              <a:buChar char="•"/>
              <a:defRPr sz="1800" kern="1200">
                <a:solidFill>
                  <a:schemeClr val="tx1"/>
                </a:solidFill>
                <a:latin typeface="+mn-lt"/>
                <a:ea typeface="+mn-ea"/>
                <a:cs typeface="+mn-cs"/>
              </a:defRPr>
            </a:lvl9pPr>
          </a:lstStyle>
          <a:p>
            <a:pPr marL="0" indent="0">
              <a:buNone/>
            </a:pPr>
            <a:r>
              <a:rPr lang="en-US" sz="2200" dirty="0"/>
              <a:t>The main objective for this project is to be able to determine market situation and some analysis for a new product. In this case the Fi Dog Smart Collar.</a:t>
            </a:r>
          </a:p>
          <a:p>
            <a:pPr marL="0" indent="0">
              <a:buNone/>
            </a:pPr>
            <a:r>
              <a:rPr lang="en-US" sz="2200" dirty="0"/>
              <a:t>We’ll be using Natural Language Processing Techniques for some Basic Treatments and a BERT base model for Sentiment Analysis of Amazon Reviews.</a:t>
            </a:r>
          </a:p>
          <a:p>
            <a:pPr marL="0" indent="0">
              <a:buNone/>
            </a:pPr>
            <a:r>
              <a:rPr lang="en-US" sz="2200" dirty="0"/>
              <a:t>This reviews will be scraped out of </a:t>
            </a:r>
            <a:r>
              <a:rPr lang="en-US" sz="2200" dirty="0" err="1"/>
              <a:t>Amazon.com.mx</a:t>
            </a:r>
            <a:r>
              <a:rPr lang="en-US" sz="2200" dirty="0"/>
              <a:t> using </a:t>
            </a:r>
            <a:r>
              <a:rPr lang="en-US" sz="2200" dirty="0" err="1"/>
              <a:t>BeautifulSoup</a:t>
            </a:r>
            <a:r>
              <a:rPr lang="en-US" sz="2200" dirty="0"/>
              <a:t> and Selenium</a:t>
            </a:r>
          </a:p>
        </p:txBody>
      </p:sp>
      <p:grpSp>
        <p:nvGrpSpPr>
          <p:cNvPr id="6" name="Google Shape;1873;p51">
            <a:extLst>
              <a:ext uri="{FF2B5EF4-FFF2-40B4-BE49-F238E27FC236}">
                <a16:creationId xmlns:a16="http://schemas.microsoft.com/office/drawing/2014/main" id="{B0C9D651-4100-7C49-89C0-AA1BABA5601A}"/>
              </a:ext>
            </a:extLst>
          </p:cNvPr>
          <p:cNvGrpSpPr/>
          <p:nvPr/>
        </p:nvGrpSpPr>
        <p:grpSpPr>
          <a:xfrm>
            <a:off x="9378462" y="1804658"/>
            <a:ext cx="2321852" cy="3007524"/>
            <a:chOff x="7638277" y="937343"/>
            <a:chExt cx="744273" cy="793950"/>
          </a:xfrm>
        </p:grpSpPr>
        <p:sp>
          <p:nvSpPr>
            <p:cNvPr id="7" name="Google Shape;1874;p51">
              <a:extLst>
                <a:ext uri="{FF2B5EF4-FFF2-40B4-BE49-F238E27FC236}">
                  <a16:creationId xmlns:a16="http://schemas.microsoft.com/office/drawing/2014/main" id="{CA1D50A7-4FBC-9D43-8E5A-B3BB94BEEFD6}"/>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8" name="Google Shape;1875;p51">
              <a:extLst>
                <a:ext uri="{FF2B5EF4-FFF2-40B4-BE49-F238E27FC236}">
                  <a16:creationId xmlns:a16="http://schemas.microsoft.com/office/drawing/2014/main" id="{ED503CDC-5886-0848-A16A-192035E76C15}"/>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9" name="Google Shape;1876;p51">
              <a:extLst>
                <a:ext uri="{FF2B5EF4-FFF2-40B4-BE49-F238E27FC236}">
                  <a16:creationId xmlns:a16="http://schemas.microsoft.com/office/drawing/2014/main" id="{F6596D1A-E09F-0E4E-B7B0-507D635D3DDB}"/>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0" name="Google Shape;1877;p51">
              <a:extLst>
                <a:ext uri="{FF2B5EF4-FFF2-40B4-BE49-F238E27FC236}">
                  <a16:creationId xmlns:a16="http://schemas.microsoft.com/office/drawing/2014/main" id="{84782157-EFD8-C748-9686-4BA5C2C791CF}"/>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nvGrpSpPr>
            <p:cNvPr id="11" name="Google Shape;1878;p51">
              <a:extLst>
                <a:ext uri="{FF2B5EF4-FFF2-40B4-BE49-F238E27FC236}">
                  <a16:creationId xmlns:a16="http://schemas.microsoft.com/office/drawing/2014/main" id="{C6549A2F-1FF3-6048-B24E-0CAA1C45322F}"/>
                </a:ext>
              </a:extLst>
            </p:cNvPr>
            <p:cNvGrpSpPr/>
            <p:nvPr/>
          </p:nvGrpSpPr>
          <p:grpSpPr>
            <a:xfrm>
              <a:off x="7638277" y="937343"/>
              <a:ext cx="744273" cy="793950"/>
              <a:chOff x="6565437" y="1588001"/>
              <a:chExt cx="744273" cy="793950"/>
            </a:xfrm>
          </p:grpSpPr>
          <p:sp>
            <p:nvSpPr>
              <p:cNvPr id="12" name="Google Shape;1879;p51">
                <a:extLst>
                  <a:ext uri="{FF2B5EF4-FFF2-40B4-BE49-F238E27FC236}">
                    <a16:creationId xmlns:a16="http://schemas.microsoft.com/office/drawing/2014/main" id="{19D2FBF5-45F3-B24D-9332-D2CB69631CDD}"/>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 name="Google Shape;1880;p51">
                <a:extLst>
                  <a:ext uri="{FF2B5EF4-FFF2-40B4-BE49-F238E27FC236}">
                    <a16:creationId xmlns:a16="http://schemas.microsoft.com/office/drawing/2014/main" id="{7A3C6808-F181-E247-8D57-E6A1B37F1DE3}"/>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 name="Google Shape;1881;p51">
                <a:extLst>
                  <a:ext uri="{FF2B5EF4-FFF2-40B4-BE49-F238E27FC236}">
                    <a16:creationId xmlns:a16="http://schemas.microsoft.com/office/drawing/2014/main" id="{7CFB78E7-FFF5-534A-91B4-A2FE42082102}"/>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 name="Google Shape;1882;p51">
                <a:extLst>
                  <a:ext uri="{FF2B5EF4-FFF2-40B4-BE49-F238E27FC236}">
                    <a16:creationId xmlns:a16="http://schemas.microsoft.com/office/drawing/2014/main" id="{6CF57743-2257-D64E-97BF-601A62A33793}"/>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6" name="Google Shape;1883;p51">
                <a:extLst>
                  <a:ext uri="{FF2B5EF4-FFF2-40B4-BE49-F238E27FC236}">
                    <a16:creationId xmlns:a16="http://schemas.microsoft.com/office/drawing/2014/main" id="{B8B3BBF5-9EF1-9742-8AC4-C26B365BBB4A}"/>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7" name="Google Shape;1884;p51">
                <a:extLst>
                  <a:ext uri="{FF2B5EF4-FFF2-40B4-BE49-F238E27FC236}">
                    <a16:creationId xmlns:a16="http://schemas.microsoft.com/office/drawing/2014/main" id="{37C7E447-500B-8442-99AF-DDBDBFF9A79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8" name="Google Shape;1885;p51">
                <a:extLst>
                  <a:ext uri="{FF2B5EF4-FFF2-40B4-BE49-F238E27FC236}">
                    <a16:creationId xmlns:a16="http://schemas.microsoft.com/office/drawing/2014/main" id="{19881771-9954-6F4F-A5C3-3E2F59AE648B}"/>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0" name="Google Shape;1886;p51">
                <a:extLst>
                  <a:ext uri="{FF2B5EF4-FFF2-40B4-BE49-F238E27FC236}">
                    <a16:creationId xmlns:a16="http://schemas.microsoft.com/office/drawing/2014/main" id="{66E58EF1-C8D5-C94E-9558-4AC3D956AB9D}"/>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1" name="Google Shape;1887;p51">
                <a:extLst>
                  <a:ext uri="{FF2B5EF4-FFF2-40B4-BE49-F238E27FC236}">
                    <a16:creationId xmlns:a16="http://schemas.microsoft.com/office/drawing/2014/main" id="{05C00C94-6F10-1543-96C3-065F8B18DBB6}"/>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2" name="Google Shape;1888;p51">
                <a:extLst>
                  <a:ext uri="{FF2B5EF4-FFF2-40B4-BE49-F238E27FC236}">
                    <a16:creationId xmlns:a16="http://schemas.microsoft.com/office/drawing/2014/main" id="{402A8191-3E7C-674A-8AD0-C951CE755500}"/>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56006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491547" y="911784"/>
            <a:ext cx="5313600" cy="1143200"/>
          </a:xfrm>
          <a:prstGeom prst="rect">
            <a:avLst/>
          </a:prstGeom>
        </p:spPr>
        <p:txBody>
          <a:bodyPr spcFirstLastPara="1" wrap="square" lIns="121900" tIns="121900" rIns="121900" bIns="121900" anchor="t" anchorCtr="0">
            <a:noAutofit/>
          </a:bodyPr>
          <a:lstStyle/>
          <a:p>
            <a:r>
              <a:rPr lang="en" sz="7200" dirty="0"/>
              <a:t>Methodology</a:t>
            </a:r>
            <a:endParaRPr sz="7200" dirty="0"/>
          </a:p>
        </p:txBody>
      </p:sp>
      <p:sp>
        <p:nvSpPr>
          <p:cNvPr id="794" name="Google Shape;794;p17"/>
          <p:cNvSpPr txBox="1">
            <a:spLocks noGrp="1"/>
          </p:cNvSpPr>
          <p:nvPr>
            <p:ph type="body" idx="1"/>
          </p:nvPr>
        </p:nvSpPr>
        <p:spPr>
          <a:xfrm>
            <a:off x="603636" y="2622967"/>
            <a:ext cx="5313600" cy="4131200"/>
          </a:xfrm>
          <a:prstGeom prst="rect">
            <a:avLst/>
          </a:prstGeom>
        </p:spPr>
        <p:txBody>
          <a:bodyPr spcFirstLastPara="1" wrap="square" lIns="121900" tIns="121900" rIns="121900" bIns="121900" anchor="t" anchorCtr="0">
            <a:noAutofit/>
          </a:bodyPr>
          <a:lstStyle/>
          <a:p>
            <a:pPr marL="0" indent="0">
              <a:buNone/>
            </a:pPr>
            <a:r>
              <a:rPr lang="es-ES" b="1" dirty="0" err="1"/>
              <a:t>Section</a:t>
            </a:r>
            <a:r>
              <a:rPr lang="es-ES" b="1" dirty="0"/>
              <a:t> 1</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AA2FBF-10B5-9341-85F8-8E37106E2213}"/>
              </a:ext>
            </a:extLst>
          </p:cNvPr>
          <p:cNvSpPr txBox="1">
            <a:spLocks/>
          </p:cNvSpPr>
          <p:nvPr/>
        </p:nvSpPr>
        <p:spPr>
          <a:xfrm>
            <a:off x="122787" y="349367"/>
            <a:ext cx="9021213" cy="7304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latin typeface="Arial"/>
                <a:cs typeface="Arial"/>
              </a:rPr>
              <a:t>Data Collection – Web Scraping</a:t>
            </a:r>
          </a:p>
        </p:txBody>
      </p:sp>
      <p:sp>
        <p:nvSpPr>
          <p:cNvPr id="8" name="TextBox 7">
            <a:extLst>
              <a:ext uri="{FF2B5EF4-FFF2-40B4-BE49-F238E27FC236}">
                <a16:creationId xmlns:a16="http://schemas.microsoft.com/office/drawing/2014/main" id="{D4ABB180-0516-6C40-B721-50C71289F614}"/>
              </a:ext>
            </a:extLst>
          </p:cNvPr>
          <p:cNvSpPr txBox="1"/>
          <p:nvPr/>
        </p:nvSpPr>
        <p:spPr>
          <a:xfrm>
            <a:off x="71198" y="1407528"/>
            <a:ext cx="5834317" cy="1600438"/>
          </a:xfrm>
          <a:prstGeom prst="rect">
            <a:avLst/>
          </a:prstGeom>
          <a:noFill/>
          <a:ln>
            <a:solidFill>
              <a:schemeClr val="bg2">
                <a:lumMod val="10000"/>
              </a:schemeClr>
            </a:solidFill>
          </a:ln>
        </p:spPr>
        <p:txBody>
          <a:bodyPr wrap="square">
            <a:spAutoFit/>
          </a:bodyPr>
          <a:lstStyle/>
          <a:p>
            <a:r>
              <a:rPr lang="en-US" dirty="0"/>
              <a:t>-Read the Article using </a:t>
            </a:r>
            <a:r>
              <a:rPr lang="en-US" dirty="0" err="1"/>
              <a:t>BeautifulSoup</a:t>
            </a:r>
            <a:r>
              <a:rPr lang="en-US" dirty="0"/>
              <a:t> and </a:t>
            </a:r>
            <a:r>
              <a:rPr lang="en-US" dirty="0" err="1"/>
              <a:t>Slenium</a:t>
            </a:r>
            <a:r>
              <a:rPr lang="en-US" dirty="0"/>
              <a:t> libraries</a:t>
            </a:r>
          </a:p>
          <a:p>
            <a:r>
              <a:rPr lang="en-US" dirty="0"/>
              <a:t>-Get the products from the market study</a:t>
            </a:r>
          </a:p>
          <a:p>
            <a:r>
              <a:rPr lang="en-US" dirty="0"/>
              <a:t>-Using the global leader amazon ecommerce we will look up for them and gather info on al searches</a:t>
            </a:r>
          </a:p>
          <a:p>
            <a:r>
              <a:rPr lang="en-US" dirty="0"/>
              <a:t>-Save into a CSV for later analysis</a:t>
            </a:r>
          </a:p>
          <a:p>
            <a:br>
              <a:rPr lang="en-US" dirty="0"/>
            </a:br>
            <a:endParaRPr lang="en-US" dirty="0"/>
          </a:p>
        </p:txBody>
      </p:sp>
      <p:grpSp>
        <p:nvGrpSpPr>
          <p:cNvPr id="24" name="Google Shape;1897;p51">
            <a:extLst>
              <a:ext uri="{FF2B5EF4-FFF2-40B4-BE49-F238E27FC236}">
                <a16:creationId xmlns:a16="http://schemas.microsoft.com/office/drawing/2014/main" id="{AE094273-596A-4442-947D-8DE7C7E99C59}"/>
              </a:ext>
            </a:extLst>
          </p:cNvPr>
          <p:cNvGrpSpPr/>
          <p:nvPr/>
        </p:nvGrpSpPr>
        <p:grpSpPr>
          <a:xfrm>
            <a:off x="1850303" y="3550773"/>
            <a:ext cx="3228593" cy="2834373"/>
            <a:chOff x="557494" y="4436312"/>
            <a:chExt cx="720000" cy="695660"/>
          </a:xfrm>
        </p:grpSpPr>
        <p:sp>
          <p:nvSpPr>
            <p:cNvPr id="25" name="Google Shape;1898;p51">
              <a:extLst>
                <a:ext uri="{FF2B5EF4-FFF2-40B4-BE49-F238E27FC236}">
                  <a16:creationId xmlns:a16="http://schemas.microsoft.com/office/drawing/2014/main" id="{1A659C6B-24E7-E84A-B0B9-BAC15D3F215C}"/>
                </a:ext>
              </a:extLst>
            </p:cNvPr>
            <p:cNvSpPr/>
            <p:nvPr/>
          </p:nvSpPr>
          <p:spPr>
            <a:xfrm>
              <a:off x="557494" y="4436312"/>
              <a:ext cx="720000" cy="144600"/>
            </a:xfrm>
            <a:prstGeom prst="ellipse">
              <a:avLst/>
            </a:prstGeom>
            <a:solidFill>
              <a:schemeClr val="lt2"/>
            </a:solidFill>
            <a:ln>
              <a:noFill/>
            </a:ln>
          </p:spPr>
          <p:txBody>
            <a:bodyPr spcFirstLastPara="1" wrap="square" lIns="91433" tIns="45700" rIns="91433" bIns="45700" anchor="t" anchorCtr="0">
              <a:noAutofit/>
            </a:bodyPr>
            <a:lstStyle/>
            <a:p>
              <a:pPr>
                <a:buClr>
                  <a:schemeClr val="dk1"/>
                </a:buClr>
                <a:buSzPts val="1400"/>
              </a:pPr>
              <a:endParaRPr sz="1467">
                <a:solidFill>
                  <a:schemeClr val="dk1"/>
                </a:solidFill>
                <a:latin typeface="Calibri"/>
                <a:ea typeface="Calibri"/>
                <a:cs typeface="Calibri"/>
                <a:sym typeface="Calibri"/>
              </a:endParaRPr>
            </a:p>
          </p:txBody>
        </p:sp>
        <p:sp>
          <p:nvSpPr>
            <p:cNvPr id="26" name="Google Shape;1899;p51">
              <a:extLst>
                <a:ext uri="{FF2B5EF4-FFF2-40B4-BE49-F238E27FC236}">
                  <a16:creationId xmlns:a16="http://schemas.microsoft.com/office/drawing/2014/main" id="{C601F96F-0489-1643-80C8-0FD4CAF2C834}"/>
                </a:ext>
              </a:extLst>
            </p:cNvPr>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91433" tIns="45700" rIns="91433" bIns="45700" anchor="ctr" anchorCtr="0">
              <a:noAutofit/>
            </a:bodyPr>
            <a:lstStyle/>
            <a:p>
              <a:pPr algn="ctr">
                <a:buClr>
                  <a:schemeClr val="dk1"/>
                </a:buClr>
                <a:buSzPts val="1400"/>
              </a:pPr>
              <a:r>
                <a:rPr lang="es-ES" sz="1467" dirty="0">
                  <a:solidFill>
                    <a:schemeClr val="bg1"/>
                  </a:solidFill>
                  <a:latin typeface="Calibri"/>
                  <a:ea typeface="Calibri"/>
                  <a:cs typeface="Calibri"/>
                  <a:sym typeface="Calibri"/>
                </a:rPr>
                <a:t>GET </a:t>
              </a:r>
              <a:r>
                <a:rPr lang="es-ES" sz="1467" dirty="0" err="1">
                  <a:solidFill>
                    <a:schemeClr val="bg1"/>
                  </a:solidFill>
                  <a:latin typeface="Calibri"/>
                  <a:ea typeface="Calibri"/>
                  <a:cs typeface="Calibri"/>
                  <a:sym typeface="Calibri"/>
                </a:rPr>
                <a:t>Searches</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on</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Article</a:t>
              </a:r>
              <a:endParaRPr sz="1467" dirty="0">
                <a:solidFill>
                  <a:schemeClr val="bg1"/>
                </a:solidFill>
                <a:latin typeface="Calibri"/>
                <a:ea typeface="Calibri"/>
                <a:cs typeface="Calibri"/>
                <a:sym typeface="Calibri"/>
              </a:endParaRPr>
            </a:p>
          </p:txBody>
        </p:sp>
        <p:sp>
          <p:nvSpPr>
            <p:cNvPr id="27" name="Google Shape;1900;p51">
              <a:extLst>
                <a:ext uri="{FF2B5EF4-FFF2-40B4-BE49-F238E27FC236}">
                  <a16:creationId xmlns:a16="http://schemas.microsoft.com/office/drawing/2014/main" id="{D3A69A8A-0DA6-734E-BE81-4F93CA92F592}"/>
                </a:ext>
              </a:extLst>
            </p:cNvPr>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91433" tIns="45700" rIns="91433" bIns="45700" anchor="ctr" anchorCtr="0">
              <a:noAutofit/>
            </a:bodyPr>
            <a:lstStyle/>
            <a:p>
              <a:pPr algn="ctr">
                <a:buClr>
                  <a:schemeClr val="dk1"/>
                </a:buClr>
                <a:buSzPts val="1400"/>
              </a:pPr>
              <a:r>
                <a:rPr lang="es-ES" sz="1467" dirty="0">
                  <a:solidFill>
                    <a:schemeClr val="bg1"/>
                  </a:solidFill>
                  <a:latin typeface="Calibri"/>
                  <a:ea typeface="Calibri"/>
                  <a:cs typeface="Calibri"/>
                  <a:sym typeface="Calibri"/>
                </a:rPr>
                <a:t>GET </a:t>
              </a:r>
              <a:r>
                <a:rPr lang="es-ES" sz="1467" dirty="0" err="1">
                  <a:solidFill>
                    <a:schemeClr val="bg1"/>
                  </a:solidFill>
                  <a:latin typeface="Calibri"/>
                  <a:ea typeface="Calibri"/>
                  <a:cs typeface="Calibri"/>
                  <a:sym typeface="Calibri"/>
                </a:rPr>
                <a:t>prods</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from</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Article</a:t>
              </a:r>
              <a:endParaRPr sz="1467" dirty="0">
                <a:solidFill>
                  <a:schemeClr val="bg1"/>
                </a:solidFill>
                <a:latin typeface="Calibri"/>
                <a:ea typeface="Calibri"/>
                <a:cs typeface="Calibri"/>
                <a:sym typeface="Calibri"/>
              </a:endParaRPr>
            </a:p>
          </p:txBody>
        </p:sp>
        <p:sp>
          <p:nvSpPr>
            <p:cNvPr id="28" name="Google Shape;1901;p51">
              <a:extLst>
                <a:ext uri="{FF2B5EF4-FFF2-40B4-BE49-F238E27FC236}">
                  <a16:creationId xmlns:a16="http://schemas.microsoft.com/office/drawing/2014/main" id="{1B0B4696-30B8-C74F-AA3D-E935BEFCB10B}"/>
                </a:ext>
              </a:extLst>
            </p:cNvPr>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91433" tIns="45700" rIns="91433" bIns="45700" anchor="ctr" anchorCtr="0">
              <a:noAutofit/>
            </a:bodyPr>
            <a:lstStyle/>
            <a:p>
              <a:pPr algn="ctr">
                <a:buClr>
                  <a:schemeClr val="dk1"/>
                </a:buClr>
                <a:buSzPts val="1400"/>
              </a:pPr>
              <a:r>
                <a:rPr lang="es-ES" sz="1467" dirty="0" err="1">
                  <a:solidFill>
                    <a:schemeClr val="bg1"/>
                  </a:solidFill>
                  <a:latin typeface="Calibri"/>
                  <a:ea typeface="Calibri"/>
                  <a:cs typeface="Calibri"/>
                  <a:sym typeface="Calibri"/>
                </a:rPr>
                <a:t>Get</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Review</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for</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every</a:t>
              </a:r>
              <a:r>
                <a:rPr lang="es-ES" sz="1467" dirty="0">
                  <a:solidFill>
                    <a:schemeClr val="bg1"/>
                  </a:solidFill>
                  <a:latin typeface="Calibri"/>
                  <a:ea typeface="Calibri"/>
                  <a:cs typeface="Calibri"/>
                  <a:sym typeface="Calibri"/>
                </a:rPr>
                <a:t> </a:t>
              </a:r>
              <a:r>
                <a:rPr lang="es-ES" sz="1467" dirty="0" err="1">
                  <a:solidFill>
                    <a:schemeClr val="bg1"/>
                  </a:solidFill>
                  <a:latin typeface="Calibri"/>
                  <a:ea typeface="Calibri"/>
                  <a:cs typeface="Calibri"/>
                  <a:sym typeface="Calibri"/>
                </a:rPr>
                <a:t>seacrh</a:t>
              </a:r>
              <a:endParaRPr sz="1467" dirty="0">
                <a:solidFill>
                  <a:schemeClr val="bg1"/>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DAD09390-1BD9-BF40-B417-56B16FE699BC}"/>
              </a:ext>
            </a:extLst>
          </p:cNvPr>
          <p:cNvPicPr>
            <a:picLocks noChangeAspect="1"/>
          </p:cNvPicPr>
          <p:nvPr/>
        </p:nvPicPr>
        <p:blipFill>
          <a:blip r:embed="rId2"/>
          <a:stretch>
            <a:fillRect/>
          </a:stretch>
        </p:blipFill>
        <p:spPr>
          <a:xfrm>
            <a:off x="5905515" y="3535519"/>
            <a:ext cx="4967894" cy="2993165"/>
          </a:xfrm>
          <a:prstGeom prst="rect">
            <a:avLst/>
          </a:prstGeom>
        </p:spPr>
      </p:pic>
      <p:pic>
        <p:nvPicPr>
          <p:cNvPr id="9" name="Picture 8">
            <a:extLst>
              <a:ext uri="{FF2B5EF4-FFF2-40B4-BE49-F238E27FC236}">
                <a16:creationId xmlns:a16="http://schemas.microsoft.com/office/drawing/2014/main" id="{6933ADE8-BD1C-9941-AD03-60A61EB477A5}"/>
              </a:ext>
            </a:extLst>
          </p:cNvPr>
          <p:cNvPicPr>
            <a:picLocks noChangeAspect="1"/>
          </p:cNvPicPr>
          <p:nvPr/>
        </p:nvPicPr>
        <p:blipFill>
          <a:blip r:embed="rId3"/>
          <a:stretch>
            <a:fillRect/>
          </a:stretch>
        </p:blipFill>
        <p:spPr>
          <a:xfrm>
            <a:off x="7220329" y="1407528"/>
            <a:ext cx="3653080" cy="1739072"/>
          </a:xfrm>
          <a:prstGeom prst="rect">
            <a:avLst/>
          </a:prstGeom>
        </p:spPr>
      </p:pic>
      <p:sp>
        <p:nvSpPr>
          <p:cNvPr id="10" name="TextBox 9">
            <a:extLst>
              <a:ext uri="{FF2B5EF4-FFF2-40B4-BE49-F238E27FC236}">
                <a16:creationId xmlns:a16="http://schemas.microsoft.com/office/drawing/2014/main" id="{28AA1254-619A-8F46-936A-B243B7EE6AB5}"/>
              </a:ext>
            </a:extLst>
          </p:cNvPr>
          <p:cNvSpPr txBox="1"/>
          <p:nvPr/>
        </p:nvSpPr>
        <p:spPr>
          <a:xfrm>
            <a:off x="6798365" y="1152939"/>
            <a:ext cx="278296" cy="307777"/>
          </a:xfrm>
          <a:prstGeom prst="rect">
            <a:avLst/>
          </a:prstGeom>
          <a:noFill/>
        </p:spPr>
        <p:txBody>
          <a:bodyPr wrap="square" rtlCol="0">
            <a:spAutoFit/>
          </a:bodyPr>
          <a:lstStyle/>
          <a:p>
            <a:r>
              <a:rPr lang="en-MX" dirty="0"/>
              <a:t>1</a:t>
            </a:r>
          </a:p>
        </p:txBody>
      </p:sp>
      <p:sp>
        <p:nvSpPr>
          <p:cNvPr id="23" name="TextBox 22">
            <a:extLst>
              <a:ext uri="{FF2B5EF4-FFF2-40B4-BE49-F238E27FC236}">
                <a16:creationId xmlns:a16="http://schemas.microsoft.com/office/drawing/2014/main" id="{A2A4553B-284F-9647-85AF-81C5DAF659C0}"/>
              </a:ext>
            </a:extLst>
          </p:cNvPr>
          <p:cNvSpPr txBox="1"/>
          <p:nvPr/>
        </p:nvSpPr>
        <p:spPr>
          <a:xfrm>
            <a:off x="5627219" y="3396885"/>
            <a:ext cx="278296" cy="307777"/>
          </a:xfrm>
          <a:prstGeom prst="rect">
            <a:avLst/>
          </a:prstGeom>
          <a:noFill/>
        </p:spPr>
        <p:txBody>
          <a:bodyPr wrap="square" rtlCol="0">
            <a:spAutoFit/>
          </a:bodyPr>
          <a:lstStyle/>
          <a:p>
            <a:r>
              <a:rPr lang="en-MX" dirty="0"/>
              <a:t>2</a:t>
            </a:r>
          </a:p>
        </p:txBody>
      </p:sp>
      <p:sp>
        <p:nvSpPr>
          <p:cNvPr id="29" name="TextBox 28">
            <a:extLst>
              <a:ext uri="{FF2B5EF4-FFF2-40B4-BE49-F238E27FC236}">
                <a16:creationId xmlns:a16="http://schemas.microsoft.com/office/drawing/2014/main" id="{1CBD9CA1-C76D-3B43-8E15-4E84B607F55D}"/>
              </a:ext>
            </a:extLst>
          </p:cNvPr>
          <p:cNvSpPr txBox="1"/>
          <p:nvPr/>
        </p:nvSpPr>
        <p:spPr>
          <a:xfrm>
            <a:off x="10917686" y="5049819"/>
            <a:ext cx="278296" cy="307777"/>
          </a:xfrm>
          <a:prstGeom prst="rect">
            <a:avLst/>
          </a:prstGeom>
          <a:noFill/>
        </p:spPr>
        <p:txBody>
          <a:bodyPr wrap="square" rtlCol="0">
            <a:spAutoFit/>
          </a:bodyPr>
          <a:lstStyle/>
          <a:p>
            <a:r>
              <a:rPr lang="en-MX" dirty="0"/>
              <a:t>3</a:t>
            </a:r>
          </a:p>
        </p:txBody>
      </p:sp>
    </p:spTree>
    <p:extLst>
      <p:ext uri="{BB962C8B-B14F-4D97-AF65-F5344CB8AC3E}">
        <p14:creationId xmlns:p14="http://schemas.microsoft.com/office/powerpoint/2010/main" val="319697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AA2FBF-10B5-9341-85F8-8E37106E2213}"/>
              </a:ext>
            </a:extLst>
          </p:cNvPr>
          <p:cNvSpPr txBox="1">
            <a:spLocks/>
          </p:cNvSpPr>
          <p:nvPr/>
        </p:nvSpPr>
        <p:spPr>
          <a:xfrm>
            <a:off x="122787" y="349367"/>
            <a:ext cx="9021213" cy="7304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latin typeface="Arial"/>
                <a:cs typeface="Arial"/>
              </a:rPr>
              <a:t>Data Analysis from scraping</a:t>
            </a:r>
          </a:p>
        </p:txBody>
      </p:sp>
      <p:pic>
        <p:nvPicPr>
          <p:cNvPr id="2" name="Picture 1">
            <a:extLst>
              <a:ext uri="{FF2B5EF4-FFF2-40B4-BE49-F238E27FC236}">
                <a16:creationId xmlns:a16="http://schemas.microsoft.com/office/drawing/2014/main" id="{6AF01DC8-C4BF-CC42-93FE-AB7DED7A9456}"/>
              </a:ext>
            </a:extLst>
          </p:cNvPr>
          <p:cNvPicPr>
            <a:picLocks noChangeAspect="1"/>
          </p:cNvPicPr>
          <p:nvPr/>
        </p:nvPicPr>
        <p:blipFill>
          <a:blip r:embed="rId2"/>
          <a:stretch>
            <a:fillRect/>
          </a:stretch>
        </p:blipFill>
        <p:spPr>
          <a:xfrm>
            <a:off x="699255" y="1734101"/>
            <a:ext cx="10173107" cy="3742359"/>
          </a:xfrm>
          <a:prstGeom prst="rect">
            <a:avLst/>
          </a:prstGeom>
        </p:spPr>
      </p:pic>
      <p:pic>
        <p:nvPicPr>
          <p:cNvPr id="15" name="Picture 2" descr="Getting Started with Graph Visualization Tools and Best Practices">
            <a:extLst>
              <a:ext uri="{FF2B5EF4-FFF2-40B4-BE49-F238E27FC236}">
                <a16:creationId xmlns:a16="http://schemas.microsoft.com/office/drawing/2014/main" id="{1D417F4B-8B13-A44C-8155-B88F415F6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830" y="0"/>
            <a:ext cx="1553170" cy="87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11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AA2FBF-10B5-9341-85F8-8E37106E2213}"/>
              </a:ext>
            </a:extLst>
          </p:cNvPr>
          <p:cNvSpPr txBox="1">
            <a:spLocks/>
          </p:cNvSpPr>
          <p:nvPr/>
        </p:nvSpPr>
        <p:spPr>
          <a:xfrm>
            <a:off x="122787" y="349367"/>
            <a:ext cx="9021213" cy="7304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spc="67" dirty="0">
                <a:ln w="9525" cmpd="sng">
                  <a:solidFill>
                    <a:schemeClr val="accent1"/>
                  </a:solidFill>
                  <a:prstDash val="solid"/>
                </a:ln>
                <a:solidFill>
                  <a:srgbClr val="70AD47">
                    <a:tint val="1000"/>
                  </a:srgbClr>
                </a:solidFill>
                <a:effectLst>
                  <a:glow rad="38100">
                    <a:schemeClr val="accent1">
                      <a:alpha val="40000"/>
                    </a:schemeClr>
                  </a:glow>
                </a:effectLst>
                <a:latin typeface="Arial"/>
                <a:cs typeface="Arial"/>
              </a:rPr>
              <a:t>ML: NLP &amp; Sentiment Analysis</a:t>
            </a:r>
          </a:p>
        </p:txBody>
      </p:sp>
      <p:pic>
        <p:nvPicPr>
          <p:cNvPr id="4" name="Picture 3">
            <a:extLst>
              <a:ext uri="{FF2B5EF4-FFF2-40B4-BE49-F238E27FC236}">
                <a16:creationId xmlns:a16="http://schemas.microsoft.com/office/drawing/2014/main" id="{FC30D5F9-35F4-D045-91A4-1570834CF871}"/>
              </a:ext>
            </a:extLst>
          </p:cNvPr>
          <p:cNvPicPr>
            <a:picLocks noChangeAspect="1"/>
          </p:cNvPicPr>
          <p:nvPr/>
        </p:nvPicPr>
        <p:blipFill>
          <a:blip r:embed="rId2"/>
          <a:stretch>
            <a:fillRect/>
          </a:stretch>
        </p:blipFill>
        <p:spPr>
          <a:xfrm>
            <a:off x="4291651" y="2425148"/>
            <a:ext cx="7726690" cy="3982830"/>
          </a:xfrm>
          <a:prstGeom prst="rect">
            <a:avLst/>
          </a:prstGeom>
        </p:spPr>
      </p:pic>
      <p:pic>
        <p:nvPicPr>
          <p:cNvPr id="5" name="Picture 4">
            <a:extLst>
              <a:ext uri="{FF2B5EF4-FFF2-40B4-BE49-F238E27FC236}">
                <a16:creationId xmlns:a16="http://schemas.microsoft.com/office/drawing/2014/main" id="{7986A706-C57C-FA40-B84D-A000E29FE475}"/>
              </a:ext>
            </a:extLst>
          </p:cNvPr>
          <p:cNvPicPr>
            <a:picLocks noChangeAspect="1"/>
          </p:cNvPicPr>
          <p:nvPr/>
        </p:nvPicPr>
        <p:blipFill>
          <a:blip r:embed="rId3"/>
          <a:stretch>
            <a:fillRect/>
          </a:stretch>
        </p:blipFill>
        <p:spPr>
          <a:xfrm>
            <a:off x="505791" y="2425148"/>
            <a:ext cx="3606800" cy="3251200"/>
          </a:xfrm>
          <a:prstGeom prst="rect">
            <a:avLst/>
          </a:prstGeom>
        </p:spPr>
      </p:pic>
      <p:sp>
        <p:nvSpPr>
          <p:cNvPr id="7" name="TextBox 6">
            <a:extLst>
              <a:ext uri="{FF2B5EF4-FFF2-40B4-BE49-F238E27FC236}">
                <a16:creationId xmlns:a16="http://schemas.microsoft.com/office/drawing/2014/main" id="{3CAA525A-F1E1-3A4C-B6DC-9CFCE8558656}"/>
              </a:ext>
            </a:extLst>
          </p:cNvPr>
          <p:cNvSpPr txBox="1"/>
          <p:nvPr/>
        </p:nvSpPr>
        <p:spPr>
          <a:xfrm>
            <a:off x="71198" y="1407528"/>
            <a:ext cx="5834317" cy="523220"/>
          </a:xfrm>
          <a:prstGeom prst="rect">
            <a:avLst/>
          </a:prstGeom>
          <a:noFill/>
          <a:ln>
            <a:solidFill>
              <a:schemeClr val="bg2">
                <a:lumMod val="10000"/>
              </a:schemeClr>
            </a:solidFill>
          </a:ln>
        </p:spPr>
        <p:txBody>
          <a:bodyPr wrap="square">
            <a:spAutoFit/>
          </a:bodyPr>
          <a:lstStyle/>
          <a:p>
            <a:r>
              <a:rPr lang="en-US" dirty="0"/>
              <a:t>Based on BERT model we generate a Sentiment Analysis on each review to know users experience with each individual product</a:t>
            </a:r>
          </a:p>
        </p:txBody>
      </p:sp>
    </p:spTree>
    <p:extLst>
      <p:ext uri="{BB962C8B-B14F-4D97-AF65-F5344CB8AC3E}">
        <p14:creationId xmlns:p14="http://schemas.microsoft.com/office/powerpoint/2010/main" val="1742763973"/>
      </p:ext>
    </p:extLst>
  </p:cSld>
  <p:clrMapOvr>
    <a:masterClrMapping/>
  </p:clrMapOvr>
</p:sld>
</file>

<file path=ppt/theme/theme1.xml><?xml version="1.0" encoding="utf-8"?>
<a:theme xmlns:a="http://schemas.openxmlformats.org/drawingml/2006/main" name="Formal_Stats">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ormal_Stats" id="{08FDA4A3-22FC-9D4C-A492-2F46A0C55499}" vid="{347597A3-6CC0-2841-B376-B88806C466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Formal_Stats</Template>
  <TotalTime>64</TotalTime>
  <Words>445</Words>
  <Application>Microsoft Macintosh PowerPoint</Application>
  <PresentationFormat>Widescreen</PresentationFormat>
  <Paragraphs>55</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vt:lpstr>
      <vt:lpstr>Arial</vt:lpstr>
      <vt:lpstr>Calibri</vt:lpstr>
      <vt:lpstr>IBM Plex Mono Text</vt:lpstr>
      <vt:lpstr>Manrope</vt:lpstr>
      <vt:lpstr>Manrope ExtraLight</vt:lpstr>
      <vt:lpstr>Titillium Web</vt:lpstr>
      <vt:lpstr>Titillium Web ExtraLight</vt:lpstr>
      <vt:lpstr>Formal_Stats</vt:lpstr>
      <vt:lpstr>Dog Collar: Fi</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Market Study</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Collar: Fi</dc:title>
  <dc:creator>Carlos Arreola</dc:creator>
  <cp:lastModifiedBy>Carlos Arreola</cp:lastModifiedBy>
  <cp:revision>1</cp:revision>
  <dcterms:created xsi:type="dcterms:W3CDTF">2022-02-24T19:02:23Z</dcterms:created>
  <dcterms:modified xsi:type="dcterms:W3CDTF">2022-02-24T20:06:40Z</dcterms:modified>
</cp:coreProperties>
</file>