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03" r:id="rId2"/>
    <p:sldId id="309" r:id="rId3"/>
    <p:sldId id="298" r:id="rId4"/>
    <p:sldId id="308" r:id="rId5"/>
    <p:sldId id="296" r:id="rId6"/>
    <p:sldId id="310" r:id="rId7"/>
    <p:sldId id="311" r:id="rId8"/>
    <p:sldId id="312" r:id="rId9"/>
    <p:sldId id="313" r:id="rId10"/>
    <p:sldId id="306" r:id="rId11"/>
    <p:sldId id="305" r:id="rId12"/>
  </p:sldIdLst>
  <p:sldSz cx="9144000" cy="5143500" type="screen16x9"/>
  <p:notesSz cx="6858000" cy="9144000"/>
  <p:embeddedFontLst>
    <p:embeddedFont>
      <p:font typeface="Titillium Web" panose="020B0604020202020204" charset="0"/>
      <p:regular r:id="rId14"/>
      <p:bold r:id="rId15"/>
      <p:italic r:id="rId16"/>
      <p:boldItalic r:id="rId17"/>
    </p:embeddedFont>
    <p:embeddedFont>
      <p:font typeface="Titillium Web Light" panose="020B0604020202020204" charset="0"/>
      <p:regular r:id="rId18"/>
      <p:bold r:id="rId19"/>
      <p:italic r:id="rId20"/>
      <p:boldItalic r:id="rId21"/>
    </p:embeddedFont>
    <p:embeddedFont>
      <p:font typeface="Dosis ExtraLight" panose="020B0604020202020204" charset="0"/>
      <p:regular r:id="rId22"/>
      <p:bold r:id="rId23"/>
    </p:embeddedFont>
    <p:embeddedFont>
      <p:font typeface="Gadugi" panose="020B0502040204020203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a" initials="K" lastIdx="1" clrIdx="0">
    <p:extLst>
      <p:ext uri="{19B8F6BF-5375-455C-9EA6-DF929625EA0E}">
        <p15:presenceInfo xmlns:p15="http://schemas.microsoft.com/office/powerpoint/2012/main" userId="5169176fd4c09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4" name="Google Shape;26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3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4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7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43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8" name="Google Shape;27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4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1"/>
          <p:cNvSpPr txBox="1">
            <a:spLocks noGrp="1"/>
          </p:cNvSpPr>
          <p:nvPr>
            <p:ph type="ctrTitle"/>
          </p:nvPr>
        </p:nvSpPr>
        <p:spPr>
          <a:xfrm>
            <a:off x="365760" y="219741"/>
            <a:ext cx="5958840" cy="24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/>
            </a:r>
            <a:br>
              <a:rPr lang="en-US" sz="4000" dirty="0"/>
            </a:br>
            <a:r>
              <a:rPr lang="en-US" sz="4400" dirty="0" smtClean="0"/>
              <a:t>Automated Smart City/Community Cleaning system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fr-FR" sz="1200" b="1" dirty="0"/>
              <a:t/>
            </a:r>
            <a:br>
              <a:rPr lang="fr-FR" sz="1200" b="1" dirty="0"/>
            </a:br>
            <a:r>
              <a:rPr lang="fr-FR" sz="2400" b="1" dirty="0" err="1"/>
              <a:t>IoT</a:t>
            </a:r>
            <a:r>
              <a:rPr lang="fr-FR" sz="2400" b="1" dirty="0"/>
              <a:t> middleware 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677" name="Google Shape;2677;p1"/>
          <p:cNvPicPr preferRelativeResize="0"/>
          <p:nvPr/>
        </p:nvPicPr>
        <p:blipFill rotWithShape="1">
          <a:blip r:embed="rId3">
            <a:alphaModFix/>
          </a:blip>
          <a:srcRect l="12588" t="20910" r="61581" b="20436"/>
          <a:stretch/>
        </p:blipFill>
        <p:spPr>
          <a:xfrm>
            <a:off x="7515446" y="4047374"/>
            <a:ext cx="800100" cy="739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8" name="Google Shape;2678;p1"/>
          <p:cNvSpPr txBox="1"/>
          <p:nvPr/>
        </p:nvSpPr>
        <p:spPr>
          <a:xfrm>
            <a:off x="251961" y="3955517"/>
            <a:ext cx="62941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Karthika Nair , </a:t>
            </a:r>
            <a:r>
              <a:rPr lang="en-US" sz="2400" b="1" i="0" u="none" strike="noStrike" cap="none" dirty="0" err="1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Changlong</a:t>
            </a:r>
            <a:r>
              <a:rPr lang="en-US" sz="2400" b="1" i="0" u="none" strike="noStrike" cap="none" dirty="0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Ji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M2 CSN</a:t>
            </a:r>
            <a:endParaRPr sz="2400" b="1" i="0" u="none" strike="noStrike" cap="none" dirty="0">
              <a:solidFill>
                <a:srgbClr val="80BFB7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94564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10"/>
          <p:cNvSpPr txBox="1">
            <a:spLocks noGrp="1"/>
          </p:cNvSpPr>
          <p:nvPr>
            <p:ph type="title"/>
          </p:nvPr>
        </p:nvSpPr>
        <p:spPr>
          <a:xfrm>
            <a:off x="569445" y="207747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Conclusion and </a:t>
            </a:r>
            <a:r>
              <a:rPr lang="fr-FR" dirty="0" smtClean="0"/>
              <a:t>Future </a:t>
            </a:r>
            <a:r>
              <a:rPr lang="fr-FR" dirty="0" err="1"/>
              <a:t>Work</a:t>
            </a:r>
            <a:endParaRPr dirty="0"/>
          </a:p>
        </p:txBody>
      </p:sp>
      <p:sp>
        <p:nvSpPr>
          <p:cNvPr id="2739" name="Google Shape;273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F82608-3ED8-4F30-9705-1FD7DC002CBC}"/>
              </a:ext>
            </a:extLst>
          </p:cNvPr>
          <p:cNvSpPr txBox="1"/>
          <p:nvPr/>
        </p:nvSpPr>
        <p:spPr>
          <a:xfrm>
            <a:off x="640231" y="1251151"/>
            <a:ext cx="669031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en-US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Maybe implement distributed Pub/Sub for different zones in a city(only client zone subscribed to the topic can receive).</a:t>
            </a:r>
            <a:endParaRPr lang="en-US" sz="2000" dirty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en-US" sz="2000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Cloud </a:t>
            </a:r>
            <a:r>
              <a:rPr lang="en-US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Integration: Scalability or data storage.</a:t>
            </a:r>
          </a:p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en-US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Send </a:t>
            </a:r>
            <a:r>
              <a:rPr lang="en-US" sz="2000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reports of the areas cleaned, the time taken, etc., all via the IOT sensors.</a:t>
            </a:r>
          </a:p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en-US" sz="2000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can distribute the database in future making it more </a:t>
            </a:r>
            <a:r>
              <a:rPr lang="en-US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edge</a:t>
            </a:r>
          </a:p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fr-FR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Smart </a:t>
            </a:r>
            <a:r>
              <a:rPr lang="fr-FR" sz="2000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Navigation and Obstacle </a:t>
            </a:r>
            <a:r>
              <a:rPr lang="fr-FR" sz="2000" dirty="0" err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Avoidance</a:t>
            </a:r>
            <a:endParaRPr lang="en-US" sz="2000" dirty="0" smtClean="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171450" lvl="0" indent="-171450">
              <a:spcBef>
                <a:spcPts val="600"/>
              </a:spcBef>
              <a:buClr>
                <a:srgbClr val="003B55"/>
              </a:buClr>
              <a:buSzPts val="1100"/>
              <a:buFont typeface="Titillium Web Light"/>
              <a:buChar char="▪"/>
              <a:defRPr/>
            </a:pPr>
            <a:r>
              <a:rPr lang="en-US" sz="2000" dirty="0" smtClean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Transmit </a:t>
            </a:r>
            <a:r>
              <a:rPr lang="en-US" sz="2000" dirty="0" err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gps</a:t>
            </a:r>
            <a:r>
              <a:rPr lang="en-US" sz="2000" dirty="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data using 5g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63440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</a:pPr>
            <a:r>
              <a:rPr lang="en-US" sz="6000" b="0" i="0" u="none" strike="noStrike" cap="non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THANKS!</a:t>
            </a:r>
            <a:endParaRPr sz="6000" b="0" i="0" u="none" strike="noStrike" cap="none">
              <a:solidFill>
                <a:srgbClr val="80BFB7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771" name="Google Shape;277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729234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r>
              <a:rPr lang="en-US" sz="3600" b="0" i="0" u="none" strike="noStrike" cap="none" dirty="0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</a:t>
            </a:r>
            <a:r>
              <a:rPr lang="en-US" sz="3600" b="0" i="0" u="none" strike="noStrike" cap="none" dirty="0" smtClean="0">
                <a:solidFill>
                  <a:srgbClr val="D3EBD5"/>
                </a:solidFill>
                <a:highlight>
                  <a:srgbClr val="01597F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endParaRPr lang="en-US" sz="3600" dirty="0">
              <a:solidFill>
                <a:srgbClr val="D3EBD5"/>
              </a:solidFill>
              <a:highlight>
                <a:srgbClr val="01597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None/>
            </a:pPr>
            <a:endParaRPr lang="en-US" sz="3600" b="0" i="0" u="none" strike="noStrike" cap="none" dirty="0" smtClean="0">
              <a:solidFill>
                <a:srgbClr val="D3EBD5"/>
              </a:solidFill>
              <a:highlight>
                <a:srgbClr val="01597F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>
              <a:buNone/>
            </a:pPr>
            <a:r>
              <a:rPr lang="en-US" dirty="0" err="1" smtClean="0">
                <a:solidFill>
                  <a:srgbClr val="D3EBD5"/>
                </a:solidFill>
                <a:highlight>
                  <a:srgbClr val="01597F"/>
                </a:highlight>
              </a:rPr>
              <a:t>Github</a:t>
            </a:r>
            <a:r>
              <a:rPr lang="en-US" dirty="0">
                <a:solidFill>
                  <a:srgbClr val="D3EBD5"/>
                </a:solidFill>
                <a:highlight>
                  <a:srgbClr val="01597F"/>
                </a:highlight>
              </a:rPr>
              <a:t> Repository</a:t>
            </a:r>
            <a:r>
              <a:rPr lang="en-US" dirty="0" smtClean="0">
                <a:solidFill>
                  <a:srgbClr val="D3EBD5"/>
                </a:solidFill>
                <a:highlight>
                  <a:srgbClr val="01597F"/>
                </a:highlight>
              </a:rPr>
              <a:t>: https</a:t>
            </a:r>
            <a:r>
              <a:rPr lang="en-US" dirty="0">
                <a:solidFill>
                  <a:srgbClr val="D3EBD5"/>
                </a:solidFill>
                <a:highlight>
                  <a:srgbClr val="01597F"/>
                </a:highlight>
              </a:rPr>
              <a:t>://github.com/CharlieChee/smart_city_cleaning</a:t>
            </a:r>
            <a:endParaRPr b="0" i="0" u="none" strike="noStrike" cap="none" dirty="0">
              <a:solidFill>
                <a:srgbClr val="D3EBD5"/>
              </a:solidFill>
              <a:highlight>
                <a:srgbClr val="01597F"/>
              </a:highlight>
              <a:sym typeface="Titillium Web Light"/>
            </a:endParaRPr>
          </a:p>
        </p:txBody>
      </p:sp>
      <p:sp>
        <p:nvSpPr>
          <p:cNvPr id="2772" name="Google Shape;2772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6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flipH="1">
            <a:off x="640230" y="777240"/>
            <a:ext cx="4922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We have heard </a:t>
            </a:r>
            <a:r>
              <a:rPr lang="en-US" sz="2800" i="1" dirty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about robotic vacuums and wireless floor cleaners </a:t>
            </a:r>
            <a:r>
              <a:rPr lang="en-US" sz="2800" i="1" dirty="0" smtClean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for </a:t>
            </a:r>
            <a:r>
              <a:rPr lang="en-US" sz="2800" i="1" dirty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homes and offices </a:t>
            </a:r>
            <a:r>
              <a:rPr lang="en-US" sz="2800" i="1" dirty="0" smtClean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.</a:t>
            </a:r>
          </a:p>
          <a:p>
            <a:endParaRPr lang="en-US" sz="2800" i="1" dirty="0">
              <a:solidFill>
                <a:schemeClr val="accent1">
                  <a:lumMod val="90000"/>
                </a:schemeClr>
              </a:solidFill>
              <a:latin typeface="Dosis ExtraLight" panose="020B0604020202020204" charset="0"/>
              <a:ea typeface="Gadugi" panose="020B0502040204020203" pitchFamily="34" charset="0"/>
            </a:endParaRPr>
          </a:p>
          <a:p>
            <a:endParaRPr lang="en-US" sz="2800" i="1" dirty="0" smtClean="0">
              <a:solidFill>
                <a:schemeClr val="accent1">
                  <a:lumMod val="90000"/>
                </a:schemeClr>
              </a:solidFill>
              <a:latin typeface="Dosis ExtraLight" panose="020B0604020202020204" charset="0"/>
              <a:ea typeface="Gadugi" panose="020B0502040204020203" pitchFamily="34" charset="0"/>
            </a:endParaRPr>
          </a:p>
          <a:p>
            <a:r>
              <a:rPr lang="en-US" sz="2800" i="1" dirty="0" smtClean="0">
                <a:solidFill>
                  <a:schemeClr val="accent1">
                    <a:lumMod val="90000"/>
                  </a:schemeClr>
                </a:solidFill>
                <a:latin typeface="Dosis ExtraLight" panose="020B0604020202020204" charset="0"/>
                <a:ea typeface="Gadugi" panose="020B0502040204020203" pitchFamily="34" charset="0"/>
              </a:rPr>
              <a:t>What if we can apply the same principle in cleaning streets in big Cities?</a:t>
            </a:r>
            <a:endParaRPr lang="en-IN" sz="2800" i="1" dirty="0">
              <a:solidFill>
                <a:schemeClr val="accent1">
                  <a:lumMod val="90000"/>
                </a:schemeClr>
              </a:solidFill>
              <a:latin typeface="Dosis ExtraLight" panose="020B0604020202020204" charset="0"/>
              <a:ea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67" b="96600" l="4400" r="960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21" b="4148"/>
          <a:stretch/>
        </p:blipFill>
        <p:spPr>
          <a:xfrm>
            <a:off x="5259898" y="1274415"/>
            <a:ext cx="2718242" cy="2545080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14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4"/>
          <p:cNvSpPr txBox="1">
            <a:spLocks noGrp="1"/>
          </p:cNvSpPr>
          <p:nvPr>
            <p:ph type="title"/>
          </p:nvPr>
        </p:nvSpPr>
        <p:spPr>
          <a:xfrm>
            <a:off x="640231" y="221877"/>
            <a:ext cx="6761100" cy="74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MOTIVATION</a:t>
            </a:r>
            <a:endParaRPr dirty="0"/>
          </a:p>
        </p:txBody>
      </p:sp>
      <p:sp>
        <p:nvSpPr>
          <p:cNvPr id="2698" name="Google Shape;2698;p4"/>
          <p:cNvSpPr txBox="1">
            <a:spLocks noGrp="1"/>
          </p:cNvSpPr>
          <p:nvPr>
            <p:ph type="body" idx="1"/>
          </p:nvPr>
        </p:nvSpPr>
        <p:spPr>
          <a:xfrm>
            <a:off x="738471" y="1353553"/>
            <a:ext cx="6761100" cy="252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Existing Frameworks for smart house, office etc.</a:t>
            </a:r>
          </a:p>
          <a:p>
            <a:pPr lvl="0"/>
            <a:r>
              <a:rPr lang="en-US" sz="2000" b="1" dirty="0" smtClean="0"/>
              <a:t>Improving </a:t>
            </a:r>
            <a:r>
              <a:rPr lang="en-US" sz="2000" b="1" dirty="0"/>
              <a:t>quality of life for </a:t>
            </a:r>
            <a:r>
              <a:rPr lang="en-US" sz="2000" b="1" dirty="0" smtClean="0"/>
              <a:t>residents</a:t>
            </a:r>
          </a:p>
          <a:p>
            <a:pPr lvl="0"/>
            <a:r>
              <a:rPr lang="en-US" sz="2000" b="1" dirty="0" smtClean="0"/>
              <a:t>Reduction </a:t>
            </a:r>
            <a:r>
              <a:rPr lang="en-US" sz="2000" b="1" dirty="0"/>
              <a:t>of Operational Costs</a:t>
            </a:r>
            <a:r>
              <a:rPr lang="en-US" sz="2000" dirty="0" smtClean="0"/>
              <a:t>: </a:t>
            </a:r>
            <a:r>
              <a:rPr lang="en-US" sz="2000" i="1" dirty="0"/>
              <a:t>Automation and optimization of cleaning processes can lead to cost savings in terms of labor, fuel, and equipment maintenance</a:t>
            </a:r>
            <a:r>
              <a:rPr lang="en-US" sz="2000" i="1" dirty="0" smtClean="0"/>
              <a:t>.</a:t>
            </a:r>
          </a:p>
          <a:p>
            <a:pPr lvl="0"/>
            <a:endParaRPr lang="en-US" sz="2000" i="1" dirty="0" smtClean="0"/>
          </a:p>
        </p:txBody>
      </p:sp>
      <p:sp>
        <p:nvSpPr>
          <p:cNvPr id="2699" name="Google Shape;2699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ZoneTexte 7">
            <a:extLst>
              <a:ext uri="{FF2B5EF4-FFF2-40B4-BE49-F238E27FC236}">
                <a16:creationId xmlns:a16="http://schemas.microsoft.com/office/drawing/2014/main" id="{A6BC81AC-39CB-4B81-A4A9-31F20AB33E6B}"/>
              </a:ext>
            </a:extLst>
          </p:cNvPr>
          <p:cNvSpPr txBox="1"/>
          <p:nvPr/>
        </p:nvSpPr>
        <p:spPr>
          <a:xfrm>
            <a:off x="978089" y="3634740"/>
            <a:ext cx="688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There are less </a:t>
            </a:r>
            <a:r>
              <a:rPr lang="en-US" sz="24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existing </a:t>
            </a:r>
            <a:r>
              <a:rPr lang="en-US" sz="24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framework for smart city cleaning.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4"/>
          <p:cNvSpPr txBox="1">
            <a:spLocks noGrp="1"/>
          </p:cNvSpPr>
          <p:nvPr>
            <p:ph type="title"/>
          </p:nvPr>
        </p:nvSpPr>
        <p:spPr>
          <a:xfrm>
            <a:off x="640231" y="221877"/>
            <a:ext cx="6761100" cy="74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dirty="0"/>
              <a:t> </a:t>
            </a:r>
            <a:r>
              <a:rPr lang="fr-FR" dirty="0" smtClean="0"/>
              <a:t>GOALS</a:t>
            </a:r>
            <a:endParaRPr dirty="0"/>
          </a:p>
        </p:txBody>
      </p:sp>
      <p:sp>
        <p:nvSpPr>
          <p:cNvPr id="2698" name="Google Shape;2698;p4"/>
          <p:cNvSpPr txBox="1">
            <a:spLocks noGrp="1"/>
          </p:cNvSpPr>
          <p:nvPr>
            <p:ph type="body" idx="1"/>
          </p:nvPr>
        </p:nvSpPr>
        <p:spPr>
          <a:xfrm>
            <a:off x="738471" y="1353553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sz="2000" b="1" dirty="0">
                <a:solidFill>
                  <a:srgbClr val="003B55"/>
                </a:solidFill>
              </a:rPr>
              <a:t>Building an efficient smart city cleaning system with multiple middleware technologies that </a:t>
            </a:r>
            <a:r>
              <a:rPr lang="en-US" sz="2000" b="1" dirty="0" smtClean="0">
                <a:solidFill>
                  <a:srgbClr val="003B55"/>
                </a:solidFill>
              </a:rPr>
              <a:t>is:</a:t>
            </a:r>
          </a:p>
          <a:p>
            <a:pPr lvl="0"/>
            <a:r>
              <a:rPr lang="en-US" sz="2000" b="1" dirty="0" smtClean="0"/>
              <a:t>Having Timely Response</a:t>
            </a:r>
          </a:p>
          <a:p>
            <a:pPr lvl="0"/>
            <a:r>
              <a:rPr lang="en-US" sz="2000" b="1" dirty="0"/>
              <a:t>Real-Time </a:t>
            </a:r>
            <a:r>
              <a:rPr lang="en-US" sz="2000" b="1" dirty="0" smtClean="0"/>
              <a:t>Monitoring</a:t>
            </a:r>
          </a:p>
          <a:p>
            <a:r>
              <a:rPr lang="en-US" sz="2000" b="1" dirty="0" smtClean="0"/>
              <a:t>Scalable</a:t>
            </a:r>
          </a:p>
          <a:p>
            <a:r>
              <a:rPr lang="en-US" sz="2000" b="1" dirty="0" smtClean="0"/>
              <a:t>Cost Efficient</a:t>
            </a:r>
          </a:p>
          <a:p>
            <a:pPr lvl="0"/>
            <a:r>
              <a:rPr lang="en-US" sz="2000" b="1" dirty="0" smtClean="0"/>
              <a:t>Reduce </a:t>
            </a:r>
            <a:r>
              <a:rPr lang="en-US" sz="2000" b="1" dirty="0"/>
              <a:t>Environmental Impact</a:t>
            </a:r>
          </a:p>
          <a:p>
            <a:pPr lvl="0"/>
            <a:endParaRPr lang="en-US" sz="2000" b="1" dirty="0" smtClean="0"/>
          </a:p>
        </p:txBody>
      </p:sp>
      <p:sp>
        <p:nvSpPr>
          <p:cNvPr id="2699" name="Google Shape;2699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56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96520" y="28657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 smtClean="0">
                <a:solidFill>
                  <a:srgbClr val="0B87A1"/>
                </a:solidFill>
                <a:latin typeface="Dosis ExtraLight"/>
                <a:sym typeface="Dosis ExtraLight"/>
              </a:rPr>
              <a:t>Proposed Project</a:t>
            </a:r>
            <a:r>
              <a:rPr lang="en" sz="3600" dirty="0">
                <a:solidFill>
                  <a:srgbClr val="0B87A1"/>
                </a:solidFill>
                <a:latin typeface="Dosis ExtraLight"/>
                <a:sym typeface="Dosis ExtraLight"/>
              </a:rPr>
              <a:t>	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3880" y="1528465"/>
            <a:ext cx="71247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Our System have several cameras for  zones of a city</a:t>
            </a: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(Our project uses one camera for one zone for experiment)</a:t>
            </a: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Each Camera detects waste using ML Approach and alerts the robots present near the zone.</a:t>
            </a: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Each robot calculates its distance to the zone and return its value</a:t>
            </a: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The robot with minimum distance goes to location and cleans the waste.</a:t>
            </a: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endParaRPr lang="en-US" sz="2000" b="1" dirty="0">
              <a:solidFill>
                <a:srgbClr val="003B55"/>
              </a:solidFill>
              <a:latin typeface="Titillium Web Light"/>
              <a:sym typeface="Titillium Web Light"/>
            </a:endParaRPr>
          </a:p>
          <a:p>
            <a:pPr marL="76200" lvl="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en-US" sz="2000" b="1" dirty="0" smtClean="0">
                <a:solidFill>
                  <a:srgbClr val="003B55"/>
                </a:solidFill>
                <a:latin typeface="Titillium Web Light"/>
                <a:sym typeface="Titillium Web Light"/>
              </a:rPr>
              <a:t> </a:t>
            </a:r>
            <a:endParaRPr lang="en-US" sz="2000" i="1" dirty="0">
              <a:solidFill>
                <a:srgbClr val="003B55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80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" y="0"/>
            <a:ext cx="9123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" y="0"/>
            <a:ext cx="9123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" y="0"/>
            <a:ext cx="91136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" y="0"/>
            <a:ext cx="90834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367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277</Words>
  <Application>Microsoft Office PowerPoint</Application>
  <PresentationFormat>On-screen Show (16:9)</PresentationFormat>
  <Paragraphs>49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Titillium Web</vt:lpstr>
      <vt:lpstr>Titillium Web Light</vt:lpstr>
      <vt:lpstr>Dosis ExtraLight</vt:lpstr>
      <vt:lpstr>Gadugi</vt:lpstr>
      <vt:lpstr>Mowbray template</vt:lpstr>
      <vt:lpstr> Automated Smart City/Community Cleaning system  IoT middleware  </vt:lpstr>
      <vt:lpstr>PowerPoint Presentation</vt:lpstr>
      <vt:lpstr>MOTIVATION</vt:lpstr>
      <vt:lpstr>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RADAR: An In-Building RF-based User Location and Tracking System</dc:title>
  <dc:creator>Karthika</dc:creator>
  <cp:lastModifiedBy>Karthika</cp:lastModifiedBy>
  <cp:revision>171</cp:revision>
  <dcterms:modified xsi:type="dcterms:W3CDTF">2023-10-25T11:39:24Z</dcterms:modified>
</cp:coreProperties>
</file>