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>
        <p:scale>
          <a:sx n="116" d="100"/>
          <a:sy n="116" d="100"/>
        </p:scale>
        <p:origin x="41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DF0A-C405-5421-CF03-F0A95B799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277A-73DC-075B-5EEA-B1B22F57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7A5C-D729-C427-458D-A5A10324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71F7-E503-C79B-1F07-832CB4D8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B34A-65CE-D3E6-285D-078933A5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111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354F-1E3A-932A-2724-558ABBF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F26C1-745B-620E-7AB8-B6938E4A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F7BA-CBEC-EF3E-AACE-5BADFEAF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85C4-DC2B-BCFA-9A6C-0D139424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84335-BBA1-C514-9B36-6DF8FBB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873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E8D12-AD67-5C98-22A9-16957A496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9279-AC9D-12C0-AACB-0178EE22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0941-A837-9C2F-56E5-7890CEBC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8104-DF22-B1F6-BF9A-6786E75F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2003-9AD6-8790-C058-0B652678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8885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2A8F-CB3F-94DD-B0E9-70886188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2618-0884-9EC1-B705-2E0DDBEA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1014-FF37-3D35-546C-E24D6435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4628-49D4-5A06-C323-9DC075F4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6F79-1DBB-4E94-B987-FB7CBFFD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22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651D-1EED-8C36-898A-7C5D9F57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46B9-DA4D-7898-B1FD-AE16FC8A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1B3C-B659-A15F-E296-F4FC6D0C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24DF-4A3D-5C99-6D30-2156C0B8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F860C-9688-724C-E1E0-328DD94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965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F036-FB41-4E7F-ED54-46FCD60F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F9A7-1BB8-6583-D921-097C24D6A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CC50-602B-0FA2-6E81-6EB772925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C23-E6C0-2F8D-19B0-BE8D2557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6F24-C943-A226-197D-19CC173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DAF23-3C24-DF70-AF33-DDDF4FA8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76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CEEE-4F57-0B2A-87F7-49807521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BBC2-75F9-88BC-ED9E-3A773F7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ED5E5-B821-0738-2185-EBFBBA5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A3AD-B646-89BF-6B94-2724A31BA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7D543-C59B-7D90-1127-8D0451387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D8819-0E1E-8E3B-61CB-5E1F4829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7202B-6657-9918-6473-A0B0588C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A0F85-C30C-8004-3949-BE86DAAD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28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4083-C100-3A89-C6E8-303F7F6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AFF85-FC18-528D-9CF0-7C91E88B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8719D-B2BD-BA75-038A-CD20442F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09168-3E2A-38DF-F0D9-0F172A43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534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F4198-4341-CB06-9FA2-D0617810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9826B-C754-E66F-EDD3-E02CAB89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D3C1-D789-D075-A078-BE02BFA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5132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DC0B-77D9-A0C8-2754-1E80800E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03A-F614-E662-3FD6-63C319AB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A5B6-DE5B-3E8D-BA7A-C7BE795A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68046-AE14-ABFC-6BA2-166B1CFC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38BF-6E93-4BB5-15FF-969A7FD7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61BAE-A319-B2C9-6E66-77EA6D28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3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06B4-CF22-B5B5-430F-25E4C858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3CD62-4D29-4020-7773-FD6C7B1CE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DDFCF-8854-FC5F-1A69-F41E7B87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EADB-6DC4-1CF7-14D6-AAED200A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2053-8F85-7F69-B7E9-AEB0F83F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1F03-91C4-1F15-AB99-89EFFE46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84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88454-C8D6-26A4-3F16-91935E30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D477-6EF6-6E6C-A2B1-09A6B1F6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513A-5EA0-B137-5441-2608DDEC8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7190-C6F8-1647-B00A-3C7580995397}" type="datetimeFigureOut">
              <a:rPr lang="en-FR" smtClean="0"/>
              <a:t>22/08/2023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5BD8-5820-2BA4-7A61-2ECA0A458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2FCC-B9F9-C821-7803-0210636CD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55F-E203-CB4E-99C0-BC5833F971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41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52-AEF5-DF96-9039-2B58D855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FR" dirty="0"/>
              <a:t>新图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A663-9969-A4B6-F871-F0A03148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248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6551-7A65-940A-BEA9-A9F9B23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2. 剩余最大连通图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460-D064-2776-0880-37866896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对于剩下的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client {1, 5, 7, 8, 9}</a:t>
            </a:r>
            <a:r>
              <a:rPr lang="zh-CN" altLang="en-US" dirty="0"/>
              <a:t>，再次求一次联邦平均</a:t>
            </a:r>
            <a:r>
              <a:rPr lang="en-US" altLang="zh-CN" dirty="0"/>
              <a:t>(</a:t>
            </a:r>
            <a:r>
              <a:rPr lang="en-US" altLang="zh-CN" dirty="0" err="1"/>
              <a:t>FedAvg</a:t>
            </a:r>
            <a:r>
              <a:rPr lang="en-US" altLang="zh-CN" dirty="0"/>
              <a:t>)</a:t>
            </a:r>
            <a:r>
              <a:rPr lang="zh-CN" altLang="en-US" dirty="0"/>
              <a:t>，得到梯度</a:t>
            </a:r>
            <a:r>
              <a:rPr lang="en-US" altLang="zh-CN" b="1" dirty="0"/>
              <a:t>W</a:t>
            </a:r>
            <a:r>
              <a:rPr lang="en-US" altLang="zh-CN" baseline="30000" dirty="0"/>
              <a:t>101</a:t>
            </a:r>
            <a:r>
              <a:rPr lang="en-US" altLang="zh-CN" baseline="-25000" dirty="0"/>
              <a:t>C5</a:t>
            </a:r>
            <a:endParaRPr lang="en-US" altLang="zh-CN" dirty="0"/>
          </a:p>
          <a:p>
            <a:r>
              <a:rPr lang="zh-CN" altLang="en-US" dirty="0"/>
              <a:t>然后梯度</a:t>
            </a:r>
            <a:r>
              <a:rPr lang="en-US" altLang="zh-CN" b="1" dirty="0"/>
              <a:t>W</a:t>
            </a:r>
            <a:r>
              <a:rPr lang="en-US" altLang="zh-CN" baseline="30000" dirty="0"/>
              <a:t>101</a:t>
            </a:r>
            <a:r>
              <a:rPr lang="en-US" altLang="zh-CN" baseline="-25000" dirty="0"/>
              <a:t>C5</a:t>
            </a:r>
            <a:r>
              <a:rPr lang="zh-CN" altLang="en-US" dirty="0"/>
              <a:t>再与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client </a:t>
            </a:r>
            <a:r>
              <a:rPr lang="zh-CN" altLang="en-US" dirty="0"/>
              <a:t>中的每个数据点</a:t>
            </a:r>
            <a:r>
              <a:rPr lang="en-US" altLang="zh-CN" dirty="0"/>
              <a:t>z</a:t>
            </a:r>
            <a:r>
              <a:rPr lang="zh-CN" altLang="en-US" dirty="0"/>
              <a:t>的梯度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z</a:t>
            </a:r>
            <a:r>
              <a:rPr lang="zh-CN" altLang="en-US" dirty="0"/>
              <a:t>计算出余弦相似度</a:t>
            </a:r>
            <a:r>
              <a:rPr lang="en-US" altLang="zh-CN" dirty="0" err="1"/>
              <a:t>cosim</a:t>
            </a:r>
            <a:r>
              <a:rPr lang="en-US" altLang="zh-CN" dirty="0"/>
              <a:t>(</a:t>
            </a:r>
            <a:r>
              <a:rPr lang="en-US" altLang="zh-CN" b="1" dirty="0"/>
              <a:t>W</a:t>
            </a:r>
            <a:r>
              <a:rPr lang="en-US" altLang="zh-CN" baseline="30000" dirty="0"/>
              <a:t>101</a:t>
            </a:r>
            <a:r>
              <a:rPr lang="en-US" altLang="zh-CN" baseline="-25000" dirty="0"/>
              <a:t>C5</a:t>
            </a:r>
            <a:r>
              <a:rPr lang="en-US" altLang="zh-CN" dirty="0"/>
              <a:t>, 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z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假设最终生成两个连通子图，</a:t>
            </a:r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zh-CN" altLang="en-US" dirty="0">
                <a:solidFill>
                  <a:srgbClr val="FF0000"/>
                </a:solidFill>
              </a:rPr>
              <a:t> 分别为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，则分别计算联邦平均得到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C3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然后梯度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C3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C2</a:t>
            </a:r>
            <a:r>
              <a:rPr lang="zh-CN" altLang="en-US" dirty="0">
                <a:solidFill>
                  <a:srgbClr val="FF0000"/>
                </a:solidFill>
              </a:rPr>
              <a:t>再分别与</a:t>
            </a:r>
            <a:r>
              <a:rPr lang="zh-CN" altLang="en-FR" dirty="0">
                <a:solidFill>
                  <a:srgbClr val="FF0000"/>
                </a:solidFill>
              </a:rPr>
              <a:t>自己所在</a:t>
            </a:r>
            <a:r>
              <a:rPr lang="zh-CN" altLang="en-US" dirty="0">
                <a:solidFill>
                  <a:srgbClr val="FF0000"/>
                </a:solidFill>
              </a:rPr>
              <a:t>连通图的每个数据点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的梯度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baseline="-25000" dirty="0" err="1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计算出余弦相似度</a:t>
            </a:r>
            <a:r>
              <a:rPr lang="en-US" altLang="zh-CN" dirty="0" err="1">
                <a:solidFill>
                  <a:srgbClr val="FF0000"/>
                </a:solidFill>
              </a:rPr>
              <a:t>cosim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C3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baseline="-25000" dirty="0" err="1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cosim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aseline="30000" dirty="0">
                <a:solidFill>
                  <a:srgbClr val="FF0000"/>
                </a:solidFill>
              </a:rPr>
              <a:t>101</a:t>
            </a:r>
            <a:r>
              <a:rPr lang="en-US" altLang="zh-CN" baseline="-25000" dirty="0">
                <a:solidFill>
                  <a:srgbClr val="FF0000"/>
                </a:solidFill>
              </a:rPr>
              <a:t>C2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baseline="-25000" dirty="0" err="1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6002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737E-5AF6-B632-0A34-31165310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3. 准确率分析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22F3-0968-0A49-DF24-8A5708FE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最后根据之前求得的 threshold 来判断每个点是属于 member 还是</a:t>
            </a:r>
            <a:r>
              <a:rPr lang="zh-CN" altLang="en-US" dirty="0"/>
              <a:t> </a:t>
            </a:r>
            <a:r>
              <a:rPr lang="en-US" altLang="zh-CN" dirty="0"/>
              <a:t>nonmember</a:t>
            </a:r>
            <a:r>
              <a:rPr lang="zh-CN" altLang="en-US" dirty="0"/>
              <a:t>，并计算准确率等指标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029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CB5-0EB3-DBAC-F175-A4B7AF74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71F3-AE35-C03C-A479-C54D92DF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D09260-BDA3-9621-F1A9-57141CA2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0"/>
            <a:ext cx="1060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468-8C23-B1E9-B85E-755DBE4A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7BDE7-6F6D-877F-E779-49DDDE34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1CD162-977A-40AF-6D0C-9A40C9CD8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0"/>
            <a:ext cx="1060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A48A-C208-8FDA-A29B-2C925EDB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29FE-370C-4F22-3746-440FDBC7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上面两张图为1000次的平均值</a:t>
            </a:r>
            <a:r>
              <a:rPr lang="zh-CN" altLang="en-US" dirty="0"/>
              <a:t>，幂律分布依然有点不够平滑，需要的话可以跑一次更大次数的图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319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52-AEF5-DF96-9039-2B58D855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FR" dirty="0"/>
              <a:t>对于</a:t>
            </a:r>
            <a:r>
              <a:rPr lang="zh-CN" altLang="en-US" dirty="0"/>
              <a:t>之前的疑问理解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A663-9969-A4B6-F871-F0A03148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9034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6551-7A65-940A-BEA9-A9F9B23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模型训练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460-D064-2776-0880-37866896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实验参数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client: 10</a:t>
            </a:r>
          </a:p>
          <a:p>
            <a:r>
              <a:rPr lang="en-US" altLang="zh-CN" dirty="0"/>
              <a:t>dataset: cifar10</a:t>
            </a:r>
          </a:p>
          <a:p>
            <a:r>
              <a:rPr lang="en-US" dirty="0" err="1"/>
              <a:t>Datasize_per_client</a:t>
            </a:r>
            <a:r>
              <a:rPr lang="en-US" dirty="0"/>
              <a:t>: 500</a:t>
            </a:r>
          </a:p>
          <a:p>
            <a:r>
              <a:rPr lang="en-US" dirty="0"/>
              <a:t>Communication round: 100 </a:t>
            </a:r>
          </a:p>
          <a:p>
            <a:r>
              <a:rPr lang="en-US" dirty="0" err="1"/>
              <a:t>Batch_size</a:t>
            </a:r>
            <a:r>
              <a:rPr lang="en-US" dirty="0"/>
              <a:t>: 50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25235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6551-7A65-940A-BEA9-A9F9B23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模型训练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460-D064-2776-0880-37866896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对于已经训好的联邦学习模型</a:t>
            </a:r>
            <a:r>
              <a:rPr lang="zh-CN" altLang="en-US" dirty="0"/>
              <a:t>，此时已经经历了</a:t>
            </a:r>
            <a:r>
              <a:rPr lang="en-US" altLang="zh-CN" dirty="0"/>
              <a:t>100</a:t>
            </a:r>
            <a:r>
              <a:rPr lang="zh-CN" altLang="en-US" dirty="0"/>
              <a:t>轮，即</a:t>
            </a:r>
            <a:r>
              <a:rPr lang="en-US" altLang="zh-CN" dirty="0"/>
              <a:t>t = 100</a:t>
            </a:r>
            <a:r>
              <a:rPr lang="zh-CN" altLang="en-US" dirty="0"/>
              <a:t>，并且得到最末轮的梯度</a:t>
            </a:r>
            <a:r>
              <a:rPr lang="en-US" altLang="zh-CN" b="1" dirty="0"/>
              <a:t>W</a:t>
            </a:r>
            <a:r>
              <a:rPr lang="en-US" altLang="zh-CN" b="1" baseline="30000" dirty="0"/>
              <a:t>100</a:t>
            </a:r>
            <a:endParaRPr lang="en-US" altLang="zh-CN" b="1" dirty="0"/>
          </a:p>
          <a:p>
            <a:r>
              <a:rPr lang="en-US" dirty="0" err="1"/>
              <a:t>此时可以根据训练集和测试集的样本数据得到member和nonmember的与最后一次更新的梯度计算后得到的余弦相似度</a:t>
            </a:r>
            <a:r>
              <a:rPr lang="en-US" dirty="0"/>
              <a:t>(</a:t>
            </a:r>
            <a:r>
              <a:rPr lang="en-US" dirty="0" err="1"/>
              <a:t>cosim</a:t>
            </a:r>
            <a:r>
              <a:rPr lang="en-US" dirty="0"/>
              <a:t>)</a:t>
            </a:r>
            <a:r>
              <a:rPr lang="en-US" dirty="0" err="1"/>
              <a:t>的分布</a:t>
            </a:r>
            <a:endParaRPr lang="en-US" dirty="0"/>
          </a:p>
          <a:p>
            <a:r>
              <a:rPr lang="zh-CN" altLang="en-US" dirty="0"/>
              <a:t>根据该分布得到用于区分</a:t>
            </a:r>
            <a:r>
              <a:rPr lang="en-US" altLang="zh-CN" dirty="0"/>
              <a:t>member</a:t>
            </a:r>
            <a:r>
              <a:rPr lang="zh-CN" altLang="en-US" dirty="0"/>
              <a:t>和</a:t>
            </a:r>
            <a:r>
              <a:rPr lang="en-US" altLang="zh-CN" dirty="0"/>
              <a:t>nonmember</a:t>
            </a:r>
            <a:r>
              <a:rPr lang="zh-CN" altLang="en-US" dirty="0"/>
              <a:t>的</a:t>
            </a:r>
            <a:r>
              <a:rPr lang="en-US" altLang="zh-CN" dirty="0"/>
              <a:t>threshold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54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C076-5582-7EB2-CA9A-2B79C0DB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模型训练</a:t>
            </a:r>
            <a:endParaRPr lang="en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4C253-E3E5-F45B-2B38-8CAA1073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该图中</a:t>
            </a:r>
            <a:r>
              <a:rPr lang="zh-CN" altLang="en-US" dirty="0"/>
              <a:t>，</a:t>
            </a:r>
            <a:r>
              <a:rPr lang="en-US" altLang="zh-CN" dirty="0"/>
              <a:t>threshold</a:t>
            </a:r>
            <a:r>
              <a:rPr lang="zh-CN" altLang="en-US" dirty="0"/>
              <a:t>为两条函数的交点</a:t>
            </a:r>
            <a:endParaRPr lang="en-US" altLang="zh-CN" dirty="0"/>
          </a:p>
          <a:p>
            <a:endParaRPr lang="en-FR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B771387-FB23-A48D-751D-E4EAC2D1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09" y="2333420"/>
            <a:ext cx="8862375" cy="3841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BC741-3751-FFEE-F963-92668D36A75C}"/>
              </a:ext>
            </a:extLst>
          </p:cNvPr>
          <p:cNvCxnSpPr/>
          <p:nvPr/>
        </p:nvCxnSpPr>
        <p:spPr>
          <a:xfrm>
            <a:off x="6110688" y="2757830"/>
            <a:ext cx="0" cy="301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A953C-5659-7F19-2B06-9107EEC5A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934130" y="3117773"/>
            <a:ext cx="1059046" cy="10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C85A35-C246-5FFB-3593-5BD3DF06757F}"/>
              </a:ext>
            </a:extLst>
          </p:cNvPr>
          <p:cNvSpPr txBox="1"/>
          <p:nvPr/>
        </p:nvSpPr>
        <p:spPr>
          <a:xfrm>
            <a:off x="3849987" y="3035147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093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04C-A5AA-DCEB-6E45-35763BBD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2. 剩余最大连通图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FF10-D99F-2441-4A90-0977C5B7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2277" cy="4351338"/>
          </a:xfrm>
        </p:spPr>
        <p:txBody>
          <a:bodyPr/>
          <a:lstStyle/>
          <a:p>
            <a:r>
              <a:rPr lang="en-FR" dirty="0"/>
              <a:t>在随机去掉</a:t>
            </a:r>
            <a:r>
              <a:rPr lang="en-US" altLang="zh-CN" dirty="0"/>
              <a:t>5</a:t>
            </a:r>
            <a:r>
              <a:rPr lang="zh-CN" altLang="en-US" dirty="0"/>
              <a:t>个点后，还剩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client</a:t>
            </a:r>
            <a:r>
              <a:rPr lang="zh-CN" altLang="en-US" dirty="0"/>
              <a:t>，并且这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client</a:t>
            </a:r>
            <a:r>
              <a:rPr lang="zh-CN" altLang="en-US" dirty="0"/>
              <a:t>位于同一个连通图，如图所示：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28A3-033F-5E31-C1DC-199BCD82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58" y="618046"/>
            <a:ext cx="4789154" cy="50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292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1. 新图</vt:lpstr>
      <vt:lpstr>PowerPoint Presentation</vt:lpstr>
      <vt:lpstr>PowerPoint Presentation</vt:lpstr>
      <vt:lpstr>PowerPoint Presentation</vt:lpstr>
      <vt:lpstr>2. 对于之前的疑问理解</vt:lpstr>
      <vt:lpstr>1. 模型训练</vt:lpstr>
      <vt:lpstr>1. 模型训练</vt:lpstr>
      <vt:lpstr>1. 模型训练</vt:lpstr>
      <vt:lpstr>2. 剩余最大连通图</vt:lpstr>
      <vt:lpstr>2. 剩余最大连通图</vt:lpstr>
      <vt:lpstr>3. 准确率分析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新图</dc:title>
  <dc:creator>Office</dc:creator>
  <cp:lastModifiedBy>Office</cp:lastModifiedBy>
  <cp:revision>5</cp:revision>
  <dcterms:created xsi:type="dcterms:W3CDTF">2023-08-21T23:01:07Z</dcterms:created>
  <dcterms:modified xsi:type="dcterms:W3CDTF">2023-08-22T20:03:27Z</dcterms:modified>
</cp:coreProperties>
</file>