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13AC-8CE1-8ACD-2688-4067444DE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A18C9-D6BB-4FBE-B441-FBFD8A97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C85E-AF7E-FDFD-682D-99F7496A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8817-4E23-B5AD-D1AF-0C4DA8E7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3551A-F32C-291A-3601-E3A6EDF0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255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FCC0-B1BC-0AF6-2284-9928EC8A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A1A8A-FA73-8183-4B20-E52B8A3A1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05595-4235-27CC-79F5-6CF19F9D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D8C4-2C50-BFF9-A732-657A6834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06E0-476C-BEBF-F99F-029F162E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261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6AE27-67B9-5A2F-F8D8-59235387D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5C907-CEE7-B038-884B-B733A0E15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38BFB-72D2-0F86-3220-B8F78275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F493-19D8-C674-B857-C4DDED32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AFCD7-4ACA-D6C8-8532-F882185C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42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781A-EB41-E8A6-4375-62CB15C7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0447-96F7-551A-E643-C67565A5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C5C5-BB29-9585-310A-867B8773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4AA2-A29F-6FB6-EFF1-D49A695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9C3E-FE24-D301-2C49-51DEAD10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943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BDC6-7FC5-9E68-3865-3D866488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BF94-0972-832C-DFBE-B46B482B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CD00-7806-5150-EC43-C2EB8E87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5C6F-16EA-56E8-1FA2-2F0C15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0292-74D5-C3ED-3D26-E326EEF0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659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A4A2-9F66-5B8C-EE61-179A93B1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0DBB-5F3A-B615-833C-60FAC0B44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879A-B77E-9C50-71E0-5C2E791C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39805-8D34-AF53-AC51-64B8749D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A2D39-D3FA-0056-71D9-B8DB5C7D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7AB67-28A7-B82B-EAF6-056DA058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04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E34F-71BC-2107-7EC0-D65A549D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1EAD4-A382-879A-4068-EA4D7566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87F26-A6D4-073A-CBE4-237D86FBE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21E6A-B51A-F0E5-9211-C720DCD2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576ED-E40F-780E-E0E1-85B031C63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824BD-4435-A888-EC28-7702AC12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BA6B2-DDDD-0094-7EA9-44BEC743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3ADC9-4C8C-56C8-B028-9352668E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5420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D99B-5CF1-8DA7-9C64-6B420FE9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EAA0-29A5-0801-5F1C-DB073AEC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B96EB-ECC5-E91F-E2B1-7B52C886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D9B52-140B-B1AF-14A9-8E530161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8551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DC9EE-F9E6-AAED-35C5-386F532C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DFA2B-E964-461C-E3DD-0CA4ADF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7D5D2-7AB2-1E55-E322-8562EA0A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4845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4A03-7785-5BBF-974A-DDC68ECE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868B-C813-4220-70F4-98041C3C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EFEF0-A512-1D7F-1FC6-3B34139F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746E-03D0-5BD8-34EC-2CE5680B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F97CD-BA82-3D86-B34C-B1745338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9C47E-E7BF-9A1D-B4FD-DFB82A3F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369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724-F301-EACA-2540-9C5E4D41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C1779-246F-C28B-5D89-170B7E901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83406-69DE-2043-4D30-B50666C9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8B0C4-9991-E229-85D1-054EE933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DE06-1FB1-276B-056C-4118501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CA79F-AB61-DCB6-AC8D-5F7F50C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3767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05111-A4F1-D93D-83EA-414187B4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AFB8D-AAF2-7B13-2C95-C5B0AC7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EEA9-4649-EA39-4D04-E228CF392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E6DC-DF28-CA4E-A6BD-D8E172AECEF8}" type="datetimeFigureOut">
              <a:rPr lang="en-FR" smtClean="0"/>
              <a:t>11/07/2023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9E22-FE0D-03A1-C3E9-38527B471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8BDE-2138-87D6-1B0D-D507B55C1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829A-E7AF-474A-AD87-E9A51EBDC35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224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43B7-905E-73F2-DC70-6BA4C3D87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FR" sz="2400" dirty="0"/>
              <a:t>基于概率统计的成员推理攻击简单实验设计</a:t>
            </a:r>
          </a:p>
        </p:txBody>
      </p:sp>
    </p:spTree>
    <p:extLst>
      <p:ext uri="{BB962C8B-B14F-4D97-AF65-F5344CB8AC3E}">
        <p14:creationId xmlns:p14="http://schemas.microsoft.com/office/powerpoint/2010/main" val="351423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43B7-905E-73F2-DC70-6BA4C3D87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FR" sz="1800" dirty="0"/>
              <a:t>实验思路</a:t>
            </a:r>
            <a:r>
              <a:rPr lang="zh-CN" altLang="en-US" sz="1800" dirty="0"/>
              <a:t>：刻意训练一个过拟合的机器学习模型，然后通过其误差分布判断其属于训练集还是非训练集。</a:t>
            </a:r>
            <a:endParaRPr lang="en-FR" sz="1800" dirty="0"/>
          </a:p>
        </p:txBody>
      </p:sp>
    </p:spTree>
    <p:extLst>
      <p:ext uri="{BB962C8B-B14F-4D97-AF65-F5344CB8AC3E}">
        <p14:creationId xmlns:p14="http://schemas.microsoft.com/office/powerpoint/2010/main" val="327010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43B7-905E-73F2-DC70-6BA4C3D87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FR" sz="1800" dirty="0"/>
              <a:t>具体过程</a:t>
            </a:r>
            <a:r>
              <a:rPr lang="zh-CN" altLang="en-US" sz="1800" dirty="0"/>
              <a:t>：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zh-CN" altLang="en-US" sz="1800" dirty="0"/>
              <a:t>数据集：</a:t>
            </a:r>
            <a:r>
              <a:rPr lang="en-GB" altLang="zh-CN" sz="1800" dirty="0" err="1"/>
              <a:t>fetch_california_housing</a:t>
            </a:r>
            <a:r>
              <a:rPr lang="zh-CN" altLang="en-US" sz="1800" dirty="0"/>
              <a:t> （</a:t>
            </a:r>
            <a:r>
              <a:rPr lang="en-US" altLang="zh-CN" sz="1800" dirty="0"/>
              <a:t>20000</a:t>
            </a:r>
            <a:r>
              <a:rPr lang="zh-CN" altLang="en-US" sz="1800" dirty="0"/>
              <a:t>条数据）</a:t>
            </a:r>
            <a:br>
              <a:rPr lang="en-US" altLang="zh-CN" sz="1800" dirty="0"/>
            </a:br>
            <a:r>
              <a:rPr lang="zh-CN" altLang="en-US" sz="1800" dirty="0"/>
              <a:t>训练集占比：</a:t>
            </a:r>
            <a:r>
              <a:rPr lang="en-US" altLang="zh-CN" sz="1800" dirty="0"/>
              <a:t>0.25%</a:t>
            </a:r>
            <a:r>
              <a:rPr lang="zh-CN" altLang="en-US" sz="1800" dirty="0"/>
              <a:t> （使用很少的数据量以确保过拟合）</a:t>
            </a:r>
            <a:br>
              <a:rPr lang="en-US" altLang="zh-CN" sz="1800" dirty="0"/>
            </a:br>
            <a:r>
              <a:rPr lang="zh-CN" altLang="en-US" sz="1800" dirty="0"/>
              <a:t>所用模型：神经网络模型</a:t>
            </a:r>
            <a:br>
              <a:rPr lang="en-US" altLang="zh-CN" sz="1800" dirty="0"/>
            </a:br>
            <a:r>
              <a:rPr lang="zh-CN" altLang="en-US" sz="1800" dirty="0"/>
              <a:t>判断方式：分别求出训练集和非训练集的误差正态分布</a:t>
            </a:r>
            <a:r>
              <a:rPr lang="en-US" altLang="zh-CN" sz="1800" dirty="0"/>
              <a:t> difference</a:t>
            </a:r>
            <a:r>
              <a:rPr lang="zh-CN" altLang="en-US" sz="1800" dirty="0"/>
              <a:t>，比较 </a:t>
            </a:r>
            <a:r>
              <a:rPr lang="en-US" altLang="zh-CN" sz="1800" dirty="0"/>
              <a:t>difference</a:t>
            </a:r>
            <a:r>
              <a:rPr lang="zh-CN" altLang="en-US" sz="1800" dirty="0"/>
              <a:t> 所在数据集所占百分比，</a:t>
            </a:r>
            <a:r>
              <a:rPr lang="zh-CN" altLang="en-FR" sz="1800" dirty="0"/>
              <a:t>较大值</a:t>
            </a:r>
            <a:r>
              <a:rPr lang="zh-CN" altLang="en-US" sz="1800" dirty="0"/>
              <a:t>为该数据点所在集合。最后比较预测值和真实值求出准确率。</a:t>
            </a:r>
            <a:endParaRPr lang="en-FR" sz="1800" dirty="0"/>
          </a:p>
        </p:txBody>
      </p:sp>
    </p:spTree>
    <p:extLst>
      <p:ext uri="{BB962C8B-B14F-4D97-AF65-F5344CB8AC3E}">
        <p14:creationId xmlns:p14="http://schemas.microsoft.com/office/powerpoint/2010/main" val="286233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43B7-905E-73F2-DC70-6BA4C3D87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FR" sz="1800" dirty="0"/>
              <a:t>实验代码</a:t>
            </a:r>
            <a:r>
              <a:rPr lang="zh-CN" altLang="en-US" sz="1800" dirty="0"/>
              <a:t>：</a:t>
            </a:r>
            <a:r>
              <a:rPr lang="en-GB" altLang="zh-CN" sz="1800" dirty="0"/>
              <a:t>https://</a:t>
            </a:r>
            <a:r>
              <a:rPr lang="en-GB" altLang="zh-CN" sz="1800" dirty="0" err="1"/>
              <a:t>colab.research.google.com</a:t>
            </a:r>
            <a:r>
              <a:rPr lang="en-GB" altLang="zh-CN" sz="1800" dirty="0"/>
              <a:t>/drive/1xEFDCqOkzMpsQDgPwy9alev0bchBiaWS#scrollTo=-</a:t>
            </a:r>
            <a:r>
              <a:rPr lang="en-GB" altLang="zh-CN" sz="1800" dirty="0" err="1"/>
              <a:t>noHwnOERqig</a:t>
            </a:r>
            <a:endParaRPr lang="en-FR" sz="1800" dirty="0"/>
          </a:p>
        </p:txBody>
      </p:sp>
    </p:spTree>
    <p:extLst>
      <p:ext uri="{BB962C8B-B14F-4D97-AF65-F5344CB8AC3E}">
        <p14:creationId xmlns:p14="http://schemas.microsoft.com/office/powerpoint/2010/main" val="399762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BD82E-A285-4BA4-E4E6-653C5C29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7" y="212271"/>
            <a:ext cx="5501986" cy="43907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414EA75-6AD0-F137-A186-D413F0CA0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5138"/>
            <a:ext cx="9144000" cy="1099272"/>
          </a:xfrm>
        </p:spPr>
        <p:txBody>
          <a:bodyPr>
            <a:normAutofit/>
          </a:bodyPr>
          <a:lstStyle/>
          <a:p>
            <a:pPr algn="l"/>
            <a:r>
              <a:rPr lang="en-FR" sz="1800" dirty="0"/>
              <a:t>图像分析</a:t>
            </a:r>
            <a:r>
              <a:rPr lang="zh-CN" altLang="en-US" sz="1800" dirty="0"/>
              <a:t>：因为数据是过拟合的，因此其误差分布会更集中（即</a:t>
            </a:r>
            <a:r>
              <a:rPr lang="en-GB" altLang="zh-CN" sz="1800" dirty="0"/>
              <a:t>N(</a:t>
            </a:r>
            <a:r>
              <a:rPr lang="el-GR" altLang="zh-CN" sz="1800" dirty="0"/>
              <a:t>μ</a:t>
            </a:r>
            <a:r>
              <a:rPr lang="zh-CN" altLang="el-GR" sz="1800" dirty="0"/>
              <a:t>，</a:t>
            </a:r>
            <a:r>
              <a:rPr lang="el-GR" altLang="zh-CN" sz="1800" dirty="0"/>
              <a:t>σ2 )</a:t>
            </a:r>
            <a:r>
              <a:rPr lang="zh-CN" altLang="el-GR" sz="1800" dirty="0"/>
              <a:t>的</a:t>
            </a:r>
            <a:r>
              <a:rPr lang="el-GR" altLang="zh-CN" sz="1800" dirty="0"/>
              <a:t>σ</a:t>
            </a:r>
            <a:r>
              <a:rPr lang="zh-CN" altLang="el-GR" sz="1800" dirty="0"/>
              <a:t>值</a:t>
            </a:r>
            <a:r>
              <a:rPr lang="zh-CN" altLang="en-US" sz="1800" dirty="0"/>
              <a:t>更小）。由于中心极限定理，两者的</a:t>
            </a:r>
            <a:r>
              <a:rPr lang="el-GR" altLang="zh-CN" sz="1800" dirty="0"/>
              <a:t>μ</a:t>
            </a:r>
            <a:r>
              <a:rPr lang="zh-CN" altLang="el-GR" sz="1800" dirty="0"/>
              <a:t>值</a:t>
            </a:r>
            <a:r>
              <a:rPr lang="zh-CN" altLang="en-US" sz="1800" dirty="0"/>
              <a:t>相等。因此对于一个数据点，可以通过判断其对应的</a:t>
            </a:r>
            <a:r>
              <a:rPr lang="en-US" altLang="zh-CN" sz="1800" dirty="0"/>
              <a:t>Percentage</a:t>
            </a:r>
            <a:r>
              <a:rPr lang="zh-CN" altLang="en-US" sz="1800" dirty="0"/>
              <a:t>值大小，来预测它并划分到不同的集合。</a:t>
            </a:r>
            <a:endParaRPr lang="en-FR" sz="1800" dirty="0"/>
          </a:p>
        </p:txBody>
      </p:sp>
    </p:spTree>
    <p:extLst>
      <p:ext uri="{BB962C8B-B14F-4D97-AF65-F5344CB8AC3E}">
        <p14:creationId xmlns:p14="http://schemas.microsoft.com/office/powerpoint/2010/main" val="217792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43B7-905E-73F2-DC70-6BA4C3D87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70219"/>
            <a:ext cx="9144000" cy="2387600"/>
          </a:xfrm>
        </p:spPr>
        <p:txBody>
          <a:bodyPr>
            <a:normAutofit/>
          </a:bodyPr>
          <a:lstStyle/>
          <a:p>
            <a:r>
              <a:rPr lang="en-US" sz="1800" dirty="0" err="1"/>
              <a:t>几</a:t>
            </a:r>
            <a:r>
              <a:rPr lang="en-FR" sz="1800" dirty="0"/>
              <a:t>次实验结果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AC74E-6DD4-6F94-781C-17DD5218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0" y="517381"/>
            <a:ext cx="3572799" cy="2911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2A7645-3C98-309D-400E-4754D688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639" y="489158"/>
            <a:ext cx="3576807" cy="2939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FB964-452A-F5A7-3447-B89EC409D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396" y="517380"/>
            <a:ext cx="3605739" cy="2911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59881-CAB2-7A08-C753-FC361D811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53" y="3428999"/>
            <a:ext cx="3605739" cy="2943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5F2BB-E194-191F-4114-42DFDFCB1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307" y="3428999"/>
            <a:ext cx="3695700" cy="300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39AED-D705-9EC7-5F42-DD0886217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5192" y="3428999"/>
            <a:ext cx="3695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4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43B7-905E-73F2-DC70-6BA4C3D87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FR" sz="1800" dirty="0"/>
              <a:t>结论</a:t>
            </a:r>
            <a:r>
              <a:rPr lang="zh-CN" altLang="en-US" sz="1800" dirty="0"/>
              <a:t>：准确率大致在</a:t>
            </a:r>
            <a:r>
              <a:rPr lang="en-US" altLang="zh-CN" sz="1800" dirty="0"/>
              <a:t>50%</a:t>
            </a:r>
            <a:r>
              <a:rPr lang="zh-CN" altLang="en-US" sz="1800" dirty="0"/>
              <a:t>到</a:t>
            </a:r>
            <a:r>
              <a:rPr lang="en-US" altLang="zh-CN" sz="1800" dirty="0"/>
              <a:t>66%</a:t>
            </a:r>
            <a:r>
              <a:rPr lang="zh-CN" altLang="en-US" sz="1800" dirty="0"/>
              <a:t>之间，能较好地预测其是否属于训练集。</a:t>
            </a:r>
            <a:endParaRPr lang="en-FR" sz="1800" dirty="0"/>
          </a:p>
        </p:txBody>
      </p:sp>
    </p:spTree>
    <p:extLst>
      <p:ext uri="{BB962C8B-B14F-4D97-AF65-F5344CB8AC3E}">
        <p14:creationId xmlns:p14="http://schemas.microsoft.com/office/powerpoint/2010/main" val="318906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43B7-905E-73F2-DC70-6BA4C3D87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FR" sz="1800" dirty="0"/>
              <a:t>不足</a:t>
            </a:r>
            <a:r>
              <a:rPr lang="zh-CN" altLang="en-US" sz="1800" dirty="0"/>
              <a:t>：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zh-CN" altLang="en-FR" sz="1800" dirty="0"/>
              <a:t>本实验</a:t>
            </a:r>
            <a:r>
              <a:rPr lang="zh-CN" altLang="en-US" sz="1800" dirty="0"/>
              <a:t>有较强的过拟合特性，如果把训练集的数据扩大的话，其泛化性提高，两者的误差分布就很相似了，准确率也就只有</a:t>
            </a:r>
            <a:r>
              <a:rPr lang="en-US" altLang="zh-CN" sz="1800" dirty="0"/>
              <a:t>50%</a:t>
            </a:r>
            <a:r>
              <a:rPr lang="zh-CN" altLang="en-US" sz="1800" dirty="0"/>
              <a:t>左右。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zh-CN" altLang="en-US" sz="1800" dirty="0"/>
              <a:t>本实验仅实验了简单的线性模型，且只使用</a:t>
            </a:r>
            <a:r>
              <a:rPr lang="en-US" altLang="zh-CN" sz="1800" dirty="0"/>
              <a:t>square error</a:t>
            </a:r>
            <a:r>
              <a:rPr lang="zh-CN" altLang="en-US" sz="1800" dirty="0"/>
              <a:t>作为</a:t>
            </a:r>
            <a:r>
              <a:rPr lang="zh-CN" altLang="en-FR" sz="1800" dirty="0"/>
              <a:t>损失值</a:t>
            </a:r>
            <a:r>
              <a:rPr lang="zh-CN" altLang="en-US" sz="1800" dirty="0"/>
              <a:t>实验，还未实验其他方法。</a:t>
            </a:r>
            <a:endParaRPr lang="en-FR" sz="1800" dirty="0"/>
          </a:p>
        </p:txBody>
      </p:sp>
    </p:spTree>
    <p:extLst>
      <p:ext uri="{BB962C8B-B14F-4D97-AF65-F5344CB8AC3E}">
        <p14:creationId xmlns:p14="http://schemas.microsoft.com/office/powerpoint/2010/main" val="186524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310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基于概率统计的成员推理攻击简单实验设计</vt:lpstr>
      <vt:lpstr>实验思路：刻意训练一个过拟合的机器学习模型，然后通过其误差分布判断其属于训练集还是非训练集。</vt:lpstr>
      <vt:lpstr>具体过程：  数据集：fetch_california_housing （20000条数据） 训练集占比：0.25% （使用很少的数据量以确保过拟合） 所用模型：神经网络模型 判断方式：分别求出训练集和非训练集的误差正态分布 difference，比较 difference 所在数据集所占百分比，较大值为该数据点所在集合。最后比较预测值和真实值求出准确率。</vt:lpstr>
      <vt:lpstr>实验代码：https://colab.research.google.com/drive/1xEFDCqOkzMpsQDgPwy9alev0bchBiaWS#scrollTo=-noHwnOERqig</vt:lpstr>
      <vt:lpstr>图像分析：因为数据是过拟合的，因此其误差分布会更集中（即N(μ，σ2 )的σ值更小）。由于中心极限定理，两者的μ值相等。因此对于一个数据点，可以通过判断其对应的Percentage值大小，来预测它并划分到不同的集合。</vt:lpstr>
      <vt:lpstr>几次实验结果</vt:lpstr>
      <vt:lpstr>结论：准确率大致在50%到66%之间，能较好地预测其是否属于训练集。</vt:lpstr>
      <vt:lpstr>不足：  本实验有较强的过拟合特性，如果把训练集的数据扩大的话，其泛化性提高，两者的误差分布就很相似了，准确率也就只有50%左右。  本实验仅实验了简单的线性模型，且只使用square error作为损失值实验，还未实验其他方法。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基于概率统计的成员推理攻击简单实验设计</dc:title>
  <dc:creator>Office</dc:creator>
  <cp:lastModifiedBy>Office</cp:lastModifiedBy>
  <cp:revision>2</cp:revision>
  <dcterms:created xsi:type="dcterms:W3CDTF">2023-07-10T23:52:52Z</dcterms:created>
  <dcterms:modified xsi:type="dcterms:W3CDTF">2023-07-11T00:28:48Z</dcterms:modified>
</cp:coreProperties>
</file>