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7DAE-95E6-0DF7-15C1-E3F26683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1E649-0D1D-6C33-D9DD-CD77FB88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3491-9338-59F6-D090-68C64DA0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5E65-11B0-9C95-3120-A1446D8A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7371-0E7C-854A-7EF3-0ECBCACA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183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9C4-7521-7B9B-BF15-666DD78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7342E-4CD1-A8F2-D4E3-2A82EFFC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329C-EBE2-EE48-B841-372B28E8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B9DA-9BC3-17D0-526D-A0A69F22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CD32-850F-44A0-0C01-0DA3C3B3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25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6833-184A-6B1D-5EF1-43602B1CE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2AE90-59B7-4BBD-2BFF-5DD60BB8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DC37-944F-BF9C-13D9-0C28BD8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14AC-F491-F392-770E-D54BA788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5196-16F9-7A85-779F-DF011A08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255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6AD-FDB2-1F4E-051F-37050C32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945-6DDB-137E-869B-14B9BE3D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82E8-A1E8-18B9-FB5C-13423F65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E169-82CC-5DC7-86F9-741721D7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AC9C-BFB7-DCBB-28D8-F76F000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029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160C-C039-6034-6CE4-436780CE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07CB-B683-43AE-0B24-8757BE4B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FAE0-662C-7A00-DE46-858F0FF4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2372-5A78-0977-0629-8B9E36C1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2049-73B2-31D6-03D6-1C056EBD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31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E22B-A5C5-3B6E-9C1B-2DEE38DC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959C-92D3-01AB-F6A4-0335EB580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1FDE-DB39-507D-0DFD-1ECED909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5908-D8CD-6FFD-749F-57DB588A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3D6E-1F3B-8125-9DB9-41B8AA47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4DA22-704E-5063-9EEB-35201688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04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B5E4-5287-C09C-C428-AD3FF419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11C6-DFD0-E743-42DA-0BC6828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B6FFC-DF31-5CBB-EE14-8784CB84D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D8A6E-5A23-BEAF-F281-DC5AAB52A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B4283-574A-F5F5-48E9-18B4C5522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52D17-6049-71FA-5612-50E8D9C5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61236-3FD2-C99B-2B82-CC556FE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644F-D08A-292A-21F3-8A44EB99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96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454E-A778-F4C4-D3F4-23AD841E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6C4DF-017D-111C-046C-0A4C61A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00E6-0A17-7BC4-BFC1-57A3A80F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A915C-2249-2460-2E5E-294EFEC1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837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98979-9C22-84BE-453D-90676B34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CB4AB-4D44-4C3F-5A15-A12465C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959B-CB6D-BA42-681A-FDD95348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70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2C25-9594-0CFF-C3F8-260E51D4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357B-B8B0-DBA8-712C-81CA819A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F1740-EE4F-8CC5-A99C-ABBD4C89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19E9E-9033-CDF6-5CFB-55D7DA34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3595-4E48-BA8D-D617-E7220D8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CB93F-D933-DC8B-D7F8-E7F7D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397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8A1-9858-0F83-D3D2-F66DEE86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4EF59-8244-0F58-DE2F-C2DAA1951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F2E84-29A7-B5AA-7E94-CF42CD3D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C7B6-5C04-0D89-38CF-0EE23A2D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8F47-C093-1DE3-126B-00F40529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A614-98E6-2884-86EE-5FC0EBF9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21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22B6C-AF2C-EAD5-B056-D9E1FE26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AB58-D865-EA87-4CE6-39E3480D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D506-52D2-9B48-B564-9310B9D8F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65C4-9D21-6F41-9C64-2D4EE4B4C675}" type="datetimeFigureOut">
              <a:rPr lang="en-FR" smtClean="0"/>
              <a:t>14/07/2023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EFA8-286B-5CEC-5D36-269179440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0BD2-4D66-8BD2-1C56-B824E1B46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4E47-3731-B54A-A92F-E30754DCFD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539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CD29-4606-4BD5-80AB-3B7C10939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三点改进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FR" dirty="0"/>
              <a:t>增加ROC曲线</a:t>
            </a:r>
          </a:p>
          <a:p>
            <a:pPr marL="457200" indent="-457200">
              <a:buAutoNum type="arabicPeriod"/>
            </a:pPr>
            <a:r>
              <a:rPr lang="en-FR" dirty="0"/>
              <a:t>使用mlp模型</a:t>
            </a:r>
          </a:p>
          <a:p>
            <a:pPr marL="457200" indent="-457200">
              <a:buAutoNum type="arabicPeriod"/>
            </a:pPr>
            <a:r>
              <a:rPr lang="en-FR" dirty="0"/>
              <a:t>直接使用阈值划分</a:t>
            </a:r>
          </a:p>
        </p:txBody>
      </p:sp>
    </p:spTree>
    <p:extLst>
      <p:ext uri="{BB962C8B-B14F-4D97-AF65-F5344CB8AC3E}">
        <p14:creationId xmlns:p14="http://schemas.microsoft.com/office/powerpoint/2010/main" val="308870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96"/>
            <a:ext cx="9144000" cy="542451"/>
          </a:xfrm>
        </p:spPr>
        <p:txBody>
          <a:bodyPr>
            <a:normAutofit/>
          </a:bodyPr>
          <a:lstStyle/>
          <a:p>
            <a:r>
              <a:rPr lang="zh-CN" altLang="en-FR" dirty="0"/>
              <a:t>实验</a:t>
            </a:r>
            <a:r>
              <a:rPr lang="zh-CN" altLang="en-US" dirty="0"/>
              <a:t>二： 基于 </a:t>
            </a:r>
            <a:r>
              <a:rPr lang="en-US" altLang="zh-CN" dirty="0"/>
              <a:t>square-error </a:t>
            </a:r>
            <a:r>
              <a:rPr lang="zh-CN" altLang="en-US" dirty="0"/>
              <a:t>的预测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A6745-05A4-59CD-5FD5-A0B87A8CA8B2}"/>
              </a:ext>
            </a:extLst>
          </p:cNvPr>
          <p:cNvSpPr txBox="1">
            <a:spLocks/>
          </p:cNvSpPr>
          <p:nvPr/>
        </p:nvSpPr>
        <p:spPr>
          <a:xfrm>
            <a:off x="1524000" y="1116281"/>
            <a:ext cx="9144000" cy="513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FR" sz="2000" dirty="0"/>
              <a:t>数据集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fetch_california_housing</a:t>
            </a:r>
            <a:endParaRPr lang="en-US" altLang="zh-CN" sz="2000" dirty="0"/>
          </a:p>
          <a:p>
            <a:pPr algn="l"/>
            <a:r>
              <a:rPr lang="zh-CN" altLang="en-US" sz="2000" dirty="0"/>
              <a:t>训练集和测试集数量：</a:t>
            </a:r>
            <a:r>
              <a:rPr lang="en-US" altLang="zh-CN" sz="2000" dirty="0"/>
              <a:t>200</a:t>
            </a:r>
            <a:r>
              <a:rPr lang="zh-CN" altLang="en-US" sz="2000" dirty="0"/>
              <a:t>，</a:t>
            </a:r>
            <a:r>
              <a:rPr lang="en-US" altLang="zh-CN" sz="2000" dirty="0"/>
              <a:t>20000</a:t>
            </a:r>
          </a:p>
          <a:p>
            <a:pPr algn="l"/>
            <a:r>
              <a:rPr lang="zh-CN" altLang="en-US" sz="2000" dirty="0"/>
              <a:t>机器学习模型：</a:t>
            </a:r>
            <a:r>
              <a:rPr lang="en-US" altLang="zh-CN" sz="2000" dirty="0"/>
              <a:t>MLP</a:t>
            </a:r>
          </a:p>
          <a:p>
            <a:pPr algn="l"/>
            <a:r>
              <a:rPr lang="zh-CN" altLang="en-US" sz="2000" dirty="0"/>
              <a:t>模型参数：损失函数（均方差）；优化器（</a:t>
            </a:r>
            <a:r>
              <a:rPr lang="en-US" altLang="zh-CN" sz="2000" dirty="0"/>
              <a:t>Adam</a:t>
            </a:r>
            <a:r>
              <a:rPr lang="zh-CN" altLang="en-US" sz="2000" dirty="0"/>
              <a:t>）；评估指标（准确度）</a:t>
            </a:r>
            <a:endParaRPr lang="en-US" altLang="zh-CN" sz="2000" dirty="0"/>
          </a:p>
          <a:p>
            <a:pPr algn="l"/>
            <a:r>
              <a:rPr lang="zh-CN" altLang="en-US" sz="2000" dirty="0"/>
              <a:t>其他参数：</a:t>
            </a:r>
            <a:r>
              <a:rPr lang="en-GB" altLang="zh-CN" sz="2000" dirty="0" err="1"/>
              <a:t>batch_size</a:t>
            </a:r>
            <a:r>
              <a:rPr lang="en-GB" altLang="zh-CN" sz="2000" dirty="0"/>
              <a:t>=</a:t>
            </a:r>
            <a:r>
              <a:rPr lang="en-US" altLang="zh-CN" sz="2000" dirty="0"/>
              <a:t>16</a:t>
            </a:r>
            <a:r>
              <a:rPr lang="en-GB" altLang="zh-CN" sz="2000" dirty="0"/>
              <a:t>, epochs=</a:t>
            </a:r>
            <a:r>
              <a:rPr lang="en-US" altLang="zh-CN" sz="2000" dirty="0"/>
              <a:t>40</a:t>
            </a:r>
            <a:r>
              <a:rPr lang="en-GB" altLang="zh-CN" sz="2000" dirty="0"/>
              <a:t>0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l"/>
            <a:r>
              <a:rPr lang="zh-CN" altLang="en-US" sz="2000" dirty="0"/>
              <a:t>分别从训练集和测试集的抽样数量：</a:t>
            </a:r>
            <a:r>
              <a:rPr lang="en-US" altLang="zh-CN" sz="2000" dirty="0"/>
              <a:t>100</a:t>
            </a:r>
            <a:r>
              <a:rPr lang="zh-CN" altLang="en-US" sz="2000" dirty="0"/>
              <a:t>，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5026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96"/>
            <a:ext cx="9144000" cy="542451"/>
          </a:xfrm>
        </p:spPr>
        <p:txBody>
          <a:bodyPr>
            <a:normAutofit/>
          </a:bodyPr>
          <a:lstStyle/>
          <a:p>
            <a:r>
              <a:rPr lang="zh-CN" altLang="en-FR" dirty="0"/>
              <a:t>实验</a:t>
            </a:r>
            <a:r>
              <a:rPr lang="zh-CN" altLang="en-US" dirty="0"/>
              <a:t>二： 基于 </a:t>
            </a:r>
            <a:r>
              <a:rPr lang="en-US" altLang="zh-CN" dirty="0"/>
              <a:t>square-error </a:t>
            </a:r>
            <a:r>
              <a:rPr lang="zh-CN" altLang="en-US" dirty="0"/>
              <a:t>的预测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4E5D00-4A10-3A46-56E0-11D1491F8B4D}"/>
              </a:ext>
            </a:extLst>
          </p:cNvPr>
          <p:cNvSpPr txBox="1">
            <a:spLocks/>
          </p:cNvSpPr>
          <p:nvPr/>
        </p:nvSpPr>
        <p:spPr>
          <a:xfrm>
            <a:off x="1524000" y="1116281"/>
            <a:ext cx="9144000" cy="513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FR" sz="2000" dirty="0"/>
              <a:t>实验</a:t>
            </a:r>
            <a:r>
              <a:rPr lang="zh-CN" altLang="en-US" sz="2000" dirty="0"/>
              <a:t>结果：某一次的</a:t>
            </a:r>
            <a:r>
              <a:rPr lang="en-US" altLang="zh-CN" sz="2000" dirty="0"/>
              <a:t>ROC</a:t>
            </a:r>
            <a:r>
              <a:rPr lang="zh-CN" altLang="en-US" sz="2000" dirty="0"/>
              <a:t>图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0AC83-1696-3599-20B7-2A235A8C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37" y="1697214"/>
            <a:ext cx="5814126" cy="45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96"/>
            <a:ext cx="9144000" cy="542451"/>
          </a:xfrm>
        </p:spPr>
        <p:txBody>
          <a:bodyPr>
            <a:normAutofit/>
          </a:bodyPr>
          <a:lstStyle/>
          <a:p>
            <a:r>
              <a:rPr lang="zh-CN" altLang="en-FR" dirty="0"/>
              <a:t>实验</a:t>
            </a:r>
            <a:r>
              <a:rPr lang="zh-CN" altLang="en-US" dirty="0"/>
              <a:t>二： 基于 </a:t>
            </a:r>
            <a:r>
              <a:rPr lang="en-US" altLang="zh-CN" dirty="0"/>
              <a:t>square-error </a:t>
            </a:r>
            <a:r>
              <a:rPr lang="zh-CN" altLang="en-US" dirty="0"/>
              <a:t>的预测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A6745-05A4-59CD-5FD5-A0B87A8CA8B2}"/>
              </a:ext>
            </a:extLst>
          </p:cNvPr>
          <p:cNvSpPr txBox="1">
            <a:spLocks/>
          </p:cNvSpPr>
          <p:nvPr/>
        </p:nvSpPr>
        <p:spPr>
          <a:xfrm>
            <a:off x="1524000" y="1116281"/>
            <a:ext cx="9144000" cy="513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FR" sz="2000" dirty="0"/>
              <a:t>十次实验</a:t>
            </a:r>
            <a:r>
              <a:rPr lang="zh-CN" altLang="en-US" sz="2000" dirty="0"/>
              <a:t>的准确率：</a:t>
            </a:r>
            <a:endParaRPr lang="en-US" altLang="zh-CN" sz="2000" dirty="0"/>
          </a:p>
          <a:p>
            <a:pPr algn="l"/>
            <a:r>
              <a:rPr lang="en-US" altLang="zh-CN" sz="2000" dirty="0"/>
              <a:t>0.54</a:t>
            </a:r>
            <a:r>
              <a:rPr lang="zh-CN" altLang="en-US" sz="2000" dirty="0"/>
              <a:t> </a:t>
            </a:r>
            <a:r>
              <a:rPr lang="en-US" altLang="zh-CN" sz="2000" dirty="0"/>
              <a:t>, 0.525 , 0.51 , 0.5 , 0.505 , 0.55 , 0.51 , 0.51 , 0.5 , 0.53</a:t>
            </a:r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结果分析：可以看出准确率只比</a:t>
            </a:r>
            <a:r>
              <a:rPr lang="en-US" altLang="zh-CN" sz="2000" dirty="0"/>
              <a:t>0.5</a:t>
            </a:r>
            <a:r>
              <a:rPr lang="zh-CN" altLang="en-US" sz="2000" dirty="0"/>
              <a:t>高一点点。最大的可能性是，该数据集的</a:t>
            </a:r>
            <a:r>
              <a:rPr lang="en-US" altLang="zh-CN" sz="2000" dirty="0"/>
              <a:t>x</a:t>
            </a:r>
            <a:r>
              <a:rPr lang="zh-CN" altLang="en-US" sz="2000" dirty="0"/>
              <a:t>的特征值太少，只有</a:t>
            </a:r>
            <a:r>
              <a:rPr lang="en-US" altLang="zh-CN" sz="2000" dirty="0"/>
              <a:t>8</a:t>
            </a:r>
            <a:r>
              <a:rPr lang="zh-CN" altLang="en-US" sz="2000" dirty="0"/>
              <a:t>个，然后根据这</a:t>
            </a:r>
            <a:r>
              <a:rPr lang="en-US" altLang="zh-CN" sz="2000" dirty="0"/>
              <a:t>8</a:t>
            </a:r>
            <a:r>
              <a:rPr lang="zh-CN" altLang="en-US" sz="2000" dirty="0"/>
              <a:t>个特征值来预测房价，是一件很简单的事，即使只有少量数据，也能得到</a:t>
            </a:r>
            <a:r>
              <a:rPr lang="zh-CN" altLang="en-FR" sz="2000" dirty="0"/>
              <a:t>泛化性</a:t>
            </a:r>
            <a:r>
              <a:rPr lang="zh-CN" altLang="en-US" sz="2000" dirty="0"/>
              <a:t>很高的模型。</a:t>
            </a:r>
            <a:r>
              <a:rPr lang="en-US" altLang="zh-CN" sz="2000" dirty="0"/>
              <a:t>  </a:t>
            </a:r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60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8156"/>
            <a:ext cx="9144000" cy="394260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实验代码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实验一：  基于</a:t>
            </a:r>
            <a:r>
              <a:rPr lang="en-US" altLang="zh-CN" dirty="0"/>
              <a:t> cross-entropy</a:t>
            </a:r>
            <a:r>
              <a:rPr lang="zh-CN" altLang="en-US" dirty="0"/>
              <a:t> 的预测</a:t>
            </a:r>
            <a:endParaRPr lang="en-US" altLang="zh-CN" dirty="0"/>
          </a:p>
          <a:p>
            <a:r>
              <a:rPr lang="en-GB" dirty="0"/>
              <a:t>https://</a:t>
            </a:r>
            <a:r>
              <a:rPr lang="en-GB" dirty="0" err="1"/>
              <a:t>colab.research.google.com</a:t>
            </a:r>
            <a:r>
              <a:rPr lang="en-GB" dirty="0"/>
              <a:t>/drive/1xEFDCqOkzMpsQDgPwy9alev0bchBiaWS#scrollTo=DB4gJYiRydyn</a:t>
            </a:r>
            <a:endParaRPr lang="en-FR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FR" dirty="0"/>
              <a:t>实验</a:t>
            </a:r>
            <a:r>
              <a:rPr lang="zh-CN" altLang="en-US" dirty="0"/>
              <a:t>二： 基于 </a:t>
            </a:r>
            <a:r>
              <a:rPr lang="en-US" altLang="zh-CN" dirty="0"/>
              <a:t>square-error </a:t>
            </a:r>
            <a:r>
              <a:rPr lang="zh-CN" altLang="en-US" dirty="0"/>
              <a:t>的预测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colab.research.google.com</a:t>
            </a:r>
            <a:r>
              <a:rPr lang="en-US" altLang="zh-CN" dirty="0"/>
              <a:t>/drive/1SKtgYL2cqm1XwayNtPr1ARmi-W9DbIAb#scrollTo=1cOl2K7giF0H</a:t>
            </a:r>
          </a:p>
        </p:txBody>
      </p:sp>
    </p:spTree>
    <p:extLst>
      <p:ext uri="{BB962C8B-B14F-4D97-AF65-F5344CB8AC3E}">
        <p14:creationId xmlns:p14="http://schemas.microsoft.com/office/powerpoint/2010/main" val="184769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8156"/>
            <a:ext cx="9144000" cy="3942608"/>
          </a:xfrm>
        </p:spPr>
        <p:txBody>
          <a:bodyPr>
            <a:normAutofit/>
          </a:bodyPr>
          <a:lstStyle/>
          <a:p>
            <a:r>
              <a:rPr lang="zh-CN" altLang="en-US" dirty="0"/>
              <a:t>实验总结：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手写识别（复杂模型）的隐私泄露较高，房价预测（简单模型）的隐私泄露较低。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本实验的阈值是手动选择的，可以通过机器学习选择一个更合适的阈值。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24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实验</a:t>
            </a:r>
            <a:r>
              <a:rPr lang="zh-CN" altLang="en-FR" dirty="0"/>
              <a:t>思路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使用训练集训练出模型后，求出训练集和测试集的误差，根据阈值预测其属于哪一个集。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9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24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FR" dirty="0"/>
              <a:t>阈值选择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因为我们假定数据过拟合，因此误差小于某个值的话，更可能属于训练集，反之属于测试集。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64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84" y="558141"/>
            <a:ext cx="10323616" cy="5474524"/>
          </a:xfrm>
        </p:spPr>
        <p:txBody>
          <a:bodyPr>
            <a:normAutofit/>
          </a:bodyPr>
          <a:lstStyle/>
          <a:p>
            <a:pPr algn="l"/>
            <a:r>
              <a:rPr lang="zh-CN" altLang="en-FR" dirty="0"/>
              <a:t>阈值</a:t>
            </a:r>
            <a:r>
              <a:rPr lang="zh-CN" altLang="en-US" dirty="0"/>
              <a:t>的具体</a:t>
            </a:r>
            <a:r>
              <a:rPr lang="zh-CN" altLang="en-FR" dirty="0"/>
              <a:t>选择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举个例子，</a:t>
            </a:r>
            <a:endParaRPr lang="en-US" altLang="zh-CN" dirty="0"/>
          </a:p>
          <a:p>
            <a:pPr algn="l"/>
            <a:r>
              <a:rPr lang="zh-CN" altLang="en-US" dirty="0"/>
              <a:t>假设训练集误差</a:t>
            </a:r>
            <a:r>
              <a:rPr lang="en-US" altLang="zh-CN" dirty="0"/>
              <a:t> </a:t>
            </a:r>
            <a:r>
              <a:rPr lang="en-US" altLang="zh-CN" dirty="0" err="1"/>
              <a:t>diff_train</a:t>
            </a:r>
            <a:r>
              <a:rPr lang="en-US" altLang="zh-CN" dirty="0"/>
              <a:t> = [0,0,0,0,1,1,1,2,2,3,4,5]</a:t>
            </a:r>
            <a:r>
              <a:rPr lang="zh-CN" altLang="en-US" dirty="0"/>
              <a:t>，</a:t>
            </a:r>
            <a:endParaRPr lang="en-US" altLang="zh-CN" dirty="0"/>
          </a:p>
          <a:p>
            <a:pPr algn="l"/>
            <a:r>
              <a:rPr lang="zh-CN" altLang="en-US" dirty="0"/>
              <a:t>假设测试集误差</a:t>
            </a:r>
            <a:r>
              <a:rPr lang="en-US" altLang="zh-CN" dirty="0"/>
              <a:t> </a:t>
            </a:r>
            <a:r>
              <a:rPr lang="en-US" altLang="zh-CN" dirty="0" err="1"/>
              <a:t>diff_test</a:t>
            </a:r>
            <a:r>
              <a:rPr lang="en-US" altLang="zh-CN" dirty="0"/>
              <a:t> = [0,0,0,0,0,0,1,1,1,1,2,2,2,2,3,3,3,3,4,4,5,5,6,6,7,9]</a:t>
            </a:r>
            <a:r>
              <a:rPr lang="zh-CN" altLang="en-US" dirty="0"/>
              <a:t>，</a:t>
            </a:r>
            <a:endParaRPr lang="en-US" altLang="zh-CN" dirty="0"/>
          </a:p>
          <a:p>
            <a:pPr algn="l"/>
            <a:r>
              <a:rPr lang="zh-CN" altLang="en-US" dirty="0"/>
              <a:t>有个数据点</a:t>
            </a:r>
            <a:r>
              <a:rPr lang="en-US" altLang="zh-CN" dirty="0"/>
              <a:t>z1</a:t>
            </a:r>
            <a:r>
              <a:rPr lang="zh-CN" altLang="en-US" dirty="0"/>
              <a:t>的误差</a:t>
            </a:r>
            <a:r>
              <a:rPr lang="en-US" altLang="zh-CN" dirty="0"/>
              <a:t> diff_z1 = 1, </a:t>
            </a:r>
            <a:r>
              <a:rPr lang="zh-CN" altLang="en-US" dirty="0"/>
              <a:t>直觉上倾向于认为 </a:t>
            </a:r>
            <a:r>
              <a:rPr lang="en-US" altLang="zh-CN" dirty="0"/>
              <a:t>z1</a:t>
            </a:r>
            <a:r>
              <a:rPr lang="zh-CN" altLang="en-US" dirty="0"/>
              <a:t> 属于 训练集；</a:t>
            </a:r>
            <a:endParaRPr lang="en-US" altLang="zh-CN" dirty="0"/>
          </a:p>
          <a:p>
            <a:pPr algn="l"/>
            <a:r>
              <a:rPr lang="zh-CN" altLang="en-US" dirty="0"/>
              <a:t>有个数据点</a:t>
            </a:r>
            <a:r>
              <a:rPr lang="en-US" altLang="zh-CN" dirty="0"/>
              <a:t>z2</a:t>
            </a:r>
            <a:r>
              <a:rPr lang="zh-CN" altLang="en-US" dirty="0"/>
              <a:t>的误差</a:t>
            </a:r>
            <a:r>
              <a:rPr lang="en-US" altLang="zh-CN" dirty="0"/>
              <a:t> diff_z2 = 5, </a:t>
            </a:r>
            <a:r>
              <a:rPr lang="zh-CN" altLang="en-US" dirty="0"/>
              <a:t>直觉上倾向于认为 </a:t>
            </a:r>
            <a:r>
              <a:rPr lang="en-US" altLang="zh-CN" dirty="0"/>
              <a:t>z2</a:t>
            </a:r>
            <a:r>
              <a:rPr lang="zh-CN" altLang="en-US" dirty="0"/>
              <a:t> 属于 测试集；</a:t>
            </a:r>
            <a:endParaRPr lang="en-US" altLang="zh-CN" dirty="0"/>
          </a:p>
          <a:p>
            <a:pPr algn="l"/>
            <a:r>
              <a:rPr lang="zh-CN" altLang="en-US" dirty="0"/>
              <a:t>有个数据点</a:t>
            </a:r>
            <a:r>
              <a:rPr lang="en-US" altLang="zh-CN" dirty="0"/>
              <a:t>z3</a:t>
            </a:r>
            <a:r>
              <a:rPr lang="zh-CN" altLang="en-US" dirty="0"/>
              <a:t>的误差</a:t>
            </a:r>
            <a:r>
              <a:rPr lang="en-US" altLang="zh-CN" dirty="0"/>
              <a:t> diff_z3 = 3, </a:t>
            </a:r>
            <a:r>
              <a:rPr lang="zh-CN" altLang="en-FR" dirty="0"/>
              <a:t>则</a:t>
            </a:r>
            <a:r>
              <a:rPr lang="zh-CN" altLang="en-US" dirty="0"/>
              <a:t>不好判断属于哪个集合。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本实验的做法：把误差排序，如果误差位于训练集的前 </a:t>
            </a:r>
            <a:r>
              <a:rPr lang="en-US" altLang="zh-CN" dirty="0"/>
              <a:t>N%</a:t>
            </a:r>
            <a:r>
              <a:rPr lang="zh-CN" altLang="en-US" dirty="0"/>
              <a:t> ，这认为属于训练集，否则属于测试集。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12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247"/>
            <a:ext cx="9144000" cy="4473183"/>
          </a:xfrm>
        </p:spPr>
        <p:txBody>
          <a:bodyPr>
            <a:normAutofit/>
          </a:bodyPr>
          <a:lstStyle/>
          <a:p>
            <a:pPr algn="l"/>
            <a:r>
              <a:rPr lang="en-FR" altLang="zh-CN" dirty="0"/>
              <a:t>N</a:t>
            </a:r>
            <a:r>
              <a:rPr lang="zh-CN" altLang="en-FR" dirty="0"/>
              <a:t>的</a:t>
            </a:r>
            <a:r>
              <a:rPr lang="zh-CN" altLang="en-US" dirty="0"/>
              <a:t>选择：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N</a:t>
            </a:r>
            <a:r>
              <a:rPr lang="zh-CN" altLang="en-US" dirty="0"/>
              <a:t>不能过大。当</a:t>
            </a:r>
            <a:r>
              <a:rPr lang="en-US" altLang="zh-CN" dirty="0"/>
              <a:t>N</a:t>
            </a:r>
            <a:r>
              <a:rPr lang="zh-CN" altLang="en-US" dirty="0"/>
              <a:t>很大时，比如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，虽然训练集的所有点都能预测正确，但是测试集的很多点都会误判。过于宽松。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N</a:t>
            </a:r>
            <a:r>
              <a:rPr lang="zh-CN" altLang="en-US" dirty="0"/>
              <a:t>不能过小。当</a:t>
            </a:r>
            <a:r>
              <a:rPr lang="en-US" altLang="zh-CN" dirty="0"/>
              <a:t>N</a:t>
            </a:r>
            <a:r>
              <a:rPr lang="zh-CN" altLang="en-US" dirty="0"/>
              <a:t>很小时，比如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，则训练集也仅仅只有一半是预测正确的。过于严苛。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因此，本实验选择阈值为 </a:t>
            </a:r>
            <a:r>
              <a:rPr lang="en-US" altLang="zh-CN" dirty="0"/>
              <a:t>72 </a:t>
            </a:r>
            <a:r>
              <a:rPr lang="zh-CN" altLang="en-US" dirty="0"/>
              <a:t>。即：当一个数据的误差小于训练集所有误差的</a:t>
            </a:r>
            <a:r>
              <a:rPr lang="en-US" altLang="zh-CN" dirty="0"/>
              <a:t>72%</a:t>
            </a:r>
            <a:r>
              <a:rPr lang="zh-CN" altLang="en-US" dirty="0"/>
              <a:t>时，该点被判定为属于训练集，否则属于测试集。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88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24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实验一：  基于</a:t>
            </a:r>
            <a:r>
              <a:rPr lang="en-US" altLang="zh-CN" dirty="0"/>
              <a:t> cross-entropy</a:t>
            </a:r>
            <a:r>
              <a:rPr lang="zh-CN" altLang="en-US" dirty="0"/>
              <a:t> 的预测</a:t>
            </a:r>
            <a:endParaRPr lang="en-FR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FR" dirty="0"/>
              <a:t>实验</a:t>
            </a:r>
            <a:r>
              <a:rPr lang="zh-CN" altLang="en-US" dirty="0"/>
              <a:t>二： 基于 </a:t>
            </a:r>
            <a:r>
              <a:rPr lang="en-US" altLang="zh-CN" dirty="0"/>
              <a:t>square-error </a:t>
            </a:r>
            <a:r>
              <a:rPr lang="zh-CN" altLang="en-US" dirty="0"/>
              <a:t>的预测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92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96"/>
            <a:ext cx="9144000" cy="542451"/>
          </a:xfrm>
        </p:spPr>
        <p:txBody>
          <a:bodyPr>
            <a:normAutofit/>
          </a:bodyPr>
          <a:lstStyle/>
          <a:p>
            <a:r>
              <a:rPr lang="zh-CN" altLang="en-US" dirty="0"/>
              <a:t>实验一：  基于</a:t>
            </a:r>
            <a:r>
              <a:rPr lang="en-US" altLang="zh-CN" dirty="0"/>
              <a:t> cross-entropy</a:t>
            </a:r>
            <a:r>
              <a:rPr lang="zh-CN" altLang="en-US" dirty="0"/>
              <a:t> 的预测</a:t>
            </a:r>
            <a:endParaRPr lang="en-FR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A6745-05A4-59CD-5FD5-A0B87A8CA8B2}"/>
              </a:ext>
            </a:extLst>
          </p:cNvPr>
          <p:cNvSpPr txBox="1">
            <a:spLocks/>
          </p:cNvSpPr>
          <p:nvPr/>
        </p:nvSpPr>
        <p:spPr>
          <a:xfrm>
            <a:off x="1524000" y="1116281"/>
            <a:ext cx="9144000" cy="513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FR" sz="2000" dirty="0"/>
              <a:t>数据集</a:t>
            </a:r>
            <a:r>
              <a:rPr lang="zh-CN" altLang="en-US" sz="2000" dirty="0"/>
              <a:t>：</a:t>
            </a:r>
            <a:r>
              <a:rPr lang="en-US" altLang="zh-CN" sz="2000" dirty="0"/>
              <a:t>MNIST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algn="l"/>
            <a:r>
              <a:rPr lang="zh-CN" altLang="en-US" sz="2000" dirty="0"/>
              <a:t>训练集和测试集数量：</a:t>
            </a:r>
            <a:r>
              <a:rPr lang="en-US" altLang="zh-CN" sz="2000" dirty="0"/>
              <a:t>600</a:t>
            </a:r>
            <a:r>
              <a:rPr lang="zh-CN" altLang="en-US" sz="2000" dirty="0"/>
              <a:t>，</a:t>
            </a:r>
            <a:r>
              <a:rPr lang="en-US" altLang="zh-CN" sz="2000" dirty="0"/>
              <a:t>10000</a:t>
            </a:r>
          </a:p>
          <a:p>
            <a:pPr algn="l"/>
            <a:r>
              <a:rPr lang="zh-CN" altLang="en-US" sz="2000" dirty="0"/>
              <a:t>机器学习模型：</a:t>
            </a:r>
            <a:r>
              <a:rPr lang="en-US" altLang="zh-CN" sz="2000" dirty="0"/>
              <a:t>MLP</a:t>
            </a:r>
          </a:p>
          <a:p>
            <a:pPr algn="l"/>
            <a:r>
              <a:rPr lang="zh-CN" altLang="en-US" sz="2000" dirty="0"/>
              <a:t>模型参数：损失函数（交叉熵）；优化器（随即梯度下降）；评估指标（准确度）</a:t>
            </a:r>
            <a:endParaRPr lang="en-US" altLang="zh-CN" sz="2000" dirty="0"/>
          </a:p>
          <a:p>
            <a:pPr algn="l"/>
            <a:r>
              <a:rPr lang="zh-CN" altLang="en-US" sz="2000" dirty="0"/>
              <a:t>其他参数：</a:t>
            </a:r>
            <a:r>
              <a:rPr lang="en-GB" altLang="zh-CN" sz="2000" dirty="0" err="1"/>
              <a:t>batch_size</a:t>
            </a:r>
            <a:r>
              <a:rPr lang="en-GB" altLang="zh-CN" sz="2000" dirty="0"/>
              <a:t>=8, epochs=10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l"/>
            <a:r>
              <a:rPr lang="zh-CN" altLang="en-US" sz="2000" dirty="0"/>
              <a:t>分别从训练集和测试集的抽样数量：</a:t>
            </a:r>
            <a:r>
              <a:rPr lang="en-US" altLang="zh-CN" sz="2000" dirty="0"/>
              <a:t>100</a:t>
            </a:r>
            <a:r>
              <a:rPr lang="zh-CN" altLang="en-US" sz="2000" dirty="0"/>
              <a:t>，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6286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96"/>
            <a:ext cx="9144000" cy="542451"/>
          </a:xfrm>
        </p:spPr>
        <p:txBody>
          <a:bodyPr>
            <a:normAutofit/>
          </a:bodyPr>
          <a:lstStyle/>
          <a:p>
            <a:r>
              <a:rPr lang="zh-CN" altLang="en-US" dirty="0"/>
              <a:t>实验一：  基于</a:t>
            </a:r>
            <a:r>
              <a:rPr lang="en-US" altLang="zh-CN" dirty="0"/>
              <a:t> cross-entropy</a:t>
            </a:r>
            <a:r>
              <a:rPr lang="zh-CN" altLang="en-US" dirty="0"/>
              <a:t> 的预测</a:t>
            </a:r>
            <a:endParaRPr lang="en-FR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A6745-05A4-59CD-5FD5-A0B87A8CA8B2}"/>
              </a:ext>
            </a:extLst>
          </p:cNvPr>
          <p:cNvSpPr txBox="1">
            <a:spLocks/>
          </p:cNvSpPr>
          <p:nvPr/>
        </p:nvSpPr>
        <p:spPr>
          <a:xfrm>
            <a:off x="1524000" y="1116281"/>
            <a:ext cx="9144000" cy="513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FR" sz="2000" dirty="0"/>
              <a:t>实验</a:t>
            </a:r>
            <a:r>
              <a:rPr lang="zh-CN" altLang="en-US" sz="2000" dirty="0"/>
              <a:t>结果：某一次的</a:t>
            </a:r>
            <a:r>
              <a:rPr lang="en-US" altLang="zh-CN" sz="2000" dirty="0"/>
              <a:t>ROC</a:t>
            </a:r>
            <a:r>
              <a:rPr lang="zh-CN" altLang="en-US" sz="2000" dirty="0"/>
              <a:t>图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57A77-F4B8-D6E6-D391-391A2122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85" y="1597314"/>
            <a:ext cx="5896429" cy="46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9B1DBE-DC74-7713-2B1F-98061FFD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96"/>
            <a:ext cx="9144000" cy="542451"/>
          </a:xfrm>
        </p:spPr>
        <p:txBody>
          <a:bodyPr>
            <a:normAutofit/>
          </a:bodyPr>
          <a:lstStyle/>
          <a:p>
            <a:r>
              <a:rPr lang="zh-CN" altLang="en-US" dirty="0"/>
              <a:t>实验一：  基于</a:t>
            </a:r>
            <a:r>
              <a:rPr lang="en-US" altLang="zh-CN" dirty="0"/>
              <a:t> cross-entropy</a:t>
            </a:r>
            <a:r>
              <a:rPr lang="zh-CN" altLang="en-US" dirty="0"/>
              <a:t> 的预测</a:t>
            </a:r>
            <a:endParaRPr lang="en-FR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A6745-05A4-59CD-5FD5-A0B87A8CA8B2}"/>
              </a:ext>
            </a:extLst>
          </p:cNvPr>
          <p:cNvSpPr txBox="1">
            <a:spLocks/>
          </p:cNvSpPr>
          <p:nvPr/>
        </p:nvSpPr>
        <p:spPr>
          <a:xfrm>
            <a:off x="1524000" y="1116281"/>
            <a:ext cx="9144000" cy="513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FR" sz="2000" dirty="0"/>
              <a:t>十次实验</a:t>
            </a:r>
            <a:r>
              <a:rPr lang="zh-CN" altLang="en-US" sz="2000" dirty="0"/>
              <a:t>的准确率：</a:t>
            </a:r>
            <a:endParaRPr lang="en-US" altLang="zh-CN" sz="2000" dirty="0"/>
          </a:p>
          <a:p>
            <a:pPr algn="l"/>
            <a:r>
              <a:rPr lang="en-US" altLang="zh-CN" sz="2000" dirty="0"/>
              <a:t>0.6 , 0.64 , 0.59 , 0.63 , 0.59 , 0.625 , 0.62 , 0.525 , 0.575 , 0.565</a:t>
            </a:r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结果分析：</a:t>
            </a:r>
            <a:endParaRPr lang="en-US" altLang="zh-CN" sz="2000" dirty="0"/>
          </a:p>
          <a:p>
            <a:pPr algn="l"/>
            <a:r>
              <a:rPr lang="zh-CN" altLang="en-US" sz="2000" dirty="0"/>
              <a:t>准确率位于</a:t>
            </a:r>
            <a:r>
              <a:rPr lang="en-US" altLang="zh-CN" sz="2000" dirty="0"/>
              <a:t>0.6</a:t>
            </a:r>
            <a:r>
              <a:rPr lang="zh-CN" altLang="en-US" sz="2000" dirty="0"/>
              <a:t>左右，能较好地预测。因为我们的阈值为 </a:t>
            </a:r>
            <a:r>
              <a:rPr lang="en-US" altLang="zh-CN" sz="2000" dirty="0"/>
              <a:t>0.72</a:t>
            </a:r>
            <a:r>
              <a:rPr lang="zh-CN" altLang="en-US" sz="2000" dirty="0"/>
              <a:t> ，因此准确率的上界就为</a:t>
            </a:r>
            <a:r>
              <a:rPr lang="en-US" altLang="zh-CN" sz="2000" dirty="0"/>
              <a:t>0.72</a:t>
            </a:r>
            <a:r>
              <a:rPr lang="zh-CN" altLang="en-US" sz="2000" dirty="0"/>
              <a:t>，因此</a:t>
            </a:r>
            <a:r>
              <a:rPr lang="en-US" altLang="zh-CN" sz="2000" dirty="0"/>
              <a:t>0.6</a:t>
            </a:r>
            <a:r>
              <a:rPr lang="zh-CN" altLang="en-US" sz="2000" dirty="0"/>
              <a:t>合情合理。</a:t>
            </a:r>
            <a:endParaRPr lang="en-US" altLang="zh-CN" sz="2000" dirty="0"/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719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778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三点改进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三点改进</dc:title>
  <dc:creator>Office</dc:creator>
  <cp:lastModifiedBy>Office</cp:lastModifiedBy>
  <cp:revision>7</cp:revision>
  <dcterms:created xsi:type="dcterms:W3CDTF">2023-07-11T20:39:29Z</dcterms:created>
  <dcterms:modified xsi:type="dcterms:W3CDTF">2023-07-14T20:27:22Z</dcterms:modified>
</cp:coreProperties>
</file>