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B1A8-4925-CD8D-7BFD-17F3D2A397E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6435E4F1-FA76-8FA1-E0C5-DBA3B7454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FB217BF5-1240-8CD9-065B-4AF382D29211}"/>
              </a:ext>
            </a:extLst>
          </p:cNvPr>
          <p:cNvSpPr>
            <a:spLocks noGrp="1"/>
          </p:cNvSpPr>
          <p:nvPr>
            <p:ph type="dt" sz="half" idx="10"/>
          </p:nvPr>
        </p:nvSpPr>
        <p:spPr/>
        <p:txBody>
          <a:bodyPr/>
          <a:lstStyle/>
          <a:p>
            <a:fld id="{63D9BCA6-D253-4C42-8E5E-BC73CAA3ACFA}" type="datetimeFigureOut">
              <a:rPr lang="en-FR" smtClean="0"/>
              <a:t>23/07/2023</a:t>
            </a:fld>
            <a:endParaRPr lang="en-FR"/>
          </a:p>
        </p:txBody>
      </p:sp>
      <p:sp>
        <p:nvSpPr>
          <p:cNvPr id="5" name="Footer Placeholder 4">
            <a:extLst>
              <a:ext uri="{FF2B5EF4-FFF2-40B4-BE49-F238E27FC236}">
                <a16:creationId xmlns:a16="http://schemas.microsoft.com/office/drawing/2014/main" id="{36B6D381-9A40-B525-B56F-625D60F81DD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97B24B9-8722-CDFB-340A-8174F0349BF9}"/>
              </a:ext>
            </a:extLst>
          </p:cNvPr>
          <p:cNvSpPr>
            <a:spLocks noGrp="1"/>
          </p:cNvSpPr>
          <p:nvPr>
            <p:ph type="sldNum" sz="quarter" idx="12"/>
          </p:nvPr>
        </p:nvSpPr>
        <p:spPr/>
        <p:txBody>
          <a:bodyPr/>
          <a:lstStyle/>
          <a:p>
            <a:fld id="{2AF2B029-F4DF-8347-BEF9-E11168E36C4C}" type="slidenum">
              <a:rPr lang="en-FR" smtClean="0"/>
              <a:t>‹#›</a:t>
            </a:fld>
            <a:endParaRPr lang="en-FR"/>
          </a:p>
        </p:txBody>
      </p:sp>
    </p:spTree>
    <p:extLst>
      <p:ext uri="{BB962C8B-B14F-4D97-AF65-F5344CB8AC3E}">
        <p14:creationId xmlns:p14="http://schemas.microsoft.com/office/powerpoint/2010/main" val="1042221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A568-2B91-2AEC-3C6D-20CD3B73A0C1}"/>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FE18DBED-1013-6BBE-87F2-87DC9076DB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86F0B1A9-F7C0-EC9D-0FFF-0EDD08EEB3F1}"/>
              </a:ext>
            </a:extLst>
          </p:cNvPr>
          <p:cNvSpPr>
            <a:spLocks noGrp="1"/>
          </p:cNvSpPr>
          <p:nvPr>
            <p:ph type="dt" sz="half" idx="10"/>
          </p:nvPr>
        </p:nvSpPr>
        <p:spPr/>
        <p:txBody>
          <a:bodyPr/>
          <a:lstStyle/>
          <a:p>
            <a:fld id="{63D9BCA6-D253-4C42-8E5E-BC73CAA3ACFA}" type="datetimeFigureOut">
              <a:rPr lang="en-FR" smtClean="0"/>
              <a:t>23/07/2023</a:t>
            </a:fld>
            <a:endParaRPr lang="en-FR"/>
          </a:p>
        </p:txBody>
      </p:sp>
      <p:sp>
        <p:nvSpPr>
          <p:cNvPr id="5" name="Footer Placeholder 4">
            <a:extLst>
              <a:ext uri="{FF2B5EF4-FFF2-40B4-BE49-F238E27FC236}">
                <a16:creationId xmlns:a16="http://schemas.microsoft.com/office/drawing/2014/main" id="{3E3D1640-F73A-F44F-5891-B6161331F525}"/>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3C7829A9-8B7A-AFAF-3057-7A4F471B33F4}"/>
              </a:ext>
            </a:extLst>
          </p:cNvPr>
          <p:cNvSpPr>
            <a:spLocks noGrp="1"/>
          </p:cNvSpPr>
          <p:nvPr>
            <p:ph type="sldNum" sz="quarter" idx="12"/>
          </p:nvPr>
        </p:nvSpPr>
        <p:spPr/>
        <p:txBody>
          <a:bodyPr/>
          <a:lstStyle/>
          <a:p>
            <a:fld id="{2AF2B029-F4DF-8347-BEF9-E11168E36C4C}" type="slidenum">
              <a:rPr lang="en-FR" smtClean="0"/>
              <a:t>‹#›</a:t>
            </a:fld>
            <a:endParaRPr lang="en-FR"/>
          </a:p>
        </p:txBody>
      </p:sp>
    </p:spTree>
    <p:extLst>
      <p:ext uri="{BB962C8B-B14F-4D97-AF65-F5344CB8AC3E}">
        <p14:creationId xmlns:p14="http://schemas.microsoft.com/office/powerpoint/2010/main" val="62989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4A534-A092-6F01-16BA-98FBBD54743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2AD20175-1C2E-8726-6274-9FA3D03EA5E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A45050E1-4F32-5E0E-E2DB-8AEA414571B3}"/>
              </a:ext>
            </a:extLst>
          </p:cNvPr>
          <p:cNvSpPr>
            <a:spLocks noGrp="1"/>
          </p:cNvSpPr>
          <p:nvPr>
            <p:ph type="dt" sz="half" idx="10"/>
          </p:nvPr>
        </p:nvSpPr>
        <p:spPr/>
        <p:txBody>
          <a:bodyPr/>
          <a:lstStyle/>
          <a:p>
            <a:fld id="{63D9BCA6-D253-4C42-8E5E-BC73CAA3ACFA}" type="datetimeFigureOut">
              <a:rPr lang="en-FR" smtClean="0"/>
              <a:t>23/07/2023</a:t>
            </a:fld>
            <a:endParaRPr lang="en-FR"/>
          </a:p>
        </p:txBody>
      </p:sp>
      <p:sp>
        <p:nvSpPr>
          <p:cNvPr id="5" name="Footer Placeholder 4">
            <a:extLst>
              <a:ext uri="{FF2B5EF4-FFF2-40B4-BE49-F238E27FC236}">
                <a16:creationId xmlns:a16="http://schemas.microsoft.com/office/drawing/2014/main" id="{C8005867-D546-8790-F9ED-85DB87629477}"/>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ED1BDF34-BB6B-F8F1-9D14-768E0F7923D5}"/>
              </a:ext>
            </a:extLst>
          </p:cNvPr>
          <p:cNvSpPr>
            <a:spLocks noGrp="1"/>
          </p:cNvSpPr>
          <p:nvPr>
            <p:ph type="sldNum" sz="quarter" idx="12"/>
          </p:nvPr>
        </p:nvSpPr>
        <p:spPr/>
        <p:txBody>
          <a:bodyPr/>
          <a:lstStyle/>
          <a:p>
            <a:fld id="{2AF2B029-F4DF-8347-BEF9-E11168E36C4C}" type="slidenum">
              <a:rPr lang="en-FR" smtClean="0"/>
              <a:t>‹#›</a:t>
            </a:fld>
            <a:endParaRPr lang="en-FR"/>
          </a:p>
        </p:txBody>
      </p:sp>
    </p:spTree>
    <p:extLst>
      <p:ext uri="{BB962C8B-B14F-4D97-AF65-F5344CB8AC3E}">
        <p14:creationId xmlns:p14="http://schemas.microsoft.com/office/powerpoint/2010/main" val="2478150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0630-F4B5-15C0-8BB2-2A2216343985}"/>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0CA4E14D-1072-CA1A-DB9F-686F4BB96AB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8467CD95-C5EE-F760-0499-34481552BF55}"/>
              </a:ext>
            </a:extLst>
          </p:cNvPr>
          <p:cNvSpPr>
            <a:spLocks noGrp="1"/>
          </p:cNvSpPr>
          <p:nvPr>
            <p:ph type="dt" sz="half" idx="10"/>
          </p:nvPr>
        </p:nvSpPr>
        <p:spPr/>
        <p:txBody>
          <a:bodyPr/>
          <a:lstStyle/>
          <a:p>
            <a:fld id="{63D9BCA6-D253-4C42-8E5E-BC73CAA3ACFA}" type="datetimeFigureOut">
              <a:rPr lang="en-FR" smtClean="0"/>
              <a:t>23/07/2023</a:t>
            </a:fld>
            <a:endParaRPr lang="en-FR"/>
          </a:p>
        </p:txBody>
      </p:sp>
      <p:sp>
        <p:nvSpPr>
          <p:cNvPr id="5" name="Footer Placeholder 4">
            <a:extLst>
              <a:ext uri="{FF2B5EF4-FFF2-40B4-BE49-F238E27FC236}">
                <a16:creationId xmlns:a16="http://schemas.microsoft.com/office/drawing/2014/main" id="{E0945613-3D44-1112-B3E9-65B2AECA5A5D}"/>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291FD45-4BDF-3510-1C3C-6774522B60E0}"/>
              </a:ext>
            </a:extLst>
          </p:cNvPr>
          <p:cNvSpPr>
            <a:spLocks noGrp="1"/>
          </p:cNvSpPr>
          <p:nvPr>
            <p:ph type="sldNum" sz="quarter" idx="12"/>
          </p:nvPr>
        </p:nvSpPr>
        <p:spPr/>
        <p:txBody>
          <a:bodyPr/>
          <a:lstStyle/>
          <a:p>
            <a:fld id="{2AF2B029-F4DF-8347-BEF9-E11168E36C4C}" type="slidenum">
              <a:rPr lang="en-FR" smtClean="0"/>
              <a:t>‹#›</a:t>
            </a:fld>
            <a:endParaRPr lang="en-FR"/>
          </a:p>
        </p:txBody>
      </p:sp>
    </p:spTree>
    <p:extLst>
      <p:ext uri="{BB962C8B-B14F-4D97-AF65-F5344CB8AC3E}">
        <p14:creationId xmlns:p14="http://schemas.microsoft.com/office/powerpoint/2010/main" val="415569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4526-E388-E30C-C757-81592E43469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50AAF1C7-2BAB-9522-A8DE-354BF370D1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404E675-8A46-EA1F-FD93-13992D6ACF03}"/>
              </a:ext>
            </a:extLst>
          </p:cNvPr>
          <p:cNvSpPr>
            <a:spLocks noGrp="1"/>
          </p:cNvSpPr>
          <p:nvPr>
            <p:ph type="dt" sz="half" idx="10"/>
          </p:nvPr>
        </p:nvSpPr>
        <p:spPr/>
        <p:txBody>
          <a:bodyPr/>
          <a:lstStyle/>
          <a:p>
            <a:fld id="{63D9BCA6-D253-4C42-8E5E-BC73CAA3ACFA}" type="datetimeFigureOut">
              <a:rPr lang="en-FR" smtClean="0"/>
              <a:t>23/07/2023</a:t>
            </a:fld>
            <a:endParaRPr lang="en-FR"/>
          </a:p>
        </p:txBody>
      </p:sp>
      <p:sp>
        <p:nvSpPr>
          <p:cNvPr id="5" name="Footer Placeholder 4">
            <a:extLst>
              <a:ext uri="{FF2B5EF4-FFF2-40B4-BE49-F238E27FC236}">
                <a16:creationId xmlns:a16="http://schemas.microsoft.com/office/drawing/2014/main" id="{F9FF3494-A440-2E9C-EAFD-708195F2A073}"/>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4EC5793-6584-4B10-9138-FC6A0FCE9A22}"/>
              </a:ext>
            </a:extLst>
          </p:cNvPr>
          <p:cNvSpPr>
            <a:spLocks noGrp="1"/>
          </p:cNvSpPr>
          <p:nvPr>
            <p:ph type="sldNum" sz="quarter" idx="12"/>
          </p:nvPr>
        </p:nvSpPr>
        <p:spPr/>
        <p:txBody>
          <a:bodyPr/>
          <a:lstStyle/>
          <a:p>
            <a:fld id="{2AF2B029-F4DF-8347-BEF9-E11168E36C4C}" type="slidenum">
              <a:rPr lang="en-FR" smtClean="0"/>
              <a:t>‹#›</a:t>
            </a:fld>
            <a:endParaRPr lang="en-FR"/>
          </a:p>
        </p:txBody>
      </p:sp>
    </p:spTree>
    <p:extLst>
      <p:ext uri="{BB962C8B-B14F-4D97-AF65-F5344CB8AC3E}">
        <p14:creationId xmlns:p14="http://schemas.microsoft.com/office/powerpoint/2010/main" val="36016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CCDA-4A38-FE58-8193-154718867FDC}"/>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E9D572CD-B417-D077-F86F-3762360653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C5D55E20-DABC-5EF8-E3E3-946E168EC7E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EC12AC85-C48B-35C5-FC9D-E7AC5765D023}"/>
              </a:ext>
            </a:extLst>
          </p:cNvPr>
          <p:cNvSpPr>
            <a:spLocks noGrp="1"/>
          </p:cNvSpPr>
          <p:nvPr>
            <p:ph type="dt" sz="half" idx="10"/>
          </p:nvPr>
        </p:nvSpPr>
        <p:spPr/>
        <p:txBody>
          <a:bodyPr/>
          <a:lstStyle/>
          <a:p>
            <a:fld id="{63D9BCA6-D253-4C42-8E5E-BC73CAA3ACFA}" type="datetimeFigureOut">
              <a:rPr lang="en-FR" smtClean="0"/>
              <a:t>23/07/2023</a:t>
            </a:fld>
            <a:endParaRPr lang="en-FR"/>
          </a:p>
        </p:txBody>
      </p:sp>
      <p:sp>
        <p:nvSpPr>
          <p:cNvPr id="6" name="Footer Placeholder 5">
            <a:extLst>
              <a:ext uri="{FF2B5EF4-FFF2-40B4-BE49-F238E27FC236}">
                <a16:creationId xmlns:a16="http://schemas.microsoft.com/office/drawing/2014/main" id="{11DD5A77-F9BD-7A9E-A7F1-D836E9938FFC}"/>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AB3A60E9-CE4A-7AFD-4B5E-441505DD7F96}"/>
              </a:ext>
            </a:extLst>
          </p:cNvPr>
          <p:cNvSpPr>
            <a:spLocks noGrp="1"/>
          </p:cNvSpPr>
          <p:nvPr>
            <p:ph type="sldNum" sz="quarter" idx="12"/>
          </p:nvPr>
        </p:nvSpPr>
        <p:spPr/>
        <p:txBody>
          <a:bodyPr/>
          <a:lstStyle/>
          <a:p>
            <a:fld id="{2AF2B029-F4DF-8347-BEF9-E11168E36C4C}" type="slidenum">
              <a:rPr lang="en-FR" smtClean="0"/>
              <a:t>‹#›</a:t>
            </a:fld>
            <a:endParaRPr lang="en-FR"/>
          </a:p>
        </p:txBody>
      </p:sp>
    </p:spTree>
    <p:extLst>
      <p:ext uri="{BB962C8B-B14F-4D97-AF65-F5344CB8AC3E}">
        <p14:creationId xmlns:p14="http://schemas.microsoft.com/office/powerpoint/2010/main" val="1224654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18EF-7F9A-23F4-8484-0D42D91AA716}"/>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581BC7B4-6F40-0B4C-B421-30B6957F1E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10F53DF-E67F-1861-1D6B-D53EEC9C77F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7B3FA187-DAB5-4A09-A49D-89795E660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C4EE732-1A09-3C68-D8A5-E39B1E219B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5038F3E2-167F-8DE6-1E71-13B80BBD01D2}"/>
              </a:ext>
            </a:extLst>
          </p:cNvPr>
          <p:cNvSpPr>
            <a:spLocks noGrp="1"/>
          </p:cNvSpPr>
          <p:nvPr>
            <p:ph type="dt" sz="half" idx="10"/>
          </p:nvPr>
        </p:nvSpPr>
        <p:spPr/>
        <p:txBody>
          <a:bodyPr/>
          <a:lstStyle/>
          <a:p>
            <a:fld id="{63D9BCA6-D253-4C42-8E5E-BC73CAA3ACFA}" type="datetimeFigureOut">
              <a:rPr lang="en-FR" smtClean="0"/>
              <a:t>23/07/2023</a:t>
            </a:fld>
            <a:endParaRPr lang="en-FR"/>
          </a:p>
        </p:txBody>
      </p:sp>
      <p:sp>
        <p:nvSpPr>
          <p:cNvPr id="8" name="Footer Placeholder 7">
            <a:extLst>
              <a:ext uri="{FF2B5EF4-FFF2-40B4-BE49-F238E27FC236}">
                <a16:creationId xmlns:a16="http://schemas.microsoft.com/office/drawing/2014/main" id="{00995D2D-70C2-74E9-83C7-36FAB7CC1058}"/>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9981276E-4A32-B5C7-0113-E5B2215809DD}"/>
              </a:ext>
            </a:extLst>
          </p:cNvPr>
          <p:cNvSpPr>
            <a:spLocks noGrp="1"/>
          </p:cNvSpPr>
          <p:nvPr>
            <p:ph type="sldNum" sz="quarter" idx="12"/>
          </p:nvPr>
        </p:nvSpPr>
        <p:spPr/>
        <p:txBody>
          <a:bodyPr/>
          <a:lstStyle/>
          <a:p>
            <a:fld id="{2AF2B029-F4DF-8347-BEF9-E11168E36C4C}" type="slidenum">
              <a:rPr lang="en-FR" smtClean="0"/>
              <a:t>‹#›</a:t>
            </a:fld>
            <a:endParaRPr lang="en-FR"/>
          </a:p>
        </p:txBody>
      </p:sp>
    </p:spTree>
    <p:extLst>
      <p:ext uri="{BB962C8B-B14F-4D97-AF65-F5344CB8AC3E}">
        <p14:creationId xmlns:p14="http://schemas.microsoft.com/office/powerpoint/2010/main" val="161616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E401-74E4-C4BE-BB21-CA6054D83BB5}"/>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9C1C9C7C-7516-8F52-C8B9-FC61564461F0}"/>
              </a:ext>
            </a:extLst>
          </p:cNvPr>
          <p:cNvSpPr>
            <a:spLocks noGrp="1"/>
          </p:cNvSpPr>
          <p:nvPr>
            <p:ph type="dt" sz="half" idx="10"/>
          </p:nvPr>
        </p:nvSpPr>
        <p:spPr/>
        <p:txBody>
          <a:bodyPr/>
          <a:lstStyle/>
          <a:p>
            <a:fld id="{63D9BCA6-D253-4C42-8E5E-BC73CAA3ACFA}" type="datetimeFigureOut">
              <a:rPr lang="en-FR" smtClean="0"/>
              <a:t>23/07/2023</a:t>
            </a:fld>
            <a:endParaRPr lang="en-FR"/>
          </a:p>
        </p:txBody>
      </p:sp>
      <p:sp>
        <p:nvSpPr>
          <p:cNvPr id="4" name="Footer Placeholder 3">
            <a:extLst>
              <a:ext uri="{FF2B5EF4-FFF2-40B4-BE49-F238E27FC236}">
                <a16:creationId xmlns:a16="http://schemas.microsoft.com/office/drawing/2014/main" id="{4A474381-82D0-05AC-B267-2A40CE13CED7}"/>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A130BCD1-F34D-45B6-515D-AD5806DC9116}"/>
              </a:ext>
            </a:extLst>
          </p:cNvPr>
          <p:cNvSpPr>
            <a:spLocks noGrp="1"/>
          </p:cNvSpPr>
          <p:nvPr>
            <p:ph type="sldNum" sz="quarter" idx="12"/>
          </p:nvPr>
        </p:nvSpPr>
        <p:spPr/>
        <p:txBody>
          <a:bodyPr/>
          <a:lstStyle/>
          <a:p>
            <a:fld id="{2AF2B029-F4DF-8347-BEF9-E11168E36C4C}" type="slidenum">
              <a:rPr lang="en-FR" smtClean="0"/>
              <a:t>‹#›</a:t>
            </a:fld>
            <a:endParaRPr lang="en-FR"/>
          </a:p>
        </p:txBody>
      </p:sp>
    </p:spTree>
    <p:extLst>
      <p:ext uri="{BB962C8B-B14F-4D97-AF65-F5344CB8AC3E}">
        <p14:creationId xmlns:p14="http://schemas.microsoft.com/office/powerpoint/2010/main" val="316410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C4190-43BC-63CB-DE72-B49270CB20FB}"/>
              </a:ext>
            </a:extLst>
          </p:cNvPr>
          <p:cNvSpPr>
            <a:spLocks noGrp="1"/>
          </p:cNvSpPr>
          <p:nvPr>
            <p:ph type="dt" sz="half" idx="10"/>
          </p:nvPr>
        </p:nvSpPr>
        <p:spPr/>
        <p:txBody>
          <a:bodyPr/>
          <a:lstStyle/>
          <a:p>
            <a:fld id="{63D9BCA6-D253-4C42-8E5E-BC73CAA3ACFA}" type="datetimeFigureOut">
              <a:rPr lang="en-FR" smtClean="0"/>
              <a:t>23/07/2023</a:t>
            </a:fld>
            <a:endParaRPr lang="en-FR"/>
          </a:p>
        </p:txBody>
      </p:sp>
      <p:sp>
        <p:nvSpPr>
          <p:cNvPr id="3" name="Footer Placeholder 2">
            <a:extLst>
              <a:ext uri="{FF2B5EF4-FFF2-40B4-BE49-F238E27FC236}">
                <a16:creationId xmlns:a16="http://schemas.microsoft.com/office/drawing/2014/main" id="{6ADE5AB0-5634-6DBB-40C4-5625C2F38984}"/>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20E08E6E-A665-B783-8083-0F28C40B7EB6}"/>
              </a:ext>
            </a:extLst>
          </p:cNvPr>
          <p:cNvSpPr>
            <a:spLocks noGrp="1"/>
          </p:cNvSpPr>
          <p:nvPr>
            <p:ph type="sldNum" sz="quarter" idx="12"/>
          </p:nvPr>
        </p:nvSpPr>
        <p:spPr/>
        <p:txBody>
          <a:bodyPr/>
          <a:lstStyle/>
          <a:p>
            <a:fld id="{2AF2B029-F4DF-8347-BEF9-E11168E36C4C}" type="slidenum">
              <a:rPr lang="en-FR" smtClean="0"/>
              <a:t>‹#›</a:t>
            </a:fld>
            <a:endParaRPr lang="en-FR"/>
          </a:p>
        </p:txBody>
      </p:sp>
    </p:spTree>
    <p:extLst>
      <p:ext uri="{BB962C8B-B14F-4D97-AF65-F5344CB8AC3E}">
        <p14:creationId xmlns:p14="http://schemas.microsoft.com/office/powerpoint/2010/main" val="314873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EFFC5-DB6E-1FDB-488E-C9F5A67AB5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64E8CD86-72B0-0C49-BAE6-070BD2456F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FA3072A3-7D44-F692-1676-722BBD76F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AF59BE-4DFA-109C-DB26-2F29911A272D}"/>
              </a:ext>
            </a:extLst>
          </p:cNvPr>
          <p:cNvSpPr>
            <a:spLocks noGrp="1"/>
          </p:cNvSpPr>
          <p:nvPr>
            <p:ph type="dt" sz="half" idx="10"/>
          </p:nvPr>
        </p:nvSpPr>
        <p:spPr/>
        <p:txBody>
          <a:bodyPr/>
          <a:lstStyle/>
          <a:p>
            <a:fld id="{63D9BCA6-D253-4C42-8E5E-BC73CAA3ACFA}" type="datetimeFigureOut">
              <a:rPr lang="en-FR" smtClean="0"/>
              <a:t>23/07/2023</a:t>
            </a:fld>
            <a:endParaRPr lang="en-FR"/>
          </a:p>
        </p:txBody>
      </p:sp>
      <p:sp>
        <p:nvSpPr>
          <p:cNvPr id="6" name="Footer Placeholder 5">
            <a:extLst>
              <a:ext uri="{FF2B5EF4-FFF2-40B4-BE49-F238E27FC236}">
                <a16:creationId xmlns:a16="http://schemas.microsoft.com/office/drawing/2014/main" id="{1BD94907-90E1-1B2E-B269-9782BED36479}"/>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12CC74A3-0D9C-2995-9899-D15C7C117E22}"/>
              </a:ext>
            </a:extLst>
          </p:cNvPr>
          <p:cNvSpPr>
            <a:spLocks noGrp="1"/>
          </p:cNvSpPr>
          <p:nvPr>
            <p:ph type="sldNum" sz="quarter" idx="12"/>
          </p:nvPr>
        </p:nvSpPr>
        <p:spPr/>
        <p:txBody>
          <a:bodyPr/>
          <a:lstStyle/>
          <a:p>
            <a:fld id="{2AF2B029-F4DF-8347-BEF9-E11168E36C4C}" type="slidenum">
              <a:rPr lang="en-FR" smtClean="0"/>
              <a:t>‹#›</a:t>
            </a:fld>
            <a:endParaRPr lang="en-FR"/>
          </a:p>
        </p:txBody>
      </p:sp>
    </p:spTree>
    <p:extLst>
      <p:ext uri="{BB962C8B-B14F-4D97-AF65-F5344CB8AC3E}">
        <p14:creationId xmlns:p14="http://schemas.microsoft.com/office/powerpoint/2010/main" val="206904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BC83-82CD-7226-8D13-EAB18FEAC4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228B2834-F785-0A4D-25C4-F97EAECFD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FCD29FCE-12DF-0A07-A4A3-4E73D330C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F2AAFFD-D2A2-60C9-6B57-D8011232F447}"/>
              </a:ext>
            </a:extLst>
          </p:cNvPr>
          <p:cNvSpPr>
            <a:spLocks noGrp="1"/>
          </p:cNvSpPr>
          <p:nvPr>
            <p:ph type="dt" sz="half" idx="10"/>
          </p:nvPr>
        </p:nvSpPr>
        <p:spPr/>
        <p:txBody>
          <a:bodyPr/>
          <a:lstStyle/>
          <a:p>
            <a:fld id="{63D9BCA6-D253-4C42-8E5E-BC73CAA3ACFA}" type="datetimeFigureOut">
              <a:rPr lang="en-FR" smtClean="0"/>
              <a:t>23/07/2023</a:t>
            </a:fld>
            <a:endParaRPr lang="en-FR"/>
          </a:p>
        </p:txBody>
      </p:sp>
      <p:sp>
        <p:nvSpPr>
          <p:cNvPr id="6" name="Footer Placeholder 5">
            <a:extLst>
              <a:ext uri="{FF2B5EF4-FFF2-40B4-BE49-F238E27FC236}">
                <a16:creationId xmlns:a16="http://schemas.microsoft.com/office/drawing/2014/main" id="{AC4E7F6F-BFB2-D5F9-2D9B-A47C97750FE6}"/>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F6627B2C-E694-B904-3827-F655E1A890B5}"/>
              </a:ext>
            </a:extLst>
          </p:cNvPr>
          <p:cNvSpPr>
            <a:spLocks noGrp="1"/>
          </p:cNvSpPr>
          <p:nvPr>
            <p:ph type="sldNum" sz="quarter" idx="12"/>
          </p:nvPr>
        </p:nvSpPr>
        <p:spPr/>
        <p:txBody>
          <a:bodyPr/>
          <a:lstStyle/>
          <a:p>
            <a:fld id="{2AF2B029-F4DF-8347-BEF9-E11168E36C4C}" type="slidenum">
              <a:rPr lang="en-FR" smtClean="0"/>
              <a:t>‹#›</a:t>
            </a:fld>
            <a:endParaRPr lang="en-FR"/>
          </a:p>
        </p:txBody>
      </p:sp>
    </p:spTree>
    <p:extLst>
      <p:ext uri="{BB962C8B-B14F-4D97-AF65-F5344CB8AC3E}">
        <p14:creationId xmlns:p14="http://schemas.microsoft.com/office/powerpoint/2010/main" val="107614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BF853-8810-9D29-4959-59D27374E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80F1842E-65EB-1940-D1E9-2B3A0FBE75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3A07FE07-04E0-8B2D-6615-9DB5897DDC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9BCA6-D253-4C42-8E5E-BC73CAA3ACFA}" type="datetimeFigureOut">
              <a:rPr lang="en-FR" smtClean="0"/>
              <a:t>23/07/2023</a:t>
            </a:fld>
            <a:endParaRPr lang="en-FR"/>
          </a:p>
        </p:txBody>
      </p:sp>
      <p:sp>
        <p:nvSpPr>
          <p:cNvPr id="5" name="Footer Placeholder 4">
            <a:extLst>
              <a:ext uri="{FF2B5EF4-FFF2-40B4-BE49-F238E27FC236}">
                <a16:creationId xmlns:a16="http://schemas.microsoft.com/office/drawing/2014/main" id="{324F5CF4-D0E3-7F9A-B8F5-1CB0F3F4B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19E7F71A-81FB-684C-C7A2-66A24A2FAC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2B029-F4DF-8347-BEF9-E11168E36C4C}" type="slidenum">
              <a:rPr lang="en-FR" smtClean="0"/>
              <a:t>‹#›</a:t>
            </a:fld>
            <a:endParaRPr lang="en-FR"/>
          </a:p>
        </p:txBody>
      </p:sp>
    </p:spTree>
    <p:extLst>
      <p:ext uri="{BB962C8B-B14F-4D97-AF65-F5344CB8AC3E}">
        <p14:creationId xmlns:p14="http://schemas.microsoft.com/office/powerpoint/2010/main" val="1847008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9B4E-6920-CCDA-7CCE-CE38E33775E1}"/>
              </a:ext>
            </a:extLst>
          </p:cNvPr>
          <p:cNvSpPr>
            <a:spLocks noGrp="1"/>
          </p:cNvSpPr>
          <p:nvPr>
            <p:ph type="ctrTitle"/>
          </p:nvPr>
        </p:nvSpPr>
        <p:spPr/>
        <p:txBody>
          <a:bodyPr/>
          <a:lstStyle/>
          <a:p>
            <a:r>
              <a:rPr lang="en-FR" dirty="0"/>
              <a:t>P</a:t>
            </a:r>
            <a:r>
              <a:rPr lang="en-US" altLang="zh-CN" dirty="0"/>
              <a:t>1</a:t>
            </a:r>
            <a:endParaRPr lang="en-FR" dirty="0"/>
          </a:p>
        </p:txBody>
      </p:sp>
      <p:sp>
        <p:nvSpPr>
          <p:cNvPr id="3" name="Subtitle 2">
            <a:extLst>
              <a:ext uri="{FF2B5EF4-FFF2-40B4-BE49-F238E27FC236}">
                <a16:creationId xmlns:a16="http://schemas.microsoft.com/office/drawing/2014/main" id="{084CD57C-CEAB-58FD-89E7-D3BC4316F71E}"/>
              </a:ext>
            </a:extLst>
          </p:cNvPr>
          <p:cNvSpPr>
            <a:spLocks noGrp="1"/>
          </p:cNvSpPr>
          <p:nvPr>
            <p:ph type="subTitle" idx="1"/>
          </p:nvPr>
        </p:nvSpPr>
        <p:spPr/>
        <p:txBody>
          <a:bodyPr/>
          <a:lstStyle/>
          <a:p>
            <a:r>
              <a:rPr lang="zh-CN" altLang="en-US" dirty="0"/>
              <a:t>不同泛化误差的模型的隐私泄露趋势</a:t>
            </a:r>
            <a:endParaRPr lang="en-FR" dirty="0"/>
          </a:p>
        </p:txBody>
      </p:sp>
    </p:spTree>
    <p:extLst>
      <p:ext uri="{BB962C8B-B14F-4D97-AF65-F5344CB8AC3E}">
        <p14:creationId xmlns:p14="http://schemas.microsoft.com/office/powerpoint/2010/main" val="2847467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42B7-7D80-5DE4-6727-881EDE15BF0A}"/>
              </a:ext>
            </a:extLst>
          </p:cNvPr>
          <p:cNvSpPr>
            <a:spLocks noGrp="1"/>
          </p:cNvSpPr>
          <p:nvPr>
            <p:ph type="title"/>
          </p:nvPr>
        </p:nvSpPr>
        <p:spPr/>
        <p:txBody>
          <a:bodyPr/>
          <a:lstStyle/>
          <a:p>
            <a:r>
              <a:rPr lang="en-FR" dirty="0"/>
              <a:t>结果</a:t>
            </a:r>
          </a:p>
        </p:txBody>
      </p:sp>
      <p:sp>
        <p:nvSpPr>
          <p:cNvPr id="3" name="Content Placeholder 2">
            <a:extLst>
              <a:ext uri="{FF2B5EF4-FFF2-40B4-BE49-F238E27FC236}">
                <a16:creationId xmlns:a16="http://schemas.microsoft.com/office/drawing/2014/main" id="{8FB67E2B-D27B-D63A-2311-5900F934BED8}"/>
              </a:ext>
            </a:extLst>
          </p:cNvPr>
          <p:cNvSpPr>
            <a:spLocks noGrp="1"/>
          </p:cNvSpPr>
          <p:nvPr>
            <p:ph idx="1"/>
          </p:nvPr>
        </p:nvSpPr>
        <p:spPr/>
        <p:txBody>
          <a:bodyPr/>
          <a:lstStyle/>
          <a:p>
            <a:r>
              <a:rPr lang="zh-CN" altLang="en-US" dirty="0"/>
              <a:t>在皮肤和视网膜数据集上，这两种攻击对</a:t>
            </a:r>
            <a:r>
              <a:rPr lang="en-US" altLang="zh-CN" dirty="0" err="1"/>
              <a:t>AlexNet</a:t>
            </a:r>
            <a:r>
              <a:rPr lang="zh-CN" altLang="en-US" dirty="0"/>
              <a:t>都非常有效，而对于</a:t>
            </a:r>
            <a:r>
              <a:rPr lang="en-US" altLang="zh-CN" dirty="0" err="1"/>
              <a:t>DenseNet</a:t>
            </a:r>
            <a:r>
              <a:rPr lang="zh-CN" altLang="en-US" dirty="0"/>
              <a:t>来说，余弦相似度攻击比梯度差异攻击更有效。与此同时，与基线方法和简单的</a:t>
            </a:r>
            <a:r>
              <a:rPr lang="en-US" altLang="zh-CN" dirty="0"/>
              <a:t>fed-loss</a:t>
            </a:r>
            <a:r>
              <a:rPr lang="zh-CN" altLang="en-US" dirty="0"/>
              <a:t>攻击相比，这两种攻击都表现得更好。</a:t>
            </a:r>
            <a:endParaRPr lang="en-US" altLang="zh-CN" dirty="0"/>
          </a:p>
          <a:p>
            <a:r>
              <a:rPr lang="zh-CN" altLang="en-US" dirty="0"/>
              <a:t>在</a:t>
            </a:r>
            <a:r>
              <a:rPr lang="en-GB" dirty="0"/>
              <a:t>Purchase</a:t>
            </a:r>
            <a:r>
              <a:rPr lang="zh-CN" altLang="en-US" dirty="0"/>
              <a:t>和</a:t>
            </a:r>
            <a:r>
              <a:rPr lang="en-GB" dirty="0"/>
              <a:t>Texas</a:t>
            </a:r>
            <a:r>
              <a:rPr lang="zh-CN" altLang="en-US" dirty="0"/>
              <a:t>数据集上，余弦相似度攻击表现出色，而梯度差异攻击在</a:t>
            </a:r>
            <a:r>
              <a:rPr lang="en-GB" dirty="0"/>
              <a:t>Purchase</a:t>
            </a:r>
            <a:r>
              <a:rPr lang="zh-CN" altLang="en-US" dirty="0"/>
              <a:t>上效果不好但在</a:t>
            </a:r>
            <a:r>
              <a:rPr lang="en-GB" dirty="0"/>
              <a:t>Texas</a:t>
            </a:r>
            <a:r>
              <a:rPr lang="zh-CN" altLang="en-US" dirty="0"/>
              <a:t>上效果较好。</a:t>
            </a:r>
            <a:endParaRPr lang="en-US" altLang="zh-CN" dirty="0"/>
          </a:p>
        </p:txBody>
      </p:sp>
    </p:spTree>
    <p:extLst>
      <p:ext uri="{BB962C8B-B14F-4D97-AF65-F5344CB8AC3E}">
        <p14:creationId xmlns:p14="http://schemas.microsoft.com/office/powerpoint/2010/main" val="163864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E5C1-6203-83A1-4902-7C90A6B9E2B2}"/>
              </a:ext>
            </a:extLst>
          </p:cNvPr>
          <p:cNvSpPr>
            <a:spLocks noGrp="1"/>
          </p:cNvSpPr>
          <p:nvPr>
            <p:ph type="title"/>
          </p:nvPr>
        </p:nvSpPr>
        <p:spPr/>
        <p:txBody>
          <a:bodyPr/>
          <a:lstStyle/>
          <a:p>
            <a:r>
              <a:rPr lang="en-FR" dirty="0"/>
              <a:t>结论</a:t>
            </a:r>
          </a:p>
        </p:txBody>
      </p:sp>
      <p:sp>
        <p:nvSpPr>
          <p:cNvPr id="3" name="Content Placeholder 2">
            <a:extLst>
              <a:ext uri="{FF2B5EF4-FFF2-40B4-BE49-F238E27FC236}">
                <a16:creationId xmlns:a16="http://schemas.microsoft.com/office/drawing/2014/main" id="{B7409DF6-9304-2EDB-68CB-F6DC00A2C011}"/>
              </a:ext>
            </a:extLst>
          </p:cNvPr>
          <p:cNvSpPr>
            <a:spLocks noGrp="1"/>
          </p:cNvSpPr>
          <p:nvPr>
            <p:ph idx="1"/>
          </p:nvPr>
        </p:nvSpPr>
        <p:spPr/>
        <p:txBody>
          <a:bodyPr/>
          <a:lstStyle/>
          <a:p>
            <a:r>
              <a:rPr lang="en-GB" dirty="0"/>
              <a:t>we devised two attacks that are often little impacted by existing and proposed </a:t>
            </a:r>
            <a:r>
              <a:rPr lang="en-GB" dirty="0" err="1"/>
              <a:t>defenses</a:t>
            </a:r>
            <a:r>
              <a:rPr lang="en-GB" dirty="0"/>
              <a:t>.</a:t>
            </a:r>
          </a:p>
          <a:p>
            <a:r>
              <a:rPr lang="en-GB" dirty="0"/>
              <a:t>we validated the hypothesis that our attack depends on the overparameterization by showing that increasing the level of overparameterization (without changing the neural network architecture) positively correlates with our attack effectiveness.</a:t>
            </a:r>
            <a:endParaRPr lang="en-FR" dirty="0"/>
          </a:p>
        </p:txBody>
      </p:sp>
    </p:spTree>
    <p:extLst>
      <p:ext uri="{BB962C8B-B14F-4D97-AF65-F5344CB8AC3E}">
        <p14:creationId xmlns:p14="http://schemas.microsoft.com/office/powerpoint/2010/main" val="262984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2D26-68C8-11C3-D0D0-9911716C3AB5}"/>
              </a:ext>
            </a:extLst>
          </p:cNvPr>
          <p:cNvSpPr>
            <a:spLocks noGrp="1"/>
          </p:cNvSpPr>
          <p:nvPr>
            <p:ph type="title"/>
          </p:nvPr>
        </p:nvSpPr>
        <p:spPr/>
        <p:txBody>
          <a:bodyPr>
            <a:normAutofit/>
          </a:bodyPr>
          <a:lstStyle/>
          <a:p>
            <a:r>
              <a:rPr lang="en-GB" sz="2000" dirty="0" err="1"/>
              <a:t>准确率随阈值的函数</a:t>
            </a:r>
            <a:r>
              <a:rPr lang="zh-CN" altLang="en-US" sz="2000" dirty="0"/>
              <a:t>：</a:t>
            </a:r>
            <a:br>
              <a:rPr lang="en-US" altLang="zh-CN" sz="2000" dirty="0"/>
            </a:br>
            <a:r>
              <a:rPr lang="zh-CN" altLang="en-US" sz="2000" dirty="0"/>
              <a:t>红色：训练集</a:t>
            </a:r>
            <a:br>
              <a:rPr lang="en-US" altLang="zh-CN" sz="2000" dirty="0"/>
            </a:br>
            <a:r>
              <a:rPr lang="zh-CN" altLang="en-US" sz="2000" dirty="0"/>
              <a:t>蓝色：测试集</a:t>
            </a:r>
            <a:endParaRPr lang="en-FR" sz="2000" dirty="0"/>
          </a:p>
        </p:txBody>
      </p:sp>
      <p:pic>
        <p:nvPicPr>
          <p:cNvPr id="4" name="Picture 3">
            <a:extLst>
              <a:ext uri="{FF2B5EF4-FFF2-40B4-BE49-F238E27FC236}">
                <a16:creationId xmlns:a16="http://schemas.microsoft.com/office/drawing/2014/main" id="{54AB6326-EF76-99C7-95DA-9766746E3DDC}"/>
              </a:ext>
            </a:extLst>
          </p:cNvPr>
          <p:cNvPicPr>
            <a:picLocks noChangeAspect="1"/>
          </p:cNvPicPr>
          <p:nvPr/>
        </p:nvPicPr>
        <p:blipFill>
          <a:blip r:embed="rId2"/>
          <a:stretch>
            <a:fillRect/>
          </a:stretch>
        </p:blipFill>
        <p:spPr>
          <a:xfrm>
            <a:off x="2533650" y="1721358"/>
            <a:ext cx="5695950" cy="4558791"/>
          </a:xfrm>
          <a:prstGeom prst="rect">
            <a:avLst/>
          </a:prstGeom>
        </p:spPr>
      </p:pic>
    </p:spTree>
    <p:extLst>
      <p:ext uri="{BB962C8B-B14F-4D97-AF65-F5344CB8AC3E}">
        <p14:creationId xmlns:p14="http://schemas.microsoft.com/office/powerpoint/2010/main" val="129671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ADF0-58DD-219B-333A-6C49D18B1AAD}"/>
              </a:ext>
            </a:extLst>
          </p:cNvPr>
          <p:cNvSpPr>
            <a:spLocks noGrp="1"/>
          </p:cNvSpPr>
          <p:nvPr>
            <p:ph type="title"/>
          </p:nvPr>
        </p:nvSpPr>
        <p:spPr/>
        <p:txBody>
          <a:bodyPr>
            <a:normAutofit/>
          </a:bodyPr>
          <a:lstStyle/>
          <a:p>
            <a:r>
              <a:rPr lang="en-FR" sz="2500" dirty="0"/>
              <a:t>拟合后的一次函数</a:t>
            </a:r>
          </a:p>
        </p:txBody>
      </p:sp>
      <p:pic>
        <p:nvPicPr>
          <p:cNvPr id="4" name="Picture 3">
            <a:extLst>
              <a:ext uri="{FF2B5EF4-FFF2-40B4-BE49-F238E27FC236}">
                <a16:creationId xmlns:a16="http://schemas.microsoft.com/office/drawing/2014/main" id="{3B833350-4C1F-2FAD-9A1C-6C4A112A931C}"/>
              </a:ext>
            </a:extLst>
          </p:cNvPr>
          <p:cNvPicPr>
            <a:picLocks noChangeAspect="1"/>
          </p:cNvPicPr>
          <p:nvPr/>
        </p:nvPicPr>
        <p:blipFill>
          <a:blip r:embed="rId2"/>
          <a:stretch>
            <a:fillRect/>
          </a:stretch>
        </p:blipFill>
        <p:spPr>
          <a:xfrm>
            <a:off x="2546350" y="1768378"/>
            <a:ext cx="5640388" cy="4480022"/>
          </a:xfrm>
          <a:prstGeom prst="rect">
            <a:avLst/>
          </a:prstGeom>
        </p:spPr>
      </p:pic>
    </p:spTree>
    <p:extLst>
      <p:ext uri="{BB962C8B-B14F-4D97-AF65-F5344CB8AC3E}">
        <p14:creationId xmlns:p14="http://schemas.microsoft.com/office/powerpoint/2010/main" val="320838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1D2E-BC00-7B50-925E-56EB584A157C}"/>
              </a:ext>
            </a:extLst>
          </p:cNvPr>
          <p:cNvSpPr>
            <a:spLocks noGrp="1"/>
          </p:cNvSpPr>
          <p:nvPr>
            <p:ph type="title"/>
          </p:nvPr>
        </p:nvSpPr>
        <p:spPr/>
        <p:txBody>
          <a:bodyPr>
            <a:normAutofit/>
          </a:bodyPr>
          <a:lstStyle/>
          <a:p>
            <a:r>
              <a:rPr lang="en-FR" sz="2400" dirty="0"/>
              <a:t>推导出的阈值变化导致训练集与测试集变化</a:t>
            </a:r>
            <a:r>
              <a:rPr lang="zh-CN" altLang="en-US" sz="2400" dirty="0"/>
              <a:t>（即</a:t>
            </a:r>
            <a:r>
              <a:rPr lang="zh-CN" altLang="en-FR" sz="2400" dirty="0"/>
              <a:t>泛化误差</a:t>
            </a:r>
            <a:r>
              <a:rPr lang="zh-CN" altLang="en-US" sz="2400" dirty="0"/>
              <a:t>），继而导致准确度变化的函数图像</a:t>
            </a:r>
            <a:endParaRPr lang="en-FR" sz="2400" dirty="0"/>
          </a:p>
        </p:txBody>
      </p:sp>
      <p:pic>
        <p:nvPicPr>
          <p:cNvPr id="4" name="Picture 3">
            <a:extLst>
              <a:ext uri="{FF2B5EF4-FFF2-40B4-BE49-F238E27FC236}">
                <a16:creationId xmlns:a16="http://schemas.microsoft.com/office/drawing/2014/main" id="{64D03654-FFDC-379A-1769-42571E06B2E0}"/>
              </a:ext>
            </a:extLst>
          </p:cNvPr>
          <p:cNvPicPr>
            <a:picLocks noChangeAspect="1"/>
          </p:cNvPicPr>
          <p:nvPr/>
        </p:nvPicPr>
        <p:blipFill>
          <a:blip r:embed="rId2"/>
          <a:stretch>
            <a:fillRect/>
          </a:stretch>
        </p:blipFill>
        <p:spPr>
          <a:xfrm>
            <a:off x="2546350" y="1847520"/>
            <a:ext cx="5540746" cy="4400879"/>
          </a:xfrm>
          <a:prstGeom prst="rect">
            <a:avLst/>
          </a:prstGeom>
        </p:spPr>
      </p:pic>
    </p:spTree>
    <p:extLst>
      <p:ext uri="{BB962C8B-B14F-4D97-AF65-F5344CB8AC3E}">
        <p14:creationId xmlns:p14="http://schemas.microsoft.com/office/powerpoint/2010/main" val="263162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9B4E-6920-CCDA-7CCE-CE38E33775E1}"/>
              </a:ext>
            </a:extLst>
          </p:cNvPr>
          <p:cNvSpPr>
            <a:spLocks noGrp="1"/>
          </p:cNvSpPr>
          <p:nvPr>
            <p:ph type="ctrTitle"/>
          </p:nvPr>
        </p:nvSpPr>
        <p:spPr/>
        <p:txBody>
          <a:bodyPr/>
          <a:lstStyle/>
          <a:p>
            <a:r>
              <a:rPr lang="en-FR" dirty="0"/>
              <a:t>P</a:t>
            </a:r>
            <a:r>
              <a:rPr lang="en-US" dirty="0"/>
              <a:t>2</a:t>
            </a:r>
            <a:endParaRPr lang="en-FR" dirty="0"/>
          </a:p>
        </p:txBody>
      </p:sp>
      <p:sp>
        <p:nvSpPr>
          <p:cNvPr id="3" name="Subtitle 2">
            <a:extLst>
              <a:ext uri="{FF2B5EF4-FFF2-40B4-BE49-F238E27FC236}">
                <a16:creationId xmlns:a16="http://schemas.microsoft.com/office/drawing/2014/main" id="{084CD57C-CEAB-58FD-89E7-D3BC4316F71E}"/>
              </a:ext>
            </a:extLst>
          </p:cNvPr>
          <p:cNvSpPr>
            <a:spLocks noGrp="1"/>
          </p:cNvSpPr>
          <p:nvPr>
            <p:ph type="subTitle" idx="1"/>
          </p:nvPr>
        </p:nvSpPr>
        <p:spPr/>
        <p:txBody>
          <a:bodyPr/>
          <a:lstStyle/>
          <a:p>
            <a:r>
              <a:rPr lang="en-GB" dirty="0"/>
              <a:t>Effective passive membership inference attacks in federated learning against overparameterized models</a:t>
            </a:r>
            <a:endParaRPr lang="en-FR" dirty="0"/>
          </a:p>
        </p:txBody>
      </p:sp>
    </p:spTree>
    <p:extLst>
      <p:ext uri="{BB962C8B-B14F-4D97-AF65-F5344CB8AC3E}">
        <p14:creationId xmlns:p14="http://schemas.microsoft.com/office/powerpoint/2010/main" val="422616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B808F-F4FA-B07D-D4AF-94C88DEF3CF3}"/>
              </a:ext>
            </a:extLst>
          </p:cNvPr>
          <p:cNvSpPr>
            <a:spLocks noGrp="1"/>
          </p:cNvSpPr>
          <p:nvPr>
            <p:ph type="title"/>
          </p:nvPr>
        </p:nvSpPr>
        <p:spPr/>
        <p:txBody>
          <a:bodyPr/>
          <a:lstStyle/>
          <a:p>
            <a:r>
              <a:rPr lang="en-FR" dirty="0"/>
              <a:t>key</a:t>
            </a:r>
          </a:p>
        </p:txBody>
      </p:sp>
      <p:sp>
        <p:nvSpPr>
          <p:cNvPr id="3" name="Content Placeholder 2">
            <a:extLst>
              <a:ext uri="{FF2B5EF4-FFF2-40B4-BE49-F238E27FC236}">
                <a16:creationId xmlns:a16="http://schemas.microsoft.com/office/drawing/2014/main" id="{2DD719FA-3D20-8A12-1D75-49635879A93D}"/>
              </a:ext>
            </a:extLst>
          </p:cNvPr>
          <p:cNvSpPr>
            <a:spLocks noGrp="1"/>
          </p:cNvSpPr>
          <p:nvPr>
            <p:ph idx="1"/>
          </p:nvPr>
        </p:nvSpPr>
        <p:spPr/>
        <p:txBody>
          <a:bodyPr/>
          <a:lstStyle/>
          <a:p>
            <a:r>
              <a:rPr lang="en-GB" dirty="0"/>
              <a:t>The key insight of our method is empirically observing that, near parameters that generalize well in test, the gradient of large </a:t>
            </a:r>
            <a:r>
              <a:rPr lang="en-GB" dirty="0">
                <a:solidFill>
                  <a:srgbClr val="FF0000"/>
                </a:solidFill>
              </a:rPr>
              <a:t>overparameterized</a:t>
            </a:r>
            <a:r>
              <a:rPr lang="en-GB" dirty="0"/>
              <a:t> neural network models statistically behave like high-dimensional independent isotropic random vectors. </a:t>
            </a:r>
          </a:p>
          <a:p>
            <a:r>
              <a:rPr lang="en-GB" dirty="0"/>
              <a:t>To summarize our findings: The almost </a:t>
            </a:r>
            <a:r>
              <a:rPr lang="en-GB" dirty="0">
                <a:solidFill>
                  <a:srgbClr val="FF0000"/>
                </a:solidFill>
              </a:rPr>
              <a:t>orthogonality</a:t>
            </a:r>
            <a:r>
              <a:rPr lang="en-GB" dirty="0"/>
              <a:t> of gradients of independent training examples in overparameterized models means gradient sums cannot hide a specific gradient. </a:t>
            </a:r>
            <a:endParaRPr lang="en-FR" dirty="0"/>
          </a:p>
        </p:txBody>
      </p:sp>
    </p:spTree>
    <p:extLst>
      <p:ext uri="{BB962C8B-B14F-4D97-AF65-F5344CB8AC3E}">
        <p14:creationId xmlns:p14="http://schemas.microsoft.com/office/powerpoint/2010/main" val="228249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5BFC-0240-6D69-E9A2-F3BC6B8E1017}"/>
              </a:ext>
            </a:extLst>
          </p:cNvPr>
          <p:cNvSpPr>
            <a:spLocks noGrp="1"/>
          </p:cNvSpPr>
          <p:nvPr>
            <p:ph type="title"/>
          </p:nvPr>
        </p:nvSpPr>
        <p:spPr/>
        <p:txBody>
          <a:bodyPr>
            <a:normAutofit/>
          </a:bodyPr>
          <a:lstStyle/>
          <a:p>
            <a:r>
              <a:rPr lang="en-GB" sz="2400" dirty="0"/>
              <a:t> In this investigation, we empirically found that —after enough training epochs— the overparameterized model gradients of different instances are nearly </a:t>
            </a:r>
            <a:r>
              <a:rPr lang="en-GB" sz="2400" dirty="0">
                <a:solidFill>
                  <a:srgbClr val="FF0000"/>
                </a:solidFill>
              </a:rPr>
              <a:t>orthogonal</a:t>
            </a:r>
            <a:r>
              <a:rPr lang="en-GB" sz="2400" dirty="0"/>
              <a:t>, just like high-dimensional independent isotropic random vectors.</a:t>
            </a:r>
            <a:endParaRPr lang="en-FR" sz="2400" dirty="0"/>
          </a:p>
        </p:txBody>
      </p:sp>
      <p:sp>
        <p:nvSpPr>
          <p:cNvPr id="3" name="Content Placeholder 2">
            <a:extLst>
              <a:ext uri="{FF2B5EF4-FFF2-40B4-BE49-F238E27FC236}">
                <a16:creationId xmlns:a16="http://schemas.microsoft.com/office/drawing/2014/main" id="{DAD701DF-9217-A454-3B41-BB0AB90C9B50}"/>
              </a:ext>
            </a:extLst>
          </p:cNvPr>
          <p:cNvSpPr>
            <a:spLocks noGrp="1"/>
          </p:cNvSpPr>
          <p:nvPr>
            <p:ph idx="1"/>
          </p:nvPr>
        </p:nvSpPr>
        <p:spPr/>
        <p:txBody>
          <a:bodyPr/>
          <a:lstStyle/>
          <a:p>
            <a:r>
              <a:rPr lang="zh-CN" altLang="en-US" dirty="0"/>
              <a:t>攻击者利用梯度的正交性和高度随机性，观察模型参数的更新，从中推断出特定实例是否被用于训练。由于被训练过的实例的梯度与其他实例的梯度几乎是正交的，攻击者可以通过比较某个实例的梯度与模型参数更新之间的余弦相似度来判断该实例是否被用于训练。如果余弦相似度较高，说明该实例的梯度与模型参数更新在相同的方向上，从而推断该实例是被用于训练的。反之，如果余弦相似度较低，说明该实例的梯度与模型参数更新在不同的方向上，从而推断该实例没有被用于训练。</a:t>
            </a:r>
            <a:endParaRPr lang="en-FR" dirty="0"/>
          </a:p>
        </p:txBody>
      </p:sp>
    </p:spTree>
    <p:extLst>
      <p:ext uri="{BB962C8B-B14F-4D97-AF65-F5344CB8AC3E}">
        <p14:creationId xmlns:p14="http://schemas.microsoft.com/office/powerpoint/2010/main" val="3759156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02DA-7D6B-285A-141F-919E759FFB59}"/>
              </a:ext>
            </a:extLst>
          </p:cNvPr>
          <p:cNvSpPr>
            <a:spLocks noGrp="1"/>
          </p:cNvSpPr>
          <p:nvPr>
            <p:ph type="title"/>
          </p:nvPr>
        </p:nvSpPr>
        <p:spPr/>
        <p:txBody>
          <a:bodyPr/>
          <a:lstStyle/>
          <a:p>
            <a:r>
              <a:rPr lang="en-FR" dirty="0"/>
              <a:t>两种攻击方法</a:t>
            </a:r>
            <a:r>
              <a:rPr lang="zh-CN" altLang="en-US" dirty="0"/>
              <a:t> （医院的例子）</a:t>
            </a:r>
            <a:endParaRPr lang="en-FR" dirty="0"/>
          </a:p>
        </p:txBody>
      </p:sp>
      <p:sp>
        <p:nvSpPr>
          <p:cNvPr id="3" name="Content Placeholder 2">
            <a:extLst>
              <a:ext uri="{FF2B5EF4-FFF2-40B4-BE49-F238E27FC236}">
                <a16:creationId xmlns:a16="http://schemas.microsoft.com/office/drawing/2014/main" id="{7A8A0944-36B7-BB7F-F004-0867C831EBB6}"/>
              </a:ext>
            </a:extLst>
          </p:cNvPr>
          <p:cNvSpPr>
            <a:spLocks noGrp="1"/>
          </p:cNvSpPr>
          <p:nvPr>
            <p:ph idx="1"/>
          </p:nvPr>
        </p:nvSpPr>
        <p:spPr/>
        <p:txBody>
          <a:bodyPr>
            <a:normAutofit/>
          </a:bodyPr>
          <a:lstStyle/>
          <a:p>
            <a:r>
              <a:rPr lang="en-GB" dirty="0"/>
              <a:t>Cosine Attack（</a:t>
            </a:r>
            <a:r>
              <a:rPr lang="zh-CN" altLang="en-US" dirty="0"/>
              <a:t>余弦相似度攻击）</a:t>
            </a:r>
            <a:endParaRPr lang="en-US" altLang="zh-CN" dirty="0"/>
          </a:p>
          <a:p>
            <a:pPr marL="0" indent="0">
              <a:buNone/>
            </a:pPr>
            <a:r>
              <a:rPr lang="en-US" altLang="zh-CN" dirty="0"/>
              <a:t>1</a:t>
            </a:r>
            <a:r>
              <a:rPr lang="zh-CN" altLang="en-US" dirty="0"/>
              <a:t> 攻击者选择一个待检测的医学图像</a:t>
            </a:r>
            <a:r>
              <a:rPr lang="en-GB" dirty="0"/>
              <a:t>z</a:t>
            </a:r>
            <a:r>
              <a:rPr lang="zh-CN" altLang="en-US" dirty="0"/>
              <a:t>作为目标数据点。</a:t>
            </a:r>
          </a:p>
          <a:p>
            <a:pPr marL="0" indent="0">
              <a:buNone/>
            </a:pPr>
            <a:r>
              <a:rPr lang="en-US" altLang="zh-CN" dirty="0"/>
              <a:t>2</a:t>
            </a:r>
            <a:r>
              <a:rPr lang="zh-CN" altLang="en-US" dirty="0"/>
              <a:t> 攻击者监听通信过程，获取中央服务器和各个医院之间传递的模型参数更新。</a:t>
            </a:r>
          </a:p>
          <a:p>
            <a:pPr marL="0" indent="0">
              <a:buNone/>
            </a:pPr>
            <a:r>
              <a:rPr lang="en-US" altLang="zh-CN" dirty="0"/>
              <a:t>3</a:t>
            </a:r>
            <a:r>
              <a:rPr lang="zh-CN" altLang="en-US" dirty="0"/>
              <a:t> 对于每个医院的模型参数，攻击者将图像</a:t>
            </a:r>
            <a:r>
              <a:rPr lang="en-GB" altLang="zh-CN" dirty="0"/>
              <a:t>z</a:t>
            </a:r>
            <a:r>
              <a:rPr lang="zh-CN" altLang="en-US" dirty="0"/>
              <a:t>与模型参数进行比较，计算其与模型参数之间的余弦相似度。</a:t>
            </a:r>
          </a:p>
          <a:p>
            <a:pPr marL="0" indent="0">
              <a:buNone/>
            </a:pPr>
            <a:r>
              <a:rPr lang="en-US" altLang="zh-CN" dirty="0"/>
              <a:t>4</a:t>
            </a:r>
            <a:r>
              <a:rPr lang="zh-CN" altLang="en-US" dirty="0"/>
              <a:t> 攻击者设置一个阈值，比如</a:t>
            </a:r>
            <a:r>
              <a:rPr lang="en-US" altLang="zh-CN" dirty="0"/>
              <a:t>0.9</a:t>
            </a:r>
            <a:r>
              <a:rPr lang="zh-CN" altLang="en-US" dirty="0"/>
              <a:t>，如果余弦相似度高于该阈值，认为图像</a:t>
            </a:r>
            <a:r>
              <a:rPr lang="en-GB" altLang="zh-CN" dirty="0"/>
              <a:t>z</a:t>
            </a:r>
            <a:r>
              <a:rPr lang="zh-CN" altLang="en-US" dirty="0"/>
              <a:t>很可能属于该医院的训练集，否则认为图像</a:t>
            </a:r>
            <a:r>
              <a:rPr lang="en-GB" altLang="zh-CN" dirty="0"/>
              <a:t>z</a:t>
            </a:r>
            <a:r>
              <a:rPr lang="zh-CN" altLang="en-US" dirty="0"/>
              <a:t>很可能不是该医院的训练集。</a:t>
            </a:r>
            <a:endParaRPr lang="en-FR" dirty="0"/>
          </a:p>
        </p:txBody>
      </p:sp>
    </p:spTree>
    <p:extLst>
      <p:ext uri="{BB962C8B-B14F-4D97-AF65-F5344CB8AC3E}">
        <p14:creationId xmlns:p14="http://schemas.microsoft.com/office/powerpoint/2010/main" val="431896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02DA-7D6B-285A-141F-919E759FFB59}"/>
              </a:ext>
            </a:extLst>
          </p:cNvPr>
          <p:cNvSpPr>
            <a:spLocks noGrp="1"/>
          </p:cNvSpPr>
          <p:nvPr>
            <p:ph type="title"/>
          </p:nvPr>
        </p:nvSpPr>
        <p:spPr/>
        <p:txBody>
          <a:bodyPr/>
          <a:lstStyle/>
          <a:p>
            <a:r>
              <a:rPr lang="en-FR" dirty="0"/>
              <a:t>两种攻击方法</a:t>
            </a:r>
            <a:r>
              <a:rPr lang="zh-CN" altLang="en-US" dirty="0"/>
              <a:t> （医院的例子）</a:t>
            </a:r>
            <a:endParaRPr lang="en-FR" dirty="0"/>
          </a:p>
        </p:txBody>
      </p:sp>
      <p:sp>
        <p:nvSpPr>
          <p:cNvPr id="3" name="Content Placeholder 2">
            <a:extLst>
              <a:ext uri="{FF2B5EF4-FFF2-40B4-BE49-F238E27FC236}">
                <a16:creationId xmlns:a16="http://schemas.microsoft.com/office/drawing/2014/main" id="{7A8A0944-36B7-BB7F-F004-0867C831EBB6}"/>
              </a:ext>
            </a:extLst>
          </p:cNvPr>
          <p:cNvSpPr>
            <a:spLocks noGrp="1"/>
          </p:cNvSpPr>
          <p:nvPr>
            <p:ph idx="1"/>
          </p:nvPr>
        </p:nvSpPr>
        <p:spPr/>
        <p:txBody>
          <a:bodyPr>
            <a:normAutofit/>
          </a:bodyPr>
          <a:lstStyle/>
          <a:p>
            <a:r>
              <a:rPr lang="en-GB" dirty="0"/>
              <a:t>Gradient-Diff Attack（</a:t>
            </a:r>
            <a:r>
              <a:rPr lang="zh-CN" altLang="en-US" dirty="0"/>
              <a:t>梯度差异攻击））</a:t>
            </a:r>
            <a:endParaRPr lang="en-US" altLang="zh-CN" dirty="0"/>
          </a:p>
          <a:p>
            <a:pPr marL="0" indent="0">
              <a:buNone/>
            </a:pPr>
            <a:r>
              <a:rPr lang="en-US" altLang="zh-CN" dirty="0"/>
              <a:t>1</a:t>
            </a:r>
            <a:r>
              <a:rPr lang="zh-CN" altLang="en-US" dirty="0"/>
              <a:t> 攻击者选择一个待检测的医学图像</a:t>
            </a:r>
            <a:r>
              <a:rPr lang="en-GB" dirty="0"/>
              <a:t>z</a:t>
            </a:r>
            <a:r>
              <a:rPr lang="zh-CN" altLang="en-US" dirty="0"/>
              <a:t>作为目标数据点。</a:t>
            </a:r>
          </a:p>
          <a:p>
            <a:pPr marL="0" indent="0">
              <a:buNone/>
            </a:pPr>
            <a:r>
              <a:rPr lang="en-US" altLang="zh-CN" dirty="0"/>
              <a:t>2</a:t>
            </a:r>
            <a:r>
              <a:rPr lang="zh-CN" altLang="en-US" dirty="0"/>
              <a:t> 攻击者监听通信过程，获取中央服务器和各个医院之间传递的模型参数更新。</a:t>
            </a:r>
          </a:p>
          <a:p>
            <a:pPr marL="0" indent="0">
              <a:buNone/>
            </a:pPr>
            <a:r>
              <a:rPr lang="en-US" altLang="zh-CN" dirty="0"/>
              <a:t>3</a:t>
            </a:r>
            <a:r>
              <a:rPr lang="zh-CN" altLang="en-US" dirty="0"/>
              <a:t> 对于每个医院的模型参数，攻击者计算目标数据点</a:t>
            </a:r>
            <a:r>
              <a:rPr lang="en-GB" altLang="zh-CN" dirty="0"/>
              <a:t>z</a:t>
            </a:r>
            <a:r>
              <a:rPr lang="zh-CN" altLang="en-US" dirty="0"/>
              <a:t>与模型参数的梯度差异。</a:t>
            </a:r>
          </a:p>
          <a:p>
            <a:pPr marL="0" indent="0">
              <a:buNone/>
            </a:pPr>
            <a:r>
              <a:rPr lang="en-US" altLang="zh-CN" dirty="0"/>
              <a:t>4</a:t>
            </a:r>
            <a:r>
              <a:rPr lang="zh-CN" altLang="en-US" dirty="0"/>
              <a:t> 攻击者设置一个阈值，比如</a:t>
            </a:r>
            <a:r>
              <a:rPr lang="en-US" altLang="zh-CN" dirty="0"/>
              <a:t>0.1</a:t>
            </a:r>
            <a:r>
              <a:rPr lang="zh-CN" altLang="en-US" dirty="0"/>
              <a:t>，如果梯度差异低于该阈值，认为图像</a:t>
            </a:r>
            <a:r>
              <a:rPr lang="en-GB" altLang="zh-CN" dirty="0"/>
              <a:t>z</a:t>
            </a:r>
            <a:r>
              <a:rPr lang="zh-CN" altLang="en-US" dirty="0"/>
              <a:t>很可能属于该医院的训练集，否则认为图像</a:t>
            </a:r>
            <a:r>
              <a:rPr lang="en-GB" altLang="zh-CN" dirty="0"/>
              <a:t>z</a:t>
            </a:r>
            <a:r>
              <a:rPr lang="zh-CN" altLang="en-US" dirty="0"/>
              <a:t>很可能不是该医院的训练集。</a:t>
            </a:r>
            <a:endParaRPr lang="en-FR" dirty="0"/>
          </a:p>
        </p:txBody>
      </p:sp>
    </p:spTree>
    <p:extLst>
      <p:ext uri="{BB962C8B-B14F-4D97-AF65-F5344CB8AC3E}">
        <p14:creationId xmlns:p14="http://schemas.microsoft.com/office/powerpoint/2010/main" val="4088557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661</Words>
  <Application>Microsoft Macintosh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P1</vt:lpstr>
      <vt:lpstr>准确率随阈值的函数： 红色：训练集 蓝色：测试集</vt:lpstr>
      <vt:lpstr>拟合后的一次函数</vt:lpstr>
      <vt:lpstr>推导出的阈值变化导致训练集与测试集变化（即泛化误差），继而导致准确度变化的函数图像</vt:lpstr>
      <vt:lpstr>P2</vt:lpstr>
      <vt:lpstr>key</vt:lpstr>
      <vt:lpstr> In this investigation, we empirically found that —after enough training epochs— the overparameterized model gradients of different instances are nearly orthogonal, just like high-dimensional independent isotropic random vectors.</vt:lpstr>
      <vt:lpstr>两种攻击方法 （医院的例子）</vt:lpstr>
      <vt:lpstr>两种攻击方法 （医院的例子）</vt:lpstr>
      <vt:lpstr>结果</vt:lpstr>
      <vt:lpstr>结论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P1</dc:title>
  <dc:creator>Office</dc:creator>
  <cp:lastModifiedBy>Office</cp:lastModifiedBy>
  <cp:revision>1</cp:revision>
  <dcterms:created xsi:type="dcterms:W3CDTF">2023-07-23T12:51:32Z</dcterms:created>
  <dcterms:modified xsi:type="dcterms:W3CDTF">2023-07-23T13:39:58Z</dcterms:modified>
</cp:coreProperties>
</file>