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3" r:id="rId7"/>
    <p:sldId id="261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591B9-2E0E-B348-D241-508A029AC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B74FE-0243-E8E1-A0C7-8E82893E6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E923C-9B5B-198D-7960-B399B592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C558-DB53-874F-A35A-97F135CC9BFC}" type="datetimeFigureOut">
              <a:rPr lang="en-FR" smtClean="0"/>
              <a:t>27/07/2023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C992F-2891-2FE3-2CC6-C88AE9F8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EC103-BF98-3D58-049E-45D6C312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0AF5-98B6-B349-88B9-D08D175B320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3628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2406-16A6-33EF-540C-6DC807CA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4227A-015E-CB01-0C5E-A322371C7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89D8-B1E7-A193-5188-3889F148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C558-DB53-874F-A35A-97F135CC9BFC}" type="datetimeFigureOut">
              <a:rPr lang="en-FR" smtClean="0"/>
              <a:t>27/07/2023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438CA-239E-D83F-5B3C-04168777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09676-651C-EA75-2F1B-94BD5DA7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0AF5-98B6-B349-88B9-D08D175B320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2763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8E3E83-C656-0E9C-2084-4BB249603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1C7D3-3ED1-8D8A-E6C3-33BAEA27A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8FF8C-45B4-8AC6-03A7-A34CA909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C558-DB53-874F-A35A-97F135CC9BFC}" type="datetimeFigureOut">
              <a:rPr lang="en-FR" smtClean="0"/>
              <a:t>27/07/2023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C8289-1491-69F0-A1A5-A1618D2B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A4F01-BFC5-003D-F1FD-DE183779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0AF5-98B6-B349-88B9-D08D175B320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9542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30BF5-3E82-3C02-0694-E09A873E6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7823E-EAA0-A863-DDDA-4C3219EEA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4EC0C-D2DD-BCCC-8F41-075B6491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C558-DB53-874F-A35A-97F135CC9BFC}" type="datetimeFigureOut">
              <a:rPr lang="en-FR" smtClean="0"/>
              <a:t>27/07/2023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ED19A-8B54-51C7-AF94-C8F38193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F4323-97E3-4FAE-B071-1B54D1CF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0AF5-98B6-B349-88B9-D08D175B320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8762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C7F0-C755-6DC4-B9B8-030665D23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17E70-D9CF-7436-C364-308B68C0A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A48C3-9247-5B46-181E-8FC74CBD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C558-DB53-874F-A35A-97F135CC9BFC}" type="datetimeFigureOut">
              <a:rPr lang="en-FR" smtClean="0"/>
              <a:t>27/07/2023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05D8B-9914-42A1-9422-B32A12D5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5DB51-4534-297E-45F4-C4288374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0AF5-98B6-B349-88B9-D08D175B320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4682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DB97-FDEB-78B9-08F2-256E632B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3D172-D6FD-7F02-A65F-D5B31C50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C111F-A12C-4F17-CF79-034FE49C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30930-E579-C182-8DDC-0EBAA393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C558-DB53-874F-A35A-97F135CC9BFC}" type="datetimeFigureOut">
              <a:rPr lang="en-FR" smtClean="0"/>
              <a:t>27/07/2023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2CA55-4990-B903-6EE4-F6B07475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2215D-EAF1-110F-B3A6-9AAA58BC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0AF5-98B6-B349-88B9-D08D175B320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7289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4FAEB-1A36-36CA-D501-8E17F09D5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3637F-115C-D7A0-E887-E6A1908FF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ADCBE-417A-8B5D-8439-BD1B95441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0A664-10D5-CBB0-CE6A-3AD335EB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A9E4B-2B01-BBC0-522F-865AD6018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078A7B-085B-1FED-80E6-EBC1A2130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C558-DB53-874F-A35A-97F135CC9BFC}" type="datetimeFigureOut">
              <a:rPr lang="en-FR" smtClean="0"/>
              <a:t>27/07/2023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708F1-F5FA-2184-B4EF-2A0C5BAB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DA7321-95DA-46B5-03E2-2527707F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0AF5-98B6-B349-88B9-D08D175B320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6243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DA20-E5E3-3D00-6E12-FC6B2B6D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DFA1B0-B529-5ACF-F69A-823077C7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C558-DB53-874F-A35A-97F135CC9BFC}" type="datetimeFigureOut">
              <a:rPr lang="en-FR" smtClean="0"/>
              <a:t>27/07/2023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8EFE0-0792-1606-2E89-CD90415B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35AFB-1B87-0003-0B30-5FF30379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0AF5-98B6-B349-88B9-D08D175B320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792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23A61-4C8F-EF27-EBC6-1F858735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C558-DB53-874F-A35A-97F135CC9BFC}" type="datetimeFigureOut">
              <a:rPr lang="en-FR" smtClean="0"/>
              <a:t>27/07/2023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604025-DFEF-B9BA-D434-7797CF53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8DFE7-8480-B49F-7773-D09900B08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0AF5-98B6-B349-88B9-D08D175B320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6342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40E5E-9F52-4A98-0045-D00AE84EF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F909-6EE5-B3F8-B4B0-AE2A1CDB6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58C89-EFBF-AB80-424D-76C2D766C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D045B-B7F9-0DF6-57AF-D67E1BC2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C558-DB53-874F-A35A-97F135CC9BFC}" type="datetimeFigureOut">
              <a:rPr lang="en-FR" smtClean="0"/>
              <a:t>27/07/2023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0A272-1995-C9C8-1CAD-8BCC647A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93B00-8007-4D80-92DC-4937536C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0AF5-98B6-B349-88B9-D08D175B320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715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5D5E1-7C6B-C8D9-EA9E-43AFED38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9A60B-37FB-08CB-DE3F-34F334CA4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C1DF1-2380-292A-F9FC-E1C1702F5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6DECB-FAB3-426C-2B20-549A1272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C558-DB53-874F-A35A-97F135CC9BFC}" type="datetimeFigureOut">
              <a:rPr lang="en-FR" smtClean="0"/>
              <a:t>27/07/2023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BA9B7-B8E3-4133-A52F-FC3AE0BFE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63FF5-0707-CA03-7ACA-8A36AD18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0AF5-98B6-B349-88B9-D08D175B320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9013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2F8B87-32BC-5B9E-D40C-2FB10D70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B665C-FEC0-25A3-9E4B-DFB5D54A4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C0D45-7E53-DD75-C9C4-EE5951528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0C558-DB53-874F-A35A-97F135CC9BFC}" type="datetimeFigureOut">
              <a:rPr lang="en-FR" smtClean="0"/>
              <a:t>27/07/2023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AF5D2-4E86-BB63-E9AD-E90D781AA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8410A-F61C-B448-A8E8-39224D724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30AF5-98B6-B349-88B9-D08D175B320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4452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37C2A-BBEE-A3E4-988D-BABD923E7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FR" dirty="0"/>
              <a:t>pochs与训练集大小对隐私泄露程度的影响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271BA-27CD-484D-8200-09A986E36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R" dirty="0"/>
              <a:t>对上一次的补充与改进</a:t>
            </a:r>
          </a:p>
        </p:txBody>
      </p:sp>
    </p:spTree>
    <p:extLst>
      <p:ext uri="{BB962C8B-B14F-4D97-AF65-F5344CB8AC3E}">
        <p14:creationId xmlns:p14="http://schemas.microsoft.com/office/powerpoint/2010/main" val="2005565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2573-EB6F-17C0-D7C7-64EF08AA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实验二</a:t>
            </a:r>
            <a:r>
              <a:rPr lang="zh-CN" altLang="en-US" dirty="0"/>
              <a:t> </a:t>
            </a:r>
            <a:r>
              <a:rPr lang="en-FR" dirty="0"/>
              <a:t>(训练集大小与隐私泄露的关系)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AA671-2C97-1BA4-6895-7ED6896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>
                <a:latin typeface="+mj-lt"/>
              </a:rPr>
              <a:t>由泄露程度图像可以看出</a:t>
            </a:r>
            <a:r>
              <a:rPr lang="zh-CN" altLang="en-US" dirty="0">
                <a:latin typeface="+mj-lt"/>
              </a:rPr>
              <a:t>，当阈值相同时，随着训练集数量越大，泄露程度越低。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由 </a:t>
            </a:r>
            <a:r>
              <a:rPr lang="en-US" altLang="zh-CN" dirty="0">
                <a:latin typeface="+mj-lt"/>
              </a:rPr>
              <a:t>ROC</a:t>
            </a:r>
            <a:r>
              <a:rPr lang="zh-CN" altLang="en-US" dirty="0">
                <a:latin typeface="+mj-lt"/>
              </a:rPr>
              <a:t> 曲线图可以看出，预测准确度高于</a:t>
            </a:r>
            <a:r>
              <a:rPr lang="en-US" altLang="zh-CN" dirty="0">
                <a:latin typeface="+mj-lt"/>
              </a:rPr>
              <a:t>50%</a:t>
            </a:r>
            <a:r>
              <a:rPr lang="zh-CN" altLang="en-US" dirty="0">
                <a:latin typeface="+mj-lt"/>
              </a:rPr>
              <a:t>，且随着训练量数据越大，准确度越低，越接近</a:t>
            </a:r>
            <a:r>
              <a:rPr lang="en-US" altLang="zh-CN" dirty="0">
                <a:latin typeface="+mj-lt"/>
              </a:rPr>
              <a:t>50%</a:t>
            </a:r>
            <a:r>
              <a:rPr lang="zh-CN" altLang="en-US" dirty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  <a:p>
            <a:pPr marL="0" indent="0">
              <a:buNone/>
            </a:pPr>
            <a:endParaRPr lang="en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2119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5A26-06FB-4336-075E-3871A230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实验代码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C1D17-0E12-E039-957A-1479E254D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colab.research.google.com</a:t>
            </a:r>
            <a:r>
              <a:rPr lang="en-GB" dirty="0"/>
              <a:t>/drive/17gzimMerpCwdhIMAHHhUA1IzP0qP2YGF#scrollTo=8SPbtDeQfrLW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02036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656B-FF6F-9157-86F7-F3E322382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实验设置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3F4BA-5DED-0EDB-ED3D-DCE2B7A19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FR" sz="2800" dirty="0">
                <a:latin typeface="+mj-lt"/>
              </a:rPr>
              <a:t>数据集</a:t>
            </a:r>
            <a:r>
              <a:rPr lang="zh-CN" altLang="en-US" sz="2800" dirty="0">
                <a:latin typeface="+mj-lt"/>
              </a:rPr>
              <a:t>：</a:t>
            </a:r>
            <a:r>
              <a:rPr lang="en-US" altLang="zh-CN" sz="2800" dirty="0">
                <a:latin typeface="+mj-lt"/>
              </a:rPr>
              <a:t>MNIST</a:t>
            </a:r>
            <a:r>
              <a:rPr lang="zh-CN" altLang="en-US" sz="2800" dirty="0">
                <a:latin typeface="+mj-lt"/>
              </a:rPr>
              <a:t> </a:t>
            </a:r>
            <a:endParaRPr lang="en-US" altLang="zh-CN" sz="2800" dirty="0">
              <a:latin typeface="+mj-lt"/>
            </a:endParaRPr>
          </a:p>
          <a:p>
            <a:pPr algn="l"/>
            <a:r>
              <a:rPr lang="zh-CN" altLang="en-US" sz="2800" dirty="0">
                <a:latin typeface="+mj-lt"/>
              </a:rPr>
              <a:t>训练集和测试集数量：</a:t>
            </a:r>
            <a:r>
              <a:rPr lang="en-US" altLang="zh-CN" sz="2800" dirty="0">
                <a:latin typeface="+mj-lt"/>
              </a:rPr>
              <a:t>6</a:t>
            </a:r>
            <a:r>
              <a:rPr lang="en-US" altLang="zh-CN">
                <a:latin typeface="+mj-lt"/>
              </a:rPr>
              <a:t>00</a:t>
            </a:r>
            <a:r>
              <a:rPr lang="en-US" altLang="zh-CN" sz="2800">
                <a:latin typeface="+mj-lt"/>
              </a:rPr>
              <a:t>00</a:t>
            </a:r>
            <a:r>
              <a:rPr lang="zh-CN" altLang="en-US" sz="2800" dirty="0">
                <a:latin typeface="+mj-lt"/>
              </a:rPr>
              <a:t>，</a:t>
            </a:r>
            <a:r>
              <a:rPr lang="en-US" altLang="zh-CN" sz="2800" dirty="0">
                <a:latin typeface="+mj-lt"/>
              </a:rPr>
              <a:t>10000</a:t>
            </a:r>
          </a:p>
          <a:p>
            <a:pPr algn="l"/>
            <a:r>
              <a:rPr lang="zh-CN" altLang="en-US" sz="2800" dirty="0">
                <a:latin typeface="+mj-lt"/>
              </a:rPr>
              <a:t>机器学习模型：</a:t>
            </a:r>
            <a:r>
              <a:rPr lang="en-US" altLang="zh-CN" sz="2800" dirty="0">
                <a:latin typeface="+mj-lt"/>
              </a:rPr>
              <a:t>MLP</a:t>
            </a:r>
          </a:p>
          <a:p>
            <a:pPr algn="l"/>
            <a:r>
              <a:rPr lang="zh-CN" altLang="en-US" sz="2800" dirty="0">
                <a:latin typeface="+mj-lt"/>
              </a:rPr>
              <a:t>模型参数：损失函数（交叉熵）；优化器（随即梯度下降）；评估指标（准确度）</a:t>
            </a:r>
            <a:endParaRPr lang="en-US" altLang="zh-CN" sz="2800" dirty="0">
              <a:latin typeface="+mj-lt"/>
            </a:endParaRPr>
          </a:p>
          <a:p>
            <a:pPr algn="l"/>
            <a:r>
              <a:rPr lang="zh-CN" altLang="en-US" sz="2800" dirty="0">
                <a:latin typeface="+mj-lt"/>
              </a:rPr>
              <a:t>其他参数：</a:t>
            </a:r>
            <a:r>
              <a:rPr lang="en-GB" altLang="zh-CN" sz="2800" dirty="0" err="1">
                <a:latin typeface="+mj-lt"/>
              </a:rPr>
              <a:t>batch_size</a:t>
            </a:r>
            <a:r>
              <a:rPr lang="en-GB" altLang="zh-CN" sz="2800" dirty="0">
                <a:latin typeface="+mj-lt"/>
              </a:rPr>
              <a:t>=8, epochs=</a:t>
            </a:r>
            <a:r>
              <a:rPr lang="en-US" altLang="zh-CN" dirty="0">
                <a:latin typeface="+mj-lt"/>
              </a:rPr>
              <a:t>{1,3,5,10,15,20}</a:t>
            </a:r>
            <a:endParaRPr lang="en-US" altLang="zh-C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516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FCEB-AA63-C742-4AD9-3678C5E3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隐私泄露程度测量方法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BEFAA-5654-464A-8355-C51CC4491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>
                <a:latin typeface="+mj-lt"/>
              </a:rPr>
              <a:t>按照之前的实验思路</a:t>
            </a:r>
            <a:r>
              <a:rPr lang="zh-CN" altLang="en-US" dirty="0">
                <a:latin typeface="+mj-lt"/>
              </a:rPr>
              <a:t>，阈值的含义为‘训练集前百分之</a:t>
            </a:r>
            <a:r>
              <a:rPr lang="en-US" altLang="zh-CN" dirty="0">
                <a:latin typeface="+mj-lt"/>
              </a:rPr>
              <a:t>n</a:t>
            </a:r>
            <a:r>
              <a:rPr lang="zh-CN" altLang="en-US" dirty="0">
                <a:latin typeface="+mj-lt"/>
              </a:rPr>
              <a:t>大小的误差’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隐私泄露程度</a:t>
            </a:r>
            <a:endParaRPr lang="en-US" altLang="zh-CN" dirty="0">
              <a:latin typeface="+mj-lt"/>
            </a:endParaRPr>
          </a:p>
          <a:p>
            <a:pPr marL="0" indent="0">
              <a:buNone/>
            </a:pPr>
            <a:r>
              <a:rPr lang="en-FR" dirty="0">
                <a:latin typeface="+mj-lt"/>
              </a:rPr>
              <a:t>	Degree of Leakage = AccuracyRate(train) + AccuracyRate(test) – 1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459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FCEB-AA63-C742-4AD9-3678C5E3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举个例子</a:t>
            </a:r>
            <a:r>
              <a:rPr lang="zh-CN" altLang="en-US" dirty="0"/>
              <a:t>：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BEFAA-5654-464A-8355-C51CC4491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假如设置阈值为80%</a:t>
            </a:r>
            <a:r>
              <a:rPr lang="zh-CN" altLang="en-US" dirty="0">
                <a:latin typeface="+mj-lt"/>
              </a:rPr>
              <a:t>，即误差的大小比训练集</a:t>
            </a:r>
            <a:r>
              <a:rPr lang="en-US" altLang="zh-CN" dirty="0">
                <a:latin typeface="+mj-lt"/>
              </a:rPr>
              <a:t>80%</a:t>
            </a:r>
            <a:r>
              <a:rPr lang="zh-CN" altLang="en-US" dirty="0">
                <a:latin typeface="+mj-lt"/>
              </a:rPr>
              <a:t>的数据都要小时，我们将其预测为属于训练集，否则属于测试集。如果训练集和测试集的误差分布一样，则理论上测试集的预测正确率为</a:t>
            </a:r>
            <a:r>
              <a:rPr lang="en-US" altLang="zh-CN" dirty="0">
                <a:latin typeface="+mj-lt"/>
              </a:rPr>
              <a:t>20%</a:t>
            </a:r>
            <a:r>
              <a:rPr lang="zh-CN" altLang="en-US" dirty="0">
                <a:latin typeface="+mj-lt"/>
              </a:rPr>
              <a:t>，因此这时模型的隐私泄露程度为：</a:t>
            </a:r>
            <a:endParaRPr lang="en-US" altLang="zh-CN" dirty="0">
              <a:latin typeface="+mj-lt"/>
            </a:endParaRPr>
          </a:p>
          <a:p>
            <a:pPr marL="0" indent="0" algn="ctr">
              <a:buNone/>
            </a:pPr>
            <a:r>
              <a:rPr lang="en-US" altLang="zh-CN" dirty="0">
                <a:latin typeface="+mj-lt"/>
              </a:rPr>
              <a:t>Degree of Leakage = 0.8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+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0.2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-1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=0</a:t>
            </a:r>
          </a:p>
          <a:p>
            <a:r>
              <a:rPr lang="zh-CN" altLang="en-US" dirty="0">
                <a:latin typeface="+mj-lt"/>
              </a:rPr>
              <a:t>但是由于其过拟合的性质，测试集的正确率会高于</a:t>
            </a:r>
            <a:r>
              <a:rPr lang="en-US" altLang="zh-CN" dirty="0">
                <a:latin typeface="+mj-lt"/>
              </a:rPr>
              <a:t>20%</a:t>
            </a:r>
            <a:r>
              <a:rPr lang="zh-CN" altLang="en-US" dirty="0">
                <a:latin typeface="+mj-lt"/>
              </a:rPr>
              <a:t>。我们假设其预测正确率为</a:t>
            </a:r>
            <a:r>
              <a:rPr lang="en-US" altLang="zh-CN" dirty="0">
                <a:latin typeface="+mj-lt"/>
              </a:rPr>
              <a:t>30%</a:t>
            </a:r>
            <a:r>
              <a:rPr lang="zh-CN" altLang="en-US" dirty="0">
                <a:latin typeface="+mj-lt"/>
              </a:rPr>
              <a:t>，则这时模型的隐私泄露程度为：</a:t>
            </a:r>
            <a:endParaRPr lang="en-US" altLang="zh-CN" dirty="0">
              <a:latin typeface="+mj-lt"/>
            </a:endParaRPr>
          </a:p>
          <a:p>
            <a:pPr marL="0" indent="0" algn="ctr">
              <a:buNone/>
            </a:pPr>
            <a:r>
              <a:rPr lang="en-US" altLang="zh-CN" dirty="0">
                <a:latin typeface="+mj-lt"/>
              </a:rPr>
              <a:t>Degree of Leakage = 0.8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+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0.3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-1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=0.1</a:t>
            </a:r>
          </a:p>
          <a:p>
            <a:r>
              <a:rPr lang="zh-CN" altLang="en-US" dirty="0">
                <a:latin typeface="+mj-lt"/>
              </a:rPr>
              <a:t>此时隐私泄露程度为</a:t>
            </a:r>
            <a:r>
              <a:rPr lang="en-US" altLang="zh-CN" dirty="0">
                <a:latin typeface="+mj-lt"/>
              </a:rPr>
              <a:t>10%.</a:t>
            </a:r>
          </a:p>
          <a:p>
            <a:pPr marL="0" indent="0" algn="ctr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099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2573-EB6F-17C0-D7C7-64EF08AA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实验一 (epochs与隐私泄露的关系)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3EC83-0FC4-8538-10F5-B40109A15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>
                <a:latin typeface="+mj-lt"/>
              </a:rPr>
              <a:t>实验过程</a:t>
            </a:r>
            <a:r>
              <a:rPr lang="zh-CN" altLang="en-US" dirty="0">
                <a:latin typeface="+mj-lt"/>
              </a:rPr>
              <a:t>：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调整训练轮次（</a:t>
            </a:r>
            <a:r>
              <a:rPr lang="en-US" altLang="zh-CN" dirty="0">
                <a:latin typeface="+mj-lt"/>
              </a:rPr>
              <a:t>epochs</a:t>
            </a:r>
            <a:r>
              <a:rPr lang="zh-CN" altLang="en-US" dirty="0">
                <a:latin typeface="+mj-lt"/>
              </a:rPr>
              <a:t>），记录不同训练轮次下，泄露程度随阈值的变化关系图及 </a:t>
            </a:r>
            <a:r>
              <a:rPr lang="en-US" altLang="zh-CN" dirty="0">
                <a:latin typeface="+mj-lt"/>
              </a:rPr>
              <a:t>ROC</a:t>
            </a:r>
            <a:r>
              <a:rPr lang="zh-CN" altLang="en-US" dirty="0">
                <a:latin typeface="+mj-lt"/>
              </a:rPr>
              <a:t> 曲线图</a:t>
            </a:r>
            <a:endParaRPr lang="en-US" altLang="zh-CN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实验设置</a:t>
            </a:r>
            <a:r>
              <a:rPr lang="zh-CN" altLang="en-US" dirty="0">
                <a:latin typeface="+mj-lt"/>
              </a:rPr>
              <a:t>：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训练集大小为</a:t>
            </a:r>
            <a:r>
              <a:rPr lang="en-US" altLang="zh-CN" dirty="0">
                <a:latin typeface="+mj-lt"/>
              </a:rPr>
              <a:t>600</a:t>
            </a:r>
            <a:r>
              <a:rPr lang="zh-CN" altLang="en-US" dirty="0">
                <a:latin typeface="+mj-lt"/>
              </a:rPr>
              <a:t>，测试集大小为</a:t>
            </a:r>
            <a:r>
              <a:rPr lang="en-US" altLang="zh-CN" dirty="0">
                <a:latin typeface="+mj-lt"/>
              </a:rPr>
              <a:t>10000, </a:t>
            </a:r>
            <a:r>
              <a:rPr lang="en-GB" altLang="zh-CN" sz="2800" dirty="0">
                <a:latin typeface="+mj-lt"/>
              </a:rPr>
              <a:t>epochs=</a:t>
            </a:r>
            <a:r>
              <a:rPr lang="en-US" altLang="zh-CN" dirty="0">
                <a:latin typeface="+mj-lt"/>
              </a:rPr>
              <a:t>{1,3,5,10,15,20}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365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2573-EB6F-17C0-D7C7-64EF08AA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实验一 (epochs与隐私泄露的关系)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D1196C-AB64-AF3B-A304-E4D70BA8E4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7972"/>
            <a:ext cx="52578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2A653FD-3CEB-A129-F14A-F5D7FCF1F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07972"/>
            <a:ext cx="5257800" cy="421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23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2573-EB6F-17C0-D7C7-64EF08AA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实验一 (epochs与隐私泄露的关系)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AA671-2C97-1BA4-6895-7ED6896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>
                <a:latin typeface="+mj-lt"/>
              </a:rPr>
              <a:t>由泄露程度图像可以看出</a:t>
            </a:r>
            <a:r>
              <a:rPr lang="zh-CN" altLang="en-US" dirty="0">
                <a:latin typeface="+mj-lt"/>
              </a:rPr>
              <a:t>，当阈值相同时，随着</a:t>
            </a:r>
            <a:r>
              <a:rPr lang="en-US" altLang="zh-CN" dirty="0">
                <a:latin typeface="+mj-lt"/>
              </a:rPr>
              <a:t>epochs</a:t>
            </a:r>
            <a:r>
              <a:rPr lang="zh-CN" altLang="en-US" dirty="0">
                <a:latin typeface="+mj-lt"/>
              </a:rPr>
              <a:t>越大，泄露程度越高，且到达一定的训练轮次后趋于稳定。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由 </a:t>
            </a:r>
            <a:r>
              <a:rPr lang="en-US" altLang="zh-CN" dirty="0">
                <a:latin typeface="+mj-lt"/>
              </a:rPr>
              <a:t>ROC</a:t>
            </a:r>
            <a:r>
              <a:rPr lang="zh-CN" altLang="en-US" dirty="0">
                <a:latin typeface="+mj-lt"/>
              </a:rPr>
              <a:t> 曲线图可以看出，预测准确度高于</a:t>
            </a:r>
            <a:r>
              <a:rPr lang="en-US" altLang="zh-CN" dirty="0">
                <a:latin typeface="+mj-lt"/>
              </a:rPr>
              <a:t>50%</a:t>
            </a:r>
            <a:r>
              <a:rPr lang="zh-CN" altLang="en-US" dirty="0">
                <a:latin typeface="+mj-lt"/>
              </a:rPr>
              <a:t>，且随着</a:t>
            </a:r>
            <a:r>
              <a:rPr lang="en-US" altLang="zh-CN" dirty="0">
                <a:latin typeface="+mj-lt"/>
              </a:rPr>
              <a:t>epochs</a:t>
            </a:r>
            <a:r>
              <a:rPr lang="zh-CN" altLang="en-US" dirty="0">
                <a:latin typeface="+mj-lt"/>
              </a:rPr>
              <a:t>越大，准确度越高，且到达一定的训练轮次后趋于稳定。</a:t>
            </a:r>
            <a:endParaRPr lang="en-US" altLang="zh-CN" dirty="0">
              <a:latin typeface="+mj-lt"/>
            </a:endParaRPr>
          </a:p>
          <a:p>
            <a:pPr marL="0" indent="0">
              <a:buNone/>
            </a:pPr>
            <a:endParaRPr lang="en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403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2573-EB6F-17C0-D7C7-64EF08AA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实验二</a:t>
            </a:r>
            <a:r>
              <a:rPr lang="zh-CN" altLang="en-US" dirty="0"/>
              <a:t> </a:t>
            </a:r>
            <a:r>
              <a:rPr lang="en-FR" dirty="0"/>
              <a:t>(训练集大小与隐私泄露的关系)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3EC83-0FC4-8538-10F5-B40109A15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>
                <a:latin typeface="+mj-lt"/>
              </a:rPr>
              <a:t>实验过程</a:t>
            </a:r>
            <a:r>
              <a:rPr lang="zh-CN" altLang="en-US" dirty="0">
                <a:latin typeface="+mj-lt"/>
              </a:rPr>
              <a:t>：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调整</a:t>
            </a:r>
            <a:r>
              <a:rPr lang="zh-CN" altLang="en-FR" dirty="0">
                <a:latin typeface="+mj-lt"/>
              </a:rPr>
              <a:t>训练集</a:t>
            </a:r>
            <a:r>
              <a:rPr lang="zh-CN" altLang="en-US" dirty="0">
                <a:latin typeface="+mj-lt"/>
              </a:rPr>
              <a:t>大小，记录不同训练集大小时，泄露程度随阈值的变化关系图及 </a:t>
            </a:r>
            <a:r>
              <a:rPr lang="en-US" altLang="zh-CN" dirty="0">
                <a:latin typeface="+mj-lt"/>
              </a:rPr>
              <a:t>ROC</a:t>
            </a:r>
            <a:r>
              <a:rPr lang="zh-CN" altLang="en-US" dirty="0">
                <a:latin typeface="+mj-lt"/>
              </a:rPr>
              <a:t> 曲线图</a:t>
            </a:r>
            <a:endParaRPr lang="en-US" altLang="zh-CN" dirty="0">
              <a:latin typeface="+mj-lt"/>
            </a:endParaRPr>
          </a:p>
          <a:p>
            <a:pPr marL="0" indent="0">
              <a:buNone/>
            </a:pPr>
            <a:endParaRPr lang="en-US" altLang="zh-CN" dirty="0">
              <a:latin typeface="+mj-lt"/>
            </a:endParaRPr>
          </a:p>
          <a:p>
            <a:r>
              <a:rPr lang="en-US" dirty="0" err="1">
                <a:latin typeface="+mj-lt"/>
              </a:rPr>
              <a:t>实验设置</a:t>
            </a:r>
            <a:r>
              <a:rPr lang="zh-CN" altLang="en-US" dirty="0">
                <a:latin typeface="+mj-lt"/>
              </a:rPr>
              <a:t>：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训练集大小为</a:t>
            </a:r>
            <a:r>
              <a:rPr lang="en-US" altLang="zh-CN" dirty="0">
                <a:latin typeface="+mj-lt"/>
              </a:rPr>
              <a:t>{600,1800,4200,6000,12000}</a:t>
            </a:r>
            <a:r>
              <a:rPr lang="zh-CN" altLang="en-US" dirty="0">
                <a:latin typeface="+mj-lt"/>
              </a:rPr>
              <a:t>，测试集大小为</a:t>
            </a:r>
            <a:r>
              <a:rPr lang="en-US" altLang="zh-CN" dirty="0">
                <a:latin typeface="+mj-lt"/>
              </a:rPr>
              <a:t>10000</a:t>
            </a:r>
            <a:r>
              <a:rPr lang="zh-CN" altLang="en-US" dirty="0">
                <a:latin typeface="+mj-lt"/>
              </a:rPr>
              <a:t>，</a:t>
            </a:r>
            <a:endParaRPr lang="en-US" altLang="zh-CN" dirty="0">
              <a:latin typeface="+mj-lt"/>
            </a:endParaRPr>
          </a:p>
          <a:p>
            <a:pPr marL="0" indent="0">
              <a:buNone/>
            </a:pPr>
            <a:r>
              <a:rPr lang="zh-CN" altLang="en-US" dirty="0">
                <a:latin typeface="+mj-lt"/>
              </a:rPr>
              <a:t>其它参数保持不变（</a:t>
            </a:r>
            <a:r>
              <a:rPr lang="en-US" altLang="zh-CN" dirty="0">
                <a:latin typeface="+mj-lt"/>
              </a:rPr>
              <a:t>epochs</a:t>
            </a:r>
            <a:r>
              <a:rPr lang="zh-CN" altLang="en-US" dirty="0">
                <a:latin typeface="+mj-lt"/>
              </a:rPr>
              <a:t>为</a:t>
            </a:r>
            <a:r>
              <a:rPr lang="en-US" altLang="zh-CN" dirty="0">
                <a:latin typeface="+mj-lt"/>
              </a:rPr>
              <a:t>10</a:t>
            </a:r>
            <a:r>
              <a:rPr lang="zh-CN" altLang="en-US" dirty="0">
                <a:latin typeface="+mj-lt"/>
              </a:rPr>
              <a:t>固定）</a:t>
            </a:r>
            <a:endParaRPr lang="en-US" altLang="zh-CN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endParaRPr lang="en-US" altLang="zh-CN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4533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2573-EB6F-17C0-D7C7-64EF08AA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实验二</a:t>
            </a:r>
            <a:r>
              <a:rPr lang="zh-CN" altLang="en-US" dirty="0"/>
              <a:t> </a:t>
            </a:r>
            <a:r>
              <a:rPr lang="en-FR" dirty="0"/>
              <a:t>(训练集大小与隐私泄露的关系)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1F10C0A-91AA-8DE2-91A3-2560D22F5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6203"/>
            <a:ext cx="5505450" cy="434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40A978DC-7CC3-6056-E11B-1A6AC847C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50" y="2006203"/>
            <a:ext cx="5505450" cy="441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63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477</Words>
  <Application>Microsoft Macintosh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Epochs与训练集大小对隐私泄露程度的影响</vt:lpstr>
      <vt:lpstr>实验设置</vt:lpstr>
      <vt:lpstr>隐私泄露程度测量方法</vt:lpstr>
      <vt:lpstr>举个例子：</vt:lpstr>
      <vt:lpstr>实验一 (epochs与隐私泄露的关系)</vt:lpstr>
      <vt:lpstr>实验一 (epochs与隐私泄露的关系)</vt:lpstr>
      <vt:lpstr>实验一 (epochs与隐私泄露的关系)</vt:lpstr>
      <vt:lpstr>实验二 (训练集大小与隐私泄露的关系)</vt:lpstr>
      <vt:lpstr>实验二 (训练集大小与隐私泄露的关系)</vt:lpstr>
      <vt:lpstr>实验二 (训练集大小与隐私泄露的关系)</vt:lpstr>
      <vt:lpstr>实验代码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4</cp:revision>
  <dcterms:created xsi:type="dcterms:W3CDTF">2023-07-26T19:07:53Z</dcterms:created>
  <dcterms:modified xsi:type="dcterms:W3CDTF">2023-07-27T11:32:25Z</dcterms:modified>
</cp:coreProperties>
</file>