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82" r:id="rId21"/>
    <p:sldId id="276" r:id="rId22"/>
    <p:sldId id="277" r:id="rId23"/>
    <p:sldId id="278" r:id="rId24"/>
    <p:sldId id="280" r:id="rId25"/>
    <p:sldId id="279" r:id="rId26"/>
    <p:sldId id="281" r:id="rId27"/>
    <p:sldId id="284" r:id="rId28"/>
    <p:sldId id="283" r:id="rId29"/>
    <p:sldId id="285" r:id="rId3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C3C-9233-FB55-8AEC-827B0131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950EB-6672-2371-2B4C-6E066268A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D283-8040-A9F0-185C-4D46BEFF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CEF8-B04E-7412-726D-97E5FDAB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4D85-827F-23E9-7A2E-7F34EAA9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78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AAD-E0A1-FC7F-6C3D-A4961A58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D76E-C5F5-EE7A-9C4D-0C781A35C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7B65-5275-F0E0-2627-9BFFFDE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CC34-BDE8-4FFD-19DE-E1EE32AF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3521-CBC0-178F-A114-F6CBE32C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101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18AF-721E-84DC-8CDA-A7CA1F943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F79F5-3E9D-0F2C-B3EE-FB376B647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A8E6-2E8A-E024-5035-269FB0FF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D533-725A-7C77-04D7-9341BDE8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43E9-DE83-C0D2-EDFB-E1B6AD7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1051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5F5-DEBB-1DA9-B930-CFE286FF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E6FC-EF18-272E-F311-B0D4E018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DC95-D8C0-4E01-0C7C-CEDC9CCC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7129-13A6-FFE5-11E7-7A70DA3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11717-83BD-DB29-89C0-DF796B1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59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9033-4802-A3C1-32BA-D55CEBBA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1DEAB-747A-1ADA-F027-18B0AB3A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747B-168D-563F-1D5E-CC902D14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3BE7-A930-F806-1554-91EE41DE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CF20-27AF-BBDF-59E1-9FE52C96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7070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F240-3814-668C-D022-11680C78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0F83-8642-8023-345B-293FF503B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24CF4-9151-52E5-6758-75D167059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8B4AE-3391-CC48-92B3-8DE83378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483-C3D2-8A16-ED1D-93D2094F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7C37-D785-07C5-027D-6DA291BE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74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5D8-1B54-AB59-89F4-4C61E347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4083-6FC4-0A35-22AD-7B36CC47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AA2A-F984-E4E9-BB99-B92B3C7E6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AFE57-6769-DEF3-3AB5-1CFCA02B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3EEBA-73EB-1518-7408-218419EF5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66E42-B3E9-29DB-EBC7-90787ABA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12E0-922B-C8ED-65DF-A7708CF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D2428-17FF-C78F-607F-D202DC4E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5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F8A8-F1F3-BAA9-77BA-B6F6692E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74D4-1B66-DD31-AA4D-EF8B4959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A3B0A-98DD-A856-FC64-8B0414BD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39A5-4A5F-4AB7-4337-3DB74273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58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00851-D66F-C272-D72B-5CC1324E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CB2B9-AA65-31EC-74EB-94EB12C1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CABB1-6CC4-CD19-F9B4-7591EA4A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6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B5E4-E3BE-C21B-900D-4F43BD62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74BE-A03C-E516-E258-2FECD342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DF79-D2DD-1AC9-BD56-8AC09256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20BE-23B3-6857-91FE-C5B9220B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15A4-4332-F4CB-F5E0-7BE1ECB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CE771-0D54-ED97-C892-9DA050D8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557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F3C5-0DD5-6032-9C88-448FBEB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42F05-B006-C842-0780-F5E3B0744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6DCD-083D-2B1A-FFBB-8D8B287A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2716-77B8-13F4-DE64-3582A0A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4C10-4644-9E8C-E341-21AEF471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6945-ED45-494B-F625-E757B87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361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CD5BB-DD41-FE1A-1550-7E6AB710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421F-7282-CD36-D8E4-050FCCE6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0AE8-8E60-DD9E-5970-8503F081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A96-F904-A844-9046-5066F9BCCC55}" type="datetimeFigureOut">
              <a:rPr lang="en-FR" smtClean="0"/>
              <a:t>28/07/2023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9635-1F8C-26B8-96E6-F555F8820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BE48-22E3-9D93-C717-F860CAA43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8090-10F0-5443-B702-854B75322FE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156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KtgYL2cqm1XwayNtPr1ARmi-W9DbIAb#scrollTo=SM8aqdPfVGW5" TargetMode="External"/><Relationship Id="rId2" Type="http://schemas.openxmlformats.org/officeDocument/2006/relationships/hyperlink" Target="https://colab.research.google.com/drive/1xEFDCqOkzMpsQDgPwy9alev0bchBiaWS#scrollTo=s2NAze6ocMf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7gzimMerpCwdhIMAHHhUA1IzP0qP2YGF#scrollTo=M-4TAxqbslYK" TargetMode="External"/><Relationship Id="rId4" Type="http://schemas.openxmlformats.org/officeDocument/2006/relationships/hyperlink" Target="https://colab.research.google.com/drive/1S1xZBNTnQlxxgCZJIU5ngedtdimYQYY-#scrollTo=xb1qT8db2jz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0C09-B3F4-C32B-9BA1-C6BB39B1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223"/>
            <a:ext cx="9144000" cy="2387600"/>
          </a:xfrm>
        </p:spPr>
        <p:txBody>
          <a:bodyPr/>
          <a:lstStyle/>
          <a:p>
            <a:r>
              <a:rPr lang="en-FR" dirty="0"/>
              <a:t>五种基于测量的</a:t>
            </a:r>
            <a:r>
              <a:rPr lang="zh-CN" altLang="en-US" dirty="0"/>
              <a:t> </a:t>
            </a:r>
            <a:r>
              <a:rPr lang="en-US" altLang="zh-CN" dirty="0"/>
              <a:t>MIA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75CD4-434C-BA24-7E5C-B9C7ABB6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812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Prediction Correctness-based MIA</a:t>
            </a:r>
          </a:p>
          <a:p>
            <a:pPr marL="457200" indent="-457200">
              <a:buAutoNum type="arabicPeriod"/>
            </a:pPr>
            <a:r>
              <a:rPr lang="en-GB" dirty="0"/>
              <a:t>Prediction Loss-based MIA</a:t>
            </a:r>
          </a:p>
          <a:p>
            <a:pPr marL="457200" indent="-457200">
              <a:buAutoNum type="arabicPeriod"/>
            </a:pPr>
            <a:r>
              <a:rPr lang="en-GB" dirty="0"/>
              <a:t>Prediction Confidence-based MIA</a:t>
            </a:r>
          </a:p>
          <a:p>
            <a:pPr marL="457200" indent="-457200">
              <a:buAutoNum type="arabicPeriod"/>
            </a:pPr>
            <a:r>
              <a:rPr lang="en-GB" dirty="0"/>
              <a:t>Prediction Entropy-based MIA</a:t>
            </a:r>
          </a:p>
          <a:p>
            <a:pPr marL="457200" indent="-457200">
              <a:buAutoNum type="arabicPeriod"/>
            </a:pPr>
            <a:r>
              <a:rPr lang="en-GB" dirty="0"/>
              <a:t>Modified Prediction Entropy-based MIA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11971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GB" dirty="0"/>
              <a:t>Prediction Confidence-based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F844-5280-6E13-29F9-55DDCBFD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若数据点</a:t>
            </a:r>
            <a:r>
              <a:rPr lang="zh-CN" altLang="en-US" dirty="0"/>
              <a:t> </a:t>
            </a:r>
            <a:r>
              <a:rPr lang="en-FR" dirty="0"/>
              <a:t>z</a:t>
            </a:r>
            <a:r>
              <a:rPr lang="zh-CN" altLang="en-US" dirty="0"/>
              <a:t> </a:t>
            </a:r>
            <a:r>
              <a:rPr lang="en-FR" dirty="0"/>
              <a:t>预测结果的真实值对应的概率</a:t>
            </a:r>
            <a:r>
              <a:rPr lang="zh-CN" altLang="en-US" dirty="0"/>
              <a:t> 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大于阈值，则认为该数据点属于训练集，反之属于测试集。</a:t>
            </a:r>
            <a:endParaRPr lang="en-US" altLang="zh-CN" dirty="0"/>
          </a:p>
          <a:p>
            <a:r>
              <a:rPr lang="en-FR" dirty="0"/>
              <a:t>举个例子</a:t>
            </a:r>
            <a:r>
              <a:rPr lang="zh-CN" altLang="en-US" dirty="0"/>
              <a:t>，模型用于识别数字</a:t>
            </a:r>
            <a:r>
              <a:rPr lang="en-US" altLang="zh-CN" dirty="0"/>
              <a:t>0,1,2</a:t>
            </a:r>
            <a:r>
              <a:rPr lang="zh-CN" altLang="en-US" dirty="0"/>
              <a:t>，某数据点的预测结果</a:t>
            </a:r>
            <a:r>
              <a:rPr lang="en-US" altLang="zh-CN" dirty="0"/>
              <a:t> = [0.2, 0.8, 0.1]</a:t>
            </a:r>
            <a:r>
              <a:rPr lang="zh-CN" altLang="en-US" dirty="0"/>
              <a:t>，若真实标签为</a:t>
            </a:r>
            <a:r>
              <a:rPr lang="en-US" altLang="zh-CN" dirty="0"/>
              <a:t>0</a:t>
            </a:r>
            <a:r>
              <a:rPr lang="zh-CN" altLang="en-US" dirty="0"/>
              <a:t>，阈值为</a:t>
            </a:r>
            <a:r>
              <a:rPr lang="en-US" altLang="zh-CN" dirty="0"/>
              <a:t>0.7</a:t>
            </a:r>
            <a:r>
              <a:rPr lang="zh-CN" altLang="en-US" dirty="0"/>
              <a:t>，则该点的</a:t>
            </a:r>
            <a:r>
              <a:rPr lang="en-US" altLang="zh-CN" dirty="0" err="1"/>
              <a:t>py</a:t>
            </a:r>
            <a:r>
              <a:rPr lang="en-US" altLang="zh-CN" dirty="0"/>
              <a:t>=0.2,</a:t>
            </a:r>
            <a:r>
              <a:rPr lang="zh-CN" altLang="en-US" dirty="0"/>
              <a:t> 小于</a:t>
            </a:r>
            <a:r>
              <a:rPr lang="en-US" altLang="zh-CN" dirty="0"/>
              <a:t> 0.7,</a:t>
            </a:r>
            <a:r>
              <a:rPr lang="zh-CN" altLang="en-US" dirty="0"/>
              <a:t>该点被划分为测试集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核心代码如下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22325-56BA-05F8-C4A5-523141A6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1182688"/>
            <a:ext cx="44704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E1C15-37CD-A39B-6CD3-85BFB665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5091112"/>
            <a:ext cx="7721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GB" dirty="0"/>
              <a:t>Prediction Confidence-based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判断隐私泄漏的方法</a:t>
            </a:r>
            <a:r>
              <a:rPr lang="zh-CN" altLang="en-US" dirty="0"/>
              <a:t>与上一次方法相似</a:t>
            </a:r>
            <a:endParaRPr lang="en-US" altLang="zh-CN" dirty="0"/>
          </a:p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调整训练轮次（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），记录不同训练轮次下，泄露程度随阈值的变化关系图及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600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10000, </a:t>
            </a:r>
            <a:r>
              <a:rPr lang="en-GB" altLang="zh-CN" sz="2800" dirty="0">
                <a:latin typeface="+mj-lt"/>
              </a:rPr>
              <a:t>epochs=</a:t>
            </a:r>
            <a:r>
              <a:rPr lang="en-US" altLang="zh-CN" dirty="0">
                <a:latin typeface="+mj-lt"/>
              </a:rPr>
              <a:t>{1,3,5,7,10,30}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9727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GB" dirty="0"/>
              <a:t>Prediction Confidence-based MIA</a:t>
            </a:r>
            <a:endParaRPr lang="en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357551-5AF2-B6CA-4A05-6D036D4B3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257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5DD1D1-1C7D-33CC-C495-C990FB5B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72" y="1690688"/>
            <a:ext cx="5175152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2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GB" dirty="0"/>
              <a:t>Prediction Confidence-based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EEA9-FAE6-5D0A-91B9-4A4B2C7F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8"/>
            <a:ext cx="10515600" cy="4351338"/>
          </a:xfrm>
        </p:spPr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越大，泄露程度越高，且到达一定的训练轮次后趋于稳定。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越大，准确度越高，且到达一定的训练轮次后趋于稳定。</a:t>
            </a:r>
            <a:endParaRPr lang="en-US" altLang="zh-CN" dirty="0">
              <a:latin typeface="+mj-lt"/>
            </a:endParaRP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92082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70C-B820-A2D5-888F-DDD45C4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GB" dirty="0"/>
              <a:t>Prediction Entropy-based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0C1B-690B-1655-6504-0EBB6DEF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  <a:p>
            <a:r>
              <a:rPr lang="en-FR" dirty="0"/>
              <a:t>和</a:t>
            </a:r>
            <a:r>
              <a:rPr lang="zh-CN" altLang="en-US" dirty="0"/>
              <a:t> </a:t>
            </a:r>
            <a:r>
              <a:rPr lang="en-US" altLang="zh-CN" dirty="0"/>
              <a:t>Cross Entropy</a:t>
            </a:r>
            <a:r>
              <a:rPr lang="zh-CN" altLang="en-US" dirty="0"/>
              <a:t>实验过程几乎完全相同，只是把损失函数的计算方法改成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的方法。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核心代码：</a:t>
            </a:r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6CCF5-D46F-EA00-E7B1-A7826864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1402557"/>
            <a:ext cx="33401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B6391-1C82-BF96-0B74-C35B7B45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170363"/>
            <a:ext cx="7416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70C-B820-A2D5-888F-DDD45C4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GB" dirty="0"/>
              <a:t>Prediction Entropy-based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0C1B-690B-1655-6504-0EBB6DEF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999759"/>
          </a:xfrm>
        </p:spPr>
        <p:txBody>
          <a:bodyPr/>
          <a:lstStyle/>
          <a:p>
            <a:endParaRPr lang="en-FR" dirty="0"/>
          </a:p>
          <a:p>
            <a:r>
              <a:rPr lang="en-FR" dirty="0"/>
              <a:t>实验的准确率一直在</a:t>
            </a:r>
            <a:r>
              <a:rPr lang="en-US" altLang="zh-CN" dirty="0"/>
              <a:t>10%</a:t>
            </a:r>
            <a:r>
              <a:rPr lang="zh-CN" altLang="en-US" dirty="0"/>
              <a:t>左右，接近于随机猜测。</a:t>
            </a:r>
            <a:endParaRPr lang="en-US" altLang="zh-CN" dirty="0"/>
          </a:p>
          <a:p>
            <a:r>
              <a:rPr lang="en-FR" dirty="0"/>
              <a:t>个人觉得原因是它没有使用真实值标签进行修正</a:t>
            </a:r>
            <a:r>
              <a:rPr lang="zh-CN" altLang="en-US" dirty="0"/>
              <a:t>，因此导致的误差很大，比如这个例子：模型用于识别数字</a:t>
            </a:r>
            <a:r>
              <a:rPr lang="en-US" altLang="zh-CN" dirty="0"/>
              <a:t>0,1,2</a:t>
            </a:r>
            <a:r>
              <a:rPr lang="zh-CN" altLang="en-US" dirty="0"/>
              <a:t>，某数据点的预测结果</a:t>
            </a:r>
            <a:r>
              <a:rPr lang="en-US" altLang="zh-CN" dirty="0"/>
              <a:t> = [0.2, 0.8, 0.1]</a:t>
            </a:r>
            <a:r>
              <a:rPr lang="zh-CN" altLang="en-US" dirty="0"/>
              <a:t>，</a:t>
            </a:r>
            <a:r>
              <a:rPr lang="zh-CN" altLang="en-FR" dirty="0"/>
              <a:t>无论</a:t>
            </a:r>
            <a:r>
              <a:rPr lang="zh-CN" altLang="en-US" dirty="0"/>
              <a:t>真实标签是哪个，它的熵都是一样的，但是我们希望的是，如果真实标签是</a:t>
            </a:r>
            <a:r>
              <a:rPr lang="en-US" altLang="zh-CN" dirty="0"/>
              <a:t>1</a:t>
            </a:r>
            <a:r>
              <a:rPr lang="zh-CN" altLang="en-US" dirty="0"/>
              <a:t>，那么熵就小；如果真实标签是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，那么熵应该大。</a:t>
            </a:r>
            <a:endParaRPr lang="en-US" altLang="zh-CN" dirty="0"/>
          </a:p>
          <a:p>
            <a:r>
              <a:rPr lang="zh-CN" altLang="en-US" dirty="0"/>
              <a:t>而实验一开始的概率可能是接近随机分布的，因此把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作为损失函数，即使减少批次中的平均熵也不会导致准确率增加，是没有意义的。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09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70C-B820-A2D5-888F-DDD45C4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GB" dirty="0"/>
              <a:t>Prediction Entropy-based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0C1B-690B-1655-6504-0EBB6DEF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5"/>
            <a:ext cx="10515600" cy="4999759"/>
          </a:xfrm>
        </p:spPr>
        <p:txBody>
          <a:bodyPr/>
          <a:lstStyle/>
          <a:p>
            <a:endParaRPr lang="en-FR" dirty="0"/>
          </a:p>
          <a:p>
            <a:r>
              <a:rPr lang="zh-CN" altLang="en-US" dirty="0"/>
              <a:t>因此没有再对本方法进行后续实验。而接下来的 </a:t>
            </a:r>
            <a:r>
              <a:rPr lang="en-US" altLang="zh-CN" dirty="0"/>
              <a:t>Modified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Entropy</a:t>
            </a:r>
            <a:r>
              <a:rPr lang="zh-CN" altLang="en-US" dirty="0"/>
              <a:t> 是在本实验基础上改进的，结果明显正常了很多。</a:t>
            </a:r>
            <a:endParaRPr lang="en-FR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56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D530-56D0-5C26-892D-78A5914E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4035-EBB8-A487-08E8-266CE9E1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FR" dirty="0"/>
              <a:t>和</a:t>
            </a:r>
            <a:r>
              <a:rPr lang="zh-CN" altLang="en-US" dirty="0"/>
              <a:t> </a:t>
            </a:r>
            <a:r>
              <a:rPr lang="en-US" altLang="zh-CN" dirty="0"/>
              <a:t>Cross Entropy</a:t>
            </a:r>
            <a:r>
              <a:rPr lang="zh-CN" altLang="en-US" dirty="0"/>
              <a:t>实验过程几乎完全相同。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核心代码：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BC172-D268-3732-145D-9F3F23E7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3" y="1284288"/>
            <a:ext cx="6438900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22BB6-5E2D-E48B-0DE8-A1715CA4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2900363"/>
            <a:ext cx="8949627" cy="3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轮次</a:t>
            </a:r>
            <a:r>
              <a:rPr lang="zh-CN" altLang="en-US" dirty="0"/>
              <a:t> </a:t>
            </a:r>
            <a:r>
              <a:rPr lang="en-US" altLang="zh-CN" dirty="0"/>
              <a:t>epoch</a:t>
            </a:r>
            <a:r>
              <a:rPr lang="zh-CN" altLang="en-US" dirty="0"/>
              <a:t> 的影响</a:t>
            </a:r>
            <a:endParaRPr lang="en-US" altLang="zh-CN" dirty="0"/>
          </a:p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调整训练轮次（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），记录不同训练轮次下，泄露程度随阈值的变化关系图及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600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10000, </a:t>
            </a:r>
            <a:r>
              <a:rPr lang="en-GB" altLang="zh-CN" sz="2800" dirty="0">
                <a:latin typeface="+mj-lt"/>
              </a:rPr>
              <a:t>epochs=</a:t>
            </a:r>
            <a:r>
              <a:rPr lang="en-US" altLang="zh-CN" dirty="0">
                <a:latin typeface="+mj-lt"/>
              </a:rPr>
              <a:t>{1,3,5,7,10,30}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8033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7EC0D7-2361-A512-C8CB-1AEAB9F38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9906"/>
            <a:ext cx="5257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9F15BE9-589E-930A-4F71-2206BC3D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6745"/>
            <a:ext cx="5257800" cy="42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656B-FF6F-9157-86F7-F3E3223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F4BA-5DED-0EDB-ED3D-DCE2B7A1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FR" sz="2800" dirty="0">
                <a:latin typeface="+mj-lt"/>
              </a:rPr>
              <a:t>数据集</a:t>
            </a:r>
            <a:r>
              <a:rPr lang="zh-CN" altLang="en-US" sz="2800" dirty="0">
                <a:latin typeface="+mj-lt"/>
              </a:rPr>
              <a:t>：</a:t>
            </a:r>
            <a:r>
              <a:rPr lang="en-US" altLang="zh-CN" sz="2800" dirty="0">
                <a:latin typeface="+mj-lt"/>
              </a:rPr>
              <a:t>MNIST</a:t>
            </a:r>
            <a:r>
              <a:rPr lang="zh-CN" altLang="en-US" sz="2800" dirty="0">
                <a:latin typeface="+mj-lt"/>
              </a:rPr>
              <a:t> </a:t>
            </a:r>
            <a:endParaRPr lang="en-US" altLang="zh-CN" sz="2800" dirty="0">
              <a:latin typeface="+mj-lt"/>
            </a:endParaRPr>
          </a:p>
          <a:p>
            <a:pPr algn="l"/>
            <a:r>
              <a:rPr lang="zh-CN" altLang="en-US" sz="2800" dirty="0">
                <a:latin typeface="+mj-lt"/>
              </a:rPr>
              <a:t>训练集和测试集数量：</a:t>
            </a:r>
            <a:r>
              <a:rPr lang="en-US" altLang="zh-CN" sz="2800" dirty="0">
                <a:latin typeface="+mj-lt"/>
              </a:rPr>
              <a:t>6</a:t>
            </a:r>
            <a:r>
              <a:rPr lang="en-US" altLang="zh-CN" dirty="0">
                <a:latin typeface="+mj-lt"/>
              </a:rPr>
              <a:t>00</a:t>
            </a:r>
            <a:r>
              <a:rPr lang="en-US" altLang="zh-CN" sz="2800" dirty="0">
                <a:latin typeface="+mj-lt"/>
              </a:rPr>
              <a:t>00</a:t>
            </a:r>
            <a:r>
              <a:rPr lang="zh-CN" altLang="en-US" sz="2800" dirty="0">
                <a:latin typeface="+mj-lt"/>
              </a:rPr>
              <a:t>，</a:t>
            </a:r>
            <a:r>
              <a:rPr lang="en-US" altLang="zh-CN" sz="2800" dirty="0">
                <a:latin typeface="+mj-lt"/>
              </a:rPr>
              <a:t>10000</a:t>
            </a:r>
          </a:p>
          <a:p>
            <a:pPr algn="l"/>
            <a:r>
              <a:rPr lang="zh-CN" altLang="en-US" sz="2800" dirty="0">
                <a:latin typeface="+mj-lt"/>
              </a:rPr>
              <a:t>机器学习模型：</a:t>
            </a:r>
            <a:r>
              <a:rPr lang="en-US" altLang="zh-CN" sz="2800" dirty="0">
                <a:latin typeface="+mj-lt"/>
              </a:rPr>
              <a:t>MLP</a:t>
            </a:r>
          </a:p>
          <a:p>
            <a:pPr algn="l"/>
            <a:r>
              <a:rPr lang="zh-CN" altLang="en-US" sz="2800" dirty="0">
                <a:latin typeface="+mj-lt"/>
              </a:rPr>
              <a:t>模型参数：损失函数</a:t>
            </a:r>
            <a:r>
              <a:rPr lang="en-US" altLang="zh-CN" sz="2800" dirty="0">
                <a:latin typeface="+mj-lt"/>
              </a:rPr>
              <a:t>{</a:t>
            </a:r>
            <a:r>
              <a:rPr lang="zh-CN" altLang="en-US" sz="2800" dirty="0">
                <a:latin typeface="+mj-lt"/>
              </a:rPr>
              <a:t>交叉熵，信息熵，修正信息熵</a:t>
            </a:r>
            <a:r>
              <a:rPr lang="en-US" altLang="zh-CN" sz="2800" dirty="0">
                <a:latin typeface="+mj-lt"/>
              </a:rPr>
              <a:t>}</a:t>
            </a:r>
            <a:r>
              <a:rPr lang="zh-CN" altLang="en-US" sz="2800" dirty="0">
                <a:latin typeface="+mj-lt"/>
              </a:rPr>
              <a:t>；优化器（随即梯度下降）；评估指标（准确度）</a:t>
            </a:r>
            <a:endParaRPr lang="en-US" altLang="zh-CN" sz="2800" dirty="0">
              <a:latin typeface="+mj-lt"/>
            </a:endParaRPr>
          </a:p>
          <a:p>
            <a:pPr algn="l"/>
            <a:r>
              <a:rPr lang="zh-CN" altLang="en-US" sz="2800" dirty="0">
                <a:latin typeface="+mj-lt"/>
              </a:rPr>
              <a:t>其他参数：</a:t>
            </a:r>
            <a:r>
              <a:rPr lang="en-GB" altLang="zh-CN" sz="2800" dirty="0" err="1">
                <a:latin typeface="+mj-lt"/>
              </a:rPr>
              <a:t>batch_size</a:t>
            </a:r>
            <a:r>
              <a:rPr lang="en-GB" altLang="zh-CN" sz="2800" dirty="0">
                <a:latin typeface="+mj-lt"/>
              </a:rPr>
              <a:t>={4,6,8,12}, epochs=</a:t>
            </a:r>
            <a:r>
              <a:rPr lang="en-US" altLang="zh-CN" dirty="0">
                <a:latin typeface="+mj-lt"/>
              </a:rPr>
              <a:t>{1,3,5,10,15,20}</a:t>
            </a:r>
            <a:r>
              <a:rPr lang="zh-CN" altLang="en-US" dirty="0">
                <a:latin typeface="+mj-lt"/>
              </a:rPr>
              <a:t>，训练集大小</a:t>
            </a:r>
            <a:r>
              <a:rPr lang="en-US" altLang="zh-CN" dirty="0">
                <a:latin typeface="+mj-lt"/>
              </a:rPr>
              <a:t> = {600, 1800, 3000, 60</a:t>
            </a:r>
            <a:r>
              <a:rPr lang="en-US" altLang="zh-CN" b="1" dirty="0">
                <a:latin typeface="+mj-lt"/>
              </a:rPr>
              <a:t>00, 12000</a:t>
            </a:r>
            <a:r>
              <a:rPr lang="en-US" altLang="zh-CN" dirty="0">
                <a:latin typeface="+mj-lt"/>
              </a:rPr>
              <a:t>}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16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越大，泄露程度越高，且到达一定的训练轮次后趋于稳定。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越大，准确度越高，且到达一定的训练轮次后趋于稳定。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4769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zh-CN" altLang="en-US" dirty="0"/>
              <a:t> 训练集大小 </a:t>
            </a:r>
            <a:r>
              <a:rPr lang="en-US" altLang="zh-CN" dirty="0" err="1"/>
              <a:t>trainsize</a:t>
            </a:r>
            <a:r>
              <a:rPr lang="zh-CN" altLang="en-US" dirty="0"/>
              <a:t> 的影响</a:t>
            </a:r>
            <a:endParaRPr lang="en-US" altLang="zh-CN" dirty="0"/>
          </a:p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</a:t>
            </a:r>
            <a:r>
              <a:rPr lang="zh-CN" altLang="en-FR" dirty="0">
                <a:latin typeface="+mj-lt"/>
              </a:rPr>
              <a:t>训练集</a:t>
            </a:r>
            <a:r>
              <a:rPr lang="zh-CN" altLang="en-US" dirty="0">
                <a:latin typeface="+mj-lt"/>
              </a:rPr>
              <a:t>大小，记录不同训练集大小时，泄露程度随阈值的变化关系图及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{600,1800,3000,6000,12000}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</a:t>
            </a:r>
            <a:r>
              <a:rPr lang="zh-CN" altLang="en-US" dirty="0">
                <a:latin typeface="+mj-lt"/>
              </a:rPr>
              <a:t>，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其它参数保持不变（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30</a:t>
            </a:r>
            <a:r>
              <a:rPr lang="zh-CN" altLang="en-US" dirty="0">
                <a:latin typeface="+mj-lt"/>
              </a:rPr>
              <a:t>固定）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1426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400214-D9DD-7D2A-89EA-5484B6FD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6" y="1756745"/>
            <a:ext cx="55850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0ECAD91-A35F-0219-EAD3-39A1E09C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6745"/>
            <a:ext cx="54224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9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，当阈值相同时，随着训练集数量越大，泄露程度越低。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，且随着训练量数据越大，准确度越低，越接近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83713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zh-CN" altLang="en-US" dirty="0"/>
              <a:t> 批次大小 </a:t>
            </a:r>
            <a:r>
              <a:rPr lang="en-US" altLang="zh-CN" dirty="0" err="1"/>
              <a:t>batchsize</a:t>
            </a:r>
            <a:r>
              <a:rPr lang="zh-CN" altLang="en-US" dirty="0"/>
              <a:t> 的影响</a:t>
            </a:r>
            <a:endParaRPr lang="en-US" altLang="zh-CN" dirty="0"/>
          </a:p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调整批次大小，记录不同训练集大小时，泄露程度随阈值的变化关系图及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批次大小为</a:t>
            </a:r>
            <a:r>
              <a:rPr lang="en-US" altLang="zh-CN" dirty="0">
                <a:latin typeface="+mj-lt"/>
              </a:rPr>
              <a:t>{4,6,8,12}</a:t>
            </a:r>
            <a:r>
              <a:rPr lang="zh-CN" altLang="en-US" dirty="0">
                <a:latin typeface="+mj-lt"/>
              </a:rPr>
              <a:t>，训练集大小为</a:t>
            </a:r>
            <a:r>
              <a:rPr lang="en-US" altLang="zh-CN" dirty="0">
                <a:latin typeface="+mj-lt"/>
              </a:rPr>
              <a:t>600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</a:t>
            </a:r>
            <a:r>
              <a:rPr lang="zh-CN" altLang="en-US" dirty="0">
                <a:latin typeface="+mj-lt"/>
              </a:rPr>
              <a:t>，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其它参数保持不变（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30</a:t>
            </a:r>
            <a:r>
              <a:rPr lang="zh-CN" altLang="en-US" dirty="0">
                <a:latin typeface="+mj-lt"/>
              </a:rPr>
              <a:t>固定）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45594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AFB613-3C2C-A81D-56B0-7D4402C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1690688"/>
            <a:ext cx="5874327" cy="464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6E68E9A-1784-F452-3484-C83C51D1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84" y="1778909"/>
            <a:ext cx="5874327" cy="47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8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GB" dirty="0"/>
              <a:t>Modified Prediction Entropy-based MIA</a:t>
            </a: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FA33A-1322-4ECA-BAE6-ABB24E0E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690688"/>
            <a:ext cx="10515600" cy="4351338"/>
          </a:xfrm>
        </p:spPr>
        <p:txBody>
          <a:bodyPr/>
          <a:lstStyle/>
          <a:p>
            <a:r>
              <a:rPr lang="en-FR" dirty="0">
                <a:latin typeface="+mj-lt"/>
              </a:rPr>
              <a:t>由泄露程度图像可以看出</a:t>
            </a:r>
            <a:r>
              <a:rPr lang="zh-CN" altLang="en-US" dirty="0">
                <a:latin typeface="+mj-lt"/>
              </a:rPr>
              <a:t>，当阈值相同时，随着批次大小越大，泄露程度越低。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由 </a:t>
            </a:r>
            <a:r>
              <a:rPr lang="en-US" altLang="zh-CN" dirty="0">
                <a:latin typeface="+mj-lt"/>
              </a:rPr>
              <a:t>ROC</a:t>
            </a:r>
            <a:r>
              <a:rPr lang="zh-CN" altLang="en-US" dirty="0">
                <a:latin typeface="+mj-lt"/>
              </a:rPr>
              <a:t> 曲线图可以看出，预测准确度高于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，且随着批次大小越大，准确度越低，越接近</a:t>
            </a:r>
            <a:r>
              <a:rPr lang="en-US" altLang="zh-CN" dirty="0">
                <a:latin typeface="+mj-lt"/>
              </a:rPr>
              <a:t>50%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715213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BC2-DC74-A1DE-846D-DAC8E5BD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实验总结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1562-078A-10F5-E579-9A48353B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除了第四个实验</a:t>
            </a:r>
            <a:r>
              <a:rPr lang="zh-CN" altLang="en-US" dirty="0"/>
              <a:t>（</a:t>
            </a:r>
            <a:r>
              <a:rPr lang="en-US" altLang="zh-CN" dirty="0"/>
              <a:t>Prediction Entropy</a:t>
            </a:r>
            <a:r>
              <a:rPr lang="zh-CN" altLang="en-US" dirty="0"/>
              <a:t>）没有得到结果外，其它的结论和都预想的结论相符。（实验四没有顺利出结果，有可能是我的代码问题，或者没理解到位）</a:t>
            </a:r>
            <a:endParaRPr lang="en-US" altLang="zh-CN" dirty="0"/>
          </a:p>
          <a:p>
            <a:r>
              <a:rPr lang="zh-CN" altLang="en-US" dirty="0"/>
              <a:t>有些重复实验没有做完（比如第一个和第二个实验调整训练集大小的对照实验），但是感觉结论都是一样的</a:t>
            </a:r>
            <a:endParaRPr lang="en-US" altLang="zh-CN" dirty="0"/>
          </a:p>
          <a:p>
            <a:r>
              <a:rPr lang="zh-CN" altLang="en-US" dirty="0"/>
              <a:t>本次增加了一次批次大小的实验，得到的结论也和直觉相符合</a:t>
            </a:r>
            <a:endParaRPr lang="en-US" altLang="zh-CN" dirty="0"/>
          </a:p>
          <a:p>
            <a:r>
              <a:rPr lang="en-FR" dirty="0"/>
              <a:t>训练集越小</a:t>
            </a:r>
            <a:r>
              <a:rPr lang="zh-CN" altLang="en-US" dirty="0"/>
              <a:t>，训练轮次越多，训练批次大小越小，则数据越过拟合，泄漏程度越高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479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BC2-DC74-A1DE-846D-DAC8E5BD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某次实验的信息熵分布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1562-078A-10F5-E579-9A48353B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图像的分布也符合直觉</a:t>
            </a:r>
          </a:p>
          <a:p>
            <a:endParaRPr lang="en-FR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C254231-C5D7-2446-81BF-0A617BBF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91" y="2302144"/>
            <a:ext cx="5795618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BC2-DC74-A1DE-846D-DAC8E5BD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1562-078A-10F5-E579-9A48353B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https://colab.research.google.com/drive/1xEFDCqOkzMpsQDgPwy9alev0bchBiaWS#scrollTo=s2NAze6ocMfB</a:t>
            </a:r>
            <a:endParaRPr lang="en-GB" dirty="0"/>
          </a:p>
          <a:p>
            <a:r>
              <a:rPr lang="en-GB" dirty="0">
                <a:hlinkClick r:id="rId3"/>
              </a:rPr>
              <a:t>https://colab.research.google.com/drive/1SKtgYL2cqm1XwayNtPr1ARmi-W9DbIAb#scrollTo=SM8aqdPfVGW5</a:t>
            </a:r>
            <a:endParaRPr lang="en-GB" dirty="0"/>
          </a:p>
          <a:p>
            <a:r>
              <a:rPr lang="en-GB" dirty="0">
                <a:hlinkClick r:id="rId4"/>
              </a:rPr>
              <a:t>https://colab.research.google.com/drive/1S1xZBNTnQlxxgCZJIU5ngedtdimYQYY-#scrollTo=xb1qT8db2jzf</a:t>
            </a:r>
            <a:endParaRPr lang="en-GB" dirty="0"/>
          </a:p>
          <a:p>
            <a:r>
              <a:rPr lang="en-GB" dirty="0">
                <a:hlinkClick r:id="rId5"/>
              </a:rPr>
              <a:t>https://colab.research.google.com/drive/17gzimMerpCwdhIMAHHhUA1IzP0qP2YGF#scrollTo=M-4TAxqbslYK</a:t>
            </a:r>
            <a:endParaRPr lang="en-GB" dirty="0"/>
          </a:p>
          <a:p>
            <a:r>
              <a:rPr lang="en-GB" dirty="0" err="1"/>
              <a:t>某些数据保存在本地了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5336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124-7B8E-C9F5-4E80-8C069B8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dirty="0"/>
              <a:t>Prediction Correctness-based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9307-8F7E-C9AD-5848-31B4A991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这是最简单的一种判断方法。如果预测正确，就认定属于训练集；否则属于测试集。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核心代码如下：</a:t>
            </a:r>
            <a:endParaRPr lang="en-US" altLang="zh-CN" dirty="0"/>
          </a:p>
          <a:p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48823-2703-2809-491B-B29B10BF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25625"/>
            <a:ext cx="50292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DE3AF-61B5-5979-F239-126BC3FD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20" y="4613522"/>
            <a:ext cx="8830959" cy="6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9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124-7B8E-C9F5-4E80-8C069B8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dirty="0"/>
              <a:t>Prediction Correctness-based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9307-8F7E-C9AD-5848-31B4A991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判断隐私泄漏程度的方法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buNone/>
            </a:pPr>
            <a:r>
              <a:rPr lang="en-US" dirty="0"/>
              <a:t>Degree Of Leakage = Accuracy(train) – Accuracy(test)</a:t>
            </a:r>
          </a:p>
          <a:p>
            <a:endParaRPr lang="en-US" dirty="0"/>
          </a:p>
          <a:p>
            <a:r>
              <a:rPr lang="en-US" dirty="0"/>
              <a:t>本实验无阈值选择</a:t>
            </a:r>
            <a:r>
              <a:rPr lang="zh-CN" altLang="en-US" dirty="0"/>
              <a:t>， 因此没有 </a:t>
            </a:r>
            <a:r>
              <a:rPr lang="en-US" altLang="zh-CN" dirty="0"/>
              <a:t>ROC</a:t>
            </a:r>
            <a:r>
              <a:rPr lang="zh-CN" altLang="en-US" dirty="0"/>
              <a:t> 曲线图，只有泄漏程度随轮次的变化趋势图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3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124-7B8E-C9F5-4E80-8C069B8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dirty="0"/>
              <a:t>Prediction Correctness-based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9307-8F7E-C9AD-5848-31B4A991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>
                <a:latin typeface="+mj-lt"/>
              </a:rPr>
              <a:t>实验过程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调整训练轮次（</a:t>
            </a:r>
            <a:r>
              <a:rPr lang="en-US" altLang="zh-CN" dirty="0">
                <a:latin typeface="+mj-lt"/>
              </a:rPr>
              <a:t>epochs</a:t>
            </a:r>
            <a:r>
              <a:rPr lang="zh-CN" altLang="en-US" dirty="0">
                <a:latin typeface="+mj-lt"/>
              </a:rPr>
              <a:t>），记录不同训练轮次下</a:t>
            </a:r>
            <a:r>
              <a:rPr lang="zh-CN" altLang="en-FR" dirty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泄漏程度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实验设置</a:t>
            </a:r>
            <a:r>
              <a:rPr lang="zh-CN" altLang="en-US" dirty="0">
                <a:latin typeface="+mj-lt"/>
              </a:rPr>
              <a:t>：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训练集大小为</a:t>
            </a:r>
            <a:r>
              <a:rPr lang="en-US" altLang="zh-CN" dirty="0">
                <a:latin typeface="+mj-lt"/>
              </a:rPr>
              <a:t>600</a:t>
            </a:r>
            <a:r>
              <a:rPr lang="zh-CN" altLang="en-US" dirty="0">
                <a:latin typeface="+mj-lt"/>
              </a:rPr>
              <a:t>，测试集大小为</a:t>
            </a:r>
            <a:r>
              <a:rPr lang="en-US" altLang="zh-CN" dirty="0">
                <a:latin typeface="+mj-lt"/>
              </a:rPr>
              <a:t>10000, </a:t>
            </a:r>
            <a:r>
              <a:rPr lang="en-GB" altLang="zh-CN" sz="2800" dirty="0">
                <a:latin typeface="+mj-lt"/>
              </a:rPr>
              <a:t>epochs=</a:t>
            </a:r>
            <a:r>
              <a:rPr lang="en-US" altLang="zh-CN" dirty="0">
                <a:latin typeface="+mj-lt"/>
              </a:rPr>
              <a:t>{1,3,5,7,10,15}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196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124-7B8E-C9F5-4E80-8C069B8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dirty="0"/>
              <a:t>Prediction Correctness-based MIA</a:t>
            </a:r>
            <a:endParaRPr lang="en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FEEFDCF-C21E-9798-4C38-BC1645188C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3" y="1443038"/>
            <a:ext cx="5867793" cy="46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1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124-7B8E-C9F5-4E80-8C069B8B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GB" dirty="0"/>
              <a:t>Prediction Correctness-based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49F4-AC0C-1B0D-DE7B-D9AAEB8A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en-FR" dirty="0"/>
              <a:t>随着训练轮次增大</a:t>
            </a:r>
            <a:r>
              <a:rPr lang="zh-CN" altLang="en-US" dirty="0"/>
              <a:t>，泄漏程度线增大，后趋于稳定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768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70C-B820-A2D5-888F-DDD45C4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GB" dirty="0"/>
              <a:t>Prediction Loss-based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0C1B-690B-1655-6504-0EBB6DEF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  <a:p>
            <a:r>
              <a:rPr lang="en-FR" dirty="0"/>
              <a:t>略</a:t>
            </a:r>
            <a:r>
              <a:rPr lang="zh-CN" altLang="en-US" dirty="0"/>
              <a:t>，</a:t>
            </a:r>
            <a:r>
              <a:rPr lang="en-FR" dirty="0"/>
              <a:t>见上一次实验</a:t>
            </a:r>
            <a:r>
              <a:rPr lang="zh-CN" altLang="en-US" dirty="0"/>
              <a:t>（</a:t>
            </a:r>
            <a:r>
              <a:rPr lang="en-US" altLang="zh-CN" dirty="0"/>
              <a:t>7-26.ppt</a:t>
            </a:r>
            <a:r>
              <a:rPr lang="zh-CN" altLang="en-US" dirty="0"/>
              <a:t>）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7BFF-27FA-4F2C-296F-EC5538D1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1355725"/>
            <a:ext cx="4737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96B3-84AE-A3C8-78AB-4CA4A4BE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GB" dirty="0"/>
              <a:t>Prediction Confidence-based MIA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F844-5280-6E13-29F9-55DDCBFD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若数据点</a:t>
            </a:r>
            <a:r>
              <a:rPr lang="zh-CN" altLang="en-US" dirty="0"/>
              <a:t> </a:t>
            </a:r>
            <a:r>
              <a:rPr lang="en-FR" dirty="0"/>
              <a:t>z</a:t>
            </a:r>
            <a:r>
              <a:rPr lang="zh-CN" altLang="en-US" dirty="0"/>
              <a:t> </a:t>
            </a:r>
            <a:r>
              <a:rPr lang="en-FR" dirty="0"/>
              <a:t>预测结果的真实值对应的概率</a:t>
            </a:r>
            <a:r>
              <a:rPr lang="zh-CN" altLang="en-US" dirty="0"/>
              <a:t> 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大于阈值，则认为该数据点属于训练集，反之属于测试集。</a:t>
            </a:r>
            <a:endParaRPr lang="en-US" altLang="zh-CN" dirty="0"/>
          </a:p>
          <a:p>
            <a:r>
              <a:rPr lang="en-FR" dirty="0"/>
              <a:t>举个例子</a:t>
            </a:r>
            <a:r>
              <a:rPr lang="zh-CN" altLang="en-US" dirty="0"/>
              <a:t>，模型用于识别数字</a:t>
            </a:r>
            <a:r>
              <a:rPr lang="en-US" altLang="zh-CN" dirty="0"/>
              <a:t>0,1,2</a:t>
            </a:r>
            <a:r>
              <a:rPr lang="zh-CN" altLang="en-US" dirty="0"/>
              <a:t>，某数据点的预测结果</a:t>
            </a:r>
            <a:r>
              <a:rPr lang="en-US" altLang="zh-CN" dirty="0"/>
              <a:t> = [0.2, 0.8, 0.1]</a:t>
            </a:r>
            <a:r>
              <a:rPr lang="zh-CN" altLang="en-US" dirty="0"/>
              <a:t>，若真实标签为</a:t>
            </a:r>
            <a:r>
              <a:rPr lang="en-US" altLang="zh-CN" dirty="0"/>
              <a:t>0</a:t>
            </a:r>
            <a:r>
              <a:rPr lang="zh-CN" altLang="en-US" dirty="0"/>
              <a:t>，阈值为</a:t>
            </a:r>
            <a:r>
              <a:rPr lang="en-US" altLang="zh-CN" dirty="0"/>
              <a:t>0.7</a:t>
            </a:r>
            <a:r>
              <a:rPr lang="zh-CN" altLang="en-US" dirty="0"/>
              <a:t>，则该点的</a:t>
            </a:r>
            <a:r>
              <a:rPr lang="en-US" altLang="zh-CN" dirty="0" err="1"/>
              <a:t>py</a:t>
            </a:r>
            <a:r>
              <a:rPr lang="en-US" altLang="zh-CN" dirty="0"/>
              <a:t>=0.2,</a:t>
            </a:r>
            <a:r>
              <a:rPr lang="zh-CN" altLang="en-US" dirty="0"/>
              <a:t> 小于</a:t>
            </a:r>
            <a:r>
              <a:rPr lang="en-US" altLang="zh-CN" dirty="0"/>
              <a:t> 0.7,</a:t>
            </a:r>
            <a:r>
              <a:rPr lang="zh-CN" altLang="en-US" dirty="0"/>
              <a:t>该点被划分为测试集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22325-56BA-05F8-C4A5-523141A6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1182688"/>
            <a:ext cx="4470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1309</Words>
  <Application>Microsoft Macintosh PowerPoint</Application>
  <PresentationFormat>Widescreen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五种基于测量的 MIA</vt:lpstr>
      <vt:lpstr>实验设置</vt:lpstr>
      <vt:lpstr>1. Prediction Correctness-based MIA</vt:lpstr>
      <vt:lpstr>1. Prediction Correctness-based MIA</vt:lpstr>
      <vt:lpstr>1. Prediction Correctness-based MIA</vt:lpstr>
      <vt:lpstr>1. Prediction Correctness-based MIA</vt:lpstr>
      <vt:lpstr>1. Prediction Correctness-based MIA</vt:lpstr>
      <vt:lpstr>2. Prediction Loss-based MIA</vt:lpstr>
      <vt:lpstr>3. Prediction Confidence-based MIA</vt:lpstr>
      <vt:lpstr>3. Prediction Confidence-based MIA</vt:lpstr>
      <vt:lpstr>3. Prediction Confidence-based MIA</vt:lpstr>
      <vt:lpstr>3. Prediction Confidence-based MIA</vt:lpstr>
      <vt:lpstr>3. Prediction Confidence-based MIA</vt:lpstr>
      <vt:lpstr>4. Prediction Entropy-based MIA</vt:lpstr>
      <vt:lpstr>4. Prediction Entropy-based MIA</vt:lpstr>
      <vt:lpstr>4.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5. Modified Prediction Entropy-based MIA</vt:lpstr>
      <vt:lpstr>实验总结</vt:lpstr>
      <vt:lpstr>某次实验的信息熵分布</vt:lpstr>
      <vt:lpstr>实验代码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五种基于测量的 MIA</dc:title>
  <dc:creator>Office</dc:creator>
  <cp:lastModifiedBy>Office</cp:lastModifiedBy>
  <cp:revision>1</cp:revision>
  <dcterms:created xsi:type="dcterms:W3CDTF">2023-07-28T20:44:11Z</dcterms:created>
  <dcterms:modified xsi:type="dcterms:W3CDTF">2023-07-28T23:15:54Z</dcterms:modified>
</cp:coreProperties>
</file>