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0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2C9B-6FD4-C28D-107C-58E92135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BCA82-A2AC-F83C-A479-B0ED3CEDD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5160-6182-E38A-9A0E-6D54CF3F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20DE-04CD-B37C-0424-14DCF28E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E9B2-17B0-21D2-DA76-934567D6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78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96B1-8046-E2F5-D1F5-74852D1D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C568-431B-7A20-0F54-C575195F8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B3AB-F909-EE0E-E47C-35D814C6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FD10-7D7F-D6B6-23E8-EABA41B9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8EB9-5C9B-308C-0FBC-094518D1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11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650C-FD09-1289-2D84-A8E161DE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1345-86C8-F215-9291-6B541AA2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2BFC-69FF-1417-CBDA-560230AC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5070-7670-3433-5CEA-4949CF7B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C5F3-C2D2-F28D-9814-EAA1B305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284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B7DB-B686-D262-9B3B-E22553A1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9D1-734F-A1A1-B06F-D9EC0D7C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2240-11BB-5E13-7E5B-88456350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E3C6-7D67-3600-B2B3-9DB6DBB8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4458-ADCC-16A8-276F-56E9DD9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62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4DF6-7CAF-66C7-FE22-F3999F0C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9287-982A-6742-624B-BFE2EB7E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89A7-EE39-1A80-8E96-0C948E87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C850-C076-B7EE-2F57-72B972E5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1A3F-E73E-136C-D90A-CC330CC8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70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2412-017A-399C-2405-C09AC2C7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BBF8-AF92-91F5-416A-CCB25F8EC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DCA2-1D30-A65A-33F7-D43CB244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33B40-9D37-31F4-3036-DE1AA723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7D5B-5558-4332-B52C-AB536683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D31E-A892-B921-7D44-78941FE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44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0F6-A7B7-CFA7-EBC0-2235620F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E8E2-F81B-699C-3B56-EC735195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510B5-098D-44BE-3F72-C9BE4283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62D32-2CCB-0B10-1366-41CE295D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D0AC-0A0E-1F10-8120-946059BA6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8C7AF-435B-48A4-8973-3940BE6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21E85-1916-903B-06BF-FF1E16B1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401EC-DD35-1C5F-66E6-ADFB4E2C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29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565A-7D3E-93A2-475D-A074BEFE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29F86-AC05-CC93-6C3F-BA52A934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1FF1-8981-4A58-3D60-E45B6C0E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BBD1-9787-0276-03CC-1A36D8DA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646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6F14F-BE14-CCE7-69A5-0A5B3604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BF056-966C-ABAF-857A-03C2E4AA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2885-71D8-DE13-1586-70F7985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047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6007-2AEC-5D7C-C5F0-2E2641A1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F733-C93F-2EBE-BAFB-203A6D46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29FA-2368-4B02-D3FE-5E45186D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E14E-A9E7-519D-757B-D071C90A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99E0-B637-D064-069C-BB826326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27D8F-844F-13A1-49BD-704E8C3E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72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F7CC-71F0-748A-0170-957C8DDC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9606F-D60F-5958-D0CE-360E02C78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D60F-C53F-8A84-3106-157B975F1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2C48D-7CB3-7031-D6CF-3FB2E632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6F70C-7D58-0AC0-1DE5-76B5684E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4421-DF7C-F02A-AE31-3E65183C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393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D9A66-B49D-07F7-ED9F-8946F168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D383-791F-BFAD-5EE4-E9ABE4D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F8D2-58F0-F77B-FAFE-D9557F67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9480-0D93-F140-B808-E6B3EBAD27FF}" type="datetimeFigureOut">
              <a:rPr lang="en-FR" smtClean="0"/>
              <a:t>15/08/2023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3FE8-DA1A-1873-34E4-F01E84FF2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CB50-94FD-B380-1319-FBB6BF2E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B716-D242-C946-8352-6BEA5F3F86E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09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750-8E9A-36D1-30AB-44E717C0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FR" dirty="0"/>
              <a:t>联邦学习中的成员和非成员与更新梯度的余弦相似度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5B3F1-A64D-D204-C95A-F75BED4DF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886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900-05EB-93B4-F43F-4DD5F5E4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18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8-14</a:t>
            </a:r>
            <a:r>
              <a:rPr lang="zh-CN" altLang="en-US" dirty="0"/>
              <a:t> 更新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6040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7E6-A92D-3D2B-0BFD-B0165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R" dirty="0"/>
              <a:t>ifar10</a:t>
            </a:r>
            <a:r>
              <a:rPr lang="zh-CN" altLang="en-US" dirty="0"/>
              <a:t>，</a:t>
            </a:r>
            <a:r>
              <a:rPr lang="en-US" altLang="zh-CN" dirty="0"/>
              <a:t>epoch = 100</a:t>
            </a:r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3F781-06DF-96B3-2219-171FC6F9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193"/>
            <a:ext cx="10515600" cy="39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9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BDF0-82F5-0FD1-4DBB-68C4FF4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结论分析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1B82-0196-190F-FB7F-9CE4EB19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R" dirty="0"/>
              <a:t>ifar</a:t>
            </a:r>
            <a:r>
              <a:rPr lang="en-US" altLang="zh-CN" dirty="0"/>
              <a:t>10</a:t>
            </a:r>
            <a:r>
              <a:rPr lang="zh-CN" altLang="en-US" dirty="0"/>
              <a:t>的训练</a:t>
            </a:r>
            <a:r>
              <a:rPr lang="en-US" altLang="zh-CN" dirty="0"/>
              <a:t>100</a:t>
            </a:r>
            <a:r>
              <a:rPr lang="zh-CN" altLang="en-US" dirty="0"/>
              <a:t>批次的数据的区分度比</a:t>
            </a:r>
            <a:r>
              <a:rPr lang="en-US" altLang="zh-CN" dirty="0"/>
              <a:t>50</a:t>
            </a:r>
            <a:r>
              <a:rPr lang="zh-CN" altLang="en-US" dirty="0"/>
              <a:t>次的区分度更好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951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B075-8A1A-2CCB-63CA-C0C8F7A7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FR" dirty="0"/>
              <a:t>nist实验的参数设置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625B-8A0E-1D89-BFFD-2FC4FEBF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和之前cifar</a:t>
            </a:r>
            <a:r>
              <a:rPr lang="en-US" altLang="zh-CN" dirty="0"/>
              <a:t>10</a:t>
            </a:r>
            <a:r>
              <a:rPr lang="zh-CN" altLang="en-US" dirty="0"/>
              <a:t>类似，只是</a:t>
            </a:r>
            <a:r>
              <a:rPr lang="en-US" altLang="zh-CN" dirty="0" err="1"/>
              <a:t>alexnet</a:t>
            </a:r>
            <a:r>
              <a:rPr lang="zh-CN" altLang="en-US" dirty="0"/>
              <a:t>模型中的参数做了调整：</a:t>
            </a:r>
            <a:br>
              <a:rPr lang="en-US" altLang="zh-CN" dirty="0"/>
            </a:br>
            <a:r>
              <a:rPr lang="zh-CN" altLang="en-US" dirty="0"/>
              <a:t>比如把</a:t>
            </a:r>
            <a:r>
              <a:rPr lang="en-US" altLang="zh-CN" dirty="0"/>
              <a:t>input</a:t>
            </a:r>
            <a:r>
              <a:rPr lang="zh-CN" altLang="en-US" dirty="0"/>
              <a:t>从</a:t>
            </a:r>
            <a:r>
              <a:rPr lang="en-US" altLang="zh-CN" dirty="0"/>
              <a:t>(3,64,64)</a:t>
            </a:r>
            <a:r>
              <a:rPr lang="zh-CN" altLang="en-US" dirty="0"/>
              <a:t>改为</a:t>
            </a:r>
            <a:r>
              <a:rPr lang="en-US" altLang="zh-CN" dirty="0"/>
              <a:t>(1,28,28)</a:t>
            </a:r>
            <a:r>
              <a:rPr lang="zh-CN" altLang="en-US" dirty="0"/>
              <a:t>，卷积层中的卷积核和</a:t>
            </a:r>
            <a:r>
              <a:rPr lang="zh-CN" altLang="en-FR" dirty="0"/>
              <a:t>步幅</a:t>
            </a:r>
            <a:r>
              <a:rPr lang="zh-CN" altLang="en-US" dirty="0"/>
              <a:t>等也做了调整</a:t>
            </a:r>
            <a:endParaRPr lang="en-FR" altLang="zh-CN" dirty="0"/>
          </a:p>
        </p:txBody>
      </p:sp>
    </p:spTree>
    <p:extLst>
      <p:ext uri="{BB962C8B-B14F-4D97-AF65-F5344CB8AC3E}">
        <p14:creationId xmlns:p14="http://schemas.microsoft.com/office/powerpoint/2010/main" val="414303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D297-BC29-6185-0DFC-F94F5038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FR" dirty="0"/>
              <a:t>nist, epoch = 50</a:t>
            </a:r>
            <a:r>
              <a:rPr lang="zh-CN" altLang="en-US" dirty="0"/>
              <a:t>，</a:t>
            </a:r>
            <a:r>
              <a:rPr lang="en-US" altLang="zh-CN" dirty="0"/>
              <a:t>multiple = 20</a:t>
            </a:r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F17A3-4D3F-A4C5-A595-E86ACF94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52" y="1825625"/>
            <a:ext cx="10364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EB48-3F10-17B4-56C7-A870A1C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FR" dirty="0"/>
              <a:t>nist, epoch = 100,multiple = 30, attack_gap=2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B7C90C-655D-2188-F64C-5A94BB8D3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585"/>
            <a:ext cx="10515600" cy="42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BDF0-82F5-0FD1-4DBB-68C4FF4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结论分析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1B82-0196-190F-FB7F-9CE4EB19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意外的是，</a:t>
            </a:r>
            <a:r>
              <a:rPr lang="en-US" altLang="zh-CN" dirty="0" err="1"/>
              <a:t>mnist</a:t>
            </a:r>
            <a:r>
              <a:rPr lang="zh-CN" altLang="en-US" dirty="0"/>
              <a:t>数据集的几乎看不出</a:t>
            </a:r>
            <a:r>
              <a:rPr lang="en-US" altLang="zh-CN" dirty="0"/>
              <a:t>member</a:t>
            </a:r>
            <a:r>
              <a:rPr lang="zh-CN" altLang="en-US" dirty="0"/>
              <a:t>和</a:t>
            </a:r>
            <a:r>
              <a:rPr lang="en-US" altLang="zh-CN" dirty="0" err="1"/>
              <a:t>nonmeber</a:t>
            </a:r>
            <a:r>
              <a:rPr lang="zh-CN" altLang="en-US" dirty="0"/>
              <a:t>区分度，即使</a:t>
            </a:r>
            <a:r>
              <a:rPr lang="en-US" altLang="zh-CN" dirty="0"/>
              <a:t>train</a:t>
            </a:r>
            <a:r>
              <a:rPr lang="zh-CN" altLang="en-US" dirty="0"/>
              <a:t>的准确率达到</a:t>
            </a:r>
            <a:r>
              <a:rPr lang="en-US" altLang="zh-CN" dirty="0"/>
              <a:t>100%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的准确率达到</a:t>
            </a:r>
            <a:r>
              <a:rPr lang="en-US" altLang="zh-CN" dirty="0"/>
              <a:t>98%</a:t>
            </a:r>
          </a:p>
          <a:p>
            <a:r>
              <a:rPr lang="en-US" dirty="0" err="1"/>
              <a:t>具体原因还在思考</a:t>
            </a:r>
            <a:r>
              <a:rPr lang="en-US" dirty="0"/>
              <a:t>…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6514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3612-EDC7-713C-2A43-516483C7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实验原理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F23BF-C0B0-4CCE-7AA0-088F26AD6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56290"/>
            <a:ext cx="10515600" cy="16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DDC9-0860-9ABC-9A5C-4B042FA4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参数设置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F1F3-7504-02F8-0201-465911DB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--</a:t>
            </a:r>
            <a:r>
              <a:rPr lang="en-GB" dirty="0" err="1"/>
              <a:t>track_loss</a:t>
            </a:r>
            <a:r>
              <a:rPr lang="en-GB" dirty="0"/>
              <a:t> 1 --</a:t>
            </a:r>
            <a:r>
              <a:rPr lang="en-GB" dirty="0" err="1"/>
              <a:t>data_aug</a:t>
            </a:r>
            <a:r>
              <a:rPr lang="en-GB" dirty="0"/>
              <a:t> 0 --</a:t>
            </a:r>
            <a:r>
              <a:rPr lang="en-GB" dirty="0" err="1"/>
              <a:t>max_instance_per_batch</a:t>
            </a:r>
            <a:r>
              <a:rPr lang="en-GB" dirty="0"/>
              <a:t> 50 --</a:t>
            </a:r>
            <a:r>
              <a:rPr lang="en-GB" dirty="0" err="1"/>
              <a:t>attacker_epoch_gap</a:t>
            </a:r>
            <a:r>
              <a:rPr lang="en-GB" dirty="0"/>
              <a:t> 1  --</a:t>
            </a:r>
            <a:r>
              <a:rPr lang="en-GB" dirty="0" err="1"/>
              <a:t>user_number</a:t>
            </a:r>
            <a:r>
              <a:rPr lang="en-GB" dirty="0"/>
              <a:t> 3 --</a:t>
            </a:r>
            <a:r>
              <a:rPr lang="en-GB" dirty="0" err="1"/>
              <a:t>eval_data_size</a:t>
            </a:r>
            <a:r>
              <a:rPr lang="en-GB" dirty="0"/>
              <a:t> 1000 --</a:t>
            </a:r>
            <a:r>
              <a:rPr lang="en-GB" dirty="0" err="1"/>
              <a:t>target_data_size</a:t>
            </a:r>
            <a:r>
              <a:rPr lang="en-GB" dirty="0"/>
              <a:t> 5000 --</a:t>
            </a:r>
            <a:r>
              <a:rPr lang="en-GB" dirty="0" err="1"/>
              <a:t>num_step</a:t>
            </a:r>
            <a:r>
              <a:rPr lang="en-GB" dirty="0"/>
              <a:t> 100 --</a:t>
            </a:r>
            <a:r>
              <a:rPr lang="en-GB" dirty="0" err="1"/>
              <a:t>best_layer</a:t>
            </a:r>
            <a:r>
              <a:rPr lang="en-GB" dirty="0"/>
              <a:t> 4 --</a:t>
            </a:r>
            <a:r>
              <a:rPr lang="en-GB" dirty="0" err="1"/>
              <a:t>client_adversary</a:t>
            </a:r>
            <a:r>
              <a:rPr lang="en-GB" dirty="0"/>
              <a:t> 1 --</a:t>
            </a:r>
            <a:r>
              <a:rPr lang="en-GB" dirty="0" err="1"/>
              <a:t>active_attacker_epoch</a:t>
            </a:r>
            <a:r>
              <a:rPr lang="en-GB" dirty="0"/>
              <a:t> 1 --</a:t>
            </a:r>
            <a:r>
              <a:rPr lang="en-GB" dirty="0" err="1"/>
              <a:t>active_attacker</a:t>
            </a:r>
            <a:r>
              <a:rPr lang="en-GB" dirty="0"/>
              <a:t> 0 --</a:t>
            </a:r>
            <a:r>
              <a:rPr lang="en-GB" dirty="0" err="1"/>
              <a:t>target_epochs</a:t>
            </a:r>
            <a:r>
              <a:rPr lang="en-GB" dirty="0"/>
              <a:t> 30 --dataset cifar10 --</a:t>
            </a:r>
            <a:r>
              <a:rPr lang="en-GB" dirty="0" err="1"/>
              <a:t>model_name</a:t>
            </a:r>
            <a:r>
              <a:rPr lang="en-GB" dirty="0"/>
              <a:t> </a:t>
            </a:r>
            <a:r>
              <a:rPr lang="en-GB" dirty="0" err="1"/>
              <a:t>alexnet</a:t>
            </a:r>
            <a:r>
              <a:rPr lang="en-GB" dirty="0"/>
              <a:t> --</a:t>
            </a:r>
            <a:r>
              <a:rPr lang="en-GB" dirty="0" err="1"/>
              <a:t>target_learning_rate</a:t>
            </a:r>
            <a:r>
              <a:rPr lang="en-GB" dirty="0"/>
              <a:t> 0.01 --target_l2_ratio 1e-5  --schedule 150 225 --</a:t>
            </a:r>
            <a:r>
              <a:rPr lang="en-GB" dirty="0" err="1"/>
              <a:t>local_epochs</a:t>
            </a:r>
            <a:r>
              <a:rPr lang="en-GB" dirty="0"/>
              <a:t> 1 --</a:t>
            </a:r>
            <a:r>
              <a:rPr lang="en-GB" dirty="0" err="1"/>
              <a:t>target_batch_size</a:t>
            </a:r>
            <a:r>
              <a:rPr lang="en-GB" dirty="0"/>
              <a:t> 50 --</a:t>
            </a:r>
            <a:r>
              <a:rPr lang="en-GB" dirty="0" err="1"/>
              <a:t>gpu</a:t>
            </a:r>
            <a:r>
              <a:rPr lang="en-GB" dirty="0"/>
              <a:t> 1 --</a:t>
            </a:r>
            <a:r>
              <a:rPr lang="en-GB" dirty="0" err="1"/>
              <a:t>validation_set_size</a:t>
            </a:r>
            <a:r>
              <a:rPr lang="en-GB" dirty="0"/>
              <a:t> 1000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814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3B34-8679-27E2-922E-E4E6E2BE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9D93-B04A-995D-3553-63DBD7C1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训练好模型</a:t>
            </a:r>
          </a:p>
          <a:p>
            <a:r>
              <a:rPr lang="en-FR" dirty="0"/>
              <a:t>记录第t</a:t>
            </a:r>
            <a:r>
              <a:rPr lang="zh-CN" altLang="en-US" dirty="0"/>
              <a:t> 轮</a:t>
            </a:r>
            <a:r>
              <a:rPr lang="en-US" altLang="zh-CN" dirty="0"/>
              <a:t>client</a:t>
            </a:r>
            <a:r>
              <a:rPr lang="zh-CN" altLang="en-US" dirty="0"/>
              <a:t>传给</a:t>
            </a:r>
            <a:r>
              <a:rPr lang="en-US" altLang="zh-CN" dirty="0"/>
              <a:t>server</a:t>
            </a:r>
            <a:r>
              <a:rPr lang="zh-CN" altLang="en-US" dirty="0"/>
              <a:t>的梯度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记录第</a:t>
            </a:r>
            <a:r>
              <a:rPr lang="en-US" altLang="zh-CN" dirty="0"/>
              <a:t>t-1</a:t>
            </a:r>
            <a:r>
              <a:rPr lang="zh-CN" altLang="en-US" dirty="0"/>
              <a:t>轮选取的</a:t>
            </a:r>
            <a:r>
              <a:rPr lang="en-US" altLang="zh-CN" dirty="0"/>
              <a:t>member</a:t>
            </a:r>
            <a:r>
              <a:rPr lang="zh-CN" altLang="en-US" dirty="0"/>
              <a:t>与</a:t>
            </a:r>
            <a:r>
              <a:rPr lang="en-US" altLang="zh-CN" dirty="0"/>
              <a:t>nonmember</a:t>
            </a:r>
            <a:r>
              <a:rPr lang="zh-CN" altLang="en-US" dirty="0"/>
              <a:t>数据集经过模型计算后的梯度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Member</a:t>
            </a:r>
            <a:r>
              <a:rPr lang="zh-CN" altLang="en-US" dirty="0"/>
              <a:t>与</a:t>
            </a:r>
            <a:r>
              <a:rPr lang="en-US" altLang="zh-CN" dirty="0"/>
              <a:t>nonmember</a:t>
            </a:r>
            <a:r>
              <a:rPr lang="zh-CN" altLang="en-US" dirty="0"/>
              <a:t>分别与梯度</a:t>
            </a:r>
            <a:r>
              <a:rPr lang="en-US" altLang="zh-CN" dirty="0"/>
              <a:t>G</a:t>
            </a:r>
            <a:r>
              <a:rPr lang="zh-CN" altLang="en-US" dirty="0"/>
              <a:t>运算得出余弦相似度</a:t>
            </a:r>
            <a:endParaRPr lang="en-US" altLang="zh-CN" dirty="0"/>
          </a:p>
          <a:p>
            <a:r>
              <a:rPr lang="zh-CN" altLang="en-US" dirty="0"/>
              <a:t>画出两数据集的概率密度图像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92640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8124-41DA-38E7-DA33-B01712E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epoch为30的余弦相似度分布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80ECAD-5037-2EAA-3EDD-2588C48ED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42" y="1825625"/>
            <a:ext cx="53591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57BA-1D80-4806-F30E-4658BF52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结果分析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96C4-44A0-F7EA-C5F3-59BBD55D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FR" dirty="0"/>
              <a:t>ember的分布和non-member的分布的均值虽然接近</a:t>
            </a:r>
            <a:r>
              <a:rPr lang="zh-CN" altLang="en-US" dirty="0"/>
              <a:t>，但是也能看出区别。</a:t>
            </a:r>
            <a:r>
              <a:rPr lang="en-US" altLang="zh-CN" dirty="0"/>
              <a:t>Member</a:t>
            </a:r>
            <a:r>
              <a:rPr lang="zh-CN" altLang="en-US" dirty="0"/>
              <a:t>的余弦相似度高于</a:t>
            </a:r>
            <a:r>
              <a:rPr lang="en-US" altLang="zh-CN" dirty="0"/>
              <a:t>non-member</a:t>
            </a:r>
            <a:r>
              <a:rPr lang="zh-CN" altLang="en-US" dirty="0"/>
              <a:t>的余弦相似度</a:t>
            </a:r>
            <a:endParaRPr lang="en-US" altLang="zh-CN" dirty="0"/>
          </a:p>
          <a:p>
            <a:r>
              <a:rPr lang="en-FR" dirty="0"/>
              <a:t>因为训练批次很小</a:t>
            </a:r>
            <a:r>
              <a:rPr lang="zh-CN" altLang="en-US" dirty="0"/>
              <a:t>，因此区别不明显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703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DDAA-A4E2-BE06-226A-8F8AE2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epoch为30的余弦相似度分布</a:t>
            </a:r>
            <a:br>
              <a:rPr lang="en-FR" dirty="0"/>
            </a:br>
            <a:r>
              <a:rPr lang="en-FR" dirty="0"/>
              <a:t>multiple communication rounds(20-30)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D92A1-62E7-AFE3-BDED-9C1612770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925" y="1579031"/>
            <a:ext cx="5532149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B3372-973D-072D-4030-79D45C45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5930369"/>
            <a:ext cx="7772400" cy="6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1F18-629D-D7A4-DB4E-CD89CD17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结论分析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1389-A66F-58CF-AF2B-2177740A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使用multiple communication rounds</a:t>
            </a:r>
            <a:r>
              <a:rPr lang="zh-CN" altLang="en-US" dirty="0"/>
              <a:t> 之后效果会比不使用要好一点，两个数据集的分隔更明显，标准差也都更小。而对于标准差更小的数据集，攻击的准确率也会提高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2776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AB33-09A7-59B0-1913-4BD64FA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论文中的图像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E3F10-BDF7-CFAB-8830-219AF6D20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857" y="1825625"/>
            <a:ext cx="10134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402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联邦学习中的成员和非成员与更新梯度的余弦相似度</vt:lpstr>
      <vt:lpstr>实验原理</vt:lpstr>
      <vt:lpstr>参数设置</vt:lpstr>
      <vt:lpstr>实验流程</vt:lpstr>
      <vt:lpstr>epoch为30的余弦相似度分布</vt:lpstr>
      <vt:lpstr>结果分析</vt:lpstr>
      <vt:lpstr>epoch为30的余弦相似度分布 multiple communication rounds(20-30)</vt:lpstr>
      <vt:lpstr>结论分析</vt:lpstr>
      <vt:lpstr>论文中的图像</vt:lpstr>
      <vt:lpstr>8-14 更新</vt:lpstr>
      <vt:lpstr>Cifar10，epoch = 100</vt:lpstr>
      <vt:lpstr>结论分析</vt:lpstr>
      <vt:lpstr>Mnist实验的参数设置</vt:lpstr>
      <vt:lpstr>Mnist, epoch = 50，multiple = 20</vt:lpstr>
      <vt:lpstr>Mnist, epoch = 100,multiple = 30, attack_gap=2</vt:lpstr>
      <vt:lpstr>结论分析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联邦学习中的成员和非成员与更新梯度的余弦相似度</dc:title>
  <dc:creator>Office</dc:creator>
  <cp:lastModifiedBy>Office</cp:lastModifiedBy>
  <cp:revision>6</cp:revision>
  <dcterms:created xsi:type="dcterms:W3CDTF">2023-08-12T20:42:47Z</dcterms:created>
  <dcterms:modified xsi:type="dcterms:W3CDTF">2023-08-15T21:55:26Z</dcterms:modified>
</cp:coreProperties>
</file>