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 id="261" r:id="rId7"/>
    <p:sldId id="263" r:id="rId8"/>
    <p:sldId id="265" r:id="rId9"/>
    <p:sldId id="264" r:id="rId10"/>
    <p:sldId id="266" r:id="rId11"/>
    <p:sldId id="268" r:id="rId12"/>
    <p:sldId id="267" r:id="rId13"/>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0"/>
  </p:normalViewPr>
  <p:slideViewPr>
    <p:cSldViewPr snapToGrid="0">
      <p:cViewPr varScale="1">
        <p:scale>
          <a:sx n="107" d="100"/>
          <a:sy n="107" d="100"/>
        </p:scale>
        <p:origin x="73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0EBCB-D1C6-F5E4-5F3E-98F7132D634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FR"/>
          </a:p>
        </p:txBody>
      </p:sp>
      <p:sp>
        <p:nvSpPr>
          <p:cNvPr id="3" name="Subtitle 2">
            <a:extLst>
              <a:ext uri="{FF2B5EF4-FFF2-40B4-BE49-F238E27FC236}">
                <a16:creationId xmlns:a16="http://schemas.microsoft.com/office/drawing/2014/main" id="{5F64236F-E9F4-A470-C80A-0E57267834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FR"/>
          </a:p>
        </p:txBody>
      </p:sp>
      <p:sp>
        <p:nvSpPr>
          <p:cNvPr id="4" name="Date Placeholder 3">
            <a:extLst>
              <a:ext uri="{FF2B5EF4-FFF2-40B4-BE49-F238E27FC236}">
                <a16:creationId xmlns:a16="http://schemas.microsoft.com/office/drawing/2014/main" id="{8D4384FC-4DCE-98E6-955C-BB6D2AA87AFF}"/>
              </a:ext>
            </a:extLst>
          </p:cNvPr>
          <p:cNvSpPr>
            <a:spLocks noGrp="1"/>
          </p:cNvSpPr>
          <p:nvPr>
            <p:ph type="dt" sz="half" idx="10"/>
          </p:nvPr>
        </p:nvSpPr>
        <p:spPr/>
        <p:txBody>
          <a:bodyPr/>
          <a:lstStyle/>
          <a:p>
            <a:fld id="{6F920094-4B8F-1D47-A842-3F8B4754A9DF}" type="datetimeFigureOut">
              <a:rPr lang="en-FR" smtClean="0"/>
              <a:t>16/08/2023</a:t>
            </a:fld>
            <a:endParaRPr lang="en-FR"/>
          </a:p>
        </p:txBody>
      </p:sp>
      <p:sp>
        <p:nvSpPr>
          <p:cNvPr id="5" name="Footer Placeholder 4">
            <a:extLst>
              <a:ext uri="{FF2B5EF4-FFF2-40B4-BE49-F238E27FC236}">
                <a16:creationId xmlns:a16="http://schemas.microsoft.com/office/drawing/2014/main" id="{3E01D457-7E43-7CD7-B76B-9ACE66D2DD81}"/>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D06165D0-1BFC-2A0E-200E-E7F5F259CA48}"/>
              </a:ext>
            </a:extLst>
          </p:cNvPr>
          <p:cNvSpPr>
            <a:spLocks noGrp="1"/>
          </p:cNvSpPr>
          <p:nvPr>
            <p:ph type="sldNum" sz="quarter" idx="12"/>
          </p:nvPr>
        </p:nvSpPr>
        <p:spPr/>
        <p:txBody>
          <a:bodyPr/>
          <a:lstStyle/>
          <a:p>
            <a:fld id="{1B0EDAB2-53D3-364D-95CA-FA8FD3373FED}" type="slidenum">
              <a:rPr lang="en-FR" smtClean="0"/>
              <a:t>‹#›</a:t>
            </a:fld>
            <a:endParaRPr lang="en-FR"/>
          </a:p>
        </p:txBody>
      </p:sp>
    </p:spTree>
    <p:extLst>
      <p:ext uri="{BB962C8B-B14F-4D97-AF65-F5344CB8AC3E}">
        <p14:creationId xmlns:p14="http://schemas.microsoft.com/office/powerpoint/2010/main" val="445701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E3E2E-86E7-A10B-8DC6-613BCDC9917E}"/>
              </a:ext>
            </a:extLst>
          </p:cNvPr>
          <p:cNvSpPr>
            <a:spLocks noGrp="1"/>
          </p:cNvSpPr>
          <p:nvPr>
            <p:ph type="title"/>
          </p:nvPr>
        </p:nvSpPr>
        <p:spPr/>
        <p:txBody>
          <a:bodyPr/>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4AAE3F5F-4871-11F0-76C8-FD6E9D00E38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A4F7E994-8979-9B26-DF0E-7CF662FF7E96}"/>
              </a:ext>
            </a:extLst>
          </p:cNvPr>
          <p:cNvSpPr>
            <a:spLocks noGrp="1"/>
          </p:cNvSpPr>
          <p:nvPr>
            <p:ph type="dt" sz="half" idx="10"/>
          </p:nvPr>
        </p:nvSpPr>
        <p:spPr/>
        <p:txBody>
          <a:bodyPr/>
          <a:lstStyle/>
          <a:p>
            <a:fld id="{6F920094-4B8F-1D47-A842-3F8B4754A9DF}" type="datetimeFigureOut">
              <a:rPr lang="en-FR" smtClean="0"/>
              <a:t>16/08/2023</a:t>
            </a:fld>
            <a:endParaRPr lang="en-FR"/>
          </a:p>
        </p:txBody>
      </p:sp>
      <p:sp>
        <p:nvSpPr>
          <p:cNvPr id="5" name="Footer Placeholder 4">
            <a:extLst>
              <a:ext uri="{FF2B5EF4-FFF2-40B4-BE49-F238E27FC236}">
                <a16:creationId xmlns:a16="http://schemas.microsoft.com/office/drawing/2014/main" id="{D0E6D97F-68CC-14AB-B861-84CA11E825AE}"/>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E52B8D09-013E-6D7F-A8D4-17559321D458}"/>
              </a:ext>
            </a:extLst>
          </p:cNvPr>
          <p:cNvSpPr>
            <a:spLocks noGrp="1"/>
          </p:cNvSpPr>
          <p:nvPr>
            <p:ph type="sldNum" sz="quarter" idx="12"/>
          </p:nvPr>
        </p:nvSpPr>
        <p:spPr/>
        <p:txBody>
          <a:bodyPr/>
          <a:lstStyle/>
          <a:p>
            <a:fld id="{1B0EDAB2-53D3-364D-95CA-FA8FD3373FED}" type="slidenum">
              <a:rPr lang="en-FR" smtClean="0"/>
              <a:t>‹#›</a:t>
            </a:fld>
            <a:endParaRPr lang="en-FR"/>
          </a:p>
        </p:txBody>
      </p:sp>
    </p:spTree>
    <p:extLst>
      <p:ext uri="{BB962C8B-B14F-4D97-AF65-F5344CB8AC3E}">
        <p14:creationId xmlns:p14="http://schemas.microsoft.com/office/powerpoint/2010/main" val="3576095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C10D95-AF2A-3AA4-73D7-56B30DD9271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44F75174-80AA-C210-D09C-94D4EF023A9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AF5038F6-29C8-1E1C-3DF4-50DE7717A9BD}"/>
              </a:ext>
            </a:extLst>
          </p:cNvPr>
          <p:cNvSpPr>
            <a:spLocks noGrp="1"/>
          </p:cNvSpPr>
          <p:nvPr>
            <p:ph type="dt" sz="half" idx="10"/>
          </p:nvPr>
        </p:nvSpPr>
        <p:spPr/>
        <p:txBody>
          <a:bodyPr/>
          <a:lstStyle/>
          <a:p>
            <a:fld id="{6F920094-4B8F-1D47-A842-3F8B4754A9DF}" type="datetimeFigureOut">
              <a:rPr lang="en-FR" smtClean="0"/>
              <a:t>16/08/2023</a:t>
            </a:fld>
            <a:endParaRPr lang="en-FR"/>
          </a:p>
        </p:txBody>
      </p:sp>
      <p:sp>
        <p:nvSpPr>
          <p:cNvPr id="5" name="Footer Placeholder 4">
            <a:extLst>
              <a:ext uri="{FF2B5EF4-FFF2-40B4-BE49-F238E27FC236}">
                <a16:creationId xmlns:a16="http://schemas.microsoft.com/office/drawing/2014/main" id="{642BFFE3-E6D1-09A4-C601-E8CE628C462A}"/>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6E69EC88-49E0-B5F9-9D0F-6FB2522C6BF9}"/>
              </a:ext>
            </a:extLst>
          </p:cNvPr>
          <p:cNvSpPr>
            <a:spLocks noGrp="1"/>
          </p:cNvSpPr>
          <p:nvPr>
            <p:ph type="sldNum" sz="quarter" idx="12"/>
          </p:nvPr>
        </p:nvSpPr>
        <p:spPr/>
        <p:txBody>
          <a:bodyPr/>
          <a:lstStyle/>
          <a:p>
            <a:fld id="{1B0EDAB2-53D3-364D-95CA-FA8FD3373FED}" type="slidenum">
              <a:rPr lang="en-FR" smtClean="0"/>
              <a:t>‹#›</a:t>
            </a:fld>
            <a:endParaRPr lang="en-FR"/>
          </a:p>
        </p:txBody>
      </p:sp>
    </p:spTree>
    <p:extLst>
      <p:ext uri="{BB962C8B-B14F-4D97-AF65-F5344CB8AC3E}">
        <p14:creationId xmlns:p14="http://schemas.microsoft.com/office/powerpoint/2010/main" val="2298990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267B8-1F2F-DC35-8FA1-ACBACBD9A852}"/>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D9DF1EDA-443E-EAC6-4080-4CDDE172118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0EF9B8CB-1A82-6AEE-0862-35EDE590906F}"/>
              </a:ext>
            </a:extLst>
          </p:cNvPr>
          <p:cNvSpPr>
            <a:spLocks noGrp="1"/>
          </p:cNvSpPr>
          <p:nvPr>
            <p:ph type="dt" sz="half" idx="10"/>
          </p:nvPr>
        </p:nvSpPr>
        <p:spPr/>
        <p:txBody>
          <a:bodyPr/>
          <a:lstStyle/>
          <a:p>
            <a:fld id="{6F920094-4B8F-1D47-A842-3F8B4754A9DF}" type="datetimeFigureOut">
              <a:rPr lang="en-FR" smtClean="0"/>
              <a:t>16/08/2023</a:t>
            </a:fld>
            <a:endParaRPr lang="en-FR"/>
          </a:p>
        </p:txBody>
      </p:sp>
      <p:sp>
        <p:nvSpPr>
          <p:cNvPr id="5" name="Footer Placeholder 4">
            <a:extLst>
              <a:ext uri="{FF2B5EF4-FFF2-40B4-BE49-F238E27FC236}">
                <a16:creationId xmlns:a16="http://schemas.microsoft.com/office/drawing/2014/main" id="{B202E93C-D388-29DA-8F08-0E2373720C9E}"/>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7DA3F3DB-B85A-AD86-2582-2393A6CBAFF1}"/>
              </a:ext>
            </a:extLst>
          </p:cNvPr>
          <p:cNvSpPr>
            <a:spLocks noGrp="1"/>
          </p:cNvSpPr>
          <p:nvPr>
            <p:ph type="sldNum" sz="quarter" idx="12"/>
          </p:nvPr>
        </p:nvSpPr>
        <p:spPr/>
        <p:txBody>
          <a:bodyPr/>
          <a:lstStyle/>
          <a:p>
            <a:fld id="{1B0EDAB2-53D3-364D-95CA-FA8FD3373FED}" type="slidenum">
              <a:rPr lang="en-FR" smtClean="0"/>
              <a:t>‹#›</a:t>
            </a:fld>
            <a:endParaRPr lang="en-FR"/>
          </a:p>
        </p:txBody>
      </p:sp>
    </p:spTree>
    <p:extLst>
      <p:ext uri="{BB962C8B-B14F-4D97-AF65-F5344CB8AC3E}">
        <p14:creationId xmlns:p14="http://schemas.microsoft.com/office/powerpoint/2010/main" val="415899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7CB51-1C19-1292-3D51-23A163A3AF8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FR"/>
          </a:p>
        </p:txBody>
      </p:sp>
      <p:sp>
        <p:nvSpPr>
          <p:cNvPr id="3" name="Text Placeholder 2">
            <a:extLst>
              <a:ext uri="{FF2B5EF4-FFF2-40B4-BE49-F238E27FC236}">
                <a16:creationId xmlns:a16="http://schemas.microsoft.com/office/drawing/2014/main" id="{531BA0BB-B20B-2D0B-53AD-E1BE28F391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5EEE671-9727-EAF9-5546-345EEB617E99}"/>
              </a:ext>
            </a:extLst>
          </p:cNvPr>
          <p:cNvSpPr>
            <a:spLocks noGrp="1"/>
          </p:cNvSpPr>
          <p:nvPr>
            <p:ph type="dt" sz="half" idx="10"/>
          </p:nvPr>
        </p:nvSpPr>
        <p:spPr/>
        <p:txBody>
          <a:bodyPr/>
          <a:lstStyle/>
          <a:p>
            <a:fld id="{6F920094-4B8F-1D47-A842-3F8B4754A9DF}" type="datetimeFigureOut">
              <a:rPr lang="en-FR" smtClean="0"/>
              <a:t>16/08/2023</a:t>
            </a:fld>
            <a:endParaRPr lang="en-FR"/>
          </a:p>
        </p:txBody>
      </p:sp>
      <p:sp>
        <p:nvSpPr>
          <p:cNvPr id="5" name="Footer Placeholder 4">
            <a:extLst>
              <a:ext uri="{FF2B5EF4-FFF2-40B4-BE49-F238E27FC236}">
                <a16:creationId xmlns:a16="http://schemas.microsoft.com/office/drawing/2014/main" id="{022D6FB3-6D75-B2B2-0541-45D5BE1AEB57}"/>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1CE75408-49B2-3ED4-F0E1-587ADD256106}"/>
              </a:ext>
            </a:extLst>
          </p:cNvPr>
          <p:cNvSpPr>
            <a:spLocks noGrp="1"/>
          </p:cNvSpPr>
          <p:nvPr>
            <p:ph type="sldNum" sz="quarter" idx="12"/>
          </p:nvPr>
        </p:nvSpPr>
        <p:spPr/>
        <p:txBody>
          <a:bodyPr/>
          <a:lstStyle/>
          <a:p>
            <a:fld id="{1B0EDAB2-53D3-364D-95CA-FA8FD3373FED}" type="slidenum">
              <a:rPr lang="en-FR" smtClean="0"/>
              <a:t>‹#›</a:t>
            </a:fld>
            <a:endParaRPr lang="en-FR"/>
          </a:p>
        </p:txBody>
      </p:sp>
    </p:spTree>
    <p:extLst>
      <p:ext uri="{BB962C8B-B14F-4D97-AF65-F5344CB8AC3E}">
        <p14:creationId xmlns:p14="http://schemas.microsoft.com/office/powerpoint/2010/main" val="2198209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4F84F-BCDA-27C3-6D05-D961F349AB91}"/>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8D1DD8CC-1A0F-C9D9-8A5B-4DE8FCE9FC7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Content Placeholder 3">
            <a:extLst>
              <a:ext uri="{FF2B5EF4-FFF2-40B4-BE49-F238E27FC236}">
                <a16:creationId xmlns:a16="http://schemas.microsoft.com/office/drawing/2014/main" id="{F73CAF70-A5D3-C31A-4227-2F33FAF73DA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Date Placeholder 4">
            <a:extLst>
              <a:ext uri="{FF2B5EF4-FFF2-40B4-BE49-F238E27FC236}">
                <a16:creationId xmlns:a16="http://schemas.microsoft.com/office/drawing/2014/main" id="{471CE304-C609-145F-88FB-F629E356FEB4}"/>
              </a:ext>
            </a:extLst>
          </p:cNvPr>
          <p:cNvSpPr>
            <a:spLocks noGrp="1"/>
          </p:cNvSpPr>
          <p:nvPr>
            <p:ph type="dt" sz="half" idx="10"/>
          </p:nvPr>
        </p:nvSpPr>
        <p:spPr/>
        <p:txBody>
          <a:bodyPr/>
          <a:lstStyle/>
          <a:p>
            <a:fld id="{6F920094-4B8F-1D47-A842-3F8B4754A9DF}" type="datetimeFigureOut">
              <a:rPr lang="en-FR" smtClean="0"/>
              <a:t>16/08/2023</a:t>
            </a:fld>
            <a:endParaRPr lang="en-FR"/>
          </a:p>
        </p:txBody>
      </p:sp>
      <p:sp>
        <p:nvSpPr>
          <p:cNvPr id="6" name="Footer Placeholder 5">
            <a:extLst>
              <a:ext uri="{FF2B5EF4-FFF2-40B4-BE49-F238E27FC236}">
                <a16:creationId xmlns:a16="http://schemas.microsoft.com/office/drawing/2014/main" id="{CC4F206A-F82E-2F32-20BE-CB269A00D9EE}"/>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D4424411-2FAF-A334-2EC4-14D8878BB3CD}"/>
              </a:ext>
            </a:extLst>
          </p:cNvPr>
          <p:cNvSpPr>
            <a:spLocks noGrp="1"/>
          </p:cNvSpPr>
          <p:nvPr>
            <p:ph type="sldNum" sz="quarter" idx="12"/>
          </p:nvPr>
        </p:nvSpPr>
        <p:spPr/>
        <p:txBody>
          <a:bodyPr/>
          <a:lstStyle/>
          <a:p>
            <a:fld id="{1B0EDAB2-53D3-364D-95CA-FA8FD3373FED}" type="slidenum">
              <a:rPr lang="en-FR" smtClean="0"/>
              <a:t>‹#›</a:t>
            </a:fld>
            <a:endParaRPr lang="en-FR"/>
          </a:p>
        </p:txBody>
      </p:sp>
    </p:spTree>
    <p:extLst>
      <p:ext uri="{BB962C8B-B14F-4D97-AF65-F5344CB8AC3E}">
        <p14:creationId xmlns:p14="http://schemas.microsoft.com/office/powerpoint/2010/main" val="2430371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C8B0A-DB24-1A27-7439-D0A3757C95C8}"/>
              </a:ext>
            </a:extLst>
          </p:cNvPr>
          <p:cNvSpPr>
            <a:spLocks noGrp="1"/>
          </p:cNvSpPr>
          <p:nvPr>
            <p:ph type="title"/>
          </p:nvPr>
        </p:nvSpPr>
        <p:spPr>
          <a:xfrm>
            <a:off x="839788" y="365125"/>
            <a:ext cx="10515600" cy="1325563"/>
          </a:xfrm>
        </p:spPr>
        <p:txBody>
          <a:bodyPr/>
          <a:lstStyle/>
          <a:p>
            <a:r>
              <a:rPr lang="en-GB"/>
              <a:t>Click to edit Master title style</a:t>
            </a:r>
            <a:endParaRPr lang="en-FR"/>
          </a:p>
        </p:txBody>
      </p:sp>
      <p:sp>
        <p:nvSpPr>
          <p:cNvPr id="3" name="Text Placeholder 2">
            <a:extLst>
              <a:ext uri="{FF2B5EF4-FFF2-40B4-BE49-F238E27FC236}">
                <a16:creationId xmlns:a16="http://schemas.microsoft.com/office/drawing/2014/main" id="{99B55356-E169-C0F6-BF1C-AFFC399A2D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687BF26-296B-F665-974F-C90FB481DF4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Text Placeholder 4">
            <a:extLst>
              <a:ext uri="{FF2B5EF4-FFF2-40B4-BE49-F238E27FC236}">
                <a16:creationId xmlns:a16="http://schemas.microsoft.com/office/drawing/2014/main" id="{04300E5C-EE92-09CD-D166-D7A1D4932F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2E712AA-AD27-CB87-70D8-B9EB146F8C4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7" name="Date Placeholder 6">
            <a:extLst>
              <a:ext uri="{FF2B5EF4-FFF2-40B4-BE49-F238E27FC236}">
                <a16:creationId xmlns:a16="http://schemas.microsoft.com/office/drawing/2014/main" id="{E6CD6BE8-A4AE-9F19-C0FB-7BC89E553C54}"/>
              </a:ext>
            </a:extLst>
          </p:cNvPr>
          <p:cNvSpPr>
            <a:spLocks noGrp="1"/>
          </p:cNvSpPr>
          <p:nvPr>
            <p:ph type="dt" sz="half" idx="10"/>
          </p:nvPr>
        </p:nvSpPr>
        <p:spPr/>
        <p:txBody>
          <a:bodyPr/>
          <a:lstStyle/>
          <a:p>
            <a:fld id="{6F920094-4B8F-1D47-A842-3F8B4754A9DF}" type="datetimeFigureOut">
              <a:rPr lang="en-FR" smtClean="0"/>
              <a:t>16/08/2023</a:t>
            </a:fld>
            <a:endParaRPr lang="en-FR"/>
          </a:p>
        </p:txBody>
      </p:sp>
      <p:sp>
        <p:nvSpPr>
          <p:cNvPr id="8" name="Footer Placeholder 7">
            <a:extLst>
              <a:ext uri="{FF2B5EF4-FFF2-40B4-BE49-F238E27FC236}">
                <a16:creationId xmlns:a16="http://schemas.microsoft.com/office/drawing/2014/main" id="{3C4BA615-FB5C-9A77-03BE-7305D0AB0B02}"/>
              </a:ext>
            </a:extLst>
          </p:cNvPr>
          <p:cNvSpPr>
            <a:spLocks noGrp="1"/>
          </p:cNvSpPr>
          <p:nvPr>
            <p:ph type="ftr" sz="quarter" idx="11"/>
          </p:nvPr>
        </p:nvSpPr>
        <p:spPr/>
        <p:txBody>
          <a:bodyPr/>
          <a:lstStyle/>
          <a:p>
            <a:endParaRPr lang="en-FR"/>
          </a:p>
        </p:txBody>
      </p:sp>
      <p:sp>
        <p:nvSpPr>
          <p:cNvPr id="9" name="Slide Number Placeholder 8">
            <a:extLst>
              <a:ext uri="{FF2B5EF4-FFF2-40B4-BE49-F238E27FC236}">
                <a16:creationId xmlns:a16="http://schemas.microsoft.com/office/drawing/2014/main" id="{425AFA02-4E73-70CB-62D0-4B2039251A77}"/>
              </a:ext>
            </a:extLst>
          </p:cNvPr>
          <p:cNvSpPr>
            <a:spLocks noGrp="1"/>
          </p:cNvSpPr>
          <p:nvPr>
            <p:ph type="sldNum" sz="quarter" idx="12"/>
          </p:nvPr>
        </p:nvSpPr>
        <p:spPr/>
        <p:txBody>
          <a:bodyPr/>
          <a:lstStyle/>
          <a:p>
            <a:fld id="{1B0EDAB2-53D3-364D-95CA-FA8FD3373FED}" type="slidenum">
              <a:rPr lang="en-FR" smtClean="0"/>
              <a:t>‹#›</a:t>
            </a:fld>
            <a:endParaRPr lang="en-FR"/>
          </a:p>
        </p:txBody>
      </p:sp>
    </p:spTree>
    <p:extLst>
      <p:ext uri="{BB962C8B-B14F-4D97-AF65-F5344CB8AC3E}">
        <p14:creationId xmlns:p14="http://schemas.microsoft.com/office/powerpoint/2010/main" val="2081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7D20F-99C1-287A-FE08-C1E59CDBCB76}"/>
              </a:ext>
            </a:extLst>
          </p:cNvPr>
          <p:cNvSpPr>
            <a:spLocks noGrp="1"/>
          </p:cNvSpPr>
          <p:nvPr>
            <p:ph type="title"/>
          </p:nvPr>
        </p:nvSpPr>
        <p:spPr/>
        <p:txBody>
          <a:bodyPr/>
          <a:lstStyle/>
          <a:p>
            <a:r>
              <a:rPr lang="en-GB"/>
              <a:t>Click to edit Master title style</a:t>
            </a:r>
            <a:endParaRPr lang="en-FR"/>
          </a:p>
        </p:txBody>
      </p:sp>
      <p:sp>
        <p:nvSpPr>
          <p:cNvPr id="3" name="Date Placeholder 2">
            <a:extLst>
              <a:ext uri="{FF2B5EF4-FFF2-40B4-BE49-F238E27FC236}">
                <a16:creationId xmlns:a16="http://schemas.microsoft.com/office/drawing/2014/main" id="{8E3556FD-F080-68D6-0C38-39E6DB0987BB}"/>
              </a:ext>
            </a:extLst>
          </p:cNvPr>
          <p:cNvSpPr>
            <a:spLocks noGrp="1"/>
          </p:cNvSpPr>
          <p:nvPr>
            <p:ph type="dt" sz="half" idx="10"/>
          </p:nvPr>
        </p:nvSpPr>
        <p:spPr/>
        <p:txBody>
          <a:bodyPr/>
          <a:lstStyle/>
          <a:p>
            <a:fld id="{6F920094-4B8F-1D47-A842-3F8B4754A9DF}" type="datetimeFigureOut">
              <a:rPr lang="en-FR" smtClean="0"/>
              <a:t>16/08/2023</a:t>
            </a:fld>
            <a:endParaRPr lang="en-FR"/>
          </a:p>
        </p:txBody>
      </p:sp>
      <p:sp>
        <p:nvSpPr>
          <p:cNvPr id="4" name="Footer Placeholder 3">
            <a:extLst>
              <a:ext uri="{FF2B5EF4-FFF2-40B4-BE49-F238E27FC236}">
                <a16:creationId xmlns:a16="http://schemas.microsoft.com/office/drawing/2014/main" id="{30750CF0-1DF6-0D23-0C14-50241C55C989}"/>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E34116A6-49CB-E68F-8C64-9A1C1DB84A67}"/>
              </a:ext>
            </a:extLst>
          </p:cNvPr>
          <p:cNvSpPr>
            <a:spLocks noGrp="1"/>
          </p:cNvSpPr>
          <p:nvPr>
            <p:ph type="sldNum" sz="quarter" idx="12"/>
          </p:nvPr>
        </p:nvSpPr>
        <p:spPr/>
        <p:txBody>
          <a:bodyPr/>
          <a:lstStyle/>
          <a:p>
            <a:fld id="{1B0EDAB2-53D3-364D-95CA-FA8FD3373FED}" type="slidenum">
              <a:rPr lang="en-FR" smtClean="0"/>
              <a:t>‹#›</a:t>
            </a:fld>
            <a:endParaRPr lang="en-FR"/>
          </a:p>
        </p:txBody>
      </p:sp>
    </p:spTree>
    <p:extLst>
      <p:ext uri="{BB962C8B-B14F-4D97-AF65-F5344CB8AC3E}">
        <p14:creationId xmlns:p14="http://schemas.microsoft.com/office/powerpoint/2010/main" val="3063319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32974A-4825-CFE7-D7DA-D6E62A10E8FD}"/>
              </a:ext>
            </a:extLst>
          </p:cNvPr>
          <p:cNvSpPr>
            <a:spLocks noGrp="1"/>
          </p:cNvSpPr>
          <p:nvPr>
            <p:ph type="dt" sz="half" idx="10"/>
          </p:nvPr>
        </p:nvSpPr>
        <p:spPr/>
        <p:txBody>
          <a:bodyPr/>
          <a:lstStyle/>
          <a:p>
            <a:fld id="{6F920094-4B8F-1D47-A842-3F8B4754A9DF}" type="datetimeFigureOut">
              <a:rPr lang="en-FR" smtClean="0"/>
              <a:t>16/08/2023</a:t>
            </a:fld>
            <a:endParaRPr lang="en-FR"/>
          </a:p>
        </p:txBody>
      </p:sp>
      <p:sp>
        <p:nvSpPr>
          <p:cNvPr id="3" name="Footer Placeholder 2">
            <a:extLst>
              <a:ext uri="{FF2B5EF4-FFF2-40B4-BE49-F238E27FC236}">
                <a16:creationId xmlns:a16="http://schemas.microsoft.com/office/drawing/2014/main" id="{C657270C-3E37-38A0-790A-8B4F3A268E72}"/>
              </a:ext>
            </a:extLst>
          </p:cNvPr>
          <p:cNvSpPr>
            <a:spLocks noGrp="1"/>
          </p:cNvSpPr>
          <p:nvPr>
            <p:ph type="ftr" sz="quarter" idx="11"/>
          </p:nvPr>
        </p:nvSpPr>
        <p:spPr/>
        <p:txBody>
          <a:bodyPr/>
          <a:lstStyle/>
          <a:p>
            <a:endParaRPr lang="en-FR"/>
          </a:p>
        </p:txBody>
      </p:sp>
      <p:sp>
        <p:nvSpPr>
          <p:cNvPr id="4" name="Slide Number Placeholder 3">
            <a:extLst>
              <a:ext uri="{FF2B5EF4-FFF2-40B4-BE49-F238E27FC236}">
                <a16:creationId xmlns:a16="http://schemas.microsoft.com/office/drawing/2014/main" id="{DC8B3A6A-F2FE-72C7-8F7F-F3A7B9C6B0A4}"/>
              </a:ext>
            </a:extLst>
          </p:cNvPr>
          <p:cNvSpPr>
            <a:spLocks noGrp="1"/>
          </p:cNvSpPr>
          <p:nvPr>
            <p:ph type="sldNum" sz="quarter" idx="12"/>
          </p:nvPr>
        </p:nvSpPr>
        <p:spPr/>
        <p:txBody>
          <a:bodyPr/>
          <a:lstStyle/>
          <a:p>
            <a:fld id="{1B0EDAB2-53D3-364D-95CA-FA8FD3373FED}" type="slidenum">
              <a:rPr lang="en-FR" smtClean="0"/>
              <a:t>‹#›</a:t>
            </a:fld>
            <a:endParaRPr lang="en-FR"/>
          </a:p>
        </p:txBody>
      </p:sp>
    </p:spTree>
    <p:extLst>
      <p:ext uri="{BB962C8B-B14F-4D97-AF65-F5344CB8AC3E}">
        <p14:creationId xmlns:p14="http://schemas.microsoft.com/office/powerpoint/2010/main" val="3930852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617C-0D5B-898E-DDAC-DA8E9DA8BBF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Content Placeholder 2">
            <a:extLst>
              <a:ext uri="{FF2B5EF4-FFF2-40B4-BE49-F238E27FC236}">
                <a16:creationId xmlns:a16="http://schemas.microsoft.com/office/drawing/2014/main" id="{E9FC0DC1-7F89-EE34-DEC3-78F075539F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Text Placeholder 3">
            <a:extLst>
              <a:ext uri="{FF2B5EF4-FFF2-40B4-BE49-F238E27FC236}">
                <a16:creationId xmlns:a16="http://schemas.microsoft.com/office/drawing/2014/main" id="{16936E16-F160-1CD5-2520-FAA54F1820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A7881C3-7181-868F-00FC-A79632D037A4}"/>
              </a:ext>
            </a:extLst>
          </p:cNvPr>
          <p:cNvSpPr>
            <a:spLocks noGrp="1"/>
          </p:cNvSpPr>
          <p:nvPr>
            <p:ph type="dt" sz="half" idx="10"/>
          </p:nvPr>
        </p:nvSpPr>
        <p:spPr/>
        <p:txBody>
          <a:bodyPr/>
          <a:lstStyle/>
          <a:p>
            <a:fld id="{6F920094-4B8F-1D47-A842-3F8B4754A9DF}" type="datetimeFigureOut">
              <a:rPr lang="en-FR" smtClean="0"/>
              <a:t>16/08/2023</a:t>
            </a:fld>
            <a:endParaRPr lang="en-FR"/>
          </a:p>
        </p:txBody>
      </p:sp>
      <p:sp>
        <p:nvSpPr>
          <p:cNvPr id="6" name="Footer Placeholder 5">
            <a:extLst>
              <a:ext uri="{FF2B5EF4-FFF2-40B4-BE49-F238E27FC236}">
                <a16:creationId xmlns:a16="http://schemas.microsoft.com/office/drawing/2014/main" id="{B734E80E-8431-8727-68A7-7347AE2CBC5F}"/>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3CA07E82-ABF1-FAAE-BC54-16D384A1F945}"/>
              </a:ext>
            </a:extLst>
          </p:cNvPr>
          <p:cNvSpPr>
            <a:spLocks noGrp="1"/>
          </p:cNvSpPr>
          <p:nvPr>
            <p:ph type="sldNum" sz="quarter" idx="12"/>
          </p:nvPr>
        </p:nvSpPr>
        <p:spPr/>
        <p:txBody>
          <a:bodyPr/>
          <a:lstStyle/>
          <a:p>
            <a:fld id="{1B0EDAB2-53D3-364D-95CA-FA8FD3373FED}" type="slidenum">
              <a:rPr lang="en-FR" smtClean="0"/>
              <a:t>‹#›</a:t>
            </a:fld>
            <a:endParaRPr lang="en-FR"/>
          </a:p>
        </p:txBody>
      </p:sp>
    </p:spTree>
    <p:extLst>
      <p:ext uri="{BB962C8B-B14F-4D97-AF65-F5344CB8AC3E}">
        <p14:creationId xmlns:p14="http://schemas.microsoft.com/office/powerpoint/2010/main" val="417347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2CD6-2C66-4864-F8B6-5964171AA26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Picture Placeholder 2">
            <a:extLst>
              <a:ext uri="{FF2B5EF4-FFF2-40B4-BE49-F238E27FC236}">
                <a16:creationId xmlns:a16="http://schemas.microsoft.com/office/drawing/2014/main" id="{86AD9BAF-CF01-E8D5-537A-2E9F7AE05F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R"/>
          </a:p>
        </p:txBody>
      </p:sp>
      <p:sp>
        <p:nvSpPr>
          <p:cNvPr id="4" name="Text Placeholder 3">
            <a:extLst>
              <a:ext uri="{FF2B5EF4-FFF2-40B4-BE49-F238E27FC236}">
                <a16:creationId xmlns:a16="http://schemas.microsoft.com/office/drawing/2014/main" id="{34557DB8-239D-7040-6A54-9234F7548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C72B329-D5BB-87CF-7BD0-EB4208A31C2A}"/>
              </a:ext>
            </a:extLst>
          </p:cNvPr>
          <p:cNvSpPr>
            <a:spLocks noGrp="1"/>
          </p:cNvSpPr>
          <p:nvPr>
            <p:ph type="dt" sz="half" idx="10"/>
          </p:nvPr>
        </p:nvSpPr>
        <p:spPr/>
        <p:txBody>
          <a:bodyPr/>
          <a:lstStyle/>
          <a:p>
            <a:fld id="{6F920094-4B8F-1D47-A842-3F8B4754A9DF}" type="datetimeFigureOut">
              <a:rPr lang="en-FR" smtClean="0"/>
              <a:t>16/08/2023</a:t>
            </a:fld>
            <a:endParaRPr lang="en-FR"/>
          </a:p>
        </p:txBody>
      </p:sp>
      <p:sp>
        <p:nvSpPr>
          <p:cNvPr id="6" name="Footer Placeholder 5">
            <a:extLst>
              <a:ext uri="{FF2B5EF4-FFF2-40B4-BE49-F238E27FC236}">
                <a16:creationId xmlns:a16="http://schemas.microsoft.com/office/drawing/2014/main" id="{1985508C-47D3-EE3A-B3A7-BFDB9F4B02F4}"/>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B1BF949C-A85D-4606-A694-F12B8DE613A6}"/>
              </a:ext>
            </a:extLst>
          </p:cNvPr>
          <p:cNvSpPr>
            <a:spLocks noGrp="1"/>
          </p:cNvSpPr>
          <p:nvPr>
            <p:ph type="sldNum" sz="quarter" idx="12"/>
          </p:nvPr>
        </p:nvSpPr>
        <p:spPr/>
        <p:txBody>
          <a:bodyPr/>
          <a:lstStyle/>
          <a:p>
            <a:fld id="{1B0EDAB2-53D3-364D-95CA-FA8FD3373FED}" type="slidenum">
              <a:rPr lang="en-FR" smtClean="0"/>
              <a:t>‹#›</a:t>
            </a:fld>
            <a:endParaRPr lang="en-FR"/>
          </a:p>
        </p:txBody>
      </p:sp>
    </p:spTree>
    <p:extLst>
      <p:ext uri="{BB962C8B-B14F-4D97-AF65-F5344CB8AC3E}">
        <p14:creationId xmlns:p14="http://schemas.microsoft.com/office/powerpoint/2010/main" val="3442379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0436EE-967E-8B0F-7908-3AC980AA34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FR"/>
          </a:p>
        </p:txBody>
      </p:sp>
      <p:sp>
        <p:nvSpPr>
          <p:cNvPr id="3" name="Text Placeholder 2">
            <a:extLst>
              <a:ext uri="{FF2B5EF4-FFF2-40B4-BE49-F238E27FC236}">
                <a16:creationId xmlns:a16="http://schemas.microsoft.com/office/drawing/2014/main" id="{79B1B165-828B-2CDD-2E9F-527617F096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12417936-80A8-FABA-F2D6-920BA2EB72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920094-4B8F-1D47-A842-3F8B4754A9DF}" type="datetimeFigureOut">
              <a:rPr lang="en-FR" smtClean="0"/>
              <a:t>16/08/2023</a:t>
            </a:fld>
            <a:endParaRPr lang="en-FR"/>
          </a:p>
        </p:txBody>
      </p:sp>
      <p:sp>
        <p:nvSpPr>
          <p:cNvPr id="5" name="Footer Placeholder 4">
            <a:extLst>
              <a:ext uri="{FF2B5EF4-FFF2-40B4-BE49-F238E27FC236}">
                <a16:creationId xmlns:a16="http://schemas.microsoft.com/office/drawing/2014/main" id="{1D7C2293-C17F-7CCC-7062-433AAC6E0C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FR"/>
          </a:p>
        </p:txBody>
      </p:sp>
      <p:sp>
        <p:nvSpPr>
          <p:cNvPr id="6" name="Slide Number Placeholder 5">
            <a:extLst>
              <a:ext uri="{FF2B5EF4-FFF2-40B4-BE49-F238E27FC236}">
                <a16:creationId xmlns:a16="http://schemas.microsoft.com/office/drawing/2014/main" id="{42C03FF0-60EE-0889-5FD4-2FF35277E9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0EDAB2-53D3-364D-95CA-FA8FD3373FED}" type="slidenum">
              <a:rPr lang="en-FR" smtClean="0"/>
              <a:t>‹#›</a:t>
            </a:fld>
            <a:endParaRPr lang="en-FR"/>
          </a:p>
        </p:txBody>
      </p:sp>
    </p:spTree>
    <p:extLst>
      <p:ext uri="{BB962C8B-B14F-4D97-AF65-F5344CB8AC3E}">
        <p14:creationId xmlns:p14="http://schemas.microsoft.com/office/powerpoint/2010/main" val="1185973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CE4F5-E6D3-7CAF-3C0D-80ACBECAC9BA}"/>
              </a:ext>
            </a:extLst>
          </p:cNvPr>
          <p:cNvSpPr>
            <a:spLocks noGrp="1"/>
          </p:cNvSpPr>
          <p:nvPr>
            <p:ph type="ctrTitle"/>
          </p:nvPr>
        </p:nvSpPr>
        <p:spPr/>
        <p:txBody>
          <a:bodyPr>
            <a:normAutofit/>
          </a:bodyPr>
          <a:lstStyle/>
          <a:p>
            <a:r>
              <a:rPr lang="en-GB" sz="3200" b="1" dirty="0">
                <a:effectLst/>
                <a:latin typeface="Helvetica" pitchFamily="2" charset="0"/>
              </a:rPr>
              <a:t>Impact of Random Failures and Attacks on </a:t>
            </a:r>
            <a:br>
              <a:rPr lang="en-GB" sz="3200" b="1" dirty="0">
                <a:effectLst/>
                <a:latin typeface="Helvetica" pitchFamily="2" charset="0"/>
              </a:rPr>
            </a:br>
            <a:r>
              <a:rPr lang="en-GB" sz="3200" b="1" dirty="0">
                <a:effectLst/>
                <a:latin typeface="Helvetica" pitchFamily="2" charset="0"/>
              </a:rPr>
              <a:t>Poisson and Power-Law Random Networks </a:t>
            </a:r>
            <a:br>
              <a:rPr lang="en-GB" sz="8800" b="1" dirty="0">
                <a:effectLst/>
                <a:latin typeface="Helvetica" pitchFamily="2" charset="0"/>
              </a:rPr>
            </a:br>
            <a:endParaRPr lang="en-FR" sz="8800" dirty="0"/>
          </a:p>
        </p:txBody>
      </p:sp>
      <p:sp>
        <p:nvSpPr>
          <p:cNvPr id="3" name="Subtitle 2">
            <a:extLst>
              <a:ext uri="{FF2B5EF4-FFF2-40B4-BE49-F238E27FC236}">
                <a16:creationId xmlns:a16="http://schemas.microsoft.com/office/drawing/2014/main" id="{59A0A0B5-89C9-4EA0-760E-ECEAC02AF297}"/>
              </a:ext>
            </a:extLst>
          </p:cNvPr>
          <p:cNvSpPr>
            <a:spLocks noGrp="1"/>
          </p:cNvSpPr>
          <p:nvPr>
            <p:ph type="subTitle" idx="1"/>
          </p:nvPr>
        </p:nvSpPr>
        <p:spPr/>
        <p:txBody>
          <a:bodyPr/>
          <a:lstStyle/>
          <a:p>
            <a:r>
              <a:rPr lang="en-FR" dirty="0"/>
              <a:t>实验结论总结</a:t>
            </a:r>
          </a:p>
        </p:txBody>
      </p:sp>
    </p:spTree>
    <p:extLst>
      <p:ext uri="{BB962C8B-B14F-4D97-AF65-F5344CB8AC3E}">
        <p14:creationId xmlns:p14="http://schemas.microsoft.com/office/powerpoint/2010/main" val="3587878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BB2836F-A144-F90D-6CA8-7337545E4033}"/>
              </a:ext>
            </a:extLst>
          </p:cNvPr>
          <p:cNvPicPr>
            <a:picLocks noGrp="1" noChangeAspect="1"/>
          </p:cNvPicPr>
          <p:nvPr>
            <p:ph idx="1"/>
          </p:nvPr>
        </p:nvPicPr>
        <p:blipFill>
          <a:blip r:embed="rId2"/>
          <a:stretch>
            <a:fillRect/>
          </a:stretch>
        </p:blipFill>
        <p:spPr>
          <a:xfrm>
            <a:off x="2336800" y="2655094"/>
            <a:ext cx="7518400" cy="2692400"/>
          </a:xfrm>
          <a:prstGeom prst="rect">
            <a:avLst/>
          </a:prstGeom>
        </p:spPr>
      </p:pic>
      <p:sp>
        <p:nvSpPr>
          <p:cNvPr id="5" name="Title 1">
            <a:extLst>
              <a:ext uri="{FF2B5EF4-FFF2-40B4-BE49-F238E27FC236}">
                <a16:creationId xmlns:a16="http://schemas.microsoft.com/office/drawing/2014/main" id="{BCEAF678-00A3-7CD2-D0C8-09257345C805}"/>
              </a:ext>
            </a:extLst>
          </p:cNvPr>
          <p:cNvSpPr>
            <a:spLocks noGrp="1"/>
          </p:cNvSpPr>
          <p:nvPr>
            <p:ph type="title"/>
          </p:nvPr>
        </p:nvSpPr>
        <p:spPr/>
        <p:txBody>
          <a:bodyPr/>
          <a:lstStyle/>
          <a:p>
            <a:r>
              <a:rPr lang="en-US" altLang="zh-CN" dirty="0"/>
              <a:t>2.</a:t>
            </a:r>
            <a:r>
              <a:rPr lang="zh-CN" altLang="en-US" dirty="0"/>
              <a:t> </a:t>
            </a:r>
            <a:r>
              <a:rPr lang="en-GB" sz="2400" b="1" dirty="0">
                <a:effectLst/>
                <a:latin typeface="Helvetica" pitchFamily="2" charset="0"/>
              </a:rPr>
              <a:t>Classical Attacks</a:t>
            </a:r>
            <a:br>
              <a:rPr lang="en-GB" sz="2400" b="1" dirty="0">
                <a:effectLst/>
                <a:latin typeface="Helvetica" pitchFamily="2" charset="0"/>
              </a:rPr>
            </a:br>
            <a:endParaRPr lang="en-FR" dirty="0"/>
          </a:p>
        </p:txBody>
      </p:sp>
    </p:spTree>
    <p:extLst>
      <p:ext uri="{BB962C8B-B14F-4D97-AF65-F5344CB8AC3E}">
        <p14:creationId xmlns:p14="http://schemas.microsoft.com/office/powerpoint/2010/main" val="3933933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6D68E4E-BC40-E2B1-1D77-48F1DFA3BB7D}"/>
              </a:ext>
            </a:extLst>
          </p:cNvPr>
          <p:cNvSpPr>
            <a:spLocks noGrp="1"/>
          </p:cNvSpPr>
          <p:nvPr>
            <p:ph type="title"/>
          </p:nvPr>
        </p:nvSpPr>
        <p:spPr>
          <a:xfrm>
            <a:off x="838200" y="365125"/>
            <a:ext cx="10515600" cy="1325563"/>
          </a:xfrm>
        </p:spPr>
        <p:txBody>
          <a:bodyPr/>
          <a:lstStyle/>
          <a:p>
            <a:r>
              <a:rPr lang="en-US" altLang="zh-CN" dirty="0"/>
              <a:t>2.</a:t>
            </a:r>
            <a:r>
              <a:rPr lang="zh-CN" altLang="en-US" dirty="0"/>
              <a:t> </a:t>
            </a:r>
            <a:r>
              <a:rPr lang="en-GB" sz="2400" b="1" dirty="0">
                <a:effectLst/>
                <a:latin typeface="Helvetica" pitchFamily="2" charset="0"/>
              </a:rPr>
              <a:t>Classical Attacks</a:t>
            </a:r>
            <a:br>
              <a:rPr lang="en-GB" sz="2400" b="1" dirty="0">
                <a:effectLst/>
                <a:latin typeface="Helvetica" pitchFamily="2" charset="0"/>
              </a:rPr>
            </a:br>
            <a:endParaRPr lang="en-FR" dirty="0"/>
          </a:p>
        </p:txBody>
      </p:sp>
      <p:sp>
        <p:nvSpPr>
          <p:cNvPr id="3" name="Content Placeholder 2">
            <a:extLst>
              <a:ext uri="{FF2B5EF4-FFF2-40B4-BE49-F238E27FC236}">
                <a16:creationId xmlns:a16="http://schemas.microsoft.com/office/drawing/2014/main" id="{FFF8D830-A582-8655-87E7-34BE6C5B0486}"/>
              </a:ext>
            </a:extLst>
          </p:cNvPr>
          <p:cNvSpPr>
            <a:spLocks noGrp="1"/>
          </p:cNvSpPr>
          <p:nvPr>
            <p:ph idx="1"/>
          </p:nvPr>
        </p:nvSpPr>
        <p:spPr/>
        <p:txBody>
          <a:bodyPr/>
          <a:lstStyle/>
          <a:p>
            <a:r>
              <a:rPr lang="en-FR" dirty="0"/>
              <a:t>两种新型攻击策略</a:t>
            </a:r>
          </a:p>
          <a:p>
            <a:r>
              <a:rPr lang="en-US" altLang="zh-CN" dirty="0"/>
              <a:t>1.</a:t>
            </a:r>
            <a:r>
              <a:rPr lang="zh-CN" altLang="en-US" dirty="0"/>
              <a:t> </a:t>
            </a:r>
            <a:r>
              <a:rPr lang="en-GB" altLang="zh-CN" dirty="0"/>
              <a:t>Almost-Random Node Attacks</a:t>
            </a:r>
            <a:r>
              <a:rPr lang="zh-CN" altLang="en-US" dirty="0"/>
              <a:t> 策略随机移除度至少为</a:t>
            </a:r>
            <a:r>
              <a:rPr lang="en-US" altLang="zh-CN" dirty="0"/>
              <a:t>2</a:t>
            </a:r>
            <a:r>
              <a:rPr lang="zh-CN" altLang="en-US" dirty="0"/>
              <a:t>的节点</a:t>
            </a:r>
            <a:endParaRPr lang="en-US" altLang="zh-CN" dirty="0"/>
          </a:p>
          <a:p>
            <a:r>
              <a:rPr lang="en-US" altLang="zh-CN" dirty="0"/>
              <a:t>2.</a:t>
            </a:r>
            <a:r>
              <a:rPr lang="zh-CN" altLang="en-US" dirty="0"/>
              <a:t> </a:t>
            </a:r>
            <a:r>
              <a:rPr lang="en-GB" altLang="zh-CN" dirty="0"/>
              <a:t>Almost-Random Link Attacks</a:t>
            </a:r>
            <a:r>
              <a:rPr lang="zh-CN" altLang="en-US" dirty="0"/>
              <a:t> 策略随机移除连接至少有一个节点的度至少为</a:t>
            </a:r>
            <a:r>
              <a:rPr lang="en-US" altLang="zh-CN" dirty="0"/>
              <a:t>2</a:t>
            </a:r>
            <a:r>
              <a:rPr lang="zh-CN" altLang="en-US" dirty="0"/>
              <a:t>的链接</a:t>
            </a:r>
            <a:endParaRPr lang="en-FR" dirty="0"/>
          </a:p>
        </p:txBody>
      </p:sp>
    </p:spTree>
    <p:extLst>
      <p:ext uri="{BB962C8B-B14F-4D97-AF65-F5344CB8AC3E}">
        <p14:creationId xmlns:p14="http://schemas.microsoft.com/office/powerpoint/2010/main" val="2904992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ACFA-D703-091B-5D7C-73BC0AA0927F}"/>
              </a:ext>
            </a:extLst>
          </p:cNvPr>
          <p:cNvSpPr>
            <a:spLocks noGrp="1"/>
          </p:cNvSpPr>
          <p:nvPr>
            <p:ph type="title"/>
          </p:nvPr>
        </p:nvSpPr>
        <p:spPr/>
        <p:txBody>
          <a:bodyPr/>
          <a:lstStyle/>
          <a:p>
            <a:r>
              <a:rPr lang="en-FR" dirty="0"/>
              <a:t>结论</a:t>
            </a:r>
          </a:p>
        </p:txBody>
      </p:sp>
      <p:sp>
        <p:nvSpPr>
          <p:cNvPr id="3" name="Content Placeholder 2">
            <a:extLst>
              <a:ext uri="{FF2B5EF4-FFF2-40B4-BE49-F238E27FC236}">
                <a16:creationId xmlns:a16="http://schemas.microsoft.com/office/drawing/2014/main" id="{80D06686-1BDF-3B92-861A-4AD024F48D69}"/>
              </a:ext>
            </a:extLst>
          </p:cNvPr>
          <p:cNvSpPr>
            <a:spLocks noGrp="1"/>
          </p:cNvSpPr>
          <p:nvPr>
            <p:ph idx="1"/>
          </p:nvPr>
        </p:nvSpPr>
        <p:spPr/>
        <p:txBody>
          <a:bodyPr>
            <a:normAutofit lnSpcReduction="10000"/>
          </a:bodyPr>
          <a:lstStyle/>
          <a:p>
            <a:r>
              <a:rPr lang="en-US" altLang="zh-CN" dirty="0"/>
              <a:t>1.</a:t>
            </a:r>
            <a:r>
              <a:rPr lang="zh-CN" altLang="en-US" dirty="0"/>
              <a:t> 与泊松网络相比，幂律网络对经典攻击非常敏感 </a:t>
            </a:r>
            <a:endParaRPr lang="en-US" altLang="zh-CN" dirty="0"/>
          </a:p>
          <a:p>
            <a:r>
              <a:rPr lang="en-US" altLang="zh-CN" dirty="0"/>
              <a:t>2.</a:t>
            </a:r>
            <a:r>
              <a:rPr lang="zh-CN" altLang="en-US" dirty="0"/>
              <a:t> 当达到经典攻击的阈值时，实际上会移除许多链接（未放图）</a:t>
            </a:r>
            <a:endParaRPr lang="en-US" altLang="zh-CN" dirty="0"/>
          </a:p>
          <a:p>
            <a:r>
              <a:rPr lang="en-US" altLang="zh-CN" dirty="0"/>
              <a:t>3.</a:t>
            </a:r>
            <a:r>
              <a:rPr lang="zh-CN" altLang="en-US" dirty="0"/>
              <a:t> 非常简单的类似于随机节点或链接失效的攻击策略也会导致有限（且相对较小）的阈值</a:t>
            </a:r>
            <a:endParaRPr lang="en-US" altLang="zh-CN" dirty="0"/>
          </a:p>
          <a:p>
            <a:r>
              <a:rPr lang="en-US" altLang="zh-CN" dirty="0"/>
              <a:t>4.</a:t>
            </a:r>
            <a:r>
              <a:rPr lang="zh-CN" altLang="en-US" dirty="0"/>
              <a:t> 尽管在此类攻击期间移除的链接数量巨大，但这并不足以解释网络的崩溃。随机移除相同数量的链接不会导致网络崩溃</a:t>
            </a:r>
            <a:endParaRPr lang="en-US" altLang="zh-CN" dirty="0"/>
          </a:p>
          <a:p>
            <a:r>
              <a:rPr lang="en-US" altLang="zh-CN" dirty="0"/>
              <a:t>5.</a:t>
            </a:r>
            <a:r>
              <a:rPr lang="zh-CN" altLang="en-US" dirty="0"/>
              <a:t> 从链接的角度来看，两者都同样健壮，减缓了幂律网络特别容易受到经典攻击的结论</a:t>
            </a:r>
            <a:endParaRPr lang="en-US" altLang="zh-CN" dirty="0"/>
          </a:p>
          <a:p>
            <a:r>
              <a:rPr lang="en-US" altLang="zh-CN" dirty="0"/>
              <a:t>6.</a:t>
            </a:r>
            <a:r>
              <a:rPr lang="zh-CN" altLang="en-US" dirty="0"/>
              <a:t> 经典攻击的效率在很大程度上取决于诸如移除度大于</a:t>
            </a:r>
            <a:r>
              <a:rPr lang="en-US" altLang="zh-CN" dirty="0"/>
              <a:t>1</a:t>
            </a:r>
            <a:r>
              <a:rPr lang="zh-CN" altLang="en-US" dirty="0"/>
              <a:t>的节点和移除连接至少有两个度的节点之类的简单属性</a:t>
            </a:r>
            <a:endParaRPr lang="en-FR" dirty="0"/>
          </a:p>
        </p:txBody>
      </p:sp>
    </p:spTree>
    <p:extLst>
      <p:ext uri="{BB962C8B-B14F-4D97-AF65-F5344CB8AC3E}">
        <p14:creationId xmlns:p14="http://schemas.microsoft.com/office/powerpoint/2010/main" val="1265009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A755A-575B-404D-3A19-84ABCB1D29F7}"/>
              </a:ext>
            </a:extLst>
          </p:cNvPr>
          <p:cNvSpPr>
            <a:spLocks noGrp="1"/>
          </p:cNvSpPr>
          <p:nvPr>
            <p:ph type="title"/>
          </p:nvPr>
        </p:nvSpPr>
        <p:spPr>
          <a:xfrm>
            <a:off x="838200" y="2766218"/>
            <a:ext cx="10515600" cy="1325563"/>
          </a:xfrm>
        </p:spPr>
        <p:txBody>
          <a:bodyPr/>
          <a:lstStyle/>
          <a:p>
            <a:pPr algn="ctr"/>
            <a:r>
              <a:rPr lang="en-US" altLang="zh-CN" dirty="0"/>
              <a:t>1.</a:t>
            </a:r>
            <a:r>
              <a:rPr lang="zh-CN" altLang="en-US" dirty="0"/>
              <a:t> </a:t>
            </a:r>
            <a:r>
              <a:rPr lang="en-GB" altLang="zh-CN" dirty="0"/>
              <a:t>RESILIENCE TO RANDOM FAILURES</a:t>
            </a:r>
            <a:endParaRPr lang="en-FR" dirty="0"/>
          </a:p>
        </p:txBody>
      </p:sp>
    </p:spTree>
    <p:extLst>
      <p:ext uri="{BB962C8B-B14F-4D97-AF65-F5344CB8AC3E}">
        <p14:creationId xmlns:p14="http://schemas.microsoft.com/office/powerpoint/2010/main" val="2067080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43C76-C4E3-6531-9B53-86A0659FD1B4}"/>
              </a:ext>
            </a:extLst>
          </p:cNvPr>
          <p:cNvSpPr>
            <a:spLocks noGrp="1"/>
          </p:cNvSpPr>
          <p:nvPr>
            <p:ph type="title"/>
          </p:nvPr>
        </p:nvSpPr>
        <p:spPr/>
        <p:txBody>
          <a:bodyPr/>
          <a:lstStyle/>
          <a:p>
            <a:r>
              <a:rPr lang="en-US" altLang="zh-CN" dirty="0"/>
              <a:t>1.</a:t>
            </a:r>
            <a:r>
              <a:rPr lang="zh-CN" altLang="en-US" dirty="0"/>
              <a:t> </a:t>
            </a:r>
            <a:r>
              <a:rPr lang="en-GB" sz="2400" b="1" dirty="0">
                <a:effectLst/>
                <a:latin typeface="Helvetica" pitchFamily="2" charset="0"/>
              </a:rPr>
              <a:t>Random Node Failures</a:t>
            </a:r>
            <a:br>
              <a:rPr lang="en-GB" sz="2400" b="1" dirty="0">
                <a:effectLst/>
                <a:latin typeface="Helvetica" pitchFamily="2" charset="0"/>
              </a:rPr>
            </a:br>
            <a:r>
              <a:rPr lang="zh-CN" altLang="en-US" sz="2400" b="1" dirty="0">
                <a:effectLst/>
                <a:latin typeface="Helvetica" pitchFamily="2" charset="0"/>
              </a:rPr>
              <a:t>最大连通分量的大小作为随机删除节点的分数的函数</a:t>
            </a:r>
            <a:r>
              <a:rPr lang="en-GB" sz="2400" b="1" dirty="0">
                <a:effectLst/>
                <a:latin typeface="Helvetica" pitchFamily="2" charset="0"/>
              </a:rPr>
              <a:t> </a:t>
            </a:r>
            <a:endParaRPr lang="en-FR" dirty="0"/>
          </a:p>
        </p:txBody>
      </p:sp>
      <p:pic>
        <p:nvPicPr>
          <p:cNvPr id="4" name="Content Placeholder 3">
            <a:extLst>
              <a:ext uri="{FF2B5EF4-FFF2-40B4-BE49-F238E27FC236}">
                <a16:creationId xmlns:a16="http://schemas.microsoft.com/office/drawing/2014/main" id="{022A92C3-8EEE-CAF9-F920-67EDE8773F3A}"/>
              </a:ext>
            </a:extLst>
          </p:cNvPr>
          <p:cNvPicPr>
            <a:picLocks noGrp="1" noChangeAspect="1"/>
          </p:cNvPicPr>
          <p:nvPr>
            <p:ph idx="1"/>
          </p:nvPr>
        </p:nvPicPr>
        <p:blipFill>
          <a:blip r:embed="rId2"/>
          <a:stretch>
            <a:fillRect/>
          </a:stretch>
        </p:blipFill>
        <p:spPr>
          <a:xfrm>
            <a:off x="838200" y="2412160"/>
            <a:ext cx="10515600" cy="3178268"/>
          </a:xfrm>
          <a:prstGeom prst="rect">
            <a:avLst/>
          </a:prstGeom>
        </p:spPr>
      </p:pic>
    </p:spTree>
    <p:extLst>
      <p:ext uri="{BB962C8B-B14F-4D97-AF65-F5344CB8AC3E}">
        <p14:creationId xmlns:p14="http://schemas.microsoft.com/office/powerpoint/2010/main" val="1399036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43C76-C4E3-6531-9B53-86A0659FD1B4}"/>
              </a:ext>
            </a:extLst>
          </p:cNvPr>
          <p:cNvSpPr>
            <a:spLocks noGrp="1"/>
          </p:cNvSpPr>
          <p:nvPr>
            <p:ph type="title"/>
          </p:nvPr>
        </p:nvSpPr>
        <p:spPr/>
        <p:txBody>
          <a:bodyPr/>
          <a:lstStyle/>
          <a:p>
            <a:r>
              <a:rPr lang="en-US" altLang="zh-CN" dirty="0"/>
              <a:t>1.</a:t>
            </a:r>
            <a:r>
              <a:rPr lang="zh-CN" altLang="en-US" dirty="0"/>
              <a:t> </a:t>
            </a:r>
            <a:r>
              <a:rPr lang="en-GB" sz="2400" b="1" dirty="0">
                <a:effectLst/>
                <a:latin typeface="Helvetica" pitchFamily="2" charset="0"/>
              </a:rPr>
              <a:t>Random Node Failures</a:t>
            </a:r>
            <a:br>
              <a:rPr lang="en-GB" sz="2400" b="1" dirty="0">
                <a:effectLst/>
                <a:latin typeface="Helvetica" pitchFamily="2" charset="0"/>
              </a:rPr>
            </a:br>
            <a:r>
              <a:rPr lang="zh-CN" altLang="en-US" sz="2400" b="1" dirty="0">
                <a:effectLst/>
                <a:latin typeface="Helvetica" pitchFamily="2" charset="0"/>
              </a:rPr>
              <a:t>随机节点故障的阈值</a:t>
            </a:r>
            <a:endParaRPr lang="en-FR" dirty="0"/>
          </a:p>
        </p:txBody>
      </p:sp>
      <p:pic>
        <p:nvPicPr>
          <p:cNvPr id="7" name="Content Placeholder 6">
            <a:extLst>
              <a:ext uri="{FF2B5EF4-FFF2-40B4-BE49-F238E27FC236}">
                <a16:creationId xmlns:a16="http://schemas.microsoft.com/office/drawing/2014/main" id="{CA29FB64-16B7-8A83-3969-19D784596F9E}"/>
              </a:ext>
            </a:extLst>
          </p:cNvPr>
          <p:cNvPicPr>
            <a:picLocks noGrp="1" noChangeAspect="1"/>
          </p:cNvPicPr>
          <p:nvPr>
            <p:ph idx="1"/>
          </p:nvPr>
        </p:nvPicPr>
        <p:blipFill>
          <a:blip r:embed="rId2"/>
          <a:stretch>
            <a:fillRect/>
          </a:stretch>
        </p:blipFill>
        <p:spPr>
          <a:xfrm>
            <a:off x="838200" y="2244556"/>
            <a:ext cx="10515600" cy="3513476"/>
          </a:xfrm>
          <a:prstGeom prst="rect">
            <a:avLst/>
          </a:prstGeom>
        </p:spPr>
      </p:pic>
    </p:spTree>
    <p:extLst>
      <p:ext uri="{BB962C8B-B14F-4D97-AF65-F5344CB8AC3E}">
        <p14:creationId xmlns:p14="http://schemas.microsoft.com/office/powerpoint/2010/main" val="1985238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43C76-C4E3-6531-9B53-86A0659FD1B4}"/>
              </a:ext>
            </a:extLst>
          </p:cNvPr>
          <p:cNvSpPr>
            <a:spLocks noGrp="1"/>
          </p:cNvSpPr>
          <p:nvPr>
            <p:ph type="title"/>
          </p:nvPr>
        </p:nvSpPr>
        <p:spPr/>
        <p:txBody>
          <a:bodyPr/>
          <a:lstStyle/>
          <a:p>
            <a:r>
              <a:rPr lang="en-US" altLang="zh-CN" dirty="0"/>
              <a:t>1.</a:t>
            </a:r>
            <a:r>
              <a:rPr lang="zh-CN" altLang="en-US" dirty="0"/>
              <a:t> </a:t>
            </a:r>
            <a:r>
              <a:rPr lang="en-GB" sz="2400" b="1" dirty="0">
                <a:effectLst/>
                <a:latin typeface="Helvetica" pitchFamily="2" charset="0"/>
              </a:rPr>
              <a:t>Random Node Failures</a:t>
            </a:r>
            <a:br>
              <a:rPr lang="en-GB" sz="2400" b="1" dirty="0">
                <a:effectLst/>
                <a:latin typeface="Helvetica" pitchFamily="2" charset="0"/>
              </a:rPr>
            </a:br>
            <a:endParaRPr lang="en-FR" dirty="0"/>
          </a:p>
        </p:txBody>
      </p:sp>
      <p:pic>
        <p:nvPicPr>
          <p:cNvPr id="5" name="Content Placeholder 4">
            <a:extLst>
              <a:ext uri="{FF2B5EF4-FFF2-40B4-BE49-F238E27FC236}">
                <a16:creationId xmlns:a16="http://schemas.microsoft.com/office/drawing/2014/main" id="{66E3AC07-D882-2465-D248-42683368E448}"/>
              </a:ext>
            </a:extLst>
          </p:cNvPr>
          <p:cNvPicPr>
            <a:picLocks noGrp="1" noChangeAspect="1"/>
          </p:cNvPicPr>
          <p:nvPr>
            <p:ph idx="1"/>
          </p:nvPr>
        </p:nvPicPr>
        <p:blipFill>
          <a:blip r:embed="rId2"/>
          <a:stretch>
            <a:fillRect/>
          </a:stretch>
        </p:blipFill>
        <p:spPr>
          <a:xfrm>
            <a:off x="2540000" y="2636044"/>
            <a:ext cx="7112000" cy="2730500"/>
          </a:xfrm>
          <a:prstGeom prst="rect">
            <a:avLst/>
          </a:prstGeom>
        </p:spPr>
      </p:pic>
    </p:spTree>
    <p:extLst>
      <p:ext uri="{BB962C8B-B14F-4D97-AF65-F5344CB8AC3E}">
        <p14:creationId xmlns:p14="http://schemas.microsoft.com/office/powerpoint/2010/main" val="811364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10005-914C-0742-FB78-3BD1B33276CA}"/>
              </a:ext>
            </a:extLst>
          </p:cNvPr>
          <p:cNvSpPr>
            <a:spLocks noGrp="1"/>
          </p:cNvSpPr>
          <p:nvPr>
            <p:ph type="title"/>
          </p:nvPr>
        </p:nvSpPr>
        <p:spPr/>
        <p:txBody>
          <a:bodyPr/>
          <a:lstStyle/>
          <a:p>
            <a:r>
              <a:rPr lang="en-FR" dirty="0"/>
              <a:t>结论</a:t>
            </a:r>
          </a:p>
        </p:txBody>
      </p:sp>
      <p:sp>
        <p:nvSpPr>
          <p:cNvPr id="3" name="Content Placeholder 2">
            <a:extLst>
              <a:ext uri="{FF2B5EF4-FFF2-40B4-BE49-F238E27FC236}">
                <a16:creationId xmlns:a16="http://schemas.microsoft.com/office/drawing/2014/main" id="{F135999D-B066-C17A-15DB-64D00EF1A37C}"/>
              </a:ext>
            </a:extLst>
          </p:cNvPr>
          <p:cNvSpPr>
            <a:spLocks noGrp="1"/>
          </p:cNvSpPr>
          <p:nvPr>
            <p:ph idx="1"/>
          </p:nvPr>
        </p:nvSpPr>
        <p:spPr/>
        <p:txBody>
          <a:bodyPr/>
          <a:lstStyle/>
          <a:p>
            <a:r>
              <a:rPr lang="en-US" altLang="zh-CN" dirty="0"/>
              <a:t>1.</a:t>
            </a:r>
            <a:r>
              <a:rPr lang="zh-CN" altLang="en-US" dirty="0"/>
              <a:t> 而泊松分布网络显示出明确的阈值，在幂律分布网络中，必须移除所有节点或链接才能导致网络崩溃</a:t>
            </a:r>
            <a:endParaRPr lang="en-US" altLang="zh-CN" dirty="0"/>
          </a:p>
          <a:p>
            <a:r>
              <a:rPr lang="en-US" altLang="zh-CN" dirty="0"/>
              <a:t>2.</a:t>
            </a:r>
            <a:r>
              <a:rPr lang="zh-CN" altLang="en-US" dirty="0"/>
              <a:t> 随机链接故障与随机节点故障非常相似（没放删除链接的图），然而，链接视角并不会在质量上改变观察结果，但在阈值处移除的链接比移除的节点的比例要大得多</a:t>
            </a:r>
            <a:endParaRPr lang="en-US" altLang="zh-CN" dirty="0"/>
          </a:p>
          <a:p>
            <a:r>
              <a:rPr lang="en-US" altLang="zh-CN" dirty="0"/>
              <a:t>3.</a:t>
            </a:r>
            <a:r>
              <a:rPr lang="zh-CN" altLang="en-US" dirty="0"/>
              <a:t> 幂律分布网络对随机故障的韧性要高得多</a:t>
            </a:r>
            <a:endParaRPr lang="en-US" altLang="zh-CN" dirty="0"/>
          </a:p>
          <a:p>
            <a:r>
              <a:rPr lang="en-US" altLang="zh-CN" dirty="0"/>
              <a:t>4.</a:t>
            </a:r>
            <a:r>
              <a:rPr lang="zh-CN" altLang="en-US" dirty="0"/>
              <a:t> 即使对于非常大的</a:t>
            </a:r>
            <a:r>
              <a:rPr lang="en-GB" altLang="zh-CN" dirty="0"/>
              <a:t>N</a:t>
            </a:r>
            <a:r>
              <a:rPr lang="zh-CN" altLang="en-US" dirty="0"/>
              <a:t>值，泊松分布网络和幂律分布网络之间的差异通常也不会像预测的那样显著</a:t>
            </a:r>
            <a:endParaRPr lang="en-FR" dirty="0"/>
          </a:p>
        </p:txBody>
      </p:sp>
    </p:spTree>
    <p:extLst>
      <p:ext uri="{BB962C8B-B14F-4D97-AF65-F5344CB8AC3E}">
        <p14:creationId xmlns:p14="http://schemas.microsoft.com/office/powerpoint/2010/main" val="3732293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A755A-575B-404D-3A19-84ABCB1D29F7}"/>
              </a:ext>
            </a:extLst>
          </p:cNvPr>
          <p:cNvSpPr>
            <a:spLocks noGrp="1"/>
          </p:cNvSpPr>
          <p:nvPr>
            <p:ph type="title"/>
          </p:nvPr>
        </p:nvSpPr>
        <p:spPr>
          <a:xfrm>
            <a:off x="838200" y="2766218"/>
            <a:ext cx="10515600" cy="1325563"/>
          </a:xfrm>
        </p:spPr>
        <p:txBody>
          <a:bodyPr/>
          <a:lstStyle/>
          <a:p>
            <a:pPr algn="ctr"/>
            <a:r>
              <a:rPr lang="en-US" altLang="zh-CN" dirty="0"/>
              <a:t>2.</a:t>
            </a:r>
            <a:r>
              <a:rPr lang="zh-CN" altLang="en-US" dirty="0"/>
              <a:t> </a:t>
            </a:r>
            <a:r>
              <a:rPr lang="en-GB" altLang="zh-CN" dirty="0"/>
              <a:t>RESILIENCE TO ATTACKS</a:t>
            </a:r>
            <a:endParaRPr lang="en-FR" dirty="0"/>
          </a:p>
        </p:txBody>
      </p:sp>
    </p:spTree>
    <p:extLst>
      <p:ext uri="{BB962C8B-B14F-4D97-AF65-F5344CB8AC3E}">
        <p14:creationId xmlns:p14="http://schemas.microsoft.com/office/powerpoint/2010/main" val="4168957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43C76-C4E3-6531-9B53-86A0659FD1B4}"/>
              </a:ext>
            </a:extLst>
          </p:cNvPr>
          <p:cNvSpPr>
            <a:spLocks noGrp="1"/>
          </p:cNvSpPr>
          <p:nvPr>
            <p:ph type="title"/>
          </p:nvPr>
        </p:nvSpPr>
        <p:spPr/>
        <p:txBody>
          <a:bodyPr/>
          <a:lstStyle/>
          <a:p>
            <a:r>
              <a:rPr lang="en-US" altLang="zh-CN" dirty="0"/>
              <a:t>2.</a:t>
            </a:r>
            <a:r>
              <a:rPr lang="zh-CN" altLang="en-US" dirty="0"/>
              <a:t> </a:t>
            </a:r>
            <a:r>
              <a:rPr lang="en-GB" sz="2400" b="1" dirty="0">
                <a:effectLst/>
                <a:latin typeface="Helvetica" pitchFamily="2" charset="0"/>
              </a:rPr>
              <a:t>Classical Attacks</a:t>
            </a:r>
            <a:br>
              <a:rPr lang="en-GB" sz="2400" b="1" dirty="0">
                <a:effectLst/>
                <a:latin typeface="Helvetica" pitchFamily="2" charset="0"/>
              </a:rPr>
            </a:br>
            <a:r>
              <a:rPr lang="zh-CN" altLang="en-US" sz="2400" b="1" dirty="0">
                <a:effectLst/>
                <a:latin typeface="Helvetica" pitchFamily="2" charset="0"/>
              </a:rPr>
              <a:t>最大连通分量的大小作为经典攻击的分数的函数</a:t>
            </a:r>
            <a:r>
              <a:rPr lang="en-GB" sz="2400" b="1" dirty="0">
                <a:effectLst/>
                <a:latin typeface="Helvetica" pitchFamily="2" charset="0"/>
              </a:rPr>
              <a:t> </a:t>
            </a:r>
            <a:endParaRPr lang="en-FR" dirty="0"/>
          </a:p>
        </p:txBody>
      </p:sp>
      <p:pic>
        <p:nvPicPr>
          <p:cNvPr id="6" name="Content Placeholder 5">
            <a:extLst>
              <a:ext uri="{FF2B5EF4-FFF2-40B4-BE49-F238E27FC236}">
                <a16:creationId xmlns:a16="http://schemas.microsoft.com/office/drawing/2014/main" id="{A09EECB4-F6CF-E96E-50B7-025D503EAB56}"/>
              </a:ext>
            </a:extLst>
          </p:cNvPr>
          <p:cNvPicPr>
            <a:picLocks noGrp="1" noChangeAspect="1"/>
          </p:cNvPicPr>
          <p:nvPr>
            <p:ph idx="1"/>
          </p:nvPr>
        </p:nvPicPr>
        <p:blipFill>
          <a:blip r:embed="rId2"/>
          <a:stretch>
            <a:fillRect/>
          </a:stretch>
        </p:blipFill>
        <p:spPr>
          <a:xfrm>
            <a:off x="838200" y="2405176"/>
            <a:ext cx="10515600" cy="3192235"/>
          </a:xfrm>
          <a:prstGeom prst="rect">
            <a:avLst/>
          </a:prstGeom>
        </p:spPr>
      </p:pic>
    </p:spTree>
    <p:extLst>
      <p:ext uri="{BB962C8B-B14F-4D97-AF65-F5344CB8AC3E}">
        <p14:creationId xmlns:p14="http://schemas.microsoft.com/office/powerpoint/2010/main" val="1114868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AB7BD83-E2F5-8D78-BACD-33EAF10EAAD9}"/>
              </a:ext>
            </a:extLst>
          </p:cNvPr>
          <p:cNvPicPr>
            <a:picLocks noGrp="1" noChangeAspect="1"/>
          </p:cNvPicPr>
          <p:nvPr>
            <p:ph idx="1"/>
          </p:nvPr>
        </p:nvPicPr>
        <p:blipFill>
          <a:blip r:embed="rId2"/>
          <a:stretch>
            <a:fillRect/>
          </a:stretch>
        </p:blipFill>
        <p:spPr>
          <a:xfrm>
            <a:off x="838200" y="2369133"/>
            <a:ext cx="10515600" cy="3264321"/>
          </a:xfrm>
          <a:prstGeom prst="rect">
            <a:avLst/>
          </a:prstGeom>
        </p:spPr>
      </p:pic>
      <p:sp>
        <p:nvSpPr>
          <p:cNvPr id="5" name="Title 1">
            <a:extLst>
              <a:ext uri="{FF2B5EF4-FFF2-40B4-BE49-F238E27FC236}">
                <a16:creationId xmlns:a16="http://schemas.microsoft.com/office/drawing/2014/main" id="{A6D68E4E-BC40-E2B1-1D77-48F1DFA3BB7D}"/>
              </a:ext>
            </a:extLst>
          </p:cNvPr>
          <p:cNvSpPr>
            <a:spLocks noGrp="1"/>
          </p:cNvSpPr>
          <p:nvPr>
            <p:ph type="title"/>
          </p:nvPr>
        </p:nvSpPr>
        <p:spPr>
          <a:xfrm>
            <a:off x="838200" y="365125"/>
            <a:ext cx="10515600" cy="1325563"/>
          </a:xfrm>
        </p:spPr>
        <p:txBody>
          <a:bodyPr/>
          <a:lstStyle/>
          <a:p>
            <a:r>
              <a:rPr lang="en-US" altLang="zh-CN" dirty="0"/>
              <a:t>2.</a:t>
            </a:r>
            <a:r>
              <a:rPr lang="zh-CN" altLang="en-US" dirty="0"/>
              <a:t> </a:t>
            </a:r>
            <a:r>
              <a:rPr lang="en-GB" sz="2400" b="1" dirty="0">
                <a:effectLst/>
                <a:latin typeface="Helvetica" pitchFamily="2" charset="0"/>
              </a:rPr>
              <a:t>Classical Attacks</a:t>
            </a:r>
            <a:br>
              <a:rPr lang="en-GB" sz="2400" b="1" dirty="0">
                <a:effectLst/>
                <a:latin typeface="Helvetica" pitchFamily="2" charset="0"/>
              </a:rPr>
            </a:br>
            <a:r>
              <a:rPr lang="zh-CN" altLang="en-FR" sz="2400" b="1" dirty="0">
                <a:effectLst/>
                <a:latin typeface="Helvetica" pitchFamily="2" charset="0"/>
              </a:rPr>
              <a:t>经典</a:t>
            </a:r>
            <a:r>
              <a:rPr lang="zh-CN" altLang="en-US" sz="2400" b="1" dirty="0">
                <a:effectLst/>
                <a:latin typeface="Helvetica" pitchFamily="2" charset="0"/>
              </a:rPr>
              <a:t>攻击的阈值</a:t>
            </a:r>
            <a:endParaRPr lang="en-FR" dirty="0"/>
          </a:p>
        </p:txBody>
      </p:sp>
    </p:spTree>
    <p:extLst>
      <p:ext uri="{BB962C8B-B14F-4D97-AF65-F5344CB8AC3E}">
        <p14:creationId xmlns:p14="http://schemas.microsoft.com/office/powerpoint/2010/main" val="1406191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420</Words>
  <Application>Microsoft Macintosh PowerPoint</Application>
  <PresentationFormat>Widescreen</PresentationFormat>
  <Paragraphs>26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Helvetica</vt:lpstr>
      <vt:lpstr>Office Theme</vt:lpstr>
      <vt:lpstr>Impact of Random Failures and Attacks on  Poisson and Power-Law Random Networks  </vt:lpstr>
      <vt:lpstr>1. RESILIENCE TO RANDOM FAILURES</vt:lpstr>
      <vt:lpstr>1. Random Node Failures 最大连通分量的大小作为随机删除节点的分数的函数 </vt:lpstr>
      <vt:lpstr>1. Random Node Failures 随机节点故障的阈值</vt:lpstr>
      <vt:lpstr>1. Random Node Failures </vt:lpstr>
      <vt:lpstr>结论</vt:lpstr>
      <vt:lpstr>2. RESILIENCE TO ATTACKS</vt:lpstr>
      <vt:lpstr>2. Classical Attacks 最大连通分量的大小作为经典攻击的分数的函数 </vt:lpstr>
      <vt:lpstr>2. Classical Attacks 经典攻击的阈值</vt:lpstr>
      <vt:lpstr>2. Classical Attacks </vt:lpstr>
      <vt:lpstr>2. Classical Attacks </vt:lpstr>
      <vt:lpstr>结论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Random Failures and Attacks on  Poisson and Power-Law Random Networks  </dc:title>
  <dc:creator>Office</dc:creator>
  <cp:lastModifiedBy>Office</cp:lastModifiedBy>
  <cp:revision>1</cp:revision>
  <dcterms:created xsi:type="dcterms:W3CDTF">2023-08-16T21:21:39Z</dcterms:created>
  <dcterms:modified xsi:type="dcterms:W3CDTF">2023-08-16T22:00:37Z</dcterms:modified>
</cp:coreProperties>
</file>