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14D4-4A80-EB64-57BC-4887D1B8E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21BF-437C-616E-3ECF-A41CB50D0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569F-CBBE-A44D-A5BD-AAC309E3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50C23-F3C4-162E-4C28-E65F3849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5EFA-24AF-3D76-8620-EAAC0538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81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5A8B-9386-FE5A-5F99-EDD91030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0BCFC-D2FE-CB76-DD5C-6FD20F0CC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B94E-4A6A-5468-BAF9-A4C0A09E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FDD4-ED0E-90C8-AD79-137C21C5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C6CB-4F26-77A0-8535-BAAA712A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11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BF2C2-9BD8-1317-6C33-B87801580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4AD66-9C13-33B2-6DAD-EB7A0D0B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A467-8D9A-7488-4260-DC67CABD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F3FF-B195-45CC-5381-0AA4FD3D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271F-0808-7B5F-11ED-97957CFF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90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703B-7782-C5C5-07DF-49F64B17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7CAB-F6B4-6D88-FAB5-F8D2434F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5DA4-5B15-E078-7838-C8D3A4A6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D423-CDEE-AEDD-63A8-D0217359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F13A-35A2-DBB4-4089-C3C2CFF4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352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B781-A915-92F2-D958-DB6A38F4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9886E-7DBD-C948-DB2A-A9839E2B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A9BD-68F5-1331-E628-8F3D220E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E902-A717-5A3D-C01F-3C280769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CA54-0322-1B1C-D48C-1116E80D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1888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2B01-FBA5-BF50-3FD4-6212BAA8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7D11-6611-ECEE-0A93-914D5DCE1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7AB76-25D6-97B6-4B36-A4946007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C8DC-3F16-AD64-D09E-8CAF5CA7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2380-F05E-3788-60D5-F7A8DD74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98841-D112-3811-C966-1430260F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045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0C40-6620-1315-2A13-F9D94FC3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5ECF-5D68-03E6-88FF-F8F4C2D4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AC764-0173-7194-0A6A-740D0D91C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3D484-ABD5-5159-A043-D1FCF0F02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9CC18-F63C-E28E-CCA8-6EAD1771F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54F00-31E6-346E-B47B-1AAF61BF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F728D-92B0-2B50-13EB-DD77B1B4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79DF5-6B1D-96D7-B0AB-3A78C077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1551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D531-BA7F-CC6B-1316-F08AE1F8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19787-8814-2934-AB6C-2AF4D0F0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37DC8-7E5E-549D-3D29-ECC936B5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CDA2D-06CD-9FEB-D9BA-ADB8644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800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6825D-0842-7604-314F-6E798550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BEEAB-2381-3194-57F4-E551580D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7F0D4-3540-3F4C-833F-6A9937EC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04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6FE5-F47D-0BDF-291F-B7828AFF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561B-0D73-CF21-7092-53E28CF9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0665D-CAA4-2355-D018-6E3F0C590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9B93-0C26-FA5F-A17D-761408D4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2D088-7B80-C047-2192-5328A426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1EB75-EA19-5611-3BA3-DE44708A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098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1642-AB14-B40A-4AB6-71371D04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E3AB7-AFA4-C31A-9EA2-F08B5D86B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5EC89-2A80-16A1-9C80-26144E012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AEC69-B722-0244-0419-B461FFF1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D864-B36A-F9C3-13DE-409D7DE5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F35F-41AD-3D2B-7919-123F5329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7173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A491D-0BD5-7157-E27F-DD9B4098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17CD8-02DF-6A9D-303B-F30FC33A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AE07-3704-22E9-6330-C93CBBC88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C9BE-EB49-FA4C-A7ED-C507970E2D4A}" type="datetimeFigureOut">
              <a:rPr lang="en-FR" smtClean="0"/>
              <a:t>18/08/2023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3196-6146-0D31-4DEE-06B6F0DB8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F9C8E-970A-1810-3A06-F75E5BF3B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0CBB-0F21-0342-8291-FC57E873EDB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109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57EC-0555-F5C7-954B-504F52418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联邦学习与拓扑网络结合的部分实验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2B4F8-D675-C851-581C-41BE28169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200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9D34-0B52-C3BC-D5F0-7A88976B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实验参数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0BF5-8576-F803-1795-C1C57635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数据集</a:t>
            </a:r>
            <a:r>
              <a:rPr lang="zh-CN" altLang="en-US" dirty="0"/>
              <a:t>：</a:t>
            </a:r>
            <a:r>
              <a:rPr lang="en-US" altLang="zh-CN" dirty="0" err="1"/>
              <a:t>mnist</a:t>
            </a:r>
            <a:endParaRPr lang="en-US" altLang="zh-CN" dirty="0"/>
          </a:p>
          <a:p>
            <a:r>
              <a:rPr lang="en-US" dirty="0" err="1"/>
              <a:t>模型</a:t>
            </a:r>
            <a:r>
              <a:rPr lang="zh-CN" altLang="en-US" dirty="0"/>
              <a:t>：</a:t>
            </a:r>
            <a:r>
              <a:rPr lang="en-US" altLang="zh-CN" dirty="0"/>
              <a:t>CNN</a:t>
            </a:r>
          </a:p>
          <a:p>
            <a:r>
              <a:rPr lang="en-US" dirty="0" err="1"/>
              <a:t>拓扑网络结构</a:t>
            </a:r>
            <a:r>
              <a:rPr lang="zh-CN" altLang="en-US" dirty="0"/>
              <a:t>：泊松分布</a:t>
            </a:r>
            <a:r>
              <a:rPr lang="en-US" altLang="zh-CN" dirty="0"/>
              <a:t>(</a:t>
            </a:r>
            <a:r>
              <a:rPr lang="zh-CN" altLang="en-US" dirty="0"/>
              <a:t>默认的平均度为</a:t>
            </a:r>
            <a:r>
              <a:rPr lang="en-US" altLang="zh-CN" dirty="0"/>
              <a:t>4),</a:t>
            </a:r>
            <a:r>
              <a:rPr lang="zh-CN" altLang="en-US" dirty="0"/>
              <a:t> 幂律分布</a:t>
            </a:r>
            <a:r>
              <a:rPr lang="en-US" altLang="zh-CN" dirty="0"/>
              <a:t>(</a:t>
            </a:r>
            <a:r>
              <a:rPr lang="zh-CN" altLang="en-US" dirty="0"/>
              <a:t>默认指数</a:t>
            </a:r>
            <a:r>
              <a:rPr lang="en-US" altLang="zh-CN" dirty="0"/>
              <a:t>exp = 2.4)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0067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93D-874D-60F9-2D4F-7B1F498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  <a:r>
              <a:rPr lang="zh-CN" altLang="en-US" dirty="0"/>
              <a:t>（第一部分：网络生成）</a:t>
            </a:r>
            <a:endParaRPr lang="en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78D75-618F-1671-028D-407DB8AFA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820" y="1825625"/>
            <a:ext cx="43163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93D-874D-60F9-2D4F-7B1F498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  <a:r>
              <a:rPr lang="zh-CN" altLang="en-US" dirty="0"/>
              <a:t>（第一部分：网络生成）</a:t>
            </a:r>
            <a:endParaRPr lang="en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618C0-9665-9958-8C0C-59DADC42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4491" cy="4351338"/>
          </a:xfrm>
        </p:spPr>
        <p:txBody>
          <a:bodyPr/>
          <a:lstStyle/>
          <a:p>
            <a:r>
              <a:rPr lang="zh-CN" altLang="en-US" dirty="0"/>
              <a:t>输入节点数，选择网络结构（泊松分布或幂律分布），点击按钮即可生成一个随机的网络（如右图所示）</a:t>
            </a:r>
            <a:endParaRPr lang="en-US" altLang="zh-CN" dirty="0"/>
          </a:p>
          <a:p>
            <a:r>
              <a:rPr lang="zh-CN" altLang="en-US" dirty="0"/>
              <a:t>其中 </a:t>
            </a:r>
            <a:r>
              <a:rPr lang="en-US" altLang="zh-CN" dirty="0"/>
              <a:t>1</a:t>
            </a:r>
            <a:r>
              <a:rPr lang="zh-CN" altLang="en-US" dirty="0"/>
              <a:t> 表示两节点连通，</a:t>
            </a:r>
            <a:r>
              <a:rPr lang="en-US" altLang="zh-CN" dirty="0"/>
              <a:t>0</a:t>
            </a:r>
            <a:r>
              <a:rPr lang="zh-CN" altLang="en-US" dirty="0"/>
              <a:t> 表示不连通</a:t>
            </a:r>
            <a:endParaRPr lang="en-US" altLang="zh-CN" dirty="0"/>
          </a:p>
          <a:p>
            <a:endParaRPr lang="en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64854-B0E4-D8C7-943B-878E594C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380" y="1825625"/>
            <a:ext cx="4943372" cy="36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93D-874D-60F9-2D4F-7B1F498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  <a:r>
              <a:rPr lang="zh-CN" altLang="en-US" dirty="0"/>
              <a:t>（第一部分：网络生成）</a:t>
            </a:r>
            <a:endParaRPr lang="en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618C0-9665-9958-8C0C-59DADC42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4491" cy="4351338"/>
          </a:xfrm>
        </p:spPr>
        <p:txBody>
          <a:bodyPr/>
          <a:lstStyle/>
          <a:p>
            <a:r>
              <a:rPr lang="zh-CN" altLang="en-FR" dirty="0"/>
              <a:t>之后</a:t>
            </a:r>
            <a:r>
              <a:rPr lang="zh-CN" altLang="en-US" dirty="0"/>
              <a:t>选择需要删除的点的个数（在联邦学习中表示攻击者），此处假设有</a:t>
            </a:r>
            <a:r>
              <a:rPr lang="en-US" altLang="zh-CN" dirty="0"/>
              <a:t>5</a:t>
            </a:r>
            <a:r>
              <a:rPr lang="zh-CN" altLang="en-US" dirty="0"/>
              <a:t>个点需要删除，则随机删除</a:t>
            </a:r>
            <a:r>
              <a:rPr lang="en-US" altLang="zh-CN" dirty="0"/>
              <a:t>5</a:t>
            </a:r>
            <a:r>
              <a:rPr lang="zh-CN" altLang="en-US" dirty="0"/>
              <a:t>个点。需要注意的是，剩余的点必须是连通的，否则重新生成。（只有剩余的点全部连通才能在后面使用</a:t>
            </a:r>
            <a:r>
              <a:rPr lang="en-US" altLang="zh-CN" dirty="0" err="1"/>
              <a:t>FedAvg</a:t>
            </a:r>
            <a:r>
              <a:rPr lang="zh-CN" altLang="en-US" dirty="0"/>
              <a:t>算法）</a:t>
            </a:r>
            <a:endParaRPr lang="en-US" altLang="zh-CN" dirty="0"/>
          </a:p>
          <a:p>
            <a:r>
              <a:rPr lang="zh-CN" altLang="en-US" dirty="0"/>
              <a:t>删除</a:t>
            </a:r>
            <a:r>
              <a:rPr lang="en-US" altLang="zh-CN" dirty="0"/>
              <a:t>5</a:t>
            </a:r>
            <a:r>
              <a:rPr lang="zh-CN" altLang="en-US" dirty="0"/>
              <a:t>个点后的邻接矩阵如右图所示</a:t>
            </a:r>
            <a:endParaRPr lang="en-US" altLang="zh-CN" dirty="0"/>
          </a:p>
          <a:p>
            <a:r>
              <a:rPr lang="en-US" dirty="0"/>
              <a:t>Deleted nodes</a:t>
            </a:r>
            <a:r>
              <a:rPr lang="zh-CN" altLang="en-US" dirty="0"/>
              <a:t>表示删除的点的下标</a:t>
            </a:r>
            <a:endParaRPr lang="en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194EC-41D4-F4A0-FDA7-3E1CB8FC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1" y="1690688"/>
            <a:ext cx="5127625" cy="35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2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93D-874D-60F9-2D4F-7B1F498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  <a:r>
              <a:rPr lang="zh-CN" altLang="en-US" dirty="0"/>
              <a:t>（第二部分：联邦学习）</a:t>
            </a:r>
            <a:endParaRPr lang="en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618C0-9665-9958-8C0C-59DADC42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FR" dirty="0"/>
              <a:t>Number of Nodes 和</a:t>
            </a:r>
            <a:r>
              <a:rPr lang="zh-CN" altLang="en-US" dirty="0"/>
              <a:t> </a:t>
            </a:r>
            <a:r>
              <a:rPr lang="en-US" altLang="zh-CN" dirty="0"/>
              <a:t>Deleted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作为两个参数传递给联邦学习部分，分别代表所有客户数量和被删除的客户数量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 err="1"/>
              <a:t>mnist</a:t>
            </a:r>
            <a:r>
              <a:rPr lang="zh-CN" altLang="en-US" dirty="0"/>
              <a:t>训练集共</a:t>
            </a:r>
            <a:r>
              <a:rPr lang="en-US" altLang="zh-CN" dirty="0"/>
              <a:t>60000</a:t>
            </a:r>
            <a:r>
              <a:rPr lang="zh-CN" altLang="en-US" dirty="0"/>
              <a:t>个点，且</a:t>
            </a:r>
            <a:r>
              <a:rPr lang="en-FR" dirty="0"/>
              <a:t>Number of Nodes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，则每个客户平均随机分配</a:t>
            </a:r>
            <a:r>
              <a:rPr lang="en-US" altLang="zh-CN" dirty="0"/>
              <a:t>6000</a:t>
            </a:r>
            <a:r>
              <a:rPr lang="zh-CN" altLang="en-US" dirty="0"/>
              <a:t>个点。</a:t>
            </a:r>
            <a:endParaRPr lang="en-US" altLang="zh-CN" dirty="0"/>
          </a:p>
          <a:p>
            <a:r>
              <a:rPr lang="zh-CN" altLang="en-US" dirty="0"/>
              <a:t>假设被删除的客户下标为</a:t>
            </a:r>
            <a:r>
              <a:rPr lang="en-US" altLang="zh-CN" dirty="0"/>
              <a:t> [0,2,3,8,9]</a:t>
            </a:r>
            <a:r>
              <a:rPr lang="zh-CN" altLang="en-US" dirty="0"/>
              <a:t>，则剩余的客户坐标为</a:t>
            </a:r>
            <a:r>
              <a:rPr lang="en-US" altLang="zh-CN" dirty="0"/>
              <a:t>[1,4,5,6,7]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因此，最终 </a:t>
            </a:r>
            <a:r>
              <a:rPr lang="en-US" altLang="zh-CN" dirty="0"/>
              <a:t>[1,4,5,6,7] </a:t>
            </a:r>
            <a:r>
              <a:rPr lang="zh-CN" altLang="en-US" dirty="0"/>
              <a:t> 则</a:t>
            </a:r>
            <a:r>
              <a:rPr lang="en-US" altLang="zh-CN" dirty="0"/>
              <a:t>5</a:t>
            </a:r>
            <a:r>
              <a:rPr lang="zh-CN" altLang="en-US" dirty="0"/>
              <a:t>个客户（每个客户</a:t>
            </a:r>
            <a:r>
              <a:rPr lang="en-US" altLang="zh-CN" dirty="0"/>
              <a:t>6000</a:t>
            </a:r>
            <a:r>
              <a:rPr lang="zh-CN" altLang="en-US" dirty="0"/>
              <a:t>个点）进行联邦学习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10639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93D-874D-60F9-2D4F-7B1F498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  <a:r>
              <a:rPr lang="zh-CN" altLang="en-US" dirty="0"/>
              <a:t>（第二部分：联邦学习）</a:t>
            </a:r>
            <a:endParaRPr lang="en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618C0-9665-9958-8C0C-59DADC42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FR" dirty="0"/>
              <a:t>训练好后分别验证测试集和训练集的准确率</a:t>
            </a:r>
          </a:p>
          <a:p>
            <a:r>
              <a:rPr lang="en-FR" dirty="0"/>
              <a:t>本次实验超参数如下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GB" dirty="0" err="1"/>
              <a:t>input_size</a:t>
            </a:r>
            <a:r>
              <a:rPr lang="en-GB" dirty="0"/>
              <a:t> = 28 * 28  # MNIST</a:t>
            </a:r>
            <a:r>
              <a:rPr lang="zh-CN" altLang="en-US" dirty="0"/>
              <a:t>图片大小为</a:t>
            </a:r>
            <a:r>
              <a:rPr lang="en-US" altLang="zh-CN" dirty="0"/>
              <a:t>28</a:t>
            </a:r>
            <a:r>
              <a:rPr lang="en-GB" dirty="0"/>
              <a:t>x28</a:t>
            </a:r>
          </a:p>
          <a:p>
            <a:r>
              <a:rPr lang="en-GB" dirty="0" err="1"/>
              <a:t>hidden_size</a:t>
            </a:r>
            <a:r>
              <a:rPr lang="en-GB" dirty="0"/>
              <a:t> = 128</a:t>
            </a:r>
          </a:p>
          <a:p>
            <a:r>
              <a:rPr lang="en-GB" dirty="0" err="1"/>
              <a:t>num_classes</a:t>
            </a:r>
            <a:r>
              <a:rPr lang="en-GB" dirty="0"/>
              <a:t> = 10</a:t>
            </a:r>
          </a:p>
          <a:p>
            <a:r>
              <a:rPr lang="en-GB" dirty="0" err="1"/>
              <a:t>learning_rate</a:t>
            </a:r>
            <a:r>
              <a:rPr lang="en-GB" dirty="0"/>
              <a:t> = 0.01</a:t>
            </a:r>
          </a:p>
          <a:p>
            <a:r>
              <a:rPr lang="en-GB" dirty="0" err="1"/>
              <a:t>batch_size</a:t>
            </a:r>
            <a:r>
              <a:rPr lang="en-GB" dirty="0"/>
              <a:t> = 16</a:t>
            </a:r>
          </a:p>
          <a:p>
            <a:r>
              <a:rPr lang="en-GB" dirty="0" err="1"/>
              <a:t>communication_rounds</a:t>
            </a:r>
            <a:r>
              <a:rPr lang="en-GB" dirty="0"/>
              <a:t> = 100</a:t>
            </a:r>
          </a:p>
          <a:p>
            <a:r>
              <a:rPr lang="en-GB" dirty="0" err="1"/>
              <a:t>local_epochs</a:t>
            </a:r>
            <a:r>
              <a:rPr lang="en-GB" dirty="0"/>
              <a:t> = 20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9050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93D-874D-60F9-2D4F-7B1F498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  <a:r>
              <a:rPr lang="zh-CN" altLang="en-US" dirty="0"/>
              <a:t>（第二部分：联邦学习）</a:t>
            </a:r>
            <a:endParaRPr lang="en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E618C0-9665-9958-8C0C-59DADC42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FR" dirty="0"/>
              <a:t>最终结果如下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GB" dirty="0"/>
              <a:t>Final Train Accuracy: 88.94%</a:t>
            </a:r>
          </a:p>
          <a:p>
            <a:r>
              <a:rPr lang="en-GB" dirty="0"/>
              <a:t>Final Test Accuracy: 89.52%</a:t>
            </a:r>
          </a:p>
          <a:p>
            <a:endParaRPr lang="en-GB" dirty="0"/>
          </a:p>
          <a:p>
            <a:r>
              <a:rPr lang="zh-CN" altLang="en-GB" dirty="0"/>
              <a:t>说明</a:t>
            </a:r>
            <a:r>
              <a:rPr lang="zh-CN" altLang="en-US" dirty="0"/>
              <a:t>：因为选取的模型简单，并且是在联邦学习的背景下，因此准确率没有达到</a:t>
            </a:r>
            <a:r>
              <a:rPr lang="en-US" altLang="zh-CN" dirty="0"/>
              <a:t>95%</a:t>
            </a:r>
            <a:r>
              <a:rPr lang="zh-CN" altLang="en-US" dirty="0"/>
              <a:t>以上（使用</a:t>
            </a:r>
            <a:r>
              <a:rPr lang="en-US" altLang="zh-CN" dirty="0"/>
              <a:t>MLP</a:t>
            </a:r>
            <a:r>
              <a:rPr lang="zh-CN" altLang="en-US" dirty="0"/>
              <a:t>和</a:t>
            </a:r>
            <a:r>
              <a:rPr lang="en-US" altLang="zh-CN" dirty="0"/>
              <a:t>CNN</a:t>
            </a:r>
            <a:r>
              <a:rPr lang="zh-CN" altLang="en-US" dirty="0"/>
              <a:t>均未达到），下次实验将选择参数更多的模型。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56801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889B-3BFA-C438-127C-494B452D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/>
              <a:t>Question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2F7F-A150-F252-80EB-2379CCC4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以上是要求的部分实验</a:t>
            </a:r>
            <a:r>
              <a:rPr lang="zh-CN" altLang="en-US" dirty="0"/>
              <a:t>，我不知道我是否正确理解了实验的要求。感觉第一部分和第二部分唯一有关联的就是两个参数的传递。</a:t>
            </a:r>
            <a:endParaRPr lang="en-US" altLang="zh-CN" dirty="0"/>
          </a:p>
          <a:p>
            <a:r>
              <a:rPr lang="en-FR" dirty="0"/>
              <a:t>下一步需要怎么做呢</a:t>
            </a:r>
            <a:r>
              <a:rPr lang="zh-CN" altLang="en-US" dirty="0"/>
              <a:t>？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7481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443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联邦学习与拓扑网络结合的部分实验</vt:lpstr>
      <vt:lpstr>实验参数</vt:lpstr>
      <vt:lpstr>实验流程（第一部分：网络生成）</vt:lpstr>
      <vt:lpstr>实验流程（第一部分：网络生成）</vt:lpstr>
      <vt:lpstr>实验流程（第一部分：网络生成）</vt:lpstr>
      <vt:lpstr>实验流程（第二部分：联邦学习）</vt:lpstr>
      <vt:lpstr>实验流程（第二部分：联邦学习）</vt:lpstr>
      <vt:lpstr>实验流程（第二部分：联邦学习）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联邦学习与拓扑网络结合的部分实验</dc:title>
  <dc:creator>Office</dc:creator>
  <cp:lastModifiedBy>Office</cp:lastModifiedBy>
  <cp:revision>2</cp:revision>
  <dcterms:created xsi:type="dcterms:W3CDTF">2023-08-17T22:06:37Z</dcterms:created>
  <dcterms:modified xsi:type="dcterms:W3CDTF">2023-08-17T22:40:42Z</dcterms:modified>
</cp:coreProperties>
</file>