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73222"/>
  </p:normalViewPr>
  <p:slideViewPr>
    <p:cSldViewPr snapToGrid="0" snapToObjects="1">
      <p:cViewPr>
        <p:scale>
          <a:sx n="81" d="100"/>
          <a:sy n="81" d="100"/>
        </p:scale>
        <p:origin x="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41C32-69EE-EF43-96A4-6FBCEB09D48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AE27E-D3CE-164A-A640-1D3D389B3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5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According to the OSP2 manual, there are several classes to be implement in memory module:</a:t>
            </a:r>
          </a:p>
          <a:p>
            <a:pPr lvl="1"/>
            <a:r>
              <a:rPr lang="en-US" dirty="0" err="1" smtClean="0"/>
              <a:t>FrameTableEntry</a:t>
            </a:r>
            <a:r>
              <a:rPr lang="en-US" dirty="0" smtClean="0"/>
              <a:t>: 		physical memory frame</a:t>
            </a:r>
          </a:p>
          <a:p>
            <a:pPr lvl="1"/>
            <a:r>
              <a:rPr lang="en-US" dirty="0" err="1" smtClean="0"/>
              <a:t>PageTableEntry</a:t>
            </a:r>
            <a:r>
              <a:rPr lang="en-US" dirty="0" smtClean="0"/>
              <a:t>: 		logical page resides in virtual memory</a:t>
            </a:r>
          </a:p>
          <a:p>
            <a:pPr lvl="1"/>
            <a:r>
              <a:rPr lang="en-US" dirty="0" err="1" smtClean="0"/>
              <a:t>PageTable</a:t>
            </a:r>
            <a:r>
              <a:rPr lang="en-US" dirty="0" smtClean="0"/>
              <a:t>: 		page table that associated with a certain task</a:t>
            </a:r>
          </a:p>
          <a:p>
            <a:pPr lvl="1"/>
            <a:r>
              <a:rPr lang="en-US" dirty="0" smtClean="0"/>
              <a:t>MMU: 		memory management unit, where replacement algorithm utilized</a:t>
            </a:r>
          </a:p>
          <a:p>
            <a:pPr lvl="1"/>
            <a:r>
              <a:rPr lang="en-US" dirty="0" err="1" smtClean="0"/>
              <a:t>PageFaultHandler</a:t>
            </a:r>
            <a:r>
              <a:rPr lang="en-US" dirty="0" smtClean="0"/>
              <a:t>: 	handler for page fault, where part of replacement algorithm implemented</a:t>
            </a:r>
          </a:p>
          <a:p>
            <a:r>
              <a:rPr lang="en-US" dirty="0" smtClean="0"/>
              <a:t>In order to prevent 'zombie' frames that occupied memory space but no living task will remove it out, a daemon is introduced to periodically clean those frames in memory:</a:t>
            </a:r>
          </a:p>
          <a:p>
            <a:pPr lvl="1"/>
            <a:r>
              <a:rPr lang="en-US" dirty="0" err="1" smtClean="0"/>
              <a:t>MMDaemon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1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basically what happens when memory</a:t>
            </a:r>
            <a:r>
              <a:rPr lang="en-US" baseline="0" dirty="0" smtClean="0"/>
              <a:t> frame is </a:t>
            </a:r>
            <a:r>
              <a:rPr lang="en-US" baseline="0" dirty="0" err="1" smtClean="0"/>
              <a:t>refered</a:t>
            </a:r>
            <a:r>
              <a:rPr lang="en-US" baseline="0" dirty="0" smtClean="0"/>
              <a:t>, read/write/lock</a:t>
            </a:r>
          </a:p>
          <a:p>
            <a:r>
              <a:rPr lang="en-US" baseline="0" dirty="0" smtClean="0"/>
              <a:t>Before actual reference, the page should be valid. To make the page valid a page fault may finally be called to grab the target page into the memory frame.</a:t>
            </a:r>
          </a:p>
          <a:p>
            <a:r>
              <a:rPr lang="en-US" baseline="0" dirty="0" smtClean="0"/>
              <a:t>One thing: there is a mistake in the manual:</a:t>
            </a:r>
          </a:p>
          <a:p>
            <a:r>
              <a:rPr lang="en-US" dirty="0" smtClean="0"/>
              <a:t>It is said that </a:t>
            </a:r>
            <a:r>
              <a:rPr lang="en-US" dirty="0" err="1" smtClean="0"/>
              <a:t>getPageAddressBits</a:t>
            </a:r>
            <a:r>
              <a:rPr lang="en-US" dirty="0" smtClean="0"/>
              <a:t>() is used to get the number of bits representing offset within a page. But actually OSP2 software use it to represent the page number instead. This is also proved by the description in Device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1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validating so that no other threads manipulate</a:t>
            </a:r>
            <a:r>
              <a:rPr lang="en-US" baseline="0" dirty="0" smtClean="0"/>
              <a:t> this page</a:t>
            </a:r>
          </a:p>
          <a:p>
            <a:r>
              <a:rPr lang="en-US" baseline="0" dirty="0" smtClean="0"/>
              <a:t>Suspend the thread so it waits for </a:t>
            </a:r>
            <a:r>
              <a:rPr lang="en-US" baseline="0" dirty="0" err="1" smtClean="0"/>
              <a:t>pagefault</a:t>
            </a:r>
            <a:endParaRPr lang="en-US" baseline="0" dirty="0" smtClean="0"/>
          </a:p>
          <a:p>
            <a:r>
              <a:rPr lang="en-US" baseline="0" dirty="0" smtClean="0"/>
              <a:t>There must be a free frame before moving a page into memory. The frame should be either free already or replaced by algorithm.</a:t>
            </a:r>
          </a:p>
          <a:p>
            <a:r>
              <a:rPr lang="en-US" baseline="0" dirty="0" smtClean="0"/>
              <a:t>The dark block is the place where replacement algorithm used.</a:t>
            </a:r>
          </a:p>
          <a:p>
            <a:r>
              <a:rPr lang="en-US" dirty="0" smtClean="0"/>
              <a:t>Replacement make sure a frame is free for receiving</a:t>
            </a:r>
            <a:r>
              <a:rPr lang="en-US" baseline="0" dirty="0" smtClean="0"/>
              <a:t> new page.</a:t>
            </a:r>
          </a:p>
          <a:p>
            <a:r>
              <a:rPr lang="en-US" baseline="0" dirty="0" smtClean="0"/>
              <a:t>Then the remaining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8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has been</a:t>
            </a:r>
            <a:r>
              <a:rPr lang="en-US" baseline="0" dirty="0" smtClean="0"/>
              <a:t> done. And there are bugs, here are some of the most important features generated from the debug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the slide to replacement algorithm</a:t>
            </a:r>
          </a:p>
          <a:p>
            <a:r>
              <a:rPr lang="en-US" dirty="0" err="1" smtClean="0"/>
              <a:t>getLRUframe</a:t>
            </a:r>
            <a:r>
              <a:rPr lang="en-US" dirty="0" smtClean="0"/>
              <a:t>()* and *</a:t>
            </a:r>
            <a:r>
              <a:rPr lang="en-US" dirty="0" err="1" smtClean="0"/>
              <a:t>newLRU</a:t>
            </a:r>
            <a:r>
              <a:rPr lang="en-US" dirty="0" smtClean="0"/>
              <a:t>()* is called by </a:t>
            </a:r>
            <a:r>
              <a:rPr lang="en-US" dirty="0" err="1" smtClean="0"/>
              <a:t>PageFaultHandler</a:t>
            </a:r>
            <a:r>
              <a:rPr lang="en-US" dirty="0" smtClean="0"/>
              <a:t> where actual replacement happens, and *</a:t>
            </a:r>
            <a:r>
              <a:rPr lang="en-US" dirty="0" err="1" smtClean="0"/>
              <a:t>do_LRUAlignment</a:t>
            </a:r>
            <a:r>
              <a:rPr lang="en-US" dirty="0" smtClean="0"/>
              <a:t>()* is called each time *refer()* is called.</a:t>
            </a:r>
          </a:p>
          <a:p>
            <a:r>
              <a:rPr lang="en-US" dirty="0" smtClean="0"/>
              <a:t>Another important issue is statistic recording. For this purpose, several features including page fault rate and page fault per reference are estimated. 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Read the slide about </a:t>
            </a:r>
            <a:r>
              <a:rPr lang="en-US" dirty="0" err="1" smtClean="0"/>
              <a:t>cleanFrames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 classes for implementation mentioned in the manual are:</a:t>
            </a:r>
          </a:p>
          <a:p>
            <a:r>
              <a:rPr lang="en-US" dirty="0" smtClean="0"/>
              <a:t>**Device**: receive request and scheduling</a:t>
            </a:r>
          </a:p>
          <a:p>
            <a:r>
              <a:rPr lang="en-US" dirty="0" smtClean="0"/>
              <a:t>**IORB**: the request block, for</a:t>
            </a:r>
            <a:r>
              <a:rPr lang="en-US" baseline="0" dirty="0" smtClean="0"/>
              <a:t> performance data added it with a </a:t>
            </a:r>
            <a:r>
              <a:rPr lang="en-US" baseline="0" dirty="0" err="1" smtClean="0"/>
              <a:t>createTime</a:t>
            </a:r>
            <a:endParaRPr lang="en-US" dirty="0" smtClean="0"/>
          </a:p>
          <a:p>
            <a:r>
              <a:rPr lang="en-US" dirty="0" smtClean="0"/>
              <a:t>**</a:t>
            </a:r>
            <a:r>
              <a:rPr lang="en-US" dirty="0" err="1" smtClean="0"/>
              <a:t>DiskInterruptHandler</a:t>
            </a:r>
            <a:r>
              <a:rPr lang="en-US" dirty="0" smtClean="0"/>
              <a:t>**: handler for disk interrupt, this interrupt is generated when an actual disk operation is finished.</a:t>
            </a:r>
          </a:p>
          <a:p>
            <a:r>
              <a:rPr lang="en-US" dirty="0" smtClean="0"/>
              <a:t>Addition to these class, one **Stats** class is add for the purpose of performance data recording. It keeps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pagefault</a:t>
            </a:r>
            <a:r>
              <a:rPr lang="en-US" baseline="0" dirty="0" smtClean="0"/>
              <a:t> amount and reference amount so far for a specific **Device**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iorbQueue</a:t>
            </a:r>
            <a:r>
              <a:rPr lang="en-US" baseline="0" dirty="0" smtClean="0"/>
              <a:t>:</a:t>
            </a:r>
            <a:endParaRPr lang="en-US" dirty="0" smtClean="0"/>
          </a:p>
          <a:p>
            <a:r>
              <a:rPr lang="en-US" dirty="0" smtClean="0"/>
              <a:t>Super class **</a:t>
            </a:r>
            <a:r>
              <a:rPr lang="en-US" dirty="0" err="1" smtClean="0"/>
              <a:t>IflDevice</a:t>
            </a:r>
            <a:r>
              <a:rPr lang="en-US" dirty="0" smtClean="0"/>
              <a:t>** already has an interface </a:t>
            </a:r>
            <a:r>
              <a:rPr lang="en-US" dirty="0" err="1" smtClean="0"/>
              <a:t>iorbQueue</a:t>
            </a:r>
            <a:r>
              <a:rPr lang="en-US" dirty="0" smtClean="0"/>
              <a:t> to be implemented, it should always be maintained by the algorithm though there may be additional representations in **Device**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3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endParaRPr lang="en-US" dirty="0" smtClean="0"/>
          </a:p>
          <a:p>
            <a:r>
              <a:rPr lang="en-US" dirty="0" smtClean="0"/>
              <a:t>Except for FIFO, all other algorithm need **IORB** sorted by their track number, so they put new request to a proper position in the sorted queue.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dequeue</a:t>
            </a:r>
            <a:r>
              <a:rPr lang="en-US" dirty="0" smtClean="0"/>
              <a:t>, FIFO just retrieve the oldest one in the head of queue; C-SCAN will scan the sorted queue in a certain direction and return to the beginning if reaches the other edge; SSTF will look for the closest request based on track number; F-SCAN will do [SCAN]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3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steps for handling disk interrupts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block in dark color is where part of scheduling algorithm happens.</a:t>
            </a:r>
          </a:p>
          <a:p>
            <a:r>
              <a:rPr lang="en-US" baseline="0" dirty="0" smtClean="0"/>
              <a:t>This step chooses an appropriate IORB in the queue for new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E27E-D3CE-164A-A640-1D3D389B39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9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rlieFaceButt/OSP2Project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097" y="667828"/>
            <a:ext cx="10318418" cy="4394988"/>
          </a:xfrm>
        </p:spPr>
        <p:txBody>
          <a:bodyPr/>
          <a:lstStyle/>
          <a:p>
            <a:r>
              <a:rPr lang="en-US" dirty="0" smtClean="0"/>
              <a:t>OSP2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9688" y="6396055"/>
            <a:ext cx="4572312" cy="461945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Shuchang</a:t>
            </a:r>
            <a:r>
              <a:rPr lang="en-US" dirty="0" smtClean="0"/>
              <a:t> Liu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6130" y="3493156"/>
            <a:ext cx="295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Group member:</a:t>
            </a:r>
          </a:p>
          <a:p>
            <a:pPr algn="ctr"/>
            <a:r>
              <a:rPr lang="en-US" sz="3200" dirty="0" err="1" smtClean="0"/>
              <a:t>Shuchang</a:t>
            </a:r>
            <a:r>
              <a:rPr lang="en-US" sz="3200" dirty="0" smtClean="0"/>
              <a:t> Liu</a:t>
            </a:r>
          </a:p>
          <a:p>
            <a:pPr algn="ctr"/>
            <a:r>
              <a:rPr lang="en-US" sz="3200" dirty="0" err="1" smtClean="0"/>
              <a:t>Yuhao</a:t>
            </a:r>
            <a:r>
              <a:rPr lang="en-US" sz="3200" dirty="0" smtClean="0"/>
              <a:t> Liu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05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Devices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3875" y="3438100"/>
            <a:ext cx="2619214" cy="805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Device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721256" y="1723997"/>
            <a:ext cx="4386158" cy="805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GenericQueueInterface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7509223" y="5503945"/>
            <a:ext cx="3598191" cy="805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IORB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984910" y="348479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533089" y="3737226"/>
            <a:ext cx="2189135" cy="207659"/>
          </a:xfrm>
          <a:prstGeom prst="rightArrow">
            <a:avLst>
              <a:gd name="adj1" fmla="val 11865"/>
              <a:gd name="adj2" fmla="val 92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00474" y="5503945"/>
            <a:ext cx="3791248" cy="805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DiskInteruptHandler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9693328" y="462342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99616" y="4468084"/>
            <a:ext cx="2619214" cy="805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Stats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1897248" y="1723997"/>
            <a:ext cx="2619214" cy="805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IflDevice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4967315" y="1770687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contains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4515494" y="2023123"/>
            <a:ext cx="2189135" cy="207659"/>
          </a:xfrm>
          <a:prstGeom prst="rightArrow">
            <a:avLst>
              <a:gd name="adj1" fmla="val 11865"/>
              <a:gd name="adj2" fmla="val 92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04628" y="3390639"/>
            <a:ext cx="3598191" cy="805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IORBQueue</a:t>
            </a:r>
            <a:endParaRPr lang="en-US" sz="3200" dirty="0"/>
          </a:p>
        </p:txBody>
      </p:sp>
      <p:sp>
        <p:nvSpPr>
          <p:cNvPr id="27" name="Right Arrow 26"/>
          <p:cNvSpPr/>
          <p:nvPr/>
        </p:nvSpPr>
        <p:spPr>
          <a:xfrm rot="16200000">
            <a:off x="2752759" y="2885461"/>
            <a:ext cx="908191" cy="176685"/>
          </a:xfrm>
          <a:prstGeom prst="rightArrow">
            <a:avLst>
              <a:gd name="adj1" fmla="val 6598"/>
              <a:gd name="adj2" fmla="val 66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06854" y="282400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6200000">
            <a:off x="8443612" y="2848201"/>
            <a:ext cx="908191" cy="176685"/>
          </a:xfrm>
          <a:prstGeom prst="rightArrow">
            <a:avLst>
              <a:gd name="adj1" fmla="val 6598"/>
              <a:gd name="adj2" fmla="val 66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897707" y="277430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implements</a:t>
            </a:r>
            <a:endParaRPr lang="en-US" dirty="0"/>
          </a:p>
        </p:txBody>
      </p:sp>
      <p:sp>
        <p:nvSpPr>
          <p:cNvPr id="351" name="Right Arrow 350"/>
          <p:cNvSpPr/>
          <p:nvPr/>
        </p:nvSpPr>
        <p:spPr>
          <a:xfrm rot="16200000" flipH="1">
            <a:off x="9032772" y="4710162"/>
            <a:ext cx="1296700" cy="250060"/>
          </a:xfrm>
          <a:prstGeom prst="rightArrow">
            <a:avLst>
              <a:gd name="adj1" fmla="val 6598"/>
              <a:gd name="adj2" fmla="val 66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TextBox 351"/>
          <p:cNvSpPr txBox="1"/>
          <p:nvPr/>
        </p:nvSpPr>
        <p:spPr>
          <a:xfrm>
            <a:off x="9256010" y="51346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9308318" y="4216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4464653" y="1768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6262820" y="1768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4515494" y="34389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6340839" y="34717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62" name="Elbow Connector 361"/>
          <p:cNvCxnSpPr>
            <a:stCxn id="10" idx="1"/>
            <a:endCxn id="19" idx="1"/>
          </p:cNvCxnSpPr>
          <p:nvPr/>
        </p:nvCxnSpPr>
        <p:spPr>
          <a:xfrm rot="10800000" flipH="1" flipV="1">
            <a:off x="4533088" y="3841056"/>
            <a:ext cx="1666527" cy="1029984"/>
          </a:xfrm>
          <a:prstGeom prst="bentConnector3">
            <a:avLst>
              <a:gd name="adj1" fmla="val 260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/>
          <p:cNvSpPr txBox="1"/>
          <p:nvPr/>
        </p:nvSpPr>
        <p:spPr>
          <a:xfrm>
            <a:off x="5820104" y="45066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936723" y="419271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contains</a:t>
            </a:r>
            <a:endParaRPr lang="en-US"/>
          </a:p>
        </p:txBody>
      </p:sp>
      <p:sp>
        <p:nvSpPr>
          <p:cNvPr id="370" name="Right Arrow 369"/>
          <p:cNvSpPr/>
          <p:nvPr/>
        </p:nvSpPr>
        <p:spPr>
          <a:xfrm>
            <a:off x="5291722" y="5797195"/>
            <a:ext cx="2189135" cy="207659"/>
          </a:xfrm>
          <a:prstGeom prst="rightArrow">
            <a:avLst>
              <a:gd name="adj1" fmla="val 11865"/>
              <a:gd name="adj2" fmla="val 92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ight Arrow 370"/>
          <p:cNvSpPr/>
          <p:nvPr/>
        </p:nvSpPr>
        <p:spPr>
          <a:xfrm rot="16200000">
            <a:off x="2582269" y="4791016"/>
            <a:ext cx="1238482" cy="187375"/>
          </a:xfrm>
          <a:prstGeom prst="rightArrow">
            <a:avLst>
              <a:gd name="adj1" fmla="val 11865"/>
              <a:gd name="adj2" fmla="val 92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6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3091"/>
          </a:xfrm>
        </p:spPr>
        <p:txBody>
          <a:bodyPr/>
          <a:lstStyle/>
          <a:p>
            <a:r>
              <a:rPr lang="en-US" dirty="0" smtClean="0"/>
              <a:t>Scheduling Queue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92567"/>
              </p:ext>
            </p:extLst>
          </p:nvPr>
        </p:nvGraphicFramePr>
        <p:xfrm>
          <a:off x="1921640" y="1760190"/>
          <a:ext cx="886197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612"/>
                <a:gridCol w="1443890"/>
                <a:gridCol w="2028323"/>
                <a:gridCol w="2431894"/>
                <a:gridCol w="1529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Enqueue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Dequeue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Cancelling</a:t>
                      </a:r>
                    </a:p>
                    <a:p>
                      <a:r>
                        <a:rPr lang="en-US" dirty="0" err="1" smtClean="0"/>
                        <a:t>PendingIO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GenericList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removeHead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C-SCAN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sortEuqueue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do_cscanDequeue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sortEuqueue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do_sstfDequeue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F-SCAN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Vectors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sortEuqueue</a:t>
                      </a:r>
                      <a:r>
                        <a:rPr lang="en-US" dirty="0" smtClean="0"/>
                        <a:t>()</a:t>
                      </a:r>
                      <a:r>
                        <a:rPr lang="en-US" baseline="0" dirty="0" smtClean="0"/>
                        <a:t> for queuing vector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do_fscanDequeue</a:t>
                      </a:r>
                      <a:r>
                        <a:rPr lang="en-US" dirty="0" smtClean="0"/>
                        <a:t>() for</a:t>
                      </a:r>
                      <a:r>
                        <a:rPr lang="en-US" baseline="0" dirty="0" smtClean="0"/>
                        <a:t> scanning 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 this for both vectors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1766" y="4840014"/>
            <a:ext cx="781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 maintain sorted IORB list, smaller indexed IORB has smaller track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8856"/>
          </a:xfrm>
        </p:spPr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diskinterupt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1549400" y="1460091"/>
            <a:ext cx="3285640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Retrieve interrupt info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1549399" y="2471003"/>
            <a:ext cx="3285640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Decrement file lock count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1549399" y="4534811"/>
            <a:ext cx="3285640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Unlock page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2905769" y="3114408"/>
            <a:ext cx="572905" cy="180198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2905769" y="2109681"/>
            <a:ext cx="572905" cy="180198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1549399" y="3492828"/>
            <a:ext cx="3285640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the file if necessary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2905769" y="4148835"/>
            <a:ext cx="572905" cy="180198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7543324" y="3476358"/>
            <a:ext cx="3285640" cy="657377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choose a new request</a:t>
            </a:r>
            <a:endParaRPr lang="en-US" dirty="0"/>
          </a:p>
        </p:txBody>
      </p:sp>
      <p:sp>
        <p:nvSpPr>
          <p:cNvPr id="18" name="Parallelogram 17"/>
          <p:cNvSpPr/>
          <p:nvPr/>
        </p:nvSpPr>
        <p:spPr>
          <a:xfrm>
            <a:off x="1539078" y="5600121"/>
            <a:ext cx="3285640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page and frame bits</a:t>
            </a:r>
            <a:endParaRPr lang="en-US" dirty="0"/>
          </a:p>
        </p:txBody>
      </p:sp>
      <p:sp>
        <p:nvSpPr>
          <p:cNvPr id="20" name="Parallelogram 19"/>
          <p:cNvSpPr/>
          <p:nvPr/>
        </p:nvSpPr>
        <p:spPr>
          <a:xfrm>
            <a:off x="7543325" y="1487108"/>
            <a:ext cx="3285640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Unreserve</a:t>
            </a:r>
            <a:r>
              <a:rPr lang="en-US" dirty="0" smtClean="0"/>
              <a:t> the frame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7543324" y="4717070"/>
            <a:ext cx="3285640" cy="42248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serving new request</a:t>
            </a:r>
            <a:endParaRPr lang="en-US" dirty="0"/>
          </a:p>
        </p:txBody>
      </p:sp>
      <p:cxnSp>
        <p:nvCxnSpPr>
          <p:cNvPr id="22" name="Elbow Connector 21"/>
          <p:cNvCxnSpPr>
            <a:stCxn id="18" idx="4"/>
            <a:endCxn id="20" idx="0"/>
          </p:cNvCxnSpPr>
          <p:nvPr/>
        </p:nvCxnSpPr>
        <p:spPr>
          <a:xfrm rot="5400000" flipH="1" flipV="1">
            <a:off x="3902400" y="766605"/>
            <a:ext cx="4563242" cy="6004247"/>
          </a:xfrm>
          <a:prstGeom prst="bentConnector5">
            <a:avLst>
              <a:gd name="adj1" fmla="val -5010"/>
              <a:gd name="adj2" fmla="val 50000"/>
              <a:gd name="adj3" fmla="val 10501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8899693" y="2141649"/>
            <a:ext cx="572905" cy="180198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8899693" y="3119150"/>
            <a:ext cx="572905" cy="180198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8899693" y="4330089"/>
            <a:ext cx="572905" cy="180197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2895446" y="5219137"/>
            <a:ext cx="572905" cy="180198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>
            <a:off x="7543324" y="2488284"/>
            <a:ext cx="3285640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the device idle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7325"/>
          </a:xfrm>
        </p:spPr>
        <p:txBody>
          <a:bodyPr/>
          <a:lstStyle/>
          <a:p>
            <a:r>
              <a:rPr lang="en-US" smtClean="0"/>
              <a:t>Performance - devices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03131"/>
            <a:ext cx="10178322" cy="4476461"/>
          </a:xfrm>
        </p:spPr>
        <p:txBody>
          <a:bodyPr/>
          <a:lstStyle/>
          <a:p>
            <a:r>
              <a:rPr lang="en-US" smtClean="0"/>
              <a:t>Each record should look like: &gt; [3577]: 0-2 IORB created: 3577</a:t>
            </a:r>
          </a:p>
          <a:p>
            <a:r>
              <a:rPr lang="en-US" smtClean="0"/>
              <a:t>Meaning: at clock time 3577 an IORB created at the same clock cycle is put into service causing the disk head move from 0 to 2</a:t>
            </a:r>
          </a:p>
          <a:p>
            <a:r>
              <a:rPr lang="en-US" smtClean="0"/>
              <a:t>Two criteria for performance data: the overall scheduling behavior by disk head movement, and the response 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98172"/>
            <a:ext cx="10178322" cy="1298721"/>
          </a:xfrm>
        </p:spPr>
        <p:txBody>
          <a:bodyPr>
            <a:noAutofit/>
          </a:bodyPr>
          <a:lstStyle/>
          <a:p>
            <a:r>
              <a:rPr lang="en-US" sz="3200" dirty="0" smtClean="0"/>
              <a:t>2 modules (Task and Thread) as lab task</a:t>
            </a:r>
          </a:p>
          <a:p>
            <a:r>
              <a:rPr lang="en-US" sz="3200" dirty="0" smtClean="0"/>
              <a:t>2 additional modules we implement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7343" y="4682012"/>
            <a:ext cx="733697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Devices: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/>
              <a:t>Implement modules following OSP2 manual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/>
              <a:t>Readme file, output log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7343" y="2996893"/>
            <a:ext cx="94869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/>
              <a:t>Memory: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/>
              <a:t>Implement modules with FIFO and LRU replacement algorithms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/>
              <a:t>Collect </a:t>
            </a:r>
            <a:r>
              <a:rPr lang="en-US" sz="2400" dirty="0"/>
              <a:t>performance data and write a report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/>
              <a:t>Readme file, output 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7343" y="4682012"/>
            <a:ext cx="106735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Devices: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/>
              <a:t>Implement modules </a:t>
            </a:r>
            <a:r>
              <a:rPr lang="en-US" sz="2400" dirty="0" smtClean="0"/>
              <a:t>with FIFO, C-SCAN, SSTF, and F-SCAN algorithms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/>
              <a:t>Collect performance data and write a report</a:t>
            </a:r>
            <a:endParaRPr lang="en-US" sz="2400" dirty="0"/>
          </a:p>
          <a:p>
            <a:pPr marL="1257300" lvl="2" indent="-342900">
              <a:buFont typeface="Arial" charset="0"/>
              <a:buChar char="•"/>
            </a:pPr>
            <a:r>
              <a:rPr lang="en-US" sz="2400" dirty="0"/>
              <a:t>Readme file, output log</a:t>
            </a:r>
          </a:p>
        </p:txBody>
      </p:sp>
    </p:spTree>
    <p:extLst>
      <p:ext uri="{BB962C8B-B14F-4D97-AF65-F5344CB8AC3E}">
        <p14:creationId xmlns:p14="http://schemas.microsoft.com/office/powerpoint/2010/main" val="205029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60190"/>
            <a:ext cx="10178322" cy="3593591"/>
          </a:xfrm>
        </p:spPr>
        <p:txBody>
          <a:bodyPr/>
          <a:lstStyle/>
          <a:p>
            <a:r>
              <a:rPr lang="en-US" dirty="0" smtClean="0"/>
              <a:t>Assign each algorithms as a task and assign it to a person.</a:t>
            </a:r>
          </a:p>
          <a:p>
            <a:r>
              <a:rPr lang="en-US" dirty="0" smtClean="0"/>
              <a:t>Task including implementation, log data collection, analysis and report, anything that generates a file.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tool: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github.com/CharlieFaceButt/OSP2Project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24" y="3135262"/>
            <a:ext cx="7522029" cy="36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7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8715"/>
          </a:xfrm>
        </p:spPr>
        <p:txBody>
          <a:bodyPr/>
          <a:lstStyle/>
          <a:p>
            <a:r>
              <a:rPr lang="en-US" dirty="0" smtClean="0"/>
              <a:t>Implementation - Memory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897248" y="1778649"/>
            <a:ext cx="8406540" cy="4577729"/>
            <a:chOff x="1897248" y="1778649"/>
            <a:chExt cx="8406540" cy="4577729"/>
          </a:xfrm>
        </p:grpSpPr>
        <p:sp>
          <p:nvSpPr>
            <p:cNvPr id="4" name="Rectangle 3"/>
            <p:cNvSpPr/>
            <p:nvPr/>
          </p:nvSpPr>
          <p:spPr>
            <a:xfrm>
              <a:off x="1897248" y="3417698"/>
              <a:ext cx="2619214" cy="8059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MMU</a:t>
              </a:r>
              <a:endParaRPr lang="en-US" sz="3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705597" y="3417698"/>
              <a:ext cx="3598191" cy="8059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smtClean="0"/>
                <a:t>FrameTableEntry</a:t>
              </a:r>
              <a:endParaRPr lang="en-US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05596" y="5550466"/>
              <a:ext cx="3598191" cy="8059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/>
                <a:t>PageTableEntry</a:t>
              </a:r>
              <a:endParaRPr lang="en-US" sz="3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8283" y="3464388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contains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0"/>
              <a:endCxn id="5" idx="2"/>
            </p:cNvCxnSpPr>
            <p:nvPr/>
          </p:nvCxnSpPr>
          <p:spPr>
            <a:xfrm flipV="1">
              <a:off x="8504692" y="4223610"/>
              <a:ext cx="1" cy="1326856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ight Arrow 19"/>
            <p:cNvSpPr/>
            <p:nvPr/>
          </p:nvSpPr>
          <p:spPr>
            <a:xfrm>
              <a:off x="4516462" y="3716824"/>
              <a:ext cx="2189135" cy="207659"/>
            </a:xfrm>
            <a:prstGeom prst="rightArrow">
              <a:avLst>
                <a:gd name="adj1" fmla="val 11865"/>
                <a:gd name="adj2" fmla="val 92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97248" y="5550466"/>
              <a:ext cx="2619214" cy="8059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/>
                <a:t>PageTable</a:t>
              </a:r>
              <a:endParaRPr lang="en-US" sz="3200" dirty="0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4516461" y="5862658"/>
              <a:ext cx="2189135" cy="207659"/>
            </a:xfrm>
            <a:prstGeom prst="rightArrow">
              <a:avLst>
                <a:gd name="adj1" fmla="val 11865"/>
                <a:gd name="adj2" fmla="val 92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68283" y="5563531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contains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04691" y="4664112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associates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50778" y="1778649"/>
              <a:ext cx="3988230" cy="8059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smtClean="0"/>
                <a:t>PageFaultHandler</a:t>
              </a:r>
              <a:endParaRPr lang="en-US" sz="3200" dirty="0"/>
            </a:p>
          </p:txBody>
        </p:sp>
        <p:cxnSp>
          <p:nvCxnSpPr>
            <p:cNvPr id="32" name="Elbow Connector 31"/>
            <p:cNvCxnSpPr>
              <a:stCxn id="30" idx="2"/>
              <a:endCxn id="4" idx="0"/>
            </p:cNvCxnSpPr>
            <p:nvPr/>
          </p:nvCxnSpPr>
          <p:spPr>
            <a:xfrm rot="5400000">
              <a:off x="4109306" y="1682110"/>
              <a:ext cx="833137" cy="2638038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30" idx="2"/>
              <a:endCxn id="5" idx="0"/>
            </p:cNvCxnSpPr>
            <p:nvPr/>
          </p:nvCxnSpPr>
          <p:spPr>
            <a:xfrm rot="16200000" flipH="1">
              <a:off x="6758225" y="1671229"/>
              <a:ext cx="833137" cy="265980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0" idx="2"/>
              <a:endCxn id="7" idx="3"/>
            </p:cNvCxnSpPr>
            <p:nvPr/>
          </p:nvCxnSpPr>
          <p:spPr>
            <a:xfrm rot="16200000" flipH="1">
              <a:off x="6389910" y="2039544"/>
              <a:ext cx="3368861" cy="4458894"/>
            </a:xfrm>
            <a:prstGeom prst="bentConnector4">
              <a:avLst>
                <a:gd name="adj1" fmla="val 6642"/>
                <a:gd name="adj2" fmla="val 10512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4301421" y="4468619"/>
            <a:ext cx="2619214" cy="805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MMDaemon</a:t>
            </a:r>
            <a:endParaRPr lang="en-US" sz="3200" dirty="0"/>
          </a:p>
        </p:txBody>
      </p:sp>
      <p:cxnSp>
        <p:nvCxnSpPr>
          <p:cNvPr id="42" name="Elbow Connector 41"/>
          <p:cNvCxnSpPr>
            <a:stCxn id="41" idx="1"/>
            <a:endCxn id="4" idx="2"/>
          </p:cNvCxnSpPr>
          <p:nvPr/>
        </p:nvCxnSpPr>
        <p:spPr>
          <a:xfrm rot="10800000">
            <a:off x="3206855" y="4223611"/>
            <a:ext cx="1094566" cy="6479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memory reference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1746766" y="1257608"/>
            <a:ext cx="3285640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Calculate page number</a:t>
            </a:r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1746765" y="2268520"/>
            <a:ext cx="3285640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Get page from page table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134223" y="3283018"/>
            <a:ext cx="2510725" cy="1340675"/>
            <a:chOff x="2134223" y="3283017"/>
            <a:chExt cx="2510725" cy="1542590"/>
          </a:xfrm>
        </p:grpSpPr>
        <p:sp>
          <p:nvSpPr>
            <p:cNvPr id="7" name="Diamond 6"/>
            <p:cNvSpPr/>
            <p:nvPr/>
          </p:nvSpPr>
          <p:spPr>
            <a:xfrm>
              <a:off x="2134223" y="3283017"/>
              <a:ext cx="2510725" cy="88340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valid?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 rot="5400000">
              <a:off x="3059993" y="4405914"/>
              <a:ext cx="659188" cy="180198"/>
            </a:xfrm>
            <a:prstGeom prst="rightArrow">
              <a:avLst>
                <a:gd name="adj1" fmla="val 11846"/>
                <a:gd name="adj2" fmla="val 760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1117" y="429958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N</a:t>
              </a:r>
              <a:endParaRPr lang="en-US"/>
            </a:p>
          </p:txBody>
        </p:sp>
      </p:grpSp>
      <p:sp>
        <p:nvSpPr>
          <p:cNvPr id="11" name="Parallelogram 10"/>
          <p:cNvSpPr/>
          <p:nvPr/>
        </p:nvSpPr>
        <p:spPr>
          <a:xfrm>
            <a:off x="1746767" y="5943925"/>
            <a:ext cx="3285640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Page fault interrupt</a:t>
            </a:r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5170555" y="4772243"/>
            <a:ext cx="2239238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Suspend thread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134224" y="4623694"/>
            <a:ext cx="3083629" cy="1340675"/>
            <a:chOff x="2134224" y="4623694"/>
            <a:chExt cx="3083629" cy="1340675"/>
          </a:xfrm>
        </p:grpSpPr>
        <p:grpSp>
          <p:nvGrpSpPr>
            <p:cNvPr id="13" name="Group 12"/>
            <p:cNvGrpSpPr/>
            <p:nvPr/>
          </p:nvGrpSpPr>
          <p:grpSpPr>
            <a:xfrm>
              <a:off x="2134224" y="4623694"/>
              <a:ext cx="2510725" cy="1340675"/>
              <a:chOff x="2134224" y="3283017"/>
              <a:chExt cx="2510725" cy="1542590"/>
            </a:xfrm>
          </p:grpSpPr>
          <p:sp>
            <p:nvSpPr>
              <p:cNvPr id="14" name="Diamond 13"/>
              <p:cNvSpPr/>
              <p:nvPr/>
            </p:nvSpPr>
            <p:spPr>
              <a:xfrm>
                <a:off x="2134224" y="3283017"/>
                <a:ext cx="2510725" cy="883403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Validating?</a:t>
                </a:r>
                <a:endParaRPr lang="en-US" dirty="0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5400000">
                <a:off x="3059993" y="4405914"/>
                <a:ext cx="659188" cy="180198"/>
              </a:xfrm>
              <a:prstGeom prst="rightArrow">
                <a:avLst>
                  <a:gd name="adj1" fmla="val 11846"/>
                  <a:gd name="adj2" fmla="val 7601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21117" y="429958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N</a:t>
                </a:r>
                <a:endParaRPr lang="en-US"/>
              </a:p>
            </p:txBody>
          </p:sp>
        </p:grpSp>
        <p:sp>
          <p:nvSpPr>
            <p:cNvPr id="17" name="Right Arrow 16"/>
            <p:cNvSpPr/>
            <p:nvPr/>
          </p:nvSpPr>
          <p:spPr>
            <a:xfrm>
              <a:off x="4644948" y="4917480"/>
              <a:ext cx="572905" cy="180198"/>
            </a:xfrm>
            <a:prstGeom prst="rightArrow">
              <a:avLst>
                <a:gd name="adj1" fmla="val 11846"/>
                <a:gd name="adj2" fmla="val 760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8205" y="469911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35399" y="4221619"/>
            <a:ext cx="2510725" cy="1606572"/>
            <a:chOff x="2134224" y="4221618"/>
            <a:chExt cx="2510725" cy="1606572"/>
          </a:xfrm>
        </p:grpSpPr>
        <p:grpSp>
          <p:nvGrpSpPr>
            <p:cNvPr id="22" name="Group 21"/>
            <p:cNvGrpSpPr/>
            <p:nvPr/>
          </p:nvGrpSpPr>
          <p:grpSpPr>
            <a:xfrm>
              <a:off x="2134224" y="4623695"/>
              <a:ext cx="2510725" cy="1204495"/>
              <a:chOff x="2134224" y="3283017"/>
              <a:chExt cx="2510725" cy="1385900"/>
            </a:xfrm>
          </p:grpSpPr>
          <p:sp>
            <p:nvSpPr>
              <p:cNvPr id="25" name="Diamond 24"/>
              <p:cNvSpPr/>
              <p:nvPr/>
            </p:nvSpPr>
            <p:spPr>
              <a:xfrm>
                <a:off x="2134224" y="3283017"/>
                <a:ext cx="2510725" cy="883403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Page valid?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421117" y="429958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N</a:t>
                </a:r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389586" y="422161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7362494" y="4914811"/>
            <a:ext cx="572905" cy="180198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stCxn id="25" idx="2"/>
            <a:endCxn id="11" idx="2"/>
          </p:cNvCxnSpPr>
          <p:nvPr/>
        </p:nvCxnSpPr>
        <p:spPr>
          <a:xfrm rot="5400000">
            <a:off x="6694659" y="3672936"/>
            <a:ext cx="777573" cy="42146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4"/>
            <a:endCxn id="25" idx="3"/>
          </p:cNvCxnSpPr>
          <p:nvPr/>
        </p:nvCxnSpPr>
        <p:spPr>
          <a:xfrm rot="5400000" flipH="1" flipV="1">
            <a:off x="6224569" y="2172599"/>
            <a:ext cx="1386572" cy="7056537"/>
          </a:xfrm>
          <a:prstGeom prst="bentConnector4">
            <a:avLst>
              <a:gd name="adj1" fmla="val -16487"/>
              <a:gd name="adj2" fmla="val 10324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/>
          <p:cNvSpPr/>
          <p:nvPr/>
        </p:nvSpPr>
        <p:spPr>
          <a:xfrm>
            <a:off x="5633151" y="3441788"/>
            <a:ext cx="2900587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associated bits</a:t>
            </a:r>
            <a:endParaRPr lang="en-US" dirty="0"/>
          </a:p>
        </p:txBody>
      </p:sp>
      <p:cxnSp>
        <p:nvCxnSpPr>
          <p:cNvPr id="34" name="Elbow Connector 33"/>
          <p:cNvCxnSpPr>
            <a:stCxn id="7" idx="3"/>
            <a:endCxn id="33" idx="5"/>
          </p:cNvCxnSpPr>
          <p:nvPr/>
        </p:nvCxnSpPr>
        <p:spPr>
          <a:xfrm flipV="1">
            <a:off x="4644948" y="3666903"/>
            <a:ext cx="1044482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5" idx="0"/>
            <a:endCxn id="33" idx="1"/>
          </p:cNvCxnSpPr>
          <p:nvPr/>
        </p:nvCxnSpPr>
        <p:spPr>
          <a:xfrm rot="16200000" flipV="1">
            <a:off x="7574289" y="3007222"/>
            <a:ext cx="1181908" cy="2051039"/>
          </a:xfrm>
          <a:prstGeom prst="bentConnector3">
            <a:avLst>
              <a:gd name="adj1" fmla="val 11934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 rot="5400000">
            <a:off x="3103135" y="2911925"/>
            <a:ext cx="572905" cy="180198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5400000">
            <a:off x="3103135" y="1907198"/>
            <a:ext cx="572905" cy="180198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93626" y="1592826"/>
            <a:ext cx="2589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MMU.do_refer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4993157" y="1207282"/>
            <a:ext cx="268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 mistake in manual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7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2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Typical </a:t>
            </a:r>
            <a:r>
              <a:rPr lang="en-US" dirty="0" err="1" smtClean="0"/>
              <a:t>pagefault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1549400" y="1460091"/>
            <a:ext cx="3285640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validating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1549399" y="2471003"/>
            <a:ext cx="3285640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Suspend thread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7543325" y="1460090"/>
            <a:ext cx="3285640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the frame to page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2905769" y="3114408"/>
            <a:ext cx="572905" cy="180198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2905769" y="2109681"/>
            <a:ext cx="572905" cy="180198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1549399" y="3492828"/>
            <a:ext cx="3285640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and reserve a frame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942216" y="4525387"/>
            <a:ext cx="2858109" cy="1340675"/>
            <a:chOff x="2134224" y="4623694"/>
            <a:chExt cx="2858109" cy="1340675"/>
          </a:xfrm>
        </p:grpSpPr>
        <p:grpSp>
          <p:nvGrpSpPr>
            <p:cNvPr id="23" name="Group 22"/>
            <p:cNvGrpSpPr/>
            <p:nvPr/>
          </p:nvGrpSpPr>
          <p:grpSpPr>
            <a:xfrm>
              <a:off x="2134224" y="4623694"/>
              <a:ext cx="2510725" cy="1340675"/>
              <a:chOff x="2134224" y="3283017"/>
              <a:chExt cx="2510725" cy="1542590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2134224" y="3283017"/>
                <a:ext cx="2510725" cy="883403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Successful?</a:t>
                </a:r>
                <a:endParaRPr lang="en-US" dirty="0"/>
              </a:p>
            </p:txBody>
          </p:sp>
          <p:sp>
            <p:nvSpPr>
              <p:cNvPr id="27" name="Right Arrow 26"/>
              <p:cNvSpPr/>
              <p:nvPr/>
            </p:nvSpPr>
            <p:spPr>
              <a:xfrm rot="5400000">
                <a:off x="3059993" y="4405914"/>
                <a:ext cx="659188" cy="180198"/>
              </a:xfrm>
              <a:prstGeom prst="rightArrow">
                <a:avLst>
                  <a:gd name="adj1" fmla="val 11846"/>
                  <a:gd name="adj2" fmla="val 7601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421117" y="429958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N</a:t>
                </a:r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668205" y="469911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29" name="Right Arrow 28"/>
          <p:cNvSpPr/>
          <p:nvPr/>
        </p:nvSpPr>
        <p:spPr>
          <a:xfrm rot="5400000">
            <a:off x="2905769" y="4148835"/>
            <a:ext cx="572905" cy="180198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549399" y="5878186"/>
            <a:ext cx="3285640" cy="4502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 frame</a:t>
            </a:r>
            <a:endParaRPr lang="en-US" dirty="0"/>
          </a:p>
        </p:txBody>
      </p:sp>
      <p:sp>
        <p:nvSpPr>
          <p:cNvPr id="31" name="Parallelogram 30"/>
          <p:cNvSpPr/>
          <p:nvPr/>
        </p:nvSpPr>
        <p:spPr>
          <a:xfrm>
            <a:off x="7543325" y="2464288"/>
            <a:ext cx="3285640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page </a:t>
            </a:r>
            <a:r>
              <a:rPr lang="en-US" smtClean="0"/>
              <a:t>into frame</a:t>
            </a:r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7543325" y="3502252"/>
            <a:ext cx="3285640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page bit and frame bit</a:t>
            </a:r>
            <a:endParaRPr lang="en-US" dirty="0"/>
          </a:p>
        </p:txBody>
      </p:sp>
      <p:sp>
        <p:nvSpPr>
          <p:cNvPr id="33" name="Parallelogram 32"/>
          <p:cNvSpPr/>
          <p:nvPr/>
        </p:nvSpPr>
        <p:spPr>
          <a:xfrm>
            <a:off x="7543325" y="4514809"/>
            <a:ext cx="3285640" cy="4502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Unreserve</a:t>
            </a:r>
            <a:r>
              <a:rPr lang="en-US" dirty="0" smtClean="0"/>
              <a:t> the frame</a:t>
            </a:r>
            <a:endParaRPr lang="en-US" dirty="0"/>
          </a:p>
        </p:txBody>
      </p:sp>
      <p:sp>
        <p:nvSpPr>
          <p:cNvPr id="34" name="Parallelogram 33"/>
          <p:cNvSpPr/>
          <p:nvPr/>
        </p:nvSpPr>
        <p:spPr>
          <a:xfrm>
            <a:off x="7543325" y="5552877"/>
            <a:ext cx="3285640" cy="67534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Notify threads and set </a:t>
            </a:r>
            <a:r>
              <a:rPr lang="en-US" smtClean="0"/>
              <a:t>not validating</a:t>
            </a:r>
            <a:endParaRPr lang="en-US" dirty="0"/>
          </a:p>
        </p:txBody>
      </p:sp>
      <p:cxnSp>
        <p:nvCxnSpPr>
          <p:cNvPr id="35" name="Elbow Connector 34"/>
          <p:cNvCxnSpPr>
            <a:stCxn id="30" idx="4"/>
            <a:endCxn id="10" idx="5"/>
          </p:cNvCxnSpPr>
          <p:nvPr/>
        </p:nvCxnSpPr>
        <p:spPr>
          <a:xfrm rot="5400000" flipH="1" flipV="1">
            <a:off x="3074306" y="1803117"/>
            <a:ext cx="4643210" cy="4407385"/>
          </a:xfrm>
          <a:prstGeom prst="bentConnector4">
            <a:avLst>
              <a:gd name="adj1" fmla="val -4923"/>
              <a:gd name="adj2" fmla="val 6799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6" idx="3"/>
            <a:endCxn id="10" idx="1"/>
          </p:cNvCxnSpPr>
          <p:nvPr/>
        </p:nvCxnSpPr>
        <p:spPr>
          <a:xfrm flipV="1">
            <a:off x="4452941" y="1460090"/>
            <a:ext cx="4789483" cy="3449183"/>
          </a:xfrm>
          <a:prstGeom prst="bentConnector4">
            <a:avLst>
              <a:gd name="adj1" fmla="val 32262"/>
              <a:gd name="adj2" fmla="val 10662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 rot="5400000">
            <a:off x="8899693" y="2141649"/>
            <a:ext cx="572905" cy="180198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8899693" y="3119150"/>
            <a:ext cx="572905" cy="180198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5400000">
            <a:off x="8899693" y="4137689"/>
            <a:ext cx="572905" cy="180198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5400000">
            <a:off x="8899692" y="5161577"/>
            <a:ext cx="572905" cy="180198"/>
          </a:xfrm>
          <a:prstGeom prst="rightArrow">
            <a:avLst>
              <a:gd name="adj1" fmla="val 11846"/>
              <a:gd name="adj2" fmla="val 76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364511" y="579438"/>
            <a:ext cx="5065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PageFaultHandler.do_handlePageFault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8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smtClean="0"/>
              <a:t>–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70528"/>
          </a:xfrm>
        </p:spPr>
        <p:txBody>
          <a:bodyPr>
            <a:normAutofit/>
          </a:bodyPr>
          <a:lstStyle/>
          <a:p>
            <a:r>
              <a:rPr lang="en-US" dirty="0" err="1" smtClean="0"/>
              <a:t>FrameTableEntry</a:t>
            </a:r>
            <a:endParaRPr lang="en-US" dirty="0" smtClean="0"/>
          </a:p>
          <a:p>
            <a:pPr lvl="1"/>
            <a:r>
              <a:rPr lang="en-US" dirty="0" smtClean="0"/>
              <a:t>Function *</a:t>
            </a:r>
            <a:r>
              <a:rPr lang="en-US" dirty="0" err="1" smtClean="0"/>
              <a:t>isOccupied</a:t>
            </a:r>
            <a:r>
              <a:rPr lang="en-US" dirty="0"/>
              <a:t>()* that check the availability of the frame. </a:t>
            </a:r>
            <a:r>
              <a:rPr lang="en-US" dirty="0" smtClean="0"/>
              <a:t>It is determined by checking the frame's lock status and reserve status.</a:t>
            </a:r>
          </a:p>
          <a:p>
            <a:r>
              <a:rPr lang="en-US" dirty="0" err="1" smtClean="0"/>
              <a:t>PageTableEntry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ock </a:t>
            </a:r>
            <a:r>
              <a:rPr lang="en-US" dirty="0"/>
              <a:t>operation need to be checked whenever returning SUCCESS, because the requesting thread may be killed during the process. This is extracted as another function *</a:t>
            </a:r>
            <a:r>
              <a:rPr lang="en-US" dirty="0" err="1"/>
              <a:t>final_check_do_lock</a:t>
            </a:r>
            <a:r>
              <a:rPr lang="en-US" dirty="0"/>
              <a:t>(thread</a:t>
            </a:r>
            <a:r>
              <a:rPr lang="en-US" dirty="0" smtClean="0"/>
              <a:t>)*.</a:t>
            </a:r>
          </a:p>
          <a:p>
            <a:r>
              <a:rPr lang="en-US" dirty="0" err="1" smtClean="0"/>
              <a:t>PageTable</a:t>
            </a:r>
            <a:endParaRPr lang="en-US" dirty="0" smtClean="0"/>
          </a:p>
          <a:p>
            <a:pPr lvl="1"/>
            <a:r>
              <a:rPr lang="en-US" dirty="0" smtClean="0"/>
              <a:t>Nothing </a:t>
            </a:r>
            <a:r>
              <a:rPr lang="en-US" dirty="0"/>
              <a:t>special for this class, just follow description in the manual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PageFaultHandler</a:t>
            </a:r>
            <a:endParaRPr lang="en-US" dirty="0" smtClean="0"/>
          </a:p>
          <a:p>
            <a:pPr lvl="1"/>
            <a:r>
              <a:rPr lang="en-US" dirty="0" smtClean="0"/>
              <a:t>Performance record is done by *</a:t>
            </a:r>
            <a:r>
              <a:rPr lang="en-US" dirty="0" err="1" smtClean="0"/>
              <a:t>do_stats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676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921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251678" y="1371600"/>
            <a:ext cx="10178322" cy="5132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MMU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class maintains a set of </a:t>
            </a:r>
            <a:r>
              <a:rPr lang="en-US" dirty="0" err="1"/>
              <a:t>FrameTableEntry</a:t>
            </a:r>
            <a:r>
              <a:rPr lang="en-US" dirty="0"/>
              <a:t> representing physical memory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eplacement </a:t>
            </a:r>
            <a:r>
              <a:rPr lang="en-US" dirty="0"/>
              <a:t>algorithm also are implemented in this class as a set of functions.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LRU algorithm, candidate frames for replacement is maintained in a queue, algorithm related functions are listed </a:t>
            </a:r>
            <a:r>
              <a:rPr lang="en-US" dirty="0" smtClean="0"/>
              <a:t>here:</a:t>
            </a:r>
          </a:p>
          <a:p>
            <a:pPr lvl="3"/>
            <a:r>
              <a:rPr lang="en-US" dirty="0" err="1" smtClean="0"/>
              <a:t>getLRUframe</a:t>
            </a:r>
            <a:r>
              <a:rPr lang="en-US" dirty="0" smtClean="0"/>
              <a:t>()</a:t>
            </a:r>
          </a:p>
          <a:p>
            <a:pPr lvl="3"/>
            <a:r>
              <a:rPr lang="en-US" dirty="0" err="1" smtClean="0"/>
              <a:t>do_LRUAlignment</a:t>
            </a:r>
            <a:r>
              <a:rPr lang="en-US" dirty="0" smtClean="0"/>
              <a:t>()</a:t>
            </a:r>
          </a:p>
          <a:p>
            <a:pPr lvl="3"/>
            <a:r>
              <a:rPr lang="en-US" dirty="0" err="1" smtClean="0"/>
              <a:t>newLRU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FIFO </a:t>
            </a:r>
            <a:r>
              <a:rPr lang="en-US" dirty="0"/>
              <a:t>algorithm in data structure is similar to LRU but it does not change the order of candidate frames when an existing frame is </a:t>
            </a:r>
            <a:r>
              <a:rPr lang="en-US" dirty="0" err="1"/>
              <a:t>refered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Performance data is </a:t>
            </a:r>
            <a:r>
              <a:rPr lang="en-US" dirty="0"/>
              <a:t>recorded by the following </a:t>
            </a:r>
            <a:r>
              <a:rPr lang="en-US" dirty="0" smtClean="0"/>
              <a:t>attributes:</a:t>
            </a:r>
          </a:p>
          <a:p>
            <a:pPr lvl="2"/>
            <a:r>
              <a:rPr lang="en-US" dirty="0" err="1" smtClean="0"/>
              <a:t>PFAmount</a:t>
            </a:r>
            <a:endParaRPr lang="en-US" dirty="0" smtClean="0"/>
          </a:p>
          <a:p>
            <a:pPr lvl="2"/>
            <a:r>
              <a:rPr lang="en-US" dirty="0" err="1" smtClean="0"/>
              <a:t>successfulPFAmount</a:t>
            </a:r>
            <a:endParaRPr lang="en-US" dirty="0" smtClean="0"/>
          </a:p>
          <a:p>
            <a:pPr lvl="2"/>
            <a:r>
              <a:rPr lang="en-US" dirty="0" err="1" smtClean="0"/>
              <a:t>referencedPageNum</a:t>
            </a:r>
            <a:endParaRPr lang="en-US" dirty="0" smtClean="0"/>
          </a:p>
          <a:p>
            <a:pPr lvl="1"/>
            <a:r>
              <a:rPr lang="en-US" dirty="0" smtClean="0"/>
              <a:t>Additionally</a:t>
            </a:r>
            <a:r>
              <a:rPr lang="en-US" dirty="0"/>
              <a:t>, there is a *</a:t>
            </a:r>
            <a:r>
              <a:rPr lang="en-US" dirty="0" err="1"/>
              <a:t>cleanFrames</a:t>
            </a:r>
            <a:r>
              <a:rPr lang="en-US" dirty="0"/>
              <a:t>()* function. It is periodically called by </a:t>
            </a:r>
            <a:r>
              <a:rPr lang="en-US" dirty="0" err="1"/>
              <a:t>MMDaemon</a:t>
            </a:r>
            <a:r>
              <a:rPr lang="en-US" dirty="0"/>
              <a:t>, and clean the frames that are no longer legal to occupied memory spaces.</a:t>
            </a:r>
          </a:p>
        </p:txBody>
      </p:sp>
    </p:spTree>
    <p:extLst>
      <p:ext uri="{BB962C8B-B14F-4D97-AF65-F5344CB8AC3E}">
        <p14:creationId xmlns:p14="http://schemas.microsoft.com/office/powerpoint/2010/main" val="8730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-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50429"/>
            <a:ext cx="10178322" cy="1671143"/>
          </a:xfrm>
        </p:spPr>
        <p:txBody>
          <a:bodyPr/>
          <a:lstStyle/>
          <a:p>
            <a:r>
              <a:rPr lang="en-US" dirty="0" smtClean="0"/>
              <a:t>Record description: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&gt; [clock: 63]: SPF/PF/REF = (1/1/0)</a:t>
            </a:r>
          </a:p>
          <a:p>
            <a:r>
              <a:rPr lang="en-US" dirty="0"/>
              <a:t>Meaning: </a:t>
            </a:r>
            <a:r>
              <a:rPr lang="en-US" dirty="0" smtClean="0"/>
              <a:t>at clock </a:t>
            </a:r>
            <a:r>
              <a:rPr lang="en-US" dirty="0"/>
              <a:t>time </a:t>
            </a:r>
            <a:r>
              <a:rPr lang="en-US" dirty="0" smtClean="0"/>
              <a:t>63, </a:t>
            </a:r>
            <a:r>
              <a:rPr lang="en-US" dirty="0"/>
              <a:t>the successful page fault amount(SPF)/ the page fault amount(PF)/ reference amount(REF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record is output when a page fault happens.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296</TotalTime>
  <Words>1190</Words>
  <Application>Microsoft Macintosh PowerPoint</Application>
  <PresentationFormat>Widescreen</PresentationFormat>
  <Paragraphs>195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Gill Sans MT</vt:lpstr>
      <vt:lpstr>Impact</vt:lpstr>
      <vt:lpstr>Times New Roman</vt:lpstr>
      <vt:lpstr>Arial</vt:lpstr>
      <vt:lpstr>Badge</vt:lpstr>
      <vt:lpstr>OSP2</vt:lpstr>
      <vt:lpstr>Project guideline</vt:lpstr>
      <vt:lpstr>Project management</vt:lpstr>
      <vt:lpstr>Implementation - Memory</vt:lpstr>
      <vt:lpstr>Typical memory reference</vt:lpstr>
      <vt:lpstr>Typical pagefault</vt:lpstr>
      <vt:lpstr>Implementation – Memory</vt:lpstr>
      <vt:lpstr>PowerPoint Presentation</vt:lpstr>
      <vt:lpstr>Performance analysis - Memory</vt:lpstr>
      <vt:lpstr>Implementation - Devices</vt:lpstr>
      <vt:lpstr>Scheduling Queue</vt:lpstr>
      <vt:lpstr>Typical diskinterupt</vt:lpstr>
      <vt:lpstr>Performance - devices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OSP2</dc:title>
  <dc:creator>Charlie Liu</dc:creator>
  <cp:lastModifiedBy>Charlie Liu</cp:lastModifiedBy>
  <cp:revision>19</cp:revision>
  <dcterms:created xsi:type="dcterms:W3CDTF">2016-04-26T14:22:08Z</dcterms:created>
  <dcterms:modified xsi:type="dcterms:W3CDTF">2016-04-26T19:18:31Z</dcterms:modified>
</cp:coreProperties>
</file>