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6"/>
    <p:restoredTop sz="94729"/>
  </p:normalViewPr>
  <p:slideViewPr>
    <p:cSldViewPr snapToGrid="0" snapToObjects="1">
      <p:cViewPr varScale="1">
        <p:scale>
          <a:sx n="60" d="100"/>
          <a:sy n="60" d="100"/>
        </p:scale>
        <p:origin x="208" y="1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LiuShuchang/Documents/workspace/github/OSP2Project/Thread/log/log_500.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LiuShuchang/Documents/workspace/github/OSP2Project/Thread/log/log_50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0"/>
          <c:tx>
            <c:strRef>
              <c:f>Sheet3!$B$1</c:f>
              <c:strCache>
                <c:ptCount val="1"/>
                <c:pt idx="0">
                  <c:v>respondT RR</c:v>
                </c:pt>
              </c:strCache>
            </c:strRef>
          </c:tx>
          <c:spPr>
            <a:ln w="28575" cap="rnd">
              <a:solidFill>
                <a:schemeClr val="accent2"/>
              </a:solidFill>
              <a:round/>
            </a:ln>
            <a:effectLst/>
          </c:spPr>
          <c:marker>
            <c:symbol val="none"/>
          </c:marker>
          <c:cat>
            <c:numRef>
              <c:f>Sheet3!$A$2:$A$10</c:f>
              <c:numCache>
                <c:formatCode>General</c:formatCode>
                <c:ptCount val="9"/>
                <c:pt idx="0">
                  <c:v>2000.0</c:v>
                </c:pt>
                <c:pt idx="1">
                  <c:v>3000.0</c:v>
                </c:pt>
                <c:pt idx="2">
                  <c:v>4000.0</c:v>
                </c:pt>
                <c:pt idx="3">
                  <c:v>5000.0</c:v>
                </c:pt>
                <c:pt idx="4">
                  <c:v>6000.0</c:v>
                </c:pt>
                <c:pt idx="5">
                  <c:v>7000.0</c:v>
                </c:pt>
                <c:pt idx="6">
                  <c:v>8000.0</c:v>
                </c:pt>
                <c:pt idx="7">
                  <c:v>9000.0</c:v>
                </c:pt>
                <c:pt idx="8">
                  <c:v>10000.0</c:v>
                </c:pt>
              </c:numCache>
            </c:numRef>
          </c:cat>
          <c:val>
            <c:numRef>
              <c:f>Sheet3!$B$2:$B$10</c:f>
              <c:numCache>
                <c:formatCode>General</c:formatCode>
                <c:ptCount val="9"/>
                <c:pt idx="0">
                  <c:v>337.040229885057</c:v>
                </c:pt>
                <c:pt idx="1">
                  <c:v>308.546875</c:v>
                </c:pt>
                <c:pt idx="2">
                  <c:v>214.680555555555</c:v>
                </c:pt>
                <c:pt idx="3">
                  <c:v>254.579545454545</c:v>
                </c:pt>
                <c:pt idx="4">
                  <c:v>309.892307692307</c:v>
                </c:pt>
                <c:pt idx="5">
                  <c:v>266.90909090909</c:v>
                </c:pt>
                <c:pt idx="6">
                  <c:v>261.990099009901</c:v>
                </c:pt>
                <c:pt idx="7">
                  <c:v>220.704081632653</c:v>
                </c:pt>
                <c:pt idx="8">
                  <c:v>303.3157894736839</c:v>
                </c:pt>
              </c:numCache>
            </c:numRef>
          </c:val>
          <c:smooth val="0"/>
        </c:ser>
        <c:ser>
          <c:idx val="2"/>
          <c:order val="1"/>
          <c:tx>
            <c:strRef>
              <c:f>Sheet3!$F$1</c:f>
              <c:strCache>
                <c:ptCount val="1"/>
                <c:pt idx="0">
                  <c:v>respond FCFS</c:v>
                </c:pt>
              </c:strCache>
            </c:strRef>
          </c:tx>
          <c:spPr>
            <a:ln w="28575" cap="rnd">
              <a:solidFill>
                <a:schemeClr val="accent3"/>
              </a:solidFill>
              <a:round/>
            </a:ln>
            <a:effectLst/>
          </c:spPr>
          <c:marker>
            <c:symbol val="none"/>
          </c:marker>
          <c:cat>
            <c:numRef>
              <c:f>Sheet3!$A$2:$A$10</c:f>
              <c:numCache>
                <c:formatCode>General</c:formatCode>
                <c:ptCount val="9"/>
                <c:pt idx="0">
                  <c:v>2000.0</c:v>
                </c:pt>
                <c:pt idx="1">
                  <c:v>3000.0</c:v>
                </c:pt>
                <c:pt idx="2">
                  <c:v>4000.0</c:v>
                </c:pt>
                <c:pt idx="3">
                  <c:v>5000.0</c:v>
                </c:pt>
                <c:pt idx="4">
                  <c:v>6000.0</c:v>
                </c:pt>
                <c:pt idx="5">
                  <c:v>7000.0</c:v>
                </c:pt>
                <c:pt idx="6">
                  <c:v>8000.0</c:v>
                </c:pt>
                <c:pt idx="7">
                  <c:v>9000.0</c:v>
                </c:pt>
                <c:pt idx="8">
                  <c:v>10000.0</c:v>
                </c:pt>
              </c:numCache>
            </c:numRef>
          </c:cat>
          <c:val>
            <c:numRef>
              <c:f>Sheet3!$F$2:$F$10</c:f>
              <c:numCache>
                <c:formatCode>General</c:formatCode>
                <c:ptCount val="9"/>
                <c:pt idx="0">
                  <c:v>746.176390008058</c:v>
                </c:pt>
                <c:pt idx="1">
                  <c:v>632.2675504508366</c:v>
                </c:pt>
                <c:pt idx="2">
                  <c:v>580.5434808052429</c:v>
                </c:pt>
                <c:pt idx="3">
                  <c:v>741.306564608199</c:v>
                </c:pt>
                <c:pt idx="4">
                  <c:v>741.8921130952373</c:v>
                </c:pt>
                <c:pt idx="5">
                  <c:v>684.100563909774</c:v>
                </c:pt>
                <c:pt idx="6">
                  <c:v>613.3243371212116</c:v>
                </c:pt>
                <c:pt idx="7">
                  <c:v>655.470893474889</c:v>
                </c:pt>
                <c:pt idx="8">
                  <c:v>756.6668314656114</c:v>
                </c:pt>
              </c:numCache>
            </c:numRef>
          </c:val>
          <c:smooth val="0"/>
        </c:ser>
        <c:dLbls>
          <c:showLegendKey val="0"/>
          <c:showVal val="0"/>
          <c:showCatName val="0"/>
          <c:showSerName val="0"/>
          <c:showPercent val="0"/>
          <c:showBubbleSize val="0"/>
        </c:dLbls>
        <c:smooth val="0"/>
        <c:axId val="2046372016"/>
        <c:axId val="2115154544"/>
      </c:lineChart>
      <c:catAx>
        <c:axId val="2046372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5154544"/>
        <c:crosses val="autoZero"/>
        <c:auto val="1"/>
        <c:lblAlgn val="ctr"/>
        <c:lblOffset val="100"/>
        <c:noMultiLvlLbl val="0"/>
      </c:catAx>
      <c:valAx>
        <c:axId val="2115154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3720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0"/>
          <c:tx>
            <c:strRef>
              <c:f>Sheet3!$C$1</c:f>
              <c:strCache>
                <c:ptCount val="1"/>
                <c:pt idx="0">
                  <c:v> throughput RR</c:v>
                </c:pt>
              </c:strCache>
            </c:strRef>
          </c:tx>
          <c:spPr>
            <a:ln w="28575" cap="rnd">
              <a:solidFill>
                <a:schemeClr val="accent2"/>
              </a:solidFill>
              <a:round/>
            </a:ln>
            <a:effectLst/>
          </c:spPr>
          <c:marker>
            <c:symbol val="none"/>
          </c:marker>
          <c:cat>
            <c:numRef>
              <c:f>Sheet3!$A$2:$A$10</c:f>
              <c:numCache>
                <c:formatCode>General</c:formatCode>
                <c:ptCount val="9"/>
                <c:pt idx="0">
                  <c:v>2000.0</c:v>
                </c:pt>
                <c:pt idx="1">
                  <c:v>3000.0</c:v>
                </c:pt>
                <c:pt idx="2">
                  <c:v>4000.0</c:v>
                </c:pt>
                <c:pt idx="3">
                  <c:v>5000.0</c:v>
                </c:pt>
                <c:pt idx="4">
                  <c:v>6000.0</c:v>
                </c:pt>
                <c:pt idx="5">
                  <c:v>7000.0</c:v>
                </c:pt>
                <c:pt idx="6">
                  <c:v>8000.0</c:v>
                </c:pt>
                <c:pt idx="7">
                  <c:v>9000.0</c:v>
                </c:pt>
                <c:pt idx="8">
                  <c:v>10000.0</c:v>
                </c:pt>
              </c:numCache>
            </c:numRef>
          </c:cat>
          <c:val>
            <c:numRef>
              <c:f>Sheet3!$C$2:$C$10</c:f>
              <c:numCache>
                <c:formatCode>General</c:formatCode>
                <c:ptCount val="9"/>
                <c:pt idx="0">
                  <c:v>174.0</c:v>
                </c:pt>
                <c:pt idx="1">
                  <c:v>128.0</c:v>
                </c:pt>
                <c:pt idx="2">
                  <c:v>72.0</c:v>
                </c:pt>
                <c:pt idx="3">
                  <c:v>88.0</c:v>
                </c:pt>
                <c:pt idx="4">
                  <c:v>65.0</c:v>
                </c:pt>
                <c:pt idx="5">
                  <c:v>89.0</c:v>
                </c:pt>
                <c:pt idx="6">
                  <c:v>101.0</c:v>
                </c:pt>
                <c:pt idx="7">
                  <c:v>99.0</c:v>
                </c:pt>
                <c:pt idx="8">
                  <c:v>95.0</c:v>
                </c:pt>
              </c:numCache>
            </c:numRef>
          </c:val>
          <c:smooth val="0"/>
        </c:ser>
        <c:ser>
          <c:idx val="2"/>
          <c:order val="1"/>
          <c:tx>
            <c:strRef>
              <c:f>Sheet3!$G$1</c:f>
              <c:strCache>
                <c:ptCount val="1"/>
                <c:pt idx="0">
                  <c:v>throughput FCFS</c:v>
                </c:pt>
              </c:strCache>
            </c:strRef>
          </c:tx>
          <c:spPr>
            <a:ln w="28575" cap="rnd">
              <a:solidFill>
                <a:schemeClr val="accent3"/>
              </a:solidFill>
              <a:round/>
            </a:ln>
            <a:effectLst/>
          </c:spPr>
          <c:marker>
            <c:symbol val="none"/>
          </c:marker>
          <c:cat>
            <c:numRef>
              <c:f>Sheet3!$A$2:$A$10</c:f>
              <c:numCache>
                <c:formatCode>General</c:formatCode>
                <c:ptCount val="9"/>
                <c:pt idx="0">
                  <c:v>2000.0</c:v>
                </c:pt>
                <c:pt idx="1">
                  <c:v>3000.0</c:v>
                </c:pt>
                <c:pt idx="2">
                  <c:v>4000.0</c:v>
                </c:pt>
                <c:pt idx="3">
                  <c:v>5000.0</c:v>
                </c:pt>
                <c:pt idx="4">
                  <c:v>6000.0</c:v>
                </c:pt>
                <c:pt idx="5">
                  <c:v>7000.0</c:v>
                </c:pt>
                <c:pt idx="6">
                  <c:v>8000.0</c:v>
                </c:pt>
                <c:pt idx="7">
                  <c:v>9000.0</c:v>
                </c:pt>
                <c:pt idx="8">
                  <c:v>10000.0</c:v>
                </c:pt>
              </c:numCache>
            </c:numRef>
          </c:cat>
          <c:val>
            <c:numRef>
              <c:f>Sheet3!$G$2:$G$10</c:f>
              <c:numCache>
                <c:formatCode>General</c:formatCode>
                <c:ptCount val="9"/>
                <c:pt idx="0">
                  <c:v>160.5</c:v>
                </c:pt>
                <c:pt idx="1">
                  <c:v>138.0</c:v>
                </c:pt>
                <c:pt idx="2">
                  <c:v>93.5</c:v>
                </c:pt>
                <c:pt idx="3">
                  <c:v>109.0</c:v>
                </c:pt>
                <c:pt idx="4">
                  <c:v>93.5</c:v>
                </c:pt>
                <c:pt idx="5">
                  <c:v>87.5</c:v>
                </c:pt>
                <c:pt idx="6">
                  <c:v>93.5</c:v>
                </c:pt>
                <c:pt idx="7">
                  <c:v>94.0</c:v>
                </c:pt>
                <c:pt idx="8">
                  <c:v>96.5</c:v>
                </c:pt>
              </c:numCache>
            </c:numRef>
          </c:val>
          <c:smooth val="0"/>
        </c:ser>
        <c:dLbls>
          <c:showLegendKey val="0"/>
          <c:showVal val="0"/>
          <c:showCatName val="0"/>
          <c:showSerName val="0"/>
          <c:showPercent val="0"/>
          <c:showBubbleSize val="0"/>
        </c:dLbls>
        <c:smooth val="0"/>
        <c:axId val="2122638112"/>
        <c:axId val="2126952128"/>
      </c:lineChart>
      <c:catAx>
        <c:axId val="2122638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6952128"/>
        <c:crosses val="autoZero"/>
        <c:auto val="1"/>
        <c:lblAlgn val="ctr"/>
        <c:lblOffset val="100"/>
        <c:noMultiLvlLbl val="0"/>
      </c:catAx>
      <c:valAx>
        <c:axId val="2126952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26381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C044A4A-7204-2B45-A20B-326BC07F3208}" type="datetimeFigureOut">
              <a:rPr lang="en-US" smtClean="0"/>
              <a:t>3/23/16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44AE4DD-94A8-F048-B07A-26519EBF581A}" type="slidenum">
              <a:rPr lang="en-US" smtClean="0"/>
              <a:t>‹#›</a:t>
            </a:fld>
            <a:endParaRPr lang="en-US"/>
          </a:p>
        </p:txBody>
      </p:sp>
    </p:spTree>
    <p:extLst>
      <p:ext uri="{BB962C8B-B14F-4D97-AF65-F5344CB8AC3E}">
        <p14:creationId xmlns:p14="http://schemas.microsoft.com/office/powerpoint/2010/main" val="1398728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044A4A-7204-2B45-A20B-326BC07F3208}" type="datetimeFigureOut">
              <a:rPr lang="en-US" smtClean="0"/>
              <a:t>3/23/16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AE4DD-94A8-F048-B07A-26519EBF581A}" type="slidenum">
              <a:rPr lang="en-US" smtClean="0"/>
              <a:t>‹#›</a:t>
            </a:fld>
            <a:endParaRPr lang="en-US"/>
          </a:p>
        </p:txBody>
      </p:sp>
    </p:spTree>
    <p:extLst>
      <p:ext uri="{BB962C8B-B14F-4D97-AF65-F5344CB8AC3E}">
        <p14:creationId xmlns:p14="http://schemas.microsoft.com/office/powerpoint/2010/main" val="190976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044A4A-7204-2B45-A20B-326BC07F3208}" type="datetimeFigureOut">
              <a:rPr lang="en-US" smtClean="0"/>
              <a:t>3/23/16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AE4DD-94A8-F048-B07A-26519EBF581A}" type="slidenum">
              <a:rPr lang="en-US" smtClean="0"/>
              <a:t>‹#›</a:t>
            </a:fld>
            <a:endParaRPr lang="en-US"/>
          </a:p>
        </p:txBody>
      </p:sp>
    </p:spTree>
    <p:extLst>
      <p:ext uri="{BB962C8B-B14F-4D97-AF65-F5344CB8AC3E}">
        <p14:creationId xmlns:p14="http://schemas.microsoft.com/office/powerpoint/2010/main" val="1406929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044A4A-7204-2B45-A20B-326BC07F3208}" type="datetimeFigureOut">
              <a:rPr lang="en-US" smtClean="0"/>
              <a:t>3/23/16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AE4DD-94A8-F048-B07A-26519EBF581A}" type="slidenum">
              <a:rPr lang="en-US" smtClean="0"/>
              <a:t>‹#›</a:t>
            </a:fld>
            <a:endParaRPr lang="en-US"/>
          </a:p>
        </p:txBody>
      </p:sp>
    </p:spTree>
    <p:extLst>
      <p:ext uri="{BB962C8B-B14F-4D97-AF65-F5344CB8AC3E}">
        <p14:creationId xmlns:p14="http://schemas.microsoft.com/office/powerpoint/2010/main" val="315904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044A4A-7204-2B45-A20B-326BC07F3208}" type="datetimeFigureOut">
              <a:rPr lang="en-US" smtClean="0"/>
              <a:t>3/23/16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AE4DD-94A8-F048-B07A-26519EBF581A}" type="slidenum">
              <a:rPr lang="en-US" smtClean="0"/>
              <a:t>‹#›</a:t>
            </a:fld>
            <a:endParaRPr lang="en-US"/>
          </a:p>
        </p:txBody>
      </p:sp>
    </p:spTree>
    <p:extLst>
      <p:ext uri="{BB962C8B-B14F-4D97-AF65-F5344CB8AC3E}">
        <p14:creationId xmlns:p14="http://schemas.microsoft.com/office/powerpoint/2010/main" val="828734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044A4A-7204-2B45-A20B-326BC07F3208}" type="datetimeFigureOut">
              <a:rPr lang="en-US" smtClean="0"/>
              <a:t>3/23/16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AE4DD-94A8-F048-B07A-26519EBF581A}" type="slidenum">
              <a:rPr lang="en-US" smtClean="0"/>
              <a:t>‹#›</a:t>
            </a:fld>
            <a:endParaRPr lang="en-US"/>
          </a:p>
        </p:txBody>
      </p:sp>
    </p:spTree>
    <p:extLst>
      <p:ext uri="{BB962C8B-B14F-4D97-AF65-F5344CB8AC3E}">
        <p14:creationId xmlns:p14="http://schemas.microsoft.com/office/powerpoint/2010/main" val="2105761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044A4A-7204-2B45-A20B-326BC07F3208}" type="datetimeFigureOut">
              <a:rPr lang="en-US" smtClean="0"/>
              <a:t>3/23/16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AE4DD-94A8-F048-B07A-26519EBF581A}" type="slidenum">
              <a:rPr lang="en-US" smtClean="0"/>
              <a:t>‹#›</a:t>
            </a:fld>
            <a:endParaRPr lang="en-US"/>
          </a:p>
        </p:txBody>
      </p:sp>
    </p:spTree>
    <p:extLst>
      <p:ext uri="{BB962C8B-B14F-4D97-AF65-F5344CB8AC3E}">
        <p14:creationId xmlns:p14="http://schemas.microsoft.com/office/powerpoint/2010/main" val="998574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044A4A-7204-2B45-A20B-326BC07F3208}" type="datetimeFigureOut">
              <a:rPr lang="en-US" smtClean="0"/>
              <a:t>3/23/16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AE4DD-94A8-F048-B07A-26519EBF581A}" type="slidenum">
              <a:rPr lang="en-US" smtClean="0"/>
              <a:t>‹#›</a:t>
            </a:fld>
            <a:endParaRPr lang="en-US"/>
          </a:p>
        </p:txBody>
      </p:sp>
    </p:spTree>
    <p:extLst>
      <p:ext uri="{BB962C8B-B14F-4D97-AF65-F5344CB8AC3E}">
        <p14:creationId xmlns:p14="http://schemas.microsoft.com/office/powerpoint/2010/main" val="449945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044A4A-7204-2B45-A20B-326BC07F3208}" type="datetimeFigureOut">
              <a:rPr lang="en-US" smtClean="0"/>
              <a:t>3/23/16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AE4DD-94A8-F048-B07A-26519EBF581A}" type="slidenum">
              <a:rPr lang="en-US" smtClean="0"/>
              <a:t>‹#›</a:t>
            </a:fld>
            <a:endParaRPr lang="en-US"/>
          </a:p>
        </p:txBody>
      </p:sp>
    </p:spTree>
    <p:extLst>
      <p:ext uri="{BB962C8B-B14F-4D97-AF65-F5344CB8AC3E}">
        <p14:creationId xmlns:p14="http://schemas.microsoft.com/office/powerpoint/2010/main" val="940567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044A4A-7204-2B45-A20B-326BC07F3208}" type="datetimeFigureOut">
              <a:rPr lang="en-US" smtClean="0"/>
              <a:t>3/23/16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44AE4DD-94A8-F048-B07A-26519EBF581A}" type="slidenum">
              <a:rPr lang="en-US" smtClean="0"/>
              <a:t>‹#›</a:t>
            </a:fld>
            <a:endParaRPr lang="en-US"/>
          </a:p>
        </p:txBody>
      </p:sp>
    </p:spTree>
    <p:extLst>
      <p:ext uri="{BB962C8B-B14F-4D97-AF65-F5344CB8AC3E}">
        <p14:creationId xmlns:p14="http://schemas.microsoft.com/office/powerpoint/2010/main" val="2072521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044A4A-7204-2B45-A20B-326BC07F3208}" type="datetimeFigureOut">
              <a:rPr lang="en-US" smtClean="0"/>
              <a:t>3/23/16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AE4DD-94A8-F048-B07A-26519EBF581A}" type="slidenum">
              <a:rPr lang="en-US" smtClean="0"/>
              <a:t>‹#›</a:t>
            </a:fld>
            <a:endParaRPr lang="en-US"/>
          </a:p>
        </p:txBody>
      </p:sp>
    </p:spTree>
    <p:extLst>
      <p:ext uri="{BB962C8B-B14F-4D97-AF65-F5344CB8AC3E}">
        <p14:creationId xmlns:p14="http://schemas.microsoft.com/office/powerpoint/2010/main" val="680129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044A4A-7204-2B45-A20B-326BC07F3208}" type="datetimeFigureOut">
              <a:rPr lang="en-US" smtClean="0"/>
              <a:t>3/23/16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AE4DD-94A8-F048-B07A-26519EBF581A}" type="slidenum">
              <a:rPr lang="en-US" smtClean="0"/>
              <a:t>‹#›</a:t>
            </a:fld>
            <a:endParaRPr lang="en-US"/>
          </a:p>
        </p:txBody>
      </p:sp>
    </p:spTree>
    <p:extLst>
      <p:ext uri="{BB962C8B-B14F-4D97-AF65-F5344CB8AC3E}">
        <p14:creationId xmlns:p14="http://schemas.microsoft.com/office/powerpoint/2010/main" val="2032033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C044A4A-7204-2B45-A20B-326BC07F3208}" type="datetimeFigureOut">
              <a:rPr lang="en-US" smtClean="0"/>
              <a:t>3/23/16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4AE4DD-94A8-F048-B07A-26519EBF581A}" type="slidenum">
              <a:rPr lang="en-US" smtClean="0"/>
              <a:t>‹#›</a:t>
            </a:fld>
            <a:endParaRPr lang="en-US"/>
          </a:p>
        </p:txBody>
      </p:sp>
    </p:spTree>
    <p:extLst>
      <p:ext uri="{BB962C8B-B14F-4D97-AF65-F5344CB8AC3E}">
        <p14:creationId xmlns:p14="http://schemas.microsoft.com/office/powerpoint/2010/main" val="946562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C044A4A-7204-2B45-A20B-326BC07F3208}" type="datetimeFigureOut">
              <a:rPr lang="en-US" smtClean="0"/>
              <a:t>3/23/16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AE4DD-94A8-F048-B07A-26519EBF581A}" type="slidenum">
              <a:rPr lang="en-US" smtClean="0"/>
              <a:t>‹#›</a:t>
            </a:fld>
            <a:endParaRPr lang="en-US"/>
          </a:p>
        </p:txBody>
      </p:sp>
    </p:spTree>
    <p:extLst>
      <p:ext uri="{BB962C8B-B14F-4D97-AF65-F5344CB8AC3E}">
        <p14:creationId xmlns:p14="http://schemas.microsoft.com/office/powerpoint/2010/main" val="31729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044A4A-7204-2B45-A20B-326BC07F3208}" type="datetimeFigureOut">
              <a:rPr lang="en-US" smtClean="0"/>
              <a:t>3/23/16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4AE4DD-94A8-F048-B07A-26519EBF581A}" type="slidenum">
              <a:rPr lang="en-US" smtClean="0"/>
              <a:t>‹#›</a:t>
            </a:fld>
            <a:endParaRPr lang="en-US"/>
          </a:p>
        </p:txBody>
      </p:sp>
    </p:spTree>
    <p:extLst>
      <p:ext uri="{BB962C8B-B14F-4D97-AF65-F5344CB8AC3E}">
        <p14:creationId xmlns:p14="http://schemas.microsoft.com/office/powerpoint/2010/main" val="642649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044A4A-7204-2B45-A20B-326BC07F3208}" type="datetimeFigureOut">
              <a:rPr lang="en-US" smtClean="0"/>
              <a:t>3/23/16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AE4DD-94A8-F048-B07A-26519EBF581A}" type="slidenum">
              <a:rPr lang="en-US" smtClean="0"/>
              <a:t>‹#›</a:t>
            </a:fld>
            <a:endParaRPr lang="en-US"/>
          </a:p>
        </p:txBody>
      </p:sp>
    </p:spTree>
    <p:extLst>
      <p:ext uri="{BB962C8B-B14F-4D97-AF65-F5344CB8AC3E}">
        <p14:creationId xmlns:p14="http://schemas.microsoft.com/office/powerpoint/2010/main" val="1316633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044A4A-7204-2B45-A20B-326BC07F3208}" type="datetimeFigureOut">
              <a:rPr lang="en-US" smtClean="0"/>
              <a:t>3/23/16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AE4DD-94A8-F048-B07A-26519EBF581A}" type="slidenum">
              <a:rPr lang="en-US" smtClean="0"/>
              <a:t>‹#›</a:t>
            </a:fld>
            <a:endParaRPr lang="en-US"/>
          </a:p>
        </p:txBody>
      </p:sp>
    </p:spTree>
    <p:extLst>
      <p:ext uri="{BB962C8B-B14F-4D97-AF65-F5344CB8AC3E}">
        <p14:creationId xmlns:p14="http://schemas.microsoft.com/office/powerpoint/2010/main" val="9905089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044A4A-7204-2B45-A20B-326BC07F3208}" type="datetimeFigureOut">
              <a:rPr lang="en-US" smtClean="0"/>
              <a:t>3/23/16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4AE4DD-94A8-F048-B07A-26519EBF581A}" type="slidenum">
              <a:rPr lang="en-US" smtClean="0"/>
              <a:t>‹#›</a:t>
            </a:fld>
            <a:endParaRPr lang="en-US"/>
          </a:p>
        </p:txBody>
      </p:sp>
    </p:spTree>
    <p:extLst>
      <p:ext uri="{BB962C8B-B14F-4D97-AF65-F5344CB8AC3E}">
        <p14:creationId xmlns:p14="http://schemas.microsoft.com/office/powerpoint/2010/main" val="1356505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CharlieFaceButt/OSP2Project/tree/master/Threa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OSP2 Project - Thread</a:t>
            </a:r>
            <a:endParaRPr lang="en-US" dirty="0"/>
          </a:p>
        </p:txBody>
      </p:sp>
      <p:sp>
        <p:nvSpPr>
          <p:cNvPr id="3" name="Subtitle 2"/>
          <p:cNvSpPr>
            <a:spLocks noGrp="1"/>
          </p:cNvSpPr>
          <p:nvPr>
            <p:ph type="subTitle" idx="1"/>
          </p:nvPr>
        </p:nvSpPr>
        <p:spPr/>
        <p:txBody>
          <a:bodyPr>
            <a:normAutofit/>
          </a:bodyPr>
          <a:lstStyle/>
          <a:p>
            <a:r>
              <a:rPr lang="pl-PL" sz="2000" dirty="0" err="1">
                <a:latin typeface="Franklin Gothic Demi" charset="0"/>
                <a:ea typeface="Franklin Gothic Demi" charset="0"/>
                <a:cs typeface="Franklin Gothic Demi" charset="0"/>
              </a:rPr>
              <a:t>Yuhao</a:t>
            </a:r>
            <a:r>
              <a:rPr lang="pl-PL" sz="2000" dirty="0">
                <a:latin typeface="Franklin Gothic Demi" charset="0"/>
                <a:ea typeface="Franklin Gothic Demi" charset="0"/>
                <a:cs typeface="Franklin Gothic Demi" charset="0"/>
              </a:rPr>
              <a:t> </a:t>
            </a:r>
            <a:r>
              <a:rPr lang="pl-PL" sz="2000" dirty="0" err="1">
                <a:latin typeface="Franklin Gothic Demi" charset="0"/>
                <a:ea typeface="Franklin Gothic Demi" charset="0"/>
                <a:cs typeface="Franklin Gothic Demi" charset="0"/>
              </a:rPr>
              <a:t>Liu</a:t>
            </a:r>
            <a:r>
              <a:rPr lang="pl-PL" sz="2000" dirty="0">
                <a:latin typeface="Franklin Gothic Demi" charset="0"/>
                <a:ea typeface="Franklin Gothic Demi" charset="0"/>
                <a:cs typeface="Franklin Gothic Demi" charset="0"/>
              </a:rPr>
              <a:t> (</a:t>
            </a:r>
            <a:r>
              <a:rPr lang="pl-PL" sz="2000" dirty="0" smtClean="0">
                <a:latin typeface="Franklin Gothic Demi" charset="0"/>
                <a:ea typeface="Franklin Gothic Demi" charset="0"/>
                <a:cs typeface="Franklin Gothic Demi" charset="0"/>
              </a:rPr>
              <a:t>SUID:444219389)</a:t>
            </a:r>
          </a:p>
          <a:p>
            <a:r>
              <a:rPr lang="pl-PL" sz="2000" dirty="0" err="1" smtClean="0">
                <a:latin typeface="Franklin Gothic Demi" charset="0"/>
                <a:ea typeface="Franklin Gothic Demi" charset="0"/>
                <a:cs typeface="Franklin Gothic Demi" charset="0"/>
              </a:rPr>
              <a:t>Shuchang</a:t>
            </a:r>
            <a:r>
              <a:rPr lang="pl-PL" sz="2000" dirty="0" smtClean="0">
                <a:latin typeface="Franklin Gothic Demi" charset="0"/>
                <a:ea typeface="Franklin Gothic Demi" charset="0"/>
                <a:cs typeface="Franklin Gothic Demi" charset="0"/>
              </a:rPr>
              <a:t> </a:t>
            </a:r>
            <a:r>
              <a:rPr lang="pl-PL" sz="2000" dirty="0" err="1">
                <a:latin typeface="Franklin Gothic Demi" charset="0"/>
                <a:ea typeface="Franklin Gothic Demi" charset="0"/>
                <a:cs typeface="Franklin Gothic Demi" charset="0"/>
              </a:rPr>
              <a:t>Liu</a:t>
            </a:r>
            <a:r>
              <a:rPr lang="pl-PL" sz="2000" dirty="0">
                <a:latin typeface="Franklin Gothic Demi" charset="0"/>
                <a:ea typeface="Franklin Gothic Demi" charset="0"/>
                <a:cs typeface="Franklin Gothic Demi" charset="0"/>
              </a:rPr>
              <a:t> (SUID:968892838)</a:t>
            </a:r>
            <a:endParaRPr lang="en-US" sz="2000" dirty="0">
              <a:latin typeface="Franklin Gothic Demi" charset="0"/>
              <a:ea typeface="Franklin Gothic Demi" charset="0"/>
              <a:cs typeface="Franklin Gothic Demi" charset="0"/>
            </a:endParaRPr>
          </a:p>
        </p:txBody>
      </p:sp>
    </p:spTree>
    <p:extLst>
      <p:ext uri="{BB962C8B-B14F-4D97-AF65-F5344CB8AC3E}">
        <p14:creationId xmlns:p14="http://schemas.microsoft.com/office/powerpoint/2010/main" val="1905280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workload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9965363"/>
              </p:ext>
            </p:extLst>
          </p:nvPr>
        </p:nvGraphicFramePr>
        <p:xfrm>
          <a:off x="2147777" y="2204590"/>
          <a:ext cx="9355249" cy="3913598"/>
        </p:xfrm>
        <a:graphic>
          <a:graphicData uri="http://schemas.openxmlformats.org/drawingml/2006/table">
            <a:tbl>
              <a:tblPr firstRow="1" bandRow="1">
                <a:tableStyleId>{5C22544A-7EE6-4342-B048-85BDC9FD1C3A}</a:tableStyleId>
              </a:tblPr>
              <a:tblGrid>
                <a:gridCol w="2955851"/>
                <a:gridCol w="1635054"/>
                <a:gridCol w="4764344"/>
              </a:tblGrid>
              <a:tr h="509356">
                <a:tc>
                  <a:txBody>
                    <a:bodyPr/>
                    <a:lstStyle/>
                    <a:p>
                      <a:r>
                        <a:rPr lang="en-US" sz="2400" dirty="0" smtClean="0"/>
                        <a:t>Tasks</a:t>
                      </a:r>
                      <a:endParaRPr lang="en-US" sz="2400" dirty="0"/>
                    </a:p>
                  </a:txBody>
                  <a:tcPr/>
                </a:tc>
                <a:tc>
                  <a:txBody>
                    <a:bodyPr/>
                    <a:lstStyle/>
                    <a:p>
                      <a:r>
                        <a:rPr lang="en-US" sz="2400" dirty="0" smtClean="0"/>
                        <a:t>Status</a:t>
                      </a:r>
                      <a:endParaRPr lang="en-US" sz="2400" dirty="0"/>
                    </a:p>
                  </a:txBody>
                  <a:tcPr/>
                </a:tc>
                <a:tc>
                  <a:txBody>
                    <a:bodyPr/>
                    <a:lstStyle/>
                    <a:p>
                      <a:r>
                        <a:rPr lang="en-US" sz="2400" dirty="0" smtClean="0"/>
                        <a:t>Assignment</a:t>
                      </a:r>
                      <a:endParaRPr lang="en-US" sz="2400" dirty="0"/>
                    </a:p>
                  </a:txBody>
                  <a:tcPr/>
                </a:tc>
              </a:tr>
              <a:tr h="509356">
                <a:tc>
                  <a:txBody>
                    <a:bodyPr/>
                    <a:lstStyle/>
                    <a:p>
                      <a:r>
                        <a:rPr lang="en-US" sz="2400" dirty="0" smtClean="0"/>
                        <a:t>Implement FIFO scheduling</a:t>
                      </a:r>
                      <a:endParaRPr lang="en-US" sz="2400" dirty="0"/>
                    </a:p>
                  </a:txBody>
                  <a:tcPr/>
                </a:tc>
                <a:tc>
                  <a:txBody>
                    <a:bodyPr/>
                    <a:lstStyle/>
                    <a:p>
                      <a:r>
                        <a:rPr lang="en-US" sz="2400" dirty="0" smtClean="0"/>
                        <a:t>Completed</a:t>
                      </a:r>
                      <a:endParaRPr lang="en-US" sz="2400" dirty="0"/>
                    </a:p>
                  </a:txBody>
                  <a:tcPr/>
                </a:tc>
                <a:tc>
                  <a:txBody>
                    <a:bodyPr/>
                    <a:lstStyle/>
                    <a:p>
                      <a:r>
                        <a:rPr lang="en-US" sz="2400" dirty="0" err="1" smtClean="0"/>
                        <a:t>Yuhao</a:t>
                      </a:r>
                      <a:r>
                        <a:rPr lang="en-US" sz="2400" dirty="0" smtClean="0"/>
                        <a:t> Liu is the major contributor to this part</a:t>
                      </a:r>
                      <a:endParaRPr lang="en-US" sz="2400" dirty="0"/>
                    </a:p>
                  </a:txBody>
                  <a:tcPr/>
                </a:tc>
              </a:tr>
              <a:tr h="879161">
                <a:tc>
                  <a:txBody>
                    <a:bodyPr/>
                    <a:lstStyle/>
                    <a:p>
                      <a:r>
                        <a:rPr lang="en-US" sz="2400" dirty="0" smtClean="0"/>
                        <a:t>Implement Round Robin scheduling</a:t>
                      </a:r>
                      <a:endParaRPr lang="en-US" sz="2400" dirty="0"/>
                    </a:p>
                  </a:txBody>
                  <a:tcPr/>
                </a:tc>
                <a:tc>
                  <a:txBody>
                    <a:bodyPr/>
                    <a:lstStyle/>
                    <a:p>
                      <a:r>
                        <a:rPr lang="en-US" sz="2400" dirty="0" smtClean="0"/>
                        <a:t>Completed</a:t>
                      </a:r>
                      <a:endParaRPr lang="en-US" sz="2400" dirty="0"/>
                    </a:p>
                  </a:txBody>
                  <a:tcPr/>
                </a:tc>
                <a:tc>
                  <a:txBody>
                    <a:bodyPr/>
                    <a:lstStyle/>
                    <a:p>
                      <a:r>
                        <a:rPr lang="en-US" sz="2400" dirty="0" err="1" smtClean="0"/>
                        <a:t>Shuchang</a:t>
                      </a:r>
                      <a:r>
                        <a:rPr lang="en-US" sz="2400" dirty="0" smtClean="0"/>
                        <a:t> Liu is the major contributor to this part</a:t>
                      </a:r>
                      <a:endParaRPr lang="en-US" sz="2400" dirty="0"/>
                    </a:p>
                  </a:txBody>
                  <a:tcPr/>
                </a:tc>
              </a:tr>
              <a:tr h="879161">
                <a:tc>
                  <a:txBody>
                    <a:bodyPr/>
                    <a:lstStyle/>
                    <a:p>
                      <a:r>
                        <a:rPr lang="en-US" sz="2400" dirty="0" smtClean="0"/>
                        <a:t>Record performance of both scheduling</a:t>
                      </a:r>
                      <a:endParaRPr lang="en-US" sz="2400" dirty="0"/>
                    </a:p>
                  </a:txBody>
                  <a:tcPr/>
                </a:tc>
                <a:tc>
                  <a:txBody>
                    <a:bodyPr/>
                    <a:lstStyle/>
                    <a:p>
                      <a:r>
                        <a:rPr lang="en-US" sz="2400" dirty="0" smtClean="0"/>
                        <a:t>Completed</a:t>
                      </a:r>
                      <a:endParaRPr lang="en-US" sz="2400" dirty="0"/>
                    </a:p>
                  </a:txBody>
                  <a:tcPr/>
                </a:tc>
                <a:tc>
                  <a:txBody>
                    <a:bodyPr/>
                    <a:lstStyle/>
                    <a:p>
                      <a:r>
                        <a:rPr lang="en-US" sz="2400" dirty="0" smtClean="0"/>
                        <a:t>Both members contributed to this part</a:t>
                      </a:r>
                      <a:endParaRPr lang="en-US" sz="2400" dirty="0"/>
                    </a:p>
                  </a:txBody>
                  <a:tcPr/>
                </a:tc>
              </a:tr>
              <a:tr h="802490">
                <a:tc>
                  <a:txBody>
                    <a:bodyPr/>
                    <a:lstStyle/>
                    <a:p>
                      <a:r>
                        <a:rPr lang="en-US" sz="2400" dirty="0" smtClean="0"/>
                        <a:t>Analysis and presentation</a:t>
                      </a:r>
                      <a:endParaRPr lang="en-US" sz="2400" dirty="0"/>
                    </a:p>
                  </a:txBody>
                  <a:tcPr/>
                </a:tc>
                <a:tc>
                  <a:txBody>
                    <a:bodyPr/>
                    <a:lstStyle/>
                    <a:p>
                      <a:r>
                        <a:rPr lang="en-US" sz="2400" dirty="0" smtClean="0"/>
                        <a:t>Completed</a:t>
                      </a:r>
                      <a:endParaRPr lang="en-US" sz="2400" dirty="0"/>
                    </a:p>
                  </a:txBody>
                  <a:tcPr/>
                </a:tc>
                <a:tc>
                  <a:txBody>
                    <a:bodyPr/>
                    <a:lstStyle/>
                    <a:p>
                      <a:r>
                        <a:rPr lang="en-US" sz="2400" dirty="0" err="1" smtClean="0"/>
                        <a:t>Shuchang</a:t>
                      </a:r>
                      <a:r>
                        <a:rPr lang="en-US" sz="2400" dirty="0" smtClean="0"/>
                        <a:t> Liu is the major contributor to this part</a:t>
                      </a:r>
                      <a:endParaRPr lang="en-US" sz="2400" dirty="0"/>
                    </a:p>
                  </a:txBody>
                  <a:tcPr/>
                </a:tc>
              </a:tr>
            </a:tbl>
          </a:graphicData>
        </a:graphic>
      </p:graphicFrame>
    </p:spTree>
    <p:extLst>
      <p:ext uri="{BB962C8B-B14F-4D97-AF65-F5344CB8AC3E}">
        <p14:creationId xmlns:p14="http://schemas.microsoft.com/office/powerpoint/2010/main" val="1980098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t>
            </a:r>
            <a:endParaRPr lang="en-US" dirty="0"/>
          </a:p>
        </p:txBody>
      </p:sp>
      <p:sp>
        <p:nvSpPr>
          <p:cNvPr id="3" name="Content Placeholder 2"/>
          <p:cNvSpPr>
            <a:spLocks noGrp="1"/>
          </p:cNvSpPr>
          <p:nvPr>
            <p:ph idx="1"/>
          </p:nvPr>
        </p:nvSpPr>
        <p:spPr/>
        <p:txBody>
          <a:bodyPr/>
          <a:lstStyle/>
          <a:p>
            <a:r>
              <a:rPr lang="en-US" dirty="0" smtClean="0"/>
              <a:t>Parameters:</a:t>
            </a:r>
          </a:p>
          <a:p>
            <a:pPr lvl="1"/>
            <a:r>
              <a:rPr lang="en-US" dirty="0" smtClean="0"/>
              <a:t>Two algorithms: FCFS, Round-Robin</a:t>
            </a:r>
          </a:p>
          <a:p>
            <a:pPr lvl="1"/>
            <a:r>
              <a:rPr lang="en-US" dirty="0" smtClean="0"/>
              <a:t>9 different thread life expectancy: 2000-10000</a:t>
            </a:r>
          </a:p>
          <a:p>
            <a:r>
              <a:rPr lang="en-US" dirty="0" smtClean="0"/>
              <a:t>Estimated features:</a:t>
            </a:r>
          </a:p>
          <a:p>
            <a:pPr lvl="1"/>
            <a:r>
              <a:rPr lang="en-US" dirty="0" smtClean="0"/>
              <a:t>Throughput: the total number of thread finished in the total time range</a:t>
            </a:r>
          </a:p>
          <a:p>
            <a:pPr lvl="1"/>
            <a:r>
              <a:rPr lang="en-US" dirty="0" smtClean="0"/>
              <a:t>Average response time: the number of clock cycles between a thread’s creation and its first successful dispatch</a:t>
            </a:r>
            <a:endParaRPr lang="en-US" dirty="0"/>
          </a:p>
        </p:txBody>
      </p:sp>
    </p:spTree>
    <p:extLst>
      <p:ext uri="{BB962C8B-B14F-4D97-AF65-F5344CB8AC3E}">
        <p14:creationId xmlns:p14="http://schemas.microsoft.com/office/powerpoint/2010/main" val="1123009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Response time</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161780866"/>
              </p:ext>
            </p:extLst>
          </p:nvPr>
        </p:nvGraphicFramePr>
        <p:xfrm>
          <a:off x="1484310" y="2041451"/>
          <a:ext cx="6383783" cy="418922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7868093" y="2041451"/>
            <a:ext cx="4004930" cy="3416320"/>
          </a:xfrm>
          <a:prstGeom prst="rect">
            <a:avLst/>
          </a:prstGeom>
          <a:noFill/>
        </p:spPr>
        <p:txBody>
          <a:bodyPr wrap="square" rtlCol="0">
            <a:spAutoFit/>
          </a:bodyPr>
          <a:lstStyle/>
          <a:p>
            <a:r>
              <a:rPr lang="en-US" dirty="0" smtClean="0"/>
              <a:t>In the diagram, the yellow line represent Round-Robin scheduling and the gray line represent FIFO scheduling. Every point in the diagram is an average of two test in identical parameters. We can see from the diagram that the response time is much smaller using Round-Robin, and there is not much difference when applying threads of different length. Still, it is possible to generate different result when the thread length grow much larger. </a:t>
            </a:r>
            <a:endParaRPr lang="en-US" dirty="0"/>
          </a:p>
        </p:txBody>
      </p:sp>
    </p:spTree>
    <p:extLst>
      <p:ext uri="{BB962C8B-B14F-4D97-AF65-F5344CB8AC3E}">
        <p14:creationId xmlns:p14="http://schemas.microsoft.com/office/powerpoint/2010/main" val="1953202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Throughput</a:t>
            </a:r>
            <a:endParaRPr lang="en-US" dirty="0"/>
          </a:p>
        </p:txBody>
      </p:sp>
      <p:sp>
        <p:nvSpPr>
          <p:cNvPr id="3" name="Content Placeholder 2"/>
          <p:cNvSpPr>
            <a:spLocks noGrp="1"/>
          </p:cNvSpPr>
          <p:nvPr>
            <p:ph idx="1"/>
          </p:nvPr>
        </p:nvSpPr>
        <p:spPr>
          <a:xfrm>
            <a:off x="7931887" y="2083981"/>
            <a:ext cx="4128635" cy="3707219"/>
          </a:xfrm>
        </p:spPr>
        <p:txBody>
          <a:bodyPr>
            <a:normAutofit fontScale="77500" lnSpcReduction="20000"/>
          </a:bodyPr>
          <a:lstStyle/>
          <a:p>
            <a:r>
              <a:rPr lang="en-US" dirty="0"/>
              <a:t>In the diagram, the yellow line represent Round-Robin scheduling and the gray line represent FIFO scheduling. Every point in the diagram is an average of two test in identical parameters. We can see that the Round-Robin generates a little bit lower throughput when thread life expectancy is shorter. It may due to the time </a:t>
            </a:r>
            <a:r>
              <a:rPr lang="en-US" dirty="0" err="1"/>
              <a:t>comsumption</a:t>
            </a:r>
            <a:r>
              <a:rPr lang="en-US" dirty="0"/>
              <a:t> of timer interrupt. But when thread grows larger, the influence of timer interrupt becomes smaller, and the two line begin to converge.</a:t>
            </a:r>
          </a:p>
        </p:txBody>
      </p:sp>
      <p:graphicFrame>
        <p:nvGraphicFramePr>
          <p:cNvPr id="4" name="Chart 3"/>
          <p:cNvGraphicFramePr>
            <a:graphicFrameLocks/>
          </p:cNvGraphicFramePr>
          <p:nvPr>
            <p:extLst>
              <p:ext uri="{D42A27DB-BD31-4B8C-83A1-F6EECF244321}">
                <p14:modId xmlns:p14="http://schemas.microsoft.com/office/powerpoint/2010/main" val="1961270243"/>
              </p:ext>
            </p:extLst>
          </p:nvPr>
        </p:nvGraphicFramePr>
        <p:xfrm>
          <a:off x="1484311" y="809847"/>
          <a:ext cx="6818296" cy="49813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2999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comparison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3938617"/>
              </p:ext>
            </p:extLst>
          </p:nvPr>
        </p:nvGraphicFramePr>
        <p:xfrm>
          <a:off x="1484311" y="2135373"/>
          <a:ext cx="10018713" cy="3566160"/>
        </p:xfrm>
        <a:graphic>
          <a:graphicData uri="http://schemas.openxmlformats.org/drawingml/2006/table">
            <a:tbl>
              <a:tblPr firstRow="1" bandRow="1">
                <a:tableStyleId>{5C22544A-7EE6-4342-B048-85BDC9FD1C3A}</a:tableStyleId>
              </a:tblPr>
              <a:tblGrid>
                <a:gridCol w="1152563"/>
                <a:gridCol w="4167963"/>
                <a:gridCol w="4698187"/>
              </a:tblGrid>
              <a:tr h="370840">
                <a:tc>
                  <a:txBody>
                    <a:bodyPr/>
                    <a:lstStyle/>
                    <a:p>
                      <a:endParaRPr lang="en-US" sz="2400" dirty="0"/>
                    </a:p>
                  </a:txBody>
                  <a:tcPr/>
                </a:tc>
                <a:tc>
                  <a:txBody>
                    <a:bodyPr/>
                    <a:lstStyle/>
                    <a:p>
                      <a:r>
                        <a:rPr lang="en-US" sz="2400" dirty="0" smtClean="0"/>
                        <a:t>Pros</a:t>
                      </a:r>
                      <a:endParaRPr lang="en-US" sz="2400" dirty="0"/>
                    </a:p>
                  </a:txBody>
                  <a:tcPr/>
                </a:tc>
                <a:tc>
                  <a:txBody>
                    <a:bodyPr/>
                    <a:lstStyle/>
                    <a:p>
                      <a:r>
                        <a:rPr lang="en-US" sz="2400" dirty="0" smtClean="0"/>
                        <a:t>Cons</a:t>
                      </a:r>
                      <a:endParaRPr lang="en-US" sz="2400" dirty="0"/>
                    </a:p>
                  </a:txBody>
                  <a:tcPr/>
                </a:tc>
              </a:tr>
              <a:tr h="370840">
                <a:tc>
                  <a:txBody>
                    <a:bodyPr/>
                    <a:lstStyle/>
                    <a:p>
                      <a:r>
                        <a:rPr lang="en-US" sz="2400" dirty="0" smtClean="0"/>
                        <a:t>FIFO</a:t>
                      </a:r>
                      <a:endParaRPr lang="en-US" sz="2400" dirty="0"/>
                    </a:p>
                  </a:txBody>
                  <a:tcPr/>
                </a:tc>
                <a:tc>
                  <a:txBody>
                    <a:bodyPr/>
                    <a:lstStyle/>
                    <a:p>
                      <a:r>
                        <a:rPr lang="en-US" sz="2400" dirty="0" smtClean="0"/>
                        <a:t>Fairest and</a:t>
                      </a:r>
                      <a:r>
                        <a:rPr lang="en-US" sz="2400" baseline="0" dirty="0" smtClean="0"/>
                        <a:t> robust. Work well when system is much faster than job creation.</a:t>
                      </a:r>
                      <a:endParaRPr lang="en-US" sz="2400" dirty="0"/>
                    </a:p>
                  </a:txBody>
                  <a:tcPr/>
                </a:tc>
                <a:tc>
                  <a:txBody>
                    <a:bodyPr/>
                    <a:lstStyle/>
                    <a:p>
                      <a:r>
                        <a:rPr lang="en-US" sz="2400" kern="1200" dirty="0" smtClean="0">
                          <a:solidFill>
                            <a:schemeClr val="dk1"/>
                          </a:solidFill>
                          <a:latin typeface="+mn-lt"/>
                          <a:ea typeface="+mn-ea"/>
                          <a:cs typeface="+mn-cs"/>
                        </a:rPr>
                        <a:t>Long respond time. Large</a:t>
                      </a:r>
                      <a:r>
                        <a:rPr lang="en-US" sz="2400" kern="1200" baseline="0" dirty="0" smtClean="0">
                          <a:solidFill>
                            <a:schemeClr val="dk1"/>
                          </a:solidFill>
                          <a:latin typeface="+mn-lt"/>
                          <a:ea typeface="+mn-ea"/>
                          <a:cs typeface="+mn-cs"/>
                        </a:rPr>
                        <a:t> t</a:t>
                      </a:r>
                      <a:r>
                        <a:rPr lang="en-US" sz="2400" kern="1200" dirty="0" smtClean="0">
                          <a:solidFill>
                            <a:schemeClr val="dk1"/>
                          </a:solidFill>
                          <a:latin typeface="+mn-lt"/>
                          <a:ea typeface="+mn-ea"/>
                          <a:cs typeface="+mn-cs"/>
                        </a:rPr>
                        <a:t>hreads</a:t>
                      </a:r>
                      <a:r>
                        <a:rPr lang="en-US" sz="2400" kern="1200" baseline="0" dirty="0" smtClean="0">
                          <a:solidFill>
                            <a:schemeClr val="dk1"/>
                          </a:solidFill>
                          <a:latin typeface="+mn-lt"/>
                          <a:ea typeface="+mn-ea"/>
                          <a:cs typeface="+mn-cs"/>
                        </a:rPr>
                        <a:t> may </a:t>
                      </a:r>
                      <a:r>
                        <a:rPr lang="en-US" sz="2400" kern="1200" dirty="0" smtClean="0">
                          <a:solidFill>
                            <a:schemeClr val="dk1"/>
                          </a:solidFill>
                          <a:latin typeface="+mn-lt"/>
                          <a:ea typeface="+mn-ea"/>
                          <a:cs typeface="+mn-cs"/>
                        </a:rPr>
                        <a:t>fill up the FIFO queue and the</a:t>
                      </a:r>
                      <a:r>
                        <a:rPr lang="en-US" sz="2400" kern="1200" baseline="0" dirty="0" smtClean="0">
                          <a:solidFill>
                            <a:schemeClr val="dk1"/>
                          </a:solidFill>
                          <a:latin typeface="+mn-lt"/>
                          <a:ea typeface="+mn-ea"/>
                          <a:cs typeface="+mn-cs"/>
                        </a:rPr>
                        <a:t> small threads has to wait a long time.</a:t>
                      </a:r>
                      <a:endParaRPr lang="en-US" sz="2400" dirty="0"/>
                    </a:p>
                  </a:txBody>
                  <a:tcPr/>
                </a:tc>
              </a:tr>
              <a:tr h="370840">
                <a:tc>
                  <a:txBody>
                    <a:bodyPr/>
                    <a:lstStyle/>
                    <a:p>
                      <a:r>
                        <a:rPr lang="en-US" sz="2400" dirty="0" smtClean="0"/>
                        <a:t>RR</a:t>
                      </a:r>
                      <a:endParaRPr lang="en-US" sz="2400" dirty="0"/>
                    </a:p>
                  </a:txBody>
                  <a:tcPr/>
                </a:tc>
                <a:tc>
                  <a:txBody>
                    <a:bodyPr/>
                    <a:lstStyle/>
                    <a:p>
                      <a:r>
                        <a:rPr lang="en-US" sz="2400" dirty="0" smtClean="0"/>
                        <a:t>Fair</a:t>
                      </a:r>
                      <a:r>
                        <a:rPr lang="en-US" sz="2400" baseline="0" dirty="0" smtClean="0"/>
                        <a:t> and q</a:t>
                      </a:r>
                      <a:r>
                        <a:rPr lang="en-US" sz="2400" dirty="0" smtClean="0"/>
                        <a:t>uick respond to dispatch thread. Small thread do</a:t>
                      </a:r>
                      <a:r>
                        <a:rPr lang="en-US" sz="2400" baseline="0" dirty="0" smtClean="0"/>
                        <a:t> not have to wait a long time to run.</a:t>
                      </a:r>
                      <a:endParaRPr lang="en-US" sz="2400" dirty="0"/>
                    </a:p>
                  </a:txBody>
                  <a:tcPr/>
                </a:tc>
                <a:tc>
                  <a:txBody>
                    <a:bodyPr/>
                    <a:lstStyle/>
                    <a:p>
                      <a:r>
                        <a:rPr lang="en-US" sz="2400" dirty="0" smtClean="0"/>
                        <a:t>Timer interrupt</a:t>
                      </a:r>
                      <a:r>
                        <a:rPr lang="en-US" sz="2400" baseline="0" dirty="0" smtClean="0"/>
                        <a:t> is time consuming. </a:t>
                      </a:r>
                      <a:endParaRPr lang="en-US" sz="2400" dirty="0"/>
                    </a:p>
                  </a:txBody>
                  <a:tcPr/>
                </a:tc>
              </a:tr>
            </a:tbl>
          </a:graphicData>
        </a:graphic>
      </p:graphicFrame>
    </p:spTree>
    <p:extLst>
      <p:ext uri="{BB962C8B-B14F-4D97-AF65-F5344CB8AC3E}">
        <p14:creationId xmlns:p14="http://schemas.microsoft.com/office/powerpoint/2010/main" val="95136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3" name="Content Placeholder 2"/>
          <p:cNvSpPr>
            <a:spLocks noGrp="1"/>
          </p:cNvSpPr>
          <p:nvPr>
            <p:ph idx="1"/>
          </p:nvPr>
        </p:nvSpPr>
        <p:spPr/>
        <p:txBody>
          <a:bodyPr/>
          <a:lstStyle/>
          <a:p>
            <a:r>
              <a:rPr lang="en-US" dirty="0" smtClean="0"/>
              <a:t>See readme file or follow us </a:t>
            </a:r>
            <a:r>
              <a:rPr lang="en-US" dirty="0"/>
              <a:t>on </a:t>
            </a:r>
            <a:r>
              <a:rPr lang="en-US" dirty="0" err="1" smtClean="0"/>
              <a:t>github</a:t>
            </a:r>
            <a:r>
              <a:rPr lang="en-US" dirty="0" smtClean="0"/>
              <a:t>:</a:t>
            </a:r>
          </a:p>
          <a:p>
            <a:pPr lvl="1"/>
            <a:r>
              <a:rPr lang="en-US" dirty="0" smtClean="0">
                <a:hlinkClick r:id="rId2"/>
              </a:rPr>
              <a:t>https</a:t>
            </a:r>
            <a:r>
              <a:rPr lang="en-US" dirty="0">
                <a:hlinkClick r:id="rId2"/>
              </a:rPr>
              <a:t>://</a:t>
            </a:r>
            <a:r>
              <a:rPr lang="en-US" dirty="0" smtClean="0">
                <a:hlinkClick r:id="rId2"/>
              </a:rPr>
              <a:t>github.com/CharlieFaceButt/OSP2Project/tree/master/Thread</a:t>
            </a:r>
            <a:endParaRPr lang="en-US" dirty="0" smtClean="0"/>
          </a:p>
        </p:txBody>
      </p:sp>
    </p:spTree>
    <p:extLst>
      <p:ext uri="{BB962C8B-B14F-4D97-AF65-F5344CB8AC3E}">
        <p14:creationId xmlns:p14="http://schemas.microsoft.com/office/powerpoint/2010/main" val="1514287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40</TotalTime>
  <Words>379</Words>
  <Application>Microsoft Macintosh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Corbel</vt:lpstr>
      <vt:lpstr>Franklin Gothic Demi</vt:lpstr>
      <vt:lpstr>Arial</vt:lpstr>
      <vt:lpstr>Parallax</vt:lpstr>
      <vt:lpstr>OSP2 Project - Thread</vt:lpstr>
      <vt:lpstr>Project workload</vt:lpstr>
      <vt:lpstr>Experiment</vt:lpstr>
      <vt:lpstr>Results – Response time</vt:lpstr>
      <vt:lpstr>Results - Throughput</vt:lpstr>
      <vt:lpstr>Summary - comparison</vt:lpstr>
      <vt:lpstr>For more information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OSP2 Project - Thread</dc:title>
  <dc:creator>Charlie Liu</dc:creator>
  <cp:lastModifiedBy>Charlie Liu</cp:lastModifiedBy>
  <cp:revision>7</cp:revision>
  <dcterms:created xsi:type="dcterms:W3CDTF">2016-03-24T01:34:13Z</dcterms:created>
  <dcterms:modified xsi:type="dcterms:W3CDTF">2016-03-24T02:15:34Z</dcterms:modified>
</cp:coreProperties>
</file>