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73252"/>
  </p:normalViewPr>
  <p:slideViewPr>
    <p:cSldViewPr snapToGrid="0" snapToObjects="1">
      <p:cViewPr>
        <p:scale>
          <a:sx n="75" d="100"/>
          <a:sy n="75" d="100"/>
        </p:scale>
        <p:origin x="1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Chart%20in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response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SWAP AVE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4"/>
                <c:pt idx="0">
                  <c:v>FIFO</c:v>
                </c:pt>
                <c:pt idx="1">
                  <c:v>FSCAN</c:v>
                </c:pt>
                <c:pt idx="2">
                  <c:v>CSCAN</c:v>
                </c:pt>
                <c:pt idx="3">
                  <c:v>SSTF</c:v>
                </c:pt>
              </c:strCache>
            </c:strRef>
          </c:cat>
          <c:val>
            <c:numRef>
              <c:f>'[Chart in Microsoft Office PowerPoint]Sheet1'!$B$2:$B$5</c:f>
              <c:numCache>
                <c:formatCode>General</c:formatCode>
                <c:ptCount val="4"/>
                <c:pt idx="0">
                  <c:v>1189.0</c:v>
                </c:pt>
                <c:pt idx="1">
                  <c:v>1182.0</c:v>
                </c:pt>
                <c:pt idx="2">
                  <c:v>875.0</c:v>
                </c:pt>
                <c:pt idx="3">
                  <c:v>790.0</c:v>
                </c:pt>
              </c:numCache>
            </c:numRef>
          </c:val>
        </c:ser>
        <c:ser>
          <c:idx val="1"/>
          <c:order val="1"/>
          <c:tx>
            <c:v>DISK 1 AVE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4"/>
                <c:pt idx="0">
                  <c:v>FIFO</c:v>
                </c:pt>
                <c:pt idx="1">
                  <c:v>FSCAN</c:v>
                </c:pt>
                <c:pt idx="2">
                  <c:v>CSCAN</c:v>
                </c:pt>
                <c:pt idx="3">
                  <c:v>SSTF</c:v>
                </c:pt>
              </c:strCache>
            </c:strRef>
          </c:cat>
          <c:val>
            <c:numRef>
              <c:f>'[Chart in Microsoft Office PowerPoint]Sheet1'!$D$2:$D$5</c:f>
              <c:numCache>
                <c:formatCode>General</c:formatCode>
                <c:ptCount val="4"/>
                <c:pt idx="0">
                  <c:v>1182.0</c:v>
                </c:pt>
                <c:pt idx="1">
                  <c:v>653.0</c:v>
                </c:pt>
                <c:pt idx="2">
                  <c:v>2007.0</c:v>
                </c:pt>
                <c:pt idx="3">
                  <c:v>433.0</c:v>
                </c:pt>
              </c:numCache>
            </c:numRef>
          </c:val>
        </c:ser>
        <c:ser>
          <c:idx val="2"/>
          <c:order val="2"/>
          <c:tx>
            <c:v>DISK 2 AVE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4"/>
                <c:pt idx="0">
                  <c:v>FIFO</c:v>
                </c:pt>
                <c:pt idx="1">
                  <c:v>FSCAN</c:v>
                </c:pt>
                <c:pt idx="2">
                  <c:v>CSCAN</c:v>
                </c:pt>
                <c:pt idx="3">
                  <c:v>SSTF</c:v>
                </c:pt>
              </c:strCache>
            </c:strRef>
          </c:cat>
          <c:val>
            <c:numRef>
              <c:f>'[Chart in Microsoft Office PowerPoint]Sheet1'!$F$2:$F$5</c:f>
              <c:numCache>
                <c:formatCode>General</c:formatCode>
                <c:ptCount val="4"/>
                <c:pt idx="0">
                  <c:v>904.0</c:v>
                </c:pt>
                <c:pt idx="1">
                  <c:v>228.0</c:v>
                </c:pt>
                <c:pt idx="2">
                  <c:v>341.0</c:v>
                </c:pt>
                <c:pt idx="3">
                  <c:v>789.0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738224"/>
        <c:axId val="-2135741664"/>
      </c:barChart>
      <c:catAx>
        <c:axId val="-213573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741664"/>
        <c:crosses val="autoZero"/>
        <c:auto val="1"/>
        <c:lblAlgn val="ctr"/>
        <c:lblOffset val="100"/>
        <c:noMultiLvlLbl val="0"/>
      </c:catAx>
      <c:valAx>
        <c:axId val="-213574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73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Maximum response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SWAP MAX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4"/>
                <c:pt idx="0">
                  <c:v>FIFO</c:v>
                </c:pt>
                <c:pt idx="1">
                  <c:v>FSCAN</c:v>
                </c:pt>
                <c:pt idx="2">
                  <c:v>CSCAN</c:v>
                </c:pt>
                <c:pt idx="3">
                  <c:v>SSTF</c:v>
                </c:pt>
              </c:strCache>
            </c:strRef>
          </c:cat>
          <c:val>
            <c:numRef>
              <c:f>'[Chart in Microsoft Office PowerPoint]Sheet1'!$C$2:$C$5</c:f>
              <c:numCache>
                <c:formatCode>General</c:formatCode>
                <c:ptCount val="4"/>
                <c:pt idx="0">
                  <c:v>3129.0</c:v>
                </c:pt>
                <c:pt idx="1">
                  <c:v>4348.0</c:v>
                </c:pt>
                <c:pt idx="2">
                  <c:v>55230.0</c:v>
                </c:pt>
                <c:pt idx="3">
                  <c:v>35880.0</c:v>
                </c:pt>
              </c:numCache>
            </c:numRef>
          </c:val>
        </c:ser>
        <c:ser>
          <c:idx val="1"/>
          <c:order val="1"/>
          <c:tx>
            <c:v>DISK 1 MAX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4"/>
                <c:pt idx="0">
                  <c:v>FIFO</c:v>
                </c:pt>
                <c:pt idx="1">
                  <c:v>FSCAN</c:v>
                </c:pt>
                <c:pt idx="2">
                  <c:v>CSCAN</c:v>
                </c:pt>
                <c:pt idx="3">
                  <c:v>SSTF</c:v>
                </c:pt>
              </c:strCache>
            </c:strRef>
          </c:cat>
          <c:val>
            <c:numRef>
              <c:f>'[Chart in Microsoft Office PowerPoint]Sheet1'!$E$2:$E$5</c:f>
              <c:numCache>
                <c:formatCode>General</c:formatCode>
                <c:ptCount val="4"/>
                <c:pt idx="0">
                  <c:v>9038.0</c:v>
                </c:pt>
                <c:pt idx="1">
                  <c:v>7754.0</c:v>
                </c:pt>
                <c:pt idx="2">
                  <c:v>17355.0</c:v>
                </c:pt>
                <c:pt idx="3">
                  <c:v>4625.0</c:v>
                </c:pt>
              </c:numCache>
            </c:numRef>
          </c:val>
        </c:ser>
        <c:ser>
          <c:idx val="2"/>
          <c:order val="2"/>
          <c:tx>
            <c:v>DISK 2 MAX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PowerPoint]Sheet1'!$A$2:$A$5</c:f>
              <c:strCache>
                <c:ptCount val="4"/>
                <c:pt idx="0">
                  <c:v>FIFO</c:v>
                </c:pt>
                <c:pt idx="1">
                  <c:v>FSCAN</c:v>
                </c:pt>
                <c:pt idx="2">
                  <c:v>CSCAN</c:v>
                </c:pt>
                <c:pt idx="3">
                  <c:v>SSTF</c:v>
                </c:pt>
              </c:strCache>
            </c:strRef>
          </c:cat>
          <c:val>
            <c:numRef>
              <c:f>'[Chart in Microsoft Office PowerPoint]Sheet1'!$G$2:$G$5</c:f>
              <c:numCache>
                <c:formatCode>General</c:formatCode>
                <c:ptCount val="4"/>
                <c:pt idx="0">
                  <c:v>6778.0</c:v>
                </c:pt>
                <c:pt idx="1">
                  <c:v>1243.0</c:v>
                </c:pt>
                <c:pt idx="2">
                  <c:v>1726.0</c:v>
                </c:pt>
                <c:pt idx="3">
                  <c:v>4151.0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875344"/>
        <c:axId val="-2135878784"/>
      </c:barChart>
      <c:catAx>
        <c:axId val="-213587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78784"/>
        <c:crosses val="autoZero"/>
        <c:auto val="1"/>
        <c:lblAlgn val="ctr"/>
        <c:lblOffset val="100"/>
        <c:noMultiLvlLbl val="0"/>
      </c:catAx>
      <c:valAx>
        <c:axId val="-213587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7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1C32-69EE-EF43-96A4-6FBCEB09D48E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E27E-D3CE-164A-A640-1D3D389B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the OSP2 manual, there are several classes to be implement in memory module:</a:t>
            </a:r>
          </a:p>
          <a:p>
            <a:pPr lvl="1"/>
            <a:r>
              <a:rPr lang="en-US" dirty="0" err="1" smtClean="0"/>
              <a:t>FrameTableEntry</a:t>
            </a:r>
            <a:r>
              <a:rPr lang="en-US" dirty="0" smtClean="0"/>
              <a:t>: 		physical memory frame</a:t>
            </a:r>
          </a:p>
          <a:p>
            <a:pPr lvl="1"/>
            <a:r>
              <a:rPr lang="en-US" dirty="0" err="1" smtClean="0"/>
              <a:t>PageTableEntry</a:t>
            </a:r>
            <a:r>
              <a:rPr lang="en-US" dirty="0" smtClean="0"/>
              <a:t>: 		logical page resides in virtual memory</a:t>
            </a:r>
          </a:p>
          <a:p>
            <a:pPr lvl="1"/>
            <a:r>
              <a:rPr lang="en-US" dirty="0" err="1" smtClean="0"/>
              <a:t>PageTable</a:t>
            </a:r>
            <a:r>
              <a:rPr lang="en-US" dirty="0" smtClean="0"/>
              <a:t>: 		page table that associated with a certain task</a:t>
            </a:r>
          </a:p>
          <a:p>
            <a:pPr lvl="1"/>
            <a:r>
              <a:rPr lang="en-US" dirty="0" smtClean="0"/>
              <a:t>MMU: 		memory management unit, where replacement algorithm utilized</a:t>
            </a:r>
          </a:p>
          <a:p>
            <a:pPr lvl="1"/>
            <a:r>
              <a:rPr lang="en-US" dirty="0" err="1" smtClean="0"/>
              <a:t>PageFaultHandler</a:t>
            </a:r>
            <a:r>
              <a:rPr lang="en-US" dirty="0" smtClean="0"/>
              <a:t>: 	handler for page fault, where part of replacement algorithm implemented</a:t>
            </a:r>
          </a:p>
          <a:p>
            <a:r>
              <a:rPr lang="en-US" dirty="0" smtClean="0"/>
              <a:t>In order to prevent 'zombie' frames that occupied memory space but no living task will remove it out, a daemon is introduced to periodically clean those frames in memory:</a:t>
            </a:r>
          </a:p>
          <a:p>
            <a:pPr lvl="1"/>
            <a:r>
              <a:rPr lang="en-US" dirty="0" err="1" smtClean="0"/>
              <a:t>MMDaemon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basically what happens when memory</a:t>
            </a:r>
            <a:r>
              <a:rPr lang="en-US" baseline="0" dirty="0" smtClean="0"/>
              <a:t> frame is </a:t>
            </a:r>
            <a:r>
              <a:rPr lang="en-US" baseline="0" dirty="0" err="1" smtClean="0"/>
              <a:t>refered</a:t>
            </a:r>
            <a:r>
              <a:rPr lang="en-US" baseline="0" dirty="0" smtClean="0"/>
              <a:t>, read/write/lock</a:t>
            </a:r>
          </a:p>
          <a:p>
            <a:r>
              <a:rPr lang="en-US" baseline="0" dirty="0" smtClean="0"/>
              <a:t>Before actual reference, the page should be valid. To make the page valid a page fault may finally be called to grab the target page into the memory frame.</a:t>
            </a:r>
          </a:p>
          <a:p>
            <a:r>
              <a:rPr lang="en-US" baseline="0" dirty="0" smtClean="0"/>
              <a:t>One thing: there is a mistake in the manual:</a:t>
            </a:r>
          </a:p>
          <a:p>
            <a:r>
              <a:rPr lang="en-US" dirty="0" smtClean="0"/>
              <a:t>It is said that </a:t>
            </a:r>
            <a:r>
              <a:rPr lang="en-US" dirty="0" err="1" smtClean="0"/>
              <a:t>getPageAddressBits</a:t>
            </a:r>
            <a:r>
              <a:rPr lang="en-US" dirty="0" smtClean="0"/>
              <a:t>() is used to get the number of bits representing offset within a page. But actually OSP2 software use it to represent the page number instead. This is also proved by the description in Device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validating so that no other threads manipulate</a:t>
            </a:r>
            <a:r>
              <a:rPr lang="en-US" baseline="0" dirty="0" smtClean="0"/>
              <a:t> this page</a:t>
            </a:r>
          </a:p>
          <a:p>
            <a:r>
              <a:rPr lang="en-US" baseline="0" dirty="0" smtClean="0"/>
              <a:t>Suspend the thread so it waits for </a:t>
            </a:r>
            <a:r>
              <a:rPr lang="en-US" baseline="0" dirty="0" err="1" smtClean="0"/>
              <a:t>pagefault</a:t>
            </a:r>
            <a:endParaRPr lang="en-US" baseline="0" dirty="0" smtClean="0"/>
          </a:p>
          <a:p>
            <a:r>
              <a:rPr lang="en-US" baseline="0" dirty="0" smtClean="0"/>
              <a:t>There must be a free frame before moving a page into memory. The frame should be either free already or replaced by algorithm.</a:t>
            </a:r>
          </a:p>
          <a:p>
            <a:r>
              <a:rPr lang="en-US" baseline="0" dirty="0" smtClean="0"/>
              <a:t>The dark block is the place where replacement algorithm used.</a:t>
            </a:r>
          </a:p>
          <a:p>
            <a:r>
              <a:rPr lang="en-US" dirty="0" smtClean="0"/>
              <a:t>Replacement make sure a frame is free for receiving</a:t>
            </a:r>
            <a:r>
              <a:rPr lang="en-US" baseline="0" dirty="0" smtClean="0"/>
              <a:t> new page.</a:t>
            </a:r>
          </a:p>
          <a:p>
            <a:r>
              <a:rPr lang="en-US" baseline="0" dirty="0" smtClean="0"/>
              <a:t>Then the remaining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has been</a:t>
            </a:r>
            <a:r>
              <a:rPr lang="en-US" baseline="0" dirty="0" smtClean="0"/>
              <a:t> done. And there are bugs, here are some of the most important features generated from the debug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slide to replacement algorithm</a:t>
            </a:r>
          </a:p>
          <a:p>
            <a:r>
              <a:rPr lang="en-US" dirty="0" err="1" smtClean="0"/>
              <a:t>getLRUframe</a:t>
            </a:r>
            <a:r>
              <a:rPr lang="en-US" dirty="0" smtClean="0"/>
              <a:t>()* and *</a:t>
            </a:r>
            <a:r>
              <a:rPr lang="en-US" dirty="0" err="1" smtClean="0"/>
              <a:t>newLRU</a:t>
            </a:r>
            <a:r>
              <a:rPr lang="en-US" dirty="0" smtClean="0"/>
              <a:t>()* is called by </a:t>
            </a:r>
            <a:r>
              <a:rPr lang="en-US" dirty="0" err="1" smtClean="0"/>
              <a:t>PageFaultHandler</a:t>
            </a:r>
            <a:r>
              <a:rPr lang="en-US" dirty="0" smtClean="0"/>
              <a:t> where actual replacement happens, and *</a:t>
            </a:r>
            <a:r>
              <a:rPr lang="en-US" dirty="0" err="1" smtClean="0"/>
              <a:t>do_LRUAlignment</a:t>
            </a:r>
            <a:r>
              <a:rPr lang="en-US" dirty="0" smtClean="0"/>
              <a:t>()* is called each time *refer()* is called.</a:t>
            </a:r>
          </a:p>
          <a:p>
            <a:r>
              <a:rPr lang="en-US" dirty="0" smtClean="0"/>
              <a:t>Another important issue is statistic recording. For this purpose, several features including page fault rate and page fault per reference are estimated. 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Read the slide about </a:t>
            </a:r>
            <a:r>
              <a:rPr lang="en-US" dirty="0" err="1" smtClean="0"/>
              <a:t>cleanFrames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classes for implementation mentioned in the manual are:</a:t>
            </a:r>
          </a:p>
          <a:p>
            <a:r>
              <a:rPr lang="en-US" dirty="0" smtClean="0"/>
              <a:t>**Device**: receive request and scheduling</a:t>
            </a:r>
          </a:p>
          <a:p>
            <a:r>
              <a:rPr lang="en-US" dirty="0" smtClean="0"/>
              <a:t>**IORB**: the request block, for</a:t>
            </a:r>
            <a:r>
              <a:rPr lang="en-US" baseline="0" dirty="0" smtClean="0"/>
              <a:t> performance data added it with a </a:t>
            </a:r>
            <a:r>
              <a:rPr lang="en-US" baseline="0" dirty="0" err="1" smtClean="0"/>
              <a:t>createTime</a:t>
            </a:r>
            <a:endParaRPr lang="en-US" dirty="0" smtClean="0"/>
          </a:p>
          <a:p>
            <a:r>
              <a:rPr lang="en-US" dirty="0" smtClean="0"/>
              <a:t>**</a:t>
            </a:r>
            <a:r>
              <a:rPr lang="en-US" dirty="0" err="1" smtClean="0"/>
              <a:t>DiskInterruptHandler</a:t>
            </a:r>
            <a:r>
              <a:rPr lang="en-US" dirty="0" smtClean="0"/>
              <a:t>**: handler for disk interrupt, this interrupt is generated when an actual disk operation is finished.</a:t>
            </a:r>
          </a:p>
          <a:p>
            <a:r>
              <a:rPr lang="en-US" dirty="0" smtClean="0"/>
              <a:t>Addition to these class, one **Stats** class is add for the purpose of performance data recording. It keeps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pagefault</a:t>
            </a:r>
            <a:r>
              <a:rPr lang="en-US" baseline="0" dirty="0" smtClean="0"/>
              <a:t> amount and reference amount so far for a specific **Device**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iorbQueue</a:t>
            </a:r>
            <a:r>
              <a:rPr lang="en-US" baseline="0" dirty="0" smtClean="0"/>
              <a:t>:</a:t>
            </a:r>
            <a:endParaRPr lang="en-US" dirty="0" smtClean="0"/>
          </a:p>
          <a:p>
            <a:r>
              <a:rPr lang="en-US" dirty="0" smtClean="0"/>
              <a:t>Super class **</a:t>
            </a:r>
            <a:r>
              <a:rPr lang="en-US" dirty="0" err="1" smtClean="0"/>
              <a:t>IflDevice</a:t>
            </a:r>
            <a:r>
              <a:rPr lang="en-US" dirty="0" smtClean="0"/>
              <a:t>** already has an interface </a:t>
            </a:r>
            <a:r>
              <a:rPr lang="en-US" dirty="0" err="1" smtClean="0"/>
              <a:t>iorbQueue</a:t>
            </a:r>
            <a:r>
              <a:rPr lang="en-US" dirty="0" smtClean="0"/>
              <a:t> to be implemented, it should always be maintained by the algorithm though there may be additional representations in **Device**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steps for handling disk interrupts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block in dark color is where part of scheduling algorithm happens.</a:t>
            </a:r>
          </a:p>
          <a:p>
            <a:r>
              <a:rPr lang="en-US" baseline="0" dirty="0" smtClean="0"/>
              <a:t>This step chooses an appropriate IORB in the queue for new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endParaRPr lang="en-US" dirty="0" smtClean="0"/>
          </a:p>
          <a:p>
            <a:r>
              <a:rPr lang="en-US" dirty="0" smtClean="0"/>
              <a:t>Except for FIFO, all other algorithm need **IORB** sorted by their track number, so they put new request to a proper position in the sorted queue.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dequeue</a:t>
            </a:r>
            <a:r>
              <a:rPr lang="en-US" dirty="0" smtClean="0"/>
              <a:t>, FIFO just retrieve the oldest one in the head of queue; C-SCAN will scan the sorted queue in a certain direction and return to the beginning if reaches the other edge; SSTF will look for the closest request based on track number; F-SCAN will do [SCAN]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2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4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6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235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591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86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6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548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9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7242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s://github.com/CharlieFaceButt/OSP2Project" TargetMode="External"/><Relationship Id="rId5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573" y="1358121"/>
            <a:ext cx="7738814" cy="3296241"/>
          </a:xfrm>
        </p:spPr>
        <p:txBody>
          <a:bodyPr/>
          <a:lstStyle/>
          <a:p>
            <a:r>
              <a:rPr lang="en-US" dirty="0" smtClean="0"/>
              <a:t>OSP2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66" y="5654292"/>
            <a:ext cx="3429234" cy="346459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Shuchang</a:t>
            </a:r>
            <a:r>
              <a:rPr lang="en-US" dirty="0" smtClean="0"/>
              <a:t> Liu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9598" y="3477117"/>
            <a:ext cx="221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Group member:</a:t>
            </a:r>
          </a:p>
          <a:p>
            <a:pPr algn="ctr"/>
            <a:r>
              <a:rPr lang="en-US" sz="2400" dirty="0" err="1"/>
              <a:t>Shuchang</a:t>
            </a:r>
            <a:r>
              <a:rPr lang="en-US" sz="2400" dirty="0"/>
              <a:t> Liu</a:t>
            </a:r>
          </a:p>
          <a:p>
            <a:pPr algn="ctr"/>
            <a:r>
              <a:rPr lang="en-US" sz="2400" dirty="0" err="1"/>
              <a:t>Yuhao</a:t>
            </a:r>
            <a:r>
              <a:rPr lang="en-US" sz="2400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0405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1"/>
    </mc:Choice>
    <mc:Fallback xmlns="">
      <p:transition spd="slow" advTm="177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723224"/>
            <a:ext cx="7633742" cy="802619"/>
          </a:xfrm>
        </p:spPr>
        <p:txBody>
          <a:bodyPr/>
          <a:lstStyle/>
          <a:p>
            <a:r>
              <a:rPr lang="en-US" dirty="0" smtClean="0"/>
              <a:t>Implementation - Devices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5406" y="3435825"/>
            <a:ext cx="1964411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0942" y="2150248"/>
            <a:ext cx="3289619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GenericQueueInterface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31918" y="4985209"/>
            <a:ext cx="2698643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IORB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8683" y="3470842"/>
            <a:ext cx="7665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399817" y="3660170"/>
            <a:ext cx="1641851" cy="155744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125356" y="4985209"/>
            <a:ext cx="2843436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DiskInteruptHandler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69996" y="4324816"/>
            <a:ext cx="7665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9712" y="4208313"/>
            <a:ext cx="1964411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22936" y="2150248"/>
            <a:ext cx="1964411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IflDevice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25487" y="2185265"/>
            <a:ext cx="7665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86621" y="2374593"/>
            <a:ext cx="1641851" cy="155744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028472" y="3400229"/>
            <a:ext cx="2698643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IORBQueue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2064570" y="3021346"/>
            <a:ext cx="681143" cy="132514"/>
          </a:xfrm>
          <a:prstGeom prst="rightArrow">
            <a:avLst>
              <a:gd name="adj1" fmla="val 6598"/>
              <a:gd name="adj2" fmla="val 6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2405140" y="2975254"/>
            <a:ext cx="7377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extends</a:t>
            </a:r>
          </a:p>
        </p:txBody>
      </p:sp>
      <p:sp>
        <p:nvSpPr>
          <p:cNvPr id="29" name="Right Arrow 28"/>
          <p:cNvSpPr/>
          <p:nvPr/>
        </p:nvSpPr>
        <p:spPr>
          <a:xfrm rot="16200000">
            <a:off x="6332710" y="2993401"/>
            <a:ext cx="681143" cy="132514"/>
          </a:xfrm>
          <a:prstGeom prst="rightArrow">
            <a:avLst>
              <a:gd name="adj1" fmla="val 6598"/>
              <a:gd name="adj2" fmla="val 6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6673281" y="2937976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implements</a:t>
            </a:r>
          </a:p>
        </p:txBody>
      </p:sp>
      <p:sp>
        <p:nvSpPr>
          <p:cNvPr id="351" name="Right Arrow 350"/>
          <p:cNvSpPr/>
          <p:nvPr/>
        </p:nvSpPr>
        <p:spPr>
          <a:xfrm rot="16200000" flipH="1">
            <a:off x="6774579" y="4389872"/>
            <a:ext cx="972525" cy="187545"/>
          </a:xfrm>
          <a:prstGeom prst="rightArrow">
            <a:avLst>
              <a:gd name="adj1" fmla="val 6598"/>
              <a:gd name="adj2" fmla="val 6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2" name="TextBox 351"/>
          <p:cNvSpPr txBox="1"/>
          <p:nvPr/>
        </p:nvSpPr>
        <p:spPr>
          <a:xfrm>
            <a:off x="6942008" y="4708210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6981239" y="401996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3348490" y="218327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4697115" y="218327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3386621" y="343647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4755629" y="3461042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</a:p>
        </p:txBody>
      </p:sp>
      <p:cxnSp>
        <p:nvCxnSpPr>
          <p:cNvPr id="362" name="Elbow Connector 361"/>
          <p:cNvCxnSpPr>
            <a:stCxn id="10" idx="1"/>
            <a:endCxn id="19" idx="1"/>
          </p:cNvCxnSpPr>
          <p:nvPr/>
        </p:nvCxnSpPr>
        <p:spPr>
          <a:xfrm rot="10800000" flipH="1" flipV="1">
            <a:off x="3399817" y="3738042"/>
            <a:ext cx="1249895" cy="772488"/>
          </a:xfrm>
          <a:prstGeom prst="bentConnector3">
            <a:avLst>
              <a:gd name="adj1" fmla="val 260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4365078" y="4237260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3702543" y="4001783"/>
            <a:ext cx="7665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contains</a:t>
            </a:r>
          </a:p>
        </p:txBody>
      </p:sp>
      <p:sp>
        <p:nvSpPr>
          <p:cNvPr id="370" name="Right Arrow 369"/>
          <p:cNvSpPr/>
          <p:nvPr/>
        </p:nvSpPr>
        <p:spPr>
          <a:xfrm>
            <a:off x="3968792" y="5205147"/>
            <a:ext cx="1641851" cy="155744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1" name="Right Arrow 370"/>
          <p:cNvSpPr/>
          <p:nvPr/>
        </p:nvSpPr>
        <p:spPr>
          <a:xfrm rot="16200000">
            <a:off x="1936702" y="4450513"/>
            <a:ext cx="928862" cy="140531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537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008" y="925682"/>
            <a:ext cx="7633742" cy="6591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diskinterupt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162051" y="2409519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Retrieve interrupt info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979008" y="3167703"/>
            <a:ext cx="2830314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Decrement file lock count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1162050" y="4715559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Unlock page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2179328" y="3650256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 rot="5400000">
            <a:off x="2179328" y="2896711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arallelogram 8"/>
          <p:cNvSpPr/>
          <p:nvPr/>
        </p:nvSpPr>
        <p:spPr>
          <a:xfrm>
            <a:off x="1162050" y="3934071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Close the file if necessary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2179328" y="4426076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Parallelogram 16"/>
          <p:cNvSpPr/>
          <p:nvPr/>
        </p:nvSpPr>
        <p:spPr>
          <a:xfrm>
            <a:off x="5657494" y="3921719"/>
            <a:ext cx="2464230" cy="493033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Device choose a new request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1154310" y="5514541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Set page and frame bits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5657495" y="2429781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Unreserve</a:t>
            </a:r>
            <a:r>
              <a:rPr lang="en-US" sz="1350" dirty="0"/>
              <a:t> the frame</a:t>
            </a:r>
          </a:p>
        </p:txBody>
      </p:sp>
      <p:sp>
        <p:nvSpPr>
          <p:cNvPr id="21" name="Parallelogram 20"/>
          <p:cNvSpPr/>
          <p:nvPr/>
        </p:nvSpPr>
        <p:spPr>
          <a:xfrm>
            <a:off x="5657494" y="4852253"/>
            <a:ext cx="2464230" cy="3168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Start serving new request</a:t>
            </a:r>
          </a:p>
        </p:txBody>
      </p:sp>
      <p:cxnSp>
        <p:nvCxnSpPr>
          <p:cNvPr id="22" name="Elbow Connector 21"/>
          <p:cNvCxnSpPr>
            <a:stCxn id="18" idx="4"/>
            <a:endCxn id="20" idx="0"/>
          </p:cNvCxnSpPr>
          <p:nvPr/>
        </p:nvCxnSpPr>
        <p:spPr>
          <a:xfrm rot="5400000" flipH="1" flipV="1">
            <a:off x="2926801" y="1889404"/>
            <a:ext cx="3422432" cy="4503185"/>
          </a:xfrm>
          <a:prstGeom prst="bentConnector5">
            <a:avLst>
              <a:gd name="adj1" fmla="val -5010"/>
              <a:gd name="adj2" fmla="val 50000"/>
              <a:gd name="adj3" fmla="val 10501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6674771" y="2920687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 rot="5400000">
            <a:off x="6674771" y="3653812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ight Arrow 25"/>
          <p:cNvSpPr/>
          <p:nvPr/>
        </p:nvSpPr>
        <p:spPr>
          <a:xfrm rot="5400000">
            <a:off x="6674771" y="4562017"/>
            <a:ext cx="429679" cy="13514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 rot="5400000">
            <a:off x="2171586" y="5228803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Parallelogram 28"/>
          <p:cNvSpPr/>
          <p:nvPr/>
        </p:nvSpPr>
        <p:spPr>
          <a:xfrm>
            <a:off x="5657494" y="3180663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Set the device idle</a:t>
            </a:r>
          </a:p>
        </p:txBody>
      </p:sp>
    </p:spTree>
    <p:extLst>
      <p:ext uri="{BB962C8B-B14F-4D97-AF65-F5344CB8AC3E}">
        <p14:creationId xmlns:p14="http://schemas.microsoft.com/office/powerpoint/2010/main" val="14552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44039"/>
            <a:ext cx="7633742" cy="647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Scheduling Queue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34262"/>
              </p:ext>
            </p:extLst>
          </p:nvPr>
        </p:nvGraphicFramePr>
        <p:xfrm>
          <a:off x="938758" y="2745434"/>
          <a:ext cx="7389572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24"/>
                <a:gridCol w="1182413"/>
                <a:gridCol w="1702676"/>
                <a:gridCol w="1891862"/>
                <a:gridCol w="1418897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Queue structure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Enqueue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Dequeue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Cancelling</a:t>
                      </a:r>
                    </a:p>
                    <a:p>
                      <a:r>
                        <a:rPr lang="en-US" sz="1600" dirty="0" err="1" smtClean="0"/>
                        <a:t>PendingIO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FIFO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GenericList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append()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removeHead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C-SCAN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sortEuqueue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do_cscanDequeue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SSTF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sortEuqueue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do_sstfDequeue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F-SCAN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Vectors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sortEuqueue</a:t>
                      </a:r>
                      <a:r>
                        <a:rPr lang="en-US" sz="1600" dirty="0" smtClean="0"/>
                        <a:t>()</a:t>
                      </a:r>
                      <a:r>
                        <a:rPr lang="en-US" sz="1600" baseline="0" dirty="0" smtClean="0"/>
                        <a:t> for queuing vector</a:t>
                      </a:r>
                      <a:endParaRPr lang="en-US" sz="16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do_fscanDequeue</a:t>
                      </a:r>
                      <a:r>
                        <a:rPr lang="en-US" sz="1600" dirty="0" smtClean="0"/>
                        <a:t>() for</a:t>
                      </a:r>
                      <a:r>
                        <a:rPr lang="en-US" sz="1600" baseline="0" dirty="0" smtClean="0"/>
                        <a:t> scanning vector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 this for both vectors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8758" y="5024077"/>
            <a:ext cx="781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maintain sorted IORB list, smaller indexed IORB has smaller track number</a:t>
            </a:r>
          </a:p>
        </p:txBody>
      </p:sp>
    </p:spTree>
    <p:extLst>
      <p:ext uri="{BB962C8B-B14F-4D97-AF65-F5344CB8AC3E}">
        <p14:creationId xmlns:p14="http://schemas.microsoft.com/office/powerpoint/2010/main" val="18318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44039"/>
            <a:ext cx="7633742" cy="6354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-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275359"/>
            <a:ext cx="7633742" cy="3357346"/>
          </a:xfrm>
        </p:spPr>
        <p:txBody>
          <a:bodyPr/>
          <a:lstStyle/>
          <a:p>
            <a:r>
              <a:rPr lang="en-US" dirty="0" smtClean="0"/>
              <a:t>Each record should look like: &gt; [3577]: 0-2 IORB created: 3577</a:t>
            </a:r>
          </a:p>
          <a:p>
            <a:r>
              <a:rPr lang="en-US" dirty="0" smtClean="0"/>
              <a:t>Meaning: at clock time 3577 an IORB created at the same clock cycle is put into service causing the disk head move from 0 to 2</a:t>
            </a:r>
          </a:p>
          <a:p>
            <a:r>
              <a:rPr lang="en-US" dirty="0" smtClean="0"/>
              <a:t>Performance data collected from:</a:t>
            </a:r>
          </a:p>
          <a:p>
            <a:pPr lvl="1"/>
            <a:r>
              <a:rPr lang="en-US" dirty="0" smtClean="0"/>
              <a:t> Data for three devices for each run, run for 4 algorithms</a:t>
            </a:r>
          </a:p>
          <a:p>
            <a:r>
              <a:rPr lang="en-US" dirty="0" smtClean="0"/>
              <a:t>Two criteria for performance data: the overall scheduling behavior by disk head movement, and the response time</a:t>
            </a:r>
          </a:p>
          <a:p>
            <a:r>
              <a:rPr lang="en-US" dirty="0" smtClean="0"/>
              <a:t>The I/O request follows locality principle in some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842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Performance </a:t>
            </a:r>
            <a:r>
              <a:rPr lang="en-US" sz="4400" dirty="0" smtClean="0"/>
              <a:t>– response time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8" y="2877693"/>
            <a:ext cx="5817720" cy="1084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" y="1511274"/>
            <a:ext cx="5817719" cy="10903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08894" y="182479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FIFO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13648" y="3192440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FSCAN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08894" y="4606837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CSCAN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8" y="5690926"/>
            <a:ext cx="5817720" cy="10809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8" y="4255257"/>
            <a:ext cx="5817720" cy="11604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08894" y="600078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1465161"/>
            <a:ext cx="3227234" cy="1013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2715731"/>
            <a:ext cx="3227234" cy="1016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7" y="3969475"/>
            <a:ext cx="3227235" cy="1008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6" y="5215006"/>
            <a:ext cx="3227235" cy="985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87" y="1465161"/>
            <a:ext cx="3156513" cy="1012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88" y="2715730"/>
            <a:ext cx="3156512" cy="10166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87" y="3969475"/>
            <a:ext cx="3156513" cy="1008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87" y="5194387"/>
            <a:ext cx="3156513" cy="10062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18403" y="178659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8403" y="3039403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FSCAN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8403" y="4292209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CSCAN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8403" y="551284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SSTF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0317" y="588530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</a:t>
            </a:r>
            <a:r>
              <a:rPr lang="en-US" smtClean="0"/>
              <a:t>1 </a:t>
            </a:r>
          </a:p>
          <a:p>
            <a:r>
              <a:rPr lang="en-US" dirty="0" smtClean="0"/>
              <a:t>(medium amount of operation)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9187" y="58852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2</a:t>
            </a:r>
          </a:p>
          <a:p>
            <a:r>
              <a:rPr lang="en-US" dirty="0" smtClean="0"/>
              <a:t>(small amount of operation)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Performance – response time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994165"/>
              </p:ext>
            </p:extLst>
          </p:nvPr>
        </p:nvGraphicFramePr>
        <p:xfrm>
          <a:off x="1307041" y="2144004"/>
          <a:ext cx="6400800" cy="396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97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Performance – response time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58785"/>
              </p:ext>
            </p:extLst>
          </p:nvPr>
        </p:nvGraphicFramePr>
        <p:xfrm>
          <a:off x="1490670" y="2215613"/>
          <a:ext cx="6529917" cy="391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73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130879"/>
            <a:ext cx="7633742" cy="974041"/>
          </a:xfrm>
        </p:spPr>
        <p:txBody>
          <a:bodyPr>
            <a:noAutofit/>
          </a:bodyPr>
          <a:lstStyle/>
          <a:p>
            <a:r>
              <a:rPr lang="en-US" sz="2400" dirty="0"/>
              <a:t>2 modules (Task and Thread) as lab task</a:t>
            </a:r>
          </a:p>
          <a:p>
            <a:r>
              <a:rPr lang="en-US" sz="2400" dirty="0"/>
              <a:t>2 additional modules we implement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8007" y="4368759"/>
            <a:ext cx="550272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100" dirty="0"/>
              <a:t>Devices: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Implement modules following OSP2 manual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Readme file, output 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8008" y="3104920"/>
            <a:ext cx="711524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100" dirty="0"/>
              <a:t>Memory: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Implement modules with FIFO and LRU replacement algorithms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Collect performance data and write a report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Readme file, output 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8007" y="4368760"/>
            <a:ext cx="80051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100" dirty="0"/>
              <a:t>Devices: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Implement modules with FIFO, C-SCAN, SSTF, and F-SCAN algorithms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Collect performance data and write a report</a:t>
            </a:r>
          </a:p>
          <a:p>
            <a:pPr marL="942975" lvl="2" indent="-257175">
              <a:buFont typeface="Arial" charset="0"/>
              <a:buChar char="•"/>
            </a:pPr>
            <a:r>
              <a:rPr lang="en-US" dirty="0"/>
              <a:t>Readme file, output log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29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33"/>
    </mc:Choice>
    <mc:Fallback xmlns="">
      <p:transition spd="slow" advTm="84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2695193"/>
          </a:xfrm>
        </p:spPr>
        <p:txBody>
          <a:bodyPr/>
          <a:lstStyle/>
          <a:p>
            <a:r>
              <a:rPr lang="en-US" dirty="0" smtClean="0"/>
              <a:t>Assign each algorithms as a task and assign it to a person.</a:t>
            </a:r>
          </a:p>
          <a:p>
            <a:r>
              <a:rPr lang="en-US" dirty="0" smtClean="0"/>
              <a:t>Task including implementation, log data collection, analysis and report, anything that generates a file.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tool: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github.com/CharlieFaceButt/OSP2Project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68" y="3807785"/>
            <a:ext cx="5641522" cy="2706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99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48"/>
    </mc:Choice>
    <mc:Fallback xmlns="">
      <p:transition spd="slow" advTm="79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44039"/>
            <a:ext cx="7633742" cy="599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- Memory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422936" y="2492065"/>
            <a:ext cx="6304905" cy="3433297"/>
            <a:chOff x="1897248" y="1778649"/>
            <a:chExt cx="8406540" cy="4577729"/>
          </a:xfrm>
        </p:grpSpPr>
        <p:sp>
          <p:nvSpPr>
            <p:cNvPr id="4" name="Rectangle 3"/>
            <p:cNvSpPr/>
            <p:nvPr/>
          </p:nvSpPr>
          <p:spPr>
            <a:xfrm>
              <a:off x="1897248" y="3417698"/>
              <a:ext cx="2619214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MMU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05597" y="3417698"/>
              <a:ext cx="3598191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FrameTableEntry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596" y="5550466"/>
              <a:ext cx="3598191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PageTableEntry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8283" y="3464388"/>
              <a:ext cx="10220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contains</a:t>
              </a:r>
            </a:p>
          </p:txBody>
        </p:sp>
        <p:cxnSp>
          <p:nvCxnSpPr>
            <p:cNvPr id="19" name="Straight Connector 18"/>
            <p:cNvCxnSpPr>
              <a:stCxn id="7" idx="0"/>
              <a:endCxn id="5" idx="2"/>
            </p:cNvCxnSpPr>
            <p:nvPr/>
          </p:nvCxnSpPr>
          <p:spPr>
            <a:xfrm flipV="1">
              <a:off x="8504692" y="4223610"/>
              <a:ext cx="1" cy="132685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>
              <a:off x="4516462" y="3716824"/>
              <a:ext cx="2189135" cy="207659"/>
            </a:xfrm>
            <a:prstGeom prst="rightArrow">
              <a:avLst>
                <a:gd name="adj1" fmla="val 11865"/>
                <a:gd name="adj2" fmla="val 92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97248" y="5550466"/>
              <a:ext cx="2619214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PageTable</a:t>
              </a:r>
              <a:endParaRPr lang="en-US" sz="2400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516461" y="5862658"/>
              <a:ext cx="2189135" cy="207659"/>
            </a:xfrm>
            <a:prstGeom prst="rightArrow">
              <a:avLst>
                <a:gd name="adj1" fmla="val 11865"/>
                <a:gd name="adj2" fmla="val 92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68283" y="5563531"/>
              <a:ext cx="10220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contains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04691" y="4664111"/>
              <a:ext cx="11802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associates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50778" y="1778649"/>
              <a:ext cx="3988230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PageFaultHandler</a:t>
              </a:r>
              <a:endParaRPr lang="en-US" sz="2400" dirty="0"/>
            </a:p>
          </p:txBody>
        </p:sp>
        <p:cxnSp>
          <p:nvCxnSpPr>
            <p:cNvPr id="32" name="Elbow Connector 31"/>
            <p:cNvCxnSpPr>
              <a:stCxn id="30" idx="2"/>
              <a:endCxn id="4" idx="0"/>
            </p:cNvCxnSpPr>
            <p:nvPr/>
          </p:nvCxnSpPr>
          <p:spPr>
            <a:xfrm rot="5400000">
              <a:off x="4109306" y="1682110"/>
              <a:ext cx="833137" cy="263803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0" idx="2"/>
              <a:endCxn id="5" idx="0"/>
            </p:cNvCxnSpPr>
            <p:nvPr/>
          </p:nvCxnSpPr>
          <p:spPr>
            <a:xfrm rot="16200000" flipH="1">
              <a:off x="6758225" y="1671229"/>
              <a:ext cx="833137" cy="26598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0" idx="2"/>
              <a:endCxn id="7" idx="3"/>
            </p:cNvCxnSpPr>
            <p:nvPr/>
          </p:nvCxnSpPr>
          <p:spPr>
            <a:xfrm rot="16200000" flipH="1">
              <a:off x="6389910" y="2039544"/>
              <a:ext cx="3368861" cy="4458894"/>
            </a:xfrm>
            <a:prstGeom prst="bentConnector4">
              <a:avLst>
                <a:gd name="adj1" fmla="val 6642"/>
                <a:gd name="adj2" fmla="val 10512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226065" y="4479610"/>
            <a:ext cx="1964411" cy="60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MMDaemon</a:t>
            </a:r>
            <a:endParaRPr lang="en-US" sz="2400" dirty="0"/>
          </a:p>
        </p:txBody>
      </p:sp>
      <p:cxnSp>
        <p:nvCxnSpPr>
          <p:cNvPr id="42" name="Elbow Connector 41"/>
          <p:cNvCxnSpPr>
            <a:stCxn id="41" idx="1"/>
            <a:endCxn id="4" idx="2"/>
          </p:cNvCxnSpPr>
          <p:nvPr/>
        </p:nvCxnSpPr>
        <p:spPr>
          <a:xfrm rot="10800000">
            <a:off x="2405143" y="4325787"/>
            <a:ext cx="820923" cy="4560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20"/>
    </mc:Choice>
    <mc:Fallback xmlns="">
      <p:transition spd="slow" advTm="1087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reference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420433" y="2368015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Calculate page number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1420432" y="3126199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Get page from page table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1026" y="3887073"/>
            <a:ext cx="1883044" cy="1005506"/>
            <a:chOff x="2134223" y="3283017"/>
            <a:chExt cx="2510725" cy="1542590"/>
          </a:xfrm>
        </p:grpSpPr>
        <p:sp>
          <p:nvSpPr>
            <p:cNvPr id="7" name="Diamond 6"/>
            <p:cNvSpPr/>
            <p:nvPr/>
          </p:nvSpPr>
          <p:spPr>
            <a:xfrm>
              <a:off x="2134223" y="3283017"/>
              <a:ext cx="2510725" cy="88340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Page valid?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3059993" y="4405914"/>
              <a:ext cx="659188" cy="180198"/>
            </a:xfrm>
            <a:prstGeom prst="rightArrow">
              <a:avLst>
                <a:gd name="adj1" fmla="val 11846"/>
                <a:gd name="adj2" fmla="val 760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1117" y="4299585"/>
              <a:ext cx="425757" cy="46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/>
                <a:t>N</a:t>
              </a:r>
            </a:p>
          </p:txBody>
        </p:sp>
      </p:grpSp>
      <p:sp>
        <p:nvSpPr>
          <p:cNvPr id="11" name="Parallelogram 10"/>
          <p:cNvSpPr/>
          <p:nvPr/>
        </p:nvSpPr>
        <p:spPr>
          <a:xfrm>
            <a:off x="1420433" y="5882753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Page fault interrupt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3988274" y="5003992"/>
            <a:ext cx="1679429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Suspend thread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11026" y="4892580"/>
            <a:ext cx="2312722" cy="1005506"/>
            <a:chOff x="2134224" y="4623694"/>
            <a:chExt cx="3083629" cy="1340675"/>
          </a:xfrm>
        </p:grpSpPr>
        <p:grpSp>
          <p:nvGrpSpPr>
            <p:cNvPr id="13" name="Group 12"/>
            <p:cNvGrpSpPr/>
            <p:nvPr/>
          </p:nvGrpSpPr>
          <p:grpSpPr>
            <a:xfrm>
              <a:off x="2134224" y="4623694"/>
              <a:ext cx="2510725" cy="1340675"/>
              <a:chOff x="2134224" y="3283017"/>
              <a:chExt cx="2510725" cy="1542590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2134224" y="3283017"/>
                <a:ext cx="2510725" cy="88340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Validating?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3059993" y="4405914"/>
                <a:ext cx="659188" cy="180198"/>
              </a:xfrm>
              <a:prstGeom prst="rightArrow">
                <a:avLst>
                  <a:gd name="adj1" fmla="val 11846"/>
                  <a:gd name="adj2" fmla="val 760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21117" y="4299585"/>
                <a:ext cx="425757" cy="46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N</a:t>
                </a:r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>
              <a:off x="4644948" y="4917480"/>
              <a:ext cx="572905" cy="180198"/>
            </a:xfrm>
            <a:prstGeom prst="rightArrow">
              <a:avLst>
                <a:gd name="adj1" fmla="val 11846"/>
                <a:gd name="adj2" fmla="val 760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8205" y="4699118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61908" y="4591024"/>
            <a:ext cx="1883044" cy="1264270"/>
            <a:chOff x="2134224" y="4221618"/>
            <a:chExt cx="2510725" cy="1685692"/>
          </a:xfrm>
        </p:grpSpPr>
        <p:grpSp>
          <p:nvGrpSpPr>
            <p:cNvPr id="22" name="Group 21"/>
            <p:cNvGrpSpPr/>
            <p:nvPr/>
          </p:nvGrpSpPr>
          <p:grpSpPr>
            <a:xfrm>
              <a:off x="2134224" y="4623695"/>
              <a:ext cx="2510725" cy="1283615"/>
              <a:chOff x="2134224" y="3283017"/>
              <a:chExt cx="2510725" cy="1476936"/>
            </a:xfrm>
          </p:grpSpPr>
          <p:sp>
            <p:nvSpPr>
              <p:cNvPr id="25" name="Diamond 24"/>
              <p:cNvSpPr/>
              <p:nvPr/>
            </p:nvSpPr>
            <p:spPr>
              <a:xfrm>
                <a:off x="2134224" y="3283017"/>
                <a:ext cx="2510725" cy="88340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Page valid?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21117" y="4299585"/>
                <a:ext cx="425757" cy="460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N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89587" y="4221618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Y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5632229" y="5110917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Elbow Connector 29"/>
          <p:cNvCxnSpPr>
            <a:stCxn id="25" idx="2"/>
            <a:endCxn id="11" idx="2"/>
          </p:cNvCxnSpPr>
          <p:nvPr/>
        </p:nvCxnSpPr>
        <p:spPr>
          <a:xfrm rot="5400000">
            <a:off x="5131353" y="4179511"/>
            <a:ext cx="583180" cy="31609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4"/>
            <a:endCxn id="25" idx="3"/>
          </p:cNvCxnSpPr>
          <p:nvPr/>
        </p:nvCxnSpPr>
        <p:spPr>
          <a:xfrm rot="5400000" flipH="1" flipV="1">
            <a:off x="4778785" y="3054259"/>
            <a:ext cx="1039929" cy="5292403"/>
          </a:xfrm>
          <a:prstGeom prst="bentConnector4">
            <a:avLst>
              <a:gd name="adj1" fmla="val -16487"/>
              <a:gd name="adj2" fmla="val 10324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4335222" y="4006150"/>
            <a:ext cx="217544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Set associated bits</a:t>
            </a:r>
          </a:p>
        </p:txBody>
      </p:sp>
      <p:cxnSp>
        <p:nvCxnSpPr>
          <p:cNvPr id="34" name="Elbow Connector 33"/>
          <p:cNvCxnSpPr>
            <a:stCxn id="7" idx="3"/>
            <a:endCxn id="33" idx="5"/>
          </p:cNvCxnSpPr>
          <p:nvPr/>
        </p:nvCxnSpPr>
        <p:spPr>
          <a:xfrm flipV="1">
            <a:off x="3594069" y="4174987"/>
            <a:ext cx="783362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0"/>
            <a:endCxn id="33" idx="1"/>
          </p:cNvCxnSpPr>
          <p:nvPr/>
        </p:nvCxnSpPr>
        <p:spPr>
          <a:xfrm rot="16200000" flipV="1">
            <a:off x="5791075" y="3680226"/>
            <a:ext cx="886431" cy="1538279"/>
          </a:xfrm>
          <a:prstGeom prst="bentConnector3">
            <a:avLst>
              <a:gd name="adj1" fmla="val 11934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5400000">
            <a:off x="2437710" y="3608753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ight Arrow 53"/>
          <p:cNvSpPr/>
          <p:nvPr/>
        </p:nvSpPr>
        <p:spPr>
          <a:xfrm rot="5400000">
            <a:off x="2437710" y="2855207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6105578" y="2619428"/>
            <a:ext cx="19881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MMU.do_refer</a:t>
            </a:r>
            <a:r>
              <a:rPr lang="en-US" sz="2100" dirty="0"/>
              <a:t>()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55226" y="2330271"/>
            <a:ext cx="205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mistake in manual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4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31"/>
    </mc:Choice>
    <mc:Fallback xmlns="">
      <p:transition spd="slow" advTm="88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513" y="702520"/>
            <a:ext cx="7633742" cy="587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pagefault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138447" y="2393754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Set validating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138446" y="3151938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 thread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5633891" y="2393753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Assign the frame to page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2155724" y="3634491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5400000">
            <a:off x="2155724" y="2880946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Parallelogram 20"/>
          <p:cNvSpPr/>
          <p:nvPr/>
        </p:nvSpPr>
        <p:spPr>
          <a:xfrm>
            <a:off x="997461" y="3918306"/>
            <a:ext cx="274620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Select and reserve a frame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33060" y="4692726"/>
            <a:ext cx="2189348" cy="1005506"/>
            <a:chOff x="2134224" y="4623694"/>
            <a:chExt cx="2919131" cy="1340675"/>
          </a:xfrm>
        </p:grpSpPr>
        <p:grpSp>
          <p:nvGrpSpPr>
            <p:cNvPr id="23" name="Group 22"/>
            <p:cNvGrpSpPr/>
            <p:nvPr/>
          </p:nvGrpSpPr>
          <p:grpSpPr>
            <a:xfrm>
              <a:off x="2134224" y="4623694"/>
              <a:ext cx="2510725" cy="1340675"/>
              <a:chOff x="2134224" y="3283017"/>
              <a:chExt cx="2510725" cy="1542590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2134224" y="3283017"/>
                <a:ext cx="2510725" cy="88340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Successful?</a:t>
                </a:r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5400000">
                <a:off x="3059993" y="4405914"/>
                <a:ext cx="659188" cy="180198"/>
              </a:xfrm>
              <a:prstGeom prst="rightArrow">
                <a:avLst>
                  <a:gd name="adj1" fmla="val 11846"/>
                  <a:gd name="adj2" fmla="val 760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21117" y="4299585"/>
                <a:ext cx="425757" cy="46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N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68206" y="4699118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Y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2155724" y="4410311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Parallelogram 29"/>
          <p:cNvSpPr/>
          <p:nvPr/>
        </p:nvSpPr>
        <p:spPr>
          <a:xfrm>
            <a:off x="1138446" y="5707325"/>
            <a:ext cx="2464230" cy="337672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Replace a frame</a:t>
            </a:r>
          </a:p>
        </p:txBody>
      </p:sp>
      <p:sp>
        <p:nvSpPr>
          <p:cNvPr id="31" name="Parallelogram 30"/>
          <p:cNvSpPr/>
          <p:nvPr/>
        </p:nvSpPr>
        <p:spPr>
          <a:xfrm>
            <a:off x="5633891" y="3146901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Read page </a:t>
            </a:r>
            <a:r>
              <a:rPr lang="en-US" sz="1350"/>
              <a:t>into frame</a:t>
            </a:r>
          </a:p>
        </p:txBody>
      </p:sp>
      <p:sp>
        <p:nvSpPr>
          <p:cNvPr id="32" name="Parallelogram 31"/>
          <p:cNvSpPr/>
          <p:nvPr/>
        </p:nvSpPr>
        <p:spPr>
          <a:xfrm>
            <a:off x="5633891" y="3925374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Set page bit and frame bit</a:t>
            </a:r>
          </a:p>
        </p:txBody>
      </p:sp>
      <p:sp>
        <p:nvSpPr>
          <p:cNvPr id="33" name="Parallelogram 32"/>
          <p:cNvSpPr/>
          <p:nvPr/>
        </p:nvSpPr>
        <p:spPr>
          <a:xfrm>
            <a:off x="5633891" y="4684792"/>
            <a:ext cx="2464230" cy="3376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Unreserve</a:t>
            </a:r>
            <a:r>
              <a:rPr lang="en-US" sz="1350" dirty="0"/>
              <a:t> the frame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5633891" y="5463343"/>
            <a:ext cx="2464230" cy="5065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Notify threads and set </a:t>
            </a:r>
            <a:r>
              <a:rPr lang="en-US" sz="1350"/>
              <a:t>not validating</a:t>
            </a:r>
            <a:endParaRPr lang="en-US" sz="1350" dirty="0"/>
          </a:p>
        </p:txBody>
      </p:sp>
      <p:cxnSp>
        <p:nvCxnSpPr>
          <p:cNvPr id="35" name="Elbow Connector 34"/>
          <p:cNvCxnSpPr>
            <a:stCxn id="30" idx="4"/>
            <a:endCxn id="10" idx="5"/>
          </p:cNvCxnSpPr>
          <p:nvPr/>
        </p:nvCxnSpPr>
        <p:spPr>
          <a:xfrm rot="5400000" flipH="1" flipV="1">
            <a:off x="2282126" y="2651023"/>
            <a:ext cx="3482408" cy="3305539"/>
          </a:xfrm>
          <a:prstGeom prst="bentConnector4">
            <a:avLst>
              <a:gd name="adj1" fmla="val -4923"/>
              <a:gd name="adj2" fmla="val 6799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6" idx="3"/>
            <a:endCxn id="10" idx="1"/>
          </p:cNvCxnSpPr>
          <p:nvPr/>
        </p:nvCxnSpPr>
        <p:spPr>
          <a:xfrm flipV="1">
            <a:off x="3316103" y="2393753"/>
            <a:ext cx="3592112" cy="2586887"/>
          </a:xfrm>
          <a:prstGeom prst="bentConnector4">
            <a:avLst>
              <a:gd name="adj1" fmla="val 32262"/>
              <a:gd name="adj2" fmla="val 1066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 rot="5400000">
            <a:off x="6651167" y="2904922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ight Arrow 42"/>
          <p:cNvSpPr/>
          <p:nvPr/>
        </p:nvSpPr>
        <p:spPr>
          <a:xfrm rot="5400000">
            <a:off x="6651167" y="3638047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ight Arrow 43"/>
          <p:cNvSpPr/>
          <p:nvPr/>
        </p:nvSpPr>
        <p:spPr>
          <a:xfrm rot="5400000">
            <a:off x="6651167" y="4401952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ight Arrow 44"/>
          <p:cNvSpPr/>
          <p:nvPr/>
        </p:nvSpPr>
        <p:spPr>
          <a:xfrm rot="5400000">
            <a:off x="6651166" y="5169868"/>
            <a:ext cx="429679" cy="135149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4749781" y="1733264"/>
            <a:ext cx="384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PageFaultHandler.do_handlePageFault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8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9"/>
    </mc:Choice>
    <mc:Fallback xmlns="">
      <p:transition spd="slow" advTm="6449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–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181495"/>
            <a:ext cx="7633742" cy="4300948"/>
          </a:xfrm>
        </p:spPr>
        <p:txBody>
          <a:bodyPr>
            <a:normAutofit/>
          </a:bodyPr>
          <a:lstStyle/>
          <a:p>
            <a:r>
              <a:rPr lang="en-US" dirty="0" err="1" smtClean="0"/>
              <a:t>FrameTableEntry</a:t>
            </a:r>
            <a:endParaRPr lang="en-US" dirty="0" smtClean="0"/>
          </a:p>
          <a:p>
            <a:pPr lvl="1"/>
            <a:r>
              <a:rPr lang="en-US" dirty="0" smtClean="0"/>
              <a:t>Function *</a:t>
            </a:r>
            <a:r>
              <a:rPr lang="en-US" dirty="0" err="1" smtClean="0"/>
              <a:t>isOccupied</a:t>
            </a:r>
            <a:r>
              <a:rPr lang="en-US" dirty="0"/>
              <a:t>()* that check the availability of the frame. </a:t>
            </a:r>
            <a:r>
              <a:rPr lang="en-US" dirty="0" smtClean="0"/>
              <a:t>It is determined by checking the frame's lock status and reserve status.</a:t>
            </a:r>
          </a:p>
          <a:p>
            <a:r>
              <a:rPr lang="en-US" dirty="0" err="1" smtClean="0"/>
              <a:t>PageTableEntry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ock </a:t>
            </a:r>
            <a:r>
              <a:rPr lang="en-US" dirty="0"/>
              <a:t>operation need to be checked whenever returning SUCCESS, because the requesting thread may be killed during the process. This is extracted as another function *</a:t>
            </a:r>
            <a:r>
              <a:rPr lang="en-US" dirty="0" err="1"/>
              <a:t>final_check_do_lock</a:t>
            </a:r>
            <a:r>
              <a:rPr lang="en-US" dirty="0"/>
              <a:t>(thread</a:t>
            </a:r>
            <a:r>
              <a:rPr lang="en-US" dirty="0" smtClean="0"/>
              <a:t>)*.</a:t>
            </a:r>
          </a:p>
          <a:p>
            <a:r>
              <a:rPr lang="en-US" dirty="0" err="1" smtClean="0"/>
              <a:t>PageTable</a:t>
            </a:r>
            <a:endParaRPr lang="en-US" dirty="0" smtClean="0"/>
          </a:p>
          <a:p>
            <a:pPr lvl="1"/>
            <a:r>
              <a:rPr lang="en-US" dirty="0" smtClean="0"/>
              <a:t>Nothing </a:t>
            </a:r>
            <a:r>
              <a:rPr lang="en-US" dirty="0"/>
              <a:t>special for this class, just follow description in the manual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PageFaultHandler</a:t>
            </a:r>
            <a:endParaRPr lang="en-US" dirty="0" smtClean="0"/>
          </a:p>
          <a:p>
            <a:pPr lvl="1"/>
            <a:r>
              <a:rPr lang="en-US" dirty="0" smtClean="0"/>
              <a:t>Performance record is done by *</a:t>
            </a:r>
            <a:r>
              <a:rPr lang="en-US" dirty="0" err="1" smtClean="0"/>
              <a:t>do_stats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7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19"/>
    </mc:Choice>
    <mc:Fallback xmlns="">
      <p:transition spd="slow" advTm="11291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588868"/>
            <a:ext cx="7633742" cy="741911"/>
          </a:xfrm>
        </p:spPr>
        <p:txBody>
          <a:bodyPr>
            <a:noAutofit/>
          </a:bodyPr>
          <a:lstStyle/>
          <a:p>
            <a:r>
              <a:rPr lang="en-US" sz="4800" dirty="0"/>
              <a:t>Implementation – Memory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938758" y="1551214"/>
            <a:ext cx="7633742" cy="507818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MMU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class maintains a set of </a:t>
            </a:r>
            <a:r>
              <a:rPr lang="en-US" dirty="0" err="1"/>
              <a:t>FrameTableEntry</a:t>
            </a:r>
            <a:r>
              <a:rPr lang="en-US" dirty="0"/>
              <a:t> representing physical memory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eplacement </a:t>
            </a:r>
            <a:r>
              <a:rPr lang="en-US" dirty="0"/>
              <a:t>algorithm also are implemented in this class as a set of functions.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LRU algorithm, candidate frames for replacement is maintained in a queue, algorithm related functions are listed </a:t>
            </a:r>
            <a:r>
              <a:rPr lang="en-US" dirty="0" smtClean="0"/>
              <a:t>here:</a:t>
            </a:r>
          </a:p>
          <a:p>
            <a:pPr lvl="3"/>
            <a:r>
              <a:rPr lang="en-US" dirty="0" err="1" smtClean="0"/>
              <a:t>getLRUframe</a:t>
            </a:r>
            <a:r>
              <a:rPr lang="en-US" dirty="0" smtClean="0"/>
              <a:t>()</a:t>
            </a:r>
          </a:p>
          <a:p>
            <a:pPr lvl="3"/>
            <a:r>
              <a:rPr lang="en-US" dirty="0" err="1" smtClean="0"/>
              <a:t>do_LRUAlignment</a:t>
            </a:r>
            <a:r>
              <a:rPr lang="en-US" dirty="0" smtClean="0"/>
              <a:t>()</a:t>
            </a:r>
          </a:p>
          <a:p>
            <a:pPr lvl="3"/>
            <a:r>
              <a:rPr lang="en-US" dirty="0" err="1" smtClean="0"/>
              <a:t>newLRU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FIFO </a:t>
            </a:r>
            <a:r>
              <a:rPr lang="en-US" dirty="0"/>
              <a:t>algorithm in data structure is similar to LRU but it does not change the order of candidate frames when an existing frame is </a:t>
            </a:r>
            <a:r>
              <a:rPr lang="en-US" dirty="0" err="1"/>
              <a:t>refered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Performance data is </a:t>
            </a:r>
            <a:r>
              <a:rPr lang="en-US" dirty="0"/>
              <a:t>recorded by the following </a:t>
            </a:r>
            <a:r>
              <a:rPr lang="en-US" dirty="0" smtClean="0"/>
              <a:t>attributes:</a:t>
            </a:r>
          </a:p>
          <a:p>
            <a:pPr lvl="2"/>
            <a:r>
              <a:rPr lang="en-US" dirty="0" err="1" smtClean="0"/>
              <a:t>PFAmount</a:t>
            </a:r>
            <a:endParaRPr lang="en-US" dirty="0" smtClean="0"/>
          </a:p>
          <a:p>
            <a:pPr lvl="2"/>
            <a:r>
              <a:rPr lang="en-US" dirty="0" err="1" smtClean="0"/>
              <a:t>successfulPFAmount</a:t>
            </a:r>
            <a:endParaRPr lang="en-US" dirty="0" smtClean="0"/>
          </a:p>
          <a:p>
            <a:pPr lvl="2"/>
            <a:r>
              <a:rPr lang="en-US" dirty="0" err="1" smtClean="0"/>
              <a:t>referencedPageNum</a:t>
            </a:r>
            <a:endParaRPr lang="en-US" dirty="0" smtClean="0"/>
          </a:p>
          <a:p>
            <a:pPr lvl="1"/>
            <a:r>
              <a:rPr lang="en-US" dirty="0" smtClean="0"/>
              <a:t>Additionally</a:t>
            </a:r>
            <a:r>
              <a:rPr lang="en-US" dirty="0"/>
              <a:t>, there is a *</a:t>
            </a:r>
            <a:r>
              <a:rPr lang="en-US" dirty="0" err="1"/>
              <a:t>cleanFrames</a:t>
            </a:r>
            <a:r>
              <a:rPr lang="en-US" dirty="0"/>
              <a:t>()* function. It is periodically called by </a:t>
            </a:r>
            <a:r>
              <a:rPr lang="en-US" dirty="0" err="1"/>
              <a:t>MMDaemon</a:t>
            </a:r>
            <a:r>
              <a:rPr lang="en-US" dirty="0"/>
              <a:t>, and clean the frames that are no longer legal to occupied memory spaces.</a:t>
            </a:r>
          </a:p>
        </p:txBody>
      </p:sp>
    </p:spTree>
    <p:extLst>
      <p:ext uri="{BB962C8B-B14F-4D97-AF65-F5344CB8AC3E}">
        <p14:creationId xmlns:p14="http://schemas.microsoft.com/office/powerpoint/2010/main" val="8730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"/>
    </mc:Choice>
    <mc:Fallback xmlns="">
      <p:transition spd="slow" advTm="8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945072"/>
            <a:ext cx="7633742" cy="1783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Record description: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 [clock: 63]: SPF/PF/REF = (1/1/0)</a:t>
            </a:r>
          </a:p>
          <a:p>
            <a:r>
              <a:rPr lang="en-US" dirty="0"/>
              <a:t>Meaning: </a:t>
            </a:r>
            <a:r>
              <a:rPr lang="en-US" dirty="0" smtClean="0"/>
              <a:t>at clock </a:t>
            </a:r>
            <a:r>
              <a:rPr lang="en-US" dirty="0"/>
              <a:t>time </a:t>
            </a:r>
            <a:r>
              <a:rPr lang="en-US" dirty="0" smtClean="0"/>
              <a:t>63, </a:t>
            </a:r>
            <a:r>
              <a:rPr lang="en-US" dirty="0"/>
              <a:t>the successful page fault amount(SPF)/ the page fault amount(PF)/ reference amount(REF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performance data for each algorithm, we took average.</a:t>
            </a:r>
          </a:p>
          <a:p>
            <a:r>
              <a:rPr lang="en-US" dirty="0" smtClean="0"/>
              <a:t>Each record is output when a page fault happens.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08" y="3781707"/>
            <a:ext cx="6138041" cy="2668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1" t="24688" r="208" b="33608"/>
          <a:stretch/>
        </p:blipFill>
        <p:spPr>
          <a:xfrm>
            <a:off x="5093032" y="3171295"/>
            <a:ext cx="3412721" cy="33321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14" y="3876301"/>
            <a:ext cx="7025397" cy="2574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3" t="36021"/>
          <a:stretch/>
        </p:blipFill>
        <p:spPr>
          <a:xfrm>
            <a:off x="4863690" y="3224220"/>
            <a:ext cx="3192518" cy="3226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007399" y="4418722"/>
            <a:ext cx="2738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REFERENCE WITH NO LOCALITY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7399" y="4120936"/>
            <a:ext cx="24129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REFERENCE WITH LOCALITY</a:t>
            </a:r>
          </a:p>
        </p:txBody>
      </p:sp>
    </p:spTree>
    <p:extLst>
      <p:ext uri="{BB962C8B-B14F-4D97-AF65-F5344CB8AC3E}">
        <p14:creationId xmlns:p14="http://schemas.microsoft.com/office/powerpoint/2010/main" val="16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2"/>
    </mc:Choice>
    <mc:Fallback xmlns="">
      <p:transition spd="slow" advTm="10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13.8|2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2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1531</TotalTime>
  <Words>1282</Words>
  <Application>Microsoft Macintosh PowerPoint</Application>
  <PresentationFormat>On-screen Show (4:3)</PresentationFormat>
  <Paragraphs>221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Times New Roman</vt:lpstr>
      <vt:lpstr>Badge</vt:lpstr>
      <vt:lpstr>OSP2</vt:lpstr>
      <vt:lpstr>Project guideline</vt:lpstr>
      <vt:lpstr>Project management</vt:lpstr>
      <vt:lpstr>Implementation - Memory</vt:lpstr>
      <vt:lpstr>Typical memory reference</vt:lpstr>
      <vt:lpstr>Typical pagefault</vt:lpstr>
      <vt:lpstr>Implementation – Memory</vt:lpstr>
      <vt:lpstr>Implementation – Memory</vt:lpstr>
      <vt:lpstr>Performance analysis - Memory</vt:lpstr>
      <vt:lpstr>Implementation - Devices</vt:lpstr>
      <vt:lpstr>Typical diskinterupt</vt:lpstr>
      <vt:lpstr>Scheduling Queue</vt:lpstr>
      <vt:lpstr>Performance - devices</vt:lpstr>
      <vt:lpstr>Performance – response time</vt:lpstr>
      <vt:lpstr>PowerPoint Presentation</vt:lpstr>
      <vt:lpstr>Performance – response time</vt:lpstr>
      <vt:lpstr>Performance – response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OSP2</dc:title>
  <dc:creator>Charlie Liu</dc:creator>
  <cp:lastModifiedBy>Charlie Liu</cp:lastModifiedBy>
  <cp:revision>36</cp:revision>
  <cp:lastPrinted>2016-04-27T14:04:28Z</cp:lastPrinted>
  <dcterms:created xsi:type="dcterms:W3CDTF">2016-04-26T14:22:08Z</dcterms:created>
  <dcterms:modified xsi:type="dcterms:W3CDTF">2016-04-30T01:58:00Z</dcterms:modified>
</cp:coreProperties>
</file>