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63" r:id="rId9"/>
    <p:sldId id="264" r:id="rId10"/>
    <p:sldId id="265" r:id="rId11"/>
    <p:sldId id="262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1" r:id="rId24"/>
    <p:sldId id="277" r:id="rId25"/>
    <p:sldId id="279" r:id="rId26"/>
    <p:sldId id="280" r:id="rId27"/>
    <p:sldId id="284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2F42-A2EB-BB29-9176-C35D1A1FF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B585E-A489-9864-A567-8C313E108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9A6E-1A06-C7DE-04F2-7420AB14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24C0-621B-577E-A15C-A4D8B1DB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21FD-F18C-8E8C-DD6D-935AA012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68F8-E7C7-06BC-E112-10A14CE42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A14E5-54CD-7BC8-FDEF-9ADDDE374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03C06-5828-FC0C-225E-9A724156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4C38-4100-5E38-5865-0ADD129A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4DD4-D191-D0B2-8954-31216869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8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B2A78-64C1-9D76-EE54-B94B9416C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F4FD2-446A-C5D4-9F4F-75ECB229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A1CE5-5A9C-05A5-9A39-C0A4A9FE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EF49D-3008-A21E-77F5-7C33F8E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163F-939A-7516-FF03-3E9DE5C7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5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207E-2769-67F0-397C-6405A241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36CA8-C939-385D-D9FE-256E6224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45EBB-4D66-472E-5F26-4BB00E56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036F-DC51-ABD9-32BA-665C9127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E8027-B9B0-4D7E-4AC3-C1E25D3B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D177-01DA-F92D-BEF7-2198714F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AB4C4-BEA6-CABE-CACC-A4018D6E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725E0-DDA8-DD66-C36E-6B1C86C9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56A99-3BBC-9B75-CBB2-B67911AA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8DCF-2C42-A50A-1F6F-AFD8F841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0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63DF-8DFF-4D3E-03BB-189FF40A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BAABF-26CA-B201-DBAA-FCFFEFF2A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85C31-571C-F8EA-FE0B-C5D2E331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C1C9A-9A9A-3C21-892C-B6C6B98C3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2DD40-0439-C48D-90E4-01F947ED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E31EC-3D44-9883-2A5B-0DBAAD6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1986-5023-CDF1-0574-EC18374D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5F874-F72E-B096-D268-18EADD91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8F253-10FD-0C9D-C5BF-BD8458D3C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A2951-06A7-9F76-AB4B-A1BE3F120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8EEA2-2B35-E9A4-71BA-9777B61A7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A4B8D-E701-E23D-9379-2FD3DC31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F7A45-88A2-401C-D5F4-9ED60EAE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64EAB-CDB9-02ED-F200-7ADC396D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4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D0B3-B119-5D8D-391C-CD2933A1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70E80-DAC9-3544-82E6-1834A891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20C00-81DF-DA5E-00C7-A1781088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405CF-52AB-00CC-53CC-5E88FDB4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3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777B2-6760-7D00-81A3-861A1A3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2FB8F-9A57-7CCE-1D1E-C9EEE1B1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2EB99-118C-F3BE-7281-FD625050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86CB-66D4-17B8-22F2-873937EF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0D7D-D737-76D8-8D3F-19C7EE8B2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2453A-2398-733C-87D2-89C7EE1C9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606FF-D099-9F97-FB2F-82736B23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4C8D6-3AA4-8BDE-6652-71EBB910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3191C-28ED-3F5E-1590-26A2CEBB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A2AE-B5A8-AE5B-173D-18A4F151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C6B4D-D3CF-CFEF-4B94-BACF34205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13ACA-E536-6BF6-D4B4-9B1128D79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CB8A8-3450-5A7F-E3AE-AC08890E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C790-EAF4-1EFB-63A6-2B2DDA13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C5727-7C60-26F8-1D21-A6D72DF7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1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D94D9-96BD-649A-78E5-96833CBF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EFC76-7A23-A127-3C57-896D021C3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8D58-9B07-E4E6-60E0-DCC21422C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DA99D-444E-4F8C-BB43-4951A8E4EAA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33CD-5B3C-AF22-B995-92642AFDB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25E5-BE4D-88D0-6D14-876124536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AB0E4-944B-4918-B0F3-17C1F0EA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27E4-37CD-1266-4207-BFF5AAB9D9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Measurement Feature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22787-F9A3-A1FE-C6C9-0A65A8FD5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4266998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37A87-D4C3-FD2B-9DB4-3A7630A6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1E348A-ABE6-11ED-0170-E8E23CC1490B}"/>
              </a:ext>
            </a:extLst>
          </p:cNvPr>
          <p:cNvSpPr/>
          <p:nvPr/>
        </p:nvSpPr>
        <p:spPr>
          <a:xfrm>
            <a:off x="3315090" y="1536569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measurement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0DDC4-A0BB-AFAD-7ED3-774B97EC9132}"/>
              </a:ext>
            </a:extLst>
          </p:cNvPr>
          <p:cNvSpPr/>
          <p:nvPr/>
        </p:nvSpPr>
        <p:spPr>
          <a:xfrm>
            <a:off x="6286892" y="605776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PPMS instrument Connection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E4E04-91DF-8AFD-E5D5-DB13AD5D913A}"/>
              </a:ext>
            </a:extLst>
          </p:cNvPr>
          <p:cNvSpPr/>
          <p:nvPr/>
        </p:nvSpPr>
        <p:spPr>
          <a:xfrm>
            <a:off x="9239446" y="605775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customized instruments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A28D4C-EAC0-2114-D45B-A1961FF2D769}"/>
              </a:ext>
            </a:extLst>
          </p:cNvPr>
          <p:cNvSpPr/>
          <p:nvPr/>
        </p:nvSpPr>
        <p:spPr>
          <a:xfrm>
            <a:off x="6097570" y="4659415"/>
            <a:ext cx="2697637" cy="244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Plotting Window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249DFB-9D5F-1857-22BF-2D765141BE5A}"/>
              </a:ext>
            </a:extLst>
          </p:cNvPr>
          <p:cNvSpPr/>
          <p:nvPr/>
        </p:nvSpPr>
        <p:spPr>
          <a:xfrm>
            <a:off x="4501296" y="5089433"/>
            <a:ext cx="5623092" cy="2696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New widget of previous connected instruments shows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63F9DC-E14F-1624-CDF9-C5C21DB9199A}"/>
              </a:ext>
            </a:extLst>
          </p:cNvPr>
          <p:cNvSpPr/>
          <p:nvPr/>
        </p:nvSpPr>
        <p:spPr>
          <a:xfrm>
            <a:off x="10294071" y="3240464"/>
            <a:ext cx="1553852" cy="831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Configuration Widget for customized instruments</a:t>
            </a:r>
          </a:p>
        </p:txBody>
      </p:sp>
    </p:spTree>
    <p:extLst>
      <p:ext uri="{BB962C8B-B14F-4D97-AF65-F5344CB8AC3E}">
        <p14:creationId xmlns:p14="http://schemas.microsoft.com/office/powerpoint/2010/main" val="379558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A98E7-31FC-A188-BE26-5AA7147E3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F9AA9E-0892-A20A-5C36-7CBC5221713A}"/>
              </a:ext>
            </a:extLst>
          </p:cNvPr>
          <p:cNvSpPr/>
          <p:nvPr/>
        </p:nvSpPr>
        <p:spPr>
          <a:xfrm>
            <a:off x="4491869" y="5296823"/>
            <a:ext cx="5623092" cy="9342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Configure the experiment temperature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Users can config how they want to setup the temperate either in range or single measurement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This is used for temperature dependence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3A4C-1763-A1AD-5A0C-1AA5C81A4EE8}"/>
              </a:ext>
            </a:extLst>
          </p:cNvPr>
          <p:cNvSpPr/>
          <p:nvPr/>
        </p:nvSpPr>
        <p:spPr>
          <a:xfrm>
            <a:off x="5971877" y="2280245"/>
            <a:ext cx="2691356" cy="11487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8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9E73BA-4B0C-DB06-C441-D034E07BC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604186-18BD-6681-28DB-DCAF27DE9F38}"/>
              </a:ext>
            </a:extLst>
          </p:cNvPr>
          <p:cNvSpPr/>
          <p:nvPr/>
        </p:nvSpPr>
        <p:spPr>
          <a:xfrm>
            <a:off x="4491869" y="5621630"/>
            <a:ext cx="5623092" cy="9342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Configure the experiment temperature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Users can config how they want to setup the temperate either in range or single measurement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This is used for temperature dependence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833C81-FF84-1D10-2F2A-3DB1E991181E}"/>
              </a:ext>
            </a:extLst>
          </p:cNvPr>
          <p:cNvSpPr/>
          <p:nvPr/>
        </p:nvSpPr>
        <p:spPr>
          <a:xfrm>
            <a:off x="5971877" y="2280245"/>
            <a:ext cx="2691356" cy="16035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45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35D60-5BCB-7171-1D2E-F9D10517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FE3C6F-DCD1-8980-8027-AA1F74174AEE}"/>
              </a:ext>
            </a:extLst>
          </p:cNvPr>
          <p:cNvSpPr/>
          <p:nvPr/>
        </p:nvSpPr>
        <p:spPr>
          <a:xfrm>
            <a:off x="5321428" y="0"/>
            <a:ext cx="5623092" cy="93429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Configure the experiment temperature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Users can config how they want to setup the temperate either in range or single measurement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This is used for temperature dependence measurement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AF7DA-2E16-5D23-DD25-5C3E718AE2C0}"/>
              </a:ext>
            </a:extLst>
          </p:cNvPr>
          <p:cNvSpPr/>
          <p:nvPr/>
        </p:nvSpPr>
        <p:spPr>
          <a:xfrm>
            <a:off x="5971877" y="2280244"/>
            <a:ext cx="2691356" cy="20560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5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C2AF6-C4D9-B3B4-01A7-A9E771C6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E20873-78E0-2B9E-C22F-33B8ED931D00}"/>
              </a:ext>
            </a:extLst>
          </p:cNvPr>
          <p:cNvSpPr/>
          <p:nvPr/>
        </p:nvSpPr>
        <p:spPr>
          <a:xfrm>
            <a:off x="4491869" y="5203596"/>
            <a:ext cx="5623092" cy="1352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Configure the experiment temperature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Users can config how they want to setup the temperate either in range or single measurement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This is used for temperature dependence measurement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Note: In this customize setting, user can choose multiples/single temperature/s setup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34A407-D828-4E52-F27B-D76635878684}"/>
              </a:ext>
            </a:extLst>
          </p:cNvPr>
          <p:cNvSpPr/>
          <p:nvPr/>
        </p:nvSpPr>
        <p:spPr>
          <a:xfrm>
            <a:off x="5971877" y="2280245"/>
            <a:ext cx="2691356" cy="11487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EF1F2-9551-D990-2846-FF60183835D0}"/>
              </a:ext>
            </a:extLst>
          </p:cNvPr>
          <p:cNvSpPr/>
          <p:nvPr/>
        </p:nvSpPr>
        <p:spPr>
          <a:xfrm>
            <a:off x="5971877" y="2280244"/>
            <a:ext cx="2691356" cy="36868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Use this setup for demo purpose </a:t>
            </a:r>
          </a:p>
        </p:txBody>
      </p:sp>
    </p:spTree>
    <p:extLst>
      <p:ext uri="{BB962C8B-B14F-4D97-AF65-F5344CB8AC3E}">
        <p14:creationId xmlns:p14="http://schemas.microsoft.com/office/powerpoint/2010/main" val="214774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26B68-3720-999E-CAAD-E631304B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765EA8-8753-8B82-13E9-AE59744AEB82}"/>
              </a:ext>
            </a:extLst>
          </p:cNvPr>
          <p:cNvSpPr/>
          <p:nvPr/>
        </p:nvSpPr>
        <p:spPr>
          <a:xfrm>
            <a:off x="3337090" y="4883085"/>
            <a:ext cx="8578390" cy="15931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Configure the experiment Field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software comes with two modes, ‘Continuous Sweep’ or ‘Fixed Field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For continuous sweeping, user will setup the top and the bottom field as well as the rate of the sweeping.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field will be continuously ramping up or down without stopping 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fixed field configuration is for users who want to have a precise and ordered field reading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field setting is based on step size which will stable at one field and do the measurement and continuous to next step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DC05D8-AB1A-4E27-4FE0-65449CF98E04}"/>
              </a:ext>
            </a:extLst>
          </p:cNvPr>
          <p:cNvSpPr/>
          <p:nvPr/>
        </p:nvSpPr>
        <p:spPr>
          <a:xfrm>
            <a:off x="8769282" y="2280245"/>
            <a:ext cx="3219517" cy="1352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668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A37F74-23E8-DE32-7A27-B792F76E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7529BE-C238-6355-28DF-86C4343E5E7B}"/>
              </a:ext>
            </a:extLst>
          </p:cNvPr>
          <p:cNvSpPr/>
          <p:nvPr/>
        </p:nvSpPr>
        <p:spPr>
          <a:xfrm>
            <a:off x="3337090" y="4883085"/>
            <a:ext cx="8578390" cy="15931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Configure the experiment Field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software comes with two modes, ‘Continuous Sweep’ or ‘Fixed Field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For continuous sweeping, user will setup the top and the bottom field as well as the rate of the sweeping.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field will be continuously ramping up or down without stopping 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fixed field configuration is for users who want to have a precise and ordered field reading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field setting is based on step size which will stable at one field and do the measurement and continuous to next step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A7AA55-A3E5-8A5B-2415-4C3D81C04902}"/>
              </a:ext>
            </a:extLst>
          </p:cNvPr>
          <p:cNvSpPr/>
          <p:nvPr/>
        </p:nvSpPr>
        <p:spPr>
          <a:xfrm>
            <a:off x="8769282" y="2280245"/>
            <a:ext cx="3219517" cy="18204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05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21A1C-B225-703B-51CC-81CE20FA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A181AD-4388-662B-EBD2-A5339B11A35C}"/>
              </a:ext>
            </a:extLst>
          </p:cNvPr>
          <p:cNvSpPr/>
          <p:nvPr/>
        </p:nvSpPr>
        <p:spPr>
          <a:xfrm>
            <a:off x="3337090" y="4883085"/>
            <a:ext cx="8578390" cy="15931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Configure the experiment Field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software comes with two modes, ‘Continuous Sweep’ or ‘Fixed Field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For continuous sweeping, user will setup the top and the bottom field as well as the rate of the sweeping.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field will be continuously ramping up or down without stopping 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fixed field configuration is for users who want to have a precise and ordered field reading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field setting is based on step size which will stable at one field and do the measurement and continuous to next step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49D90-EF5C-1242-BC1F-0BA9A7CB33F9}"/>
              </a:ext>
            </a:extLst>
          </p:cNvPr>
          <p:cNvSpPr/>
          <p:nvPr/>
        </p:nvSpPr>
        <p:spPr>
          <a:xfrm>
            <a:off x="8769282" y="2280245"/>
            <a:ext cx="3219517" cy="22917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7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9DCC2-89F6-7244-1BD5-FD71A20D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823141-8316-3522-15CA-73CA5E9D375E}"/>
              </a:ext>
            </a:extLst>
          </p:cNvPr>
          <p:cNvSpPr/>
          <p:nvPr/>
        </p:nvSpPr>
        <p:spPr>
          <a:xfrm>
            <a:off x="3337090" y="4883085"/>
            <a:ext cx="8578390" cy="15931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Configure the experiment Field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software comes with two modes, ‘Continuous Sweep’ or ‘Fixed Field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For continuous sweeping, user will setup the top and the bottom field as well as the rate of the sweeping.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field will be continuously ramping up or down without stopping  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fixed field configuration is for users who want to have a precise and ordered field reading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The field setting is based on step size which will stable at one field and do the measurement and continuous to next step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0289-F965-FED6-41D1-CA684C0F3F8D}"/>
              </a:ext>
            </a:extLst>
          </p:cNvPr>
          <p:cNvSpPr/>
          <p:nvPr/>
        </p:nvSpPr>
        <p:spPr>
          <a:xfrm>
            <a:off x="8769282" y="2280245"/>
            <a:ext cx="3231040" cy="1352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CA816-3F71-DEC6-21FE-F90D28F1575A}"/>
              </a:ext>
            </a:extLst>
          </p:cNvPr>
          <p:cNvSpPr/>
          <p:nvPr/>
        </p:nvSpPr>
        <p:spPr>
          <a:xfrm>
            <a:off x="8769282" y="2280245"/>
            <a:ext cx="3231040" cy="25452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Use this setup for demo purpose </a:t>
            </a:r>
          </a:p>
        </p:txBody>
      </p:sp>
    </p:spTree>
    <p:extLst>
      <p:ext uri="{BB962C8B-B14F-4D97-AF65-F5344CB8AC3E}">
        <p14:creationId xmlns:p14="http://schemas.microsoft.com/office/powerpoint/2010/main" val="403215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BA958-A3B6-4E25-1E09-F841A6B60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0039CD-9222-9251-9542-C698E07C9C0C}"/>
              </a:ext>
            </a:extLst>
          </p:cNvPr>
          <p:cNvSpPr/>
          <p:nvPr/>
        </p:nvSpPr>
        <p:spPr>
          <a:xfrm>
            <a:off x="3337090" y="4883085"/>
            <a:ext cx="8578390" cy="15931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Setup the nanovoltmeter reading – the instrument comes with two channels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NPLC sets up based on instrument manual (1.2 is recommended value)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10C28-6A95-37CC-7F41-00D843E05560}"/>
              </a:ext>
            </a:extLst>
          </p:cNvPr>
          <p:cNvSpPr/>
          <p:nvPr/>
        </p:nvSpPr>
        <p:spPr>
          <a:xfrm>
            <a:off x="3337089" y="3648173"/>
            <a:ext cx="3780147" cy="9836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6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E2ACF-BBB8-2458-3159-1D48B543D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85D16E-06A6-69E5-0EF4-58BAAF72342F}"/>
              </a:ext>
            </a:extLst>
          </p:cNvPr>
          <p:cNvSpPr/>
          <p:nvPr/>
        </p:nvSpPr>
        <p:spPr>
          <a:xfrm>
            <a:off x="5713466" y="803936"/>
            <a:ext cx="2732950" cy="28957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1. This is the Initial Dashboard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319667-3A69-5113-9D2C-573FDF687F52}"/>
              </a:ext>
            </a:extLst>
          </p:cNvPr>
          <p:cNvSpPr/>
          <p:nvPr/>
        </p:nvSpPr>
        <p:spPr>
          <a:xfrm>
            <a:off x="2224726" y="3054285"/>
            <a:ext cx="9549352" cy="867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D4FA1-0192-B811-6766-783C1739CB3B}"/>
              </a:ext>
            </a:extLst>
          </p:cNvPr>
          <p:cNvSpPr/>
          <p:nvPr/>
        </p:nvSpPr>
        <p:spPr>
          <a:xfrm>
            <a:off x="2719633" y="3921551"/>
            <a:ext cx="8559538" cy="28957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2. This part of the dashboard is to initialize the measurement – click any of the icon in the red box</a:t>
            </a:r>
          </a:p>
        </p:txBody>
      </p:sp>
    </p:spTree>
    <p:extLst>
      <p:ext uri="{BB962C8B-B14F-4D97-AF65-F5344CB8AC3E}">
        <p14:creationId xmlns:p14="http://schemas.microsoft.com/office/powerpoint/2010/main" val="334317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3E463-6F75-4CDD-8AB1-FFCE98BB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B82F8A-3940-BEBE-D8E8-65A00495F449}"/>
              </a:ext>
            </a:extLst>
          </p:cNvPr>
          <p:cNvSpPr/>
          <p:nvPr/>
        </p:nvSpPr>
        <p:spPr>
          <a:xfrm>
            <a:off x="3337090" y="4883085"/>
            <a:ext cx="8578390" cy="15931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Setup the DC/AC Supply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Now only support DC measurement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5F5DAC-CB7B-8E3E-01CE-85F65D272C0F}"/>
              </a:ext>
            </a:extLst>
          </p:cNvPr>
          <p:cNvSpPr/>
          <p:nvPr/>
        </p:nvSpPr>
        <p:spPr>
          <a:xfrm>
            <a:off x="7192652" y="3629319"/>
            <a:ext cx="4722828" cy="11740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83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086463-5747-9677-22FD-D63482D7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223A9F-4BD2-0838-4E92-350FDD7235B9}"/>
              </a:ext>
            </a:extLst>
          </p:cNvPr>
          <p:cNvSpPr/>
          <p:nvPr/>
        </p:nvSpPr>
        <p:spPr>
          <a:xfrm>
            <a:off x="3337090" y="4883085"/>
            <a:ext cx="8578390" cy="15931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Setup the DC/AC Supply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User can select a uniformly in/decrement range for testing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10CC9-0EE5-A549-9C86-160FDE70415D}"/>
              </a:ext>
            </a:extLst>
          </p:cNvPr>
          <p:cNvSpPr/>
          <p:nvPr/>
        </p:nvSpPr>
        <p:spPr>
          <a:xfrm>
            <a:off x="7192652" y="3629319"/>
            <a:ext cx="4722828" cy="11740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8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F805C-C3EA-5A56-D8C5-D9A5CC41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50E4D4-830C-FEF3-1D31-0DFDD52255CE}"/>
              </a:ext>
            </a:extLst>
          </p:cNvPr>
          <p:cNvSpPr/>
          <p:nvPr/>
        </p:nvSpPr>
        <p:spPr>
          <a:xfrm>
            <a:off x="3337090" y="4883085"/>
            <a:ext cx="8578390" cy="159313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Setup the DC/AC Supply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Or use the customized values for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7AF3A-5A22-EF59-5BF6-E35BCD176BA0}"/>
              </a:ext>
            </a:extLst>
          </p:cNvPr>
          <p:cNvSpPr/>
          <p:nvPr/>
        </p:nvSpPr>
        <p:spPr>
          <a:xfrm>
            <a:off x="7192652" y="3629319"/>
            <a:ext cx="4722828" cy="11740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3786A-2E80-9E4C-FB72-0C81513FA136}"/>
              </a:ext>
            </a:extLst>
          </p:cNvPr>
          <p:cNvSpPr/>
          <p:nvPr/>
        </p:nvSpPr>
        <p:spPr>
          <a:xfrm>
            <a:off x="7192651" y="3629319"/>
            <a:ext cx="4722827" cy="18853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Use this setup for demo purpose </a:t>
            </a:r>
          </a:p>
        </p:txBody>
      </p:sp>
    </p:spTree>
    <p:extLst>
      <p:ext uri="{BB962C8B-B14F-4D97-AF65-F5344CB8AC3E}">
        <p14:creationId xmlns:p14="http://schemas.microsoft.com/office/powerpoint/2010/main" val="2400067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B2A29-E8CF-6439-99C7-B1FABB7CB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C520E5-8CF1-7C52-E344-8AFE16F2EE1E}"/>
              </a:ext>
            </a:extLst>
          </p:cNvPr>
          <p:cNvSpPr/>
          <p:nvPr/>
        </p:nvSpPr>
        <p:spPr>
          <a:xfrm>
            <a:off x="4493443" y="5358720"/>
            <a:ext cx="6356809" cy="10558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This is the example of final setup for demo</a:t>
            </a:r>
          </a:p>
        </p:txBody>
      </p:sp>
    </p:spTree>
    <p:extLst>
      <p:ext uri="{BB962C8B-B14F-4D97-AF65-F5344CB8AC3E}">
        <p14:creationId xmlns:p14="http://schemas.microsoft.com/office/powerpoint/2010/main" val="2986845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C4A12-C815-8526-FE94-32D53317F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0AB3A95-90C5-15FB-C83B-7BB767E1AB3C}"/>
              </a:ext>
            </a:extLst>
          </p:cNvPr>
          <p:cNvSpPr/>
          <p:nvPr/>
        </p:nvSpPr>
        <p:spPr>
          <a:xfrm>
            <a:off x="6645898" y="6089715"/>
            <a:ext cx="4053526" cy="46621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After all the configuration , users can start the measurement by pressing ‘Start’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2AE34B-44A2-0F1F-157D-E25C53B85685}"/>
              </a:ext>
            </a:extLst>
          </p:cNvPr>
          <p:cNvSpPr/>
          <p:nvPr/>
        </p:nvSpPr>
        <p:spPr>
          <a:xfrm>
            <a:off x="11444139" y="6315959"/>
            <a:ext cx="461913" cy="2399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3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B52B02-51D6-9838-987D-4FE5A56CE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076" y="1838103"/>
            <a:ext cx="3743847" cy="31817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506703-246C-F3D4-61FF-E8452A260B2B}"/>
              </a:ext>
            </a:extLst>
          </p:cNvPr>
          <p:cNvSpPr/>
          <p:nvPr/>
        </p:nvSpPr>
        <p:spPr>
          <a:xfrm>
            <a:off x="4069236" y="1093509"/>
            <a:ext cx="4053526" cy="6736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Users must fill out all the information to create the log file for the experiment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Press ‘OK’ to continue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E53EF9-07D7-FDC0-4609-0795F91354A1}"/>
              </a:ext>
            </a:extLst>
          </p:cNvPr>
          <p:cNvSpPr/>
          <p:nvPr/>
        </p:nvSpPr>
        <p:spPr>
          <a:xfrm>
            <a:off x="3914397" y="5090891"/>
            <a:ext cx="4053526" cy="16926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An example of filename will show up at bottom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2BD491-0586-EA10-06ED-DD7426E1CAF8}"/>
              </a:ext>
            </a:extLst>
          </p:cNvPr>
          <p:cNvSpPr/>
          <p:nvPr/>
        </p:nvSpPr>
        <p:spPr>
          <a:xfrm>
            <a:off x="4308049" y="4741684"/>
            <a:ext cx="3120273" cy="16926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26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099F4-4611-D785-612C-66BA86D4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C8680F-4CE6-752E-2A5F-C44AC5A7D694}"/>
              </a:ext>
            </a:extLst>
          </p:cNvPr>
          <p:cNvSpPr/>
          <p:nvPr/>
        </p:nvSpPr>
        <p:spPr>
          <a:xfrm>
            <a:off x="5087332" y="5354423"/>
            <a:ext cx="6705600" cy="10558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A new text window will show up and showing the current status of the measurement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A progress bar is also being generated to show the current progress</a:t>
            </a:r>
          </a:p>
        </p:txBody>
      </p:sp>
    </p:spTree>
    <p:extLst>
      <p:ext uri="{BB962C8B-B14F-4D97-AF65-F5344CB8AC3E}">
        <p14:creationId xmlns:p14="http://schemas.microsoft.com/office/powerpoint/2010/main" val="779360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9FF04-35D2-D2C4-B72C-5BFD8A21A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23F517-C1D1-6331-598C-D7F3F73D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83D16E-9469-034F-747F-B1DBE44DB9BC}"/>
              </a:ext>
            </a:extLst>
          </p:cNvPr>
          <p:cNvSpPr/>
          <p:nvPr/>
        </p:nvSpPr>
        <p:spPr>
          <a:xfrm>
            <a:off x="3305666" y="3284823"/>
            <a:ext cx="2557806" cy="105580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User can also monitor the status of the PPMS in the PPMS Status window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F6F101-3EF1-7E87-8DB6-61A1825D975A}"/>
              </a:ext>
            </a:extLst>
          </p:cNvPr>
          <p:cNvSpPr/>
          <p:nvPr/>
        </p:nvSpPr>
        <p:spPr>
          <a:xfrm>
            <a:off x="3305666" y="1941922"/>
            <a:ext cx="2557806" cy="134290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94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1AB207-C019-150B-3BA9-8CAD2BB7F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B0C146-5E40-D1B0-ABB1-82E14DA33DAE}"/>
              </a:ext>
            </a:extLst>
          </p:cNvPr>
          <p:cNvSpPr/>
          <p:nvPr/>
        </p:nvSpPr>
        <p:spPr>
          <a:xfrm>
            <a:off x="3305666" y="4458877"/>
            <a:ext cx="6705600" cy="5561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Users can start to monitor the current measurement, and the results can be visualized in plot </a:t>
            </a:r>
          </a:p>
        </p:txBody>
      </p:sp>
    </p:spTree>
    <p:extLst>
      <p:ext uri="{BB962C8B-B14F-4D97-AF65-F5344CB8AC3E}">
        <p14:creationId xmlns:p14="http://schemas.microsoft.com/office/powerpoint/2010/main" val="205580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30EB5-5239-937C-CADA-0E0B61B3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D8086D-C7D2-6B9F-6EAA-D08BF6A91603}"/>
              </a:ext>
            </a:extLst>
          </p:cNvPr>
          <p:cNvSpPr/>
          <p:nvPr/>
        </p:nvSpPr>
        <p:spPr>
          <a:xfrm>
            <a:off x="5538248" y="1517716"/>
            <a:ext cx="4124226" cy="289573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1. Direct to the measurement window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2413B-357F-7B16-A94B-A2A05ACC6847}"/>
              </a:ext>
            </a:extLst>
          </p:cNvPr>
          <p:cNvSpPr/>
          <p:nvPr/>
        </p:nvSpPr>
        <p:spPr>
          <a:xfrm>
            <a:off x="5538248" y="4531995"/>
            <a:ext cx="4322190" cy="45828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2. These are types of the measurement users can select – currently only support ETO and Demo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E193EF-C166-305A-6789-7BCA55E1204C}"/>
              </a:ext>
            </a:extLst>
          </p:cNvPr>
          <p:cNvSpPr/>
          <p:nvPr/>
        </p:nvSpPr>
        <p:spPr>
          <a:xfrm>
            <a:off x="5818694" y="3022930"/>
            <a:ext cx="3563333" cy="1366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07D2B0-9E7C-2E37-38FC-A71780AB4539}"/>
              </a:ext>
            </a:extLst>
          </p:cNvPr>
          <p:cNvSpPr/>
          <p:nvPr/>
        </p:nvSpPr>
        <p:spPr>
          <a:xfrm>
            <a:off x="7464457" y="3217449"/>
            <a:ext cx="1512217" cy="180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3. Select ‘Demo’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7C7EBA-DFB5-D9F3-6A46-3C46C472B9E5}"/>
              </a:ext>
            </a:extLst>
          </p:cNvPr>
          <p:cNvSpPr/>
          <p:nvPr/>
        </p:nvSpPr>
        <p:spPr>
          <a:xfrm>
            <a:off x="7464456" y="4090727"/>
            <a:ext cx="1512217" cy="18091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4. Press ‘Select’</a:t>
            </a:r>
          </a:p>
        </p:txBody>
      </p:sp>
    </p:spTree>
    <p:extLst>
      <p:ext uri="{BB962C8B-B14F-4D97-AF65-F5344CB8AC3E}">
        <p14:creationId xmlns:p14="http://schemas.microsoft.com/office/powerpoint/2010/main" val="101890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C89D0-EC86-A3C1-9283-67DCD9EE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F24B4A-7638-8E2B-BAF8-73E6D399006D}"/>
              </a:ext>
            </a:extLst>
          </p:cNvPr>
          <p:cNvSpPr/>
          <p:nvPr/>
        </p:nvSpPr>
        <p:spPr>
          <a:xfrm>
            <a:off x="3398363" y="1706252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measurement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30A407-84F3-D522-3FE3-B9C3BFD408E8}"/>
              </a:ext>
            </a:extLst>
          </p:cNvPr>
          <p:cNvSpPr/>
          <p:nvPr/>
        </p:nvSpPr>
        <p:spPr>
          <a:xfrm>
            <a:off x="6312816" y="718009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PPMS instrument Connection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2D798-452B-F83F-C559-C9DB427A49D7}"/>
              </a:ext>
            </a:extLst>
          </p:cNvPr>
          <p:cNvSpPr/>
          <p:nvPr/>
        </p:nvSpPr>
        <p:spPr>
          <a:xfrm>
            <a:off x="9252408" y="718009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customized instruments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83507-DE55-D833-12DA-950B3083633D}"/>
              </a:ext>
            </a:extLst>
          </p:cNvPr>
          <p:cNvSpPr/>
          <p:nvPr/>
        </p:nvSpPr>
        <p:spPr>
          <a:xfrm>
            <a:off x="6312815" y="3636967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Plotting Window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E5BEEF-61F2-1E8F-2BA7-FDA7E133E812}"/>
              </a:ext>
            </a:extLst>
          </p:cNvPr>
          <p:cNvSpPr/>
          <p:nvPr/>
        </p:nvSpPr>
        <p:spPr>
          <a:xfrm>
            <a:off x="10254792" y="6139991"/>
            <a:ext cx="1937208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Measurement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E041C-F2A2-D535-9FB9-31CE61E9D656}"/>
              </a:ext>
            </a:extLst>
          </p:cNvPr>
          <p:cNvSpPr/>
          <p:nvPr/>
        </p:nvSpPr>
        <p:spPr>
          <a:xfrm>
            <a:off x="3315090" y="5658391"/>
            <a:ext cx="3340234" cy="7992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Start the connection for PPMS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Press ‘Start Server’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Press ‘Client Connection’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E9CFCC-4BCF-8AA1-A1AD-697FFBFA29BE}"/>
              </a:ext>
            </a:extLst>
          </p:cNvPr>
          <p:cNvSpPr/>
          <p:nvPr/>
        </p:nvSpPr>
        <p:spPr>
          <a:xfrm>
            <a:off x="6479357" y="2012413"/>
            <a:ext cx="1005526" cy="25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2.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11B87D-9028-BAF5-3B5B-C929C1DF87B4}"/>
              </a:ext>
            </a:extLst>
          </p:cNvPr>
          <p:cNvSpPr/>
          <p:nvPr/>
        </p:nvSpPr>
        <p:spPr>
          <a:xfrm>
            <a:off x="7635711" y="2012413"/>
            <a:ext cx="1093510" cy="25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03584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3E038B-5E97-E9A1-5DEF-5F990A35C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6C6123-0F5C-6E6C-AAC7-97D37D53DFA9}"/>
              </a:ext>
            </a:extLst>
          </p:cNvPr>
          <p:cNvSpPr/>
          <p:nvPr/>
        </p:nvSpPr>
        <p:spPr>
          <a:xfrm>
            <a:off x="3296238" y="2204092"/>
            <a:ext cx="8713510" cy="104815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7568E-AE0C-E117-6B75-4043C80DE989}"/>
              </a:ext>
            </a:extLst>
          </p:cNvPr>
          <p:cNvSpPr txBox="1"/>
          <p:nvPr/>
        </p:nvSpPr>
        <p:spPr>
          <a:xfrm>
            <a:off x="1901857" y="3297977"/>
            <a:ext cx="6160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New widgets pop up for PPMS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3259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BB5B9-E11E-1624-C0D0-224591436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18C48-B636-1399-6E5F-17F166C3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483765-D72B-4679-6AAF-AC2FE6ADB6B6}"/>
              </a:ext>
            </a:extLst>
          </p:cNvPr>
          <p:cNvSpPr/>
          <p:nvPr/>
        </p:nvSpPr>
        <p:spPr>
          <a:xfrm>
            <a:off x="3398363" y="1706252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measurement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D2608D-BD1F-9DE2-A807-C6F0275D8577}"/>
              </a:ext>
            </a:extLst>
          </p:cNvPr>
          <p:cNvSpPr/>
          <p:nvPr/>
        </p:nvSpPr>
        <p:spPr>
          <a:xfrm>
            <a:off x="6312816" y="718009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PPMS instrument Connection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33A935-FB25-E9F0-5445-9536438E4999}"/>
              </a:ext>
            </a:extLst>
          </p:cNvPr>
          <p:cNvSpPr/>
          <p:nvPr/>
        </p:nvSpPr>
        <p:spPr>
          <a:xfrm>
            <a:off x="9252408" y="718009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customized instruments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34A135-3199-062C-29B1-790EF05A10FA}"/>
              </a:ext>
            </a:extLst>
          </p:cNvPr>
          <p:cNvSpPr/>
          <p:nvPr/>
        </p:nvSpPr>
        <p:spPr>
          <a:xfrm>
            <a:off x="6312815" y="3636967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Plotting Window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48C18-41D2-1CF6-4A60-A2DAFDD94194}"/>
              </a:ext>
            </a:extLst>
          </p:cNvPr>
          <p:cNvSpPr/>
          <p:nvPr/>
        </p:nvSpPr>
        <p:spPr>
          <a:xfrm>
            <a:off x="10254792" y="6139991"/>
            <a:ext cx="1937208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Measurement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E14BC-7016-A9CA-B298-CA5768312806}"/>
              </a:ext>
            </a:extLst>
          </p:cNvPr>
          <p:cNvSpPr/>
          <p:nvPr/>
        </p:nvSpPr>
        <p:spPr>
          <a:xfrm>
            <a:off x="3315090" y="5658391"/>
            <a:ext cx="3340234" cy="7992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Start the connection for PPMS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Press ‘Start Server’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Press ‘Client Connection’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4F3180-7ADD-FEDF-C6B8-2FE72AADBD94}"/>
              </a:ext>
            </a:extLst>
          </p:cNvPr>
          <p:cNvSpPr/>
          <p:nvPr/>
        </p:nvSpPr>
        <p:spPr>
          <a:xfrm>
            <a:off x="6479357" y="2012413"/>
            <a:ext cx="1005526" cy="25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2.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8AC2CA-319E-7FEB-CCE7-C290E395D435}"/>
              </a:ext>
            </a:extLst>
          </p:cNvPr>
          <p:cNvSpPr/>
          <p:nvPr/>
        </p:nvSpPr>
        <p:spPr>
          <a:xfrm>
            <a:off x="7635711" y="2012413"/>
            <a:ext cx="1093510" cy="25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21225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168634-953B-E349-0FA7-A88F946B01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64E611-3A46-8691-CF77-5665EEE9817B}"/>
              </a:ext>
            </a:extLst>
          </p:cNvPr>
          <p:cNvSpPr/>
          <p:nvPr/>
        </p:nvSpPr>
        <p:spPr>
          <a:xfrm>
            <a:off x="3315090" y="1536569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measurement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72BC6-6BD5-F112-E1D5-28E48C790566}"/>
              </a:ext>
            </a:extLst>
          </p:cNvPr>
          <p:cNvSpPr/>
          <p:nvPr/>
        </p:nvSpPr>
        <p:spPr>
          <a:xfrm>
            <a:off x="6286892" y="605776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PPMS instrument Connection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5D6F1-88FB-1E6B-A3AA-C345286EDB46}"/>
              </a:ext>
            </a:extLst>
          </p:cNvPr>
          <p:cNvSpPr/>
          <p:nvPr/>
        </p:nvSpPr>
        <p:spPr>
          <a:xfrm>
            <a:off x="9239446" y="605775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customized instruments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B8E5A6-AC5A-C040-087B-7A4DC32A3A80}"/>
              </a:ext>
            </a:extLst>
          </p:cNvPr>
          <p:cNvSpPr/>
          <p:nvPr/>
        </p:nvSpPr>
        <p:spPr>
          <a:xfrm>
            <a:off x="6192624" y="3733015"/>
            <a:ext cx="2697637" cy="244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Plotting Window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EA5359-6117-280A-ED00-5C677F79E414}"/>
              </a:ext>
            </a:extLst>
          </p:cNvPr>
          <p:cNvSpPr/>
          <p:nvPr/>
        </p:nvSpPr>
        <p:spPr>
          <a:xfrm>
            <a:off x="4454162" y="4407270"/>
            <a:ext cx="4293911" cy="10364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Start the connection for customized instruments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Select ‘Keithley 2181 </a:t>
            </a:r>
            <a:r>
              <a:rPr lang="en-US" sz="1400" dirty="0" err="1">
                <a:solidFill>
                  <a:srgbClr val="C00000"/>
                </a:solidFill>
              </a:rPr>
              <a:t>nv</a:t>
            </a:r>
            <a:r>
              <a:rPr lang="en-US" sz="1400" dirty="0">
                <a:solidFill>
                  <a:srgbClr val="C00000"/>
                </a:solidFill>
              </a:rPr>
              <a:t>’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Select Channel ‘K2182 Demo’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Press ‘Connect’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A confirmation window will pop 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F70CA2-9389-6CD9-0075-C0FEC084F814}"/>
              </a:ext>
            </a:extLst>
          </p:cNvPr>
          <p:cNvSpPr/>
          <p:nvPr/>
        </p:nvSpPr>
        <p:spPr>
          <a:xfrm>
            <a:off x="8984529" y="1178138"/>
            <a:ext cx="2952554" cy="25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227C2-DD21-0E46-716D-74675243BA49}"/>
              </a:ext>
            </a:extLst>
          </p:cNvPr>
          <p:cNvSpPr/>
          <p:nvPr/>
        </p:nvSpPr>
        <p:spPr>
          <a:xfrm>
            <a:off x="8984529" y="1480006"/>
            <a:ext cx="2952554" cy="3205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3.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EB1A73-9FA8-2979-EFA2-516A5362B5A1}"/>
              </a:ext>
            </a:extLst>
          </p:cNvPr>
          <p:cNvSpPr/>
          <p:nvPr/>
        </p:nvSpPr>
        <p:spPr>
          <a:xfrm>
            <a:off x="10588264" y="1800519"/>
            <a:ext cx="1006312" cy="3205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48318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8AD15B-02E3-C550-0CE6-088EDBF00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FFF89F-DB17-E2FF-ADCD-ABA3FAE523F9}"/>
              </a:ext>
            </a:extLst>
          </p:cNvPr>
          <p:cNvSpPr/>
          <p:nvPr/>
        </p:nvSpPr>
        <p:spPr>
          <a:xfrm>
            <a:off x="3315090" y="1536569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measurement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B2BBE3-316E-87E4-4241-0C1F473A8BE3}"/>
              </a:ext>
            </a:extLst>
          </p:cNvPr>
          <p:cNvSpPr/>
          <p:nvPr/>
        </p:nvSpPr>
        <p:spPr>
          <a:xfrm>
            <a:off x="6286892" y="605776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PPMS instrument Connection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BB2B2-A00E-C8C3-5F7F-F1AAA719D839}"/>
              </a:ext>
            </a:extLst>
          </p:cNvPr>
          <p:cNvSpPr/>
          <p:nvPr/>
        </p:nvSpPr>
        <p:spPr>
          <a:xfrm>
            <a:off x="9239446" y="605775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customized instruments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6F01A-9E2B-A476-AE2E-D0C6086C3D8D}"/>
              </a:ext>
            </a:extLst>
          </p:cNvPr>
          <p:cNvSpPr/>
          <p:nvPr/>
        </p:nvSpPr>
        <p:spPr>
          <a:xfrm>
            <a:off x="6097570" y="4659415"/>
            <a:ext cx="2697637" cy="244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Plotting Window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BE6F42-2985-14A5-7C01-01C2CC980D64}"/>
              </a:ext>
            </a:extLst>
          </p:cNvPr>
          <p:cNvSpPr/>
          <p:nvPr/>
        </p:nvSpPr>
        <p:spPr>
          <a:xfrm>
            <a:off x="4501296" y="5089433"/>
            <a:ext cx="5623092" cy="26960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New widget of previous connected instruments shows up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DC4CC0-BE21-3143-9D6F-E96CEC7ADA58}"/>
              </a:ext>
            </a:extLst>
          </p:cNvPr>
          <p:cNvSpPr/>
          <p:nvPr/>
        </p:nvSpPr>
        <p:spPr>
          <a:xfrm>
            <a:off x="3287596" y="3231037"/>
            <a:ext cx="2443902" cy="831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Configuration Widget for customized instruments</a:t>
            </a:r>
          </a:p>
        </p:txBody>
      </p:sp>
    </p:spTree>
    <p:extLst>
      <p:ext uri="{BB962C8B-B14F-4D97-AF65-F5344CB8AC3E}">
        <p14:creationId xmlns:p14="http://schemas.microsoft.com/office/powerpoint/2010/main" val="122864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28DAE-FE77-330C-FD95-7F5F9E79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075"/>
            <a:ext cx="12192000" cy="62538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A1037E-44E0-8C39-348B-450EB5B055E9}"/>
              </a:ext>
            </a:extLst>
          </p:cNvPr>
          <p:cNvSpPr/>
          <p:nvPr/>
        </p:nvSpPr>
        <p:spPr>
          <a:xfrm>
            <a:off x="3315090" y="1536569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measurement selection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0A7DA-3E2E-E1C2-655C-972B256EB4CD}"/>
              </a:ext>
            </a:extLst>
          </p:cNvPr>
          <p:cNvSpPr/>
          <p:nvPr/>
        </p:nvSpPr>
        <p:spPr>
          <a:xfrm>
            <a:off x="6286892" y="605776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PPMS instrument Connection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D18D4-93EA-3B38-3320-6000F0818B01}"/>
              </a:ext>
            </a:extLst>
          </p:cNvPr>
          <p:cNvSpPr/>
          <p:nvPr/>
        </p:nvSpPr>
        <p:spPr>
          <a:xfrm>
            <a:off x="9239446" y="605775"/>
            <a:ext cx="2697637" cy="3959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customized instruments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5959E-97F5-4F5D-224C-77347CF4DC20}"/>
              </a:ext>
            </a:extLst>
          </p:cNvPr>
          <p:cNvSpPr/>
          <p:nvPr/>
        </p:nvSpPr>
        <p:spPr>
          <a:xfrm>
            <a:off x="6096000" y="4589899"/>
            <a:ext cx="2697637" cy="2446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Widget of Plotting Window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B94A74-999E-A733-A32A-B69D8B7E3F0C}"/>
              </a:ext>
            </a:extLst>
          </p:cNvPr>
          <p:cNvSpPr/>
          <p:nvPr/>
        </p:nvSpPr>
        <p:spPr>
          <a:xfrm>
            <a:off x="4509547" y="5089433"/>
            <a:ext cx="4293911" cy="10364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Start the connection for customized instruments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Select ‘Keithley 6221’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Select Channel ‘K6221 Demo’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Press ‘Connect’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A confirmation window will pop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B4ECC-AF45-A105-9F11-4DB4D4031F78}"/>
              </a:ext>
            </a:extLst>
          </p:cNvPr>
          <p:cNvSpPr/>
          <p:nvPr/>
        </p:nvSpPr>
        <p:spPr>
          <a:xfrm>
            <a:off x="8984529" y="1178138"/>
            <a:ext cx="2952554" cy="25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2.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066EEB-9AB9-641E-E8E9-E24AAD217555}"/>
              </a:ext>
            </a:extLst>
          </p:cNvPr>
          <p:cNvSpPr/>
          <p:nvPr/>
        </p:nvSpPr>
        <p:spPr>
          <a:xfrm>
            <a:off x="8984529" y="1480006"/>
            <a:ext cx="2952554" cy="3205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3.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4A6FF4-5BAF-46B2-D977-2DD62FF06625}"/>
              </a:ext>
            </a:extLst>
          </p:cNvPr>
          <p:cNvSpPr/>
          <p:nvPr/>
        </p:nvSpPr>
        <p:spPr>
          <a:xfrm>
            <a:off x="10588264" y="1800519"/>
            <a:ext cx="1006312" cy="3205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C00000"/>
                </a:solidFill>
              </a:rPr>
              <a:t>4.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DDEE6D-98C0-4C8C-89AE-15778ABF8DED}"/>
              </a:ext>
            </a:extLst>
          </p:cNvPr>
          <p:cNvSpPr/>
          <p:nvPr/>
        </p:nvSpPr>
        <p:spPr>
          <a:xfrm>
            <a:off x="3287596" y="3231037"/>
            <a:ext cx="2443902" cy="8319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Configuration Widget for customized instruments</a:t>
            </a:r>
          </a:p>
        </p:txBody>
      </p:sp>
    </p:spTree>
    <p:extLst>
      <p:ext uri="{BB962C8B-B14F-4D97-AF65-F5344CB8AC3E}">
        <p14:creationId xmlns:p14="http://schemas.microsoft.com/office/powerpoint/2010/main" val="282842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1006</Words>
  <Application>Microsoft Office PowerPoint</Application>
  <PresentationFormat>Widescreen</PresentationFormat>
  <Paragraphs>123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Measurement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Chunli Tang</dc:creator>
  <cp:lastModifiedBy>Chunli Tang</cp:lastModifiedBy>
  <cp:revision>1</cp:revision>
  <dcterms:created xsi:type="dcterms:W3CDTF">2025-07-07T06:01:08Z</dcterms:created>
  <dcterms:modified xsi:type="dcterms:W3CDTF">2025-07-07T06:51:55Z</dcterms:modified>
</cp:coreProperties>
</file>