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82" r:id="rId5"/>
    <p:sldId id="271" r:id="rId6"/>
    <p:sldId id="270" r:id="rId7"/>
    <p:sldId id="269" r:id="rId8"/>
    <p:sldId id="273" r:id="rId9"/>
    <p:sldId id="274" r:id="rId10"/>
    <p:sldId id="283" r:id="rId11"/>
    <p:sldId id="275" r:id="rId12"/>
    <p:sldId id="257" r:id="rId13"/>
    <p:sldId id="287" r:id="rId14"/>
    <p:sldId id="261" r:id="rId15"/>
    <p:sldId id="258" r:id="rId16"/>
    <p:sldId id="288" r:id="rId17"/>
    <p:sldId id="260" r:id="rId18"/>
    <p:sldId id="284" r:id="rId19"/>
    <p:sldId id="266" r:id="rId20"/>
    <p:sldId id="280" r:id="rId21"/>
    <p:sldId id="267" r:id="rId22"/>
    <p:sldId id="276" r:id="rId23"/>
    <p:sldId id="290" r:id="rId24"/>
    <p:sldId id="265" r:id="rId25"/>
    <p:sldId id="277" r:id="rId26"/>
    <p:sldId id="262" r:id="rId27"/>
    <p:sldId id="279" r:id="rId28"/>
    <p:sldId id="263" r:id="rId29"/>
    <p:sldId id="281" r:id="rId30"/>
    <p:sldId id="289" r:id="rId31"/>
    <p:sldId id="264" r:id="rId32"/>
    <p:sldId id="268" r:id="rId33"/>
    <p:sldId id="285" r:id="rId34"/>
    <p:sldId id="278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0" autoAdjust="0"/>
    <p:restoredTop sz="98418" autoAdjust="0"/>
  </p:normalViewPr>
  <p:slideViewPr>
    <p:cSldViewPr>
      <p:cViewPr varScale="1">
        <p:scale>
          <a:sx n="135" d="100"/>
          <a:sy n="13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704F-7718-4AAF-93DF-DDB9226F58DA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D7E5-177F-4B94-9BDC-2509DF6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91000"/>
            <a:ext cx="28194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smtClean="0"/>
              <a:t>Nate </a:t>
            </a:r>
            <a:r>
              <a:rPr lang="en-US" sz="2400" dirty="0" err="1" smtClean="0"/>
              <a:t>Hrusovsky</a:t>
            </a:r>
            <a:endParaRPr lang="en-US" sz="2400" dirty="0" smtClean="0"/>
          </a:p>
          <a:p>
            <a:pPr algn="l"/>
            <a:r>
              <a:rPr lang="en-US" sz="2400" dirty="0" smtClean="0"/>
              <a:t>Charlie King</a:t>
            </a:r>
          </a:p>
          <a:p>
            <a:pPr algn="l"/>
            <a:r>
              <a:rPr lang="en-US" sz="2400" dirty="0" smtClean="0"/>
              <a:t>Sarah Wilson</a:t>
            </a:r>
          </a:p>
          <a:p>
            <a:pPr algn="l"/>
            <a:r>
              <a:rPr lang="en-US" sz="2400" dirty="0" smtClean="0"/>
              <a:t>Alex </a:t>
            </a:r>
            <a:r>
              <a:rPr lang="en-US" sz="2400" dirty="0" err="1" smtClean="0"/>
              <a:t>Mapes</a:t>
            </a:r>
            <a:endParaRPr lang="en-US" sz="2400" dirty="0" smtClean="0"/>
          </a:p>
          <a:p>
            <a:pPr algn="l"/>
            <a:r>
              <a:rPr lang="en-US" sz="2400" dirty="0" smtClean="0"/>
              <a:t>Mohamed Hussein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7" b="98564" l="4235" r="89577">
                        <a14:foregroundMark x1="57980" y1="1257" x2="58958" y2="98743"/>
                        <a14:foregroundMark x1="15309" y1="1975" x2="4235" y2="95153"/>
                        <a14:foregroundMark x1="26710" y1="52783" x2="25733" y2="96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714375"/>
            <a:ext cx="2924175" cy="530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16" b="89286" l="2227" r="92601">
                        <a14:foregroundMark x1="3736" y1="29870" x2="3736" y2="29870"/>
                        <a14:foregroundMark x1="13362" y1="27922" x2="13362" y2="27922"/>
                        <a14:foregroundMark x1="25144" y1="26299" x2="25144" y2="26299"/>
                        <a14:foregroundMark x1="15805" y1="30195" x2="92601" y2="27273"/>
                        <a14:foregroundMark x1="80101" y1="82468" x2="15445" y2="84416"/>
                        <a14:foregroundMark x1="8980" y1="21753" x2="9052" y2="46104"/>
                        <a14:foregroundMark x1="4382" y1="20779" x2="4382" y2="20779"/>
                        <a14:foregroundMark x1="2227" y1="19156" x2="2227" y2="19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629400" cy="1466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2667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SRS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9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 smtClean="0"/>
              <a:t>Throughput </a:t>
            </a:r>
            <a:r>
              <a:rPr lang="en-US" dirty="0"/>
              <a:t>of the system </a:t>
            </a:r>
            <a:r>
              <a:rPr lang="en-US" dirty="0" smtClean="0"/>
              <a:t>is </a:t>
            </a:r>
            <a:r>
              <a:rPr lang="en-US" dirty="0"/>
              <a:t>kept to 3 seconds on </a:t>
            </a:r>
            <a:r>
              <a:rPr lang="en-US" dirty="0" smtClean="0"/>
              <a:t>average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of 8 seconds if the system is under heavy </a:t>
            </a:r>
            <a:r>
              <a:rPr lang="en-US" dirty="0" smtClean="0"/>
              <a:t>load</a:t>
            </a:r>
            <a:endParaRPr lang="en-US" dirty="0"/>
          </a:p>
          <a:p>
            <a:pPr lvl="0">
              <a:lnSpc>
                <a:spcPct val="120000"/>
              </a:lnSpc>
            </a:pPr>
            <a:r>
              <a:rPr lang="en-US" dirty="0"/>
              <a:t>Maximum Bugs or Defect Rate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Minor Bugs (displaying incorrect information, other display glitches) these will be kept to a maximum of 5 bugs per week.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Critical Bugs (such as user having too much access, not having enough access) these will be kept to a maximum of 3 bugs per week.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Major Bugs (such as system crash, loss of data, failure to create output) these will be kept to a maximum of 3 bugs per </a:t>
            </a:r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Standards Compliance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 smtClean="0"/>
              <a:t>Easily navigable site</a:t>
            </a:r>
            <a:br>
              <a:rPr lang="en-US" dirty="0" smtClean="0"/>
            </a:b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dirty="0" smtClean="0"/>
              <a:t>Access </a:t>
            </a:r>
            <a:r>
              <a:rPr lang="en-US" dirty="0"/>
              <a:t>to the site should not be inhibited by a browser </a:t>
            </a:r>
            <a:r>
              <a:rPr lang="en-US" dirty="0" smtClean="0"/>
              <a:t>decision</a:t>
            </a:r>
            <a:br>
              <a:rPr lang="en-US" dirty="0" smtClean="0"/>
            </a:br>
            <a:endParaRPr lang="en-US" dirty="0"/>
          </a:p>
          <a:p>
            <a:pPr lvl="0">
              <a:lnSpc>
                <a:spcPct val="120000"/>
              </a:lnSpc>
            </a:pPr>
            <a:r>
              <a:rPr lang="en-US" dirty="0" smtClean="0"/>
              <a:t>When </a:t>
            </a:r>
            <a:r>
              <a:rPr lang="en-US" dirty="0"/>
              <a:t>linked </a:t>
            </a:r>
            <a:r>
              <a:rPr lang="en-US" dirty="0" smtClean="0"/>
              <a:t>to/from </a:t>
            </a:r>
            <a:r>
              <a:rPr lang="en-US" dirty="0"/>
              <a:t>Twitter mobile or Facebook mobile, the site will appear the same and be </a:t>
            </a:r>
            <a:r>
              <a:rPr lang="en-US" dirty="0" smtClean="0"/>
              <a:t>useable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User </a:t>
            </a:r>
            <a:r>
              <a:rPr lang="en-US" sz="2800" b="1" dirty="0"/>
              <a:t>can create and </a:t>
            </a:r>
            <a:r>
              <a:rPr lang="en-US" sz="2800" b="1" dirty="0" smtClean="0"/>
              <a:t>account: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Allow </a:t>
            </a:r>
            <a:r>
              <a:rPr lang="en-US" sz="2800" dirty="0"/>
              <a:t>the user to register an </a:t>
            </a:r>
            <a:r>
              <a:rPr lang="en-US" sz="2800" dirty="0" smtClean="0"/>
              <a:t>account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Returning </a:t>
            </a:r>
            <a:r>
              <a:rPr lang="en-US" sz="2800" dirty="0"/>
              <a:t>customers will have all of their information and preferences </a:t>
            </a:r>
            <a:r>
              <a:rPr lang="en-US" sz="2800" dirty="0" smtClean="0"/>
              <a:t>saved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Success </a:t>
            </a:r>
            <a:r>
              <a:rPr lang="en-US" sz="2800" dirty="0"/>
              <a:t>will be measured by how many times the user returns to the site to rent </a:t>
            </a:r>
            <a:r>
              <a:rPr lang="en-US" sz="2800" dirty="0" smtClean="0"/>
              <a:t>again</a:t>
            </a:r>
          </a:p>
        </p:txBody>
      </p:sp>
      <p:sp>
        <p:nvSpPr>
          <p:cNvPr id="4" name="Oval 3"/>
          <p:cNvSpPr/>
          <p:nvPr/>
        </p:nvSpPr>
        <p:spPr>
          <a:xfrm>
            <a:off x="228600" y="1524000"/>
            <a:ext cx="6705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8265" y="19928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Basic Goal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427886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Service Increase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2209800"/>
            <a:ext cx="8458200" cy="2242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616053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Success Measure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" y="4528066"/>
            <a:ext cx="8458200" cy="1632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User </a:t>
            </a:r>
            <a:r>
              <a:rPr lang="en-US" sz="2800" b="1" dirty="0"/>
              <a:t>can create and </a:t>
            </a:r>
            <a:r>
              <a:rPr lang="en-US" sz="2800" b="1" dirty="0" smtClean="0"/>
              <a:t>account: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Allow </a:t>
            </a:r>
            <a:r>
              <a:rPr lang="en-US" sz="2800" dirty="0"/>
              <a:t>the user to register an </a:t>
            </a:r>
            <a:r>
              <a:rPr lang="en-US" sz="2800" dirty="0" smtClean="0"/>
              <a:t>account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Returning </a:t>
            </a:r>
            <a:r>
              <a:rPr lang="en-US" sz="2800" dirty="0"/>
              <a:t>customers will have all of their information and preferences </a:t>
            </a:r>
            <a:r>
              <a:rPr lang="en-US" sz="2800" dirty="0" smtClean="0"/>
              <a:t>saved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Success </a:t>
            </a:r>
            <a:r>
              <a:rPr lang="en-US" sz="2800" dirty="0"/>
              <a:t>will be measured by how many times the user returns to the site to rent </a:t>
            </a:r>
            <a:r>
              <a:rPr lang="en-US" sz="2800" dirty="0" smtClean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0279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Generate </a:t>
            </a:r>
            <a:r>
              <a:rPr lang="en-US" sz="2800" b="1" dirty="0"/>
              <a:t>unique ID for each customer</a:t>
            </a:r>
            <a:r>
              <a:rPr lang="en-US" sz="2800" dirty="0"/>
              <a:t>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system will generate a unique ID for each customer, which will help in handling orders, returns, and customer service </a:t>
            </a:r>
            <a:r>
              <a:rPr lang="en-US" sz="2800" dirty="0" smtClean="0"/>
              <a:t>requests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Success </a:t>
            </a:r>
            <a:r>
              <a:rPr lang="en-US" sz="2800" dirty="0"/>
              <a:t>will be measured by customer satisfaction and frequent use within the system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1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44368"/>
              </p:ext>
            </p:extLst>
          </p:nvPr>
        </p:nvGraphicFramePr>
        <p:xfrm>
          <a:off x="838200" y="1600200"/>
          <a:ext cx="7620000" cy="4525962"/>
        </p:xfrm>
        <a:graphic>
          <a:graphicData uri="http://schemas.openxmlformats.org/drawingml/2006/table">
            <a:tbl>
              <a:tblPr/>
              <a:tblGrid>
                <a:gridCol w="1440001"/>
                <a:gridCol w="1130000"/>
                <a:gridCol w="1269999"/>
                <a:gridCol w="1440001"/>
                <a:gridCol w="1260000"/>
                <a:gridCol w="1079999"/>
              </a:tblGrid>
              <a:tr h="118551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creates an account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enters data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to add information sent to server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Creating an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 with unique ID #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551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adds personal information to account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adds data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to add information sent to server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Feedback to user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9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deletes account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deletes data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to remove info sent to system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 Deleted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551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updates personal info from account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updates data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to update info sent to system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 updated</a:t>
                      </a:r>
                      <a:endParaRPr lang="en-US" sz="140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Profile on System</a:t>
                      </a:r>
                      <a:endParaRPr lang="en-US" sz="1400" dirty="0">
                        <a:effectLst/>
                      </a:endParaRPr>
                    </a:p>
                  </a:txBody>
                  <a:tcPr marL="60026" marR="60026" marT="52523" marB="525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29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04801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42975" y="352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143000"/>
            <a:ext cx="1600200" cy="502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333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4 -3.33333E-6 L 0.27084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84 -3.33333E-6 L 0.42084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4 -3.33333E-6 L 0.57084 -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84 -3.33333E-6 L 0.69584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2700"/>
            <a:ext cx="6692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500" b="1" dirty="0" smtClean="0"/>
              <a:t>Select </a:t>
            </a:r>
            <a:r>
              <a:rPr lang="en-US" sz="2500" b="1" dirty="0"/>
              <a:t>which dates the suit is </a:t>
            </a:r>
            <a:r>
              <a:rPr lang="en-US" sz="2500" b="1" dirty="0" smtClean="0"/>
              <a:t>needed</a:t>
            </a:r>
            <a:r>
              <a:rPr lang="en-US" sz="2500" dirty="0" smtClean="0"/>
              <a:t>: </a:t>
            </a:r>
            <a:br>
              <a:rPr lang="en-US" sz="2500" dirty="0" smtClean="0"/>
            </a:br>
            <a:r>
              <a:rPr lang="en-US" sz="2500" dirty="0" smtClean="0"/>
              <a:t>The </a:t>
            </a:r>
            <a:r>
              <a:rPr lang="en-US" sz="2500" dirty="0"/>
              <a:t>system shall allow the user to select which dates the suit is needed </a:t>
            </a:r>
            <a:r>
              <a:rPr lang="en-US" sz="2500" dirty="0" smtClean="0"/>
              <a:t>by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The </a:t>
            </a:r>
            <a:r>
              <a:rPr lang="en-US" sz="2500" dirty="0"/>
              <a:t>suit-selection process will be simplified by knowing which are available in the specified </a:t>
            </a:r>
            <a:r>
              <a:rPr lang="en-US" sz="2500" dirty="0" smtClean="0"/>
              <a:t>duration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Success </a:t>
            </a:r>
            <a:r>
              <a:rPr lang="en-US" sz="2500" dirty="0"/>
              <a:t>will be measured by post-order surveys looking at positive vs. negative experience </a:t>
            </a:r>
            <a:r>
              <a:rPr lang="en-US" sz="2500" dirty="0" smtClean="0"/>
              <a:t>ratios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Success </a:t>
            </a:r>
            <a:r>
              <a:rPr lang="en-US" sz="2500" dirty="0"/>
              <a:t>will be a 10:1 positive/negative </a:t>
            </a:r>
            <a:r>
              <a:rPr lang="en-US" sz="2500" dirty="0" smtClean="0"/>
              <a:t>ratio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083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62720"/>
              </p:ext>
            </p:extLst>
          </p:nvPr>
        </p:nvGraphicFramePr>
        <p:xfrm>
          <a:off x="838200" y="1604963"/>
          <a:ext cx="7620000" cy="1504950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selects rental date using interactive calendar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inquiry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Filters available products available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Products available are displayed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Shopping cart with date range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 </a:t>
            </a:r>
            <a:r>
              <a:rPr lang="en-US" dirty="0"/>
              <a:t>users to place preferred suit date ranges and preferred suits in their personal “shopping cart” which they can </a:t>
            </a:r>
            <a:r>
              <a:rPr lang="en-US" dirty="0" smtClean="0"/>
              <a:t>access later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will be measured by a 100% selecting dates/suits </a:t>
            </a:r>
            <a:r>
              <a:rPr lang="en-US" dirty="0" smtClean="0"/>
              <a:t>rate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2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estrict </a:t>
            </a:r>
            <a:r>
              <a:rPr lang="en-US" dirty="0"/>
              <a:t>options of design, behavior, appearance or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become requirements due to factors outside the normal problem </a:t>
            </a:r>
            <a:r>
              <a:rPr lang="en-US" dirty="0" smtClean="0"/>
              <a:t>domain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Describes </a:t>
            </a:r>
            <a:r>
              <a:rPr lang="en-US" dirty="0"/>
              <a:t>how the product operates </a:t>
            </a:r>
            <a:r>
              <a:rPr lang="en-US" dirty="0" smtClean="0"/>
              <a:t>in various circumstances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35996"/>
              </p:ext>
            </p:extLst>
          </p:nvPr>
        </p:nvGraphicFramePr>
        <p:xfrm>
          <a:off x="838196" y="1600200"/>
          <a:ext cx="7620003" cy="4748356"/>
        </p:xfrm>
        <a:graphic>
          <a:graphicData uri="http://schemas.openxmlformats.org/drawingml/2006/table">
            <a:tbl>
              <a:tblPr/>
              <a:tblGrid>
                <a:gridCol w="1440001"/>
                <a:gridCol w="1130000"/>
                <a:gridCol w="1270001"/>
                <a:gridCol w="1440001"/>
                <a:gridCol w="1260000"/>
                <a:gridCol w="1080000"/>
              </a:tblGrid>
              <a:tr h="1447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proceeds to check out</a:t>
                      </a: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Checkout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Transaction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Payment record created, change in inventory record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Customer, Staff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adds item to the cart</a:t>
                      </a: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 in customer balance &amp; customer cart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order updated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Customer, Staff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removes item to the cart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 in customer balance &amp; customer cart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order updated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Customer, Staff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95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views items in the cart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</a:t>
                      </a: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 displayed</a:t>
                      </a: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Customer, Staff</a:t>
                      </a:r>
                      <a:endParaRPr lang="en-US" sz="1400" dirty="0">
                        <a:effectLst/>
                      </a:endParaRPr>
                    </a:p>
                  </a:txBody>
                  <a:tcPr marL="52505" marR="52505" marT="45942" marB="4594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16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Groomsmen notified when profile is created for them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Grooms </a:t>
            </a:r>
            <a:r>
              <a:rPr lang="en-US" dirty="0"/>
              <a:t>and groomsmen will be notified via email they have a profile waiting for them to fill </a:t>
            </a:r>
            <a:r>
              <a:rPr lang="en-US" dirty="0" smtClean="0"/>
              <a:t>out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will be measured by the number of users who use the link to return to the site and complete the profile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07471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1475" y="119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39679"/>
              </p:ext>
            </p:extLst>
          </p:nvPr>
        </p:nvGraphicFramePr>
        <p:xfrm>
          <a:off x="838197" y="1600200"/>
          <a:ext cx="7620002" cy="4603803"/>
        </p:xfrm>
        <a:graphic>
          <a:graphicData uri="http://schemas.openxmlformats.org/drawingml/2006/table">
            <a:tbl>
              <a:tblPr/>
              <a:tblGrid>
                <a:gridCol w="1440000"/>
                <a:gridCol w="1130001"/>
                <a:gridCol w="1270000"/>
                <a:gridCol w="1440000"/>
                <a:gridCol w="1260001"/>
                <a:gridCol w="1080000"/>
              </a:tblGrid>
              <a:tr h="11006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for event is created</a:t>
                      </a: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Group/event information added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added to System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06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member is added</a:t>
                      </a: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Member information added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members updated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16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member details/info is changed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Member info updated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b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members info updated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System, Customer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807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Bridal/ Group is deleted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removal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removed from database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list updated</a:t>
                      </a:r>
                      <a:endParaRPr lang="en-US" sz="160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600" dirty="0">
                        <a:effectLst/>
                      </a:endParaRPr>
                    </a:p>
                  </a:txBody>
                  <a:tcPr marL="66363" marR="66363" marT="58068" marB="580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11288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437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48530"/>
              </p:ext>
            </p:extLst>
          </p:nvPr>
        </p:nvGraphicFramePr>
        <p:xfrm>
          <a:off x="838200" y="1600200"/>
          <a:ext cx="7620000" cy="4031784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99380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adds shipping information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info is added to profile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feedback displayed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80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changes shipping information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 info is added to profile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feedback displayed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80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removes shipping information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 is removed to profile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feedback displayed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80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views shipping information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request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 is displayed to customer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50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Profile on System</a:t>
                      </a:r>
                      <a:endParaRPr lang="en-US" sz="1500" dirty="0">
                        <a:effectLst/>
                      </a:endParaRPr>
                    </a:p>
                  </a:txBody>
                  <a:tcPr marL="61536" marR="61536" marT="53844" marB="538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1475" y="119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Filter Preference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users to filter their suit preference by color, fit, size, and other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Allowing </a:t>
            </a:r>
            <a:r>
              <a:rPr lang="en-US" dirty="0"/>
              <a:t>customers to easily filter and ‘create’ a suit for them will increase customer </a:t>
            </a:r>
            <a:r>
              <a:rPr lang="en-US" dirty="0" smtClean="0"/>
              <a:t>satisfaction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will be measured by receiving less than 2 complaints per week from users using filter suit preference </a:t>
            </a:r>
            <a:r>
              <a:rPr lang="en-US" dirty="0" smtClean="0"/>
              <a:t>feature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27554"/>
              </p:ext>
            </p:extLst>
          </p:nvPr>
        </p:nvGraphicFramePr>
        <p:xfrm>
          <a:off x="838200" y="1600200"/>
          <a:ext cx="7620000" cy="4598105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93116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checks item availability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inquiry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information displayed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availability details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53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adds new product to system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Admin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 added to database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inventory updated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826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deletes product from system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details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Admin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 removed from database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inventory updated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116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changes product details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details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Admin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details changed in inventory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inventory updated</a:t>
                      </a:r>
                      <a:endParaRPr lang="en-US" sz="180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64922" marB="649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8225" y="154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Notify customers when items have passed return date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Notify </a:t>
            </a:r>
            <a:r>
              <a:rPr lang="en-US" dirty="0"/>
              <a:t>customers to return items or when items have passed the return </a:t>
            </a: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will help prevent stock from getting too low and prevent creating a need to purchase more back-ups of a product or having to blackout dates for longer periods of time when products are out for </a:t>
            </a:r>
            <a:r>
              <a:rPr lang="en-US" dirty="0" smtClean="0"/>
              <a:t>rental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will be measured by </a:t>
            </a:r>
            <a:r>
              <a:rPr lang="en-US" dirty="0" smtClean="0"/>
              <a:t>a continuous X% </a:t>
            </a:r>
            <a:r>
              <a:rPr lang="en-US" dirty="0"/>
              <a:t>decrease in time between rentals of a </a:t>
            </a:r>
            <a:r>
              <a:rPr lang="en-US" dirty="0" smtClean="0"/>
              <a:t>product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6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90581"/>
              </p:ext>
            </p:extLst>
          </p:nvPr>
        </p:nvGraphicFramePr>
        <p:xfrm>
          <a:off x="838197" y="1600200"/>
          <a:ext cx="7620002" cy="3558540"/>
        </p:xfrm>
        <a:graphic>
          <a:graphicData uri="http://schemas.openxmlformats.org/drawingml/2006/table">
            <a:tbl>
              <a:tblPr/>
              <a:tblGrid>
                <a:gridCol w="1440000"/>
                <a:gridCol w="1130001"/>
                <a:gridCol w="1270001"/>
                <a:gridCol w="1440000"/>
                <a:gridCol w="12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Notification to return overdue items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days after item was due)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alert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Notification email is sent to 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receives alert email encouraging them to return suit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Notification that due date is coming up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days before item is due)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alert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Notification email is sent to 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receives alert email reminding them to return suit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Pay </a:t>
            </a:r>
            <a:r>
              <a:rPr lang="en-US" b="1" dirty="0"/>
              <a:t>using multiple payment methods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 </a:t>
            </a:r>
            <a:r>
              <a:rPr lang="en-US" dirty="0"/>
              <a:t>the user to pay using credit card or PayPal, creating an increased service </a:t>
            </a:r>
            <a:r>
              <a:rPr lang="en-US" dirty="0" smtClean="0"/>
              <a:t>benefit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option to use PayPal or saved credit card information, the user can check out quickly with </a:t>
            </a:r>
            <a:r>
              <a:rPr lang="en-US" dirty="0" smtClean="0"/>
              <a:t>ease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99% successful correct customer checkout will measure </a:t>
            </a:r>
            <a:r>
              <a:rPr lang="en-US" dirty="0" smtClean="0"/>
              <a:t>success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17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424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67183"/>
              </p:ext>
            </p:extLst>
          </p:nvPr>
        </p:nvGraphicFramePr>
        <p:xfrm>
          <a:off x="838202" y="1600200"/>
          <a:ext cx="7619997" cy="4525963"/>
        </p:xfrm>
        <a:graphic>
          <a:graphicData uri="http://schemas.openxmlformats.org/drawingml/2006/table">
            <a:tbl>
              <a:tblPr/>
              <a:tblGrid>
                <a:gridCol w="1439999"/>
                <a:gridCol w="1129999"/>
                <a:gridCol w="1270000"/>
                <a:gridCol w="1439999"/>
                <a:gridCol w="1259999"/>
                <a:gridCol w="1080001"/>
              </a:tblGrid>
              <a:tr h="11314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adds payment information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payment information is updated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Confirmation that customer information is updated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400" dirty="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14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changes payment information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payment information is updated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Confirmation that customer information is updated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59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removes payment information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payment information is removed</a:t>
                      </a:r>
                      <a:endParaRPr lang="en-US" sz="1400" dirty="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Confirmation that customer information has been removed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7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views payment information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inquiry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payment information is retrieved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payment information is displayed</a:t>
                      </a:r>
                      <a:endParaRPr lang="en-US" sz="140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sz="1400" dirty="0">
                        <a:effectLst/>
                      </a:endParaRPr>
                    </a:p>
                  </a:txBody>
                  <a:tcPr marL="48458" marR="48458" marT="42401" marB="42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637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 smtClean="0"/>
              <a:t>Webpage design is intuitive, highlighting </a:t>
            </a:r>
            <a:r>
              <a:rPr lang="en-US" dirty="0"/>
              <a:t>The Tailored Guest’s boutique-like sense of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dirty="0"/>
          </a:p>
          <a:p>
            <a:pPr lvl="0">
              <a:lnSpc>
                <a:spcPct val="120000"/>
              </a:lnSpc>
            </a:pPr>
            <a:r>
              <a:rPr lang="en-US" dirty="0" smtClean="0"/>
              <a:t>Hierarchy: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Date </a:t>
            </a:r>
            <a:r>
              <a:rPr lang="en-US" dirty="0"/>
              <a:t>range of rental and availability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Color or type of suit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Pricing tier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Personal fit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Custom tailoring options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Checkout </a:t>
            </a:r>
            <a:r>
              <a:rPr lang="en-US" dirty="0" smtClean="0"/>
              <a:t>options</a:t>
            </a:r>
            <a:br>
              <a:rPr lang="en-US" dirty="0" smtClean="0"/>
            </a:br>
            <a:endParaRPr lang="en-US" dirty="0"/>
          </a:p>
          <a:p>
            <a:pPr lvl="0">
              <a:lnSpc>
                <a:spcPct val="120000"/>
              </a:lnSpc>
            </a:pPr>
            <a:r>
              <a:rPr lang="en-US" dirty="0"/>
              <a:t>Ability to create or </a:t>
            </a:r>
            <a:r>
              <a:rPr lang="en-US" dirty="0" smtClean="0"/>
              <a:t>log-in </a:t>
            </a:r>
            <a:r>
              <a:rPr lang="en-US" dirty="0"/>
              <a:t>to an existing </a:t>
            </a:r>
            <a:r>
              <a:rPr lang="en-US" dirty="0" smtClean="0"/>
              <a:t>accounts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Measurements, </a:t>
            </a:r>
            <a:r>
              <a:rPr lang="en-US" dirty="0"/>
              <a:t>preferences and payment </a:t>
            </a:r>
            <a:r>
              <a:rPr lang="en-US" dirty="0" smtClean="0"/>
              <a:t>information will be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47189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24225"/>
              </p:ext>
            </p:extLst>
          </p:nvPr>
        </p:nvGraphicFramePr>
        <p:xfrm>
          <a:off x="838197" y="1600200"/>
          <a:ext cx="7620002" cy="2876550"/>
        </p:xfrm>
        <a:graphic>
          <a:graphicData uri="http://schemas.openxmlformats.org/drawingml/2006/table">
            <a:tbl>
              <a:tblPr/>
              <a:tblGrid>
                <a:gridCol w="1440000"/>
                <a:gridCol w="1130001"/>
                <a:gridCol w="1270001"/>
                <a:gridCol w="1440000"/>
                <a:gridCol w="1260000"/>
                <a:gridCol w="1080000"/>
              </a:tblGrid>
              <a:tr h="1143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makes payment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Payment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 in customer balance and generates receipt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order updated, receipt sent &amp; suit rental shipping info is processed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Customer, Staff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424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Place rentals 1 year in advance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 </a:t>
            </a:r>
            <a:r>
              <a:rPr lang="en-US" dirty="0"/>
              <a:t>customers to place a rental up to a year in </a:t>
            </a:r>
            <a:r>
              <a:rPr lang="en-US" dirty="0" smtClean="0"/>
              <a:t>advance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will help accommodate large events such as weddings, which typically have their event planned at least a year in advance and typically choose attire 6 months or more in </a:t>
            </a:r>
            <a:r>
              <a:rPr lang="en-US" dirty="0" smtClean="0"/>
              <a:t>advance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will be seen in an X increase in revenue from wedding rentals. 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8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Keyword Search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users to search the website and find products using a simple keyword search creating increase service and increase </a:t>
            </a:r>
            <a:r>
              <a:rPr lang="en-US" dirty="0" smtClean="0"/>
              <a:t>revenue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Allowing </a:t>
            </a:r>
            <a:r>
              <a:rPr lang="en-US" dirty="0"/>
              <a:t>for quick mobility around the website will increase customer experience and allow customers to easily find and rent </a:t>
            </a:r>
            <a:r>
              <a:rPr lang="en-US" dirty="0" smtClean="0"/>
              <a:t>suits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Evidence </a:t>
            </a:r>
            <a:r>
              <a:rPr lang="en-US" dirty="0"/>
              <a:t>of success is that users can find all items using search </a:t>
            </a:r>
            <a:r>
              <a:rPr lang="en-US" dirty="0" smtClean="0"/>
              <a:t>bar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 </a:t>
            </a:r>
            <a:r>
              <a:rPr lang="en-US" dirty="0"/>
              <a:t>would be receiving less than 2 complaints per week that users cannot find </a:t>
            </a:r>
            <a:r>
              <a:rPr lang="en-US" dirty="0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973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78366"/>
              </p:ext>
            </p:extLst>
          </p:nvPr>
        </p:nvGraphicFramePr>
        <p:xfrm>
          <a:off x="838200" y="1605598"/>
          <a:ext cx="7620000" cy="2186940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searches for product using search bar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inquiry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Look up items searched for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Items queried are displayed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uses filter to find products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inquiry`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Filters items from list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Items filtered are displayed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42975" y="2495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68870"/>
              </p:ext>
            </p:extLst>
          </p:nvPr>
        </p:nvGraphicFramePr>
        <p:xfrm>
          <a:off x="838200" y="1600200"/>
          <a:ext cx="7620000" cy="2186940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Inventory is low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Inventory low threshold met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alert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alert details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Sends a report to TG staff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staff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is out of stock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Inventory Quantity is 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alert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alert Details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Sends a report to TG staff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 staff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770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3065"/>
              </p:ext>
            </p:extLst>
          </p:nvPr>
        </p:nvGraphicFramePr>
        <p:xfrm>
          <a:off x="838200" y="1283970"/>
          <a:ext cx="7620000" cy="316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Event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Trigger 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Response 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Destination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0538"/>
              </p:ext>
            </p:extLst>
          </p:nvPr>
        </p:nvGraphicFramePr>
        <p:xfrm>
          <a:off x="838200" y="1600200"/>
          <a:ext cx="7620000" cy="1779270"/>
        </p:xfrm>
        <a:graphic>
          <a:graphicData uri="http://schemas.openxmlformats.org/drawingml/2006/table">
            <a:tbl>
              <a:tblPr/>
              <a:tblGrid>
                <a:gridCol w="1440000"/>
                <a:gridCol w="1130000"/>
                <a:gridCol w="1270000"/>
                <a:gridCol w="1440000"/>
                <a:gridCol w="12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is prompted/allowed to write review when item is returned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Entry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  <a:b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return/check-in</a:t>
                      </a:r>
                      <a:b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review created</a:t>
                      </a:r>
                      <a:b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System, customer</a:t>
                      </a:r>
                      <a:b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75" y="2973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lvl="0"/>
            <a:r>
              <a:rPr lang="en-US" sz="2300" dirty="0" smtClean="0"/>
              <a:t>Site implements contemporary </a:t>
            </a:r>
            <a:r>
              <a:rPr lang="en-US" sz="2300" dirty="0"/>
              <a:t>design </a:t>
            </a:r>
            <a:r>
              <a:rPr lang="en-US" sz="2300" dirty="0" smtClean="0"/>
              <a:t>features</a:t>
            </a:r>
          </a:p>
          <a:p>
            <a:pPr lvl="0"/>
            <a:r>
              <a:rPr lang="en-US" sz="2300" dirty="0" smtClean="0"/>
              <a:t>Site is compatible with all devices: desktop</a:t>
            </a:r>
            <a:r>
              <a:rPr lang="en-US" sz="2300" dirty="0"/>
              <a:t>, tablet and </a:t>
            </a:r>
            <a:r>
              <a:rPr lang="en-US" sz="2300" dirty="0" smtClean="0"/>
              <a:t>mobile</a:t>
            </a:r>
            <a:endParaRPr lang="en-US" sz="2300" dirty="0"/>
          </a:p>
          <a:p>
            <a:pPr lvl="0"/>
            <a:r>
              <a:rPr lang="en-US" sz="2300" dirty="0" smtClean="0"/>
              <a:t>Typical use period is less than 10 minutes from arrival to checkout</a:t>
            </a:r>
          </a:p>
          <a:p>
            <a:pPr lvl="0"/>
            <a:r>
              <a:rPr lang="en-US" sz="2300" dirty="0"/>
              <a:t>L</a:t>
            </a:r>
            <a:r>
              <a:rPr lang="en-US" sz="2300" dirty="0" smtClean="0"/>
              <a:t>ogin </a:t>
            </a:r>
            <a:r>
              <a:rPr lang="en-US" sz="2300" dirty="0"/>
              <a:t>and payment authentication </a:t>
            </a:r>
            <a:r>
              <a:rPr lang="en-US" sz="2300" dirty="0" smtClean="0"/>
              <a:t>is completed in </a:t>
            </a:r>
            <a:r>
              <a:rPr lang="en-US" sz="2300" dirty="0"/>
              <a:t>under 10 </a:t>
            </a:r>
            <a:r>
              <a:rPr lang="en-US" sz="2300" dirty="0" smtClean="0"/>
              <a:t>seconds</a:t>
            </a:r>
          </a:p>
          <a:p>
            <a:pPr lvl="1"/>
            <a:r>
              <a:rPr lang="en-US" sz="2300" dirty="0"/>
              <a:t>G</a:t>
            </a:r>
            <a:r>
              <a:rPr lang="en-US" sz="2300" dirty="0" smtClean="0"/>
              <a:t>iven </a:t>
            </a:r>
            <a:r>
              <a:rPr lang="en-US" sz="2300" dirty="0"/>
              <a:t>acceptable device capabilities and network </a:t>
            </a:r>
            <a:r>
              <a:rPr lang="en-US" sz="2300" dirty="0" smtClean="0"/>
              <a:t>connection</a:t>
            </a:r>
            <a:endParaRPr lang="en-US" sz="2300" dirty="0"/>
          </a:p>
          <a:p>
            <a:pPr lvl="0"/>
            <a:r>
              <a:rPr lang="en-US" sz="2300" dirty="0"/>
              <a:t>Design quality is as important as usability and </a:t>
            </a:r>
            <a:r>
              <a:rPr lang="en-US" sz="2300" dirty="0" smtClean="0"/>
              <a:t>reliability</a:t>
            </a:r>
            <a:endParaRPr lang="en-US" sz="2300" dirty="0"/>
          </a:p>
          <a:p>
            <a:pPr lvl="0"/>
            <a:r>
              <a:rPr lang="en-US" sz="2300" dirty="0" smtClean="0"/>
              <a:t>Users </a:t>
            </a:r>
            <a:r>
              <a:rPr lang="en-US" sz="2300" dirty="0"/>
              <a:t>will be encouraged to choose suits that fit them well and are fashionable at the time of the </a:t>
            </a:r>
            <a:r>
              <a:rPr lang="en-US" sz="2300" dirty="0" smtClean="0"/>
              <a:t>event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447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System supports </a:t>
            </a:r>
            <a:r>
              <a:rPr lang="en-US" dirty="0"/>
              <a:t>cross </a:t>
            </a:r>
            <a:r>
              <a:rPr lang="en-US" dirty="0" smtClean="0"/>
              <a:t>platforms </a:t>
            </a:r>
            <a:r>
              <a:rPr lang="en-US" dirty="0"/>
              <a:t>(PC, tablets, smart phones, smart TV, etc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System supports </a:t>
            </a:r>
            <a:r>
              <a:rPr lang="en-US" dirty="0"/>
              <a:t>various browsers (Chrome, Firefox, IE, Safari, Opera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System can handle peak traffic hours</a:t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/>
              <a:t>All machines will support the latest HTML standards (currently HTML5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system must run on </a:t>
            </a:r>
            <a:r>
              <a:rPr lang="en-US" dirty="0" smtClean="0"/>
              <a:t>Linux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system must have IBM DB2 </a:t>
            </a:r>
            <a:r>
              <a:rPr lang="en-US" dirty="0" smtClean="0"/>
              <a:t>installed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system must have PHP </a:t>
            </a:r>
            <a:r>
              <a:rPr lang="en-US" dirty="0" smtClean="0"/>
              <a:t>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System must be able to communicate with </a:t>
            </a:r>
            <a:r>
              <a:rPr lang="en-US" dirty="0" smtClean="0"/>
              <a:t>all printers</a:t>
            </a:r>
            <a:endParaRPr lang="en-US" b="1" dirty="0"/>
          </a:p>
          <a:p>
            <a:pPr lvl="0">
              <a:lnSpc>
                <a:spcPct val="120000"/>
              </a:lnSpc>
            </a:pPr>
            <a:r>
              <a:rPr lang="en-US" dirty="0"/>
              <a:t>System must communicate through TCP/</a:t>
            </a:r>
            <a:r>
              <a:rPr lang="en-US" dirty="0" smtClean="0"/>
              <a:t>IP</a:t>
            </a:r>
            <a:endParaRPr lang="en-US" dirty="0"/>
          </a:p>
          <a:p>
            <a:pPr lvl="0">
              <a:lnSpc>
                <a:spcPct val="120000"/>
              </a:lnSpc>
            </a:pPr>
            <a:r>
              <a:rPr lang="en-US" dirty="0"/>
              <a:t>System must communicate with the Database (the DBMS)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System must be compatible with credit card payment options such as PayPal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System must be able to communicate with the web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must export business intelligent data, financial data for the owner to </a:t>
            </a:r>
            <a:r>
              <a:rPr lang="en-US" dirty="0" smtClean="0"/>
              <a:t>use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system will hold all financial data forever. Other types of data will be determined on a case by case </a:t>
            </a:r>
            <a:r>
              <a:rPr lang="en-US" dirty="0" smtClean="0"/>
              <a:t>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2400" dirty="0"/>
              <a:t>The system must be available 24/</a:t>
            </a:r>
            <a:r>
              <a:rPr lang="en-US" sz="2400" dirty="0" smtClean="0"/>
              <a:t>7</a:t>
            </a:r>
            <a:endParaRPr lang="en-US" sz="2400" dirty="0"/>
          </a:p>
          <a:p>
            <a:pPr lvl="0">
              <a:lnSpc>
                <a:spcPct val="120000"/>
              </a:lnSpc>
            </a:pPr>
            <a:r>
              <a:rPr lang="en-US" sz="2400" dirty="0"/>
              <a:t>The system should log customers into their account in 5 </a:t>
            </a:r>
            <a:r>
              <a:rPr lang="en-US" sz="2400" dirty="0" smtClean="0"/>
              <a:t>seconds, timing out </a:t>
            </a:r>
            <a:r>
              <a:rPr lang="en-US" sz="2400" dirty="0"/>
              <a:t>after 20 </a:t>
            </a:r>
            <a:r>
              <a:rPr lang="en-US" sz="2400" dirty="0" smtClean="0"/>
              <a:t>seconds</a:t>
            </a:r>
            <a:endParaRPr lang="en-US" sz="2400" dirty="0"/>
          </a:p>
          <a:p>
            <a:pPr lvl="0">
              <a:lnSpc>
                <a:spcPct val="120000"/>
              </a:lnSpc>
            </a:pPr>
            <a:r>
              <a:rPr lang="en-US" sz="2400" dirty="0" smtClean="0"/>
              <a:t>System allows all </a:t>
            </a:r>
            <a:r>
              <a:rPr lang="en-US" sz="2400" dirty="0"/>
              <a:t>users to use the system </a:t>
            </a:r>
            <a:r>
              <a:rPr lang="en-US" sz="2400" dirty="0" smtClean="0"/>
              <a:t>simultaneously</a:t>
            </a:r>
            <a:endParaRPr lang="en-US" sz="2400" dirty="0"/>
          </a:p>
          <a:p>
            <a:pPr lvl="0">
              <a:lnSpc>
                <a:spcPct val="120000"/>
              </a:lnSpc>
            </a:pPr>
            <a:r>
              <a:rPr lang="en-US" sz="2400" dirty="0" smtClean="0"/>
              <a:t>System allows throughput of1000 </a:t>
            </a:r>
            <a:r>
              <a:rPr lang="en-US" sz="2400" dirty="0"/>
              <a:t>transactions per </a:t>
            </a:r>
            <a:r>
              <a:rPr lang="en-US" sz="2400" dirty="0" smtClean="0"/>
              <a:t>second</a:t>
            </a:r>
            <a:endParaRPr lang="en-US" sz="2400" dirty="0"/>
          </a:p>
          <a:p>
            <a:pPr lvl="0">
              <a:lnSpc>
                <a:spcPct val="120000"/>
              </a:lnSpc>
            </a:pPr>
            <a:r>
              <a:rPr lang="en-US" sz="2400" dirty="0"/>
              <a:t>The system shall use a maximum of 75% of memory, 80% of disk space and 65% of company internet </a:t>
            </a:r>
            <a:r>
              <a:rPr lang="en-US" sz="2400" dirty="0" smtClean="0"/>
              <a:t>bandwidth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0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1220</Words>
  <Application>Microsoft Office PowerPoint</Application>
  <PresentationFormat>On-screen Show (4:3)</PresentationFormat>
  <Paragraphs>365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System Constraints</vt:lpstr>
      <vt:lpstr>User Interface Constraints</vt:lpstr>
      <vt:lpstr>User Interface Constraints</vt:lpstr>
      <vt:lpstr>Hardware Constraints</vt:lpstr>
      <vt:lpstr>Software Constraints</vt:lpstr>
      <vt:lpstr>Communication Constraints</vt:lpstr>
      <vt:lpstr>Data Management Constraints</vt:lpstr>
      <vt:lpstr>Operational Constraints</vt:lpstr>
      <vt:lpstr>Operational Constraints</vt:lpstr>
      <vt:lpstr>Design Standards Compliance </vt:lpstr>
      <vt:lpstr>Functional Objectives</vt:lpstr>
      <vt:lpstr>Functional Objectives</vt:lpstr>
      <vt:lpstr>PowerPoint Presentation</vt:lpstr>
      <vt:lpstr>Event Table</vt:lpstr>
      <vt:lpstr>PowerPoint Presentation</vt:lpstr>
      <vt:lpstr>PowerPoint Presentation</vt:lpstr>
      <vt:lpstr>Event Table</vt:lpstr>
      <vt:lpstr>PowerPoint Presentation</vt:lpstr>
      <vt:lpstr>Event Table</vt:lpstr>
      <vt:lpstr>PowerPoint Presentation</vt:lpstr>
      <vt:lpstr>Event Table</vt:lpstr>
      <vt:lpstr>Event Table</vt:lpstr>
      <vt:lpstr>PowerPoint Presentation</vt:lpstr>
      <vt:lpstr>Event Table</vt:lpstr>
      <vt:lpstr>PowerPoint Presentation</vt:lpstr>
      <vt:lpstr>Event Table</vt:lpstr>
      <vt:lpstr>PowerPoint Presentation</vt:lpstr>
      <vt:lpstr>Event Table</vt:lpstr>
      <vt:lpstr>Event Table</vt:lpstr>
      <vt:lpstr>PowerPoint Presentation</vt:lpstr>
      <vt:lpstr>PowerPoint Presentation</vt:lpstr>
      <vt:lpstr>Event Table</vt:lpstr>
      <vt:lpstr>Event Table</vt:lpstr>
      <vt:lpstr>Event Table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charles william</dc:creator>
  <cp:lastModifiedBy>king, charles william</cp:lastModifiedBy>
  <cp:revision>37</cp:revision>
  <dcterms:created xsi:type="dcterms:W3CDTF">2014-02-10T21:11:58Z</dcterms:created>
  <dcterms:modified xsi:type="dcterms:W3CDTF">2014-02-13T15:20:33Z</dcterms:modified>
</cp:coreProperties>
</file>