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4"/>
  </p:sldMasterIdLst>
  <p:notesMasterIdLst>
    <p:notesMasterId r:id="rId32"/>
  </p:notesMasterIdLst>
  <p:sldIdLst>
    <p:sldId id="256" r:id="rId5"/>
    <p:sldId id="257" r:id="rId6"/>
    <p:sldId id="259" r:id="rId7"/>
    <p:sldId id="263" r:id="rId8"/>
    <p:sldId id="266" r:id="rId9"/>
    <p:sldId id="258" r:id="rId10"/>
    <p:sldId id="285" r:id="rId11"/>
    <p:sldId id="261" r:id="rId12"/>
    <p:sldId id="284" r:id="rId13"/>
    <p:sldId id="272" r:id="rId14"/>
    <p:sldId id="274" r:id="rId15"/>
    <p:sldId id="278" r:id="rId16"/>
    <p:sldId id="275" r:id="rId17"/>
    <p:sldId id="276" r:id="rId18"/>
    <p:sldId id="279" r:id="rId19"/>
    <p:sldId id="280" r:id="rId20"/>
    <p:sldId id="281" r:id="rId21"/>
    <p:sldId id="282" r:id="rId22"/>
    <p:sldId id="283" r:id="rId23"/>
    <p:sldId id="264" r:id="rId24"/>
    <p:sldId id="265" r:id="rId25"/>
    <p:sldId id="268" r:id="rId26"/>
    <p:sldId id="267" r:id="rId27"/>
    <p:sldId id="271" r:id="rId28"/>
    <p:sldId id="273" r:id="rId29"/>
    <p:sldId id="277" r:id="rId30"/>
    <p:sldId id="26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3B0D74-A300-4863-BFD3-F51CF3982D70}" v="3" dt="2021-12-09T19:23:22.283"/>
    <p1510:client id="{B11112B3-E45B-4B25-8D15-249DCE83DF14}" v="30" dt="2021-12-09T17:01:56.972"/>
    <p1510:client id="{B2E16489-0B28-407B-A81C-1DDF54BDB3DA}" v="7" dt="2021-12-09T17:47:24.413"/>
    <p1510:client id="{BFD128FA-EB68-45C3-8DB9-2D85EB8CEB08}" v="1512" dt="2021-12-09T22:56:27.991"/>
    <p1510:client id="{C670A0D7-41DB-4189-87DC-BE3AE2BCE6A1}" v="1524" dt="2021-12-09T18:42:24.5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80FB6-8C1E-482E-9763-5E834B639E6A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C33F7-A470-4ECD-A696-D10773D95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437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C33F7-A470-4ECD-A696-D10773D95C3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310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C33F7-A470-4ECD-A696-D10773D95C3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9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25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5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4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9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42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2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4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6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262953-FF24-47AD-A5A5-0991068C4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Projet Python :</a:t>
            </a:r>
            <a:br>
              <a:rPr lang="fr-FR"/>
            </a:br>
            <a:r>
              <a:rPr lang="fr-FR"/>
              <a:t>Bike Sharing Demand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7541CE-2B50-4906-B1D9-0DFA5CD18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Nicolas meunier – Charlie martin – </a:t>
            </a:r>
            <a:r>
              <a:rPr lang="fr-FR" err="1"/>
              <a:t>eliot</a:t>
            </a:r>
            <a:r>
              <a:rPr lang="fr-FR"/>
              <a:t> </a:t>
            </a:r>
            <a:r>
              <a:rPr lang="fr-FR" err="1"/>
              <a:t>langlois</a:t>
            </a:r>
            <a:endParaRPr lang="fr-FR"/>
          </a:p>
          <a:p>
            <a:r>
              <a:rPr lang="fr-FR"/>
              <a:t>09/12/2021</a:t>
            </a:r>
          </a:p>
        </p:txBody>
      </p:sp>
    </p:spTree>
    <p:extLst>
      <p:ext uri="{BB962C8B-B14F-4D97-AF65-F5344CB8AC3E}">
        <p14:creationId xmlns:p14="http://schemas.microsoft.com/office/powerpoint/2010/main" val="1945960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4A49E-9CAF-461A-9CC0-07AF2068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92" y="270283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>
                <a:solidFill>
                  <a:schemeClr val="tx1"/>
                </a:solidFill>
              </a:rPr>
              <a:t>III) </a:t>
            </a:r>
            <a:r>
              <a:rPr lang="fr-FR" sz="2800">
                <a:solidFill>
                  <a:schemeClr val="tx1"/>
                </a:solidFill>
                <a:ea typeface="+mj-lt"/>
                <a:cs typeface="+mj-lt"/>
              </a:rPr>
              <a:t>Visualisations temporelles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BB9ADB-A620-4CF6-86B3-73D9E0F7C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615" y="2120900"/>
            <a:ext cx="3343066" cy="3898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Boxplots des </a:t>
            </a:r>
            <a:r>
              <a:rPr lang="en-US" dirty="0" err="1">
                <a:solidFill>
                  <a:schemeClr val="tx1"/>
                </a:solidFill>
              </a:rPr>
              <a:t>mois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Résultats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accord avec la </a:t>
            </a:r>
            <a:r>
              <a:rPr lang="en-US" dirty="0" err="1">
                <a:solidFill>
                  <a:schemeClr val="tx1"/>
                </a:solidFill>
              </a:rPr>
              <a:t>visualisation</a:t>
            </a:r>
            <a:r>
              <a:rPr lang="en-US" dirty="0">
                <a:solidFill>
                  <a:schemeClr val="tx1"/>
                </a:solidFill>
              </a:rPr>
              <a:t> des </a:t>
            </a:r>
            <a:r>
              <a:rPr lang="en-US" dirty="0" err="1">
                <a:solidFill>
                  <a:schemeClr val="tx1"/>
                </a:solidFill>
              </a:rPr>
              <a:t>saisons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r>
              <a:rPr lang="en-US" dirty="0">
                <a:solidFill>
                  <a:schemeClr val="tx1"/>
                </a:solidFill>
              </a:rPr>
              <a:t>Plus de variations au sein des </a:t>
            </a:r>
            <a:r>
              <a:rPr lang="en-US" dirty="0" err="1">
                <a:solidFill>
                  <a:schemeClr val="tx1"/>
                </a:solidFill>
              </a:rPr>
              <a:t>mois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d'une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même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saison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  <a:cs typeface="Calibri"/>
              </a:rPr>
              <a:t>Juillet</a:t>
            </a:r>
            <a:r>
              <a:rPr lang="en-US" dirty="0">
                <a:solidFill>
                  <a:schemeClr val="tx1"/>
                </a:solidFill>
                <a:cs typeface="Calibri"/>
              </a:rPr>
              <a:t> et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août</a:t>
            </a:r>
            <a:r>
              <a:rPr lang="en-US" dirty="0">
                <a:solidFill>
                  <a:schemeClr val="tx1"/>
                </a:solidFill>
                <a:cs typeface="Calibri"/>
              </a:rPr>
              <a:t> =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saison</a:t>
            </a:r>
            <a:r>
              <a:rPr lang="en-US" dirty="0">
                <a:solidFill>
                  <a:schemeClr val="tx1"/>
                </a:solidFill>
                <a:cs typeface="Calibri"/>
              </a:rPr>
              <a:t> des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pluies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  <a:cs typeface="Calibri"/>
              </a:rPr>
              <a:t>Mois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ou</a:t>
            </a:r>
            <a:r>
              <a:rPr lang="en-US" dirty="0">
                <a:solidFill>
                  <a:schemeClr val="tx1"/>
                </a:solidFill>
                <a:cs typeface="Calibri"/>
              </a:rPr>
              <a:t> temperature ?</a:t>
            </a:r>
          </a:p>
          <a:p>
            <a:endParaRPr lang="en-US" dirty="0">
              <a:solidFill>
                <a:schemeClr val="tx1"/>
              </a:solidFill>
              <a:cs typeface="Calibri"/>
            </a:endParaRPr>
          </a:p>
          <a:p>
            <a:endParaRPr lang="en-US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C56F691D-0BD7-4D78-B77A-9DC8474C0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181" y="952572"/>
            <a:ext cx="7214716" cy="465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74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4A49E-9CAF-461A-9CC0-07AF2068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75" y="320525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>
                <a:solidFill>
                  <a:srgbClr val="EBEBEB"/>
                </a:solidFill>
              </a:rPr>
              <a:t>III) </a:t>
            </a:r>
            <a:r>
              <a:rPr lang="fr-FR" sz="2800">
                <a:solidFill>
                  <a:srgbClr val="EBEBEB"/>
                </a:solidFill>
                <a:ea typeface="+mj-lt"/>
                <a:cs typeface="+mj-lt"/>
              </a:rPr>
              <a:t>Visualisations temporelles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BB9ADB-A620-4CF6-86B3-73D9E0F7C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rgbClr val="FFFFFF"/>
                </a:solidFill>
                <a:cs typeface="Calibri"/>
              </a:rPr>
              <a:t>Intéressant</a:t>
            </a:r>
            <a:r>
              <a:rPr lang="en-US">
                <a:solidFill>
                  <a:srgbClr val="FFFFFF"/>
                </a:solidFill>
                <a:cs typeface="Calibri"/>
              </a:rPr>
              <a:t> </a:t>
            </a:r>
            <a:r>
              <a:rPr lang="en-US" err="1">
                <a:solidFill>
                  <a:srgbClr val="FFFFFF"/>
                </a:solidFill>
                <a:cs typeface="Calibri"/>
              </a:rPr>
              <a:t>d'ajouter</a:t>
            </a:r>
            <a:r>
              <a:rPr lang="en-US">
                <a:solidFill>
                  <a:srgbClr val="FFFFFF"/>
                </a:solidFill>
                <a:cs typeface="Calibri"/>
              </a:rPr>
              <a:t> les </a:t>
            </a:r>
            <a:r>
              <a:rPr lang="en-US" err="1">
                <a:solidFill>
                  <a:srgbClr val="FFFFFF"/>
                </a:solidFill>
                <a:cs typeface="Calibri"/>
              </a:rPr>
              <a:t>jours</a:t>
            </a:r>
            <a:r>
              <a:rPr lang="en-US">
                <a:solidFill>
                  <a:srgbClr val="FFFFFF"/>
                </a:solidFill>
                <a:cs typeface="Calibri"/>
              </a:rPr>
              <a:t> dans </a:t>
            </a:r>
            <a:r>
              <a:rPr lang="en-US" err="1">
                <a:solidFill>
                  <a:srgbClr val="FFFFFF"/>
                </a:solidFill>
                <a:cs typeface="Calibri"/>
              </a:rPr>
              <a:t>nos</a:t>
            </a:r>
            <a:r>
              <a:rPr lang="en-US">
                <a:solidFill>
                  <a:srgbClr val="FFFFFF"/>
                </a:solidFill>
                <a:cs typeface="Calibri"/>
              </a:rPr>
              <a:t> features ? </a:t>
            </a:r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Non : </a:t>
            </a:r>
            <a:r>
              <a:rPr lang="en-US" err="1">
                <a:solidFill>
                  <a:srgbClr val="FFFFFF"/>
                </a:solidFill>
              </a:rPr>
              <a:t>peu</a:t>
            </a:r>
            <a:r>
              <a:rPr lang="en-US">
                <a:solidFill>
                  <a:srgbClr val="FFFFFF"/>
                </a:solidFill>
              </a:rPr>
              <a:t> de variations</a:t>
            </a:r>
            <a:endParaRPr lang="en-US">
              <a:cs typeface="Calibri"/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D67EAA77-A664-4A76-9C08-33BE3822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093" y="803751"/>
            <a:ext cx="5630561" cy="52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36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4A49E-9CAF-461A-9CC0-07AF2068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76" y="253536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>
                <a:solidFill>
                  <a:srgbClr val="EBEBEB"/>
                </a:solidFill>
              </a:rPr>
              <a:t>III) </a:t>
            </a:r>
            <a:r>
              <a:rPr lang="fr-FR" sz="2800">
                <a:solidFill>
                  <a:srgbClr val="EBEBEB"/>
                </a:solidFill>
                <a:ea typeface="+mj-lt"/>
                <a:cs typeface="+mj-lt"/>
              </a:rPr>
              <a:t>Visualisations temporelles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BB9ADB-A620-4CF6-86B3-73D9E0F7C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Matin (6h à 12h)</a:t>
            </a:r>
          </a:p>
          <a:p>
            <a:r>
              <a:rPr lang="en-US">
                <a:solidFill>
                  <a:srgbClr val="FFFFFF"/>
                </a:solidFill>
              </a:rPr>
              <a:t>Après-midi (12h à 18h)</a:t>
            </a:r>
          </a:p>
          <a:p>
            <a:r>
              <a:rPr lang="en-US">
                <a:solidFill>
                  <a:srgbClr val="FFFFFF"/>
                </a:solidFill>
              </a:rPr>
              <a:t>Soirée (18h à </a:t>
            </a:r>
            <a:r>
              <a:rPr lang="en-US" err="1">
                <a:solidFill>
                  <a:srgbClr val="FFFFFF"/>
                </a:solidFill>
              </a:rPr>
              <a:t>minuit</a:t>
            </a:r>
            <a:r>
              <a:rPr lang="en-US">
                <a:solidFill>
                  <a:srgbClr val="FFFFFF"/>
                </a:solidFill>
              </a:rPr>
              <a:t>)</a:t>
            </a:r>
          </a:p>
          <a:p>
            <a:r>
              <a:rPr lang="en-US">
                <a:solidFill>
                  <a:srgbClr val="FFFFFF"/>
                </a:solidFill>
              </a:rPr>
              <a:t>Nuit (de </a:t>
            </a:r>
            <a:r>
              <a:rPr lang="en-US" err="1">
                <a:solidFill>
                  <a:srgbClr val="FFFFFF"/>
                </a:solidFill>
              </a:rPr>
              <a:t>minuit</a:t>
            </a:r>
            <a:r>
              <a:rPr lang="en-US">
                <a:solidFill>
                  <a:srgbClr val="FFFFFF"/>
                </a:solidFill>
              </a:rPr>
              <a:t> à 6h)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CD072F1C-117E-4DBF-9818-77C048EE7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855" y="803751"/>
            <a:ext cx="5663037" cy="52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12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4A49E-9CAF-461A-9CC0-07AF2068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12" y="328899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>
                <a:solidFill>
                  <a:srgbClr val="EBEBEB"/>
                </a:solidFill>
              </a:rPr>
              <a:t>III) </a:t>
            </a:r>
            <a:r>
              <a:rPr lang="fr-FR" sz="2800">
                <a:solidFill>
                  <a:srgbClr val="EBEBEB"/>
                </a:solidFill>
                <a:ea typeface="+mj-lt"/>
                <a:cs typeface="+mj-lt"/>
              </a:rPr>
              <a:t>Visualisations temporelles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BB9ADB-A620-4CF6-86B3-73D9E0F7C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96" y="1887864"/>
            <a:ext cx="3133726" cy="3898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Boxplots des </a:t>
            </a:r>
            <a:r>
              <a:rPr lang="en-US" dirty="0" err="1">
                <a:solidFill>
                  <a:srgbClr val="FFFFFF"/>
                </a:solidFill>
              </a:rPr>
              <a:t>heures</a:t>
            </a:r>
            <a:r>
              <a:rPr lang="en-US" dirty="0">
                <a:solidFill>
                  <a:srgbClr val="FFFFFF"/>
                </a:solidFill>
              </a:rPr>
              <a:t> :</a:t>
            </a:r>
          </a:p>
          <a:p>
            <a:r>
              <a:rPr lang="en-US" dirty="0">
                <a:solidFill>
                  <a:srgbClr val="FFFFFF"/>
                </a:solidFill>
              </a:rPr>
              <a:t>Migrations </a:t>
            </a:r>
            <a:r>
              <a:rPr lang="en-US" dirty="0" err="1">
                <a:solidFill>
                  <a:srgbClr val="FFFFFF"/>
                </a:solidFill>
              </a:rPr>
              <a:t>pendulaires</a:t>
            </a:r>
            <a:r>
              <a:rPr lang="en-US" dirty="0">
                <a:solidFill>
                  <a:srgbClr val="FFFFFF"/>
                </a:solidFill>
              </a:rPr>
              <a:t> ?</a:t>
            </a:r>
            <a:endParaRPr lang="en-US" dirty="0">
              <a:solidFill>
                <a:srgbClr val="FFFFFF"/>
              </a:solidFill>
              <a:cs typeface="Calibri"/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5B880245-0E39-4E45-B05A-0AD0AD385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874" y="1447901"/>
            <a:ext cx="8172719" cy="400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2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4A49E-9CAF-461A-9CC0-07AF2068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21" y="260825"/>
            <a:ext cx="3421623" cy="1045958"/>
          </a:xfrm>
        </p:spPr>
        <p:txBody>
          <a:bodyPr>
            <a:normAutofit fontScale="90000"/>
          </a:bodyPr>
          <a:lstStyle/>
          <a:p>
            <a:r>
              <a:rPr lang="fr-FR" sz="4000">
                <a:solidFill>
                  <a:srgbClr val="EBEBEB"/>
                </a:solidFill>
              </a:rPr>
              <a:t>III) </a:t>
            </a:r>
            <a:r>
              <a:rPr lang="fr-FR" sz="4000">
                <a:solidFill>
                  <a:srgbClr val="EBEBEB"/>
                </a:solidFill>
                <a:ea typeface="+mj-lt"/>
                <a:cs typeface="+mj-lt"/>
              </a:rPr>
              <a:t>Visualisations temporelles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BB9ADB-A620-4CF6-86B3-73D9E0F7C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956" y="260825"/>
            <a:ext cx="6813755" cy="23463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9 </a:t>
            </a:r>
            <a:r>
              <a:rPr lang="en-US" dirty="0" err="1">
                <a:solidFill>
                  <a:srgbClr val="FFFFFF"/>
                </a:solidFill>
              </a:rPr>
              <a:t>heures</a:t>
            </a:r>
            <a:r>
              <a:rPr lang="en-US" dirty="0">
                <a:solidFill>
                  <a:srgbClr val="FFFFFF"/>
                </a:solidFill>
              </a:rPr>
              <a:t> de migration :</a:t>
            </a:r>
            <a:endParaRPr lang="fr-FR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De 7h à 11h</a:t>
            </a:r>
          </a:p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De 17h à 22h</a:t>
            </a:r>
          </a:p>
          <a:p>
            <a:endParaRPr lang="en-US" dirty="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22BDE844-D5BA-4AD6-8BBE-2856A5032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2" y="3527150"/>
            <a:ext cx="11829556" cy="10908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47F92C2-1F93-44EB-8BCA-00C2D14A8900}"/>
              </a:ext>
            </a:extLst>
          </p:cNvPr>
          <p:cNvSpPr txBox="1"/>
          <p:nvPr/>
        </p:nvSpPr>
        <p:spPr>
          <a:xfrm>
            <a:off x="1299587" y="2262554"/>
            <a:ext cx="7934848" cy="7704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9h </a:t>
            </a:r>
            <a:r>
              <a:rPr lang="en-US" dirty="0" err="1">
                <a:ea typeface="+mn-lt"/>
                <a:cs typeface="+mn-lt"/>
              </a:rPr>
              <a:t>soit</a:t>
            </a:r>
            <a:r>
              <a:rPr lang="en-US" dirty="0">
                <a:ea typeface="+mn-lt"/>
                <a:cs typeface="+mn-lt"/>
              </a:rPr>
              <a:t> 37.5% de la </a:t>
            </a:r>
            <a:r>
              <a:rPr lang="en-US" dirty="0" err="1">
                <a:ea typeface="+mn-lt"/>
                <a:cs typeface="+mn-lt"/>
              </a:rPr>
              <a:t>journée</a:t>
            </a:r>
            <a:r>
              <a:rPr lang="en-US" dirty="0">
                <a:ea typeface="+mn-lt"/>
                <a:cs typeface="+mn-lt"/>
              </a:rPr>
              <a:t> on a 50% des </a:t>
            </a:r>
            <a:r>
              <a:rPr lang="en-US" dirty="0" err="1">
                <a:ea typeface="+mn-lt"/>
                <a:cs typeface="+mn-lt"/>
              </a:rPr>
              <a:t>vélos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loués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Il </a:t>
            </a:r>
            <a:r>
              <a:rPr lang="en-US" dirty="0" err="1">
                <a:ea typeface="+mn-lt"/>
                <a:cs typeface="+mn-lt"/>
              </a:rPr>
              <a:t>existe</a:t>
            </a:r>
            <a:r>
              <a:rPr lang="en-US" dirty="0">
                <a:ea typeface="+mn-lt"/>
                <a:cs typeface="+mn-lt"/>
              </a:rPr>
              <a:t> un </a:t>
            </a:r>
            <a:r>
              <a:rPr lang="en-US" dirty="0" err="1">
                <a:ea typeface="+mn-lt"/>
                <a:cs typeface="+mn-lt"/>
              </a:rPr>
              <a:t>vrai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phénomène</a:t>
            </a:r>
            <a:r>
              <a:rPr lang="en-US" dirty="0">
                <a:ea typeface="+mn-lt"/>
                <a:cs typeface="+mn-lt"/>
              </a:rPr>
              <a:t> de migration </a:t>
            </a:r>
            <a:r>
              <a:rPr lang="en-US" dirty="0" err="1">
                <a:ea typeface="+mn-lt"/>
                <a:cs typeface="+mn-lt"/>
              </a:rPr>
              <a:t>pendulaire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1179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4A49E-9CAF-461A-9CC0-07AF2068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56" y="69316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>
                <a:solidFill>
                  <a:srgbClr val="FFFFFE"/>
                </a:solidFill>
              </a:rPr>
              <a:t>III) </a:t>
            </a:r>
            <a:r>
              <a:rPr lang="fr-FR" sz="2800">
                <a:solidFill>
                  <a:srgbClr val="FFFFFE"/>
                </a:solidFill>
                <a:ea typeface="+mj-lt"/>
                <a:cs typeface="+mj-lt"/>
              </a:rPr>
              <a:t>Visualisations temporelles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BB9ADB-A620-4CF6-86B3-73D9E0F7C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E"/>
                </a:solidFill>
              </a:rPr>
              <a:t>Semaine</a:t>
            </a:r>
            <a:r>
              <a:rPr lang="en-US" dirty="0">
                <a:solidFill>
                  <a:srgbClr val="FFFFFE"/>
                </a:solidFill>
              </a:rPr>
              <a:t> VS week-end</a:t>
            </a:r>
          </a:p>
          <a:p>
            <a:r>
              <a:rPr lang="en-US" dirty="0" err="1">
                <a:solidFill>
                  <a:srgbClr val="FFFFFE"/>
                </a:solidFill>
              </a:rPr>
              <a:t>Moyennes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similaires</a:t>
            </a:r>
            <a:r>
              <a:rPr lang="en-US" dirty="0">
                <a:solidFill>
                  <a:srgbClr val="FFFFFE"/>
                </a:solidFill>
              </a:rPr>
              <a:t> </a:t>
            </a:r>
            <a:endParaRPr lang="en-US" dirty="0">
              <a:solidFill>
                <a:srgbClr val="FFFFFE"/>
              </a:solidFill>
              <a:cs typeface="Calibri"/>
            </a:endParaRPr>
          </a:p>
          <a:p>
            <a:r>
              <a:rPr lang="en-US" dirty="0">
                <a:solidFill>
                  <a:srgbClr val="FFFFFE"/>
                </a:solidFill>
              </a:rPr>
              <a:t>Grande </a:t>
            </a:r>
            <a:r>
              <a:rPr lang="en-US" dirty="0" err="1">
                <a:solidFill>
                  <a:srgbClr val="FFFFFE"/>
                </a:solidFill>
              </a:rPr>
              <a:t>différence</a:t>
            </a:r>
            <a:r>
              <a:rPr lang="en-US" dirty="0">
                <a:solidFill>
                  <a:srgbClr val="FFFFFE"/>
                </a:solidFill>
              </a:rPr>
              <a:t> dans la </a:t>
            </a:r>
            <a:r>
              <a:rPr lang="en-US" dirty="0" err="1">
                <a:solidFill>
                  <a:srgbClr val="FFFFFE"/>
                </a:solidFill>
              </a:rPr>
              <a:t>répartition</a:t>
            </a:r>
            <a:r>
              <a:rPr lang="en-US" dirty="0">
                <a:solidFill>
                  <a:srgbClr val="FFFFFE"/>
                </a:solidFill>
              </a:rPr>
              <a:t> dans la </a:t>
            </a:r>
            <a:r>
              <a:rPr lang="en-US" dirty="0" err="1">
                <a:solidFill>
                  <a:srgbClr val="FFFFFE"/>
                </a:solidFill>
              </a:rPr>
              <a:t>journée</a:t>
            </a:r>
            <a:endParaRPr lang="en-US" dirty="0">
              <a:solidFill>
                <a:srgbClr val="FFFFFE"/>
              </a:solidFill>
            </a:endParaRPr>
          </a:p>
          <a:p>
            <a:r>
              <a:rPr lang="en-US" dirty="0">
                <a:solidFill>
                  <a:srgbClr val="FFFFFE"/>
                </a:solidFill>
                <a:cs typeface="Calibri"/>
              </a:rPr>
              <a:t>Il </a:t>
            </a:r>
            <a:r>
              <a:rPr lang="en-US" dirty="0" err="1">
                <a:solidFill>
                  <a:srgbClr val="FFFFFE"/>
                </a:solidFill>
                <a:cs typeface="Calibri"/>
              </a:rPr>
              <a:t>est</a:t>
            </a:r>
            <a:r>
              <a:rPr lang="en-US" dirty="0">
                <a:solidFill>
                  <a:srgbClr val="FFFFFE"/>
                </a:solidFill>
                <a:cs typeface="Calibri"/>
              </a:rPr>
              <a:t> important de </a:t>
            </a:r>
            <a:r>
              <a:rPr lang="en-US" dirty="0" err="1">
                <a:solidFill>
                  <a:srgbClr val="FFFFFE"/>
                </a:solidFill>
                <a:cs typeface="Calibri"/>
              </a:rPr>
              <a:t>considérer</a:t>
            </a:r>
            <a:r>
              <a:rPr lang="en-US" dirty="0">
                <a:solidFill>
                  <a:srgbClr val="FFFFFE"/>
                </a:solidFill>
                <a:cs typeface="Calibri"/>
              </a:rPr>
              <a:t> le week-end</a:t>
            </a:r>
          </a:p>
          <a:p>
            <a:endParaRPr lang="en-US" dirty="0">
              <a:solidFill>
                <a:srgbClr val="FFFFFE"/>
              </a:solidFill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4AF8751E-9495-40D3-B7BC-9B7D3CDBE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025" y="3705108"/>
            <a:ext cx="3113903" cy="2797234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EA243D7B-2897-40B7-B25A-EF00AD1DA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445" y="384574"/>
            <a:ext cx="6203772" cy="304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78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4A49E-9CAF-461A-9CC0-07AF2068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29" y="278657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>
                <a:solidFill>
                  <a:srgbClr val="EBEBEB"/>
                </a:solidFill>
              </a:rPr>
              <a:t>III) </a:t>
            </a:r>
            <a:r>
              <a:rPr lang="fr-FR" sz="2800">
                <a:solidFill>
                  <a:srgbClr val="EBEBEB"/>
                </a:solidFill>
                <a:ea typeface="+mj-lt"/>
                <a:cs typeface="+mj-lt"/>
              </a:rPr>
              <a:t>Visualisations météo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BB9ADB-A620-4CF6-86B3-73D9E0F7C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Température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Corrélation</a:t>
            </a:r>
            <a:r>
              <a:rPr lang="en-US" dirty="0">
                <a:solidFill>
                  <a:srgbClr val="FFFFFF"/>
                </a:solidFill>
              </a:rPr>
              <a:t> (temperature – Rented Bike Count) = 0.54</a:t>
            </a:r>
          </a:p>
          <a:p>
            <a:r>
              <a:rPr lang="en-US" dirty="0">
                <a:solidFill>
                  <a:srgbClr val="FFFFFF"/>
                </a:solidFill>
              </a:rPr>
              <a:t>On </a:t>
            </a:r>
            <a:r>
              <a:rPr lang="en-US" dirty="0" err="1">
                <a:solidFill>
                  <a:srgbClr val="FFFFFF"/>
                </a:solidFill>
              </a:rPr>
              <a:t>retrouve</a:t>
            </a:r>
            <a:r>
              <a:rPr lang="en-US" dirty="0">
                <a:solidFill>
                  <a:srgbClr val="FFFFFF"/>
                </a:solidFill>
              </a:rPr>
              <a:t> bien les </a:t>
            </a:r>
            <a:r>
              <a:rPr lang="en-US" dirty="0" err="1">
                <a:solidFill>
                  <a:srgbClr val="FFFFFF"/>
                </a:solidFill>
              </a:rPr>
              <a:t>informations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observées</a:t>
            </a:r>
            <a:r>
              <a:rPr lang="en-US" dirty="0">
                <a:solidFill>
                  <a:srgbClr val="FFFFFF"/>
                </a:solidFill>
              </a:rPr>
              <a:t> avec les </a:t>
            </a:r>
            <a:r>
              <a:rPr lang="en-US" dirty="0" err="1">
                <a:solidFill>
                  <a:srgbClr val="FFFFFF"/>
                </a:solidFill>
              </a:rPr>
              <a:t>saisons</a:t>
            </a:r>
            <a:r>
              <a:rPr lang="en-US" dirty="0">
                <a:solidFill>
                  <a:srgbClr val="FFFFFF"/>
                </a:solidFill>
              </a:rPr>
              <a:t> : la </a:t>
            </a:r>
            <a:r>
              <a:rPr lang="en-US" dirty="0" err="1">
                <a:solidFill>
                  <a:srgbClr val="FFFFFF"/>
                </a:solidFill>
              </a:rPr>
              <a:t>température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explique</a:t>
            </a:r>
            <a:r>
              <a:rPr lang="en-US" dirty="0">
                <a:solidFill>
                  <a:srgbClr val="FFFFFF"/>
                </a:solidFill>
              </a:rPr>
              <a:t> plus </a:t>
            </a:r>
            <a:r>
              <a:rPr lang="en-US" dirty="0" err="1">
                <a:solidFill>
                  <a:srgbClr val="FFFFFF"/>
                </a:solidFill>
              </a:rPr>
              <a:t>lorsque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valeur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est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faible</a:t>
            </a:r>
            <a:r>
              <a:rPr lang="en-US" dirty="0">
                <a:solidFill>
                  <a:srgbClr val="FFFFFF"/>
                </a:solidFill>
              </a:rPr>
              <a:t> (temps </a:t>
            </a:r>
            <a:r>
              <a:rPr lang="en-US" dirty="0" err="1">
                <a:solidFill>
                  <a:srgbClr val="FFFFFF"/>
                </a:solidFill>
              </a:rPr>
              <a:t>froid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3" name="Image 5">
            <a:extLst>
              <a:ext uri="{FF2B5EF4-FFF2-40B4-BE49-F238E27FC236}">
                <a16:creationId xmlns:a16="http://schemas.microsoft.com/office/drawing/2014/main" id="{A06420ED-361A-4E63-B440-BD3CC2E92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113" y="1826969"/>
            <a:ext cx="7639201" cy="402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9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4A49E-9CAF-461A-9CC0-07AF2068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85" y="320525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>
                <a:solidFill>
                  <a:srgbClr val="EBEBEB"/>
                </a:solidFill>
              </a:rPr>
              <a:t>III) </a:t>
            </a:r>
            <a:r>
              <a:rPr lang="fr-FR" sz="2800">
                <a:solidFill>
                  <a:srgbClr val="EBEBEB"/>
                </a:solidFill>
                <a:ea typeface="+mj-lt"/>
                <a:cs typeface="+mj-lt"/>
              </a:rPr>
              <a:t>Visualisations météo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BB9ADB-A620-4CF6-86B3-73D9E0F7C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Visibilité</a:t>
            </a:r>
            <a:r>
              <a:rPr lang="en-US" dirty="0">
                <a:solidFill>
                  <a:srgbClr val="FFFFFF"/>
                </a:solidFill>
              </a:rPr>
              <a:t> </a:t>
            </a:r>
          </a:p>
          <a:p>
            <a:r>
              <a:rPr lang="en-US" dirty="0" err="1">
                <a:solidFill>
                  <a:srgbClr val="FFFFFF"/>
                </a:solidFill>
              </a:rPr>
              <a:t>Quand</a:t>
            </a:r>
            <a:r>
              <a:rPr lang="en-US" dirty="0">
                <a:solidFill>
                  <a:srgbClr val="FFFFFF"/>
                </a:solidFill>
              </a:rPr>
              <a:t> la </a:t>
            </a:r>
            <a:r>
              <a:rPr lang="en-US" dirty="0" err="1">
                <a:solidFill>
                  <a:srgbClr val="FFFFFF"/>
                </a:solidFill>
              </a:rPr>
              <a:t>visibilité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est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très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faible</a:t>
            </a:r>
            <a:r>
              <a:rPr lang="en-US" dirty="0">
                <a:solidFill>
                  <a:srgbClr val="FFFFFF"/>
                </a:solidFill>
              </a:rPr>
              <a:t> : </a:t>
            </a:r>
            <a:r>
              <a:rPr lang="en-US" dirty="0" err="1">
                <a:solidFill>
                  <a:srgbClr val="FFFFFF"/>
                </a:solidFill>
              </a:rPr>
              <a:t>très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peu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vélos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sont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loués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1DC4DFDF-EEB1-4C7D-BF31-EAA6BFE4F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711275"/>
            <a:ext cx="6391533" cy="343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91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BB9ADB-A620-4CF6-86B3-73D9E0F7C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1308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  Vent  </a:t>
            </a:r>
            <a:endParaRPr lang="fr-FR" dirty="0"/>
          </a:p>
          <a:p>
            <a:r>
              <a:rPr lang="en-US" dirty="0">
                <a:solidFill>
                  <a:srgbClr val="FFFFFF"/>
                </a:solidFill>
              </a:rPr>
              <a:t>Beaucoup de vent = </a:t>
            </a:r>
            <a:r>
              <a:rPr lang="en-US" dirty="0" err="1">
                <a:solidFill>
                  <a:srgbClr val="FFFFFF"/>
                </a:solidFill>
              </a:rPr>
              <a:t>peu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vélos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loués</a:t>
            </a:r>
            <a:endParaRPr lang="en-US" dirty="0">
              <a:solidFill>
                <a:srgbClr val="FFFFFF"/>
              </a:solidFill>
              <a:cs typeface="Calibri"/>
            </a:endParaRPr>
          </a:p>
          <a:p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C40C0BAA-3845-4C3D-8CD5-5733B5A90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715" y="1964229"/>
            <a:ext cx="6830003" cy="3667253"/>
          </a:xfrm>
          <a:prstGeom prst="rect">
            <a:avLst/>
          </a:prstGeom>
        </p:spPr>
      </p:pic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61FF91-1DF0-4FFB-AA8E-50A53C497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26" y="3664912"/>
            <a:ext cx="4761243" cy="1998395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7083B486-104B-4421-BE7A-C1F647EB4BD1}"/>
              </a:ext>
            </a:extLst>
          </p:cNvPr>
          <p:cNvSpPr txBox="1">
            <a:spLocks/>
          </p:cNvSpPr>
          <p:nvPr/>
        </p:nvSpPr>
        <p:spPr>
          <a:xfrm>
            <a:off x="426450" y="161426"/>
            <a:ext cx="2942210" cy="1020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fr-FR" sz="2800">
                <a:solidFill>
                  <a:srgbClr val="EBEBEB"/>
                </a:solidFill>
              </a:rPr>
              <a:t>III) </a:t>
            </a:r>
            <a:r>
              <a:rPr lang="fr-FR" sz="2800">
                <a:solidFill>
                  <a:srgbClr val="EBEBEB"/>
                </a:solidFill>
                <a:ea typeface="+mj-lt"/>
                <a:cs typeface="+mj-lt"/>
              </a:rPr>
              <a:t>Visualisations météo</a:t>
            </a:r>
          </a:p>
        </p:txBody>
      </p:sp>
    </p:spTree>
    <p:extLst>
      <p:ext uri="{BB962C8B-B14F-4D97-AF65-F5344CB8AC3E}">
        <p14:creationId xmlns:p14="http://schemas.microsoft.com/office/powerpoint/2010/main" val="4257065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BB9ADB-A620-4CF6-86B3-73D9E0F7C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64" y="1815834"/>
            <a:ext cx="3742418" cy="3811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Solar radiation : pas de relation </a:t>
            </a:r>
            <a:r>
              <a:rPr lang="en-US" err="1">
                <a:solidFill>
                  <a:srgbClr val="FFFFFF"/>
                </a:solidFill>
                <a:cs typeface="Calibri"/>
              </a:rPr>
              <a:t>linéaire</a:t>
            </a:r>
            <a:r>
              <a:rPr lang="en-US">
                <a:solidFill>
                  <a:srgbClr val="FFFFFF"/>
                </a:solidFill>
                <a:cs typeface="Calibri"/>
              </a:rPr>
              <a:t> 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C9F95F55-8380-44F7-8F79-7CEBA44DB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462" y="1054820"/>
            <a:ext cx="7499893" cy="4112797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2C98920B-EFC9-40AF-8351-3D7515661CCE}"/>
              </a:ext>
            </a:extLst>
          </p:cNvPr>
          <p:cNvSpPr txBox="1">
            <a:spLocks/>
          </p:cNvSpPr>
          <p:nvPr/>
        </p:nvSpPr>
        <p:spPr>
          <a:xfrm>
            <a:off x="401329" y="278657"/>
            <a:ext cx="2942210" cy="1020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fr-FR" sz="2800">
                <a:solidFill>
                  <a:srgbClr val="EBEBEB"/>
                </a:solidFill>
              </a:rPr>
              <a:t>III) </a:t>
            </a:r>
            <a:r>
              <a:rPr lang="fr-FR" sz="2800">
                <a:solidFill>
                  <a:srgbClr val="EBEBEB"/>
                </a:solidFill>
                <a:ea typeface="+mj-lt"/>
                <a:cs typeface="+mj-lt"/>
              </a:rPr>
              <a:t>Visualisations météo</a:t>
            </a:r>
          </a:p>
        </p:txBody>
      </p:sp>
    </p:spTree>
    <p:extLst>
      <p:ext uri="{BB962C8B-B14F-4D97-AF65-F5344CB8AC3E}">
        <p14:creationId xmlns:p14="http://schemas.microsoft.com/office/powerpoint/2010/main" val="4283916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AA17D-0582-4B60-9620-2A73002E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079BA9-7D49-40B5-A97F-4AE53FA32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 dirty="0"/>
              <a:t>I) Contexte de l’étude</a:t>
            </a:r>
          </a:p>
          <a:p>
            <a:endParaRPr lang="fr-FR" sz="2400" dirty="0"/>
          </a:p>
          <a:p>
            <a:r>
              <a:rPr lang="fr-FR" sz="2400" dirty="0"/>
              <a:t>II) Analyse du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</a:p>
          <a:p>
            <a:endParaRPr lang="fr-FR" sz="2400" dirty="0"/>
          </a:p>
          <a:p>
            <a:r>
              <a:rPr lang="fr-FR" sz="2400" dirty="0"/>
              <a:t>III) Visualisations et Modélisations</a:t>
            </a:r>
          </a:p>
          <a:p>
            <a:endParaRPr lang="fr-FR" sz="2400" dirty="0"/>
          </a:p>
          <a:p>
            <a:r>
              <a:rPr lang="fr-FR" sz="2400" dirty="0"/>
              <a:t>IV) Conclusion</a:t>
            </a:r>
          </a:p>
        </p:txBody>
      </p:sp>
    </p:spTree>
    <p:extLst>
      <p:ext uri="{BB962C8B-B14F-4D97-AF65-F5344CB8AC3E}">
        <p14:creationId xmlns:p14="http://schemas.microsoft.com/office/powerpoint/2010/main" val="1736947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4A49E-9CAF-461A-9CC0-07AF2068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/>
              <a:t>III) </a:t>
            </a:r>
            <a:r>
              <a:rPr lang="fr-FR">
                <a:ea typeface="+mj-lt"/>
                <a:cs typeface="+mj-lt"/>
              </a:rPr>
              <a:t>Visualisations et </a:t>
            </a:r>
            <a:r>
              <a:rPr lang="fr-FR" sz="3600">
                <a:ea typeface="+mj-lt"/>
                <a:cs typeface="+mj-lt"/>
              </a:rPr>
              <a:t>Modélisation</a:t>
            </a:r>
            <a:endParaRPr lang="fr-FR">
              <a:ea typeface="+mj-lt"/>
              <a:cs typeface="+mj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CB74B2-3795-4406-B8E1-1B73A0EAB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fr-FR" dirty="0"/>
              <a:t>Bilan des visualisations :</a:t>
            </a:r>
          </a:p>
          <a:p>
            <a:r>
              <a:rPr lang="fr-FR" dirty="0">
                <a:cs typeface="Calibri"/>
              </a:rPr>
              <a:t>- Température, heure et jour semblent être les </a:t>
            </a:r>
            <a:r>
              <a:rPr lang="fr-FR" dirty="0" err="1">
                <a:cs typeface="Calibri"/>
              </a:rPr>
              <a:t>features</a:t>
            </a:r>
            <a:r>
              <a:rPr lang="fr-FR" dirty="0">
                <a:cs typeface="Calibri"/>
              </a:rPr>
              <a:t> les plus importantes</a:t>
            </a:r>
          </a:p>
          <a:p>
            <a:r>
              <a:rPr lang="fr-FR" dirty="0">
                <a:cs typeface="Calibri"/>
              </a:rPr>
              <a:t>- Les autres </a:t>
            </a:r>
            <a:r>
              <a:rPr lang="fr-FR" dirty="0" err="1">
                <a:cs typeface="Calibri"/>
              </a:rPr>
              <a:t>features</a:t>
            </a:r>
            <a:r>
              <a:rPr lang="fr-FR" dirty="0">
                <a:cs typeface="Calibri"/>
              </a:rPr>
              <a:t> (visibilité, vitesse du vent, radiation solaire) ont peu d'impact sauf dans les conditions extrêmes</a:t>
            </a:r>
          </a:p>
          <a:p>
            <a:r>
              <a:rPr lang="fr-FR" dirty="0">
                <a:cs typeface="Calibri"/>
              </a:rPr>
              <a:t>- Jour n'est pas une </a:t>
            </a:r>
            <a:r>
              <a:rPr lang="fr-FR" dirty="0" err="1">
                <a:cs typeface="Calibri"/>
              </a:rPr>
              <a:t>feature</a:t>
            </a:r>
            <a:r>
              <a:rPr lang="fr-FR" dirty="0">
                <a:cs typeface="Calibri"/>
              </a:rPr>
              <a:t> de notre </a:t>
            </a:r>
            <a:r>
              <a:rPr lang="fr-FR" dirty="0" err="1">
                <a:cs typeface="Calibri"/>
              </a:rPr>
              <a:t>dataset</a:t>
            </a:r>
            <a:r>
              <a:rPr lang="fr-FR" dirty="0">
                <a:cs typeface="Calibri"/>
              </a:rPr>
              <a:t> :nous devons trouver un moyen de l'exprimer</a:t>
            </a: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233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F66331-F7D8-4C32-8A28-6FD5FAFE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III) Visualisations et Modélisation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F9FFAA-B582-41FF-8D11-4FEEA21AC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Data set :</a:t>
            </a:r>
          </a:p>
          <a:p>
            <a:pPr lvl="1"/>
            <a:r>
              <a:rPr lang="fr-FR"/>
              <a:t>Brut</a:t>
            </a:r>
          </a:p>
          <a:p>
            <a:pPr lvl="1"/>
            <a:r>
              <a:rPr lang="fr-FR"/>
              <a:t>Sur une semaine</a:t>
            </a:r>
          </a:p>
          <a:p>
            <a:pPr lvl="1"/>
            <a:r>
              <a:rPr lang="fr-FR"/>
              <a:t>Périodique (1h, 1j, 1semaine)</a:t>
            </a:r>
          </a:p>
          <a:p>
            <a:pPr lvl="1"/>
            <a:r>
              <a:rPr lang="fr-FR"/>
              <a:t>Limiter les données corrélées</a:t>
            </a:r>
          </a:p>
          <a:p>
            <a:pPr lvl="1"/>
            <a:r>
              <a:rPr lang="fr-FR"/>
              <a:t>Limiter les données inutiles</a:t>
            </a:r>
          </a:p>
          <a:p>
            <a:pPr lvl="1"/>
            <a:r>
              <a:rPr lang="fr-FR"/>
              <a:t>Test de nouveaux modèles</a:t>
            </a:r>
          </a:p>
          <a:p>
            <a:pPr lvl="1"/>
            <a:r>
              <a:rPr lang="fr-FR"/>
              <a:t>Optimisation des modèles</a:t>
            </a:r>
          </a:p>
          <a:p>
            <a:endParaRPr lang="fr-FR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DF75ED03-E835-45A8-84EA-6A181ED64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514" y="3657600"/>
            <a:ext cx="1317172" cy="131717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A85D12B-9072-45F5-B19B-C36F0B216A38}"/>
              </a:ext>
            </a:extLst>
          </p:cNvPr>
          <p:cNvSpPr txBox="1"/>
          <p:nvPr/>
        </p:nvSpPr>
        <p:spPr>
          <a:xfrm>
            <a:off x="8382000" y="412568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Chargement...</a:t>
            </a:r>
          </a:p>
        </p:txBody>
      </p:sp>
    </p:spTree>
    <p:extLst>
      <p:ext uri="{BB962C8B-B14F-4D97-AF65-F5344CB8AC3E}">
        <p14:creationId xmlns:p14="http://schemas.microsoft.com/office/powerpoint/2010/main" val="353672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F66331-F7D8-4C32-8A28-6FD5FAFE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III) Visualisations et Modélisation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F9FFAA-B582-41FF-8D11-4FEEA21AC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Brut :</a:t>
            </a:r>
          </a:p>
          <a:p>
            <a:endParaRPr lang="fr-FR" dirty="0"/>
          </a:p>
          <a:p>
            <a:pPr lvl="1"/>
            <a:r>
              <a:rPr lang="fr-FR" dirty="0"/>
              <a:t>Toutes les colonnes : étudier brièvement la réponse du </a:t>
            </a:r>
            <a:r>
              <a:rPr lang="fr-FR" dirty="0" err="1"/>
              <a:t>dataset</a:t>
            </a:r>
            <a:r>
              <a:rPr lang="fr-FR" dirty="0"/>
              <a:t> à différent modèle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Modifications pour utilisation : </a:t>
            </a:r>
          </a:p>
          <a:p>
            <a:pPr lvl="2"/>
            <a:r>
              <a:rPr lang="fr-FR" dirty="0"/>
              <a:t>Transformation des chaînes de caractères en valeur binaire.</a:t>
            </a:r>
          </a:p>
          <a:p>
            <a:pPr lvl="2"/>
            <a:r>
              <a:rPr lang="fr-FR" dirty="0"/>
              <a:t>Transformation de la date en nombre de jour d'après le calendrier grégorien proleptique.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A2F32A-AD89-4468-B3D9-F95279A7D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084"/>
          <a:stretch/>
        </p:blipFill>
        <p:spPr>
          <a:xfrm>
            <a:off x="2897298" y="4417664"/>
            <a:ext cx="1574800" cy="14514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CC931E5-8ADE-4D89-8E9A-B01CCCCE0D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86"/>
          <a:stretch/>
        </p:blipFill>
        <p:spPr>
          <a:xfrm>
            <a:off x="5085080" y="4417664"/>
            <a:ext cx="2988732" cy="145142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325764F-E377-4D90-A735-A4366EBE35A9}"/>
              </a:ext>
            </a:extLst>
          </p:cNvPr>
          <p:cNvSpPr txBox="1"/>
          <p:nvPr/>
        </p:nvSpPr>
        <p:spPr>
          <a:xfrm>
            <a:off x="4630422" y="4958712"/>
            <a:ext cx="56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27191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304DB-1660-4ED4-8796-C7202F74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III) Visualisations et Modélisation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78476B34-8804-455D-92C4-3ED7B2AC4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9267" y="3879395"/>
            <a:ext cx="5782733" cy="2978606"/>
          </a:xfr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730F282-1077-4D87-AB01-FD3705304CD7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Sur une semaine : </a:t>
            </a:r>
          </a:p>
          <a:p>
            <a:pPr lvl="1"/>
            <a:r>
              <a:rPr lang="fr-FR"/>
              <a:t>Début de journée à 6h</a:t>
            </a:r>
          </a:p>
          <a:p>
            <a:pPr lvl="1"/>
            <a:r>
              <a:rPr lang="fr-FR"/>
              <a:t>Lag reprenant les locations sur la dernière semaine</a:t>
            </a:r>
          </a:p>
          <a:p>
            <a:endParaRPr lang="fr-FR"/>
          </a:p>
          <a:p>
            <a:r>
              <a:rPr lang="fr-FR"/>
              <a:t>Périodique (1h, 1j, 1semaine) :</a:t>
            </a:r>
          </a:p>
          <a:p>
            <a:pPr lvl="1"/>
            <a:r>
              <a:rPr lang="fr-FR"/>
              <a:t>Evolution périodique à travers le temps</a:t>
            </a:r>
          </a:p>
          <a:p>
            <a:pPr lvl="1"/>
            <a:endParaRPr lang="fr-FR"/>
          </a:p>
          <a:p>
            <a:pPr lvl="1"/>
            <a:r>
              <a:rPr lang="fr-FR"/>
              <a:t>Dégradation de la précision en augmentant la</a:t>
            </a:r>
          </a:p>
          <a:p>
            <a:pPr marL="457200" lvl="1" indent="0">
              <a:buNone/>
            </a:pPr>
            <a:r>
              <a:rPr lang="fr-FR"/>
              <a:t>     portée de la prédiction.</a:t>
            </a:r>
          </a:p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532D29-758E-42AA-9B3E-2BDF44C5C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663" y="1840389"/>
            <a:ext cx="4960938" cy="193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43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304DB-1660-4ED4-8796-C7202F74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+mj-lt"/>
                <a:cs typeface="+mj-lt"/>
              </a:rPr>
              <a:t>III) Visualisations et Modélisation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730F282-1077-4D87-AB01-FD3705304CD7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ea typeface="+mn-lt"/>
                <a:cs typeface="+mn-lt"/>
              </a:rPr>
              <a:t>Limiter les données corrélées :</a:t>
            </a:r>
            <a:endParaRPr lang="fr-FR" dirty="0"/>
          </a:p>
          <a:p>
            <a:pPr lvl="1"/>
            <a:r>
              <a:rPr lang="fr-FR" dirty="0"/>
              <a:t>La température et la température </a:t>
            </a:r>
          </a:p>
          <a:p>
            <a:pPr marL="457200" lvl="1" indent="0">
              <a:buNone/>
            </a:pPr>
            <a:r>
              <a:rPr lang="fr-FR" dirty="0"/>
              <a:t>du point de rosée sont fortement corrélées.</a:t>
            </a:r>
          </a:p>
          <a:p>
            <a:endParaRPr lang="fr-FR" dirty="0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Limiter les données inutiles : </a:t>
            </a:r>
          </a:p>
          <a:p>
            <a:pPr lvl="1"/>
            <a:r>
              <a:rPr lang="fr-FR" dirty="0">
                <a:ea typeface="+mn-lt"/>
                <a:cs typeface="+mn-lt"/>
              </a:rPr>
              <a:t>Saisons</a:t>
            </a:r>
          </a:p>
          <a:p>
            <a:pPr lvl="1"/>
            <a:r>
              <a:rPr lang="fr-FR" dirty="0">
                <a:ea typeface="+mn-lt"/>
                <a:cs typeface="+mn-lt"/>
              </a:rPr>
              <a:t>Humidité</a:t>
            </a:r>
          </a:p>
          <a:p>
            <a:pPr lvl="1"/>
            <a:r>
              <a:rPr lang="fr-FR" dirty="0">
                <a:ea typeface="+mn-lt"/>
                <a:cs typeface="+mn-lt"/>
              </a:rPr>
              <a:t>Visibilité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930CB334-AD5F-4899-A894-97F341AFE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147" y="1744408"/>
            <a:ext cx="5394853" cy="513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39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304DB-1660-4ED4-8796-C7202F74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+mj-lt"/>
                <a:cs typeface="+mj-lt"/>
              </a:rPr>
              <a:t>III) Visualisations et Modélisation</a:t>
            </a:r>
            <a:endParaRPr lang="fr-FR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730F282-1077-4D87-AB01-FD3705304CD7}"/>
              </a:ext>
            </a:extLst>
          </p:cNvPr>
          <p:cNvSpPr txBox="1">
            <a:spLocks/>
          </p:cNvSpPr>
          <p:nvPr/>
        </p:nvSpPr>
        <p:spPr>
          <a:xfrm>
            <a:off x="1097281" y="1951566"/>
            <a:ext cx="4058920" cy="18499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ea typeface="+mn-lt"/>
                <a:cs typeface="+mn-lt"/>
              </a:rPr>
              <a:t>Test de nouveaux modèles</a:t>
            </a:r>
            <a:endParaRPr lang="fr-FR" dirty="0"/>
          </a:p>
          <a:p>
            <a:pPr lvl="1"/>
            <a:r>
              <a:rPr lang="fr-FR" dirty="0"/>
              <a:t>Régression multiple (R² = 88% )</a:t>
            </a:r>
          </a:p>
          <a:p>
            <a:pPr lvl="1"/>
            <a:r>
              <a:rPr lang="fr-FR" dirty="0">
                <a:ea typeface="+mn-lt"/>
                <a:cs typeface="+mn-lt"/>
              </a:rPr>
              <a:t>Arbre de régression (89%)</a:t>
            </a:r>
          </a:p>
          <a:p>
            <a:pPr lvl="1"/>
            <a:r>
              <a:rPr lang="fr-FR" dirty="0" err="1">
                <a:ea typeface="+mn-lt"/>
                <a:cs typeface="+mn-lt"/>
              </a:rPr>
              <a:t>RandomForest</a:t>
            </a:r>
            <a:r>
              <a:rPr lang="fr-FR" dirty="0">
                <a:ea typeface="+mn-lt"/>
                <a:cs typeface="+mn-lt"/>
              </a:rPr>
              <a:t> (96%)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F51EBCA-633B-45F6-87CC-EA125027A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5418"/>
            <a:ext cx="12192000" cy="1650445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8269681-5457-409F-8562-7996B6C0E362}"/>
              </a:ext>
            </a:extLst>
          </p:cNvPr>
          <p:cNvSpPr txBox="1">
            <a:spLocks/>
          </p:cNvSpPr>
          <p:nvPr/>
        </p:nvSpPr>
        <p:spPr>
          <a:xfrm>
            <a:off x="6126480" y="1951566"/>
            <a:ext cx="4132217" cy="1765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ea typeface="+mn-lt"/>
                <a:cs typeface="+mn-lt"/>
              </a:rPr>
              <a:t>Optimisation des modèles</a:t>
            </a:r>
          </a:p>
          <a:p>
            <a:pPr lvl="1"/>
            <a:r>
              <a:rPr lang="fr-FR" dirty="0" err="1">
                <a:ea typeface="+mn-lt"/>
                <a:cs typeface="+mn-lt"/>
              </a:rPr>
              <a:t>GridSearch</a:t>
            </a:r>
            <a:endParaRPr lang="fr-FR" dirty="0">
              <a:ea typeface="+mn-lt"/>
              <a:cs typeface="+mn-lt"/>
            </a:endParaRPr>
          </a:p>
          <a:p>
            <a:pPr lvl="1"/>
            <a:r>
              <a:rPr lang="fr-FR" dirty="0"/>
              <a:t>Profondeur de l'arbre  : 12 niveaux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9264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304DB-1660-4ED4-8796-C7202F74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+mj-lt"/>
                <a:cs typeface="+mj-lt"/>
              </a:rPr>
              <a:t>III) Visualisations et Modélisation</a:t>
            </a:r>
            <a:endParaRPr lang="fr-FR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730F282-1077-4D87-AB01-FD3705304CD7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ea typeface="+mn-lt"/>
                <a:cs typeface="+mn-lt"/>
              </a:rPr>
              <a:t>Résultats : </a:t>
            </a:r>
            <a:endParaRPr lang="fr-FR" dirty="0"/>
          </a:p>
          <a:p>
            <a:pPr lvl="1"/>
            <a:r>
              <a:rPr lang="fr-FR" dirty="0"/>
              <a:t>Précision sur l'ensemble d'entrainement : 99%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Précision sur l'ensemble de test : 96%</a:t>
            </a:r>
          </a:p>
          <a:p>
            <a:pPr lvl="1"/>
            <a:endParaRPr lang="fr-FR" dirty="0"/>
          </a:p>
          <a:p>
            <a:pPr lvl="1"/>
            <a:r>
              <a:rPr lang="fr-FR" dirty="0">
                <a:ea typeface="+mn-lt"/>
                <a:cs typeface="+mn-lt"/>
              </a:rPr>
              <a:t>R²  mesure la proportion de variabilité de Y expliquée par les autres données.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9EB58F43-1243-4C4B-AEE2-731E6D12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5008438"/>
            <a:ext cx="2743200" cy="716437"/>
          </a:xfrm>
          <a:prstGeom prst="rect">
            <a:avLst/>
          </a:prstGeom>
        </p:spPr>
      </p:pic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9B8489E-8582-4273-96FC-CD8CED539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104" y="5013552"/>
            <a:ext cx="2228850" cy="72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31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0F2B3-6A07-48EE-871F-EE610A7F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IV) 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50E959-1901-4084-9029-EAC954DDB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Résumé des bonnes fonctionnalités :</a:t>
            </a:r>
          </a:p>
          <a:p>
            <a:pPr lvl="1"/>
            <a:r>
              <a:rPr lang="fr-FR" dirty="0"/>
              <a:t>Utilisation cyclique des données</a:t>
            </a:r>
          </a:p>
          <a:p>
            <a:pPr lvl="1"/>
            <a:r>
              <a:rPr lang="fr-FR" dirty="0"/>
              <a:t>Apport du lag des précédentes heures</a:t>
            </a:r>
          </a:p>
          <a:p>
            <a:pPr lvl="1"/>
            <a:endParaRPr lang="fr-FR" dirty="0"/>
          </a:p>
          <a:p>
            <a:r>
              <a:rPr lang="fr-FR" dirty="0"/>
              <a:t>Améliorations possibles : </a:t>
            </a:r>
          </a:p>
          <a:p>
            <a:pPr lvl="1"/>
            <a:r>
              <a:rPr lang="fr-FR" dirty="0"/>
              <a:t>Mise à jour de l’API</a:t>
            </a:r>
          </a:p>
          <a:p>
            <a:pPr lvl="1"/>
            <a:r>
              <a:rPr lang="fr-FR" dirty="0"/>
              <a:t>Acquisition de données de localisation</a:t>
            </a:r>
          </a:p>
          <a:p>
            <a:pPr lvl="1"/>
            <a:r>
              <a:rPr lang="fr-FR" dirty="0"/>
              <a:t>Acquisition de données économiques</a:t>
            </a:r>
          </a:p>
          <a:p>
            <a:pPr lvl="1"/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9310300-8632-4759-85B6-15B02A442A9F}"/>
              </a:ext>
            </a:extLst>
          </p:cNvPr>
          <p:cNvGrpSpPr/>
          <p:nvPr/>
        </p:nvGrpSpPr>
        <p:grpSpPr>
          <a:xfrm>
            <a:off x="8545286" y="2606041"/>
            <a:ext cx="2743200" cy="2019606"/>
            <a:chOff x="6923314" y="3074126"/>
            <a:chExt cx="2743200" cy="2019606"/>
          </a:xfrm>
        </p:grpSpPr>
        <p:pic>
          <p:nvPicPr>
            <p:cNvPr id="4" name="Image 4" descr="Une image contenant texte, carte&#10;&#10;Description générée automatiquement">
              <a:extLst>
                <a:ext uri="{FF2B5EF4-FFF2-40B4-BE49-F238E27FC236}">
                  <a16:creationId xmlns:a16="http://schemas.microsoft.com/office/drawing/2014/main" id="{47F85BBC-6C42-44A4-818B-F53B5400A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3314" y="3074126"/>
              <a:ext cx="2743200" cy="1645920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EB186515-4E14-40C0-9820-B44741851AF5}"/>
                </a:ext>
              </a:extLst>
            </p:cNvPr>
            <p:cNvSpPr txBox="1"/>
            <p:nvPr/>
          </p:nvSpPr>
          <p:spPr>
            <a:xfrm>
              <a:off x="6923314" y="472440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/>
                <a:t>Station de vélo à Séoul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098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5126E6-1AF9-4991-B77A-E9C6735A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/>
              <a:t>I) Contexte de l’étude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3E3683-9B01-4EDC-82C1-D6D96BFE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05715"/>
            <a:ext cx="8825659" cy="4107851"/>
          </a:xfrm>
        </p:spPr>
        <p:txBody>
          <a:bodyPr>
            <a:noAutofit/>
          </a:bodyPr>
          <a:lstStyle/>
          <a:p>
            <a:pPr algn="l" rtl="0" fontAlgn="base"/>
            <a:r>
              <a:rPr lang="fr-FR" sz="14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Les transports à Séoul :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fr-FR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fr-F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fr-FR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fr-FR" sz="14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La marche</a:t>
            </a:r>
            <a:r>
              <a:rPr lang="fr-FR" sz="14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 : Les distances à couvrir peuvent très vite devenir problématiques. Superficie de 605.52 km2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​.</a:t>
            </a:r>
            <a:endParaRPr lang="fr-FR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endParaRPr lang="fr-FR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fr-FR" sz="14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Véhicule personnel</a:t>
            </a:r>
            <a:r>
              <a:rPr lang="fr-FR" sz="14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 : Séoul se trouve saturée par des embouteillages de jour comme de nuit dû à sa population : 10 millions d'habitants et une aire urbaine de 25 millions d'habitants. De plus il y a un système de circulation alternée pour les jours de pics de pollution.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fr-FR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endParaRPr lang="fr-FR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fr-FR" sz="14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Transport en commun</a:t>
            </a:r>
            <a:r>
              <a:rPr lang="fr-FR" sz="14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 : Intra-citée (Séoul dispose d'un réseau de bus très complet, doté de plus de 200 lignes, quadrillant toute la ville) et Métro transportant notamment 8.4 millions de touristes par 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​.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r>
              <a:rPr lang="fr-F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fr-FR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fr-FR" sz="14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Le vélo</a:t>
            </a:r>
            <a:r>
              <a:rPr lang="fr-FR" sz="14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 : (Seoul Bike) ressemble fortement aux </a:t>
            </a:r>
            <a:r>
              <a:rPr lang="fr-FR" sz="14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Vélibs</a:t>
            </a:r>
            <a:r>
              <a:rPr lang="fr-FR" sz="14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 français.</a:t>
            </a:r>
            <a:endParaRPr lang="fr-FR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fr-FR" sz="1500" dirty="0"/>
          </a:p>
          <a:p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162903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DB1C8-282B-4B4F-886C-24524D11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I) Contexte de l’étude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75650D-E812-4E4D-9759-F0A48FF32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fr-FR" dirty="0"/>
              <a:t>Enjeux du projet</a:t>
            </a:r>
          </a:p>
          <a:p>
            <a:pPr lvl="1"/>
            <a:r>
              <a:rPr lang="fr-FR" dirty="0"/>
              <a:t>Prédire le nombre de vélos loués en fonction des périodes et de la météo</a:t>
            </a:r>
          </a:p>
          <a:p>
            <a:pPr lvl="1"/>
            <a:r>
              <a:rPr lang="fr-FR" dirty="0"/>
              <a:t>Améliorer la mise à disposition des vélos</a:t>
            </a:r>
          </a:p>
          <a:p>
            <a:pPr lvl="1"/>
            <a:r>
              <a:rPr lang="fr-FR" dirty="0"/>
              <a:t>Améliorer la planification de l’économie de l’entreprise</a:t>
            </a:r>
          </a:p>
          <a:p>
            <a:pPr lvl="1"/>
            <a:endParaRPr lang="fr-FR" dirty="0"/>
          </a:p>
        </p:txBody>
      </p:sp>
      <p:pic>
        <p:nvPicPr>
          <p:cNvPr id="5" name="Image 5" descr="Une image contenant transport, vélo&#10;&#10;Description générée automatiquement">
            <a:extLst>
              <a:ext uri="{FF2B5EF4-FFF2-40B4-BE49-F238E27FC236}">
                <a16:creationId xmlns:a16="http://schemas.microsoft.com/office/drawing/2014/main" id="{AEBE2769-BCA0-45F2-9105-B20975FE9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9" r="-2" b="-2"/>
          <a:stretch/>
        </p:blipFill>
        <p:spPr>
          <a:xfrm>
            <a:off x="1151467" y="2775951"/>
            <a:ext cx="4345024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426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66AE9-8072-4A37-8FC8-C65B7784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solidFill>
                  <a:srgbClr val="EBEBEB"/>
                </a:solidFill>
                <a:ea typeface="+mj-lt"/>
                <a:cs typeface="+mj-lt"/>
              </a:rPr>
              <a:t>II) Analyse du Dataset</a:t>
            </a:r>
            <a:endParaRPr lang="fr-FR">
              <a:solidFill>
                <a:srgbClr val="EBEBEB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E3CE89-DA3C-4763-96ED-F11FB2480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Maîtrise et analyse du </a:t>
            </a:r>
            <a:r>
              <a:rPr lang="fr-FR" dirty="0" err="1">
                <a:ea typeface="+mn-lt"/>
                <a:cs typeface="+mn-lt"/>
              </a:rPr>
              <a:t>dataset</a:t>
            </a:r>
            <a:endParaRPr lang="fr-FR" dirty="0"/>
          </a:p>
          <a:p>
            <a:pPr lvl="1"/>
            <a:r>
              <a:rPr lang="fr-FR" dirty="0">
                <a:ea typeface="+mn-lt"/>
                <a:cs typeface="+mn-lt"/>
              </a:rPr>
              <a:t>8760 Lignes -&gt; 1 année en heures</a:t>
            </a:r>
            <a:endParaRPr lang="fr-FR" dirty="0"/>
          </a:p>
          <a:p>
            <a:pPr lvl="1"/>
            <a:r>
              <a:rPr lang="fr-FR" dirty="0">
                <a:ea typeface="+mn-lt"/>
                <a:cs typeface="+mn-lt"/>
              </a:rPr>
              <a:t>14 colonnes -&gt; 14 variables</a:t>
            </a:r>
            <a:endParaRPr lang="fr-FR" dirty="0"/>
          </a:p>
          <a:p>
            <a:pPr lvl="1"/>
            <a:r>
              <a:rPr lang="fr-FR" dirty="0">
                <a:ea typeface="+mn-lt"/>
                <a:cs typeface="+mn-lt"/>
              </a:rPr>
              <a:t>Informations</a:t>
            </a:r>
            <a:endParaRPr lang="fr-FR" dirty="0"/>
          </a:p>
          <a:p>
            <a:pPr lvl="1"/>
            <a:r>
              <a:rPr lang="fr-FR" dirty="0">
                <a:ea typeface="+mn-lt"/>
                <a:cs typeface="+mn-lt"/>
              </a:rPr>
              <a:t>Tendances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C9FB4C3A-E071-4B0A-BD18-83B3490E8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1765318"/>
            <a:ext cx="5384800" cy="509268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270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0D02E-187C-4F0B-B5F3-E5E4A043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/>
              <a:t>II) Analyse du </a:t>
            </a:r>
            <a:r>
              <a:rPr lang="fr-FR" sz="3600" err="1"/>
              <a:t>Dataset</a:t>
            </a:r>
            <a:endParaRPr lang="fr-FR" sz="36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98BFFB-93E4-40C3-8C93-CED05079A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55" y="2653493"/>
            <a:ext cx="4941046" cy="3416300"/>
          </a:xfrm>
        </p:spPr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14 variables au sein du </a:t>
            </a:r>
            <a:r>
              <a:rPr lang="fr-FR" b="0" i="0" u="none" strike="noStrike" dirty="0" err="1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dataset</a:t>
            </a:r>
            <a:r>
              <a:rPr lang="fr-F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fr-F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endParaRPr lang="fr-F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On peut les regrouper en 2 types autour de la variable principale : </a:t>
            </a:r>
            <a:r>
              <a:rPr lang="fr-FR" b="0" i="0" u="none" strike="noStrike" dirty="0" err="1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Rented</a:t>
            </a:r>
            <a:r>
              <a:rPr lang="fr-FR" b="0" i="0" u="none" strike="noStrike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 by count</a:t>
            </a:r>
            <a:r>
              <a:rPr lang="fr-F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fr-F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endParaRPr lang="fr-F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Variables fixes vs variables aléatoires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5D89737-E799-4F71-BAC2-D18E9F6BE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805701"/>
              </p:ext>
            </p:extLst>
          </p:nvPr>
        </p:nvGraphicFramePr>
        <p:xfrm>
          <a:off x="5572664" y="2546771"/>
          <a:ext cx="6364382" cy="3629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2191">
                  <a:extLst>
                    <a:ext uri="{9D8B030D-6E8A-4147-A177-3AD203B41FA5}">
                      <a16:colId xmlns:a16="http://schemas.microsoft.com/office/drawing/2014/main" val="2264654695"/>
                    </a:ext>
                  </a:extLst>
                </a:gridCol>
                <a:gridCol w="3182191">
                  <a:extLst>
                    <a:ext uri="{9D8B030D-6E8A-4147-A177-3AD203B41FA5}">
                      <a16:colId xmlns:a16="http://schemas.microsoft.com/office/drawing/2014/main" val="2961735719"/>
                    </a:ext>
                  </a:extLst>
                </a:gridCol>
              </a:tblGrid>
              <a:tr h="403305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Variables temporelles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Variables météorologiques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40346"/>
                  </a:ext>
                </a:extLst>
              </a:tr>
              <a:tr h="403305">
                <a:tc>
                  <a:txBody>
                    <a:bodyPr/>
                    <a:lstStyle/>
                    <a:p>
                      <a:r>
                        <a:rPr lang="fr-FR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Temperature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020236"/>
                  </a:ext>
                </a:extLst>
              </a:tr>
              <a:tr h="403305">
                <a:tc>
                  <a:txBody>
                    <a:bodyPr/>
                    <a:lstStyle/>
                    <a:p>
                      <a:r>
                        <a:rPr lang="fr-FR" err="1"/>
                        <a:t>Hour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Humidity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542348"/>
                  </a:ext>
                </a:extLst>
              </a:tr>
              <a:tr h="403305">
                <a:tc>
                  <a:txBody>
                    <a:bodyPr/>
                    <a:lstStyle/>
                    <a:p>
                      <a:r>
                        <a:rPr lang="fr-FR"/>
                        <a:t>Seasons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Wind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0341"/>
                  </a:ext>
                </a:extLst>
              </a:tr>
              <a:tr h="403305">
                <a:tc>
                  <a:txBody>
                    <a:bodyPr/>
                    <a:lstStyle/>
                    <a:p>
                      <a:r>
                        <a:rPr lang="fr-FR"/>
                        <a:t>Holiday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Visibility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622448"/>
                  </a:ext>
                </a:extLst>
              </a:tr>
              <a:tr h="403305">
                <a:tc>
                  <a:txBody>
                    <a:bodyPr/>
                    <a:lstStyle/>
                    <a:p>
                      <a:r>
                        <a:rPr lang="fr-FR" dirty="0" err="1"/>
                        <a:t>Fonctioning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day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Dew</a:t>
                      </a:r>
                      <a:r>
                        <a:rPr lang="fr-FR"/>
                        <a:t> point </a:t>
                      </a:r>
                      <a:r>
                        <a:rPr lang="fr-FR" err="1"/>
                        <a:t>temperature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820869"/>
                  </a:ext>
                </a:extLst>
              </a:tr>
              <a:tr h="40330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Solar radiation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78598"/>
                  </a:ext>
                </a:extLst>
              </a:tr>
              <a:tr h="40330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Rainfall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169109"/>
                  </a:ext>
                </a:extLst>
              </a:tr>
              <a:tr h="40330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Snowfall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856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0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0D02E-187C-4F0B-B5F3-E5E4A043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II) Analyse du </a:t>
            </a:r>
            <a:r>
              <a:rPr lang="fr-FR" sz="3600" dirty="0" err="1"/>
              <a:t>Dataset</a:t>
            </a:r>
            <a:r>
              <a:rPr lang="fr-FR" sz="3600" dirty="0"/>
              <a:t> – Premières valeurs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443D2CC-0B74-406D-BC89-9AA4937CF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7073"/>
            <a:ext cx="12192000" cy="146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4A49E-9CAF-461A-9CC0-07AF2068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III) </a:t>
            </a:r>
            <a:r>
              <a:rPr lang="fr-FR" dirty="0">
                <a:ea typeface="+mj-lt"/>
                <a:cs typeface="+mj-lt"/>
              </a:rPr>
              <a:t>Visualisations et Modélisations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CB74B2-3795-4406-B8E1-1B73A0EAB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Visualisations :</a:t>
            </a:r>
          </a:p>
          <a:p>
            <a:r>
              <a:rPr lang="fr-FR" dirty="0"/>
              <a:t>Temporelles (saisons, mois, jours, heures)</a:t>
            </a:r>
            <a:endParaRPr lang="fr-FR" dirty="0">
              <a:cs typeface="Calibri"/>
            </a:endParaRPr>
          </a:p>
          <a:p>
            <a:r>
              <a:rPr lang="fr-FR" dirty="0"/>
              <a:t>Météorologiques (températures, visibilité, vents, radiation solaire) </a:t>
            </a: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313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4A49E-9CAF-461A-9CC0-07AF2068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75" y="320525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>
                <a:solidFill>
                  <a:srgbClr val="EBEBEB"/>
                </a:solidFill>
              </a:rPr>
              <a:t>III) </a:t>
            </a:r>
            <a:r>
              <a:rPr lang="fr-FR" sz="2800">
                <a:solidFill>
                  <a:srgbClr val="EBEBEB"/>
                </a:solidFill>
                <a:ea typeface="+mj-lt"/>
                <a:cs typeface="+mj-lt"/>
              </a:rPr>
              <a:t>Visualisations temporelles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BB9ADB-A620-4CF6-86B3-73D9E0F7C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581" y="2095779"/>
            <a:ext cx="3719879" cy="3898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Boxplot des </a:t>
            </a:r>
            <a:r>
              <a:rPr lang="en-US" dirty="0" err="1">
                <a:ea typeface="+mn-lt"/>
                <a:cs typeface="+mn-lt"/>
              </a:rPr>
              <a:t>saisons</a:t>
            </a:r>
            <a:r>
              <a:rPr lang="en-US" dirty="0">
                <a:ea typeface="+mn-lt"/>
                <a:cs typeface="+mn-lt"/>
              </a:rPr>
              <a:t> :</a:t>
            </a:r>
          </a:p>
          <a:p>
            <a:r>
              <a:rPr lang="en-US" dirty="0" err="1">
                <a:ea typeface="+mn-lt"/>
                <a:cs typeface="+mn-lt"/>
              </a:rPr>
              <a:t>Résultats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plutôt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similaire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sauf</a:t>
            </a:r>
            <a:r>
              <a:rPr lang="en-US" dirty="0">
                <a:ea typeface="+mn-lt"/>
                <a:cs typeface="+mn-lt"/>
              </a:rPr>
              <a:t> pour </a:t>
            </a:r>
            <a:r>
              <a:rPr lang="en-US" dirty="0" err="1">
                <a:ea typeface="+mn-lt"/>
                <a:cs typeface="+mn-lt"/>
              </a:rPr>
              <a:t>l'hiver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nettement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inférieur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Faible</a:t>
            </a:r>
            <a:r>
              <a:rPr lang="en-US" dirty="0">
                <a:ea typeface="+mn-lt"/>
                <a:cs typeface="+mn-lt"/>
              </a:rPr>
              <a:t> temperature </a:t>
            </a:r>
            <a:r>
              <a:rPr lang="en-US" dirty="0" err="1">
                <a:ea typeface="+mn-lt"/>
                <a:cs typeface="+mn-lt"/>
              </a:rPr>
              <a:t>explique</a:t>
            </a:r>
            <a:r>
              <a:rPr lang="en-US" dirty="0">
                <a:ea typeface="+mn-lt"/>
                <a:cs typeface="+mn-lt"/>
              </a:rPr>
              <a:t> bien le </a:t>
            </a:r>
            <a:r>
              <a:rPr lang="en-US" dirty="0" err="1">
                <a:ea typeface="+mn-lt"/>
                <a:cs typeface="+mn-lt"/>
              </a:rPr>
              <a:t>nombre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vélos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loués</a:t>
            </a:r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Image 6">
            <a:extLst>
              <a:ext uri="{FF2B5EF4-FFF2-40B4-BE49-F238E27FC236}">
                <a16:creationId xmlns:a16="http://schemas.microsoft.com/office/drawing/2014/main" id="{E4915106-612C-4FE8-8A99-E0BC3C671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103" y="222883"/>
            <a:ext cx="6352232" cy="587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25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350967BFFB8742B878DA1E6C7DB3C3" ma:contentTypeVersion="2" ma:contentTypeDescription="Crée un document." ma:contentTypeScope="" ma:versionID="0eafde00263938f7b12146cea616d9c8">
  <xsd:schema xmlns:xsd="http://www.w3.org/2001/XMLSchema" xmlns:xs="http://www.w3.org/2001/XMLSchema" xmlns:p="http://schemas.microsoft.com/office/2006/metadata/properties" xmlns:ns2="c361464e-5a0f-48b3-beef-34a578b6de13" targetNamespace="http://schemas.microsoft.com/office/2006/metadata/properties" ma:root="true" ma:fieldsID="312b7c635fa73339d802df0d2eabb980" ns2:_="">
    <xsd:import namespace="c361464e-5a0f-48b3-beef-34a578b6de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61464e-5a0f-48b3-beef-34a578b6de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5198CA-4877-44CB-8395-78906E535EF2}">
  <ds:schemaRefs>
    <ds:schemaRef ds:uri="c361464e-5a0f-48b3-beef-34a578b6de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2845F3C-29C7-4CDC-AA7F-1A81A5E3E0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755819-39FB-4E8E-9239-03646C7557B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TM02900722[[fn=Salle Ion]]</Template>
  <TotalTime>295</TotalTime>
  <Words>933</Words>
  <Application>Microsoft Office PowerPoint</Application>
  <PresentationFormat>Grand écran</PresentationFormat>
  <Paragraphs>182</Paragraphs>
  <Slides>27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Segoe UI</vt:lpstr>
      <vt:lpstr>Wingdings 3</vt:lpstr>
      <vt:lpstr>Retrospect</vt:lpstr>
      <vt:lpstr>Projet Python : Bike Sharing Demand</vt:lpstr>
      <vt:lpstr>Sommaire</vt:lpstr>
      <vt:lpstr>I) Contexte de l’étude</vt:lpstr>
      <vt:lpstr>I) Contexte de l’étude</vt:lpstr>
      <vt:lpstr>II) Analyse du Dataset</vt:lpstr>
      <vt:lpstr>II) Analyse du Dataset</vt:lpstr>
      <vt:lpstr>II) Analyse du Dataset – Premières valeurs</vt:lpstr>
      <vt:lpstr>III) Visualisations et Modélisations</vt:lpstr>
      <vt:lpstr>III) Visualisations temporelles</vt:lpstr>
      <vt:lpstr>III) Visualisations temporelles</vt:lpstr>
      <vt:lpstr>III) Visualisations temporelles</vt:lpstr>
      <vt:lpstr>III) Visualisations temporelles</vt:lpstr>
      <vt:lpstr>III) Visualisations temporelles</vt:lpstr>
      <vt:lpstr>III) Visualisations temporelles</vt:lpstr>
      <vt:lpstr>III) Visualisations temporelles</vt:lpstr>
      <vt:lpstr>III) Visualisations météo</vt:lpstr>
      <vt:lpstr>III) Visualisations météo</vt:lpstr>
      <vt:lpstr>Présentation PowerPoint</vt:lpstr>
      <vt:lpstr>Présentation PowerPoint</vt:lpstr>
      <vt:lpstr>III) Visualisations et Modélisation</vt:lpstr>
      <vt:lpstr>III) Visualisations et Modélisation</vt:lpstr>
      <vt:lpstr>III) Visualisations et Modélisation</vt:lpstr>
      <vt:lpstr>III) Visualisations et Modélisation</vt:lpstr>
      <vt:lpstr>III) Visualisations et Modélisation</vt:lpstr>
      <vt:lpstr>III) Visualisations et Modélisation</vt:lpstr>
      <vt:lpstr>III) Visualisations et Modélisation</vt:lpstr>
      <vt:lpstr>IV)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Python : Bike Sharing Deman</dc:title>
  <dc:creator>LANGLOIS Eliot</dc:creator>
  <cp:lastModifiedBy>charlie_martin@orange.fr</cp:lastModifiedBy>
  <cp:revision>21</cp:revision>
  <dcterms:created xsi:type="dcterms:W3CDTF">2021-12-09T11:14:46Z</dcterms:created>
  <dcterms:modified xsi:type="dcterms:W3CDTF">2021-12-17T19:42:37Z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0x0101002D350967BFFB8742B878DA1E6C7DB3C3</vt:lpwstr>
  </property>
</Properties>
</file>