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3" d="100"/>
          <a:sy n="63" d="100"/>
        </p:scale>
        <p:origin x="1548"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787" y="4243845"/>
            <a:ext cx="2307831" cy="276940"/>
          </a:xfrm>
          <a:prstGeom prst="rect">
            <a:avLst/>
          </a:prstGeom>
        </p:spPr>
      </p:pic>
      <p:sp>
        <p:nvSpPr>
          <p:cNvPr id="9" name="Rectangle 8"/>
          <p:cNvSpPr/>
          <p:nvPr/>
        </p:nvSpPr>
        <p:spPr bwMode="ltGray">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2" y="2733709"/>
            <a:ext cx="6069268" cy="1373070"/>
          </a:xfrm>
        </p:spPr>
        <p:txBody>
          <a:bodyPr anchor="b">
            <a:noAutofit/>
          </a:bodyPr>
          <a:lstStyle>
            <a:lvl1pPr algn="r">
              <a:defRPr sz="4800"/>
            </a:lvl1pPr>
          </a:lstStyle>
          <a:p>
            <a:r>
              <a:rPr lang="en-US"/>
              <a:t>Click to edit Master title style</a:t>
            </a:r>
            <a:endParaRPr lang="en-US" dirty="0"/>
          </a:p>
        </p:txBody>
      </p:sp>
      <p:sp>
        <p:nvSpPr>
          <p:cNvPr id="3" name="Subtitle 2"/>
          <p:cNvSpPr>
            <a:spLocks noGrp="1"/>
          </p:cNvSpPr>
          <p:nvPr>
            <p:ph type="subTitle" idx="1"/>
          </p:nvPr>
        </p:nvSpPr>
        <p:spPr>
          <a:xfrm>
            <a:off x="510241" y="4394040"/>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4555655" y="5936188"/>
            <a:ext cx="2057400" cy="365125"/>
          </a:xfrm>
        </p:spPr>
        <p:txBody>
          <a:bodyPr/>
          <a:lstStyle/>
          <a:p>
            <a:fld id="{5BCAD085-E8A6-8845-BD4E-CB4CCA059FC4}" type="datetimeFigureOut">
              <a:rPr lang="en-US" smtClean="0"/>
              <a:t>8/28/2024</a:t>
            </a:fld>
            <a:endParaRPr lang="en-US"/>
          </a:p>
        </p:txBody>
      </p:sp>
      <p:sp>
        <p:nvSpPr>
          <p:cNvPr id="5" name="Footer Placeholder 4"/>
          <p:cNvSpPr>
            <a:spLocks noGrp="1"/>
          </p:cNvSpPr>
          <p:nvPr>
            <p:ph type="ftr" sz="quarter" idx="11"/>
          </p:nvPr>
        </p:nvSpPr>
        <p:spPr>
          <a:xfrm>
            <a:off x="533401" y="5936189"/>
            <a:ext cx="4021666" cy="365125"/>
          </a:xfrm>
        </p:spPr>
        <p:txBody>
          <a:bodyPr/>
          <a:lstStyle/>
          <a:p>
            <a:endParaRPr lang="en-US"/>
          </a:p>
        </p:txBody>
      </p:sp>
      <p:sp>
        <p:nvSpPr>
          <p:cNvPr id="6" name="Slide Number Placeholder 5"/>
          <p:cNvSpPr>
            <a:spLocks noGrp="1"/>
          </p:cNvSpPr>
          <p:nvPr>
            <p:ph type="sldNum" sz="quarter" idx="12"/>
          </p:nvPr>
        </p:nvSpPr>
        <p:spPr>
          <a:xfrm>
            <a:off x="7010399" y="2750337"/>
            <a:ext cx="1370293" cy="1356442"/>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52618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20" name="Group 19"/>
          <p:cNvGrpSpPr/>
          <p:nvPr/>
        </p:nvGrpSpPr>
        <p:grpSpPr>
          <a:xfrm>
            <a:off x="0" y="45720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3" y="4711617"/>
            <a:ext cx="6894770" cy="544482"/>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31639" y="609598"/>
            <a:ext cx="689653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33401" y="5256098"/>
            <a:ext cx="6894772" cy="5478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856438" y="4711310"/>
            <a:ext cx="1149836" cy="1090789"/>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27719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21" name="Group 20"/>
          <p:cNvGrpSpPr/>
          <p:nvPr/>
        </p:nvGrpSpPr>
        <p:grpSpPr>
          <a:xfrm>
            <a:off x="0" y="4572000"/>
            <a:ext cx="9161969" cy="1677035"/>
            <a:chOff x="0" y="2895600"/>
            <a:chExt cx="9161969" cy="1677035"/>
          </a:xfrm>
        </p:grpSpPr>
        <p:pic>
          <p:nvPicPr>
            <p:cNvPr id="22" name="Picture 21"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3" name="Picture 22"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4" name="Rectangle 23"/>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24255" y="609597"/>
            <a:ext cx="6896534"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531638" y="4710340"/>
            <a:ext cx="6889151" cy="1101764"/>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856438" y="4711616"/>
            <a:ext cx="1149836" cy="1090789"/>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634667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29" name="Group 28"/>
          <p:cNvGrpSpPr/>
          <p:nvPr/>
        </p:nvGrpSpPr>
        <p:grpSpPr>
          <a:xfrm>
            <a:off x="0" y="4572000"/>
            <a:ext cx="9161969" cy="1677035"/>
            <a:chOff x="0" y="2895600"/>
            <a:chExt cx="9161969" cy="1677035"/>
          </a:xfrm>
        </p:grpSpPr>
        <p:pic>
          <p:nvPicPr>
            <p:cNvPr id="30" name="Picture 29"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1" name="Picture 30"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2" name="Rectangle 31"/>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67921" y="616983"/>
            <a:ext cx="642514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89438" y="3660763"/>
            <a:ext cx="5987731"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531638" y="4710340"/>
            <a:ext cx="6903919" cy="1101764"/>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856438" y="4709926"/>
            <a:ext cx="1149836" cy="1090789"/>
          </a:xfrm>
        </p:spPr>
        <p:txBody>
          <a:bodyPr/>
          <a:lstStyle/>
          <a:p>
            <a:fld id="{C1FF6DA9-008F-8B48-92A6-B652298478BF}" type="slidenum">
              <a:rPr lang="en-US" smtClean="0"/>
              <a:t>‹#›</a:t>
            </a:fld>
            <a:endParaRPr lang="en-US"/>
          </a:p>
        </p:txBody>
      </p:sp>
      <p:sp>
        <p:nvSpPr>
          <p:cNvPr id="27" name="TextBox 26"/>
          <p:cNvSpPr txBox="1"/>
          <p:nvPr/>
        </p:nvSpPr>
        <p:spPr>
          <a:xfrm>
            <a:off x="270932" y="748116"/>
            <a:ext cx="5334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28" name="TextBox 27"/>
          <p:cNvSpPr txBox="1"/>
          <p:nvPr/>
        </p:nvSpPr>
        <p:spPr>
          <a:xfrm>
            <a:off x="6967191" y="2998573"/>
            <a:ext cx="457200" cy="584777"/>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25370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22" name="Group 21"/>
          <p:cNvGrpSpPr/>
          <p:nvPr/>
        </p:nvGrpSpPr>
        <p:grpSpPr>
          <a:xfrm>
            <a:off x="0" y="4572000"/>
            <a:ext cx="9161969" cy="1677035"/>
            <a:chOff x="0" y="2895600"/>
            <a:chExt cx="9161969" cy="1677035"/>
          </a:xfrm>
        </p:grpSpPr>
        <p:pic>
          <p:nvPicPr>
            <p:cNvPr id="23" name="Picture 22"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4" name="Picture 23"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5" name="Rectangle 24"/>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8" y="4710340"/>
            <a:ext cx="6896534" cy="589812"/>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531639" y="5300150"/>
            <a:ext cx="6896534" cy="51195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856438" y="4709926"/>
            <a:ext cx="1149836" cy="1090789"/>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276143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p:nvGrpSpPr>
        <p:grpSpPr>
          <a:xfrm>
            <a:off x="0" y="6096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5" name="Title 1"/>
          <p:cNvSpPr>
            <a:spLocks noGrp="1"/>
          </p:cNvSpPr>
          <p:nvPr>
            <p:ph type="title"/>
          </p:nvPr>
        </p:nvSpPr>
        <p:spPr>
          <a:xfrm>
            <a:off x="531639" y="753228"/>
            <a:ext cx="6896534"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532629" y="2329489"/>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539777" y="3015290"/>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2878413"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2879710" y="3007906"/>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226136"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233520" y="3007905"/>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8/28/2024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970910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grpSp>
        <p:nvGrpSpPr>
          <p:cNvPr id="34" name="Group 33"/>
          <p:cNvGrpSpPr/>
          <p:nvPr/>
        </p:nvGrpSpPr>
        <p:grpSpPr>
          <a:xfrm>
            <a:off x="0" y="609600"/>
            <a:ext cx="9161969" cy="1677035"/>
            <a:chOff x="0" y="2895600"/>
            <a:chExt cx="9161969" cy="1677035"/>
          </a:xfrm>
        </p:grpSpPr>
        <p:pic>
          <p:nvPicPr>
            <p:cNvPr id="35" name="Picture 34"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6" name="Picture 35"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7" name="Rectangle 36"/>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0" name="Title 1"/>
          <p:cNvSpPr>
            <a:spLocks noGrp="1"/>
          </p:cNvSpPr>
          <p:nvPr>
            <p:ph type="title"/>
          </p:nvPr>
        </p:nvSpPr>
        <p:spPr>
          <a:xfrm>
            <a:off x="531639" y="753228"/>
            <a:ext cx="6896534"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32391" y="4297503"/>
            <a:ext cx="2192257"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532391" y="2336873"/>
            <a:ext cx="2192257"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32391" y="4873765"/>
            <a:ext cx="219225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2870497" y="4297503"/>
            <a:ext cx="221507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2870497" y="2336873"/>
            <a:ext cx="221507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2869483" y="4873764"/>
            <a:ext cx="2218004"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231028" y="4297503"/>
            <a:ext cx="2194333"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231027" y="2336873"/>
            <a:ext cx="2194333"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230934" y="4873762"/>
            <a:ext cx="219723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8/28/2024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854255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16" name="Group 15"/>
          <p:cNvGrpSpPr/>
          <p:nvPr/>
        </p:nvGrpSpPr>
        <p:grpSpPr>
          <a:xfrm>
            <a:off x="0" y="609600"/>
            <a:ext cx="9161969" cy="1677035"/>
            <a:chOff x="0" y="2895600"/>
            <a:chExt cx="9161969" cy="1677035"/>
          </a:xfrm>
        </p:grpSpPr>
        <p:pic>
          <p:nvPicPr>
            <p:cNvPr id="17" name="Picture 16"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8" name="Picture 17"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9" name="Rectangle 18"/>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083229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4" name="Group 13"/>
          <p:cNvGrpSpPr/>
          <p:nvPr/>
        </p:nvGrpSpPr>
        <p:grpSpPr>
          <a:xfrm rot="5400000">
            <a:off x="4575305" y="2747178"/>
            <a:ext cx="6862555" cy="1368199"/>
            <a:chOff x="2281445" y="609600"/>
            <a:chExt cx="6862555" cy="1368199"/>
          </a:xfrm>
        </p:grpSpPr>
        <p:sp>
          <p:nvSpPr>
            <p:cNvPr id="12" name="Rectangle 11"/>
            <p:cNvSpPr/>
            <p:nvPr/>
          </p:nvSpPr>
          <p:spPr bwMode="ltGray">
            <a:xfrm>
              <a:off x="2281445" y="609601"/>
              <a:ext cx="528569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464798" y="609597"/>
            <a:ext cx="1069602" cy="446193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0241" y="609598"/>
            <a:ext cx="6576359"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029144" y="5936188"/>
            <a:ext cx="2057400" cy="365125"/>
          </a:xfrm>
        </p:spPr>
        <p:txBody>
          <a:bodyPr/>
          <a:lstStyle/>
          <a:p>
            <a:fld id="{5BCAD085-E8A6-8845-BD4E-CB4CCA059FC4}" type="datetimeFigureOut">
              <a:rPr lang="en-US" smtClean="0"/>
              <a:t>8/28/2024</a:t>
            </a:fld>
            <a:endParaRPr lang="en-US"/>
          </a:p>
        </p:txBody>
      </p:sp>
      <p:sp>
        <p:nvSpPr>
          <p:cNvPr id="5" name="Footer Placeholder 4"/>
          <p:cNvSpPr>
            <a:spLocks noGrp="1"/>
          </p:cNvSpPr>
          <p:nvPr>
            <p:ph type="ftr" sz="quarter" idx="11"/>
          </p:nvPr>
        </p:nvSpPr>
        <p:spPr>
          <a:xfrm>
            <a:off x="510241" y="5936189"/>
            <a:ext cx="4518959" cy="365125"/>
          </a:xfrm>
        </p:spPr>
        <p:txBody>
          <a:bodyPr/>
          <a:lstStyle/>
          <a:p>
            <a:endParaRPr lang="en-US"/>
          </a:p>
        </p:txBody>
      </p:sp>
      <p:sp>
        <p:nvSpPr>
          <p:cNvPr id="6" name="Slide Number Placeholder 5"/>
          <p:cNvSpPr>
            <a:spLocks noGrp="1"/>
          </p:cNvSpPr>
          <p:nvPr>
            <p:ph type="sldNum" sz="quarter" idx="12"/>
          </p:nvPr>
        </p:nvSpPr>
        <p:spPr>
          <a:xfrm>
            <a:off x="7431152" y="5432500"/>
            <a:ext cx="1149636" cy="1273100"/>
          </a:xfrm>
        </p:spPr>
        <p:txBody>
          <a:bodyPr anchor="t"/>
          <a:lstStyle>
            <a:lvl1pPr algn="ctr">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507187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7" name="Group 26"/>
          <p:cNvGrpSpPr/>
          <p:nvPr/>
        </p:nvGrpSpPr>
        <p:grpSpPr>
          <a:xfrm>
            <a:off x="0" y="609600"/>
            <a:ext cx="9161969" cy="1677035"/>
            <a:chOff x="0" y="2895600"/>
            <a:chExt cx="9161969" cy="1677035"/>
          </a:xfrm>
        </p:grpSpPr>
        <p:pic>
          <p:nvPicPr>
            <p:cNvPr id="28" name="Picture 2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9" name="Picture 2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0" name="Rectangle 2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88981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p:nvGrpSpPr>
        <p:grpSpPr>
          <a:xfrm>
            <a:off x="0" y="2728432"/>
            <a:ext cx="9161969" cy="1677035"/>
            <a:chOff x="0" y="2895600"/>
            <a:chExt cx="9161969" cy="1677035"/>
          </a:xfrm>
        </p:grpSpPr>
        <p:pic>
          <p:nvPicPr>
            <p:cNvPr id="19" name="Picture 1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0" name="Picture 19"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1" name="Rectangle 2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2869895"/>
            <a:ext cx="688915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531639" y="4232172"/>
            <a:ext cx="688915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65810" y="5936188"/>
            <a:ext cx="2057400" cy="365125"/>
          </a:xfrm>
        </p:spPr>
        <p:txBody>
          <a:bodyPr/>
          <a:lstStyle/>
          <a:p>
            <a:fld id="{5BCAD085-E8A6-8845-BD4E-CB4CCA059FC4}" type="datetimeFigureOut">
              <a:rPr lang="en-US" smtClean="0"/>
              <a:t>8/28/2024</a:t>
            </a:fld>
            <a:endParaRPr lang="en-US"/>
          </a:p>
        </p:txBody>
      </p:sp>
      <p:sp>
        <p:nvSpPr>
          <p:cNvPr id="5" name="Footer Placeholder 4"/>
          <p:cNvSpPr>
            <a:spLocks noGrp="1"/>
          </p:cNvSpPr>
          <p:nvPr>
            <p:ph type="ftr" sz="quarter" idx="11"/>
          </p:nvPr>
        </p:nvSpPr>
        <p:spPr>
          <a:xfrm>
            <a:off x="533400" y="5936189"/>
            <a:ext cx="4834673" cy="365125"/>
          </a:xfrm>
        </p:spPr>
        <p:txBody>
          <a:bodyPr/>
          <a:lstStyle/>
          <a:p>
            <a:endParaRPr lang="en-US"/>
          </a:p>
        </p:txBody>
      </p:sp>
      <p:sp>
        <p:nvSpPr>
          <p:cNvPr id="6" name="Slide Number Placeholder 5"/>
          <p:cNvSpPr>
            <a:spLocks noGrp="1"/>
          </p:cNvSpPr>
          <p:nvPr>
            <p:ph type="sldNum" sz="quarter" idx="12"/>
          </p:nvPr>
        </p:nvSpPr>
        <p:spPr>
          <a:xfrm>
            <a:off x="7856438" y="2869896"/>
            <a:ext cx="1149836" cy="1090789"/>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4886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0" y="753228"/>
            <a:ext cx="6887390" cy="108093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33400" y="2336873"/>
            <a:ext cx="3357899"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061128" y="2336873"/>
            <a:ext cx="3359661"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17305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28" name="Group 27"/>
          <p:cNvGrpSpPr/>
          <p:nvPr/>
        </p:nvGrpSpPr>
        <p:grpSpPr>
          <a:xfrm>
            <a:off x="0" y="609600"/>
            <a:ext cx="9161969" cy="1677035"/>
            <a:chOff x="0" y="2895600"/>
            <a:chExt cx="9161969" cy="1677035"/>
          </a:xfrm>
        </p:grpSpPr>
        <p:pic>
          <p:nvPicPr>
            <p:cNvPr id="29" name="Picture 2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0" name="Picture 29"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1" name="Rectangle 3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30"/>
            <a:ext cx="6896534"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0988" y="2336874"/>
            <a:ext cx="3145080"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1638" y="3030009"/>
            <a:ext cx="336704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82646" y="2336873"/>
            <a:ext cx="3145527"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061129" y="3030009"/>
            <a:ext cx="3367044"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8/28/2024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8008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p:cNvGrpSpPr/>
          <p:nvPr/>
        </p:nvGrpSpPr>
        <p:grpSpPr>
          <a:xfrm>
            <a:off x="0" y="609600"/>
            <a:ext cx="9161969" cy="1677035"/>
            <a:chOff x="0" y="2895600"/>
            <a:chExt cx="9161969" cy="1677035"/>
          </a:xfrm>
        </p:grpSpPr>
        <p:pic>
          <p:nvPicPr>
            <p:cNvPr id="16" name="Picture 15"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7" name="Picture 16"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8" name="Rectangle 17"/>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8/28/2024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7536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12" name="Picture 11" descr="HD-ShadowShort.png"/>
          <p:cNvPicPr>
            <a:picLocks noChangeAspect="1"/>
          </p:cNvPicPr>
          <p:nvPr/>
        </p:nvPicPr>
        <p:blipFill rotWithShape="1">
          <a:blip r:embed="rId2">
            <a:extLst>
              <a:ext uri="{28A0092B-C50C-407E-A947-70E740481C1C}">
                <a14:useLocalDpi xmlns:a14="http://schemas.microsoft.com/office/drawing/2010/main" val="0"/>
              </a:ext>
            </a:extLst>
          </a:blip>
          <a:srcRect r="9871"/>
          <a:stretch/>
        </p:blipFill>
        <p:spPr>
          <a:xfrm>
            <a:off x="7717217" y="1973262"/>
            <a:ext cx="1444752" cy="144270"/>
          </a:xfrm>
          <a:prstGeom prst="rect">
            <a:avLst/>
          </a:prstGeom>
        </p:spPr>
      </p:pic>
      <p:sp>
        <p:nvSpPr>
          <p:cNvPr id="14" name="Rectangle 13"/>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5BCAD085-E8A6-8845-BD4E-CB4CCA059FC4}" type="datetimeFigureOut">
              <a:rPr lang="en-US" smtClean="0"/>
              <a:t>8/28/2024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05127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7"/>
            <a:ext cx="6896534"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3514385" y="2336874"/>
            <a:ext cx="3913788"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3401" y="2336873"/>
            <a:ext cx="2796240"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1360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10956" y="2336874"/>
            <a:ext cx="391721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31638" y="2336874"/>
            <a:ext cx="2798487"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09056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7" name="Picture 3" descr="C:\Users\James\Desktop\msft\Berlin\build Assets\hashOverlaySD-FullResolve.png"/>
          <p:cNvPicPr>
            <a:picLocks noChangeAspect="1" noChangeArrowheads="1"/>
          </p:cNvPicPr>
          <p:nvPr/>
        </p:nvPicPr>
        <p:blipFill>
          <a:blip r:embed="rId19">
            <a:alphaModFix amt="10000"/>
            <a:extLst>
              <a:ext uri="{28A0092B-C50C-407E-A947-70E740481C1C}">
                <a14:useLocalDpi xmlns:a14="http://schemas.microsoft.com/office/drawing/2010/main" val="0"/>
              </a:ext>
            </a:extLst>
          </a:blip>
          <a:srcRect/>
          <a:stretch>
            <a:fillRect/>
          </a:stretch>
        </p:blipFill>
        <p:spPr bwMode="auto">
          <a:xfrm>
            <a:off x="0" y="1"/>
            <a:ext cx="9144000" cy="6858000"/>
          </a:xfrm>
          <a:prstGeom prst="rect">
            <a:avLst/>
          </a:prstGeom>
          <a:extLst>
            <a:ext uri="{909E8E84-426E-40dd-AFC4-6F175D3DCCD1}">
              <a14:hiddenFill xmlns:a14="http://schemas.microsoft.com/office/drawing/2010/main" xmlns="">
                <a:solidFill>
                  <a:srgbClr val="FFFFFF"/>
                </a:solidFill>
              </a14:hiddenFill>
            </a:ext>
          </a:extLst>
        </p:spPr>
      </p:pic>
      <p:sp>
        <p:nvSpPr>
          <p:cNvPr id="2" name="Title Placeholder 1"/>
          <p:cNvSpPr>
            <a:spLocks noGrp="1"/>
          </p:cNvSpPr>
          <p:nvPr>
            <p:ph type="title"/>
          </p:nvPr>
        </p:nvSpPr>
        <p:spPr>
          <a:xfrm>
            <a:off x="531639" y="753228"/>
            <a:ext cx="6896534"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3400" y="2336873"/>
            <a:ext cx="6887389"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67881" y="5936188"/>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BCAD085-E8A6-8845-BD4E-CB4CCA059FC4}" type="datetimeFigureOut">
              <a:rPr lang="en-US" smtClean="0"/>
              <a:t>8/28/2024</a:t>
            </a:fld>
            <a:endParaRPr lang="en-US"/>
          </a:p>
        </p:txBody>
      </p:sp>
      <p:sp>
        <p:nvSpPr>
          <p:cNvPr id="5" name="Footer Placeholder 4"/>
          <p:cNvSpPr>
            <a:spLocks noGrp="1"/>
          </p:cNvSpPr>
          <p:nvPr>
            <p:ph type="ftr" sz="quarter" idx="3"/>
          </p:nvPr>
        </p:nvSpPr>
        <p:spPr>
          <a:xfrm>
            <a:off x="533400" y="5936189"/>
            <a:ext cx="4834673"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48600" y="753228"/>
            <a:ext cx="1157674"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87982197"/>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Python vs Java</a:t>
            </a:r>
          </a:p>
        </p:txBody>
      </p:sp>
      <p:sp>
        <p:nvSpPr>
          <p:cNvPr id="3" name="Subtitle 2"/>
          <p:cNvSpPr>
            <a:spLocks noGrp="1"/>
          </p:cNvSpPr>
          <p:nvPr>
            <p:ph type="subTitle" idx="1"/>
          </p:nvPr>
        </p:nvSpPr>
        <p:spPr/>
        <p:txBody>
          <a:bodyPr/>
          <a:lstStyle/>
          <a:p>
            <a:r>
              <a:t>Comparison of Characteristics, Use Cases, and Advantages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Python: Example Code</a:t>
            </a:r>
          </a:p>
        </p:txBody>
      </p:sp>
      <p:sp>
        <p:nvSpPr>
          <p:cNvPr id="3" name="Content Placeholder 2"/>
          <p:cNvSpPr>
            <a:spLocks noGrp="1"/>
          </p:cNvSpPr>
          <p:nvPr>
            <p:ph idx="1"/>
          </p:nvPr>
        </p:nvSpPr>
        <p:spPr/>
        <p:txBody>
          <a:bodyPr/>
          <a:lstStyle/>
          <a:p>
            <a:r>
              <a:t># Python Example Code</a:t>
            </a:r>
          </a:p>
          <a:p>
            <a:r>
              <a:t>def greet(name):</a:t>
            </a:r>
          </a:p>
          <a:p>
            <a:r>
              <a:t>    return f"Hello, {name}!"</a:t>
            </a:r>
          </a:p>
          <a:p>
            <a:endParaRPr/>
          </a:p>
          <a:p>
            <a:r>
              <a:t>print(greet("World"))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Java: Example Code</a:t>
            </a:r>
          </a:p>
        </p:txBody>
      </p:sp>
      <p:sp>
        <p:nvSpPr>
          <p:cNvPr id="3" name="Content Placeholder 2"/>
          <p:cNvSpPr>
            <a:spLocks noGrp="1"/>
          </p:cNvSpPr>
          <p:nvPr>
            <p:ph idx="1"/>
          </p:nvPr>
        </p:nvSpPr>
        <p:spPr/>
        <p:txBody>
          <a:bodyPr/>
          <a:lstStyle/>
          <a:p>
            <a:r>
              <a:t>// Java Example Code</a:t>
            </a:r>
          </a:p>
          <a:p>
            <a:r>
              <a:t>public class Main {</a:t>
            </a:r>
          </a:p>
          <a:p>
            <a:r>
              <a:t>    public static void main(String[] args) {</a:t>
            </a:r>
          </a:p>
          <a:p>
            <a:r>
              <a:t>        System.out.println("Hello, World!");</a:t>
            </a:r>
          </a:p>
          <a:p>
            <a:r>
              <a:t>    }</a:t>
            </a:r>
          </a:p>
          <a:p>
            <a: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Advantages of Python</a:t>
            </a:r>
          </a:p>
        </p:txBody>
      </p:sp>
      <p:sp>
        <p:nvSpPr>
          <p:cNvPr id="3" name="Content Placeholder 2"/>
          <p:cNvSpPr>
            <a:spLocks noGrp="1"/>
          </p:cNvSpPr>
          <p:nvPr>
            <p:ph idx="1"/>
          </p:nvPr>
        </p:nvSpPr>
        <p:spPr/>
        <p:txBody>
          <a:bodyPr/>
          <a:lstStyle/>
          <a:p>
            <a:r>
              <a:t>- Readable and concise syntax</a:t>
            </a:r>
          </a:p>
          <a:p>
            <a:r>
              <a:t>- Extensive libraries for various applications</a:t>
            </a:r>
          </a:p>
          <a:p>
            <a:r>
              <a:t>- Strong community support</a:t>
            </a:r>
          </a:p>
          <a:p>
            <a:r>
              <a:t>- Versatile for web, data science, and more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Advantages of Java</a:t>
            </a:r>
          </a:p>
        </p:txBody>
      </p:sp>
      <p:sp>
        <p:nvSpPr>
          <p:cNvPr id="3" name="Content Placeholder 2"/>
          <p:cNvSpPr>
            <a:spLocks noGrp="1"/>
          </p:cNvSpPr>
          <p:nvPr>
            <p:ph idx="1"/>
          </p:nvPr>
        </p:nvSpPr>
        <p:spPr/>
        <p:txBody>
          <a:bodyPr/>
          <a:lstStyle/>
          <a:p>
            <a:r>
              <a:t>- Platform independence</a:t>
            </a:r>
          </a:p>
          <a:p>
            <a:r>
              <a:t>- Strong memory management</a:t>
            </a:r>
          </a:p>
          <a:p>
            <a:r>
              <a:t>- Wide use in enterprise and Android</a:t>
            </a:r>
          </a:p>
          <a:p>
            <a:r>
              <a:t>- Robust security features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Python and Java are both powerful languages with unique strengths. Python is favored for its simplicity and versatility, while Java excels in performance and enterprise applications. The choice between them depends on the specific needs of the project.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References</a:t>
            </a:r>
          </a:p>
        </p:txBody>
      </p:sp>
      <p:sp>
        <p:nvSpPr>
          <p:cNvPr id="3" name="Content Placeholder 2"/>
          <p:cNvSpPr>
            <a:spLocks noGrp="1"/>
          </p:cNvSpPr>
          <p:nvPr>
            <p:ph idx="1"/>
          </p:nvPr>
        </p:nvSpPr>
        <p:spPr/>
        <p:txBody>
          <a:bodyPr/>
          <a:lstStyle/>
          <a:p>
            <a:r>
              <a:t>- Python Documentation: https://docs.python.org/</a:t>
            </a:r>
          </a:p>
          <a:p>
            <a:r>
              <a:t>- Java Documentation: https://docs.oracle.com/javase/</a:t>
            </a:r>
          </a:p>
          <a:p>
            <a:r>
              <a:t>- Additional Resources: https://realpython.com, https://www.oracle.com/java/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098E7-AEFC-9E1E-285B-3B22DDDB0C7D}"/>
              </a:ext>
            </a:extLst>
          </p:cNvPr>
          <p:cNvSpPr>
            <a:spLocks noGrp="1"/>
          </p:cNvSpPr>
          <p:nvPr>
            <p:ph type="title"/>
          </p:nvPr>
        </p:nvSpPr>
        <p:spPr/>
        <p:txBody>
          <a:bodyPr/>
          <a:lstStyle/>
          <a:p>
            <a:r>
              <a:rPr lang="en-US" dirty="0"/>
              <a:t>THANK YOU</a:t>
            </a:r>
            <a:endParaRPr lang="en-NG" dirty="0"/>
          </a:p>
        </p:txBody>
      </p:sp>
      <p:sp>
        <p:nvSpPr>
          <p:cNvPr id="3" name="Content Placeholder 2">
            <a:extLst>
              <a:ext uri="{FF2B5EF4-FFF2-40B4-BE49-F238E27FC236}">
                <a16:creationId xmlns:a16="http://schemas.microsoft.com/office/drawing/2014/main" id="{84EE7781-5AFD-F582-654D-3B8EB6B0BA32}"/>
              </a:ext>
            </a:extLst>
          </p:cNvPr>
          <p:cNvSpPr>
            <a:spLocks noGrp="1"/>
          </p:cNvSpPr>
          <p:nvPr>
            <p:ph idx="1"/>
          </p:nvPr>
        </p:nvSpPr>
        <p:spPr/>
        <p:txBody>
          <a:bodyPr/>
          <a:lstStyle/>
          <a:p>
            <a:r>
              <a:rPr lang="en-US" dirty="0"/>
              <a:t>Iheoma Charles Emeka</a:t>
            </a:r>
          </a:p>
          <a:p>
            <a:r>
              <a:rPr lang="en-US" dirty="0"/>
              <a:t>Data Scientist</a:t>
            </a:r>
          </a:p>
          <a:p>
            <a:r>
              <a:rPr lang="en-US" dirty="0" err="1"/>
              <a:t>Gomycode</a:t>
            </a:r>
            <a:endParaRPr lang="en-NG" dirty="0"/>
          </a:p>
        </p:txBody>
      </p:sp>
    </p:spTree>
    <p:extLst>
      <p:ext uri="{BB962C8B-B14F-4D97-AF65-F5344CB8AC3E}">
        <p14:creationId xmlns:p14="http://schemas.microsoft.com/office/powerpoint/2010/main" val="2590342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Overview</a:t>
            </a:r>
          </a:p>
        </p:txBody>
      </p:sp>
      <p:sp>
        <p:nvSpPr>
          <p:cNvPr id="3" name="Content Placeholder 2"/>
          <p:cNvSpPr>
            <a:spLocks noGrp="1"/>
          </p:cNvSpPr>
          <p:nvPr>
            <p:ph idx="1"/>
          </p:nvPr>
        </p:nvSpPr>
        <p:spPr/>
        <p:txBody>
          <a:bodyPr/>
          <a:lstStyle/>
          <a:p>
            <a:r>
              <a:t>This presentation covers the following topics:</a:t>
            </a:r>
          </a:p>
          <a:p>
            <a:r>
              <a:t>- Python and Java Characteristics</a:t>
            </a:r>
          </a:p>
          <a:p>
            <a:r>
              <a:t>- Use Cases of Python and Java</a:t>
            </a:r>
          </a:p>
          <a:p>
            <a:r>
              <a:t>- Advantages of Each Language</a:t>
            </a:r>
          </a:p>
          <a:p>
            <a:r>
              <a:t>- Examples of Usage</a:t>
            </a:r>
          </a:p>
          <a:p>
            <a:r>
              <a:t>- Conclusion and 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Python: Introduction</a:t>
            </a:r>
          </a:p>
        </p:txBody>
      </p:sp>
      <p:sp>
        <p:nvSpPr>
          <p:cNvPr id="3" name="Content Placeholder 2"/>
          <p:cNvSpPr>
            <a:spLocks noGrp="1"/>
          </p:cNvSpPr>
          <p:nvPr>
            <p:ph idx="1"/>
          </p:nvPr>
        </p:nvSpPr>
        <p:spPr/>
        <p:txBody>
          <a:bodyPr/>
          <a:lstStyle/>
          <a:p>
            <a:r>
              <a:t>Python is a high-level, interpreted programming language known for its simplicity and readability. It is widely used in various fields, including web development, data science, and automation.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Python: Characteristics</a:t>
            </a:r>
          </a:p>
        </p:txBody>
      </p:sp>
      <p:sp>
        <p:nvSpPr>
          <p:cNvPr id="3" name="Content Placeholder 2"/>
          <p:cNvSpPr>
            <a:spLocks noGrp="1"/>
          </p:cNvSpPr>
          <p:nvPr>
            <p:ph idx="1"/>
          </p:nvPr>
        </p:nvSpPr>
        <p:spPr/>
        <p:txBody>
          <a:bodyPr/>
          <a:lstStyle/>
          <a:p>
            <a:r>
              <a:t>- Easy to learn and use</a:t>
            </a:r>
          </a:p>
          <a:p>
            <a:r>
              <a:t>- Dynamic typing</a:t>
            </a:r>
          </a:p>
          <a:p>
            <a:r>
              <a:t>- Extensive standard library</a:t>
            </a:r>
          </a:p>
          <a:p>
            <a:r>
              <a:t>- Strong community support</a:t>
            </a:r>
          </a:p>
          <a:p>
            <a:r>
              <a:t>- Versatile with many third-party libraries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Python: Use Cases</a:t>
            </a:r>
          </a:p>
        </p:txBody>
      </p:sp>
      <p:sp>
        <p:nvSpPr>
          <p:cNvPr id="3" name="Content Placeholder 2"/>
          <p:cNvSpPr>
            <a:spLocks noGrp="1"/>
          </p:cNvSpPr>
          <p:nvPr>
            <p:ph idx="1"/>
          </p:nvPr>
        </p:nvSpPr>
        <p:spPr/>
        <p:txBody>
          <a:bodyPr/>
          <a:lstStyle/>
          <a:p>
            <a:r>
              <a:t>- Web Development (Django, Flask)</a:t>
            </a:r>
          </a:p>
          <a:p>
            <a:r>
              <a:t>- Data Science and Machine Learning (Pandas, TensorFlow)</a:t>
            </a:r>
          </a:p>
          <a:p>
            <a:r>
              <a:t>- Automation and Scripting</a:t>
            </a:r>
          </a:p>
          <a:p>
            <a:r>
              <a:t>- Artificial Intelligence</a:t>
            </a:r>
          </a:p>
          <a:p>
            <a:r>
              <a:t>- Game Development (Pygame)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Java: Introduction</a:t>
            </a:r>
          </a:p>
        </p:txBody>
      </p:sp>
      <p:sp>
        <p:nvSpPr>
          <p:cNvPr id="3" name="Content Placeholder 2"/>
          <p:cNvSpPr>
            <a:spLocks noGrp="1"/>
          </p:cNvSpPr>
          <p:nvPr>
            <p:ph idx="1"/>
          </p:nvPr>
        </p:nvSpPr>
        <p:spPr/>
        <p:txBody>
          <a:bodyPr/>
          <a:lstStyle/>
          <a:p>
            <a:r>
              <a:t>Java is a high-level, object-oriented programming language known for its portability and performance. It is widely used in enterprise applications, Android app development, and large-scale systems.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Java: Characteristics</a:t>
            </a:r>
          </a:p>
        </p:txBody>
      </p:sp>
      <p:sp>
        <p:nvSpPr>
          <p:cNvPr id="3" name="Content Placeholder 2"/>
          <p:cNvSpPr>
            <a:spLocks noGrp="1"/>
          </p:cNvSpPr>
          <p:nvPr>
            <p:ph idx="1"/>
          </p:nvPr>
        </p:nvSpPr>
        <p:spPr/>
        <p:txBody>
          <a:bodyPr/>
          <a:lstStyle/>
          <a:p>
            <a:r>
              <a:t>- Object-oriented programming</a:t>
            </a:r>
          </a:p>
          <a:p>
            <a:r>
              <a:t>- Platform independence (Write Once, Run Anywhere)</a:t>
            </a:r>
          </a:p>
          <a:p>
            <a:r>
              <a:t>- Strong memory management</a:t>
            </a:r>
          </a:p>
          <a:p>
            <a:r>
              <a:t>- Extensive standard library</a:t>
            </a:r>
          </a:p>
          <a:p>
            <a:r>
              <a:t>- Robust security features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Java: Use Cases</a:t>
            </a:r>
          </a:p>
        </p:txBody>
      </p:sp>
      <p:sp>
        <p:nvSpPr>
          <p:cNvPr id="3" name="Content Placeholder 2"/>
          <p:cNvSpPr>
            <a:spLocks noGrp="1"/>
          </p:cNvSpPr>
          <p:nvPr>
            <p:ph idx="1"/>
          </p:nvPr>
        </p:nvSpPr>
        <p:spPr/>
        <p:txBody>
          <a:bodyPr/>
          <a:lstStyle/>
          <a:p>
            <a:r>
              <a:t>- Enterprise Applications</a:t>
            </a:r>
          </a:p>
          <a:p>
            <a:r>
              <a:t>- Android App Development</a:t>
            </a:r>
          </a:p>
          <a:p>
            <a:r>
              <a:t>- Web Applications (Spring, Hibernate)</a:t>
            </a:r>
          </a:p>
          <a:p>
            <a:r>
              <a:t>- Big Data (Hadoop)</a:t>
            </a:r>
          </a:p>
          <a:p>
            <a:r>
              <a:t>- Cloud-Based Applications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Python vs Java: Characteristics</a:t>
            </a:r>
          </a:p>
        </p:txBody>
      </p:sp>
      <p:graphicFrame>
        <p:nvGraphicFramePr>
          <p:cNvPr id="3" name="Table 2"/>
          <p:cNvGraphicFramePr>
            <a:graphicFrameLocks noGrp="1"/>
          </p:cNvGraphicFramePr>
          <p:nvPr/>
        </p:nvGraphicFramePr>
        <p:xfrm>
          <a:off x="914400" y="1828800"/>
          <a:ext cx="7315200" cy="365760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0000"/>
                    </a:ext>
                  </a:extLst>
                </a:gridCol>
                <a:gridCol w="2438400">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tblGrid>
              <a:tr h="609600">
                <a:tc>
                  <a:txBody>
                    <a:bodyPr/>
                    <a:lstStyle/>
                    <a:p>
                      <a:r>
                        <a:t>Characteristic</a:t>
                      </a:r>
                    </a:p>
                  </a:txBody>
                  <a:tcPr/>
                </a:tc>
                <a:tc>
                  <a:txBody>
                    <a:bodyPr/>
                    <a:lstStyle/>
                    <a:p>
                      <a:r>
                        <a:t>Python</a:t>
                      </a:r>
                    </a:p>
                  </a:txBody>
                  <a:tcPr/>
                </a:tc>
                <a:tc>
                  <a:txBody>
                    <a:bodyPr/>
                    <a:lstStyle/>
                    <a:p>
                      <a:r>
                        <a:t>Java</a:t>
                      </a:r>
                    </a:p>
                  </a:txBody>
                  <a:tcPr/>
                </a:tc>
                <a:extLst>
                  <a:ext uri="{0D108BD9-81ED-4DB2-BD59-A6C34878D82A}">
                    <a16:rowId xmlns:a16="http://schemas.microsoft.com/office/drawing/2014/main" val="10000"/>
                  </a:ext>
                </a:extLst>
              </a:tr>
              <a:tr h="609600">
                <a:tc>
                  <a:txBody>
                    <a:bodyPr/>
                    <a:lstStyle/>
                    <a:p>
                      <a:r>
                        <a:t>Typing</a:t>
                      </a:r>
                    </a:p>
                  </a:txBody>
                  <a:tcPr/>
                </a:tc>
                <a:tc>
                  <a:txBody>
                    <a:bodyPr/>
                    <a:lstStyle/>
                    <a:p>
                      <a:r>
                        <a:t>Dynamically Typed</a:t>
                      </a:r>
                    </a:p>
                  </a:txBody>
                  <a:tcPr/>
                </a:tc>
                <a:tc>
                  <a:txBody>
                    <a:bodyPr/>
                    <a:lstStyle/>
                    <a:p>
                      <a:r>
                        <a:t>Statically Typed</a:t>
                      </a:r>
                    </a:p>
                  </a:txBody>
                  <a:tcPr/>
                </a:tc>
                <a:extLst>
                  <a:ext uri="{0D108BD9-81ED-4DB2-BD59-A6C34878D82A}">
                    <a16:rowId xmlns:a16="http://schemas.microsoft.com/office/drawing/2014/main" val="10001"/>
                  </a:ext>
                </a:extLst>
              </a:tr>
              <a:tr h="609600">
                <a:tc>
                  <a:txBody>
                    <a:bodyPr/>
                    <a:lstStyle/>
                    <a:p>
                      <a:r>
                        <a:t>Learning Curve</a:t>
                      </a:r>
                    </a:p>
                  </a:txBody>
                  <a:tcPr/>
                </a:tc>
                <a:tc>
                  <a:txBody>
                    <a:bodyPr/>
                    <a:lstStyle/>
                    <a:p>
                      <a:r>
                        <a:t>Easy</a:t>
                      </a:r>
                    </a:p>
                  </a:txBody>
                  <a:tcPr/>
                </a:tc>
                <a:tc>
                  <a:txBody>
                    <a:bodyPr/>
                    <a:lstStyle/>
                    <a:p>
                      <a:r>
                        <a:t>Moderate</a:t>
                      </a:r>
                    </a:p>
                  </a:txBody>
                  <a:tcPr/>
                </a:tc>
                <a:extLst>
                  <a:ext uri="{0D108BD9-81ED-4DB2-BD59-A6C34878D82A}">
                    <a16:rowId xmlns:a16="http://schemas.microsoft.com/office/drawing/2014/main" val="10002"/>
                  </a:ext>
                </a:extLst>
              </a:tr>
              <a:tr h="609600">
                <a:tc>
                  <a:txBody>
                    <a:bodyPr/>
                    <a:lstStyle/>
                    <a:p>
                      <a:r>
                        <a:t>Syntax</a:t>
                      </a:r>
                    </a:p>
                  </a:txBody>
                  <a:tcPr/>
                </a:tc>
                <a:tc>
                  <a:txBody>
                    <a:bodyPr/>
                    <a:lstStyle/>
                    <a:p>
                      <a:r>
                        <a:t>Simple, English-like</a:t>
                      </a:r>
                    </a:p>
                  </a:txBody>
                  <a:tcPr/>
                </a:tc>
                <a:tc>
                  <a:txBody>
                    <a:bodyPr/>
                    <a:lstStyle/>
                    <a:p>
                      <a:r>
                        <a:t>Verbose, C-style</a:t>
                      </a:r>
                    </a:p>
                  </a:txBody>
                  <a:tcPr/>
                </a:tc>
                <a:extLst>
                  <a:ext uri="{0D108BD9-81ED-4DB2-BD59-A6C34878D82A}">
                    <a16:rowId xmlns:a16="http://schemas.microsoft.com/office/drawing/2014/main" val="10003"/>
                  </a:ext>
                </a:extLst>
              </a:tr>
              <a:tr h="609600">
                <a:tc>
                  <a:txBody>
                    <a:bodyPr/>
                    <a:lstStyle/>
                    <a:p>
                      <a:r>
                        <a:t>Performance</a:t>
                      </a:r>
                    </a:p>
                  </a:txBody>
                  <a:tcPr/>
                </a:tc>
                <a:tc>
                  <a:txBody>
                    <a:bodyPr/>
                    <a:lstStyle/>
                    <a:p>
                      <a:r>
                        <a:t>Slower</a:t>
                      </a:r>
                    </a:p>
                  </a:txBody>
                  <a:tcPr/>
                </a:tc>
                <a:tc>
                  <a:txBody>
                    <a:bodyPr/>
                    <a:lstStyle/>
                    <a:p>
                      <a:r>
                        <a:t>Faster</a:t>
                      </a:r>
                    </a:p>
                  </a:txBody>
                  <a:tcPr/>
                </a:tc>
                <a:extLst>
                  <a:ext uri="{0D108BD9-81ED-4DB2-BD59-A6C34878D82A}">
                    <a16:rowId xmlns:a16="http://schemas.microsoft.com/office/drawing/2014/main" val="10004"/>
                  </a:ext>
                </a:extLst>
              </a:tr>
              <a:tr h="609600">
                <a:tc>
                  <a:txBody>
                    <a:bodyPr/>
                    <a:lstStyle/>
                    <a:p>
                      <a:r>
                        <a:t>Use in Industry</a:t>
                      </a:r>
                    </a:p>
                  </a:txBody>
                  <a:tcPr/>
                </a:tc>
                <a:tc>
                  <a:txBody>
                    <a:bodyPr/>
                    <a:lstStyle/>
                    <a:p>
                      <a:r>
                        <a:t>Web, Data Science</a:t>
                      </a:r>
                    </a:p>
                  </a:txBody>
                  <a:tcPr/>
                </a:tc>
                <a:tc>
                  <a:txBody>
                    <a:bodyPr/>
                    <a:lstStyle/>
                    <a:p>
                      <a:r>
                        <a:t>Enterprise, Mobile</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7</TotalTime>
  <Words>482</Words>
  <Application>Microsoft Office PowerPoint</Application>
  <PresentationFormat>On-screen Show (4:3)</PresentationFormat>
  <Paragraphs>89</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Trebuchet MS</vt:lpstr>
      <vt:lpstr>Berlin</vt:lpstr>
      <vt:lpstr>Python vs Java</vt:lpstr>
      <vt:lpstr>Overview</vt:lpstr>
      <vt:lpstr>Python: Introduction</vt:lpstr>
      <vt:lpstr>Python: Characteristics</vt:lpstr>
      <vt:lpstr>Python: Use Cases</vt:lpstr>
      <vt:lpstr>Java: Introduction</vt:lpstr>
      <vt:lpstr>Java: Characteristics</vt:lpstr>
      <vt:lpstr>Java: Use Cases</vt:lpstr>
      <vt:lpstr>Python vs Java: Characteristics</vt:lpstr>
      <vt:lpstr>Python: Example Code</vt:lpstr>
      <vt:lpstr>Java: Example Code</vt:lpstr>
      <vt:lpstr>Advantages of Python</vt:lpstr>
      <vt:lpstr>Advantages of Java</vt:lpstr>
      <vt:lpstr>Conclusion</vt:lpstr>
      <vt:lpstr>References</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Casmir Iheoma</dc:creator>
  <cp:keywords/>
  <dc:description>generated using python-pptx</dc:description>
  <cp:lastModifiedBy>Casmir Iheoma</cp:lastModifiedBy>
  <cp:revision>3</cp:revision>
  <dcterms:created xsi:type="dcterms:W3CDTF">2013-01-27T09:14:16Z</dcterms:created>
  <dcterms:modified xsi:type="dcterms:W3CDTF">2024-08-28T10:21:43Z</dcterms:modified>
  <cp:category/>
</cp:coreProperties>
</file>