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4"/>
  </p:sldMasterIdLst>
  <p:notesMasterIdLst>
    <p:notesMasterId r:id="rId20"/>
  </p:notesMasterIdLst>
  <p:handoutMasterIdLst>
    <p:handoutMasterId r:id="rId21"/>
  </p:handoutMasterIdLst>
  <p:sldIdLst>
    <p:sldId id="278" r:id="rId5"/>
    <p:sldId id="282" r:id="rId6"/>
    <p:sldId id="271" r:id="rId7"/>
    <p:sldId id="293" r:id="rId8"/>
    <p:sldId id="283" r:id="rId9"/>
    <p:sldId id="284" r:id="rId10"/>
    <p:sldId id="285" r:id="rId11"/>
    <p:sldId id="286" r:id="rId12"/>
    <p:sldId id="287" r:id="rId13"/>
    <p:sldId id="290" r:id="rId14"/>
    <p:sldId id="294" r:id="rId15"/>
    <p:sldId id="288" r:id="rId16"/>
    <p:sldId id="295" r:id="rId17"/>
    <p:sldId id="291" r:id="rId18"/>
    <p:sldId id="29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5388" autoAdjust="0"/>
  </p:normalViewPr>
  <p:slideViewPr>
    <p:cSldViewPr snapToGrid="0">
      <p:cViewPr varScale="1">
        <p:scale>
          <a:sx n="67" d="100"/>
          <a:sy n="67" d="100"/>
        </p:scale>
        <p:origin x="732" y="72"/>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8/28/2024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8/28/2024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60319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1934111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386789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433056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8</a:t>
            </a:fld>
            <a:endParaRPr lang="en-US" dirty="0"/>
          </a:p>
        </p:txBody>
      </p:sp>
    </p:spTree>
    <p:extLst>
      <p:ext uri="{BB962C8B-B14F-4D97-AF65-F5344CB8AC3E}">
        <p14:creationId xmlns:p14="http://schemas.microsoft.com/office/powerpoint/2010/main" val="307048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969981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9076895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6937161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728236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489168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20XX</a:t>
            </a:r>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306344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20XX</a:t>
            </a:r>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901255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06789245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3708483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11231181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445864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62775217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41290628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657307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9035278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4682860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883749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dirty="0"/>
              <a:t>Click to add title</a:t>
            </a:r>
          </a:p>
        </p:txBody>
      </p:sp>
      <p:grpSp>
        <p:nvGrpSpPr>
          <p:cNvPr id="11" name="Group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reeform: Shape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Freeform: Shape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9541830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a:t>Click icon to add picture</a:t>
            </a:r>
            <a:endParaRPr lang="en-US" dirty="0"/>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41786824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50863" y="560961"/>
            <a:ext cx="11090275" cy="1186560"/>
          </a:xfrm>
        </p:spPr>
        <p:txBody>
          <a:bodyPr anchor="t" anchorCtr="0">
            <a:noAutofit/>
          </a:bodyPr>
          <a:lstStyle>
            <a:lvl1pPr>
              <a:defRPr sz="4000"/>
            </a:lvl1p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Content Placeholder 2">
            <a:extLst>
              <a:ext uri="{FF2B5EF4-FFF2-40B4-BE49-F238E27FC236}">
                <a16:creationId xmlns:a16="http://schemas.microsoft.com/office/drawing/2014/main" id="{2AC28186-3489-427F-79D0-B78444023624}"/>
              </a:ext>
            </a:extLst>
          </p:cNvPr>
          <p:cNvSpPr>
            <a:spLocks noGrp="1"/>
          </p:cNvSpPr>
          <p:nvPr>
            <p:ph sz="half" idx="1" hasCustomPrompt="1"/>
          </p:nvPr>
        </p:nvSpPr>
        <p:spPr>
          <a:xfrm>
            <a:off x="550861" y="1917064"/>
            <a:ext cx="11090275" cy="429767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86115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56312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72908673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477928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8953494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r>
              <a:rPr lang="en-US"/>
              <a:t>20XX</a:t>
            </a:r>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21933833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a:t>20XX</a:t>
            </a:r>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3115820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r>
              <a:rPr lang="en-US"/>
              <a:t>20XX</a:t>
            </a:r>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28186348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22174076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a:t>20XX</a:t>
            </a:r>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470956010"/>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8.bin"/><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noFill/>
        </p:spPr>
        <p:txBody>
          <a:bodyPr anchor="ctr">
            <a:noAutofit/>
          </a:bodyPr>
          <a:lstStyle/>
          <a:p>
            <a:pPr algn="ctr"/>
            <a:r>
              <a:rPr lang="en-US" dirty="0"/>
              <a:t>Relational </a:t>
            </a:r>
            <a:br>
              <a:rPr lang="en-US" dirty="0"/>
            </a:br>
            <a:r>
              <a:rPr lang="en-US" dirty="0"/>
              <a:t>and </a:t>
            </a:r>
            <a:br>
              <a:rPr lang="en-US" dirty="0"/>
            </a:br>
            <a:r>
              <a:rPr lang="en-US" dirty="0"/>
              <a:t>Non- relational </a:t>
            </a:r>
            <a:br>
              <a:rPr lang="en-US" dirty="0"/>
            </a:br>
            <a:r>
              <a:rPr lang="en-US" dirty="0"/>
              <a:t>Databases.</a:t>
            </a:r>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p:pic>
      <p:sp>
        <p:nvSpPr>
          <p:cNvPr id="2" name="TextBox 1">
            <a:extLst>
              <a:ext uri="{FF2B5EF4-FFF2-40B4-BE49-F238E27FC236}">
                <a16:creationId xmlns:a16="http://schemas.microsoft.com/office/drawing/2014/main" id="{59EB2BD3-4656-483A-A71D-CBE7302A64D8}"/>
              </a:ext>
            </a:extLst>
          </p:cNvPr>
          <p:cNvSpPr txBox="1"/>
          <p:nvPr/>
        </p:nvSpPr>
        <p:spPr>
          <a:xfrm>
            <a:off x="10824882" y="6387353"/>
            <a:ext cx="1264024" cy="369332"/>
          </a:xfrm>
          <a:prstGeom prst="rect">
            <a:avLst/>
          </a:prstGeom>
          <a:noFill/>
        </p:spPr>
        <p:txBody>
          <a:bodyPr wrap="square" rtlCol="0">
            <a:spAutoFit/>
          </a:bodyPr>
          <a:lstStyle/>
          <a:p>
            <a:r>
              <a:rPr lang="en-US" dirty="0"/>
              <a:t>26/08/2024</a:t>
            </a:r>
            <a:endParaRPr lang="en-NG" dirty="0"/>
          </a:p>
        </p:txBody>
      </p:sp>
    </p:spTree>
    <p:extLst>
      <p:ext uri="{BB962C8B-B14F-4D97-AF65-F5344CB8AC3E}">
        <p14:creationId xmlns:p14="http://schemas.microsoft.com/office/powerpoint/2010/main" val="2803092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noFill/>
        </p:spPr>
        <p:txBody>
          <a:bodyPr lIns="0">
            <a:normAutofit/>
          </a:bodyPr>
          <a:lstStyle/>
          <a:p>
            <a:r>
              <a:rPr lang="en-US" dirty="0"/>
              <a:t>Use Cases</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
          </p:nvPr>
        </p:nvSpPr>
        <p:spPr>
          <a:xfrm>
            <a:off x="550862" y="1485900"/>
            <a:ext cx="5435600" cy="4772025"/>
          </a:xfrm>
          <a:noFill/>
        </p:spPr>
        <p:txBody>
          <a:bodyPr vert="horz" lIns="0" tIns="45720" rIns="91440" bIns="45720" rtlCol="0" anchor="t">
            <a:normAutofit/>
          </a:bodyPr>
          <a:lstStyle/>
          <a:p>
            <a:r>
              <a:rPr lang="en-US" b="1" dirty="0"/>
              <a:t>Use Cases for Relational Databases</a:t>
            </a:r>
          </a:p>
          <a:p>
            <a:r>
              <a:rPr lang="en-US" b="1" dirty="0"/>
              <a:t>Examples</a:t>
            </a:r>
            <a:r>
              <a:rPr lang="en-US" dirty="0"/>
              <a:t>:</a:t>
            </a:r>
          </a:p>
          <a:p>
            <a:pPr>
              <a:buFont typeface="Arial" panose="020B0604020202020204" pitchFamily="34" charset="0"/>
              <a:buChar char="•"/>
            </a:pPr>
            <a:r>
              <a:rPr lang="en-US" b="1" dirty="0"/>
              <a:t>Financial Systems</a:t>
            </a:r>
            <a:r>
              <a:rPr lang="en-US" dirty="0"/>
              <a:t>: Banking applications, accounting software, and transaction processing systems require high levels of accuracy and consistency.</a:t>
            </a:r>
          </a:p>
          <a:p>
            <a:pPr>
              <a:buFont typeface="Arial" panose="020B0604020202020204" pitchFamily="34" charset="0"/>
              <a:buChar char="•"/>
            </a:pPr>
            <a:r>
              <a:rPr lang="en-US" b="1" dirty="0"/>
              <a:t>ERP Systems</a:t>
            </a:r>
            <a:r>
              <a:rPr lang="en-US" dirty="0"/>
              <a:t>: Enterprise Resource Planning systems integrate various business processes like inventory, HR, and procurement into a single system.</a:t>
            </a:r>
          </a:p>
          <a:p>
            <a:pPr>
              <a:buFont typeface="Arial" panose="020B0604020202020204" pitchFamily="34" charset="0"/>
              <a:buChar char="•"/>
            </a:pPr>
            <a:r>
              <a:rPr lang="en-US" b="1" dirty="0"/>
              <a:t>CRM Systems</a:t>
            </a:r>
            <a:r>
              <a:rPr lang="en-US" dirty="0"/>
              <a:t>: Customer Relationship Management systems manage customer data, track interactions, and support customer service operations.</a:t>
            </a:r>
          </a:p>
          <a:p>
            <a:pPr lvl="1"/>
            <a:endParaRPr lang="en-US" dirty="0"/>
          </a:p>
        </p:txBody>
      </p:sp>
      <p:sp>
        <p:nvSpPr>
          <p:cNvPr id="4" name="Content Placeholder 3">
            <a:extLst>
              <a:ext uri="{FF2B5EF4-FFF2-40B4-BE49-F238E27FC236}">
                <a16:creationId xmlns:a16="http://schemas.microsoft.com/office/drawing/2014/main" id="{3EE67564-0457-E486-97D0-8109D2C97B3F}"/>
              </a:ext>
            </a:extLst>
          </p:cNvPr>
          <p:cNvSpPr>
            <a:spLocks noGrp="1"/>
          </p:cNvSpPr>
          <p:nvPr>
            <p:ph sz="half" idx="13"/>
          </p:nvPr>
        </p:nvSpPr>
        <p:spPr>
          <a:xfrm>
            <a:off x="6301305" y="1485900"/>
            <a:ext cx="5339397" cy="4474845"/>
          </a:xfrm>
          <a:noFill/>
        </p:spPr>
        <p:txBody>
          <a:bodyPr lIns="0">
            <a:normAutofit/>
          </a:bodyPr>
          <a:lstStyle/>
          <a:p>
            <a:r>
              <a:rPr lang="en-US" b="1" dirty="0"/>
              <a:t>Use Cases for Non-Relational Databases</a:t>
            </a:r>
          </a:p>
          <a:p>
            <a:r>
              <a:rPr lang="en-US" b="1" dirty="0"/>
              <a:t>Examples</a:t>
            </a:r>
            <a:r>
              <a:rPr lang="en-US" dirty="0"/>
              <a:t>:</a:t>
            </a:r>
          </a:p>
          <a:p>
            <a:pPr>
              <a:buFont typeface="Arial" panose="020B0604020202020204" pitchFamily="34" charset="0"/>
              <a:buChar char="•"/>
            </a:pPr>
            <a:r>
              <a:rPr lang="en-US" b="1" dirty="0"/>
              <a:t>Big Data Applications</a:t>
            </a:r>
            <a:r>
              <a:rPr lang="en-US" dirty="0"/>
              <a:t>: Handling large volumes of unstructured or semi-structured data, such as social media feeds or IoT sensor data.</a:t>
            </a:r>
          </a:p>
          <a:p>
            <a:pPr>
              <a:buFont typeface="Arial" panose="020B0604020202020204" pitchFamily="34" charset="0"/>
              <a:buChar char="•"/>
            </a:pPr>
            <a:r>
              <a:rPr lang="en-US" b="1" dirty="0"/>
              <a:t>Real-Time Analytics</a:t>
            </a:r>
            <a:r>
              <a:rPr lang="en-US" dirty="0"/>
              <a:t>: Processing and analyzing data in real-time, such as stock trading platforms or recommendation engines.</a:t>
            </a:r>
          </a:p>
          <a:p>
            <a:pPr>
              <a:buFont typeface="Arial" panose="020B0604020202020204" pitchFamily="34" charset="0"/>
              <a:buChar char="•"/>
            </a:pPr>
            <a:r>
              <a:rPr lang="en-US" b="1" dirty="0"/>
              <a:t>Content Management Systems</a:t>
            </a:r>
            <a:r>
              <a:rPr lang="en-US" dirty="0"/>
              <a:t>: Storing and managing a wide variety of content types, including documents, media files, and metadata.</a:t>
            </a:r>
          </a:p>
          <a:p>
            <a:endParaRPr lang="en-US" dirty="0"/>
          </a:p>
        </p:txBody>
      </p:sp>
    </p:spTree>
    <p:extLst>
      <p:ext uri="{BB962C8B-B14F-4D97-AF65-F5344CB8AC3E}">
        <p14:creationId xmlns:p14="http://schemas.microsoft.com/office/powerpoint/2010/main" val="118667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noFill/>
        </p:spPr>
        <p:txBody>
          <a:bodyPr lIns="0">
            <a:normAutofit/>
          </a:bodyPr>
          <a:lstStyle/>
          <a:p>
            <a:r>
              <a:rPr lang="en-US" dirty="0"/>
              <a:t>Advantages</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
          </p:nvPr>
        </p:nvSpPr>
        <p:spPr>
          <a:xfrm>
            <a:off x="550862" y="1485900"/>
            <a:ext cx="5435600" cy="4772025"/>
          </a:xfrm>
          <a:noFill/>
        </p:spPr>
        <p:txBody>
          <a:bodyPr vert="horz" lIns="0" tIns="45720" rIns="91440" bIns="45720" rtlCol="0" anchor="t">
            <a:normAutofit/>
          </a:bodyPr>
          <a:lstStyle/>
          <a:p>
            <a:r>
              <a:rPr lang="en-US" b="1" dirty="0"/>
              <a:t>Advantages of Relational Databases</a:t>
            </a:r>
          </a:p>
          <a:p>
            <a:pPr>
              <a:buFont typeface="Arial" panose="020B0604020202020204" pitchFamily="34" charset="0"/>
              <a:buChar char="•"/>
            </a:pPr>
            <a:r>
              <a:rPr lang="en-US" b="1" dirty="0"/>
              <a:t>Data Integrity</a:t>
            </a:r>
            <a:r>
              <a:rPr lang="en-US" dirty="0"/>
              <a:t>: Ensures accurate and consistent data through enforced rules like primary keys and foreign keys.</a:t>
            </a:r>
          </a:p>
          <a:p>
            <a:pPr>
              <a:buFont typeface="Arial" panose="020B0604020202020204" pitchFamily="34" charset="0"/>
              <a:buChar char="•"/>
            </a:pPr>
            <a:r>
              <a:rPr lang="en-US" b="1" dirty="0"/>
              <a:t>Ease of Use</a:t>
            </a:r>
            <a:r>
              <a:rPr lang="en-US" dirty="0"/>
              <a:t>: Standardized SQL makes it straightforward to query, manage, and update data across different relational database systems.</a:t>
            </a:r>
          </a:p>
          <a:p>
            <a:pPr>
              <a:buFont typeface="Arial" panose="020B0604020202020204" pitchFamily="34" charset="0"/>
              <a:buChar char="•"/>
            </a:pPr>
            <a:r>
              <a:rPr lang="en-US" b="1" dirty="0"/>
              <a:t>Strong Consistency</a:t>
            </a:r>
            <a:r>
              <a:rPr lang="en-US" dirty="0"/>
              <a:t>: ACID properties guarantee that all transactions are processed reliably and consistently.</a:t>
            </a:r>
          </a:p>
          <a:p>
            <a:pPr>
              <a:buFont typeface="Arial" panose="020B0604020202020204" pitchFamily="34" charset="0"/>
              <a:buChar char="•"/>
            </a:pPr>
            <a:r>
              <a:rPr lang="en-US" b="1" dirty="0"/>
              <a:t>Support for Complex Queries</a:t>
            </a:r>
            <a:r>
              <a:rPr lang="en-US" dirty="0"/>
              <a:t>: SQL supports intricate queries, joins, and aggregations across multiple tables, making it ideal for complex data relationships.</a:t>
            </a:r>
          </a:p>
          <a:p>
            <a:pPr marL="457200" lvl="1" indent="0">
              <a:buNone/>
            </a:pPr>
            <a:endParaRPr lang="en-US" dirty="0"/>
          </a:p>
        </p:txBody>
      </p:sp>
      <p:sp>
        <p:nvSpPr>
          <p:cNvPr id="4" name="Content Placeholder 3">
            <a:extLst>
              <a:ext uri="{FF2B5EF4-FFF2-40B4-BE49-F238E27FC236}">
                <a16:creationId xmlns:a16="http://schemas.microsoft.com/office/drawing/2014/main" id="{3EE67564-0457-E486-97D0-8109D2C97B3F}"/>
              </a:ext>
            </a:extLst>
          </p:cNvPr>
          <p:cNvSpPr>
            <a:spLocks noGrp="1"/>
          </p:cNvSpPr>
          <p:nvPr>
            <p:ph sz="half" idx="13"/>
          </p:nvPr>
        </p:nvSpPr>
        <p:spPr>
          <a:xfrm>
            <a:off x="6444180" y="1485900"/>
            <a:ext cx="5339397" cy="4772025"/>
          </a:xfrm>
          <a:noFill/>
        </p:spPr>
        <p:txBody>
          <a:bodyPr lIns="0">
            <a:normAutofit/>
          </a:bodyPr>
          <a:lstStyle/>
          <a:p>
            <a:r>
              <a:rPr lang="en-US" b="1" dirty="0"/>
              <a:t>Advantages of Non-Relational Databases</a:t>
            </a:r>
          </a:p>
          <a:p>
            <a:pPr>
              <a:buFont typeface="Arial" panose="020B0604020202020204" pitchFamily="34" charset="0"/>
              <a:buChar char="•"/>
            </a:pPr>
            <a:r>
              <a:rPr lang="en-US" b="1" dirty="0"/>
              <a:t>Scalability</a:t>
            </a:r>
            <a:r>
              <a:rPr lang="en-US" dirty="0"/>
              <a:t>: Easily scales horizontally by distributing data across multiple servers, making it ideal for large-scale applications.</a:t>
            </a:r>
          </a:p>
          <a:p>
            <a:pPr>
              <a:buFont typeface="Arial" panose="020B0604020202020204" pitchFamily="34" charset="0"/>
              <a:buChar char="•"/>
            </a:pPr>
            <a:r>
              <a:rPr lang="en-US" b="1" dirty="0"/>
              <a:t>Flexibility</a:t>
            </a:r>
            <a:r>
              <a:rPr lang="en-US" dirty="0"/>
              <a:t>: Dynamic schemas allow for easy adaptation to changing data structures and types, supporting agile development.</a:t>
            </a:r>
          </a:p>
          <a:p>
            <a:pPr>
              <a:buFont typeface="Arial" panose="020B0604020202020204" pitchFamily="34" charset="0"/>
              <a:buChar char="•"/>
            </a:pPr>
            <a:r>
              <a:rPr lang="en-US" b="1" dirty="0"/>
              <a:t>High Performance</a:t>
            </a:r>
            <a:r>
              <a:rPr lang="en-US" dirty="0"/>
              <a:t>: Optimized for fast data retrieval and processing, even with large and diverse datasets.</a:t>
            </a:r>
          </a:p>
          <a:p>
            <a:pPr>
              <a:buFont typeface="Arial" panose="020B0604020202020204" pitchFamily="34" charset="0"/>
              <a:buChar char="•"/>
            </a:pPr>
            <a:r>
              <a:rPr lang="en-US" b="1" dirty="0"/>
              <a:t>Ability to Handle Diverse Data Types</a:t>
            </a:r>
            <a:r>
              <a:rPr lang="en-US" dirty="0"/>
              <a:t>: Supports a wide range of data formats, including documents, key-value pairs, graphs, and more, making it versatile for various use cases.</a:t>
            </a:r>
          </a:p>
          <a:p>
            <a:endParaRPr lang="en-US" dirty="0"/>
          </a:p>
        </p:txBody>
      </p:sp>
    </p:spTree>
    <p:extLst>
      <p:ext uri="{BB962C8B-B14F-4D97-AF65-F5344CB8AC3E}">
        <p14:creationId xmlns:p14="http://schemas.microsoft.com/office/powerpoint/2010/main" val="2189852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216033" y="165678"/>
            <a:ext cx="734257" cy="760506"/>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504027" y="401151"/>
            <a:ext cx="4899628" cy="626298"/>
          </a:xfrm>
          <a:noFill/>
        </p:spPr>
        <p:txBody>
          <a:bodyPr anchor="b"/>
          <a:lstStyle/>
          <a:p>
            <a:pPr algn="ctr"/>
            <a:r>
              <a:rPr lang="en-US" dirty="0"/>
              <a:t>Case Study 1</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583162" y="1178071"/>
            <a:ext cx="4917440" cy="5091282"/>
          </a:xfrm>
          <a:noFill/>
        </p:spPr>
        <p:txBody>
          <a:bodyPr vert="horz" lIns="91440" tIns="45720" rIns="91440" bIns="45720" rtlCol="0" anchor="t">
            <a:normAutofit/>
          </a:bodyPr>
          <a:lstStyle/>
          <a:p>
            <a:pPr algn="just"/>
            <a:r>
              <a:rPr lang="en-US" b="1" dirty="0"/>
              <a:t>Example</a:t>
            </a:r>
            <a:r>
              <a:rPr lang="en-US" dirty="0"/>
              <a:t>: </a:t>
            </a:r>
            <a:r>
              <a:rPr lang="en-US" b="1" dirty="0"/>
              <a:t>How a Company Uses a Relational Database for Transactional Data</a:t>
            </a:r>
            <a:endParaRPr lang="en-US" dirty="0"/>
          </a:p>
          <a:p>
            <a:pPr algn="just"/>
            <a:r>
              <a:rPr lang="en-US" dirty="0"/>
              <a:t>A leading </a:t>
            </a:r>
            <a:r>
              <a:rPr lang="en-US" b="1" dirty="0"/>
              <a:t>e-commerce company</a:t>
            </a:r>
            <a:r>
              <a:rPr lang="en-US" dirty="0"/>
              <a:t> relies on a relational database (e.g., </a:t>
            </a:r>
            <a:r>
              <a:rPr lang="en-US" b="1" dirty="0"/>
              <a:t>MySQL</a:t>
            </a:r>
            <a:r>
              <a:rPr lang="en-US" dirty="0"/>
              <a:t>) to manage its transactional data. This includes customer orders, payments, inventory management, and shipping details. The relational database ensures </a:t>
            </a:r>
            <a:r>
              <a:rPr lang="en-US" b="1" dirty="0"/>
              <a:t>data integrity</a:t>
            </a:r>
            <a:r>
              <a:rPr lang="en-US" dirty="0"/>
              <a:t> and </a:t>
            </a:r>
            <a:r>
              <a:rPr lang="en-US" b="1" dirty="0"/>
              <a:t>strong consistency</a:t>
            </a:r>
            <a:r>
              <a:rPr lang="en-US" dirty="0"/>
              <a:t> across millions of transactions daily, allowing the company to process payments accurately, track inventory levels in real-time, and maintain customer satisfaction. The use of </a:t>
            </a:r>
            <a:r>
              <a:rPr lang="en-US" b="1" dirty="0"/>
              <a:t>SQL</a:t>
            </a:r>
            <a:r>
              <a:rPr lang="en-US" dirty="0"/>
              <a:t> enables complex queries, such as generating sales reports, monitoring inventory, and analyzing customer purchase patterns.</a:t>
            </a:r>
          </a:p>
          <a:p>
            <a:pPr algn="just"/>
            <a:endParaRPr lang="en-US" dirty="0"/>
          </a:p>
        </p:txBody>
      </p:sp>
      <p:pic>
        <p:nvPicPr>
          <p:cNvPr id="20" name="Picture Placeholder 19" descr="A close-up of a graph">
            <a:extLst>
              <a:ext uri="{FF2B5EF4-FFF2-40B4-BE49-F238E27FC236}">
                <a16:creationId xmlns:a16="http://schemas.microsoft.com/office/drawing/2014/main" id="{A7019768-5E2A-F9D1-62D6-EC7C5F0BBEC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 r="9"/>
          <a:stretch/>
        </p:blipFill>
        <p:spPr/>
      </p:pic>
      <p:sp>
        <p:nvSpPr>
          <p:cNvPr id="9" name="Oval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3923863" y="56799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414523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216033" y="165678"/>
            <a:ext cx="734257" cy="760506"/>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504027" y="401151"/>
            <a:ext cx="4899628" cy="626298"/>
          </a:xfrm>
          <a:noFill/>
        </p:spPr>
        <p:txBody>
          <a:bodyPr anchor="b"/>
          <a:lstStyle/>
          <a:p>
            <a:pPr algn="ctr"/>
            <a:r>
              <a:rPr lang="en-US" dirty="0"/>
              <a:t>Case Study 2</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583162" y="1178071"/>
            <a:ext cx="4917440" cy="5091282"/>
          </a:xfrm>
          <a:noFill/>
        </p:spPr>
        <p:txBody>
          <a:bodyPr vert="horz" lIns="91440" tIns="45720" rIns="91440" bIns="45720" rtlCol="0" anchor="t">
            <a:normAutofit/>
          </a:bodyPr>
          <a:lstStyle/>
          <a:p>
            <a:pPr algn="just"/>
            <a:r>
              <a:rPr lang="en-US" b="1" dirty="0"/>
              <a:t>Example</a:t>
            </a:r>
            <a:r>
              <a:rPr lang="en-US" dirty="0"/>
              <a:t>: </a:t>
            </a:r>
            <a:r>
              <a:rPr lang="en-US" b="1" dirty="0"/>
              <a:t>How a Company Uses a Non-Relational Database for Big Data Analytics</a:t>
            </a:r>
            <a:endParaRPr lang="en-US" dirty="0"/>
          </a:p>
          <a:p>
            <a:pPr algn="just"/>
            <a:r>
              <a:rPr lang="en-US" dirty="0"/>
              <a:t>A global </a:t>
            </a:r>
            <a:r>
              <a:rPr lang="en-US" b="1" dirty="0"/>
              <a:t>social media platform</a:t>
            </a:r>
            <a:r>
              <a:rPr lang="en-US" dirty="0"/>
              <a:t> uses a non-relational database (e.g., </a:t>
            </a:r>
            <a:r>
              <a:rPr lang="en-US" b="1" dirty="0"/>
              <a:t>Cassandra</a:t>
            </a:r>
            <a:r>
              <a:rPr lang="en-US" dirty="0"/>
              <a:t>) to handle the massive amounts of data generated by its users. This includes posts, comments, likes, and multimedia uploads. The non-relational database provides </a:t>
            </a:r>
            <a:r>
              <a:rPr lang="en-US" b="1" dirty="0"/>
              <a:t>scalability</a:t>
            </a:r>
            <a:r>
              <a:rPr lang="en-US" dirty="0"/>
              <a:t> and </a:t>
            </a:r>
            <a:r>
              <a:rPr lang="en-US" b="1" dirty="0"/>
              <a:t>high performance</a:t>
            </a:r>
            <a:r>
              <a:rPr lang="en-US" dirty="0"/>
              <a:t>, enabling the platform to process and analyze this big data in real-time. The </a:t>
            </a:r>
            <a:r>
              <a:rPr lang="en-US" b="1" dirty="0"/>
              <a:t>flexibility</a:t>
            </a:r>
            <a:r>
              <a:rPr lang="en-US" dirty="0"/>
              <a:t> of the database allows it to handle various types of unstructured data, supporting the platform's ability to personalize user feeds, deliver targeted ads, and generate insights into user behavior.</a:t>
            </a:r>
          </a:p>
          <a:p>
            <a:pPr algn="just"/>
            <a:endParaRPr lang="en-US" dirty="0"/>
          </a:p>
        </p:txBody>
      </p:sp>
      <p:pic>
        <p:nvPicPr>
          <p:cNvPr id="20" name="Picture Placeholder 19" descr="A close-up of a graph">
            <a:extLst>
              <a:ext uri="{FF2B5EF4-FFF2-40B4-BE49-F238E27FC236}">
                <a16:creationId xmlns:a16="http://schemas.microsoft.com/office/drawing/2014/main" id="{A7019768-5E2A-F9D1-62D6-EC7C5F0BBEC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 r="9"/>
          <a:stretch/>
        </p:blipFill>
        <p:spPr/>
      </p:pic>
      <p:sp>
        <p:nvSpPr>
          <p:cNvPr id="9" name="Oval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3923863" y="56799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010038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noFill/>
        </p:spPr>
        <p:txBody>
          <a:bodyPr anchor="t"/>
          <a:lstStyle/>
          <a:p>
            <a:r>
              <a:rPr lang="en-US" dirty="0"/>
              <a:t>Conclusion</a:t>
            </a:r>
          </a:p>
        </p:txBody>
      </p:sp>
      <p:sp>
        <p:nvSpPr>
          <p:cNvPr id="4" name="Content Placeholder 3">
            <a:extLst>
              <a:ext uri="{FF2B5EF4-FFF2-40B4-BE49-F238E27FC236}">
                <a16:creationId xmlns:a16="http://schemas.microsoft.com/office/drawing/2014/main" id="{3394B936-B8DF-45BE-A3D5-C81E430CB5C0}"/>
              </a:ext>
            </a:extLst>
          </p:cNvPr>
          <p:cNvSpPr>
            <a:spLocks noGrp="1"/>
          </p:cNvSpPr>
          <p:nvPr>
            <p:ph sz="half" idx="1"/>
          </p:nvPr>
        </p:nvSpPr>
        <p:spPr>
          <a:xfrm>
            <a:off x="550862" y="1357314"/>
            <a:ext cx="8435976" cy="4939726"/>
          </a:xfrm>
        </p:spPr>
        <p:txBody>
          <a:bodyPr>
            <a:normAutofit/>
          </a:bodyPr>
          <a:lstStyle/>
          <a:p>
            <a:r>
              <a:rPr lang="en-US" sz="2400" b="1" dirty="0"/>
              <a:t>Summary</a:t>
            </a:r>
            <a:r>
              <a:rPr lang="en-US" sz="2400" dirty="0"/>
              <a:t>:</a:t>
            </a:r>
          </a:p>
          <a:p>
            <a:pPr>
              <a:buFont typeface="Arial" panose="020B0604020202020204" pitchFamily="34" charset="0"/>
              <a:buChar char="•"/>
            </a:pPr>
            <a:r>
              <a:rPr lang="en-US" b="1" dirty="0"/>
              <a:t>Relational Databases</a:t>
            </a:r>
            <a:r>
              <a:rPr lang="en-US" dirty="0"/>
              <a:t>: Offer data integrity, strong consistency, ease of use, and support for complex queries.</a:t>
            </a:r>
          </a:p>
          <a:p>
            <a:pPr>
              <a:buFont typeface="Arial" panose="020B0604020202020204" pitchFamily="34" charset="0"/>
              <a:buChar char="•"/>
            </a:pPr>
            <a:r>
              <a:rPr lang="en-US" b="1" dirty="0"/>
              <a:t>Non-Relational Databases</a:t>
            </a:r>
            <a:r>
              <a:rPr lang="en-US" dirty="0"/>
              <a:t>: Provide scalability, flexibility, high performance, and the ability to handle diverse data types.</a:t>
            </a:r>
          </a:p>
          <a:p>
            <a:r>
              <a:rPr lang="en-US" sz="2400" b="1" dirty="0"/>
              <a:t>Final Thoughts</a:t>
            </a:r>
            <a:r>
              <a:rPr lang="en-US" sz="2400" dirty="0"/>
              <a:t>: </a:t>
            </a:r>
          </a:p>
          <a:p>
            <a:r>
              <a:rPr lang="en-US" dirty="0"/>
              <a:t>Choosing the right database depends on the specific needs of the application. Relational databases are ideal for structured data and applications requiring complex queries and strong consistency. In contrast, non-relational databases excel in handling large, diverse datasets, offering flexibility and scalability. Understanding the strengths of each database type is crucial for making informed decisions in data management.</a:t>
            </a:r>
          </a:p>
          <a:p>
            <a:endParaRPr lang="en-NG" dirty="0"/>
          </a:p>
        </p:txBody>
      </p:sp>
    </p:spTree>
    <p:extLst>
      <p:ext uri="{BB962C8B-B14F-4D97-AF65-F5344CB8AC3E}">
        <p14:creationId xmlns:p14="http://schemas.microsoft.com/office/powerpoint/2010/main" val="849465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normAutofit/>
          </a:bodyPr>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549537" y="3646704"/>
            <a:ext cx="5179330" cy="1996859"/>
          </a:xfrm>
          <a:noFill/>
        </p:spPr>
        <p:txBody>
          <a:bodyPr>
            <a:normAutofit/>
          </a:bodyPr>
          <a:lstStyle/>
          <a:p>
            <a:r>
              <a:rPr lang="en-US" dirty="0"/>
              <a:t>Iheoma Emeka Charles</a:t>
            </a:r>
          </a:p>
          <a:p>
            <a:r>
              <a:rPr lang="en-US" dirty="0"/>
              <a:t>Data Scientist</a:t>
            </a:r>
          </a:p>
          <a:p>
            <a:r>
              <a:rPr lang="en-US" dirty="0" err="1"/>
              <a:t>Gomycode</a:t>
            </a:r>
            <a:endParaRPr lang="en-US" dirty="0"/>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550864" y="2338668"/>
            <a:ext cx="11090274" cy="3913188"/>
          </a:xfrm>
        </p:spPr>
        <p:txBody>
          <a:bodyPr>
            <a:normAutofit/>
          </a:bodyPr>
          <a:lstStyle/>
          <a:p>
            <a:r>
              <a:rPr lang="en-US" dirty="0"/>
              <a:t>Introduction</a:t>
            </a:r>
          </a:p>
          <a:p>
            <a:r>
              <a:rPr lang="en-US" dirty="0"/>
              <a:t>Characteristics</a:t>
            </a:r>
          </a:p>
          <a:p>
            <a:r>
              <a:rPr lang="en-US" dirty="0"/>
              <a:t>Use cases</a:t>
            </a:r>
          </a:p>
          <a:p>
            <a:r>
              <a:rPr lang="en-US" dirty="0"/>
              <a:t>Advantages</a:t>
            </a:r>
          </a:p>
          <a:p>
            <a:r>
              <a:rPr lang="en-US" dirty="0"/>
              <a:t>Conclusion</a:t>
            </a:r>
          </a:p>
          <a:p>
            <a:endParaRPr lang="en-US" dirty="0"/>
          </a:p>
        </p:txBody>
      </p:sp>
    </p:spTree>
    <p:extLst>
      <p:ext uri="{BB962C8B-B14F-4D97-AF65-F5344CB8AC3E}">
        <p14:creationId xmlns:p14="http://schemas.microsoft.com/office/powerpoint/2010/main" val="26650455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ctr"/>
          <a:lstStyle/>
          <a:p>
            <a:r>
              <a:rPr lang="en-US" dirty="0"/>
              <a:t>Introduction</a:t>
            </a:r>
          </a:p>
        </p:txBody>
      </p:sp>
      <p:pic>
        <p:nvPicPr>
          <p:cNvPr id="11" name="Picture Placeholder 15" descr="Data points digital background">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2" b="52"/>
          <a:stretch/>
        </p:blipFill>
        <p:spPr/>
      </p:pic>
    </p:spTree>
    <p:extLst>
      <p:ext uri="{BB962C8B-B14F-4D97-AF65-F5344CB8AC3E}">
        <p14:creationId xmlns:p14="http://schemas.microsoft.com/office/powerpoint/2010/main" val="1839748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550861" y="283414"/>
            <a:ext cx="11090275" cy="1077915"/>
          </a:xfrm>
        </p:spPr>
        <p:txBody>
          <a:bodyPr>
            <a:normAutofit/>
          </a:bodyPr>
          <a:lstStyle/>
          <a:p>
            <a:pPr algn="ctr"/>
            <a:r>
              <a:rPr lang="en-US" sz="3200" dirty="0"/>
              <a:t>Brief introduction to databases and their importance in data management.</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1962805" y="2002492"/>
            <a:ext cx="7840101" cy="3631826"/>
          </a:xfrm>
        </p:spPr>
        <p:txBody>
          <a:bodyPr>
            <a:normAutofit/>
          </a:bodyPr>
          <a:lstStyle/>
          <a:p>
            <a:r>
              <a:rPr lang="en-US" dirty="0"/>
              <a:t>A </a:t>
            </a:r>
            <a:r>
              <a:rPr lang="en-US" b="1" dirty="0"/>
              <a:t>database</a:t>
            </a:r>
            <a:r>
              <a:rPr lang="en-US" dirty="0"/>
              <a:t> is a structured collection of data stored electronically and managed by a Database Management System (DBMS). Databases are essential for organizing, storing, and retrieving large amounts of data efficiently. </a:t>
            </a:r>
          </a:p>
          <a:p>
            <a:r>
              <a:rPr lang="en-US" dirty="0"/>
              <a:t>They ensure data integrity, consistency, and security, allowing multiple users to access and update data simultaneously. Databases also support scalability, making it easy to handle growing data needs, and offer backup and recovery options to prevent data loss. </a:t>
            </a:r>
          </a:p>
          <a:p>
            <a:r>
              <a:rPr lang="en-US" dirty="0"/>
              <a:t>In essence, databases are fundamental to effective data management and are crucial for informed decision-making in organizations.</a:t>
            </a:r>
          </a:p>
          <a:p>
            <a:endParaRPr lang="en-US" dirty="0"/>
          </a:p>
        </p:txBody>
      </p:sp>
    </p:spTree>
    <p:extLst>
      <p:ext uri="{BB962C8B-B14F-4D97-AF65-F5344CB8AC3E}">
        <p14:creationId xmlns:p14="http://schemas.microsoft.com/office/powerpoint/2010/main" val="19251809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85738" y="214312"/>
            <a:ext cx="7450137" cy="811306"/>
          </a:xfrm>
          <a:noFill/>
        </p:spPr>
        <p:txBody>
          <a:bodyPr>
            <a:noAutofit/>
          </a:bodyPr>
          <a:lstStyle/>
          <a:p>
            <a:r>
              <a:rPr lang="en-US" dirty="0"/>
              <a:t>What is a Relational Database?</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185737" y="1361724"/>
            <a:ext cx="6524783" cy="5281964"/>
          </a:xfrm>
          <a:noFill/>
        </p:spPr>
        <p:txBody>
          <a:bodyPr/>
          <a:lstStyle/>
          <a:p>
            <a:r>
              <a:rPr lang="en-US" dirty="0"/>
              <a:t>A </a:t>
            </a:r>
            <a:r>
              <a:rPr lang="en-US" b="1" dirty="0"/>
              <a:t>relational database</a:t>
            </a:r>
            <a:r>
              <a:rPr lang="en-US" dirty="0"/>
              <a:t> is a type of database that stores data in a structured format using tables, which are composed of rows and columns. Each table represents a specific entity, and the relationships between tables are defined through keys, such as primary keys and foreign keys.</a:t>
            </a:r>
          </a:p>
          <a:p>
            <a:r>
              <a:rPr lang="en-US" sz="2000" b="1" dirty="0"/>
              <a:t>Examples of Relational Databases</a:t>
            </a:r>
          </a:p>
          <a:p>
            <a:pPr>
              <a:buFont typeface="Arial" panose="020B0604020202020204" pitchFamily="34" charset="0"/>
              <a:buChar char="•"/>
            </a:pPr>
            <a:r>
              <a:rPr lang="en-US" sz="2000" b="1" dirty="0"/>
              <a:t>MySQL</a:t>
            </a:r>
            <a:endParaRPr lang="en-US" sz="2000" dirty="0"/>
          </a:p>
          <a:p>
            <a:pPr>
              <a:buFont typeface="Arial" panose="020B0604020202020204" pitchFamily="34" charset="0"/>
              <a:buChar char="•"/>
            </a:pPr>
            <a:r>
              <a:rPr lang="en-US" sz="2000" b="1" dirty="0"/>
              <a:t>PostgreSQL</a:t>
            </a:r>
            <a:endParaRPr lang="en-US" sz="2000" dirty="0"/>
          </a:p>
          <a:p>
            <a:pPr>
              <a:buFont typeface="Arial" panose="020B0604020202020204" pitchFamily="34" charset="0"/>
              <a:buChar char="•"/>
            </a:pPr>
            <a:r>
              <a:rPr lang="en-US" sz="2000" b="1" dirty="0"/>
              <a:t>Oracle Database</a:t>
            </a:r>
            <a:endParaRPr lang="en-US" sz="2000" dirty="0"/>
          </a:p>
          <a:p>
            <a:r>
              <a:rPr lang="en-US" dirty="0"/>
              <a:t>These databases are widely used for their reliability, scalability, and ability to handle complex queries across large datasets</a:t>
            </a:r>
            <a:r>
              <a:rPr lang="en-US" sz="2000" dirty="0"/>
              <a:t>.</a:t>
            </a:r>
          </a:p>
          <a:p>
            <a:endParaRPr lang="en-US" dirty="0"/>
          </a:p>
        </p:txBody>
      </p:sp>
      <p:pic>
        <p:nvPicPr>
          <p:cNvPr id="10" name="Picture Placeholder 9">
            <a:extLst>
              <a:ext uri="{FF2B5EF4-FFF2-40B4-BE49-F238E27FC236}">
                <a16:creationId xmlns:a16="http://schemas.microsoft.com/office/drawing/2014/main" id="{60D58A8C-D3CD-402C-8936-2E0738E83B1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8417" r="8417"/>
          <a:stretch>
            <a:fillRect/>
          </a:stretch>
        </p:blipFill>
        <p:spPr/>
      </p:pic>
    </p:spTree>
    <p:extLst>
      <p:ext uri="{BB962C8B-B14F-4D97-AF65-F5344CB8AC3E}">
        <p14:creationId xmlns:p14="http://schemas.microsoft.com/office/powerpoint/2010/main" val="13885921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98475"/>
            <a:ext cx="9036051" cy="815976"/>
          </a:xfrm>
        </p:spPr>
        <p:txBody>
          <a:bodyPr>
            <a:normAutofit fontScale="90000"/>
          </a:bodyPr>
          <a:lstStyle/>
          <a:p>
            <a:r>
              <a:rPr lang="en-US" dirty="0"/>
              <a:t>Characteristics of Relational Database</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681355" y="1674414"/>
            <a:ext cx="7929940" cy="4212036"/>
          </a:xfrm>
        </p:spPr>
        <p:txBody>
          <a:bodyPr>
            <a:normAutofit fontScale="92500" lnSpcReduction="10000"/>
          </a:bodyPr>
          <a:lstStyle/>
          <a:p>
            <a:r>
              <a:rPr lang="en-US" b="1" dirty="0"/>
              <a:t>Structured Data: </a:t>
            </a:r>
            <a:r>
              <a:rPr lang="en-US" dirty="0"/>
              <a:t>Data is organized into tables with predefined schemas, making it easy to query and manage.</a:t>
            </a:r>
          </a:p>
          <a:p>
            <a:r>
              <a:rPr lang="en-US" b="1" dirty="0"/>
              <a:t>Use of SQL</a:t>
            </a:r>
            <a:r>
              <a:rPr lang="en-US" dirty="0"/>
              <a:t>: Structured Query Language (SQL) is used to interact with the database, allowing for efficient querying, updating, and managing of data.</a:t>
            </a:r>
          </a:p>
          <a:p>
            <a:r>
              <a:rPr lang="en-US" b="1" dirty="0"/>
              <a:t>ACID Properties:</a:t>
            </a:r>
          </a:p>
          <a:p>
            <a:r>
              <a:rPr lang="en-US" dirty="0"/>
              <a:t>      </a:t>
            </a:r>
            <a:r>
              <a:rPr lang="en-US" b="1" dirty="0"/>
              <a:t>Atomicity: </a:t>
            </a:r>
            <a:r>
              <a:rPr lang="en-US" dirty="0"/>
              <a:t>Ensures that transactions are completed fully or not at all.</a:t>
            </a:r>
          </a:p>
          <a:p>
            <a:r>
              <a:rPr lang="en-US" dirty="0"/>
              <a:t>      </a:t>
            </a:r>
            <a:r>
              <a:rPr lang="en-US" b="1" dirty="0"/>
              <a:t>Consistency:</a:t>
            </a:r>
            <a:r>
              <a:rPr lang="en-US" dirty="0"/>
              <a:t> Guarantees that a transaction brings the database from one valid state to another.</a:t>
            </a:r>
          </a:p>
          <a:p>
            <a:r>
              <a:rPr lang="en-US" b="1" dirty="0"/>
              <a:t>      Isolation: </a:t>
            </a:r>
            <a:r>
              <a:rPr lang="en-US" dirty="0"/>
              <a:t>Ensures that transactions occur independently without interference.</a:t>
            </a:r>
          </a:p>
          <a:p>
            <a:r>
              <a:rPr lang="en-US" dirty="0"/>
              <a:t>      </a:t>
            </a:r>
            <a:r>
              <a:rPr lang="en-US" b="1" dirty="0"/>
              <a:t>Durability:</a:t>
            </a:r>
            <a:r>
              <a:rPr lang="en-US" dirty="0"/>
              <a:t> Once a transaction is committed, it is permanently recorded, even in the event of a system failure.</a:t>
            </a:r>
          </a:p>
        </p:txBody>
      </p:sp>
    </p:spTree>
    <p:extLst>
      <p:ext uri="{BB962C8B-B14F-4D97-AF65-F5344CB8AC3E}">
        <p14:creationId xmlns:p14="http://schemas.microsoft.com/office/powerpoint/2010/main" val="652841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a:xfrm>
            <a:off x="1066801" y="485775"/>
            <a:ext cx="8467724" cy="803275"/>
          </a:xfrm>
        </p:spPr>
        <p:txBody>
          <a:bodyPr/>
          <a:lstStyle/>
          <a:p>
            <a:r>
              <a:rPr lang="en-US" sz="4000" dirty="0"/>
              <a:t>What is a Non-Relational Database ?</a:t>
            </a:r>
          </a:p>
        </p:txBody>
      </p:sp>
      <p:sp>
        <p:nvSpPr>
          <p:cNvPr id="8" name="Subtitle 7">
            <a:extLst>
              <a:ext uri="{FF2B5EF4-FFF2-40B4-BE49-F238E27FC236}">
                <a16:creationId xmlns:a16="http://schemas.microsoft.com/office/drawing/2014/main" id="{6450744F-A4B6-FD90-F6DA-4EF9A192E377}"/>
              </a:ext>
            </a:extLst>
          </p:cNvPr>
          <p:cNvSpPr>
            <a:spLocks noGrp="1"/>
          </p:cNvSpPr>
          <p:nvPr>
            <p:ph type="subTitle" idx="1"/>
          </p:nvPr>
        </p:nvSpPr>
        <p:spPr>
          <a:xfrm>
            <a:off x="300038" y="1516697"/>
            <a:ext cx="6215062" cy="5113656"/>
          </a:xfrm>
        </p:spPr>
        <p:txBody>
          <a:bodyPr/>
          <a:lstStyle/>
          <a:p>
            <a:pPr algn="just"/>
            <a:r>
              <a:rPr lang="en-US" dirty="0"/>
              <a:t>A </a:t>
            </a:r>
            <a:r>
              <a:rPr lang="en-US" b="1" dirty="0"/>
              <a:t>non-relational database</a:t>
            </a:r>
            <a:r>
              <a:rPr lang="en-US" dirty="0"/>
              <a:t> is a type of database that stores data in formats other than the traditional table-based structure used in relational databases. These databases are often referred to as NoSQL databases and are designed to handle unstructured or semi-structured data.</a:t>
            </a:r>
          </a:p>
          <a:p>
            <a:pPr algn="just"/>
            <a:r>
              <a:rPr lang="en-US" b="1" dirty="0"/>
              <a:t>Examples of Non-Relational Databases</a:t>
            </a:r>
          </a:p>
          <a:p>
            <a:pPr algn="just">
              <a:buFont typeface="Arial" panose="020B0604020202020204" pitchFamily="34" charset="0"/>
              <a:buChar char="•"/>
            </a:pPr>
            <a:r>
              <a:rPr lang="en-US" b="1" dirty="0"/>
              <a:t>MongoDB</a:t>
            </a:r>
            <a:r>
              <a:rPr lang="en-US" dirty="0"/>
              <a:t> (Document Store)</a:t>
            </a:r>
          </a:p>
          <a:p>
            <a:pPr algn="just">
              <a:buFont typeface="Arial" panose="020B0604020202020204" pitchFamily="34" charset="0"/>
              <a:buChar char="•"/>
            </a:pPr>
            <a:r>
              <a:rPr lang="en-US" b="1" dirty="0"/>
              <a:t>Cassandra</a:t>
            </a:r>
            <a:r>
              <a:rPr lang="en-US" dirty="0"/>
              <a:t> (Wide-Column Store)</a:t>
            </a:r>
          </a:p>
          <a:p>
            <a:pPr algn="just">
              <a:buFont typeface="Arial" panose="020B0604020202020204" pitchFamily="34" charset="0"/>
              <a:buChar char="•"/>
            </a:pPr>
            <a:r>
              <a:rPr lang="en-US" b="1" dirty="0"/>
              <a:t>Redis</a:t>
            </a:r>
            <a:r>
              <a:rPr lang="en-US" dirty="0"/>
              <a:t> (Key-Value Store)</a:t>
            </a:r>
          </a:p>
          <a:p>
            <a:pPr algn="just"/>
            <a:r>
              <a:rPr lang="en-US" dirty="0"/>
              <a:t>These databases are ideal for handling large volumes of data that don't fit neatly into a table format, providing scalability, flexibility, and performance in various use cases, such as big data, real-time analytics, and distributed systems.</a:t>
            </a:r>
          </a:p>
          <a:p>
            <a:pPr algn="just"/>
            <a:endParaRPr lang="en-US" dirty="0"/>
          </a:p>
        </p:txBody>
      </p:sp>
      <p:pic>
        <p:nvPicPr>
          <p:cNvPr id="3" name="Picture 2">
            <a:extLst>
              <a:ext uri="{FF2B5EF4-FFF2-40B4-BE49-F238E27FC236}">
                <a16:creationId xmlns:a16="http://schemas.microsoft.com/office/drawing/2014/main" id="{CE92FB34-0F3C-4FA4-B82A-061206FDDE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3738" y="1516697"/>
            <a:ext cx="4981574" cy="3200399"/>
          </a:xfrm>
          <a:prstGeom prst="rect">
            <a:avLst/>
          </a:prstGeom>
        </p:spPr>
      </p:pic>
    </p:spTree>
    <p:extLst>
      <p:ext uri="{BB962C8B-B14F-4D97-AF65-F5344CB8AC3E}">
        <p14:creationId xmlns:p14="http://schemas.microsoft.com/office/powerpoint/2010/main" val="28555141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a:xfrm>
            <a:off x="550863" y="508635"/>
            <a:ext cx="11090274" cy="820103"/>
          </a:xfrm>
        </p:spPr>
        <p:txBody>
          <a:bodyPr>
            <a:normAutofit fontScale="90000"/>
          </a:bodyPr>
          <a:lstStyle/>
          <a:p>
            <a:r>
              <a:rPr lang="en-US" dirty="0"/>
              <a:t>Characteristics of a Non-Relational Database</a:t>
            </a:r>
          </a:p>
        </p:txBody>
      </p:sp>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550863" y="1600201"/>
            <a:ext cx="8683626" cy="4335462"/>
          </a:xfrm>
        </p:spPr>
        <p:txBody>
          <a:bodyPr>
            <a:normAutofit/>
          </a:bodyPr>
          <a:lstStyle/>
          <a:p>
            <a:pPr marL="285750" indent="-285750">
              <a:buFont typeface="Arial" panose="020B0604020202020204" pitchFamily="34" charset="0"/>
              <a:buChar char="•"/>
            </a:pPr>
            <a:r>
              <a:rPr lang="en-US" b="1" dirty="0"/>
              <a:t>Unstructured or Semi-Structured Data</a:t>
            </a:r>
            <a:r>
              <a:rPr lang="en-US" dirty="0"/>
              <a:t>: Non-relational databases can store data in a variety of formats, including documents, key-value pairs, graphs, and wide-column stores, making them flexible for diverse data types.</a:t>
            </a:r>
          </a:p>
          <a:p>
            <a:pPr marL="285750" indent="-285750">
              <a:buFont typeface="Arial" panose="020B0604020202020204" pitchFamily="34" charset="0"/>
              <a:buChar char="•"/>
            </a:pPr>
            <a:r>
              <a:rPr lang="en-US" b="1" dirty="0"/>
              <a:t>NoSQL:</a:t>
            </a:r>
            <a:r>
              <a:rPr lang="en-US" dirty="0"/>
              <a:t> Unlike SQL-based relational databases, non-relational databases use different query languages, depending on the data model.</a:t>
            </a:r>
          </a:p>
          <a:p>
            <a:pPr marL="285750" indent="-285750">
              <a:buFont typeface="Arial" panose="020B0604020202020204" pitchFamily="34" charset="0"/>
              <a:buChar char="•"/>
            </a:pPr>
            <a:r>
              <a:rPr lang="en-US" b="1" dirty="0"/>
              <a:t>BASE Properties:</a:t>
            </a:r>
          </a:p>
          <a:p>
            <a:r>
              <a:rPr lang="en-US" dirty="0"/>
              <a:t>     </a:t>
            </a:r>
            <a:r>
              <a:rPr lang="en-US" b="1" dirty="0"/>
              <a:t>Basically Available: </a:t>
            </a:r>
            <a:r>
              <a:rPr lang="en-US" dirty="0"/>
              <a:t>The system guarantees availability, even in the presence of some failures.</a:t>
            </a:r>
          </a:p>
          <a:p>
            <a:r>
              <a:rPr lang="en-US" dirty="0"/>
              <a:t>     </a:t>
            </a:r>
            <a:r>
              <a:rPr lang="en-US" b="1" dirty="0"/>
              <a:t>Soft State: </a:t>
            </a:r>
            <a:r>
              <a:rPr lang="en-US" dirty="0"/>
              <a:t>The state of the system may change over time, even without input, due to eventual consistency.</a:t>
            </a:r>
          </a:p>
          <a:p>
            <a:r>
              <a:rPr lang="en-US" dirty="0"/>
              <a:t>     </a:t>
            </a:r>
            <a:r>
              <a:rPr lang="en-US" b="1" dirty="0"/>
              <a:t>Eventual Consistency: </a:t>
            </a:r>
            <a:r>
              <a:rPr lang="en-US" dirty="0"/>
              <a:t>The system eventually reaches consistency, but it may not be immediate.</a:t>
            </a:r>
          </a:p>
        </p:txBody>
      </p:sp>
    </p:spTree>
    <p:extLst>
      <p:ext uri="{BB962C8B-B14F-4D97-AF65-F5344CB8AC3E}">
        <p14:creationId xmlns:p14="http://schemas.microsoft.com/office/powerpoint/2010/main" val="2330188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a:xfrm>
            <a:off x="314325" y="159386"/>
            <a:ext cx="11317287" cy="605790"/>
          </a:xfrm>
        </p:spPr>
        <p:txBody>
          <a:bodyPr>
            <a:normAutofit fontScale="90000"/>
          </a:bodyPr>
          <a:lstStyle/>
          <a:p>
            <a:r>
              <a:rPr lang="en-US" sz="3100" dirty="0"/>
              <a:t>Key</a:t>
            </a:r>
            <a:r>
              <a:rPr lang="en-US" sz="2000" dirty="0"/>
              <a:t> </a:t>
            </a:r>
            <a:r>
              <a:rPr lang="en-US" sz="3100" dirty="0"/>
              <a:t>Differences Between Relational and Non-Relational Databases</a:t>
            </a:r>
            <a:br>
              <a:rPr lang="en-US" sz="4000" dirty="0"/>
            </a:br>
            <a:endParaRPr lang="en-US" dirty="0"/>
          </a:p>
        </p:txBody>
      </p:sp>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314325" y="765176"/>
            <a:ext cx="11601449" cy="6378574"/>
          </a:xfrm>
        </p:spPr>
        <p:txBody>
          <a:bodyPr>
            <a:normAutofit fontScale="62500" lnSpcReduction="20000"/>
          </a:bodyPr>
          <a:lstStyle/>
          <a:p>
            <a:pPr>
              <a:buFont typeface="+mj-lt"/>
              <a:buAutoNum type="arabicPeriod"/>
            </a:pPr>
            <a:r>
              <a:rPr lang="en-US" sz="3300" b="1" dirty="0"/>
              <a:t>Data Structure</a:t>
            </a:r>
            <a:r>
              <a:rPr lang="en-US" sz="3300" dirty="0"/>
              <a:t>:</a:t>
            </a:r>
          </a:p>
          <a:p>
            <a:pPr marL="742950" lvl="1" indent="-285750">
              <a:buFont typeface="+mj-lt"/>
              <a:buAutoNum type="arabicPeriod"/>
            </a:pPr>
            <a:r>
              <a:rPr lang="en-US" sz="3300" b="1" dirty="0"/>
              <a:t>Relational Databases</a:t>
            </a:r>
            <a:r>
              <a:rPr lang="en-US" sz="3300" dirty="0"/>
              <a:t>: Data is stored in </a:t>
            </a:r>
            <a:r>
              <a:rPr lang="en-US" sz="3300" b="1" dirty="0"/>
              <a:t>tables</a:t>
            </a:r>
            <a:r>
              <a:rPr lang="en-US" sz="3300" dirty="0"/>
              <a:t> with rows and columns. Each table is structured with a predefined schema, making it ideal for highly structured data.</a:t>
            </a:r>
          </a:p>
          <a:p>
            <a:pPr marL="742950" lvl="1" indent="-285750">
              <a:buFont typeface="+mj-lt"/>
              <a:buAutoNum type="arabicPeriod"/>
            </a:pPr>
            <a:r>
              <a:rPr lang="en-US" sz="3300" b="1" dirty="0"/>
              <a:t>Non-Relational Databases</a:t>
            </a:r>
            <a:r>
              <a:rPr lang="en-US" sz="3300" dirty="0"/>
              <a:t>: Data is stored in more </a:t>
            </a:r>
            <a:r>
              <a:rPr lang="en-US" sz="3300" b="1" dirty="0"/>
              <a:t>flexible formats</a:t>
            </a:r>
            <a:r>
              <a:rPr lang="en-US" sz="3300" dirty="0"/>
              <a:t> such as documents, key-value pairs, graphs, or wide-column stores, allowing for the storage of unstructured or semi-structured data.</a:t>
            </a:r>
          </a:p>
          <a:p>
            <a:pPr>
              <a:buFont typeface="+mj-lt"/>
              <a:buAutoNum type="arabicPeriod"/>
            </a:pPr>
            <a:r>
              <a:rPr lang="en-US" sz="3300" b="1" dirty="0"/>
              <a:t>Query Language</a:t>
            </a:r>
            <a:r>
              <a:rPr lang="en-US" sz="3300" dirty="0"/>
              <a:t>:</a:t>
            </a:r>
          </a:p>
          <a:p>
            <a:pPr marL="742950" lvl="1" indent="-285750">
              <a:buFont typeface="+mj-lt"/>
              <a:buAutoNum type="arabicPeriod"/>
            </a:pPr>
            <a:r>
              <a:rPr lang="en-US" sz="3300" b="1" dirty="0"/>
              <a:t>Relational Databases</a:t>
            </a:r>
            <a:r>
              <a:rPr lang="en-US" sz="3300" dirty="0"/>
              <a:t>: Use </a:t>
            </a:r>
            <a:r>
              <a:rPr lang="en-US" sz="3300" b="1" dirty="0"/>
              <a:t>SQL (Structured Query Language)</a:t>
            </a:r>
            <a:r>
              <a:rPr lang="en-US" sz="3300" dirty="0"/>
              <a:t> for querying and managing data, which is standardized across different relational database systems.</a:t>
            </a:r>
          </a:p>
          <a:p>
            <a:pPr marL="742950" lvl="1" indent="-285750">
              <a:buFont typeface="+mj-lt"/>
              <a:buAutoNum type="arabicPeriod"/>
            </a:pPr>
            <a:r>
              <a:rPr lang="en-US" sz="3300" b="1" dirty="0"/>
              <a:t>Non-Relational Databases</a:t>
            </a:r>
            <a:r>
              <a:rPr lang="en-US" sz="3300" dirty="0"/>
              <a:t>: Use various </a:t>
            </a:r>
            <a:r>
              <a:rPr lang="en-US" sz="3300" b="1" dirty="0"/>
              <a:t>NoSQL languages</a:t>
            </a:r>
            <a:r>
              <a:rPr lang="en-US" sz="3300" dirty="0"/>
              <a:t> or APIs tailored to the specific data model (e.g., JSON queries for document stores, CQL for Cassandra).</a:t>
            </a:r>
          </a:p>
          <a:p>
            <a:pPr>
              <a:buFont typeface="+mj-lt"/>
              <a:buAutoNum type="arabicPeriod"/>
            </a:pPr>
            <a:r>
              <a:rPr lang="en-US" sz="3300" b="1" dirty="0"/>
              <a:t>Schema</a:t>
            </a:r>
            <a:r>
              <a:rPr lang="en-US" sz="3300" dirty="0"/>
              <a:t>:</a:t>
            </a:r>
          </a:p>
          <a:p>
            <a:pPr marL="742950" lvl="1" indent="-285750">
              <a:buFont typeface="+mj-lt"/>
              <a:buAutoNum type="arabicPeriod"/>
            </a:pPr>
            <a:r>
              <a:rPr lang="en-US" sz="3300" b="1" dirty="0"/>
              <a:t>Relational Databases</a:t>
            </a:r>
            <a:r>
              <a:rPr lang="en-US" sz="3300" dirty="0"/>
              <a:t>: Have a </a:t>
            </a:r>
            <a:r>
              <a:rPr lang="en-US" sz="3300" b="1" dirty="0"/>
              <a:t>fixed schema</a:t>
            </a:r>
            <a:r>
              <a:rPr lang="en-US" sz="3300" dirty="0"/>
              <a:t> that defines the structure of the data (e.g., data types, table relationships) before any data is entered.</a:t>
            </a:r>
          </a:p>
          <a:p>
            <a:pPr marL="742950" lvl="1" indent="-285750">
              <a:buFont typeface="+mj-lt"/>
              <a:buAutoNum type="arabicPeriod"/>
            </a:pPr>
            <a:r>
              <a:rPr lang="en-US" sz="3300" b="1" dirty="0"/>
              <a:t>Non-Relational Databases</a:t>
            </a:r>
            <a:r>
              <a:rPr lang="en-US" sz="3300" dirty="0"/>
              <a:t>: Support a </a:t>
            </a:r>
            <a:r>
              <a:rPr lang="en-US" sz="3300" b="1" dirty="0"/>
              <a:t>dynamic schema</a:t>
            </a:r>
            <a:r>
              <a:rPr lang="en-US" sz="3300" dirty="0"/>
              <a:t>, allowing the structure to evolve over time without the need for predefined schemas, providing more flexibility in handling different data types.</a:t>
            </a:r>
          </a:p>
          <a:p>
            <a:pPr lvl="1"/>
            <a:endParaRPr lang="en-US" dirty="0"/>
          </a:p>
        </p:txBody>
      </p:sp>
    </p:spTree>
    <p:extLst>
      <p:ext uri="{BB962C8B-B14F-4D97-AF65-F5344CB8AC3E}">
        <p14:creationId xmlns:p14="http://schemas.microsoft.com/office/powerpoint/2010/main" val="3353460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2.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1247</TotalTime>
  <Words>1438</Words>
  <Application>Microsoft Office PowerPoint</Application>
  <PresentationFormat>Widescreen</PresentationFormat>
  <Paragraphs>98</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Relational  and  Non- relational  Databases.</vt:lpstr>
      <vt:lpstr>Content</vt:lpstr>
      <vt:lpstr>Introduction</vt:lpstr>
      <vt:lpstr>Brief introduction to databases and their importance in data management.</vt:lpstr>
      <vt:lpstr>What is a Relational Database?</vt:lpstr>
      <vt:lpstr>Characteristics of Relational Database</vt:lpstr>
      <vt:lpstr>What is a Non-Relational Database ?</vt:lpstr>
      <vt:lpstr>Characteristics of a Non-Relational Database</vt:lpstr>
      <vt:lpstr>Key Differences Between Relational and Non-Relational Databases </vt:lpstr>
      <vt:lpstr>Use Cases</vt:lpstr>
      <vt:lpstr>Advantages</vt:lpstr>
      <vt:lpstr>Case Study 1</vt:lpstr>
      <vt:lpstr>Case Study 2</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and  Non- relational  Databases.</dc:title>
  <dc:creator>Damilare Talabi</dc:creator>
  <cp:lastModifiedBy>Casmir Iheoma</cp:lastModifiedBy>
  <cp:revision>9</cp:revision>
  <dcterms:created xsi:type="dcterms:W3CDTF">2024-08-27T11:34:26Z</dcterms:created>
  <dcterms:modified xsi:type="dcterms:W3CDTF">2024-08-28T09:03:07Z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